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74" r:id="rId6"/>
    <p:sldId id="275" r:id="rId7"/>
    <p:sldId id="276" r:id="rId8"/>
    <p:sldId id="259" r:id="rId9"/>
    <p:sldId id="260" r:id="rId10"/>
    <p:sldId id="261" r:id="rId11"/>
    <p:sldId id="262" r:id="rId12"/>
    <p:sldId id="263" r:id="rId13"/>
    <p:sldId id="264" r:id="rId14"/>
    <p:sldId id="279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7" r:id="rId24"/>
    <p:sldId id="27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AF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4F61C-8511-4E02-BB11-29C7D142539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B3C15A0-0A5E-4C55-A0DD-BF7495EFCE05}">
      <dgm:prSet phldrT="[文本]"/>
      <dgm:spPr/>
      <dgm:t>
        <a:bodyPr/>
        <a:lstStyle/>
        <a:p>
          <a:r>
            <a:rPr lang="zh-CN" altLang="en-US" dirty="0" smtClean="0"/>
            <a:t>过流冲击</a:t>
          </a:r>
          <a:endParaRPr lang="zh-CN" altLang="en-US" dirty="0"/>
        </a:p>
      </dgm:t>
    </dgm:pt>
    <dgm:pt modelId="{804C9265-BC5A-4244-B9DA-DE5680CB5619}" type="parTrans" cxnId="{AEBA7C15-F79A-4005-BA59-97CEBBA2A817}">
      <dgm:prSet/>
      <dgm:spPr/>
      <dgm:t>
        <a:bodyPr/>
        <a:lstStyle/>
        <a:p>
          <a:endParaRPr lang="zh-CN" altLang="en-US"/>
        </a:p>
      </dgm:t>
    </dgm:pt>
    <dgm:pt modelId="{B422F658-9DED-4487-8CF7-DD6D5FD83BFB}" type="sibTrans" cxnId="{AEBA7C15-F79A-4005-BA59-97CEBBA2A817}">
      <dgm:prSet/>
      <dgm:spPr/>
      <dgm:t>
        <a:bodyPr/>
        <a:lstStyle/>
        <a:p>
          <a:endParaRPr lang="zh-CN" altLang="en-US"/>
        </a:p>
      </dgm:t>
    </dgm:pt>
    <dgm:pt modelId="{17A8A2FA-D820-4E54-8906-5C60C1B850AF}">
      <dgm:prSet phldrT="[文本]"/>
      <dgm:spPr/>
      <dgm:t>
        <a:bodyPr/>
        <a:lstStyle/>
        <a:p>
          <a:r>
            <a:rPr lang="zh-CN" altLang="en-US" b="1" dirty="0" smtClean="0">
              <a:latin typeface="仿宋" panose="02010609060101010101" pitchFamily="49" charset="-122"/>
              <a:ea typeface="仿宋" panose="02010609060101010101" pitchFamily="49" charset="-122"/>
            </a:rPr>
            <a:t>耐过流冲击能力</a:t>
          </a:r>
          <a:endParaRPr lang="zh-CN" altLang="en-US" b="1" dirty="0"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0EFFB60D-BB9D-4AC9-9BA4-C49B9B06F027}" type="parTrans" cxnId="{87C6C7E0-4E23-4084-AF2C-E88F330E83AC}">
      <dgm:prSet/>
      <dgm:spPr/>
      <dgm:t>
        <a:bodyPr/>
        <a:lstStyle/>
        <a:p>
          <a:endParaRPr lang="zh-CN" altLang="en-US"/>
        </a:p>
      </dgm:t>
    </dgm:pt>
    <dgm:pt modelId="{FD5B5FE8-E98A-4E36-BF17-7FC2F4AF2D5D}" type="sibTrans" cxnId="{87C6C7E0-4E23-4084-AF2C-E88F330E83AC}">
      <dgm:prSet/>
      <dgm:spPr/>
      <dgm:t>
        <a:bodyPr/>
        <a:lstStyle/>
        <a:p>
          <a:endParaRPr lang="zh-CN" altLang="en-US"/>
        </a:p>
      </dgm:t>
    </dgm:pt>
    <dgm:pt modelId="{212C68F8-6832-4DD8-8F45-EE60F1AE9C45}">
      <dgm:prSet phldrT="[文本]"/>
      <dgm:spPr/>
      <dgm:t>
        <a:bodyPr/>
        <a:lstStyle/>
        <a:p>
          <a:r>
            <a:rPr lang="zh-CN" altLang="en-US" dirty="0" smtClean="0"/>
            <a:t>牢固性高</a:t>
          </a:r>
          <a:endParaRPr lang="zh-CN" altLang="en-US" dirty="0"/>
        </a:p>
      </dgm:t>
    </dgm:pt>
    <dgm:pt modelId="{E62D4C39-7191-4051-8E78-1C9D27A935C7}" type="parTrans" cxnId="{BDF62693-595B-434E-B6D6-BC2592D23747}">
      <dgm:prSet/>
      <dgm:spPr/>
      <dgm:t>
        <a:bodyPr/>
        <a:lstStyle/>
        <a:p>
          <a:endParaRPr lang="zh-CN" altLang="en-US"/>
        </a:p>
      </dgm:t>
    </dgm:pt>
    <dgm:pt modelId="{56381AFC-DA7F-48D4-A136-387836D9A625}" type="sibTrans" cxnId="{BDF62693-595B-434E-B6D6-BC2592D23747}">
      <dgm:prSet/>
      <dgm:spPr/>
      <dgm:t>
        <a:bodyPr/>
        <a:lstStyle/>
        <a:p>
          <a:endParaRPr lang="zh-CN" altLang="en-US"/>
        </a:p>
      </dgm:t>
    </dgm:pt>
    <dgm:pt modelId="{F1281AA7-9638-4F6A-A5BC-AF474EC6BB40}">
      <dgm:prSet phldrT="[文本]"/>
      <dgm:spPr/>
      <dgm:t>
        <a:bodyPr/>
        <a:lstStyle/>
        <a:p>
          <a:r>
            <a:rPr lang="zh-CN" altLang="en-US" b="1" dirty="0" smtClean="0">
              <a:latin typeface="仿宋" panose="02010609060101010101" pitchFamily="49" charset="-122"/>
              <a:ea typeface="仿宋" panose="02010609060101010101" pitchFamily="49" charset="-122"/>
            </a:rPr>
            <a:t>脱层应力</a:t>
          </a:r>
          <a:endParaRPr lang="zh-CN" altLang="en-US" b="1" dirty="0"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98CB25CF-F89C-4B22-81E4-B9ECA7660468}" type="parTrans" cxnId="{9308B30F-DD4B-4180-AAE0-A14631187EF2}">
      <dgm:prSet/>
      <dgm:spPr/>
      <dgm:t>
        <a:bodyPr/>
        <a:lstStyle/>
        <a:p>
          <a:endParaRPr lang="zh-CN" altLang="en-US"/>
        </a:p>
      </dgm:t>
    </dgm:pt>
    <dgm:pt modelId="{EEA11B04-8E20-4D19-9C46-C40EFA546B95}" type="sibTrans" cxnId="{9308B30F-DD4B-4180-AAE0-A14631187EF2}">
      <dgm:prSet/>
      <dgm:spPr/>
      <dgm:t>
        <a:bodyPr/>
        <a:lstStyle/>
        <a:p>
          <a:endParaRPr lang="zh-CN" altLang="en-US"/>
        </a:p>
      </dgm:t>
    </dgm:pt>
    <dgm:pt modelId="{550BA27A-E50D-46F7-A891-14A0205AD0DF}">
      <dgm:prSet phldrT="[文本]"/>
      <dgm:spPr/>
      <dgm:t>
        <a:bodyPr/>
        <a:lstStyle/>
        <a:p>
          <a:r>
            <a:rPr lang="zh-CN" altLang="en-US" dirty="0" smtClean="0"/>
            <a:t>室温电阻</a:t>
          </a:r>
          <a:endParaRPr lang="zh-CN" altLang="en-US" dirty="0"/>
        </a:p>
      </dgm:t>
    </dgm:pt>
    <dgm:pt modelId="{7C31A3FB-B5E0-4B95-A280-7C35DE51FF91}" type="parTrans" cxnId="{BC4A3BB6-8F2E-40B3-94EE-A75B997D889D}">
      <dgm:prSet/>
      <dgm:spPr/>
      <dgm:t>
        <a:bodyPr/>
        <a:lstStyle/>
        <a:p>
          <a:endParaRPr lang="zh-CN" altLang="en-US"/>
        </a:p>
      </dgm:t>
    </dgm:pt>
    <dgm:pt modelId="{D34BFC8B-A95D-40DC-9404-19CA0475D58B}" type="sibTrans" cxnId="{BC4A3BB6-8F2E-40B3-94EE-A75B997D889D}">
      <dgm:prSet/>
      <dgm:spPr/>
      <dgm:t>
        <a:bodyPr/>
        <a:lstStyle/>
        <a:p>
          <a:endParaRPr lang="zh-CN" altLang="en-US"/>
        </a:p>
      </dgm:t>
    </dgm:pt>
    <dgm:pt modelId="{4DD0AE14-463B-4924-9C6C-C1A417689A35}">
      <dgm:prSet phldrT="[文本]"/>
      <dgm:spPr/>
      <dgm:t>
        <a:bodyPr/>
        <a:lstStyle/>
        <a:p>
          <a:r>
            <a:rPr lang="zh-CN" altLang="en-US" b="1" dirty="0" smtClean="0">
              <a:latin typeface="仿宋" panose="02010609060101010101" pitchFamily="49" charset="-122"/>
              <a:ea typeface="仿宋" panose="02010609060101010101" pitchFamily="49" charset="-122"/>
            </a:rPr>
            <a:t>均匀性</a:t>
          </a:r>
          <a:endParaRPr lang="zh-CN" altLang="en-US" b="1" dirty="0"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4D30864F-4395-43AF-AA96-95FC35DBB11A}" type="parTrans" cxnId="{4E79732F-3072-4846-9BDE-F679E83E6DC3}">
      <dgm:prSet/>
      <dgm:spPr/>
      <dgm:t>
        <a:bodyPr/>
        <a:lstStyle/>
        <a:p>
          <a:endParaRPr lang="zh-CN" altLang="en-US"/>
        </a:p>
      </dgm:t>
    </dgm:pt>
    <dgm:pt modelId="{B9CD8166-ADF8-481F-B97E-2904CBDAE6D2}" type="sibTrans" cxnId="{4E79732F-3072-4846-9BDE-F679E83E6DC3}">
      <dgm:prSet/>
      <dgm:spPr/>
      <dgm:t>
        <a:bodyPr/>
        <a:lstStyle/>
        <a:p>
          <a:endParaRPr lang="zh-CN" altLang="en-US"/>
        </a:p>
      </dgm:t>
    </dgm:pt>
    <dgm:pt modelId="{88660EDF-7B90-4914-8CA6-CA3FCECAE18E}">
      <dgm:prSet phldrT="[文本]"/>
      <dgm:spPr/>
      <dgm:t>
        <a:bodyPr/>
        <a:lstStyle/>
        <a:p>
          <a:r>
            <a:rPr lang="zh-CN" altLang="en-US" b="1" dirty="0" smtClean="0">
              <a:latin typeface="仿宋" panose="02010609060101010101" pitchFamily="49" charset="-122"/>
              <a:ea typeface="仿宋" panose="02010609060101010101" pitchFamily="49" charset="-122"/>
            </a:rPr>
            <a:t>轴向拉应力</a:t>
          </a:r>
          <a:endParaRPr lang="zh-CN" altLang="en-US" b="1" dirty="0"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4A1AB469-DCA1-4004-B830-0BEC8FB49126}" type="parTrans" cxnId="{8C0B8FE0-7EB2-40EA-A801-F9960BE9C588}">
      <dgm:prSet/>
      <dgm:spPr/>
      <dgm:t>
        <a:bodyPr/>
        <a:lstStyle/>
        <a:p>
          <a:endParaRPr lang="zh-CN" altLang="en-US"/>
        </a:p>
      </dgm:t>
    </dgm:pt>
    <dgm:pt modelId="{F65915DE-B83E-4EB4-8B93-3403D6BC6506}" type="sibTrans" cxnId="{8C0B8FE0-7EB2-40EA-A801-F9960BE9C588}">
      <dgm:prSet/>
      <dgm:spPr/>
      <dgm:t>
        <a:bodyPr/>
        <a:lstStyle/>
        <a:p>
          <a:endParaRPr lang="zh-CN" altLang="en-US"/>
        </a:p>
      </dgm:t>
    </dgm:pt>
    <dgm:pt modelId="{FBFB6B62-5147-4A79-A96E-4C86CCF45F0D}" type="pres">
      <dgm:prSet presAssocID="{26B4F61C-8511-4E02-BB11-29C7D142539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B5DF987-54A2-4440-A22D-162157A47B87}" type="pres">
      <dgm:prSet presAssocID="{26B4F61C-8511-4E02-BB11-29C7D142539A}" presName="cycle" presStyleCnt="0"/>
      <dgm:spPr/>
    </dgm:pt>
    <dgm:pt modelId="{0A52551D-4057-4251-9A1A-00B1E57FD7B9}" type="pres">
      <dgm:prSet presAssocID="{26B4F61C-8511-4E02-BB11-29C7D142539A}" presName="centerShape" presStyleCnt="0"/>
      <dgm:spPr/>
    </dgm:pt>
    <dgm:pt modelId="{4B19A489-F9F5-4EC3-9E18-14FF97A8AF6B}" type="pres">
      <dgm:prSet presAssocID="{26B4F61C-8511-4E02-BB11-29C7D142539A}" presName="connSite" presStyleLbl="node1" presStyleIdx="0" presStyleCnt="4"/>
      <dgm:spPr/>
    </dgm:pt>
    <dgm:pt modelId="{43DC6771-4DD8-4D15-BE8D-30D75CEE6066}" type="pres">
      <dgm:prSet presAssocID="{26B4F61C-8511-4E02-BB11-29C7D142539A}" presName="visible" presStyleLbl="node1" presStyleIdx="0" presStyleCnt="4"/>
      <dgm:spPr/>
    </dgm:pt>
    <dgm:pt modelId="{A9F19694-3C84-4278-A9E3-CC332B69E20E}" type="pres">
      <dgm:prSet presAssocID="{804C9265-BC5A-4244-B9DA-DE5680CB5619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4D1C061C-5F71-4E51-BAB1-01F24644EAFE}" type="pres">
      <dgm:prSet presAssocID="{EB3C15A0-0A5E-4C55-A0DD-BF7495EFCE05}" presName="node" presStyleCnt="0"/>
      <dgm:spPr/>
    </dgm:pt>
    <dgm:pt modelId="{EC6FB8BD-6BFB-4CCF-BFA4-A7B3CA27BE95}" type="pres">
      <dgm:prSet presAssocID="{EB3C15A0-0A5E-4C55-A0DD-BF7495EFCE0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05FC11-60AF-402B-8D34-C27145CEBDB0}" type="pres">
      <dgm:prSet presAssocID="{EB3C15A0-0A5E-4C55-A0DD-BF7495EFCE0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270803-8778-4263-A5BE-A338804A0AF0}" type="pres">
      <dgm:prSet presAssocID="{E62D4C39-7191-4051-8E78-1C9D27A935C7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050973AA-EF1C-4688-AFEE-CD217F52166F}" type="pres">
      <dgm:prSet presAssocID="{212C68F8-6832-4DD8-8F45-EE60F1AE9C45}" presName="node" presStyleCnt="0"/>
      <dgm:spPr/>
    </dgm:pt>
    <dgm:pt modelId="{5D3FFDE5-9962-4E67-A54D-FC7987ADE6F1}" type="pres">
      <dgm:prSet presAssocID="{212C68F8-6832-4DD8-8F45-EE60F1AE9C45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C4CB28-0B67-490B-9C5E-8DE32A7CFC8D}" type="pres">
      <dgm:prSet presAssocID="{212C68F8-6832-4DD8-8F45-EE60F1AE9C4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AE124F-267B-48DA-8D6B-8264DA8F6C5E}" type="pres">
      <dgm:prSet presAssocID="{7C31A3FB-B5E0-4B95-A280-7C35DE51FF91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1BAA59FC-C503-4FEA-A086-AD0AF9BBA003}" type="pres">
      <dgm:prSet presAssocID="{550BA27A-E50D-46F7-A891-14A0205AD0DF}" presName="node" presStyleCnt="0"/>
      <dgm:spPr/>
    </dgm:pt>
    <dgm:pt modelId="{EBB73799-0DB6-49CB-816F-9A4683726AAF}" type="pres">
      <dgm:prSet presAssocID="{550BA27A-E50D-46F7-A891-14A0205AD0DF}" presName="parentNode" presStyleLbl="node1" presStyleIdx="3" presStyleCnt="4" custLinFactNeighborX="11439" custLinFactNeighborY="113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B92457-9423-4289-94F1-A933858482CE}" type="pres">
      <dgm:prSet presAssocID="{550BA27A-E50D-46F7-A891-14A0205AD0D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574BD54-E876-4B34-A0C7-C39598BF9820}" type="presOf" srcId="{7C31A3FB-B5E0-4B95-A280-7C35DE51FF91}" destId="{90AE124F-267B-48DA-8D6B-8264DA8F6C5E}" srcOrd="0" destOrd="0" presId="urn:microsoft.com/office/officeart/2005/8/layout/radial2"/>
    <dgm:cxn modelId="{44893592-9F8E-4F07-9662-5D6EFEC5995A}" type="presOf" srcId="{17A8A2FA-D820-4E54-8906-5C60C1B850AF}" destId="{6805FC11-60AF-402B-8D34-C27145CEBDB0}" srcOrd="0" destOrd="0" presId="urn:microsoft.com/office/officeart/2005/8/layout/radial2"/>
    <dgm:cxn modelId="{87C6C7E0-4E23-4084-AF2C-E88F330E83AC}" srcId="{EB3C15A0-0A5E-4C55-A0DD-BF7495EFCE05}" destId="{17A8A2FA-D820-4E54-8906-5C60C1B850AF}" srcOrd="0" destOrd="0" parTransId="{0EFFB60D-BB9D-4AC9-9BA4-C49B9B06F027}" sibTransId="{FD5B5FE8-E98A-4E36-BF17-7FC2F4AF2D5D}"/>
    <dgm:cxn modelId="{21848C9C-FD53-4DB7-BA68-A9703C901C46}" type="presOf" srcId="{550BA27A-E50D-46F7-A891-14A0205AD0DF}" destId="{EBB73799-0DB6-49CB-816F-9A4683726AAF}" srcOrd="0" destOrd="0" presId="urn:microsoft.com/office/officeart/2005/8/layout/radial2"/>
    <dgm:cxn modelId="{03EAA3F3-F91A-4E99-8639-2E793382AC99}" type="presOf" srcId="{88660EDF-7B90-4914-8CA6-CA3FCECAE18E}" destId="{44C4CB28-0B67-490B-9C5E-8DE32A7CFC8D}" srcOrd="0" destOrd="1" presId="urn:microsoft.com/office/officeart/2005/8/layout/radial2"/>
    <dgm:cxn modelId="{5F3C16EA-7B0B-4ADB-89D8-14EC13D9B743}" type="presOf" srcId="{212C68F8-6832-4DD8-8F45-EE60F1AE9C45}" destId="{5D3FFDE5-9962-4E67-A54D-FC7987ADE6F1}" srcOrd="0" destOrd="0" presId="urn:microsoft.com/office/officeart/2005/8/layout/radial2"/>
    <dgm:cxn modelId="{BDF62693-595B-434E-B6D6-BC2592D23747}" srcId="{26B4F61C-8511-4E02-BB11-29C7D142539A}" destId="{212C68F8-6832-4DD8-8F45-EE60F1AE9C45}" srcOrd="1" destOrd="0" parTransId="{E62D4C39-7191-4051-8E78-1C9D27A935C7}" sibTransId="{56381AFC-DA7F-48D4-A136-387836D9A625}"/>
    <dgm:cxn modelId="{BC4A3BB6-8F2E-40B3-94EE-A75B997D889D}" srcId="{26B4F61C-8511-4E02-BB11-29C7D142539A}" destId="{550BA27A-E50D-46F7-A891-14A0205AD0DF}" srcOrd="2" destOrd="0" parTransId="{7C31A3FB-B5E0-4B95-A280-7C35DE51FF91}" sibTransId="{D34BFC8B-A95D-40DC-9404-19CA0475D58B}"/>
    <dgm:cxn modelId="{9308B30F-DD4B-4180-AAE0-A14631187EF2}" srcId="{212C68F8-6832-4DD8-8F45-EE60F1AE9C45}" destId="{F1281AA7-9638-4F6A-A5BC-AF474EC6BB40}" srcOrd="0" destOrd="0" parTransId="{98CB25CF-F89C-4B22-81E4-B9ECA7660468}" sibTransId="{EEA11B04-8E20-4D19-9C46-C40EFA546B95}"/>
    <dgm:cxn modelId="{4E79732F-3072-4846-9BDE-F679E83E6DC3}" srcId="{550BA27A-E50D-46F7-A891-14A0205AD0DF}" destId="{4DD0AE14-463B-4924-9C6C-C1A417689A35}" srcOrd="0" destOrd="0" parTransId="{4D30864F-4395-43AF-AA96-95FC35DBB11A}" sibTransId="{B9CD8166-ADF8-481F-B97E-2904CBDAE6D2}"/>
    <dgm:cxn modelId="{8C0B8FE0-7EB2-40EA-A801-F9960BE9C588}" srcId="{212C68F8-6832-4DD8-8F45-EE60F1AE9C45}" destId="{88660EDF-7B90-4914-8CA6-CA3FCECAE18E}" srcOrd="1" destOrd="0" parTransId="{4A1AB469-DCA1-4004-B830-0BEC8FB49126}" sibTransId="{F65915DE-B83E-4EB4-8B93-3403D6BC6506}"/>
    <dgm:cxn modelId="{18160E9B-FF97-42A7-AF31-EAC24D0CC824}" type="presOf" srcId="{E62D4C39-7191-4051-8E78-1C9D27A935C7}" destId="{E4270803-8778-4263-A5BE-A338804A0AF0}" srcOrd="0" destOrd="0" presId="urn:microsoft.com/office/officeart/2005/8/layout/radial2"/>
    <dgm:cxn modelId="{9468F6FD-C37A-4F9A-9AE6-4262CD5BF471}" type="presOf" srcId="{4DD0AE14-463B-4924-9C6C-C1A417689A35}" destId="{73B92457-9423-4289-94F1-A933858482CE}" srcOrd="0" destOrd="0" presId="urn:microsoft.com/office/officeart/2005/8/layout/radial2"/>
    <dgm:cxn modelId="{389614AD-94D1-4B8E-B867-76AD152F7FE3}" type="presOf" srcId="{F1281AA7-9638-4F6A-A5BC-AF474EC6BB40}" destId="{44C4CB28-0B67-490B-9C5E-8DE32A7CFC8D}" srcOrd="0" destOrd="0" presId="urn:microsoft.com/office/officeart/2005/8/layout/radial2"/>
    <dgm:cxn modelId="{AEBA7C15-F79A-4005-BA59-97CEBBA2A817}" srcId="{26B4F61C-8511-4E02-BB11-29C7D142539A}" destId="{EB3C15A0-0A5E-4C55-A0DD-BF7495EFCE05}" srcOrd="0" destOrd="0" parTransId="{804C9265-BC5A-4244-B9DA-DE5680CB5619}" sibTransId="{B422F658-9DED-4487-8CF7-DD6D5FD83BFB}"/>
    <dgm:cxn modelId="{BEA5A1B5-D89C-40B9-94E0-80A3284F0589}" type="presOf" srcId="{804C9265-BC5A-4244-B9DA-DE5680CB5619}" destId="{A9F19694-3C84-4278-A9E3-CC332B69E20E}" srcOrd="0" destOrd="0" presId="urn:microsoft.com/office/officeart/2005/8/layout/radial2"/>
    <dgm:cxn modelId="{A4AB1CFA-D227-4381-BB72-72D20A604D0E}" type="presOf" srcId="{26B4F61C-8511-4E02-BB11-29C7D142539A}" destId="{FBFB6B62-5147-4A79-A96E-4C86CCF45F0D}" srcOrd="0" destOrd="0" presId="urn:microsoft.com/office/officeart/2005/8/layout/radial2"/>
    <dgm:cxn modelId="{1AF4B43E-7576-443E-8B22-7A789B8A8BD7}" type="presOf" srcId="{EB3C15A0-0A5E-4C55-A0DD-BF7495EFCE05}" destId="{EC6FB8BD-6BFB-4CCF-BFA4-A7B3CA27BE95}" srcOrd="0" destOrd="0" presId="urn:microsoft.com/office/officeart/2005/8/layout/radial2"/>
    <dgm:cxn modelId="{6FC78DD5-B236-4AF0-A2A6-87576187255A}" type="presParOf" srcId="{FBFB6B62-5147-4A79-A96E-4C86CCF45F0D}" destId="{3B5DF987-54A2-4440-A22D-162157A47B87}" srcOrd="0" destOrd="0" presId="urn:microsoft.com/office/officeart/2005/8/layout/radial2"/>
    <dgm:cxn modelId="{A6889A37-E977-4753-A048-15662C10359F}" type="presParOf" srcId="{3B5DF987-54A2-4440-A22D-162157A47B87}" destId="{0A52551D-4057-4251-9A1A-00B1E57FD7B9}" srcOrd="0" destOrd="0" presId="urn:microsoft.com/office/officeart/2005/8/layout/radial2"/>
    <dgm:cxn modelId="{714E3EF2-51C2-483D-BAFC-3E976E68A94E}" type="presParOf" srcId="{0A52551D-4057-4251-9A1A-00B1E57FD7B9}" destId="{4B19A489-F9F5-4EC3-9E18-14FF97A8AF6B}" srcOrd="0" destOrd="0" presId="urn:microsoft.com/office/officeart/2005/8/layout/radial2"/>
    <dgm:cxn modelId="{356FDB6C-EB0A-4192-988A-301477ECAF1D}" type="presParOf" srcId="{0A52551D-4057-4251-9A1A-00B1E57FD7B9}" destId="{43DC6771-4DD8-4D15-BE8D-30D75CEE6066}" srcOrd="1" destOrd="0" presId="urn:microsoft.com/office/officeart/2005/8/layout/radial2"/>
    <dgm:cxn modelId="{620F2BCB-8D6C-40BD-925B-CC4F70DC1FD0}" type="presParOf" srcId="{3B5DF987-54A2-4440-A22D-162157A47B87}" destId="{A9F19694-3C84-4278-A9E3-CC332B69E20E}" srcOrd="1" destOrd="0" presId="urn:microsoft.com/office/officeart/2005/8/layout/radial2"/>
    <dgm:cxn modelId="{C1067420-8E6E-4209-84F1-75F3591A6AB3}" type="presParOf" srcId="{3B5DF987-54A2-4440-A22D-162157A47B87}" destId="{4D1C061C-5F71-4E51-BAB1-01F24644EAFE}" srcOrd="2" destOrd="0" presId="urn:microsoft.com/office/officeart/2005/8/layout/radial2"/>
    <dgm:cxn modelId="{232905F2-540C-457C-A4ED-1235AA712B4A}" type="presParOf" srcId="{4D1C061C-5F71-4E51-BAB1-01F24644EAFE}" destId="{EC6FB8BD-6BFB-4CCF-BFA4-A7B3CA27BE95}" srcOrd="0" destOrd="0" presId="urn:microsoft.com/office/officeart/2005/8/layout/radial2"/>
    <dgm:cxn modelId="{057C997C-C6C9-4D2D-B514-1E4BBF42E14F}" type="presParOf" srcId="{4D1C061C-5F71-4E51-BAB1-01F24644EAFE}" destId="{6805FC11-60AF-402B-8D34-C27145CEBDB0}" srcOrd="1" destOrd="0" presId="urn:microsoft.com/office/officeart/2005/8/layout/radial2"/>
    <dgm:cxn modelId="{3BFA35ED-8467-48B3-9209-4F8B089F37E8}" type="presParOf" srcId="{3B5DF987-54A2-4440-A22D-162157A47B87}" destId="{E4270803-8778-4263-A5BE-A338804A0AF0}" srcOrd="3" destOrd="0" presId="urn:microsoft.com/office/officeart/2005/8/layout/radial2"/>
    <dgm:cxn modelId="{30010594-8432-4C9E-98D2-0A22178B9E54}" type="presParOf" srcId="{3B5DF987-54A2-4440-A22D-162157A47B87}" destId="{050973AA-EF1C-4688-AFEE-CD217F52166F}" srcOrd="4" destOrd="0" presId="urn:microsoft.com/office/officeart/2005/8/layout/radial2"/>
    <dgm:cxn modelId="{1D6F2C6C-542A-462C-AD27-7F642F2A18FD}" type="presParOf" srcId="{050973AA-EF1C-4688-AFEE-CD217F52166F}" destId="{5D3FFDE5-9962-4E67-A54D-FC7987ADE6F1}" srcOrd="0" destOrd="0" presId="urn:microsoft.com/office/officeart/2005/8/layout/radial2"/>
    <dgm:cxn modelId="{1766B2F4-2145-447F-A8C3-30668A418455}" type="presParOf" srcId="{050973AA-EF1C-4688-AFEE-CD217F52166F}" destId="{44C4CB28-0B67-490B-9C5E-8DE32A7CFC8D}" srcOrd="1" destOrd="0" presId="urn:microsoft.com/office/officeart/2005/8/layout/radial2"/>
    <dgm:cxn modelId="{CB4BA0FA-AE17-4479-9058-0ACBB2316EB1}" type="presParOf" srcId="{3B5DF987-54A2-4440-A22D-162157A47B87}" destId="{90AE124F-267B-48DA-8D6B-8264DA8F6C5E}" srcOrd="5" destOrd="0" presId="urn:microsoft.com/office/officeart/2005/8/layout/radial2"/>
    <dgm:cxn modelId="{402DC6CA-D5A9-4ECA-A909-2C5417B86909}" type="presParOf" srcId="{3B5DF987-54A2-4440-A22D-162157A47B87}" destId="{1BAA59FC-C503-4FEA-A086-AD0AF9BBA003}" srcOrd="6" destOrd="0" presId="urn:microsoft.com/office/officeart/2005/8/layout/radial2"/>
    <dgm:cxn modelId="{F30041AD-5FB8-4333-B323-59A5DECEA078}" type="presParOf" srcId="{1BAA59FC-C503-4FEA-A086-AD0AF9BBA003}" destId="{EBB73799-0DB6-49CB-816F-9A4683726AAF}" srcOrd="0" destOrd="0" presId="urn:microsoft.com/office/officeart/2005/8/layout/radial2"/>
    <dgm:cxn modelId="{B4DF3795-90A4-4E0B-8E81-EEAD429EF59A}" type="presParOf" srcId="{1BAA59FC-C503-4FEA-A086-AD0AF9BBA003}" destId="{73B92457-9423-4289-94F1-A933858482C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B4F61C-8511-4E02-BB11-29C7D142539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B3C15A0-0A5E-4C55-A0DD-BF7495EFCE05}">
      <dgm:prSet phldrT="[文本]"/>
      <dgm:spPr/>
      <dgm:t>
        <a:bodyPr/>
        <a:lstStyle/>
        <a:p>
          <a:r>
            <a:rPr lang="zh-CN" altLang="en-US" dirty="0" smtClean="0"/>
            <a:t>接头</a:t>
          </a:r>
          <a:endParaRPr lang="en-US" altLang="zh-CN" dirty="0" smtClean="0"/>
        </a:p>
        <a:p>
          <a:r>
            <a:rPr lang="zh-CN" altLang="en-US" dirty="0" smtClean="0"/>
            <a:t>电阻</a:t>
          </a:r>
          <a:endParaRPr lang="zh-CN" altLang="en-US" dirty="0"/>
        </a:p>
      </dgm:t>
    </dgm:pt>
    <dgm:pt modelId="{804C9265-BC5A-4244-B9DA-DE5680CB5619}" type="parTrans" cxnId="{AEBA7C15-F79A-4005-BA59-97CEBBA2A817}">
      <dgm:prSet/>
      <dgm:spPr/>
      <dgm:t>
        <a:bodyPr/>
        <a:lstStyle/>
        <a:p>
          <a:endParaRPr lang="zh-CN" altLang="en-US"/>
        </a:p>
      </dgm:t>
    </dgm:pt>
    <dgm:pt modelId="{B422F658-9DED-4487-8CF7-DD6D5FD83BFB}" type="sibTrans" cxnId="{AEBA7C15-F79A-4005-BA59-97CEBBA2A817}">
      <dgm:prSet/>
      <dgm:spPr/>
      <dgm:t>
        <a:bodyPr/>
        <a:lstStyle/>
        <a:p>
          <a:endParaRPr lang="zh-CN" altLang="en-US"/>
        </a:p>
      </dgm:t>
    </dgm:pt>
    <dgm:pt modelId="{17A8A2FA-D820-4E54-8906-5C60C1B850AF}">
      <dgm:prSet phldrT="[文本]" custT="1"/>
      <dgm:spPr/>
      <dgm:t>
        <a:bodyPr/>
        <a:lstStyle/>
        <a:p>
          <a:r>
            <a:rPr lang="zh-CN" altLang="en-US" sz="2400" b="1" dirty="0" smtClean="0">
              <a:latin typeface="仿宋" panose="02010609060101010101" pitchFamily="49" charset="-122"/>
              <a:ea typeface="仿宋" panose="02010609060101010101" pitchFamily="49" charset="-122"/>
            </a:rPr>
            <a:t>低阻</a:t>
          </a:r>
          <a:endParaRPr lang="zh-CN" altLang="en-US" sz="2400" b="1" dirty="0"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0EFFB60D-BB9D-4AC9-9BA4-C49B9B06F027}" type="parTrans" cxnId="{87C6C7E0-4E23-4084-AF2C-E88F330E83AC}">
      <dgm:prSet/>
      <dgm:spPr/>
      <dgm:t>
        <a:bodyPr/>
        <a:lstStyle/>
        <a:p>
          <a:endParaRPr lang="zh-CN" altLang="en-US"/>
        </a:p>
      </dgm:t>
    </dgm:pt>
    <dgm:pt modelId="{FD5B5FE8-E98A-4E36-BF17-7FC2F4AF2D5D}" type="sibTrans" cxnId="{87C6C7E0-4E23-4084-AF2C-E88F330E83AC}">
      <dgm:prSet/>
      <dgm:spPr/>
      <dgm:t>
        <a:bodyPr/>
        <a:lstStyle/>
        <a:p>
          <a:endParaRPr lang="zh-CN" altLang="en-US"/>
        </a:p>
      </dgm:t>
    </dgm:pt>
    <dgm:pt modelId="{212C68F8-6832-4DD8-8F45-EE60F1AE9C45}">
      <dgm:prSet phldrT="[文本]"/>
      <dgm:spPr/>
      <dgm:t>
        <a:bodyPr/>
        <a:lstStyle/>
        <a:p>
          <a:r>
            <a:rPr lang="zh-CN" altLang="en-US" dirty="0" smtClean="0"/>
            <a:t>过流耐受能力</a:t>
          </a:r>
          <a:endParaRPr lang="zh-CN" altLang="en-US" dirty="0"/>
        </a:p>
      </dgm:t>
    </dgm:pt>
    <dgm:pt modelId="{E62D4C39-7191-4051-8E78-1C9D27A935C7}" type="parTrans" cxnId="{BDF62693-595B-434E-B6D6-BC2592D23747}">
      <dgm:prSet/>
      <dgm:spPr/>
      <dgm:t>
        <a:bodyPr/>
        <a:lstStyle/>
        <a:p>
          <a:endParaRPr lang="zh-CN" altLang="en-US"/>
        </a:p>
      </dgm:t>
    </dgm:pt>
    <dgm:pt modelId="{56381AFC-DA7F-48D4-A136-387836D9A625}" type="sibTrans" cxnId="{BDF62693-595B-434E-B6D6-BC2592D23747}">
      <dgm:prSet/>
      <dgm:spPr/>
      <dgm:t>
        <a:bodyPr/>
        <a:lstStyle/>
        <a:p>
          <a:endParaRPr lang="zh-CN" altLang="en-US"/>
        </a:p>
      </dgm:t>
    </dgm:pt>
    <dgm:pt modelId="{F1281AA7-9638-4F6A-A5BC-AF474EC6BB40}">
      <dgm:prSet phldrT="[文本]" custT="1"/>
      <dgm:spPr/>
      <dgm:t>
        <a:bodyPr/>
        <a:lstStyle/>
        <a:p>
          <a:r>
            <a:rPr lang="zh-CN" altLang="en-US" sz="2400" b="1" dirty="0" smtClean="0">
              <a:latin typeface="仿宋" panose="02010609060101010101" pitchFamily="49" charset="-122"/>
              <a:ea typeface="仿宋" panose="02010609060101010101" pitchFamily="49" charset="-122"/>
            </a:rPr>
            <a:t>过流时间</a:t>
          </a:r>
          <a:endParaRPr lang="zh-CN" altLang="en-US" sz="2400" b="1" dirty="0"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98CB25CF-F89C-4B22-81E4-B9ECA7660468}" type="parTrans" cxnId="{9308B30F-DD4B-4180-AAE0-A14631187EF2}">
      <dgm:prSet/>
      <dgm:spPr/>
      <dgm:t>
        <a:bodyPr/>
        <a:lstStyle/>
        <a:p>
          <a:endParaRPr lang="zh-CN" altLang="en-US"/>
        </a:p>
      </dgm:t>
    </dgm:pt>
    <dgm:pt modelId="{EEA11B04-8E20-4D19-9C46-C40EFA546B95}" type="sibTrans" cxnId="{9308B30F-DD4B-4180-AAE0-A14631187EF2}">
      <dgm:prSet/>
      <dgm:spPr/>
      <dgm:t>
        <a:bodyPr/>
        <a:lstStyle/>
        <a:p>
          <a:endParaRPr lang="zh-CN" altLang="en-US"/>
        </a:p>
      </dgm:t>
    </dgm:pt>
    <dgm:pt modelId="{9F62AAC6-4007-44DD-80FA-4FD5A9439A6C}">
      <dgm:prSet phldrT="[文本]" custT="1"/>
      <dgm:spPr/>
      <dgm:t>
        <a:bodyPr/>
        <a:lstStyle/>
        <a:p>
          <a:r>
            <a:rPr lang="zh-CN" altLang="en-US" sz="2400" b="1" dirty="0" smtClean="0">
              <a:latin typeface="仿宋" panose="02010609060101010101" pitchFamily="49" charset="-122"/>
              <a:ea typeface="仿宋" panose="02010609060101010101" pitchFamily="49" charset="-122"/>
            </a:rPr>
            <a:t>电流大小</a:t>
          </a:r>
          <a:endParaRPr lang="zh-CN" altLang="en-US" sz="2400" b="1" dirty="0"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83F91397-DF8C-4FD3-8F27-936DA29ED9EE}" type="parTrans" cxnId="{050EC03A-E591-4776-A15C-7FDDD478FE2D}">
      <dgm:prSet/>
      <dgm:spPr/>
      <dgm:t>
        <a:bodyPr/>
        <a:lstStyle/>
        <a:p>
          <a:endParaRPr lang="zh-CN" altLang="en-US"/>
        </a:p>
      </dgm:t>
    </dgm:pt>
    <dgm:pt modelId="{DDBD6128-16B4-4D81-9E35-BE7D674BD6A6}" type="sibTrans" cxnId="{050EC03A-E591-4776-A15C-7FDDD478FE2D}">
      <dgm:prSet/>
      <dgm:spPr/>
      <dgm:t>
        <a:bodyPr/>
        <a:lstStyle/>
        <a:p>
          <a:endParaRPr lang="zh-CN" altLang="en-US"/>
        </a:p>
      </dgm:t>
    </dgm:pt>
    <dgm:pt modelId="{550BA27A-E50D-46F7-A891-14A0205AD0DF}">
      <dgm:prSet phldrT="[文本]"/>
      <dgm:spPr/>
      <dgm:t>
        <a:bodyPr/>
        <a:lstStyle/>
        <a:p>
          <a:r>
            <a:rPr lang="zh-CN" altLang="en-US" dirty="0" smtClean="0"/>
            <a:t>机械</a:t>
          </a:r>
          <a:endParaRPr lang="en-US" altLang="zh-CN" dirty="0" smtClean="0"/>
        </a:p>
        <a:p>
          <a:r>
            <a:rPr lang="zh-CN" altLang="en-US" dirty="0" smtClean="0"/>
            <a:t>性能</a:t>
          </a:r>
          <a:endParaRPr lang="zh-CN" altLang="en-US" dirty="0"/>
        </a:p>
      </dgm:t>
    </dgm:pt>
    <dgm:pt modelId="{7C31A3FB-B5E0-4B95-A280-7C35DE51FF91}" type="parTrans" cxnId="{BC4A3BB6-8F2E-40B3-94EE-A75B997D889D}">
      <dgm:prSet/>
      <dgm:spPr/>
      <dgm:t>
        <a:bodyPr/>
        <a:lstStyle/>
        <a:p>
          <a:endParaRPr lang="zh-CN" altLang="en-US"/>
        </a:p>
      </dgm:t>
    </dgm:pt>
    <dgm:pt modelId="{D34BFC8B-A95D-40DC-9404-19CA0475D58B}" type="sibTrans" cxnId="{BC4A3BB6-8F2E-40B3-94EE-A75B997D889D}">
      <dgm:prSet/>
      <dgm:spPr/>
      <dgm:t>
        <a:bodyPr/>
        <a:lstStyle/>
        <a:p>
          <a:endParaRPr lang="zh-CN" altLang="en-US"/>
        </a:p>
      </dgm:t>
    </dgm:pt>
    <dgm:pt modelId="{4DD0AE14-463B-4924-9C6C-C1A417689A35}">
      <dgm:prSet phldrT="[文本]"/>
      <dgm:spPr/>
      <dgm:t>
        <a:bodyPr/>
        <a:lstStyle/>
        <a:p>
          <a:r>
            <a:rPr lang="zh-CN" altLang="en-US" b="1" dirty="0" smtClean="0">
              <a:latin typeface="仿宋" panose="02010609060101010101" pitchFamily="49" charset="-122"/>
              <a:ea typeface="仿宋" panose="02010609060101010101" pitchFamily="49" charset="-122"/>
            </a:rPr>
            <a:t>轴向拉应力</a:t>
          </a:r>
          <a:endParaRPr lang="zh-CN" altLang="en-US" b="1" dirty="0"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4D30864F-4395-43AF-AA96-95FC35DBB11A}" type="parTrans" cxnId="{4E79732F-3072-4846-9BDE-F679E83E6DC3}">
      <dgm:prSet/>
      <dgm:spPr/>
      <dgm:t>
        <a:bodyPr/>
        <a:lstStyle/>
        <a:p>
          <a:endParaRPr lang="zh-CN" altLang="en-US"/>
        </a:p>
      </dgm:t>
    </dgm:pt>
    <dgm:pt modelId="{B9CD8166-ADF8-481F-B97E-2904CBDAE6D2}" type="sibTrans" cxnId="{4E79732F-3072-4846-9BDE-F679E83E6DC3}">
      <dgm:prSet/>
      <dgm:spPr/>
      <dgm:t>
        <a:bodyPr/>
        <a:lstStyle/>
        <a:p>
          <a:endParaRPr lang="zh-CN" altLang="en-US"/>
        </a:p>
      </dgm:t>
    </dgm:pt>
    <dgm:pt modelId="{A29619E7-BAE8-48B6-9C2A-2789D9301432}">
      <dgm:prSet phldrT="[文本]"/>
      <dgm:spPr/>
      <dgm:t>
        <a:bodyPr/>
        <a:lstStyle/>
        <a:p>
          <a:r>
            <a:rPr lang="zh-CN" altLang="en-US" b="1" dirty="0" smtClean="0">
              <a:latin typeface="仿宋" panose="02010609060101010101" pitchFamily="49" charset="-122"/>
              <a:ea typeface="仿宋" panose="02010609060101010101" pitchFamily="49" charset="-122"/>
            </a:rPr>
            <a:t>转弯半径</a:t>
          </a:r>
          <a:endParaRPr lang="zh-CN" altLang="en-US" b="1" dirty="0"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B38CC0E3-0593-4519-B91C-D1E5AB313867}" type="parTrans" cxnId="{F99F092E-7D48-4F00-810D-07F5A365B8A8}">
      <dgm:prSet/>
      <dgm:spPr/>
      <dgm:t>
        <a:bodyPr/>
        <a:lstStyle/>
        <a:p>
          <a:endParaRPr lang="zh-CN" altLang="en-US"/>
        </a:p>
      </dgm:t>
    </dgm:pt>
    <dgm:pt modelId="{12C1A195-5E21-41F3-8FF8-964B4D0AC59D}" type="sibTrans" cxnId="{F99F092E-7D48-4F00-810D-07F5A365B8A8}">
      <dgm:prSet/>
      <dgm:spPr/>
      <dgm:t>
        <a:bodyPr/>
        <a:lstStyle/>
        <a:p>
          <a:endParaRPr lang="zh-CN" altLang="en-US"/>
        </a:p>
      </dgm:t>
    </dgm:pt>
    <dgm:pt modelId="{F5914AE3-C79B-40C6-8A52-22D306DEB6C2}">
      <dgm:prSet phldrT="[文本]" custT="1"/>
      <dgm:spPr/>
      <dgm:t>
        <a:bodyPr/>
        <a:lstStyle/>
        <a:p>
          <a:r>
            <a:rPr lang="zh-CN" altLang="en-US" sz="2400" b="1" dirty="0" smtClean="0">
              <a:latin typeface="仿宋" panose="02010609060101010101" pitchFamily="49" charset="-122"/>
              <a:ea typeface="仿宋" panose="02010609060101010101" pitchFamily="49" charset="-122"/>
            </a:rPr>
            <a:t>无阻</a:t>
          </a:r>
          <a:endParaRPr lang="zh-CN" altLang="en-US" sz="2400" b="1" dirty="0"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C382B4BD-4E96-42FC-B35D-777F5BBEA283}" type="parTrans" cxnId="{648744B8-9806-4C3A-960F-8A25BAA6AA01}">
      <dgm:prSet/>
      <dgm:spPr/>
      <dgm:t>
        <a:bodyPr/>
        <a:lstStyle/>
        <a:p>
          <a:endParaRPr lang="zh-CN" altLang="en-US"/>
        </a:p>
      </dgm:t>
    </dgm:pt>
    <dgm:pt modelId="{B372DC98-0C21-4A4B-80E3-7B8EE06E9A50}" type="sibTrans" cxnId="{648744B8-9806-4C3A-960F-8A25BAA6AA01}">
      <dgm:prSet/>
      <dgm:spPr/>
      <dgm:t>
        <a:bodyPr/>
        <a:lstStyle/>
        <a:p>
          <a:endParaRPr lang="zh-CN" altLang="en-US"/>
        </a:p>
      </dgm:t>
    </dgm:pt>
    <dgm:pt modelId="{FBFB6B62-5147-4A79-A96E-4C86CCF45F0D}" type="pres">
      <dgm:prSet presAssocID="{26B4F61C-8511-4E02-BB11-29C7D142539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B5DF987-54A2-4440-A22D-162157A47B87}" type="pres">
      <dgm:prSet presAssocID="{26B4F61C-8511-4E02-BB11-29C7D142539A}" presName="cycle" presStyleCnt="0"/>
      <dgm:spPr/>
    </dgm:pt>
    <dgm:pt modelId="{0A52551D-4057-4251-9A1A-00B1E57FD7B9}" type="pres">
      <dgm:prSet presAssocID="{26B4F61C-8511-4E02-BB11-29C7D142539A}" presName="centerShape" presStyleCnt="0"/>
      <dgm:spPr/>
    </dgm:pt>
    <dgm:pt modelId="{4B19A489-F9F5-4EC3-9E18-14FF97A8AF6B}" type="pres">
      <dgm:prSet presAssocID="{26B4F61C-8511-4E02-BB11-29C7D142539A}" presName="connSite" presStyleLbl="node1" presStyleIdx="0" presStyleCnt="4"/>
      <dgm:spPr/>
    </dgm:pt>
    <dgm:pt modelId="{43DC6771-4DD8-4D15-BE8D-30D75CEE6066}" type="pres">
      <dgm:prSet presAssocID="{26B4F61C-8511-4E02-BB11-29C7D142539A}" presName="visible" presStyleLbl="node1" presStyleIdx="0" presStyleCnt="4"/>
      <dgm:spPr/>
    </dgm:pt>
    <dgm:pt modelId="{A9F19694-3C84-4278-A9E3-CC332B69E20E}" type="pres">
      <dgm:prSet presAssocID="{804C9265-BC5A-4244-B9DA-DE5680CB5619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4D1C061C-5F71-4E51-BAB1-01F24644EAFE}" type="pres">
      <dgm:prSet presAssocID="{EB3C15A0-0A5E-4C55-A0DD-BF7495EFCE05}" presName="node" presStyleCnt="0"/>
      <dgm:spPr/>
    </dgm:pt>
    <dgm:pt modelId="{EC6FB8BD-6BFB-4CCF-BFA4-A7B3CA27BE95}" type="pres">
      <dgm:prSet presAssocID="{EB3C15A0-0A5E-4C55-A0DD-BF7495EFCE0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05FC11-60AF-402B-8D34-C27145CEBDB0}" type="pres">
      <dgm:prSet presAssocID="{EB3C15A0-0A5E-4C55-A0DD-BF7495EFCE0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270803-8778-4263-A5BE-A338804A0AF0}" type="pres">
      <dgm:prSet presAssocID="{E62D4C39-7191-4051-8E78-1C9D27A935C7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050973AA-EF1C-4688-AFEE-CD217F52166F}" type="pres">
      <dgm:prSet presAssocID="{212C68F8-6832-4DD8-8F45-EE60F1AE9C45}" presName="node" presStyleCnt="0"/>
      <dgm:spPr/>
    </dgm:pt>
    <dgm:pt modelId="{5D3FFDE5-9962-4E67-A54D-FC7987ADE6F1}" type="pres">
      <dgm:prSet presAssocID="{212C68F8-6832-4DD8-8F45-EE60F1AE9C45}" presName="parentNode" presStyleLbl="node1" presStyleIdx="2" presStyleCnt="4" custLinFactNeighborX="-3720" custLinFactNeighborY="60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C4CB28-0B67-490B-9C5E-8DE32A7CFC8D}" type="pres">
      <dgm:prSet presAssocID="{212C68F8-6832-4DD8-8F45-EE60F1AE9C4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AE124F-267B-48DA-8D6B-8264DA8F6C5E}" type="pres">
      <dgm:prSet presAssocID="{7C31A3FB-B5E0-4B95-A280-7C35DE51FF91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1BAA59FC-C503-4FEA-A086-AD0AF9BBA003}" type="pres">
      <dgm:prSet presAssocID="{550BA27A-E50D-46F7-A891-14A0205AD0DF}" presName="node" presStyleCnt="0"/>
      <dgm:spPr/>
    </dgm:pt>
    <dgm:pt modelId="{EBB73799-0DB6-49CB-816F-9A4683726AAF}" type="pres">
      <dgm:prSet presAssocID="{550BA27A-E50D-46F7-A891-14A0205AD0DF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B92457-9423-4289-94F1-A933858482CE}" type="pres">
      <dgm:prSet presAssocID="{550BA27A-E50D-46F7-A891-14A0205AD0D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6BE7E09-6356-4120-A256-5E68DB5FA56C}" type="presOf" srcId="{26B4F61C-8511-4E02-BB11-29C7D142539A}" destId="{FBFB6B62-5147-4A79-A96E-4C86CCF45F0D}" srcOrd="0" destOrd="0" presId="urn:microsoft.com/office/officeart/2005/8/layout/radial2"/>
    <dgm:cxn modelId="{BC4A3BB6-8F2E-40B3-94EE-A75B997D889D}" srcId="{26B4F61C-8511-4E02-BB11-29C7D142539A}" destId="{550BA27A-E50D-46F7-A891-14A0205AD0DF}" srcOrd="2" destOrd="0" parTransId="{7C31A3FB-B5E0-4B95-A280-7C35DE51FF91}" sibTransId="{D34BFC8B-A95D-40DC-9404-19CA0475D58B}"/>
    <dgm:cxn modelId="{7BBFC47D-CEB8-4BF7-92C2-510F8E445B7A}" type="presOf" srcId="{4DD0AE14-463B-4924-9C6C-C1A417689A35}" destId="{73B92457-9423-4289-94F1-A933858482CE}" srcOrd="0" destOrd="0" presId="urn:microsoft.com/office/officeart/2005/8/layout/radial2"/>
    <dgm:cxn modelId="{9308B30F-DD4B-4180-AAE0-A14631187EF2}" srcId="{212C68F8-6832-4DD8-8F45-EE60F1AE9C45}" destId="{F1281AA7-9638-4F6A-A5BC-AF474EC6BB40}" srcOrd="0" destOrd="0" parTransId="{98CB25CF-F89C-4B22-81E4-B9ECA7660468}" sibTransId="{EEA11B04-8E20-4D19-9C46-C40EFA546B95}"/>
    <dgm:cxn modelId="{9A4116E3-CCBE-4494-ADA3-A5CBD1AB5C27}" type="presOf" srcId="{F1281AA7-9638-4F6A-A5BC-AF474EC6BB40}" destId="{44C4CB28-0B67-490B-9C5E-8DE32A7CFC8D}" srcOrd="0" destOrd="0" presId="urn:microsoft.com/office/officeart/2005/8/layout/radial2"/>
    <dgm:cxn modelId="{4E79732F-3072-4846-9BDE-F679E83E6DC3}" srcId="{550BA27A-E50D-46F7-A891-14A0205AD0DF}" destId="{4DD0AE14-463B-4924-9C6C-C1A417689A35}" srcOrd="0" destOrd="0" parTransId="{4D30864F-4395-43AF-AA96-95FC35DBB11A}" sibTransId="{B9CD8166-ADF8-481F-B97E-2904CBDAE6D2}"/>
    <dgm:cxn modelId="{648744B8-9806-4C3A-960F-8A25BAA6AA01}" srcId="{EB3C15A0-0A5E-4C55-A0DD-BF7495EFCE05}" destId="{F5914AE3-C79B-40C6-8A52-22D306DEB6C2}" srcOrd="1" destOrd="0" parTransId="{C382B4BD-4E96-42FC-B35D-777F5BBEA283}" sibTransId="{B372DC98-0C21-4A4B-80E3-7B8EE06E9A50}"/>
    <dgm:cxn modelId="{F99F092E-7D48-4F00-810D-07F5A365B8A8}" srcId="{550BA27A-E50D-46F7-A891-14A0205AD0DF}" destId="{A29619E7-BAE8-48B6-9C2A-2789D9301432}" srcOrd="1" destOrd="0" parTransId="{B38CC0E3-0593-4519-B91C-D1E5AB313867}" sibTransId="{12C1A195-5E21-41F3-8FF8-964B4D0AC59D}"/>
    <dgm:cxn modelId="{87C6C7E0-4E23-4084-AF2C-E88F330E83AC}" srcId="{EB3C15A0-0A5E-4C55-A0DD-BF7495EFCE05}" destId="{17A8A2FA-D820-4E54-8906-5C60C1B850AF}" srcOrd="0" destOrd="0" parTransId="{0EFFB60D-BB9D-4AC9-9BA4-C49B9B06F027}" sibTransId="{FD5B5FE8-E98A-4E36-BF17-7FC2F4AF2D5D}"/>
    <dgm:cxn modelId="{5D47418D-E659-44FD-82A5-B8AF0E6414F6}" type="presOf" srcId="{9F62AAC6-4007-44DD-80FA-4FD5A9439A6C}" destId="{44C4CB28-0B67-490B-9C5E-8DE32A7CFC8D}" srcOrd="0" destOrd="1" presId="urn:microsoft.com/office/officeart/2005/8/layout/radial2"/>
    <dgm:cxn modelId="{9A3FB868-E257-432C-BEB9-AD22BEBD344B}" type="presOf" srcId="{804C9265-BC5A-4244-B9DA-DE5680CB5619}" destId="{A9F19694-3C84-4278-A9E3-CC332B69E20E}" srcOrd="0" destOrd="0" presId="urn:microsoft.com/office/officeart/2005/8/layout/radial2"/>
    <dgm:cxn modelId="{0D6F054B-7F22-462A-BBFB-243D37ADF7EA}" type="presOf" srcId="{212C68F8-6832-4DD8-8F45-EE60F1AE9C45}" destId="{5D3FFDE5-9962-4E67-A54D-FC7987ADE6F1}" srcOrd="0" destOrd="0" presId="urn:microsoft.com/office/officeart/2005/8/layout/radial2"/>
    <dgm:cxn modelId="{AEBA7C15-F79A-4005-BA59-97CEBBA2A817}" srcId="{26B4F61C-8511-4E02-BB11-29C7D142539A}" destId="{EB3C15A0-0A5E-4C55-A0DD-BF7495EFCE05}" srcOrd="0" destOrd="0" parTransId="{804C9265-BC5A-4244-B9DA-DE5680CB5619}" sibTransId="{B422F658-9DED-4487-8CF7-DD6D5FD83BFB}"/>
    <dgm:cxn modelId="{B6983F0B-40C2-4B33-BE53-0840AA0CE274}" type="presOf" srcId="{7C31A3FB-B5E0-4B95-A280-7C35DE51FF91}" destId="{90AE124F-267B-48DA-8D6B-8264DA8F6C5E}" srcOrd="0" destOrd="0" presId="urn:microsoft.com/office/officeart/2005/8/layout/radial2"/>
    <dgm:cxn modelId="{72E4BC04-4F1E-4775-B8B5-8CAF723FE52B}" type="presOf" srcId="{A29619E7-BAE8-48B6-9C2A-2789D9301432}" destId="{73B92457-9423-4289-94F1-A933858482CE}" srcOrd="0" destOrd="1" presId="urn:microsoft.com/office/officeart/2005/8/layout/radial2"/>
    <dgm:cxn modelId="{26F4A44C-E049-4EEB-950B-2D8CAE2FD142}" type="presOf" srcId="{550BA27A-E50D-46F7-A891-14A0205AD0DF}" destId="{EBB73799-0DB6-49CB-816F-9A4683726AAF}" srcOrd="0" destOrd="0" presId="urn:microsoft.com/office/officeart/2005/8/layout/radial2"/>
    <dgm:cxn modelId="{050EC03A-E591-4776-A15C-7FDDD478FE2D}" srcId="{212C68F8-6832-4DD8-8F45-EE60F1AE9C45}" destId="{9F62AAC6-4007-44DD-80FA-4FD5A9439A6C}" srcOrd="1" destOrd="0" parTransId="{83F91397-DF8C-4FD3-8F27-936DA29ED9EE}" sibTransId="{DDBD6128-16B4-4D81-9E35-BE7D674BD6A6}"/>
    <dgm:cxn modelId="{24491100-BA82-4C91-9EA8-A30B2F00AE14}" type="presOf" srcId="{F5914AE3-C79B-40C6-8A52-22D306DEB6C2}" destId="{6805FC11-60AF-402B-8D34-C27145CEBDB0}" srcOrd="0" destOrd="1" presId="urn:microsoft.com/office/officeart/2005/8/layout/radial2"/>
    <dgm:cxn modelId="{E3749558-7A6B-4514-8DC7-9607323ED2AE}" type="presOf" srcId="{17A8A2FA-D820-4E54-8906-5C60C1B850AF}" destId="{6805FC11-60AF-402B-8D34-C27145CEBDB0}" srcOrd="0" destOrd="0" presId="urn:microsoft.com/office/officeart/2005/8/layout/radial2"/>
    <dgm:cxn modelId="{BDF62693-595B-434E-B6D6-BC2592D23747}" srcId="{26B4F61C-8511-4E02-BB11-29C7D142539A}" destId="{212C68F8-6832-4DD8-8F45-EE60F1AE9C45}" srcOrd="1" destOrd="0" parTransId="{E62D4C39-7191-4051-8E78-1C9D27A935C7}" sibTransId="{56381AFC-DA7F-48D4-A136-387836D9A625}"/>
    <dgm:cxn modelId="{DEBEF7CE-0607-4914-B916-AE63C8C13F76}" type="presOf" srcId="{E62D4C39-7191-4051-8E78-1C9D27A935C7}" destId="{E4270803-8778-4263-A5BE-A338804A0AF0}" srcOrd="0" destOrd="0" presId="urn:microsoft.com/office/officeart/2005/8/layout/radial2"/>
    <dgm:cxn modelId="{92EC6409-445C-488D-A17D-52A6FB5D904E}" type="presOf" srcId="{EB3C15A0-0A5E-4C55-A0DD-BF7495EFCE05}" destId="{EC6FB8BD-6BFB-4CCF-BFA4-A7B3CA27BE95}" srcOrd="0" destOrd="0" presId="urn:microsoft.com/office/officeart/2005/8/layout/radial2"/>
    <dgm:cxn modelId="{C4E89EA8-50DD-4A41-9741-0435DBF053F8}" type="presParOf" srcId="{FBFB6B62-5147-4A79-A96E-4C86CCF45F0D}" destId="{3B5DF987-54A2-4440-A22D-162157A47B87}" srcOrd="0" destOrd="0" presId="urn:microsoft.com/office/officeart/2005/8/layout/radial2"/>
    <dgm:cxn modelId="{8323C93F-D732-4411-A505-358543DA02C3}" type="presParOf" srcId="{3B5DF987-54A2-4440-A22D-162157A47B87}" destId="{0A52551D-4057-4251-9A1A-00B1E57FD7B9}" srcOrd="0" destOrd="0" presId="urn:microsoft.com/office/officeart/2005/8/layout/radial2"/>
    <dgm:cxn modelId="{9651C2D7-68AB-4129-97D3-440541330773}" type="presParOf" srcId="{0A52551D-4057-4251-9A1A-00B1E57FD7B9}" destId="{4B19A489-F9F5-4EC3-9E18-14FF97A8AF6B}" srcOrd="0" destOrd="0" presId="urn:microsoft.com/office/officeart/2005/8/layout/radial2"/>
    <dgm:cxn modelId="{07305B2A-9840-48C8-8A6B-D5DCBBA61CEB}" type="presParOf" srcId="{0A52551D-4057-4251-9A1A-00B1E57FD7B9}" destId="{43DC6771-4DD8-4D15-BE8D-30D75CEE6066}" srcOrd="1" destOrd="0" presId="urn:microsoft.com/office/officeart/2005/8/layout/radial2"/>
    <dgm:cxn modelId="{EE760CA2-47D0-48ED-8F01-B1783FB4FE6C}" type="presParOf" srcId="{3B5DF987-54A2-4440-A22D-162157A47B87}" destId="{A9F19694-3C84-4278-A9E3-CC332B69E20E}" srcOrd="1" destOrd="0" presId="urn:microsoft.com/office/officeart/2005/8/layout/radial2"/>
    <dgm:cxn modelId="{CC938A51-94BF-4F88-9AE1-A44C98A82557}" type="presParOf" srcId="{3B5DF987-54A2-4440-A22D-162157A47B87}" destId="{4D1C061C-5F71-4E51-BAB1-01F24644EAFE}" srcOrd="2" destOrd="0" presId="urn:microsoft.com/office/officeart/2005/8/layout/radial2"/>
    <dgm:cxn modelId="{985262EF-E743-4316-9EC3-7EBF2E631C9A}" type="presParOf" srcId="{4D1C061C-5F71-4E51-BAB1-01F24644EAFE}" destId="{EC6FB8BD-6BFB-4CCF-BFA4-A7B3CA27BE95}" srcOrd="0" destOrd="0" presId="urn:microsoft.com/office/officeart/2005/8/layout/radial2"/>
    <dgm:cxn modelId="{6F64BA7C-E7D6-45F6-B6BD-976EDBEBE88B}" type="presParOf" srcId="{4D1C061C-5F71-4E51-BAB1-01F24644EAFE}" destId="{6805FC11-60AF-402B-8D34-C27145CEBDB0}" srcOrd="1" destOrd="0" presId="urn:microsoft.com/office/officeart/2005/8/layout/radial2"/>
    <dgm:cxn modelId="{2CFE1BC5-CCA2-4E65-BF5A-617720247B76}" type="presParOf" srcId="{3B5DF987-54A2-4440-A22D-162157A47B87}" destId="{E4270803-8778-4263-A5BE-A338804A0AF0}" srcOrd="3" destOrd="0" presId="urn:microsoft.com/office/officeart/2005/8/layout/radial2"/>
    <dgm:cxn modelId="{30B4D12F-7AA3-4220-A994-EFA75282F21D}" type="presParOf" srcId="{3B5DF987-54A2-4440-A22D-162157A47B87}" destId="{050973AA-EF1C-4688-AFEE-CD217F52166F}" srcOrd="4" destOrd="0" presId="urn:microsoft.com/office/officeart/2005/8/layout/radial2"/>
    <dgm:cxn modelId="{8B5E9781-D32C-4439-8F27-9B87F8FBF045}" type="presParOf" srcId="{050973AA-EF1C-4688-AFEE-CD217F52166F}" destId="{5D3FFDE5-9962-4E67-A54D-FC7987ADE6F1}" srcOrd="0" destOrd="0" presId="urn:microsoft.com/office/officeart/2005/8/layout/radial2"/>
    <dgm:cxn modelId="{784E6094-48FE-4B81-8F63-BDE5DB4CC38E}" type="presParOf" srcId="{050973AA-EF1C-4688-AFEE-CD217F52166F}" destId="{44C4CB28-0B67-490B-9C5E-8DE32A7CFC8D}" srcOrd="1" destOrd="0" presId="urn:microsoft.com/office/officeart/2005/8/layout/radial2"/>
    <dgm:cxn modelId="{311BF26A-7085-44D0-A5BF-5403306AF3D2}" type="presParOf" srcId="{3B5DF987-54A2-4440-A22D-162157A47B87}" destId="{90AE124F-267B-48DA-8D6B-8264DA8F6C5E}" srcOrd="5" destOrd="0" presId="urn:microsoft.com/office/officeart/2005/8/layout/radial2"/>
    <dgm:cxn modelId="{186671C1-6BE6-45A0-8B90-B531503D0FA8}" type="presParOf" srcId="{3B5DF987-54A2-4440-A22D-162157A47B87}" destId="{1BAA59FC-C503-4FEA-A086-AD0AF9BBA003}" srcOrd="6" destOrd="0" presId="urn:microsoft.com/office/officeart/2005/8/layout/radial2"/>
    <dgm:cxn modelId="{F01F6943-9227-4387-BB71-FAB31DBAFBA3}" type="presParOf" srcId="{1BAA59FC-C503-4FEA-A086-AD0AF9BBA003}" destId="{EBB73799-0DB6-49CB-816F-9A4683726AAF}" srcOrd="0" destOrd="0" presId="urn:microsoft.com/office/officeart/2005/8/layout/radial2"/>
    <dgm:cxn modelId="{AF7664E4-E32C-4CF9-98FD-24E5BD3BCCD0}" type="presParOf" srcId="{1BAA59FC-C503-4FEA-A086-AD0AF9BBA003}" destId="{73B92457-9423-4289-94F1-A933858482C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61BE00-AD3B-4F3F-84EF-AA0358EF9963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</dgm:pt>
    <dgm:pt modelId="{0A95984F-3BE6-4C33-AB96-1ECB63E9BDA8}">
      <dgm:prSet phldrT="[文本]" custT="1"/>
      <dgm:spPr/>
      <dgm:t>
        <a:bodyPr/>
        <a:lstStyle/>
        <a:p>
          <a:r>
            <a:rPr lang="zh-CN" altLang="en-US" sz="2400" dirty="0" smtClean="0"/>
            <a:t>分切</a:t>
          </a:r>
          <a:endParaRPr lang="zh-CN" altLang="en-US" sz="2400" dirty="0"/>
        </a:p>
      </dgm:t>
    </dgm:pt>
    <dgm:pt modelId="{7729ED59-1B48-4526-BBA1-1D40B434B73A}" type="parTrans" cxnId="{5129FB5E-68B4-4A73-8A09-EF067B46E907}">
      <dgm:prSet/>
      <dgm:spPr/>
      <dgm:t>
        <a:bodyPr/>
        <a:lstStyle/>
        <a:p>
          <a:endParaRPr lang="zh-CN" altLang="en-US" sz="2400"/>
        </a:p>
      </dgm:t>
    </dgm:pt>
    <dgm:pt modelId="{27B4E6D1-A1CD-420C-8BEB-79F12E4B9D56}" type="sibTrans" cxnId="{5129FB5E-68B4-4A73-8A09-EF067B46E907}">
      <dgm:prSet custT="1"/>
      <dgm:spPr/>
      <dgm:t>
        <a:bodyPr/>
        <a:lstStyle/>
        <a:p>
          <a:endParaRPr lang="zh-CN" altLang="en-US" sz="2400"/>
        </a:p>
      </dgm:t>
    </dgm:pt>
    <dgm:pt modelId="{45F24A83-451B-46D4-98A9-A8C5E421720C}">
      <dgm:prSet phldrT="[文本]" custT="1"/>
      <dgm:spPr/>
      <dgm:t>
        <a:bodyPr/>
        <a:lstStyle/>
        <a:p>
          <a:r>
            <a:rPr lang="zh-CN" altLang="en-US" sz="2400" dirty="0" smtClean="0"/>
            <a:t>镀铜</a:t>
          </a:r>
          <a:endParaRPr lang="zh-CN" altLang="en-US" sz="2400" dirty="0"/>
        </a:p>
      </dgm:t>
    </dgm:pt>
    <dgm:pt modelId="{5FED7486-70B4-4747-AEC6-E2CD18E0BDEF}" type="parTrans" cxnId="{B736EA57-BCA5-415B-B8FF-C83A865E9FD2}">
      <dgm:prSet/>
      <dgm:spPr/>
      <dgm:t>
        <a:bodyPr/>
        <a:lstStyle/>
        <a:p>
          <a:endParaRPr lang="zh-CN" altLang="en-US" sz="2400"/>
        </a:p>
      </dgm:t>
    </dgm:pt>
    <dgm:pt modelId="{5E8970B8-184B-4637-BCB3-A3156C49C316}" type="sibTrans" cxnId="{B736EA57-BCA5-415B-B8FF-C83A865E9FD2}">
      <dgm:prSet custT="1"/>
      <dgm:spPr/>
      <dgm:t>
        <a:bodyPr/>
        <a:lstStyle/>
        <a:p>
          <a:endParaRPr lang="zh-CN" altLang="en-US" sz="2400"/>
        </a:p>
      </dgm:t>
    </dgm:pt>
    <dgm:pt modelId="{BA9F923A-33E6-4746-BC90-940505E3561E}">
      <dgm:prSet phldrT="[文本]" custT="1"/>
      <dgm:spPr/>
      <dgm:t>
        <a:bodyPr/>
        <a:lstStyle/>
        <a:p>
          <a:r>
            <a:rPr lang="zh-CN" altLang="en-US" sz="2400" dirty="0" smtClean="0"/>
            <a:t>封装</a:t>
          </a:r>
          <a:endParaRPr lang="zh-CN" altLang="en-US" sz="2400" dirty="0"/>
        </a:p>
      </dgm:t>
    </dgm:pt>
    <dgm:pt modelId="{AD53DC97-33BE-453F-9D93-242A9E91B92A}" type="parTrans" cxnId="{463562D4-9639-49B8-99E7-5556362943F3}">
      <dgm:prSet/>
      <dgm:spPr/>
      <dgm:t>
        <a:bodyPr/>
        <a:lstStyle/>
        <a:p>
          <a:endParaRPr lang="zh-CN" altLang="en-US" sz="2400"/>
        </a:p>
      </dgm:t>
    </dgm:pt>
    <dgm:pt modelId="{C103BF8C-A7DB-408B-B70E-BEADAF215824}" type="sibTrans" cxnId="{463562D4-9639-49B8-99E7-5556362943F3}">
      <dgm:prSet/>
      <dgm:spPr/>
      <dgm:t>
        <a:bodyPr/>
        <a:lstStyle/>
        <a:p>
          <a:endParaRPr lang="zh-CN" altLang="en-US" sz="2400"/>
        </a:p>
      </dgm:t>
    </dgm:pt>
    <dgm:pt modelId="{B18F4140-6840-4782-BEAD-035B3B9C433A}" type="pres">
      <dgm:prSet presAssocID="{FF61BE00-AD3B-4F3F-84EF-AA0358EF9963}" presName="linearFlow" presStyleCnt="0">
        <dgm:presLayoutVars>
          <dgm:resizeHandles val="exact"/>
        </dgm:presLayoutVars>
      </dgm:prSet>
      <dgm:spPr/>
    </dgm:pt>
    <dgm:pt modelId="{CB717F7D-1E7E-469E-A1BC-81930A15F742}" type="pres">
      <dgm:prSet presAssocID="{0A95984F-3BE6-4C33-AB96-1ECB63E9BD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DB49C9-3CB0-4622-97D3-7D43E83066DE}" type="pres">
      <dgm:prSet presAssocID="{27B4E6D1-A1CD-420C-8BEB-79F12E4B9D56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2B85451C-F1EB-4EB8-A416-ED9E7752459F}" type="pres">
      <dgm:prSet presAssocID="{27B4E6D1-A1CD-420C-8BEB-79F12E4B9D56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D2BC0FE7-011D-469C-B252-4356E09245D0}" type="pres">
      <dgm:prSet presAssocID="{45F24A83-451B-46D4-98A9-A8C5E42172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2E2860-DAAA-484E-B632-7B4C90F0A196}" type="pres">
      <dgm:prSet presAssocID="{5E8970B8-184B-4637-BCB3-A3156C49C316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5B4946A5-025B-4B13-BCDE-6BB418235F0C}" type="pres">
      <dgm:prSet presAssocID="{5E8970B8-184B-4637-BCB3-A3156C49C316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BEE019BB-DE73-462B-AD73-B347A708A8E9}" type="pres">
      <dgm:prSet presAssocID="{BA9F923A-33E6-4746-BC90-940505E356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6BC58A1-BD59-4F60-9B1F-A0B5E6338856}" type="presOf" srcId="{0A95984F-3BE6-4C33-AB96-1ECB63E9BDA8}" destId="{CB717F7D-1E7E-469E-A1BC-81930A15F742}" srcOrd="0" destOrd="0" presId="urn:microsoft.com/office/officeart/2005/8/layout/process2"/>
    <dgm:cxn modelId="{5129FB5E-68B4-4A73-8A09-EF067B46E907}" srcId="{FF61BE00-AD3B-4F3F-84EF-AA0358EF9963}" destId="{0A95984F-3BE6-4C33-AB96-1ECB63E9BDA8}" srcOrd="0" destOrd="0" parTransId="{7729ED59-1B48-4526-BBA1-1D40B434B73A}" sibTransId="{27B4E6D1-A1CD-420C-8BEB-79F12E4B9D56}"/>
    <dgm:cxn modelId="{597C6DA6-D13C-4FC9-BC9B-FD3A1AABC60B}" type="presOf" srcId="{BA9F923A-33E6-4746-BC90-940505E3561E}" destId="{BEE019BB-DE73-462B-AD73-B347A708A8E9}" srcOrd="0" destOrd="0" presId="urn:microsoft.com/office/officeart/2005/8/layout/process2"/>
    <dgm:cxn modelId="{1F9F80E6-0ABD-4973-868B-5B194424040F}" type="presOf" srcId="{27B4E6D1-A1CD-420C-8BEB-79F12E4B9D56}" destId="{2B85451C-F1EB-4EB8-A416-ED9E7752459F}" srcOrd="1" destOrd="0" presId="urn:microsoft.com/office/officeart/2005/8/layout/process2"/>
    <dgm:cxn modelId="{9DBB8DD0-F038-4262-99AB-8E826257D194}" type="presOf" srcId="{45F24A83-451B-46D4-98A9-A8C5E421720C}" destId="{D2BC0FE7-011D-469C-B252-4356E09245D0}" srcOrd="0" destOrd="0" presId="urn:microsoft.com/office/officeart/2005/8/layout/process2"/>
    <dgm:cxn modelId="{463562D4-9639-49B8-99E7-5556362943F3}" srcId="{FF61BE00-AD3B-4F3F-84EF-AA0358EF9963}" destId="{BA9F923A-33E6-4746-BC90-940505E3561E}" srcOrd="2" destOrd="0" parTransId="{AD53DC97-33BE-453F-9D93-242A9E91B92A}" sibTransId="{C103BF8C-A7DB-408B-B70E-BEADAF215824}"/>
    <dgm:cxn modelId="{B736EA57-BCA5-415B-B8FF-C83A865E9FD2}" srcId="{FF61BE00-AD3B-4F3F-84EF-AA0358EF9963}" destId="{45F24A83-451B-46D4-98A9-A8C5E421720C}" srcOrd="1" destOrd="0" parTransId="{5FED7486-70B4-4747-AEC6-E2CD18E0BDEF}" sibTransId="{5E8970B8-184B-4637-BCB3-A3156C49C316}"/>
    <dgm:cxn modelId="{FD2802E3-2DD0-4B1E-B6A0-FA0323D51B18}" type="presOf" srcId="{5E8970B8-184B-4637-BCB3-A3156C49C316}" destId="{5B4946A5-025B-4B13-BCDE-6BB418235F0C}" srcOrd="1" destOrd="0" presId="urn:microsoft.com/office/officeart/2005/8/layout/process2"/>
    <dgm:cxn modelId="{D7B81529-2A43-4F56-AF67-FF810E790FEE}" type="presOf" srcId="{FF61BE00-AD3B-4F3F-84EF-AA0358EF9963}" destId="{B18F4140-6840-4782-BEAD-035B3B9C433A}" srcOrd="0" destOrd="0" presId="urn:microsoft.com/office/officeart/2005/8/layout/process2"/>
    <dgm:cxn modelId="{8FAB7BB0-899D-4508-B65C-60DE949DE32E}" type="presOf" srcId="{27B4E6D1-A1CD-420C-8BEB-79F12E4B9D56}" destId="{E4DB49C9-3CB0-4622-97D3-7D43E83066DE}" srcOrd="0" destOrd="0" presId="urn:microsoft.com/office/officeart/2005/8/layout/process2"/>
    <dgm:cxn modelId="{81CFDE17-7CEE-496D-A243-BB81B818F7F0}" type="presOf" srcId="{5E8970B8-184B-4637-BCB3-A3156C49C316}" destId="{472E2860-DAAA-484E-B632-7B4C90F0A196}" srcOrd="0" destOrd="0" presId="urn:microsoft.com/office/officeart/2005/8/layout/process2"/>
    <dgm:cxn modelId="{09CA0912-3A70-496F-A73C-6CCCB531911D}" type="presParOf" srcId="{B18F4140-6840-4782-BEAD-035B3B9C433A}" destId="{CB717F7D-1E7E-469E-A1BC-81930A15F742}" srcOrd="0" destOrd="0" presId="urn:microsoft.com/office/officeart/2005/8/layout/process2"/>
    <dgm:cxn modelId="{A951B7AD-8DD0-4D10-B7ED-F8EC85EBEA32}" type="presParOf" srcId="{B18F4140-6840-4782-BEAD-035B3B9C433A}" destId="{E4DB49C9-3CB0-4622-97D3-7D43E83066DE}" srcOrd="1" destOrd="0" presId="urn:microsoft.com/office/officeart/2005/8/layout/process2"/>
    <dgm:cxn modelId="{F4A20832-E15D-4484-BBAD-A185273A9E4D}" type="presParOf" srcId="{E4DB49C9-3CB0-4622-97D3-7D43E83066DE}" destId="{2B85451C-F1EB-4EB8-A416-ED9E7752459F}" srcOrd="0" destOrd="0" presId="urn:microsoft.com/office/officeart/2005/8/layout/process2"/>
    <dgm:cxn modelId="{2348B875-C1DA-4675-A174-95CFFEB2E494}" type="presParOf" srcId="{B18F4140-6840-4782-BEAD-035B3B9C433A}" destId="{D2BC0FE7-011D-469C-B252-4356E09245D0}" srcOrd="2" destOrd="0" presId="urn:microsoft.com/office/officeart/2005/8/layout/process2"/>
    <dgm:cxn modelId="{EE88B29B-B108-4618-A016-1EB7555D1490}" type="presParOf" srcId="{B18F4140-6840-4782-BEAD-035B3B9C433A}" destId="{472E2860-DAAA-484E-B632-7B4C90F0A196}" srcOrd="3" destOrd="0" presId="urn:microsoft.com/office/officeart/2005/8/layout/process2"/>
    <dgm:cxn modelId="{898F92A4-EE43-4536-8EA2-673641D98EF4}" type="presParOf" srcId="{472E2860-DAAA-484E-B632-7B4C90F0A196}" destId="{5B4946A5-025B-4B13-BCDE-6BB418235F0C}" srcOrd="0" destOrd="0" presId="urn:microsoft.com/office/officeart/2005/8/layout/process2"/>
    <dgm:cxn modelId="{D00BC1AB-9BB2-457C-85B3-93883225BA24}" type="presParOf" srcId="{B18F4140-6840-4782-BEAD-035B3B9C433A}" destId="{BEE019BB-DE73-462B-AD73-B347A708A8E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E124F-267B-48DA-8D6B-8264DA8F6C5E}">
      <dsp:nvSpPr>
        <dsp:cNvPr id="0" name=""/>
        <dsp:cNvSpPr/>
      </dsp:nvSpPr>
      <dsp:spPr>
        <a:xfrm rot="2423334">
          <a:off x="2296417" y="2830176"/>
          <a:ext cx="747133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747133" y="25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70803-8778-4263-A5BE-A338804A0AF0}">
      <dsp:nvSpPr>
        <dsp:cNvPr id="0" name=""/>
        <dsp:cNvSpPr/>
      </dsp:nvSpPr>
      <dsp:spPr>
        <a:xfrm>
          <a:off x="2385452" y="2006291"/>
          <a:ext cx="682497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682497" y="25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19694-3C84-4278-A9E3-CC332B69E20E}">
      <dsp:nvSpPr>
        <dsp:cNvPr id="0" name=""/>
        <dsp:cNvSpPr/>
      </dsp:nvSpPr>
      <dsp:spPr>
        <a:xfrm rot="19037044">
          <a:off x="2304081" y="1166763"/>
          <a:ext cx="613484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613484" y="25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C6771-4DD8-4D15-BE8D-30D75CEE6066}">
      <dsp:nvSpPr>
        <dsp:cNvPr id="0" name=""/>
        <dsp:cNvSpPr/>
      </dsp:nvSpPr>
      <dsp:spPr>
        <a:xfrm>
          <a:off x="724530" y="1054987"/>
          <a:ext cx="1954025" cy="1954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FB8BD-6BFB-4CCF-BFA4-A7B3CA27BE95}">
      <dsp:nvSpPr>
        <dsp:cNvPr id="0" name=""/>
        <dsp:cNvSpPr/>
      </dsp:nvSpPr>
      <dsp:spPr>
        <a:xfrm>
          <a:off x="2680689" y="519"/>
          <a:ext cx="1172415" cy="1172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过流冲击</a:t>
          </a:r>
          <a:endParaRPr lang="zh-CN" altLang="en-US" sz="2600" kern="1200" dirty="0"/>
        </a:p>
      </dsp:txBody>
      <dsp:txXfrm>
        <a:off x="2852385" y="172215"/>
        <a:ext cx="829023" cy="829023"/>
      </dsp:txXfrm>
    </dsp:sp>
    <dsp:sp modelId="{6805FC11-60AF-402B-8D34-C27145CEBDB0}">
      <dsp:nvSpPr>
        <dsp:cNvPr id="0" name=""/>
        <dsp:cNvSpPr/>
      </dsp:nvSpPr>
      <dsp:spPr>
        <a:xfrm>
          <a:off x="3970346" y="519"/>
          <a:ext cx="1758623" cy="117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 smtClean="0">
              <a:latin typeface="仿宋" panose="02010609060101010101" pitchFamily="49" charset="-122"/>
              <a:ea typeface="仿宋" panose="02010609060101010101" pitchFamily="49" charset="-122"/>
            </a:rPr>
            <a:t>耐过流冲击能力</a:t>
          </a:r>
          <a:endParaRPr lang="zh-CN" altLang="en-US" sz="2400" b="1" kern="1200" dirty="0"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>
        <a:off x="3970346" y="519"/>
        <a:ext cx="1758623" cy="1172415"/>
      </dsp:txXfrm>
    </dsp:sp>
    <dsp:sp modelId="{5D3FFDE5-9962-4E67-A54D-FC7987ADE6F1}">
      <dsp:nvSpPr>
        <dsp:cNvPr id="0" name=""/>
        <dsp:cNvSpPr/>
      </dsp:nvSpPr>
      <dsp:spPr>
        <a:xfrm>
          <a:off x="3067949" y="1445792"/>
          <a:ext cx="1172415" cy="1172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牢固性高</a:t>
          </a:r>
          <a:endParaRPr lang="zh-CN" altLang="en-US" sz="2600" kern="1200" dirty="0"/>
        </a:p>
      </dsp:txBody>
      <dsp:txXfrm>
        <a:off x="3239645" y="1617488"/>
        <a:ext cx="829023" cy="829023"/>
      </dsp:txXfrm>
    </dsp:sp>
    <dsp:sp modelId="{44C4CB28-0B67-490B-9C5E-8DE32A7CFC8D}">
      <dsp:nvSpPr>
        <dsp:cNvPr id="0" name=""/>
        <dsp:cNvSpPr/>
      </dsp:nvSpPr>
      <dsp:spPr>
        <a:xfrm>
          <a:off x="4357606" y="1445792"/>
          <a:ext cx="1758623" cy="117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 smtClean="0">
              <a:latin typeface="仿宋" panose="02010609060101010101" pitchFamily="49" charset="-122"/>
              <a:ea typeface="仿宋" panose="02010609060101010101" pitchFamily="49" charset="-122"/>
            </a:rPr>
            <a:t>脱层应力</a:t>
          </a:r>
          <a:endParaRPr lang="zh-CN" altLang="en-US" sz="2400" b="1" kern="1200" dirty="0">
            <a:latin typeface="仿宋" panose="02010609060101010101" pitchFamily="49" charset="-122"/>
            <a:ea typeface="仿宋" panose="02010609060101010101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 smtClean="0">
              <a:latin typeface="仿宋" panose="02010609060101010101" pitchFamily="49" charset="-122"/>
              <a:ea typeface="仿宋" panose="02010609060101010101" pitchFamily="49" charset="-122"/>
            </a:rPr>
            <a:t>轴向拉应力</a:t>
          </a:r>
          <a:endParaRPr lang="zh-CN" altLang="en-US" sz="2400" b="1" kern="1200" dirty="0"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>
        <a:off x="4357606" y="1445792"/>
        <a:ext cx="1758623" cy="1172415"/>
      </dsp:txXfrm>
    </dsp:sp>
    <dsp:sp modelId="{EBB73799-0DB6-49CB-816F-9A4683726AAF}">
      <dsp:nvSpPr>
        <dsp:cNvPr id="0" name=""/>
        <dsp:cNvSpPr/>
      </dsp:nvSpPr>
      <dsp:spPr>
        <a:xfrm>
          <a:off x="2814802" y="2891584"/>
          <a:ext cx="1172415" cy="1172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室温电阻</a:t>
          </a:r>
          <a:endParaRPr lang="zh-CN" altLang="en-US" sz="2600" kern="1200" dirty="0"/>
        </a:p>
      </dsp:txBody>
      <dsp:txXfrm>
        <a:off x="2986498" y="3063280"/>
        <a:ext cx="829023" cy="829023"/>
      </dsp:txXfrm>
    </dsp:sp>
    <dsp:sp modelId="{73B92457-9423-4289-94F1-A933858482CE}">
      <dsp:nvSpPr>
        <dsp:cNvPr id="0" name=""/>
        <dsp:cNvSpPr/>
      </dsp:nvSpPr>
      <dsp:spPr>
        <a:xfrm>
          <a:off x="4104459" y="2891584"/>
          <a:ext cx="1758623" cy="117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 smtClean="0">
              <a:latin typeface="仿宋" panose="02010609060101010101" pitchFamily="49" charset="-122"/>
              <a:ea typeface="仿宋" panose="02010609060101010101" pitchFamily="49" charset="-122"/>
            </a:rPr>
            <a:t>均匀性</a:t>
          </a:r>
          <a:endParaRPr lang="zh-CN" altLang="en-US" sz="2400" b="1" kern="1200" dirty="0"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>
        <a:off x="4104459" y="2891584"/>
        <a:ext cx="1758623" cy="1172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E124F-267B-48DA-8D6B-8264DA8F6C5E}">
      <dsp:nvSpPr>
        <dsp:cNvPr id="0" name=""/>
        <dsp:cNvSpPr/>
      </dsp:nvSpPr>
      <dsp:spPr>
        <a:xfrm rot="2562956">
          <a:off x="2304081" y="2845820"/>
          <a:ext cx="613484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613484" y="25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70803-8778-4263-A5BE-A338804A0AF0}">
      <dsp:nvSpPr>
        <dsp:cNvPr id="0" name=""/>
        <dsp:cNvSpPr/>
      </dsp:nvSpPr>
      <dsp:spPr>
        <a:xfrm rot="127590">
          <a:off x="2385231" y="2043555"/>
          <a:ext cx="639727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639727" y="25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19694-3C84-4278-A9E3-CC332B69E20E}">
      <dsp:nvSpPr>
        <dsp:cNvPr id="0" name=""/>
        <dsp:cNvSpPr/>
      </dsp:nvSpPr>
      <dsp:spPr>
        <a:xfrm rot="19037044">
          <a:off x="2304081" y="1166763"/>
          <a:ext cx="613484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613484" y="25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C6771-4DD8-4D15-BE8D-30D75CEE6066}">
      <dsp:nvSpPr>
        <dsp:cNvPr id="0" name=""/>
        <dsp:cNvSpPr/>
      </dsp:nvSpPr>
      <dsp:spPr>
        <a:xfrm>
          <a:off x="724530" y="1054987"/>
          <a:ext cx="1954025" cy="1954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FB8BD-6BFB-4CCF-BFA4-A7B3CA27BE95}">
      <dsp:nvSpPr>
        <dsp:cNvPr id="0" name=""/>
        <dsp:cNvSpPr/>
      </dsp:nvSpPr>
      <dsp:spPr>
        <a:xfrm>
          <a:off x="2680689" y="519"/>
          <a:ext cx="1172415" cy="1172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接头</a:t>
          </a:r>
          <a:endParaRPr lang="en-US" altLang="zh-CN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电阻</a:t>
          </a:r>
          <a:endParaRPr lang="zh-CN" altLang="en-US" sz="2100" kern="1200" dirty="0"/>
        </a:p>
      </dsp:txBody>
      <dsp:txXfrm>
        <a:off x="2852385" y="172215"/>
        <a:ext cx="829023" cy="829023"/>
      </dsp:txXfrm>
    </dsp:sp>
    <dsp:sp modelId="{6805FC11-60AF-402B-8D34-C27145CEBDB0}">
      <dsp:nvSpPr>
        <dsp:cNvPr id="0" name=""/>
        <dsp:cNvSpPr/>
      </dsp:nvSpPr>
      <dsp:spPr>
        <a:xfrm>
          <a:off x="3970346" y="519"/>
          <a:ext cx="1758623" cy="117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 smtClean="0">
              <a:latin typeface="仿宋" panose="02010609060101010101" pitchFamily="49" charset="-122"/>
              <a:ea typeface="仿宋" panose="02010609060101010101" pitchFamily="49" charset="-122"/>
            </a:rPr>
            <a:t>低阻</a:t>
          </a:r>
          <a:endParaRPr lang="zh-CN" altLang="en-US" sz="2400" b="1" kern="1200" dirty="0">
            <a:latin typeface="仿宋" panose="02010609060101010101" pitchFamily="49" charset="-122"/>
            <a:ea typeface="仿宋" panose="02010609060101010101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 smtClean="0">
              <a:latin typeface="仿宋" panose="02010609060101010101" pitchFamily="49" charset="-122"/>
              <a:ea typeface="仿宋" panose="02010609060101010101" pitchFamily="49" charset="-122"/>
            </a:rPr>
            <a:t>无阻</a:t>
          </a:r>
          <a:endParaRPr lang="zh-CN" altLang="en-US" sz="2400" b="1" kern="1200" dirty="0"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>
        <a:off x="3970346" y="519"/>
        <a:ext cx="1758623" cy="1172415"/>
      </dsp:txXfrm>
    </dsp:sp>
    <dsp:sp modelId="{5D3FFDE5-9962-4E67-A54D-FC7987ADE6F1}">
      <dsp:nvSpPr>
        <dsp:cNvPr id="0" name=""/>
        <dsp:cNvSpPr/>
      </dsp:nvSpPr>
      <dsp:spPr>
        <a:xfrm>
          <a:off x="3024335" y="1516676"/>
          <a:ext cx="1172415" cy="1172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过流耐受能力</a:t>
          </a:r>
          <a:endParaRPr lang="zh-CN" altLang="en-US" sz="2100" kern="1200" dirty="0"/>
        </a:p>
      </dsp:txBody>
      <dsp:txXfrm>
        <a:off x="3196031" y="1688372"/>
        <a:ext cx="829023" cy="829023"/>
      </dsp:txXfrm>
    </dsp:sp>
    <dsp:sp modelId="{44C4CB28-0B67-490B-9C5E-8DE32A7CFC8D}">
      <dsp:nvSpPr>
        <dsp:cNvPr id="0" name=""/>
        <dsp:cNvSpPr/>
      </dsp:nvSpPr>
      <dsp:spPr>
        <a:xfrm>
          <a:off x="4313992" y="1516676"/>
          <a:ext cx="1758623" cy="117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 smtClean="0">
              <a:latin typeface="仿宋" panose="02010609060101010101" pitchFamily="49" charset="-122"/>
              <a:ea typeface="仿宋" panose="02010609060101010101" pitchFamily="49" charset="-122"/>
            </a:rPr>
            <a:t>过流时间</a:t>
          </a:r>
          <a:endParaRPr lang="zh-CN" altLang="en-US" sz="2400" b="1" kern="1200" dirty="0">
            <a:latin typeface="仿宋" panose="02010609060101010101" pitchFamily="49" charset="-122"/>
            <a:ea typeface="仿宋" panose="02010609060101010101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 smtClean="0">
              <a:latin typeface="仿宋" panose="02010609060101010101" pitchFamily="49" charset="-122"/>
              <a:ea typeface="仿宋" panose="02010609060101010101" pitchFamily="49" charset="-122"/>
            </a:rPr>
            <a:t>电流大小</a:t>
          </a:r>
          <a:endParaRPr lang="zh-CN" altLang="en-US" sz="2400" b="1" kern="1200" dirty="0"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>
        <a:off x="4313992" y="1516676"/>
        <a:ext cx="1758623" cy="1172415"/>
      </dsp:txXfrm>
    </dsp:sp>
    <dsp:sp modelId="{EBB73799-0DB6-49CB-816F-9A4683726AAF}">
      <dsp:nvSpPr>
        <dsp:cNvPr id="0" name=""/>
        <dsp:cNvSpPr/>
      </dsp:nvSpPr>
      <dsp:spPr>
        <a:xfrm>
          <a:off x="2680689" y="2891065"/>
          <a:ext cx="1172415" cy="1172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机械</a:t>
          </a:r>
          <a:endParaRPr lang="en-US" altLang="zh-CN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性能</a:t>
          </a:r>
          <a:endParaRPr lang="zh-CN" altLang="en-US" sz="2100" kern="1200" dirty="0"/>
        </a:p>
      </dsp:txBody>
      <dsp:txXfrm>
        <a:off x="2852385" y="3062761"/>
        <a:ext cx="829023" cy="829023"/>
      </dsp:txXfrm>
    </dsp:sp>
    <dsp:sp modelId="{73B92457-9423-4289-94F1-A933858482CE}">
      <dsp:nvSpPr>
        <dsp:cNvPr id="0" name=""/>
        <dsp:cNvSpPr/>
      </dsp:nvSpPr>
      <dsp:spPr>
        <a:xfrm>
          <a:off x="3970346" y="2891065"/>
          <a:ext cx="1758623" cy="117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 smtClean="0">
              <a:latin typeface="仿宋" panose="02010609060101010101" pitchFamily="49" charset="-122"/>
              <a:ea typeface="仿宋" panose="02010609060101010101" pitchFamily="49" charset="-122"/>
            </a:rPr>
            <a:t>轴向拉应力</a:t>
          </a:r>
          <a:endParaRPr lang="zh-CN" altLang="en-US" sz="2400" b="1" kern="1200" dirty="0">
            <a:latin typeface="仿宋" panose="02010609060101010101" pitchFamily="49" charset="-122"/>
            <a:ea typeface="仿宋" panose="02010609060101010101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1" kern="1200" dirty="0" smtClean="0">
              <a:latin typeface="仿宋" panose="02010609060101010101" pitchFamily="49" charset="-122"/>
              <a:ea typeface="仿宋" panose="02010609060101010101" pitchFamily="49" charset="-122"/>
            </a:rPr>
            <a:t>转弯半径</a:t>
          </a:r>
          <a:endParaRPr lang="zh-CN" altLang="en-US" sz="2400" b="1" kern="1200" dirty="0"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>
        <a:off x="3970346" y="2891065"/>
        <a:ext cx="1758623" cy="1172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17F7D-1E7E-469E-A1BC-81930A15F742}">
      <dsp:nvSpPr>
        <dsp:cNvPr id="0" name=""/>
        <dsp:cNvSpPr/>
      </dsp:nvSpPr>
      <dsp:spPr>
        <a:xfrm>
          <a:off x="0" y="0"/>
          <a:ext cx="1031775" cy="89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分切</a:t>
          </a:r>
          <a:endParaRPr lang="zh-CN" altLang="en-US" sz="2400" kern="1200" dirty="0"/>
        </a:p>
      </dsp:txBody>
      <dsp:txXfrm>
        <a:off x="26203" y="26203"/>
        <a:ext cx="979369" cy="842243"/>
      </dsp:txXfrm>
    </dsp:sp>
    <dsp:sp modelId="{E4DB49C9-3CB0-4622-97D3-7D43E83066DE}">
      <dsp:nvSpPr>
        <dsp:cNvPr id="0" name=""/>
        <dsp:cNvSpPr/>
      </dsp:nvSpPr>
      <dsp:spPr>
        <a:xfrm rot="5400000">
          <a:off x="348140" y="917015"/>
          <a:ext cx="335493" cy="402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 rot="-5400000">
        <a:off x="395109" y="950564"/>
        <a:ext cx="241556" cy="234845"/>
      </dsp:txXfrm>
    </dsp:sp>
    <dsp:sp modelId="{D2BC0FE7-011D-469C-B252-4356E09245D0}">
      <dsp:nvSpPr>
        <dsp:cNvPr id="0" name=""/>
        <dsp:cNvSpPr/>
      </dsp:nvSpPr>
      <dsp:spPr>
        <a:xfrm>
          <a:off x="0" y="1341974"/>
          <a:ext cx="1031775" cy="89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镀铜</a:t>
          </a:r>
          <a:endParaRPr lang="zh-CN" altLang="en-US" sz="2400" kern="1200" dirty="0"/>
        </a:p>
      </dsp:txBody>
      <dsp:txXfrm>
        <a:off x="26203" y="1368177"/>
        <a:ext cx="979369" cy="842243"/>
      </dsp:txXfrm>
    </dsp:sp>
    <dsp:sp modelId="{472E2860-DAAA-484E-B632-7B4C90F0A196}">
      <dsp:nvSpPr>
        <dsp:cNvPr id="0" name=""/>
        <dsp:cNvSpPr/>
      </dsp:nvSpPr>
      <dsp:spPr>
        <a:xfrm rot="5400000">
          <a:off x="348140" y="2258989"/>
          <a:ext cx="335493" cy="402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 rot="-5400000">
        <a:off x="395109" y="2292538"/>
        <a:ext cx="241556" cy="234845"/>
      </dsp:txXfrm>
    </dsp:sp>
    <dsp:sp modelId="{BEE019BB-DE73-462B-AD73-B347A708A8E9}">
      <dsp:nvSpPr>
        <dsp:cNvPr id="0" name=""/>
        <dsp:cNvSpPr/>
      </dsp:nvSpPr>
      <dsp:spPr>
        <a:xfrm>
          <a:off x="0" y="2683948"/>
          <a:ext cx="1031775" cy="89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封装</a:t>
          </a:r>
          <a:endParaRPr lang="zh-CN" altLang="en-US" sz="2400" kern="1200" dirty="0"/>
        </a:p>
      </dsp:txBody>
      <dsp:txXfrm>
        <a:off x="26203" y="2710151"/>
        <a:ext cx="979369" cy="842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-Tech Logo Reveal 02_1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98E60-B998-429A-9F75-50EE55853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36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58A0D5-CE43-4461-A88F-6EB2BC53DB58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63BA-F87F-485A-B59D-6ED9DD363F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56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63683C-D9F3-4DCE-9CD5-8F5127910198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5380-2D41-4D6D-AD2B-ACFB192BE1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01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-Tech Logo Reveal 02_1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98E60-B998-429A-9F75-50EE55853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53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32" y="223451"/>
            <a:ext cx="2043156" cy="73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924947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568" y="4293097"/>
            <a:ext cx="7772400" cy="72008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en-US" altLang="zh-CN" sz="1000" kern="12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eaLnBrk="0" hangingPunct="0">
              <a:defRPr/>
            </a:pPr>
            <a:fld id="{B37E7D32-63BD-4D9A-B068-DAAB3EF10629}" type="datetime1">
              <a:rPr lang="zh-CN" altLang="en-US">
                <a:solidFill>
                  <a:prstClr val="white">
                    <a:lumMod val="50000"/>
                  </a:prstClr>
                </a:solidFill>
              </a:rPr>
              <a:pPr eaLnBrk="0" hangingPunct="0">
                <a:defRPr/>
              </a:pPr>
              <a:t>2016/4/29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prstClr val="white">
                    <a:lumMod val="50000"/>
                  </a:prstClr>
                </a:solidFill>
              </a:rPr>
              <a:t>www.shsctec.com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zh-CN" altLang="en-US" sz="1000" kern="12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6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5875"/>
            <a:ext cx="9144000" cy="9652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1"/>
            <a:ext cx="522288" cy="981075"/>
          </a:xfrm>
          <a:prstGeom prst="rect">
            <a:avLst/>
          </a:prstGeom>
          <a:solidFill>
            <a:srgbClr val="385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31825" y="1"/>
            <a:ext cx="107950" cy="981075"/>
          </a:xfrm>
          <a:prstGeom prst="rect">
            <a:avLst/>
          </a:prstGeom>
          <a:solidFill>
            <a:srgbClr val="385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2607"/>
            <a:ext cx="1728192" cy="62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  <a:effectLst/>
        </p:spPr>
        <p:txBody>
          <a:bodyPr/>
          <a:lstStyle>
            <a:lvl1pPr marL="0" indent="0" algn="l" defTabSz="914321" rtl="0" eaLnBrk="1" latinLnBrk="0" hangingPunct="1">
              <a:spcBef>
                <a:spcPct val="20000"/>
              </a:spcBef>
              <a:buFont typeface="Arial" pitchFamily="34" charset="0"/>
              <a:buNone/>
              <a:defRPr lang="zh-CN" altLang="en-US" sz="2400" b="1" kern="1200" dirty="0" smtClean="0">
                <a:solidFill>
                  <a:srgbClr val="38546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6213" indent="-176213">
              <a:buFont typeface="Arial" pitchFamily="34" charset="0"/>
              <a:buChar char="•"/>
              <a:defRPr sz="1800">
                <a:solidFill>
                  <a:srgbClr val="38546C"/>
                </a:solidFill>
                <a:effectLst/>
                <a:latin typeface="微软雅黑" pitchFamily="34" charset="-122"/>
                <a:ea typeface="微软雅黑" pitchFamily="34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</a:p>
          <a:p>
            <a:pPr lvl="1"/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5417" y="-27383"/>
            <a:ext cx="8228584" cy="980729"/>
          </a:xfrm>
          <a:effectLst>
            <a:outerShdw blurRad="50800" dist="38100" dir="2700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txBody>
          <a:bodyPr/>
          <a:lstStyle>
            <a:lvl1pPr algn="l">
              <a:defRPr sz="3200" b="1">
                <a:solidFill>
                  <a:srgbClr val="38546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3124200" y="6588125"/>
            <a:ext cx="289560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6553200" y="6588125"/>
            <a:ext cx="2133600" cy="269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21D627-DF3D-4665-A2D9-2CA2D458AC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43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66DE-11E8-45A7-B0DF-D10EF339F1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3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4AB36A-EEDF-4289-B5ED-2F6820CF6BDB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7F79-C3C6-4E9F-BABD-4B6C90311F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04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0E5577-443E-46D9-8817-ABE335A72C98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6E73-5067-42BE-AF01-09F61CD7D1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9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BE4688-4A89-4802-84FC-14EACF30530E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12F3-57F3-4BBB-8455-28E36E8263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89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9C81CA-AC10-4CAC-AE87-E5D49D85D877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CA36-B07D-40AF-8B08-EADAACE3D9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7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32" y="223451"/>
            <a:ext cx="2043156" cy="73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924947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568" y="4293097"/>
            <a:ext cx="7772400" cy="72008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en-US" altLang="zh-CN" sz="1000" kern="12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eaLnBrk="0" hangingPunct="0">
              <a:defRPr/>
            </a:pPr>
            <a:fld id="{B37E7D32-63BD-4D9A-B068-DAAB3EF10629}" type="datetime1">
              <a:rPr lang="zh-CN" altLang="en-US">
                <a:solidFill>
                  <a:prstClr val="white">
                    <a:lumMod val="50000"/>
                  </a:prstClr>
                </a:solidFill>
              </a:rPr>
              <a:pPr eaLnBrk="0" hangingPunct="0">
                <a:defRPr/>
              </a:pPr>
              <a:t>2016/4/29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prstClr val="white">
                    <a:lumMod val="50000"/>
                  </a:prstClr>
                </a:solidFill>
              </a:rPr>
              <a:t>www.shsctec.com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zh-CN" altLang="en-US" sz="1000" kern="12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3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86EDD-1087-4AD1-8B56-8D42B5457294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9E7A-8EF0-428B-94BC-00990B6849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536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58A0D5-CE43-4461-A88F-6EB2BC53DB58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63BA-F87F-485A-B59D-6ED9DD363F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82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63683C-D9F3-4DCE-9CD5-8F5127910198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5380-2D41-4D6D-AD2B-ACFB192BE1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11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-Tech Logo Reveal 02_1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132E-29A2-4BA0-A53E-64D1B9392E5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98E60-B998-429A-9F75-50EE55853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59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7" y="404814"/>
            <a:ext cx="14398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4526" r="40884" b="13531"/>
          <a:stretch>
            <a:fillRect/>
          </a:stretch>
        </p:blipFill>
        <p:spPr bwMode="auto">
          <a:xfrm>
            <a:off x="684215" y="404814"/>
            <a:ext cx="1438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924947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568" y="4293097"/>
            <a:ext cx="7772400" cy="72008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en-US" altLang="zh-CN" sz="1000" kern="12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fld id="{B37E7D32-63BD-4D9A-B068-DAAB3EF10629}" type="datetime1">
              <a:rPr lang="zh-CN" alt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2016/4/29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prstClr val="white">
                    <a:lumMod val="50000"/>
                  </a:prstClr>
                </a:solidFill>
              </a:rPr>
              <a:t>www.shsctec.com</a:t>
            </a:r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zh-CN" altLang="en-US" sz="1000" kern="12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4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5875"/>
            <a:ext cx="9144000" cy="9652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1"/>
            <a:ext cx="522288" cy="981075"/>
          </a:xfrm>
          <a:prstGeom prst="rect">
            <a:avLst/>
          </a:prstGeom>
          <a:solidFill>
            <a:srgbClr val="385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31825" y="1"/>
            <a:ext cx="107950" cy="981075"/>
          </a:xfrm>
          <a:prstGeom prst="rect">
            <a:avLst/>
          </a:prstGeom>
          <a:solidFill>
            <a:srgbClr val="385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4526" r="40884" b="13531"/>
          <a:stretch>
            <a:fillRect/>
          </a:stretch>
        </p:blipFill>
        <p:spPr bwMode="auto">
          <a:xfrm>
            <a:off x="7885115" y="3176"/>
            <a:ext cx="12223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522289"/>
            <a:ext cx="12255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  <a:effectLst/>
        </p:spPr>
        <p:txBody>
          <a:bodyPr/>
          <a:lstStyle>
            <a:lvl1pPr marL="0" indent="0" algn="l" defTabSz="914321" rtl="0" eaLnBrk="1" latinLnBrk="0" hangingPunct="1">
              <a:spcBef>
                <a:spcPct val="20000"/>
              </a:spcBef>
              <a:buFont typeface="Arial" pitchFamily="34" charset="0"/>
              <a:buNone/>
              <a:defRPr lang="zh-CN" altLang="en-US" sz="2400" b="1" kern="1200" dirty="0" smtClean="0">
                <a:solidFill>
                  <a:srgbClr val="38546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6213" indent="-176213">
              <a:buFont typeface="Arial" pitchFamily="34" charset="0"/>
              <a:buChar char="•"/>
              <a:defRPr sz="1800">
                <a:solidFill>
                  <a:srgbClr val="38546C"/>
                </a:solidFill>
                <a:effectLst/>
                <a:latin typeface="微软雅黑" pitchFamily="34" charset="-122"/>
                <a:ea typeface="微软雅黑" pitchFamily="34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</a:p>
          <a:p>
            <a:pPr lvl="1"/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5417" y="-27383"/>
            <a:ext cx="8228584" cy="980729"/>
          </a:xfrm>
          <a:effectLst>
            <a:outerShdw blurRad="50800" dist="38100" dir="2700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txBody>
          <a:bodyPr/>
          <a:lstStyle>
            <a:lvl1pPr algn="l">
              <a:defRPr sz="3200" b="1">
                <a:solidFill>
                  <a:srgbClr val="38546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日期占位符 10"/>
          <p:cNvSpPr>
            <a:spLocks noGrp="1"/>
          </p:cNvSpPr>
          <p:nvPr>
            <p:ph type="dt" sz="half" idx="10"/>
          </p:nvPr>
        </p:nvSpPr>
        <p:spPr>
          <a:xfrm>
            <a:off x="457200" y="6588125"/>
            <a:ext cx="213360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C97D-4313-4F72-A39B-5D52CEF12BE0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3124200" y="6588125"/>
            <a:ext cx="289560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6553200" y="6588125"/>
            <a:ext cx="2133600" cy="269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21D627-DF3D-4665-A2D9-2CA2D458AC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19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771B-AFD3-4B8A-9860-96D70978EAA9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66DE-11E8-45A7-B0DF-D10EF339F1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56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B36A-EEDF-4289-B5ED-2F6820CF6BDB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7F79-C3C6-4E9F-BABD-4B6C90311F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453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5577-443E-46D9-8817-ABE335A72C98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6E73-5067-42BE-AF01-09F61CD7D1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729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4688-4A89-4802-84FC-14EACF30530E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12F3-57F3-4BBB-8455-28E36E8263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57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5875"/>
            <a:ext cx="9144000" cy="9652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1"/>
            <a:ext cx="522288" cy="981075"/>
          </a:xfrm>
          <a:prstGeom prst="rect">
            <a:avLst/>
          </a:prstGeom>
          <a:solidFill>
            <a:srgbClr val="385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31825" y="1"/>
            <a:ext cx="107950" cy="981075"/>
          </a:xfrm>
          <a:prstGeom prst="rect">
            <a:avLst/>
          </a:prstGeom>
          <a:solidFill>
            <a:srgbClr val="385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2607"/>
            <a:ext cx="1728192" cy="62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  <a:effectLst/>
        </p:spPr>
        <p:txBody>
          <a:bodyPr/>
          <a:lstStyle>
            <a:lvl1pPr marL="0" indent="0" algn="l" defTabSz="914321" rtl="0" eaLnBrk="1" latinLnBrk="0" hangingPunct="1">
              <a:spcBef>
                <a:spcPct val="20000"/>
              </a:spcBef>
              <a:buFont typeface="Arial" pitchFamily="34" charset="0"/>
              <a:buNone/>
              <a:defRPr lang="zh-CN" altLang="en-US" sz="2400" b="1" kern="1200" dirty="0" smtClean="0">
                <a:solidFill>
                  <a:srgbClr val="38546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6213" indent="-176213">
              <a:buFont typeface="Arial" pitchFamily="34" charset="0"/>
              <a:buChar char="•"/>
              <a:defRPr sz="1800">
                <a:solidFill>
                  <a:srgbClr val="38546C"/>
                </a:solidFill>
                <a:effectLst/>
                <a:latin typeface="微软雅黑" pitchFamily="34" charset="-122"/>
                <a:ea typeface="微软雅黑" pitchFamily="34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</a:p>
          <a:p>
            <a:pPr lvl="1"/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5417" y="-27383"/>
            <a:ext cx="8228584" cy="980729"/>
          </a:xfrm>
          <a:effectLst>
            <a:outerShdw blurRad="50800" dist="38100" dir="2700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txBody>
          <a:bodyPr/>
          <a:lstStyle>
            <a:lvl1pPr algn="l">
              <a:defRPr sz="3200" b="1">
                <a:solidFill>
                  <a:srgbClr val="38546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3124200" y="6588125"/>
            <a:ext cx="289560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6553200" y="6588125"/>
            <a:ext cx="2133600" cy="269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21D627-DF3D-4665-A2D9-2CA2D458AC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36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81CA-AC10-4CAC-AE87-E5D49D85D877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CA36-B07D-40AF-8B08-EADAACE3D9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17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6EDD-1087-4AD1-8B56-8D42B5457294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9E7A-8EF0-428B-94BC-00990B6849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79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A0D5-CE43-4461-A88F-6EB2BC53DB58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63BA-F87F-485A-B59D-6ED9DD363F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33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3683C-D9F3-4DCE-9CD5-8F5127910198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5380-2D41-4D6D-AD2B-ACFB192BE1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54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66DE-11E8-45A7-B0DF-D10EF339F1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6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4AB36A-EEDF-4289-B5ED-2F6820CF6BDB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7F79-C3C6-4E9F-BABD-4B6C90311F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55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0E5577-443E-46D9-8817-ABE335A72C98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6E73-5067-42BE-AF01-09F61CD7D1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05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BE4688-4A89-4802-84FC-14EACF30530E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12F3-57F3-4BBB-8455-28E36E8263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9C81CA-AC10-4CAC-AE87-E5D49D85D877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CA36-B07D-40AF-8B08-EADAACE3D9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82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286EDD-1087-4AD1-8B56-8D42B5457294}" type="datetime1">
              <a:rPr lang="zh-CN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9E7A-8EF0-428B-94BC-00990B6849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83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920DDA-7BF4-431E-BEC7-E11BCF0FEBD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26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920DDA-7BF4-431E-BEC7-E11BCF0FEBD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5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81C113-86BE-4DFC-A246-A9596FE820AA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920DDA-7BF4-431E-BEC7-E11BCF0FEBD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Visio___711111111111111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4737" y="1412776"/>
            <a:ext cx="8229600" cy="4896544"/>
          </a:xfrm>
        </p:spPr>
        <p:txBody>
          <a:bodyPr/>
          <a:lstStyle/>
          <a:p>
            <a:endParaRPr lang="en-US" altLang="zh-CN" sz="4800" dirty="0" smtClean="0"/>
          </a:p>
          <a:p>
            <a:pPr algn="ctr"/>
            <a:r>
              <a:rPr lang="zh-CN" altLang="en-US" sz="4800" dirty="0">
                <a:solidFill>
                  <a:schemeClr val="accent5">
                    <a:lumMod val="50000"/>
                  </a:schemeClr>
                </a:solidFill>
              </a:rPr>
              <a:t>第二代高温超导带材接头及封装技术研究</a:t>
            </a:r>
            <a:r>
              <a:rPr lang="zh-CN" altLang="en-US" sz="4800" dirty="0" smtClean="0">
                <a:solidFill>
                  <a:schemeClr val="accent5">
                    <a:lumMod val="50000"/>
                  </a:schemeClr>
                </a:solidFill>
              </a:rPr>
              <a:t>进展</a:t>
            </a:r>
            <a:endParaRPr lang="en-US" altLang="zh-CN" sz="3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/>
              <a:pPr>
                <a:defRPr/>
              </a:pPr>
              <a:t>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23928" y="5701898"/>
            <a:ext cx="4699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高温与高场超导材料及其应用技术研讨会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60" y="494116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报告人：吴祥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第二代高温超导封装的研究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1026" name="图片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7" y="1484784"/>
            <a:ext cx="4256528" cy="338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384376" cy="338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5228470"/>
            <a:ext cx="8746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/>
              <a:t>在临界电流退化率小于</a:t>
            </a:r>
            <a:r>
              <a:rPr lang="en-US" altLang="zh-CN" sz="2000" b="1" dirty="0"/>
              <a:t>5%</a:t>
            </a:r>
            <a:r>
              <a:rPr lang="zh-CN" altLang="zh-CN" sz="2000" dirty="0"/>
              <a:t>的标准下，带材可承受的拉应力强度超过</a:t>
            </a:r>
            <a:r>
              <a:rPr lang="en-US" altLang="zh-CN" sz="2000" b="1" dirty="0"/>
              <a:t>500 MPa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357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第二代高温超导封装的研究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2050" name="图片 4" descr="C:\Users\Administrator\AppData\Roaming\Tencent\Users\2361429315\QQ\WinTemp\RichOle\9BRSQ75SNQY}3NUM{[7PQB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6728"/>
            <a:ext cx="4320480" cy="346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96" y="1606728"/>
            <a:ext cx="3739368" cy="346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39552" y="5373216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在临界电流退化率小于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5%</a:t>
            </a:r>
            <a:r>
              <a:rPr lang="zh-CN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的标准下，带材的双曲弯曲直径可小于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50 mm</a:t>
            </a:r>
            <a:endParaRPr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2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第二代高温超导封装的研究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5122" name="Picture 2" descr="C:\Users\SSTC02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4" y="2348880"/>
            <a:ext cx="8654289" cy="34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9542" y="155679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封装规格参数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595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第二代高温超导接头的</a:t>
            </a:r>
            <a:r>
              <a:rPr lang="zh-CN" altLang="en-US" dirty="0" smtClean="0"/>
              <a:t>研究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5536" y="162880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第一代</a:t>
            </a:r>
            <a:r>
              <a:rPr lang="zh-CN" altLang="zh-CN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低</a:t>
            </a:r>
            <a:r>
              <a:rPr lang="zh-CN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阻</a:t>
            </a:r>
            <a:r>
              <a:rPr lang="zh-CN" altLang="zh-CN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接头</a:t>
            </a:r>
            <a:r>
              <a:rPr lang="zh-CN" altLang="en-US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endParaRPr lang="zh-CN" altLang="en-US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11760" y="2062074"/>
            <a:ext cx="4572000" cy="943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制造</a:t>
            </a:r>
            <a:r>
              <a:rPr lang="zh-CN" altLang="zh-CN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自动化程度高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鲁棒性</a:t>
            </a:r>
            <a:r>
              <a:rPr lang="zh-CN" altLang="zh-CN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46708" y="3684331"/>
            <a:ext cx="8784976" cy="1289538"/>
            <a:chOff x="246708" y="3684331"/>
            <a:chExt cx="8784976" cy="1289538"/>
          </a:xfrm>
        </p:grpSpPr>
        <p:grpSp>
          <p:nvGrpSpPr>
            <p:cNvPr id="25" name="组合 24"/>
            <p:cNvGrpSpPr/>
            <p:nvPr/>
          </p:nvGrpSpPr>
          <p:grpSpPr>
            <a:xfrm>
              <a:off x="246708" y="3684331"/>
              <a:ext cx="8784976" cy="1289538"/>
              <a:chOff x="246708" y="2172163"/>
              <a:chExt cx="8784976" cy="1289538"/>
            </a:xfrm>
          </p:grpSpPr>
          <p:graphicFrame>
            <p:nvGraphicFramePr>
              <p:cNvPr id="7" name="对象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0123545"/>
                  </p:ext>
                </p:extLst>
              </p:nvPr>
            </p:nvGraphicFramePr>
            <p:xfrm>
              <a:off x="246708" y="2172163"/>
              <a:ext cx="8784976" cy="1289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" r:id="rId4" imgW="7194516" imgH="1276291" progId="Visio.Drawing.15">
                      <p:embed/>
                    </p:oleObj>
                  </mc:Choice>
                  <mc:Fallback>
                    <p:oleObj r:id="rId4" imgW="7194516" imgH="1276291" progId="Visio.Drawing.15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0107" t="15796" r="6055" b="14667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6708" y="2172163"/>
                            <a:ext cx="8784976" cy="128953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矩形 23"/>
              <p:cNvSpPr/>
              <p:nvPr/>
            </p:nvSpPr>
            <p:spPr>
              <a:xfrm>
                <a:off x="251520" y="2564904"/>
                <a:ext cx="370395" cy="504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 useBgFill="1">
          <p:nvSpPr>
            <p:cNvPr id="28" name="矩形 27"/>
            <p:cNvSpPr/>
            <p:nvPr/>
          </p:nvSpPr>
          <p:spPr>
            <a:xfrm>
              <a:off x="251520" y="3717032"/>
              <a:ext cx="576064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12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第二代高温超导接头的研究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584" y="1412776"/>
            <a:ext cx="43924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0790" y="1700808"/>
            <a:ext cx="3995666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948605" y="5445224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不同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桥接</a:t>
            </a:r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长度时接头的</a:t>
            </a:r>
            <a:r>
              <a:rPr lang="en-US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V-I</a:t>
            </a:r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曲线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5879" y="544522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接头电阻值</a:t>
            </a:r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与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桥接</a:t>
            </a:r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长度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的关系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36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第二代高温超导接头的研究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060848"/>
            <a:ext cx="4791412" cy="32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652120" y="2306205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流时间为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100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秒</a:t>
            </a:r>
            <a:r>
              <a:rPr lang="zh-CN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的条件下</a:t>
            </a:r>
            <a:r>
              <a:rPr lang="zh-CN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，连接</a:t>
            </a:r>
            <a:r>
              <a:rPr lang="zh-CN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长度分别为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12cm</a:t>
            </a:r>
            <a:r>
              <a:rPr lang="zh-CN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和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22cm</a:t>
            </a:r>
            <a:r>
              <a:rPr lang="zh-CN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的封装式低阻接头直流过流耐受能力大于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520A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10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3"/>
            <a:ext cx="4357444" cy="347689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第二代高温超导接头的研究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5" y="1556793"/>
            <a:ext cx="4298265" cy="347689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13423" y="5224162"/>
            <a:ext cx="8291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临界轴向拉应力：</a:t>
            </a:r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不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低于单根带材（当接头的单根部分折损时，接头部分尚能保持完好）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7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第二代高温超导接头的研究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1520" y="162880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第二</a:t>
            </a:r>
            <a:r>
              <a:rPr lang="zh-CN" altLang="zh-CN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代</a:t>
            </a:r>
            <a:r>
              <a:rPr lang="zh-CN" altLang="en-US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低阻</a:t>
            </a:r>
            <a:r>
              <a:rPr lang="zh-CN" altLang="zh-CN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接头：</a:t>
            </a:r>
            <a:endParaRPr lang="zh-CN" altLang="en-US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3" y="3429000"/>
            <a:ext cx="790098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2356" y="1598828"/>
            <a:ext cx="32403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连接长度短很多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可用于闭合回路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搭接区域的厚度更薄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55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第二代高温超导接头的研究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31540" y="1844824"/>
            <a:ext cx="7416824" cy="2736304"/>
            <a:chOff x="467544" y="1484784"/>
            <a:chExt cx="7416824" cy="2736304"/>
          </a:xfrm>
        </p:grpSpPr>
        <p:pic>
          <p:nvPicPr>
            <p:cNvPr id="6" name="图片 5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544" y="1484784"/>
              <a:ext cx="3672408" cy="2736304"/>
            </a:xfrm>
            <a:prstGeom prst="rect">
              <a:avLst/>
            </a:prstGeom>
          </p:spPr>
        </p:pic>
        <p:sp>
          <p:nvSpPr>
            <p:cNvPr id="8" name="矩形 25"/>
            <p:cNvSpPr>
              <a:spLocks noChangeArrowheads="1"/>
            </p:cNvSpPr>
            <p:nvPr/>
          </p:nvSpPr>
          <p:spPr bwMode="auto">
            <a:xfrm>
              <a:off x="1187624" y="3573016"/>
              <a:ext cx="2016224" cy="168275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13" name="肘形连接符 12"/>
            <p:cNvCxnSpPr/>
            <p:nvPr/>
          </p:nvCxnSpPr>
          <p:spPr>
            <a:xfrm flipV="1">
              <a:off x="3203848" y="3429000"/>
              <a:ext cx="1910184" cy="228153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图片 6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16016" y="1492796"/>
              <a:ext cx="3168352" cy="2728292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917848" y="4935954"/>
            <a:ext cx="7254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 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10cm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搭接长度的搭接接头，其阻值可稳定在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1-3 n</a:t>
            </a:r>
            <a:r>
              <a:rPr lang="zh-CN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Ω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范围内，</a:t>
            </a:r>
            <a:r>
              <a:rPr lang="en-US" altLang="zh-CN" dirty="0" err="1">
                <a:latin typeface="仿宋" panose="02010609060101010101" pitchFamily="49" charset="-122"/>
                <a:ea typeface="仿宋" panose="02010609060101010101" pitchFamily="49" charset="-122"/>
              </a:rPr>
              <a:t>Ic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无损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82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第二代高温超导接头的研究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04860" y="484882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不同批次的接头电阻值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86" y="1509145"/>
            <a:ext cx="4546293" cy="31916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9144"/>
            <a:ext cx="3999670" cy="319165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14771" y="4892754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临界轴向</a:t>
            </a:r>
            <a:r>
              <a:rPr lang="zh-CN" altLang="zh-CN" dirty="0" smtClean="0"/>
              <a:t>拉力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260N/10cm-width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45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14400" y="1961456"/>
            <a:ext cx="8229600" cy="4896544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第二代高温超导接头及封装简介</a:t>
            </a:r>
            <a:endParaRPr lang="en-US" altLang="zh-CN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第二</a:t>
            </a:r>
            <a:r>
              <a:rPr lang="zh-CN" altLang="en-US" dirty="0" smtClean="0"/>
              <a:t>代高温超导封装的研究</a:t>
            </a:r>
            <a:endParaRPr lang="en-US" altLang="zh-CN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第二代高温</a:t>
            </a:r>
            <a:r>
              <a:rPr lang="zh-CN" altLang="en-US" dirty="0" smtClean="0"/>
              <a:t>超导接头的研究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2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第二代高温超导接头的研究</a:t>
            </a:r>
          </a:p>
        </p:txBody>
      </p:sp>
      <p:sp>
        <p:nvSpPr>
          <p:cNvPr id="103" name="矩形 102"/>
          <p:cNvSpPr/>
          <p:nvPr/>
        </p:nvSpPr>
        <p:spPr>
          <a:xfrm>
            <a:off x="323528" y="1177806"/>
            <a:ext cx="3668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无阻接头：</a:t>
            </a:r>
            <a:endParaRPr lang="en-US" altLang="zh-CN" sz="2400" b="1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479078" y="4303510"/>
            <a:ext cx="8946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纯超导连接：与母带材具备同样高的</a:t>
            </a:r>
            <a:r>
              <a:rPr lang="en-US" altLang="zh-CN" b="1" i="1" dirty="0" err="1" smtClean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J</a:t>
            </a:r>
            <a:r>
              <a:rPr lang="en-US" altLang="zh-CN" b="1" baseline="-25000" dirty="0" err="1" smtClean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c</a:t>
            </a:r>
            <a:r>
              <a:rPr lang="zh-CN" altLang="en-US" b="1" dirty="0" smtClean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和</a:t>
            </a:r>
            <a:r>
              <a:rPr lang="en-US" altLang="zh-CN" b="1" i="1" dirty="0" smtClean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T</a:t>
            </a:r>
            <a:r>
              <a:rPr lang="en-US" altLang="zh-CN" b="1" baseline="-25000" dirty="0" smtClean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c</a:t>
            </a:r>
            <a:endParaRPr lang="en-US" altLang="zh-CN" b="1" dirty="0" smtClean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74911" y="4619555"/>
            <a:ext cx="8596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工艺时间短：通过</a:t>
            </a:r>
            <a:r>
              <a:rPr lang="zh-CN" altLang="en-US" b="1" dirty="0" smtClean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优化设计</a:t>
            </a:r>
            <a:r>
              <a:rPr lang="zh-CN" altLang="en-US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，可大幅度缩短热处理时间；</a:t>
            </a:r>
            <a:endParaRPr lang="en-US" altLang="zh-CN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79078" y="4929073"/>
            <a:ext cx="8596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对带材无损：连接层的低熔点特性可保证母带材始终处于稳定态。</a:t>
            </a:r>
            <a:endParaRPr lang="en-US" altLang="zh-CN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7080"/>
            <a:ext cx="3441204" cy="229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4075AB"/>
              </a:clrFrom>
              <a:clrTo>
                <a:srgbClr val="4075A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4"/>
          <a:stretch/>
        </p:blipFill>
        <p:spPr bwMode="auto">
          <a:xfrm>
            <a:off x="5104980" y="1691303"/>
            <a:ext cx="2348456" cy="2390420"/>
          </a:xfrm>
          <a:prstGeom prst="rect">
            <a:avLst/>
          </a:prstGeom>
          <a:noFill/>
          <a:effectLst>
            <a:glow rad="63500">
              <a:srgbClr val="1E203E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5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第二代高温超导接头的研究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331530"/>
              </p:ext>
            </p:extLst>
          </p:nvPr>
        </p:nvGraphicFramePr>
        <p:xfrm>
          <a:off x="395536" y="1772816"/>
          <a:ext cx="8424937" cy="395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088232"/>
                <a:gridCol w="1224136"/>
                <a:gridCol w="1656184"/>
                <a:gridCol w="1944217"/>
              </a:tblGrid>
              <a:tr h="60802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接头类型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接头特点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接头电阻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接头现状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接头应用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0802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焊接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 smtClean="0"/>
                        <a:t>方便快捷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25</a:t>
                      </a:r>
                      <a:r>
                        <a:rPr lang="en-US" altLang="zh-CN" b="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n</a:t>
                      </a:r>
                      <a:r>
                        <a:rPr lang="zh-CN" altLang="zh-CN" b="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Ω</a:t>
                      </a:r>
                      <a:r>
                        <a:rPr lang="en-US" altLang="zh-CN" b="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•cm</a:t>
                      </a:r>
                      <a:r>
                        <a:rPr lang="en-US" altLang="zh-CN" b="0" baseline="3000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</a:t>
                      </a:r>
                      <a:endParaRPr lang="zh-CN" altLang="en-US" b="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dirty="0" smtClean="0"/>
                        <a:t>可商业化生产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 smtClean="0"/>
                        <a:t>应用广泛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0802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第一代低阻接头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制造自动化程度高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鲁棒性高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2-150</a:t>
                      </a:r>
                      <a:r>
                        <a:rPr lang="en-US" altLang="zh-CN" b="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n</a:t>
                      </a:r>
                      <a:r>
                        <a:rPr lang="zh-CN" altLang="zh-CN" b="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Ω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dirty="0" smtClean="0"/>
                        <a:t>可商业化生产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超导电缆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在电源供电模式下工作的超导线圈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磁体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0802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第二代低阻接头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单位面积电阻小</a:t>
                      </a:r>
                      <a:endParaRPr kumimoji="0" lang="en-US" altLang="zh-CN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具有潜在的高</a:t>
                      </a:r>
                      <a:r>
                        <a:rPr kumimoji="0" lang="en-US" altLang="zh-CN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J</a:t>
                      </a:r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e</a:t>
                      </a:r>
                      <a:endParaRPr kumimoji="0" lang="zh-CN" alt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1-3</a:t>
                      </a:r>
                      <a:r>
                        <a:rPr lang="en-US" altLang="zh-CN" b="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n</a:t>
                      </a:r>
                      <a:r>
                        <a:rPr lang="zh-CN" altLang="zh-CN" b="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Ω</a:t>
                      </a:r>
                      <a:endParaRPr lang="zh-CN" altLang="en-US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dirty="0" smtClean="0"/>
                        <a:t>提供技术支持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磁悬浮列车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0802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无阻接头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 smtClean="0"/>
                        <a:t>纯超导连接</a:t>
                      </a:r>
                      <a:endParaRPr lang="en-US" altLang="zh-CN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 smtClean="0"/>
                        <a:t>工艺复杂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～</a:t>
                      </a:r>
                      <a:r>
                        <a:rPr lang="en-US" altLang="zh-CN" dirty="0" smtClean="0"/>
                        <a:t>0</a:t>
                      </a:r>
                      <a:r>
                        <a:rPr lang="en-US" altLang="zh-CN" b="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n</a:t>
                      </a:r>
                      <a:r>
                        <a:rPr lang="zh-CN" altLang="zh-CN" b="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Ω</a:t>
                      </a:r>
                      <a:endParaRPr lang="zh-CN" altLang="en-US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dirty="0" smtClean="0"/>
                        <a:t>在研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NMR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9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63688" y="292494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i="1" dirty="0" smtClean="0">
                <a:solidFill>
                  <a:srgbClr val="FF0000"/>
                </a:solidFill>
              </a:rPr>
              <a:t>谢谢！</a:t>
            </a:r>
            <a:endParaRPr lang="en-US" altLang="zh-CN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600" b="1" i="1" dirty="0" smtClean="0">
                <a:solidFill>
                  <a:srgbClr val="FF0000"/>
                </a:solidFill>
              </a:rPr>
              <a:t>希望各位专家批评指正！</a:t>
            </a:r>
            <a:endParaRPr lang="zh-CN" alt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408731" y="1196752"/>
            <a:ext cx="8229600" cy="431800"/>
          </a:xfrm>
        </p:spPr>
        <p:txBody>
          <a:bodyPr>
            <a:normAutofit fontScale="92500" lnSpcReduction="20000"/>
          </a:bodyPr>
          <a:lstStyle/>
          <a:p>
            <a:pPr algn="ctr" defTabSz="912813"/>
            <a:r>
              <a:rPr sz="2800" dirty="0" smtClean="0"/>
              <a:t>高温超导</a:t>
            </a:r>
            <a:r>
              <a:rPr lang="zh-CN" altLang="en-US" sz="2800" dirty="0" smtClean="0"/>
              <a:t>核心</a:t>
            </a:r>
            <a:r>
              <a:rPr sz="2800" dirty="0" smtClean="0"/>
              <a:t>应用</a:t>
            </a:r>
            <a:endParaRPr sz="2800" b="0" dirty="0"/>
          </a:p>
        </p:txBody>
      </p:sp>
      <p:grpSp>
        <p:nvGrpSpPr>
          <p:cNvPr id="7" name="组合 103"/>
          <p:cNvGrpSpPr>
            <a:grpSpLocks/>
          </p:cNvGrpSpPr>
          <p:nvPr/>
        </p:nvGrpSpPr>
        <p:grpSpPr bwMode="auto">
          <a:xfrm>
            <a:off x="863550" y="2022476"/>
            <a:ext cx="1979612" cy="1979613"/>
            <a:chOff x="569651" y="2022147"/>
            <a:chExt cx="1980000" cy="1980000"/>
          </a:xfrm>
        </p:grpSpPr>
        <p:sp>
          <p:nvSpPr>
            <p:cNvPr id="8" name="Rounded Rectangle 8"/>
            <p:cNvSpPr/>
            <p:nvPr/>
          </p:nvSpPr>
          <p:spPr>
            <a:xfrm>
              <a:off x="569651" y="2022147"/>
              <a:ext cx="1980000" cy="1980000"/>
            </a:xfrm>
            <a:prstGeom prst="roundRect">
              <a:avLst>
                <a:gd name="adj" fmla="val 3093"/>
              </a:avLst>
            </a:prstGeom>
            <a:solidFill>
              <a:srgbClr val="4C729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9" name="图片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62" y="2462814"/>
              <a:ext cx="1836000" cy="12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102"/>
          <p:cNvGrpSpPr>
            <a:grpSpLocks/>
          </p:cNvGrpSpPr>
          <p:nvPr/>
        </p:nvGrpSpPr>
        <p:grpSpPr bwMode="auto">
          <a:xfrm>
            <a:off x="861962" y="4211842"/>
            <a:ext cx="1981200" cy="2040742"/>
            <a:chOff x="568800" y="4139643"/>
            <a:chExt cx="1980000" cy="2041217"/>
          </a:xfrm>
        </p:grpSpPr>
        <p:sp>
          <p:nvSpPr>
            <p:cNvPr id="11" name="Rounded Rectangle 8"/>
            <p:cNvSpPr/>
            <p:nvPr/>
          </p:nvSpPr>
          <p:spPr>
            <a:xfrm>
              <a:off x="568800" y="4182313"/>
              <a:ext cx="1980000" cy="1980074"/>
            </a:xfrm>
            <a:prstGeom prst="roundRect">
              <a:avLst>
                <a:gd name="adj" fmla="val 3093"/>
              </a:avLst>
            </a:prstGeom>
            <a:solidFill>
              <a:srgbClr val="4C729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12" name="组合 101"/>
            <p:cNvGrpSpPr>
              <a:grpSpLocks/>
            </p:cNvGrpSpPr>
            <p:nvPr/>
          </p:nvGrpSpPr>
          <p:grpSpPr bwMode="auto">
            <a:xfrm>
              <a:off x="634239" y="4139643"/>
              <a:ext cx="1914107" cy="2041217"/>
              <a:chOff x="634239" y="4139643"/>
              <a:chExt cx="1914107" cy="2041217"/>
            </a:xfrm>
          </p:grpSpPr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1022325" y="5765273"/>
                <a:ext cx="1447581" cy="415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2" tIns="45716" rIns="91432" bIns="45716">
                <a:spAutoFit/>
              </a:bodyPr>
              <a:lstStyle>
                <a:lvl1pPr marL="171450" indent="-1714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磁共振成像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1138639" y="4139643"/>
                <a:ext cx="1409707" cy="461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2" tIns="45716" rIns="91432" bIns="45716">
                <a:spAutoFit/>
              </a:bodyPr>
              <a:lstStyle>
                <a:lvl1pPr marL="284163" indent="-28416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>
                    <a:schemeClr val="bg1"/>
                  </a:buClr>
                  <a:buFontTx/>
                  <a:buNone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医疗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5" name="图片 5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09"/>
              <a:stretch>
                <a:fillRect/>
              </a:stretch>
            </p:blipFill>
            <p:spPr bwMode="auto">
              <a:xfrm>
                <a:off x="634239" y="4600143"/>
                <a:ext cx="1836000" cy="12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组合 98"/>
          <p:cNvGrpSpPr>
            <a:grpSpLocks/>
          </p:cNvGrpSpPr>
          <p:nvPr/>
        </p:nvGrpSpPr>
        <p:grpSpPr bwMode="auto">
          <a:xfrm>
            <a:off x="6191200" y="4211843"/>
            <a:ext cx="1981200" cy="2025892"/>
            <a:chOff x="4314067" y="4139644"/>
            <a:chExt cx="1980000" cy="2026364"/>
          </a:xfrm>
        </p:grpSpPr>
        <p:sp>
          <p:nvSpPr>
            <p:cNvPr id="17" name="Rounded Rectangle 8"/>
            <p:cNvSpPr/>
            <p:nvPr/>
          </p:nvSpPr>
          <p:spPr>
            <a:xfrm>
              <a:off x="4314067" y="4182313"/>
              <a:ext cx="1980000" cy="1980074"/>
            </a:xfrm>
            <a:prstGeom prst="roundRect">
              <a:avLst>
                <a:gd name="adj" fmla="val 3093"/>
              </a:avLst>
            </a:prstGeom>
            <a:solidFill>
              <a:srgbClr val="4C729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18" name="组合 97"/>
            <p:cNvGrpSpPr>
              <a:grpSpLocks/>
            </p:cNvGrpSpPr>
            <p:nvPr/>
          </p:nvGrpSpPr>
          <p:grpSpPr bwMode="auto">
            <a:xfrm>
              <a:off x="4386066" y="4139644"/>
              <a:ext cx="1897017" cy="2026364"/>
              <a:chOff x="4386066" y="4139644"/>
              <a:chExt cx="1897017" cy="2026364"/>
            </a:xfrm>
          </p:grpSpPr>
          <p:pic>
            <p:nvPicPr>
              <p:cNvPr id="19" name="Picture 2" descr="http://www.globalphotos.org/nagoya/20130630/IMG_2257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6066" y="4601779"/>
                <a:ext cx="1836000" cy="12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4802554" y="5750421"/>
                <a:ext cx="1267518" cy="415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2" tIns="45716" rIns="91432" bIns="45716">
                <a:spAutoFit/>
              </a:bodyPr>
              <a:lstStyle>
                <a:lvl1pPr marL="171450" indent="-1714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磁悬浮列车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 Box 12"/>
              <p:cNvSpPr txBox="1">
                <a:spLocks noChangeArrowheads="1"/>
              </p:cNvSpPr>
              <p:nvPr/>
            </p:nvSpPr>
            <p:spPr bwMode="auto">
              <a:xfrm>
                <a:off x="4873376" y="4139644"/>
                <a:ext cx="1409707" cy="46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2" tIns="45716" rIns="91432" bIns="45716">
                <a:spAutoFit/>
              </a:bodyPr>
              <a:lstStyle>
                <a:lvl1pPr marL="284163" indent="-28416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>
                    <a:schemeClr val="bg1"/>
                  </a:buClr>
                  <a:buFontTx/>
                  <a:buNone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交通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" name="组合 100"/>
          <p:cNvGrpSpPr>
            <a:grpSpLocks/>
          </p:cNvGrpSpPr>
          <p:nvPr/>
        </p:nvGrpSpPr>
        <p:grpSpPr bwMode="auto">
          <a:xfrm>
            <a:off x="3548012" y="4213226"/>
            <a:ext cx="1981200" cy="2024508"/>
            <a:chOff x="2426632" y="4142802"/>
            <a:chExt cx="1980000" cy="2024981"/>
          </a:xfrm>
        </p:grpSpPr>
        <p:sp>
          <p:nvSpPr>
            <p:cNvPr id="23" name="Rounded Rectangle 8"/>
            <p:cNvSpPr/>
            <p:nvPr/>
          </p:nvSpPr>
          <p:spPr>
            <a:xfrm>
              <a:off x="2426632" y="4184086"/>
              <a:ext cx="1980000" cy="1980074"/>
            </a:xfrm>
            <a:prstGeom prst="roundRect">
              <a:avLst>
                <a:gd name="adj" fmla="val 3093"/>
              </a:avLst>
            </a:prstGeom>
            <a:solidFill>
              <a:srgbClr val="4C729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24" name="组合 99"/>
            <p:cNvGrpSpPr>
              <a:grpSpLocks/>
            </p:cNvGrpSpPr>
            <p:nvPr/>
          </p:nvGrpSpPr>
          <p:grpSpPr bwMode="auto">
            <a:xfrm>
              <a:off x="2498632" y="4142802"/>
              <a:ext cx="1903712" cy="2024981"/>
              <a:chOff x="2498632" y="4142802"/>
              <a:chExt cx="1903712" cy="2024981"/>
            </a:xfrm>
          </p:grpSpPr>
          <p:sp>
            <p:nvSpPr>
              <p:cNvPr id="25" name="Text Box 12"/>
              <p:cNvSpPr txBox="1">
                <a:spLocks noChangeArrowheads="1"/>
              </p:cNvSpPr>
              <p:nvPr/>
            </p:nvSpPr>
            <p:spPr bwMode="auto">
              <a:xfrm>
                <a:off x="2712827" y="5752196"/>
                <a:ext cx="1640566" cy="415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2" tIns="45716" rIns="91432" bIns="45716">
                <a:spAutoFit/>
              </a:bodyPr>
              <a:lstStyle>
                <a:lvl1pPr marL="171450" indent="-1714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大型粒子对撞机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auto">
              <a:xfrm>
                <a:off x="2992636" y="4142802"/>
                <a:ext cx="1409708" cy="461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2" tIns="45716" rIns="91432" bIns="45716">
                <a:spAutoFit/>
              </a:bodyPr>
              <a:lstStyle>
                <a:lvl1pPr marL="284163" indent="-28416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>
                    <a:schemeClr val="bg1"/>
                  </a:buClr>
                  <a:buFontTx/>
                  <a:buNone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科学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7" name="Picture 3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45"/>
              <a:stretch>
                <a:fillRect/>
              </a:stretch>
            </p:blipFill>
            <p:spPr bwMode="auto">
              <a:xfrm>
                <a:off x="2498632" y="4601917"/>
                <a:ext cx="1836000" cy="12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组合 96"/>
          <p:cNvGrpSpPr>
            <a:grpSpLocks/>
          </p:cNvGrpSpPr>
          <p:nvPr/>
        </p:nvGrpSpPr>
        <p:grpSpPr bwMode="auto">
          <a:xfrm>
            <a:off x="3533725" y="1986281"/>
            <a:ext cx="1979612" cy="2025107"/>
            <a:chOff x="2441859" y="1985648"/>
            <a:chExt cx="1980000" cy="2025802"/>
          </a:xfrm>
        </p:grpSpPr>
        <p:sp>
          <p:nvSpPr>
            <p:cNvPr id="29" name="Rounded Rectangle 8"/>
            <p:cNvSpPr/>
            <p:nvPr/>
          </p:nvSpPr>
          <p:spPr>
            <a:xfrm>
              <a:off x="2441859" y="2021853"/>
              <a:ext cx="1980000" cy="1980294"/>
            </a:xfrm>
            <a:prstGeom prst="roundRect">
              <a:avLst>
                <a:gd name="adj" fmla="val 3093"/>
              </a:avLst>
            </a:prstGeom>
            <a:solidFill>
              <a:srgbClr val="4C729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000533" y="1985648"/>
              <a:ext cx="1409707" cy="4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 marL="284163" indent="-2841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chemeClr val="bg1"/>
                </a:buClr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节能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图片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859" y="2456730"/>
              <a:ext cx="1836000" cy="1224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799621" y="3595817"/>
              <a:ext cx="1584835" cy="41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 marL="171450" indent="-1714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超导感应加热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95"/>
          <p:cNvGrpSpPr>
            <a:grpSpLocks/>
          </p:cNvGrpSpPr>
          <p:nvPr/>
        </p:nvGrpSpPr>
        <p:grpSpPr bwMode="auto">
          <a:xfrm>
            <a:off x="6191200" y="1968717"/>
            <a:ext cx="1981200" cy="2036003"/>
            <a:chOff x="4314066" y="1943645"/>
            <a:chExt cx="1980000" cy="2035070"/>
          </a:xfrm>
        </p:grpSpPr>
        <p:sp>
          <p:nvSpPr>
            <p:cNvPr id="34" name="Rounded Rectangle 8"/>
            <p:cNvSpPr/>
            <p:nvPr/>
          </p:nvSpPr>
          <p:spPr>
            <a:xfrm>
              <a:off x="4314066" y="1997379"/>
              <a:ext cx="1980000" cy="1980293"/>
            </a:xfrm>
            <a:prstGeom prst="roundRect">
              <a:avLst>
                <a:gd name="adj" fmla="val 3093"/>
              </a:avLst>
            </a:prstGeom>
            <a:solidFill>
              <a:srgbClr val="4C729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4873376" y="1943645"/>
              <a:ext cx="1409707" cy="46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 marL="284163" indent="-2841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chemeClr val="bg1"/>
                </a:buClr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军工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065" y="2431906"/>
              <a:ext cx="1836000" cy="12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4873376" y="3563415"/>
              <a:ext cx="1108553" cy="41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 marL="171450" indent="-1714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超导电机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第二代高温超导接头及封装简介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315762" y="2001412"/>
            <a:ext cx="1409431" cy="41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marL="284163" indent="-284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电力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475308" y="3606786"/>
            <a:ext cx="1584524" cy="3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超导电缆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82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71800" y="3933058"/>
            <a:ext cx="2724150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4C7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超导电缆</a:t>
            </a:r>
            <a:endParaRPr lang="en-US" altLang="zh-CN" sz="2400" b="1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400"/>
              </a:lnSpc>
              <a:buFont typeface="Wingdings" panose="05000000000000000000" pitchFamily="2" charset="2"/>
              <a:buChar char="l"/>
              <a:defRPr/>
            </a:pPr>
            <a:endParaRPr lang="en-US" altLang="zh-CN" sz="2400" b="1" dirty="0">
              <a:solidFill>
                <a:srgbClr val="4C7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zh-CN" altLang="en-US" sz="2000" dirty="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占</a:t>
            </a:r>
            <a:r>
              <a:rPr lang="zh-CN" altLang="en-US" sz="2000" dirty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地面积</a:t>
            </a:r>
            <a:r>
              <a:rPr lang="zh-CN" altLang="en-US" sz="2000" dirty="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缩减</a:t>
            </a:r>
            <a:r>
              <a:rPr lang="en-US" altLang="zh-CN" sz="2000" dirty="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en-US" altLang="zh-CN" sz="2000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zh-CN" altLang="en-US" sz="2000" dirty="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输电</a:t>
            </a:r>
            <a:r>
              <a:rPr lang="zh-CN" altLang="en-US" sz="2000" dirty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损耗降低</a:t>
            </a:r>
            <a:r>
              <a:rPr lang="en-US" altLang="zh-CN" sz="2000" dirty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zh-CN" altLang="en-US" sz="2000" dirty="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无需架空</a:t>
            </a:r>
            <a:r>
              <a:rPr lang="zh-CN" altLang="en-US" sz="2000" dirty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endParaRPr lang="en-US" altLang="zh-CN" sz="2000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4" y="1745110"/>
            <a:ext cx="2847975" cy="1436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4C7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传统电缆</a:t>
            </a:r>
            <a:endParaRPr lang="en-US" altLang="zh-CN" sz="2400" b="1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00"/>
              </a:lnSpc>
              <a:defRPr/>
            </a:pPr>
            <a:endParaRPr lang="en-US" altLang="zh-CN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zh-CN" altLang="en-US" sz="2000" dirty="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载流量</a:t>
            </a:r>
            <a:r>
              <a:rPr lang="zh-CN" altLang="en-US" sz="2000" dirty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endParaRPr lang="en-US" altLang="zh-CN" sz="2000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zh-CN" altLang="en-US" sz="2000" dirty="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输电</a:t>
            </a:r>
            <a:r>
              <a:rPr lang="zh-CN" altLang="en-US" sz="2000" dirty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损耗高</a:t>
            </a:r>
            <a:endParaRPr lang="en-US" altLang="zh-CN" sz="2000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zh-CN" altLang="en-US" sz="2000" dirty="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架空</a:t>
            </a:r>
            <a:r>
              <a:rPr lang="zh-CN" altLang="en-US" sz="2000" dirty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线占地面积大</a:t>
            </a:r>
            <a:endParaRPr lang="en-US" altLang="zh-CN" sz="2000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3933056"/>
            <a:ext cx="2340000" cy="1620000"/>
          </a:xfrm>
          <a:prstGeom prst="rect">
            <a:avLst/>
          </a:prstGeom>
          <a:effectLst>
            <a:glow rad="63500">
              <a:srgbClr val="1E203E">
                <a:alpha val="40000"/>
              </a:srgbClr>
            </a:glow>
            <a:softEdge rad="31750"/>
          </a:effectLst>
        </p:spPr>
      </p:pic>
      <p:pic>
        <p:nvPicPr>
          <p:cNvPr id="11" name="Picture 2" descr="C:\Users\Amos Hong\Desktop\5946883_095253049484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" b="6701"/>
          <a:stretch/>
        </p:blipFill>
        <p:spPr bwMode="auto">
          <a:xfrm>
            <a:off x="2880725" y="1700808"/>
            <a:ext cx="2340000" cy="1620000"/>
          </a:xfrm>
          <a:prstGeom prst="rect">
            <a:avLst/>
          </a:prstGeom>
          <a:noFill/>
          <a:effectLst>
            <a:glow rad="63500">
              <a:srgbClr val="1E203E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2339754" y="3212977"/>
            <a:ext cx="67512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vs</a:t>
            </a:r>
            <a:endParaRPr lang="zh-CN" altLang="en-US" sz="44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" name="椭圆 56"/>
          <p:cNvSpPr>
            <a:spLocks noChangeArrowheads="1"/>
          </p:cNvSpPr>
          <p:nvPr/>
        </p:nvSpPr>
        <p:spPr bwMode="auto">
          <a:xfrm>
            <a:off x="5490071" y="2851597"/>
            <a:ext cx="431800" cy="433387"/>
          </a:xfrm>
          <a:prstGeom prst="ellipse">
            <a:avLst/>
          </a:prstGeom>
          <a:solidFill>
            <a:srgbClr val="14C7BE">
              <a:alpha val="94116"/>
            </a:srgbClr>
          </a:solidFill>
          <a:ln w="57150">
            <a:solidFill>
              <a:schemeClr val="bg1">
                <a:alpha val="34901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zh-CN" sz="2400">
              <a:solidFill>
                <a:prstClr val="white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15" name="任意多边形 14"/>
          <p:cNvSpPr>
            <a:spLocks noChangeArrowheads="1"/>
          </p:cNvSpPr>
          <p:nvPr/>
        </p:nvSpPr>
        <p:spPr bwMode="auto">
          <a:xfrm>
            <a:off x="5938044" y="2742060"/>
            <a:ext cx="3057884" cy="665163"/>
          </a:xfrm>
          <a:custGeom>
            <a:avLst/>
            <a:gdLst>
              <a:gd name="T0" fmla="*/ 0 w 5236417"/>
              <a:gd name="T1" fmla="*/ 0 h 742326"/>
              <a:gd name="T2" fmla="*/ 59542 w 5236417"/>
              <a:gd name="T3" fmla="*/ 0 h 742326"/>
              <a:gd name="T4" fmla="*/ 78725 w 5236417"/>
              <a:gd name="T5" fmla="*/ 0 h 742326"/>
              <a:gd name="T6" fmla="*/ 416220 w 5236417"/>
              <a:gd name="T7" fmla="*/ 0 h 742326"/>
              <a:gd name="T8" fmla="*/ 447973 w 5236417"/>
              <a:gd name="T9" fmla="*/ 83451 h 742326"/>
              <a:gd name="T10" fmla="*/ 416220 w 5236417"/>
              <a:gd name="T11" fmla="*/ 166902 h 742326"/>
              <a:gd name="T12" fmla="*/ 78725 w 5236417"/>
              <a:gd name="T13" fmla="*/ 166902 h 742326"/>
              <a:gd name="T14" fmla="*/ 59542 w 5236417"/>
              <a:gd name="T15" fmla="*/ 166902 h 742326"/>
              <a:gd name="T16" fmla="*/ 0 w 5236417"/>
              <a:gd name="T17" fmla="*/ 166902 h 742326"/>
              <a:gd name="T18" fmla="*/ 16909 w 5236417"/>
              <a:gd name="T19" fmla="*/ 83451 h 742326"/>
              <a:gd name="T20" fmla="*/ 0 w 5236417"/>
              <a:gd name="T21" fmla="*/ 0 h 742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5"/>
                  <a:pt x="119237" y="80288"/>
                  <a:pt x="0" y="0"/>
                </a:cubicBezTo>
                <a:close/>
              </a:path>
            </a:pathLst>
          </a:custGeom>
          <a:solidFill>
            <a:srgbClr val="385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7" name="TextBox 5"/>
          <p:cNvSpPr>
            <a:spLocks noChangeArrowheads="1"/>
          </p:cNvSpPr>
          <p:nvPr/>
        </p:nvSpPr>
        <p:spPr bwMode="auto">
          <a:xfrm>
            <a:off x="5605959" y="2772223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>
              <a:solidFill>
                <a:prstClr val="white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17" name="TextBox 55"/>
          <p:cNvSpPr>
            <a:spLocks noChangeArrowheads="1"/>
          </p:cNvSpPr>
          <p:nvPr/>
        </p:nvSpPr>
        <p:spPr bwMode="auto">
          <a:xfrm>
            <a:off x="6073404" y="2792861"/>
            <a:ext cx="2968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示范阶段，每年仍有</a:t>
            </a:r>
            <a:r>
              <a:rPr lang="en-US" altLang="zh-CN" sz="1600" b="1" dirty="0">
                <a:solidFill>
                  <a:srgbClr val="FFF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10-20</a:t>
            </a:r>
            <a:r>
              <a:rPr lang="zh-CN" altLang="en-US" sz="1600" b="1" dirty="0">
                <a:solidFill>
                  <a:srgbClr val="FFF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公里</a:t>
            </a: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超导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电缆项目 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数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十亿元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3"/>
          <p:cNvSpPr>
            <a:spLocks noChangeArrowheads="1"/>
          </p:cNvSpPr>
          <p:nvPr/>
        </p:nvSpPr>
        <p:spPr bwMode="auto">
          <a:xfrm>
            <a:off x="5488483" y="1856235"/>
            <a:ext cx="433388" cy="431800"/>
          </a:xfrm>
          <a:prstGeom prst="ellipse">
            <a:avLst/>
          </a:prstGeom>
          <a:solidFill>
            <a:srgbClr val="14C7BE">
              <a:alpha val="94116"/>
            </a:srgbClr>
          </a:solidFill>
          <a:ln w="57150">
            <a:solidFill>
              <a:schemeClr val="bg1">
                <a:alpha val="34901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zh-CN" sz="2400">
              <a:solidFill>
                <a:prstClr val="white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19" name="任意多边形 18"/>
          <p:cNvSpPr>
            <a:spLocks noChangeArrowheads="1"/>
          </p:cNvSpPr>
          <p:nvPr/>
        </p:nvSpPr>
        <p:spPr bwMode="auto">
          <a:xfrm>
            <a:off x="5938044" y="1728011"/>
            <a:ext cx="3073760" cy="696912"/>
          </a:xfrm>
          <a:custGeom>
            <a:avLst/>
            <a:gdLst>
              <a:gd name="T0" fmla="*/ 0 w 5236417"/>
              <a:gd name="T1" fmla="*/ 0 h 742326"/>
              <a:gd name="T2" fmla="*/ 25484 w 5236417"/>
              <a:gd name="T3" fmla="*/ 0 h 742326"/>
              <a:gd name="T4" fmla="*/ 33694 w 5236417"/>
              <a:gd name="T5" fmla="*/ 0 h 742326"/>
              <a:gd name="T6" fmla="*/ 178141 w 5236417"/>
              <a:gd name="T7" fmla="*/ 0 h 742326"/>
              <a:gd name="T8" fmla="*/ 191731 w 5236417"/>
              <a:gd name="T9" fmla="*/ 87434 h 742326"/>
              <a:gd name="T10" fmla="*/ 178141 w 5236417"/>
              <a:gd name="T11" fmla="*/ 174868 h 742326"/>
              <a:gd name="T12" fmla="*/ 33694 w 5236417"/>
              <a:gd name="T13" fmla="*/ 174868 h 742326"/>
              <a:gd name="T14" fmla="*/ 25484 w 5236417"/>
              <a:gd name="T15" fmla="*/ 174868 h 742326"/>
              <a:gd name="T16" fmla="*/ 0 w 5236417"/>
              <a:gd name="T17" fmla="*/ 174868 h 742326"/>
              <a:gd name="T18" fmla="*/ 7237 w 5236417"/>
              <a:gd name="T19" fmla="*/ 87434 h 742326"/>
              <a:gd name="T20" fmla="*/ 0 w 5236417"/>
              <a:gd name="T21" fmla="*/ 0 h 742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5"/>
                  <a:pt x="119237" y="80288"/>
                  <a:pt x="0" y="0"/>
                </a:cubicBezTo>
                <a:close/>
              </a:path>
            </a:pathLst>
          </a:custGeom>
          <a:solidFill>
            <a:srgbClr val="385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81" name="TextBox 68"/>
          <p:cNvSpPr>
            <a:spLocks noChangeArrowheads="1"/>
          </p:cNvSpPr>
          <p:nvPr/>
        </p:nvSpPr>
        <p:spPr bwMode="auto">
          <a:xfrm>
            <a:off x="5436098" y="1764159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>
              <a:solidFill>
                <a:prstClr val="white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21" name="TextBox 69"/>
          <p:cNvSpPr>
            <a:spLocks noChangeArrowheads="1"/>
          </p:cNvSpPr>
          <p:nvPr/>
        </p:nvSpPr>
        <p:spPr bwMode="auto">
          <a:xfrm>
            <a:off x="6073402" y="1816359"/>
            <a:ext cx="2922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公里超导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电缆需超导</a:t>
            </a: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带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材</a:t>
            </a:r>
            <a:r>
              <a:rPr lang="en-US" altLang="zh-CN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300-500</a:t>
            </a: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公里</a:t>
            </a:r>
            <a:endParaRPr lang="zh-CN" altLang="en-US" sz="3600" b="1" dirty="0">
              <a:solidFill>
                <a:srgbClr val="EDF1F3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22" name="椭圆 70"/>
          <p:cNvSpPr>
            <a:spLocks noChangeArrowheads="1"/>
          </p:cNvSpPr>
          <p:nvPr/>
        </p:nvSpPr>
        <p:spPr bwMode="auto">
          <a:xfrm>
            <a:off x="5488486" y="3763563"/>
            <a:ext cx="433387" cy="431800"/>
          </a:xfrm>
          <a:prstGeom prst="ellipse">
            <a:avLst/>
          </a:prstGeom>
          <a:solidFill>
            <a:srgbClr val="14C7BE">
              <a:alpha val="94116"/>
            </a:srgbClr>
          </a:solidFill>
          <a:ln w="57150">
            <a:solidFill>
              <a:schemeClr val="bg1">
                <a:alpha val="34901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zh-CN" sz="2400">
              <a:solidFill>
                <a:prstClr val="white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23" name="任意多边形 22"/>
          <p:cNvSpPr>
            <a:spLocks noChangeArrowheads="1"/>
          </p:cNvSpPr>
          <p:nvPr/>
        </p:nvSpPr>
        <p:spPr bwMode="auto">
          <a:xfrm>
            <a:off x="5938044" y="3660163"/>
            <a:ext cx="3057884" cy="625475"/>
          </a:xfrm>
          <a:custGeom>
            <a:avLst/>
            <a:gdLst>
              <a:gd name="T0" fmla="*/ 0 w 5236417"/>
              <a:gd name="T1" fmla="*/ 0 h 742326"/>
              <a:gd name="T2" fmla="*/ 51578 w 5236417"/>
              <a:gd name="T3" fmla="*/ 0 h 742326"/>
              <a:gd name="T4" fmla="*/ 68195 w 5236417"/>
              <a:gd name="T5" fmla="*/ 0 h 742326"/>
              <a:gd name="T6" fmla="*/ 360547 w 5236417"/>
              <a:gd name="T7" fmla="*/ 0 h 742326"/>
              <a:gd name="T8" fmla="*/ 388053 w 5236417"/>
              <a:gd name="T9" fmla="*/ 78572 h 742326"/>
              <a:gd name="T10" fmla="*/ 360547 w 5236417"/>
              <a:gd name="T11" fmla="*/ 157144 h 742326"/>
              <a:gd name="T12" fmla="*/ 68195 w 5236417"/>
              <a:gd name="T13" fmla="*/ 157144 h 742326"/>
              <a:gd name="T14" fmla="*/ 51578 w 5236417"/>
              <a:gd name="T15" fmla="*/ 157144 h 742326"/>
              <a:gd name="T16" fmla="*/ 0 w 5236417"/>
              <a:gd name="T17" fmla="*/ 157144 h 742326"/>
              <a:gd name="T18" fmla="*/ 14647 w 5236417"/>
              <a:gd name="T19" fmla="*/ 78572 h 742326"/>
              <a:gd name="T20" fmla="*/ 0 w 5236417"/>
              <a:gd name="T21" fmla="*/ 0 h 742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6"/>
                  <a:pt x="119237" y="80288"/>
                  <a:pt x="0" y="0"/>
                </a:cubicBezTo>
                <a:close/>
              </a:path>
            </a:pathLst>
          </a:custGeom>
          <a:solidFill>
            <a:srgbClr val="385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85" name="TextBox 75"/>
          <p:cNvSpPr>
            <a:spLocks noChangeArrowheads="1"/>
          </p:cNvSpPr>
          <p:nvPr/>
        </p:nvSpPr>
        <p:spPr bwMode="auto">
          <a:xfrm>
            <a:off x="5602784" y="3707259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>
              <a:solidFill>
                <a:prstClr val="white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25" name="TextBox 76"/>
          <p:cNvSpPr>
            <a:spLocks noChangeArrowheads="1"/>
          </p:cNvSpPr>
          <p:nvPr/>
        </p:nvSpPr>
        <p:spPr bwMode="auto">
          <a:xfrm>
            <a:off x="6036172" y="3824661"/>
            <a:ext cx="31679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超导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电缆量产 </a:t>
            </a:r>
            <a:r>
              <a:rPr lang="en-US" altLang="zh-CN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万亿级别</a:t>
            </a: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产值</a:t>
            </a:r>
            <a:endParaRPr lang="en-US" altLang="zh-CN" sz="1600" b="1" dirty="0">
              <a:solidFill>
                <a:srgbClr val="EDF1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-27383"/>
            <a:ext cx="8228584" cy="980729"/>
          </a:xfrm>
        </p:spPr>
        <p:txBody>
          <a:bodyPr/>
          <a:lstStyle/>
          <a:p>
            <a:r>
              <a:rPr lang="zh-CN" altLang="en-US" dirty="0" smtClean="0"/>
              <a:t>电力</a:t>
            </a:r>
            <a:r>
              <a:rPr lang="en-US" altLang="zh-CN" dirty="0" smtClean="0"/>
              <a:t>(</a:t>
            </a:r>
            <a:r>
              <a:rPr lang="zh-CN" altLang="en-US" dirty="0" smtClean="0"/>
              <a:t>超导电缆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88125"/>
            <a:ext cx="2895600" cy="269875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www.shsctec.com</a:t>
            </a:r>
            <a:endParaRPr lang="zh-CN" altLang="en-US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88125"/>
            <a:ext cx="2133600" cy="26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fld id="{E93F7CC6-241E-43E0-9E05-42D7ACFF05EA}" type="slidenum">
              <a:rPr lang="zh-CN" altLang="en-US" sz="120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zh-CN" altLang="en-US" sz="1200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19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38127" y="1436836"/>
            <a:ext cx="4405313" cy="4872037"/>
          </a:xfrm>
          <a:prstGeom prst="roundRect">
            <a:avLst>
              <a:gd name="adj" fmla="val 2246"/>
            </a:avLst>
          </a:prstGeom>
          <a:solidFill>
            <a:srgbClr val="4C7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537D9F"/>
              </a:solidFill>
            </a:endParaRPr>
          </a:p>
        </p:txBody>
      </p:sp>
      <p:pic>
        <p:nvPicPr>
          <p:cNvPr id="9" name="Picture 3" descr="C:\Users\Administrator\Desktop\图片库\感应加热\感应加热透明底带标注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1508274"/>
            <a:ext cx="41195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238126" y="3573612"/>
            <a:ext cx="4443413" cy="2879725"/>
            <a:chOff x="-1002459" y="1631114"/>
            <a:chExt cx="6105024" cy="3233835"/>
          </a:xfrm>
        </p:grpSpPr>
        <p:grpSp>
          <p:nvGrpSpPr>
            <p:cNvPr id="12314" name="组合 10"/>
            <p:cNvGrpSpPr>
              <a:grpSpLocks/>
            </p:cNvGrpSpPr>
            <p:nvPr/>
          </p:nvGrpSpPr>
          <p:grpSpPr bwMode="auto">
            <a:xfrm>
              <a:off x="-1002459" y="1631114"/>
              <a:ext cx="6105024" cy="3233835"/>
              <a:chOff x="-1002459" y="1631114"/>
              <a:chExt cx="6105024" cy="3233835"/>
            </a:xfrm>
          </p:grpSpPr>
          <p:sp>
            <p:nvSpPr>
              <p:cNvPr id="13" name="Rounded Rectangle 8"/>
              <p:cNvSpPr/>
              <p:nvPr/>
            </p:nvSpPr>
            <p:spPr>
              <a:xfrm>
                <a:off x="-1002459" y="1654289"/>
                <a:ext cx="6052677" cy="3210660"/>
              </a:xfrm>
              <a:prstGeom prst="roundRect">
                <a:avLst>
                  <a:gd name="adj" fmla="val 3093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dirty="0">
                  <a:solidFill>
                    <a:prstClr val="white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pic>
            <p:nvPicPr>
              <p:cNvPr id="12317" name="Picture 2" descr="C:\Users\Administrator\Desktop\图片库\感应加热\损耗对比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88797" y="1631114"/>
                <a:ext cx="3527485" cy="3018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4"/>
              <p:cNvSpPr txBox="1">
                <a:spLocks noChangeArrowheads="1"/>
              </p:cNvSpPr>
              <p:nvPr/>
            </p:nvSpPr>
            <p:spPr bwMode="auto">
              <a:xfrm>
                <a:off x="1368446" y="2157013"/>
                <a:ext cx="3734119" cy="1036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b="1" dirty="0" smtClean="0">
                    <a:solidFill>
                      <a:srgbClr val="FFFF8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金属加工质量大幅提升</a:t>
                </a:r>
                <a:endParaRPr lang="en-US" altLang="zh-CN" b="1" dirty="0" smtClean="0">
                  <a:solidFill>
                    <a:srgbClr val="FFFF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b="1" dirty="0" smtClean="0">
                    <a:solidFill>
                      <a:srgbClr val="FFFF8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能耗降低</a:t>
                </a:r>
                <a:r>
                  <a:rPr lang="en-US" altLang="zh-CN" b="1" dirty="0" smtClean="0">
                    <a:solidFill>
                      <a:srgbClr val="FFFF8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60%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b="1" dirty="0">
                    <a:solidFill>
                      <a:srgbClr val="FFFF8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b="1" dirty="0" smtClean="0">
                    <a:solidFill>
                      <a:srgbClr val="FFFF8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每年节省数百万电费</a:t>
                </a:r>
                <a:endParaRPr lang="en-US" altLang="zh-CN" b="1" dirty="0" smtClean="0">
                  <a:solidFill>
                    <a:srgbClr val="FFFF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-315398" y="2246148"/>
              <a:ext cx="756856" cy="1980591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椭圆 56"/>
          <p:cNvSpPr>
            <a:spLocks noChangeAspect="1" noChangeArrowheads="1"/>
          </p:cNvSpPr>
          <p:nvPr/>
        </p:nvSpPr>
        <p:spPr bwMode="auto">
          <a:xfrm>
            <a:off x="4781427" y="2674019"/>
            <a:ext cx="503484" cy="503484"/>
          </a:xfrm>
          <a:prstGeom prst="ellipse">
            <a:avLst/>
          </a:prstGeom>
          <a:solidFill>
            <a:srgbClr val="14C7BE">
              <a:alpha val="94116"/>
            </a:srgbClr>
          </a:solidFill>
          <a:ln w="57150">
            <a:solidFill>
              <a:schemeClr val="bg1">
                <a:alpha val="34901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2400">
              <a:solidFill>
                <a:prstClr val="white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18" name="任意多边形 17"/>
          <p:cNvSpPr>
            <a:spLocks noChangeArrowheads="1"/>
          </p:cNvSpPr>
          <p:nvPr/>
        </p:nvSpPr>
        <p:spPr bwMode="auto">
          <a:xfrm>
            <a:off x="5267327" y="3594248"/>
            <a:ext cx="3419475" cy="742951"/>
          </a:xfrm>
          <a:custGeom>
            <a:avLst/>
            <a:gdLst>
              <a:gd name="T0" fmla="*/ 0 w 5236417"/>
              <a:gd name="T1" fmla="*/ 0 h 742326"/>
              <a:gd name="T2" fmla="*/ 47332 w 5236417"/>
              <a:gd name="T3" fmla="*/ 0 h 742326"/>
              <a:gd name="T4" fmla="*/ 62581 w 5236417"/>
              <a:gd name="T5" fmla="*/ 0 h 742326"/>
              <a:gd name="T6" fmla="*/ 330867 w 5236417"/>
              <a:gd name="T7" fmla="*/ 0 h 742326"/>
              <a:gd name="T8" fmla="*/ 356109 w 5236417"/>
              <a:gd name="T9" fmla="*/ 93288 h 742326"/>
              <a:gd name="T10" fmla="*/ 330867 w 5236417"/>
              <a:gd name="T11" fmla="*/ 186575 h 742326"/>
              <a:gd name="T12" fmla="*/ 62581 w 5236417"/>
              <a:gd name="T13" fmla="*/ 186575 h 742326"/>
              <a:gd name="T14" fmla="*/ 47332 w 5236417"/>
              <a:gd name="T15" fmla="*/ 186575 h 742326"/>
              <a:gd name="T16" fmla="*/ 0 w 5236417"/>
              <a:gd name="T17" fmla="*/ 186575 h 742326"/>
              <a:gd name="T18" fmla="*/ 13441 w 5236417"/>
              <a:gd name="T19" fmla="*/ 93288 h 742326"/>
              <a:gd name="T20" fmla="*/ 0 w 5236417"/>
              <a:gd name="T21" fmla="*/ 0 h 742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5"/>
                  <a:pt x="119237" y="80288"/>
                  <a:pt x="0" y="0"/>
                </a:cubicBezTo>
                <a:close/>
              </a:path>
            </a:pathLst>
          </a:custGeom>
          <a:solidFill>
            <a:srgbClr val="385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299" name="TextBox 5"/>
          <p:cNvSpPr>
            <a:spLocks noChangeArrowheads="1"/>
          </p:cNvSpPr>
          <p:nvPr/>
        </p:nvSpPr>
        <p:spPr bwMode="auto">
          <a:xfrm>
            <a:off x="4903789" y="2733003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white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21" name="椭圆 63"/>
          <p:cNvSpPr>
            <a:spLocks noChangeAspect="1" noChangeArrowheads="1"/>
          </p:cNvSpPr>
          <p:nvPr/>
        </p:nvSpPr>
        <p:spPr bwMode="auto">
          <a:xfrm>
            <a:off x="4778252" y="1649253"/>
            <a:ext cx="503484" cy="503484"/>
          </a:xfrm>
          <a:prstGeom prst="ellipse">
            <a:avLst/>
          </a:prstGeom>
          <a:solidFill>
            <a:srgbClr val="14C7BE">
              <a:alpha val="94116"/>
            </a:srgbClr>
          </a:solidFill>
          <a:ln w="57150">
            <a:solidFill>
              <a:schemeClr val="bg1">
                <a:alpha val="34901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2400">
              <a:solidFill>
                <a:prstClr val="white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22" name="任意多边形 21"/>
          <p:cNvSpPr>
            <a:spLocks noChangeArrowheads="1"/>
          </p:cNvSpPr>
          <p:nvPr/>
        </p:nvSpPr>
        <p:spPr bwMode="auto">
          <a:xfrm>
            <a:off x="5263457" y="1550762"/>
            <a:ext cx="3423345" cy="692151"/>
          </a:xfrm>
          <a:custGeom>
            <a:avLst/>
            <a:gdLst>
              <a:gd name="T0" fmla="*/ 0 w 5236417"/>
              <a:gd name="T1" fmla="*/ 0 h 742326"/>
              <a:gd name="T2" fmla="*/ 82988 w 5236417"/>
              <a:gd name="T3" fmla="*/ 0 h 742326"/>
              <a:gd name="T4" fmla="*/ 109724 w 5236417"/>
              <a:gd name="T5" fmla="*/ 0 h 742326"/>
              <a:gd name="T6" fmla="*/ 580113 w 5236417"/>
              <a:gd name="T7" fmla="*/ 0 h 742326"/>
              <a:gd name="T8" fmla="*/ 624368 w 5236417"/>
              <a:gd name="T9" fmla="*/ 102329 h 742326"/>
              <a:gd name="T10" fmla="*/ 580113 w 5236417"/>
              <a:gd name="T11" fmla="*/ 204657 h 742326"/>
              <a:gd name="T12" fmla="*/ 109724 w 5236417"/>
              <a:gd name="T13" fmla="*/ 204657 h 742326"/>
              <a:gd name="T14" fmla="*/ 82988 w 5236417"/>
              <a:gd name="T15" fmla="*/ 204657 h 742326"/>
              <a:gd name="T16" fmla="*/ 0 w 5236417"/>
              <a:gd name="T17" fmla="*/ 204657 h 742326"/>
              <a:gd name="T18" fmla="*/ 23566 w 5236417"/>
              <a:gd name="T19" fmla="*/ 102329 h 742326"/>
              <a:gd name="T20" fmla="*/ 0 w 5236417"/>
              <a:gd name="T21" fmla="*/ 0 h 742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5"/>
                  <a:pt x="119237" y="80288"/>
                  <a:pt x="0" y="0"/>
                </a:cubicBezTo>
                <a:close/>
              </a:path>
            </a:pathLst>
          </a:custGeom>
          <a:solidFill>
            <a:srgbClr val="385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02" name="TextBox 68"/>
          <p:cNvSpPr>
            <a:spLocks noChangeArrowheads="1"/>
          </p:cNvSpPr>
          <p:nvPr/>
        </p:nvSpPr>
        <p:spPr bwMode="auto">
          <a:xfrm>
            <a:off x="4906965" y="2011511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white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25" name="椭圆 70"/>
          <p:cNvSpPr>
            <a:spLocks noChangeAspect="1" noChangeArrowheads="1"/>
          </p:cNvSpPr>
          <p:nvPr/>
        </p:nvSpPr>
        <p:spPr bwMode="auto">
          <a:xfrm>
            <a:off x="4778252" y="3718075"/>
            <a:ext cx="503484" cy="503484"/>
          </a:xfrm>
          <a:prstGeom prst="ellipse">
            <a:avLst/>
          </a:prstGeom>
          <a:solidFill>
            <a:srgbClr val="14C7BE">
              <a:alpha val="94116"/>
            </a:srgbClr>
          </a:solidFill>
          <a:ln w="57150">
            <a:solidFill>
              <a:schemeClr val="bg1">
                <a:alpha val="34901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2400">
              <a:solidFill>
                <a:prstClr val="white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12304" name="TextBox 75"/>
          <p:cNvSpPr>
            <a:spLocks noChangeArrowheads="1"/>
          </p:cNvSpPr>
          <p:nvPr/>
        </p:nvSpPr>
        <p:spPr bwMode="auto">
          <a:xfrm>
            <a:off x="5403851" y="4362599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white"/>
              </a:solidFill>
              <a:latin typeface="Open Sans Light"/>
              <a:ea typeface="微软雅黑" panose="020B0503020204020204" pitchFamily="34" charset="-122"/>
              <a:cs typeface="Open Sans Light"/>
              <a:sym typeface="微软雅黑" panose="020B0503020204020204" pitchFamily="34" charset="-122"/>
            </a:endParaRPr>
          </a:p>
        </p:txBody>
      </p:sp>
      <p:sp>
        <p:nvSpPr>
          <p:cNvPr id="27" name="TextBox 76"/>
          <p:cNvSpPr>
            <a:spLocks noChangeArrowheads="1"/>
          </p:cNvSpPr>
          <p:nvPr/>
        </p:nvSpPr>
        <p:spPr bwMode="auto">
          <a:xfrm>
            <a:off x="5404745" y="1614265"/>
            <a:ext cx="3487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万吨金属挤压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en-US" altLang="zh-CN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&gt;1000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en-US" altLang="zh-CN" sz="1600" b="1" dirty="0" smtClean="0">
              <a:solidFill>
                <a:srgbClr val="EDF1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</a:t>
            </a: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超导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</a:t>
            </a:r>
            <a:r>
              <a:rPr lang="en-US" altLang="zh-CN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公里</a:t>
            </a:r>
            <a:endParaRPr lang="en-US" altLang="zh-CN" sz="1600" b="1" dirty="0">
              <a:solidFill>
                <a:srgbClr val="EDF1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1600" b="1" dirty="0">
              <a:solidFill>
                <a:srgbClr val="EDF1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任意多边形 32"/>
          <p:cNvSpPr>
            <a:spLocks noChangeArrowheads="1"/>
          </p:cNvSpPr>
          <p:nvPr/>
        </p:nvSpPr>
        <p:spPr bwMode="auto">
          <a:xfrm>
            <a:off x="5240338" y="2588544"/>
            <a:ext cx="3868166" cy="693737"/>
          </a:xfrm>
          <a:custGeom>
            <a:avLst/>
            <a:gdLst>
              <a:gd name="T0" fmla="*/ 0 w 5236417"/>
              <a:gd name="T1" fmla="*/ 0 h 742326"/>
              <a:gd name="T2" fmla="*/ 43667 w 5236417"/>
              <a:gd name="T3" fmla="*/ 0 h 742326"/>
              <a:gd name="T4" fmla="*/ 57735 w 5236417"/>
              <a:gd name="T5" fmla="*/ 0 h 742326"/>
              <a:gd name="T6" fmla="*/ 305245 w 5236417"/>
              <a:gd name="T7" fmla="*/ 0 h 742326"/>
              <a:gd name="T8" fmla="*/ 328531 w 5236417"/>
              <a:gd name="T9" fmla="*/ 87061 h 742326"/>
              <a:gd name="T10" fmla="*/ 305245 w 5236417"/>
              <a:gd name="T11" fmla="*/ 174122 h 742326"/>
              <a:gd name="T12" fmla="*/ 57735 w 5236417"/>
              <a:gd name="T13" fmla="*/ 174122 h 742326"/>
              <a:gd name="T14" fmla="*/ 43667 w 5236417"/>
              <a:gd name="T15" fmla="*/ 174122 h 742326"/>
              <a:gd name="T16" fmla="*/ 0 w 5236417"/>
              <a:gd name="T17" fmla="*/ 174122 h 742326"/>
              <a:gd name="T18" fmla="*/ 12400 w 5236417"/>
              <a:gd name="T19" fmla="*/ 87061 h 742326"/>
              <a:gd name="T20" fmla="*/ 0 w 5236417"/>
              <a:gd name="T21" fmla="*/ 0 h 7423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36417" h="742326">
                <a:moveTo>
                  <a:pt x="0" y="0"/>
                </a:moveTo>
                <a:lnTo>
                  <a:pt x="696000" y="0"/>
                </a:lnTo>
                <a:lnTo>
                  <a:pt x="920226" y="0"/>
                </a:lnTo>
                <a:lnTo>
                  <a:pt x="4865254" y="0"/>
                </a:lnTo>
                <a:cubicBezTo>
                  <a:pt x="5070242" y="0"/>
                  <a:pt x="5236417" y="166175"/>
                  <a:pt x="5236417" y="371163"/>
                </a:cubicBezTo>
                <a:cubicBezTo>
                  <a:pt x="5236417" y="576151"/>
                  <a:pt x="5070242" y="742326"/>
                  <a:pt x="4865254" y="742326"/>
                </a:cubicBezTo>
                <a:lnTo>
                  <a:pt x="920226" y="742326"/>
                </a:lnTo>
                <a:lnTo>
                  <a:pt x="696000" y="742326"/>
                </a:lnTo>
                <a:lnTo>
                  <a:pt x="0" y="742326"/>
                </a:lnTo>
                <a:cubicBezTo>
                  <a:pt x="119237" y="662038"/>
                  <a:pt x="197646" y="525761"/>
                  <a:pt x="197646" y="371163"/>
                </a:cubicBezTo>
                <a:cubicBezTo>
                  <a:pt x="197646" y="216566"/>
                  <a:pt x="119237" y="80288"/>
                  <a:pt x="0" y="0"/>
                </a:cubicBezTo>
                <a:close/>
              </a:path>
            </a:pathLst>
          </a:custGeom>
          <a:solidFill>
            <a:srgbClr val="385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TextBox 69"/>
          <p:cNvSpPr>
            <a:spLocks noChangeArrowheads="1"/>
          </p:cNvSpPr>
          <p:nvPr/>
        </p:nvSpPr>
        <p:spPr bwMode="auto">
          <a:xfrm>
            <a:off x="5373988" y="2665459"/>
            <a:ext cx="3778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2016-2020</a:t>
            </a: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年超导金属挤压设备市场带材需求量约为</a:t>
            </a:r>
            <a:r>
              <a:rPr lang="en-US" altLang="zh-CN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8000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公里</a:t>
            </a:r>
            <a:r>
              <a:rPr lang="en-US" altLang="zh-CN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(15-20</a:t>
            </a: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亿</a:t>
            </a:r>
            <a:r>
              <a:rPr lang="zh-CN" altLang="en-US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</a:t>
            </a:r>
            <a:r>
              <a:rPr lang="en-US" altLang="zh-CN" sz="1600" b="1" dirty="0" smtClean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600" b="1" dirty="0">
              <a:solidFill>
                <a:srgbClr val="EDF1F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TextBox 69"/>
          <p:cNvSpPr>
            <a:spLocks noChangeArrowheads="1"/>
          </p:cNvSpPr>
          <p:nvPr/>
        </p:nvSpPr>
        <p:spPr bwMode="auto">
          <a:xfrm>
            <a:off x="5403054" y="3673623"/>
            <a:ext cx="316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600" b="1" dirty="0">
                <a:solidFill>
                  <a:srgbClr val="EDF1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超导金属挤压设备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带材需求总量超过</a:t>
            </a:r>
            <a:r>
              <a:rPr lang="en-US" altLang="zh-CN" sz="1600" b="1" dirty="0">
                <a:solidFill>
                  <a:srgbClr val="FFF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FFFF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万公里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（约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亿元）</a:t>
            </a:r>
          </a:p>
        </p:txBody>
      </p:sp>
      <p:sp>
        <p:nvSpPr>
          <p:cNvPr id="32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88125"/>
            <a:ext cx="2895600" cy="269875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www.shsctec.com</a:t>
            </a:r>
            <a:endParaRPr lang="zh-CN" altLang="en-US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88125"/>
            <a:ext cx="2133600" cy="26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fld id="{E93F7CC6-241E-43E0-9E05-42D7ACFF05EA}" type="slidenum">
              <a:rPr lang="zh-CN" altLang="en-US" sz="1200" smtClean="0">
                <a:solidFill>
                  <a:srgbClr val="3854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CN" altLang="en-US" sz="1200" dirty="0">
              <a:solidFill>
                <a:srgbClr val="3854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节能 </a:t>
            </a:r>
            <a:r>
              <a:rPr lang="en-US" altLang="zh-CN" dirty="0" smtClean="0"/>
              <a:t>(</a:t>
            </a:r>
            <a:r>
              <a:rPr lang="zh-CN" altLang="en-US" dirty="0" smtClean="0"/>
              <a:t>超导感应加热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52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第二代高温超导接头及封装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51855" y="1253679"/>
            <a:ext cx="7354802" cy="5095336"/>
            <a:chOff x="3065666" y="1864925"/>
            <a:chExt cx="5827121" cy="4035832"/>
          </a:xfrm>
        </p:grpSpPr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5529610" y="5590587"/>
              <a:ext cx="1370911" cy="310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带材长度</a:t>
              </a:r>
              <a:endParaRPr lang="zh-CN" altLang="zh-CN" sz="16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" name="Text Box 43"/>
            <p:cNvSpPr txBox="1">
              <a:spLocks noChangeArrowheads="1"/>
            </p:cNvSpPr>
            <p:nvPr/>
          </p:nvSpPr>
          <p:spPr bwMode="auto">
            <a:xfrm>
              <a:off x="3065666" y="3136689"/>
              <a:ext cx="1867213" cy="268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临界电流</a:t>
              </a:r>
              <a:r>
                <a:rPr lang="en-US" altLang="zh-CN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工程电流密度</a:t>
              </a:r>
              <a:endParaRPr lang="zh-CN" altLang="zh-CN" sz="16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3838721" y="4796739"/>
              <a:ext cx="900430" cy="26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/>
                <a:t>闭合线圈</a:t>
              </a:r>
              <a:endParaRPr lang="en-US" altLang="zh-CN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7156" y="3910290"/>
              <a:ext cx="1183559" cy="87073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7508" y="2463623"/>
              <a:ext cx="1488333" cy="51596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47"/>
            <p:cNvSpPr txBox="1"/>
            <p:nvPr/>
          </p:nvSpPr>
          <p:spPr>
            <a:xfrm>
              <a:off x="7268216" y="4284006"/>
              <a:ext cx="1624571" cy="26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现场装配能力</a:t>
              </a:r>
              <a:endParaRPr lang="zh-CN" altLang="zh-CN" sz="16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48445" y="1864925"/>
              <a:ext cx="922256" cy="921995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49"/>
            <p:cNvSpPr txBox="1"/>
            <p:nvPr/>
          </p:nvSpPr>
          <p:spPr>
            <a:xfrm>
              <a:off x="6886789" y="2826519"/>
              <a:ext cx="1237960" cy="31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机械强度</a:t>
              </a:r>
              <a:endParaRPr lang="zh-CN" altLang="zh-CN" sz="16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7753" y="4892831"/>
              <a:ext cx="1799036" cy="60334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4432" y="3698781"/>
              <a:ext cx="1647710" cy="53279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7" name="组合 16"/>
            <p:cNvGrpSpPr/>
            <p:nvPr/>
          </p:nvGrpSpPr>
          <p:grpSpPr>
            <a:xfrm>
              <a:off x="4990213" y="2874600"/>
              <a:ext cx="1866722" cy="1886341"/>
              <a:chOff x="3492782" y="1361212"/>
              <a:chExt cx="2105018" cy="2478492"/>
            </a:xfrm>
          </p:grpSpPr>
          <p:sp>
            <p:nvSpPr>
              <p:cNvPr id="18" name="AutoShape 3"/>
              <p:cNvSpPr>
                <a:spLocks noChangeArrowheads="1"/>
              </p:cNvSpPr>
              <p:nvPr/>
            </p:nvSpPr>
            <p:spPr bwMode="gray">
              <a:xfrm rot="17382132">
                <a:off x="4829653" y="1679923"/>
                <a:ext cx="394482" cy="151984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9" name="AutoShape 4"/>
              <p:cNvSpPr>
                <a:spLocks noChangeArrowheads="1"/>
              </p:cNvSpPr>
              <p:nvPr/>
            </p:nvSpPr>
            <p:spPr bwMode="gray">
              <a:xfrm rot="4576517">
                <a:off x="4564935" y="3068164"/>
                <a:ext cx="394482" cy="151984"/>
              </a:xfrm>
              <a:prstGeom prst="rightArrow">
                <a:avLst>
                  <a:gd name="adj1" fmla="val 35167"/>
                  <a:gd name="adj2" fmla="val 111028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0" name="AutoShape 5"/>
              <p:cNvSpPr>
                <a:spLocks noChangeArrowheads="1"/>
              </p:cNvSpPr>
              <p:nvPr/>
            </p:nvSpPr>
            <p:spPr bwMode="gray">
              <a:xfrm rot="12963264">
                <a:off x="3612008" y="1949201"/>
                <a:ext cx="416704" cy="143879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2" name="AutoShape 7"/>
              <p:cNvSpPr>
                <a:spLocks noChangeArrowheads="1"/>
              </p:cNvSpPr>
              <p:nvPr/>
            </p:nvSpPr>
            <p:spPr bwMode="gray">
              <a:xfrm rot="561041">
                <a:off x="4966856" y="2371156"/>
                <a:ext cx="416704" cy="143879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invGray">
              <a:xfrm>
                <a:off x="3556938" y="1838620"/>
                <a:ext cx="1969113" cy="1094052"/>
              </a:xfrm>
              <a:prstGeom prst="ellipse">
                <a:avLst/>
              </a:prstGeom>
              <a:noFill/>
              <a:ln w="38100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 sz="3600">
                  <a:ea typeface="宋体" pitchFamily="2" charset="-122"/>
                </a:endParaRPr>
              </a:p>
            </p:txBody>
          </p:sp>
          <p:sp>
            <p:nvSpPr>
              <p:cNvPr id="48" name="Oval 11"/>
              <p:cNvSpPr>
                <a:spLocks noChangeArrowheads="1"/>
              </p:cNvSpPr>
              <p:nvPr/>
            </p:nvSpPr>
            <p:spPr bwMode="gray">
              <a:xfrm>
                <a:off x="3492782" y="1672627"/>
                <a:ext cx="189562" cy="17945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6" name="Oval 17"/>
              <p:cNvSpPr>
                <a:spLocks noChangeArrowheads="1"/>
              </p:cNvSpPr>
              <p:nvPr/>
            </p:nvSpPr>
            <p:spPr bwMode="gray">
              <a:xfrm>
                <a:off x="3492782" y="2793378"/>
                <a:ext cx="189562" cy="17945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26" name="Group 19"/>
              <p:cNvGrpSpPr>
                <a:grpSpLocks/>
              </p:cNvGrpSpPr>
              <p:nvPr/>
            </p:nvGrpSpPr>
            <p:grpSpPr bwMode="auto">
              <a:xfrm>
                <a:off x="5057453" y="1361212"/>
                <a:ext cx="212109" cy="179453"/>
                <a:chOff x="3770" y="1635"/>
                <a:chExt cx="254" cy="227"/>
              </a:xfrm>
            </p:grpSpPr>
            <p:sp>
              <p:nvSpPr>
                <p:cNvPr id="44" name="Oval 20"/>
                <p:cNvSpPr>
                  <a:spLocks noChangeArrowheads="1"/>
                </p:cNvSpPr>
                <p:nvPr/>
              </p:nvSpPr>
              <p:spPr bwMode="gray">
                <a:xfrm>
                  <a:off x="3797" y="1635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5" name="Oval 21"/>
                <p:cNvSpPr>
                  <a:spLocks noChangeArrowheads="1"/>
                </p:cNvSpPr>
                <p:nvPr/>
              </p:nvSpPr>
              <p:spPr bwMode="gray">
                <a:xfrm>
                  <a:off x="3770" y="1635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27" name="Group 22"/>
              <p:cNvGrpSpPr>
                <a:grpSpLocks/>
              </p:cNvGrpSpPr>
              <p:nvPr/>
            </p:nvGrpSpPr>
            <p:grpSpPr bwMode="auto">
              <a:xfrm>
                <a:off x="5408238" y="2415070"/>
                <a:ext cx="189562" cy="179453"/>
                <a:chOff x="3923" y="2659"/>
                <a:chExt cx="227" cy="227"/>
              </a:xfrm>
            </p:grpSpPr>
            <p:sp>
              <p:nvSpPr>
                <p:cNvPr id="42" name="Oval 23"/>
                <p:cNvSpPr>
                  <a:spLocks noChangeArrowheads="1"/>
                </p:cNvSpPr>
                <p:nvPr/>
              </p:nvSpPr>
              <p:spPr bwMode="gray">
                <a:xfrm>
                  <a:off x="3923" y="2659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3" name="Oval 24"/>
                <p:cNvSpPr>
                  <a:spLocks noChangeArrowheads="1"/>
                </p:cNvSpPr>
                <p:nvPr/>
              </p:nvSpPr>
              <p:spPr bwMode="gray">
                <a:xfrm>
                  <a:off x="3933" y="2678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28" name="Group 25"/>
              <p:cNvGrpSpPr>
                <a:grpSpLocks/>
              </p:cNvGrpSpPr>
              <p:nvPr/>
            </p:nvGrpSpPr>
            <p:grpSpPr bwMode="auto">
              <a:xfrm>
                <a:off x="4743578" y="3385932"/>
                <a:ext cx="207934" cy="453772"/>
                <a:chOff x="3548" y="3734"/>
                <a:chExt cx="249" cy="574"/>
              </a:xfrm>
            </p:grpSpPr>
            <p:sp>
              <p:nvSpPr>
                <p:cNvPr id="40" name="Oval 26"/>
                <p:cNvSpPr>
                  <a:spLocks noChangeArrowheads="1"/>
                </p:cNvSpPr>
                <p:nvPr/>
              </p:nvSpPr>
              <p:spPr bwMode="gray">
                <a:xfrm>
                  <a:off x="3570" y="3734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1" name="Oval 27"/>
                <p:cNvSpPr>
                  <a:spLocks noChangeArrowheads="1"/>
                </p:cNvSpPr>
                <p:nvPr/>
              </p:nvSpPr>
              <p:spPr bwMode="gray">
                <a:xfrm>
                  <a:off x="3548" y="4166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29" name="Oval 28"/>
              <p:cNvSpPr>
                <a:spLocks noChangeArrowheads="1"/>
              </p:cNvSpPr>
              <p:nvPr/>
            </p:nvSpPr>
            <p:spPr bwMode="gray">
              <a:xfrm>
                <a:off x="4047129" y="1864708"/>
                <a:ext cx="271041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gray">
              <a:xfrm>
                <a:off x="4049634" y="1867869"/>
                <a:ext cx="271041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gray">
              <a:xfrm>
                <a:off x="4113935" y="1864708"/>
                <a:ext cx="889357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gray">
              <a:xfrm>
                <a:off x="4104748" y="1851268"/>
                <a:ext cx="889358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33" name="Group 44"/>
              <p:cNvGrpSpPr>
                <a:grpSpLocks/>
              </p:cNvGrpSpPr>
              <p:nvPr/>
            </p:nvGrpSpPr>
            <p:grpSpPr bwMode="auto">
              <a:xfrm>
                <a:off x="4158193" y="1864279"/>
                <a:ext cx="800839" cy="1094114"/>
                <a:chOff x="2416" y="1761"/>
                <a:chExt cx="959" cy="1384"/>
              </a:xfrm>
            </p:grpSpPr>
            <p:sp>
              <p:nvSpPr>
                <p:cNvPr id="35" name="Oval 32"/>
                <p:cNvSpPr>
                  <a:spLocks noChangeArrowheads="1"/>
                </p:cNvSpPr>
                <p:nvPr/>
              </p:nvSpPr>
              <p:spPr bwMode="gray">
                <a:xfrm>
                  <a:off x="2416" y="1761"/>
                  <a:ext cx="959" cy="1384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36" name="Oval 33"/>
                <p:cNvSpPr>
                  <a:spLocks noChangeArrowheads="1"/>
                </p:cNvSpPr>
                <p:nvPr/>
              </p:nvSpPr>
              <p:spPr bwMode="gray">
                <a:xfrm>
                  <a:off x="2430" y="1986"/>
                  <a:ext cx="927" cy="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37" name="Oval 34"/>
                <p:cNvSpPr>
                  <a:spLocks noChangeArrowheads="1"/>
                </p:cNvSpPr>
                <p:nvPr/>
              </p:nvSpPr>
              <p:spPr bwMode="gray">
                <a:xfrm>
                  <a:off x="2441" y="1992"/>
                  <a:ext cx="906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38" name="Oval 35"/>
                <p:cNvSpPr>
                  <a:spLocks noChangeArrowheads="1"/>
                </p:cNvSpPr>
                <p:nvPr/>
              </p:nvSpPr>
              <p:spPr bwMode="gray">
                <a:xfrm>
                  <a:off x="2451" y="2001"/>
                  <a:ext cx="861" cy="8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39" name="Oval 36"/>
                <p:cNvSpPr>
                  <a:spLocks noChangeArrowheads="1"/>
                </p:cNvSpPr>
                <p:nvPr/>
              </p:nvSpPr>
              <p:spPr bwMode="gray">
                <a:xfrm>
                  <a:off x="2502" y="2024"/>
                  <a:ext cx="765" cy="6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>
                <a:off x="3938564" y="2140087"/>
                <a:ext cx="1227828" cy="6298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0" hangingPunct="0"/>
                <a:r>
                  <a:rPr lang="zh-CN" altLang="en-US" sz="14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第二代高温超导带材</a:t>
                </a:r>
                <a:endParaRPr lang="zh-CN" altLang="en-US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AutoShape 6"/>
              <p:cNvSpPr>
                <a:spLocks noChangeArrowheads="1"/>
              </p:cNvSpPr>
              <p:nvPr/>
            </p:nvSpPr>
            <p:spPr bwMode="gray">
              <a:xfrm rot="9263662">
                <a:off x="3718044" y="2594995"/>
                <a:ext cx="416704" cy="143879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0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第二代高温超导接头及封装简介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72344" y="1561244"/>
            <a:ext cx="8771656" cy="4208016"/>
            <a:chOff x="372344" y="1561244"/>
            <a:chExt cx="8771656" cy="4208016"/>
          </a:xfrm>
        </p:grpSpPr>
        <p:grpSp>
          <p:nvGrpSpPr>
            <p:cNvPr id="12" name="组合 11"/>
            <p:cNvGrpSpPr/>
            <p:nvPr/>
          </p:nvGrpSpPr>
          <p:grpSpPr>
            <a:xfrm>
              <a:off x="1799184" y="1561244"/>
              <a:ext cx="7344816" cy="4208016"/>
              <a:chOff x="971600" y="1916832"/>
              <a:chExt cx="7344816" cy="420801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971600" y="1916832"/>
                <a:ext cx="7344816" cy="4208016"/>
                <a:chOff x="971600" y="1916832"/>
                <a:chExt cx="7344816" cy="4208016"/>
              </a:xfrm>
            </p:grpSpPr>
            <p:graphicFrame>
              <p:nvGraphicFramePr>
                <p:cNvPr id="7" name="图示 6"/>
                <p:cNvGraphicFramePr/>
                <p:nvPr>
                  <p:extLst>
                    <p:ext uri="{D42A27DB-BD31-4B8C-83A1-F6EECF244321}">
                      <p14:modId xmlns:p14="http://schemas.microsoft.com/office/powerpoint/2010/main" val="577160062"/>
                    </p:ext>
                  </p:extLst>
                </p:nvPr>
              </p:nvGraphicFramePr>
              <p:xfrm>
                <a:off x="1475656" y="2060848"/>
                <a:ext cx="6840760" cy="4064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8" name="椭圆 7"/>
                <p:cNvSpPr/>
                <p:nvPr/>
              </p:nvSpPr>
              <p:spPr>
                <a:xfrm>
                  <a:off x="1043608" y="1916832"/>
                  <a:ext cx="1584176" cy="108012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7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b="1" dirty="0" smtClean="0"/>
                    <a:t>机械强度</a:t>
                  </a:r>
                  <a:endParaRPr lang="zh-CN" altLang="en-US" b="1" dirty="0"/>
                </a:p>
              </p:txBody>
            </p:sp>
            <p:sp>
              <p:nvSpPr>
                <p:cNvPr id="9" name="左弧形箭头 8"/>
                <p:cNvSpPr/>
                <p:nvPr/>
              </p:nvSpPr>
              <p:spPr>
                <a:xfrm rot="19625833">
                  <a:off x="971600" y="2708920"/>
                  <a:ext cx="792088" cy="2160240"/>
                </a:xfrm>
                <a:prstGeom prst="curved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椭圆 10"/>
              <p:cNvSpPr/>
              <p:nvPr/>
            </p:nvSpPr>
            <p:spPr>
              <a:xfrm>
                <a:off x="2411760" y="3429000"/>
                <a:ext cx="1517104" cy="133802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 smtClean="0"/>
                  <a:t>封装</a:t>
                </a:r>
                <a:endParaRPr lang="zh-CN" altLang="en-US" sz="3200" b="1" dirty="0"/>
              </a:p>
            </p:txBody>
          </p:sp>
        </p:grpSp>
        <p:sp>
          <p:nvSpPr>
            <p:cNvPr id="15" name="下弧形箭头 14"/>
            <p:cNvSpPr/>
            <p:nvPr/>
          </p:nvSpPr>
          <p:spPr>
            <a:xfrm rot="517583">
              <a:off x="1138768" y="4476198"/>
              <a:ext cx="2364339" cy="82290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72344" y="4034185"/>
              <a:ext cx="1584176" cy="108012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/>
                <a:t>现场装配能力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54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第二代高温超导接头及封装简介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63824" y="1499694"/>
            <a:ext cx="8880176" cy="4208016"/>
            <a:chOff x="372344" y="1654324"/>
            <a:chExt cx="8880176" cy="4208016"/>
          </a:xfrm>
        </p:grpSpPr>
        <p:grpSp>
          <p:nvGrpSpPr>
            <p:cNvPr id="11" name="组合 10"/>
            <p:cNvGrpSpPr/>
            <p:nvPr/>
          </p:nvGrpSpPr>
          <p:grpSpPr>
            <a:xfrm>
              <a:off x="1907704" y="1654324"/>
              <a:ext cx="7344816" cy="4208016"/>
              <a:chOff x="827584" y="1685032"/>
              <a:chExt cx="7344816" cy="420801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827584" y="1685032"/>
                <a:ext cx="7344816" cy="4208016"/>
                <a:chOff x="971600" y="1916832"/>
                <a:chExt cx="7344816" cy="4208016"/>
              </a:xfrm>
            </p:grpSpPr>
            <p:graphicFrame>
              <p:nvGraphicFramePr>
                <p:cNvPr id="7" name="图示 6"/>
                <p:cNvGraphicFramePr/>
                <p:nvPr>
                  <p:extLst>
                    <p:ext uri="{D42A27DB-BD31-4B8C-83A1-F6EECF244321}">
                      <p14:modId xmlns:p14="http://schemas.microsoft.com/office/powerpoint/2010/main" val="3073200221"/>
                    </p:ext>
                  </p:extLst>
                </p:nvPr>
              </p:nvGraphicFramePr>
              <p:xfrm>
                <a:off x="1475656" y="2060848"/>
                <a:ext cx="6840760" cy="4064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8" name="椭圆 7"/>
                <p:cNvSpPr/>
                <p:nvPr/>
              </p:nvSpPr>
              <p:spPr>
                <a:xfrm>
                  <a:off x="1043608" y="1916832"/>
                  <a:ext cx="1584176" cy="108012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b="1" dirty="0" smtClean="0"/>
                    <a:t>带材长度</a:t>
                  </a:r>
                  <a:endParaRPr lang="zh-CN" altLang="en-US" b="1" dirty="0"/>
                </a:p>
              </p:txBody>
            </p:sp>
            <p:sp>
              <p:nvSpPr>
                <p:cNvPr id="9" name="左弧形箭头 8"/>
                <p:cNvSpPr/>
                <p:nvPr/>
              </p:nvSpPr>
              <p:spPr>
                <a:xfrm rot="19625833">
                  <a:off x="971600" y="2708920"/>
                  <a:ext cx="792088" cy="2160240"/>
                </a:xfrm>
                <a:prstGeom prst="curved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椭圆 9"/>
              <p:cNvSpPr/>
              <p:nvPr/>
            </p:nvSpPr>
            <p:spPr>
              <a:xfrm>
                <a:off x="2267744" y="3197199"/>
                <a:ext cx="1517104" cy="133802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/>
                  <a:t>接头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72344" y="4034185"/>
              <a:ext cx="3130763" cy="1264922"/>
              <a:chOff x="372344" y="4034185"/>
              <a:chExt cx="3130763" cy="1264922"/>
            </a:xfrm>
          </p:grpSpPr>
          <p:sp>
            <p:nvSpPr>
              <p:cNvPr id="15" name="下弧形箭头 14"/>
              <p:cNvSpPr/>
              <p:nvPr/>
            </p:nvSpPr>
            <p:spPr>
              <a:xfrm rot="517583">
                <a:off x="1138768" y="4476198"/>
                <a:ext cx="2364339" cy="822909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72344" y="4034185"/>
                <a:ext cx="1584176" cy="10801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/>
                  <a:t>闭合线圈</a:t>
                </a:r>
                <a:endParaRPr lang="zh-CN" alt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89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第二代高温超导封装的</a:t>
            </a:r>
            <a:r>
              <a:rPr lang="zh-CN" altLang="en-US" dirty="0" smtClean="0"/>
              <a:t>研究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www.shsctec.com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228184" y="2813345"/>
            <a:ext cx="1440160" cy="11837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镀铜：厚度为</a:t>
            </a:r>
            <a:r>
              <a:rPr lang="en-US" altLang="zh-CN" sz="1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2-5um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292080" y="4505269"/>
            <a:ext cx="1872208" cy="142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焊锡封装：</a:t>
            </a:r>
            <a:endParaRPr lang="en-US" altLang="zh-CN" sz="12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80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边缘满焊</a:t>
            </a:r>
            <a:endParaRPr lang="en-US" altLang="zh-CN" sz="12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80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表面上锡均匀</a:t>
            </a:r>
            <a:endParaRPr lang="en-US" altLang="zh-CN" sz="12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80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层间结合力强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75656" y="1637046"/>
            <a:ext cx="3392441" cy="4191360"/>
            <a:chOff x="292257" y="1637046"/>
            <a:chExt cx="3392441" cy="41913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603733"/>
              <a:ext cx="1632978" cy="122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 descr="C:\Users\Administrator\Documents\Tencent Files\458219919\Image\C2C\287EC96B0EA2884422F3C6B96D9CD70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764118"/>
              <a:ext cx="1632978" cy="1224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" name="图示 1"/>
            <p:cNvGraphicFramePr/>
            <p:nvPr>
              <p:extLst>
                <p:ext uri="{D42A27DB-BD31-4B8C-83A1-F6EECF244321}">
                  <p14:modId xmlns:p14="http://schemas.microsoft.com/office/powerpoint/2010/main" val="639028363"/>
                </p:ext>
              </p:extLst>
            </p:nvPr>
          </p:nvGraphicFramePr>
          <p:xfrm>
            <a:off x="292257" y="1637046"/>
            <a:ext cx="1031775" cy="35785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9" name="直接连接符 8"/>
            <p:cNvCxnSpPr>
              <a:endCxn id="4099" idx="1"/>
            </p:cNvCxnSpPr>
            <p:nvPr/>
          </p:nvCxnSpPr>
          <p:spPr>
            <a:xfrm flipV="1">
              <a:off x="1331640" y="3376485"/>
              <a:ext cx="720080" cy="1403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endCxn id="4098" idx="1"/>
            </p:cNvCxnSpPr>
            <p:nvPr/>
          </p:nvCxnSpPr>
          <p:spPr>
            <a:xfrm>
              <a:off x="1331640" y="4797152"/>
              <a:ext cx="576064" cy="4189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椭圆 15"/>
          <p:cNvSpPr/>
          <p:nvPr/>
        </p:nvSpPr>
        <p:spPr>
          <a:xfrm>
            <a:off x="5508104" y="1093788"/>
            <a:ext cx="1440160" cy="11837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分切：规格多样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>
            <a:endCxn id="21" idx="1"/>
          </p:cNvCxnSpPr>
          <p:nvPr/>
        </p:nvCxnSpPr>
        <p:spPr>
          <a:xfrm flipV="1">
            <a:off x="2515039" y="1700791"/>
            <a:ext cx="791170" cy="4320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5" t="15278" r="46875" b="65798"/>
          <a:stretch/>
        </p:blipFill>
        <p:spPr bwMode="auto">
          <a:xfrm>
            <a:off x="3235120" y="1052736"/>
            <a:ext cx="1520438" cy="12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1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826</Words>
  <Application>Microsoft Office PowerPoint</Application>
  <PresentationFormat>全屏显示(4:3)</PresentationFormat>
  <Paragraphs>195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Office 主题​​</vt:lpstr>
      <vt:lpstr>1_Office 主题​​</vt:lpstr>
      <vt:lpstr>2_Office 主题​​</vt:lpstr>
      <vt:lpstr>Visio.Drawing.15</vt:lpstr>
      <vt:lpstr>PowerPoint 演示文稿</vt:lpstr>
      <vt:lpstr>目录</vt:lpstr>
      <vt:lpstr>第二代高温超导接头及封装简介</vt:lpstr>
      <vt:lpstr>电力(超导电缆)</vt:lpstr>
      <vt:lpstr>节能 (超导感应加热)</vt:lpstr>
      <vt:lpstr>第二代高温超导接头及封装简介</vt:lpstr>
      <vt:lpstr>第二代高温超导接头及封装简介</vt:lpstr>
      <vt:lpstr>第二代高温超导接头及封装简介</vt:lpstr>
      <vt:lpstr>第二代高温超导封装的研究</vt:lpstr>
      <vt:lpstr>第二代高温超导封装的研究</vt:lpstr>
      <vt:lpstr>第二代高温超导封装的研究</vt:lpstr>
      <vt:lpstr>第二代高温超导封装的研究</vt:lpstr>
      <vt:lpstr>第二代高温超导接头的研究</vt:lpstr>
      <vt:lpstr>第二代高温超导接头的研究</vt:lpstr>
      <vt:lpstr>第二代高温超导接头的研究</vt:lpstr>
      <vt:lpstr>第二代高温超导接头的研究</vt:lpstr>
      <vt:lpstr>第二代高温超导接头的研究</vt:lpstr>
      <vt:lpstr>第二代高温超导接头的研究</vt:lpstr>
      <vt:lpstr>第二代高温超导接头的研究</vt:lpstr>
      <vt:lpstr>第二代高温超导接头的研究</vt:lpstr>
      <vt:lpstr>第二代高温超导接头的研究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高温与高场超导材料及其应用技术研讨会</dc:title>
  <dc:creator>Administrator</dc:creator>
  <cp:lastModifiedBy>SSTC02</cp:lastModifiedBy>
  <cp:revision>90</cp:revision>
  <dcterms:created xsi:type="dcterms:W3CDTF">2016-04-24T14:50:54Z</dcterms:created>
  <dcterms:modified xsi:type="dcterms:W3CDTF">2016-04-29T03:21:47Z</dcterms:modified>
</cp:coreProperties>
</file>