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6" r:id="rId2"/>
  </p:sldMasterIdLst>
  <p:notesMasterIdLst>
    <p:notesMasterId r:id="rId25"/>
  </p:notesMasterIdLst>
  <p:sldIdLst>
    <p:sldId id="599" r:id="rId3"/>
    <p:sldId id="596" r:id="rId4"/>
    <p:sldId id="530" r:id="rId5"/>
    <p:sldId id="815" r:id="rId6"/>
    <p:sldId id="863" r:id="rId7"/>
    <p:sldId id="825" r:id="rId8"/>
    <p:sldId id="690" r:id="rId9"/>
    <p:sldId id="865" r:id="rId10"/>
    <p:sldId id="864" r:id="rId11"/>
    <p:sldId id="876" r:id="rId12"/>
    <p:sldId id="848" r:id="rId13"/>
    <p:sldId id="866" r:id="rId14"/>
    <p:sldId id="872" r:id="rId15"/>
    <p:sldId id="873" r:id="rId16"/>
    <p:sldId id="699" r:id="rId17"/>
    <p:sldId id="849" r:id="rId18"/>
    <p:sldId id="869" r:id="rId19"/>
    <p:sldId id="870" r:id="rId20"/>
    <p:sldId id="606" r:id="rId21"/>
    <p:sldId id="875" r:id="rId22"/>
    <p:sldId id="859" r:id="rId23"/>
    <p:sldId id="637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Tw Cen MT" pitchFamily="34" charset="0"/>
        <a:ea typeface="宋体" pitchFamily="2" charset="-122"/>
        <a:cs typeface="+mn-cs"/>
        <a:sym typeface="Tw Cen MT" pitchFamily="34" charset="0"/>
      </a:defRPr>
    </a:lvl1pPr>
    <a:lvl2pPr marL="457200" algn="ctr" rtl="0" fontAlgn="base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Tw Cen MT" pitchFamily="34" charset="0"/>
        <a:ea typeface="宋体" pitchFamily="2" charset="-122"/>
        <a:cs typeface="+mn-cs"/>
        <a:sym typeface="Tw Cen MT" pitchFamily="34" charset="0"/>
      </a:defRPr>
    </a:lvl2pPr>
    <a:lvl3pPr marL="914400" algn="ctr" rtl="0" fontAlgn="base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Tw Cen MT" pitchFamily="34" charset="0"/>
        <a:ea typeface="宋体" pitchFamily="2" charset="-122"/>
        <a:cs typeface="+mn-cs"/>
        <a:sym typeface="Tw Cen MT" pitchFamily="34" charset="0"/>
      </a:defRPr>
    </a:lvl3pPr>
    <a:lvl4pPr marL="1371600" algn="ctr" rtl="0" fontAlgn="base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Tw Cen MT" pitchFamily="34" charset="0"/>
        <a:ea typeface="宋体" pitchFamily="2" charset="-122"/>
        <a:cs typeface="+mn-cs"/>
        <a:sym typeface="Tw Cen MT" pitchFamily="34" charset="0"/>
      </a:defRPr>
    </a:lvl4pPr>
    <a:lvl5pPr marL="1828800" algn="ctr" rtl="0" fontAlgn="base">
      <a:spcBef>
        <a:spcPct val="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Tw Cen MT" pitchFamily="34" charset="0"/>
        <a:ea typeface="宋体" pitchFamily="2" charset="-122"/>
        <a:cs typeface="+mn-cs"/>
        <a:sym typeface="Tw Cen MT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w Cen MT" pitchFamily="34" charset="0"/>
        <a:ea typeface="宋体" pitchFamily="2" charset="-122"/>
        <a:cs typeface="+mn-cs"/>
        <a:sym typeface="Tw Cen MT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w Cen MT" pitchFamily="34" charset="0"/>
        <a:ea typeface="宋体" pitchFamily="2" charset="-122"/>
        <a:cs typeface="+mn-cs"/>
        <a:sym typeface="Tw Cen MT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w Cen MT" pitchFamily="34" charset="0"/>
        <a:ea typeface="宋体" pitchFamily="2" charset="-122"/>
        <a:cs typeface="+mn-cs"/>
        <a:sym typeface="Tw Cen MT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w Cen MT" pitchFamily="34" charset="0"/>
        <a:ea typeface="宋体" pitchFamily="2" charset="-122"/>
        <a:cs typeface="+mn-cs"/>
        <a:sym typeface="Tw Cen MT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FCC66"/>
    <a:srgbClr val="CCFF99"/>
    <a:srgbClr val="FFCCFF"/>
    <a:srgbClr val="5054FA"/>
    <a:srgbClr val="FF0000"/>
    <a:srgbClr val="FF66FF"/>
    <a:srgbClr val="A2900E"/>
    <a:srgbClr val="0000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1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19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4703EDD-CA22-480A-A413-7A489922544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55865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B4E39-F4C6-4355-BF90-B444F9E8DD6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02555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B4E39-F4C6-4355-BF90-B444F9E8DD6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02555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26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763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604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2732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135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40462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8216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0457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677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8640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22915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7848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3916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1781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6075" y="44450"/>
            <a:ext cx="2124075" cy="6337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219825" cy="6337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8522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57985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072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716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43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5967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02204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97660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 sz="1800">
              <a:latin typeface="Arial" pitchFamily="34" charset="0"/>
            </a:endParaRPr>
          </a:p>
        </p:txBody>
      </p:sp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2055BE">
              <a:alpha val="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 sz="18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4450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矩形 8"/>
          <p:cNvSpPr>
            <a:spLocks noChangeArrowheads="1"/>
          </p:cNvSpPr>
          <p:nvPr/>
        </p:nvSpPr>
        <p:spPr bwMode="auto">
          <a:xfrm>
            <a:off x="1588" y="792163"/>
            <a:ext cx="6911975" cy="16351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6877050" y="792163"/>
            <a:ext cx="1800225" cy="163512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645525" y="692150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algn="l" eaLnBrk="1" hangingPunct="1"/>
            <a:fld id="{15748A3B-0D57-474E-A44B-08E07E44DA74}" type="slidenum">
              <a:rPr lang="zh-CN" altLang="zh-CN" sz="1400">
                <a:latin typeface="Times New Roman" pitchFamily="18" charset="0"/>
                <a:ea typeface="微软雅黑" pitchFamily="34" charset="-122"/>
              </a:rPr>
              <a:pPr algn="l" eaLnBrk="1" hangingPunct="1"/>
              <a:t>‹#›</a:t>
            </a:fld>
            <a:endParaRPr lang="zh-CN" altLang="zh-CN" sz="1400"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763" y="44450"/>
            <a:ext cx="4683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http://www.sc.kyushu-u.ac.jp/Jpg/SCTr-s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2071670" y="4472897"/>
            <a:ext cx="48577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华中科技大学 电气工程学院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唐跃进</a:t>
            </a:r>
            <a:endParaRPr lang="zh-CN" sz="28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                                            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2016 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年 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月 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27-29 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日                                   上海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1773238"/>
            <a:ext cx="9144000" cy="2590800"/>
          </a:xfrm>
          <a:prstGeom prst="rect">
            <a:avLst/>
          </a:prstGeom>
          <a:gradFill rotWithShape="0">
            <a:gsLst>
              <a:gs pos="0">
                <a:srgbClr val="357BE3"/>
              </a:gs>
              <a:gs pos="50000">
                <a:srgbClr val="265A9A"/>
              </a:gs>
              <a:gs pos="100000">
                <a:srgbClr val="357BE3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/>
          <a:p>
            <a:endParaRPr lang="zh-CN" altLang="zh-CN" sz="3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-23813" y="1773238"/>
            <a:ext cx="9139238" cy="23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00"/>
                </a:solidFill>
              </a:rPr>
              <a:t>2016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高温与高场超导材料及其应用技术研讨会</a:t>
            </a:r>
            <a:endParaRPr lang="en-US" altLang="zh-CN" sz="2800" b="1" dirty="0" smtClean="0">
              <a:solidFill>
                <a:srgbClr val="FFFF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超导磁储能用磁体设计方法研究</a:t>
            </a:r>
            <a:endParaRPr lang="en-US" altLang="zh-CN" sz="44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4925" y="2709863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zh-CN" sz="6000" b="1"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4148138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2F70B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/>
          <a:p>
            <a:endParaRPr lang="zh-CN" altLang="zh-CN" sz="3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-1588" y="1700213"/>
            <a:ext cx="9145588" cy="73025"/>
          </a:xfrm>
          <a:prstGeom prst="rect">
            <a:avLst/>
          </a:prstGeom>
          <a:gradFill rotWithShape="1">
            <a:gsLst>
              <a:gs pos="0">
                <a:srgbClr val="265A9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157" tIns="56579" rIns="113157" bIns="56579" anchor="ctr"/>
          <a:lstStyle/>
          <a:p>
            <a:endParaRPr lang="zh-CN" altLang="zh-CN" sz="3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2"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相关思考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61"/>
          <p:cNvGrpSpPr/>
          <p:nvPr/>
        </p:nvGrpSpPr>
        <p:grpSpPr>
          <a:xfrm>
            <a:off x="357158" y="3151540"/>
            <a:ext cx="3857652" cy="2706352"/>
            <a:chOff x="2650815" y="2358454"/>
            <a:chExt cx="3492822" cy="1386878"/>
          </a:xfrm>
        </p:grpSpPr>
        <p:pic>
          <p:nvPicPr>
            <p:cNvPr id="63" name="Picture 13"/>
            <p:cNvPicPr>
              <a:picLocks noChangeAspect="1" noChangeArrowheads="1"/>
            </p:cNvPicPr>
            <p:nvPr/>
          </p:nvPicPr>
          <p:blipFill>
            <a:blip r:embed="rId2"/>
            <a:srcRect l="7716" t="7153" b="13783"/>
            <a:stretch>
              <a:fillRect/>
            </a:stretch>
          </p:blipFill>
          <p:spPr bwMode="auto">
            <a:xfrm>
              <a:off x="3172870" y="2382991"/>
              <a:ext cx="2970767" cy="1128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320447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/>
                <a:t>0</a:t>
              </a:r>
              <a:endParaRPr lang="zh-CN" altLang="zh-CN" sz="1400" b="1"/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363639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60</a:t>
              </a:r>
              <a:endParaRPr lang="zh-CN" altLang="zh-CN" sz="1400" b="1"/>
            </a:p>
          </p:txBody>
        </p: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406831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120</a:t>
              </a:r>
              <a:endParaRPr lang="zh-CN" altLang="zh-CN" sz="1400" b="1"/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450023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180</a:t>
              </a:r>
              <a:endParaRPr lang="zh-CN" altLang="zh-CN" sz="1400" b="1"/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493215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240</a:t>
              </a:r>
              <a:endParaRPr lang="zh-CN" altLang="zh-CN" sz="1400" b="1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36407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300</a:t>
              </a:r>
              <a:endParaRPr lang="zh-CN" altLang="zh-CN" sz="1400" b="1"/>
            </a:p>
          </p:txBody>
        </p:sp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579599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360</a:t>
              </a:r>
              <a:endParaRPr lang="zh-CN" altLang="zh-CN" sz="1400" b="1"/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4929190" y="3603147"/>
              <a:ext cx="1086195" cy="1421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US" sz="1400" b="1" dirty="0">
                  <a:latin typeface="Calibri" pitchFamily="34" charset="0"/>
                </a:rPr>
                <a:t>磁场角度（</a:t>
              </a:r>
              <a:r>
                <a:rPr lang="en-US" altLang="zh-CN" sz="1400" b="1" baseline="30000" dirty="0">
                  <a:latin typeface="Calibri" pitchFamily="34" charset="0"/>
                </a:rPr>
                <a:t>o</a:t>
              </a:r>
              <a:r>
                <a:rPr lang="zh-CN" altLang="en-US" sz="1400" b="1" dirty="0">
                  <a:latin typeface="Calibri" pitchFamily="34" charset="0"/>
                </a:rPr>
                <a:t>）</a:t>
              </a:r>
              <a:endParaRPr lang="zh-CN" altLang="en-US" sz="1400" b="1" dirty="0"/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2650815" y="2549921"/>
              <a:ext cx="316039" cy="484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vert270"/>
            <a:lstStyle/>
            <a:p>
              <a:pPr algn="r"/>
              <a:r>
                <a:rPr lang="en-US" altLang="zh-CN" sz="1400" b="1" i="1" dirty="0" err="1">
                  <a:latin typeface="Calibri" pitchFamily="34" charset="0"/>
                </a:rPr>
                <a:t>I</a:t>
              </a:r>
              <a:r>
                <a:rPr lang="en-US" altLang="zh-CN" sz="1400" b="1" i="1" baseline="-25000" dirty="0" err="1">
                  <a:latin typeface="Calibri" pitchFamily="34" charset="0"/>
                </a:rPr>
                <a:t>c</a:t>
              </a:r>
              <a:r>
                <a:rPr lang="en-US" altLang="zh-CN" sz="1400" b="1" dirty="0">
                  <a:latin typeface="Calibri" pitchFamily="34" charset="0"/>
                </a:rPr>
                <a:t> (A)</a:t>
              </a:r>
              <a:endParaRPr lang="zh-CN" altLang="zh-CN" sz="1400" b="1" dirty="0"/>
            </a:p>
          </p:txBody>
        </p:sp>
        <p:sp>
          <p:nvSpPr>
            <p:cNvPr id="73" name="Text Box 30"/>
            <p:cNvSpPr txBox="1">
              <a:spLocks noChangeArrowheads="1"/>
            </p:cNvSpPr>
            <p:nvPr/>
          </p:nvSpPr>
          <p:spPr bwMode="auto">
            <a:xfrm>
              <a:off x="2946375" y="3309678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30</a:t>
              </a:r>
              <a:endParaRPr lang="zh-CN" altLang="zh-CN" sz="1400" b="1"/>
            </a:p>
          </p:txBody>
        </p: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2946375" y="2978018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40</a:t>
              </a:r>
              <a:endParaRPr lang="zh-CN" altLang="zh-CN" sz="1400" b="1"/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2946375" y="2677438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50</a:t>
              </a:r>
              <a:endParaRPr lang="zh-CN" altLang="zh-CN" sz="1400" b="1"/>
            </a:p>
          </p:txBody>
        </p:sp>
        <p:sp>
          <p:nvSpPr>
            <p:cNvPr id="76" name="Text Box 33"/>
            <p:cNvSpPr txBox="1">
              <a:spLocks noChangeArrowheads="1"/>
            </p:cNvSpPr>
            <p:nvPr/>
          </p:nvSpPr>
          <p:spPr bwMode="auto">
            <a:xfrm>
              <a:off x="2946375" y="235845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400" b="1">
                  <a:latin typeface="Calibri" pitchFamily="34" charset="0"/>
                </a:rPr>
                <a:t>60</a:t>
              </a:r>
              <a:endParaRPr lang="zh-CN" altLang="zh-CN" sz="1400" b="1"/>
            </a:p>
          </p:txBody>
        </p:sp>
        <p:sp>
          <p:nvSpPr>
            <p:cNvPr id="77" name="Text Box 28"/>
            <p:cNvSpPr txBox="1">
              <a:spLocks noChangeArrowheads="1"/>
            </p:cNvSpPr>
            <p:nvPr/>
          </p:nvSpPr>
          <p:spPr bwMode="auto">
            <a:xfrm>
              <a:off x="3264850" y="2378696"/>
              <a:ext cx="2857520" cy="2857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CN" altLang="en-US" sz="1400" b="1" dirty="0"/>
            </a:p>
          </p:txBody>
        </p:sp>
      </p:grp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二、代表性研究工作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43438" y="2057135"/>
            <a:ext cx="4214842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各厂家、各批次特性不一样</a:t>
            </a:r>
            <a:endParaRPr lang="en-US" altLang="zh-CN" sz="20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9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对直接使用带材，在设计中优化磁场方向</a:t>
            </a:r>
            <a:endParaRPr lang="en-US" altLang="zh-CN" sz="18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对大电流导体，无论堆叠、缠绕，在使用时都面临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换位、扭转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，导线将承受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各个方向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的磁场</a:t>
            </a:r>
            <a:endParaRPr lang="en-US" altLang="zh-CN" sz="18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导线厂家：</a:t>
            </a:r>
            <a:endParaRPr lang="en-US" altLang="zh-CN" sz="20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增强弱角度的</a:t>
            </a:r>
            <a:r>
              <a:rPr lang="en-US" altLang="zh-CN" sz="1800" b="1" dirty="0" err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Ic</a:t>
            </a: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（钉扎）</a:t>
            </a:r>
            <a:endParaRPr lang="zh-CN" altLang="en-US" sz="1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2714612" y="4714884"/>
            <a:ext cx="500066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  <a:ea typeface="宋体" pitchFamily="2" charset="-122"/>
              <a:sym typeface="Tw Cen MT" pitchFamily="34" charset="0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rot="10800000">
            <a:off x="3214678" y="5000636"/>
            <a:ext cx="1500200" cy="500068"/>
          </a:xfrm>
          <a:prstGeom prst="straightConnector1">
            <a:avLst/>
          </a:prstGeom>
          <a:ln w="412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48262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基于全域最小临界电流设计安全裕度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1986891"/>
              </p:ext>
            </p:extLst>
          </p:nvPr>
        </p:nvGraphicFramePr>
        <p:xfrm>
          <a:off x="3214678" y="3786190"/>
          <a:ext cx="5286412" cy="1872000"/>
        </p:xfrm>
        <a:graphic>
          <a:graphicData uri="http://schemas.openxmlformats.org/drawingml/2006/table">
            <a:tbl>
              <a:tblPr firstRow="1" bandRow="1" bandCol="1">
                <a:tableStyleId>{5940675A-B579-460E-94D1-54222C63F5DA}</a:tableStyleId>
              </a:tblPr>
              <a:tblGrid>
                <a:gridCol w="1428760"/>
                <a:gridCol w="1766325"/>
                <a:gridCol w="2091327"/>
              </a:tblGrid>
              <a:tr h="46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zh-CN" altLang="en-US" sz="1800" b="1" u="none" strike="noStrike" kern="12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磁体方案</a:t>
                      </a:r>
                      <a:endParaRPr lang="zh-CN" altLang="en-US" sz="1800" b="1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zh-CN" altLang="en-US" sz="1800" b="1" u="none" strike="noStrike" kern="12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最小临界电流</a:t>
                      </a:r>
                      <a:endParaRPr lang="zh-CN" altLang="en-US" sz="1800" b="1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zh-CN" altLang="en-US" sz="1800" b="1" u="none" strike="noStrike" kern="1200" dirty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临界电流平均值</a:t>
                      </a:r>
                      <a:endParaRPr lang="zh-CN" altLang="en-US" sz="1800" b="1" u="none" strike="noStrike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zh-CN" altLang="en-US" sz="1800" b="1" u="none" strike="noStrike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混合磁体</a:t>
                      </a: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altLang="en-US" sz="1800" b="1" u="none" strike="noStrike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270A</a:t>
                      </a:r>
                      <a:endParaRPr lang="zh-CN" altLang="en-US" sz="1800" b="1" u="none" strike="noStrike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altLang="en-US" sz="1800" b="1" u="none" strike="noStrike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419A</a:t>
                      </a:r>
                      <a:endParaRPr lang="zh-CN" altLang="en-US" sz="1800" b="1" u="none" strike="noStrike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altLang="en-US" sz="1800" b="1" u="none" strike="noStrike" kern="1200" dirty="0">
                          <a:latin typeface="+mn-ea"/>
                          <a:ea typeface="+mn-ea"/>
                          <a:cs typeface="Times New Roman" pitchFamily="18" charset="0"/>
                        </a:rPr>
                        <a:t>BSCCO</a:t>
                      </a:r>
                      <a:r>
                        <a:rPr lang="zh-CN" altLang="en-US" sz="1800" b="1" u="none" strike="noStrike" kern="1200" dirty="0">
                          <a:latin typeface="+mn-ea"/>
                          <a:ea typeface="+mn-ea"/>
                          <a:cs typeface="Times New Roman" pitchFamily="18" charset="0"/>
                        </a:rPr>
                        <a:t>磁体</a:t>
                      </a:r>
                      <a:endParaRPr lang="zh-CN" altLang="en-US" sz="1800" b="1" u="none" strike="noStrik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altLang="en-US" sz="1800" b="1" u="none" strike="noStrike" kern="1200" dirty="0">
                          <a:latin typeface="+mn-ea"/>
                          <a:ea typeface="+mn-ea"/>
                          <a:cs typeface="Times New Roman" pitchFamily="18" charset="0"/>
                        </a:rPr>
                        <a:t>270A</a:t>
                      </a:r>
                      <a:endParaRPr lang="zh-CN" altLang="en-US" sz="1800" b="1" u="none" strike="noStrike" kern="1200" dirty="0">
                        <a:solidFill>
                          <a:srgbClr val="0000CC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altLang="en-US" sz="1800" b="1" u="none" strike="noStrike" kern="1200" dirty="0">
                          <a:latin typeface="+mn-ea"/>
                          <a:ea typeface="+mn-ea"/>
                          <a:cs typeface="Times New Roman" pitchFamily="18" charset="0"/>
                        </a:rPr>
                        <a:t>371A</a:t>
                      </a:r>
                      <a:endParaRPr lang="zh-CN" altLang="en-US" sz="1800" b="1" u="none" strike="noStrike" kern="1200" dirty="0">
                        <a:solidFill>
                          <a:srgbClr val="0000CC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</a:tr>
              <a:tr h="46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altLang="en-US" sz="1800" b="1" u="none" strike="noStrike" kern="1200" dirty="0">
                          <a:latin typeface="+mn-ea"/>
                          <a:ea typeface="+mn-ea"/>
                          <a:cs typeface="Times New Roman" pitchFamily="18" charset="0"/>
                        </a:rPr>
                        <a:t>YBCO</a:t>
                      </a:r>
                      <a:r>
                        <a:rPr lang="zh-CN" altLang="en-US" sz="1800" b="1" u="none" strike="noStrike" kern="1200" dirty="0">
                          <a:latin typeface="+mn-ea"/>
                          <a:ea typeface="+mn-ea"/>
                          <a:cs typeface="Times New Roman" pitchFamily="18" charset="0"/>
                        </a:rPr>
                        <a:t>磁体</a:t>
                      </a:r>
                      <a:endParaRPr lang="zh-CN" altLang="en-US" sz="1800" b="1" u="none" strike="noStrik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altLang="en-US" sz="1800" b="1" u="none" strike="noStrike" kern="1200" dirty="0">
                          <a:latin typeface="+mn-ea"/>
                          <a:ea typeface="+mn-ea"/>
                          <a:cs typeface="Times New Roman" pitchFamily="18" charset="0"/>
                        </a:rPr>
                        <a:t>193A</a:t>
                      </a:r>
                      <a:endParaRPr lang="zh-CN" altLang="en-US" sz="1800" b="1" u="none" strike="noStrike" kern="1200" dirty="0">
                        <a:solidFill>
                          <a:srgbClr val="0000CC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altLang="en-US" sz="1800" b="1" u="none" strike="noStrike" kern="1200" dirty="0">
                          <a:latin typeface="+mn-ea"/>
                          <a:ea typeface="+mn-ea"/>
                          <a:cs typeface="Times New Roman" pitchFamily="18" charset="0"/>
                        </a:rPr>
                        <a:t>424A</a:t>
                      </a:r>
                      <a:endParaRPr lang="zh-CN" altLang="en-US" sz="1800" b="1" u="none" strike="noStrike" kern="1200" dirty="0">
                        <a:solidFill>
                          <a:srgbClr val="0000CC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 anchorCtr="1"/>
                </a:tc>
              </a:tr>
            </a:tbl>
          </a:graphicData>
        </a:graphic>
      </p:graphicFrame>
      <p:grpSp>
        <p:nvGrpSpPr>
          <p:cNvPr id="16" name="组合 18"/>
          <p:cNvGrpSpPr/>
          <p:nvPr/>
        </p:nvGrpSpPr>
        <p:grpSpPr>
          <a:xfrm>
            <a:off x="714348" y="3500438"/>
            <a:ext cx="2036538" cy="2600198"/>
            <a:chOff x="0" y="3055938"/>
            <a:chExt cx="3770313" cy="3322637"/>
          </a:xfrm>
        </p:grpSpPr>
        <p:pic>
          <p:nvPicPr>
            <p:cNvPr id="17" name="Picture 6" descr="IMG_29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3055938"/>
              <a:ext cx="3411538" cy="332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962025" y="3829050"/>
              <a:ext cx="2124075" cy="723900"/>
            </a:xfrm>
            <a:prstGeom prst="ellipse">
              <a:avLst/>
            </a:prstGeom>
            <a:noFill/>
            <a:ln w="28575" algn="ctr">
              <a:solidFill>
                <a:srgbClr val="F81414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椭圆 13"/>
            <p:cNvSpPr>
              <a:spLocks noChangeArrowheads="1"/>
            </p:cNvSpPr>
            <p:nvPr/>
          </p:nvSpPr>
          <p:spPr bwMode="auto">
            <a:xfrm>
              <a:off x="911225" y="5254625"/>
              <a:ext cx="2124075" cy="695325"/>
            </a:xfrm>
            <a:prstGeom prst="ellipse">
              <a:avLst/>
            </a:prstGeom>
            <a:noFill/>
            <a:ln w="28575" algn="ctr">
              <a:solidFill>
                <a:srgbClr val="F81414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 flipH="1">
              <a:off x="476250" y="4114800"/>
              <a:ext cx="666750" cy="581025"/>
            </a:xfrm>
            <a:prstGeom prst="line">
              <a:avLst/>
            </a:prstGeom>
            <a:noFill/>
            <a:ln w="38100">
              <a:solidFill>
                <a:srgbClr val="D5F7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0" y="4724400"/>
              <a:ext cx="885825" cy="2667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81414"/>
                  </a:solidFill>
                  <a:latin typeface="+mn-ea"/>
                  <a:ea typeface="+mn-ea"/>
                </a:rPr>
                <a:t>BSCCO</a:t>
              </a:r>
            </a:p>
          </p:txBody>
        </p:sp>
        <p:sp>
          <p:nvSpPr>
            <p:cNvPr id="31" name="椭圆 13"/>
            <p:cNvSpPr>
              <a:spLocks noChangeArrowheads="1"/>
            </p:cNvSpPr>
            <p:nvPr/>
          </p:nvSpPr>
          <p:spPr bwMode="auto">
            <a:xfrm>
              <a:off x="939800" y="4606925"/>
              <a:ext cx="2124075" cy="590550"/>
            </a:xfrm>
            <a:prstGeom prst="ellipse">
              <a:avLst/>
            </a:prstGeom>
            <a:noFill/>
            <a:ln w="28575" algn="ctr">
              <a:solidFill>
                <a:srgbClr val="D5F709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endParaRPr lang="zh-CN" altLang="en-US">
                <a:solidFill>
                  <a:srgbClr val="D5F70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Line 61"/>
            <p:cNvSpPr>
              <a:spLocks noChangeShapeType="1"/>
            </p:cNvSpPr>
            <p:nvPr/>
          </p:nvSpPr>
          <p:spPr bwMode="auto">
            <a:xfrm flipV="1">
              <a:off x="2509713" y="4559300"/>
              <a:ext cx="495300" cy="95250"/>
            </a:xfrm>
            <a:prstGeom prst="line">
              <a:avLst/>
            </a:prstGeom>
            <a:noFill/>
            <a:ln w="38100">
              <a:solidFill>
                <a:srgbClr val="F8141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997075" y="4500563"/>
              <a:ext cx="733426" cy="2667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0000"/>
                  </a:solidFill>
                  <a:latin typeface="+mn-ea"/>
                  <a:ea typeface="+mn-ea"/>
                </a:rPr>
                <a:t>YBCO</a:t>
              </a:r>
            </a:p>
          </p:txBody>
        </p:sp>
      </p:grp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142976" y="1643050"/>
          <a:ext cx="7429552" cy="150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6286544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难点：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磁体临界电流测量的是平均临界电流</a:t>
                      </a:r>
                      <a:endParaRPr lang="en-US" altLang="zh-CN" sz="2000" b="1" dirty="0" smtClean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磁体上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磁场分布不匀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，各部位临界电流不相等</a:t>
                      </a:r>
                      <a:endParaRPr lang="en-US" altLang="zh-CN" sz="2000" b="1" dirty="0" smtClean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应对：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18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按</a:t>
                      </a:r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磁场合成矢量</a:t>
                      </a:r>
                      <a:r>
                        <a:rPr lang="zh-CN" altLang="en-US" sz="18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设计，有限元分析磁体上的</a:t>
                      </a:r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最小临界电流</a:t>
                      </a:r>
                      <a:endParaRPr lang="en-US" altLang="zh-CN" sz="1800" b="1" dirty="0" smtClean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1800" b="1" kern="1200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并根据最小临界电流设计安全运行裕度</a:t>
                      </a:r>
                      <a:endParaRPr lang="zh-CN" altLang="en-US" sz="1800" b="1" kern="1200" dirty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二、代表性研究工作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262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超导磁体交流损耗分析方法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6324557"/>
              </p:ext>
            </p:extLst>
          </p:nvPr>
        </p:nvGraphicFramePr>
        <p:xfrm>
          <a:off x="1123616" y="3786191"/>
          <a:ext cx="3662698" cy="1918122"/>
        </p:xfrm>
        <a:graphic>
          <a:graphicData uri="http://schemas.openxmlformats.org/presentationml/2006/ole">
            <p:oleObj spid="_x0000_s225282" name="Graph" r:id="rId3" imgW="4276954" imgH="3024835" progId="">
              <p:embed/>
            </p:oleObj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85852" y="5655674"/>
            <a:ext cx="3240360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的动态电流波形</a:t>
            </a:r>
            <a:endParaRPr 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472288" y="5655674"/>
            <a:ext cx="2448272" cy="3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动态电流下的交流损耗分布</a:t>
            </a:r>
            <a:endParaRPr 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770" y="3857628"/>
            <a:ext cx="3474854" cy="18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142976" y="1643050"/>
          <a:ext cx="7429552" cy="226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6286544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难点：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交流损耗影响磁体的稳定性、温升。因磁场分布不同使得磁体各部位交流损耗不同</a:t>
                      </a:r>
                      <a:endParaRPr lang="en-US" altLang="zh-CN" sz="2000" b="1" dirty="0" smtClean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影响因子多，现有模型需多次迭代运行，对磁体有限元法设计时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收敛性差、计算量大</a:t>
                      </a:r>
                      <a:endParaRPr lang="zh-CN" altLang="en-US" sz="2000" dirty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应对：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提出了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新的交流损耗计算方法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。提高了计算速度，使得考虑动态电磁特性的磁体设计成为可能。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7336" y="6273249"/>
            <a:ext cx="9151335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Ins="3600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marL="627063" algn="l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Ying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Yuejin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Tang, Li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et al., “Distribution of AC loss in a HTS magnet for SMES with different operating conditions”,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C,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vol. 494, pp. 213-216, 2013.</a:t>
            </a: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二、代表性研究工作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262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超导磁体冷却系统设计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60539653"/>
              </p:ext>
            </p:extLst>
          </p:nvPr>
        </p:nvGraphicFramePr>
        <p:xfrm>
          <a:off x="5364088" y="5983560"/>
          <a:ext cx="2578100" cy="766763"/>
        </p:xfrm>
        <a:graphic>
          <a:graphicData uri="http://schemas.openxmlformats.org/presentationml/2006/ole">
            <p:oleObj spid="_x0000_s266242" name="Equation" r:id="rId3" imgW="1269720" imgH="393480" progId="Equation.DSMT4">
              <p:embed/>
            </p:oleObj>
          </a:graphicData>
        </a:graphic>
      </p:graphicFrame>
      <p:sp>
        <p:nvSpPr>
          <p:cNvPr id="2" name="矩形 1"/>
          <p:cNvSpPr/>
          <p:nvPr/>
        </p:nvSpPr>
        <p:spPr>
          <a:xfrm>
            <a:off x="689973" y="6165560"/>
            <a:ext cx="4570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制冷系统技术经济性评估指标： </a:t>
            </a:r>
            <a:endParaRPr lang="zh-CN" altLang="en-US" sz="20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1816435"/>
              </p:ext>
            </p:extLst>
          </p:nvPr>
        </p:nvGraphicFramePr>
        <p:xfrm>
          <a:off x="1609309" y="3616648"/>
          <a:ext cx="2674659" cy="2241244"/>
        </p:xfrm>
        <a:graphic>
          <a:graphicData uri="http://schemas.openxmlformats.org/presentationml/2006/ole">
            <p:oleObj spid="_x0000_s266243" name="Visio" r:id="rId4" imgW="4918590" imgH="4875003" progId="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66733272"/>
              </p:ext>
            </p:extLst>
          </p:nvPr>
        </p:nvGraphicFramePr>
        <p:xfrm>
          <a:off x="4905400" y="3517917"/>
          <a:ext cx="3238500" cy="2339975"/>
        </p:xfrm>
        <a:graphic>
          <a:graphicData uri="http://schemas.openxmlformats.org/presentationml/2006/ole">
            <p:oleObj spid="_x0000_s266244" name="Graph" r:id="rId5" imgW="4276954" imgH="3024835" progId="">
              <p:embed/>
            </p:oleObj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265760" y="5842672"/>
            <a:ext cx="2735264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最</a:t>
            </a:r>
            <a:r>
              <a:rPr lang="zh-CN" altLang="en-US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优冷却容量技术经济性优化</a:t>
            </a:r>
            <a:endParaRPr 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142976" y="1643050"/>
          <a:ext cx="742955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6286544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难点：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超导磁体的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制冷容量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关系到磁体的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电磁、热稳定性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以及系统的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运行效率</a:t>
                      </a:r>
                      <a:endParaRPr lang="en-US" altLang="zh-CN" sz="2000" b="1" dirty="0" smtClean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没有制冷量设计的优化指标</a:t>
                      </a:r>
                      <a:endParaRPr lang="zh-CN" altLang="en-US" sz="2000" dirty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应对：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提出了超导磁体冷却容量的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技术经济性评估指标</a:t>
                      </a:r>
                      <a:endParaRPr lang="en-US" altLang="zh-CN" sz="2000" b="1" dirty="0" smtClean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b="1" kern="1200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使磁体冷却容量优化设计成为可能，且与动态运行相关 </a:t>
                      </a:r>
                      <a:endParaRPr lang="zh-CN" altLang="en-US" sz="2000" b="1" kern="1200" dirty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7336" y="6273249"/>
            <a:ext cx="9151335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Ins="3600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marL="627063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Ying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Yuejin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Tang, Li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et al., “An evaluation method for small-scale conduction cooled SMES cryogenic cooling system based on thermal analysis”,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Cryogenics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vol. 71, pp. 30-38, 2015</a:t>
            </a: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622422" y="5842672"/>
            <a:ext cx="2735264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冷却容量评估中的技术参数</a:t>
            </a:r>
            <a:endParaRPr 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二、代表性研究工作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08469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基于储能磁体状态评估的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出力控制方法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1653097"/>
              </p:ext>
            </p:extLst>
          </p:nvPr>
        </p:nvGraphicFramePr>
        <p:xfrm>
          <a:off x="2786051" y="4572008"/>
          <a:ext cx="2357453" cy="1714512"/>
        </p:xfrm>
        <a:graphic>
          <a:graphicData uri="http://schemas.openxmlformats.org/presentationml/2006/ole">
            <p:oleObj spid="_x0000_s267266" name="Graph" r:id="rId3" imgW="4171950" imgH="2914650" progId="">
              <p:embed/>
            </p:oleObj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5748798"/>
              </p:ext>
            </p:extLst>
          </p:nvPr>
        </p:nvGraphicFramePr>
        <p:xfrm>
          <a:off x="500034" y="4572008"/>
          <a:ext cx="2428892" cy="1676212"/>
        </p:xfrm>
        <a:graphic>
          <a:graphicData uri="http://schemas.openxmlformats.org/presentationml/2006/ole">
            <p:oleObj spid="_x0000_s267267" name="Visio" r:id="rId4" imgW="6124418" imgH="4092733" progId="">
              <p:embed/>
            </p:oleObj>
          </a:graphicData>
        </a:graphic>
      </p:graphicFrame>
      <p:sp>
        <p:nvSpPr>
          <p:cNvPr id="10" name="矩形 9"/>
          <p:cNvSpPr/>
          <p:nvPr/>
        </p:nvSpPr>
        <p:spPr>
          <a:xfrm>
            <a:off x="2214546" y="3883887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根据磁体的现有储能电流</a:t>
            </a:r>
            <a:r>
              <a:rPr lang="en-US" altLang="zh-CN" b="1" i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b="1" i="1" baseline="-25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s0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、温度</a:t>
            </a:r>
            <a:r>
              <a:rPr lang="en-US" altLang="zh-CN" b="1" i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b="1" i="1" baseline="-25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、磁体的热稳定性</a:t>
            </a:r>
            <a:r>
              <a:rPr lang="en-US" altLang="zh-CN" b="1" i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、设置</a:t>
            </a: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的最大允许补偿功率</a:t>
            </a:r>
            <a:r>
              <a:rPr lang="en-US" altLang="zh-CN" b="1" i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b="1" i="1" baseline="-25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SEMS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和补偿时间</a:t>
            </a:r>
            <a:r>
              <a:rPr lang="en-US" altLang="zh-CN" b="1" i="1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b="1" i="1" baseline="-25000" dirty="0" err="1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duration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，保证</a:t>
            </a: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的安全运行</a:t>
            </a:r>
            <a:endParaRPr lang="en-US" altLang="zh-CN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42976" y="1643050"/>
          <a:ext cx="7429552" cy="226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6286544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难点：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SMES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可承受的补偿功率值与储能磁体的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温度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、现有储能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电流值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有关</a:t>
                      </a:r>
                      <a:endParaRPr lang="en-US" altLang="zh-CN" sz="2000" b="1" dirty="0" smtClean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缺乏有效的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磁体状态评估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方法，控制策略没有考虑磁体的工作状态，存在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安全隐患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应对：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提出了一种储能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磁体状态评估方法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，并提出了基于磁体状态评估的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控制策略</a:t>
                      </a:r>
                      <a:endParaRPr lang="zh-CN" altLang="en-US" sz="2000" b="1" kern="1200" dirty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7336" y="6273249"/>
            <a:ext cx="9151335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Ins="3600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marL="627063" algn="l"/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Yang Liu</a:t>
            </a:r>
            <a:r>
              <a:rPr lang="zh-CN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Yuejin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Tang</a:t>
            </a:r>
            <a:r>
              <a:rPr lang="zh-CN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Jing Shi, </a:t>
            </a:r>
            <a:r>
              <a:rPr lang="zh-CN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al., Status Evaluation Method for SMES used in Power Grid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IEEE Trans. on ASC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2015, 25(3)</a:t>
            </a:r>
            <a:endParaRPr lang="zh-CN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5214942" y="4851729"/>
          <a:ext cx="3615847" cy="1363353"/>
        </p:xfrm>
        <a:graphic>
          <a:graphicData uri="http://schemas.openxmlformats.org/presentationml/2006/ole">
            <p:oleObj spid="_x0000_s267268" name="Equation" r:id="rId5" imgW="5956200" imgH="2197080" progId="Equation.DSMT4">
              <p:embed/>
            </p:oleObj>
          </a:graphicData>
        </a:graphic>
      </p:graphicFrame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二、代表性研究工作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8262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963988" y="2932113"/>
            <a:ext cx="4808537" cy="84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65" tIns="39833" rIns="79665" bIns="39833">
            <a:spAutoFit/>
          </a:bodyPr>
          <a:lstStyle/>
          <a:p>
            <a:pPr algn="l" defTabSz="936625" eaLnBrk="0" hangingPunct="0">
              <a:lnSpc>
                <a:spcPct val="130000"/>
              </a:lnSpc>
            </a:pPr>
            <a:r>
              <a:rPr lang="zh-CN" altLang="en-US" sz="3800" b="1" dirty="0" smtClean="0">
                <a:latin typeface="Georgia" pitchFamily="18" charset="0"/>
                <a:ea typeface="微软雅黑" pitchFamily="34" charset="-122"/>
              </a:rPr>
              <a:t>阶段性工作进展</a:t>
            </a:r>
            <a:endParaRPr lang="zh-CN" sz="3800" b="1" dirty="0">
              <a:latin typeface="Georgia" pitchFamily="18" charset="0"/>
              <a:ea typeface="微软雅黑" pitchFamily="34" charset="-122"/>
            </a:endParaRPr>
          </a:p>
        </p:txBody>
      </p:sp>
      <p:grpSp>
        <p:nvGrpSpPr>
          <p:cNvPr id="55299" name="Group 3"/>
          <p:cNvGrpSpPr>
            <a:grpSpLocks noChangeAspect="1"/>
          </p:cNvGrpSpPr>
          <p:nvPr/>
        </p:nvGrpSpPr>
        <p:grpSpPr bwMode="auto">
          <a:xfrm>
            <a:off x="685800" y="2057400"/>
            <a:ext cx="3000375" cy="2716213"/>
            <a:chOff x="0" y="0"/>
            <a:chExt cx="2233" cy="1887"/>
          </a:xfrm>
        </p:grpSpPr>
        <p:grpSp>
          <p:nvGrpSpPr>
            <p:cNvPr id="55300" name="Group 4"/>
            <p:cNvGrpSpPr>
              <a:grpSpLocks noChangeAspect="1"/>
            </p:cNvGrpSpPr>
            <p:nvPr/>
          </p:nvGrpSpPr>
          <p:grpSpPr bwMode="auto">
            <a:xfrm>
              <a:off x="0" y="31"/>
              <a:ext cx="2233" cy="1856"/>
              <a:chOff x="0" y="0"/>
              <a:chExt cx="860" cy="714"/>
            </a:xfrm>
          </p:grpSpPr>
          <p:sp>
            <p:nvSpPr>
              <p:cNvPr id="55301" name="Oval 8"/>
              <p:cNvSpPr>
                <a:spLocks noChangeAspect="1" noChangeArrowheads="1"/>
              </p:cNvSpPr>
              <p:nvPr/>
            </p:nvSpPr>
            <p:spPr bwMode="auto">
              <a:xfrm rot="1758052">
                <a:off x="24" y="24"/>
                <a:ext cx="836" cy="69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55302" name="Oval 9"/>
              <p:cNvSpPr>
                <a:spLocks noChangeAspect="1" noChangeArrowheads="1"/>
              </p:cNvSpPr>
              <p:nvPr/>
            </p:nvSpPr>
            <p:spPr bwMode="auto">
              <a:xfrm rot="1758052">
                <a:off x="0" y="0"/>
                <a:ext cx="836" cy="690"/>
              </a:xfrm>
              <a:prstGeom prst="ellipse">
                <a:avLst/>
              </a:prstGeom>
              <a:solidFill>
                <a:srgbClr val="B50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55303" name="Oval 10"/>
              <p:cNvSpPr>
                <a:spLocks noChangeAspect="1" noChangeArrowheads="1"/>
              </p:cNvSpPr>
              <p:nvPr/>
            </p:nvSpPr>
            <p:spPr bwMode="auto">
              <a:xfrm>
                <a:off x="84" y="43"/>
                <a:ext cx="376" cy="38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  <p:sp>
          <p:nvSpPr>
            <p:cNvPr id="55304" name="Text Box 11"/>
            <p:cNvSpPr txBox="1">
              <a:spLocks noChangeAspect="1" noChangeArrowheads="1"/>
            </p:cNvSpPr>
            <p:nvPr/>
          </p:nvSpPr>
          <p:spPr bwMode="auto">
            <a:xfrm>
              <a:off x="644" y="0"/>
              <a:ext cx="857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65" tIns="39833" rIns="79665" bIns="39833">
              <a:spAutoFit/>
            </a:bodyPr>
            <a:lstStyle>
              <a:lvl1pPr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1pPr>
              <a:lvl2pPr marL="742950" indent="-28575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2pPr>
              <a:lvl3pPr marL="11430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3pPr>
              <a:lvl4pPr marL="16002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4pPr>
              <a:lvl5pPr marL="20574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5pPr>
              <a:lvl6pPr marL="25146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6pPr>
              <a:lvl7pPr marL="29718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7pPr>
              <a:lvl8pPr marL="34290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8pPr>
              <a:lvl9pPr marL="38862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9pPr>
            </a:lstStyle>
            <a:p>
              <a:r>
                <a:rPr lang="zh-CN" altLang="zh-CN" sz="139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Batang" pitchFamily="18" charset="-127"/>
                </a:rPr>
                <a:t>3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676554" y="3744322"/>
            <a:ext cx="52531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1" indent="-363538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150kJ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磁储能系统研制与试运行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7550" lvl="1" indent="-363538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小型高温超导环形磁体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7550" lvl="1" indent="-363538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无绝缘二代高温超导磁体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17550" lvl="1" indent="-363538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其他相关进展</a:t>
            </a:r>
            <a:endParaRPr lang="en-US" altLang="zh-CN" sz="20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研制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150kJ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混合超导磁体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、现场试运行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500034" y="3643314"/>
            <a:ext cx="2036538" cy="2600198"/>
            <a:chOff x="0" y="3055938"/>
            <a:chExt cx="3770313" cy="3322637"/>
          </a:xfrm>
        </p:grpSpPr>
        <p:pic>
          <p:nvPicPr>
            <p:cNvPr id="20" name="Picture 6" descr="IMG_29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3055938"/>
              <a:ext cx="3411538" cy="332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962025" y="3829050"/>
              <a:ext cx="2124075" cy="723900"/>
            </a:xfrm>
            <a:prstGeom prst="ellipse">
              <a:avLst/>
            </a:prstGeom>
            <a:noFill/>
            <a:ln w="28575" algn="ctr">
              <a:solidFill>
                <a:srgbClr val="F81414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椭圆 13"/>
            <p:cNvSpPr>
              <a:spLocks noChangeArrowheads="1"/>
            </p:cNvSpPr>
            <p:nvPr/>
          </p:nvSpPr>
          <p:spPr bwMode="auto">
            <a:xfrm>
              <a:off x="911225" y="5254625"/>
              <a:ext cx="2124075" cy="695325"/>
            </a:xfrm>
            <a:prstGeom prst="ellipse">
              <a:avLst/>
            </a:prstGeom>
            <a:noFill/>
            <a:ln w="28575" algn="ctr">
              <a:solidFill>
                <a:srgbClr val="F81414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Line 57"/>
            <p:cNvSpPr>
              <a:spLocks noChangeShapeType="1"/>
            </p:cNvSpPr>
            <p:nvPr/>
          </p:nvSpPr>
          <p:spPr bwMode="auto">
            <a:xfrm flipH="1">
              <a:off x="476250" y="4114800"/>
              <a:ext cx="666750" cy="581025"/>
            </a:xfrm>
            <a:prstGeom prst="line">
              <a:avLst/>
            </a:prstGeom>
            <a:noFill/>
            <a:ln w="38100">
              <a:solidFill>
                <a:srgbClr val="D5F7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0" y="4724400"/>
              <a:ext cx="885825" cy="2667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81414"/>
                  </a:solidFill>
                  <a:latin typeface="+mn-ea"/>
                  <a:ea typeface="+mn-ea"/>
                </a:rPr>
                <a:t>BSCCO</a:t>
              </a:r>
            </a:p>
          </p:txBody>
        </p:sp>
        <p:sp>
          <p:nvSpPr>
            <p:cNvPr id="25" name="椭圆 13"/>
            <p:cNvSpPr>
              <a:spLocks noChangeArrowheads="1"/>
            </p:cNvSpPr>
            <p:nvPr/>
          </p:nvSpPr>
          <p:spPr bwMode="auto">
            <a:xfrm>
              <a:off x="939800" y="4606925"/>
              <a:ext cx="2124075" cy="590550"/>
            </a:xfrm>
            <a:prstGeom prst="ellipse">
              <a:avLst/>
            </a:prstGeom>
            <a:noFill/>
            <a:ln w="28575" algn="ctr">
              <a:solidFill>
                <a:srgbClr val="D5F709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endParaRPr lang="zh-CN" altLang="en-US">
                <a:solidFill>
                  <a:srgbClr val="D5F70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V="1">
              <a:off x="2509713" y="4559300"/>
              <a:ext cx="495300" cy="95250"/>
            </a:xfrm>
            <a:prstGeom prst="line">
              <a:avLst/>
            </a:prstGeom>
            <a:noFill/>
            <a:ln w="38100">
              <a:solidFill>
                <a:srgbClr val="F8141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62"/>
            <p:cNvSpPr>
              <a:spLocks noChangeArrowheads="1"/>
            </p:cNvSpPr>
            <p:nvPr/>
          </p:nvSpPr>
          <p:spPr bwMode="auto">
            <a:xfrm>
              <a:off x="2997075" y="4500563"/>
              <a:ext cx="733426" cy="26670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n"/>
                <a:defRPr sz="24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Clr>
                  <a:srgbClr val="669900"/>
                </a:buClr>
                <a:buSzPct val="60000"/>
                <a:buFont typeface="Wingdings" panose="05000000000000000000" pitchFamily="2" charset="2"/>
                <a:buChar char="u"/>
                <a:defRPr sz="2000" b="1">
                  <a:solidFill>
                    <a:schemeClr val="bg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003366"/>
                </a:buClr>
                <a:buSzPct val="60000"/>
                <a:buFont typeface="Wingdings" panose="05000000000000000000" pitchFamily="2" charset="2"/>
                <a:buChar char="p"/>
                <a:defRPr sz="2000" b="1">
                  <a:solidFill>
                    <a:srgbClr val="3333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rgbClr val="FF0000"/>
                  </a:solidFill>
                  <a:latin typeface="+mn-ea"/>
                  <a:ea typeface="+mn-ea"/>
                </a:rPr>
                <a:t>YBCO</a:t>
              </a:r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3659906"/>
            <a:ext cx="187916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5" y="5088666"/>
            <a:ext cx="188445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254" b="10043"/>
          <a:stretch/>
        </p:blipFill>
        <p:spPr bwMode="auto">
          <a:xfrm>
            <a:off x="5220072" y="3663264"/>
            <a:ext cx="3356906" cy="22860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7A7A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L:\IMG_20140415_105417.jpg"/>
          <p:cNvPicPr>
            <a:picLocks noChangeAspect="1" noChangeArrowheads="1"/>
          </p:cNvPicPr>
          <p:nvPr/>
        </p:nvPicPr>
        <p:blipFill>
          <a:blip r:embed="rId6" cstate="print"/>
          <a:srcRect l="3887" t="9381" r="13385" b="15669"/>
          <a:stretch>
            <a:fillRect/>
          </a:stretch>
        </p:blipFill>
        <p:spPr bwMode="auto">
          <a:xfrm>
            <a:off x="4286248" y="1571612"/>
            <a:ext cx="3714776" cy="189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9" descr="P10503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571612"/>
            <a:ext cx="2619365" cy="191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5292080" y="6074132"/>
            <a:ext cx="332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2060"/>
                </a:solidFill>
                <a:latin typeface="+mn-ea"/>
                <a:ea typeface="+mn-ea"/>
              </a:rPr>
              <a:t>平抑发电机并网有功功率波动试验</a:t>
            </a:r>
          </a:p>
          <a:p>
            <a:r>
              <a:rPr lang="zh-CN" altLang="en-US" sz="1400" b="1" dirty="0">
                <a:solidFill>
                  <a:srgbClr val="002060"/>
                </a:solidFill>
                <a:latin typeface="+mn-ea"/>
                <a:ea typeface="+mn-ea"/>
              </a:rPr>
              <a:t>（白线为发电机功率，黄线为线路功率）</a:t>
            </a:r>
          </a:p>
        </p:txBody>
      </p:sp>
      <p:sp>
        <p:nvSpPr>
          <p:cNvPr id="32" name="矩形 31"/>
          <p:cNvSpPr/>
          <p:nvPr/>
        </p:nvSpPr>
        <p:spPr>
          <a:xfrm>
            <a:off x="2500298" y="6396335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2060"/>
                </a:solidFill>
                <a:latin typeface="+mn-ea"/>
                <a:ea typeface="+mn-ea"/>
              </a:rPr>
              <a:t>提高稳定性</a:t>
            </a:r>
            <a:endParaRPr lang="zh-CN" altLang="en-US" sz="14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403268" y="191136"/>
            <a:ext cx="37401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三、阶段性工作进展  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262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小型高温超导环形磁体研制（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ITER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5108" name="Picture 4" descr="IMG_20140707_151629"/>
          <p:cNvPicPr>
            <a:picLocks noChangeAspect="1" noChangeArrowheads="1"/>
          </p:cNvPicPr>
          <p:nvPr/>
        </p:nvPicPr>
        <p:blipFill>
          <a:blip r:embed="rId2"/>
          <a:srcRect l="2675" t="47651" r="10244" b="4698"/>
          <a:stretch>
            <a:fillRect/>
          </a:stretch>
        </p:blipFill>
        <p:spPr bwMode="auto">
          <a:xfrm>
            <a:off x="1333085" y="4857760"/>
            <a:ext cx="153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071538" y="1682581"/>
            <a:ext cx="7128792" cy="10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 b="1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 b="1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 b="1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b="1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 b="1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 b="1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 b="1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 b="1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 b="1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marL="361950" lvl="1" indent="-361950" eaLnBrk="1" hangingPunct="1">
              <a:lnSpc>
                <a:spcPct val="130000"/>
              </a:lnSpc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研制了储能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&gt;5kJ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的二代高温超导环形磁体</a:t>
            </a:r>
            <a:endParaRPr lang="en-US" altLang="zh-CN" sz="2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61950" lvl="1" indent="-361950" eaLnBrk="1" hangingPunct="1">
              <a:lnSpc>
                <a:spcPct val="130000"/>
              </a:lnSpc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验证了二代高温超导磁体承载变化电流的特性</a:t>
            </a:r>
            <a:endParaRPr lang="en-US" altLang="zh-CN" sz="1800" dirty="0" smtClean="0">
              <a:solidFill>
                <a:srgbClr val="0070C0"/>
              </a:solidFill>
              <a:latin typeface="+mn-ea"/>
            </a:endParaRPr>
          </a:p>
          <a:p>
            <a:pPr marL="360363" indent="-360363" eaLnBrk="1" hangingPunct="1"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  <a:defRPr/>
            </a:pPr>
            <a:endParaRPr lang="en-US" altLang="zh-CN" sz="1800" dirty="0">
              <a:solidFill>
                <a:srgbClr val="0070C0"/>
              </a:solidFill>
              <a:latin typeface="+mn-ea"/>
            </a:endParaRPr>
          </a:p>
          <a:p>
            <a:pPr marL="360363" indent="-360363" eaLnBrk="1" hangingPunct="1">
              <a:lnSpc>
                <a:spcPct val="130000"/>
              </a:lnSpc>
              <a:spcBef>
                <a:spcPct val="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  <a:defRPr/>
            </a:pPr>
            <a:endParaRPr lang="en-US" altLang="zh-CN" sz="18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8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4"/>
          <a:stretch>
            <a:fillRect/>
          </a:stretch>
        </p:blipFill>
        <p:spPr bwMode="auto">
          <a:xfrm>
            <a:off x="3428992" y="3769330"/>
            <a:ext cx="284408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608" y="3769330"/>
            <a:ext cx="258154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 descr="f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506"/>
          <a:stretch>
            <a:fillRect/>
          </a:stretch>
        </p:blipFill>
        <p:spPr bwMode="auto">
          <a:xfrm>
            <a:off x="785786" y="2714620"/>
            <a:ext cx="2624599" cy="199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12"/>
          <p:cNvSpPr txBox="1"/>
          <p:nvPr/>
        </p:nvSpPr>
        <p:spPr>
          <a:xfrm>
            <a:off x="3500430" y="5929330"/>
            <a:ext cx="239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匀速升流三角波形电流</a:t>
            </a:r>
            <a:endParaRPr lang="zh-CN" altLang="en-US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12"/>
          <p:cNvSpPr txBox="1"/>
          <p:nvPr/>
        </p:nvSpPr>
        <p:spPr>
          <a:xfrm>
            <a:off x="6390058" y="5929330"/>
            <a:ext cx="239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阶梯停顿升流实验</a:t>
            </a:r>
            <a:endParaRPr lang="zh-CN" altLang="en-US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14744" y="269908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zh-CN" altLang="en-US" sz="2000" b="1" dirty="0" smtClean="0">
                <a:latin typeface="+mn-ea"/>
                <a:ea typeface="+mn-ea"/>
              </a:rPr>
              <a:t>升流</a:t>
            </a:r>
            <a:r>
              <a:rPr lang="zh-CN" altLang="zh-CN" sz="2000" b="1" dirty="0" smtClean="0">
                <a:latin typeface="+mn-ea"/>
                <a:ea typeface="+mn-ea"/>
              </a:rPr>
              <a:t>速率</a:t>
            </a:r>
            <a:r>
              <a:rPr lang="en-US" altLang="zh-CN" sz="2000" b="1" dirty="0" smtClean="0">
                <a:latin typeface="+mn-ea"/>
                <a:ea typeface="+mn-ea"/>
              </a:rPr>
              <a:t>1A/s</a:t>
            </a:r>
          </a:p>
          <a:p>
            <a:pPr algn="l"/>
            <a:r>
              <a:rPr lang="zh-CN" altLang="zh-CN" sz="2000" b="1" dirty="0" smtClean="0">
                <a:latin typeface="+mn-ea"/>
                <a:ea typeface="+mn-ea"/>
              </a:rPr>
              <a:t>电流上限值约</a:t>
            </a:r>
            <a:r>
              <a:rPr lang="en-US" altLang="zh-CN" sz="2000" b="1" dirty="0" smtClean="0">
                <a:latin typeface="+mn-ea"/>
                <a:ea typeface="+mn-ea"/>
              </a:rPr>
              <a:t>154.62A</a:t>
            </a:r>
            <a:r>
              <a:rPr lang="zh-CN" altLang="zh-CN" sz="2000" b="1" dirty="0" smtClean="0">
                <a:latin typeface="+mn-ea"/>
                <a:ea typeface="+mn-ea"/>
              </a:rPr>
              <a:t>，稳流</a:t>
            </a:r>
            <a:r>
              <a:rPr lang="en-US" altLang="zh-CN" sz="2000" b="1" dirty="0" smtClean="0">
                <a:latin typeface="+mn-ea"/>
                <a:ea typeface="+mn-ea"/>
              </a:rPr>
              <a:t>5s</a:t>
            </a:r>
          </a:p>
          <a:p>
            <a:pPr algn="l"/>
            <a:r>
              <a:rPr lang="zh-CN" altLang="zh-CN" sz="2000" b="1" dirty="0" smtClean="0">
                <a:latin typeface="+mn-ea"/>
                <a:ea typeface="+mn-ea"/>
              </a:rPr>
              <a:t>降流速率</a:t>
            </a:r>
            <a:r>
              <a:rPr lang="en-US" altLang="zh-CN" sz="2000" b="1" dirty="0" smtClean="0">
                <a:latin typeface="+mn-ea"/>
                <a:ea typeface="+mn-ea"/>
              </a:rPr>
              <a:t>1A/s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03268" y="191136"/>
            <a:ext cx="37401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三、阶段性工作进展  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262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用于稳态强磁场的无绝缘磁体（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国重自主课题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9" t="4961" r="1779" b="5742"/>
          <a:stretch>
            <a:fillRect/>
          </a:stretch>
        </p:blipFill>
        <p:spPr bwMode="auto">
          <a:xfrm>
            <a:off x="1571604" y="1672149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24676" y="3429000"/>
            <a:ext cx="1368152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磁体通流</a:t>
            </a:r>
            <a:endParaRPr lang="en-US" altLang="zh-CN" sz="1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实验</a:t>
            </a:r>
            <a:r>
              <a:rPr lang="en-US" altLang="zh-CN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@77K</a:t>
            </a:r>
            <a:endParaRPr 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Picture 10"/>
          <p:cNvGraphicFramePr>
            <a:graphicFrameLocks noChangeAspect="1"/>
          </p:cNvGraphicFramePr>
          <p:nvPr>
            <p:extLst/>
          </p:nvPr>
        </p:nvGraphicFramePr>
        <p:xfrm>
          <a:off x="1228732" y="3508277"/>
          <a:ext cx="4414838" cy="3143250"/>
        </p:xfrm>
        <a:graphic>
          <a:graphicData uri="http://schemas.openxmlformats.org/presentationml/2006/ole">
            <p:oleObj spid="_x0000_s269313" name="Graph" r:id="rId4" imgW="5231160" imgH="3729960" progId="">
              <p:embed/>
            </p:oleObj>
          </a:graphicData>
        </a:graphic>
      </p:graphicFrame>
      <p:graphicFrame>
        <p:nvGraphicFramePr>
          <p:cNvPr id="1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9031816"/>
              </p:ext>
            </p:extLst>
          </p:nvPr>
        </p:nvGraphicFramePr>
        <p:xfrm>
          <a:off x="4906807" y="1688599"/>
          <a:ext cx="3765550" cy="1811839"/>
        </p:xfrm>
        <a:graphic>
          <a:graphicData uri="http://schemas.openxmlformats.org/drawingml/2006/table">
            <a:tbl>
              <a:tblPr/>
              <a:tblGrid>
                <a:gridCol w="2684463"/>
                <a:gridCol w="1081087"/>
              </a:tblGrid>
              <a:tr h="2931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BSCCO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线圈个数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5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YBCO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线圈个数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磁体内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外半径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[mm]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31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 /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64.12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5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磁体高度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 [mm]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121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临界电流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@20K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 / 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@77K [A]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193.4;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 22.5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5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磁体中心磁场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@20K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 / 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@77K [T]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4.5;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0.</a:t>
                      </a:r>
                      <a:r>
                        <a:rPr kumimoji="0" lang="zh-CN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36</a:t>
                      </a: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929322" y="4714884"/>
            <a:ext cx="30003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2"/>
                </a:solidFill>
                <a:latin typeface="+mn-ea"/>
                <a:ea typeface="+mn-ea"/>
              </a:rPr>
              <a:t>磁场变化率小于电流变化率</a:t>
            </a:r>
            <a:endParaRPr lang="en-US" altLang="zh-CN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2"/>
                </a:solidFill>
                <a:latin typeface="+mn-ea"/>
                <a:ea typeface="+mn-ea"/>
              </a:rPr>
              <a:t>有利于提高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稳态磁场稳定度</a:t>
            </a:r>
            <a:endParaRPr lang="en-US" altLang="zh-CN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2"/>
                </a:solidFill>
                <a:latin typeface="+mn-ea"/>
                <a:ea typeface="+mn-ea"/>
              </a:rPr>
              <a:t>有利于失超时的能量扩散</a:t>
            </a:r>
            <a:endParaRPr lang="en-US" altLang="zh-CN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403268" y="191136"/>
            <a:ext cx="37401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三、阶段性工作进展  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262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963988" y="2932113"/>
            <a:ext cx="44958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65" tIns="39833" rIns="79665" bIns="39833">
            <a:spAutoFit/>
          </a:bodyPr>
          <a:lstStyle/>
          <a:p>
            <a:pPr algn="l" defTabSz="936625" eaLnBrk="0" hangingPunct="0">
              <a:lnSpc>
                <a:spcPct val="130000"/>
              </a:lnSpc>
            </a:pPr>
            <a:r>
              <a:rPr lang="zh-CN" sz="3800" b="1">
                <a:latin typeface="Georgia" pitchFamily="18" charset="0"/>
                <a:ea typeface="微软雅黑" pitchFamily="34" charset="-122"/>
              </a:rPr>
              <a:t>工作展望</a:t>
            </a:r>
          </a:p>
        </p:txBody>
      </p:sp>
      <p:grpSp>
        <p:nvGrpSpPr>
          <p:cNvPr id="60419" name="Group 3"/>
          <p:cNvGrpSpPr>
            <a:grpSpLocks noChangeAspect="1"/>
          </p:cNvGrpSpPr>
          <p:nvPr/>
        </p:nvGrpSpPr>
        <p:grpSpPr bwMode="auto">
          <a:xfrm>
            <a:off x="685800" y="2057400"/>
            <a:ext cx="3000375" cy="2716213"/>
            <a:chOff x="0" y="0"/>
            <a:chExt cx="2233" cy="1887"/>
          </a:xfrm>
        </p:grpSpPr>
        <p:grpSp>
          <p:nvGrpSpPr>
            <p:cNvPr id="60420" name="Group 4"/>
            <p:cNvGrpSpPr>
              <a:grpSpLocks noChangeAspect="1"/>
            </p:cNvGrpSpPr>
            <p:nvPr/>
          </p:nvGrpSpPr>
          <p:grpSpPr bwMode="auto">
            <a:xfrm>
              <a:off x="0" y="31"/>
              <a:ext cx="2233" cy="1856"/>
              <a:chOff x="0" y="0"/>
              <a:chExt cx="860" cy="714"/>
            </a:xfrm>
          </p:grpSpPr>
          <p:sp>
            <p:nvSpPr>
              <p:cNvPr id="60421" name="Oval 5"/>
              <p:cNvSpPr>
                <a:spLocks noChangeAspect="1" noChangeArrowheads="1"/>
              </p:cNvSpPr>
              <p:nvPr/>
            </p:nvSpPr>
            <p:spPr bwMode="auto">
              <a:xfrm rot="1758052">
                <a:off x="24" y="24"/>
                <a:ext cx="836" cy="69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60422" name="Oval 6"/>
              <p:cNvSpPr>
                <a:spLocks noChangeAspect="1" noChangeArrowheads="1"/>
              </p:cNvSpPr>
              <p:nvPr/>
            </p:nvSpPr>
            <p:spPr bwMode="auto">
              <a:xfrm rot="1758052">
                <a:off x="0" y="0"/>
                <a:ext cx="836" cy="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60423" name="Oval 7"/>
              <p:cNvSpPr>
                <a:spLocks noChangeAspect="1" noChangeArrowheads="1"/>
              </p:cNvSpPr>
              <p:nvPr/>
            </p:nvSpPr>
            <p:spPr bwMode="auto">
              <a:xfrm>
                <a:off x="84" y="43"/>
                <a:ext cx="376" cy="38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  <p:sp>
          <p:nvSpPr>
            <p:cNvPr id="60424" name="Text Box 8"/>
            <p:cNvSpPr txBox="1">
              <a:spLocks noChangeAspect="1" noChangeArrowheads="1"/>
            </p:cNvSpPr>
            <p:nvPr/>
          </p:nvSpPr>
          <p:spPr bwMode="auto">
            <a:xfrm>
              <a:off x="603" y="0"/>
              <a:ext cx="938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65" tIns="39833" rIns="79665" bIns="39833">
              <a:spAutoFit/>
            </a:bodyPr>
            <a:lstStyle>
              <a:lvl1pPr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1pPr>
              <a:lvl2pPr marL="742950" indent="-28575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2pPr>
              <a:lvl3pPr marL="11430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3pPr>
              <a:lvl4pPr marL="16002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4pPr>
              <a:lvl5pPr marL="20574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5pPr>
              <a:lvl6pPr marL="25146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6pPr>
              <a:lvl7pPr marL="29718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7pPr>
              <a:lvl8pPr marL="34290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8pPr>
              <a:lvl9pPr marL="38862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9pPr>
            </a:lstStyle>
            <a:p>
              <a:r>
                <a:rPr lang="zh-CN" altLang="zh-CN" sz="139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larendon Extended" pitchFamily="18" charset="0"/>
                  <a:ea typeface="Batang" pitchFamily="18" charset="-127"/>
                </a:rPr>
                <a:t>4</a:t>
              </a: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zh-CN" b="1" dirty="0" smtClean="0">
                <a:solidFill>
                  <a:schemeClr val="tx1"/>
                </a:solidFill>
                <a:ea typeface="微软雅黑" pitchFamily="34" charset="-122"/>
              </a:rPr>
              <a:t>提纲</a:t>
            </a:r>
            <a:endParaRPr lang="zh-CN" b="1" dirty="0">
              <a:solidFill>
                <a:schemeClr val="tx1"/>
              </a:solidFill>
              <a:ea typeface="微软雅黑" pitchFamily="34" charset="-122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533303" y="1989559"/>
            <a:ext cx="4198937" cy="539750"/>
            <a:chOff x="0" y="0"/>
            <a:chExt cx="2948" cy="409"/>
          </a:xfrm>
        </p:grpSpPr>
        <p:sp>
          <p:nvSpPr>
            <p:cNvPr id="5124" name="AutoShape 6"/>
            <p:cNvSpPr>
              <a:spLocks noChangeArrowheads="1"/>
            </p:cNvSpPr>
            <p:nvPr/>
          </p:nvSpPr>
          <p:spPr bwMode="auto">
            <a:xfrm>
              <a:off x="551" y="0"/>
              <a:ext cx="2397" cy="409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43A1FF"/>
                </a:gs>
                <a:gs pos="100000">
                  <a:srgbClr val="2F70B2"/>
                </a:gs>
              </a:gsLst>
              <a:lin ang="5400000"/>
            </a:gra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113157" tIns="56579" rIns="113157" bIns="56579" anchor="ctr"/>
            <a:lstStyle/>
            <a:p>
              <a:pPr algn="l" defTabSz="1131888"/>
              <a:r>
                <a:rPr 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研究背景</a:t>
              </a: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0"/>
              <a:ext cx="423" cy="409"/>
              <a:chOff x="0" y="0"/>
              <a:chExt cx="453" cy="454"/>
            </a:xfrm>
          </p:grpSpPr>
          <p:sp>
            <p:nvSpPr>
              <p:cNvPr id="5126" name="AutoShap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3" cy="454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43A1FF"/>
                  </a:gs>
                  <a:gs pos="100000">
                    <a:srgbClr val="2F70B2"/>
                  </a:gs>
                </a:gsLst>
                <a:lin ang="5400000"/>
              </a:gradFill>
              <a:ln w="9525" cmpd="sng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lIns="113157" tIns="56579" rIns="113157" bIns="56579" anchor="ctr"/>
              <a:lstStyle/>
              <a:p>
                <a:pPr algn="l" defTabSz="1131888"/>
                <a:endParaRPr lang="zh-CN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27" name="AutoShape 6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363" cy="363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81C0FF"/>
                  </a:gs>
                  <a:gs pos="100000">
                    <a:srgbClr val="5E99D4"/>
                  </a:gs>
                </a:gsLst>
                <a:lin ang="5400000" scaled="1"/>
              </a:gradFill>
              <a:ln w="9525" cmpd="sng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lIns="113157" tIns="56579" rIns="113157" bIns="56579" anchor="ctr"/>
              <a:lstStyle/>
              <a:p>
                <a:pPr defTabSz="1131888"/>
                <a:r>
                  <a:rPr lang="zh-CN" altLang="zh-CN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</a:p>
            </p:txBody>
          </p:sp>
        </p:grp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2533303" y="2853159"/>
            <a:ext cx="4198937" cy="539750"/>
            <a:chOff x="0" y="0"/>
            <a:chExt cx="2948" cy="409"/>
          </a:xfrm>
        </p:grpSpPr>
        <p:sp>
          <p:nvSpPr>
            <p:cNvPr id="5129" name="AutoShape 6"/>
            <p:cNvSpPr>
              <a:spLocks noChangeArrowheads="1"/>
            </p:cNvSpPr>
            <p:nvPr/>
          </p:nvSpPr>
          <p:spPr bwMode="auto">
            <a:xfrm>
              <a:off x="551" y="0"/>
              <a:ext cx="2397" cy="409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43A1FF"/>
                </a:gs>
                <a:gs pos="100000">
                  <a:srgbClr val="2F70B2"/>
                </a:gs>
              </a:gsLst>
              <a:lin ang="5400000"/>
            </a:gra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113157" tIns="56579" rIns="113157" bIns="56579" anchor="ctr"/>
            <a:lstStyle/>
            <a:p>
              <a:pPr algn="l" defTabSz="1131888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代表性研究</a:t>
              </a:r>
              <a:r>
                <a:rPr lang="zh-CN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工作</a:t>
              </a:r>
              <a:endParaRPr 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0" y="0"/>
              <a:ext cx="423" cy="409"/>
              <a:chOff x="0" y="0"/>
              <a:chExt cx="453" cy="454"/>
            </a:xfrm>
          </p:grpSpPr>
          <p:sp>
            <p:nvSpPr>
              <p:cNvPr id="5131" name="AutoShap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3" cy="454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43A1FF"/>
                  </a:gs>
                  <a:gs pos="100000">
                    <a:srgbClr val="2F70B2"/>
                  </a:gs>
                </a:gsLst>
                <a:lin ang="5400000"/>
              </a:gradFill>
              <a:ln w="9525" cmpd="sng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lIns="113157" tIns="56579" rIns="113157" bIns="56579" anchor="ctr"/>
              <a:lstStyle/>
              <a:p>
                <a:pPr algn="l" defTabSz="1131888"/>
                <a:endParaRPr lang="zh-CN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32" name="AutoShape 6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363" cy="363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81C0FF"/>
                  </a:gs>
                  <a:gs pos="100000">
                    <a:srgbClr val="5E99D4"/>
                  </a:gs>
                </a:gsLst>
                <a:lin ang="5400000" scaled="1"/>
              </a:gradFill>
              <a:ln w="9525" cmpd="sng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lIns="113157" tIns="56579" rIns="113157" bIns="56579" anchor="ctr"/>
              <a:lstStyle/>
              <a:p>
                <a:pPr defTabSz="1131888"/>
                <a:r>
                  <a:rPr lang="zh-CN" altLang="zh-CN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</a:p>
            </p:txBody>
          </p:sp>
        </p:grpSp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2533303" y="3716759"/>
            <a:ext cx="4198937" cy="539750"/>
            <a:chOff x="0" y="0"/>
            <a:chExt cx="2948" cy="409"/>
          </a:xfrm>
        </p:grpSpPr>
        <p:sp>
          <p:nvSpPr>
            <p:cNvPr id="5134" name="AutoShape 6"/>
            <p:cNvSpPr>
              <a:spLocks noChangeArrowheads="1"/>
            </p:cNvSpPr>
            <p:nvPr/>
          </p:nvSpPr>
          <p:spPr bwMode="auto">
            <a:xfrm>
              <a:off x="551" y="0"/>
              <a:ext cx="2397" cy="409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43A1FF"/>
                </a:gs>
                <a:gs pos="100000">
                  <a:srgbClr val="2F70B2"/>
                </a:gs>
              </a:gsLst>
              <a:lin ang="5400000"/>
            </a:gra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113157" tIns="56579" rIns="113157" bIns="56579" anchor="ctr"/>
            <a:lstStyle/>
            <a:p>
              <a:pPr algn="l" defTabSz="1131888"/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阶段性工作成果</a:t>
              </a:r>
              <a:endParaRPr 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135" name="Group 15"/>
            <p:cNvGrpSpPr>
              <a:grpSpLocks/>
            </p:cNvGrpSpPr>
            <p:nvPr/>
          </p:nvGrpSpPr>
          <p:grpSpPr bwMode="auto">
            <a:xfrm>
              <a:off x="0" y="0"/>
              <a:ext cx="423" cy="409"/>
              <a:chOff x="0" y="0"/>
              <a:chExt cx="453" cy="454"/>
            </a:xfrm>
          </p:grpSpPr>
          <p:sp>
            <p:nvSpPr>
              <p:cNvPr id="5136" name="AutoShap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3" cy="454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43A1FF"/>
                  </a:gs>
                  <a:gs pos="100000">
                    <a:srgbClr val="2F70B2"/>
                  </a:gs>
                </a:gsLst>
                <a:lin ang="5400000"/>
              </a:gradFill>
              <a:ln w="9525" cmpd="sng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lIns="113157" tIns="56579" rIns="113157" bIns="56579" anchor="ctr"/>
              <a:lstStyle/>
              <a:p>
                <a:pPr algn="l" defTabSz="1131888"/>
                <a:endParaRPr lang="zh-CN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37" name="AutoShape 6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363" cy="363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81C0FF"/>
                  </a:gs>
                  <a:gs pos="100000">
                    <a:srgbClr val="5E99D4"/>
                  </a:gs>
                </a:gsLst>
                <a:lin ang="5400000" scaled="1"/>
              </a:gradFill>
              <a:ln w="9525" cmpd="sng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lIns="113157" tIns="56579" rIns="113157" bIns="56579" anchor="ctr"/>
              <a:lstStyle/>
              <a:p>
                <a:pPr defTabSz="1131888"/>
                <a:r>
                  <a:rPr lang="zh-CN" altLang="zh-CN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2544415" y="4545434"/>
            <a:ext cx="4187825" cy="539750"/>
            <a:chOff x="0" y="0"/>
            <a:chExt cx="2948" cy="409"/>
          </a:xfrm>
        </p:grpSpPr>
        <p:sp>
          <p:nvSpPr>
            <p:cNvPr id="5139" name="AutoShape 6"/>
            <p:cNvSpPr>
              <a:spLocks noChangeArrowheads="1"/>
            </p:cNvSpPr>
            <p:nvPr/>
          </p:nvSpPr>
          <p:spPr bwMode="auto">
            <a:xfrm>
              <a:off x="551" y="0"/>
              <a:ext cx="2397" cy="409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rgbClr val="43A1FF"/>
                </a:gs>
                <a:gs pos="100000">
                  <a:srgbClr val="2F70B2"/>
                </a:gs>
              </a:gsLst>
              <a:lin ang="5400000"/>
            </a:gradFill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113157" tIns="56579" rIns="113157" bIns="56579" anchor="ctr"/>
            <a:lstStyle/>
            <a:p>
              <a:pPr algn="l" defTabSz="1131888"/>
              <a:r>
                <a:rPr 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工作展望</a:t>
              </a:r>
            </a:p>
          </p:txBody>
        </p:sp>
        <p:grpSp>
          <p:nvGrpSpPr>
            <p:cNvPr id="5140" name="Group 20"/>
            <p:cNvGrpSpPr>
              <a:grpSpLocks/>
            </p:cNvGrpSpPr>
            <p:nvPr/>
          </p:nvGrpSpPr>
          <p:grpSpPr bwMode="auto">
            <a:xfrm>
              <a:off x="0" y="0"/>
              <a:ext cx="423" cy="409"/>
              <a:chOff x="0" y="0"/>
              <a:chExt cx="453" cy="454"/>
            </a:xfrm>
          </p:grpSpPr>
          <p:sp>
            <p:nvSpPr>
              <p:cNvPr id="5141" name="AutoShap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3" cy="454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43A1FF"/>
                  </a:gs>
                  <a:gs pos="100000">
                    <a:srgbClr val="2F70B2"/>
                  </a:gs>
                </a:gsLst>
                <a:lin ang="5400000"/>
              </a:gradFill>
              <a:ln w="9525" cmpd="sng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lIns="113157" tIns="56579" rIns="113157" bIns="56579" anchor="ctr"/>
              <a:lstStyle/>
              <a:p>
                <a:pPr algn="l" defTabSz="1131888"/>
                <a:endParaRPr lang="zh-CN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42" name="AutoShape 6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363" cy="363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81C0FF"/>
                  </a:gs>
                  <a:gs pos="100000">
                    <a:srgbClr val="5E99D4"/>
                  </a:gs>
                </a:gsLst>
                <a:lin ang="5400000" scaled="1"/>
              </a:gradFill>
              <a:ln w="9525" cmpd="sng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lIns="113157" tIns="56579" rIns="113157" bIns="56579" anchor="ctr"/>
              <a:lstStyle/>
              <a:p>
                <a:pPr defTabSz="1131888"/>
                <a:r>
                  <a:rPr lang="zh-CN" altLang="zh-CN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4</a:t>
                </a:r>
              </a:p>
            </p:txBody>
          </p:sp>
        </p:grp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764830" y="1063632"/>
            <a:ext cx="6491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超导磁体（电力装置）的设计方法   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57290" y="1714488"/>
            <a:ext cx="2315915" cy="13553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考虑动态电磁特性的超导电力装置设计</a:t>
            </a:r>
            <a:endParaRPr lang="en-US" altLang="zh-CN" sz="24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93611" y="1714488"/>
            <a:ext cx="2641496" cy="13553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场路耦合虚拟运行的超导电力装置动态特性优化设计</a:t>
            </a:r>
            <a:endParaRPr lang="en-US" altLang="zh-CN" sz="24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箭头连接符 3"/>
          <p:cNvCxnSpPr/>
          <p:nvPr/>
        </p:nvCxnSpPr>
        <p:spPr bwMode="auto">
          <a:xfrm>
            <a:off x="3882130" y="2392173"/>
            <a:ext cx="973165" cy="0"/>
          </a:xfrm>
          <a:prstGeom prst="straightConnector1">
            <a:avLst/>
          </a:prstGeom>
          <a:solidFill>
            <a:srgbClr val="00CCFF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403268" y="191136"/>
            <a:ext cx="37401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四、工作展望  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8" name="TextBox 16"/>
          <p:cNvSpPr>
            <a:spLocks noChangeArrowheads="1"/>
          </p:cNvSpPr>
          <p:nvPr/>
        </p:nvSpPr>
        <p:spPr bwMode="auto">
          <a:xfrm>
            <a:off x="755335" y="3182070"/>
            <a:ext cx="8215341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363" indent="-360363" algn="l">
              <a:lnSpc>
                <a:spcPct val="125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超导磁储能的发展课题</a:t>
            </a:r>
            <a:endParaRPr lang="en-US" altLang="zh-CN" sz="2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仍存在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基础性的技术课题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（如：二代线饼的未知原因的损坏）</a:t>
            </a:r>
            <a:endParaRPr lang="en-US" altLang="zh-CN" sz="20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超导磁储能的直接和间接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竞争对手发展迅速</a:t>
            </a:r>
            <a:endParaRPr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893763" lvl="2" indent="-350838" algn="l">
              <a:lnSpc>
                <a:spcPct val="125000"/>
              </a:lnSpc>
              <a:buClr>
                <a:srgbClr val="C00000"/>
              </a:buClr>
              <a:buSzPct val="80000"/>
              <a:buFont typeface="Wingdings" pitchFamily="2" charset="2"/>
              <a:buChar char="u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新型电池；超级电容器、飞轮储能 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 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响应快速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893763" lvl="2" indent="-350838" algn="l">
              <a:lnSpc>
                <a:spcPct val="125000"/>
              </a:lnSpc>
              <a:buClr>
                <a:srgbClr val="C00000"/>
              </a:buClr>
              <a:buSzPct val="80000"/>
              <a:buFont typeface="Wingdings" pitchFamily="2" charset="2"/>
              <a:buChar char="u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控制技术、柔性输电及电力电子技术</a:t>
            </a: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发展的关键是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降低成本、提高可靠性</a:t>
            </a:r>
            <a:endParaRPr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893763" lvl="2" indent="-350838" algn="l">
              <a:lnSpc>
                <a:spcPct val="125000"/>
              </a:lnSpc>
              <a:buClr>
                <a:srgbClr val="C00000"/>
              </a:buClr>
              <a:buSzPct val="80000"/>
              <a:buFont typeface="Wingdings" pitchFamily="2" charset="2"/>
              <a:buChar char="u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更高性价比的超导导线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893763" lvl="2" indent="-350838" algn="l">
              <a:lnSpc>
                <a:spcPct val="125000"/>
              </a:lnSpc>
              <a:buClr>
                <a:srgbClr val="C00000"/>
              </a:buClr>
              <a:buSzPct val="80000"/>
              <a:buFont typeface="Wingdings" pitchFamily="2" charset="2"/>
              <a:buChar char="u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低温设备成本和可靠性的提高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17983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857224" y="1285860"/>
            <a:ext cx="750099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在电气工程学科开设超导课程、培养人才</a:t>
            </a:r>
            <a:endParaRPr lang="en-US" altLang="zh-CN" sz="2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本科生选修课：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超导电力基础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研究生研讨课：超导应用技术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60363" lvl="2" indent="-36036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拓展研究方向</a:t>
            </a:r>
            <a:endParaRPr lang="en-US" altLang="zh-CN" sz="2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其他超导电力装置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低温绝缘技术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超导磁体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强磁场应用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（参加本次会议来学习相关知识）</a:t>
            </a:r>
            <a:endParaRPr lang="en-US" altLang="zh-CN" sz="20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60363" lvl="2" indent="-36036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协作和支持</a:t>
            </a:r>
            <a:endParaRPr lang="en-US" altLang="zh-CN" sz="2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国家自然科学基金项目申报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42925" lvl="2" indent="-277813" algn="l">
              <a:lnSpc>
                <a:spcPct val="13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国家科研计划的项目建议与申报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403268" y="191136"/>
            <a:ext cx="37401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四、工作展望  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2067" b="2173"/>
          <a:stretch>
            <a:fillRect/>
          </a:stretch>
        </p:blipFill>
        <p:spPr bwMode="auto">
          <a:xfrm>
            <a:off x="5929322" y="1857364"/>
            <a:ext cx="1446966" cy="201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3817983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17"/>
          <p:cNvSpPr>
            <a:spLocks/>
          </p:cNvSpPr>
          <p:nvPr/>
        </p:nvSpPr>
        <p:spPr bwMode="auto">
          <a:xfrm>
            <a:off x="0" y="0"/>
            <a:ext cx="7424738" cy="6858000"/>
          </a:xfrm>
          <a:custGeom>
            <a:avLst/>
            <a:gdLst>
              <a:gd name="T0" fmla="*/ 0 w 4272"/>
              <a:gd name="T1" fmla="*/ 0 h 4320"/>
              <a:gd name="T2" fmla="*/ 4272 w 4272"/>
              <a:gd name="T3" fmla="*/ 0 h 4320"/>
              <a:gd name="T4" fmla="*/ 2832 w 4272"/>
              <a:gd name="T5" fmla="*/ 4320 h 4320"/>
              <a:gd name="T6" fmla="*/ 0 w 4272"/>
              <a:gd name="T7" fmla="*/ 4320 h 4320"/>
              <a:gd name="T8" fmla="*/ 0 w 4272"/>
              <a:gd name="T9" fmla="*/ 0 h 4320"/>
              <a:gd name="T10" fmla="*/ 0 w 4272"/>
              <a:gd name="T11" fmla="*/ 0 h 4320"/>
              <a:gd name="T12" fmla="*/ 4272 w 4272"/>
              <a:gd name="T1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AF0FB"/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67" name="WordArt 5"/>
          <p:cNvSpPr>
            <a:spLocks noChangeArrowheads="1" noChangeShapeType="1" noTextEdit="1"/>
          </p:cNvSpPr>
          <p:nvPr/>
        </p:nvSpPr>
        <p:spPr bwMode="auto">
          <a:xfrm>
            <a:off x="2916238" y="2708275"/>
            <a:ext cx="3889375" cy="1104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3600" b="1" kern="10" dirty="0">
                <a:ln w="19050" cmpd="sng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+mn-ea"/>
                <a:ea typeface="+mn-ea"/>
                <a:cs typeface="+mn-ea"/>
              </a:rPr>
              <a:t>谢谢！</a:t>
            </a:r>
          </a:p>
        </p:txBody>
      </p:sp>
      <p:sp>
        <p:nvSpPr>
          <p:cNvPr id="62468" name="Rectangle 18"/>
          <p:cNvSpPr>
            <a:spLocks noChangeArrowheads="1"/>
          </p:cNvSpPr>
          <p:nvPr/>
        </p:nvSpPr>
        <p:spPr bwMode="auto">
          <a:xfrm>
            <a:off x="0" y="115888"/>
            <a:ext cx="9144000" cy="23034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 sz="1800">
              <a:latin typeface="Arial" pitchFamily="34" charset="0"/>
            </a:endParaRPr>
          </a:p>
        </p:txBody>
      </p:sp>
      <p:sp>
        <p:nvSpPr>
          <p:cNvPr id="62469" name="Rectangle 19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 sz="1800">
              <a:latin typeface="Arial" pitchFamily="34" charset="0"/>
            </a:endParaRPr>
          </a:p>
        </p:txBody>
      </p:sp>
      <p:sp>
        <p:nvSpPr>
          <p:cNvPr id="62470" name="Freeform 20" descr="gbc_1"/>
          <p:cNvSpPr>
            <a:spLocks/>
          </p:cNvSpPr>
          <p:nvPr/>
        </p:nvSpPr>
        <p:spPr bwMode="auto">
          <a:xfrm>
            <a:off x="7938" y="144463"/>
            <a:ext cx="7339012" cy="2305050"/>
          </a:xfrm>
          <a:custGeom>
            <a:avLst/>
            <a:gdLst>
              <a:gd name="T0" fmla="*/ 0 w 4615"/>
              <a:gd name="T1" fmla="*/ 0 h 1407"/>
              <a:gd name="T2" fmla="*/ 4615 w 4615"/>
              <a:gd name="T3" fmla="*/ 0 h 1407"/>
              <a:gd name="T4" fmla="*/ 4092 w 4615"/>
              <a:gd name="T5" fmla="*/ 1386 h 1407"/>
              <a:gd name="T6" fmla="*/ 0 w 4615"/>
              <a:gd name="T7" fmla="*/ 1407 h 1407"/>
              <a:gd name="T8" fmla="*/ 0 w 4615"/>
              <a:gd name="T9" fmla="*/ 0 h 1407"/>
              <a:gd name="T10" fmla="*/ 0 w 4615"/>
              <a:gd name="T11" fmla="*/ 0 h 1407"/>
              <a:gd name="T12" fmla="*/ 4615 w 4615"/>
              <a:gd name="T13" fmla="*/ 1407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2471" name="Picture 31" descr="gla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76350"/>
            <a:ext cx="6429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灯片编号占位符 4"/>
          <p:cNvSpPr txBox="1">
            <a:spLocks noChangeArrowheads="1"/>
          </p:cNvSpPr>
          <p:nvPr/>
        </p:nvSpPr>
        <p:spPr bwMode="auto">
          <a:xfrm>
            <a:off x="8661400" y="6496050"/>
            <a:ext cx="4937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algn="l" eaLnBrk="1" hangingPunct="1"/>
            <a:fld id="{D7930E40-E4D0-4847-AE9F-C2672C5A2509}" type="slidenum">
              <a:rPr lang="zh-CN" altLang="zh-CN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l" eaLnBrk="1" hangingPunct="1"/>
              <a:t>22</a:t>
            </a:fld>
            <a:endParaRPr lang="zh-CN" altLang="zh-CN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67225" y="2932113"/>
            <a:ext cx="29130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65" tIns="39833" rIns="79665" bIns="39833">
            <a:spAutoFit/>
          </a:bodyPr>
          <a:lstStyle/>
          <a:p>
            <a:pPr algn="l" defTabSz="936625" eaLnBrk="0" hangingPunct="0">
              <a:lnSpc>
                <a:spcPct val="130000"/>
              </a:lnSpc>
            </a:pPr>
            <a:r>
              <a:rPr lang="zh-CN" sz="3800" b="1" dirty="0">
                <a:latin typeface="Georgia" pitchFamily="18" charset="0"/>
                <a:ea typeface="微软雅黑" pitchFamily="34" charset="-122"/>
              </a:rPr>
              <a:t>研究背景</a:t>
            </a:r>
          </a:p>
        </p:txBody>
      </p:sp>
      <p:grpSp>
        <p:nvGrpSpPr>
          <p:cNvPr id="6147" name="Group 3"/>
          <p:cNvGrpSpPr>
            <a:grpSpLocks noChangeAspect="1"/>
          </p:cNvGrpSpPr>
          <p:nvPr/>
        </p:nvGrpSpPr>
        <p:grpSpPr bwMode="auto">
          <a:xfrm>
            <a:off x="685800" y="2057400"/>
            <a:ext cx="3000375" cy="2716213"/>
            <a:chOff x="0" y="0"/>
            <a:chExt cx="2233" cy="1887"/>
          </a:xfrm>
        </p:grpSpPr>
        <p:grpSp>
          <p:nvGrpSpPr>
            <p:cNvPr id="6148" name="Group 4"/>
            <p:cNvGrpSpPr>
              <a:grpSpLocks noChangeAspect="1"/>
            </p:cNvGrpSpPr>
            <p:nvPr/>
          </p:nvGrpSpPr>
          <p:grpSpPr bwMode="auto">
            <a:xfrm>
              <a:off x="0" y="31"/>
              <a:ext cx="2233" cy="1856"/>
              <a:chOff x="0" y="0"/>
              <a:chExt cx="860" cy="714"/>
            </a:xfrm>
          </p:grpSpPr>
          <p:sp>
            <p:nvSpPr>
              <p:cNvPr id="6149" name="Oval 5"/>
              <p:cNvSpPr>
                <a:spLocks noChangeAspect="1" noChangeArrowheads="1"/>
              </p:cNvSpPr>
              <p:nvPr/>
            </p:nvSpPr>
            <p:spPr bwMode="auto">
              <a:xfrm rot="1758052">
                <a:off x="24" y="24"/>
                <a:ext cx="836" cy="69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6150" name="Oval 6"/>
              <p:cNvSpPr>
                <a:spLocks noChangeAspect="1" noChangeArrowheads="1"/>
              </p:cNvSpPr>
              <p:nvPr/>
            </p:nvSpPr>
            <p:spPr bwMode="auto">
              <a:xfrm rot="1758052">
                <a:off x="0" y="0"/>
                <a:ext cx="836" cy="69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6151" name="Oval 7"/>
              <p:cNvSpPr>
                <a:spLocks noChangeAspect="1" noChangeArrowheads="1"/>
              </p:cNvSpPr>
              <p:nvPr/>
            </p:nvSpPr>
            <p:spPr bwMode="auto">
              <a:xfrm>
                <a:off x="84" y="43"/>
                <a:ext cx="376" cy="38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  <p:sp>
          <p:nvSpPr>
            <p:cNvPr id="6152" name="Text Box 8"/>
            <p:cNvSpPr txBox="1">
              <a:spLocks noChangeAspect="1" noChangeArrowheads="1"/>
            </p:cNvSpPr>
            <p:nvPr/>
          </p:nvSpPr>
          <p:spPr bwMode="auto">
            <a:xfrm>
              <a:off x="644" y="0"/>
              <a:ext cx="857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65" tIns="39833" rIns="79665" bIns="39833">
              <a:spAutoFit/>
            </a:bodyPr>
            <a:lstStyle>
              <a:lvl1pPr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1pPr>
              <a:lvl2pPr marL="742950" indent="-28575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2pPr>
              <a:lvl3pPr marL="11430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3pPr>
              <a:lvl4pPr marL="16002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4pPr>
              <a:lvl5pPr marL="20574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5pPr>
              <a:lvl6pPr marL="25146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6pPr>
              <a:lvl7pPr marL="29718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7pPr>
              <a:lvl8pPr marL="34290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8pPr>
              <a:lvl9pPr marL="38862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9pPr>
            </a:lstStyle>
            <a:p>
              <a:r>
                <a:rPr lang="zh-CN" altLang="zh-CN" sz="139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Batang" pitchFamily="18" charset="-127"/>
                </a:rPr>
                <a:t>1</a:t>
              </a:r>
            </a:p>
          </p:txBody>
        </p:sp>
      </p:grp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一、研究</a:t>
            </a:r>
            <a:r>
              <a:rPr lang="zh-CN" altLang="en-US" sz="2800" b="1" dirty="0">
                <a:latin typeface="Calibri" pitchFamily="34" charset="0"/>
                <a:ea typeface="微软雅黑" pitchFamily="34" charset="-122"/>
              </a:rPr>
              <a:t>背景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744828" y="1071546"/>
            <a:ext cx="754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超导磁体是获得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&gt;2T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大空间磁场的核心技术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196080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7" descr="第一块双极超导磁体放入LHC隧道"/>
          <p:cNvPicPr>
            <a:picLocks noChangeAspect="1" noChangeArrowheads="1"/>
          </p:cNvPicPr>
          <p:nvPr/>
        </p:nvPicPr>
        <p:blipFill>
          <a:blip r:embed="rId4"/>
          <a:srcRect l="8904" r="10956"/>
          <a:stretch>
            <a:fillRect/>
          </a:stretch>
        </p:blipFill>
        <p:spPr bwMode="auto">
          <a:xfrm>
            <a:off x="6072198" y="1643050"/>
            <a:ext cx="257176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 descr="大型强子对撞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6542" y="1643050"/>
            <a:ext cx="278289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矩形 37"/>
          <p:cNvSpPr/>
          <p:nvPr/>
        </p:nvSpPr>
        <p:spPr>
          <a:xfrm>
            <a:off x="1142976" y="3500438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欧洲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LHC(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强子对撞机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)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隧道周长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27km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，粒子对撞能量 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14TeV</a:t>
            </a:r>
          </a:p>
          <a:p>
            <a:pPr algn="just" eaLnBrk="0" hangingPunct="0">
              <a:lnSpc>
                <a:spcPct val="110000"/>
              </a:lnSpc>
            </a:pPr>
            <a:r>
              <a:rPr lang="zh-CN" altLang="en-US" sz="20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使用了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1232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个双极超导磁体（长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15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米，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8.36T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）、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392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个四极磁体</a:t>
            </a:r>
            <a:endParaRPr lang="en-US" altLang="zh-CN" sz="2000" b="1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367245"/>
            <a:ext cx="2205027" cy="22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6"/>
          <p:cNvSpPr>
            <a:spLocks noChangeArrowheads="1"/>
          </p:cNvSpPr>
          <p:nvPr/>
        </p:nvSpPr>
        <p:spPr bwMode="auto">
          <a:xfrm flipH="1">
            <a:off x="3643306" y="4438683"/>
            <a:ext cx="4357718" cy="185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28600" indent="-228600" algn="just">
              <a:spcBef>
                <a:spcPct val="20000"/>
              </a:spcBef>
              <a:buClr>
                <a:srgbClr val="FF0000"/>
              </a:buClr>
            </a:pPr>
            <a:r>
              <a:rPr lang="en-US" altLang="zh-CN" sz="2000" b="1" dirty="0" smtClean="0">
                <a:ea typeface="黑体" pitchFamily="49" charset="-122"/>
              </a:rPr>
              <a:t>ITER</a:t>
            </a:r>
            <a:r>
              <a:rPr lang="zh-CN" altLang="en-US" sz="2000" b="1" dirty="0" smtClean="0">
                <a:ea typeface="黑体" pitchFamily="49" charset="-122"/>
              </a:rPr>
              <a:t>拟使用全超导托卡马克装置</a:t>
            </a:r>
            <a:endParaRPr lang="en-US" altLang="zh-CN" sz="2000" b="1" dirty="0" smtClean="0">
              <a:ea typeface="黑体" pitchFamily="49" charset="-122"/>
            </a:endParaRPr>
          </a:p>
          <a:p>
            <a:pPr marL="228600" indent="-2286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</a:pPr>
            <a:r>
              <a:rPr lang="en-US" altLang="zh-CN" sz="2000" b="1" dirty="0" smtClean="0">
                <a:ea typeface="黑体" pitchFamily="49" charset="-122"/>
              </a:rPr>
              <a:t>18 </a:t>
            </a:r>
            <a:r>
              <a:rPr lang="zh-CN" altLang="en-US" sz="2000" b="1" dirty="0">
                <a:ea typeface="黑体" pitchFamily="49" charset="-122"/>
              </a:rPr>
              <a:t>个环形磁场线圈</a:t>
            </a:r>
            <a:r>
              <a:rPr lang="en-US" altLang="zh-CN" sz="2000" b="1" dirty="0">
                <a:ea typeface="黑体" pitchFamily="49" charset="-122"/>
              </a:rPr>
              <a:t>(TF</a:t>
            </a:r>
            <a:r>
              <a:rPr lang="en-US" altLang="zh-CN" sz="2000" b="1" dirty="0" smtClean="0">
                <a:ea typeface="黑体" pitchFamily="49" charset="-122"/>
              </a:rPr>
              <a:t>) —— 5.7T</a:t>
            </a:r>
            <a:endParaRPr lang="zh-CN" altLang="en-US" sz="2000" b="1" dirty="0">
              <a:ea typeface="黑体" pitchFamily="49" charset="-122"/>
            </a:endParaRPr>
          </a:p>
          <a:p>
            <a:pPr marL="228600" indent="-2286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</a:pPr>
            <a:r>
              <a:rPr lang="en-US" altLang="zh-CN" sz="2000" b="1" dirty="0">
                <a:ea typeface="黑体" pitchFamily="49" charset="-122"/>
              </a:rPr>
              <a:t>6</a:t>
            </a:r>
            <a:r>
              <a:rPr lang="zh-CN" altLang="en-US" sz="2000" b="1" dirty="0">
                <a:ea typeface="黑体" pitchFamily="49" charset="-122"/>
              </a:rPr>
              <a:t>个极向磁场线圈</a:t>
            </a:r>
            <a:r>
              <a:rPr lang="en-US" altLang="zh-CN" sz="2000" b="1" dirty="0">
                <a:ea typeface="黑体" pitchFamily="49" charset="-122"/>
              </a:rPr>
              <a:t>(PF)</a:t>
            </a:r>
            <a:r>
              <a:rPr lang="zh-CN" altLang="en-US" sz="2000" b="1" dirty="0">
                <a:ea typeface="黑体" pitchFamily="49" charset="-122"/>
              </a:rPr>
              <a:t>； </a:t>
            </a:r>
          </a:p>
          <a:p>
            <a:pPr marL="228600" indent="-2286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</a:pPr>
            <a:r>
              <a:rPr lang="en-US" altLang="zh-CN" sz="2000" b="1" dirty="0">
                <a:ea typeface="黑体" pitchFamily="49" charset="-122"/>
              </a:rPr>
              <a:t>1</a:t>
            </a:r>
            <a:r>
              <a:rPr lang="zh-CN" altLang="en-US" sz="2000" b="1" dirty="0">
                <a:ea typeface="黑体" pitchFamily="49" charset="-122"/>
              </a:rPr>
              <a:t>个中心螺线管线圈 </a:t>
            </a:r>
            <a:r>
              <a:rPr lang="en-US" altLang="zh-CN" sz="2000" b="1" dirty="0">
                <a:ea typeface="黑体" pitchFamily="49" charset="-122"/>
              </a:rPr>
              <a:t>(CS)</a:t>
            </a:r>
            <a:r>
              <a:rPr lang="zh-CN" altLang="en-US" sz="2000" b="1" dirty="0">
                <a:ea typeface="黑体" pitchFamily="49" charset="-122"/>
              </a:rPr>
              <a:t>；</a:t>
            </a:r>
          </a:p>
          <a:p>
            <a:pPr marL="228600" indent="-2286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2000" b="1" dirty="0">
                <a:ea typeface="黑体" pitchFamily="49" charset="-122"/>
              </a:rPr>
              <a:t>校正线圈 </a:t>
            </a:r>
            <a:r>
              <a:rPr lang="en-US" altLang="zh-CN" sz="2000" b="1" dirty="0">
                <a:ea typeface="黑体" pitchFamily="49" charset="-122"/>
              </a:rPr>
              <a:t>(CC) </a:t>
            </a:r>
            <a:r>
              <a:rPr lang="zh-CN" altLang="en-US" sz="2000" b="1" dirty="0">
                <a:ea typeface="黑体" pitchFamily="49" charset="-122"/>
              </a:rPr>
              <a:t>。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一、研究</a:t>
            </a:r>
            <a:r>
              <a:rPr lang="zh-CN" altLang="en-US" sz="2800" b="1" dirty="0">
                <a:latin typeface="Calibri" pitchFamily="34" charset="0"/>
                <a:ea typeface="微软雅黑" pitchFamily="34" charset="-122"/>
              </a:rPr>
              <a:t>背景</a:t>
            </a:r>
          </a:p>
        </p:txBody>
      </p:sp>
    </p:spTree>
    <p:extLst>
      <p:ext uri="{BB962C8B-B14F-4D97-AF65-F5344CB8AC3E}">
        <p14:creationId xmlns:p14="http://schemas.microsoft.com/office/powerpoint/2010/main" xmlns="" val="346242660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744828" y="1071546"/>
            <a:ext cx="8184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超导磁体是超导电力装置的关键技术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49" descr="smes 照片_079"/>
          <p:cNvPicPr>
            <a:picLocks noChangeAspect="1" noChangeArrowheads="1"/>
          </p:cNvPicPr>
          <p:nvPr/>
        </p:nvPicPr>
        <p:blipFill>
          <a:blip r:embed="rId3"/>
          <a:srcRect l="14203" t="9027" r="44119" b="35411"/>
          <a:stretch>
            <a:fillRect/>
          </a:stretch>
        </p:blipFill>
        <p:spPr bwMode="auto">
          <a:xfrm>
            <a:off x="6055339" y="1834884"/>
            <a:ext cx="215999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www.sc.kyushu-u.ac.jp/Jpg/SCTr-s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214413" y="1834884"/>
            <a:ext cx="162087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2" name="Picture 2" descr="c:\users\administrator\appdata\roaming\360se6\User Data\temp\20121213205027911.jpg"/>
          <p:cNvPicPr>
            <a:picLocks noChangeAspect="1" noChangeArrowheads="1"/>
          </p:cNvPicPr>
          <p:nvPr/>
        </p:nvPicPr>
        <p:blipFill>
          <a:blip r:embed="rId6"/>
          <a:srcRect l="60254" t="37500" r="3276"/>
          <a:stretch>
            <a:fillRect/>
          </a:stretch>
        </p:blipFill>
        <p:spPr bwMode="auto">
          <a:xfrm>
            <a:off x="3120496" y="1670742"/>
            <a:ext cx="2649631" cy="2880000"/>
          </a:xfrm>
          <a:prstGeom prst="rect">
            <a:avLst/>
          </a:prstGeom>
          <a:noFill/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85786" y="4000504"/>
            <a:ext cx="2592388" cy="7013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1MVA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高温超导变压器</a:t>
            </a:r>
            <a:endParaRPr lang="en-US" altLang="zh-CN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（日本九州电力）</a:t>
            </a:r>
            <a:endParaRPr lang="zh-CN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14678" y="4000504"/>
            <a:ext cx="2592388" cy="7013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36.5MW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舰船推进电机</a:t>
            </a:r>
            <a:endParaRPr lang="en-US" altLang="zh-CN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（美国海军）</a:t>
            </a:r>
            <a:endParaRPr lang="zh-CN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837264" y="4000504"/>
            <a:ext cx="2592388" cy="7013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1MJ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高温超导磁储能系统</a:t>
            </a:r>
            <a:endParaRPr lang="en-US" altLang="zh-CN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（日本中部电力）</a:t>
            </a:r>
            <a:endParaRPr lang="zh-CN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1538" y="4853171"/>
            <a:ext cx="735811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6938" indent="-896938"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以产生强磁场为目标的超导线圈 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超导磁体</a:t>
            </a:r>
            <a:endParaRPr lang="en-US" altLang="zh-CN" sz="22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896938" indent="-896938"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在超导变压器、超导电机中       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超导线圈、绕组</a:t>
            </a:r>
            <a:endParaRPr lang="en-US" altLang="zh-CN" sz="22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1354138" lvl="1" indent="-896938"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其关键技术既有差异，也有很多共性的内容</a:t>
            </a:r>
            <a:endParaRPr lang="en-US" altLang="zh-CN" sz="2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1354138" lvl="1" indent="-896938"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   超导磁储能磁体 </a:t>
            </a:r>
            <a:r>
              <a:rPr lang="en-US" altLang="zh-CN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追求</a:t>
            </a:r>
            <a:r>
              <a:rPr lang="zh-CN" altLang="en-US" sz="2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储能密度 （高场）</a:t>
            </a:r>
            <a:endParaRPr lang="zh-CN" altLang="en-US" sz="2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一、研究</a:t>
            </a:r>
            <a:r>
              <a:rPr lang="zh-CN" altLang="en-US" sz="2800" b="1" dirty="0">
                <a:latin typeface="Calibri" pitchFamily="34" charset="0"/>
                <a:ea typeface="微软雅黑" pitchFamily="34" charset="-122"/>
              </a:rPr>
              <a:t>背景</a:t>
            </a:r>
          </a:p>
        </p:txBody>
      </p:sp>
    </p:spTree>
    <p:extLst>
      <p:ext uri="{BB962C8B-B14F-4D97-AF65-F5344CB8AC3E}">
        <p14:creationId xmlns:p14="http://schemas.microsoft.com/office/powerpoint/2010/main" xmlns="" val="346242660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电力系统对超导磁储能系统（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）的期望</a:t>
            </a:r>
            <a:endParaRPr lang="en-US" altLang="zh-CN" sz="2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17550" lvl="1" indent="-363538" algn="l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快速的功率响应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17550" lvl="1" indent="-363538" algn="l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四象限的有功无功补偿 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60363" lvl="1" indent="-360363" algn="l">
              <a:lnSpc>
                <a:spcPct val="150000"/>
              </a:lnSpc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低温超导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达到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产业化水平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推广困难</a:t>
            </a:r>
            <a:endParaRPr lang="en-US" altLang="zh-CN" sz="28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17550" lvl="1" indent="-363538" algn="l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超导导线技术成熟，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性价比上升空间小</a:t>
            </a:r>
            <a:endParaRPr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17550" lvl="1" indent="-363538" algn="l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液氦资源短缺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754352" y="371475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发展方向： 高温超导磁储能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（模块化、分散化）   </a:t>
            </a:r>
            <a:endParaRPr lang="zh-CN" altLang="en-US" sz="2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3" descr="L:\IMG_20140415_105417.jpg"/>
          <p:cNvPicPr>
            <a:picLocks noChangeAspect="1" noChangeArrowheads="1"/>
          </p:cNvPicPr>
          <p:nvPr/>
        </p:nvPicPr>
        <p:blipFill>
          <a:blip r:embed="rId2" cstate="print"/>
          <a:srcRect l="3887" t="9381" r="13385" b="15669"/>
          <a:stretch>
            <a:fillRect/>
          </a:stretch>
        </p:blipFill>
        <p:spPr bwMode="auto">
          <a:xfrm>
            <a:off x="1370411" y="4429132"/>
            <a:ext cx="405884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28662" y="6374165"/>
            <a:ext cx="5429288" cy="4124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华中科大、湖北省电力公司：</a:t>
            </a: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150kJ</a:t>
            </a:r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高温超导磁储能系统 </a:t>
            </a:r>
            <a:endParaRPr lang="zh-CN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00694" y="4776297"/>
            <a:ext cx="3714776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6938" indent="-896938"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核心技术之一：</a:t>
            </a:r>
            <a:endParaRPr lang="en-US" altLang="zh-CN" sz="2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896938" indent="-896938"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超导储能磁体的设计与制作</a:t>
            </a:r>
            <a:endParaRPr lang="en-US" altLang="zh-CN" sz="22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896938" indent="-896938"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（传导冷却－不择安装场所）</a:t>
            </a:r>
            <a:endParaRPr lang="zh-CN" altLang="en-US" sz="20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一、研究</a:t>
            </a:r>
            <a:r>
              <a:rPr lang="zh-CN" altLang="en-US" sz="2800" b="1" dirty="0">
                <a:latin typeface="Calibri" pitchFamily="34" charset="0"/>
                <a:ea typeface="微软雅黑" pitchFamily="34" charset="-122"/>
              </a:rPr>
              <a:t>背景</a:t>
            </a:r>
          </a:p>
        </p:txBody>
      </p:sp>
      <p:sp>
        <p:nvSpPr>
          <p:cNvPr id="10" name="矩形 9"/>
          <p:cNvSpPr/>
          <p:nvPr/>
        </p:nvSpPr>
        <p:spPr>
          <a:xfrm>
            <a:off x="4500594" y="1560979"/>
            <a:ext cx="328611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l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提高系统的稳定性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61950" lvl="1" indent="-361950" algn="l">
              <a:spcBef>
                <a:spcPts val="3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改善电压品质</a:t>
            </a:r>
            <a:endParaRPr lang="en-US" altLang="zh-CN" sz="2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8254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3491880" y="2876955"/>
            <a:ext cx="4808537" cy="76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665" tIns="39833" rIns="79665" bIns="39833">
            <a:spAutoFit/>
          </a:bodyPr>
          <a:lstStyle/>
          <a:p>
            <a:pPr algn="l" defTabSz="936625" eaLnBrk="0" hangingPunct="0">
              <a:lnSpc>
                <a:spcPct val="130000"/>
              </a:lnSpc>
            </a:pPr>
            <a:r>
              <a:rPr lang="zh-CN" altLang="en-US" sz="3800" b="1" dirty="0" smtClean="0">
                <a:latin typeface="Georgia" pitchFamily="18" charset="0"/>
                <a:ea typeface="微软雅黑" pitchFamily="34" charset="-122"/>
              </a:rPr>
              <a:t>代表性研究工作</a:t>
            </a:r>
            <a:endParaRPr lang="zh-CN" sz="3800" b="1" dirty="0">
              <a:latin typeface="Georgia" pitchFamily="18" charset="0"/>
              <a:ea typeface="微软雅黑" pitchFamily="34" charset="-122"/>
            </a:endParaRPr>
          </a:p>
        </p:txBody>
      </p:sp>
      <p:grpSp>
        <p:nvGrpSpPr>
          <p:cNvPr id="46083" name="Group 3"/>
          <p:cNvGrpSpPr>
            <a:grpSpLocks noChangeAspect="1"/>
          </p:cNvGrpSpPr>
          <p:nvPr/>
        </p:nvGrpSpPr>
        <p:grpSpPr bwMode="auto">
          <a:xfrm>
            <a:off x="251520" y="2057400"/>
            <a:ext cx="3000375" cy="2716213"/>
            <a:chOff x="0" y="0"/>
            <a:chExt cx="2233" cy="1887"/>
          </a:xfrm>
        </p:grpSpPr>
        <p:grpSp>
          <p:nvGrpSpPr>
            <p:cNvPr id="46084" name="Group 4"/>
            <p:cNvGrpSpPr>
              <a:grpSpLocks noChangeAspect="1"/>
            </p:cNvGrpSpPr>
            <p:nvPr/>
          </p:nvGrpSpPr>
          <p:grpSpPr bwMode="auto">
            <a:xfrm>
              <a:off x="0" y="31"/>
              <a:ext cx="2233" cy="1856"/>
              <a:chOff x="0" y="0"/>
              <a:chExt cx="860" cy="714"/>
            </a:xfrm>
          </p:grpSpPr>
          <p:sp>
            <p:nvSpPr>
              <p:cNvPr id="46085" name="Oval 8"/>
              <p:cNvSpPr>
                <a:spLocks noChangeAspect="1" noChangeArrowheads="1"/>
              </p:cNvSpPr>
              <p:nvPr/>
            </p:nvSpPr>
            <p:spPr bwMode="auto">
              <a:xfrm rot="1758052">
                <a:off x="24" y="24"/>
                <a:ext cx="836" cy="69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46086" name="Oval 9"/>
              <p:cNvSpPr>
                <a:spLocks noChangeAspect="1" noChangeArrowheads="1"/>
              </p:cNvSpPr>
              <p:nvPr/>
            </p:nvSpPr>
            <p:spPr bwMode="auto">
              <a:xfrm rot="1758052">
                <a:off x="0" y="0"/>
                <a:ext cx="836" cy="6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46087" name="Oval 10"/>
              <p:cNvSpPr>
                <a:spLocks noChangeAspect="1" noChangeArrowheads="1"/>
              </p:cNvSpPr>
              <p:nvPr/>
            </p:nvSpPr>
            <p:spPr bwMode="auto">
              <a:xfrm>
                <a:off x="84" y="43"/>
                <a:ext cx="376" cy="38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  <p:sp>
          <p:nvSpPr>
            <p:cNvPr id="46088" name="Text Box 11"/>
            <p:cNvSpPr txBox="1">
              <a:spLocks noChangeAspect="1" noChangeArrowheads="1"/>
            </p:cNvSpPr>
            <p:nvPr/>
          </p:nvSpPr>
          <p:spPr bwMode="auto">
            <a:xfrm>
              <a:off x="644" y="0"/>
              <a:ext cx="857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65" tIns="39833" rIns="79665" bIns="39833">
              <a:spAutoFit/>
            </a:bodyPr>
            <a:lstStyle>
              <a:lvl1pPr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1pPr>
              <a:lvl2pPr marL="742950" indent="-28575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2pPr>
              <a:lvl3pPr marL="11430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3pPr>
              <a:lvl4pPr marL="16002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4pPr>
              <a:lvl5pPr marL="2057400" indent="-228600" defTabSz="796925" eaLnBrk="0" hangingPunct="0"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5pPr>
              <a:lvl6pPr marL="25146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6pPr>
              <a:lvl7pPr marL="29718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7pPr>
              <a:lvl8pPr marL="34290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8pPr>
              <a:lvl9pPr marL="3886200" indent="-228600" algn="ctr" defTabSz="796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600"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  <a:sym typeface="Tw Cen MT" pitchFamily="34" charset="0"/>
                </a:defRPr>
              </a:lvl9pPr>
            </a:lstStyle>
            <a:p>
              <a:r>
                <a:rPr lang="zh-CN" altLang="zh-CN" sz="13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Batang" pitchFamily="18" charset="-127"/>
                </a:rPr>
                <a:t>2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3533678" y="3650654"/>
            <a:ext cx="52531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考虑动态电流的磁体设计方法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0" lvl="1" indent="-361950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基于磁矢量的超导磁体临界电流设计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0" lvl="1" indent="-361950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基于全域最小临界电流设置裕度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0" lvl="1" indent="-361950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超导磁体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交流损耗分析方法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0" lvl="1" indent="-361950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磁体冷却系统技术经济性评估指标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1950" lvl="1" indent="-361950" algn="l">
              <a:lnSpc>
                <a:spcPct val="130000"/>
              </a:lnSpc>
              <a:buClr>
                <a:srgbClr val="0070C0"/>
              </a:buClr>
              <a:buSzPct val="80000"/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基于磁体状态评估的控制策略</a:t>
            </a:r>
            <a:endParaRPr lang="en-US" altLang="zh-CN" sz="20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考虑电磁动态特性的</a:t>
            </a:r>
            <a:r>
              <a:rPr lang="en-US" altLang="zh-CN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储能磁体设计方法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3" name="Object 3"/>
          <p:cNvGraphicFramePr>
            <a:graphicFrameLocks/>
          </p:cNvGraphicFramePr>
          <p:nvPr>
            <p:extLst/>
          </p:nvPr>
        </p:nvGraphicFramePr>
        <p:xfrm>
          <a:off x="1060906" y="3929066"/>
          <a:ext cx="3225342" cy="1514248"/>
        </p:xfrm>
        <a:graphic>
          <a:graphicData uri="http://schemas.openxmlformats.org/presentationml/2006/ole">
            <p:oleObj spid="_x0000_s224258" name="Visio" r:id="rId3" imgW="8435610" imgH="5144578" progId="">
              <p:embed/>
            </p:oleObj>
          </a:graphicData>
        </a:graphic>
      </p:graphicFrame>
      <p:pic>
        <p:nvPicPr>
          <p:cNvPr id="34" name="图片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027" y="4728934"/>
            <a:ext cx="3071834" cy="138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4572000" y="4143380"/>
            <a:ext cx="442915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在磁体设计中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考虑动态电流：</a:t>
            </a:r>
            <a:endParaRPr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磁体各部位的临界电流计算、优化</a:t>
            </a:r>
            <a:endParaRPr lang="en-US" altLang="zh-CN" sz="18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磁体各部位的交流损耗、温升</a:t>
            </a:r>
            <a:endParaRPr lang="en-US" altLang="zh-CN" sz="18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低温系统冷却量优化设计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142976" y="1643050"/>
          <a:ext cx="7429552" cy="226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6286544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难点：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超导磁体设计一般按最大储能值、所获的磁场进行优化设计，不考虑温度变化的影响</a:t>
                      </a:r>
                      <a:endParaRPr lang="en-US" altLang="zh-CN" sz="2000" dirty="0" smtClean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SMES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用储能磁体在功率补偿时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电流是变化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的，会有交流损耗、温升，其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临界电流随温度而变化</a:t>
                      </a:r>
                      <a:endParaRPr lang="zh-CN" altLang="en-US" sz="2000" dirty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应对：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以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动态电流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进行设计，计入功率补偿时的磁体温升，可提高</a:t>
                      </a: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SMES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运行的安全性（</a:t>
                      </a: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=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增加补偿功率、能量约束）</a:t>
                      </a:r>
                      <a:endParaRPr lang="zh-CN" altLang="en-US" sz="2000" b="1" dirty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188764" y="5773061"/>
            <a:ext cx="3240360" cy="3450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SMES</a:t>
            </a:r>
            <a:r>
              <a:rPr lang="zh-CN" altLang="en-US" sz="1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功率补偿过程中的动态电流波形</a:t>
            </a:r>
            <a:endParaRPr lang="zh-CN" sz="14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7336" y="6273249"/>
            <a:ext cx="9151335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Ins="3600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marL="627063" lvl="1" indent="0" algn="l"/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Ying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Yuejin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Tang, et al., </a:t>
            </a:r>
            <a:r>
              <a:rPr lang="zh-CN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Numerical Simulation of Coupled Heat Transfer, Stress and Electromagnetic Properties in a SMES Magnet</a:t>
            </a:r>
            <a:r>
              <a:rPr lang="zh-CN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IEEE Trans. on ASC 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2014,24(3) 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二、代表性研究工作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262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754352" y="1048392"/>
            <a:ext cx="8062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l">
              <a:buClr>
                <a:srgbClr val="C00000"/>
              </a:buClr>
              <a:buSzPct val="80000"/>
              <a:buFont typeface="Wingdings" pitchFamily="2" charset="2"/>
              <a:buChar char="q"/>
            </a:pPr>
            <a:r>
              <a:rPr lang="zh-CN" altLang="en-US" sz="2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基于磁矢量的超导磁体临界电流设计</a:t>
            </a:r>
            <a:endParaRPr lang="zh-CN" altLang="en-US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1142976" y="1643050"/>
          <a:ext cx="7429552" cy="1850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6286544"/>
              </a:tblGrid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难点：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低温超导、</a:t>
                      </a: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BCCO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一般可用垂直磁场值评估临界电流</a:t>
                      </a:r>
                      <a:endParaRPr lang="en-US" altLang="zh-CN" sz="2000" b="1" dirty="0" smtClean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我们通过实验发现</a:t>
                      </a: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YBCO</a:t>
                      </a:r>
                      <a:r>
                        <a:rPr lang="zh-CN" altLang="en-US" sz="20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系导线的最小临界电流</a:t>
                      </a:r>
                      <a:r>
                        <a:rPr lang="zh-CN" altLang="en-US" sz="20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不一定是在垂直磁场方向</a:t>
                      </a:r>
                      <a:endParaRPr lang="zh-CN" altLang="en-US" sz="2000" dirty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应对：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zh-CN" altLang="en-US" sz="18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以作用于导线上的</a:t>
                      </a:r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磁场合成矢量</a:t>
                      </a:r>
                      <a:r>
                        <a:rPr lang="zh-CN" altLang="en-US" sz="1800" b="1" dirty="0" smtClean="0">
                          <a:solidFill>
                            <a:srgbClr val="0070C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设计。能更准确地找到</a:t>
                      </a:r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磁体上的最小临界电流值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" name="组合 61"/>
          <p:cNvGrpSpPr/>
          <p:nvPr/>
        </p:nvGrpSpPr>
        <p:grpSpPr>
          <a:xfrm>
            <a:off x="2500298" y="4036735"/>
            <a:ext cx="3143272" cy="1427736"/>
            <a:chOff x="2650815" y="2358454"/>
            <a:chExt cx="3492822" cy="1427736"/>
          </a:xfrm>
        </p:grpSpPr>
        <p:pic>
          <p:nvPicPr>
            <p:cNvPr id="63" name="Picture 13"/>
            <p:cNvPicPr>
              <a:picLocks noChangeAspect="1" noChangeArrowheads="1"/>
            </p:cNvPicPr>
            <p:nvPr/>
          </p:nvPicPr>
          <p:blipFill>
            <a:blip r:embed="rId2"/>
            <a:srcRect l="7716" t="7153" b="13783"/>
            <a:stretch>
              <a:fillRect/>
            </a:stretch>
          </p:blipFill>
          <p:spPr bwMode="auto">
            <a:xfrm>
              <a:off x="3172870" y="2382991"/>
              <a:ext cx="2970767" cy="1128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320447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/>
                <a:t>0</a:t>
              </a:r>
              <a:endParaRPr lang="zh-CN" altLang="zh-CN" sz="1100" b="1"/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363639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60</a:t>
              </a:r>
              <a:endParaRPr lang="zh-CN" altLang="zh-CN" sz="1100" b="1"/>
            </a:p>
          </p:txBody>
        </p: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406831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120</a:t>
              </a:r>
              <a:endParaRPr lang="zh-CN" altLang="zh-CN" sz="1100" b="1"/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450023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180</a:t>
              </a:r>
              <a:endParaRPr lang="zh-CN" altLang="zh-CN" sz="1100" b="1"/>
            </a:p>
          </p:txBody>
        </p:sp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493215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240</a:t>
              </a:r>
              <a:endParaRPr lang="zh-CN" altLang="zh-CN" sz="1100" b="1"/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536407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300</a:t>
              </a:r>
              <a:endParaRPr lang="zh-CN" altLang="zh-CN" sz="1100" b="1"/>
            </a:p>
          </p:txBody>
        </p:sp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5795994" y="340128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360</a:t>
              </a:r>
              <a:endParaRPr lang="zh-CN" altLang="zh-CN" sz="1100" b="1"/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4929190" y="3644005"/>
              <a:ext cx="1086195" cy="1421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CN" altLang="en-US" sz="1100" b="1" dirty="0">
                  <a:latin typeface="Calibri" pitchFamily="34" charset="0"/>
                </a:rPr>
                <a:t>磁场角度（</a:t>
              </a:r>
              <a:r>
                <a:rPr lang="en-US" altLang="zh-CN" sz="1100" b="1" baseline="30000" dirty="0">
                  <a:latin typeface="Calibri" pitchFamily="34" charset="0"/>
                </a:rPr>
                <a:t>o</a:t>
              </a:r>
              <a:r>
                <a:rPr lang="zh-CN" altLang="en-US" sz="1100" b="1" dirty="0">
                  <a:latin typeface="Calibri" pitchFamily="34" charset="0"/>
                </a:rPr>
                <a:t>）</a:t>
              </a:r>
              <a:endParaRPr lang="zh-CN" altLang="en-US" sz="1100" b="1" dirty="0"/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2650815" y="2549921"/>
              <a:ext cx="316039" cy="484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vert270"/>
            <a:lstStyle/>
            <a:p>
              <a:pPr algn="r"/>
              <a:r>
                <a:rPr lang="en-US" altLang="zh-CN" sz="1100" b="1" i="1" dirty="0" err="1">
                  <a:latin typeface="Calibri" pitchFamily="34" charset="0"/>
                </a:rPr>
                <a:t>I</a:t>
              </a:r>
              <a:r>
                <a:rPr lang="en-US" altLang="zh-CN" sz="1100" b="1" i="1" baseline="-25000" dirty="0" err="1">
                  <a:latin typeface="Calibri" pitchFamily="34" charset="0"/>
                </a:rPr>
                <a:t>c</a:t>
              </a:r>
              <a:r>
                <a:rPr lang="en-US" altLang="zh-CN" sz="1100" b="1" dirty="0">
                  <a:latin typeface="Calibri" pitchFamily="34" charset="0"/>
                </a:rPr>
                <a:t> (A)</a:t>
              </a:r>
              <a:endParaRPr lang="zh-CN" altLang="zh-CN" sz="1100" b="1" dirty="0"/>
            </a:p>
          </p:txBody>
        </p:sp>
        <p:sp>
          <p:nvSpPr>
            <p:cNvPr id="73" name="Text Box 30"/>
            <p:cNvSpPr txBox="1">
              <a:spLocks noChangeArrowheads="1"/>
            </p:cNvSpPr>
            <p:nvPr/>
          </p:nvSpPr>
          <p:spPr bwMode="auto">
            <a:xfrm>
              <a:off x="2946375" y="3309678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30</a:t>
              </a:r>
              <a:endParaRPr lang="zh-CN" altLang="zh-CN" sz="1100" b="1"/>
            </a:p>
          </p:txBody>
        </p:sp>
        <p:sp>
          <p:nvSpPr>
            <p:cNvPr id="74" name="Text Box 31"/>
            <p:cNvSpPr txBox="1">
              <a:spLocks noChangeArrowheads="1"/>
            </p:cNvSpPr>
            <p:nvPr/>
          </p:nvSpPr>
          <p:spPr bwMode="auto">
            <a:xfrm>
              <a:off x="2946375" y="2978018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40</a:t>
              </a:r>
              <a:endParaRPr lang="zh-CN" altLang="zh-CN" sz="1100" b="1"/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2946375" y="2677438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50</a:t>
              </a:r>
              <a:endParaRPr lang="zh-CN" altLang="zh-CN" sz="1100" b="1"/>
            </a:p>
          </p:txBody>
        </p:sp>
        <p:sp>
          <p:nvSpPr>
            <p:cNvPr id="76" name="Text Box 33"/>
            <p:cNvSpPr txBox="1">
              <a:spLocks noChangeArrowheads="1"/>
            </p:cNvSpPr>
            <p:nvPr/>
          </p:nvSpPr>
          <p:spPr bwMode="auto">
            <a:xfrm>
              <a:off x="2946375" y="2358454"/>
              <a:ext cx="252831" cy="18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altLang="zh-CN" sz="1100" b="1">
                  <a:latin typeface="Calibri" pitchFamily="34" charset="0"/>
                </a:rPr>
                <a:t>60</a:t>
              </a:r>
              <a:endParaRPr lang="zh-CN" altLang="zh-CN" sz="1100" b="1"/>
            </a:p>
          </p:txBody>
        </p:sp>
        <p:sp>
          <p:nvSpPr>
            <p:cNvPr id="77" name="Text Box 28"/>
            <p:cNvSpPr txBox="1">
              <a:spLocks noChangeArrowheads="1"/>
            </p:cNvSpPr>
            <p:nvPr/>
          </p:nvSpPr>
          <p:spPr bwMode="auto">
            <a:xfrm>
              <a:off x="3264850" y="2378696"/>
              <a:ext cx="2857520" cy="2857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CN" altLang="en-US" sz="1100" b="1" dirty="0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000100" y="3989016"/>
            <a:ext cx="1428760" cy="1523175"/>
            <a:chOff x="928662" y="3963232"/>
            <a:chExt cx="1428760" cy="1523175"/>
          </a:xfrm>
        </p:grpSpPr>
        <p:grpSp>
          <p:nvGrpSpPr>
            <p:cNvPr id="3" name="组合 60"/>
            <p:cNvGrpSpPr/>
            <p:nvPr/>
          </p:nvGrpSpPr>
          <p:grpSpPr>
            <a:xfrm>
              <a:off x="928662" y="4149489"/>
              <a:ext cx="1428760" cy="1090575"/>
              <a:chOff x="785786" y="2500306"/>
              <a:chExt cx="5081587" cy="1895475"/>
            </a:xfrm>
          </p:grpSpPr>
          <p:sp>
            <p:nvSpPr>
              <p:cNvPr id="31" name="任意多边形 28"/>
              <p:cNvSpPr>
                <a:spLocks noChangeArrowheads="1"/>
              </p:cNvSpPr>
              <p:nvPr/>
            </p:nvSpPr>
            <p:spPr bwMode="auto">
              <a:xfrm>
                <a:off x="790571" y="2500306"/>
                <a:ext cx="5076802" cy="1819212"/>
              </a:xfrm>
              <a:custGeom>
                <a:avLst/>
                <a:gdLst>
                  <a:gd name="T0" fmla="*/ 0 w 5143500"/>
                  <a:gd name="T1" fmla="*/ 1819275 h 1819275"/>
                  <a:gd name="T2" fmla="*/ 0 w 5143500"/>
                  <a:gd name="T3" fmla="*/ 1819275 h 1819275"/>
                  <a:gd name="T4" fmla="*/ 3661488 w 5143500"/>
                  <a:gd name="T5" fmla="*/ 0 h 1819275"/>
                  <a:gd name="T6" fmla="*/ 4881985 w 5143500"/>
                  <a:gd name="T7" fmla="*/ 9525 h 1819275"/>
                  <a:gd name="T8" fmla="*/ 2793580 w 5143500"/>
                  <a:gd name="T9" fmla="*/ 1819275 h 1819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43500"/>
                  <a:gd name="T16" fmla="*/ 0 h 1819275"/>
                  <a:gd name="T17" fmla="*/ 5143500 w 5143500"/>
                  <a:gd name="T18" fmla="*/ 1819275 h 1819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43500" h="1819275">
                    <a:moveTo>
                      <a:pt x="0" y="1819275"/>
                    </a:moveTo>
                    <a:lnTo>
                      <a:pt x="0" y="1819275"/>
                    </a:lnTo>
                    <a:lnTo>
                      <a:pt x="3857625" y="0"/>
                    </a:lnTo>
                    <a:lnTo>
                      <a:pt x="5143500" y="9525"/>
                    </a:lnTo>
                    <a:lnTo>
                      <a:pt x="2943225" y="1819275"/>
                    </a:lnTo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2" name="任意多边形 29"/>
              <p:cNvSpPr>
                <a:spLocks noChangeArrowheads="1"/>
              </p:cNvSpPr>
              <p:nvPr/>
            </p:nvSpPr>
            <p:spPr bwMode="auto">
              <a:xfrm>
                <a:off x="3700372" y="2524118"/>
                <a:ext cx="2162226" cy="1871663"/>
              </a:xfrm>
              <a:custGeom>
                <a:avLst/>
                <a:gdLst>
                  <a:gd name="T0" fmla="*/ 14353 w 2162241"/>
                  <a:gd name="T1" fmla="*/ 1771650 h 1871728"/>
                  <a:gd name="T2" fmla="*/ 23878 w 2162241"/>
                  <a:gd name="T3" fmla="*/ 1847850 h 1871728"/>
                  <a:gd name="T4" fmla="*/ 2162241 w 2162241"/>
                  <a:gd name="T5" fmla="*/ 23812 h 1871728"/>
                  <a:gd name="T6" fmla="*/ 2162241 w 2162241"/>
                  <a:gd name="T7" fmla="*/ 0 h 1871728"/>
                  <a:gd name="T8" fmla="*/ 14353 w 2162241"/>
                  <a:gd name="T9" fmla="*/ 1771650 h 187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2241"/>
                  <a:gd name="T16" fmla="*/ 0 h 1871728"/>
                  <a:gd name="T17" fmla="*/ 2162241 w 2162241"/>
                  <a:gd name="T18" fmla="*/ 1871728 h 187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2241" h="1871728">
                    <a:moveTo>
                      <a:pt x="14353" y="1771650"/>
                    </a:moveTo>
                    <a:cubicBezTo>
                      <a:pt x="19248" y="1854853"/>
                      <a:pt x="0" y="1871728"/>
                      <a:pt x="23878" y="1847850"/>
                    </a:cubicBezTo>
                    <a:lnTo>
                      <a:pt x="2162241" y="23812"/>
                    </a:lnTo>
                    <a:lnTo>
                      <a:pt x="2162241" y="0"/>
                    </a:lnTo>
                    <a:lnTo>
                      <a:pt x="14353" y="17716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35" name="矩形 27"/>
              <p:cNvSpPr>
                <a:spLocks noChangeArrowheads="1"/>
              </p:cNvSpPr>
              <p:nvPr/>
            </p:nvSpPr>
            <p:spPr bwMode="auto">
              <a:xfrm>
                <a:off x="785786" y="4314767"/>
                <a:ext cx="2928937" cy="7143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  <p:cxnSp>
          <p:nvCxnSpPr>
            <p:cNvPr id="18" name="直接箭头连接符 17"/>
            <p:cNvCxnSpPr/>
            <p:nvPr/>
          </p:nvCxnSpPr>
          <p:spPr>
            <a:xfrm rot="5400000" flipH="1" flipV="1">
              <a:off x="1131698" y="4647696"/>
              <a:ext cx="749771" cy="67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V="1">
              <a:off x="1506246" y="5022919"/>
              <a:ext cx="451934" cy="908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1524093" y="4341309"/>
              <a:ext cx="438139" cy="65757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948335" y="4836217"/>
              <a:ext cx="230493" cy="323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931833" y="4154607"/>
              <a:ext cx="246994" cy="323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472046" y="4018285"/>
              <a:ext cx="230528" cy="323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 rot="16200000" flipH="1">
              <a:off x="715114" y="4273584"/>
              <a:ext cx="1022415" cy="47625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928662" y="4646874"/>
              <a:ext cx="262092" cy="323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θ</a:t>
              </a:r>
              <a:endParaRPr lang="zh-CN" altLang="en-US" dirty="0"/>
            </a:p>
          </p:txBody>
        </p:sp>
        <p:sp>
          <p:nvSpPr>
            <p:cNvPr id="30" name="弧形 29"/>
            <p:cNvSpPr/>
            <p:nvPr/>
          </p:nvSpPr>
          <p:spPr bwMode="auto">
            <a:xfrm rot="16200000">
              <a:off x="1111562" y="4669180"/>
              <a:ext cx="872455" cy="762000"/>
            </a:xfrm>
            <a:prstGeom prst="arc">
              <a:avLst>
                <a:gd name="adj1" fmla="val 16200000"/>
                <a:gd name="adj2" fmla="val 19372991"/>
              </a:avLst>
            </a:prstGeom>
            <a:noFill/>
            <a:ln w="15875"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宋体" pitchFamily="2" charset="-122"/>
                <a:sym typeface="Tw Cen MT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071538" y="3963232"/>
              <a:ext cx="2469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  <a:cs typeface="Times New Roman" pitchFamily="18" charset="0"/>
                </a:rPr>
                <a:t>B</a:t>
              </a:r>
              <a:endParaRPr lang="zh-CN" altLang="en-US" b="1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43602" y="3857628"/>
            <a:ext cx="3000364" cy="1785950"/>
            <a:chOff x="5643602" y="3857628"/>
            <a:chExt cx="3000364" cy="1785950"/>
          </a:xfrm>
        </p:grpSpPr>
        <p:pic>
          <p:nvPicPr>
            <p:cNvPr id="36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602" y="3857628"/>
              <a:ext cx="3000364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Text Box 28"/>
            <p:cNvSpPr txBox="1">
              <a:spLocks noChangeArrowheads="1"/>
            </p:cNvSpPr>
            <p:nvPr/>
          </p:nvSpPr>
          <p:spPr bwMode="auto">
            <a:xfrm>
              <a:off x="6500826" y="4143380"/>
              <a:ext cx="1428760" cy="2143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zh-CN" altLang="en-US" sz="1100" b="1" dirty="0"/>
            </a:p>
          </p:txBody>
        </p:sp>
      </p:grp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642910" y="5572140"/>
            <a:ext cx="2000264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导线上的磁场作用方向</a:t>
            </a:r>
            <a:endParaRPr lang="zh-CN" altLang="en-US" sz="1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2786050" y="5572140"/>
            <a:ext cx="2928958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不同磁场作用方向下的临界电流例</a:t>
            </a:r>
            <a:endParaRPr lang="zh-CN" altLang="en-US" sz="1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 Box 28"/>
          <p:cNvSpPr txBox="1">
            <a:spLocks noChangeArrowheads="1"/>
          </p:cNvSpPr>
          <p:nvPr/>
        </p:nvSpPr>
        <p:spPr bwMode="auto">
          <a:xfrm>
            <a:off x="5857884" y="5572140"/>
            <a:ext cx="2786082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zh-CN" altLang="en-US" sz="1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磁体分析网格上的磁场矢量方向</a:t>
            </a:r>
            <a:endParaRPr lang="zh-CN" altLang="en-US" sz="1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Text Box 3"/>
          <p:cNvSpPr txBox="1">
            <a:spLocks noChangeArrowheads="1"/>
          </p:cNvSpPr>
          <p:nvPr/>
        </p:nvSpPr>
        <p:spPr bwMode="auto">
          <a:xfrm>
            <a:off x="-7336" y="6273249"/>
            <a:ext cx="9151335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Ins="3600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600">
                <a:solidFill>
                  <a:schemeClr val="tx1"/>
                </a:solidFill>
                <a:latin typeface="Tw Cen MT" pitchFamily="34" charset="0"/>
                <a:ea typeface="宋体" pitchFamily="2" charset="-122"/>
                <a:sym typeface="Tw Cen MT" pitchFamily="34" charset="0"/>
              </a:defRPr>
            </a:lvl9pPr>
          </a:lstStyle>
          <a:p>
            <a:pPr marL="627063" lvl="1" indent="0" algn="l"/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Fengshun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Jiao,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Yuejin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Tang, et al. The Conceptual Design of Hybrid High  Temperature Super-conducting Magnet.  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IEEE Trans. on ASC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2012, 22(3)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403268" y="191136"/>
            <a:ext cx="3454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CCFF"/>
              </a:buClr>
              <a:buSzPct val="80000"/>
            </a:pP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二、代表性研究工作</a:t>
            </a:r>
            <a:endParaRPr lang="zh-CN" altLang="en-US" sz="2800" b="1" dirty="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262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" pitchFamily="34" charset="0"/>
            <a:ea typeface="宋体" pitchFamily="2" charset="-122"/>
            <a:sym typeface="Tw Cen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" pitchFamily="34" charset="0"/>
            <a:ea typeface="宋体" pitchFamily="2" charset="-122"/>
            <a:sym typeface="Tw Cen MT" pitchFamily="34" charset="0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323_1">
  <a:themeElements>
    <a:clrScheme name="0323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23_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" pitchFamily="34" charset="0"/>
            <a:ea typeface="宋体" pitchFamily="2" charset="-122"/>
            <a:sym typeface="Tw Cen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" pitchFamily="34" charset="0"/>
            <a:ea typeface="宋体" pitchFamily="2" charset="-122"/>
            <a:sym typeface="Tw Cen MT" pitchFamily="34" charset="0"/>
          </a:defRPr>
        </a:defPPr>
      </a:lstStyle>
    </a:lnDef>
  </a:objectDefaults>
  <a:extraClrSchemeLst>
    <a:extraClrScheme>
      <a:clrScheme name="0323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3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3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3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3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3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3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3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3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3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3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3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157264521</TotalTime>
  <Pages>0</Pages>
  <Words>1664</Words>
  <Characters>0</Characters>
  <Application>Microsoft Office PowerPoint</Application>
  <DocSecurity>0</DocSecurity>
  <PresentationFormat>全屏显示(4:3)</PresentationFormat>
  <Lines>0</Lines>
  <Paragraphs>246</Paragraphs>
  <Slides>22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自定义设计方案</vt:lpstr>
      <vt:lpstr>0323_1</vt:lpstr>
      <vt:lpstr>Visio</vt:lpstr>
      <vt:lpstr>Graph</vt:lpstr>
      <vt:lpstr>Equation</vt:lpstr>
      <vt:lpstr>幻灯片 1</vt:lpstr>
      <vt:lpstr>提纲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BearZooCity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Bear ki</dc:creator>
  <cp:lastModifiedBy>think</cp:lastModifiedBy>
  <cp:revision>553</cp:revision>
  <cp:lastPrinted>1899-12-30T00:00:00Z</cp:lastPrinted>
  <dcterms:created xsi:type="dcterms:W3CDTF">2011-11-25T10:34:06Z</dcterms:created>
  <dcterms:modified xsi:type="dcterms:W3CDTF">2016-04-28T23:32:55Z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