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2"/>
  </p:notesMasterIdLst>
  <p:handoutMasterIdLst>
    <p:handoutMasterId r:id="rId23"/>
  </p:handoutMasterIdLst>
  <p:sldIdLst>
    <p:sldId id="349" r:id="rId2"/>
    <p:sldId id="350" r:id="rId3"/>
    <p:sldId id="463" r:id="rId4"/>
    <p:sldId id="420" r:id="rId5"/>
    <p:sldId id="465" r:id="rId6"/>
    <p:sldId id="464" r:id="rId7"/>
    <p:sldId id="468" r:id="rId8"/>
    <p:sldId id="467" r:id="rId9"/>
    <p:sldId id="466" r:id="rId10"/>
    <p:sldId id="475" r:id="rId11"/>
    <p:sldId id="479" r:id="rId12"/>
    <p:sldId id="469" r:id="rId13"/>
    <p:sldId id="480" r:id="rId14"/>
    <p:sldId id="471" r:id="rId15"/>
    <p:sldId id="481" r:id="rId16"/>
    <p:sldId id="482" r:id="rId17"/>
    <p:sldId id="472" r:id="rId18"/>
    <p:sldId id="483" r:id="rId19"/>
    <p:sldId id="477" r:id="rId20"/>
    <p:sldId id="478" r:id="rId21"/>
  </p:sldIdLst>
  <p:sldSz cx="9144000" cy="6858000" type="screen4x3"/>
  <p:notesSz cx="7099300" cy="10234613"/>
  <p:defaultTex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4620"/>
    <a:srgbClr val="996633"/>
    <a:srgbClr val="660033"/>
    <a:srgbClr val="3333CC"/>
    <a:srgbClr val="FF3300"/>
    <a:srgbClr val="6600FF"/>
    <a:srgbClr val="FF00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0" autoAdjust="0"/>
  </p:normalViewPr>
  <p:slideViewPr>
    <p:cSldViewPr>
      <p:cViewPr varScale="1">
        <p:scale>
          <a:sx n="104" d="100"/>
          <a:sy n="104" d="100"/>
        </p:scale>
        <p:origin x="-1740" y="-8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ltLang="zh-CN"/>
          </a:p>
        </p:txBody>
      </p:sp>
      <p:sp>
        <p:nvSpPr>
          <p:cNvPr id="78851"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ltLang="zh-CN"/>
          </a:p>
        </p:txBody>
      </p:sp>
      <p:sp>
        <p:nvSpPr>
          <p:cNvPr id="78852"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ltLang="zh-CN"/>
          </a:p>
        </p:txBody>
      </p:sp>
      <p:sp>
        <p:nvSpPr>
          <p:cNvPr id="78853"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B1DEF858-011C-44EC-9052-B5A91754308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ltLang="zh-CN"/>
          </a:p>
        </p:txBody>
      </p:sp>
      <p:sp>
        <p:nvSpPr>
          <p:cNvPr id="6144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ltLang="zh-CN"/>
          </a:p>
        </p:txBody>
      </p:sp>
      <p:sp>
        <p:nvSpPr>
          <p:cNvPr id="31748"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144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ltLang="zh-CN"/>
          </a:p>
        </p:txBody>
      </p:sp>
      <p:sp>
        <p:nvSpPr>
          <p:cNvPr id="6144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54DCC760-9A69-4494-8852-0E98FD485404}" type="slidenum">
              <a:rPr lang="en-US" altLang="zh-CN"/>
              <a:pPr>
                <a:defRPr/>
              </a:pPr>
              <a:t>‹#›</a:t>
            </a:fld>
            <a:endParaRPr lang="en-US" altLang="zh-CN"/>
          </a:p>
        </p:txBody>
      </p:sp>
      <p:pic>
        <p:nvPicPr>
          <p:cNvPr id="31752" name="Picture 8" descr="logo_3"/>
          <p:cNvPicPr>
            <a:picLocks noChangeAspect="1" noChangeArrowheads="1"/>
          </p:cNvPicPr>
          <p:nvPr/>
        </p:nvPicPr>
        <p:blipFill>
          <a:blip r:embed="rId2"/>
          <a:srcRect/>
          <a:stretch>
            <a:fillRect/>
          </a:stretch>
        </p:blipFill>
        <p:spPr bwMode="auto">
          <a:xfrm>
            <a:off x="0" y="9367838"/>
            <a:ext cx="2287588" cy="866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54DCC760-9A69-4494-8852-0E98FD485404}" type="slidenum">
              <a:rPr lang="en-US" altLang="zh-CN" smtClean="0"/>
              <a:pPr>
                <a:defRPr/>
              </a:pPr>
              <a:t>15</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http://t12.baidu.com/it/u=2732346152,842826460&amp;fm=58"/>
          <p:cNvPicPr>
            <a:picLocks noChangeAspect="1" noChangeArrowheads="1"/>
          </p:cNvPicPr>
          <p:nvPr/>
        </p:nvPicPr>
        <p:blipFill>
          <a:blip r:embed="rId13" cstate="print"/>
          <a:srcRect/>
          <a:stretch>
            <a:fillRect/>
          </a:stretch>
        </p:blipFill>
        <p:spPr bwMode="auto">
          <a:xfrm>
            <a:off x="8243888" y="5957888"/>
            <a:ext cx="900112" cy="900112"/>
          </a:xfrm>
          <a:prstGeom prst="rect">
            <a:avLst/>
          </a:prstGeom>
          <a:noFill/>
          <a:ln w="9525">
            <a:noFill/>
            <a:miter lim="800000"/>
            <a:headEnd/>
            <a:tailEnd/>
          </a:ln>
        </p:spPr>
      </p:pic>
      <p:sp>
        <p:nvSpPr>
          <p:cNvPr id="3" name="矩形 2"/>
          <p:cNvSpPr/>
          <p:nvPr/>
        </p:nvSpPr>
        <p:spPr>
          <a:xfrm>
            <a:off x="0" y="6581775"/>
            <a:ext cx="1476686" cy="276999"/>
          </a:xfrm>
          <a:prstGeom prst="rect">
            <a:avLst/>
          </a:prstGeom>
        </p:spPr>
        <p:txBody>
          <a:bodyPr wrap="none">
            <a:spAutoFit/>
          </a:bodyPr>
          <a:lstStyle/>
          <a:p>
            <a:pPr>
              <a:defRPr/>
            </a:pPr>
            <a:r>
              <a:rPr lang="zh-CN" altLang="en-US" sz="1200" dirty="0" smtClean="0">
                <a:solidFill>
                  <a:srgbClr val="004620"/>
                </a:solidFill>
              </a:rPr>
              <a:t>上海</a:t>
            </a:r>
            <a:r>
              <a:rPr lang="en-US" altLang="zh-CN" sz="1200" dirty="0" smtClean="0">
                <a:solidFill>
                  <a:srgbClr val="004620"/>
                </a:solidFill>
              </a:rPr>
              <a:t>, 2016/04/28-29</a:t>
            </a:r>
            <a:endParaRPr lang="en-US" altLang="zh-CN" sz="1200" dirty="0">
              <a:solidFill>
                <a:srgbClr val="004620"/>
              </a:solidFill>
            </a:endParaRPr>
          </a:p>
        </p:txBody>
      </p:sp>
      <p:sp>
        <p:nvSpPr>
          <p:cNvPr id="5" name="Rectangle 4"/>
          <p:cNvSpPr>
            <a:spLocks noChangeArrowheads="1"/>
          </p:cNvSpPr>
          <p:nvPr userDrawn="1"/>
        </p:nvSpPr>
        <p:spPr bwMode="auto">
          <a:xfrm>
            <a:off x="6143636" y="-3616"/>
            <a:ext cx="3000364" cy="276999"/>
          </a:xfrm>
          <a:prstGeom prst="rect">
            <a:avLst/>
          </a:prstGeom>
          <a:noFill/>
          <a:ln w="9525">
            <a:noFill/>
            <a:miter lim="800000"/>
            <a:headEnd/>
            <a:tailEnd/>
          </a:ln>
        </p:spPr>
        <p:txBody>
          <a:bodyPr wrap="square" anchor="ct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zh-CN" altLang="zh-CN" sz="1200" i="1" kern="1200" dirty="0" smtClean="0">
                <a:solidFill>
                  <a:srgbClr val="004620"/>
                </a:solidFill>
                <a:latin typeface="华文行楷"/>
                <a:ea typeface="华文行楷"/>
                <a:cs typeface="华文行楷"/>
              </a:rPr>
              <a:t>高温与高场超导材料及其应用技术研讨会</a:t>
            </a:r>
            <a:endParaRPr kumimoji="1" lang="zh-CN" altLang="zh-CN" sz="1200" i="1" kern="1200" dirty="0">
              <a:solidFill>
                <a:srgbClr val="004620"/>
              </a:solidFill>
              <a:latin typeface="华文行楷"/>
              <a:ea typeface="华文行楷"/>
              <a:cs typeface="华文行楷"/>
            </a:endParaRPr>
          </a:p>
        </p:txBody>
      </p:sp>
    </p:spTree>
  </p:cSld>
  <p:clrMap bg1="lt1" tx1="dk1" bg2="lt2" tx2="dk2" accent1="accent1" accent2="accent2" accent3="accent3" accent4="accent4" accent5="accent5" accent6="accent6" hlink="hlink" folHlink="folHlink"/>
  <p:sldLayoutIdLst>
    <p:sldLayoutId id="2147483866"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rtl="0" eaLnBrk="0" fontAlgn="base" hangingPunct="0">
        <a:spcBef>
          <a:spcPct val="0"/>
        </a:spcBef>
        <a:spcAft>
          <a:spcPct val="0"/>
        </a:spcAft>
        <a:defRPr kumimoji="1" sz="1600">
          <a:solidFill>
            <a:srgbClr val="5F5F5F"/>
          </a:solidFill>
          <a:latin typeface="+mj-lt"/>
          <a:ea typeface="+mj-ea"/>
          <a:cs typeface="+mj-cs"/>
        </a:defRPr>
      </a:lvl1pPr>
      <a:lvl2pPr algn="ctr" rtl="0" eaLnBrk="0" fontAlgn="base" hangingPunct="0">
        <a:spcBef>
          <a:spcPct val="0"/>
        </a:spcBef>
        <a:spcAft>
          <a:spcPct val="0"/>
        </a:spcAft>
        <a:defRPr kumimoji="1" sz="1600">
          <a:solidFill>
            <a:srgbClr val="5F5F5F"/>
          </a:solidFill>
          <a:latin typeface="Britannic Bold" pitchFamily="34" charset="0"/>
          <a:ea typeface="宋体" pitchFamily="2" charset="-122"/>
        </a:defRPr>
      </a:lvl2pPr>
      <a:lvl3pPr algn="ctr" rtl="0" eaLnBrk="0" fontAlgn="base" hangingPunct="0">
        <a:spcBef>
          <a:spcPct val="0"/>
        </a:spcBef>
        <a:spcAft>
          <a:spcPct val="0"/>
        </a:spcAft>
        <a:defRPr kumimoji="1" sz="1600">
          <a:solidFill>
            <a:srgbClr val="5F5F5F"/>
          </a:solidFill>
          <a:latin typeface="Britannic Bold" pitchFamily="34" charset="0"/>
          <a:ea typeface="宋体" pitchFamily="2" charset="-122"/>
        </a:defRPr>
      </a:lvl3pPr>
      <a:lvl4pPr algn="ctr" rtl="0" eaLnBrk="0" fontAlgn="base" hangingPunct="0">
        <a:spcBef>
          <a:spcPct val="0"/>
        </a:spcBef>
        <a:spcAft>
          <a:spcPct val="0"/>
        </a:spcAft>
        <a:defRPr kumimoji="1" sz="1600">
          <a:solidFill>
            <a:srgbClr val="5F5F5F"/>
          </a:solidFill>
          <a:latin typeface="Britannic Bold" pitchFamily="34" charset="0"/>
          <a:ea typeface="宋体" pitchFamily="2" charset="-122"/>
        </a:defRPr>
      </a:lvl4pPr>
      <a:lvl5pPr algn="ctr" rtl="0" eaLnBrk="0" fontAlgn="base" hangingPunct="0">
        <a:spcBef>
          <a:spcPct val="0"/>
        </a:spcBef>
        <a:spcAft>
          <a:spcPct val="0"/>
        </a:spcAft>
        <a:defRPr kumimoji="1" sz="1600">
          <a:solidFill>
            <a:srgbClr val="5F5F5F"/>
          </a:solidFill>
          <a:latin typeface="Britannic Bold" pitchFamily="34" charset="0"/>
          <a:ea typeface="宋体" pitchFamily="2" charset="-122"/>
        </a:defRPr>
      </a:lvl5pPr>
      <a:lvl6pPr marL="457200" algn="ctr" rtl="0" fontAlgn="base">
        <a:spcBef>
          <a:spcPct val="0"/>
        </a:spcBef>
        <a:spcAft>
          <a:spcPct val="0"/>
        </a:spcAft>
        <a:defRPr kumimoji="1" sz="1600">
          <a:solidFill>
            <a:srgbClr val="5F5F5F"/>
          </a:solidFill>
          <a:latin typeface="Britannic Bold" pitchFamily="34" charset="0"/>
          <a:ea typeface="宋体" pitchFamily="2" charset="-122"/>
        </a:defRPr>
      </a:lvl6pPr>
      <a:lvl7pPr marL="914400" algn="ctr" rtl="0" fontAlgn="base">
        <a:spcBef>
          <a:spcPct val="0"/>
        </a:spcBef>
        <a:spcAft>
          <a:spcPct val="0"/>
        </a:spcAft>
        <a:defRPr kumimoji="1" sz="1600">
          <a:solidFill>
            <a:srgbClr val="5F5F5F"/>
          </a:solidFill>
          <a:latin typeface="Britannic Bold" pitchFamily="34" charset="0"/>
          <a:ea typeface="宋体" pitchFamily="2" charset="-122"/>
        </a:defRPr>
      </a:lvl7pPr>
      <a:lvl8pPr marL="1371600" algn="ctr" rtl="0" fontAlgn="base">
        <a:spcBef>
          <a:spcPct val="0"/>
        </a:spcBef>
        <a:spcAft>
          <a:spcPct val="0"/>
        </a:spcAft>
        <a:defRPr kumimoji="1" sz="1600">
          <a:solidFill>
            <a:srgbClr val="5F5F5F"/>
          </a:solidFill>
          <a:latin typeface="Britannic Bold" pitchFamily="34" charset="0"/>
          <a:ea typeface="宋体" pitchFamily="2" charset="-122"/>
        </a:defRPr>
      </a:lvl8pPr>
      <a:lvl9pPr marL="1828800" algn="ctr" rtl="0" fontAlgn="base">
        <a:spcBef>
          <a:spcPct val="0"/>
        </a:spcBef>
        <a:spcAft>
          <a:spcPct val="0"/>
        </a:spcAft>
        <a:defRPr kumimoji="1" sz="1600">
          <a:solidFill>
            <a:srgbClr val="5F5F5F"/>
          </a:solidFill>
          <a:latin typeface="Britannic Bold" pitchFamily="34"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2771775" y="4221163"/>
            <a:ext cx="3887788" cy="1415772"/>
          </a:xfrm>
          <a:prstGeom prst="rect">
            <a:avLst/>
          </a:prstGeom>
          <a:noFill/>
          <a:ln w="9525">
            <a:noFill/>
            <a:miter lim="800000"/>
            <a:headEnd/>
            <a:tailEnd/>
          </a:ln>
        </p:spPr>
        <p:txBody>
          <a:bodyPr>
            <a:spAutoFit/>
          </a:bodyPr>
          <a:lstStyle/>
          <a:p>
            <a:pPr algn="ctr" fontAlgn="ctr"/>
            <a:r>
              <a:rPr lang="zh-CN" altLang="en-US" sz="2800" dirty="0">
                <a:solidFill>
                  <a:srgbClr val="003399"/>
                </a:solidFill>
                <a:latin typeface="方正大黑简体" pitchFamily="2" charset="-122"/>
                <a:ea typeface="方正大黑简体" pitchFamily="2" charset="-122"/>
              </a:rPr>
              <a:t>信赢</a:t>
            </a:r>
            <a:endParaRPr lang="en-US" altLang="zh-CN" sz="2800" dirty="0">
              <a:solidFill>
                <a:srgbClr val="003399"/>
              </a:solidFill>
              <a:latin typeface="方正大黑简体" pitchFamily="2" charset="-122"/>
              <a:ea typeface="方正大黑简体" pitchFamily="2" charset="-122"/>
            </a:endParaRPr>
          </a:p>
          <a:p>
            <a:pPr algn="ctr" fontAlgn="ctr"/>
            <a:endParaRPr lang="en-US" altLang="zh-CN" sz="1800" dirty="0">
              <a:solidFill>
                <a:srgbClr val="003399"/>
              </a:solidFill>
              <a:latin typeface="方正粗圆简体" pitchFamily="2" charset="-122"/>
              <a:ea typeface="方正粗圆简体" pitchFamily="2" charset="-122"/>
            </a:endParaRPr>
          </a:p>
          <a:p>
            <a:pPr algn="ctr" fontAlgn="ctr"/>
            <a:r>
              <a:rPr lang="zh-CN" altLang="en-US" sz="2000" dirty="0">
                <a:solidFill>
                  <a:srgbClr val="003399"/>
                </a:solidFill>
                <a:latin typeface="方正粗圆简体" pitchFamily="2" charset="-122"/>
                <a:ea typeface="方正粗圆简体" pitchFamily="2" charset="-122"/>
              </a:rPr>
              <a:t>天津大学</a:t>
            </a:r>
            <a:endParaRPr lang="en-US" altLang="zh-CN" sz="2000" dirty="0">
              <a:solidFill>
                <a:srgbClr val="003399"/>
              </a:solidFill>
              <a:latin typeface="方正粗圆简体" pitchFamily="2" charset="-122"/>
              <a:ea typeface="方正粗圆简体" pitchFamily="2" charset="-122"/>
            </a:endParaRPr>
          </a:p>
          <a:p>
            <a:pPr algn="ctr" fontAlgn="ctr"/>
            <a:r>
              <a:rPr lang="zh-CN" altLang="en-US" sz="2000" dirty="0">
                <a:solidFill>
                  <a:srgbClr val="003399"/>
                </a:solidFill>
                <a:latin typeface="方正粗圆简体" pitchFamily="2" charset="-122"/>
                <a:ea typeface="方正粗圆简体" pitchFamily="2" charset="-122"/>
              </a:rPr>
              <a:t>电气与自动化工程学院</a:t>
            </a:r>
            <a:endParaRPr lang="en-US" altLang="zh-CN" sz="2000" dirty="0">
              <a:solidFill>
                <a:srgbClr val="003399"/>
              </a:solidFill>
              <a:latin typeface="方正粗圆简体" pitchFamily="2" charset="-122"/>
              <a:ea typeface="方正粗圆简体" pitchFamily="2" charset="-122"/>
            </a:endParaRPr>
          </a:p>
        </p:txBody>
      </p:sp>
      <p:sp>
        <p:nvSpPr>
          <p:cNvPr id="7" name="Rectangle 64"/>
          <p:cNvSpPr>
            <a:spLocks noChangeArrowheads="1"/>
          </p:cNvSpPr>
          <p:nvPr/>
        </p:nvSpPr>
        <p:spPr bwMode="auto">
          <a:xfrm>
            <a:off x="571472" y="1928802"/>
            <a:ext cx="8143932" cy="646331"/>
          </a:xfrm>
          <a:prstGeom prst="rect">
            <a:avLst/>
          </a:prstGeom>
          <a:noFill/>
          <a:ln w="9525">
            <a:noFill/>
            <a:miter lim="800000"/>
            <a:headEnd/>
            <a:tailEnd/>
          </a:ln>
        </p:spPr>
        <p:txBody>
          <a:bodyPr wrap="square">
            <a:spAutoFit/>
          </a:bodyPr>
          <a:lstStyle/>
          <a:p>
            <a:pPr algn="ctr">
              <a:defRPr/>
            </a:pPr>
            <a:r>
              <a:rPr lang="zh-CN" altLang="zh-CN" sz="3600" b="1" dirty="0" smtClean="0">
                <a:solidFill>
                  <a:schemeClr val="accent6"/>
                </a:solidFill>
                <a:latin typeface="方正艺黑简体" pitchFamily="65" charset="-122"/>
                <a:ea typeface="方正艺黑简体" pitchFamily="65" charset="-122"/>
              </a:rPr>
              <a:t>超</a:t>
            </a:r>
            <a:r>
              <a:rPr lang="zh-CN" altLang="zh-CN" sz="3600" b="1" dirty="0">
                <a:solidFill>
                  <a:schemeClr val="accent6"/>
                </a:solidFill>
                <a:latin typeface="方正艺黑简体" pitchFamily="65" charset="-122"/>
                <a:ea typeface="方正艺黑简体" pitchFamily="65" charset="-122"/>
              </a:rPr>
              <a:t>导限流</a:t>
            </a:r>
            <a:r>
              <a:rPr lang="zh-CN" altLang="zh-CN" sz="3600" b="1" dirty="0" smtClean="0">
                <a:solidFill>
                  <a:schemeClr val="accent6"/>
                </a:solidFill>
                <a:latin typeface="方正艺黑简体" pitchFamily="65" charset="-122"/>
                <a:ea typeface="方正艺黑简体" pitchFamily="65" charset="-122"/>
              </a:rPr>
              <a:t>器在可再生能源电网应用探讨</a:t>
            </a:r>
            <a:endParaRPr lang="zh-CN" altLang="en-US" sz="3600" b="1" dirty="0">
              <a:solidFill>
                <a:schemeClr val="accent6"/>
              </a:solidFill>
              <a:latin typeface="方正艺黑简体" pitchFamily="65" charset="-122"/>
              <a:ea typeface="方正艺黑简体" pitchFamily="65"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4500563" y="6524625"/>
            <a:ext cx="936625" cy="333375"/>
          </a:xfrm>
          <a:prstGeom prst="rect">
            <a:avLst/>
          </a:prstGeom>
          <a:noFill/>
          <a:ln w="9525">
            <a:noFill/>
            <a:round/>
            <a:headEnd/>
            <a:tailEnd/>
          </a:ln>
        </p:spPr>
        <p:txBody>
          <a:bodyPr lIns="90000" tIns="46800" rIns="90000" bIns="46800"/>
          <a:lstStyle/>
          <a:p>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6148786-6C7F-4F7A-9334-B2897ECE179D}" type="slidenum">
              <a:rPr kumimoji="0" lang="zh-CN" altLang="en-GB" sz="1400">
                <a:solidFill>
                  <a:srgbClr val="000000"/>
                </a:solidFill>
                <a:latin typeface="Arial" pitchFamily="34" charset="0"/>
              </a:rPr>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kumimoji="0" lang="en-GB" altLang="zh-CN" sz="1400">
              <a:solidFill>
                <a:srgbClr val="000000"/>
              </a:solidFill>
              <a:latin typeface="Arial" pitchFamily="34" charset="0"/>
            </a:endParaRPr>
          </a:p>
        </p:txBody>
      </p:sp>
      <p:sp>
        <p:nvSpPr>
          <p:cNvPr id="5" name="Rectangle 7"/>
          <p:cNvSpPr>
            <a:spLocks noChangeArrowheads="1"/>
          </p:cNvSpPr>
          <p:nvPr/>
        </p:nvSpPr>
        <p:spPr bwMode="auto">
          <a:xfrm>
            <a:off x="428596" y="1285860"/>
            <a:ext cx="7715304" cy="523220"/>
          </a:xfrm>
          <a:prstGeom prst="rect">
            <a:avLst/>
          </a:prstGeom>
          <a:noFill/>
          <a:ln w="9525">
            <a:noFill/>
            <a:miter lim="800000"/>
            <a:headEnd/>
            <a:tailEnd/>
          </a:ln>
        </p:spPr>
        <p:txBody>
          <a:bodyPr wrap="square" anchor="ctr">
            <a:spAutoFit/>
          </a:bodyPr>
          <a:lstStyle/>
          <a:p>
            <a:pPr>
              <a:defRPr/>
            </a:pPr>
            <a:r>
              <a:rPr lang="zh-CN" altLang="en-US" sz="2800" b="1" dirty="0" smtClean="0">
                <a:solidFill>
                  <a:schemeClr val="accent6">
                    <a:lumMod val="50000"/>
                  </a:schemeClr>
                </a:solidFill>
                <a:ea typeface="幼圆"/>
                <a:cs typeface="幼圆"/>
              </a:rPr>
              <a:t>超导限流器在可再生能源电网中可发挥的作用</a:t>
            </a:r>
            <a:endParaRPr lang="zh-CN" altLang="en-US" sz="2800" b="1" dirty="0">
              <a:solidFill>
                <a:schemeClr val="accent6">
                  <a:lumMod val="50000"/>
                </a:schemeClr>
              </a:solidFill>
              <a:ea typeface="幼圆"/>
              <a:cs typeface="幼圆"/>
            </a:endParaRPr>
          </a:p>
        </p:txBody>
      </p:sp>
      <p:graphicFrame>
        <p:nvGraphicFramePr>
          <p:cNvPr id="7" name="Group 5"/>
          <p:cNvGraphicFramePr>
            <a:graphicFrameLocks/>
          </p:cNvGraphicFramePr>
          <p:nvPr/>
        </p:nvGraphicFramePr>
        <p:xfrm>
          <a:off x="1928794" y="2786058"/>
          <a:ext cx="6357982" cy="1857388"/>
        </p:xfrm>
        <a:graphic>
          <a:graphicData uri="http://schemas.openxmlformats.org/drawingml/2006/table">
            <a:tbl>
              <a:tblPr/>
              <a:tblGrid>
                <a:gridCol w="6357982"/>
              </a:tblGrid>
              <a:tr h="92869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zh-CN" sz="3600" b="1" i="0" u="none" strike="noStrike" kern="1200" cap="none" normalizeH="0" baseline="0" dirty="0" smtClean="0">
                          <a:ln>
                            <a:noFill/>
                          </a:ln>
                          <a:solidFill>
                            <a:schemeClr val="tx1"/>
                          </a:solidFill>
                          <a:effectLst/>
                          <a:latin typeface="方正大黑简体" pitchFamily="2" charset="-122"/>
                          <a:ea typeface="方正大黑简体" pitchFamily="2" charset="-122"/>
                          <a:cs typeface="+mn-cs"/>
                        </a:rPr>
                        <a:t>1. </a:t>
                      </a:r>
                      <a:r>
                        <a:rPr kumimoji="1" lang="zh-CN" altLang="en-US" sz="3600" b="1" i="0" u="none" strike="noStrike" kern="1200" cap="none" normalizeH="0" baseline="0" dirty="0" smtClean="0">
                          <a:ln>
                            <a:noFill/>
                          </a:ln>
                          <a:solidFill>
                            <a:schemeClr val="tx1"/>
                          </a:solidFill>
                          <a:effectLst/>
                          <a:latin typeface="方正大黑简体" pitchFamily="2" charset="-122"/>
                          <a:ea typeface="方正大黑简体" pitchFamily="2" charset="-122"/>
                          <a:cs typeface="+mn-cs"/>
                        </a:rPr>
                        <a:t>抑制共用母线上的短路电流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alpha val="44000"/>
                      </a:srgbClr>
                    </a:solidFill>
                  </a:tcPr>
                </a:tc>
              </a:tr>
              <a:tr h="928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3600" b="1" i="0" u="none" strike="noStrike" cap="none" normalizeH="0" baseline="0" dirty="0" smtClean="0">
                          <a:ln>
                            <a:noFill/>
                          </a:ln>
                          <a:solidFill>
                            <a:schemeClr val="tx1"/>
                          </a:solidFill>
                          <a:effectLst/>
                          <a:latin typeface="方正大黑简体" pitchFamily="2" charset="-122"/>
                          <a:ea typeface="方正大黑简体" pitchFamily="2" charset="-122"/>
                        </a:rPr>
                        <a:t>2. </a:t>
                      </a:r>
                      <a:r>
                        <a:rPr kumimoji="1" lang="zh-CN" altLang="en-US" sz="3600" b="1" i="0" u="none" strike="noStrike" cap="none" normalizeH="0" baseline="0" dirty="0" smtClean="0">
                          <a:ln>
                            <a:noFill/>
                          </a:ln>
                          <a:solidFill>
                            <a:schemeClr val="tx1"/>
                          </a:solidFill>
                          <a:effectLst/>
                          <a:latin typeface="方正大黑简体" pitchFamily="2" charset="-122"/>
                          <a:ea typeface="方正大黑简体" pitchFamily="2" charset="-122"/>
                        </a:rPr>
                        <a:t>支撑支路短路时母线的电压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alpha val="45000"/>
                      </a:srgbClr>
                    </a:solidFill>
                  </a:tcPr>
                </a:tc>
              </a:tr>
            </a:tbl>
          </a:graphicData>
        </a:graphic>
      </p:graphicFrame>
      <p:pic>
        <p:nvPicPr>
          <p:cNvPr id="10" name="Picture 4" descr="BD04924_"/>
          <p:cNvPicPr>
            <a:picLocks noChangeAspect="1" noChangeArrowheads="1"/>
          </p:cNvPicPr>
          <p:nvPr/>
        </p:nvPicPr>
        <p:blipFill>
          <a:blip r:embed="rId2" cstate="print"/>
          <a:srcRect/>
          <a:stretch>
            <a:fillRect/>
          </a:stretch>
        </p:blipFill>
        <p:spPr bwMode="auto">
          <a:xfrm>
            <a:off x="500034" y="3071810"/>
            <a:ext cx="1006324" cy="1357322"/>
          </a:xfrm>
          <a:prstGeom prst="rect">
            <a:avLst/>
          </a:prstGeom>
          <a:noFill/>
          <a:ln w="9525">
            <a:noFill/>
            <a:miter lim="800000"/>
            <a:headEnd/>
            <a:tailEnd/>
          </a:ln>
        </p:spPr>
      </p:pic>
      <p:sp>
        <p:nvSpPr>
          <p:cNvPr id="8" name="Rectangle 7"/>
          <p:cNvSpPr>
            <a:spLocks noChangeArrowheads="1"/>
          </p:cNvSpPr>
          <p:nvPr/>
        </p:nvSpPr>
        <p:spPr bwMode="auto">
          <a:xfrm>
            <a:off x="0" y="1"/>
            <a:ext cx="5214942" cy="707886"/>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defRPr/>
            </a:pPr>
            <a:r>
              <a:rPr lang="zh-CN" altLang="en-US" sz="2000" b="1" dirty="0" smtClean="0">
                <a:solidFill>
                  <a:srgbClr val="002060"/>
                </a:solidFill>
                <a:latin typeface="方正彩云简体" pitchFamily="65" charset="-122"/>
                <a:ea typeface="方正彩云简体" pitchFamily="65" charset="-122"/>
              </a:rPr>
              <a:t>解决可再生能源多电源、共母线供电电网的短路故障问题，超导限流器可能发挥的作用</a:t>
            </a:r>
            <a:endParaRPr lang="en-US" altLang="zh-CN" sz="2000" b="1" dirty="0" smtClean="0">
              <a:solidFill>
                <a:srgbClr val="002060"/>
              </a:solidFill>
              <a:latin typeface="方正彩云简体" pitchFamily="65" charset="-122"/>
              <a:ea typeface="方正彩云简体" pitchFamily="65"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539750" y="1341438"/>
            <a:ext cx="1871663" cy="503237"/>
          </a:xfrm>
          <a:prstGeom prst="rect">
            <a:avLst/>
          </a:prstGeom>
          <a:noFill/>
          <a:ln w="9525">
            <a:noFill/>
            <a:miter lim="800000"/>
            <a:headEnd/>
            <a:tailEnd/>
          </a:ln>
        </p:spPr>
        <p:txBody>
          <a:bodyPr anchor="ctr"/>
          <a:lstStyle/>
          <a:p>
            <a:pPr fontAlgn="ctr"/>
            <a:r>
              <a:rPr lang="zh-CN" altLang="en-US" sz="2800">
                <a:solidFill>
                  <a:srgbClr val="003399"/>
                </a:solidFill>
                <a:latin typeface="方正艺黑简体" pitchFamily="65" charset="-122"/>
                <a:ea typeface="方正艺黑简体" pitchFamily="65" charset="-122"/>
              </a:rPr>
              <a:t>内容提要</a:t>
            </a:r>
            <a:endParaRPr lang="en-US" altLang="zh-CN" sz="2800">
              <a:solidFill>
                <a:srgbClr val="003399"/>
              </a:solidFill>
              <a:latin typeface="方正艺黑简体" pitchFamily="65" charset="-122"/>
              <a:ea typeface="方正艺黑简体" pitchFamily="65" charset="-122"/>
            </a:endParaRPr>
          </a:p>
        </p:txBody>
      </p:sp>
      <p:sp>
        <p:nvSpPr>
          <p:cNvPr id="9219" name="Rectangle 8"/>
          <p:cNvSpPr>
            <a:spLocks noChangeArrowheads="1"/>
          </p:cNvSpPr>
          <p:nvPr/>
        </p:nvSpPr>
        <p:spPr bwMode="auto">
          <a:xfrm>
            <a:off x="1214438" y="2214563"/>
            <a:ext cx="6643687" cy="2603790"/>
          </a:xfrm>
          <a:prstGeom prst="rect">
            <a:avLst/>
          </a:prstGeom>
          <a:solidFill>
            <a:srgbClr val="FFFFFF"/>
          </a:solidFill>
          <a:ln w="9525">
            <a:noFill/>
            <a:miter lim="800000"/>
            <a:headEnd/>
            <a:tailEnd/>
          </a:ln>
        </p:spPr>
        <p:txBody>
          <a:bodyPr>
            <a:spAutoFit/>
          </a:bodyPr>
          <a:lstStyle/>
          <a:p>
            <a:pPr marL="265113" indent="-265113">
              <a:spcBef>
                <a:spcPct val="20000"/>
              </a:spcBef>
              <a:buFont typeface="Wingdings" pitchFamily="2" charset="2"/>
              <a:buChar char="q"/>
              <a:defRPr/>
            </a:pPr>
            <a:r>
              <a:rPr lang="zh-CN" altLang="en-US" b="1" dirty="0" smtClean="0">
                <a:solidFill>
                  <a:srgbClr val="333333"/>
                </a:solidFill>
                <a:latin typeface="华文中宋" pitchFamily="2" charset="-122"/>
                <a:ea typeface="华文中宋" pitchFamily="2" charset="-122"/>
              </a:rPr>
              <a:t>前言</a:t>
            </a:r>
            <a:endParaRPr lang="en-US" altLang="zh-CN" b="1" dirty="0" smtClean="0">
              <a:solidFill>
                <a:srgbClr val="333333"/>
              </a:solidFill>
              <a:latin typeface="华文中宋" pitchFamily="2" charset="-122"/>
              <a:ea typeface="华文中宋" pitchFamily="2" charset="-122"/>
            </a:endParaRPr>
          </a:p>
          <a:p>
            <a:pPr>
              <a:spcBef>
                <a:spcPct val="20000"/>
              </a:spcBef>
              <a:buFont typeface="Wingdings" pitchFamily="2" charset="2"/>
              <a:buChar char="q"/>
              <a:defRPr/>
            </a:pPr>
            <a:r>
              <a:rPr lang="zh-CN" altLang="en-US" b="1" dirty="0" smtClean="0">
                <a:latin typeface="华文中宋" pitchFamily="2" charset="-122"/>
                <a:ea typeface="华文中宋" pitchFamily="2" charset="-122"/>
              </a:rPr>
              <a:t>解决可再生能源多电源、共母线供电电网的短路故障问题，超导限流器可能发挥的作用</a:t>
            </a:r>
            <a:endParaRPr lang="en-US" altLang="zh-CN" b="1" dirty="0">
              <a:latin typeface="华文中宋" pitchFamily="2" charset="-122"/>
              <a:ea typeface="华文中宋" pitchFamily="2" charset="-122"/>
            </a:endParaRPr>
          </a:p>
          <a:p>
            <a:pPr marL="265113" indent="-265113">
              <a:spcBef>
                <a:spcPct val="20000"/>
              </a:spcBef>
              <a:buFont typeface="Wingdings" pitchFamily="2" charset="2"/>
              <a:buChar char="q"/>
              <a:defRPr/>
            </a:pPr>
            <a:r>
              <a:rPr lang="zh-CN" altLang="en-US" b="1" dirty="0" smtClean="0">
                <a:solidFill>
                  <a:srgbClr val="FF0000"/>
                </a:solidFill>
                <a:latin typeface="华文中宋" pitchFamily="2" charset="-122"/>
                <a:ea typeface="华文中宋" pitchFamily="2" charset="-122"/>
              </a:rPr>
              <a:t>用于可再生能源电网的超</a:t>
            </a:r>
            <a:r>
              <a:rPr lang="zh-CN" altLang="en-US" b="1" dirty="0">
                <a:solidFill>
                  <a:srgbClr val="FF0000"/>
                </a:solidFill>
                <a:latin typeface="华文中宋" pitchFamily="2" charset="-122"/>
                <a:ea typeface="华文中宋" pitchFamily="2" charset="-122"/>
              </a:rPr>
              <a:t>导限流器的性</a:t>
            </a:r>
            <a:r>
              <a:rPr lang="zh-CN" altLang="en-US" b="1" dirty="0" smtClean="0">
                <a:solidFill>
                  <a:srgbClr val="FF0000"/>
                </a:solidFill>
                <a:latin typeface="华文中宋" pitchFamily="2" charset="-122"/>
                <a:ea typeface="华文中宋" pitchFamily="2" charset="-122"/>
              </a:rPr>
              <a:t>能要求</a:t>
            </a:r>
            <a:endParaRPr lang="en-US" altLang="zh-CN" b="1" dirty="0">
              <a:solidFill>
                <a:srgbClr val="FF0000"/>
              </a:solidFill>
              <a:latin typeface="华文中宋" pitchFamily="2" charset="-122"/>
              <a:ea typeface="华文中宋" pitchFamily="2" charset="-122"/>
            </a:endParaRPr>
          </a:p>
          <a:p>
            <a:pPr>
              <a:spcBef>
                <a:spcPct val="20000"/>
              </a:spcBef>
              <a:buFont typeface="Wingdings" pitchFamily="2" charset="2"/>
              <a:buChar char="q"/>
              <a:defRPr/>
            </a:pPr>
            <a:r>
              <a:rPr lang="zh-CN" altLang="en-US" b="1" dirty="0" smtClean="0">
                <a:solidFill>
                  <a:srgbClr val="333333"/>
                </a:solidFill>
                <a:latin typeface="华文中宋" pitchFamily="2" charset="-122"/>
                <a:ea typeface="华文中宋" pitchFamily="2" charset="-122"/>
              </a:rPr>
              <a:t>各类超</a:t>
            </a:r>
            <a:r>
              <a:rPr lang="zh-CN" altLang="en-US" b="1" dirty="0">
                <a:solidFill>
                  <a:srgbClr val="333333"/>
                </a:solidFill>
                <a:latin typeface="华文中宋" pitchFamily="2" charset="-122"/>
                <a:ea typeface="华文中宋" pitchFamily="2" charset="-122"/>
              </a:rPr>
              <a:t>导限流</a:t>
            </a:r>
            <a:r>
              <a:rPr lang="zh-CN" altLang="en-US" b="1" dirty="0" smtClean="0">
                <a:solidFill>
                  <a:srgbClr val="333333"/>
                </a:solidFill>
                <a:latin typeface="华文中宋" pitchFamily="2" charset="-122"/>
                <a:ea typeface="华文中宋" pitchFamily="2" charset="-122"/>
              </a:rPr>
              <a:t>器的比较</a:t>
            </a:r>
            <a:endParaRPr lang="en-US" altLang="zh-CN" b="1" dirty="0" smtClean="0">
              <a:solidFill>
                <a:srgbClr val="333333"/>
              </a:solidFill>
              <a:latin typeface="华文中宋" pitchFamily="2" charset="-122"/>
              <a:ea typeface="华文中宋" pitchFamily="2" charset="-122"/>
            </a:endParaRPr>
          </a:p>
          <a:p>
            <a:pPr>
              <a:spcBef>
                <a:spcPct val="20000"/>
              </a:spcBef>
              <a:buFont typeface="Wingdings" pitchFamily="2" charset="2"/>
              <a:buChar char="q"/>
              <a:defRPr/>
            </a:pPr>
            <a:r>
              <a:rPr lang="zh-CN" altLang="en-US" b="1" dirty="0" smtClean="0">
                <a:solidFill>
                  <a:srgbClr val="333333"/>
                </a:solidFill>
                <a:latin typeface="华文中宋" pitchFamily="2" charset="-122"/>
                <a:ea typeface="华文中宋" pitchFamily="2" charset="-122"/>
              </a:rPr>
              <a:t>小结</a:t>
            </a:r>
            <a:endParaRPr lang="en-US" altLang="zh-CN" b="1" dirty="0">
              <a:solidFill>
                <a:srgbClr val="333333"/>
              </a:solidFill>
              <a:latin typeface="华文中宋" pitchFamily="2" charset="-122"/>
              <a:ea typeface="华文中宋" pitchFamily="2" charset="-122"/>
            </a:endParaRPr>
          </a:p>
        </p:txBody>
      </p:sp>
      <p:sp>
        <p:nvSpPr>
          <p:cNvPr id="5124" name="Text Box 3"/>
          <p:cNvSpPr txBox="1">
            <a:spLocks noChangeArrowheads="1"/>
          </p:cNvSpPr>
          <p:nvPr/>
        </p:nvSpPr>
        <p:spPr bwMode="auto">
          <a:xfrm>
            <a:off x="4500563" y="6524625"/>
            <a:ext cx="936625" cy="333375"/>
          </a:xfrm>
          <a:prstGeom prst="rect">
            <a:avLst/>
          </a:prstGeom>
          <a:noFill/>
          <a:ln w="9525">
            <a:noFill/>
            <a:round/>
            <a:headEnd/>
            <a:tailEnd/>
          </a:ln>
        </p:spPr>
        <p:txBody>
          <a:bodyPr lIns="90000" tIns="46800" rIns="90000" bIns="46800"/>
          <a:lstStyle/>
          <a:p>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E865258-B92A-4D7C-BDA7-0D36FEF45058}" type="slidenum">
              <a:rPr kumimoji="0" lang="zh-CN" altLang="en-GB" sz="1400">
                <a:solidFill>
                  <a:srgbClr val="000000"/>
                </a:solidFill>
                <a:latin typeface="Arial" pitchFamily="34" charset="0"/>
              </a:rPr>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kumimoji="0" lang="en-GB" altLang="zh-CN" sz="140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4500563" y="6524625"/>
            <a:ext cx="936625" cy="333375"/>
          </a:xfrm>
          <a:prstGeom prst="rect">
            <a:avLst/>
          </a:prstGeom>
          <a:noFill/>
          <a:ln w="9525">
            <a:noFill/>
            <a:round/>
            <a:headEnd/>
            <a:tailEnd/>
          </a:ln>
        </p:spPr>
        <p:txBody>
          <a:bodyPr lIns="90000" tIns="46800" rIns="90000" bIns="46800"/>
          <a:lstStyle/>
          <a:p>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48D8488-80F9-45F6-992F-E6370A14A64B}" type="slidenum">
              <a:rPr kumimoji="0" lang="zh-CN" altLang="en-GB" sz="1400">
                <a:solidFill>
                  <a:srgbClr val="000000"/>
                </a:solidFill>
                <a:latin typeface="Arial" pitchFamily="34" charset="0"/>
              </a:rPr>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kumimoji="0" lang="en-GB" altLang="zh-CN" sz="1400">
              <a:solidFill>
                <a:srgbClr val="000000"/>
              </a:solidFill>
              <a:latin typeface="Arial" pitchFamily="34" charset="0"/>
            </a:endParaRPr>
          </a:p>
        </p:txBody>
      </p:sp>
      <p:sp>
        <p:nvSpPr>
          <p:cNvPr id="13" name="Rectangle 7"/>
          <p:cNvSpPr>
            <a:spLocks noChangeArrowheads="1"/>
          </p:cNvSpPr>
          <p:nvPr/>
        </p:nvSpPr>
        <p:spPr bwMode="auto">
          <a:xfrm>
            <a:off x="0" y="1"/>
            <a:ext cx="5500694" cy="400110"/>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defRPr/>
            </a:pPr>
            <a:r>
              <a:rPr lang="zh-CN" altLang="en-US" sz="2000" b="1" dirty="0" smtClean="0">
                <a:solidFill>
                  <a:srgbClr val="002060"/>
                </a:solidFill>
                <a:latin typeface="方正彩云简体" pitchFamily="65" charset="-122"/>
                <a:ea typeface="方正彩云简体" pitchFamily="65" charset="-122"/>
              </a:rPr>
              <a:t>用于可再生能源电网的超导限流器的性能要求</a:t>
            </a:r>
            <a:endParaRPr lang="en-US" altLang="zh-CN" sz="2000" b="1" dirty="0" smtClean="0">
              <a:solidFill>
                <a:srgbClr val="002060"/>
              </a:solidFill>
              <a:latin typeface="方正彩云简体" pitchFamily="65" charset="-122"/>
              <a:ea typeface="方正彩云简体" pitchFamily="65" charset="-122"/>
            </a:endParaRPr>
          </a:p>
        </p:txBody>
      </p:sp>
      <p:sp>
        <p:nvSpPr>
          <p:cNvPr id="9" name="Rectangle 7"/>
          <p:cNvSpPr>
            <a:spLocks noChangeArrowheads="1"/>
          </p:cNvSpPr>
          <p:nvPr/>
        </p:nvSpPr>
        <p:spPr bwMode="auto">
          <a:xfrm>
            <a:off x="428596" y="785794"/>
            <a:ext cx="7000924" cy="523220"/>
          </a:xfrm>
          <a:prstGeom prst="rect">
            <a:avLst/>
          </a:prstGeom>
          <a:noFill/>
          <a:ln w="9525">
            <a:noFill/>
            <a:miter lim="800000"/>
            <a:headEnd/>
            <a:tailEnd/>
          </a:ln>
        </p:spPr>
        <p:txBody>
          <a:bodyPr wrap="square" anchor="ctr">
            <a:spAutoFit/>
          </a:bodyPr>
          <a:lstStyle/>
          <a:p>
            <a:pPr>
              <a:defRPr/>
            </a:pPr>
            <a:r>
              <a:rPr lang="zh-CN" altLang="en-US" sz="2800" b="1" dirty="0" smtClean="0">
                <a:solidFill>
                  <a:schemeClr val="accent6">
                    <a:lumMod val="50000"/>
                  </a:schemeClr>
                </a:solidFill>
                <a:ea typeface="幼圆"/>
                <a:cs typeface="幼圆"/>
              </a:rPr>
              <a:t>可再生能源电网所需限流器的性能要求：</a:t>
            </a:r>
            <a:endParaRPr lang="zh-CN" altLang="en-US" sz="2800" b="1" dirty="0">
              <a:solidFill>
                <a:schemeClr val="accent6">
                  <a:lumMod val="50000"/>
                </a:schemeClr>
              </a:solidFill>
              <a:ea typeface="幼圆"/>
              <a:cs typeface="幼圆"/>
            </a:endParaRPr>
          </a:p>
        </p:txBody>
      </p:sp>
      <p:graphicFrame>
        <p:nvGraphicFramePr>
          <p:cNvPr id="10" name="Group 5"/>
          <p:cNvGraphicFramePr>
            <a:graphicFrameLocks/>
          </p:cNvGraphicFramePr>
          <p:nvPr/>
        </p:nvGraphicFramePr>
        <p:xfrm>
          <a:off x="285720" y="1500174"/>
          <a:ext cx="8572560" cy="3148594"/>
        </p:xfrm>
        <a:graphic>
          <a:graphicData uri="http://schemas.openxmlformats.org/drawingml/2006/table">
            <a:tbl>
              <a:tblPr/>
              <a:tblGrid>
                <a:gridCol w="8572560"/>
              </a:tblGrid>
              <a:tr h="64294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zh-CN" sz="3600" b="1" i="0" u="none" strike="noStrike" kern="1200" cap="none" normalizeH="0" baseline="0" dirty="0" smtClean="0">
                          <a:ln>
                            <a:noFill/>
                          </a:ln>
                          <a:solidFill>
                            <a:schemeClr val="tx1"/>
                          </a:solidFill>
                          <a:effectLst/>
                          <a:latin typeface="方正大黑简体" pitchFamily="2" charset="-122"/>
                          <a:ea typeface="方正大黑简体" pitchFamily="2" charset="-122"/>
                          <a:cs typeface="+mn-cs"/>
                        </a:rPr>
                        <a:t>1. </a:t>
                      </a:r>
                      <a:r>
                        <a:rPr kumimoji="1" lang="zh-CN" altLang="en-US" sz="3600" b="1" i="0" u="none" strike="noStrike" kern="1200" cap="none" normalizeH="0" baseline="0" dirty="0" smtClean="0">
                          <a:ln>
                            <a:noFill/>
                          </a:ln>
                          <a:solidFill>
                            <a:schemeClr val="tx1"/>
                          </a:solidFill>
                          <a:effectLst/>
                          <a:latin typeface="方正大黑简体" pitchFamily="2" charset="-122"/>
                          <a:ea typeface="方正大黑简体" pitchFamily="2" charset="-122"/>
                          <a:cs typeface="+mn-cs"/>
                        </a:rPr>
                        <a:t>基量小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alpha val="44000"/>
                      </a:srgbClr>
                    </a:solidFill>
                  </a:tcPr>
                </a:tc>
              </a:tr>
              <a:tr h="64294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zh-CN" sz="3600" b="1" i="0" u="none" strike="noStrike" cap="none" normalizeH="0" baseline="0" dirty="0" smtClean="0">
                          <a:ln>
                            <a:noFill/>
                          </a:ln>
                          <a:solidFill>
                            <a:schemeClr val="tx1"/>
                          </a:solidFill>
                          <a:effectLst/>
                          <a:latin typeface="方正大黑简体" pitchFamily="2" charset="-122"/>
                          <a:ea typeface="方正大黑简体" pitchFamily="2" charset="-122"/>
                        </a:rPr>
                        <a:t>2. </a:t>
                      </a:r>
                      <a:r>
                        <a:rPr kumimoji="1" lang="zh-CN" altLang="en-US" sz="3600" b="1" i="0" u="none" strike="noStrike" cap="none" normalizeH="0" baseline="0" dirty="0" smtClean="0">
                          <a:ln>
                            <a:noFill/>
                          </a:ln>
                          <a:solidFill>
                            <a:schemeClr val="tx1"/>
                          </a:solidFill>
                          <a:effectLst/>
                          <a:latin typeface="方正大黑简体" pitchFamily="2" charset="-122"/>
                          <a:ea typeface="方正大黑简体" pitchFamily="2" charset="-122"/>
                        </a:rPr>
                        <a:t>输电阻抗（压降）很小，</a:t>
                      </a:r>
                      <a:r>
                        <a:rPr lang="en-US" sz="3600" b="1" kern="1200" dirty="0" smtClean="0">
                          <a:solidFill>
                            <a:schemeClr val="tx1"/>
                          </a:solidFill>
                          <a:latin typeface="方正大黑简体" pitchFamily="2" charset="-122"/>
                          <a:ea typeface="方正大黑简体" pitchFamily="2" charset="-122"/>
                          <a:cs typeface="+mn-cs"/>
                        </a:rPr>
                        <a:t>10</a:t>
                      </a:r>
                      <a:r>
                        <a:rPr lang="en-US" sz="3600" b="1" kern="1200" baseline="30000" dirty="0" smtClean="0">
                          <a:solidFill>
                            <a:schemeClr val="tx1"/>
                          </a:solidFill>
                          <a:latin typeface="方正大黑简体" pitchFamily="2" charset="-122"/>
                          <a:ea typeface="方正大黑简体" pitchFamily="2" charset="-122"/>
                          <a:cs typeface="+mn-cs"/>
                        </a:rPr>
                        <a:t>-2</a:t>
                      </a:r>
                      <a:r>
                        <a:rPr lang="en-US" sz="3600" b="1" kern="1200" dirty="0" smtClean="0">
                          <a:solidFill>
                            <a:schemeClr val="tx1"/>
                          </a:solidFill>
                          <a:latin typeface="方正大黑简体" pitchFamily="2" charset="-122"/>
                          <a:ea typeface="方正大黑简体" pitchFamily="2" charset="-122"/>
                          <a:cs typeface="+mn-cs"/>
                        </a:rPr>
                        <a:t>~10</a:t>
                      </a:r>
                      <a:r>
                        <a:rPr lang="en-US" sz="3600" b="1" kern="1200" baseline="30000" dirty="0" smtClean="0">
                          <a:solidFill>
                            <a:schemeClr val="tx1"/>
                          </a:solidFill>
                          <a:latin typeface="方正大黑简体" pitchFamily="2" charset="-122"/>
                          <a:ea typeface="方正大黑简体" pitchFamily="2" charset="-122"/>
                          <a:cs typeface="+mn-cs"/>
                        </a:rPr>
                        <a:t>-1</a:t>
                      </a:r>
                      <a:r>
                        <a:rPr lang="en-US" sz="3600" b="1" kern="1200" dirty="0" smtClean="0">
                          <a:solidFill>
                            <a:schemeClr val="tx1"/>
                          </a:solidFill>
                          <a:latin typeface="方正大黑简体" pitchFamily="2" charset="-122"/>
                          <a:ea typeface="方正大黑简体" pitchFamily="2" charset="-122"/>
                          <a:cs typeface="+mn-cs"/>
                        </a:rPr>
                        <a:t>Ω</a:t>
                      </a:r>
                      <a:r>
                        <a:rPr kumimoji="1" lang="zh-CN" altLang="en-US" sz="3600" b="1" i="0" u="none" strike="noStrike" cap="none" normalizeH="0" baseline="0" dirty="0" smtClean="0">
                          <a:ln>
                            <a:noFill/>
                          </a:ln>
                          <a:solidFill>
                            <a:schemeClr val="tx1"/>
                          </a:solidFill>
                          <a:effectLst/>
                          <a:latin typeface="方正大黑简体" pitchFamily="2" charset="-122"/>
                          <a:ea typeface="方正大黑简体" pitchFamily="2" charset="-122"/>
                        </a:rPr>
                        <a:t>（</a:t>
                      </a:r>
                      <a:r>
                        <a:rPr kumimoji="1" lang="en-US" altLang="zh-CN" sz="3600" b="1" i="0" u="none" strike="noStrike" cap="none" normalizeH="0" baseline="0" dirty="0" smtClean="0">
                          <a:ln>
                            <a:noFill/>
                          </a:ln>
                          <a:solidFill>
                            <a:schemeClr val="tx1"/>
                          </a:solidFill>
                          <a:effectLst/>
                          <a:latin typeface="方正大黑简体" pitchFamily="2" charset="-122"/>
                          <a:ea typeface="方正大黑简体" pitchFamily="2" charset="-122"/>
                        </a:rPr>
                        <a:t>01</a:t>
                      </a:r>
                      <a:r>
                        <a:rPr lang="en-US" altLang="zh-CN" sz="3600" b="1" kern="1200" dirty="0" smtClean="0">
                          <a:solidFill>
                            <a:schemeClr val="tx1"/>
                          </a:solidFill>
                          <a:latin typeface="方正大黑简体" pitchFamily="2" charset="-122"/>
                          <a:ea typeface="方正大黑简体" pitchFamily="2" charset="-122"/>
                          <a:cs typeface="+mn-cs"/>
                        </a:rPr>
                        <a:t>~</a:t>
                      </a:r>
                      <a:r>
                        <a:rPr kumimoji="1" lang="en-US" altLang="zh-CN" sz="3600" b="1" i="0" u="none" strike="noStrike" cap="none" normalizeH="0" baseline="0" dirty="0" smtClean="0">
                          <a:ln>
                            <a:noFill/>
                          </a:ln>
                          <a:solidFill>
                            <a:schemeClr val="tx1"/>
                          </a:solidFill>
                          <a:effectLst/>
                          <a:latin typeface="方正大黑简体" pitchFamily="2" charset="-122"/>
                          <a:ea typeface="方正大黑简体" pitchFamily="2" charset="-122"/>
                        </a:rPr>
                        <a:t>0.3%</a:t>
                      </a:r>
                      <a:r>
                        <a:rPr kumimoji="1" lang="zh-CN" altLang="en-US" sz="3600" b="1" i="0" u="none" strike="noStrike" cap="none" normalizeH="0" baseline="0" dirty="0" smtClean="0">
                          <a:ln>
                            <a:noFill/>
                          </a:ln>
                          <a:solidFill>
                            <a:schemeClr val="tx1"/>
                          </a:solidFill>
                          <a:effectLst/>
                          <a:latin typeface="方正大黑简体" pitchFamily="2" charset="-122"/>
                          <a:ea typeface="方正大黑简体" pitchFamily="2" charset="-122"/>
                        </a:rPr>
                        <a:t>线路压降）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alpha val="45000"/>
                      </a:srgbClr>
                    </a:solidFill>
                  </a:tcPr>
                </a:tc>
              </a:tr>
              <a:tr h="6611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3600" b="1" i="0" u="none" strike="noStrike" cap="none" normalizeH="0" baseline="0" dirty="0" smtClean="0">
                          <a:ln>
                            <a:noFill/>
                          </a:ln>
                          <a:solidFill>
                            <a:schemeClr val="tx1"/>
                          </a:solidFill>
                          <a:effectLst/>
                          <a:latin typeface="方正大黑简体" pitchFamily="2" charset="-122"/>
                          <a:ea typeface="方正大黑简体" pitchFamily="2" charset="-122"/>
                        </a:rPr>
                        <a:t>3. </a:t>
                      </a:r>
                      <a:r>
                        <a:rPr kumimoji="1" lang="zh-CN" altLang="en-US" sz="3600" b="1" i="0" u="none" strike="noStrike" cap="none" normalizeH="0" baseline="0" dirty="0" smtClean="0">
                          <a:ln>
                            <a:noFill/>
                          </a:ln>
                          <a:solidFill>
                            <a:schemeClr val="tx1"/>
                          </a:solidFill>
                          <a:effectLst/>
                          <a:latin typeface="方正大黑简体" pitchFamily="2" charset="-122"/>
                          <a:ea typeface="方正大黑简体" pitchFamily="2" charset="-122"/>
                        </a:rPr>
                        <a:t>限流阻抗相对不大（</a:t>
                      </a:r>
                      <a:r>
                        <a:rPr kumimoji="1" lang="en-US" altLang="zh-CN" sz="3600" b="1" i="0" u="none" strike="noStrike" cap="none" normalizeH="0" baseline="0" dirty="0" smtClean="0">
                          <a:ln>
                            <a:noFill/>
                          </a:ln>
                          <a:solidFill>
                            <a:schemeClr val="tx1"/>
                          </a:solidFill>
                          <a:effectLst/>
                          <a:latin typeface="方正大黑简体" pitchFamily="2" charset="-122"/>
                          <a:ea typeface="方正大黑简体" pitchFamily="2" charset="-122"/>
                        </a:rPr>
                        <a:t>2</a:t>
                      </a:r>
                      <a:r>
                        <a:rPr lang="en-US" altLang="zh-CN" sz="3600" b="1" kern="1200" dirty="0" smtClean="0">
                          <a:solidFill>
                            <a:schemeClr val="tx1"/>
                          </a:solidFill>
                          <a:latin typeface="方正大黑简体" pitchFamily="2" charset="-122"/>
                          <a:ea typeface="方正大黑简体" pitchFamily="2" charset="-122"/>
                          <a:cs typeface="+mn-cs"/>
                        </a:rPr>
                        <a:t>~</a:t>
                      </a:r>
                      <a:r>
                        <a:rPr kumimoji="1" lang="en-US" altLang="zh-CN" sz="3600" b="1" i="0" u="none" strike="noStrike" cap="none" normalizeH="0" baseline="0" dirty="0" smtClean="0">
                          <a:ln>
                            <a:noFill/>
                          </a:ln>
                          <a:solidFill>
                            <a:schemeClr val="tx1"/>
                          </a:solidFill>
                          <a:effectLst/>
                          <a:latin typeface="方正大黑简体" pitchFamily="2" charset="-122"/>
                          <a:ea typeface="方正大黑简体" pitchFamily="2" charset="-122"/>
                        </a:rPr>
                        <a:t>5x</a:t>
                      </a:r>
                      <a:r>
                        <a:rPr lang="en-US" sz="3600" b="1" kern="1200" dirty="0" smtClean="0">
                          <a:solidFill>
                            <a:schemeClr val="tx1"/>
                          </a:solidFill>
                          <a:latin typeface="方正大黑简体" pitchFamily="2" charset="-122"/>
                          <a:ea typeface="方正大黑简体" pitchFamily="2" charset="-122"/>
                          <a:cs typeface="+mn-cs"/>
                        </a:rPr>
                        <a:t>10</a:t>
                      </a:r>
                      <a:r>
                        <a:rPr lang="en-US" sz="3600" b="1" kern="1200" baseline="30000" dirty="0" smtClean="0">
                          <a:solidFill>
                            <a:schemeClr val="tx1"/>
                          </a:solidFill>
                          <a:latin typeface="方正大黑简体" pitchFamily="2" charset="-122"/>
                          <a:ea typeface="方正大黑简体" pitchFamily="2" charset="-122"/>
                          <a:cs typeface="+mn-cs"/>
                        </a:rPr>
                        <a:t>-1</a:t>
                      </a:r>
                      <a:r>
                        <a:rPr lang="en-US" sz="3600" b="1" kern="1200" dirty="0" smtClean="0">
                          <a:solidFill>
                            <a:schemeClr val="tx1"/>
                          </a:solidFill>
                          <a:latin typeface="方正大黑简体" pitchFamily="2" charset="-122"/>
                          <a:ea typeface="方正大黑简体" pitchFamily="2" charset="-122"/>
                          <a:cs typeface="+mn-cs"/>
                        </a:rPr>
                        <a:t>Ω</a:t>
                      </a:r>
                      <a:r>
                        <a:rPr kumimoji="1" lang="zh-CN" altLang="en-US" sz="3600" b="1" i="0" u="none" strike="noStrike" cap="none" normalizeH="0" baseline="0" dirty="0" smtClean="0">
                          <a:ln>
                            <a:noFill/>
                          </a:ln>
                          <a:solidFill>
                            <a:schemeClr val="tx1"/>
                          </a:solidFill>
                          <a:effectLst/>
                          <a:latin typeface="方正大黑简体" pitchFamily="2" charset="-122"/>
                          <a:ea typeface="方正大黑简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50000"/>
                      </a:srgbClr>
                    </a:solidFill>
                  </a:tcPr>
                </a:tc>
              </a:tr>
              <a:tr h="655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3600" b="1" i="0" u="none" strike="noStrike" cap="none" normalizeH="0" baseline="0" dirty="0" smtClean="0">
                          <a:ln>
                            <a:noFill/>
                          </a:ln>
                          <a:solidFill>
                            <a:schemeClr val="tx1"/>
                          </a:solidFill>
                          <a:effectLst/>
                          <a:latin typeface="方正大黑简体" pitchFamily="2" charset="-122"/>
                          <a:ea typeface="方正大黑简体" pitchFamily="2" charset="-122"/>
                        </a:rPr>
                        <a:t>4. </a:t>
                      </a:r>
                      <a:r>
                        <a:rPr kumimoji="1" lang="zh-CN" altLang="en-US" sz="3600" b="1" i="0" u="none" strike="noStrike" cap="none" normalizeH="0" baseline="0" dirty="0" smtClean="0">
                          <a:ln>
                            <a:noFill/>
                          </a:ln>
                          <a:solidFill>
                            <a:schemeClr val="tx1"/>
                          </a:solidFill>
                          <a:effectLst/>
                          <a:latin typeface="方正大黑简体" pitchFamily="2" charset="-122"/>
                          <a:ea typeface="方正大黑简体" pitchFamily="2" charset="-122"/>
                        </a:rPr>
                        <a:t>限流反应快</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r>
            </a:tbl>
          </a:graphicData>
        </a:graphic>
      </p:graphicFrame>
      <p:sp>
        <p:nvSpPr>
          <p:cNvPr id="6" name="Rectangle 7"/>
          <p:cNvSpPr>
            <a:spLocks noChangeArrowheads="1"/>
          </p:cNvSpPr>
          <p:nvPr/>
        </p:nvSpPr>
        <p:spPr bwMode="auto">
          <a:xfrm>
            <a:off x="2857488" y="5357826"/>
            <a:ext cx="5143536" cy="523220"/>
          </a:xfrm>
          <a:prstGeom prst="rect">
            <a:avLst/>
          </a:prstGeom>
          <a:noFill/>
          <a:ln w="9525">
            <a:noFill/>
            <a:miter lim="800000"/>
            <a:headEnd/>
            <a:tailEnd/>
          </a:ln>
        </p:spPr>
        <p:txBody>
          <a:bodyPr wrap="square" anchor="ctr">
            <a:spAutoFit/>
          </a:bodyPr>
          <a:lstStyle/>
          <a:p>
            <a:pPr>
              <a:defRPr/>
            </a:pPr>
            <a:r>
              <a:rPr lang="zh-CN" altLang="en-US" sz="2800" b="1" dirty="0" smtClean="0">
                <a:solidFill>
                  <a:schemeClr val="accent6">
                    <a:lumMod val="50000"/>
                  </a:schemeClr>
                </a:solidFill>
                <a:ea typeface="幼圆"/>
                <a:cs typeface="幼圆"/>
              </a:rPr>
              <a:t>超导限流器可能是最佳选择？！</a:t>
            </a:r>
            <a:endParaRPr lang="zh-CN" altLang="en-US" sz="2800" b="1" dirty="0">
              <a:solidFill>
                <a:schemeClr val="accent6">
                  <a:lumMod val="50000"/>
                </a:schemeClr>
              </a:solidFill>
              <a:ea typeface="幼圆"/>
              <a:cs typeface="幼圆"/>
            </a:endParaRPr>
          </a:p>
        </p:txBody>
      </p:sp>
      <p:pic>
        <p:nvPicPr>
          <p:cNvPr id="11266" name="Picture 2" descr="http://img5.imgtn.bdimg.com/it/u=3906910763,3827908648&amp;fm=21&amp;gp=0.jpg"/>
          <p:cNvPicPr>
            <a:picLocks noChangeAspect="1" noChangeArrowheads="1"/>
          </p:cNvPicPr>
          <p:nvPr/>
        </p:nvPicPr>
        <p:blipFill>
          <a:blip r:embed="rId2" cstate="print"/>
          <a:srcRect/>
          <a:stretch>
            <a:fillRect/>
          </a:stretch>
        </p:blipFill>
        <p:spPr bwMode="auto">
          <a:xfrm>
            <a:off x="1428728" y="4857760"/>
            <a:ext cx="1357321" cy="1357322"/>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539750" y="1341438"/>
            <a:ext cx="1871663" cy="503237"/>
          </a:xfrm>
          <a:prstGeom prst="rect">
            <a:avLst/>
          </a:prstGeom>
          <a:noFill/>
          <a:ln w="9525">
            <a:noFill/>
            <a:miter lim="800000"/>
            <a:headEnd/>
            <a:tailEnd/>
          </a:ln>
        </p:spPr>
        <p:txBody>
          <a:bodyPr anchor="ctr"/>
          <a:lstStyle/>
          <a:p>
            <a:pPr fontAlgn="ctr"/>
            <a:r>
              <a:rPr lang="zh-CN" altLang="en-US" sz="2800">
                <a:solidFill>
                  <a:srgbClr val="003399"/>
                </a:solidFill>
                <a:latin typeface="方正艺黑简体" pitchFamily="65" charset="-122"/>
                <a:ea typeface="方正艺黑简体" pitchFamily="65" charset="-122"/>
              </a:rPr>
              <a:t>内容提要</a:t>
            </a:r>
            <a:endParaRPr lang="en-US" altLang="zh-CN" sz="2800">
              <a:solidFill>
                <a:srgbClr val="003399"/>
              </a:solidFill>
              <a:latin typeface="方正艺黑简体" pitchFamily="65" charset="-122"/>
              <a:ea typeface="方正艺黑简体" pitchFamily="65" charset="-122"/>
            </a:endParaRPr>
          </a:p>
        </p:txBody>
      </p:sp>
      <p:sp>
        <p:nvSpPr>
          <p:cNvPr id="9219" name="Rectangle 8"/>
          <p:cNvSpPr>
            <a:spLocks noChangeArrowheads="1"/>
          </p:cNvSpPr>
          <p:nvPr/>
        </p:nvSpPr>
        <p:spPr bwMode="auto">
          <a:xfrm>
            <a:off x="1214438" y="2214563"/>
            <a:ext cx="6643687" cy="2603790"/>
          </a:xfrm>
          <a:prstGeom prst="rect">
            <a:avLst/>
          </a:prstGeom>
          <a:solidFill>
            <a:srgbClr val="FFFFFF"/>
          </a:solidFill>
          <a:ln w="9525">
            <a:noFill/>
            <a:miter lim="800000"/>
            <a:headEnd/>
            <a:tailEnd/>
          </a:ln>
        </p:spPr>
        <p:txBody>
          <a:bodyPr>
            <a:spAutoFit/>
          </a:bodyPr>
          <a:lstStyle/>
          <a:p>
            <a:pPr marL="265113" indent="-265113">
              <a:spcBef>
                <a:spcPct val="20000"/>
              </a:spcBef>
              <a:buFont typeface="Wingdings" pitchFamily="2" charset="2"/>
              <a:buChar char="q"/>
              <a:defRPr/>
            </a:pPr>
            <a:r>
              <a:rPr lang="zh-CN" altLang="en-US" b="1" dirty="0" smtClean="0">
                <a:solidFill>
                  <a:srgbClr val="333333"/>
                </a:solidFill>
                <a:latin typeface="华文中宋" pitchFamily="2" charset="-122"/>
                <a:ea typeface="华文中宋" pitchFamily="2" charset="-122"/>
              </a:rPr>
              <a:t>前言</a:t>
            </a:r>
            <a:endParaRPr lang="en-US" altLang="zh-CN" b="1" dirty="0" smtClean="0">
              <a:solidFill>
                <a:srgbClr val="333333"/>
              </a:solidFill>
              <a:latin typeface="华文中宋" pitchFamily="2" charset="-122"/>
              <a:ea typeface="华文中宋" pitchFamily="2" charset="-122"/>
            </a:endParaRPr>
          </a:p>
          <a:p>
            <a:pPr>
              <a:spcBef>
                <a:spcPct val="20000"/>
              </a:spcBef>
              <a:buFont typeface="Wingdings" pitchFamily="2" charset="2"/>
              <a:buChar char="q"/>
              <a:defRPr/>
            </a:pPr>
            <a:r>
              <a:rPr lang="zh-CN" altLang="en-US" b="1" dirty="0" smtClean="0">
                <a:latin typeface="华文中宋" pitchFamily="2" charset="-122"/>
                <a:ea typeface="华文中宋" pitchFamily="2" charset="-122"/>
              </a:rPr>
              <a:t>可再生能源多电源、共母线供电电网的短路故障问题超导限流器可能发挥的作用</a:t>
            </a:r>
            <a:endParaRPr lang="en-US" altLang="zh-CN" b="1" dirty="0">
              <a:latin typeface="华文中宋" pitchFamily="2" charset="-122"/>
              <a:ea typeface="华文中宋" pitchFamily="2" charset="-122"/>
            </a:endParaRPr>
          </a:p>
          <a:p>
            <a:pPr marL="265113" indent="-265113">
              <a:spcBef>
                <a:spcPct val="20000"/>
              </a:spcBef>
              <a:buFont typeface="Wingdings" pitchFamily="2" charset="2"/>
              <a:buChar char="q"/>
              <a:defRPr/>
            </a:pPr>
            <a:r>
              <a:rPr lang="zh-CN" altLang="en-US" b="1" dirty="0" smtClean="0">
                <a:latin typeface="华文中宋" pitchFamily="2" charset="-122"/>
                <a:ea typeface="华文中宋" pitchFamily="2" charset="-122"/>
              </a:rPr>
              <a:t>用于可再生能源电网的超</a:t>
            </a:r>
            <a:r>
              <a:rPr lang="zh-CN" altLang="en-US" b="1" dirty="0">
                <a:latin typeface="华文中宋" pitchFamily="2" charset="-122"/>
                <a:ea typeface="华文中宋" pitchFamily="2" charset="-122"/>
              </a:rPr>
              <a:t>导限流器的性</a:t>
            </a:r>
            <a:r>
              <a:rPr lang="zh-CN" altLang="en-US" b="1" dirty="0" smtClean="0">
                <a:latin typeface="华文中宋" pitchFamily="2" charset="-122"/>
                <a:ea typeface="华文中宋" pitchFamily="2" charset="-122"/>
              </a:rPr>
              <a:t>能要求</a:t>
            </a:r>
            <a:endParaRPr lang="en-US" altLang="zh-CN" b="1" dirty="0">
              <a:latin typeface="华文中宋" pitchFamily="2" charset="-122"/>
              <a:ea typeface="华文中宋" pitchFamily="2" charset="-122"/>
            </a:endParaRPr>
          </a:p>
          <a:p>
            <a:pPr>
              <a:spcBef>
                <a:spcPct val="20000"/>
              </a:spcBef>
              <a:buFont typeface="Wingdings" pitchFamily="2" charset="2"/>
              <a:buChar char="q"/>
              <a:defRPr/>
            </a:pPr>
            <a:r>
              <a:rPr lang="zh-CN" altLang="en-US" b="1" dirty="0" smtClean="0">
                <a:solidFill>
                  <a:srgbClr val="FF0000"/>
                </a:solidFill>
                <a:latin typeface="华文中宋" pitchFamily="2" charset="-122"/>
                <a:ea typeface="华文中宋" pitchFamily="2" charset="-122"/>
              </a:rPr>
              <a:t>各类超</a:t>
            </a:r>
            <a:r>
              <a:rPr lang="zh-CN" altLang="en-US" b="1" dirty="0">
                <a:solidFill>
                  <a:srgbClr val="FF0000"/>
                </a:solidFill>
                <a:latin typeface="华文中宋" pitchFamily="2" charset="-122"/>
                <a:ea typeface="华文中宋" pitchFamily="2" charset="-122"/>
              </a:rPr>
              <a:t>导限流</a:t>
            </a:r>
            <a:r>
              <a:rPr lang="zh-CN" altLang="en-US" b="1" dirty="0" smtClean="0">
                <a:solidFill>
                  <a:srgbClr val="FF0000"/>
                </a:solidFill>
                <a:latin typeface="华文中宋" pitchFamily="2" charset="-122"/>
                <a:ea typeface="华文中宋" pitchFamily="2" charset="-122"/>
              </a:rPr>
              <a:t>器的比较</a:t>
            </a:r>
            <a:endParaRPr lang="en-US" altLang="zh-CN" b="1" dirty="0" smtClean="0">
              <a:solidFill>
                <a:srgbClr val="FF0000"/>
              </a:solidFill>
              <a:latin typeface="华文中宋" pitchFamily="2" charset="-122"/>
              <a:ea typeface="华文中宋" pitchFamily="2" charset="-122"/>
            </a:endParaRPr>
          </a:p>
          <a:p>
            <a:pPr>
              <a:spcBef>
                <a:spcPct val="20000"/>
              </a:spcBef>
              <a:buFont typeface="Wingdings" pitchFamily="2" charset="2"/>
              <a:buChar char="q"/>
              <a:defRPr/>
            </a:pPr>
            <a:r>
              <a:rPr lang="zh-CN" altLang="en-US" b="1" dirty="0" smtClean="0">
                <a:solidFill>
                  <a:srgbClr val="333333"/>
                </a:solidFill>
                <a:latin typeface="华文中宋" pitchFamily="2" charset="-122"/>
                <a:ea typeface="华文中宋" pitchFamily="2" charset="-122"/>
              </a:rPr>
              <a:t>小结</a:t>
            </a:r>
            <a:endParaRPr lang="en-US" altLang="zh-CN" b="1" dirty="0">
              <a:solidFill>
                <a:srgbClr val="333333"/>
              </a:solidFill>
              <a:latin typeface="华文中宋" pitchFamily="2" charset="-122"/>
              <a:ea typeface="华文中宋" pitchFamily="2" charset="-122"/>
            </a:endParaRPr>
          </a:p>
        </p:txBody>
      </p:sp>
      <p:sp>
        <p:nvSpPr>
          <p:cNvPr id="5124" name="Text Box 3"/>
          <p:cNvSpPr txBox="1">
            <a:spLocks noChangeArrowheads="1"/>
          </p:cNvSpPr>
          <p:nvPr/>
        </p:nvSpPr>
        <p:spPr bwMode="auto">
          <a:xfrm>
            <a:off x="4500563" y="6524625"/>
            <a:ext cx="936625" cy="333375"/>
          </a:xfrm>
          <a:prstGeom prst="rect">
            <a:avLst/>
          </a:prstGeom>
          <a:noFill/>
          <a:ln w="9525">
            <a:noFill/>
            <a:round/>
            <a:headEnd/>
            <a:tailEnd/>
          </a:ln>
        </p:spPr>
        <p:txBody>
          <a:bodyPr lIns="90000" tIns="46800" rIns="90000" bIns="46800"/>
          <a:lstStyle/>
          <a:p>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E865258-B92A-4D7C-BDA7-0D36FEF45058}" type="slidenum">
              <a:rPr kumimoji="0" lang="zh-CN" altLang="en-GB" sz="1400">
                <a:solidFill>
                  <a:srgbClr val="000000"/>
                </a:solidFill>
                <a:latin typeface="Arial" pitchFamily="34" charset="0"/>
              </a:rPr>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kumimoji="0" lang="en-GB" altLang="zh-CN" sz="140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4500563" y="6524625"/>
            <a:ext cx="936625" cy="333375"/>
          </a:xfrm>
          <a:prstGeom prst="rect">
            <a:avLst/>
          </a:prstGeom>
          <a:noFill/>
          <a:ln w="9525">
            <a:noFill/>
            <a:round/>
            <a:headEnd/>
            <a:tailEnd/>
          </a:ln>
        </p:spPr>
        <p:txBody>
          <a:bodyPr lIns="90000" tIns="46800" rIns="90000" bIns="46800"/>
          <a:lstStyle/>
          <a:p>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6148786-6C7F-4F7A-9334-B2897ECE179D}" type="slidenum">
              <a:rPr kumimoji="0" lang="zh-CN" altLang="en-GB" sz="1400">
                <a:solidFill>
                  <a:srgbClr val="000000"/>
                </a:solidFill>
                <a:latin typeface="Arial" pitchFamily="34" charset="0"/>
              </a:rPr>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kumimoji="0" lang="en-GB" altLang="zh-CN" sz="1400">
              <a:solidFill>
                <a:srgbClr val="000000"/>
              </a:solidFill>
              <a:latin typeface="Arial" pitchFamily="34" charset="0"/>
            </a:endParaRPr>
          </a:p>
        </p:txBody>
      </p:sp>
      <p:sp>
        <p:nvSpPr>
          <p:cNvPr id="5" name="Rectangle 7"/>
          <p:cNvSpPr>
            <a:spLocks noChangeArrowheads="1"/>
          </p:cNvSpPr>
          <p:nvPr/>
        </p:nvSpPr>
        <p:spPr bwMode="auto">
          <a:xfrm>
            <a:off x="214282" y="928670"/>
            <a:ext cx="2928958" cy="400110"/>
          </a:xfrm>
          <a:prstGeom prst="rect">
            <a:avLst/>
          </a:prstGeom>
          <a:noFill/>
          <a:ln w="9525">
            <a:noFill/>
            <a:miter lim="800000"/>
            <a:headEnd/>
            <a:tailEnd/>
          </a:ln>
        </p:spPr>
        <p:txBody>
          <a:bodyPr wrap="square" anchor="ctr">
            <a:spAutoFit/>
          </a:bodyPr>
          <a:lstStyle/>
          <a:p>
            <a:pPr>
              <a:defRPr/>
            </a:pPr>
            <a:r>
              <a:rPr lang="zh-CN" altLang="en-US" sz="2000" b="1" dirty="0" smtClean="0">
                <a:solidFill>
                  <a:schemeClr val="accent6">
                    <a:lumMod val="50000"/>
                  </a:schemeClr>
                </a:solidFill>
                <a:ea typeface="幼圆"/>
                <a:cs typeface="幼圆"/>
              </a:rPr>
              <a:t>电阻型超导限流器</a:t>
            </a:r>
            <a:endParaRPr lang="zh-CN" altLang="en-US" sz="2000" b="1" dirty="0">
              <a:solidFill>
                <a:schemeClr val="accent6">
                  <a:lumMod val="50000"/>
                </a:schemeClr>
              </a:solidFill>
              <a:ea typeface="幼圆"/>
              <a:cs typeface="幼圆"/>
            </a:endParaRPr>
          </a:p>
        </p:txBody>
      </p:sp>
      <p:sp>
        <p:nvSpPr>
          <p:cNvPr id="7" name="Rectangle 7"/>
          <p:cNvSpPr>
            <a:spLocks noChangeArrowheads="1"/>
          </p:cNvSpPr>
          <p:nvPr/>
        </p:nvSpPr>
        <p:spPr bwMode="auto">
          <a:xfrm>
            <a:off x="0" y="1"/>
            <a:ext cx="3143240" cy="400110"/>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20000"/>
              </a:spcBef>
              <a:defRPr/>
            </a:pPr>
            <a:r>
              <a:rPr lang="zh-CN" altLang="en-US" sz="2000" b="1" dirty="0" smtClean="0">
                <a:solidFill>
                  <a:srgbClr val="002060"/>
                </a:solidFill>
                <a:latin typeface="方正彩云简体" pitchFamily="65" charset="-122"/>
                <a:ea typeface="方正彩云简体" pitchFamily="65" charset="-122"/>
              </a:rPr>
              <a:t>各类超导限流器的比较</a:t>
            </a:r>
            <a:endParaRPr lang="en-US" altLang="zh-CN" sz="2000" b="1" dirty="0" smtClean="0">
              <a:solidFill>
                <a:srgbClr val="002060"/>
              </a:solidFill>
              <a:latin typeface="方正彩云简体" pitchFamily="65" charset="-122"/>
              <a:ea typeface="方正彩云简体" pitchFamily="65" charset="-122"/>
            </a:endParaRPr>
          </a:p>
        </p:txBody>
      </p:sp>
      <p:pic>
        <p:nvPicPr>
          <p:cNvPr id="2" name="Picture 2" descr="图2a"/>
          <p:cNvPicPr>
            <a:picLocks noChangeAspect="1" noChangeArrowheads="1"/>
          </p:cNvPicPr>
          <p:nvPr/>
        </p:nvPicPr>
        <p:blipFill>
          <a:blip r:embed="rId2" cstate="print"/>
          <a:srcRect t="5139" b="8012"/>
          <a:stretch>
            <a:fillRect/>
          </a:stretch>
        </p:blipFill>
        <p:spPr bwMode="auto">
          <a:xfrm>
            <a:off x="928662" y="1428736"/>
            <a:ext cx="2571768" cy="2222766"/>
          </a:xfrm>
          <a:prstGeom prst="rect">
            <a:avLst/>
          </a:prstGeom>
          <a:noFill/>
          <a:ln w="9525">
            <a:noFill/>
            <a:miter lim="800000"/>
            <a:headEnd/>
            <a:tailEnd/>
          </a:ln>
        </p:spPr>
      </p:pic>
      <p:sp>
        <p:nvSpPr>
          <p:cNvPr id="9" name="矩形 8"/>
          <p:cNvSpPr/>
          <p:nvPr/>
        </p:nvSpPr>
        <p:spPr>
          <a:xfrm>
            <a:off x="785786" y="3714752"/>
            <a:ext cx="2852063" cy="338554"/>
          </a:xfrm>
          <a:prstGeom prst="rect">
            <a:avLst/>
          </a:prstGeom>
        </p:spPr>
        <p:txBody>
          <a:bodyPr wrap="none">
            <a:spAutoFit/>
          </a:bodyPr>
          <a:lstStyle/>
          <a:p>
            <a:r>
              <a:rPr lang="zh-CN" altLang="en-US" sz="1600" b="1" dirty="0" smtClean="0"/>
              <a:t>电阻型超导限流器的基本结构</a:t>
            </a:r>
            <a:endParaRPr lang="zh-CN" altLang="en-US" sz="1600" b="1" dirty="0"/>
          </a:p>
        </p:txBody>
      </p:sp>
      <p:pic>
        <p:nvPicPr>
          <p:cNvPr id="3" name="Picture 3" descr="2b"/>
          <p:cNvPicPr>
            <a:picLocks noChangeAspect="1" noChangeArrowheads="1"/>
          </p:cNvPicPr>
          <p:nvPr/>
        </p:nvPicPr>
        <p:blipFill>
          <a:blip r:embed="rId3" cstate="print"/>
          <a:srcRect l="7646" t="7504" r="6551" b="8240"/>
          <a:stretch>
            <a:fillRect/>
          </a:stretch>
        </p:blipFill>
        <p:spPr bwMode="auto">
          <a:xfrm>
            <a:off x="297177" y="4117839"/>
            <a:ext cx="4346261" cy="1475039"/>
          </a:xfrm>
          <a:prstGeom prst="rect">
            <a:avLst/>
          </a:prstGeom>
          <a:noFill/>
          <a:ln w="9525">
            <a:noFill/>
            <a:miter lim="800000"/>
            <a:headEnd/>
            <a:tailEnd/>
          </a:ln>
        </p:spPr>
      </p:pic>
      <p:sp>
        <p:nvSpPr>
          <p:cNvPr id="11" name="矩形 10"/>
          <p:cNvSpPr/>
          <p:nvPr/>
        </p:nvSpPr>
        <p:spPr>
          <a:xfrm>
            <a:off x="428596" y="5643578"/>
            <a:ext cx="4572000" cy="830997"/>
          </a:xfrm>
          <a:prstGeom prst="rect">
            <a:avLst/>
          </a:prstGeom>
        </p:spPr>
        <p:txBody>
          <a:bodyPr>
            <a:spAutoFit/>
          </a:bodyPr>
          <a:lstStyle/>
          <a:p>
            <a:r>
              <a:rPr lang="zh-CN" altLang="en-US" sz="1600" b="1" dirty="0" smtClean="0"/>
              <a:t>在输电线路中的等效电路图</a:t>
            </a:r>
          </a:p>
          <a:p>
            <a:r>
              <a:rPr lang="zh-CN" altLang="en-US" sz="1600" dirty="0" smtClean="0"/>
              <a:t>图中</a:t>
            </a:r>
            <a:r>
              <a:rPr lang="en-US" sz="1600" dirty="0" smtClean="0"/>
              <a:t>,</a:t>
            </a:r>
            <a:r>
              <a:rPr lang="en-US" sz="1600" i="1" dirty="0" smtClean="0"/>
              <a:t> </a:t>
            </a:r>
            <a:r>
              <a:rPr lang="en-US" sz="1600" i="1" dirty="0" err="1" smtClean="0"/>
              <a:t>R</a:t>
            </a:r>
            <a:r>
              <a:rPr lang="en-US" sz="1600" i="1" baseline="-25000" dirty="0" err="1" smtClean="0"/>
              <a:t>sc</a:t>
            </a:r>
            <a:r>
              <a:rPr lang="zh-CN" altLang="en-US" sz="1600" dirty="0" smtClean="0"/>
              <a:t>代表超导元件、</a:t>
            </a:r>
            <a:r>
              <a:rPr lang="en-US" sz="1600" i="1" dirty="0" err="1" smtClean="0"/>
              <a:t>R</a:t>
            </a:r>
            <a:r>
              <a:rPr lang="en-US" sz="1600" i="1" baseline="-25000" dirty="0" err="1" smtClean="0"/>
              <a:t>p</a:t>
            </a:r>
            <a:r>
              <a:rPr lang="zh-CN" altLang="en-US" sz="1600" dirty="0" smtClean="0"/>
              <a:t>代表分流电阻、</a:t>
            </a:r>
            <a:r>
              <a:rPr lang="en-US" sz="1600" i="1" dirty="0" err="1" smtClean="0"/>
              <a:t>L</a:t>
            </a:r>
            <a:r>
              <a:rPr lang="en-US" sz="1600" i="1" baseline="-25000" dirty="0" err="1" smtClean="0"/>
              <a:t>p</a:t>
            </a:r>
            <a:r>
              <a:rPr lang="zh-CN" altLang="en-US" sz="1600" dirty="0" smtClean="0"/>
              <a:t>代表分流电感、</a:t>
            </a:r>
            <a:r>
              <a:rPr lang="en-US" sz="1600" i="1" dirty="0" smtClean="0"/>
              <a:t>R</a:t>
            </a:r>
            <a:r>
              <a:rPr lang="en-US" sz="1600" i="1" baseline="-25000" dirty="0" smtClean="0"/>
              <a:t>Q</a:t>
            </a:r>
            <a:r>
              <a:rPr lang="zh-CN" altLang="en-US" sz="1600" dirty="0" smtClean="0"/>
              <a:t>代表线路电阻、</a:t>
            </a:r>
            <a:r>
              <a:rPr lang="en-US" sz="1600" i="1" dirty="0" smtClean="0"/>
              <a:t>L</a:t>
            </a:r>
            <a:r>
              <a:rPr lang="en-US" sz="1600" i="1" baseline="-25000" dirty="0" smtClean="0"/>
              <a:t>Q</a:t>
            </a:r>
            <a:r>
              <a:rPr lang="zh-CN" altLang="en-US" sz="1600" dirty="0" smtClean="0"/>
              <a:t>代表线路电感</a:t>
            </a:r>
            <a:endParaRPr lang="zh-CN" altLang="en-US" dirty="0"/>
          </a:p>
        </p:txBody>
      </p:sp>
      <p:sp>
        <p:nvSpPr>
          <p:cNvPr id="12" name="矩形 11"/>
          <p:cNvSpPr/>
          <p:nvPr/>
        </p:nvSpPr>
        <p:spPr>
          <a:xfrm>
            <a:off x="4929190" y="500042"/>
            <a:ext cx="3929058" cy="5324535"/>
          </a:xfrm>
          <a:prstGeom prst="rect">
            <a:avLst/>
          </a:prstGeom>
        </p:spPr>
        <p:txBody>
          <a:bodyPr wrap="square">
            <a:spAutoFit/>
          </a:bodyPr>
          <a:lstStyle/>
          <a:p>
            <a:r>
              <a:rPr lang="x-none" sz="2000" dirty="0" smtClean="0">
                <a:latin typeface="方正小标宋简体" pitchFamily="2" charset="-122"/>
                <a:ea typeface="方正小标宋简体" pitchFamily="2" charset="-122"/>
              </a:rPr>
              <a:t>电阻型超导限流器最直接地利用了超导材料在超导态时电阻为零，而在失超后具有一定电阻的特性。把一个超导元件（一般为绕组形式或多个模块组合形式）串联在输电线路中就构成了一个最简单的限流器。</a:t>
            </a:r>
            <a:endParaRPr lang="zh-CN" altLang="en-US" sz="2000" dirty="0" smtClean="0">
              <a:latin typeface="方正小标宋简体" pitchFamily="2" charset="-122"/>
              <a:ea typeface="方正小标宋简体" pitchFamily="2" charset="-122"/>
            </a:endParaRPr>
          </a:p>
          <a:p>
            <a:r>
              <a:rPr lang="x-none" sz="2000" dirty="0" smtClean="0">
                <a:latin typeface="方正小标宋简体" pitchFamily="2" charset="-122"/>
                <a:ea typeface="方正小标宋简体" pitchFamily="2" charset="-122"/>
              </a:rPr>
              <a:t>在电路正常输电时，超导元件处于超导态，电阻为零。这时限流器的整体阻抗主要来源于非超导接头电阻和元件的交流损耗（直流输电不存在），量值很小。当线路发生短路故障时，超过超导元件临界电流的故障电流会使其失超，产生一个电阻，整个限流器成为高阻抗状态，抑制短路电流的水平。</a:t>
            </a:r>
            <a:endParaRPr lang="zh-CN" altLang="en-US" sz="2000" dirty="0">
              <a:latin typeface="方正小标宋简体" pitchFamily="2" charset="-122"/>
              <a:ea typeface="方正小标宋简体" pitchFamily="2"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4500563" y="6524625"/>
            <a:ext cx="936625" cy="333375"/>
          </a:xfrm>
          <a:prstGeom prst="rect">
            <a:avLst/>
          </a:prstGeom>
          <a:noFill/>
          <a:ln w="9525">
            <a:noFill/>
            <a:round/>
            <a:headEnd/>
            <a:tailEnd/>
          </a:ln>
        </p:spPr>
        <p:txBody>
          <a:bodyPr lIns="90000" tIns="46800" rIns="90000" bIns="46800"/>
          <a:lstStyle/>
          <a:p>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6148786-6C7F-4F7A-9334-B2897ECE179D}" type="slidenum">
              <a:rPr kumimoji="0" lang="zh-CN" altLang="en-GB" sz="1400">
                <a:solidFill>
                  <a:srgbClr val="000000"/>
                </a:solidFill>
                <a:latin typeface="Arial" pitchFamily="34" charset="0"/>
              </a:rPr>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kumimoji="0" lang="en-GB" altLang="zh-CN" sz="1400">
              <a:solidFill>
                <a:srgbClr val="000000"/>
              </a:solidFill>
              <a:latin typeface="Arial" pitchFamily="34" charset="0"/>
            </a:endParaRPr>
          </a:p>
        </p:txBody>
      </p:sp>
      <p:sp>
        <p:nvSpPr>
          <p:cNvPr id="5" name="Rectangle 7"/>
          <p:cNvSpPr>
            <a:spLocks noChangeArrowheads="1"/>
          </p:cNvSpPr>
          <p:nvPr/>
        </p:nvSpPr>
        <p:spPr bwMode="auto">
          <a:xfrm>
            <a:off x="214282" y="928670"/>
            <a:ext cx="2928958" cy="400110"/>
          </a:xfrm>
          <a:prstGeom prst="rect">
            <a:avLst/>
          </a:prstGeom>
          <a:noFill/>
          <a:ln w="9525">
            <a:noFill/>
            <a:miter lim="800000"/>
            <a:headEnd/>
            <a:tailEnd/>
          </a:ln>
        </p:spPr>
        <p:txBody>
          <a:bodyPr wrap="square" anchor="ctr">
            <a:spAutoFit/>
          </a:bodyPr>
          <a:lstStyle/>
          <a:p>
            <a:pPr>
              <a:defRPr/>
            </a:pPr>
            <a:r>
              <a:rPr lang="zh-CN" altLang="en-US" sz="2000" b="1" dirty="0" smtClean="0">
                <a:solidFill>
                  <a:schemeClr val="accent6">
                    <a:lumMod val="50000"/>
                  </a:schemeClr>
                </a:solidFill>
                <a:ea typeface="幼圆"/>
                <a:cs typeface="幼圆"/>
              </a:rPr>
              <a:t>饱和铁心型超导限流器</a:t>
            </a:r>
            <a:endParaRPr lang="zh-CN" altLang="en-US" sz="2000" b="1" dirty="0">
              <a:solidFill>
                <a:schemeClr val="accent6">
                  <a:lumMod val="50000"/>
                </a:schemeClr>
              </a:solidFill>
              <a:ea typeface="幼圆"/>
              <a:cs typeface="幼圆"/>
            </a:endParaRPr>
          </a:p>
        </p:txBody>
      </p:sp>
      <p:sp>
        <p:nvSpPr>
          <p:cNvPr id="7" name="Rectangle 7"/>
          <p:cNvSpPr>
            <a:spLocks noChangeArrowheads="1"/>
          </p:cNvSpPr>
          <p:nvPr/>
        </p:nvSpPr>
        <p:spPr bwMode="auto">
          <a:xfrm>
            <a:off x="0" y="1"/>
            <a:ext cx="3143240" cy="400110"/>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20000"/>
              </a:spcBef>
              <a:defRPr/>
            </a:pPr>
            <a:r>
              <a:rPr lang="zh-CN" altLang="en-US" sz="2000" b="1" dirty="0" smtClean="0">
                <a:solidFill>
                  <a:srgbClr val="002060"/>
                </a:solidFill>
                <a:latin typeface="方正彩云简体" pitchFamily="65" charset="-122"/>
                <a:ea typeface="方正彩云简体" pitchFamily="65" charset="-122"/>
              </a:rPr>
              <a:t>各类超导限流器的比较</a:t>
            </a:r>
            <a:endParaRPr lang="en-US" altLang="zh-CN" sz="2000" b="1" dirty="0" smtClean="0">
              <a:solidFill>
                <a:srgbClr val="002060"/>
              </a:solidFill>
              <a:latin typeface="方正彩云简体" pitchFamily="65" charset="-122"/>
              <a:ea typeface="方正彩云简体" pitchFamily="65" charset="-122"/>
            </a:endParaRPr>
          </a:p>
        </p:txBody>
      </p:sp>
      <p:sp>
        <p:nvSpPr>
          <p:cNvPr id="9" name="矩形 8"/>
          <p:cNvSpPr/>
          <p:nvPr/>
        </p:nvSpPr>
        <p:spPr>
          <a:xfrm>
            <a:off x="785786" y="3714752"/>
            <a:ext cx="3286477" cy="338554"/>
          </a:xfrm>
          <a:prstGeom prst="rect">
            <a:avLst/>
          </a:prstGeom>
        </p:spPr>
        <p:txBody>
          <a:bodyPr wrap="none">
            <a:spAutoFit/>
          </a:bodyPr>
          <a:lstStyle/>
          <a:p>
            <a:r>
              <a:rPr lang="zh-CN" altLang="en-US" sz="1600" b="1" dirty="0" smtClean="0"/>
              <a:t>饱和铁心型超导限流器的基本结构</a:t>
            </a:r>
            <a:endParaRPr lang="zh-CN" altLang="en-US" sz="1600" b="1" dirty="0"/>
          </a:p>
        </p:txBody>
      </p:sp>
      <p:sp>
        <p:nvSpPr>
          <p:cNvPr id="11" name="矩形 10"/>
          <p:cNvSpPr/>
          <p:nvPr/>
        </p:nvSpPr>
        <p:spPr>
          <a:xfrm>
            <a:off x="428596" y="5445458"/>
            <a:ext cx="4572000" cy="1077218"/>
          </a:xfrm>
          <a:prstGeom prst="rect">
            <a:avLst/>
          </a:prstGeom>
        </p:spPr>
        <p:txBody>
          <a:bodyPr>
            <a:spAutoFit/>
          </a:bodyPr>
          <a:lstStyle/>
          <a:p>
            <a:r>
              <a:rPr lang="zh-CN" altLang="en-US" sz="1600" b="1" dirty="0" smtClean="0"/>
              <a:t>在输电线路中的等效电路图</a:t>
            </a:r>
          </a:p>
          <a:p>
            <a:r>
              <a:rPr lang="zh-CN" altLang="en-US" sz="1600" dirty="0" smtClean="0"/>
              <a:t>图中</a:t>
            </a:r>
            <a:r>
              <a:rPr lang="en-US" sz="1600" dirty="0" smtClean="0"/>
              <a:t>,</a:t>
            </a:r>
            <a:r>
              <a:rPr lang="en-US" sz="1600" i="1" dirty="0" smtClean="0"/>
              <a:t> I</a:t>
            </a:r>
            <a:r>
              <a:rPr lang="en-US" sz="1600" i="1" baseline="-25000" dirty="0" smtClean="0"/>
              <a:t>0</a:t>
            </a:r>
            <a:r>
              <a:rPr lang="zh-CN" altLang="en-US" sz="1600" dirty="0" smtClean="0"/>
              <a:t>代表励磁电流、</a:t>
            </a:r>
            <a:r>
              <a:rPr lang="en-US" sz="1600" i="1" dirty="0" smtClean="0"/>
              <a:t>C</a:t>
            </a:r>
            <a:r>
              <a:rPr lang="en-US" sz="1600" i="1" baseline="-25000" dirty="0" smtClean="0"/>
              <a:t>1</a:t>
            </a:r>
            <a:r>
              <a:rPr lang="en-US" sz="1600" i="1" dirty="0" smtClean="0"/>
              <a:t> </a:t>
            </a:r>
            <a:r>
              <a:rPr lang="zh-CN" altLang="en-US" sz="1600" dirty="0" smtClean="0"/>
              <a:t>和</a:t>
            </a:r>
            <a:r>
              <a:rPr lang="en-US" sz="1600" i="1" dirty="0" smtClean="0"/>
              <a:t>C</a:t>
            </a:r>
            <a:r>
              <a:rPr lang="en-US" sz="1600" i="1" baseline="-25000" dirty="0" smtClean="0"/>
              <a:t>2</a:t>
            </a:r>
            <a:r>
              <a:rPr lang="zh-CN" altLang="en-US" sz="1600" dirty="0" smtClean="0"/>
              <a:t>分别代表两个交流绕组的电容、</a:t>
            </a:r>
            <a:r>
              <a:rPr lang="en-US" sz="1600" i="1" dirty="0" smtClean="0"/>
              <a:t>L</a:t>
            </a:r>
            <a:r>
              <a:rPr lang="en-US" sz="1600" i="1" baseline="-25000" dirty="0" smtClean="0"/>
              <a:t>1</a:t>
            </a:r>
            <a:r>
              <a:rPr lang="en-US" sz="1600" i="1" dirty="0" smtClean="0"/>
              <a:t> </a:t>
            </a:r>
            <a:r>
              <a:rPr lang="zh-CN" altLang="en-US" sz="1600" dirty="0" smtClean="0"/>
              <a:t>和</a:t>
            </a:r>
            <a:r>
              <a:rPr lang="en-US" sz="1600" i="1" dirty="0" smtClean="0"/>
              <a:t>L</a:t>
            </a:r>
            <a:r>
              <a:rPr lang="en-US" sz="1600" i="1" baseline="-25000" dirty="0" smtClean="0"/>
              <a:t>2</a:t>
            </a:r>
            <a:r>
              <a:rPr lang="zh-CN" altLang="en-US" sz="1600" dirty="0" smtClean="0"/>
              <a:t>代表两个交流绕组的电感、</a:t>
            </a:r>
            <a:r>
              <a:rPr lang="en-US" sz="1600" i="1" dirty="0" smtClean="0"/>
              <a:t>R</a:t>
            </a:r>
            <a:r>
              <a:rPr lang="en-US" sz="1600" i="1" baseline="-25000" dirty="0" smtClean="0"/>
              <a:t>Q</a:t>
            </a:r>
            <a:r>
              <a:rPr lang="zh-CN" altLang="en-US" sz="1600" dirty="0" smtClean="0"/>
              <a:t>代表线路电阻、</a:t>
            </a:r>
            <a:r>
              <a:rPr lang="en-US" sz="1600" i="1" dirty="0" smtClean="0"/>
              <a:t>L</a:t>
            </a:r>
            <a:r>
              <a:rPr lang="en-US" sz="1600" i="1" baseline="-25000" dirty="0" smtClean="0"/>
              <a:t>Q</a:t>
            </a:r>
            <a:r>
              <a:rPr lang="zh-CN" altLang="en-US" sz="1600" dirty="0" smtClean="0"/>
              <a:t>代表线路电感</a:t>
            </a:r>
            <a:endParaRPr lang="zh-CN" altLang="en-US" dirty="0"/>
          </a:p>
        </p:txBody>
      </p:sp>
      <p:sp>
        <p:nvSpPr>
          <p:cNvPr id="12" name="矩形 11"/>
          <p:cNvSpPr/>
          <p:nvPr/>
        </p:nvSpPr>
        <p:spPr>
          <a:xfrm>
            <a:off x="4857752" y="500042"/>
            <a:ext cx="4000496" cy="5703749"/>
          </a:xfrm>
          <a:prstGeom prst="rect">
            <a:avLst/>
          </a:prstGeom>
        </p:spPr>
        <p:txBody>
          <a:bodyPr wrap="square">
            <a:spAutoFit/>
          </a:bodyPr>
          <a:lstStyle/>
          <a:p>
            <a:r>
              <a:rPr lang="x-none" sz="1800" dirty="0" smtClean="0">
                <a:latin typeface="方正小标宋简体" pitchFamily="2" charset="-122"/>
                <a:ea typeface="方正小标宋简体" pitchFamily="2" charset="-122"/>
              </a:rPr>
              <a:t>饱和铁心型超导限流器有两个完全相同的磁性铁心，每个铁心上面套装一个常规绕组，两个常规绕组按一定方式连接组成限流器的通流/限流元件。在两个铁心靠近的一对铁心柱上环绕一个超导绕组，可以同时对两个铁心励磁。当线路正常输电时，超导绕组将铁心磁化到深度饱和状态，这时两个常规绕组环绕的铁心内部磁通密度的时间变化率dB/dt很小，所以绕组两端的电压降很小，即整个通流/限流元件的阻抗很小。当线路发生短路故障时，强大的短路电流产生的交流励磁安匝数将大大地超过超导绕组的直流励磁安匝数，铁心将无法一直保持饱和状态，其内的磁通密度的时间变化率dB/dt急速增加，导致常规绕组上的电压降大大增加，体现在整个通流/限流元件上的阻抗也随之显著增大，从而抑制线路的短路电流水平。</a:t>
            </a:r>
            <a:endParaRPr lang="zh-CN" altLang="en-US" sz="1800" dirty="0">
              <a:latin typeface="方正小标宋简体" pitchFamily="2" charset="-122"/>
              <a:ea typeface="方正小标宋简体" pitchFamily="2" charset="-122"/>
            </a:endParaRPr>
          </a:p>
        </p:txBody>
      </p:sp>
      <p:pic>
        <p:nvPicPr>
          <p:cNvPr id="33794" name="Picture 2" descr="图3a"/>
          <p:cNvPicPr>
            <a:picLocks noChangeAspect="1" noChangeArrowheads="1"/>
          </p:cNvPicPr>
          <p:nvPr/>
        </p:nvPicPr>
        <p:blipFill>
          <a:blip r:embed="rId3" cstate="print"/>
          <a:srcRect t="7596" r="2612" b="7489"/>
          <a:stretch>
            <a:fillRect/>
          </a:stretch>
        </p:blipFill>
        <p:spPr bwMode="auto">
          <a:xfrm>
            <a:off x="857224" y="1265858"/>
            <a:ext cx="2786082" cy="2413000"/>
          </a:xfrm>
          <a:prstGeom prst="rect">
            <a:avLst/>
          </a:prstGeom>
          <a:noFill/>
          <a:ln w="9525">
            <a:noFill/>
            <a:miter lim="800000"/>
            <a:headEnd/>
            <a:tailEnd/>
          </a:ln>
        </p:spPr>
      </p:pic>
      <p:pic>
        <p:nvPicPr>
          <p:cNvPr id="33795" name="Picture 3" descr="3b"/>
          <p:cNvPicPr>
            <a:picLocks noChangeAspect="1" noChangeArrowheads="1"/>
          </p:cNvPicPr>
          <p:nvPr/>
        </p:nvPicPr>
        <p:blipFill>
          <a:blip r:embed="rId4" cstate="print"/>
          <a:srcRect l="5330" t="10655" r="4822" b="9039"/>
          <a:stretch>
            <a:fillRect/>
          </a:stretch>
        </p:blipFill>
        <p:spPr bwMode="auto">
          <a:xfrm>
            <a:off x="357158" y="4239582"/>
            <a:ext cx="4243888" cy="121444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4500563" y="6524625"/>
            <a:ext cx="936625" cy="333375"/>
          </a:xfrm>
          <a:prstGeom prst="rect">
            <a:avLst/>
          </a:prstGeom>
          <a:noFill/>
          <a:ln w="9525">
            <a:noFill/>
            <a:round/>
            <a:headEnd/>
            <a:tailEnd/>
          </a:ln>
        </p:spPr>
        <p:txBody>
          <a:bodyPr lIns="90000" tIns="46800" rIns="90000" bIns="46800"/>
          <a:lstStyle/>
          <a:p>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6148786-6C7F-4F7A-9334-B2897ECE179D}" type="slidenum">
              <a:rPr kumimoji="0" lang="zh-CN" altLang="en-GB" sz="1400">
                <a:solidFill>
                  <a:srgbClr val="000000"/>
                </a:solidFill>
                <a:latin typeface="Arial" pitchFamily="34" charset="0"/>
              </a:rPr>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kumimoji="0" lang="en-GB" altLang="zh-CN" sz="1400">
              <a:solidFill>
                <a:srgbClr val="000000"/>
              </a:solidFill>
              <a:latin typeface="Arial" pitchFamily="34" charset="0"/>
            </a:endParaRPr>
          </a:p>
        </p:txBody>
      </p:sp>
      <p:sp>
        <p:nvSpPr>
          <p:cNvPr id="5" name="Rectangle 7"/>
          <p:cNvSpPr>
            <a:spLocks noChangeArrowheads="1"/>
          </p:cNvSpPr>
          <p:nvPr/>
        </p:nvSpPr>
        <p:spPr bwMode="auto">
          <a:xfrm>
            <a:off x="214282" y="928670"/>
            <a:ext cx="2928958" cy="400110"/>
          </a:xfrm>
          <a:prstGeom prst="rect">
            <a:avLst/>
          </a:prstGeom>
          <a:noFill/>
          <a:ln w="9525">
            <a:noFill/>
            <a:miter lim="800000"/>
            <a:headEnd/>
            <a:tailEnd/>
          </a:ln>
        </p:spPr>
        <p:txBody>
          <a:bodyPr wrap="square" anchor="ctr">
            <a:spAutoFit/>
          </a:bodyPr>
          <a:lstStyle/>
          <a:p>
            <a:pPr>
              <a:defRPr/>
            </a:pPr>
            <a:r>
              <a:rPr lang="zh-CN" altLang="en-US" sz="2000" b="1" dirty="0" smtClean="0">
                <a:solidFill>
                  <a:schemeClr val="accent6">
                    <a:lumMod val="50000"/>
                  </a:schemeClr>
                </a:solidFill>
                <a:ea typeface="幼圆"/>
                <a:cs typeface="幼圆"/>
              </a:rPr>
              <a:t>磁屏蔽型超导限流器</a:t>
            </a:r>
            <a:endParaRPr lang="zh-CN" altLang="en-US" sz="2000" b="1" dirty="0">
              <a:solidFill>
                <a:schemeClr val="accent6">
                  <a:lumMod val="50000"/>
                </a:schemeClr>
              </a:solidFill>
              <a:ea typeface="幼圆"/>
              <a:cs typeface="幼圆"/>
            </a:endParaRPr>
          </a:p>
        </p:txBody>
      </p:sp>
      <p:sp>
        <p:nvSpPr>
          <p:cNvPr id="7" name="Rectangle 7"/>
          <p:cNvSpPr>
            <a:spLocks noChangeArrowheads="1"/>
          </p:cNvSpPr>
          <p:nvPr/>
        </p:nvSpPr>
        <p:spPr bwMode="auto">
          <a:xfrm>
            <a:off x="0" y="1"/>
            <a:ext cx="3143240" cy="400110"/>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20000"/>
              </a:spcBef>
              <a:defRPr/>
            </a:pPr>
            <a:r>
              <a:rPr lang="zh-CN" altLang="en-US" sz="2000" b="1" dirty="0" smtClean="0">
                <a:solidFill>
                  <a:srgbClr val="002060"/>
                </a:solidFill>
                <a:latin typeface="方正彩云简体" pitchFamily="65" charset="-122"/>
                <a:ea typeface="方正彩云简体" pitchFamily="65" charset="-122"/>
              </a:rPr>
              <a:t>各类超导限流器的比较</a:t>
            </a:r>
            <a:endParaRPr lang="en-US" altLang="zh-CN" sz="2000" b="1" dirty="0" smtClean="0">
              <a:solidFill>
                <a:srgbClr val="002060"/>
              </a:solidFill>
              <a:latin typeface="方正彩云简体" pitchFamily="65" charset="-122"/>
              <a:ea typeface="方正彩云简体" pitchFamily="65" charset="-122"/>
            </a:endParaRPr>
          </a:p>
        </p:txBody>
      </p:sp>
      <p:sp>
        <p:nvSpPr>
          <p:cNvPr id="9" name="矩形 8"/>
          <p:cNvSpPr/>
          <p:nvPr/>
        </p:nvSpPr>
        <p:spPr>
          <a:xfrm>
            <a:off x="785786" y="3531872"/>
            <a:ext cx="3079689" cy="338554"/>
          </a:xfrm>
          <a:prstGeom prst="rect">
            <a:avLst/>
          </a:prstGeom>
        </p:spPr>
        <p:txBody>
          <a:bodyPr wrap="none">
            <a:spAutoFit/>
          </a:bodyPr>
          <a:lstStyle/>
          <a:p>
            <a:r>
              <a:rPr lang="zh-CN" altLang="en-US" sz="1600" b="1" dirty="0" smtClean="0"/>
              <a:t>磁屏蔽型超导限流器的基本结构</a:t>
            </a:r>
            <a:endParaRPr lang="zh-CN" altLang="en-US" sz="1600" b="1" dirty="0"/>
          </a:p>
        </p:txBody>
      </p:sp>
      <p:sp>
        <p:nvSpPr>
          <p:cNvPr id="11" name="矩形 10"/>
          <p:cNvSpPr/>
          <p:nvPr/>
        </p:nvSpPr>
        <p:spPr>
          <a:xfrm>
            <a:off x="214282" y="5323538"/>
            <a:ext cx="4786314" cy="1323439"/>
          </a:xfrm>
          <a:prstGeom prst="rect">
            <a:avLst/>
          </a:prstGeom>
        </p:spPr>
        <p:txBody>
          <a:bodyPr wrap="square">
            <a:spAutoFit/>
          </a:bodyPr>
          <a:lstStyle/>
          <a:p>
            <a:r>
              <a:rPr lang="zh-CN" altLang="en-US" sz="1600" b="1" dirty="0" smtClean="0"/>
              <a:t>在输电线路中的等效电路图</a:t>
            </a:r>
          </a:p>
          <a:p>
            <a:r>
              <a:rPr lang="zh-CN" altLang="en-US" sz="1600" dirty="0" smtClean="0"/>
              <a:t>图中</a:t>
            </a:r>
            <a:r>
              <a:rPr lang="en-US" sz="1600" dirty="0" smtClean="0"/>
              <a:t>,</a:t>
            </a:r>
            <a:r>
              <a:rPr lang="en-US" sz="1600" i="1" dirty="0" smtClean="0"/>
              <a:t> i</a:t>
            </a:r>
            <a:r>
              <a:rPr lang="en-US" sz="1600" i="1" baseline="-25000" dirty="0" smtClean="0"/>
              <a:t>2</a:t>
            </a:r>
            <a:r>
              <a:rPr lang="zh-CN" altLang="en-US" sz="1600" dirty="0" smtClean="0"/>
              <a:t>代表通过超导绕组的电流、</a:t>
            </a:r>
            <a:r>
              <a:rPr lang="en-US" sz="1600" i="1" dirty="0" smtClean="0"/>
              <a:t>L</a:t>
            </a:r>
            <a:r>
              <a:rPr lang="en-US" sz="1600" i="1" baseline="-25000" dirty="0" smtClean="0"/>
              <a:t>2</a:t>
            </a:r>
            <a:r>
              <a:rPr lang="zh-CN" altLang="en-US" sz="1600" dirty="0" smtClean="0"/>
              <a:t>代表超导绕组的电感、</a:t>
            </a:r>
            <a:r>
              <a:rPr lang="en-US" sz="1600" i="1" dirty="0" err="1" smtClean="0"/>
              <a:t>R</a:t>
            </a:r>
            <a:r>
              <a:rPr lang="en-US" sz="1600" i="1" baseline="-25000" dirty="0" err="1" smtClean="0"/>
              <a:t>sc</a:t>
            </a:r>
            <a:r>
              <a:rPr lang="zh-CN" altLang="en-US" sz="1600" dirty="0" smtClean="0"/>
              <a:t>代表超导绕组的电阻、</a:t>
            </a:r>
            <a:r>
              <a:rPr lang="en-US" sz="1600" i="1" dirty="0" err="1" smtClean="0"/>
              <a:t>I</a:t>
            </a:r>
            <a:r>
              <a:rPr lang="en-US" sz="1600" i="1" baseline="-25000" dirty="0" err="1" smtClean="0"/>
              <a:t>p</a:t>
            </a:r>
            <a:r>
              <a:rPr lang="zh-CN" altLang="en-US" sz="1600" dirty="0" smtClean="0"/>
              <a:t>代表通过常规绕组的电流、</a:t>
            </a:r>
            <a:r>
              <a:rPr lang="en-US" sz="1600" i="1" dirty="0" smtClean="0"/>
              <a:t>L</a:t>
            </a:r>
            <a:r>
              <a:rPr lang="en-US" sz="1600" i="1" baseline="-25000" dirty="0" smtClean="0"/>
              <a:t>1</a:t>
            </a:r>
            <a:r>
              <a:rPr lang="zh-CN" altLang="en-US" sz="1600" dirty="0" smtClean="0"/>
              <a:t>代表常规绕组的电感、</a:t>
            </a:r>
            <a:r>
              <a:rPr lang="en-US" sz="1600" i="1" dirty="0" smtClean="0"/>
              <a:t>R</a:t>
            </a:r>
            <a:r>
              <a:rPr lang="en-US" sz="1600" i="1" baseline="-25000" dirty="0" smtClean="0"/>
              <a:t>1</a:t>
            </a:r>
            <a:r>
              <a:rPr lang="zh-CN" altLang="en-US" sz="1600" dirty="0" smtClean="0"/>
              <a:t>代表常规绕组的电阻、</a:t>
            </a:r>
            <a:r>
              <a:rPr lang="en-US" sz="1600" i="1" dirty="0" smtClean="0"/>
              <a:t>R</a:t>
            </a:r>
            <a:r>
              <a:rPr lang="en-US" sz="1600" i="1" baseline="-25000" dirty="0" smtClean="0"/>
              <a:t>Q</a:t>
            </a:r>
            <a:r>
              <a:rPr lang="zh-CN" altLang="en-US" sz="1600" dirty="0" smtClean="0"/>
              <a:t>代表线路电阻、</a:t>
            </a:r>
            <a:r>
              <a:rPr lang="en-US" sz="1600" i="1" dirty="0" smtClean="0"/>
              <a:t>L</a:t>
            </a:r>
            <a:r>
              <a:rPr lang="en-US" sz="1600" i="1" baseline="-25000" dirty="0" smtClean="0"/>
              <a:t>Q</a:t>
            </a:r>
            <a:r>
              <a:rPr lang="zh-CN" altLang="en-US" sz="1600" dirty="0" smtClean="0"/>
              <a:t>代表线路电感</a:t>
            </a:r>
            <a:endParaRPr lang="zh-CN" altLang="en-US" dirty="0"/>
          </a:p>
        </p:txBody>
      </p:sp>
      <p:sp>
        <p:nvSpPr>
          <p:cNvPr id="12" name="矩形 11"/>
          <p:cNvSpPr/>
          <p:nvPr/>
        </p:nvSpPr>
        <p:spPr>
          <a:xfrm>
            <a:off x="5000628" y="408603"/>
            <a:ext cx="3857620" cy="5909310"/>
          </a:xfrm>
          <a:prstGeom prst="rect">
            <a:avLst/>
          </a:prstGeom>
        </p:spPr>
        <p:txBody>
          <a:bodyPr wrap="square">
            <a:spAutoFit/>
          </a:bodyPr>
          <a:lstStyle/>
          <a:p>
            <a:r>
              <a:rPr lang="x-none" sz="1800" dirty="0" smtClean="0">
                <a:latin typeface="方正小标宋简体" pitchFamily="2" charset="-122"/>
                <a:ea typeface="方正小标宋简体" pitchFamily="2" charset="-122"/>
              </a:rPr>
              <a:t>磁屏蔽型超导限流器由里至外分别为铁心、超导绕组（或超导圆筒）和常规绕组。常规绕组串联在输电电路中，超导绕组两端短接后形成一个闭合的回路。在正常输电时，由于处在超导态的超导绕组在任何时刻都会感应出一个与通过常规绕组的电流产生的磁场大小相等、方向相反的磁场，完全屏蔽了常规绕组产生的磁场对铁心的影响，铁心中的d</a:t>
            </a:r>
            <a:r>
              <a:rPr lang="x-none" sz="1800" i="1" dirty="0" smtClean="0">
                <a:latin typeface="方正小标宋简体" pitchFamily="2" charset="-122"/>
                <a:ea typeface="方正小标宋简体" pitchFamily="2" charset="-122"/>
              </a:rPr>
              <a:t>B</a:t>
            </a:r>
            <a:r>
              <a:rPr lang="x-none" sz="1800" dirty="0" smtClean="0">
                <a:latin typeface="方正小标宋简体" pitchFamily="2" charset="-122"/>
                <a:ea typeface="方正小标宋简体" pitchFamily="2" charset="-122"/>
              </a:rPr>
              <a:t>/d</a:t>
            </a:r>
            <a:r>
              <a:rPr lang="x-none" sz="1800" i="1" dirty="0" smtClean="0">
                <a:latin typeface="方正小标宋简体" pitchFamily="2" charset="-122"/>
                <a:ea typeface="方正小标宋简体" pitchFamily="2" charset="-122"/>
              </a:rPr>
              <a:t>t</a:t>
            </a:r>
            <a:r>
              <a:rPr lang="x-none" sz="1800" dirty="0" smtClean="0">
                <a:latin typeface="方正小标宋简体" pitchFamily="2" charset="-122"/>
                <a:ea typeface="方正小标宋简体" pitchFamily="2" charset="-122"/>
              </a:rPr>
              <a:t>为零。这也就意味着常规绕组两端的电压降几乎为零，限流器处于低阻抗状态。当线路发生短路故障时，常规绕组里的电流很大，所产生的磁场远大于超导绕组的临界磁场，超导绕组失超后所能产生的反向磁场很小，不再能够抵消常规绕组的磁场。这时常规绕组产生的磁场与铁心耦合，铁心中的d</a:t>
            </a:r>
            <a:r>
              <a:rPr lang="x-none" sz="1800" i="1" dirty="0" smtClean="0">
                <a:latin typeface="方正小标宋简体" pitchFamily="2" charset="-122"/>
                <a:ea typeface="方正小标宋简体" pitchFamily="2" charset="-122"/>
              </a:rPr>
              <a:t>B</a:t>
            </a:r>
            <a:r>
              <a:rPr lang="x-none" sz="1800" dirty="0" smtClean="0">
                <a:latin typeface="方正小标宋简体" pitchFamily="2" charset="-122"/>
                <a:ea typeface="方正小标宋简体" pitchFamily="2" charset="-122"/>
              </a:rPr>
              <a:t>/d</a:t>
            </a:r>
            <a:r>
              <a:rPr lang="x-none" sz="1800" i="1" dirty="0" smtClean="0">
                <a:latin typeface="方正小标宋简体" pitchFamily="2" charset="-122"/>
                <a:ea typeface="方正小标宋简体" pitchFamily="2" charset="-122"/>
              </a:rPr>
              <a:t>t</a:t>
            </a:r>
            <a:r>
              <a:rPr lang="x-none" sz="1800" dirty="0" smtClean="0">
                <a:latin typeface="方正小标宋简体" pitchFamily="2" charset="-122"/>
                <a:ea typeface="方正小标宋简体" pitchFamily="2" charset="-122"/>
              </a:rPr>
              <a:t>急剧增大，其两端的电压降也随之急剧增大，限流器处于高阻抗状态，限制短路电流的水平。</a:t>
            </a:r>
            <a:endParaRPr lang="zh-CN" altLang="en-US" sz="2000" dirty="0">
              <a:latin typeface="方正小标宋简体" pitchFamily="2" charset="-122"/>
              <a:ea typeface="方正小标宋简体" pitchFamily="2" charset="-122"/>
            </a:endParaRPr>
          </a:p>
        </p:txBody>
      </p:sp>
      <p:pic>
        <p:nvPicPr>
          <p:cNvPr id="34818" name="Picture 2" descr="图4a"/>
          <p:cNvPicPr>
            <a:picLocks noChangeAspect="1" noChangeArrowheads="1"/>
          </p:cNvPicPr>
          <p:nvPr/>
        </p:nvPicPr>
        <p:blipFill>
          <a:blip r:embed="rId2" cstate="print"/>
          <a:srcRect/>
          <a:stretch>
            <a:fillRect/>
          </a:stretch>
        </p:blipFill>
        <p:spPr bwMode="auto">
          <a:xfrm>
            <a:off x="1193458" y="1281098"/>
            <a:ext cx="2286016" cy="2286016"/>
          </a:xfrm>
          <a:prstGeom prst="rect">
            <a:avLst/>
          </a:prstGeom>
          <a:noFill/>
          <a:ln w="9525">
            <a:noFill/>
            <a:miter lim="800000"/>
            <a:headEnd/>
            <a:tailEnd/>
          </a:ln>
        </p:spPr>
      </p:pic>
      <p:pic>
        <p:nvPicPr>
          <p:cNvPr id="34819" name="Picture 3" descr="4b"/>
          <p:cNvPicPr>
            <a:picLocks noChangeAspect="1" noChangeArrowheads="1"/>
          </p:cNvPicPr>
          <p:nvPr/>
        </p:nvPicPr>
        <p:blipFill>
          <a:blip r:embed="rId3" cstate="print"/>
          <a:srcRect l="2092" t="5486" r="4956" b="9132"/>
          <a:stretch>
            <a:fillRect/>
          </a:stretch>
        </p:blipFill>
        <p:spPr bwMode="auto">
          <a:xfrm>
            <a:off x="26249" y="3857628"/>
            <a:ext cx="4935725" cy="15001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4500563" y="6524625"/>
            <a:ext cx="936625" cy="333375"/>
          </a:xfrm>
          <a:prstGeom prst="rect">
            <a:avLst/>
          </a:prstGeom>
          <a:noFill/>
          <a:ln w="9525">
            <a:noFill/>
            <a:round/>
            <a:headEnd/>
            <a:tailEnd/>
          </a:ln>
        </p:spPr>
        <p:txBody>
          <a:bodyPr lIns="90000" tIns="46800" rIns="90000" bIns="46800"/>
          <a:lstStyle/>
          <a:p>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6148786-6C7F-4F7A-9334-B2897ECE179D}" type="slidenum">
              <a:rPr kumimoji="0" lang="zh-CN" altLang="en-GB" sz="1400">
                <a:solidFill>
                  <a:srgbClr val="000000"/>
                </a:solidFill>
                <a:latin typeface="Arial" pitchFamily="34" charset="0"/>
              </a:rPr>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kumimoji="0" lang="en-GB" altLang="zh-CN" sz="1400">
              <a:solidFill>
                <a:srgbClr val="000000"/>
              </a:solidFill>
              <a:latin typeface="Arial" pitchFamily="34" charset="0"/>
            </a:endParaRPr>
          </a:p>
        </p:txBody>
      </p:sp>
      <p:sp>
        <p:nvSpPr>
          <p:cNvPr id="7" name="Rectangle 7"/>
          <p:cNvSpPr>
            <a:spLocks noChangeArrowheads="1"/>
          </p:cNvSpPr>
          <p:nvPr/>
        </p:nvSpPr>
        <p:spPr bwMode="auto">
          <a:xfrm>
            <a:off x="0" y="1"/>
            <a:ext cx="3143240" cy="400110"/>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20000"/>
              </a:spcBef>
              <a:defRPr/>
            </a:pPr>
            <a:r>
              <a:rPr lang="zh-CN" altLang="en-US" sz="2000" b="1" dirty="0" smtClean="0">
                <a:solidFill>
                  <a:srgbClr val="002060"/>
                </a:solidFill>
                <a:latin typeface="方正彩云简体" pitchFamily="65" charset="-122"/>
                <a:ea typeface="方正彩云简体" pitchFamily="65" charset="-122"/>
              </a:rPr>
              <a:t>各类超导限流器的比较</a:t>
            </a:r>
            <a:endParaRPr lang="en-US" altLang="zh-CN" sz="2000" b="1" dirty="0" smtClean="0">
              <a:solidFill>
                <a:srgbClr val="002060"/>
              </a:solidFill>
              <a:latin typeface="方正彩云简体" pitchFamily="65" charset="-122"/>
              <a:ea typeface="方正彩云简体" pitchFamily="65" charset="-122"/>
            </a:endParaRPr>
          </a:p>
        </p:txBody>
      </p:sp>
      <p:sp>
        <p:nvSpPr>
          <p:cNvPr id="8" name="矩形 7"/>
          <p:cNvSpPr/>
          <p:nvPr/>
        </p:nvSpPr>
        <p:spPr>
          <a:xfrm>
            <a:off x="500034" y="857233"/>
            <a:ext cx="6000792" cy="400110"/>
          </a:xfrm>
          <a:prstGeom prst="rect">
            <a:avLst/>
          </a:prstGeom>
        </p:spPr>
        <p:txBody>
          <a:bodyPr wrap="square">
            <a:spAutoFit/>
          </a:bodyPr>
          <a:lstStyle/>
          <a:p>
            <a:pPr>
              <a:defRPr/>
            </a:pPr>
            <a:r>
              <a:rPr lang="zh-CN" altLang="en-US" sz="2000" b="1" dirty="0" smtClean="0">
                <a:solidFill>
                  <a:schemeClr val="accent6">
                    <a:lumMod val="50000"/>
                  </a:schemeClr>
                </a:solidFill>
                <a:ea typeface="幼圆"/>
                <a:cs typeface="幼圆"/>
              </a:rPr>
              <a:t>电阻型和饱和铁心型超导限流器的性能特征比较</a:t>
            </a:r>
          </a:p>
        </p:txBody>
      </p:sp>
      <p:graphicFrame>
        <p:nvGraphicFramePr>
          <p:cNvPr id="9" name="表格 8"/>
          <p:cNvGraphicFramePr>
            <a:graphicFrameLocks noGrp="1"/>
          </p:cNvGraphicFramePr>
          <p:nvPr/>
        </p:nvGraphicFramePr>
        <p:xfrm>
          <a:off x="785786" y="1857361"/>
          <a:ext cx="7786742" cy="3333827"/>
        </p:xfrm>
        <a:graphic>
          <a:graphicData uri="http://schemas.openxmlformats.org/drawingml/2006/table">
            <a:tbl>
              <a:tblPr/>
              <a:tblGrid>
                <a:gridCol w="2224782"/>
                <a:gridCol w="2465115"/>
                <a:gridCol w="3096845"/>
              </a:tblGrid>
              <a:tr h="395229">
                <a:tc>
                  <a:txBody>
                    <a:bodyPr/>
                    <a:lstStyle/>
                    <a:p>
                      <a:pPr algn="ctr">
                        <a:spcAft>
                          <a:spcPts val="0"/>
                        </a:spcAft>
                      </a:pPr>
                      <a:r>
                        <a:rPr lang="zh-CN" sz="2000" b="1" kern="100" dirty="0">
                          <a:solidFill>
                            <a:schemeClr val="tx1">
                              <a:lumMod val="65000"/>
                              <a:lumOff val="35000"/>
                            </a:schemeClr>
                          </a:solidFill>
                          <a:latin typeface="Times New Roman"/>
                          <a:ea typeface="方正书宋_GBK"/>
                          <a:cs typeface="Times New Roman"/>
                        </a:rPr>
                        <a:t>优缺点</a:t>
                      </a: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dirty="0">
                          <a:solidFill>
                            <a:schemeClr val="tx1">
                              <a:lumMod val="65000"/>
                              <a:lumOff val="35000"/>
                            </a:schemeClr>
                          </a:solidFill>
                          <a:latin typeface="Times New Roman"/>
                          <a:ea typeface="方正书宋_GBK"/>
                          <a:cs typeface="Times New Roman"/>
                        </a:rPr>
                        <a:t>电阻型</a:t>
                      </a: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dirty="0">
                          <a:solidFill>
                            <a:schemeClr val="tx1">
                              <a:lumMod val="65000"/>
                              <a:lumOff val="35000"/>
                            </a:schemeClr>
                          </a:solidFill>
                          <a:latin typeface="Times New Roman"/>
                          <a:ea typeface="方正书宋_GBK"/>
                          <a:cs typeface="Times New Roman"/>
                        </a:rPr>
                        <a:t>饱和铁心型</a:t>
                      </a: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6998">
                <a:tc>
                  <a:txBody>
                    <a:bodyPr/>
                    <a:lstStyle/>
                    <a:p>
                      <a:pPr algn="ctr">
                        <a:spcAft>
                          <a:spcPts val="0"/>
                        </a:spcAft>
                      </a:pPr>
                      <a:r>
                        <a:rPr lang="zh-CN" sz="1800" b="1" kern="100" dirty="0">
                          <a:latin typeface="Times New Roman"/>
                          <a:ea typeface="方正书宋_GBK"/>
                          <a:cs typeface="Times New Roman"/>
                        </a:rPr>
                        <a:t>优点</a:t>
                      </a: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zh-CN" sz="1800" b="1" kern="100" dirty="0">
                          <a:latin typeface="Times New Roman"/>
                          <a:ea typeface="方正书宋_GBK"/>
                          <a:cs typeface="Times New Roman"/>
                        </a:rPr>
                        <a:t>原理简单，</a:t>
                      </a:r>
                    </a:p>
                    <a:p>
                      <a:pPr algn="ctr">
                        <a:spcAft>
                          <a:spcPts val="0"/>
                        </a:spcAft>
                      </a:pPr>
                      <a:r>
                        <a:rPr lang="zh-CN" sz="1800" b="1" kern="100" dirty="0">
                          <a:latin typeface="Times New Roman"/>
                          <a:ea typeface="方正书宋_GBK"/>
                          <a:cs typeface="Times New Roman"/>
                        </a:rPr>
                        <a:t>结构简单，</a:t>
                      </a:r>
                    </a:p>
                    <a:p>
                      <a:pPr algn="ctr">
                        <a:spcAft>
                          <a:spcPts val="0"/>
                        </a:spcAft>
                      </a:pPr>
                      <a:r>
                        <a:rPr lang="zh-CN" sz="1800" b="1" kern="100" dirty="0">
                          <a:latin typeface="Times New Roman"/>
                          <a:ea typeface="方正书宋_GBK"/>
                          <a:cs typeface="Times New Roman"/>
                        </a:rPr>
                        <a:t>重量较轻，</a:t>
                      </a:r>
                    </a:p>
                    <a:p>
                      <a:pPr algn="ctr">
                        <a:spcAft>
                          <a:spcPts val="0"/>
                        </a:spcAft>
                      </a:pPr>
                      <a:r>
                        <a:rPr lang="zh-CN" sz="1800" b="1" kern="100" dirty="0">
                          <a:latin typeface="Times New Roman"/>
                          <a:ea typeface="方正书宋_GBK"/>
                          <a:cs typeface="Times New Roman"/>
                        </a:rPr>
                        <a:t>限流阻抗</a:t>
                      </a:r>
                      <a:r>
                        <a:rPr lang="en-US" sz="1800" b="1" kern="100" dirty="0">
                          <a:latin typeface="Times New Roman"/>
                          <a:ea typeface="方正书宋_GBK"/>
                          <a:cs typeface="Times New Roman"/>
                        </a:rPr>
                        <a:t>/</a:t>
                      </a:r>
                      <a:r>
                        <a:rPr lang="zh-CN" sz="1800" b="1" kern="100" dirty="0">
                          <a:latin typeface="Times New Roman"/>
                          <a:ea typeface="方正书宋_GBK"/>
                          <a:cs typeface="Times New Roman"/>
                        </a:rPr>
                        <a:t>稳态阻抗比值较大</a:t>
                      </a: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zh-CN" sz="1800" b="1" kern="100" dirty="0">
                          <a:latin typeface="Times New Roman"/>
                          <a:ea typeface="方正书宋_GBK"/>
                          <a:cs typeface="Times New Roman"/>
                        </a:rPr>
                        <a:t>原理简单，</a:t>
                      </a:r>
                    </a:p>
                    <a:p>
                      <a:pPr algn="ctr">
                        <a:spcAft>
                          <a:spcPts val="0"/>
                        </a:spcAft>
                      </a:pPr>
                      <a:r>
                        <a:rPr lang="zh-CN" sz="1800" b="1" kern="100" dirty="0">
                          <a:latin typeface="Times New Roman"/>
                          <a:ea typeface="方正书宋_GBK"/>
                          <a:cs typeface="Times New Roman"/>
                        </a:rPr>
                        <a:t>限流阻抗大，</a:t>
                      </a:r>
                    </a:p>
                    <a:p>
                      <a:pPr algn="ctr">
                        <a:spcAft>
                          <a:spcPts val="0"/>
                        </a:spcAft>
                      </a:pPr>
                      <a:r>
                        <a:rPr lang="zh-CN" sz="1800" b="1" kern="100" dirty="0">
                          <a:latin typeface="Times New Roman"/>
                          <a:ea typeface="方正书宋_GBK"/>
                          <a:cs typeface="Times New Roman"/>
                        </a:rPr>
                        <a:t>恢复时间短，</a:t>
                      </a:r>
                    </a:p>
                    <a:p>
                      <a:pPr algn="ctr">
                        <a:spcAft>
                          <a:spcPts val="0"/>
                        </a:spcAft>
                      </a:pPr>
                      <a:r>
                        <a:rPr lang="zh-CN" sz="1800" b="1" kern="100" dirty="0">
                          <a:latin typeface="Times New Roman"/>
                          <a:ea typeface="方正书宋_GBK"/>
                          <a:cs typeface="Times New Roman"/>
                        </a:rPr>
                        <a:t>需要配套容量较小的冷却系统</a:t>
                      </a: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tcPr>
                </a:tc>
              </a:tr>
              <a:tr h="1252485">
                <a:tc>
                  <a:txBody>
                    <a:bodyPr/>
                    <a:lstStyle/>
                    <a:p>
                      <a:pPr algn="ctr">
                        <a:spcAft>
                          <a:spcPts val="0"/>
                        </a:spcAft>
                      </a:pPr>
                      <a:r>
                        <a:rPr lang="zh-CN" sz="1800" b="1" kern="100">
                          <a:latin typeface="Times New Roman"/>
                          <a:ea typeface="方正书宋_GBK"/>
                          <a:cs typeface="Times New Roman"/>
                        </a:rPr>
                        <a:t>缺点</a:t>
                      </a: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dirty="0">
                        <a:latin typeface="Times New Roman"/>
                        <a:ea typeface="方正书宋_GBK"/>
                        <a:cs typeface="Times New Roman"/>
                      </a:endParaRPr>
                    </a:p>
                    <a:p>
                      <a:pPr algn="ctr">
                        <a:spcAft>
                          <a:spcPts val="0"/>
                        </a:spcAft>
                      </a:pPr>
                      <a:r>
                        <a:rPr lang="zh-CN" sz="1800" b="1" kern="100" dirty="0">
                          <a:latin typeface="Times New Roman"/>
                          <a:ea typeface="方正书宋_GBK"/>
                          <a:cs typeface="Times New Roman"/>
                        </a:rPr>
                        <a:t>限流阻抗小，</a:t>
                      </a:r>
                    </a:p>
                    <a:p>
                      <a:pPr algn="ctr">
                        <a:spcAft>
                          <a:spcPts val="0"/>
                        </a:spcAft>
                      </a:pPr>
                      <a:r>
                        <a:rPr lang="zh-CN" sz="1800" b="1" kern="100" dirty="0">
                          <a:latin typeface="Times New Roman"/>
                          <a:ea typeface="方正书宋_GBK"/>
                          <a:cs typeface="Times New Roman"/>
                        </a:rPr>
                        <a:t>恢复时间长，</a:t>
                      </a:r>
                    </a:p>
                    <a:p>
                      <a:pPr algn="ctr">
                        <a:spcAft>
                          <a:spcPts val="0"/>
                        </a:spcAft>
                      </a:pPr>
                      <a:r>
                        <a:rPr lang="zh-CN" sz="1800" b="1" kern="100" dirty="0">
                          <a:latin typeface="Times New Roman"/>
                          <a:ea typeface="方正书宋_GBK"/>
                          <a:cs typeface="Times New Roman"/>
                        </a:rPr>
                        <a:t>需要配套容量较大的冷却系统</a:t>
                      </a: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dirty="0">
                          <a:latin typeface="Times New Roman"/>
                          <a:ea typeface="方正书宋_GBK"/>
                          <a:cs typeface="Times New Roman"/>
                        </a:rPr>
                        <a:t>重量大</a:t>
                      </a:r>
                    </a:p>
                    <a:p>
                      <a:pPr algn="ctr">
                        <a:spcAft>
                          <a:spcPts val="0"/>
                        </a:spcAft>
                      </a:pPr>
                      <a:r>
                        <a:rPr lang="zh-CN" sz="1800" b="1" kern="100" dirty="0">
                          <a:latin typeface="Times New Roman"/>
                          <a:ea typeface="方正书宋_GBK"/>
                          <a:cs typeface="Times New Roman"/>
                        </a:rPr>
                        <a:t>限流阻抗</a:t>
                      </a:r>
                      <a:r>
                        <a:rPr lang="en-US" sz="1800" b="1" kern="100" dirty="0">
                          <a:latin typeface="Times New Roman"/>
                          <a:ea typeface="方正书宋_GBK"/>
                          <a:cs typeface="Times New Roman"/>
                        </a:rPr>
                        <a:t>/</a:t>
                      </a:r>
                      <a:r>
                        <a:rPr lang="zh-CN" sz="1800" b="1" kern="100" dirty="0">
                          <a:latin typeface="Times New Roman"/>
                          <a:ea typeface="方正书宋_GBK"/>
                          <a:cs typeface="Times New Roman"/>
                        </a:rPr>
                        <a:t>稳态阻抗比值较小</a:t>
                      </a: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571472" y="5214950"/>
            <a:ext cx="7218643" cy="461665"/>
          </a:xfrm>
          <a:prstGeom prst="rect">
            <a:avLst/>
          </a:prstGeom>
        </p:spPr>
        <p:txBody>
          <a:bodyPr wrap="none">
            <a:spAutoFit/>
          </a:bodyPr>
          <a:lstStyle/>
          <a:p>
            <a:pPr algn="ctr"/>
            <a:r>
              <a:rPr kumimoji="0" lang="zh-CN" altLang="en-US" sz="2000" dirty="0" smtClean="0">
                <a:solidFill>
                  <a:srgbClr val="002060"/>
                </a:solidFill>
                <a:latin typeface="Aharoni" pitchFamily="2" charset="-79"/>
                <a:ea typeface="黑体" pitchFamily="49" charset="-122"/>
              </a:rPr>
              <a:t>注：限流通流阻抗比</a:t>
            </a:r>
            <a:r>
              <a:rPr kumimoji="0" lang="en-US" altLang="zh-CN" i="1" dirty="0" smtClean="0">
                <a:solidFill>
                  <a:srgbClr val="002060"/>
                </a:solidFill>
                <a:latin typeface="Aharoni" pitchFamily="2" charset="-79"/>
                <a:ea typeface="黑体" pitchFamily="49" charset="-122"/>
              </a:rPr>
              <a:t>X</a:t>
            </a:r>
            <a:r>
              <a:rPr lang="en-US" altLang="zh-CN" i="1" baseline="-25000" dirty="0" smtClean="0">
                <a:solidFill>
                  <a:srgbClr val="002060"/>
                </a:solidFill>
                <a:latin typeface="Arial Black" pitchFamily="34" charset="0"/>
              </a:rPr>
              <a:t>L</a:t>
            </a:r>
            <a:r>
              <a:rPr lang="en-US" altLang="zh-CN" i="1" dirty="0" smtClean="0">
                <a:solidFill>
                  <a:srgbClr val="002060"/>
                </a:solidFill>
                <a:latin typeface="Arial Black" pitchFamily="34" charset="0"/>
              </a:rPr>
              <a:t>/</a:t>
            </a:r>
            <a:r>
              <a:rPr kumimoji="0" lang="en-US" altLang="zh-CN" i="1" dirty="0" smtClean="0">
                <a:solidFill>
                  <a:srgbClr val="002060"/>
                </a:solidFill>
                <a:latin typeface="Aharoni" pitchFamily="2" charset="-79"/>
                <a:ea typeface="黑体" pitchFamily="49" charset="-122"/>
              </a:rPr>
              <a:t> </a:t>
            </a:r>
            <a:r>
              <a:rPr kumimoji="0" lang="en-US" altLang="zh-CN" i="1" dirty="0" err="1" smtClean="0">
                <a:solidFill>
                  <a:srgbClr val="002060"/>
                </a:solidFill>
                <a:latin typeface="Aharoni" pitchFamily="2" charset="-79"/>
                <a:ea typeface="黑体" pitchFamily="49" charset="-122"/>
              </a:rPr>
              <a:t>X</a:t>
            </a:r>
            <a:r>
              <a:rPr lang="en-US" altLang="zh-CN" i="1" baseline="-25000" dirty="0" err="1" smtClean="0">
                <a:solidFill>
                  <a:srgbClr val="002060"/>
                </a:solidFill>
                <a:latin typeface="Arial Black" pitchFamily="34" charset="0"/>
              </a:rPr>
              <a:t>n</a:t>
            </a:r>
            <a:r>
              <a:rPr kumimoji="0" lang="zh-CN" altLang="en-US" sz="2000" dirty="0" smtClean="0">
                <a:solidFill>
                  <a:srgbClr val="002060"/>
                </a:solidFill>
                <a:latin typeface="Aharoni" pitchFamily="2" charset="-79"/>
                <a:ea typeface="黑体" pitchFamily="49" charset="-122"/>
              </a:rPr>
              <a:t>应</a:t>
            </a:r>
            <a:r>
              <a:rPr kumimoji="0" lang="zh-CN" altLang="en-US" sz="2000" dirty="0" smtClean="0">
                <a:solidFill>
                  <a:srgbClr val="002060"/>
                </a:solidFill>
                <a:latin typeface="Aharoni" pitchFamily="2" charset="-79"/>
                <a:ea typeface="黑体" pitchFamily="49" charset="-122"/>
              </a:rPr>
              <a:t>是反映限流器性能的重要参数</a:t>
            </a:r>
            <a:endParaRPr kumimoji="0" lang="en-US" altLang="zh-CN" sz="2000" dirty="0" smtClean="0">
              <a:solidFill>
                <a:srgbClr val="002060"/>
              </a:solidFill>
              <a:latin typeface="Aharoni" pitchFamily="2" charset="-79"/>
              <a:ea typeface="黑体" pitchFamily="49"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539750" y="1341438"/>
            <a:ext cx="1871663" cy="503237"/>
          </a:xfrm>
          <a:prstGeom prst="rect">
            <a:avLst/>
          </a:prstGeom>
          <a:noFill/>
          <a:ln w="9525">
            <a:noFill/>
            <a:miter lim="800000"/>
            <a:headEnd/>
            <a:tailEnd/>
          </a:ln>
        </p:spPr>
        <p:txBody>
          <a:bodyPr anchor="ctr"/>
          <a:lstStyle/>
          <a:p>
            <a:pPr fontAlgn="ctr"/>
            <a:r>
              <a:rPr lang="zh-CN" altLang="en-US" sz="2800">
                <a:solidFill>
                  <a:srgbClr val="003399"/>
                </a:solidFill>
                <a:latin typeface="方正艺黑简体" pitchFamily="65" charset="-122"/>
                <a:ea typeface="方正艺黑简体" pitchFamily="65" charset="-122"/>
              </a:rPr>
              <a:t>内容提要</a:t>
            </a:r>
            <a:endParaRPr lang="en-US" altLang="zh-CN" sz="2800">
              <a:solidFill>
                <a:srgbClr val="003399"/>
              </a:solidFill>
              <a:latin typeface="方正艺黑简体" pitchFamily="65" charset="-122"/>
              <a:ea typeface="方正艺黑简体" pitchFamily="65" charset="-122"/>
            </a:endParaRPr>
          </a:p>
        </p:txBody>
      </p:sp>
      <p:sp>
        <p:nvSpPr>
          <p:cNvPr id="9219" name="Rectangle 8"/>
          <p:cNvSpPr>
            <a:spLocks noChangeArrowheads="1"/>
          </p:cNvSpPr>
          <p:nvPr/>
        </p:nvSpPr>
        <p:spPr bwMode="auto">
          <a:xfrm>
            <a:off x="1214438" y="2214563"/>
            <a:ext cx="6643687" cy="2603790"/>
          </a:xfrm>
          <a:prstGeom prst="rect">
            <a:avLst/>
          </a:prstGeom>
          <a:solidFill>
            <a:srgbClr val="FFFFFF"/>
          </a:solidFill>
          <a:ln w="9525">
            <a:noFill/>
            <a:miter lim="800000"/>
            <a:headEnd/>
            <a:tailEnd/>
          </a:ln>
        </p:spPr>
        <p:txBody>
          <a:bodyPr>
            <a:spAutoFit/>
          </a:bodyPr>
          <a:lstStyle/>
          <a:p>
            <a:pPr marL="265113" indent="-265113">
              <a:spcBef>
                <a:spcPct val="20000"/>
              </a:spcBef>
              <a:buFont typeface="Wingdings" pitchFamily="2" charset="2"/>
              <a:buChar char="q"/>
              <a:defRPr/>
            </a:pPr>
            <a:r>
              <a:rPr lang="zh-CN" altLang="en-US" b="1" dirty="0" smtClean="0">
                <a:solidFill>
                  <a:srgbClr val="333333"/>
                </a:solidFill>
                <a:latin typeface="华文中宋" pitchFamily="2" charset="-122"/>
                <a:ea typeface="华文中宋" pitchFamily="2" charset="-122"/>
              </a:rPr>
              <a:t>前言</a:t>
            </a:r>
            <a:endParaRPr lang="en-US" altLang="zh-CN" b="1" dirty="0" smtClean="0">
              <a:solidFill>
                <a:srgbClr val="333333"/>
              </a:solidFill>
              <a:latin typeface="华文中宋" pitchFamily="2" charset="-122"/>
              <a:ea typeface="华文中宋" pitchFamily="2" charset="-122"/>
            </a:endParaRPr>
          </a:p>
          <a:p>
            <a:pPr>
              <a:spcBef>
                <a:spcPct val="20000"/>
              </a:spcBef>
              <a:buFont typeface="Wingdings" pitchFamily="2" charset="2"/>
              <a:buChar char="q"/>
              <a:defRPr/>
            </a:pPr>
            <a:r>
              <a:rPr lang="zh-CN" altLang="en-US" b="1" dirty="0" smtClean="0">
                <a:latin typeface="华文中宋" pitchFamily="2" charset="-122"/>
                <a:ea typeface="华文中宋" pitchFamily="2" charset="-122"/>
              </a:rPr>
              <a:t>可再生能源多电源、共母线供电电网的短路故障问题超导限流器可能发挥的作用</a:t>
            </a:r>
            <a:endParaRPr lang="en-US" altLang="zh-CN" b="1" dirty="0">
              <a:latin typeface="华文中宋" pitchFamily="2" charset="-122"/>
              <a:ea typeface="华文中宋" pitchFamily="2" charset="-122"/>
            </a:endParaRPr>
          </a:p>
          <a:p>
            <a:pPr marL="265113" indent="-265113">
              <a:spcBef>
                <a:spcPct val="20000"/>
              </a:spcBef>
              <a:buFont typeface="Wingdings" pitchFamily="2" charset="2"/>
              <a:buChar char="q"/>
              <a:defRPr/>
            </a:pPr>
            <a:r>
              <a:rPr lang="zh-CN" altLang="en-US" b="1" dirty="0" smtClean="0">
                <a:latin typeface="华文中宋" pitchFamily="2" charset="-122"/>
                <a:ea typeface="华文中宋" pitchFamily="2" charset="-122"/>
              </a:rPr>
              <a:t>用于可再生能源电网的超</a:t>
            </a:r>
            <a:r>
              <a:rPr lang="zh-CN" altLang="en-US" b="1" dirty="0">
                <a:latin typeface="华文中宋" pitchFamily="2" charset="-122"/>
                <a:ea typeface="华文中宋" pitchFamily="2" charset="-122"/>
              </a:rPr>
              <a:t>导限流器的性</a:t>
            </a:r>
            <a:r>
              <a:rPr lang="zh-CN" altLang="en-US" b="1" dirty="0" smtClean="0">
                <a:latin typeface="华文中宋" pitchFamily="2" charset="-122"/>
                <a:ea typeface="华文中宋" pitchFamily="2" charset="-122"/>
              </a:rPr>
              <a:t>能要求</a:t>
            </a:r>
            <a:endParaRPr lang="en-US" altLang="zh-CN" b="1" dirty="0">
              <a:latin typeface="华文中宋" pitchFamily="2" charset="-122"/>
              <a:ea typeface="华文中宋" pitchFamily="2" charset="-122"/>
            </a:endParaRPr>
          </a:p>
          <a:p>
            <a:pPr>
              <a:spcBef>
                <a:spcPct val="20000"/>
              </a:spcBef>
              <a:buFont typeface="Wingdings" pitchFamily="2" charset="2"/>
              <a:buChar char="q"/>
              <a:defRPr/>
            </a:pPr>
            <a:r>
              <a:rPr lang="zh-CN" altLang="en-US" b="1" dirty="0" smtClean="0">
                <a:latin typeface="华文中宋" pitchFamily="2" charset="-122"/>
                <a:ea typeface="华文中宋" pitchFamily="2" charset="-122"/>
              </a:rPr>
              <a:t>各类超</a:t>
            </a:r>
            <a:r>
              <a:rPr lang="zh-CN" altLang="en-US" b="1" dirty="0">
                <a:latin typeface="华文中宋" pitchFamily="2" charset="-122"/>
                <a:ea typeface="华文中宋" pitchFamily="2" charset="-122"/>
              </a:rPr>
              <a:t>导限流</a:t>
            </a:r>
            <a:r>
              <a:rPr lang="zh-CN" altLang="en-US" b="1" dirty="0" smtClean="0">
                <a:latin typeface="华文中宋" pitchFamily="2" charset="-122"/>
                <a:ea typeface="华文中宋" pitchFamily="2" charset="-122"/>
              </a:rPr>
              <a:t>器的比较</a:t>
            </a:r>
            <a:endParaRPr lang="en-US" altLang="zh-CN" b="1" dirty="0" smtClean="0">
              <a:latin typeface="华文中宋" pitchFamily="2" charset="-122"/>
              <a:ea typeface="华文中宋" pitchFamily="2" charset="-122"/>
            </a:endParaRPr>
          </a:p>
          <a:p>
            <a:pPr>
              <a:spcBef>
                <a:spcPct val="20000"/>
              </a:spcBef>
              <a:buFont typeface="Wingdings" pitchFamily="2" charset="2"/>
              <a:buChar char="q"/>
              <a:defRPr/>
            </a:pPr>
            <a:r>
              <a:rPr lang="zh-CN" altLang="en-US" b="1" dirty="0" smtClean="0">
                <a:solidFill>
                  <a:srgbClr val="FF0000"/>
                </a:solidFill>
                <a:latin typeface="华文中宋" pitchFamily="2" charset="-122"/>
                <a:ea typeface="华文中宋" pitchFamily="2" charset="-122"/>
              </a:rPr>
              <a:t>小结</a:t>
            </a:r>
            <a:endParaRPr lang="en-US" altLang="zh-CN" b="1" dirty="0">
              <a:solidFill>
                <a:srgbClr val="FF0000"/>
              </a:solidFill>
              <a:latin typeface="华文中宋" pitchFamily="2" charset="-122"/>
              <a:ea typeface="华文中宋" pitchFamily="2" charset="-122"/>
            </a:endParaRPr>
          </a:p>
        </p:txBody>
      </p:sp>
      <p:sp>
        <p:nvSpPr>
          <p:cNvPr id="5124" name="Text Box 3"/>
          <p:cNvSpPr txBox="1">
            <a:spLocks noChangeArrowheads="1"/>
          </p:cNvSpPr>
          <p:nvPr/>
        </p:nvSpPr>
        <p:spPr bwMode="auto">
          <a:xfrm>
            <a:off x="4500563" y="6524625"/>
            <a:ext cx="936625" cy="333375"/>
          </a:xfrm>
          <a:prstGeom prst="rect">
            <a:avLst/>
          </a:prstGeom>
          <a:noFill/>
          <a:ln w="9525">
            <a:noFill/>
            <a:round/>
            <a:headEnd/>
            <a:tailEnd/>
          </a:ln>
        </p:spPr>
        <p:txBody>
          <a:bodyPr lIns="90000" tIns="46800" rIns="90000" bIns="46800"/>
          <a:lstStyle/>
          <a:p>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E865258-B92A-4D7C-BDA7-0D36FEF45058}" type="slidenum">
              <a:rPr kumimoji="0" lang="zh-CN" altLang="en-GB" sz="1400">
                <a:solidFill>
                  <a:srgbClr val="000000"/>
                </a:solidFill>
                <a:latin typeface="Arial" pitchFamily="34" charset="0"/>
              </a:rPr>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kumimoji="0" lang="en-GB" altLang="zh-CN" sz="140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4500563" y="6524625"/>
            <a:ext cx="936625" cy="333375"/>
          </a:xfrm>
          <a:prstGeom prst="rect">
            <a:avLst/>
          </a:prstGeom>
          <a:noFill/>
          <a:ln w="9525">
            <a:noFill/>
            <a:round/>
            <a:headEnd/>
            <a:tailEnd/>
          </a:ln>
        </p:spPr>
        <p:txBody>
          <a:bodyPr lIns="90000" tIns="46800" rIns="90000" bIns="46800"/>
          <a:lstStyle/>
          <a:p>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3736D30-6876-4A87-B19E-FBE7E5D9CECE}" type="slidenum">
              <a:rPr kumimoji="0" lang="zh-CN" altLang="en-GB" sz="1400">
                <a:solidFill>
                  <a:srgbClr val="000000"/>
                </a:solidFill>
                <a:latin typeface="Arial" pitchFamily="34" charset="0"/>
              </a:rPr>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kumimoji="0" lang="en-GB" altLang="zh-CN" sz="1400">
              <a:solidFill>
                <a:srgbClr val="000000"/>
              </a:solidFill>
              <a:latin typeface="Arial" pitchFamily="34" charset="0"/>
            </a:endParaRPr>
          </a:p>
        </p:txBody>
      </p:sp>
      <p:sp>
        <p:nvSpPr>
          <p:cNvPr id="7" name="Rectangle 2"/>
          <p:cNvSpPr txBox="1">
            <a:spLocks noChangeArrowheads="1"/>
          </p:cNvSpPr>
          <p:nvPr/>
        </p:nvSpPr>
        <p:spPr bwMode="auto">
          <a:xfrm>
            <a:off x="571472" y="571480"/>
            <a:ext cx="8072464" cy="3970318"/>
          </a:xfrm>
          <a:prstGeom prst="rect">
            <a:avLst/>
          </a:prstGeom>
          <a:noFill/>
          <a:ln>
            <a:miter lim="800000"/>
            <a:headEnd/>
            <a:tailEnd/>
          </a:ln>
        </p:spPr>
        <p:txBody>
          <a:bodyPr wrap="square">
            <a:spAutoFit/>
          </a:bodyPr>
          <a:lstStyle/>
          <a:p>
            <a:pPr eaLnBrk="0" hangingPunct="0">
              <a:defRPr/>
            </a:pPr>
            <a:r>
              <a:rPr lang="en-US" altLang="zh-CN" sz="2800" b="1" kern="0" dirty="0" smtClean="0">
                <a:solidFill>
                  <a:srgbClr val="3333CC"/>
                </a:solidFill>
                <a:latin typeface="宋体" pitchFamily="2" charset="-122"/>
                <a:ea typeface="华文细黑"/>
                <a:cs typeface="华文细黑"/>
              </a:rPr>
              <a:t>1.</a:t>
            </a:r>
            <a:r>
              <a:rPr lang="zh-CN" altLang="en-US" sz="2800" b="1" kern="0" dirty="0" smtClean="0">
                <a:solidFill>
                  <a:srgbClr val="3333CC"/>
                </a:solidFill>
                <a:latin typeface="宋体" pitchFamily="2" charset="-122"/>
                <a:ea typeface="华文细黑"/>
                <a:cs typeface="华文细黑"/>
              </a:rPr>
              <a:t>超导限</a:t>
            </a:r>
            <a:r>
              <a:rPr lang="zh-CN" altLang="en-US" sz="2800" b="1" kern="0" dirty="0">
                <a:solidFill>
                  <a:srgbClr val="3333CC"/>
                </a:solidFill>
                <a:latin typeface="宋体" pitchFamily="2" charset="-122"/>
                <a:ea typeface="华文细黑"/>
                <a:cs typeface="华文细黑"/>
              </a:rPr>
              <a:t>流</a:t>
            </a:r>
            <a:r>
              <a:rPr lang="zh-CN" altLang="en-US" sz="2800" b="1" kern="0" dirty="0" smtClean="0">
                <a:solidFill>
                  <a:srgbClr val="3333CC"/>
                </a:solidFill>
                <a:latin typeface="宋体" pitchFamily="2" charset="-122"/>
                <a:ea typeface="华文细黑"/>
                <a:cs typeface="华文细黑"/>
              </a:rPr>
              <a:t>器具有较为理想的通流</a:t>
            </a:r>
            <a:r>
              <a:rPr lang="en-US" altLang="zh-CN" sz="2800" b="1" kern="0" dirty="0" smtClean="0">
                <a:solidFill>
                  <a:srgbClr val="3333CC"/>
                </a:solidFill>
                <a:latin typeface="宋体" pitchFamily="2" charset="-122"/>
                <a:ea typeface="华文细黑"/>
                <a:cs typeface="华文细黑"/>
              </a:rPr>
              <a:t>/</a:t>
            </a:r>
            <a:r>
              <a:rPr lang="zh-CN" altLang="en-US" sz="2800" b="1" kern="0" dirty="0" smtClean="0">
                <a:solidFill>
                  <a:srgbClr val="3333CC"/>
                </a:solidFill>
                <a:latin typeface="宋体" pitchFamily="2" charset="-122"/>
                <a:ea typeface="华文细黑"/>
                <a:cs typeface="华文细黑"/>
              </a:rPr>
              <a:t>限流特性，节能、环保</a:t>
            </a:r>
            <a:r>
              <a:rPr lang="zh-CN" altLang="en-US" sz="2800" b="1" kern="0" smtClean="0">
                <a:solidFill>
                  <a:srgbClr val="3333CC"/>
                </a:solidFill>
                <a:latin typeface="宋体" pitchFamily="2" charset="-122"/>
                <a:ea typeface="华文细黑"/>
                <a:cs typeface="华文细黑"/>
              </a:rPr>
              <a:t>，在可</a:t>
            </a:r>
            <a:r>
              <a:rPr lang="zh-CN" altLang="en-US" sz="2800" b="1" kern="0" dirty="0" smtClean="0">
                <a:solidFill>
                  <a:srgbClr val="3333CC"/>
                </a:solidFill>
                <a:latin typeface="宋体" pitchFamily="2" charset="-122"/>
                <a:ea typeface="华文细黑"/>
                <a:cs typeface="华文细黑"/>
              </a:rPr>
              <a:t>再生能源电网中可以发挥独特的重大作用；</a:t>
            </a:r>
            <a:endParaRPr lang="en-US" altLang="zh-CN" sz="2800" b="1" kern="0" dirty="0" smtClean="0">
              <a:solidFill>
                <a:srgbClr val="3333CC"/>
              </a:solidFill>
              <a:latin typeface="宋体" pitchFamily="2" charset="-122"/>
              <a:ea typeface="华文细黑"/>
              <a:cs typeface="华文细黑"/>
            </a:endParaRPr>
          </a:p>
          <a:p>
            <a:pPr eaLnBrk="0" hangingPunct="0">
              <a:defRPr/>
            </a:pPr>
            <a:r>
              <a:rPr lang="en-US" altLang="zh-CN" sz="2800" b="1" kern="0" dirty="0" smtClean="0">
                <a:solidFill>
                  <a:srgbClr val="3333CC"/>
                </a:solidFill>
                <a:latin typeface="宋体" pitchFamily="2" charset="-122"/>
                <a:ea typeface="华文细黑"/>
                <a:cs typeface="华文细黑"/>
              </a:rPr>
              <a:t>2.</a:t>
            </a:r>
            <a:r>
              <a:rPr lang="zh-CN" altLang="en-US" sz="2800" b="1" kern="0" dirty="0" smtClean="0">
                <a:solidFill>
                  <a:srgbClr val="3333CC"/>
                </a:solidFill>
                <a:latin typeface="宋体" pitchFamily="2" charset="-122"/>
                <a:ea typeface="华文细黑"/>
                <a:cs typeface="华文细黑"/>
              </a:rPr>
              <a:t>比较目前比较成熟的不同类型的超导限流器的性能特点，电阻型超导限流器可能更适于可再生能源电网，但饱和铁心型超导限流器的适用性不能被完全排除；</a:t>
            </a:r>
            <a:endParaRPr lang="en-US" altLang="zh-CN" sz="2800" b="1" kern="0" dirty="0" smtClean="0">
              <a:solidFill>
                <a:srgbClr val="3333CC"/>
              </a:solidFill>
              <a:latin typeface="宋体" pitchFamily="2" charset="-122"/>
              <a:ea typeface="华文细黑"/>
              <a:cs typeface="华文细黑"/>
            </a:endParaRPr>
          </a:p>
          <a:p>
            <a:pPr eaLnBrk="0" hangingPunct="0">
              <a:defRPr/>
            </a:pPr>
            <a:r>
              <a:rPr lang="en-US" altLang="zh-CN" sz="2800" b="1" kern="0" dirty="0" smtClean="0">
                <a:solidFill>
                  <a:srgbClr val="3333CC"/>
                </a:solidFill>
                <a:latin typeface="宋体" pitchFamily="2" charset="-122"/>
                <a:ea typeface="华文细黑"/>
                <a:cs typeface="华文细黑"/>
              </a:rPr>
              <a:t>3.</a:t>
            </a:r>
            <a:r>
              <a:rPr lang="zh-CN" altLang="en-US" sz="2800" b="1" kern="0" dirty="0" smtClean="0">
                <a:solidFill>
                  <a:srgbClr val="3333CC"/>
                </a:solidFill>
                <a:latin typeface="宋体" pitchFamily="2" charset="-122"/>
                <a:ea typeface="华文细黑"/>
                <a:cs typeface="华文细黑"/>
              </a:rPr>
              <a:t>可以根据可再生能源电网的要求，发展新型超导限流器，使之有更好的适用性。</a:t>
            </a:r>
            <a:endParaRPr lang="zh-CN" altLang="en-US" sz="2800" b="1" kern="0" dirty="0">
              <a:solidFill>
                <a:srgbClr val="3333CC"/>
              </a:solidFill>
              <a:latin typeface="宋体" pitchFamily="2" charset="-122"/>
              <a:ea typeface="华文细黑"/>
              <a:cs typeface="华文细黑"/>
            </a:endParaRPr>
          </a:p>
        </p:txBody>
      </p:sp>
      <p:pic>
        <p:nvPicPr>
          <p:cNvPr id="3074" name="Picture 2" descr="http://img1.imgtn.bdimg.com/it/u=2524416539,3084229452&amp;fm=21&amp;gp=0.jpg"/>
          <p:cNvPicPr>
            <a:picLocks noChangeAspect="1" noChangeArrowheads="1"/>
          </p:cNvPicPr>
          <p:nvPr/>
        </p:nvPicPr>
        <p:blipFill>
          <a:blip r:embed="rId2" cstate="print"/>
          <a:srcRect b="44667"/>
          <a:stretch>
            <a:fillRect/>
          </a:stretch>
        </p:blipFill>
        <p:spPr bwMode="auto">
          <a:xfrm>
            <a:off x="0" y="4577310"/>
            <a:ext cx="5357818" cy="1918204"/>
          </a:xfrm>
          <a:prstGeom prst="rect">
            <a:avLst/>
          </a:prstGeom>
          <a:noFill/>
        </p:spPr>
      </p:pic>
      <p:sp>
        <p:nvSpPr>
          <p:cNvPr id="6" name="Rectangle 7"/>
          <p:cNvSpPr>
            <a:spLocks noChangeArrowheads="1"/>
          </p:cNvSpPr>
          <p:nvPr/>
        </p:nvSpPr>
        <p:spPr bwMode="auto">
          <a:xfrm>
            <a:off x="0" y="1"/>
            <a:ext cx="785786" cy="400110"/>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20000"/>
              </a:spcBef>
              <a:defRPr/>
            </a:pPr>
            <a:r>
              <a:rPr lang="zh-CN" altLang="en-US" sz="2000" b="1" dirty="0" smtClean="0">
                <a:solidFill>
                  <a:srgbClr val="002060"/>
                </a:solidFill>
                <a:latin typeface="方正彩云简体" pitchFamily="65" charset="-122"/>
                <a:ea typeface="方正彩云简体" pitchFamily="65" charset="-122"/>
              </a:rPr>
              <a:t>小结</a:t>
            </a:r>
            <a:endParaRPr lang="en-US" altLang="zh-CN" sz="2000" b="1" dirty="0" smtClean="0">
              <a:solidFill>
                <a:srgbClr val="002060"/>
              </a:solidFill>
              <a:latin typeface="方正彩云简体" pitchFamily="65" charset="-122"/>
              <a:ea typeface="方正彩云简体" pitchFamily="65"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539750" y="1341438"/>
            <a:ext cx="1871663" cy="503237"/>
          </a:xfrm>
          <a:prstGeom prst="rect">
            <a:avLst/>
          </a:prstGeom>
          <a:noFill/>
          <a:ln w="9525">
            <a:noFill/>
            <a:miter lim="800000"/>
            <a:headEnd/>
            <a:tailEnd/>
          </a:ln>
        </p:spPr>
        <p:txBody>
          <a:bodyPr anchor="ctr"/>
          <a:lstStyle/>
          <a:p>
            <a:pPr fontAlgn="ctr"/>
            <a:r>
              <a:rPr lang="zh-CN" altLang="en-US" sz="2800">
                <a:solidFill>
                  <a:srgbClr val="003399"/>
                </a:solidFill>
                <a:latin typeface="方正艺黑简体" pitchFamily="65" charset="-122"/>
                <a:ea typeface="方正艺黑简体" pitchFamily="65" charset="-122"/>
              </a:rPr>
              <a:t>内容提要</a:t>
            </a:r>
            <a:endParaRPr lang="en-US" altLang="zh-CN" sz="2800">
              <a:solidFill>
                <a:srgbClr val="003399"/>
              </a:solidFill>
              <a:latin typeface="方正艺黑简体" pitchFamily="65" charset="-122"/>
              <a:ea typeface="方正艺黑简体" pitchFamily="65" charset="-122"/>
            </a:endParaRPr>
          </a:p>
        </p:txBody>
      </p:sp>
      <p:sp>
        <p:nvSpPr>
          <p:cNvPr id="9219" name="Rectangle 8"/>
          <p:cNvSpPr>
            <a:spLocks noChangeArrowheads="1"/>
          </p:cNvSpPr>
          <p:nvPr/>
        </p:nvSpPr>
        <p:spPr bwMode="auto">
          <a:xfrm>
            <a:off x="1214438" y="2214563"/>
            <a:ext cx="6643687" cy="2603790"/>
          </a:xfrm>
          <a:prstGeom prst="rect">
            <a:avLst/>
          </a:prstGeom>
          <a:solidFill>
            <a:srgbClr val="FFFFFF"/>
          </a:solidFill>
          <a:ln w="9525">
            <a:noFill/>
            <a:miter lim="800000"/>
            <a:headEnd/>
            <a:tailEnd/>
          </a:ln>
        </p:spPr>
        <p:txBody>
          <a:bodyPr>
            <a:spAutoFit/>
          </a:bodyPr>
          <a:lstStyle/>
          <a:p>
            <a:pPr marL="265113" indent="-265113">
              <a:spcBef>
                <a:spcPct val="20000"/>
              </a:spcBef>
              <a:buFont typeface="Wingdings" pitchFamily="2" charset="2"/>
              <a:buChar char="q"/>
              <a:defRPr/>
            </a:pPr>
            <a:r>
              <a:rPr lang="zh-CN" altLang="en-US" b="1" dirty="0" smtClean="0">
                <a:solidFill>
                  <a:srgbClr val="333333"/>
                </a:solidFill>
                <a:latin typeface="华文中宋" pitchFamily="2" charset="-122"/>
                <a:ea typeface="华文中宋" pitchFamily="2" charset="-122"/>
              </a:rPr>
              <a:t>前言</a:t>
            </a:r>
            <a:endParaRPr lang="en-US" altLang="zh-CN" b="1" dirty="0" smtClean="0">
              <a:solidFill>
                <a:srgbClr val="333333"/>
              </a:solidFill>
              <a:latin typeface="华文中宋" pitchFamily="2" charset="-122"/>
              <a:ea typeface="华文中宋" pitchFamily="2" charset="-122"/>
            </a:endParaRPr>
          </a:p>
          <a:p>
            <a:pPr>
              <a:spcBef>
                <a:spcPct val="20000"/>
              </a:spcBef>
              <a:buFont typeface="Wingdings" pitchFamily="2" charset="2"/>
              <a:buChar char="q"/>
              <a:defRPr/>
            </a:pPr>
            <a:r>
              <a:rPr lang="zh-CN" altLang="en-US" b="1" dirty="0" smtClean="0">
                <a:solidFill>
                  <a:srgbClr val="333333"/>
                </a:solidFill>
                <a:latin typeface="华文中宋" pitchFamily="2" charset="-122"/>
                <a:ea typeface="华文中宋" pitchFamily="2" charset="-122"/>
              </a:rPr>
              <a:t>解决可再生能源多电源、共母线供电电网的短路故障问题，超导限流器可能发挥的作用</a:t>
            </a:r>
            <a:endParaRPr lang="en-US" altLang="zh-CN" b="1" dirty="0">
              <a:solidFill>
                <a:srgbClr val="333333"/>
              </a:solidFill>
              <a:latin typeface="华文中宋" pitchFamily="2" charset="-122"/>
              <a:ea typeface="华文中宋" pitchFamily="2" charset="-122"/>
            </a:endParaRPr>
          </a:p>
          <a:p>
            <a:pPr marL="265113" indent="-265113">
              <a:spcBef>
                <a:spcPct val="20000"/>
              </a:spcBef>
              <a:buFont typeface="Wingdings" pitchFamily="2" charset="2"/>
              <a:buChar char="q"/>
              <a:defRPr/>
            </a:pPr>
            <a:r>
              <a:rPr lang="zh-CN" altLang="en-US" b="1" dirty="0" smtClean="0">
                <a:solidFill>
                  <a:srgbClr val="333333"/>
                </a:solidFill>
                <a:latin typeface="华文中宋" pitchFamily="2" charset="-122"/>
                <a:ea typeface="华文中宋" pitchFamily="2" charset="-122"/>
              </a:rPr>
              <a:t>用于可再生能源电网的超</a:t>
            </a:r>
            <a:r>
              <a:rPr lang="zh-CN" altLang="en-US" b="1" dirty="0">
                <a:solidFill>
                  <a:srgbClr val="333333"/>
                </a:solidFill>
                <a:latin typeface="华文中宋" pitchFamily="2" charset="-122"/>
                <a:ea typeface="华文中宋" pitchFamily="2" charset="-122"/>
              </a:rPr>
              <a:t>导限流器的性</a:t>
            </a:r>
            <a:r>
              <a:rPr lang="zh-CN" altLang="en-US" b="1" dirty="0" smtClean="0">
                <a:solidFill>
                  <a:srgbClr val="333333"/>
                </a:solidFill>
                <a:latin typeface="华文中宋" pitchFamily="2" charset="-122"/>
                <a:ea typeface="华文中宋" pitchFamily="2" charset="-122"/>
              </a:rPr>
              <a:t>能要求</a:t>
            </a:r>
            <a:endParaRPr lang="en-US" altLang="zh-CN" b="1" dirty="0">
              <a:solidFill>
                <a:srgbClr val="333333"/>
              </a:solidFill>
              <a:latin typeface="华文中宋" pitchFamily="2" charset="-122"/>
              <a:ea typeface="华文中宋" pitchFamily="2" charset="-122"/>
            </a:endParaRPr>
          </a:p>
          <a:p>
            <a:pPr>
              <a:spcBef>
                <a:spcPct val="20000"/>
              </a:spcBef>
              <a:buFont typeface="Wingdings" pitchFamily="2" charset="2"/>
              <a:buChar char="q"/>
              <a:defRPr/>
            </a:pPr>
            <a:r>
              <a:rPr lang="zh-CN" altLang="en-US" b="1" dirty="0" smtClean="0">
                <a:solidFill>
                  <a:srgbClr val="333333"/>
                </a:solidFill>
                <a:latin typeface="华文中宋" pitchFamily="2" charset="-122"/>
                <a:ea typeface="华文中宋" pitchFamily="2" charset="-122"/>
              </a:rPr>
              <a:t>各类超</a:t>
            </a:r>
            <a:r>
              <a:rPr lang="zh-CN" altLang="en-US" b="1" dirty="0">
                <a:solidFill>
                  <a:srgbClr val="333333"/>
                </a:solidFill>
                <a:latin typeface="华文中宋" pitchFamily="2" charset="-122"/>
                <a:ea typeface="华文中宋" pitchFamily="2" charset="-122"/>
              </a:rPr>
              <a:t>导限流</a:t>
            </a:r>
            <a:r>
              <a:rPr lang="zh-CN" altLang="en-US" b="1" dirty="0" smtClean="0">
                <a:solidFill>
                  <a:srgbClr val="333333"/>
                </a:solidFill>
                <a:latin typeface="华文中宋" pitchFamily="2" charset="-122"/>
                <a:ea typeface="华文中宋" pitchFamily="2" charset="-122"/>
              </a:rPr>
              <a:t>器的比较</a:t>
            </a:r>
            <a:endParaRPr lang="en-US" altLang="zh-CN" b="1" dirty="0" smtClean="0">
              <a:solidFill>
                <a:srgbClr val="333333"/>
              </a:solidFill>
              <a:latin typeface="华文中宋" pitchFamily="2" charset="-122"/>
              <a:ea typeface="华文中宋" pitchFamily="2" charset="-122"/>
            </a:endParaRPr>
          </a:p>
          <a:p>
            <a:pPr>
              <a:spcBef>
                <a:spcPct val="20000"/>
              </a:spcBef>
              <a:buFont typeface="Wingdings" pitchFamily="2" charset="2"/>
              <a:buChar char="q"/>
              <a:defRPr/>
            </a:pPr>
            <a:r>
              <a:rPr lang="zh-CN" altLang="en-US" b="1" dirty="0" smtClean="0">
                <a:solidFill>
                  <a:srgbClr val="333333"/>
                </a:solidFill>
                <a:latin typeface="华文中宋" pitchFamily="2" charset="-122"/>
                <a:ea typeface="华文中宋" pitchFamily="2" charset="-122"/>
              </a:rPr>
              <a:t>小结</a:t>
            </a:r>
            <a:endParaRPr lang="en-US" altLang="zh-CN" b="1" dirty="0">
              <a:solidFill>
                <a:srgbClr val="333333"/>
              </a:solidFill>
              <a:latin typeface="华文中宋" pitchFamily="2" charset="-122"/>
              <a:ea typeface="华文中宋" pitchFamily="2" charset="-122"/>
            </a:endParaRPr>
          </a:p>
        </p:txBody>
      </p:sp>
      <p:sp>
        <p:nvSpPr>
          <p:cNvPr id="5124" name="Text Box 3"/>
          <p:cNvSpPr txBox="1">
            <a:spLocks noChangeArrowheads="1"/>
          </p:cNvSpPr>
          <p:nvPr/>
        </p:nvSpPr>
        <p:spPr bwMode="auto">
          <a:xfrm>
            <a:off x="4500563" y="6524625"/>
            <a:ext cx="936625" cy="333375"/>
          </a:xfrm>
          <a:prstGeom prst="rect">
            <a:avLst/>
          </a:prstGeom>
          <a:noFill/>
          <a:ln w="9525">
            <a:noFill/>
            <a:round/>
            <a:headEnd/>
            <a:tailEnd/>
          </a:ln>
        </p:spPr>
        <p:txBody>
          <a:bodyPr lIns="90000" tIns="46800" rIns="90000" bIns="46800"/>
          <a:lstStyle/>
          <a:p>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E865258-B92A-4D7C-BDA7-0D36FEF45058}" type="slidenum">
              <a:rPr kumimoji="0" lang="zh-CN" altLang="en-GB" sz="1400">
                <a:solidFill>
                  <a:srgbClr val="000000"/>
                </a:solidFill>
                <a:latin typeface="Arial" pitchFamily="34" charset="0"/>
              </a:rPr>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kumimoji="0" lang="en-GB" altLang="zh-CN" sz="140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bwMode="auto">
          <a:xfrm>
            <a:off x="1428750" y="2000250"/>
            <a:ext cx="7000875" cy="1570038"/>
          </a:xfrm>
          <a:noFill/>
          <a:ln>
            <a:miter lim="800000"/>
            <a:headEnd/>
            <a:tailEnd/>
          </a:ln>
        </p:spPr>
        <p:txBody>
          <a:bodyPr vert="horz" wrap="square" lIns="91440" tIns="45720" rIns="91440" bIns="45720" numCol="1" anchor="t" anchorCtr="0" compatLnSpc="1">
            <a:prstTxWarp prst="textNoShape">
              <a:avLst/>
            </a:prstTxWarp>
            <a:spAutoFit/>
          </a:bodyPr>
          <a:lstStyle/>
          <a:p>
            <a:pPr algn="ctr" eaLnBrk="1" hangingPunct="1">
              <a:buFontTx/>
              <a:buNone/>
            </a:pPr>
            <a:r>
              <a:rPr lang="zh-CN" altLang="en-US" sz="9600" smtClean="0">
                <a:solidFill>
                  <a:schemeClr val="accent2"/>
                </a:solidFill>
                <a:latin typeface="方正综艺简体" pitchFamily="2" charset="-122"/>
                <a:ea typeface="方正综艺简体" pitchFamily="2" charset="-122"/>
              </a:rPr>
              <a:t>谢谢大家！</a:t>
            </a:r>
            <a:endParaRPr lang="en-US" altLang="zh-CN" sz="9600" smtClean="0">
              <a:solidFill>
                <a:schemeClr val="accent2"/>
              </a:solidFill>
              <a:latin typeface="方正综艺简体" pitchFamily="2" charset="-122"/>
              <a:ea typeface="方正综艺简体" pitchFamily="2" charset="-122"/>
            </a:endParaRPr>
          </a:p>
        </p:txBody>
      </p:sp>
      <p:pic>
        <p:nvPicPr>
          <p:cNvPr id="30723" name="图片 2" descr="Penguins.jpg"/>
          <p:cNvPicPr>
            <a:picLocks noChangeAspect="1"/>
          </p:cNvPicPr>
          <p:nvPr/>
        </p:nvPicPr>
        <p:blipFill>
          <a:blip r:embed="rId2" cstate="print"/>
          <a:srcRect/>
          <a:stretch>
            <a:fillRect/>
          </a:stretch>
        </p:blipFill>
        <p:spPr bwMode="auto">
          <a:xfrm>
            <a:off x="0" y="4394200"/>
            <a:ext cx="3286125" cy="246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539750" y="1341438"/>
            <a:ext cx="1871663" cy="503237"/>
          </a:xfrm>
          <a:prstGeom prst="rect">
            <a:avLst/>
          </a:prstGeom>
          <a:noFill/>
          <a:ln w="9525">
            <a:noFill/>
            <a:miter lim="800000"/>
            <a:headEnd/>
            <a:tailEnd/>
          </a:ln>
        </p:spPr>
        <p:txBody>
          <a:bodyPr anchor="ctr"/>
          <a:lstStyle/>
          <a:p>
            <a:pPr fontAlgn="ctr"/>
            <a:r>
              <a:rPr lang="zh-CN" altLang="en-US" sz="2800">
                <a:solidFill>
                  <a:srgbClr val="003399"/>
                </a:solidFill>
                <a:latin typeface="方正艺黑简体" pitchFamily="65" charset="-122"/>
                <a:ea typeface="方正艺黑简体" pitchFamily="65" charset="-122"/>
              </a:rPr>
              <a:t>内容提要</a:t>
            </a:r>
            <a:endParaRPr lang="en-US" altLang="zh-CN" sz="2800">
              <a:solidFill>
                <a:srgbClr val="003399"/>
              </a:solidFill>
              <a:latin typeface="方正艺黑简体" pitchFamily="65" charset="-122"/>
              <a:ea typeface="方正艺黑简体" pitchFamily="65" charset="-122"/>
            </a:endParaRPr>
          </a:p>
        </p:txBody>
      </p:sp>
      <p:sp>
        <p:nvSpPr>
          <p:cNvPr id="9219" name="Rectangle 8"/>
          <p:cNvSpPr>
            <a:spLocks noChangeArrowheads="1"/>
          </p:cNvSpPr>
          <p:nvPr/>
        </p:nvSpPr>
        <p:spPr bwMode="auto">
          <a:xfrm>
            <a:off x="1214438" y="2214563"/>
            <a:ext cx="6643687" cy="2603790"/>
          </a:xfrm>
          <a:prstGeom prst="rect">
            <a:avLst/>
          </a:prstGeom>
          <a:solidFill>
            <a:srgbClr val="FFFFFF"/>
          </a:solidFill>
          <a:ln w="9525">
            <a:noFill/>
            <a:miter lim="800000"/>
            <a:headEnd/>
            <a:tailEnd/>
          </a:ln>
        </p:spPr>
        <p:txBody>
          <a:bodyPr>
            <a:spAutoFit/>
          </a:bodyPr>
          <a:lstStyle/>
          <a:p>
            <a:pPr marL="265113" indent="-265113">
              <a:spcBef>
                <a:spcPct val="20000"/>
              </a:spcBef>
              <a:buFont typeface="Wingdings" pitchFamily="2" charset="2"/>
              <a:buChar char="q"/>
              <a:defRPr/>
            </a:pPr>
            <a:r>
              <a:rPr lang="zh-CN" altLang="en-US" b="1" dirty="0" smtClean="0">
                <a:solidFill>
                  <a:srgbClr val="FF0000"/>
                </a:solidFill>
                <a:latin typeface="华文中宋" pitchFamily="2" charset="-122"/>
                <a:ea typeface="华文中宋" pitchFamily="2" charset="-122"/>
              </a:rPr>
              <a:t>前言</a:t>
            </a:r>
            <a:endParaRPr lang="en-US" altLang="zh-CN" b="1" dirty="0" smtClean="0">
              <a:solidFill>
                <a:srgbClr val="FF0000"/>
              </a:solidFill>
              <a:latin typeface="华文中宋" pitchFamily="2" charset="-122"/>
              <a:ea typeface="华文中宋" pitchFamily="2" charset="-122"/>
            </a:endParaRPr>
          </a:p>
          <a:p>
            <a:pPr>
              <a:spcBef>
                <a:spcPct val="20000"/>
              </a:spcBef>
              <a:buFont typeface="Wingdings" pitchFamily="2" charset="2"/>
              <a:buChar char="q"/>
              <a:defRPr/>
            </a:pPr>
            <a:r>
              <a:rPr lang="zh-CN" altLang="en-US" b="1" dirty="0" smtClean="0">
                <a:solidFill>
                  <a:srgbClr val="333333"/>
                </a:solidFill>
                <a:latin typeface="华文中宋" pitchFamily="2" charset="-122"/>
                <a:ea typeface="华文中宋" pitchFamily="2" charset="-122"/>
              </a:rPr>
              <a:t>可再生能源多电源、共母线供电电网的短路故障问题超导限流器可能发挥的作用</a:t>
            </a:r>
            <a:endParaRPr lang="en-US" altLang="zh-CN" b="1" dirty="0">
              <a:solidFill>
                <a:srgbClr val="333333"/>
              </a:solidFill>
              <a:latin typeface="华文中宋" pitchFamily="2" charset="-122"/>
              <a:ea typeface="华文中宋" pitchFamily="2" charset="-122"/>
            </a:endParaRPr>
          </a:p>
          <a:p>
            <a:pPr marL="265113" indent="-265113">
              <a:spcBef>
                <a:spcPct val="20000"/>
              </a:spcBef>
              <a:buFont typeface="Wingdings" pitchFamily="2" charset="2"/>
              <a:buChar char="q"/>
              <a:defRPr/>
            </a:pPr>
            <a:r>
              <a:rPr lang="zh-CN" altLang="en-US" b="1" dirty="0" smtClean="0">
                <a:solidFill>
                  <a:srgbClr val="333333"/>
                </a:solidFill>
                <a:latin typeface="华文中宋" pitchFamily="2" charset="-122"/>
                <a:ea typeface="华文中宋" pitchFamily="2" charset="-122"/>
              </a:rPr>
              <a:t>用于可再生能源电网的超</a:t>
            </a:r>
            <a:r>
              <a:rPr lang="zh-CN" altLang="en-US" b="1" dirty="0">
                <a:solidFill>
                  <a:srgbClr val="333333"/>
                </a:solidFill>
                <a:latin typeface="华文中宋" pitchFamily="2" charset="-122"/>
                <a:ea typeface="华文中宋" pitchFamily="2" charset="-122"/>
              </a:rPr>
              <a:t>导限流器的性</a:t>
            </a:r>
            <a:r>
              <a:rPr lang="zh-CN" altLang="en-US" b="1" dirty="0" smtClean="0">
                <a:solidFill>
                  <a:srgbClr val="333333"/>
                </a:solidFill>
                <a:latin typeface="华文中宋" pitchFamily="2" charset="-122"/>
                <a:ea typeface="华文中宋" pitchFamily="2" charset="-122"/>
              </a:rPr>
              <a:t>能要求</a:t>
            </a:r>
            <a:endParaRPr lang="en-US" altLang="zh-CN" b="1" dirty="0">
              <a:solidFill>
                <a:srgbClr val="333333"/>
              </a:solidFill>
              <a:latin typeface="华文中宋" pitchFamily="2" charset="-122"/>
              <a:ea typeface="华文中宋" pitchFamily="2" charset="-122"/>
            </a:endParaRPr>
          </a:p>
          <a:p>
            <a:pPr>
              <a:spcBef>
                <a:spcPct val="20000"/>
              </a:spcBef>
              <a:buFont typeface="Wingdings" pitchFamily="2" charset="2"/>
              <a:buChar char="q"/>
              <a:defRPr/>
            </a:pPr>
            <a:r>
              <a:rPr lang="zh-CN" altLang="en-US" b="1" dirty="0" smtClean="0">
                <a:solidFill>
                  <a:srgbClr val="333333"/>
                </a:solidFill>
                <a:latin typeface="华文中宋" pitchFamily="2" charset="-122"/>
                <a:ea typeface="华文中宋" pitchFamily="2" charset="-122"/>
              </a:rPr>
              <a:t>各类超</a:t>
            </a:r>
            <a:r>
              <a:rPr lang="zh-CN" altLang="en-US" b="1" dirty="0">
                <a:solidFill>
                  <a:srgbClr val="333333"/>
                </a:solidFill>
                <a:latin typeface="华文中宋" pitchFamily="2" charset="-122"/>
                <a:ea typeface="华文中宋" pitchFamily="2" charset="-122"/>
              </a:rPr>
              <a:t>导限流</a:t>
            </a:r>
            <a:r>
              <a:rPr lang="zh-CN" altLang="en-US" b="1" dirty="0" smtClean="0">
                <a:solidFill>
                  <a:srgbClr val="333333"/>
                </a:solidFill>
                <a:latin typeface="华文中宋" pitchFamily="2" charset="-122"/>
                <a:ea typeface="华文中宋" pitchFamily="2" charset="-122"/>
              </a:rPr>
              <a:t>器的比较</a:t>
            </a:r>
            <a:endParaRPr lang="en-US" altLang="zh-CN" b="1" dirty="0" smtClean="0">
              <a:solidFill>
                <a:srgbClr val="333333"/>
              </a:solidFill>
              <a:latin typeface="华文中宋" pitchFamily="2" charset="-122"/>
              <a:ea typeface="华文中宋" pitchFamily="2" charset="-122"/>
            </a:endParaRPr>
          </a:p>
          <a:p>
            <a:pPr>
              <a:spcBef>
                <a:spcPct val="20000"/>
              </a:spcBef>
              <a:buFont typeface="Wingdings" pitchFamily="2" charset="2"/>
              <a:buChar char="q"/>
              <a:defRPr/>
            </a:pPr>
            <a:r>
              <a:rPr lang="zh-CN" altLang="en-US" b="1" dirty="0" smtClean="0">
                <a:solidFill>
                  <a:srgbClr val="333333"/>
                </a:solidFill>
                <a:latin typeface="华文中宋" pitchFamily="2" charset="-122"/>
                <a:ea typeface="华文中宋" pitchFamily="2" charset="-122"/>
              </a:rPr>
              <a:t>小结</a:t>
            </a:r>
            <a:endParaRPr lang="en-US" altLang="zh-CN" b="1" dirty="0">
              <a:solidFill>
                <a:srgbClr val="333333"/>
              </a:solidFill>
              <a:latin typeface="华文中宋" pitchFamily="2" charset="-122"/>
              <a:ea typeface="华文中宋" pitchFamily="2" charset="-122"/>
            </a:endParaRPr>
          </a:p>
        </p:txBody>
      </p:sp>
      <p:sp>
        <p:nvSpPr>
          <p:cNvPr id="5124" name="Text Box 3"/>
          <p:cNvSpPr txBox="1">
            <a:spLocks noChangeArrowheads="1"/>
          </p:cNvSpPr>
          <p:nvPr/>
        </p:nvSpPr>
        <p:spPr bwMode="auto">
          <a:xfrm>
            <a:off x="4500563" y="6524625"/>
            <a:ext cx="936625" cy="333375"/>
          </a:xfrm>
          <a:prstGeom prst="rect">
            <a:avLst/>
          </a:prstGeom>
          <a:noFill/>
          <a:ln w="9525">
            <a:noFill/>
            <a:round/>
            <a:headEnd/>
            <a:tailEnd/>
          </a:ln>
        </p:spPr>
        <p:txBody>
          <a:bodyPr lIns="90000" tIns="46800" rIns="90000" bIns="46800"/>
          <a:lstStyle/>
          <a:p>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E865258-B92A-4D7C-BDA7-0D36FEF45058}" type="slidenum">
              <a:rPr kumimoji="0" lang="zh-CN" altLang="en-GB" sz="1400">
                <a:solidFill>
                  <a:srgbClr val="000000"/>
                </a:solidFill>
                <a:latin typeface="Arial" pitchFamily="34" charset="0"/>
              </a:rPr>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kumimoji="0" lang="en-GB" altLang="zh-CN" sz="140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4500563" y="6524625"/>
            <a:ext cx="936625" cy="333375"/>
          </a:xfrm>
          <a:prstGeom prst="rect">
            <a:avLst/>
          </a:prstGeom>
          <a:noFill/>
          <a:ln w="9525">
            <a:noFill/>
            <a:round/>
            <a:headEnd/>
            <a:tailEnd/>
          </a:ln>
        </p:spPr>
        <p:txBody>
          <a:bodyPr lIns="90000" tIns="46800" rIns="90000" bIns="46800"/>
          <a:lstStyle/>
          <a:p>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48D8488-80F9-45F6-992F-E6370A14A64B}" type="slidenum">
              <a:rPr kumimoji="0" lang="zh-CN" altLang="en-GB" sz="1400">
                <a:solidFill>
                  <a:srgbClr val="000000"/>
                </a:solidFill>
                <a:latin typeface="Arial" pitchFamily="34" charset="0"/>
              </a:rPr>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kumimoji="0" lang="en-GB" altLang="zh-CN" sz="1400">
              <a:solidFill>
                <a:srgbClr val="000000"/>
              </a:solidFill>
              <a:latin typeface="Arial" pitchFamily="34" charset="0"/>
            </a:endParaRPr>
          </a:p>
        </p:txBody>
      </p:sp>
      <p:sp>
        <p:nvSpPr>
          <p:cNvPr id="9" name="Rectangle 23"/>
          <p:cNvSpPr>
            <a:spLocks noChangeArrowheads="1"/>
          </p:cNvSpPr>
          <p:nvPr/>
        </p:nvSpPr>
        <p:spPr bwMode="auto">
          <a:xfrm>
            <a:off x="4143372" y="1571612"/>
            <a:ext cx="4786346" cy="2923877"/>
          </a:xfrm>
          <a:prstGeom prst="rect">
            <a:avLst/>
          </a:prstGeom>
          <a:noFill/>
          <a:ln w="9525">
            <a:noFill/>
            <a:miter lim="800000"/>
            <a:headEnd/>
            <a:tailEnd/>
          </a:ln>
        </p:spPr>
        <p:txBody>
          <a:bodyPr wrap="square">
            <a:spAutoFit/>
          </a:bodyPr>
          <a:lstStyle/>
          <a:p>
            <a:pPr eaLnBrk="0" hangingPunct="0">
              <a:lnSpc>
                <a:spcPct val="90000"/>
              </a:lnSpc>
              <a:spcBef>
                <a:spcPct val="20000"/>
              </a:spcBef>
              <a:defRPr/>
            </a:pPr>
            <a:r>
              <a:rPr lang="zh-CN" altLang="zh-CN" sz="2000" kern="0" dirty="0" smtClean="0">
                <a:solidFill>
                  <a:srgbClr val="3333CC"/>
                </a:solidFill>
                <a:latin typeface="华文细黑"/>
                <a:ea typeface="华文细黑"/>
                <a:cs typeface="华文细黑"/>
              </a:rPr>
              <a:t>从环保和能源战略考虑，世界各国十分重视可再生能源（主要指风能、太阳能）发电技术的发展，可再生能源在电力能源中的比例不断增大。</a:t>
            </a:r>
            <a:endParaRPr lang="en-US" altLang="zh-CN" sz="2000" kern="0" dirty="0" smtClean="0">
              <a:solidFill>
                <a:srgbClr val="3333CC"/>
              </a:solidFill>
              <a:latin typeface="华文细黑"/>
              <a:ea typeface="华文细黑"/>
              <a:cs typeface="华文细黑"/>
            </a:endParaRPr>
          </a:p>
          <a:p>
            <a:pPr eaLnBrk="0" hangingPunct="0">
              <a:lnSpc>
                <a:spcPct val="90000"/>
              </a:lnSpc>
              <a:spcBef>
                <a:spcPct val="20000"/>
              </a:spcBef>
              <a:defRPr/>
            </a:pPr>
            <a:r>
              <a:rPr lang="zh-CN" altLang="zh-CN" sz="2000" kern="0" dirty="0" smtClean="0">
                <a:solidFill>
                  <a:srgbClr val="3333CC"/>
                </a:solidFill>
                <a:latin typeface="华文细黑"/>
                <a:ea typeface="华文细黑"/>
                <a:cs typeface="华文细黑"/>
              </a:rPr>
              <a:t>我国可再生能源发电起步虽然稍晚，但近些年发展速度惊人。中国在可再生能源电力新增装机容量、总装机容量方面均</a:t>
            </a:r>
            <a:r>
              <a:rPr lang="zh-CN" altLang="en-US" sz="2000" kern="0" dirty="0" smtClean="0">
                <a:solidFill>
                  <a:srgbClr val="3333CC"/>
                </a:solidFill>
                <a:latin typeface="华文细黑"/>
                <a:ea typeface="华文细黑"/>
                <a:cs typeface="华文细黑"/>
              </a:rPr>
              <a:t>已</a:t>
            </a:r>
            <a:r>
              <a:rPr lang="zh-CN" altLang="zh-CN" sz="2000" kern="0" dirty="0" smtClean="0">
                <a:solidFill>
                  <a:srgbClr val="3333CC"/>
                </a:solidFill>
                <a:latin typeface="华文细黑"/>
                <a:ea typeface="华文细黑"/>
                <a:cs typeface="华文细黑"/>
              </a:rPr>
              <a:t>领先全球，中国可再生能源发电量占到全球总量的</a:t>
            </a:r>
            <a:r>
              <a:rPr lang="en-US" altLang="zh-CN" sz="2000" kern="0" dirty="0" smtClean="0">
                <a:solidFill>
                  <a:srgbClr val="3333CC"/>
                </a:solidFill>
                <a:latin typeface="华文细黑"/>
                <a:ea typeface="华文细黑"/>
                <a:cs typeface="华文细黑"/>
              </a:rPr>
              <a:t> 23% </a:t>
            </a:r>
            <a:r>
              <a:rPr lang="zh-CN" altLang="zh-CN" sz="2000" kern="0" dirty="0" smtClean="0">
                <a:solidFill>
                  <a:srgbClr val="3333CC"/>
                </a:solidFill>
                <a:latin typeface="华文细黑"/>
                <a:ea typeface="华文细黑"/>
                <a:cs typeface="华文细黑"/>
              </a:rPr>
              <a:t>，其中风力发电超过</a:t>
            </a:r>
            <a:r>
              <a:rPr lang="en-US" altLang="zh-CN" sz="2000" kern="0" dirty="0" smtClean="0">
                <a:solidFill>
                  <a:srgbClr val="3333CC"/>
                </a:solidFill>
                <a:latin typeface="华文细黑"/>
                <a:ea typeface="华文细黑"/>
                <a:cs typeface="华文细黑"/>
              </a:rPr>
              <a:t> 10</a:t>
            </a:r>
            <a:r>
              <a:rPr lang="zh-CN" altLang="en-US" sz="2000" kern="0" dirty="0" smtClean="0">
                <a:solidFill>
                  <a:srgbClr val="3333CC"/>
                </a:solidFill>
                <a:latin typeface="华文细黑"/>
                <a:ea typeface="华文细黑"/>
                <a:cs typeface="华文细黑"/>
              </a:rPr>
              <a:t>万</a:t>
            </a:r>
            <a:r>
              <a:rPr lang="zh-CN" altLang="zh-CN" sz="2000" kern="0" dirty="0" smtClean="0">
                <a:solidFill>
                  <a:srgbClr val="3333CC"/>
                </a:solidFill>
                <a:latin typeface="华文细黑"/>
                <a:ea typeface="华文细黑"/>
                <a:cs typeface="华文细黑"/>
              </a:rPr>
              <a:t>兆瓦。</a:t>
            </a:r>
            <a:endParaRPr lang="en-US" altLang="zh-CN" sz="2000" kern="0" dirty="0" smtClean="0">
              <a:solidFill>
                <a:srgbClr val="3333CC"/>
              </a:solidFill>
              <a:latin typeface="华文细黑"/>
              <a:ea typeface="华文细黑"/>
              <a:cs typeface="华文细黑"/>
            </a:endParaRPr>
          </a:p>
        </p:txBody>
      </p:sp>
      <p:sp>
        <p:nvSpPr>
          <p:cNvPr id="6" name="Rectangle 7"/>
          <p:cNvSpPr>
            <a:spLocks noChangeArrowheads="1"/>
          </p:cNvSpPr>
          <p:nvPr/>
        </p:nvSpPr>
        <p:spPr bwMode="auto">
          <a:xfrm>
            <a:off x="0" y="1"/>
            <a:ext cx="714348" cy="400110"/>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defRPr/>
            </a:pPr>
            <a:r>
              <a:rPr lang="zh-CN" altLang="en-US" sz="2000" b="1" dirty="0" smtClean="0">
                <a:solidFill>
                  <a:srgbClr val="002060"/>
                </a:solidFill>
                <a:latin typeface="方正彩云简体" pitchFamily="65" charset="-122"/>
                <a:ea typeface="方正彩云简体" pitchFamily="65" charset="-122"/>
              </a:rPr>
              <a:t>前言</a:t>
            </a:r>
            <a:endParaRPr lang="zh-CN" altLang="en-US" sz="2000" b="1" dirty="0">
              <a:solidFill>
                <a:srgbClr val="002060"/>
              </a:solidFill>
              <a:latin typeface="方正彩云简体" pitchFamily="65" charset="-122"/>
              <a:ea typeface="方正彩云简体" pitchFamily="65" charset="-122"/>
            </a:endParaRPr>
          </a:p>
        </p:txBody>
      </p:sp>
      <p:pic>
        <p:nvPicPr>
          <p:cNvPr id="10242" name="Picture 2" descr="http://img5.imgtn.bdimg.com/it/u=2599846486,3099496547&amp;fm=21&amp;gp=0.jpg"/>
          <p:cNvPicPr>
            <a:picLocks noChangeAspect="1" noChangeArrowheads="1"/>
          </p:cNvPicPr>
          <p:nvPr/>
        </p:nvPicPr>
        <p:blipFill>
          <a:blip r:embed="rId2" cstate="print"/>
          <a:srcRect/>
          <a:stretch>
            <a:fillRect/>
          </a:stretch>
        </p:blipFill>
        <p:spPr bwMode="auto">
          <a:xfrm>
            <a:off x="214282" y="1065830"/>
            <a:ext cx="3786214" cy="1503551"/>
          </a:xfrm>
          <a:prstGeom prst="rect">
            <a:avLst/>
          </a:prstGeom>
          <a:noFill/>
        </p:spPr>
      </p:pic>
      <p:pic>
        <p:nvPicPr>
          <p:cNvPr id="10246" name="Picture 6" descr="http://img5.imgtn.bdimg.com/it/u=2355565588,2380707305&amp;fm=21&amp;gp=0.jpg"/>
          <p:cNvPicPr>
            <a:picLocks noChangeAspect="1" noChangeArrowheads="1"/>
          </p:cNvPicPr>
          <p:nvPr/>
        </p:nvPicPr>
        <p:blipFill>
          <a:blip r:embed="rId3" cstate="print"/>
          <a:srcRect/>
          <a:stretch>
            <a:fillRect/>
          </a:stretch>
        </p:blipFill>
        <p:spPr bwMode="auto">
          <a:xfrm>
            <a:off x="214282" y="2859784"/>
            <a:ext cx="3786214" cy="2578847"/>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4500563" y="6524625"/>
            <a:ext cx="936625" cy="333375"/>
          </a:xfrm>
          <a:prstGeom prst="rect">
            <a:avLst/>
          </a:prstGeom>
          <a:noFill/>
          <a:ln w="9525">
            <a:noFill/>
            <a:round/>
            <a:headEnd/>
            <a:tailEnd/>
          </a:ln>
        </p:spPr>
        <p:txBody>
          <a:bodyPr lIns="90000" tIns="46800" rIns="90000" bIns="46800"/>
          <a:lstStyle/>
          <a:p>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48D8488-80F9-45F6-992F-E6370A14A64B}" type="slidenum">
              <a:rPr kumimoji="0" lang="zh-CN" altLang="en-GB" sz="1400">
                <a:solidFill>
                  <a:srgbClr val="000000"/>
                </a:solidFill>
                <a:latin typeface="Arial" pitchFamily="34" charset="0"/>
              </a:rPr>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kumimoji="0" lang="en-GB" altLang="zh-CN" sz="1400">
              <a:solidFill>
                <a:srgbClr val="000000"/>
              </a:solidFill>
              <a:latin typeface="Arial" pitchFamily="34" charset="0"/>
            </a:endParaRPr>
          </a:p>
        </p:txBody>
      </p:sp>
      <p:sp>
        <p:nvSpPr>
          <p:cNvPr id="6" name="Rectangle 7"/>
          <p:cNvSpPr>
            <a:spLocks noChangeArrowheads="1"/>
          </p:cNvSpPr>
          <p:nvPr/>
        </p:nvSpPr>
        <p:spPr bwMode="auto">
          <a:xfrm>
            <a:off x="0" y="1"/>
            <a:ext cx="714348" cy="400110"/>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defRPr/>
            </a:pPr>
            <a:r>
              <a:rPr lang="zh-CN" altLang="en-US" sz="2000" b="1" dirty="0" smtClean="0">
                <a:solidFill>
                  <a:srgbClr val="002060"/>
                </a:solidFill>
                <a:latin typeface="方正彩云简体" pitchFamily="65" charset="-122"/>
                <a:ea typeface="方正彩云简体" pitchFamily="65" charset="-122"/>
              </a:rPr>
              <a:t>前言</a:t>
            </a:r>
            <a:endParaRPr lang="zh-CN" altLang="en-US" sz="2000" b="1" dirty="0">
              <a:solidFill>
                <a:srgbClr val="002060"/>
              </a:solidFill>
              <a:latin typeface="方正彩云简体" pitchFamily="65" charset="-122"/>
              <a:ea typeface="方正彩云简体" pitchFamily="65" charset="-122"/>
            </a:endParaRPr>
          </a:p>
        </p:txBody>
      </p:sp>
      <p:pic>
        <p:nvPicPr>
          <p:cNvPr id="7" name="Picture 4" descr="http://www.eptc.org.cn/uploads/allimg/131114/228-1311141T05L00.jpg"/>
          <p:cNvPicPr>
            <a:picLocks noChangeAspect="1" noChangeArrowheads="1"/>
          </p:cNvPicPr>
          <p:nvPr/>
        </p:nvPicPr>
        <p:blipFill>
          <a:blip r:embed="rId2" cstate="print"/>
          <a:srcRect t="9972"/>
          <a:stretch>
            <a:fillRect/>
          </a:stretch>
        </p:blipFill>
        <p:spPr bwMode="auto">
          <a:xfrm>
            <a:off x="1643042" y="659993"/>
            <a:ext cx="6072230" cy="2733289"/>
          </a:xfrm>
          <a:prstGeom prst="rect">
            <a:avLst/>
          </a:prstGeom>
          <a:noFill/>
        </p:spPr>
      </p:pic>
      <p:pic>
        <p:nvPicPr>
          <p:cNvPr id="49154" name="Picture 2" descr="http://img0.imgtn.bdimg.com/it/u=3244148799,119520783&amp;fm=21&amp;gp=0.jpg"/>
          <p:cNvPicPr>
            <a:picLocks noChangeAspect="1" noChangeArrowheads="1"/>
          </p:cNvPicPr>
          <p:nvPr/>
        </p:nvPicPr>
        <p:blipFill>
          <a:blip r:embed="rId3" cstate="print"/>
          <a:srcRect/>
          <a:stretch>
            <a:fillRect/>
          </a:stretch>
        </p:blipFill>
        <p:spPr bwMode="auto">
          <a:xfrm>
            <a:off x="1643043" y="3429000"/>
            <a:ext cx="6073200" cy="2969121"/>
          </a:xfrm>
          <a:prstGeom prst="rect">
            <a:avLst/>
          </a:prstGeom>
          <a:noFill/>
        </p:spPr>
      </p:pic>
      <p:sp>
        <p:nvSpPr>
          <p:cNvPr id="10" name="Rectangle 2"/>
          <p:cNvSpPr txBox="1">
            <a:spLocks noChangeArrowheads="1"/>
          </p:cNvSpPr>
          <p:nvPr/>
        </p:nvSpPr>
        <p:spPr bwMode="auto">
          <a:xfrm>
            <a:off x="653768" y="1214422"/>
            <a:ext cx="642912" cy="4832092"/>
          </a:xfrm>
          <a:prstGeom prst="rect">
            <a:avLst/>
          </a:prstGeom>
          <a:noFill/>
          <a:ln>
            <a:miter lim="800000"/>
            <a:headEnd/>
            <a:tailEnd/>
          </a:ln>
        </p:spPr>
        <p:txBody>
          <a:bodyPr wrap="square">
            <a:spAutoFit/>
          </a:bodyPr>
          <a:lstStyle/>
          <a:p>
            <a:pPr algn="ctr" eaLnBrk="0" hangingPunct="0">
              <a:defRPr/>
            </a:pPr>
            <a:r>
              <a:rPr lang="zh-CN" altLang="en-US" sz="2800" b="1" kern="0" dirty="0" smtClean="0">
                <a:solidFill>
                  <a:srgbClr val="3333CC"/>
                </a:solidFill>
                <a:latin typeface="宋体" pitchFamily="2" charset="-122"/>
                <a:ea typeface="华文细黑"/>
                <a:cs typeface="华文细黑"/>
              </a:rPr>
              <a:t>我国太阳能风能发展规划</a:t>
            </a:r>
            <a:endParaRPr lang="zh-CN" altLang="en-US" sz="2800" b="1" kern="0" dirty="0">
              <a:solidFill>
                <a:srgbClr val="3333CC"/>
              </a:solidFill>
              <a:latin typeface="宋体" pitchFamily="2" charset="-122"/>
              <a:ea typeface="华文细黑"/>
              <a:cs typeface="华文细黑"/>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4500563" y="6524625"/>
            <a:ext cx="936625" cy="333375"/>
          </a:xfrm>
          <a:prstGeom prst="rect">
            <a:avLst/>
          </a:prstGeom>
          <a:noFill/>
          <a:ln w="9525">
            <a:noFill/>
            <a:round/>
            <a:headEnd/>
            <a:tailEnd/>
          </a:ln>
        </p:spPr>
        <p:txBody>
          <a:bodyPr lIns="90000" tIns="46800" rIns="90000" bIns="46800"/>
          <a:lstStyle/>
          <a:p>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48D8488-80F9-45F6-992F-E6370A14A64B}" type="slidenum">
              <a:rPr kumimoji="0" lang="zh-CN" altLang="en-GB" sz="1400">
                <a:solidFill>
                  <a:srgbClr val="000000"/>
                </a:solidFill>
                <a:latin typeface="Arial" pitchFamily="34" charset="0"/>
              </a:rPr>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kumimoji="0" lang="en-GB" altLang="zh-CN" sz="1400">
              <a:solidFill>
                <a:srgbClr val="000000"/>
              </a:solidFill>
              <a:latin typeface="Arial" pitchFamily="34" charset="0"/>
            </a:endParaRPr>
          </a:p>
        </p:txBody>
      </p:sp>
      <p:sp>
        <p:nvSpPr>
          <p:cNvPr id="9" name="Rectangle 23"/>
          <p:cNvSpPr>
            <a:spLocks noChangeArrowheads="1"/>
          </p:cNvSpPr>
          <p:nvPr/>
        </p:nvSpPr>
        <p:spPr bwMode="auto">
          <a:xfrm>
            <a:off x="4357686" y="1142984"/>
            <a:ext cx="4286280" cy="4370427"/>
          </a:xfrm>
          <a:prstGeom prst="rect">
            <a:avLst/>
          </a:prstGeom>
          <a:noFill/>
          <a:ln w="9525">
            <a:noFill/>
            <a:miter lim="800000"/>
            <a:headEnd/>
            <a:tailEnd/>
          </a:ln>
        </p:spPr>
        <p:txBody>
          <a:bodyPr wrap="square">
            <a:spAutoFit/>
          </a:bodyPr>
          <a:lstStyle/>
          <a:p>
            <a:pPr eaLnBrk="0" hangingPunct="0">
              <a:lnSpc>
                <a:spcPct val="90000"/>
              </a:lnSpc>
              <a:spcBef>
                <a:spcPct val="20000"/>
              </a:spcBef>
              <a:defRPr/>
            </a:pPr>
            <a:r>
              <a:rPr lang="zh-CN" altLang="en-US" sz="2000" kern="0" dirty="0" smtClean="0">
                <a:solidFill>
                  <a:srgbClr val="3333CC"/>
                </a:solidFill>
                <a:latin typeface="华文细黑"/>
                <a:ea typeface="华文细黑"/>
                <a:cs typeface="华文细黑"/>
              </a:rPr>
              <a:t>可再生能源并网发电必须和现有的大电网结合才能有效地工作，它的基本目的是向大电网 输送电力，提供清洁能源，减少矿物燃 料的使用，从而缓解人类对矿物燃料的依赖。</a:t>
            </a:r>
            <a:endParaRPr lang="en-US" altLang="zh-CN" sz="2000" kern="0" dirty="0" smtClean="0">
              <a:solidFill>
                <a:srgbClr val="3333CC"/>
              </a:solidFill>
              <a:latin typeface="华文细黑"/>
              <a:ea typeface="华文细黑"/>
              <a:cs typeface="华文细黑"/>
            </a:endParaRPr>
          </a:p>
          <a:p>
            <a:pPr eaLnBrk="0" hangingPunct="0">
              <a:lnSpc>
                <a:spcPct val="90000"/>
              </a:lnSpc>
              <a:spcBef>
                <a:spcPct val="20000"/>
              </a:spcBef>
              <a:defRPr/>
            </a:pPr>
            <a:r>
              <a:rPr lang="zh-CN" altLang="zh-CN" sz="2000" kern="0" dirty="0" smtClean="0">
                <a:solidFill>
                  <a:srgbClr val="3333CC"/>
                </a:solidFill>
                <a:latin typeface="华文细黑"/>
                <a:ea typeface="华文细黑"/>
                <a:cs typeface="华文细黑"/>
              </a:rPr>
              <a:t>可再生能源供电网的特点是电源点（发电机）多、单机发电功率小、常常是多个并联电源支路使用一个共用母线向输电电网供电。</a:t>
            </a:r>
            <a:endParaRPr lang="zh-CN" altLang="en-US" sz="2000" kern="0" dirty="0" smtClean="0">
              <a:solidFill>
                <a:srgbClr val="3333CC"/>
              </a:solidFill>
              <a:latin typeface="华文细黑"/>
              <a:ea typeface="华文细黑"/>
              <a:cs typeface="华文细黑"/>
            </a:endParaRPr>
          </a:p>
          <a:p>
            <a:pPr eaLnBrk="0" hangingPunct="0">
              <a:lnSpc>
                <a:spcPct val="90000"/>
              </a:lnSpc>
              <a:spcBef>
                <a:spcPct val="20000"/>
              </a:spcBef>
              <a:defRPr/>
            </a:pPr>
            <a:r>
              <a:rPr lang="zh-CN" altLang="zh-CN" sz="2000" kern="0" dirty="0" smtClean="0">
                <a:solidFill>
                  <a:srgbClr val="3333CC"/>
                </a:solidFill>
                <a:latin typeface="华文细黑"/>
                <a:ea typeface="华文细黑"/>
                <a:cs typeface="华文细黑"/>
              </a:rPr>
              <a:t>在</a:t>
            </a:r>
            <a:r>
              <a:rPr lang="zh-CN" altLang="en-US" sz="2000" kern="0" dirty="0" smtClean="0">
                <a:solidFill>
                  <a:srgbClr val="3333CC"/>
                </a:solidFill>
                <a:latin typeface="华文细黑"/>
                <a:ea typeface="华文细黑"/>
                <a:cs typeface="华文细黑"/>
              </a:rPr>
              <a:t>为</a:t>
            </a:r>
            <a:r>
              <a:rPr lang="zh-CN" altLang="zh-CN" sz="2000" kern="0" dirty="0" smtClean="0">
                <a:solidFill>
                  <a:srgbClr val="3333CC"/>
                </a:solidFill>
                <a:latin typeface="华文细黑"/>
                <a:ea typeface="华文细黑"/>
                <a:cs typeface="华文细黑"/>
              </a:rPr>
              <a:t>取得的成绩骄傲</a:t>
            </a:r>
            <a:r>
              <a:rPr lang="zh-CN" altLang="en-US" sz="2000" kern="0" dirty="0" smtClean="0">
                <a:solidFill>
                  <a:srgbClr val="3333CC"/>
                </a:solidFill>
                <a:latin typeface="华文细黑"/>
                <a:ea typeface="华文细黑"/>
                <a:cs typeface="华文细黑"/>
              </a:rPr>
              <a:t>的</a:t>
            </a:r>
            <a:r>
              <a:rPr lang="zh-CN" altLang="zh-CN" sz="2000" kern="0" dirty="0" smtClean="0">
                <a:solidFill>
                  <a:srgbClr val="3333CC"/>
                </a:solidFill>
                <a:latin typeface="华文细黑"/>
                <a:ea typeface="华文细黑"/>
                <a:cs typeface="华文细黑"/>
              </a:rPr>
              <a:t>同时，必须清醒看到，我国可再生能源并网技术方面研究还不够充分，对可再生能源供电网与现存的输电电网相互联网存在的问题研究不够，造成了大量的弃风弃光现象。</a:t>
            </a:r>
            <a:endParaRPr lang="en-US" altLang="zh-CN" sz="2000" kern="0" dirty="0" smtClean="0">
              <a:solidFill>
                <a:srgbClr val="3333CC"/>
              </a:solidFill>
              <a:latin typeface="华文细黑"/>
              <a:ea typeface="华文细黑"/>
              <a:cs typeface="华文细黑"/>
            </a:endParaRPr>
          </a:p>
        </p:txBody>
      </p:sp>
      <p:sp>
        <p:nvSpPr>
          <p:cNvPr id="6" name="Rectangle 7"/>
          <p:cNvSpPr>
            <a:spLocks noChangeArrowheads="1"/>
          </p:cNvSpPr>
          <p:nvPr/>
        </p:nvSpPr>
        <p:spPr bwMode="auto">
          <a:xfrm>
            <a:off x="0" y="1"/>
            <a:ext cx="714348" cy="400110"/>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defRPr/>
            </a:pPr>
            <a:r>
              <a:rPr lang="zh-CN" altLang="en-US" sz="2000" b="1" dirty="0" smtClean="0">
                <a:solidFill>
                  <a:srgbClr val="002060"/>
                </a:solidFill>
                <a:latin typeface="方正彩云简体" pitchFamily="65" charset="-122"/>
                <a:ea typeface="方正彩云简体" pitchFamily="65" charset="-122"/>
              </a:rPr>
              <a:t>前言</a:t>
            </a:r>
            <a:endParaRPr lang="zh-CN" altLang="en-US" sz="2000" b="1" dirty="0">
              <a:solidFill>
                <a:srgbClr val="002060"/>
              </a:solidFill>
              <a:latin typeface="方正彩云简体" pitchFamily="65" charset="-122"/>
              <a:ea typeface="方正彩云简体" pitchFamily="65" charset="-122"/>
            </a:endParaRPr>
          </a:p>
        </p:txBody>
      </p:sp>
      <p:pic>
        <p:nvPicPr>
          <p:cNvPr id="10242" name="Picture 2" descr="http://img1.imgtn.bdimg.com/it/u=161968209,510442594&amp;fm=21&amp;gp=0.jpg"/>
          <p:cNvPicPr>
            <a:picLocks noChangeAspect="1" noChangeArrowheads="1"/>
          </p:cNvPicPr>
          <p:nvPr/>
        </p:nvPicPr>
        <p:blipFill>
          <a:blip r:embed="rId2" cstate="print"/>
          <a:srcRect b="9218"/>
          <a:stretch>
            <a:fillRect/>
          </a:stretch>
        </p:blipFill>
        <p:spPr bwMode="auto">
          <a:xfrm>
            <a:off x="642910" y="1214422"/>
            <a:ext cx="3000396" cy="2155912"/>
          </a:xfrm>
          <a:prstGeom prst="rect">
            <a:avLst/>
          </a:prstGeom>
          <a:noFill/>
        </p:spPr>
      </p:pic>
      <p:pic>
        <p:nvPicPr>
          <p:cNvPr id="10246" name="Picture 6" descr="http://img0.imgtn.bdimg.com/it/u=3359868004,3194274312&amp;fm=21&amp;gp=0.jpg"/>
          <p:cNvPicPr>
            <a:picLocks noChangeAspect="1" noChangeArrowheads="1"/>
          </p:cNvPicPr>
          <p:nvPr/>
        </p:nvPicPr>
        <p:blipFill>
          <a:blip r:embed="rId3" cstate="print"/>
          <a:srcRect l="26467" b="34359"/>
          <a:stretch>
            <a:fillRect/>
          </a:stretch>
        </p:blipFill>
        <p:spPr bwMode="auto">
          <a:xfrm>
            <a:off x="467653" y="3571876"/>
            <a:ext cx="3376279" cy="1857388"/>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539750" y="1341438"/>
            <a:ext cx="1871663" cy="503237"/>
          </a:xfrm>
          <a:prstGeom prst="rect">
            <a:avLst/>
          </a:prstGeom>
          <a:noFill/>
          <a:ln w="9525">
            <a:noFill/>
            <a:miter lim="800000"/>
            <a:headEnd/>
            <a:tailEnd/>
          </a:ln>
        </p:spPr>
        <p:txBody>
          <a:bodyPr anchor="ctr"/>
          <a:lstStyle/>
          <a:p>
            <a:pPr fontAlgn="ctr"/>
            <a:r>
              <a:rPr lang="zh-CN" altLang="en-US" sz="2800">
                <a:solidFill>
                  <a:srgbClr val="003399"/>
                </a:solidFill>
                <a:latin typeface="方正艺黑简体" pitchFamily="65" charset="-122"/>
                <a:ea typeface="方正艺黑简体" pitchFamily="65" charset="-122"/>
              </a:rPr>
              <a:t>内容提要</a:t>
            </a:r>
            <a:endParaRPr lang="en-US" altLang="zh-CN" sz="2800">
              <a:solidFill>
                <a:srgbClr val="003399"/>
              </a:solidFill>
              <a:latin typeface="方正艺黑简体" pitchFamily="65" charset="-122"/>
              <a:ea typeface="方正艺黑简体" pitchFamily="65" charset="-122"/>
            </a:endParaRPr>
          </a:p>
        </p:txBody>
      </p:sp>
      <p:sp>
        <p:nvSpPr>
          <p:cNvPr id="9219" name="Rectangle 8"/>
          <p:cNvSpPr>
            <a:spLocks noChangeArrowheads="1"/>
          </p:cNvSpPr>
          <p:nvPr/>
        </p:nvSpPr>
        <p:spPr bwMode="auto">
          <a:xfrm>
            <a:off x="1214438" y="2214563"/>
            <a:ext cx="6643687" cy="2603790"/>
          </a:xfrm>
          <a:prstGeom prst="rect">
            <a:avLst/>
          </a:prstGeom>
          <a:solidFill>
            <a:srgbClr val="FFFFFF"/>
          </a:solidFill>
          <a:ln w="9525">
            <a:noFill/>
            <a:miter lim="800000"/>
            <a:headEnd/>
            <a:tailEnd/>
          </a:ln>
        </p:spPr>
        <p:txBody>
          <a:bodyPr>
            <a:spAutoFit/>
          </a:bodyPr>
          <a:lstStyle/>
          <a:p>
            <a:pPr marL="265113" indent="-265113">
              <a:spcBef>
                <a:spcPct val="20000"/>
              </a:spcBef>
              <a:buFont typeface="Wingdings" pitchFamily="2" charset="2"/>
              <a:buChar char="q"/>
              <a:defRPr/>
            </a:pPr>
            <a:r>
              <a:rPr lang="zh-CN" altLang="en-US" b="1" dirty="0" smtClean="0">
                <a:solidFill>
                  <a:srgbClr val="333333"/>
                </a:solidFill>
                <a:latin typeface="华文中宋" pitchFamily="2" charset="-122"/>
                <a:ea typeface="华文中宋" pitchFamily="2" charset="-122"/>
              </a:rPr>
              <a:t>前言</a:t>
            </a:r>
            <a:endParaRPr lang="en-US" altLang="zh-CN" b="1" dirty="0" smtClean="0">
              <a:solidFill>
                <a:srgbClr val="333333"/>
              </a:solidFill>
              <a:latin typeface="华文中宋" pitchFamily="2" charset="-122"/>
              <a:ea typeface="华文中宋" pitchFamily="2" charset="-122"/>
            </a:endParaRPr>
          </a:p>
          <a:p>
            <a:pPr>
              <a:spcBef>
                <a:spcPct val="20000"/>
              </a:spcBef>
              <a:buFont typeface="Wingdings" pitchFamily="2" charset="2"/>
              <a:buChar char="q"/>
              <a:defRPr/>
            </a:pPr>
            <a:r>
              <a:rPr lang="zh-CN" altLang="en-US" b="1" dirty="0" smtClean="0">
                <a:solidFill>
                  <a:srgbClr val="FF0000"/>
                </a:solidFill>
                <a:latin typeface="华文中宋" pitchFamily="2" charset="-122"/>
                <a:ea typeface="华文中宋" pitchFamily="2" charset="-122"/>
              </a:rPr>
              <a:t>解决可再生能源多电源、共母线供电电网的短路故障问题，超导限流器可能发挥的作用</a:t>
            </a:r>
            <a:endParaRPr lang="en-US" altLang="zh-CN" b="1" dirty="0">
              <a:solidFill>
                <a:srgbClr val="FF0000"/>
              </a:solidFill>
              <a:latin typeface="华文中宋" pitchFamily="2" charset="-122"/>
              <a:ea typeface="华文中宋" pitchFamily="2" charset="-122"/>
            </a:endParaRPr>
          </a:p>
          <a:p>
            <a:pPr marL="265113" indent="-265113">
              <a:spcBef>
                <a:spcPct val="20000"/>
              </a:spcBef>
              <a:buFont typeface="Wingdings" pitchFamily="2" charset="2"/>
              <a:buChar char="q"/>
              <a:defRPr/>
            </a:pPr>
            <a:r>
              <a:rPr lang="zh-CN" altLang="en-US" b="1" dirty="0" smtClean="0">
                <a:solidFill>
                  <a:srgbClr val="333333"/>
                </a:solidFill>
                <a:latin typeface="华文中宋" pitchFamily="2" charset="-122"/>
                <a:ea typeface="华文中宋" pitchFamily="2" charset="-122"/>
              </a:rPr>
              <a:t>用于可再生能源电网的超</a:t>
            </a:r>
            <a:r>
              <a:rPr lang="zh-CN" altLang="en-US" b="1" dirty="0">
                <a:solidFill>
                  <a:srgbClr val="333333"/>
                </a:solidFill>
                <a:latin typeface="华文中宋" pitchFamily="2" charset="-122"/>
                <a:ea typeface="华文中宋" pitchFamily="2" charset="-122"/>
              </a:rPr>
              <a:t>导限流器的性</a:t>
            </a:r>
            <a:r>
              <a:rPr lang="zh-CN" altLang="en-US" b="1" dirty="0" smtClean="0">
                <a:solidFill>
                  <a:srgbClr val="333333"/>
                </a:solidFill>
                <a:latin typeface="华文中宋" pitchFamily="2" charset="-122"/>
                <a:ea typeface="华文中宋" pitchFamily="2" charset="-122"/>
              </a:rPr>
              <a:t>能要求</a:t>
            </a:r>
            <a:endParaRPr lang="en-US" altLang="zh-CN" b="1" dirty="0">
              <a:solidFill>
                <a:srgbClr val="333333"/>
              </a:solidFill>
              <a:latin typeface="华文中宋" pitchFamily="2" charset="-122"/>
              <a:ea typeface="华文中宋" pitchFamily="2" charset="-122"/>
            </a:endParaRPr>
          </a:p>
          <a:p>
            <a:pPr>
              <a:spcBef>
                <a:spcPct val="20000"/>
              </a:spcBef>
              <a:buFont typeface="Wingdings" pitchFamily="2" charset="2"/>
              <a:buChar char="q"/>
              <a:defRPr/>
            </a:pPr>
            <a:r>
              <a:rPr lang="zh-CN" altLang="en-US" b="1" dirty="0" smtClean="0">
                <a:solidFill>
                  <a:srgbClr val="333333"/>
                </a:solidFill>
                <a:latin typeface="华文中宋" pitchFamily="2" charset="-122"/>
                <a:ea typeface="华文中宋" pitchFamily="2" charset="-122"/>
              </a:rPr>
              <a:t>各类超</a:t>
            </a:r>
            <a:r>
              <a:rPr lang="zh-CN" altLang="en-US" b="1" dirty="0">
                <a:solidFill>
                  <a:srgbClr val="333333"/>
                </a:solidFill>
                <a:latin typeface="华文中宋" pitchFamily="2" charset="-122"/>
                <a:ea typeface="华文中宋" pitchFamily="2" charset="-122"/>
              </a:rPr>
              <a:t>导限流</a:t>
            </a:r>
            <a:r>
              <a:rPr lang="zh-CN" altLang="en-US" b="1" dirty="0" smtClean="0">
                <a:solidFill>
                  <a:srgbClr val="333333"/>
                </a:solidFill>
                <a:latin typeface="华文中宋" pitchFamily="2" charset="-122"/>
                <a:ea typeface="华文中宋" pitchFamily="2" charset="-122"/>
              </a:rPr>
              <a:t>器的比较</a:t>
            </a:r>
            <a:endParaRPr lang="en-US" altLang="zh-CN" b="1" dirty="0" smtClean="0">
              <a:solidFill>
                <a:srgbClr val="333333"/>
              </a:solidFill>
              <a:latin typeface="华文中宋" pitchFamily="2" charset="-122"/>
              <a:ea typeface="华文中宋" pitchFamily="2" charset="-122"/>
            </a:endParaRPr>
          </a:p>
          <a:p>
            <a:pPr>
              <a:spcBef>
                <a:spcPct val="20000"/>
              </a:spcBef>
              <a:buFont typeface="Wingdings" pitchFamily="2" charset="2"/>
              <a:buChar char="q"/>
              <a:defRPr/>
            </a:pPr>
            <a:r>
              <a:rPr lang="zh-CN" altLang="en-US" b="1" dirty="0" smtClean="0">
                <a:solidFill>
                  <a:srgbClr val="333333"/>
                </a:solidFill>
                <a:latin typeface="华文中宋" pitchFamily="2" charset="-122"/>
                <a:ea typeface="华文中宋" pitchFamily="2" charset="-122"/>
              </a:rPr>
              <a:t>小结</a:t>
            </a:r>
            <a:endParaRPr lang="en-US" altLang="zh-CN" b="1" dirty="0">
              <a:solidFill>
                <a:srgbClr val="333333"/>
              </a:solidFill>
              <a:latin typeface="华文中宋" pitchFamily="2" charset="-122"/>
              <a:ea typeface="华文中宋" pitchFamily="2" charset="-122"/>
            </a:endParaRPr>
          </a:p>
        </p:txBody>
      </p:sp>
      <p:sp>
        <p:nvSpPr>
          <p:cNvPr id="5124" name="Text Box 3"/>
          <p:cNvSpPr txBox="1">
            <a:spLocks noChangeArrowheads="1"/>
          </p:cNvSpPr>
          <p:nvPr/>
        </p:nvSpPr>
        <p:spPr bwMode="auto">
          <a:xfrm>
            <a:off x="4500563" y="6524625"/>
            <a:ext cx="936625" cy="333375"/>
          </a:xfrm>
          <a:prstGeom prst="rect">
            <a:avLst/>
          </a:prstGeom>
          <a:noFill/>
          <a:ln w="9525">
            <a:noFill/>
            <a:round/>
            <a:headEnd/>
            <a:tailEnd/>
          </a:ln>
        </p:spPr>
        <p:txBody>
          <a:bodyPr lIns="90000" tIns="46800" rIns="90000" bIns="46800"/>
          <a:lstStyle/>
          <a:p>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E865258-B92A-4D7C-BDA7-0D36FEF45058}" type="slidenum">
              <a:rPr kumimoji="0" lang="zh-CN" altLang="en-GB" sz="1400">
                <a:solidFill>
                  <a:srgbClr val="000000"/>
                </a:solidFill>
                <a:latin typeface="Arial" pitchFamily="34" charset="0"/>
              </a:rPr>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kumimoji="0" lang="en-GB" altLang="zh-CN" sz="140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4500563" y="6524625"/>
            <a:ext cx="936625" cy="333375"/>
          </a:xfrm>
          <a:prstGeom prst="rect">
            <a:avLst/>
          </a:prstGeom>
          <a:noFill/>
          <a:ln w="9525">
            <a:noFill/>
            <a:round/>
            <a:headEnd/>
            <a:tailEnd/>
          </a:ln>
        </p:spPr>
        <p:txBody>
          <a:bodyPr lIns="90000" tIns="46800" rIns="90000" bIns="46800"/>
          <a:lstStyle/>
          <a:p>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48D8488-80F9-45F6-992F-E6370A14A64B}" type="slidenum">
              <a:rPr kumimoji="0" lang="zh-CN" altLang="en-GB" sz="1400">
                <a:solidFill>
                  <a:srgbClr val="000000"/>
                </a:solidFill>
                <a:latin typeface="Arial" pitchFamily="34" charset="0"/>
              </a:rPr>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kumimoji="0" lang="en-GB" altLang="zh-CN" sz="1400">
              <a:solidFill>
                <a:srgbClr val="000000"/>
              </a:solidFill>
              <a:latin typeface="Arial" pitchFamily="34" charset="0"/>
            </a:endParaRPr>
          </a:p>
        </p:txBody>
      </p:sp>
      <p:sp>
        <p:nvSpPr>
          <p:cNvPr id="6" name="Rectangle 7"/>
          <p:cNvSpPr>
            <a:spLocks noChangeArrowheads="1"/>
          </p:cNvSpPr>
          <p:nvPr/>
        </p:nvSpPr>
        <p:spPr bwMode="auto">
          <a:xfrm>
            <a:off x="0" y="1"/>
            <a:ext cx="5214942" cy="707886"/>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defRPr/>
            </a:pPr>
            <a:r>
              <a:rPr lang="zh-CN" altLang="en-US" sz="2000" b="1" dirty="0" smtClean="0">
                <a:solidFill>
                  <a:srgbClr val="002060"/>
                </a:solidFill>
                <a:latin typeface="方正彩云简体" pitchFamily="65" charset="-122"/>
                <a:ea typeface="方正彩云简体" pitchFamily="65" charset="-122"/>
              </a:rPr>
              <a:t>解决可再生能源多电源、共母线供电电网的短路故障问题，超导限流器可能发挥的作用</a:t>
            </a:r>
            <a:endParaRPr lang="en-US" altLang="zh-CN" sz="2000" b="1" dirty="0" smtClean="0">
              <a:solidFill>
                <a:srgbClr val="002060"/>
              </a:solidFill>
              <a:latin typeface="方正彩云简体" pitchFamily="65" charset="-122"/>
              <a:ea typeface="方正彩云简体" pitchFamily="65" charset="-122"/>
            </a:endParaRPr>
          </a:p>
        </p:txBody>
      </p:sp>
      <p:sp>
        <p:nvSpPr>
          <p:cNvPr id="7" name="矩形 6"/>
          <p:cNvSpPr/>
          <p:nvPr/>
        </p:nvSpPr>
        <p:spPr>
          <a:xfrm>
            <a:off x="1785918" y="3929066"/>
            <a:ext cx="5572164" cy="2031325"/>
          </a:xfrm>
          <a:prstGeom prst="rect">
            <a:avLst/>
          </a:prstGeom>
        </p:spPr>
        <p:txBody>
          <a:bodyPr wrap="square">
            <a:spAutoFit/>
          </a:bodyPr>
          <a:lstStyle/>
          <a:p>
            <a:pPr eaLnBrk="0" hangingPunct="0">
              <a:lnSpc>
                <a:spcPct val="90000"/>
              </a:lnSpc>
              <a:spcBef>
                <a:spcPct val="20000"/>
              </a:spcBef>
              <a:defRPr/>
            </a:pPr>
            <a:r>
              <a:rPr lang="zh-CN" altLang="zh-CN" sz="2000" kern="0" dirty="0" smtClean="0">
                <a:solidFill>
                  <a:srgbClr val="3333CC"/>
                </a:solidFill>
                <a:latin typeface="华文细黑"/>
                <a:ea typeface="华文细黑"/>
                <a:cs typeface="华文细黑"/>
              </a:rPr>
              <a:t>在没有采取特殊措施保护的情况下，如果某一发电支路上的发电机或导线发生短路故障时，該支路所连接的共用母线的电压就会急剧下降</a:t>
            </a:r>
            <a:r>
              <a:rPr lang="zh-CN" altLang="en-US" sz="2000" kern="0" dirty="0" smtClean="0">
                <a:solidFill>
                  <a:srgbClr val="3333CC"/>
                </a:solidFill>
                <a:latin typeface="华文细黑"/>
                <a:ea typeface="华文细黑"/>
                <a:cs typeface="华文细黑"/>
              </a:rPr>
              <a:t>（低电压穿越）</a:t>
            </a:r>
            <a:r>
              <a:rPr lang="zh-CN" altLang="zh-CN" sz="2000" kern="0" dirty="0" smtClean="0">
                <a:solidFill>
                  <a:srgbClr val="3333CC"/>
                </a:solidFill>
                <a:latin typeface="华文细黑"/>
                <a:ea typeface="华文细黑"/>
                <a:cs typeface="华文细黑"/>
              </a:rPr>
              <a:t>，无法继续向电网供电。后果就是不但发生故障的支路被迫退出运行，而且所有与其并联使用同一母线的发电设备都将失去供电的功能，严重降低电网</a:t>
            </a:r>
            <a:r>
              <a:rPr lang="zh-CN" altLang="en-US" sz="2000" kern="0" dirty="0" smtClean="0">
                <a:solidFill>
                  <a:srgbClr val="3333CC"/>
                </a:solidFill>
                <a:latin typeface="华文细黑"/>
                <a:ea typeface="华文细黑"/>
                <a:cs typeface="华文细黑"/>
              </a:rPr>
              <a:t>效率</a:t>
            </a:r>
            <a:r>
              <a:rPr lang="zh-CN" altLang="zh-CN" sz="2000" kern="0" dirty="0" smtClean="0">
                <a:solidFill>
                  <a:srgbClr val="3333CC"/>
                </a:solidFill>
                <a:latin typeface="华文细黑"/>
                <a:ea typeface="华文细黑"/>
                <a:cs typeface="华文细黑"/>
              </a:rPr>
              <a:t>。</a:t>
            </a:r>
            <a:endParaRPr lang="zh-CN" altLang="en-US" sz="2000" kern="0" dirty="0" smtClean="0">
              <a:solidFill>
                <a:srgbClr val="3333CC"/>
              </a:solidFill>
              <a:latin typeface="华文细黑"/>
              <a:ea typeface="华文细黑"/>
              <a:cs typeface="华文细黑"/>
            </a:endParaRPr>
          </a:p>
        </p:txBody>
      </p:sp>
      <p:pic>
        <p:nvPicPr>
          <p:cNvPr id="8" name="图片 7" descr="并联发电支路1.jpg"/>
          <p:cNvPicPr>
            <a:picLocks noChangeAspect="1"/>
          </p:cNvPicPr>
          <p:nvPr/>
        </p:nvPicPr>
        <p:blipFill>
          <a:blip r:embed="rId2" cstate="print"/>
          <a:stretch>
            <a:fillRect/>
          </a:stretch>
        </p:blipFill>
        <p:spPr>
          <a:xfrm>
            <a:off x="1928794" y="857231"/>
            <a:ext cx="5143536" cy="2805385"/>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4500563" y="6524625"/>
            <a:ext cx="936625" cy="333375"/>
          </a:xfrm>
          <a:prstGeom prst="rect">
            <a:avLst/>
          </a:prstGeom>
          <a:noFill/>
          <a:ln w="9525">
            <a:noFill/>
            <a:round/>
            <a:headEnd/>
            <a:tailEnd/>
          </a:ln>
        </p:spPr>
        <p:txBody>
          <a:bodyPr lIns="90000" tIns="46800" rIns="90000" bIns="46800"/>
          <a:lstStyle/>
          <a:p>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48D8488-80F9-45F6-992F-E6370A14A64B}" type="slidenum">
              <a:rPr kumimoji="0" lang="zh-CN" altLang="en-GB" sz="1400">
                <a:solidFill>
                  <a:srgbClr val="000000"/>
                </a:solidFill>
                <a:latin typeface="Arial" pitchFamily="34" charset="0"/>
              </a:rPr>
              <a:pPr algn="ctr" defTabSz="26511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kumimoji="0" lang="en-GB" altLang="zh-CN" sz="1400">
              <a:solidFill>
                <a:srgbClr val="000000"/>
              </a:solidFill>
              <a:latin typeface="Arial" pitchFamily="34" charset="0"/>
            </a:endParaRPr>
          </a:p>
        </p:txBody>
      </p:sp>
      <p:sp>
        <p:nvSpPr>
          <p:cNvPr id="7" name="矩形 6"/>
          <p:cNvSpPr/>
          <p:nvPr/>
        </p:nvSpPr>
        <p:spPr>
          <a:xfrm>
            <a:off x="571472" y="3143248"/>
            <a:ext cx="4071966" cy="1754326"/>
          </a:xfrm>
          <a:prstGeom prst="rect">
            <a:avLst/>
          </a:prstGeom>
        </p:spPr>
        <p:txBody>
          <a:bodyPr wrap="square">
            <a:spAutoFit/>
          </a:bodyPr>
          <a:lstStyle/>
          <a:p>
            <a:pPr eaLnBrk="0" hangingPunct="0">
              <a:lnSpc>
                <a:spcPct val="90000"/>
              </a:lnSpc>
              <a:spcBef>
                <a:spcPct val="20000"/>
              </a:spcBef>
              <a:defRPr/>
            </a:pPr>
            <a:r>
              <a:rPr lang="zh-CN" altLang="zh-CN" sz="2000" kern="0" dirty="0" smtClean="0">
                <a:solidFill>
                  <a:srgbClr val="3333CC"/>
                </a:solidFill>
                <a:latin typeface="华文细黑"/>
                <a:ea typeface="华文细黑"/>
                <a:cs typeface="华文细黑"/>
              </a:rPr>
              <a:t>英国能源技术研究院（</a:t>
            </a:r>
            <a:r>
              <a:rPr lang="en-US" altLang="zh-CN" sz="2000" kern="0" dirty="0" smtClean="0">
                <a:solidFill>
                  <a:srgbClr val="3333CC"/>
                </a:solidFill>
                <a:latin typeface="华文细黑"/>
                <a:ea typeface="华文细黑"/>
                <a:cs typeface="华文细黑"/>
              </a:rPr>
              <a:t>Energy Technology Institute</a:t>
            </a:r>
            <a:r>
              <a:rPr lang="zh-CN" altLang="zh-CN" sz="2000" kern="0" dirty="0" smtClean="0">
                <a:solidFill>
                  <a:srgbClr val="3333CC"/>
                </a:solidFill>
                <a:latin typeface="华文细黑"/>
                <a:ea typeface="华文细黑"/>
                <a:cs typeface="华文细黑"/>
              </a:rPr>
              <a:t>）经过多年的研究与各种技术比较，提出了解决这一难题的可行方案，就是开发一种特殊的超导限流器安装在每一个发电支路上。</a:t>
            </a:r>
            <a:endParaRPr lang="zh-CN" altLang="en-US" sz="2000" kern="0" dirty="0" smtClean="0">
              <a:solidFill>
                <a:srgbClr val="3333CC"/>
              </a:solidFill>
              <a:latin typeface="华文细黑"/>
              <a:ea typeface="华文细黑"/>
              <a:cs typeface="华文细黑"/>
            </a:endParaRPr>
          </a:p>
        </p:txBody>
      </p:sp>
      <p:pic>
        <p:nvPicPr>
          <p:cNvPr id="50177" name="Picture 1"/>
          <p:cNvPicPr>
            <a:picLocks noChangeAspect="1" noChangeArrowheads="1"/>
          </p:cNvPicPr>
          <p:nvPr/>
        </p:nvPicPr>
        <p:blipFill>
          <a:blip r:embed="rId2" cstate="print"/>
          <a:srcRect/>
          <a:stretch>
            <a:fillRect/>
          </a:stretch>
        </p:blipFill>
        <p:spPr bwMode="auto">
          <a:xfrm>
            <a:off x="785786" y="5000636"/>
            <a:ext cx="1857388" cy="1305611"/>
          </a:xfrm>
          <a:prstGeom prst="rect">
            <a:avLst/>
          </a:prstGeom>
          <a:noFill/>
          <a:ln w="9525">
            <a:noFill/>
            <a:miter lim="800000"/>
            <a:headEnd/>
            <a:tailEnd/>
          </a:ln>
        </p:spPr>
      </p:pic>
      <p:pic>
        <p:nvPicPr>
          <p:cNvPr id="12" name="图片 11" descr="并联发电支路1(FCL).jpg"/>
          <p:cNvPicPr>
            <a:picLocks noChangeAspect="1"/>
          </p:cNvPicPr>
          <p:nvPr/>
        </p:nvPicPr>
        <p:blipFill>
          <a:blip r:embed="rId3" cstate="print"/>
          <a:stretch>
            <a:fillRect/>
          </a:stretch>
        </p:blipFill>
        <p:spPr>
          <a:xfrm>
            <a:off x="452141" y="642918"/>
            <a:ext cx="4191297" cy="2286016"/>
          </a:xfrm>
          <a:prstGeom prst="rect">
            <a:avLst/>
          </a:prstGeom>
        </p:spPr>
      </p:pic>
      <p:pic>
        <p:nvPicPr>
          <p:cNvPr id="14" name="图片 13" descr="FCL.jpg"/>
          <p:cNvPicPr>
            <a:picLocks noChangeAspect="1"/>
          </p:cNvPicPr>
          <p:nvPr/>
        </p:nvPicPr>
        <p:blipFill>
          <a:blip r:embed="rId4" cstate="print"/>
          <a:stretch>
            <a:fillRect/>
          </a:stretch>
        </p:blipFill>
        <p:spPr>
          <a:xfrm>
            <a:off x="4816850" y="2112249"/>
            <a:ext cx="4230066" cy="2857520"/>
          </a:xfrm>
          <a:prstGeom prst="rect">
            <a:avLst/>
          </a:prstGeom>
        </p:spPr>
      </p:pic>
      <p:sp>
        <p:nvSpPr>
          <p:cNvPr id="8" name="Rectangle 7"/>
          <p:cNvSpPr>
            <a:spLocks noChangeArrowheads="1"/>
          </p:cNvSpPr>
          <p:nvPr/>
        </p:nvSpPr>
        <p:spPr bwMode="auto">
          <a:xfrm>
            <a:off x="0" y="1"/>
            <a:ext cx="5214942" cy="707886"/>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defRPr/>
            </a:pPr>
            <a:r>
              <a:rPr lang="zh-CN" altLang="en-US" sz="2000" b="1" dirty="0" smtClean="0">
                <a:solidFill>
                  <a:srgbClr val="002060"/>
                </a:solidFill>
                <a:latin typeface="方正彩云简体" pitchFamily="65" charset="-122"/>
                <a:ea typeface="方正彩云简体" pitchFamily="65" charset="-122"/>
              </a:rPr>
              <a:t>解决可再生能源多电源、共母线供电电网的短路故障问题，超导限流器可能发挥的作用</a:t>
            </a:r>
            <a:endParaRPr lang="en-US" altLang="zh-CN" sz="2000" b="1" dirty="0" smtClean="0">
              <a:solidFill>
                <a:srgbClr val="002060"/>
              </a:solidFill>
              <a:latin typeface="方正彩云简体" pitchFamily="65" charset="-122"/>
              <a:ea typeface="方正彩云简体" pitchFamily="65" charset="-122"/>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sc">
  <a:themeElements>
    <a:clrScheme name="as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c">
      <a:majorFont>
        <a:latin typeface="Britannic Bold"/>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as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s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s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s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s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s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s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\\Server\个人类\Xin\asc.pot</Template>
  <TotalTime>12211</TotalTime>
  <Words>2136</Words>
  <Application>Microsoft Office PowerPoint</Application>
  <PresentationFormat>全屏显示(4:3)</PresentationFormat>
  <Paragraphs>130</Paragraphs>
  <Slides>20</Slides>
  <Notes>1</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asc</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Company>YDYN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30m 35kV/2kA HTS Cable Project</dc:title>
  <dc:creator>XHX</dc:creator>
  <cp:lastModifiedBy>USER</cp:lastModifiedBy>
  <cp:revision>915</cp:revision>
  <dcterms:created xsi:type="dcterms:W3CDTF">2003-07-31T05:45:00Z</dcterms:created>
  <dcterms:modified xsi:type="dcterms:W3CDTF">2016-04-27T02:06:19Z</dcterms:modified>
</cp:coreProperties>
</file>