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37" r:id="rId3"/>
    <p:sldId id="402" r:id="rId4"/>
    <p:sldId id="392" r:id="rId5"/>
    <p:sldId id="373" r:id="rId6"/>
    <p:sldId id="374" r:id="rId7"/>
    <p:sldId id="438" r:id="rId8"/>
    <p:sldId id="439" r:id="rId9"/>
    <p:sldId id="430" r:id="rId10"/>
    <p:sldId id="426" r:id="rId11"/>
    <p:sldId id="429" r:id="rId12"/>
    <p:sldId id="427" r:id="rId13"/>
    <p:sldId id="431" r:id="rId14"/>
    <p:sldId id="432" r:id="rId15"/>
    <p:sldId id="433" r:id="rId16"/>
    <p:sldId id="434" r:id="rId17"/>
    <p:sldId id="436" r:id="rId18"/>
    <p:sldId id="435" r:id="rId19"/>
    <p:sldId id="376" r:id="rId20"/>
    <p:sldId id="381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9361" autoAdjust="0"/>
  </p:normalViewPr>
  <p:slideViewPr>
    <p:cSldViewPr>
      <p:cViewPr varScale="1">
        <p:scale>
          <a:sx n="69" d="100"/>
          <a:sy n="69" d="100"/>
        </p:scale>
        <p:origin x="31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35969466698757"/>
          <c:y val="4.1533546325878599E-2"/>
          <c:w val="0.79845708626522871"/>
          <c:h val="0.916932907348242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b3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Sheet1!$N$3:$N$53</c:f>
              <c:numCache>
                <c:formatCode>0.00E+00</c:formatCode>
                <c:ptCount val="51"/>
                <c:pt idx="0">
                  <c:v>-0.39506000000000002</c:v>
                </c:pt>
                <c:pt idx="1">
                  <c:v>-0.16327</c:v>
                </c:pt>
                <c:pt idx="2">
                  <c:v>-2.9767000000000001E-3</c:v>
                </c:pt>
                <c:pt idx="3">
                  <c:v>8.0907000000000007E-2</c:v>
                </c:pt>
                <c:pt idx="4">
                  <c:v>0.18246000000000001</c:v>
                </c:pt>
                <c:pt idx="5">
                  <c:v>0.31559999999999999</c:v>
                </c:pt>
                <c:pt idx="6">
                  <c:v>0.439</c:v>
                </c:pt>
                <c:pt idx="7">
                  <c:v>0.54820000000000002</c:v>
                </c:pt>
                <c:pt idx="8">
                  <c:v>0.66091999999999995</c:v>
                </c:pt>
                <c:pt idx="9">
                  <c:v>0.78202000000000005</c:v>
                </c:pt>
                <c:pt idx="10">
                  <c:v>0.90266999999999997</c:v>
                </c:pt>
                <c:pt idx="11">
                  <c:v>1.0279</c:v>
                </c:pt>
                <c:pt idx="12">
                  <c:v>1.1648000000000001</c:v>
                </c:pt>
                <c:pt idx="13">
                  <c:v>1.3206</c:v>
                </c:pt>
                <c:pt idx="14">
                  <c:v>1.5091000000000001</c:v>
                </c:pt>
                <c:pt idx="15">
                  <c:v>1.7498</c:v>
                </c:pt>
                <c:pt idx="16">
                  <c:v>2.0945999999999998</c:v>
                </c:pt>
                <c:pt idx="17">
                  <c:v>2.6288</c:v>
                </c:pt>
                <c:pt idx="18">
                  <c:v>3.5771000000000002</c:v>
                </c:pt>
                <c:pt idx="19">
                  <c:v>5.2487000000000004</c:v>
                </c:pt>
                <c:pt idx="20">
                  <c:v>5.7840999999999996</c:v>
                </c:pt>
                <c:pt idx="21">
                  <c:v>-5.7987000000000002</c:v>
                </c:pt>
                <c:pt idx="22">
                  <c:v>-44.673999999999999</c:v>
                </c:pt>
                <c:pt idx="23">
                  <c:v>-68.097999999999999</c:v>
                </c:pt>
                <c:pt idx="24">
                  <c:v>-33.262999999999998</c:v>
                </c:pt>
                <c:pt idx="25">
                  <c:v>46.267000000000003</c:v>
                </c:pt>
                <c:pt idx="26">
                  <c:v>104.97</c:v>
                </c:pt>
                <c:pt idx="27">
                  <c:v>92.843999999999994</c:v>
                </c:pt>
                <c:pt idx="28">
                  <c:v>-10.311</c:v>
                </c:pt>
                <c:pt idx="29">
                  <c:v>-47.905000000000001</c:v>
                </c:pt>
                <c:pt idx="30">
                  <c:v>-30.782</c:v>
                </c:pt>
                <c:pt idx="31">
                  <c:v>-15.193</c:v>
                </c:pt>
                <c:pt idx="32">
                  <c:v>-7.0212000000000003</c:v>
                </c:pt>
                <c:pt idx="33">
                  <c:v>-3.3195999999999999</c:v>
                </c:pt>
                <c:pt idx="34">
                  <c:v>-1.6579999999999999</c:v>
                </c:pt>
                <c:pt idx="35">
                  <c:v>-0.87994000000000006</c:v>
                </c:pt>
                <c:pt idx="36">
                  <c:v>-0.49435000000000001</c:v>
                </c:pt>
                <c:pt idx="37">
                  <c:v>-0.29204999999999998</c:v>
                </c:pt>
                <c:pt idx="38">
                  <c:v>-0.18021000000000001</c:v>
                </c:pt>
                <c:pt idx="39">
                  <c:v>-0.11545</c:v>
                </c:pt>
                <c:pt idx="40">
                  <c:v>-7.6386999999999997E-2</c:v>
                </c:pt>
                <c:pt idx="41">
                  <c:v>-5.1979999999999998E-2</c:v>
                </c:pt>
                <c:pt idx="42">
                  <c:v>-3.6248000000000002E-2</c:v>
                </c:pt>
                <c:pt idx="43">
                  <c:v>-2.5826999999999999E-2</c:v>
                </c:pt>
                <c:pt idx="44">
                  <c:v>-1.8755000000000001E-2</c:v>
                </c:pt>
                <c:pt idx="45">
                  <c:v>-1.3853000000000001E-2</c:v>
                </c:pt>
                <c:pt idx="46">
                  <c:v>-1.039E-2</c:v>
                </c:pt>
                <c:pt idx="47">
                  <c:v>-7.8992999999999997E-3</c:v>
                </c:pt>
                <c:pt idx="48">
                  <c:v>-6.0810999999999999E-3</c:v>
                </c:pt>
                <c:pt idx="49">
                  <c:v>-4.7346999999999997E-3</c:v>
                </c:pt>
                <c:pt idx="50">
                  <c:v>-3.7247000000000001E-3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b5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Sheet1!$O$3:$O$53</c:f>
              <c:numCache>
                <c:formatCode>0.00E+00</c:formatCode>
                <c:ptCount val="51"/>
                <c:pt idx="0">
                  <c:v>0.65046999999999999</c:v>
                </c:pt>
                <c:pt idx="1">
                  <c:v>0.63444999999999996</c:v>
                </c:pt>
                <c:pt idx="2">
                  <c:v>0.61856</c:v>
                </c:pt>
                <c:pt idx="3">
                  <c:v>0.60411000000000004</c:v>
                </c:pt>
                <c:pt idx="4">
                  <c:v>0.58833999999999997</c:v>
                </c:pt>
                <c:pt idx="5">
                  <c:v>0.57152999999999998</c:v>
                </c:pt>
                <c:pt idx="6">
                  <c:v>0.55625999999999998</c:v>
                </c:pt>
                <c:pt idx="7">
                  <c:v>0.54083000000000003</c:v>
                </c:pt>
                <c:pt idx="8">
                  <c:v>0.52531000000000005</c:v>
                </c:pt>
                <c:pt idx="9">
                  <c:v>0.51043000000000005</c:v>
                </c:pt>
                <c:pt idx="10">
                  <c:v>0.49419000000000002</c:v>
                </c:pt>
                <c:pt idx="11">
                  <c:v>0.47899999999999998</c:v>
                </c:pt>
                <c:pt idx="12">
                  <c:v>0.46378000000000003</c:v>
                </c:pt>
                <c:pt idx="13">
                  <c:v>0.44851000000000002</c:v>
                </c:pt>
                <c:pt idx="14">
                  <c:v>0.43297999999999998</c:v>
                </c:pt>
                <c:pt idx="15">
                  <c:v>0.41904000000000002</c:v>
                </c:pt>
                <c:pt idx="16">
                  <c:v>0.40531</c:v>
                </c:pt>
                <c:pt idx="17">
                  <c:v>0.38867000000000002</c:v>
                </c:pt>
                <c:pt idx="18">
                  <c:v>0.37859999999999999</c:v>
                </c:pt>
                <c:pt idx="19">
                  <c:v>0.36235000000000001</c:v>
                </c:pt>
                <c:pt idx="20">
                  <c:v>0.20873</c:v>
                </c:pt>
                <c:pt idx="21">
                  <c:v>-0.53251000000000004</c:v>
                </c:pt>
                <c:pt idx="22">
                  <c:v>-4.2527999999999997</c:v>
                </c:pt>
                <c:pt idx="23">
                  <c:v>-4.9147999999999996</c:v>
                </c:pt>
                <c:pt idx="24">
                  <c:v>0.75387000000000004</c:v>
                </c:pt>
                <c:pt idx="25">
                  <c:v>9.2111000000000001</c:v>
                </c:pt>
                <c:pt idx="26">
                  <c:v>9.8531999999999993</c:v>
                </c:pt>
                <c:pt idx="27">
                  <c:v>10.795</c:v>
                </c:pt>
                <c:pt idx="28">
                  <c:v>2.2383999999999999</c:v>
                </c:pt>
                <c:pt idx="29">
                  <c:v>1.5009999999999999</c:v>
                </c:pt>
                <c:pt idx="30">
                  <c:v>0.59389999999999998</c:v>
                </c:pt>
                <c:pt idx="31">
                  <c:v>0.16091</c:v>
                </c:pt>
                <c:pt idx="32">
                  <c:v>4.8946999999999997E-2</c:v>
                </c:pt>
                <c:pt idx="33">
                  <c:v>1.6093E-2</c:v>
                </c:pt>
                <c:pt idx="34">
                  <c:v>5.6422E-3</c:v>
                </c:pt>
                <c:pt idx="35">
                  <c:v>2.1175999999999999E-3</c:v>
                </c:pt>
                <c:pt idx="36">
                  <c:v>8.5143000000000003E-4</c:v>
                </c:pt>
                <c:pt idx="37">
                  <c:v>3.6552999999999998E-4</c:v>
                </c:pt>
                <c:pt idx="38">
                  <c:v>1.6666000000000001E-4</c:v>
                </c:pt>
                <c:pt idx="39">
                  <c:v>8.0216999999999994E-5</c:v>
                </c:pt>
                <c:pt idx="40">
                  <c:v>4.0525000000000002E-5</c:v>
                </c:pt>
                <c:pt idx="41">
                  <c:v>2.1376E-5</c:v>
                </c:pt>
                <c:pt idx="42">
                  <c:v>1.1719000000000001E-5</c:v>
                </c:pt>
                <c:pt idx="43">
                  <c:v>6.6495999999999998E-6</c:v>
                </c:pt>
                <c:pt idx="44">
                  <c:v>3.8919E-6</c:v>
                </c:pt>
                <c:pt idx="45">
                  <c:v>2.3423999999999998E-6</c:v>
                </c:pt>
                <c:pt idx="46">
                  <c:v>1.446E-6</c:v>
                </c:pt>
                <c:pt idx="47">
                  <c:v>9.1332999999999999E-7</c:v>
                </c:pt>
                <c:pt idx="48">
                  <c:v>5.8915E-7</c:v>
                </c:pt>
                <c:pt idx="49">
                  <c:v>3.8738999999999998E-7</c:v>
                </c:pt>
                <c:pt idx="50">
                  <c:v>2.5923000000000003E-7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Sheet1!$P$2</c:f>
              <c:strCache>
                <c:ptCount val="1"/>
                <c:pt idx="0">
                  <c:v>b7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Sheet1!$P$3:$P$53</c:f>
              <c:numCache>
                <c:formatCode>0.00E+00</c:formatCode>
                <c:ptCount val="51"/>
                <c:pt idx="0">
                  <c:v>-0.22664999999999999</c:v>
                </c:pt>
                <c:pt idx="1">
                  <c:v>-0.23626</c:v>
                </c:pt>
                <c:pt idx="2">
                  <c:v>-0.24757999999999999</c:v>
                </c:pt>
                <c:pt idx="3">
                  <c:v>-0.25900000000000001</c:v>
                </c:pt>
                <c:pt idx="4">
                  <c:v>-0.27030999999999999</c:v>
                </c:pt>
                <c:pt idx="5">
                  <c:v>-0.28164</c:v>
                </c:pt>
                <c:pt idx="6">
                  <c:v>-0.2928</c:v>
                </c:pt>
                <c:pt idx="7">
                  <c:v>-0.3039</c:v>
                </c:pt>
                <c:pt idx="8">
                  <c:v>-0.31497000000000003</c:v>
                </c:pt>
                <c:pt idx="9">
                  <c:v>-0.32618000000000003</c:v>
                </c:pt>
                <c:pt idx="10">
                  <c:v>-0.33685999999999999</c:v>
                </c:pt>
                <c:pt idx="11">
                  <c:v>-0.34786</c:v>
                </c:pt>
                <c:pt idx="12">
                  <c:v>-0.35868</c:v>
                </c:pt>
                <c:pt idx="13">
                  <c:v>-0.36960999999999999</c:v>
                </c:pt>
                <c:pt idx="14">
                  <c:v>-0.38035999999999998</c:v>
                </c:pt>
                <c:pt idx="15">
                  <c:v>-0.39051000000000002</c:v>
                </c:pt>
                <c:pt idx="16">
                  <c:v>-0.40017000000000003</c:v>
                </c:pt>
                <c:pt idx="17">
                  <c:v>-0.41225000000000001</c:v>
                </c:pt>
                <c:pt idx="18">
                  <c:v>-0.42337999999999998</c:v>
                </c:pt>
                <c:pt idx="19">
                  <c:v>-0.43247000000000002</c:v>
                </c:pt>
                <c:pt idx="20">
                  <c:v>-0.44817000000000001</c:v>
                </c:pt>
                <c:pt idx="21">
                  <c:v>-0.52327000000000001</c:v>
                </c:pt>
                <c:pt idx="22">
                  <c:v>-1.2988999999999999</c:v>
                </c:pt>
                <c:pt idx="23">
                  <c:v>-1.1779999999999999</c:v>
                </c:pt>
                <c:pt idx="24">
                  <c:v>-0.45590999999999998</c:v>
                </c:pt>
                <c:pt idx="25">
                  <c:v>0.65702000000000005</c:v>
                </c:pt>
                <c:pt idx="26">
                  <c:v>-4.3028999999999998E-2</c:v>
                </c:pt>
                <c:pt idx="27">
                  <c:v>0.29947000000000001</c:v>
                </c:pt>
                <c:pt idx="28">
                  <c:v>-0.30842000000000003</c:v>
                </c:pt>
                <c:pt idx="29">
                  <c:v>-6.2959000000000001E-2</c:v>
                </c:pt>
                <c:pt idx="30">
                  <c:v>-3.6256999999999998E-2</c:v>
                </c:pt>
                <c:pt idx="31">
                  <c:v>-4.5846999999999997E-3</c:v>
                </c:pt>
                <c:pt idx="32">
                  <c:v>-4.5843000000000001E-4</c:v>
                </c:pt>
                <c:pt idx="33">
                  <c:v>-6.5971999999999998E-5</c:v>
                </c:pt>
                <c:pt idx="34">
                  <c:v>-1.4416999999999999E-5</c:v>
                </c:pt>
                <c:pt idx="35">
                  <c:v>-3.924E-6</c:v>
                </c:pt>
                <c:pt idx="36">
                  <c:v>-1.1927E-6</c:v>
                </c:pt>
                <c:pt idx="37">
                  <c:v>-3.9145999999999999E-7</c:v>
                </c:pt>
                <c:pt idx="38">
                  <c:v>-1.3722999999999999E-7</c:v>
                </c:pt>
                <c:pt idx="39">
                  <c:v>-5.1049000000000003E-8</c:v>
                </c:pt>
                <c:pt idx="40">
                  <c:v>-2.0094999999999999E-8</c:v>
                </c:pt>
                <c:pt idx="41">
                  <c:v>-8.2991999999999996E-9</c:v>
                </c:pt>
                <c:pt idx="42">
                  <c:v>-3.5845999999999998E-9</c:v>
                </c:pt>
                <c:pt idx="43">
                  <c:v>-1.6598E-9</c:v>
                </c:pt>
                <c:pt idx="44">
                  <c:v>-7.6063999999999997E-10</c:v>
                </c:pt>
                <c:pt idx="45">
                  <c:v>-3.7496000000000002E-10</c:v>
                </c:pt>
                <c:pt idx="46">
                  <c:v>-1.929E-10</c:v>
                </c:pt>
                <c:pt idx="47">
                  <c:v>-9.8611000000000005E-11</c:v>
                </c:pt>
                <c:pt idx="48">
                  <c:v>-7.1371999999999999E-11</c:v>
                </c:pt>
                <c:pt idx="49">
                  <c:v>-1.3994E-11</c:v>
                </c:pt>
                <c:pt idx="50">
                  <c:v>-4.2100999999999998E-11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Sheet1!$Q$2</c:f>
              <c:strCache>
                <c:ptCount val="1"/>
                <c:pt idx="0">
                  <c:v>a2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Sheet1!$Q$3:$Q$53</c:f>
              <c:numCache>
                <c:formatCode>0.00E+00</c:formatCode>
                <c:ptCount val="51"/>
                <c:pt idx="0">
                  <c:v>-1.1192</c:v>
                </c:pt>
                <c:pt idx="1">
                  <c:v>-1.0202</c:v>
                </c:pt>
                <c:pt idx="2">
                  <c:v>-0.87409999999999999</c:v>
                </c:pt>
                <c:pt idx="3">
                  <c:v>-0.77334999999999998</c:v>
                </c:pt>
                <c:pt idx="4">
                  <c:v>-0.73424</c:v>
                </c:pt>
                <c:pt idx="5">
                  <c:v>-0.75941999999999998</c:v>
                </c:pt>
                <c:pt idx="6">
                  <c:v>-0.86529</c:v>
                </c:pt>
                <c:pt idx="7">
                  <c:v>-1.0854999999999999</c:v>
                </c:pt>
                <c:pt idx="8">
                  <c:v>-1.4598</c:v>
                </c:pt>
                <c:pt idx="9">
                  <c:v>-2.0196000000000001</c:v>
                </c:pt>
                <c:pt idx="10">
                  <c:v>-2.8128000000000002</c:v>
                </c:pt>
                <c:pt idx="11">
                  <c:v>-3.9196</c:v>
                </c:pt>
                <c:pt idx="12">
                  <c:v>-5.4435000000000002</c:v>
                </c:pt>
                <c:pt idx="13">
                  <c:v>-7.5269000000000004</c:v>
                </c:pt>
                <c:pt idx="14">
                  <c:v>-10.39</c:v>
                </c:pt>
                <c:pt idx="15">
                  <c:v>-14.351000000000001</c:v>
                </c:pt>
                <c:pt idx="16">
                  <c:v>-19.870999999999999</c:v>
                </c:pt>
                <c:pt idx="17">
                  <c:v>-27.503</c:v>
                </c:pt>
                <c:pt idx="18">
                  <c:v>-37.463999999999999</c:v>
                </c:pt>
                <c:pt idx="19">
                  <c:v>-47.747</c:v>
                </c:pt>
                <c:pt idx="20">
                  <c:v>-51.104999999999997</c:v>
                </c:pt>
                <c:pt idx="21">
                  <c:v>-43.953000000000003</c:v>
                </c:pt>
                <c:pt idx="22">
                  <c:v>-50.387</c:v>
                </c:pt>
                <c:pt idx="23">
                  <c:v>-145.19</c:v>
                </c:pt>
                <c:pt idx="24">
                  <c:v>-275.55</c:v>
                </c:pt>
                <c:pt idx="25">
                  <c:v>-306.33</c:v>
                </c:pt>
                <c:pt idx="26">
                  <c:v>-145.78</c:v>
                </c:pt>
                <c:pt idx="27">
                  <c:v>144.41999999999999</c:v>
                </c:pt>
                <c:pt idx="28">
                  <c:v>327.96</c:v>
                </c:pt>
                <c:pt idx="29">
                  <c:v>268.94</c:v>
                </c:pt>
                <c:pt idx="30">
                  <c:v>175.29</c:v>
                </c:pt>
                <c:pt idx="31">
                  <c:v>104.93</c:v>
                </c:pt>
                <c:pt idx="32">
                  <c:v>61.661000000000001</c:v>
                </c:pt>
                <c:pt idx="33">
                  <c:v>37.113</c:v>
                </c:pt>
                <c:pt idx="34">
                  <c:v>23.241</c:v>
                </c:pt>
                <c:pt idx="35">
                  <c:v>15.170999999999999</c:v>
                </c:pt>
                <c:pt idx="36">
                  <c:v>10.288</c:v>
                </c:pt>
                <c:pt idx="37">
                  <c:v>7.2145000000000001</c:v>
                </c:pt>
                <c:pt idx="38">
                  <c:v>5.2077999999999998</c:v>
                </c:pt>
                <c:pt idx="39">
                  <c:v>3.8542000000000001</c:v>
                </c:pt>
                <c:pt idx="40">
                  <c:v>2.9146999999999998</c:v>
                </c:pt>
                <c:pt idx="41">
                  <c:v>2.2458</c:v>
                </c:pt>
                <c:pt idx="42">
                  <c:v>1.7591000000000001</c:v>
                </c:pt>
                <c:pt idx="43">
                  <c:v>1.3979999999999999</c:v>
                </c:pt>
                <c:pt idx="44">
                  <c:v>1.1253</c:v>
                </c:pt>
                <c:pt idx="45">
                  <c:v>0.9163</c:v>
                </c:pt>
                <c:pt idx="46">
                  <c:v>0.75382000000000005</c:v>
                </c:pt>
                <c:pt idx="47">
                  <c:v>0.62594000000000005</c:v>
                </c:pt>
                <c:pt idx="48">
                  <c:v>0.52415999999999996</c:v>
                </c:pt>
                <c:pt idx="49">
                  <c:v>0.44230999999999998</c:v>
                </c:pt>
                <c:pt idx="50">
                  <c:v>0.37589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Sheet1!$R$2</c:f>
              <c:strCache>
                <c:ptCount val="1"/>
                <c:pt idx="0">
                  <c:v>a4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Sheet1!$R$3:$R$53</c:f>
              <c:numCache>
                <c:formatCode>0.00E+00</c:formatCode>
                <c:ptCount val="51"/>
                <c:pt idx="0">
                  <c:v>-0.87160000000000004</c:v>
                </c:pt>
                <c:pt idx="1">
                  <c:v>-0.90034999999999998</c:v>
                </c:pt>
                <c:pt idx="2">
                  <c:v>-0.93672</c:v>
                </c:pt>
                <c:pt idx="3">
                  <c:v>-0.97345999999999999</c:v>
                </c:pt>
                <c:pt idx="4">
                  <c:v>-1.0107999999999999</c:v>
                </c:pt>
                <c:pt idx="5">
                  <c:v>-1.0487</c:v>
                </c:pt>
                <c:pt idx="6">
                  <c:v>-1.0869</c:v>
                </c:pt>
                <c:pt idx="7">
                  <c:v>-1.1254</c:v>
                </c:pt>
                <c:pt idx="8">
                  <c:v>-1.1637</c:v>
                </c:pt>
                <c:pt idx="9">
                  <c:v>-1.2028000000000001</c:v>
                </c:pt>
                <c:pt idx="10">
                  <c:v>-1.2414000000000001</c:v>
                </c:pt>
                <c:pt idx="11">
                  <c:v>-1.2804</c:v>
                </c:pt>
                <c:pt idx="12">
                  <c:v>-1.319</c:v>
                </c:pt>
                <c:pt idx="13">
                  <c:v>-1.3577999999999999</c:v>
                </c:pt>
                <c:pt idx="14">
                  <c:v>-1.3957999999999999</c:v>
                </c:pt>
                <c:pt idx="15">
                  <c:v>-1.4314</c:v>
                </c:pt>
                <c:pt idx="16">
                  <c:v>-1.4641999999999999</c:v>
                </c:pt>
                <c:pt idx="17">
                  <c:v>-1.4952000000000001</c:v>
                </c:pt>
                <c:pt idx="18">
                  <c:v>-1.5293000000000001</c:v>
                </c:pt>
                <c:pt idx="19">
                  <c:v>-1.6163000000000001</c:v>
                </c:pt>
                <c:pt idx="20">
                  <c:v>-1.8603000000000001</c:v>
                </c:pt>
                <c:pt idx="21">
                  <c:v>-3.7839</c:v>
                </c:pt>
                <c:pt idx="22">
                  <c:v>-11.221</c:v>
                </c:pt>
                <c:pt idx="23">
                  <c:v>-24.239000000000001</c:v>
                </c:pt>
                <c:pt idx="24">
                  <c:v>-33.011000000000003</c:v>
                </c:pt>
                <c:pt idx="25">
                  <c:v>-25.068000000000001</c:v>
                </c:pt>
                <c:pt idx="26">
                  <c:v>0.16219</c:v>
                </c:pt>
                <c:pt idx="27">
                  <c:v>25.63</c:v>
                </c:pt>
                <c:pt idx="28">
                  <c:v>37.024000000000001</c:v>
                </c:pt>
                <c:pt idx="29">
                  <c:v>12.95</c:v>
                </c:pt>
                <c:pt idx="30">
                  <c:v>2.8588</c:v>
                </c:pt>
                <c:pt idx="31">
                  <c:v>6.1841E-2</c:v>
                </c:pt>
                <c:pt idx="32">
                  <c:v>-0.23637</c:v>
                </c:pt>
                <c:pt idx="33">
                  <c:v>-0.14871000000000001</c:v>
                </c:pt>
                <c:pt idx="34">
                  <c:v>-7.4522000000000005E-2</c:v>
                </c:pt>
                <c:pt idx="35">
                  <c:v>-3.6318999999999997E-2</c:v>
                </c:pt>
                <c:pt idx="36">
                  <c:v>-1.8131000000000001E-2</c:v>
                </c:pt>
                <c:pt idx="37">
                  <c:v>-9.4114000000000003E-3</c:v>
                </c:pt>
                <c:pt idx="38">
                  <c:v>-5.0940999999999998E-3</c:v>
                </c:pt>
                <c:pt idx="39">
                  <c:v>-2.8701E-3</c:v>
                </c:pt>
                <c:pt idx="40">
                  <c:v>-1.6777999999999999E-3</c:v>
                </c:pt>
                <c:pt idx="41">
                  <c:v>-1.0142E-3</c:v>
                </c:pt>
                <c:pt idx="42">
                  <c:v>-6.3166999999999997E-4</c:v>
                </c:pt>
                <c:pt idx="43">
                  <c:v>-4.0416999999999997E-4</c:v>
                </c:pt>
                <c:pt idx="44">
                  <c:v>-2.6495000000000002E-4</c:v>
                </c:pt>
                <c:pt idx="45">
                  <c:v>-1.7751E-4</c:v>
                </c:pt>
                <c:pt idx="46">
                  <c:v>-1.2129999999999999E-4</c:v>
                </c:pt>
                <c:pt idx="47">
                  <c:v>-8.4383999999999997E-5</c:v>
                </c:pt>
                <c:pt idx="48">
                  <c:v>-5.9669000000000001E-5</c:v>
                </c:pt>
                <c:pt idx="49">
                  <c:v>-4.2826E-5</c:v>
                </c:pt>
                <c:pt idx="50">
                  <c:v>-3.1161000000000002E-5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Sheet1!$S$2</c:f>
              <c:strCache>
                <c:ptCount val="1"/>
                <c:pt idx="0">
                  <c:v>a6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Sheet1!$L$3:$L$53</c:f>
              <c:numCache>
                <c:formatCode>0.00E+00</c:formatCode>
                <c:ptCount val="5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  <c:pt idx="13">
                  <c:v>390</c:v>
                </c:pt>
                <c:pt idx="14">
                  <c:v>420</c:v>
                </c:pt>
                <c:pt idx="15">
                  <c:v>450</c:v>
                </c:pt>
                <c:pt idx="16">
                  <c:v>480</c:v>
                </c:pt>
                <c:pt idx="17">
                  <c:v>510</c:v>
                </c:pt>
                <c:pt idx="18">
                  <c:v>540</c:v>
                </c:pt>
                <c:pt idx="19">
                  <c:v>570</c:v>
                </c:pt>
                <c:pt idx="20">
                  <c:v>600</c:v>
                </c:pt>
                <c:pt idx="21">
                  <c:v>630</c:v>
                </c:pt>
                <c:pt idx="22">
                  <c:v>660</c:v>
                </c:pt>
                <c:pt idx="23">
                  <c:v>690</c:v>
                </c:pt>
                <c:pt idx="24">
                  <c:v>720</c:v>
                </c:pt>
                <c:pt idx="25">
                  <c:v>750</c:v>
                </c:pt>
                <c:pt idx="26">
                  <c:v>780</c:v>
                </c:pt>
                <c:pt idx="27">
                  <c:v>810</c:v>
                </c:pt>
                <c:pt idx="28">
                  <c:v>840</c:v>
                </c:pt>
                <c:pt idx="29">
                  <c:v>870</c:v>
                </c:pt>
                <c:pt idx="30">
                  <c:v>900</c:v>
                </c:pt>
                <c:pt idx="31">
                  <c:v>930</c:v>
                </c:pt>
                <c:pt idx="32">
                  <c:v>960</c:v>
                </c:pt>
                <c:pt idx="33">
                  <c:v>990</c:v>
                </c:pt>
                <c:pt idx="34">
                  <c:v>1020</c:v>
                </c:pt>
                <c:pt idx="35">
                  <c:v>1050</c:v>
                </c:pt>
                <c:pt idx="36">
                  <c:v>1080</c:v>
                </c:pt>
                <c:pt idx="37">
                  <c:v>1110</c:v>
                </c:pt>
                <c:pt idx="38">
                  <c:v>1140</c:v>
                </c:pt>
                <c:pt idx="39">
                  <c:v>1170</c:v>
                </c:pt>
                <c:pt idx="40">
                  <c:v>1200</c:v>
                </c:pt>
                <c:pt idx="41">
                  <c:v>1230</c:v>
                </c:pt>
                <c:pt idx="42">
                  <c:v>1260</c:v>
                </c:pt>
                <c:pt idx="43">
                  <c:v>1290</c:v>
                </c:pt>
                <c:pt idx="44">
                  <c:v>1320</c:v>
                </c:pt>
                <c:pt idx="45">
                  <c:v>1350</c:v>
                </c:pt>
                <c:pt idx="46">
                  <c:v>1380</c:v>
                </c:pt>
                <c:pt idx="47">
                  <c:v>1410</c:v>
                </c:pt>
                <c:pt idx="48">
                  <c:v>1440</c:v>
                </c:pt>
                <c:pt idx="49">
                  <c:v>1470</c:v>
                </c:pt>
                <c:pt idx="50">
                  <c:v>1500</c:v>
                </c:pt>
              </c:numCache>
            </c:numRef>
          </c:xVal>
          <c:yVal>
            <c:numRef>
              <c:f>Sheet1!$S$3:$S$53</c:f>
              <c:numCache>
                <c:formatCode>0.00E+00</c:formatCode>
                <c:ptCount val="51"/>
                <c:pt idx="0">
                  <c:v>0.72943999999999998</c:v>
                </c:pt>
                <c:pt idx="1">
                  <c:v>0.72650000000000003</c:v>
                </c:pt>
                <c:pt idx="2">
                  <c:v>0.72279000000000004</c:v>
                </c:pt>
                <c:pt idx="3">
                  <c:v>0.71914999999999996</c:v>
                </c:pt>
                <c:pt idx="4">
                  <c:v>0.71530000000000005</c:v>
                </c:pt>
                <c:pt idx="5">
                  <c:v>0.71099000000000001</c:v>
                </c:pt>
                <c:pt idx="6">
                  <c:v>0.70752000000000004</c:v>
                </c:pt>
                <c:pt idx="7">
                  <c:v>0.70352999999999999</c:v>
                </c:pt>
                <c:pt idx="8">
                  <c:v>0.69947999999999999</c:v>
                </c:pt>
                <c:pt idx="9">
                  <c:v>0.69477999999999995</c:v>
                </c:pt>
                <c:pt idx="10">
                  <c:v>0.69118000000000002</c:v>
                </c:pt>
                <c:pt idx="11">
                  <c:v>0.68679000000000001</c:v>
                </c:pt>
                <c:pt idx="12">
                  <c:v>0.68240999999999996</c:v>
                </c:pt>
                <c:pt idx="13">
                  <c:v>0.67798999999999998</c:v>
                </c:pt>
                <c:pt idx="14">
                  <c:v>0.67376999999999998</c:v>
                </c:pt>
                <c:pt idx="15">
                  <c:v>0.66895000000000004</c:v>
                </c:pt>
                <c:pt idx="16">
                  <c:v>0.66410000000000002</c:v>
                </c:pt>
                <c:pt idx="17">
                  <c:v>0.66008999999999995</c:v>
                </c:pt>
                <c:pt idx="18">
                  <c:v>0.65532999999999997</c:v>
                </c:pt>
                <c:pt idx="19">
                  <c:v>0.64722000000000002</c:v>
                </c:pt>
                <c:pt idx="20">
                  <c:v>0.62068999999999996</c:v>
                </c:pt>
                <c:pt idx="21">
                  <c:v>0.40548000000000001</c:v>
                </c:pt>
                <c:pt idx="22">
                  <c:v>-0.95308999999999999</c:v>
                </c:pt>
                <c:pt idx="23">
                  <c:v>-3.0827</c:v>
                </c:pt>
                <c:pt idx="24">
                  <c:v>-4.0808999999999997</c:v>
                </c:pt>
                <c:pt idx="25">
                  <c:v>-2.7690000000000001</c:v>
                </c:pt>
                <c:pt idx="26">
                  <c:v>-0.86304000000000003</c:v>
                </c:pt>
                <c:pt idx="27">
                  <c:v>-1.1226</c:v>
                </c:pt>
                <c:pt idx="28">
                  <c:v>0.21362</c:v>
                </c:pt>
                <c:pt idx="29">
                  <c:v>-0.77315999999999996</c:v>
                </c:pt>
                <c:pt idx="30">
                  <c:v>-0.22861999999999999</c:v>
                </c:pt>
                <c:pt idx="31">
                  <c:v>-4.2185E-2</c:v>
                </c:pt>
                <c:pt idx="32">
                  <c:v>-5.1361999999999996E-3</c:v>
                </c:pt>
                <c:pt idx="33">
                  <c:v>-3.5434000000000003E-4</c:v>
                </c:pt>
                <c:pt idx="34">
                  <c:v>6.6142999999999993E-5</c:v>
                </c:pt>
                <c:pt idx="35">
                  <c:v>5.0389999999999997E-5</c:v>
                </c:pt>
                <c:pt idx="36">
                  <c:v>2.2979000000000001E-5</c:v>
                </c:pt>
                <c:pt idx="37">
                  <c:v>9.7271000000000004E-6</c:v>
                </c:pt>
                <c:pt idx="38">
                  <c:v>4.1450000000000001E-6</c:v>
                </c:pt>
                <c:pt idx="39">
                  <c:v>1.8215000000000001E-6</c:v>
                </c:pt>
                <c:pt idx="40">
                  <c:v>8.3132000000000001E-7</c:v>
                </c:pt>
                <c:pt idx="41">
                  <c:v>3.9451E-7</c:v>
                </c:pt>
                <c:pt idx="42">
                  <c:v>1.9445E-7</c:v>
                </c:pt>
                <c:pt idx="43">
                  <c:v>9.9283000000000003E-8</c:v>
                </c:pt>
                <c:pt idx="44">
                  <c:v>5.2390000000000001E-8</c:v>
                </c:pt>
                <c:pt idx="45">
                  <c:v>2.8495000000000001E-8</c:v>
                </c:pt>
                <c:pt idx="46">
                  <c:v>1.5915999999999998E-8</c:v>
                </c:pt>
                <c:pt idx="47">
                  <c:v>9.1718000000000001E-9</c:v>
                </c:pt>
                <c:pt idx="48">
                  <c:v>5.3921999999999996E-9</c:v>
                </c:pt>
                <c:pt idx="49">
                  <c:v>3.2637999999999998E-9</c:v>
                </c:pt>
                <c:pt idx="50">
                  <c:v>1.9976999999999998E-9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386384"/>
        <c:axId val="836390736"/>
      </c:scatterChart>
      <c:valAx>
        <c:axId val="836386384"/>
        <c:scaling>
          <c:orientation val="minMax"/>
          <c:max val="1200"/>
          <c:min val="0"/>
        </c:scaling>
        <c:delete val="0"/>
        <c:axPos val="b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zh-CN"/>
          </a:p>
        </c:txPr>
        <c:crossAx val="836390736"/>
        <c:crosses val="autoZero"/>
        <c:crossBetween val="midCat"/>
        <c:majorUnit val="400"/>
      </c:valAx>
      <c:valAx>
        <c:axId val="836390736"/>
        <c:scaling>
          <c:orientation val="minMax"/>
          <c:max val="350"/>
          <c:min val="-35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zh-CN"/>
          </a:p>
        </c:txPr>
        <c:crossAx val="836386384"/>
        <c:crosses val="autoZero"/>
        <c:crossBetween val="midCat"/>
      </c:valAx>
      <c:spPr>
        <a:ln w="12700">
          <a:noFill/>
        </a:ln>
      </c:spPr>
    </c:plotArea>
    <c:legend>
      <c:legendPos val="r"/>
      <c:layout>
        <c:manualLayout>
          <c:xMode val="edge"/>
          <c:yMode val="edge"/>
          <c:x val="0.17038969063169523"/>
          <c:y val="5.2143053073296676E-2"/>
          <c:w val="0.45049093418658637"/>
          <c:h val="0.31972287235846819"/>
        </c:manualLayout>
      </c:layout>
      <c:overlay val="0"/>
      <c:txPr>
        <a:bodyPr/>
        <a:lstStyle/>
        <a:p>
          <a:pPr>
            <a:defRPr sz="1100"/>
          </a:pPr>
          <a:endParaRPr lang="zh-CN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0.78987</cdr:x>
      <cdr:y>0.68866</cdr:y>
    </cdr:from>
    <cdr:to>
      <cdr:x>0.99001</cdr:x>
      <cdr:y>0.83855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12925" y="1036306"/>
          <a:ext cx="459371" cy="225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000" dirty="0"/>
            <a:t>(mm)</a:t>
          </a:r>
          <a:endParaRPr lang="zh-CN" altLang="en-US" sz="1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4C8C-570D-4C7E-B739-A25A61A09EA8}" type="datetimeFigureOut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F559F-2A4F-455F-A7EB-505DCED0FF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73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74601-6D97-4057-BB7E-3742C31D4267}" type="datetimeFigureOut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4600A-A275-450B-9DD1-B5120D15F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20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32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52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90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20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07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EE9C2-B8C0-44F1-9889-0E032630A9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05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8015E-8EAA-4109-9D57-433DA3AA7011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D6-6BA9-4CB7-9BCE-2FDE9C22FFD3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75F8-17D7-4A41-B4A3-CCC83FB7049C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CD737-14C9-45B1-92E7-60995AA412F6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641B-F62D-499B-A535-176D8FDD3DBB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E8B8-0D25-400B-8414-41A4F2131358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7FE7-698C-4BFC-AF8B-DDD7FAE62A39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533-5034-4199-80D8-4B69BE5152AA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AC3-DECF-4620-B9D5-7AC9EBB384FF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D5F60-660D-481A-828D-996CD39823CE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DE7E-0E8B-46A7-9504-910F57F89E3B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tiff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5.jpeg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jpe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53.jpeg"/><Relationship Id="rId10" Type="http://schemas.openxmlformats.org/officeDocument/2006/relationships/image" Target="../media/image50.wmf"/><Relationship Id="rId4" Type="http://schemas.openxmlformats.org/officeDocument/2006/relationships/image" Target="../media/image52.jpeg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4.emf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cepc.ihep.ac.cn/preCDR/volume.html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SPPC High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Field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Magnets - 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Preliminary Design Study and R&amp;D Steps 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9144000" cy="2232248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 err="1" smtClean="0">
                <a:solidFill>
                  <a:schemeClr val="tx1"/>
                </a:solidFill>
              </a:rPr>
              <a:t>Qingjin</a:t>
            </a:r>
            <a:r>
              <a:rPr lang="en-US" altLang="zh-CN" dirty="0" smtClean="0">
                <a:solidFill>
                  <a:schemeClr val="tx1"/>
                </a:solidFill>
              </a:rPr>
              <a:t> XU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b="1" i="1" dirty="0" smtClean="0">
                <a:solidFill>
                  <a:schemeClr val="tx1"/>
                </a:solidFill>
              </a:rPr>
              <a:t>On behalf of the SPPC magnet working group</a:t>
            </a:r>
          </a:p>
          <a:p>
            <a:endParaRPr lang="en-US" altLang="zh-CN" i="1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Institute of High Energy Physics (IHEP)</a:t>
            </a:r>
          </a:p>
          <a:p>
            <a:r>
              <a:rPr lang="en-US" altLang="zh-CN" dirty="0" smtClean="0">
                <a:solidFill>
                  <a:schemeClr val="tx1"/>
                </a:solidFill>
              </a:rPr>
              <a:t>Chinese Academy of Sciences (CAS) </a:t>
            </a: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2016.4.28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184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6688"/>
          <a:stretch/>
        </p:blipFill>
        <p:spPr>
          <a:xfrm>
            <a:off x="0" y="6086508"/>
            <a:ext cx="9144000" cy="79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caspi\Desktop\Magnets\High-Fields\HighField-2013\CCT1\15milRib\CCT-slanted-cyl-octrta-3-22-13\layers-ribs-mp-vtk\lay12Ri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5835" y="4869160"/>
            <a:ext cx="3654244" cy="19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6" y="1998132"/>
            <a:ext cx="3825740" cy="2366972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542930" cy="236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ispcz162\e$\PROJETS\EuCARD HFM\Sous-traitance étude\Fichiers CAO\11-01-07 avant projet\Images\Persp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425" y="4869160"/>
            <a:ext cx="38257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5010" y="1503015"/>
            <a:ext cx="403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Cos</a:t>
            </a:r>
            <a:r>
              <a:rPr lang="en-US" altLang="zh-CN" sz="1600" b="1" dirty="0" smtClean="0"/>
              <a:t>-th</a:t>
            </a:r>
            <a:r>
              <a:rPr lang="en-US" altLang="zh-CN" sz="1600" dirty="0" smtClean="0"/>
              <a:t>eta  dipole</a:t>
            </a:r>
            <a:r>
              <a:rPr lang="en-US" altLang="zh-CN" sz="900" b="1" dirty="0"/>
              <a:t> </a:t>
            </a:r>
            <a:endParaRPr lang="en-US" altLang="zh-CN" sz="900" b="1" dirty="0" smtClean="0"/>
          </a:p>
          <a:p>
            <a:pPr algn="ctr"/>
            <a:r>
              <a:rPr lang="en-US" altLang="zh-CN" sz="1200" b="1" dirty="0" smtClean="0"/>
              <a:t>Highest efficiency, complicated ends with</a:t>
            </a:r>
            <a:r>
              <a:rPr lang="zh-CN" altLang="en-US" sz="1200" dirty="0" smtClean="0"/>
              <a:t> </a:t>
            </a:r>
            <a:r>
              <a:rPr lang="en-US" altLang="zh-CN" sz="1200" b="1" dirty="0" smtClean="0"/>
              <a:t>hard-way bending</a:t>
            </a:r>
            <a:endParaRPr lang="zh-CN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60399" y="1538208"/>
            <a:ext cx="418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Common coil </a:t>
            </a:r>
            <a:r>
              <a:rPr lang="en-US" altLang="zh-CN" sz="1600" dirty="0" smtClean="0"/>
              <a:t>dipole </a:t>
            </a:r>
          </a:p>
          <a:p>
            <a:pPr algn="ctr"/>
            <a:r>
              <a:rPr lang="en-US" altLang="zh-CN" sz="1200" b="1" dirty="0" smtClean="0"/>
              <a:t>Simplest structure with large bending radius, lower efficiency</a:t>
            </a:r>
            <a:endParaRPr lang="zh-CN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1" y="4418528"/>
            <a:ext cx="381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Canted cos-theta </a:t>
            </a:r>
            <a:r>
              <a:rPr lang="en-US" altLang="zh-CN" sz="1600" dirty="0" smtClean="0"/>
              <a:t>dipole</a:t>
            </a:r>
          </a:p>
          <a:p>
            <a:pPr algn="ctr"/>
            <a:r>
              <a:rPr lang="en-US" altLang="zh-CN" sz="1200" b="1" dirty="0" smtClean="0"/>
              <a:t>Lowest stress level in coil, lowest efficiency</a:t>
            </a:r>
            <a:endParaRPr lang="zh-CN" altLang="en-US" sz="1200" dirty="0"/>
          </a:p>
        </p:txBody>
      </p:sp>
      <p:sp>
        <p:nvSpPr>
          <p:cNvPr id="18" name="Rectangle 5"/>
          <p:cNvSpPr/>
          <p:nvPr/>
        </p:nvSpPr>
        <p:spPr>
          <a:xfrm>
            <a:off x="0" y="11247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 smtClean="0">
                <a:solidFill>
                  <a:srgbClr val="FF0000"/>
                </a:solidFill>
                <a:latin typeface="+mj-lt"/>
              </a:rPr>
              <a:t>Efficiency, field </a:t>
            </a:r>
            <a:r>
              <a:rPr lang="en-US" altLang="zh-CN" i="1" dirty="0">
                <a:solidFill>
                  <a:srgbClr val="FF0000"/>
                </a:solidFill>
                <a:latin typeface="+mj-lt"/>
              </a:rPr>
              <a:t>quality, stress management, </a:t>
            </a:r>
            <a:r>
              <a:rPr lang="en-US" altLang="zh-CN" i="1" dirty="0" smtClean="0">
                <a:solidFill>
                  <a:srgbClr val="FF0000"/>
                </a:solidFill>
                <a:latin typeface="+mj-lt"/>
              </a:rPr>
              <a:t>fabrication method…</a:t>
            </a:r>
            <a:endParaRPr lang="en-US" altLang="zh-CN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425" y="4410952"/>
            <a:ext cx="820765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99992" y="1926124"/>
            <a:ext cx="41338" cy="477559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5704" y="4418528"/>
            <a:ext cx="392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Block type </a:t>
            </a:r>
            <a:r>
              <a:rPr lang="en-US" altLang="zh-CN" sz="1600" dirty="0" smtClean="0"/>
              <a:t>dipole</a:t>
            </a:r>
          </a:p>
          <a:p>
            <a:pPr algn="ctr"/>
            <a:r>
              <a:rPr lang="en-US" altLang="zh-CN" sz="1200" b="1" dirty="0" smtClean="0"/>
              <a:t>Simpler </a:t>
            </a:r>
            <a:r>
              <a:rPr lang="en-US" altLang="zh-CN" sz="1200" b="1" dirty="0"/>
              <a:t>structure with </a:t>
            </a:r>
            <a:r>
              <a:rPr lang="en-US" altLang="zh-CN" sz="1200" b="1" dirty="0" smtClean="0"/>
              <a:t>hard-way bending, lower efficiency</a:t>
            </a:r>
            <a:endParaRPr lang="zh-CN" altLang="en-US" sz="12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2217877" y="777929"/>
            <a:ext cx="4514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smtClean="0">
                <a:solidFill>
                  <a:srgbClr val="FF0000"/>
                </a:solidFill>
              </a:rPr>
              <a:t>Comparison of different coil configurations</a:t>
            </a:r>
          </a:p>
        </p:txBody>
      </p:sp>
      <p:sp>
        <p:nvSpPr>
          <p:cNvPr id="19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for 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Magnets</a:t>
            </a:r>
          </a:p>
        </p:txBody>
      </p:sp>
    </p:spTree>
    <p:extLst>
      <p:ext uri="{BB962C8B-B14F-4D97-AF65-F5344CB8AC3E}">
        <p14:creationId xmlns:p14="http://schemas.microsoft.com/office/powerpoint/2010/main" val="35157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411" y="1219140"/>
            <a:ext cx="1744605" cy="199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7681" y="1297532"/>
            <a:ext cx="1735054" cy="184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7029" r="14229" b="10557"/>
          <a:stretch/>
        </p:blipFill>
        <p:spPr bwMode="auto">
          <a:xfrm>
            <a:off x="2886422" y="3427043"/>
            <a:ext cx="2855009" cy="317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5750" r="9701" b="8147"/>
          <a:stretch/>
        </p:blipFill>
        <p:spPr bwMode="auto">
          <a:xfrm>
            <a:off x="5839494" y="3427043"/>
            <a:ext cx="2980978" cy="317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/>
          <p:nvPr/>
        </p:nvSpPr>
        <p:spPr>
          <a:xfrm>
            <a:off x="4677294" y="1380524"/>
            <a:ext cx="2631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Different </a:t>
            </a:r>
            <a:r>
              <a:rPr lang="en-US" altLang="zh-CN" sz="1600" b="1" i="1" dirty="0" smtClean="0"/>
              <a:t>coil configurations </a:t>
            </a:r>
            <a:r>
              <a:rPr lang="en-US" altLang="zh-CN" sz="1600" b="1" i="1" dirty="0"/>
              <a:t>for 20-T </a:t>
            </a:r>
            <a:r>
              <a:rPr lang="en-US" altLang="zh-CN" sz="1600" b="1" i="1" dirty="0" smtClean="0"/>
              <a:t>dipole magnet</a:t>
            </a:r>
          </a:p>
          <a:p>
            <a:endParaRPr lang="en-US" altLang="zh-CN" sz="1600" b="1" i="1" dirty="0" smtClean="0"/>
          </a:p>
          <a:p>
            <a:r>
              <a:rPr lang="en-US" altLang="zh-CN" sz="1600" b="1" i="1" dirty="0" smtClean="0"/>
              <a:t>Left:</a:t>
            </a:r>
            <a:r>
              <a:rPr lang="zh-CN" altLang="en-US" sz="1600" b="1" i="1" dirty="0" smtClean="0"/>
              <a:t> </a:t>
            </a:r>
            <a:r>
              <a:rPr lang="en-US" altLang="zh-CN" sz="1600" b="1" i="1" dirty="0"/>
              <a:t>Common </a:t>
            </a:r>
            <a:r>
              <a:rPr lang="en-US" altLang="zh-CN" sz="1600" b="1" i="1" dirty="0" smtClean="0"/>
              <a:t>coil</a:t>
            </a:r>
          </a:p>
          <a:p>
            <a:r>
              <a:rPr lang="en-US" altLang="zh-CN" sz="1600" b="1" i="1" dirty="0" smtClean="0"/>
              <a:t>                       Right: Cos-theta</a:t>
            </a:r>
            <a:endParaRPr lang="zh-CN" altLang="en-US" sz="1600" b="1" i="1" dirty="0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174" y="2057469"/>
            <a:ext cx="2357610" cy="237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467" y="4310221"/>
            <a:ext cx="2162317" cy="243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/>
          <p:cNvSpPr/>
          <p:nvPr/>
        </p:nvSpPr>
        <p:spPr>
          <a:xfrm>
            <a:off x="0" y="1866310"/>
            <a:ext cx="1261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Common coil</a:t>
            </a:r>
          </a:p>
        </p:txBody>
      </p:sp>
      <p:sp>
        <p:nvSpPr>
          <p:cNvPr id="13" name="Rectangle 15"/>
          <p:cNvSpPr/>
          <p:nvPr/>
        </p:nvSpPr>
        <p:spPr>
          <a:xfrm>
            <a:off x="35496" y="4314582"/>
            <a:ext cx="983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Cos-theta</a:t>
            </a:r>
            <a:endParaRPr lang="zh-CN" altLang="en-US" sz="1600" i="1" dirty="0"/>
          </a:p>
        </p:txBody>
      </p:sp>
      <p:sp>
        <p:nvSpPr>
          <p:cNvPr id="14" name="Rectangle 16"/>
          <p:cNvSpPr/>
          <p:nvPr/>
        </p:nvSpPr>
        <p:spPr>
          <a:xfrm>
            <a:off x="5319159" y="3037002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/>
              <a:t>Coil ends</a:t>
            </a:r>
            <a:endParaRPr lang="zh-CN" altLang="en-US" b="1" i="1" dirty="0"/>
          </a:p>
        </p:txBody>
      </p:sp>
      <p:sp>
        <p:nvSpPr>
          <p:cNvPr id="15" name="Rectangle 17"/>
          <p:cNvSpPr/>
          <p:nvPr/>
        </p:nvSpPr>
        <p:spPr>
          <a:xfrm>
            <a:off x="3166228" y="3084177"/>
            <a:ext cx="1261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Common coil</a:t>
            </a:r>
          </a:p>
        </p:txBody>
      </p:sp>
      <p:sp>
        <p:nvSpPr>
          <p:cNvPr id="16" name="Rectangle 19"/>
          <p:cNvSpPr/>
          <p:nvPr/>
        </p:nvSpPr>
        <p:spPr>
          <a:xfrm>
            <a:off x="7777359" y="3084177"/>
            <a:ext cx="983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Cos-theta</a:t>
            </a:r>
            <a:endParaRPr lang="zh-CN" altLang="en-US" sz="1600" i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590690" y="1578278"/>
            <a:ext cx="1317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C. Wang et </a:t>
            </a:r>
            <a:r>
              <a:rPr lang="en-US" altLang="zh-CN" sz="1600" b="1" i="1" dirty="0"/>
              <a:t>al</a:t>
            </a:r>
            <a:r>
              <a:rPr lang="en-US" altLang="zh-CN" sz="1600" b="1" i="1" dirty="0" smtClean="0"/>
              <a:t>.</a:t>
            </a:r>
            <a:endParaRPr lang="zh-CN" altLang="en-US" sz="1600" b="1" i="1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"/>
          <p:cNvSpPr txBox="1"/>
          <p:nvPr/>
        </p:nvSpPr>
        <p:spPr>
          <a:xfrm>
            <a:off x="72007" y="1255628"/>
            <a:ext cx="269979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 smtClean="0">
                <a:solidFill>
                  <a:srgbClr val="FF0000"/>
                </a:solidFill>
              </a:rPr>
              <a:t>Common coil vs Cos-theta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17877" y="777929"/>
            <a:ext cx="4514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Comparison of different coil configurations</a:t>
            </a:r>
          </a:p>
        </p:txBody>
      </p:sp>
      <p:sp>
        <p:nvSpPr>
          <p:cNvPr id="24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for 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Magnets</a:t>
            </a:r>
          </a:p>
        </p:txBody>
      </p:sp>
    </p:spTree>
    <p:extLst>
      <p:ext uri="{BB962C8B-B14F-4D97-AF65-F5344CB8AC3E}">
        <p14:creationId xmlns:p14="http://schemas.microsoft.com/office/powerpoint/2010/main" val="6411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097" y="4509120"/>
            <a:ext cx="2645087" cy="1996292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/>
          <a:p>
            <a:fld id="{665CA0BC-07CC-4772-8C90-706563EEBEF9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9925" y="1217672"/>
            <a:ext cx="207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Super High J</a:t>
            </a:r>
            <a:r>
              <a:rPr lang="en-US" altLang="zh-CN" sz="1600" b="1" i="1" baseline="-25000" dirty="0" smtClean="0"/>
              <a:t>c</a:t>
            </a:r>
            <a:r>
              <a:rPr lang="en-US" altLang="zh-CN" sz="1600" b="1" i="1" dirty="0" smtClean="0"/>
              <a:t> Nb</a:t>
            </a:r>
            <a:r>
              <a:rPr lang="en-US" altLang="zh-CN" sz="1600" b="1" i="1" baseline="-25000" dirty="0" smtClean="0"/>
              <a:t>3</a:t>
            </a:r>
            <a:r>
              <a:rPr lang="en-US" altLang="zh-CN" sz="1600" b="1" i="1" dirty="0" smtClean="0"/>
              <a:t>Sn</a:t>
            </a:r>
            <a:endParaRPr lang="zh-CN" altLang="en-US" sz="16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119675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Over-pressure HTS Bi-2212</a:t>
            </a:r>
            <a:endParaRPr lang="zh-CN" altLang="en-US" sz="16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54248" y="6453336"/>
            <a:ext cx="220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HTS YBCO </a:t>
            </a:r>
            <a:r>
              <a:rPr lang="en-US" altLang="zh-CN" sz="1600" b="1" i="1" dirty="0" err="1" smtClean="0"/>
              <a:t>J</a:t>
            </a:r>
            <a:r>
              <a:rPr lang="en-US" altLang="zh-CN" sz="1600" b="1" i="1" baseline="-25000" dirty="0" err="1" smtClean="0"/>
              <a:t>c</a:t>
            </a:r>
            <a:r>
              <a:rPr lang="en-US" altLang="zh-CN" sz="1600" b="1" i="1" dirty="0" smtClean="0"/>
              <a:t> estimation</a:t>
            </a:r>
            <a:endParaRPr lang="zh-CN" altLang="en-US" sz="1600" b="1" i="1" dirty="0"/>
          </a:p>
        </p:txBody>
      </p:sp>
      <p:pic>
        <p:nvPicPr>
          <p:cNvPr id="22" name="Picture 19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37" y="1574500"/>
            <a:ext cx="2744364" cy="247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" name="AutoShape 20"/>
          <p:cNvSpPr>
            <a:spLocks/>
          </p:cNvSpPr>
          <p:nvPr/>
        </p:nvSpPr>
        <p:spPr bwMode="auto">
          <a:xfrm>
            <a:off x="3419872" y="1206621"/>
            <a:ext cx="2633976" cy="3606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01" tIns="35701" rIns="35701" bIns="35701" anchor="ctr"/>
          <a:lstStyle/>
          <a:p>
            <a:r>
              <a:rPr lang="en-US" altLang="zh-CN" sz="1600" b="1" i="1" dirty="0">
                <a:sym typeface="Helvetica Light" charset="0"/>
              </a:rPr>
              <a:t>Magnet field Vs. Conductor J</a:t>
            </a:r>
            <a:r>
              <a:rPr lang="en-US" altLang="zh-CN" sz="1600" b="1" i="1" baseline="-25000" dirty="0">
                <a:sym typeface="Helvetica Light" charset="0"/>
              </a:rPr>
              <a:t>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89" y="1656260"/>
            <a:ext cx="3305146" cy="2139140"/>
          </a:xfrm>
          <a:prstGeom prst="rect">
            <a:avLst/>
          </a:prstGeom>
        </p:spPr>
      </p:pic>
      <p:pic>
        <p:nvPicPr>
          <p:cNvPr id="19" name="Picture 16" descr="OSU_99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60" y="2114733"/>
            <a:ext cx="230886" cy="23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6" descr="exaple 2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08" y="2116753"/>
            <a:ext cx="38719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496" y="3914040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u="sng" dirty="0"/>
              <a:t>Principle</a:t>
            </a:r>
            <a:r>
              <a:rPr lang="en-US" altLang="zh-CN" sz="1200" dirty="0"/>
              <a:t>: increase of Nb</a:t>
            </a:r>
            <a:r>
              <a:rPr lang="en-US" altLang="zh-CN" sz="1200" baseline="-25000" dirty="0"/>
              <a:t>3</a:t>
            </a:r>
            <a:r>
              <a:rPr lang="en-US" altLang="zh-CN" sz="1200" dirty="0"/>
              <a:t>Sn pinning force at high field through grain </a:t>
            </a:r>
            <a:r>
              <a:rPr lang="en-US" altLang="zh-CN" sz="1200" dirty="0" smtClean="0"/>
              <a:t>refinement: J</a:t>
            </a:r>
            <a:r>
              <a:rPr lang="en-US" altLang="zh-CN" sz="1200" baseline="-25000" dirty="0" smtClean="0"/>
              <a:t>c</a:t>
            </a:r>
            <a:r>
              <a:rPr lang="en-US" altLang="zh-CN" sz="1200" dirty="0" smtClean="0"/>
              <a:t>(12 </a:t>
            </a:r>
            <a:r>
              <a:rPr lang="en-US" altLang="zh-CN" sz="1200" dirty="0"/>
              <a:t>T, 4.2K</a:t>
            </a:r>
            <a:r>
              <a:rPr lang="en-US" altLang="zh-CN" sz="1200" dirty="0" smtClean="0"/>
              <a:t>) </a:t>
            </a:r>
            <a:r>
              <a:rPr lang="en-US" altLang="zh-CN" sz="1200" dirty="0"/>
              <a:t>from </a:t>
            </a:r>
            <a:r>
              <a:rPr lang="en-US" altLang="zh-CN" sz="1200" b="1" dirty="0" smtClean="0">
                <a:solidFill>
                  <a:srgbClr val="0033CC"/>
                </a:solidFill>
              </a:rPr>
              <a:t>3.5 </a:t>
            </a:r>
            <a:r>
              <a:rPr lang="en-US" altLang="zh-CN" sz="1200" b="1" dirty="0">
                <a:solidFill>
                  <a:srgbClr val="0033CC"/>
                </a:solidFill>
              </a:rPr>
              <a:t>kA/mm</a:t>
            </a:r>
            <a:r>
              <a:rPr lang="en-US" altLang="zh-CN" sz="1200" b="1" baseline="30000" dirty="0">
                <a:solidFill>
                  <a:srgbClr val="0033CC"/>
                </a:solidFill>
              </a:rPr>
              <a:t>2</a:t>
            </a:r>
            <a:r>
              <a:rPr lang="en-US" altLang="zh-CN" sz="1200" b="1" dirty="0">
                <a:solidFill>
                  <a:srgbClr val="0033CC"/>
                </a:solidFill>
              </a:rPr>
              <a:t> </a:t>
            </a:r>
            <a:r>
              <a:rPr lang="en-US" altLang="zh-CN" sz="1200" dirty="0" smtClean="0"/>
              <a:t>@ </a:t>
            </a:r>
            <a:r>
              <a:rPr lang="en-US" altLang="zh-CN" sz="1200" b="1" dirty="0" smtClean="0">
                <a:solidFill>
                  <a:srgbClr val="7030A0"/>
                </a:solidFill>
              </a:rPr>
              <a:t>100+ nm </a:t>
            </a:r>
            <a:r>
              <a:rPr lang="en-US" altLang="zh-CN" sz="1200" dirty="0" smtClean="0"/>
              <a:t>to </a:t>
            </a:r>
            <a:r>
              <a:rPr lang="en-US" altLang="zh-CN" sz="1200" b="1" dirty="0" smtClean="0">
                <a:solidFill>
                  <a:srgbClr val="00B050"/>
                </a:solidFill>
              </a:rPr>
              <a:t>9.6 </a:t>
            </a:r>
            <a:r>
              <a:rPr lang="en-US" altLang="zh-CN" sz="1200" b="1" dirty="0">
                <a:solidFill>
                  <a:srgbClr val="00B050"/>
                </a:solidFill>
              </a:rPr>
              <a:t>kA/mm</a:t>
            </a:r>
            <a:r>
              <a:rPr lang="en-US" altLang="zh-CN" sz="1200" b="1" baseline="30000" dirty="0">
                <a:solidFill>
                  <a:srgbClr val="00B050"/>
                </a:solidFill>
              </a:rPr>
              <a:t>2</a:t>
            </a:r>
            <a:r>
              <a:rPr lang="en-US" altLang="zh-CN" sz="1200" b="1" dirty="0"/>
              <a:t> </a:t>
            </a:r>
            <a:r>
              <a:rPr lang="en-US" altLang="zh-CN" sz="1200" dirty="0"/>
              <a:t>@ </a:t>
            </a:r>
            <a:r>
              <a:rPr lang="en-US" altLang="zh-CN" sz="1200" b="1" dirty="0" smtClean="0">
                <a:solidFill>
                  <a:srgbClr val="7030A0"/>
                </a:solidFill>
              </a:rPr>
              <a:t>35 nm !</a:t>
            </a:r>
          </a:p>
          <a:p>
            <a:pPr algn="just"/>
            <a:r>
              <a:rPr lang="fr-FR" altLang="zh-CN" sz="1200" i="1" dirty="0" smtClean="0"/>
              <a:t> </a:t>
            </a:r>
            <a:r>
              <a:rPr lang="fr-FR" altLang="zh-CN" sz="120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fr-FR" altLang="zh-CN" sz="1200" i="1" dirty="0">
                <a:solidFill>
                  <a:schemeClr val="bg1">
                    <a:lumMod val="50000"/>
                  </a:schemeClr>
                </a:solidFill>
              </a:rPr>
              <a:t>. Xu et al, </a:t>
            </a:r>
            <a:r>
              <a:rPr lang="fr-FR" altLang="zh-CN" sz="1200" i="1" dirty="0" err="1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fr-FR" altLang="zh-CN" sz="1200" i="1" dirty="0">
                <a:solidFill>
                  <a:schemeClr val="bg1">
                    <a:lumMod val="50000"/>
                  </a:schemeClr>
                </a:solidFill>
              </a:rPr>
              <a:t>. Phys. </a:t>
            </a:r>
            <a:r>
              <a:rPr lang="fr-FR" altLang="zh-CN" sz="1200" i="1" dirty="0" err="1">
                <a:solidFill>
                  <a:schemeClr val="bg1">
                    <a:lumMod val="50000"/>
                  </a:schemeClr>
                </a:solidFill>
              </a:rPr>
              <a:t>Lett</a:t>
            </a:r>
            <a:r>
              <a:rPr lang="fr-FR" altLang="zh-CN" sz="1200" i="1" dirty="0">
                <a:solidFill>
                  <a:schemeClr val="bg1">
                    <a:lumMod val="50000"/>
                  </a:schemeClr>
                </a:solidFill>
              </a:rPr>
              <a:t>. 104 082602 &amp; </a:t>
            </a:r>
            <a:r>
              <a:rPr lang="fr-FR" altLang="zh-CN" sz="1200" i="1" dirty="0" smtClean="0">
                <a:solidFill>
                  <a:schemeClr val="bg1">
                    <a:lumMod val="50000"/>
                  </a:schemeClr>
                </a:solidFill>
              </a:rPr>
              <a:t>ASC14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280557" y="4005064"/>
            <a:ext cx="28999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2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D. C.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Larbalestier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 et al, NATURE MATERIALS DOI: 10.1038/NMAT3887, 2014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53" y="1576685"/>
            <a:ext cx="2624435" cy="24108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79895" y="4034681"/>
            <a:ext cx="2648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D.R.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</a:rPr>
              <a:t>Dietderich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, A.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</a:rPr>
              <a:t>Godeke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, Cryogenics </a:t>
            </a:r>
          </a:p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48 (2008) 331–340</a:t>
            </a:r>
            <a:endParaRPr lang="zh-CN" alt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5"/>
          <p:cNvSpPr/>
          <p:nvPr/>
        </p:nvSpPr>
        <p:spPr>
          <a:xfrm>
            <a:off x="276960" y="764704"/>
            <a:ext cx="8590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i="1" dirty="0" smtClean="0">
                <a:solidFill>
                  <a:srgbClr val="FF0000"/>
                </a:solidFill>
                <a:latin typeface="+mj-lt"/>
              </a:rPr>
              <a:t>R&amp;D of </a:t>
            </a:r>
            <a:r>
              <a:rPr lang="en-US" altLang="zh-CN" sz="2000" b="1" i="1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+mj-lt"/>
              </a:rPr>
              <a:t>dvanced superconductors: </a:t>
            </a:r>
            <a:r>
              <a:rPr lang="en-US" altLang="zh-CN" sz="1600" b="1" i="1" dirty="0">
                <a:solidFill>
                  <a:srgbClr val="FF0000"/>
                </a:solidFill>
              </a:rPr>
              <a:t>Nb</a:t>
            </a:r>
            <a:r>
              <a:rPr lang="en-US" altLang="zh-CN" sz="1600" b="1" i="1" baseline="-25000" dirty="0">
                <a:solidFill>
                  <a:srgbClr val="FF0000"/>
                </a:solidFill>
              </a:rPr>
              <a:t>3</a:t>
            </a:r>
            <a:r>
              <a:rPr lang="en-US" altLang="zh-CN" sz="1600" b="1" i="1" dirty="0">
                <a:solidFill>
                  <a:srgbClr val="FF0000"/>
                </a:solidFill>
              </a:rPr>
              <a:t>Sn </a:t>
            </a:r>
            <a:r>
              <a:rPr lang="en-US" altLang="zh-CN" sz="1600" b="1" i="1" dirty="0" smtClean="0">
                <a:solidFill>
                  <a:srgbClr val="FF0000"/>
                </a:solidFill>
              </a:rPr>
              <a:t>&amp; HTS </a:t>
            </a:r>
            <a:endParaRPr lang="en-US" altLang="zh-CN" sz="2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4" name="Picture 23" descr="C:\Users\lenovo\Desktop\超导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4758418"/>
            <a:ext cx="656567" cy="2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5895" y="4576379"/>
            <a:ext cx="2648594" cy="194896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for 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Magnets</a:t>
            </a:r>
          </a:p>
        </p:txBody>
      </p:sp>
      <p:pic>
        <p:nvPicPr>
          <p:cNvPr id="27" name="Picture 23" descr="C:\Users\lenovo\Desktop\超导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00392" y="5161716"/>
            <a:ext cx="656567" cy="2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588224" y="6453336"/>
            <a:ext cx="2367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 smtClean="0"/>
              <a:t>HTS YBCO </a:t>
            </a:r>
            <a:r>
              <a:rPr lang="en-US" altLang="zh-CN" sz="1600" b="1" i="1" dirty="0"/>
              <a:t>c</a:t>
            </a:r>
            <a:r>
              <a:rPr lang="en-US" altLang="zh-CN" sz="1600" b="1" i="1" dirty="0" smtClean="0"/>
              <a:t>ost estimation</a:t>
            </a:r>
            <a:endParaRPr lang="zh-CN" altLang="en-US" sz="1600" b="1" i="1" dirty="0"/>
          </a:p>
        </p:txBody>
      </p:sp>
      <p:sp>
        <p:nvSpPr>
          <p:cNvPr id="29" name="TextBox 15"/>
          <p:cNvSpPr txBox="1"/>
          <p:nvPr/>
        </p:nvSpPr>
        <p:spPr>
          <a:xfrm>
            <a:off x="276960" y="4935752"/>
            <a:ext cx="2854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And, other materials</a:t>
            </a:r>
            <a:endParaRPr lang="en-US" altLang="zh-CN" sz="2400" b="1" i="1" dirty="0">
              <a:solidFill>
                <a:srgbClr val="FF0000"/>
              </a:solidFill>
            </a:endParaRPr>
          </a:p>
          <a:p>
            <a:r>
              <a:rPr lang="en-US" altLang="zh-CN" sz="2400" b="1" i="1" dirty="0" smtClean="0">
                <a:solidFill>
                  <a:srgbClr val="FF0000"/>
                </a:solidFill>
              </a:rPr>
              <a:t>like …</a:t>
            </a:r>
          </a:p>
          <a:p>
            <a:r>
              <a:rPr lang="en-US" altLang="zh-CN" sz="2400" b="1" i="1" dirty="0" smtClean="0">
                <a:solidFill>
                  <a:srgbClr val="FF0000"/>
                </a:solidFill>
              </a:rPr>
              <a:t>Iron-based superconductor? </a:t>
            </a:r>
            <a:endParaRPr lang="en-US" altLang="zh-CN" sz="24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9" descr="E:\Users\wst_zz4c39\Desktop\手机照片\手机照片2016-3-30\20160303_1605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9" b="7398"/>
          <a:stretch/>
        </p:blipFill>
        <p:spPr bwMode="auto">
          <a:xfrm>
            <a:off x="4806982" y="1395868"/>
            <a:ext cx="3869473" cy="221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组合 1"/>
          <p:cNvGrpSpPr>
            <a:grpSpLocks/>
          </p:cNvGrpSpPr>
          <p:nvPr/>
        </p:nvGrpSpPr>
        <p:grpSpPr bwMode="auto">
          <a:xfrm>
            <a:off x="4806983" y="3707891"/>
            <a:ext cx="3869473" cy="2538412"/>
            <a:chOff x="3644559" y="3589361"/>
            <a:chExt cx="3869368" cy="2538484"/>
          </a:xfrm>
        </p:grpSpPr>
        <p:pic>
          <p:nvPicPr>
            <p:cNvPr id="4103" name="Picture 2" descr="E:\Users\wst_zz4c39\Desktop\手机照片\手机照片2016-3-30\微信照片\mmexport1457014786624-跳线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1" t="42693" r="15707" b="35309"/>
            <a:stretch/>
          </p:blipFill>
          <p:spPr bwMode="auto">
            <a:xfrm>
              <a:off x="3644559" y="3589361"/>
              <a:ext cx="3869368" cy="2538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椭圆 8"/>
            <p:cNvSpPr>
              <a:spLocks noChangeArrowheads="1"/>
            </p:cNvSpPr>
            <p:nvPr/>
          </p:nvSpPr>
          <p:spPr bwMode="auto">
            <a:xfrm>
              <a:off x="4716016" y="4082324"/>
              <a:ext cx="1800200" cy="864287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endParaRPr lang="zh-CN" altLang="en-US" b="1"/>
            </a:p>
          </p:txBody>
        </p:sp>
      </p:grpSp>
      <p:sp>
        <p:nvSpPr>
          <p:cNvPr id="10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Development of Nb</a:t>
            </a:r>
            <a:r>
              <a:rPr lang="en-US" altLang="zh-CN" sz="3200" b="1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Sn Rutherford Cable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806982" y="6268915"/>
            <a:ext cx="3869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latin typeface="Comic Sans MS" panose="030F0702030302020204" pitchFamily="66" charset="0"/>
              </a:rPr>
              <a:t>Superconducting </a:t>
            </a:r>
            <a:r>
              <a:rPr lang="en-US" altLang="zh-CN" sz="1200" b="1" dirty="0">
                <a:latin typeface="Comic Sans MS" panose="030F0702030302020204" pitchFamily="66" charset="0"/>
              </a:rPr>
              <a:t>Rutherford 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Cable fabricated by </a:t>
            </a:r>
            <a:r>
              <a:rPr lang="en-US" altLang="zh-CN" sz="1200" b="1" dirty="0" err="1" smtClean="0">
                <a:latin typeface="Comic Sans MS" panose="030F0702030302020204" pitchFamily="66" charset="0"/>
              </a:rPr>
              <a:t>Toly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 Electric with WST ITER type Nb</a:t>
            </a:r>
            <a:r>
              <a:rPr lang="en-US" altLang="zh-CN" sz="1200" b="1" baseline="-25000" dirty="0" smtClean="0">
                <a:latin typeface="Comic Sans MS" panose="030F0702030302020204" pitchFamily="66" charset="0"/>
              </a:rPr>
              <a:t>3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Sn strand</a:t>
            </a:r>
            <a:endParaRPr lang="zh-CN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772544" y="980728"/>
            <a:ext cx="7611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 smtClean="0">
                <a:solidFill>
                  <a:srgbClr val="FF0000"/>
                </a:solidFill>
              </a:rPr>
              <a:t>Collaboration between WST, </a:t>
            </a:r>
            <a:r>
              <a:rPr lang="en-US" altLang="zh-CN" sz="2000" b="1" i="1" dirty="0" err="1">
                <a:solidFill>
                  <a:srgbClr val="FF0000"/>
                </a:solidFill>
              </a:rPr>
              <a:t>Changtong</a:t>
            </a:r>
            <a:r>
              <a:rPr lang="en-US" altLang="zh-CN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Electric, </a:t>
            </a:r>
            <a:r>
              <a:rPr lang="en-US" altLang="zh-CN" sz="2000" b="1" i="1" dirty="0" err="1">
                <a:solidFill>
                  <a:srgbClr val="FF0000"/>
                </a:solidFill>
              </a:rPr>
              <a:t>Toly</a:t>
            </a:r>
            <a:r>
              <a:rPr lang="en-US" altLang="zh-CN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Electric,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and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IHEP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20081" y="748611"/>
            <a:ext cx="1524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Y. Zhu (WST) et </a:t>
            </a:r>
            <a:r>
              <a:rPr lang="en-US" altLang="zh-CN" sz="1400" b="1" i="1" dirty="0"/>
              <a:t>al.</a:t>
            </a:r>
            <a:endParaRPr lang="zh-CN" altLang="en-US" sz="1400" b="1" i="1" dirty="0"/>
          </a:p>
        </p:txBody>
      </p:sp>
      <p:pic>
        <p:nvPicPr>
          <p:cNvPr id="16" name="Picture 3" descr="E:\Users\wst_zz4c39\Desktop\手机照片\手机照片2016-3-30\20160303_1603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13917"/>
          <a:stretch/>
        </p:blipFill>
        <p:spPr bwMode="auto">
          <a:xfrm>
            <a:off x="512767" y="1395868"/>
            <a:ext cx="4073603" cy="485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395536" y="6268916"/>
            <a:ext cx="4295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latin typeface="Comic Sans MS" panose="030F0702030302020204" pitchFamily="66" charset="0"/>
              </a:rPr>
              <a:t>Superconducting </a:t>
            </a:r>
            <a:r>
              <a:rPr lang="en-US" altLang="zh-CN" sz="1200" b="1" dirty="0">
                <a:latin typeface="Comic Sans MS" panose="030F0702030302020204" pitchFamily="66" charset="0"/>
              </a:rPr>
              <a:t>Rutherford 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Cable fabricated by </a:t>
            </a:r>
            <a:r>
              <a:rPr lang="en-US" altLang="zh-CN" sz="1200" b="1" dirty="0" err="1" smtClean="0">
                <a:latin typeface="Comic Sans MS" panose="030F0702030302020204" pitchFamily="66" charset="0"/>
              </a:rPr>
              <a:t>Changtong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 Electric with WST ITER type Nb</a:t>
            </a:r>
            <a:r>
              <a:rPr lang="en-US" altLang="zh-CN" sz="1200" b="1" baseline="-25000" dirty="0" smtClean="0">
                <a:latin typeface="Comic Sans MS" panose="030F0702030302020204" pitchFamily="66" charset="0"/>
              </a:rPr>
              <a:t>3</a:t>
            </a:r>
            <a:r>
              <a:rPr lang="en-US" altLang="zh-CN" sz="1200" b="1" dirty="0" smtClean="0">
                <a:latin typeface="Comic Sans MS" panose="030F0702030302020204" pitchFamily="66" charset="0"/>
              </a:rPr>
              <a:t>Sn strand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649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803580" y="1377568"/>
          <a:ext cx="761206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00"/>
                <a:gridCol w="1323358"/>
                <a:gridCol w="1772986"/>
                <a:gridCol w="1899426"/>
                <a:gridCol w="17281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Pitch length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Filling factor (%)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err="1" smtClean="0">
                          <a:latin typeface="Times New Roman" pitchFamily="18" charset="0"/>
                          <a:ea typeface="宋体" pitchFamily="2" charset="-122"/>
                        </a:rPr>
                        <a:t>Ic</a:t>
                      </a:r>
                      <a:r>
                        <a:rPr lang="zh-CN" altLang="en-US" baseline="0" dirty="0" smtClean="0"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degradation(%)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+mn-ea"/>
                        </a:rPr>
                        <a:t>Average </a:t>
                      </a:r>
                      <a:r>
                        <a:rPr lang="en-US" altLang="zh-CN" baseline="0" dirty="0" err="1" smtClean="0">
                          <a:latin typeface="Times New Roman" pitchFamily="18" charset="0"/>
                          <a:ea typeface="+mn-ea"/>
                        </a:rPr>
                        <a:t>Ic</a:t>
                      </a:r>
                      <a:r>
                        <a:rPr lang="zh-CN" altLang="en-US" baseline="0" dirty="0" smtClean="0">
                          <a:latin typeface="Times New Roman" pitchFamily="18" charset="0"/>
                          <a:ea typeface="+mn-ea"/>
                        </a:rPr>
                        <a:t> </a:t>
                      </a:r>
                      <a:r>
                        <a:rPr lang="en-US" altLang="zh-CN" baseline="0" dirty="0" smtClean="0">
                          <a:latin typeface="Times New Roman" pitchFamily="18" charset="0"/>
                          <a:ea typeface="+mn-ea"/>
                        </a:rPr>
                        <a:t>degradation(%)</a:t>
                      </a:r>
                      <a:endParaRPr lang="zh-CN" altLang="en-US" baseline="0" dirty="0">
                        <a:latin typeface="Times New Roman" pitchFamily="18" charset="0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>
                          <a:latin typeface="Times New Roman" pitchFamily="18" charset="0"/>
                          <a:ea typeface="宋体" pitchFamily="2" charset="-122"/>
                        </a:rPr>
                        <a:t>备注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60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90.6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9.39~16.04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12.48~12.67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>
                          <a:latin typeface="Times New Roman" pitchFamily="18" charset="0"/>
                          <a:ea typeface="宋体" pitchFamily="2" charset="-122"/>
                        </a:rPr>
                        <a:t>损降最大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45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90.7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3.84~10.33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6.31~7.42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宋体" pitchFamily="2" charset="-122"/>
                        </a:rPr>
                        <a:t>损降性能相当</a:t>
                      </a:r>
                      <a:endParaRPr lang="zh-CN" altLang="en-US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52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87.4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3.18~10.39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6.51~6.76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52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83.7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0.33~6.2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>
                          <a:latin typeface="Times New Roman" pitchFamily="18" charset="0"/>
                          <a:ea typeface="宋体" pitchFamily="2" charset="-122"/>
                        </a:rPr>
                        <a:t>3.13~3.60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>
                          <a:latin typeface="Times New Roman" pitchFamily="18" charset="0"/>
                          <a:ea typeface="宋体" pitchFamily="2" charset="-122"/>
                        </a:rPr>
                        <a:t>损降最小</a:t>
                      </a:r>
                      <a:endParaRPr lang="zh-CN" altLang="en-US" baseline="0" dirty="0"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30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644155"/>
            <a:ext cx="82804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Development of Nb</a:t>
            </a:r>
            <a:r>
              <a:rPr lang="en-US" altLang="zh-CN" sz="3200" b="1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Sn Rutherford Cable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72544" y="980728"/>
            <a:ext cx="7611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 smtClean="0">
                <a:solidFill>
                  <a:srgbClr val="FF0000"/>
                </a:solidFill>
              </a:rPr>
              <a:t>Collaboration between WST, </a:t>
            </a:r>
            <a:r>
              <a:rPr lang="en-US" altLang="zh-CN" sz="2000" b="1" i="1" dirty="0" err="1" smtClean="0">
                <a:solidFill>
                  <a:srgbClr val="FF0000"/>
                </a:solidFill>
              </a:rPr>
              <a:t>Toly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 Electric, </a:t>
            </a:r>
            <a:r>
              <a:rPr lang="en-US" altLang="zh-CN" sz="2000" b="1" i="1" dirty="0" err="1" smtClean="0">
                <a:solidFill>
                  <a:srgbClr val="FF0000"/>
                </a:solidFill>
              </a:rPr>
              <a:t>Changtong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 Electric and IHEP</a:t>
            </a:r>
          </a:p>
        </p:txBody>
      </p:sp>
      <p:sp>
        <p:nvSpPr>
          <p:cNvPr id="13" name="矩形 12"/>
          <p:cNvSpPr/>
          <p:nvPr/>
        </p:nvSpPr>
        <p:spPr>
          <a:xfrm>
            <a:off x="320081" y="748611"/>
            <a:ext cx="1524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Y. Zhu (WST) et </a:t>
            </a:r>
            <a:r>
              <a:rPr lang="en-US" altLang="zh-CN" sz="1400" b="1" i="1" dirty="0"/>
              <a:t>al.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4128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组合 128"/>
          <p:cNvGrpSpPr/>
          <p:nvPr/>
        </p:nvGrpSpPr>
        <p:grpSpPr>
          <a:xfrm>
            <a:off x="1587240" y="970538"/>
            <a:ext cx="6984776" cy="1668576"/>
            <a:chOff x="1403647" y="4909799"/>
            <a:chExt cx="6984776" cy="1668576"/>
          </a:xfrm>
        </p:grpSpPr>
        <p:grpSp>
          <p:nvGrpSpPr>
            <p:cNvPr id="128" name="组合 127"/>
            <p:cNvGrpSpPr/>
            <p:nvPr/>
          </p:nvGrpSpPr>
          <p:grpSpPr>
            <a:xfrm>
              <a:off x="1403647" y="5695591"/>
              <a:ext cx="6984776" cy="882784"/>
              <a:chOff x="1403647" y="5695591"/>
              <a:chExt cx="6984776" cy="882784"/>
            </a:xfrm>
          </p:grpSpPr>
          <p:sp>
            <p:nvSpPr>
              <p:cNvPr id="55" name="立方体 54"/>
              <p:cNvSpPr/>
              <p:nvPr/>
            </p:nvSpPr>
            <p:spPr>
              <a:xfrm flipH="1">
                <a:off x="1403647" y="6198996"/>
                <a:ext cx="6984509" cy="379379"/>
              </a:xfrm>
              <a:prstGeom prst="cube">
                <a:avLst>
                  <a:gd name="adj" fmla="val 78014"/>
                </a:avLst>
              </a:prstGeom>
              <a:blipFill dpi="0" rotWithShape="1">
                <a:blip r:embed="rId4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6" name="立方体 55"/>
              <p:cNvSpPr/>
              <p:nvPr/>
            </p:nvSpPr>
            <p:spPr>
              <a:xfrm flipH="1">
                <a:off x="2339751" y="6107953"/>
                <a:ext cx="6048671" cy="379378"/>
              </a:xfrm>
              <a:prstGeom prst="cube">
                <a:avLst>
                  <a:gd name="adj" fmla="val 78014"/>
                </a:avLst>
              </a:prstGeom>
              <a:blipFill dpi="0" rotWithShape="0">
                <a:blip r:embed="rId5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立方体 56"/>
              <p:cNvSpPr/>
              <p:nvPr/>
            </p:nvSpPr>
            <p:spPr>
              <a:xfrm flipH="1">
                <a:off x="3083158" y="6029413"/>
                <a:ext cx="5305265" cy="380558"/>
              </a:xfrm>
              <a:prstGeom prst="cube">
                <a:avLst>
                  <a:gd name="adj" fmla="val 78014"/>
                </a:avLst>
              </a:prstGeom>
              <a:blipFill dpi="0" rotWithShape="0">
                <a:blip r:embed="rId6" cstate="print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立方体 57"/>
              <p:cNvSpPr/>
              <p:nvPr/>
            </p:nvSpPr>
            <p:spPr>
              <a:xfrm flipH="1">
                <a:off x="3777744" y="5945958"/>
                <a:ext cx="4610679" cy="380558"/>
              </a:xfrm>
              <a:prstGeom prst="cube">
                <a:avLst>
                  <a:gd name="adj" fmla="val 78014"/>
                </a:avLst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立方体 58"/>
              <p:cNvSpPr/>
              <p:nvPr/>
            </p:nvSpPr>
            <p:spPr>
              <a:xfrm flipH="1">
                <a:off x="4669359" y="5862502"/>
                <a:ext cx="3719063" cy="380558"/>
              </a:xfrm>
              <a:prstGeom prst="cube">
                <a:avLst>
                  <a:gd name="adj" fmla="val 78014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立方体 59"/>
              <p:cNvSpPr/>
              <p:nvPr/>
            </p:nvSpPr>
            <p:spPr>
              <a:xfrm flipH="1">
                <a:off x="5695276" y="5779047"/>
                <a:ext cx="2692957" cy="380558"/>
              </a:xfrm>
              <a:prstGeom prst="cube">
                <a:avLst>
                  <a:gd name="adj" fmla="val 78014"/>
                </a:avLst>
              </a:prstGeom>
              <a:solidFill>
                <a:srgbClr val="0575D1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立方体 60"/>
              <p:cNvSpPr/>
              <p:nvPr/>
            </p:nvSpPr>
            <p:spPr>
              <a:xfrm flipH="1">
                <a:off x="6814153" y="5695591"/>
                <a:ext cx="1573976" cy="380558"/>
              </a:xfrm>
              <a:prstGeom prst="cube">
                <a:avLst>
                  <a:gd name="adj" fmla="val 78014"/>
                </a:avLst>
              </a:prstGeom>
              <a:blipFill dpi="0" rotWithShape="0">
                <a:blip r:embed="rId8" cstate="print"/>
                <a:srcRect/>
                <a:stretch>
                  <a:fillRect l="-57000" r="-5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>
              <a:off x="1483022" y="5083382"/>
              <a:ext cx="82475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Hastelloy</a:t>
              </a:r>
              <a:r>
                <a:rPr lang="en-US" altLang="zh-CN" sz="9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  <a:p>
              <a:pPr algn="ctr"/>
              <a:endParaRPr lang="en-US" altLang="zh-CN" sz="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9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Substrate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2497835" y="4967840"/>
              <a:ext cx="1177403" cy="491021"/>
              <a:chOff x="1095774" y="3611344"/>
              <a:chExt cx="1177403" cy="491021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1095774" y="3640120"/>
                <a:ext cx="1177403" cy="462245"/>
                <a:chOff x="1095774" y="4057360"/>
                <a:chExt cx="1177403" cy="462245"/>
              </a:xfrm>
            </p:grpSpPr>
            <p:grpSp>
              <p:nvGrpSpPr>
                <p:cNvPr id="118" name="组合 117"/>
                <p:cNvGrpSpPr/>
                <p:nvPr/>
              </p:nvGrpSpPr>
              <p:grpSpPr>
                <a:xfrm>
                  <a:off x="1153716" y="4057360"/>
                  <a:ext cx="1007095" cy="246221"/>
                  <a:chOff x="1153716" y="4057360"/>
                  <a:chExt cx="1007095" cy="246221"/>
                </a:xfrm>
              </p:grpSpPr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1582739" y="4057360"/>
                    <a:ext cx="5780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 </a:t>
                    </a:r>
                    <a:r>
                      <a:rPr lang="en-US" altLang="zh-CN" sz="7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 </a:t>
                    </a:r>
                    <a:r>
                      <a:rPr lang="en-US" altLang="zh-CN"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Y</a:t>
                    </a:r>
                    <a:r>
                      <a:rPr lang="en-US" altLang="zh-CN" sz="1000" baseline="-25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</a:t>
                    </a:r>
                    <a:r>
                      <a:rPr lang="en-US" altLang="zh-CN"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O</a:t>
                    </a:r>
                    <a:r>
                      <a:rPr lang="en-US" altLang="zh-CN" sz="1000" baseline="-25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3</a:t>
                    </a:r>
                  </a:p>
                </p:txBody>
              </p:sp>
              <p:sp>
                <p:nvSpPr>
                  <p:cNvPr id="123" name="TextBox 122"/>
                  <p:cNvSpPr txBox="1"/>
                  <p:nvPr/>
                </p:nvSpPr>
                <p:spPr>
                  <a:xfrm>
                    <a:off x="1153716" y="4057360"/>
                    <a:ext cx="5780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 Al</a:t>
                    </a:r>
                    <a:r>
                      <a:rPr lang="en-US" altLang="zh-CN" sz="1000" baseline="-25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</a:t>
                    </a:r>
                    <a:r>
                      <a:rPr lang="en-US" altLang="zh-CN"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O</a:t>
                    </a:r>
                    <a:r>
                      <a:rPr lang="en-US" altLang="zh-CN" sz="1000" baseline="-25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3</a:t>
                    </a:r>
                  </a:p>
                </p:txBody>
              </p:sp>
            </p:grpSp>
            <p:sp>
              <p:nvSpPr>
                <p:cNvPr id="119" name="TextBox 118"/>
                <p:cNvSpPr txBox="1"/>
                <p:nvPr/>
              </p:nvSpPr>
              <p:spPr>
                <a:xfrm>
                  <a:off x="1095774" y="4288773"/>
                  <a:ext cx="1177403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Amorphous Layer</a:t>
                  </a:r>
                  <a:endParaRPr lang="zh-CN" altLang="en-US" sz="9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117" name="肘形连接符 116"/>
              <p:cNvCxnSpPr/>
              <p:nvPr/>
            </p:nvCxnSpPr>
            <p:spPr>
              <a:xfrm rot="5400000" flipH="1" flipV="1">
                <a:off x="1622298" y="3392694"/>
                <a:ext cx="12700" cy="450000"/>
              </a:xfrm>
              <a:prstGeom prst="bentConnector3">
                <a:avLst>
                  <a:gd name="adj1" fmla="val 1188165"/>
                </a:avLst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组合 96"/>
            <p:cNvGrpSpPr/>
            <p:nvPr/>
          </p:nvGrpSpPr>
          <p:grpSpPr>
            <a:xfrm>
              <a:off x="3744988" y="4909799"/>
              <a:ext cx="902381" cy="477054"/>
              <a:chOff x="262727" y="3262650"/>
              <a:chExt cx="902381" cy="477054"/>
            </a:xfrm>
          </p:grpSpPr>
          <p:sp>
            <p:nvSpPr>
              <p:cNvPr id="114" name="圆角矩形 113"/>
              <p:cNvSpPr/>
              <p:nvPr/>
            </p:nvSpPr>
            <p:spPr>
              <a:xfrm>
                <a:off x="262727" y="3311166"/>
                <a:ext cx="899020" cy="393376"/>
              </a:xfrm>
              <a:prstGeom prst="round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36993" y="3262650"/>
                <a:ext cx="82811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MgO</a:t>
                </a:r>
                <a:endPara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600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9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Seed Layer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4716016" y="4909799"/>
              <a:ext cx="828115" cy="477054"/>
              <a:chOff x="333632" y="3273761"/>
              <a:chExt cx="828115" cy="477054"/>
            </a:xfrm>
          </p:grpSpPr>
          <p:sp>
            <p:nvSpPr>
              <p:cNvPr id="112" name="圆角矩形 111"/>
              <p:cNvSpPr/>
              <p:nvPr/>
            </p:nvSpPr>
            <p:spPr>
              <a:xfrm>
                <a:off x="360757" y="3311166"/>
                <a:ext cx="764963" cy="393376"/>
              </a:xfrm>
              <a:prstGeom prst="round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33632" y="3273761"/>
                <a:ext cx="82811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CeO</a:t>
                </a:r>
                <a:r>
                  <a:rPr lang="en-US" altLang="zh-CN" sz="1000" baseline="-250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  <a:p>
                <a:pPr algn="ctr"/>
                <a:endPara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9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Cap Layer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5403430" y="4909799"/>
              <a:ext cx="1566316" cy="477054"/>
              <a:chOff x="-200932" y="3217240"/>
              <a:chExt cx="2324033" cy="477054"/>
            </a:xfrm>
          </p:grpSpPr>
          <p:sp>
            <p:nvSpPr>
              <p:cNvPr id="110" name="圆角矩形 109"/>
              <p:cNvSpPr/>
              <p:nvPr/>
            </p:nvSpPr>
            <p:spPr>
              <a:xfrm>
                <a:off x="360757" y="3241298"/>
                <a:ext cx="1370260" cy="393376"/>
              </a:xfrm>
              <a:prstGeom prst="round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-200932" y="3217240"/>
                <a:ext cx="232403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(</a:t>
                </a:r>
                <a:r>
                  <a:rPr lang="en-US" altLang="zh-CN" sz="1000" dirty="0" err="1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Y,Gd</a:t>
                </a:r>
                <a:r>
                  <a:rPr lang="en-US" altLang="zh-CN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)BCO</a:t>
                </a:r>
              </a:p>
              <a:p>
                <a:pPr algn="ctr"/>
                <a:endPara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7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9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Superconducting Layer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6915598" y="4909799"/>
              <a:ext cx="115279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Ag</a:t>
              </a:r>
            </a:p>
            <a:p>
              <a:pPr algn="ctr"/>
              <a:endParaRPr lang="en-US" altLang="zh-CN" sz="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9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Overlayer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1" name="直接连接符 100"/>
            <p:cNvCxnSpPr/>
            <p:nvPr/>
          </p:nvCxnSpPr>
          <p:spPr>
            <a:xfrm>
              <a:off x="1865574" y="5519015"/>
              <a:ext cx="0" cy="6462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2819672" y="5549378"/>
              <a:ext cx="0" cy="42564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3273836" y="5549378"/>
              <a:ext cx="2020" cy="30472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4225499" y="5431859"/>
              <a:ext cx="0" cy="4238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130073" y="5431859"/>
              <a:ext cx="0" cy="32631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6237444" y="5431859"/>
              <a:ext cx="0" cy="28347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7526011" y="5431859"/>
              <a:ext cx="0" cy="24653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3454118" y="2727335"/>
            <a:ext cx="3279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i="1" dirty="0" smtClean="0"/>
              <a:t>Architecture of type II superconductor from SSTC</a:t>
            </a:r>
            <a:endParaRPr lang="zh-CN" altLang="en-US" sz="1200" b="1" i="1" dirty="0"/>
          </a:p>
        </p:txBody>
      </p:sp>
      <p:graphicFrame>
        <p:nvGraphicFramePr>
          <p:cNvPr id="52" name="对象 51"/>
          <p:cNvGraphicFramePr>
            <a:graphicFrameLocks noChangeAspect="1"/>
          </p:cNvGraphicFramePr>
          <p:nvPr>
            <p:extLst/>
          </p:nvPr>
        </p:nvGraphicFramePr>
        <p:xfrm>
          <a:off x="-241541" y="2891586"/>
          <a:ext cx="4885361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Graph" r:id="rId9" imgW="4276800" imgH="3025440" progId="Origin50.Graph">
                  <p:embed/>
                </p:oleObj>
              </mc:Choice>
              <mc:Fallback>
                <p:oleObj name="Graph" r:id="rId9" imgW="4276800" imgH="30254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241541" y="2891586"/>
                        <a:ext cx="4885361" cy="34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691016" y="6284128"/>
            <a:ext cx="33770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smtClean="0"/>
              <a:t>Improved </a:t>
            </a:r>
            <a:r>
              <a:rPr lang="en-US" altLang="zh-CN" sz="1400" i="1" dirty="0"/>
              <a:t>performance </a:t>
            </a:r>
            <a:r>
              <a:rPr lang="en-US" altLang="zh-CN" sz="1400" i="1" dirty="0" smtClean="0"/>
              <a:t>of SSTC tape at 4.2K</a:t>
            </a:r>
            <a:endParaRPr lang="zh-CN" altLang="en-US" sz="1400" dirty="0"/>
          </a:p>
        </p:txBody>
      </p:sp>
      <p:graphicFrame>
        <p:nvGraphicFramePr>
          <p:cNvPr id="53" name="对象 52"/>
          <p:cNvGraphicFramePr>
            <a:graphicFrameLocks noChangeAspect="1"/>
          </p:cNvGraphicFramePr>
          <p:nvPr>
            <p:extLst/>
          </p:nvPr>
        </p:nvGraphicFramePr>
        <p:xfrm>
          <a:off x="3870862" y="3011259"/>
          <a:ext cx="4840287" cy="340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Graph" r:id="rId11" imgW="4131360" imgH="2901600" progId="Origin50.Graph">
                  <p:embed/>
                </p:oleObj>
              </mc:Choice>
              <mc:Fallback>
                <p:oleObj name="Graph" r:id="rId11" imgW="413136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862" y="3011259"/>
                        <a:ext cx="4840287" cy="340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标题 2"/>
          <p:cNvSpPr txBox="1">
            <a:spLocks/>
          </p:cNvSpPr>
          <p:nvPr/>
        </p:nvSpPr>
        <p:spPr>
          <a:xfrm>
            <a:off x="0" y="25096"/>
            <a:ext cx="9156789" cy="725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of High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ield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ReBCO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Tape by SSTC  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181600" y="3886718"/>
            <a:ext cx="208670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3.3mm tape </a:t>
            </a:r>
            <a:r>
              <a:rPr lang="en-US" altLang="zh-CN" dirty="0" err="1" smtClean="0"/>
              <a:t>Ic</a:t>
            </a:r>
            <a:r>
              <a:rPr lang="en-US" altLang="zh-CN" dirty="0" smtClean="0"/>
              <a:t>: </a:t>
            </a:r>
          </a:p>
          <a:p>
            <a:r>
              <a:rPr lang="en-US" altLang="zh-CN" dirty="0"/>
              <a:t>&gt;</a:t>
            </a:r>
            <a:r>
              <a:rPr lang="en-US" altLang="zh-CN" dirty="0" smtClean="0"/>
              <a:t>300A @ 12T, 4.2K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4587584" y="6284128"/>
            <a:ext cx="33770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smtClean="0"/>
              <a:t>Performance of SSTC tape at 4.2K and 12T</a:t>
            </a:r>
            <a:endParaRPr lang="zh-CN" altLang="en-US" sz="1400" dirty="0"/>
          </a:p>
        </p:txBody>
      </p:sp>
      <p:sp>
        <p:nvSpPr>
          <p:cNvPr id="44" name="矩形 43"/>
          <p:cNvSpPr/>
          <p:nvPr/>
        </p:nvSpPr>
        <p:spPr>
          <a:xfrm>
            <a:off x="320081" y="748611"/>
            <a:ext cx="5279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SSTC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253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Content Placeholder 12" descr="线材工艺流程图_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55524"/>
            <a:ext cx="360045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4225393" y="850258"/>
            <a:ext cx="459508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</a:rPr>
              <a:t>Fabrication of hundred meter level </a:t>
            </a:r>
            <a:r>
              <a:rPr lang="ru-RU" altLang="zh-CN" b="1" dirty="0">
                <a:solidFill>
                  <a:srgbClr val="0000CC"/>
                </a:solidFill>
              </a:rPr>
              <a:t>Ф</a:t>
            </a:r>
            <a:r>
              <a:rPr lang="en-US" altLang="zh-CN" b="1" dirty="0" smtClean="0">
                <a:solidFill>
                  <a:srgbClr val="0000CC"/>
                </a:solidFill>
              </a:rPr>
              <a:t>1.0mm strands</a:t>
            </a:r>
            <a:endParaRPr lang="zh-CN" altLang="en-US" b="1" dirty="0">
              <a:solidFill>
                <a:srgbClr val="0000CC"/>
              </a:solidFill>
            </a:endParaRPr>
          </a:p>
          <a:p>
            <a:r>
              <a:rPr lang="en-US" altLang="zh-CN" sz="1600" b="1" dirty="0"/>
              <a:t>4.2K</a:t>
            </a:r>
            <a:r>
              <a:rPr lang="zh-CN" altLang="en-US" sz="1600" b="1" dirty="0"/>
              <a:t>、</a:t>
            </a:r>
            <a:r>
              <a:rPr lang="en-US" altLang="zh-CN" sz="1600" b="1" dirty="0"/>
              <a:t>0T</a:t>
            </a:r>
            <a:r>
              <a:rPr lang="zh-CN" altLang="en-US" sz="1600" b="1" dirty="0"/>
              <a:t>：</a:t>
            </a:r>
            <a:r>
              <a:rPr lang="en-US" altLang="zh-CN" sz="1600" b="1" dirty="0" err="1" smtClean="0"/>
              <a:t>Jce</a:t>
            </a:r>
            <a:r>
              <a:rPr lang="zh-CN" altLang="en-US" sz="1600" b="1" dirty="0"/>
              <a:t> </a:t>
            </a:r>
            <a:r>
              <a:rPr lang="en-US" altLang="zh-CN" sz="1600" b="1" dirty="0" smtClean="0"/>
              <a:t>920A/mm</a:t>
            </a:r>
            <a:r>
              <a:rPr lang="en-US" altLang="zh-CN" sz="1600" b="1" baseline="30000" dirty="0" smtClean="0"/>
              <a:t>2</a:t>
            </a:r>
            <a:r>
              <a:rPr lang="zh-CN" altLang="en-US" sz="1600" b="1" dirty="0"/>
              <a:t>，</a:t>
            </a:r>
            <a:r>
              <a:rPr lang="en-US" altLang="zh-CN" sz="1600" b="1" dirty="0" err="1" smtClean="0"/>
              <a:t>Jc</a:t>
            </a:r>
            <a:r>
              <a:rPr lang="zh-CN" altLang="en-US" sz="1600" b="1" dirty="0"/>
              <a:t> </a:t>
            </a:r>
            <a:r>
              <a:rPr lang="en-US" altLang="zh-CN" sz="1600" b="1" dirty="0" smtClean="0"/>
              <a:t>4400A/mm</a:t>
            </a:r>
            <a:r>
              <a:rPr lang="en-US" altLang="zh-CN" sz="1600" b="1" baseline="30000" dirty="0" smtClean="0"/>
              <a:t>2</a:t>
            </a:r>
            <a:r>
              <a:rPr lang="zh-CN" altLang="en-US" sz="1600" b="1" dirty="0"/>
              <a:t>。</a:t>
            </a:r>
          </a:p>
          <a:p>
            <a:r>
              <a:rPr lang="en-US" altLang="zh-CN" sz="1600" b="1" dirty="0"/>
              <a:t>4.2K</a:t>
            </a:r>
            <a:r>
              <a:rPr lang="zh-CN" altLang="en-US" sz="1600" b="1" dirty="0"/>
              <a:t>、</a:t>
            </a:r>
            <a:r>
              <a:rPr lang="en-US" altLang="zh-CN" sz="1600" b="1" dirty="0" smtClean="0"/>
              <a:t>20T:Jce</a:t>
            </a:r>
            <a:r>
              <a:rPr lang="zh-CN" altLang="en-US" sz="1600" b="1" dirty="0"/>
              <a:t> </a:t>
            </a:r>
            <a:r>
              <a:rPr lang="en-US" altLang="zh-CN" sz="1600" b="1" dirty="0" smtClean="0"/>
              <a:t>270A/mm</a:t>
            </a:r>
            <a:r>
              <a:rPr lang="en-US" altLang="zh-CN" sz="1600" b="1" baseline="30000" dirty="0" smtClean="0"/>
              <a:t>2</a:t>
            </a:r>
            <a:r>
              <a:rPr lang="zh-CN" altLang="en-US" sz="1600" b="1" dirty="0"/>
              <a:t>，</a:t>
            </a:r>
            <a:r>
              <a:rPr lang="en-US" altLang="zh-CN" sz="1600" b="1" dirty="0" err="1" smtClean="0"/>
              <a:t>Jc</a:t>
            </a:r>
            <a:r>
              <a:rPr lang="zh-CN" altLang="en-US" sz="1600" b="1" dirty="0"/>
              <a:t> </a:t>
            </a:r>
            <a:r>
              <a:rPr lang="en-US" altLang="zh-CN" sz="1600" b="1" dirty="0" smtClean="0"/>
              <a:t>1200A/mm</a:t>
            </a:r>
            <a:r>
              <a:rPr lang="en-US" altLang="zh-CN" sz="1600" b="1" baseline="30000" dirty="0" smtClean="0"/>
              <a:t>2</a:t>
            </a:r>
            <a:r>
              <a:rPr lang="zh-CN" altLang="en-US" sz="1600" b="1" dirty="0"/>
              <a:t>。</a:t>
            </a:r>
          </a:p>
          <a:p>
            <a:endParaRPr lang="zh-CN" altLang="en-US" b="1" dirty="0"/>
          </a:p>
          <a:p>
            <a:r>
              <a:rPr lang="en-US" altLang="zh-CN" b="1" dirty="0" smtClean="0"/>
              <a:t>An Over-pressure furnace is ready for heat treatment of strands</a:t>
            </a:r>
            <a:endParaRPr lang="zh-CN" altLang="en-US" b="1" dirty="0"/>
          </a:p>
        </p:txBody>
      </p:sp>
      <p:grpSp>
        <p:nvGrpSpPr>
          <p:cNvPr id="2061" name="Group 13"/>
          <p:cNvGrpSpPr>
            <a:grpSpLocks/>
          </p:cNvGrpSpPr>
          <p:nvPr/>
        </p:nvGrpSpPr>
        <p:grpSpPr bwMode="auto">
          <a:xfrm>
            <a:off x="6522932" y="2832720"/>
            <a:ext cx="2009507" cy="1676400"/>
            <a:chOff x="1951" y="2594"/>
            <a:chExt cx="5391" cy="4954"/>
          </a:xfrm>
        </p:grpSpPr>
        <p:pic>
          <p:nvPicPr>
            <p:cNvPr id="2062" name="Picture 14" descr="Untitled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" y="2658"/>
              <a:ext cx="5280" cy="4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1951" y="2594"/>
              <a:ext cx="770" cy="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just"/>
              <a:r>
                <a:rPr lang="zh-CN" altLang="en-US" sz="1000">
                  <a:latin typeface="Times New Roman" panose="02020603050405020304" pitchFamily="18" charset="0"/>
                </a:rPr>
                <a:t>（</a:t>
              </a:r>
              <a:r>
                <a:rPr lang="en-US" altLang="zh-CN" sz="1000">
                  <a:latin typeface="Times New Roman" panose="02020603050405020304" pitchFamily="18" charset="0"/>
                </a:rPr>
                <a:t>a</a:t>
              </a:r>
              <a:r>
                <a:rPr lang="zh-CN" altLang="en-US" sz="1000">
                  <a:latin typeface="Times New Roman" panose="02020603050405020304" pitchFamily="18" charset="0"/>
                </a:rPr>
                <a:t>）</a:t>
              </a:r>
              <a:endParaRPr lang="zh-CN" altLang="en-US" sz="2400"/>
            </a:p>
          </p:txBody>
        </p:sp>
      </p:grp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923559" y="3582499"/>
            <a:ext cx="2395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b="1" dirty="0"/>
              <a:t>PIT</a:t>
            </a:r>
            <a:r>
              <a:rPr lang="zh-CN" altLang="en-US" b="1" dirty="0"/>
              <a:t>制备</a:t>
            </a:r>
            <a:r>
              <a:rPr lang="en-US" altLang="zh-CN" b="1" dirty="0"/>
              <a:t>Bi-2212</a:t>
            </a:r>
            <a:r>
              <a:rPr lang="zh-CN" altLang="en-US" b="1" dirty="0"/>
              <a:t>线材</a:t>
            </a: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72523"/>
            <a:ext cx="3744913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77" name="Group 29"/>
          <p:cNvGrpSpPr>
            <a:grpSpLocks/>
          </p:cNvGrpSpPr>
          <p:nvPr/>
        </p:nvGrpSpPr>
        <p:grpSpPr bwMode="auto">
          <a:xfrm>
            <a:off x="2700338" y="4292600"/>
            <a:ext cx="792162" cy="669925"/>
            <a:chOff x="1951" y="2594"/>
            <a:chExt cx="5391" cy="4954"/>
          </a:xfrm>
        </p:grpSpPr>
        <p:pic>
          <p:nvPicPr>
            <p:cNvPr id="2078" name="Picture 30" descr="Untitled-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" y="2658"/>
              <a:ext cx="5280" cy="4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9" name="Text Box 31"/>
            <p:cNvSpPr txBox="1">
              <a:spLocks noChangeArrowheads="1"/>
            </p:cNvSpPr>
            <p:nvPr/>
          </p:nvSpPr>
          <p:spPr bwMode="auto">
            <a:xfrm>
              <a:off x="1951" y="2594"/>
              <a:ext cx="770" cy="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just"/>
              <a:r>
                <a:rPr lang="zh-CN" altLang="en-US" sz="1000">
                  <a:latin typeface="Times New Roman" panose="02020603050405020304" pitchFamily="18" charset="0"/>
                </a:rPr>
                <a:t>（</a:t>
              </a:r>
              <a:r>
                <a:rPr lang="en-US" altLang="zh-CN" sz="1000">
                  <a:latin typeface="Times New Roman" panose="02020603050405020304" pitchFamily="18" charset="0"/>
                </a:rPr>
                <a:t>a</a:t>
              </a:r>
              <a:r>
                <a:rPr lang="zh-CN" altLang="en-US" sz="1000">
                  <a:latin typeface="Times New Roman" panose="02020603050405020304" pitchFamily="18" charset="0"/>
                </a:rPr>
                <a:t>）</a:t>
              </a:r>
              <a:endParaRPr lang="zh-CN" altLang="en-US" sz="2400"/>
            </a:p>
          </p:txBody>
        </p:sp>
      </p:grpSp>
      <p:sp>
        <p:nvSpPr>
          <p:cNvPr id="2080" name="Rectangle 32"/>
          <p:cNvSpPr>
            <a:spLocks noChangeArrowheads="1"/>
          </p:cNvSpPr>
          <p:nvPr/>
        </p:nvSpPr>
        <p:spPr bwMode="auto">
          <a:xfrm>
            <a:off x="4219447" y="6442340"/>
            <a:ext cx="427296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 smtClean="0"/>
              <a:t>Bi-2212 stands and CICC conductor under development</a:t>
            </a:r>
            <a:endParaRPr lang="zh-CN" altLang="en-US" sz="1400" b="1" dirty="0"/>
          </a:p>
        </p:txBody>
      </p:sp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49" y="2832720"/>
            <a:ext cx="22336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标题 2"/>
          <p:cNvSpPr txBox="1">
            <a:spLocks/>
          </p:cNvSpPr>
          <p:nvPr/>
        </p:nvSpPr>
        <p:spPr>
          <a:xfrm>
            <a:off x="0" y="25096"/>
            <a:ext cx="9156789" cy="7254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of Bi-2212 Superconductor by NIN   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20081" y="748611"/>
            <a:ext cx="470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NIN</a:t>
            </a:r>
            <a:endParaRPr lang="zh-CN" altLang="en-US" sz="1400" b="1" i="1" dirty="0"/>
          </a:p>
        </p:txBody>
      </p:sp>
      <p:pic>
        <p:nvPicPr>
          <p:cNvPr id="24" name="Picture 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4" b="17310"/>
          <a:stretch>
            <a:fillRect/>
          </a:stretch>
        </p:blipFill>
        <p:spPr bwMode="auto">
          <a:xfrm>
            <a:off x="4219447" y="4585819"/>
            <a:ext cx="4307046" cy="18675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8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86" y="1560289"/>
            <a:ext cx="3558753" cy="268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8054638" y="3063270"/>
            <a:ext cx="1157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baseline="-25000" dirty="0"/>
              <a:t> </a:t>
            </a:r>
            <a:r>
              <a:rPr lang="en-US" altLang="zh-CN" sz="1400" dirty="0" smtClean="0">
                <a:solidFill>
                  <a:schemeClr val="tx1"/>
                </a:solidFill>
              </a:rPr>
              <a:t>Nb</a:t>
            </a:r>
            <a:r>
              <a:rPr lang="en-US" altLang="zh-CN" sz="1400" baseline="-25000" dirty="0" smtClean="0">
                <a:solidFill>
                  <a:schemeClr val="tx1"/>
                </a:solidFill>
              </a:rPr>
              <a:t>3</a:t>
            </a:r>
            <a:r>
              <a:rPr lang="en-US" altLang="zh-CN" sz="1400" dirty="0" smtClean="0">
                <a:solidFill>
                  <a:schemeClr val="tx1"/>
                </a:solidFill>
              </a:rPr>
              <a:t>Sn </a:t>
            </a:r>
            <a:r>
              <a:rPr lang="en-US" altLang="zh-CN" sz="1400" dirty="0" err="1" smtClean="0"/>
              <a:t>B</a:t>
            </a:r>
            <a:r>
              <a:rPr lang="en-US" altLang="zh-CN" sz="1400" baseline="-25000" dirty="0" err="1" smtClean="0"/>
              <a:t>peak</a:t>
            </a:r>
            <a:endParaRPr lang="en-US" altLang="zh-CN" sz="1400" dirty="0">
              <a:solidFill>
                <a:schemeClr val="tx1"/>
              </a:solidFill>
            </a:endParaRPr>
          </a:p>
          <a:p>
            <a:r>
              <a:rPr lang="en-US" altLang="zh-CN" sz="1400" dirty="0" smtClean="0">
                <a:solidFill>
                  <a:schemeClr val="tx1"/>
                </a:solidFill>
              </a:rPr>
              <a:t>14.5T </a:t>
            </a:r>
            <a:r>
              <a:rPr lang="en-US" altLang="zh-CN" sz="1400" dirty="0"/>
              <a:t>@4.2K</a:t>
            </a:r>
            <a:endParaRPr lang="zh-CN" altLang="zh-CN" sz="1400" dirty="0">
              <a:solidFill>
                <a:schemeClr val="tx1"/>
              </a:solidFill>
            </a:endParaRPr>
          </a:p>
        </p:txBody>
      </p:sp>
      <p:cxnSp>
        <p:nvCxnSpPr>
          <p:cNvPr id="9" name="直接箭头连接符 13"/>
          <p:cNvCxnSpPr>
            <a:cxnSpLocks noChangeShapeType="1"/>
          </p:cNvCxnSpPr>
          <p:nvPr/>
        </p:nvCxnSpPr>
        <p:spPr bwMode="auto">
          <a:xfrm flipH="1" flipV="1">
            <a:off x="6831012" y="2624290"/>
            <a:ext cx="1423363" cy="46877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2" y="5593718"/>
            <a:ext cx="14636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31"/>
          <p:cNvSpPr txBox="1">
            <a:spLocks noChangeArrowheads="1"/>
          </p:cNvSpPr>
          <p:nvPr/>
        </p:nvSpPr>
        <p:spPr bwMode="auto">
          <a:xfrm>
            <a:off x="5697537" y="4779963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</a:rPr>
              <a:t>Main </a:t>
            </a:r>
            <a:r>
              <a:rPr lang="en-US" altLang="zh-CN" sz="1200" dirty="0">
                <a:solidFill>
                  <a:schemeClr val="tx1"/>
                </a:solidFill>
              </a:rPr>
              <a:t>parameters of the cables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文本框 31"/>
          <p:cNvSpPr txBox="1">
            <a:spLocks noChangeArrowheads="1"/>
          </p:cNvSpPr>
          <p:nvPr/>
        </p:nvSpPr>
        <p:spPr bwMode="auto">
          <a:xfrm>
            <a:off x="5697537" y="5862638"/>
            <a:ext cx="2895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</a:rPr>
              <a:t>Main </a:t>
            </a:r>
            <a:r>
              <a:rPr lang="en-US" altLang="zh-CN" sz="1200" dirty="0">
                <a:solidFill>
                  <a:schemeClr val="tx1"/>
                </a:solidFill>
              </a:rPr>
              <a:t>parameters of the strands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5" name="文本框 20"/>
          <p:cNvSpPr txBox="1">
            <a:spLocks noChangeArrowheads="1"/>
          </p:cNvSpPr>
          <p:nvPr/>
        </p:nvSpPr>
        <p:spPr bwMode="auto">
          <a:xfrm>
            <a:off x="65313" y="6330744"/>
            <a:ext cx="4060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For per meter of such magnet,</a:t>
            </a:r>
            <a:r>
              <a:rPr lang="en-US" altLang="zh-CN" sz="1400" dirty="0"/>
              <a:t> </a:t>
            </a:r>
            <a:r>
              <a:rPr lang="en-US" altLang="zh-CN" sz="1400" dirty="0">
                <a:solidFill>
                  <a:schemeClr val="tx1"/>
                </a:solidFill>
              </a:rPr>
              <a:t>the required length of the strand: YBCO: 0.6 Km;    Nb</a:t>
            </a:r>
            <a:r>
              <a:rPr lang="en-US" altLang="zh-CN" sz="1400" baseline="-25000" dirty="0">
                <a:solidFill>
                  <a:schemeClr val="tx1"/>
                </a:solidFill>
              </a:rPr>
              <a:t>3</a:t>
            </a:r>
            <a:r>
              <a:rPr lang="en-US" altLang="zh-CN" sz="1400" dirty="0">
                <a:solidFill>
                  <a:schemeClr val="tx1"/>
                </a:solidFill>
              </a:rPr>
              <a:t>Sn in total: 9.12 Km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文本框 27"/>
          <p:cNvSpPr txBox="1">
            <a:spLocks noChangeArrowheads="1"/>
          </p:cNvSpPr>
          <p:nvPr/>
        </p:nvSpPr>
        <p:spPr bwMode="auto">
          <a:xfrm>
            <a:off x="517980" y="5264169"/>
            <a:ext cx="28876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chemeClr val="tx1"/>
                </a:solidFill>
              </a:rPr>
              <a:t>Coil </a:t>
            </a:r>
            <a:r>
              <a:rPr lang="en-US" altLang="zh-CN" sz="1400" dirty="0">
                <a:solidFill>
                  <a:schemeClr val="tx1"/>
                </a:solidFill>
              </a:rPr>
              <a:t>configuration in the 1</a:t>
            </a:r>
            <a:r>
              <a:rPr lang="en-US" altLang="zh-CN" sz="1400" baseline="30000" dirty="0">
                <a:solidFill>
                  <a:schemeClr val="tx1"/>
                </a:solidFill>
              </a:rPr>
              <a:t>st</a:t>
            </a:r>
            <a:r>
              <a:rPr lang="en-US" altLang="zh-CN" sz="1400" dirty="0">
                <a:solidFill>
                  <a:schemeClr val="tx1"/>
                </a:solidFill>
              </a:rPr>
              <a:t> quadrant 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文本框 28"/>
          <p:cNvSpPr txBox="1">
            <a:spLocks noChangeArrowheads="1"/>
          </p:cNvSpPr>
          <p:nvPr/>
        </p:nvSpPr>
        <p:spPr bwMode="auto">
          <a:xfrm>
            <a:off x="4809161" y="4341201"/>
            <a:ext cx="4043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Field distribution in the cross section of the </a:t>
            </a:r>
            <a:r>
              <a:rPr lang="en-US" altLang="zh-CN" sz="1400" dirty="0" smtClean="0"/>
              <a:t>magnet</a:t>
            </a: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5713137"/>
            <a:ext cx="1490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表格 18"/>
          <p:cNvGraphicFramePr>
            <a:graphicFrameLocks noGrp="1"/>
          </p:cNvGraphicFramePr>
          <p:nvPr>
            <p:extLst/>
          </p:nvPr>
        </p:nvGraphicFramePr>
        <p:xfrm>
          <a:off x="4360862" y="6203951"/>
          <a:ext cx="4630737" cy="522287"/>
        </p:xfrm>
        <a:graphic>
          <a:graphicData uri="http://schemas.openxmlformats.org/drawingml/2006/table">
            <a:tbl>
              <a:tblPr/>
              <a:tblGrid>
                <a:gridCol w="680651"/>
                <a:gridCol w="499463"/>
                <a:gridCol w="545876"/>
                <a:gridCol w="538927"/>
                <a:gridCol w="588784"/>
                <a:gridCol w="588784"/>
                <a:gridCol w="538927"/>
                <a:gridCol w="649325"/>
              </a:tblGrid>
              <a:tr h="1524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Strand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diam.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cu/sc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RRR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Tref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Bref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Jc@ BrTr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dJc/dB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</a:tr>
              <a:tr h="1524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IHEPWCJC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</a:tr>
              <a:tr h="21729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IHEPWYBCO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9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7" marR="9527" marT="9515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pic>
        <p:nvPicPr>
          <p:cNvPr id="21" name="图片 23" descr="C:\Users\dell\AppData\Roaming\Tencent\Users\973577802\QQ\WinTemp\RichOle\{QPVF6(66]0)61R_2}~`FW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1" y="1484784"/>
            <a:ext cx="3503612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65" y="5990309"/>
            <a:ext cx="188436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30"/>
          <p:cNvSpPr txBox="1">
            <a:spLocks noChangeArrowheads="1"/>
          </p:cNvSpPr>
          <p:nvPr/>
        </p:nvSpPr>
        <p:spPr bwMode="auto">
          <a:xfrm>
            <a:off x="5841999" y="1651455"/>
            <a:ext cx="1827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I=358A (YBCO)</a:t>
            </a:r>
          </a:p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I=9930A(Nb</a:t>
            </a:r>
            <a:r>
              <a:rPr lang="en-US" altLang="zh-CN" sz="1200" b="1" baseline="-25000" dirty="0">
                <a:solidFill>
                  <a:srgbClr val="FF0000"/>
                </a:solidFill>
              </a:rPr>
              <a:t>3</a:t>
            </a:r>
            <a:r>
              <a:rPr lang="en-US" altLang="zh-CN" sz="1200" b="1" dirty="0">
                <a:solidFill>
                  <a:srgbClr val="FF0000"/>
                </a:solidFill>
              </a:rPr>
              <a:t>Sn</a:t>
            </a:r>
            <a:r>
              <a:rPr lang="en-US" altLang="zh-CN" sz="14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Main field: 14.6T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文本框 2"/>
          <p:cNvSpPr txBox="1">
            <a:spLocks noChangeArrowheads="1"/>
          </p:cNvSpPr>
          <p:nvPr/>
        </p:nvSpPr>
        <p:spPr bwMode="auto">
          <a:xfrm>
            <a:off x="8054637" y="2179324"/>
            <a:ext cx="1102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baseline="-25000" dirty="0"/>
              <a:t> </a:t>
            </a:r>
            <a:r>
              <a:rPr lang="en-US" altLang="zh-CN" sz="1400" dirty="0" smtClean="0">
                <a:solidFill>
                  <a:schemeClr val="tx1"/>
                </a:solidFill>
              </a:rPr>
              <a:t>YBCO </a:t>
            </a:r>
            <a:r>
              <a:rPr lang="en-US" altLang="zh-CN" sz="1400" dirty="0" err="1" smtClean="0"/>
              <a:t>B</a:t>
            </a:r>
            <a:r>
              <a:rPr lang="en-US" altLang="zh-CN" sz="1400" baseline="-25000" dirty="0" err="1" smtClean="0"/>
              <a:t>peak</a:t>
            </a:r>
            <a:endParaRPr lang="en-US" altLang="zh-CN" sz="1400" dirty="0">
              <a:solidFill>
                <a:schemeClr val="tx1"/>
              </a:solidFill>
            </a:endParaRPr>
          </a:p>
          <a:p>
            <a:r>
              <a:rPr lang="en-US" altLang="zh-CN" sz="1400" dirty="0" smtClean="0"/>
              <a:t>14.7T @4.2K</a:t>
            </a:r>
            <a:endParaRPr lang="zh-CN" altLang="zh-CN" sz="1400" dirty="0"/>
          </a:p>
        </p:txBody>
      </p:sp>
      <p:cxnSp>
        <p:nvCxnSpPr>
          <p:cNvPr id="25" name="直接箭头连接符 7"/>
          <p:cNvCxnSpPr>
            <a:cxnSpLocks noChangeShapeType="1"/>
          </p:cNvCxnSpPr>
          <p:nvPr/>
        </p:nvCxnSpPr>
        <p:spPr bwMode="auto">
          <a:xfrm flipH="1">
            <a:off x="6831012" y="2403930"/>
            <a:ext cx="1300617" cy="8747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6" name="表格 25"/>
          <p:cNvGraphicFramePr>
            <a:graphicFrameLocks noGrp="1"/>
          </p:cNvGraphicFramePr>
          <p:nvPr>
            <p:extLst/>
          </p:nvPr>
        </p:nvGraphicFramePr>
        <p:xfrm>
          <a:off x="4360863" y="5100638"/>
          <a:ext cx="4630738" cy="818440"/>
        </p:xfrm>
        <a:graphic>
          <a:graphicData uri="http://schemas.openxmlformats.org/drawingml/2006/table">
            <a:tbl>
              <a:tblPr/>
              <a:tblGrid>
                <a:gridCol w="663308"/>
                <a:gridCol w="268140"/>
                <a:gridCol w="794326"/>
                <a:gridCol w="539086"/>
                <a:gridCol w="496653"/>
                <a:gridCol w="680536"/>
                <a:gridCol w="539586"/>
                <a:gridCol w="649103"/>
              </a:tblGrid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Cable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Hight</a:t>
                      </a: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Width-i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Width-o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Ns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Strand 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Filament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Insulation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IHEPW1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IHEPWCJC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Nb3Sn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IHEPW3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IHEPWCJC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Nb3Sn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0.15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781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IHEPWYBCO4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9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IHEPWYBCO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YBCO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CN" sz="9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9" marB="0" anchor="ctr">
                    <a:lnL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sp>
        <p:nvSpPr>
          <p:cNvPr id="28" name="文本框 9"/>
          <p:cNvSpPr txBox="1">
            <a:spLocks noChangeArrowheads="1"/>
          </p:cNvSpPr>
          <p:nvPr/>
        </p:nvSpPr>
        <p:spPr bwMode="auto">
          <a:xfrm>
            <a:off x="7669212" y="1528519"/>
            <a:ext cx="1474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Iron yoke OD: </a:t>
            </a:r>
          </a:p>
          <a:p>
            <a:r>
              <a:rPr lang="en-US" altLang="zh-CN" sz="1400" dirty="0">
                <a:solidFill>
                  <a:schemeClr val="tx1"/>
                </a:solidFill>
              </a:rPr>
              <a:t>600mm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31944" y="1627435"/>
            <a:ext cx="246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/>
              <a:t>Clear bore </a:t>
            </a:r>
            <a:r>
              <a:rPr lang="en-US" altLang="zh-CN" sz="1400" b="1" dirty="0" smtClean="0"/>
              <a:t>diameter 15mm  </a:t>
            </a:r>
            <a:r>
              <a:rPr lang="en-US" altLang="zh-CN" sz="1400" b="1" dirty="0"/>
              <a:t>Inter-aperture </a:t>
            </a:r>
            <a:r>
              <a:rPr lang="en-US" altLang="zh-CN" sz="1400" b="1" dirty="0" smtClean="0"/>
              <a:t>spacing 156 </a:t>
            </a:r>
            <a:r>
              <a:rPr lang="en-US" altLang="zh-CN" sz="1400" b="1" dirty="0"/>
              <a:t>mm</a:t>
            </a:r>
            <a:endParaRPr lang="zh-CN" altLang="en-US" sz="1400" b="1" dirty="0"/>
          </a:p>
        </p:txBody>
      </p:sp>
      <p:cxnSp>
        <p:nvCxnSpPr>
          <p:cNvPr id="37" name="直接连接符 36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3"/>
          <p:cNvSpPr txBox="1">
            <a:spLocks noChangeArrowheads="1"/>
          </p:cNvSpPr>
          <p:nvPr/>
        </p:nvSpPr>
        <p:spPr bwMode="auto">
          <a:xfrm>
            <a:off x="315686" y="980728"/>
            <a:ext cx="8447314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tx1"/>
                </a:solidFill>
              </a:rPr>
              <a:t>   </a:t>
            </a:r>
            <a:r>
              <a:rPr lang="en-US" altLang="zh-CN" sz="1600" dirty="0" smtClean="0">
                <a:solidFill>
                  <a:schemeClr val="tx1"/>
                </a:solidFill>
              </a:rPr>
              <a:t> To </a:t>
            </a:r>
            <a:r>
              <a:rPr lang="en-US" altLang="zh-CN" sz="1600" dirty="0" smtClean="0">
                <a:solidFill>
                  <a:schemeClr val="tx1"/>
                </a:solidFill>
              </a:rPr>
              <a:t>fabricate a 14-T </a:t>
            </a:r>
            <a:r>
              <a:rPr lang="en-US" altLang="zh-CN" sz="1600" dirty="0">
                <a:solidFill>
                  <a:schemeClr val="tx1"/>
                </a:solidFill>
              </a:rPr>
              <a:t>dipole magnet (with two apertures) with HTS </a:t>
            </a:r>
            <a:r>
              <a:rPr lang="en-US" altLang="zh-CN" sz="1600" dirty="0" smtClean="0">
                <a:solidFill>
                  <a:schemeClr val="tx1"/>
                </a:solidFill>
              </a:rPr>
              <a:t>and </a:t>
            </a:r>
            <a:r>
              <a:rPr lang="en-US" altLang="zh-CN" sz="1600" dirty="0">
                <a:solidFill>
                  <a:schemeClr val="tx1"/>
                </a:solidFill>
              </a:rPr>
              <a:t>Nb</a:t>
            </a:r>
            <a:r>
              <a:rPr lang="en-US" altLang="zh-CN" sz="1600" baseline="-25000" dirty="0">
                <a:solidFill>
                  <a:schemeClr val="tx1"/>
                </a:solidFill>
              </a:rPr>
              <a:t>3</a:t>
            </a:r>
            <a:r>
              <a:rPr lang="en-US" altLang="zh-CN" sz="1600" dirty="0">
                <a:solidFill>
                  <a:schemeClr val="tx1"/>
                </a:solidFill>
              </a:rPr>
              <a:t>Sn superconductors, to test the field optimization method of HTS &amp; Nb</a:t>
            </a:r>
            <a:r>
              <a:rPr lang="en-US" altLang="zh-CN" sz="1600" baseline="-25000" dirty="0">
                <a:solidFill>
                  <a:schemeClr val="tx1"/>
                </a:solidFill>
              </a:rPr>
              <a:t>3</a:t>
            </a:r>
            <a:r>
              <a:rPr lang="en-US" altLang="zh-CN" sz="1600" dirty="0">
                <a:solidFill>
                  <a:schemeClr val="tx1"/>
                </a:solidFill>
              </a:rPr>
              <a:t>Sn coils.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18599" y="764825"/>
            <a:ext cx="24485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C. Wang, K. Zhang, Q. Xu et </a:t>
            </a:r>
            <a:r>
              <a:rPr lang="en-US" altLang="zh-CN" sz="1400" b="1" i="1" dirty="0"/>
              <a:t>al.</a:t>
            </a:r>
            <a:endParaRPr lang="zh-CN" altLang="en-US" sz="1400" b="1" i="1" dirty="0"/>
          </a:p>
        </p:txBody>
      </p:sp>
      <p:sp>
        <p:nvSpPr>
          <p:cNvPr id="30" name="标题 2"/>
          <p:cNvSpPr txBox="1">
            <a:spLocks/>
          </p:cNvSpPr>
          <p:nvPr/>
        </p:nvSpPr>
        <p:spPr>
          <a:xfrm>
            <a:off x="0" y="-91834"/>
            <a:ext cx="9156789" cy="6111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Model Magnet Development (2016-2018) 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9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9230"/>
            <a:ext cx="1991172" cy="260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F:\2015-07-28实验照片\IMG_20150724_2047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/>
          <a:stretch/>
        </p:blipFill>
        <p:spPr bwMode="auto">
          <a:xfrm>
            <a:off x="110204" y="3695871"/>
            <a:ext cx="2056900" cy="2989615"/>
          </a:xfrm>
          <a:prstGeom prst="rect">
            <a:avLst/>
          </a:prstGeom>
          <a:ln w="190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2015-07-28实验照片\IMG_20150726_2033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22510"/>
          <a:stretch/>
        </p:blipFill>
        <p:spPr bwMode="auto">
          <a:xfrm>
            <a:off x="2316434" y="5672777"/>
            <a:ext cx="1172683" cy="10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F:\2015-07-28实验照片\IMG_20150726_214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48" y="5672778"/>
            <a:ext cx="1928826" cy="10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F:\2015-07-28实验照片\IMG_20150728_1101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/>
          <a:stretch/>
        </p:blipFill>
        <p:spPr bwMode="auto">
          <a:xfrm>
            <a:off x="2315349" y="3600868"/>
            <a:ext cx="3192755" cy="20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线形标注 1 32"/>
          <p:cNvSpPr/>
          <p:nvPr/>
        </p:nvSpPr>
        <p:spPr>
          <a:xfrm>
            <a:off x="292523" y="3169164"/>
            <a:ext cx="1401857" cy="428592"/>
          </a:xfrm>
          <a:prstGeom prst="borderCallout1">
            <a:avLst>
              <a:gd name="adj1" fmla="val 49905"/>
              <a:gd name="adj2" fmla="val -1392"/>
              <a:gd name="adj3" fmla="val 50815"/>
              <a:gd name="adj4" fmla="val -518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Racetrack coil</a:t>
            </a:r>
            <a:endParaRPr lang="zh-CN" altLang="en-US" sz="1600" dirty="0"/>
          </a:p>
        </p:txBody>
      </p:sp>
      <p:sp>
        <p:nvSpPr>
          <p:cNvPr id="35" name="线形标注 1 34"/>
          <p:cNvSpPr/>
          <p:nvPr/>
        </p:nvSpPr>
        <p:spPr>
          <a:xfrm>
            <a:off x="3089226" y="6512328"/>
            <a:ext cx="2137494" cy="239330"/>
          </a:xfrm>
          <a:prstGeom prst="borderCallout1">
            <a:avLst>
              <a:gd name="adj1" fmla="val 49905"/>
              <a:gd name="adj2" fmla="val -1392"/>
              <a:gd name="adj3" fmla="val 50573"/>
              <a:gd name="adj4" fmla="val 169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Temperature controller</a:t>
            </a:r>
            <a:endParaRPr lang="zh-CN" altLang="en-US" sz="1600" dirty="0"/>
          </a:p>
        </p:txBody>
      </p:sp>
      <p:sp>
        <p:nvSpPr>
          <p:cNvPr id="37" name="线形标注 1 36"/>
          <p:cNvSpPr/>
          <p:nvPr/>
        </p:nvSpPr>
        <p:spPr>
          <a:xfrm>
            <a:off x="2778722" y="5250492"/>
            <a:ext cx="1395020" cy="329475"/>
          </a:xfrm>
          <a:prstGeom prst="borderCallout1">
            <a:avLst>
              <a:gd name="adj1" fmla="val 51814"/>
              <a:gd name="adj2" fmla="val 98028"/>
              <a:gd name="adj3" fmla="val 45587"/>
              <a:gd name="adj4" fmla="val 101543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Vacuum pump</a:t>
            </a:r>
            <a:endParaRPr lang="zh-CN" alt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61" y="1029231"/>
            <a:ext cx="1942047" cy="24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线形标注 1 38"/>
          <p:cNvSpPr/>
          <p:nvPr/>
        </p:nvSpPr>
        <p:spPr>
          <a:xfrm>
            <a:off x="3089226" y="2683796"/>
            <a:ext cx="1554782" cy="593407"/>
          </a:xfrm>
          <a:prstGeom prst="borderCallout1">
            <a:avLst>
              <a:gd name="adj1" fmla="val 3700"/>
              <a:gd name="adj2" fmla="val 80065"/>
              <a:gd name="adj3" fmla="val -521"/>
              <a:gd name="adj4" fmla="val 80255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Heating Magnetic Stirrer</a:t>
            </a:r>
            <a:endParaRPr lang="zh-CN" altLang="en-US" sz="1600" dirty="0"/>
          </a:p>
        </p:txBody>
      </p:sp>
      <p:sp>
        <p:nvSpPr>
          <p:cNvPr id="36" name="线形标注 1 35"/>
          <p:cNvSpPr/>
          <p:nvPr/>
        </p:nvSpPr>
        <p:spPr>
          <a:xfrm>
            <a:off x="3053786" y="1207109"/>
            <a:ext cx="1122334" cy="383224"/>
          </a:xfrm>
          <a:prstGeom prst="borderCallout1">
            <a:avLst>
              <a:gd name="adj1" fmla="val 22355"/>
              <a:gd name="adj2" fmla="val 99268"/>
              <a:gd name="adj3" fmla="val 14974"/>
              <a:gd name="adj4" fmla="val 101052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Epoxy tank</a:t>
            </a:r>
            <a:endParaRPr lang="zh-CN" altLang="en-US" sz="1600" dirty="0"/>
          </a:p>
        </p:txBody>
      </p:sp>
      <p:sp>
        <p:nvSpPr>
          <p:cNvPr id="23" name="线形标注 1 22"/>
          <p:cNvSpPr/>
          <p:nvPr/>
        </p:nvSpPr>
        <p:spPr>
          <a:xfrm>
            <a:off x="242743" y="4104863"/>
            <a:ext cx="1059739" cy="276326"/>
          </a:xfrm>
          <a:prstGeom prst="borderCallout1">
            <a:avLst>
              <a:gd name="adj1" fmla="val 1801"/>
              <a:gd name="adj2" fmla="val 22998"/>
              <a:gd name="adj3" fmla="val 1350"/>
              <a:gd name="adj4" fmla="val 19972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Container</a:t>
            </a:r>
            <a:endParaRPr lang="zh-CN" altLang="en-US" sz="1600" dirty="0"/>
          </a:p>
        </p:txBody>
      </p:sp>
      <p:cxnSp>
        <p:nvCxnSpPr>
          <p:cNvPr id="25" name="直接连接符 24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2"/>
          <p:cNvSpPr txBox="1">
            <a:spLocks/>
          </p:cNvSpPr>
          <p:nvPr/>
        </p:nvSpPr>
        <p:spPr>
          <a:xfrm>
            <a:off x="0" y="-91834"/>
            <a:ext cx="9156789" cy="6111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Preparation for Model Magnet Development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84059" y="763000"/>
            <a:ext cx="2607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Kai </a:t>
            </a:r>
            <a:r>
              <a:rPr lang="en-US" altLang="zh-CN" sz="1400" b="1" i="1" dirty="0"/>
              <a:t>Z</a:t>
            </a:r>
            <a:r>
              <a:rPr lang="en-US" altLang="zh-CN" sz="1400" b="1" i="1" dirty="0" smtClean="0"/>
              <a:t>hang, </a:t>
            </a:r>
            <a:r>
              <a:rPr lang="en-US" altLang="zh-CN" sz="1400" b="1" i="1" dirty="0" err="1" smtClean="0"/>
              <a:t>Chengtao</a:t>
            </a:r>
            <a:r>
              <a:rPr lang="en-US" altLang="zh-CN" sz="1400" b="1" i="1" dirty="0" smtClean="0"/>
              <a:t> Wang </a:t>
            </a:r>
            <a:r>
              <a:rPr lang="en-US" altLang="zh-CN" sz="1400" b="1" i="1" dirty="0"/>
              <a:t>et al.</a:t>
            </a:r>
            <a:endParaRPr lang="zh-CN" altLang="en-US" sz="1400" b="1" i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41" name="线形标注 1 40"/>
          <p:cNvSpPr/>
          <p:nvPr/>
        </p:nvSpPr>
        <p:spPr>
          <a:xfrm>
            <a:off x="3689557" y="4731944"/>
            <a:ext cx="1059739" cy="276326"/>
          </a:xfrm>
          <a:prstGeom prst="borderCallout1">
            <a:avLst>
              <a:gd name="adj1" fmla="val 1801"/>
              <a:gd name="adj2" fmla="val 22998"/>
              <a:gd name="adj3" fmla="val 1350"/>
              <a:gd name="adj4" fmla="val 19972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Container</a:t>
            </a:r>
            <a:endParaRPr lang="zh-CN" altLang="en-US" sz="1600" dirty="0"/>
          </a:p>
        </p:txBody>
      </p:sp>
      <p:sp>
        <p:nvSpPr>
          <p:cNvPr id="42" name="线形标注 1 41"/>
          <p:cNvSpPr/>
          <p:nvPr/>
        </p:nvSpPr>
        <p:spPr>
          <a:xfrm>
            <a:off x="2387358" y="4540332"/>
            <a:ext cx="1122334" cy="383224"/>
          </a:xfrm>
          <a:prstGeom prst="borderCallout1">
            <a:avLst>
              <a:gd name="adj1" fmla="val 22355"/>
              <a:gd name="adj2" fmla="val 99268"/>
              <a:gd name="adj3" fmla="val 14974"/>
              <a:gd name="adj4" fmla="val 101052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Epoxy tank</a:t>
            </a:r>
            <a:endParaRPr lang="zh-CN" altLang="en-US" sz="1600" dirty="0"/>
          </a:p>
        </p:txBody>
      </p:sp>
      <p:pic>
        <p:nvPicPr>
          <p:cNvPr id="30" name="图片 29" descr="E:\实验照片\bladder004测试\图片\IMG_234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9133" b="11764"/>
          <a:stretch/>
        </p:blipFill>
        <p:spPr bwMode="auto">
          <a:xfrm>
            <a:off x="4716016" y="1029230"/>
            <a:ext cx="4284476" cy="246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图片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7772" y="3597756"/>
            <a:ext cx="1654870" cy="1487428"/>
          </a:xfrm>
          <a:prstGeom prst="rect">
            <a:avLst/>
          </a:prstGeom>
        </p:spPr>
      </p:pic>
      <p:pic>
        <p:nvPicPr>
          <p:cNvPr id="32" name="图片 31" descr="E:\实验照片\bladder004测试\图片\IMG_2356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22878"/>
          <a:stretch/>
        </p:blipFill>
        <p:spPr bwMode="auto">
          <a:xfrm>
            <a:off x="7526657" y="3597756"/>
            <a:ext cx="1437831" cy="148742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线形标注 1 33"/>
          <p:cNvSpPr/>
          <p:nvPr/>
        </p:nvSpPr>
        <p:spPr>
          <a:xfrm>
            <a:off x="4749684" y="1066492"/>
            <a:ext cx="1169726" cy="558024"/>
          </a:xfrm>
          <a:prstGeom prst="borderCallout1">
            <a:avLst>
              <a:gd name="adj1" fmla="val 104917"/>
              <a:gd name="adj2" fmla="val 48772"/>
              <a:gd name="adj3" fmla="val 261754"/>
              <a:gd name="adj4" fmla="val 17289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Air compressor</a:t>
            </a:r>
            <a:endParaRPr lang="zh-CN" altLang="en-US" sz="1600" dirty="0"/>
          </a:p>
        </p:txBody>
      </p:sp>
      <p:sp>
        <p:nvSpPr>
          <p:cNvPr id="40" name="线形标注 1 39"/>
          <p:cNvSpPr/>
          <p:nvPr/>
        </p:nvSpPr>
        <p:spPr>
          <a:xfrm>
            <a:off x="6270791" y="1066492"/>
            <a:ext cx="828092" cy="612648"/>
          </a:xfrm>
          <a:prstGeom prst="borderCallout1">
            <a:avLst>
              <a:gd name="adj1" fmla="val 104917"/>
              <a:gd name="adj2" fmla="val 48772"/>
              <a:gd name="adj3" fmla="val 147890"/>
              <a:gd name="adj4" fmla="val 37313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Booster </a:t>
            </a:r>
            <a:r>
              <a:rPr lang="en-US" altLang="zh-CN" sz="1600" dirty="0"/>
              <a:t>pump</a:t>
            </a:r>
            <a:endParaRPr lang="zh-CN" altLang="en-US" sz="1600" dirty="0"/>
          </a:p>
        </p:txBody>
      </p:sp>
      <p:sp>
        <p:nvSpPr>
          <p:cNvPr id="46" name="线形标注 1 45"/>
          <p:cNvSpPr/>
          <p:nvPr/>
        </p:nvSpPr>
        <p:spPr>
          <a:xfrm>
            <a:off x="7923629" y="1114045"/>
            <a:ext cx="843005" cy="495522"/>
          </a:xfrm>
          <a:prstGeom prst="borderCallout1">
            <a:avLst>
              <a:gd name="adj1" fmla="val 104917"/>
              <a:gd name="adj2" fmla="val 48772"/>
              <a:gd name="adj3" fmla="val 216662"/>
              <a:gd name="adj4" fmla="val 48025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Shell</a:t>
            </a:r>
          </a:p>
          <a:p>
            <a:pPr algn="ctr"/>
            <a:r>
              <a:rPr lang="en-US" altLang="zh-CN" sz="1600" dirty="0" smtClean="0"/>
              <a:t>support</a:t>
            </a:r>
            <a:endParaRPr lang="zh-CN" altLang="en-US" sz="1600" dirty="0"/>
          </a:p>
        </p:txBody>
      </p:sp>
      <p:sp>
        <p:nvSpPr>
          <p:cNvPr id="47" name="线形标注 1 46"/>
          <p:cNvSpPr/>
          <p:nvPr/>
        </p:nvSpPr>
        <p:spPr>
          <a:xfrm>
            <a:off x="7740352" y="2740289"/>
            <a:ext cx="840372" cy="280251"/>
          </a:xfrm>
          <a:prstGeom prst="borderCallout1">
            <a:avLst>
              <a:gd name="adj1" fmla="val -4331"/>
              <a:gd name="adj2" fmla="val 45064"/>
              <a:gd name="adj3" fmla="val -154916"/>
              <a:gd name="adj4" fmla="val 42137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Bladder</a:t>
            </a:r>
            <a:endParaRPr lang="zh-CN" altLang="en-US" sz="1600" dirty="0"/>
          </a:p>
        </p:txBody>
      </p:sp>
      <p:sp>
        <p:nvSpPr>
          <p:cNvPr id="48" name="线形标注 1 47"/>
          <p:cNvSpPr/>
          <p:nvPr/>
        </p:nvSpPr>
        <p:spPr>
          <a:xfrm>
            <a:off x="8098229" y="3630428"/>
            <a:ext cx="825295" cy="325878"/>
          </a:xfrm>
          <a:prstGeom prst="borderCallout1">
            <a:avLst>
              <a:gd name="adj1" fmla="val 100400"/>
              <a:gd name="adj2" fmla="val 13154"/>
              <a:gd name="adj3" fmla="val 250596"/>
              <a:gd name="adj4" fmla="val 7096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Bladder</a:t>
            </a:r>
            <a:endParaRPr lang="zh-CN" altLang="en-US" sz="1600" dirty="0"/>
          </a:p>
        </p:txBody>
      </p:sp>
      <p:pic>
        <p:nvPicPr>
          <p:cNvPr id="49" name="Picture 3" descr="C:\Users\zhangk\Desktop\IMG_012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8" r="4724" b="15364"/>
          <a:stretch/>
        </p:blipFill>
        <p:spPr bwMode="auto">
          <a:xfrm>
            <a:off x="5724128" y="5136575"/>
            <a:ext cx="3248282" cy="16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线形标注 1 49"/>
          <p:cNvSpPr/>
          <p:nvPr/>
        </p:nvSpPr>
        <p:spPr>
          <a:xfrm>
            <a:off x="8065021" y="6123928"/>
            <a:ext cx="784166" cy="514799"/>
          </a:xfrm>
          <a:prstGeom prst="borderCallout1">
            <a:avLst>
              <a:gd name="adj1" fmla="val 57567"/>
              <a:gd name="adj2" fmla="val 1660"/>
              <a:gd name="adj3" fmla="val -60089"/>
              <a:gd name="adj4" fmla="val -4804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Strain</a:t>
            </a:r>
            <a:r>
              <a:rPr lang="en-US" altLang="zh-CN" sz="2000" dirty="0" smtClean="0"/>
              <a:t> </a:t>
            </a:r>
          </a:p>
          <a:p>
            <a:pPr algn="ctr"/>
            <a:r>
              <a:rPr lang="en-US" altLang="zh-CN" sz="1600" dirty="0"/>
              <a:t>s</a:t>
            </a:r>
            <a:r>
              <a:rPr lang="en-US" altLang="zh-CN" sz="1600" dirty="0" smtClean="0"/>
              <a:t>ensor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494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621"/>
            <a:ext cx="8229600" cy="84933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Summary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15" y="836712"/>
            <a:ext cx="8222486" cy="5544616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</a:pPr>
            <a:r>
              <a:rPr lang="en-US" altLang="zh-CN" sz="2000" i="1" dirty="0" smtClean="0"/>
              <a:t>SPPC needs thousands of 20-T level magnets to bend and focus the high energy proton beams .</a:t>
            </a:r>
          </a:p>
          <a:p>
            <a:pPr algn="just">
              <a:lnSpc>
                <a:spcPts val="3000"/>
              </a:lnSpc>
            </a:pPr>
            <a:r>
              <a:rPr lang="en-US" altLang="zh-CN" sz="2000" i="1" dirty="0" smtClean="0"/>
              <a:t>Present status of the accelerator magnet technology: highest 16 </a:t>
            </a:r>
            <a:r>
              <a:rPr lang="en-US" altLang="zh-CN" sz="2000" i="1" dirty="0"/>
              <a:t>T achieved </a:t>
            </a:r>
            <a:r>
              <a:rPr lang="en-US" altLang="zh-CN" sz="2000" i="1" dirty="0" smtClean="0"/>
              <a:t>to demonstrate the Nb</a:t>
            </a:r>
            <a:r>
              <a:rPr lang="en-US" altLang="zh-CN" sz="2000" i="1" baseline="-25000" dirty="0" smtClean="0"/>
              <a:t>3</a:t>
            </a:r>
            <a:r>
              <a:rPr lang="en-US" altLang="zh-CN" sz="2000" i="1" dirty="0" smtClean="0"/>
              <a:t>Sn technology but without accelerator level bore and field quality. Present </a:t>
            </a:r>
            <a:r>
              <a:rPr lang="en-US" altLang="zh-CN" sz="2000" i="1" dirty="0"/>
              <a:t>highest operational field </a:t>
            </a:r>
            <a:r>
              <a:rPr lang="en-US" altLang="zh-CN" sz="2000" i="1" dirty="0" smtClean="0"/>
              <a:t>for accelerators 8.3 T.</a:t>
            </a:r>
          </a:p>
          <a:p>
            <a:pPr algn="just">
              <a:lnSpc>
                <a:spcPts val="3000"/>
              </a:lnSpc>
            </a:pPr>
            <a:r>
              <a:rPr lang="en-US" altLang="zh-CN" sz="2000" i="1" dirty="0" smtClean="0"/>
              <a:t>To achieve the challenging 20-T accelerator magnets, a 10~15 years long term R&amp;D is necessary. </a:t>
            </a:r>
            <a:endParaRPr lang="en-US" altLang="zh-CN" sz="2000" i="1" dirty="0" smtClean="0"/>
          </a:p>
          <a:p>
            <a:pPr algn="just">
              <a:lnSpc>
                <a:spcPts val="3000"/>
              </a:lnSpc>
            </a:pPr>
            <a:r>
              <a:rPr lang="en-US" altLang="zh-CN" sz="2000" i="1" dirty="0" smtClean="0"/>
              <a:t>A </a:t>
            </a:r>
            <a:r>
              <a:rPr lang="en-US" altLang="zh-CN" sz="2000" i="1" dirty="0" smtClean="0"/>
              <a:t>working group </a:t>
            </a:r>
            <a:r>
              <a:rPr lang="en-US" altLang="zh-CN" sz="2000" i="1" dirty="0"/>
              <a:t>i</a:t>
            </a:r>
            <a:r>
              <a:rPr lang="en-US" altLang="zh-CN" sz="2000" i="1" dirty="0" smtClean="0"/>
              <a:t>s being organized for the </a:t>
            </a:r>
            <a:r>
              <a:rPr lang="en-US" altLang="zh-CN" sz="2000" i="1" dirty="0"/>
              <a:t>20-T magnet </a:t>
            </a:r>
            <a:r>
              <a:rPr lang="en-US" altLang="zh-CN" sz="2000" i="1" dirty="0" smtClean="0"/>
              <a:t>R&amp;D in China, and expecting international collaboration with worldwide labs.</a:t>
            </a:r>
          </a:p>
          <a:p>
            <a:pPr algn="just">
              <a:lnSpc>
                <a:spcPts val="3000"/>
              </a:lnSpc>
            </a:pPr>
            <a:r>
              <a:rPr lang="en-US" altLang="zh-CN" sz="2000" i="1" dirty="0" smtClean="0"/>
              <a:t>R&amp;D of </a:t>
            </a:r>
            <a:r>
              <a:rPr lang="en-US" altLang="zh-CN" sz="2000" i="1" dirty="0"/>
              <a:t>advanced superconductors </a:t>
            </a:r>
            <a:r>
              <a:rPr lang="en-US" altLang="zh-CN" sz="2000" i="1" dirty="0" smtClean="0"/>
              <a:t>and model magnets for</a:t>
            </a:r>
            <a:r>
              <a:rPr lang="en-US" altLang="zh-CN" sz="2000" i="1" dirty="0" smtClean="0"/>
              <a:t> SPPC study have been started. Welcome more collaborators to join us!</a:t>
            </a:r>
            <a:endParaRPr lang="en-US" altLang="zh-CN" sz="2000" i="1" dirty="0" smtClean="0"/>
          </a:p>
          <a:p>
            <a:pPr algn="just">
              <a:lnSpc>
                <a:spcPts val="3000"/>
              </a:lnSpc>
            </a:pPr>
            <a:r>
              <a:rPr lang="en-US" altLang="zh-CN" sz="2000" i="1" dirty="0" smtClean="0"/>
              <a:t>Much more f</a:t>
            </a:r>
            <a:r>
              <a:rPr lang="en-US" altLang="zh-CN" sz="2000" i="1" dirty="0" smtClean="0"/>
              <a:t>unding is necessary to </a:t>
            </a:r>
            <a:r>
              <a:rPr lang="en-US" altLang="zh-CN" sz="2000" i="1" dirty="0"/>
              <a:t>carry out the R&amp;D of this critical technology for </a:t>
            </a:r>
            <a:r>
              <a:rPr lang="en-US" altLang="zh-CN" sz="2000" i="1" dirty="0" smtClean="0"/>
              <a:t>CEPC-SPPC project.</a:t>
            </a:r>
            <a:endParaRPr lang="en-US" altLang="zh-CN" sz="2000" i="1" dirty="0"/>
          </a:p>
          <a:p>
            <a:pPr algn="just">
              <a:lnSpc>
                <a:spcPts val="3000"/>
              </a:lnSpc>
            </a:pPr>
            <a:endParaRPr lang="en-US" altLang="zh-CN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2016-4-27</a:t>
            </a:fld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49600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equirements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of the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SPPC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agnets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7053" y="963103"/>
            <a:ext cx="5261411" cy="232188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altLang="zh-CN" sz="2200" b="1" i="1" dirty="0" smtClean="0"/>
              <a:t>Main dipoles</a:t>
            </a:r>
          </a:p>
          <a:p>
            <a:pPr algn="just"/>
            <a:r>
              <a:rPr lang="en-US" altLang="zh-CN" sz="2200" i="1" dirty="0" smtClean="0"/>
              <a:t>Field </a:t>
            </a:r>
            <a:r>
              <a:rPr lang="en-US" altLang="zh-CN" sz="2200" i="1" dirty="0"/>
              <a:t>strength: 20 Tesla </a:t>
            </a:r>
          </a:p>
          <a:p>
            <a:pPr algn="just"/>
            <a:r>
              <a:rPr lang="en-US" altLang="zh-CN" sz="2200" i="1" dirty="0"/>
              <a:t>Aperture diameter: 40~50 mm </a:t>
            </a:r>
          </a:p>
          <a:p>
            <a:pPr algn="just"/>
            <a:r>
              <a:rPr lang="en-US" altLang="zh-CN" sz="2200" i="1" dirty="0"/>
              <a:t>Field quality: 10</a:t>
            </a:r>
            <a:r>
              <a:rPr lang="en-US" altLang="zh-CN" sz="2200" i="1" baseline="30000" dirty="0"/>
              <a:t>-4</a:t>
            </a:r>
            <a:r>
              <a:rPr lang="en-US" altLang="zh-CN" sz="2200" i="1" dirty="0"/>
              <a:t> at the 2/3 aperture radius</a:t>
            </a:r>
            <a:endParaRPr lang="zh-CN" altLang="zh-CN" sz="2200" i="1" dirty="0"/>
          </a:p>
          <a:p>
            <a:pPr algn="just"/>
            <a:r>
              <a:rPr lang="en-US" altLang="zh-CN" sz="2200" i="1" dirty="0"/>
              <a:t>Outer diameter: 900 mm in a 1.5 m cryostat</a:t>
            </a:r>
          </a:p>
          <a:p>
            <a:pPr algn="just"/>
            <a:r>
              <a:rPr lang="en-US" altLang="zh-CN" sz="2200" i="1" dirty="0"/>
              <a:t>Tunnel cross section: 6 m wide and 5.4 m </a:t>
            </a:r>
            <a:r>
              <a:rPr lang="en-US" altLang="zh-CN" sz="2200" i="1" dirty="0" smtClean="0"/>
              <a:t>high</a:t>
            </a:r>
          </a:p>
          <a:p>
            <a:pPr marL="0" indent="0" algn="just">
              <a:buNone/>
            </a:pPr>
            <a:endParaRPr lang="en-US" altLang="zh-CN" sz="2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3" y="3356992"/>
            <a:ext cx="2925249" cy="2601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7"/>
          <a:stretch/>
        </p:blipFill>
        <p:spPr>
          <a:xfrm>
            <a:off x="121153" y="3469327"/>
            <a:ext cx="2937770" cy="2493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46130"/>
            <a:ext cx="3004833" cy="24663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32577" y="5959806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6-m Tunnel for CEPC-SPPC. Left: SPPC collider. Right: CEPC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collider (bottom) and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Booster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(top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zh-CN" altLang="en-US" sz="1200" i="1" dirty="0"/>
          </a:p>
        </p:txBody>
      </p:sp>
      <p:sp>
        <p:nvSpPr>
          <p:cNvPr id="12" name="Rectangle 11"/>
          <p:cNvSpPr/>
          <p:nvPr/>
        </p:nvSpPr>
        <p:spPr>
          <a:xfrm>
            <a:off x="3779912" y="6052140"/>
            <a:ext cx="1869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SPPC accelerator complex 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609" y="5958541"/>
            <a:ext cx="3017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he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CEPC-SPPC ring sited in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Qinhuangdao,</a:t>
            </a:r>
          </a:p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50 km and 100 km options .</a:t>
            </a:r>
            <a:endParaRPr lang="zh-CN" alt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9525" y="6552109"/>
            <a:ext cx="5832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Refer to CEPC-SPPC Pre-CDR, Mar. 2015:</a:t>
            </a:r>
            <a:r>
              <a:rPr lang="en-US" altLang="zh-CN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100" i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http</a:t>
            </a:r>
            <a:r>
              <a:rPr lang="en-US" altLang="zh-CN" sz="1100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://cepc.ihep.ac.cn/preCDR/volume.html</a:t>
            </a:r>
            <a:endParaRPr lang="zh-CN" altLang="en-US" sz="11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665CA0BC-07CC-4772-8C90-706563EEBEF9}" type="datetime1">
              <a:rPr lang="zh-CN" altLang="en-US" smtClean="0"/>
              <a:t>2016-4-27</a:t>
            </a:fld>
            <a:endParaRPr lang="zh-CN" altLang="en-US" dirty="0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17" name="Rectangle 37"/>
          <p:cNvSpPr/>
          <p:nvPr/>
        </p:nvSpPr>
        <p:spPr>
          <a:xfrm>
            <a:off x="313185" y="1043264"/>
            <a:ext cx="3173868" cy="218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sz="2000" b="1" i="1" dirty="0" smtClean="0"/>
              <a:t>SPPC</a:t>
            </a:r>
            <a:endParaRPr lang="en-US" altLang="zh-CN" b="1" i="1" dirty="0"/>
          </a:p>
          <a:p>
            <a:pPr marL="285750" indent="-285750">
              <a:lnSpc>
                <a:spcPts val="16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50/100 </a:t>
            </a:r>
            <a:r>
              <a:rPr lang="en-US" altLang="zh-CN" i="1" dirty="0"/>
              <a:t>km in circumference   </a:t>
            </a:r>
          </a:p>
          <a:p>
            <a:pPr marL="285750" indent="-285750">
              <a:lnSpc>
                <a:spcPts val="16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C.M</a:t>
            </a:r>
            <a:r>
              <a:rPr lang="en-US" altLang="zh-CN" i="1" dirty="0"/>
              <a:t>. energy </a:t>
            </a:r>
            <a:r>
              <a:rPr lang="en-US" altLang="zh-CN" i="1" dirty="0" smtClean="0"/>
              <a:t>70 </a:t>
            </a:r>
            <a:r>
              <a:rPr lang="en-US" altLang="zh-CN" i="1" dirty="0" err="1"/>
              <a:t>TeV</a:t>
            </a:r>
            <a:r>
              <a:rPr lang="en-US" altLang="zh-CN" i="1" dirty="0"/>
              <a:t> </a:t>
            </a:r>
            <a:r>
              <a:rPr lang="en-US" altLang="zh-CN" i="1" dirty="0" smtClean="0"/>
              <a:t>or higher</a:t>
            </a:r>
            <a:endParaRPr lang="en-US" altLang="zh-CN" i="1" dirty="0"/>
          </a:p>
          <a:p>
            <a:pPr marL="285750" indent="-285750">
              <a:lnSpc>
                <a:spcPts val="16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Timeline</a:t>
            </a:r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Pre-study</a:t>
            </a:r>
            <a:r>
              <a:rPr lang="en-US" altLang="zh-CN" i="1" dirty="0"/>
              <a:t>:             </a:t>
            </a:r>
            <a:r>
              <a:rPr lang="en-US" altLang="zh-CN" i="1" dirty="0" smtClean="0"/>
              <a:t>2013-2020</a:t>
            </a:r>
            <a:endParaRPr lang="en-US" altLang="zh-CN" i="1" dirty="0"/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R&amp;D</a:t>
            </a:r>
            <a:r>
              <a:rPr lang="en-US" altLang="zh-CN" i="1" dirty="0"/>
              <a:t>:                      </a:t>
            </a:r>
            <a:r>
              <a:rPr lang="en-US" altLang="zh-CN" i="1" dirty="0" smtClean="0"/>
              <a:t>2020-2030</a:t>
            </a:r>
            <a:endParaRPr lang="en-US" altLang="zh-CN" i="1" dirty="0"/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Eng. Design:         2030-2035</a:t>
            </a:r>
            <a:endParaRPr lang="en-US" altLang="zh-CN" i="1" dirty="0"/>
          </a:p>
          <a:p>
            <a:pPr>
              <a:lnSpc>
                <a:spcPts val="1600"/>
              </a:lnSpc>
              <a:spcBef>
                <a:spcPts val="450"/>
              </a:spcBef>
            </a:pPr>
            <a:r>
              <a:rPr lang="en-US" altLang="zh-CN" i="1" dirty="0" smtClean="0"/>
              <a:t>     </a:t>
            </a:r>
            <a:r>
              <a:rPr lang="en-US" altLang="zh-CN" b="1" i="1" dirty="0" smtClean="0"/>
              <a:t>Construction</a:t>
            </a:r>
            <a:r>
              <a:rPr lang="en-US" altLang="zh-CN" b="1" i="1" dirty="0"/>
              <a:t>:       </a:t>
            </a:r>
            <a:r>
              <a:rPr lang="en-US" altLang="zh-CN" b="1" i="1" dirty="0" smtClean="0"/>
              <a:t>2035-2042</a:t>
            </a:r>
            <a:endParaRPr lang="en-US" altLang="zh-CN" b="1" i="1" dirty="0"/>
          </a:p>
        </p:txBody>
      </p:sp>
      <p:sp>
        <p:nvSpPr>
          <p:cNvPr id="18" name="Rounded Rectangle 38"/>
          <p:cNvSpPr/>
          <p:nvPr/>
        </p:nvSpPr>
        <p:spPr>
          <a:xfrm>
            <a:off x="3487053" y="927248"/>
            <a:ext cx="5261411" cy="2298665"/>
          </a:xfrm>
          <a:prstGeom prst="roundRect">
            <a:avLst>
              <a:gd name="adj" fmla="val 4280"/>
            </a:avLst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Rounded Rectangle 38"/>
          <p:cNvSpPr/>
          <p:nvPr/>
        </p:nvSpPr>
        <p:spPr>
          <a:xfrm>
            <a:off x="313186" y="940542"/>
            <a:ext cx="3175120" cy="2285371"/>
          </a:xfrm>
          <a:prstGeom prst="roundRect">
            <a:avLst>
              <a:gd name="adj" fmla="val 4280"/>
            </a:avLst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aphicFrame>
        <p:nvGraphicFramePr>
          <p:cNvPr id="21" name="Objet 7"/>
          <p:cNvGraphicFramePr>
            <a:graphicFrameLocks noChangeAspect="1"/>
          </p:cNvGraphicFramePr>
          <p:nvPr>
            <p:extLst/>
          </p:nvPr>
        </p:nvGraphicFramePr>
        <p:xfrm>
          <a:off x="5572125" y="936485"/>
          <a:ext cx="31464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公式" r:id="rId7" imgW="1701720" imgH="203040" progId="Equation.3">
                  <p:embed/>
                </p:oleObj>
              </mc:Choice>
              <mc:Fallback>
                <p:oleObj name="公式" r:id="rId7" imgW="1701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936485"/>
                        <a:ext cx="3146425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5649335" y="1311135"/>
            <a:ext cx="30303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014636" y="4212100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Qinhuangdao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9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44341"/>
            <a:ext cx="9144000" cy="454104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4680" y="2420888"/>
            <a:ext cx="2674640" cy="103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6000" i="1" dirty="0" smtClean="0">
                <a:solidFill>
                  <a:srgbClr val="FF0000"/>
                </a:solidFill>
              </a:rPr>
              <a:t>Thanks</a:t>
            </a:r>
            <a:endParaRPr lang="zh-CN" altLang="en-US" sz="6000" i="1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35451"/>
            <a:ext cx="2796484" cy="25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Why 20-T Dipole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 Difficult ?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2016-4-27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2843808" y="976660"/>
                <a:ext cx="3421360" cy="230832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  <a:prstDash val="sysDash"/>
              </a:ln>
            </p:spPr>
            <p:txBody>
              <a:bodyPr wrap="square" lIns="72000" tIns="0" rIns="72000" bIns="0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altLang="zh-CN" sz="2000" b="1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    Dipole vs 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Solenoid</a:t>
                </a:r>
                <a:endParaRPr lang="en-US" altLang="zh-CN" sz="2000" i="1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Different coil configurations</a:t>
                </a:r>
                <a:endParaRPr lang="en-US" altLang="zh-CN" sz="2000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ts val="3000"/>
                  </a:lnSpc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𝑑𝑖𝑝𝑜𝑙𝑒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𝑠𝑜𝑙𝑒𝑛𝑜𝑖𝑑</m:t>
                        </m:r>
                      </m:sub>
                    </m:sSub>
                  </m:oMath>
                </a14:m>
                <a:endParaRPr lang="en-US" altLang="zh-CN" sz="2000" i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Limited coil </a:t>
                </a:r>
                <a:r>
                  <a:rPr lang="en-US" altLang="zh-CN" sz="2000" i="1" dirty="0">
                    <a:solidFill>
                      <a:srgbClr val="FF0000"/>
                    </a:solidFill>
                  </a:rPr>
                  <a:t>width </a:t>
                </a: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for dipole</a:t>
                </a:r>
                <a:endParaRPr lang="en-US" altLang="zh-CN" sz="2000" i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Magnetic </a:t>
                </a:r>
                <a:r>
                  <a:rPr lang="en-US" altLang="zh-CN" sz="2000" i="1" dirty="0">
                    <a:solidFill>
                      <a:srgbClr val="FF0000"/>
                    </a:solidFill>
                  </a:rPr>
                  <a:t>shielding</a:t>
                </a:r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 smtClean="0">
                    <a:solidFill>
                      <a:srgbClr val="FF0000"/>
                    </a:solidFill>
                  </a:rPr>
                  <a:t>Cost</a:t>
                </a:r>
                <a:endParaRPr lang="zh-CN" alt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976660"/>
                <a:ext cx="3421360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2128" t="-1309" b="-3927"/>
                </a:stretch>
              </a:blipFill>
              <a:ln w="19050">
                <a:solidFill>
                  <a:srgbClr val="7030A0"/>
                </a:solidFill>
                <a:prstDash val="sys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50682"/>
              </p:ext>
            </p:extLst>
          </p:nvPr>
        </p:nvGraphicFramePr>
        <p:xfrm>
          <a:off x="6909116" y="1989708"/>
          <a:ext cx="157863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Equation" r:id="rId5" imgW="1206360" imgH="330120" progId="Equation.3">
                  <p:embed/>
                </p:oleObj>
              </mc:Choice>
              <mc:Fallback>
                <p:oleObj name="Equation" r:id="rId5" imgW="12063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9116" y="1989708"/>
                        <a:ext cx="1578635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7811559" y="6202461"/>
            <a:ext cx="1226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i="1" dirty="0"/>
              <a:t>Martin </a:t>
            </a:r>
            <a:r>
              <a:rPr lang="en-GB" altLang="zh-CN" sz="1400" i="1" dirty="0" smtClean="0"/>
              <a:t>Wilson</a:t>
            </a:r>
            <a:endParaRPr lang="zh-CN" altLang="en-US" sz="1400" i="1" dirty="0"/>
          </a:p>
        </p:txBody>
      </p:sp>
      <p:sp>
        <p:nvSpPr>
          <p:cNvPr id="46" name="矩形 45"/>
          <p:cNvSpPr/>
          <p:nvPr/>
        </p:nvSpPr>
        <p:spPr>
          <a:xfrm>
            <a:off x="6815132" y="1151901"/>
            <a:ext cx="1609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Solenoid</a:t>
            </a:r>
            <a:endParaRPr lang="zh-CN" altLang="en-US" sz="28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895" y="3436696"/>
            <a:ext cx="3207169" cy="284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915816" y="6289575"/>
            <a:ext cx="18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b="0" i="1" dirty="0" smtClean="0"/>
              <a:t>L</a:t>
            </a:r>
            <a:r>
              <a:rPr lang="en-GB" sz="1400" i="1" dirty="0" smtClean="0"/>
              <a:t>ucio</a:t>
            </a:r>
            <a:r>
              <a:rPr lang="en-GB" sz="1400" b="0" i="1" dirty="0" smtClean="0"/>
              <a:t> </a:t>
            </a:r>
            <a:r>
              <a:rPr lang="en-GB" sz="1400" b="0" i="1" dirty="0" smtClean="0"/>
              <a:t>Rossi</a:t>
            </a:r>
            <a:endParaRPr lang="en-GB" sz="1400" b="0" i="1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3104" r="3583" b="18086"/>
          <a:stretch/>
        </p:blipFill>
        <p:spPr>
          <a:xfrm>
            <a:off x="81481" y="4005064"/>
            <a:ext cx="2768548" cy="2192893"/>
          </a:xfrm>
          <a:prstGeom prst="rect">
            <a:avLst/>
          </a:prstGeom>
        </p:spPr>
      </p:pic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051721"/>
              </p:ext>
            </p:extLst>
          </p:nvPr>
        </p:nvGraphicFramePr>
        <p:xfrm>
          <a:off x="410842" y="1758897"/>
          <a:ext cx="1882552" cy="82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公式" r:id="rId9" imgW="927000" imgH="406080" progId="Equation.3">
                  <p:embed/>
                </p:oleObj>
              </mc:Choice>
              <mc:Fallback>
                <p:oleObj name="公式" r:id="rId9" imgW="9270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42" y="1758897"/>
                        <a:ext cx="1882552" cy="826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4788" y="6084004"/>
            <a:ext cx="1244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LHC dipole</a:t>
            </a:r>
            <a:endParaRPr lang="zh-CN" altLang="en-US" sz="1600" dirty="0"/>
          </a:p>
        </p:txBody>
      </p:sp>
      <p:sp>
        <p:nvSpPr>
          <p:cNvPr id="21" name="矩形 20"/>
          <p:cNvSpPr/>
          <p:nvPr/>
        </p:nvSpPr>
        <p:spPr>
          <a:xfrm>
            <a:off x="739610" y="1151901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Dipole</a:t>
            </a:r>
            <a:endParaRPr lang="zh-CN" altLang="en-US" sz="28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410842" y="2708920"/>
            <a:ext cx="207399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J</a:t>
            </a:r>
            <a:r>
              <a:rPr lang="en-US" altLang="zh-CN" sz="2000" i="1" baseline="-25000" dirty="0" smtClean="0"/>
              <a:t>e</a:t>
            </a:r>
            <a:r>
              <a:rPr lang="en-US" altLang="zh-CN" sz="2000" i="1" dirty="0" smtClean="0"/>
              <a:t> – </a:t>
            </a:r>
            <a:r>
              <a:rPr lang="en-US" altLang="zh-CN" i="1" dirty="0" smtClean="0"/>
              <a:t>Current density</a:t>
            </a:r>
          </a:p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t  – </a:t>
            </a:r>
            <a:r>
              <a:rPr lang="en-US" altLang="zh-CN" i="1" dirty="0" smtClean="0"/>
              <a:t>Coil thickness</a:t>
            </a:r>
            <a:endParaRPr lang="zh-CN" altLang="en-US" i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6802912" y="2636912"/>
            <a:ext cx="207399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J</a:t>
            </a:r>
            <a:r>
              <a:rPr lang="en-US" altLang="zh-CN" sz="2000" i="1" baseline="-25000" dirty="0" smtClean="0"/>
              <a:t>e</a:t>
            </a:r>
            <a:r>
              <a:rPr lang="en-US" altLang="zh-CN" sz="2000" i="1" dirty="0" smtClean="0"/>
              <a:t> – </a:t>
            </a:r>
            <a:r>
              <a:rPr lang="en-US" altLang="zh-CN" i="1" dirty="0" smtClean="0"/>
              <a:t>Current density</a:t>
            </a:r>
          </a:p>
          <a:p>
            <a:pPr algn="just">
              <a:lnSpc>
                <a:spcPts val="2880"/>
              </a:lnSpc>
            </a:pPr>
            <a:r>
              <a:rPr lang="en-US" altLang="zh-CN" sz="2000" i="1" dirty="0" smtClean="0"/>
              <a:t>t  – </a:t>
            </a:r>
            <a:r>
              <a:rPr lang="en-US" altLang="zh-CN" i="1" dirty="0" smtClean="0"/>
              <a:t>Coil thickness</a:t>
            </a:r>
            <a:endParaRPr lang="zh-CN" altLang="en-US" i="1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Picture 6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" y="917686"/>
            <a:ext cx="8224115" cy="5928165"/>
          </a:xfrm>
          <a:prstGeom prst="rect">
            <a:avLst/>
          </a:prstGeom>
        </p:spPr>
      </p:pic>
      <p:sp>
        <p:nvSpPr>
          <p:cNvPr id="618" name="Line 599"/>
          <p:cNvSpPr>
            <a:spLocks noChangeShapeType="1"/>
          </p:cNvSpPr>
          <p:nvPr/>
        </p:nvSpPr>
        <p:spPr bwMode="auto">
          <a:xfrm>
            <a:off x="3884923" y="3482939"/>
            <a:ext cx="0" cy="2701514"/>
          </a:xfrm>
          <a:prstGeom prst="line">
            <a:avLst/>
          </a:prstGeom>
          <a:noFill/>
          <a:ln w="31750">
            <a:solidFill>
              <a:srgbClr val="0033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" name="Line 600"/>
          <p:cNvSpPr>
            <a:spLocks noChangeShapeType="1"/>
          </p:cNvSpPr>
          <p:nvPr/>
        </p:nvSpPr>
        <p:spPr bwMode="auto">
          <a:xfrm>
            <a:off x="2873310" y="3472665"/>
            <a:ext cx="0" cy="2712626"/>
          </a:xfrm>
          <a:prstGeom prst="line">
            <a:avLst/>
          </a:prstGeom>
          <a:noFill/>
          <a:ln w="31750">
            <a:solidFill>
              <a:srgbClr val="213BF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" name="Text Box 601"/>
          <p:cNvSpPr txBox="1">
            <a:spLocks noChangeArrowheads="1"/>
          </p:cNvSpPr>
          <p:nvPr/>
        </p:nvSpPr>
        <p:spPr bwMode="auto">
          <a:xfrm>
            <a:off x="2017544" y="5478943"/>
            <a:ext cx="1203344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lIns="45720" rIns="45720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err="1">
                <a:solidFill>
                  <a:schemeClr val="hlink"/>
                </a:solidFill>
              </a:rPr>
              <a:t>NbTi</a:t>
            </a:r>
            <a:r>
              <a:rPr lang="en-US" sz="1600" b="1" dirty="0">
                <a:solidFill>
                  <a:schemeClr val="hlink"/>
                </a:solidFill>
              </a:rPr>
              <a:t>: </a:t>
            </a:r>
          </a:p>
          <a:p>
            <a:pPr algn="ctr"/>
            <a:r>
              <a:rPr lang="en-US" sz="1600" b="1" dirty="0">
                <a:solidFill>
                  <a:schemeClr val="hlink"/>
                </a:solidFill>
              </a:rPr>
              <a:t>11 T @ 1.9K</a:t>
            </a:r>
          </a:p>
        </p:txBody>
      </p:sp>
      <p:sp>
        <p:nvSpPr>
          <p:cNvPr id="621" name="Text Box 602"/>
          <p:cNvSpPr txBox="1">
            <a:spLocks noChangeArrowheads="1"/>
          </p:cNvSpPr>
          <p:nvPr/>
        </p:nvSpPr>
        <p:spPr bwMode="auto">
          <a:xfrm>
            <a:off x="3347860" y="5478943"/>
            <a:ext cx="1447823" cy="600075"/>
          </a:xfrm>
          <a:prstGeom prst="rect">
            <a:avLst/>
          </a:prstGeom>
          <a:solidFill>
            <a:schemeClr val="bg1"/>
          </a:solidFill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66FF"/>
                </a:solidFill>
              </a:rPr>
              <a:t>Nb</a:t>
            </a:r>
            <a:r>
              <a:rPr lang="en-US" sz="1600" b="1" baseline="-25000" dirty="0">
                <a:solidFill>
                  <a:srgbClr val="0066FF"/>
                </a:solidFill>
              </a:rPr>
              <a:t>3</a:t>
            </a:r>
            <a:r>
              <a:rPr lang="en-US" sz="1600" b="1" dirty="0">
                <a:solidFill>
                  <a:srgbClr val="0066FF"/>
                </a:solidFill>
              </a:rPr>
              <a:t>Sn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rgbClr val="006600"/>
                </a:solidFill>
              </a:rPr>
              <a:t>(Nb</a:t>
            </a:r>
            <a:r>
              <a:rPr lang="en-US" sz="1600" b="1" baseline="-25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Al)</a:t>
            </a:r>
          </a:p>
          <a:p>
            <a:pPr algn="ctr"/>
            <a:r>
              <a:rPr lang="en-US" sz="1600" b="1" dirty="0" smtClean="0">
                <a:solidFill>
                  <a:srgbClr val="0066FF"/>
                </a:solidFill>
              </a:rPr>
              <a:t>17 </a:t>
            </a:r>
            <a:r>
              <a:rPr lang="en-US" sz="1600" b="1" dirty="0">
                <a:solidFill>
                  <a:srgbClr val="0066FF"/>
                </a:solidFill>
              </a:rPr>
              <a:t>T @ 4.2 K</a:t>
            </a:r>
          </a:p>
        </p:txBody>
      </p:sp>
      <p:sp>
        <p:nvSpPr>
          <p:cNvPr id="622" name="Text Box 603"/>
          <p:cNvSpPr txBox="1">
            <a:spLocks noChangeArrowheads="1"/>
          </p:cNvSpPr>
          <p:nvPr/>
        </p:nvSpPr>
        <p:spPr bwMode="auto">
          <a:xfrm>
            <a:off x="7020272" y="3157044"/>
            <a:ext cx="1082039" cy="24622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500 </a:t>
            </a:r>
            <a:r>
              <a:rPr lang="en-US" sz="1600" b="1" dirty="0">
                <a:solidFill>
                  <a:srgbClr val="FF0000"/>
                </a:solidFill>
              </a:rPr>
              <a:t>A/mm</a:t>
            </a:r>
            <a:r>
              <a:rPr lang="en-US" sz="16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3996" y="971436"/>
            <a:ext cx="692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WHOLE WIRE </a:t>
            </a:r>
            <a:r>
              <a:rPr lang="en-US" altLang="zh-CN" dirty="0" smtClean="0"/>
              <a:t>critical </a:t>
            </a:r>
            <a:r>
              <a:rPr lang="en-US" altLang="zh-CN" dirty="0"/>
              <a:t>c</a:t>
            </a:r>
            <a:r>
              <a:rPr lang="en-US" altLang="zh-CN" dirty="0" smtClean="0"/>
              <a:t>urrent density of main superconductors @ 4.2 K</a:t>
            </a:r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61399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Performance of Superconductors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17" name="Line 596"/>
          <p:cNvSpPr>
            <a:spLocks noChangeShapeType="1"/>
          </p:cNvSpPr>
          <p:nvPr/>
        </p:nvSpPr>
        <p:spPr bwMode="auto">
          <a:xfrm flipV="1">
            <a:off x="1190244" y="3436377"/>
            <a:ext cx="6982156" cy="134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矩形 14"/>
          <p:cNvSpPr/>
          <p:nvPr/>
        </p:nvSpPr>
        <p:spPr>
          <a:xfrm>
            <a:off x="7236296" y="1722294"/>
            <a:ext cx="946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600" i="1" dirty="0" smtClean="0"/>
              <a:t>Peter Lee</a:t>
            </a:r>
            <a:endParaRPr lang="zh-CN" altLang="en-US" sz="1600" i="1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8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8" y="2704688"/>
            <a:ext cx="5866920" cy="4036680"/>
          </a:xfrm>
          <a:prstGeom prst="rect">
            <a:avLst/>
          </a:prstGeom>
        </p:spPr>
      </p:pic>
      <p:sp>
        <p:nvSpPr>
          <p:cNvPr id="7" name="Line 1"/>
          <p:cNvSpPr/>
          <p:nvPr/>
        </p:nvSpPr>
        <p:spPr>
          <a:xfrm>
            <a:off x="6169928" y="2828528"/>
            <a:ext cx="2511360" cy="0"/>
          </a:xfrm>
          <a:prstGeom prst="line">
            <a:avLst/>
          </a:prstGeom>
          <a:ln w="19080" cap="rnd">
            <a:solidFill>
              <a:srgbClr val="000000"/>
            </a:solidFill>
            <a:custDash>
              <a:ds d="212000" sp="159000"/>
            </a:custDash>
            <a:round/>
          </a:ln>
        </p:spPr>
      </p:sp>
      <p:sp>
        <p:nvSpPr>
          <p:cNvPr id="8" name="CustomShape 2"/>
          <p:cNvSpPr/>
          <p:nvPr/>
        </p:nvSpPr>
        <p:spPr>
          <a:xfrm>
            <a:off x="8221346" y="2344239"/>
            <a:ext cx="599126" cy="364681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 dirty="0" smtClean="0">
                <a:solidFill>
                  <a:srgbClr val="0000FF"/>
                </a:solidFill>
                <a:latin typeface="Arial"/>
                <a:ea typeface="宋体"/>
              </a:rPr>
              <a:t>HTS</a:t>
            </a:r>
          </a:p>
        </p:txBody>
      </p:sp>
      <p:sp>
        <p:nvSpPr>
          <p:cNvPr id="9" name="CustomShape 3"/>
          <p:cNvSpPr/>
          <p:nvPr/>
        </p:nvSpPr>
        <p:spPr>
          <a:xfrm>
            <a:off x="8076488" y="4581368"/>
            <a:ext cx="601560" cy="333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>
                <a:solidFill>
                  <a:srgbClr val="003399"/>
                </a:solidFill>
                <a:latin typeface="Arial"/>
                <a:ea typeface="宋体"/>
              </a:rPr>
              <a:t>NbTi</a:t>
            </a:r>
            <a:endParaRPr/>
          </a:p>
        </p:txBody>
      </p:sp>
      <p:sp>
        <p:nvSpPr>
          <p:cNvPr id="10" name="Line 4"/>
          <p:cNvSpPr/>
          <p:nvPr/>
        </p:nvSpPr>
        <p:spPr>
          <a:xfrm>
            <a:off x="6169928" y="4458968"/>
            <a:ext cx="2444760" cy="0"/>
          </a:xfrm>
          <a:prstGeom prst="line">
            <a:avLst/>
          </a:prstGeom>
          <a:ln w="19080" cap="rnd">
            <a:solidFill>
              <a:srgbClr val="003399"/>
            </a:solidFill>
            <a:custDash>
              <a:ds d="212000" sp="159000"/>
            </a:custDash>
            <a:round/>
          </a:ln>
        </p:spPr>
      </p:sp>
      <p:sp>
        <p:nvSpPr>
          <p:cNvPr id="11" name="CustomShape 5"/>
          <p:cNvSpPr/>
          <p:nvPr/>
        </p:nvSpPr>
        <p:spPr>
          <a:xfrm>
            <a:off x="8016368" y="2893688"/>
            <a:ext cx="799920" cy="333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Nb</a:t>
            </a:r>
            <a:r>
              <a:rPr lang="en-US" sz="1600" baseline="-25000" dirty="0">
                <a:solidFill>
                  <a:srgbClr val="000000"/>
                </a:solidFill>
                <a:latin typeface="Arial"/>
                <a:ea typeface="宋体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Sn</a:t>
            </a:r>
            <a:endParaRPr dirty="0"/>
          </a:p>
        </p:txBody>
      </p:sp>
      <p:sp>
        <p:nvSpPr>
          <p:cNvPr id="12" name="Line 6"/>
          <p:cNvSpPr/>
          <p:nvPr/>
        </p:nvSpPr>
        <p:spPr>
          <a:xfrm>
            <a:off x="8033648" y="2850848"/>
            <a:ext cx="14400" cy="1530360"/>
          </a:xfrm>
          <a:prstGeom prst="line">
            <a:avLst/>
          </a:prstGeom>
          <a:ln w="12600">
            <a:solidFill>
              <a:srgbClr val="000000"/>
            </a:solidFill>
            <a:round/>
            <a:headEnd type="triangle" w="med" len="med"/>
          </a:ln>
        </p:spPr>
      </p:sp>
      <p:sp>
        <p:nvSpPr>
          <p:cNvPr id="13" name="Line 7"/>
          <p:cNvSpPr/>
          <p:nvPr/>
        </p:nvSpPr>
        <p:spPr>
          <a:xfrm flipV="1">
            <a:off x="8059208" y="4458968"/>
            <a:ext cx="0" cy="1600200"/>
          </a:xfrm>
          <a:prstGeom prst="line">
            <a:avLst/>
          </a:prstGeom>
          <a:ln w="12600">
            <a:solidFill>
              <a:srgbClr val="333399"/>
            </a:solidFill>
            <a:round/>
            <a:tailEnd type="triangle" w="med" len="med"/>
          </a:ln>
        </p:spPr>
      </p:sp>
      <p:sp>
        <p:nvSpPr>
          <p:cNvPr id="14" name="Line 8"/>
          <p:cNvSpPr/>
          <p:nvPr/>
        </p:nvSpPr>
        <p:spPr>
          <a:xfrm flipV="1">
            <a:off x="5065088" y="1984508"/>
            <a:ext cx="2495520" cy="2396700"/>
          </a:xfrm>
          <a:prstGeom prst="line">
            <a:avLst/>
          </a:prstGeom>
          <a:ln w="31680" cap="rnd">
            <a:solidFill>
              <a:srgbClr val="CC0000"/>
            </a:solidFill>
            <a:custDash>
              <a:ds d="88000" sp="88000"/>
            </a:custDash>
            <a:round/>
            <a:tailEnd type="triangle" w="med" len="med"/>
          </a:ln>
        </p:spPr>
      </p:sp>
      <p:sp>
        <p:nvSpPr>
          <p:cNvPr id="19" name="CustomShape 14"/>
          <p:cNvSpPr/>
          <p:nvPr/>
        </p:nvSpPr>
        <p:spPr>
          <a:xfrm>
            <a:off x="4571888" y="3177008"/>
            <a:ext cx="718920" cy="4244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(no bore)</a:t>
            </a:r>
            <a:endParaRPr dirty="0"/>
          </a:p>
        </p:txBody>
      </p:sp>
      <p:sp>
        <p:nvSpPr>
          <p:cNvPr id="20" name="CustomShape 15"/>
          <p:cNvSpPr/>
          <p:nvPr/>
        </p:nvSpPr>
        <p:spPr>
          <a:xfrm>
            <a:off x="4354448" y="3480488"/>
            <a:ext cx="718920" cy="18456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(no bore)</a:t>
            </a:r>
            <a:endParaRPr dirty="0"/>
          </a:p>
        </p:txBody>
      </p:sp>
      <p:sp>
        <p:nvSpPr>
          <p:cNvPr id="21" name="CustomShape 16"/>
          <p:cNvSpPr/>
          <p:nvPr/>
        </p:nvSpPr>
        <p:spPr>
          <a:xfrm>
            <a:off x="7403194" y="1323885"/>
            <a:ext cx="773936" cy="34186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20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T</a:t>
            </a:r>
            <a:endParaRPr dirty="0"/>
          </a:p>
        </p:txBody>
      </p:sp>
      <p:sp>
        <p:nvSpPr>
          <p:cNvPr id="22" name="CustomShape 17"/>
          <p:cNvSpPr/>
          <p:nvPr/>
        </p:nvSpPr>
        <p:spPr>
          <a:xfrm>
            <a:off x="7560608" y="1650068"/>
            <a:ext cx="266760" cy="334440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round/>
          </a:ln>
        </p:spPr>
      </p:sp>
      <p:sp>
        <p:nvSpPr>
          <p:cNvPr id="23" name="Line 18"/>
          <p:cNvSpPr/>
          <p:nvPr/>
        </p:nvSpPr>
        <p:spPr>
          <a:xfrm flipV="1">
            <a:off x="6219110" y="1984508"/>
            <a:ext cx="1474878" cy="2431795"/>
          </a:xfrm>
          <a:prstGeom prst="line">
            <a:avLst/>
          </a:prstGeom>
          <a:ln w="31680" cap="rnd">
            <a:solidFill>
              <a:srgbClr val="FF0000"/>
            </a:solidFill>
            <a:custDash>
              <a:ds d="88000" sp="88000"/>
            </a:custDash>
            <a:round/>
            <a:tailEnd type="triangle" w="med" len="med"/>
          </a:ln>
        </p:spPr>
      </p:sp>
      <p:sp>
        <p:nvSpPr>
          <p:cNvPr id="24" name="CustomShape 19"/>
          <p:cNvSpPr/>
          <p:nvPr/>
        </p:nvSpPr>
        <p:spPr>
          <a:xfrm>
            <a:off x="6695938" y="3616028"/>
            <a:ext cx="700920" cy="364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Calibri"/>
              </a:rPr>
              <a:t>IHEP</a:t>
            </a:r>
            <a:endParaRPr dirty="0"/>
          </a:p>
        </p:txBody>
      </p:sp>
      <p:sp>
        <p:nvSpPr>
          <p:cNvPr id="26" name="CustomShape 21"/>
          <p:cNvSpPr/>
          <p:nvPr/>
        </p:nvSpPr>
        <p:spPr>
          <a:xfrm>
            <a:off x="4466852" y="4393034"/>
            <a:ext cx="93600" cy="158400"/>
          </a:xfrm>
          <a:prstGeom prst="rect">
            <a:avLst/>
          </a:prstGeom>
          <a:solidFill>
            <a:srgbClr val="C00000"/>
          </a:solidFill>
          <a:ln w="9360">
            <a:solidFill>
              <a:srgbClr val="C00000"/>
            </a:solidFill>
            <a:round/>
          </a:ln>
        </p:spPr>
      </p:sp>
      <p:sp>
        <p:nvSpPr>
          <p:cNvPr id="27" name="CustomShape 22"/>
          <p:cNvSpPr/>
          <p:nvPr/>
        </p:nvSpPr>
        <p:spPr>
          <a:xfrm>
            <a:off x="4498670" y="4325560"/>
            <a:ext cx="1264680" cy="5436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LBNL(RD3C)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(Two 35 mm bore)</a:t>
            </a:r>
            <a:endParaRPr dirty="0"/>
          </a:p>
        </p:txBody>
      </p:sp>
      <p:sp>
        <p:nvSpPr>
          <p:cNvPr id="28" name="Line 23"/>
          <p:cNvSpPr/>
          <p:nvPr/>
        </p:nvSpPr>
        <p:spPr>
          <a:xfrm>
            <a:off x="6169568" y="6094808"/>
            <a:ext cx="2369160" cy="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7" y="4869160"/>
            <a:ext cx="1128281" cy="1115264"/>
          </a:xfrm>
          <a:prstGeom prst="rect">
            <a:avLst/>
          </a:prstGeom>
        </p:spPr>
      </p:pic>
      <p:sp>
        <p:nvSpPr>
          <p:cNvPr id="31" name="标题 1"/>
          <p:cNvSpPr>
            <a:spLocks noGrp="1"/>
          </p:cNvSpPr>
          <p:nvPr>
            <p:ph type="title"/>
          </p:nvPr>
        </p:nvSpPr>
        <p:spPr>
          <a:xfrm>
            <a:off x="0" y="50314"/>
            <a:ext cx="9144000" cy="714390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R&amp;D History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of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Nb</a:t>
            </a:r>
            <a:r>
              <a:rPr lang="en-US" altLang="zh-CN" sz="3200" b="1" baseline="-25000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Sn Dipole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 Magnets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9388" y="936061"/>
            <a:ext cx="669518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Results achieved 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with Nb</a:t>
            </a:r>
            <a:r>
              <a:rPr lang="en-US" altLang="zh-CN" sz="16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Sn </a:t>
            </a: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dipole 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technology test</a:t>
            </a:r>
            <a:endParaRPr lang="en-US" altLang="zh-CN" sz="1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itchFamily="34" charset="0"/>
                <a:cs typeface="Arial" pitchFamily="34" charset="0"/>
              </a:rPr>
              <a:t>16 T achieved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with block type configuration (HD1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@ LBNL, 2003)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15 T achieved with common coil configuration (RD3 @ LBNL, 2001)</a:t>
            </a:r>
          </a:p>
          <a:p>
            <a:pPr>
              <a:lnSpc>
                <a:spcPts val="1800"/>
              </a:lnSpc>
              <a:spcBef>
                <a:spcPts val="600"/>
              </a:spcBef>
              <a:buSzPct val="80000"/>
            </a:pP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Results achieved with accelerator level field quality and bore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Arial" pitchFamily="34" charset="0"/>
                <a:cs typeface="Arial" pitchFamily="34" charset="0"/>
              </a:rPr>
              <a:t>14 T achieved with block type configuration (HD2 @ LBNL, 2007)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13 T achieved with Cos-theta configuration (D20 @LBNL, 1997)</a:t>
            </a:r>
          </a:p>
        </p:txBody>
      </p:sp>
      <p:sp>
        <p:nvSpPr>
          <p:cNvPr id="33" name="Line 1"/>
          <p:cNvSpPr/>
          <p:nvPr/>
        </p:nvSpPr>
        <p:spPr>
          <a:xfrm>
            <a:off x="1115616" y="4869160"/>
            <a:ext cx="5053952" cy="154"/>
          </a:xfrm>
          <a:prstGeom prst="line">
            <a:avLst/>
          </a:prstGeom>
          <a:ln w="19080" cap="rnd">
            <a:solidFill>
              <a:srgbClr val="00B0F0"/>
            </a:solidFill>
            <a:custDash>
              <a:ds d="212000" sp="159000"/>
            </a:custDash>
            <a:round/>
          </a:ln>
        </p:spPr>
      </p:sp>
      <p:sp>
        <p:nvSpPr>
          <p:cNvPr id="36" name="TextBox 35"/>
          <p:cNvSpPr txBox="1"/>
          <p:nvPr/>
        </p:nvSpPr>
        <p:spPr>
          <a:xfrm>
            <a:off x="3757798" y="4868676"/>
            <a:ext cx="1401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0B0F0"/>
                </a:solidFill>
              </a:rPr>
              <a:t>(LHC </a:t>
            </a:r>
            <a:r>
              <a:rPr lang="en-US" altLang="zh-CN" sz="1000" dirty="0" err="1">
                <a:solidFill>
                  <a:srgbClr val="00B0F0"/>
                </a:solidFill>
              </a:rPr>
              <a:t>NbTi</a:t>
            </a:r>
            <a:r>
              <a:rPr lang="en-US" altLang="zh-CN" sz="1000" dirty="0">
                <a:solidFill>
                  <a:srgbClr val="00B0F0"/>
                </a:solidFill>
              </a:rPr>
              <a:t> dipole 8.3 T)</a:t>
            </a:r>
            <a:endParaRPr lang="zh-CN" altLang="en-US" sz="1000" dirty="0">
              <a:solidFill>
                <a:srgbClr val="00B0F0"/>
              </a:solidFill>
            </a:endParaRPr>
          </a:p>
        </p:txBody>
      </p:sp>
      <p:sp>
        <p:nvSpPr>
          <p:cNvPr id="34" name="CustomShape 15"/>
          <p:cNvSpPr/>
          <p:nvPr/>
        </p:nvSpPr>
        <p:spPr>
          <a:xfrm>
            <a:off x="3995936" y="3770062"/>
            <a:ext cx="925020" cy="165826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 dirty="0" smtClean="0">
                <a:solidFill>
                  <a:srgbClr val="C00000"/>
                </a:solidFill>
                <a:latin typeface="Calibri"/>
              </a:rPr>
              <a:t>(Single </a:t>
            </a:r>
            <a:r>
              <a:rPr lang="en-US" sz="1100" i="1" dirty="0">
                <a:solidFill>
                  <a:srgbClr val="C00000"/>
                </a:solidFill>
                <a:latin typeface="Calibri"/>
              </a:rPr>
              <a:t>bore)</a:t>
            </a:r>
            <a:endParaRPr dirty="0"/>
          </a:p>
        </p:txBody>
      </p:sp>
      <p:sp>
        <p:nvSpPr>
          <p:cNvPr id="3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17380" y="2973492"/>
            <a:ext cx="30568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D.R. </a:t>
            </a:r>
            <a:r>
              <a:rPr lang="en-US" altLang="zh-CN" sz="1050" i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Dietderich</a:t>
            </a:r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A. </a:t>
            </a:r>
            <a:r>
              <a:rPr lang="en-US" altLang="zh-CN" sz="1050" i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Godeke</a:t>
            </a:r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Cryogenics 48, </a:t>
            </a:r>
            <a:r>
              <a:rPr lang="en-US" altLang="zh-CN" sz="1050" i="1" kern="0" dirty="0">
                <a:latin typeface="Times New Roman" panose="02020603050405020304" pitchFamily="18" charset="0"/>
              </a:rPr>
              <a:t>(</a:t>
            </a:r>
            <a:r>
              <a:rPr lang="en-US" altLang="zh-CN" sz="1050" i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2008</a:t>
            </a:r>
            <a:r>
              <a:rPr lang="en-US" altLang="zh-CN" sz="1050" i="1" kern="0" dirty="0">
                <a:latin typeface="Times New Roman" panose="02020603050405020304" pitchFamily="18" charset="0"/>
              </a:rPr>
              <a:t>)</a:t>
            </a:r>
            <a:endParaRPr lang="zh-CN" altLang="en-US" sz="1050" i="1" dirty="0"/>
          </a:p>
        </p:txBody>
      </p:sp>
      <p:cxnSp>
        <p:nvCxnSpPr>
          <p:cNvPr id="37" name="直接连接符 36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6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Challenges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and R&amp;D Focus </a:t>
            </a:r>
            <a:b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of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20-T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agnets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040560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 err="1" smtClean="0"/>
              <a:t>J</a:t>
            </a:r>
            <a:r>
              <a:rPr lang="en-US" altLang="zh-CN" sz="2200" b="1" baseline="-25000" dirty="0" err="1" smtClean="0"/>
              <a:t>c</a:t>
            </a:r>
            <a:r>
              <a:rPr lang="en-US" altLang="zh-CN" sz="2200" b="1" dirty="0" smtClean="0"/>
              <a:t> and cost of Superconductors</a:t>
            </a:r>
            <a:r>
              <a:rPr lang="en-US" altLang="zh-CN" sz="2200" dirty="0" smtClean="0"/>
              <a:t>: Based on the present </a:t>
            </a:r>
            <a:r>
              <a:rPr lang="en-US" altLang="zh-CN" sz="2200" dirty="0" err="1" smtClean="0"/>
              <a:t>J</a:t>
            </a:r>
            <a:r>
              <a:rPr lang="en-US" altLang="zh-CN" sz="2200" baseline="-25000" dirty="0" err="1" smtClean="0"/>
              <a:t>c</a:t>
            </a:r>
            <a:r>
              <a:rPr lang="en-US" altLang="zh-CN" sz="2200" dirty="0" smtClean="0"/>
              <a:t> level, </a:t>
            </a:r>
            <a:r>
              <a:rPr lang="en-US" altLang="zh-CN" sz="2200" dirty="0"/>
              <a:t>t</a:t>
            </a:r>
            <a:r>
              <a:rPr lang="en-US" altLang="zh-CN" sz="2200" dirty="0" smtClean="0"/>
              <a:t>housands of tons of Nb</a:t>
            </a:r>
            <a:r>
              <a:rPr lang="en-US" altLang="zh-CN" sz="2200" baseline="-25000" dirty="0" smtClean="0"/>
              <a:t>3</a:t>
            </a:r>
            <a:r>
              <a:rPr lang="en-US" altLang="zh-CN" sz="2200" dirty="0" smtClean="0"/>
              <a:t>Sn and HTS superconductors are needed to fabricate SPPC magnets. </a:t>
            </a:r>
            <a:r>
              <a:rPr lang="en-US" altLang="zh-CN" sz="2200" dirty="0" smtClean="0">
                <a:solidFill>
                  <a:srgbClr val="FF0000"/>
                </a:solidFill>
              </a:rPr>
              <a:t>Significant increase of </a:t>
            </a:r>
            <a:r>
              <a:rPr lang="en-US" altLang="zh-CN" sz="2200" dirty="0" err="1" smtClean="0">
                <a:solidFill>
                  <a:srgbClr val="FF0000"/>
                </a:solidFill>
              </a:rPr>
              <a:t>J</a:t>
            </a:r>
            <a:r>
              <a:rPr lang="en-US" altLang="zh-CN" sz="2200" baseline="-25000" dirty="0" err="1" smtClean="0">
                <a:solidFill>
                  <a:srgbClr val="FF0000"/>
                </a:solidFill>
              </a:rPr>
              <a:t>c</a:t>
            </a:r>
            <a:r>
              <a:rPr lang="en-US" altLang="zh-CN" sz="2200" dirty="0" smtClean="0">
                <a:solidFill>
                  <a:srgbClr val="FF0000"/>
                </a:solidFill>
              </a:rPr>
              <a:t> and reduction of cost of superconductors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/>
              <a:t>are expected.</a:t>
            </a:r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endParaRPr lang="en-US" altLang="zh-CN" sz="2200" b="1" dirty="0" smtClean="0"/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 smtClean="0"/>
              <a:t>HTS </a:t>
            </a:r>
            <a:r>
              <a:rPr lang="en-US" altLang="zh-CN" sz="2200" b="1" dirty="0" smtClean="0"/>
              <a:t>coils for accelerator magnets</a:t>
            </a:r>
            <a:r>
              <a:rPr lang="en-US" altLang="zh-CN" sz="2200" dirty="0" smtClean="0"/>
              <a:t>, especially tape conductors: </a:t>
            </a:r>
            <a:r>
              <a:rPr lang="en-US" altLang="zh-CN" sz="2200" dirty="0" smtClean="0">
                <a:solidFill>
                  <a:srgbClr val="FF0000"/>
                </a:solidFill>
              </a:rPr>
              <a:t>field quality</a:t>
            </a:r>
            <a:r>
              <a:rPr lang="en-US" altLang="zh-CN" sz="2200" dirty="0" smtClean="0"/>
              <a:t> (current distribution, magnetization effect,…), </a:t>
            </a:r>
            <a:r>
              <a:rPr lang="en-US" altLang="zh-CN" sz="2200" dirty="0" smtClean="0">
                <a:solidFill>
                  <a:srgbClr val="FF0000"/>
                </a:solidFill>
              </a:rPr>
              <a:t>quench protection </a:t>
            </a:r>
            <a:r>
              <a:rPr lang="en-US" altLang="zh-CN" sz="2200" dirty="0" smtClean="0"/>
              <a:t>and</a:t>
            </a:r>
            <a:r>
              <a:rPr lang="en-US" altLang="zh-CN" sz="2200" b="1" dirty="0" smtClean="0"/>
              <a:t> </a:t>
            </a:r>
            <a:r>
              <a:rPr lang="en-US" altLang="zh-CN" sz="2200" dirty="0" smtClean="0">
                <a:solidFill>
                  <a:srgbClr val="FF0000"/>
                </a:solidFill>
              </a:rPr>
              <a:t>fabrication method</a:t>
            </a:r>
            <a:r>
              <a:rPr lang="en-US" altLang="zh-CN" sz="2200" dirty="0" smtClean="0"/>
              <a:t>.</a:t>
            </a:r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endParaRPr lang="en-US" altLang="zh-CN" sz="2200" b="1" dirty="0" smtClean="0"/>
          </a:p>
          <a:p>
            <a:pPr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200" b="1" dirty="0" smtClean="0"/>
              <a:t>Magnetic </a:t>
            </a:r>
            <a:r>
              <a:rPr lang="en-US" altLang="zh-CN" sz="2200" b="1" dirty="0" smtClean="0"/>
              <a:t>force in superconducting coils at 20 T</a:t>
            </a:r>
            <a:r>
              <a:rPr lang="en-US" altLang="zh-CN" sz="2200" dirty="0" smtClean="0"/>
              <a:t>: </a:t>
            </a:r>
            <a:r>
              <a:rPr lang="en-US" altLang="zh-CN" sz="2200" i="1" dirty="0" smtClean="0">
                <a:solidFill>
                  <a:srgbClr val="FF0000"/>
                </a:solidFill>
              </a:rPr>
              <a:t>F  ̴ B</a:t>
            </a:r>
            <a:r>
              <a:rPr lang="en-US" altLang="zh-CN" sz="2200" i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sz="2200" dirty="0" smtClean="0"/>
              <a:t>. And both </a:t>
            </a:r>
            <a:r>
              <a:rPr lang="en-US" altLang="zh-CN" sz="2200" dirty="0" smtClean="0">
                <a:solidFill>
                  <a:srgbClr val="FF0000"/>
                </a:solidFill>
              </a:rPr>
              <a:t>Nb</a:t>
            </a:r>
            <a:r>
              <a:rPr lang="en-US" altLang="zh-CN" sz="22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2200" dirty="0" smtClean="0">
                <a:solidFill>
                  <a:srgbClr val="FF0000"/>
                </a:solidFill>
              </a:rPr>
              <a:t>Sn and HTS </a:t>
            </a:r>
            <a:r>
              <a:rPr lang="en-US" altLang="zh-CN" sz="2200" dirty="0" smtClean="0"/>
              <a:t>superconductors are </a:t>
            </a:r>
            <a:r>
              <a:rPr lang="en-US" altLang="zh-CN" sz="2200" dirty="0" smtClean="0">
                <a:solidFill>
                  <a:srgbClr val="FF0000"/>
                </a:solidFill>
              </a:rPr>
              <a:t>strain sensitive</a:t>
            </a:r>
            <a:r>
              <a:rPr lang="en-US" altLang="zh-CN" sz="2200" dirty="0" smtClean="0"/>
              <a:t>! Needs innovative strain management </a:t>
            </a:r>
            <a:r>
              <a:rPr lang="en-US" altLang="zh-CN" sz="2200" dirty="0" smtClean="0"/>
              <a:t>for superconducting</a:t>
            </a:r>
            <a:r>
              <a:rPr lang="en-US" altLang="zh-CN" sz="2200" dirty="0" smtClean="0"/>
              <a:t> </a:t>
            </a:r>
            <a:r>
              <a:rPr lang="en-US" altLang="zh-CN" sz="2200" dirty="0" smtClean="0"/>
              <a:t>coils</a:t>
            </a:r>
            <a:r>
              <a:rPr lang="en-US" altLang="zh-CN" sz="2200" dirty="0" smtClean="0"/>
              <a:t>.</a:t>
            </a:r>
            <a:endParaRPr lang="en-US" altLang="zh-CN" sz="2200" dirty="0" smtClean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8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DE5315C-AF5C-4513-A13D-714F1E52C973}" type="datetime1">
              <a:rPr lang="zh-CN" altLang="en-US" smtClean="0"/>
              <a:t>2016-4-27</a:t>
            </a:fld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464315" y="1123156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90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-T Magnet coil layou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/>
          <a:stretch/>
        </p:blipFill>
        <p:spPr bwMode="auto">
          <a:xfrm>
            <a:off x="0" y="1746101"/>
            <a:ext cx="4342630" cy="483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Chart 1"/>
          <p:cNvGraphicFramePr>
            <a:graphicFrameLocks/>
          </p:cNvGraphicFramePr>
          <p:nvPr>
            <p:extLst/>
          </p:nvPr>
        </p:nvGraphicFramePr>
        <p:xfrm>
          <a:off x="4319588" y="3904505"/>
          <a:ext cx="2295216" cy="1504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4455477" y="5472564"/>
          <a:ext cx="2016224" cy="1109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84071"/>
                <a:gridCol w="932153"/>
              </a:tblGrid>
              <a:tr h="153302"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0" dirty="0" smtClean="0"/>
                        <a:t>Integrated </a:t>
                      </a:r>
                      <a:r>
                        <a:rPr lang="en-US" altLang="zh-CN" sz="1000" b="0" dirty="0" err="1" smtClean="0"/>
                        <a:t>b</a:t>
                      </a:r>
                      <a:r>
                        <a:rPr lang="en-US" altLang="zh-CN" sz="1000" b="0" baseline="-25000" dirty="0" err="1" smtClean="0"/>
                        <a:t>n</a:t>
                      </a:r>
                      <a:r>
                        <a:rPr lang="en-US" altLang="zh-CN" sz="1000" b="0" dirty="0" smtClean="0"/>
                        <a:t>/a</a:t>
                      </a:r>
                      <a:r>
                        <a:rPr lang="en-US" altLang="zh-CN" sz="1000" b="0" baseline="-25000" dirty="0" smtClean="0"/>
                        <a:t>n</a:t>
                      </a:r>
                      <a:endParaRPr lang="zh-CN" altLang="en-US" sz="1000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"/>
                        </a:lnSpc>
                      </a:pPr>
                      <a:r>
                        <a:rPr lang="en-US" altLang="zh-CN" sz="1000" b="0" dirty="0" smtClean="0"/>
                        <a:t>Value (10</a:t>
                      </a:r>
                      <a:r>
                        <a:rPr lang="en-US" altLang="zh-CN" sz="1000" b="0" baseline="30000" dirty="0" smtClean="0"/>
                        <a:t>-4</a:t>
                      </a:r>
                      <a:r>
                        <a:rPr lang="en-US" altLang="zh-CN" sz="1000" b="0" dirty="0" smtClean="0"/>
                        <a:t>)</a:t>
                      </a:r>
                      <a:endParaRPr lang="zh-CN" altLang="en-US" sz="1000" b="0" dirty="0"/>
                    </a:p>
                  </a:txBody>
                  <a:tcPr/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b3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0.14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b5</a:t>
                      </a:r>
                      <a:endParaRPr lang="zh-CN" alt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1.42</a:t>
                      </a:r>
                      <a:endParaRPr lang="zh-CN" altLang="en-US" sz="1000" b="0" dirty="0"/>
                    </a:p>
                  </a:txBody>
                  <a:tcPr/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b7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-0.40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a2</a:t>
                      </a:r>
                      <a:endParaRPr lang="zh-CN" alt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-0.29</a:t>
                      </a:r>
                      <a:endParaRPr lang="zh-CN" altLang="en-US" sz="1000" b="0" dirty="0"/>
                    </a:p>
                  </a:txBody>
                  <a:tcPr/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a4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-1.81</a:t>
                      </a:r>
                      <a:endParaRPr lang="zh-CN" altLang="en-US" sz="1000" b="0" dirty="0"/>
                    </a:p>
                  </a:txBody>
                  <a:tcPr>
                    <a:noFill/>
                  </a:tcPr>
                </a:tc>
              </a:tr>
              <a:tr h="131710"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a6</a:t>
                      </a:r>
                      <a:endParaRPr lang="zh-CN" alt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00"/>
                        </a:lnSpc>
                      </a:pPr>
                      <a:r>
                        <a:rPr lang="en-US" altLang="zh-CN" sz="1000" b="0" dirty="0" smtClean="0"/>
                        <a:t>0.03</a:t>
                      </a:r>
                      <a:endParaRPr lang="zh-CN" altLang="en-US" sz="10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0" y="661875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Xu, K. Zhang, C. Wang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al., 20-T Dipole Magnet with Common Coil Configuration: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and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Challenges, IEEE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Trans. Appl. </a:t>
            </a:r>
            <a:r>
              <a:rPr lang="en-US" altLang="zh-CN" sz="9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26, NO. 4,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pt-BR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4000404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76" y="1180328"/>
            <a:ext cx="2098040" cy="27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/>
          <a:stretch/>
        </p:blipFill>
        <p:spPr>
          <a:xfrm>
            <a:off x="6588224" y="1149722"/>
            <a:ext cx="2483768" cy="5447630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94" y="1493471"/>
            <a:ext cx="1066774" cy="7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/>
          <p:cNvSpPr txBox="1"/>
          <p:nvPr/>
        </p:nvSpPr>
        <p:spPr>
          <a:xfrm>
            <a:off x="5508104" y="737025"/>
            <a:ext cx="32836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With common coil configuration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496" y="1105580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400" b="1" i="1" kern="0" dirty="0" smtClean="0">
                <a:solidFill>
                  <a:srgbClr val="FF0000"/>
                </a:solidFill>
              </a:rPr>
              <a:t>20-T </a:t>
            </a:r>
            <a:r>
              <a:rPr lang="en-US" altLang="zh-CN" sz="1400" b="1" i="1" kern="0" dirty="0">
                <a:solidFill>
                  <a:srgbClr val="FF0000"/>
                </a:solidFill>
              </a:rPr>
              <a:t>dipole </a:t>
            </a:r>
            <a:r>
              <a:rPr lang="en-US" altLang="zh-CN" sz="1400" b="1" i="1" kern="0" dirty="0" smtClean="0">
                <a:solidFill>
                  <a:srgbClr val="FF0000"/>
                </a:solidFill>
              </a:rPr>
              <a:t>magnet with common coil configuration 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two </a:t>
            </a:r>
            <a:r>
              <a:rPr lang="el-GR" altLang="zh-CN" sz="1400" b="1" i="1" kern="0" dirty="0">
                <a:solidFill>
                  <a:prstClr val="black"/>
                </a:solidFill>
              </a:rPr>
              <a:t>Φ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50 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mm beam pipes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;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 load 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line </a:t>
            </a:r>
            <a:r>
              <a:rPr lang="en-US" altLang="zh-CN" sz="1400" b="1" i="1" kern="0" dirty="0" smtClean="0">
                <a:solidFill>
                  <a:prstClr val="black"/>
                </a:solidFill>
              </a:rPr>
              <a:t>80</a:t>
            </a:r>
            <a:r>
              <a:rPr lang="en-US" altLang="zh-CN" sz="1400" b="1" i="1" kern="0" dirty="0">
                <a:solidFill>
                  <a:prstClr val="black"/>
                </a:solidFill>
              </a:rPr>
              <a:t>% @ 1.9 K</a:t>
            </a:r>
            <a:endParaRPr lang="zh-CN" altLang="en-US" sz="1400" dirty="0"/>
          </a:p>
        </p:txBody>
      </p:sp>
      <p:sp>
        <p:nvSpPr>
          <p:cNvPr id="15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esign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tudy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of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SPPC Dipole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Magnets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3616" y="771417"/>
            <a:ext cx="2535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Q. Xu, K. Zhang, C. </a:t>
            </a:r>
            <a:r>
              <a:rPr lang="en-US" altLang="zh-CN" sz="1400" b="1" i="1" dirty="0" smtClean="0"/>
              <a:t>Wang et al. </a:t>
            </a:r>
            <a:endParaRPr lang="zh-CN" altLang="en-US" sz="1400" b="1" i="1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0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3402072" y="3131676"/>
            <a:ext cx="2152640" cy="738664"/>
          </a:xfrm>
          <a:prstGeom prst="rect">
            <a:avLst/>
          </a:prstGeom>
          <a:noFill/>
          <a:ln w="12700"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i="1" kern="0" dirty="0">
                <a:solidFill>
                  <a:prstClr val="black"/>
                </a:solidFill>
              </a:rPr>
              <a:t>L</a:t>
            </a:r>
            <a:r>
              <a:rPr kumimoji="0" lang="en-US" altLang="zh-CN" sz="14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orentz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force per</a:t>
            </a:r>
            <a:r>
              <a:rPr kumimoji="0" lang="en-US" altLang="zh-CN" sz="1400" b="1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aperture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Fmag_x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=23.4 MN/m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Fmag_y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=2.38  MN/m</a:t>
            </a:r>
            <a:endParaRPr kumimoji="0" lang="zh-CN" altLang="en-US" sz="1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77" y="1052736"/>
            <a:ext cx="3110284" cy="245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43" y="3789040"/>
            <a:ext cx="305933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84168" y="3501008"/>
            <a:ext cx="259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Stress in coil after excitation</a:t>
            </a:r>
            <a:endParaRPr lang="zh-CN" altLang="en-US" sz="1600" i="1" dirty="0"/>
          </a:p>
        </p:txBody>
      </p:sp>
      <p:sp>
        <p:nvSpPr>
          <p:cNvPr id="45" name="文本框 44"/>
          <p:cNvSpPr txBox="1"/>
          <p:nvPr/>
        </p:nvSpPr>
        <p:spPr>
          <a:xfrm>
            <a:off x="6033427" y="6188826"/>
            <a:ext cx="264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/>
              <a:t>Stress in shell after excitation</a:t>
            </a:r>
            <a:endParaRPr lang="zh-CN" altLang="en-US" sz="1600" i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5" y="1074966"/>
            <a:ext cx="2722555" cy="20664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864" y="1052736"/>
            <a:ext cx="2215848" cy="2013513"/>
          </a:xfrm>
          <a:prstGeom prst="rect">
            <a:avLst/>
          </a:prstGeom>
        </p:spPr>
      </p:pic>
      <p:pic>
        <p:nvPicPr>
          <p:cNvPr id="46" name="图片 45" descr="E:\MT文章\磁体全模型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1008"/>
            <a:ext cx="3156601" cy="29669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0" y="6582544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Zhang et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al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en-US" altLang="zh-CN" sz="900" dirty="0"/>
              <a:t>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2-D Mechanical Design Study of a 20-T Two-in-One Common-Coil Dipole Magnet for High-Energy Accelerators,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IEEE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Trans. Appl. </a:t>
            </a:r>
            <a:r>
              <a:rPr lang="en-US" altLang="zh-CN" sz="9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26, NO. 4,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4003705</a:t>
            </a:r>
            <a:endParaRPr lang="pt-BR" altLang="zh-CN" sz="900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496" y="3097635"/>
            <a:ext cx="33665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i="1" dirty="0" smtClean="0"/>
              <a:t>D.R</a:t>
            </a:r>
            <a:r>
              <a:rPr lang="en-US" altLang="zh-CN" sz="1000" i="1" dirty="0"/>
              <a:t>. </a:t>
            </a:r>
            <a:r>
              <a:rPr lang="en-US" altLang="zh-CN" sz="1000" i="1" dirty="0" err="1"/>
              <a:t>Dietderich</a:t>
            </a:r>
            <a:r>
              <a:rPr lang="en-US" altLang="zh-CN" sz="1000" i="1" dirty="0"/>
              <a:t>, A. </a:t>
            </a:r>
            <a:r>
              <a:rPr lang="en-US" altLang="zh-CN" sz="1000" i="1" dirty="0" err="1"/>
              <a:t>Godeke</a:t>
            </a:r>
            <a:r>
              <a:rPr lang="en-US" altLang="zh-CN" sz="1000" i="1" dirty="0"/>
              <a:t> / Cryogenics 48 (2008) 331–340</a:t>
            </a:r>
            <a:endParaRPr lang="zh-CN" altLang="en-US" sz="1000" i="1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图片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72" y="4006934"/>
            <a:ext cx="2152640" cy="221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/>
          <p:cNvSpPr txBox="1"/>
          <p:nvPr/>
        </p:nvSpPr>
        <p:spPr>
          <a:xfrm>
            <a:off x="3256879" y="6200358"/>
            <a:ext cx="264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Direction of Magnetic force</a:t>
            </a:r>
            <a:endParaRPr lang="zh-CN" altLang="en-US" sz="1600" i="1" dirty="0"/>
          </a:p>
        </p:txBody>
      </p:sp>
      <p:sp>
        <p:nvSpPr>
          <p:cNvPr id="19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esign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tudy of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SPPC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Dipole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Magnets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8599" y="776548"/>
            <a:ext cx="24485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K. Zhang, Q. Xu, C. Wang et </a:t>
            </a:r>
            <a:r>
              <a:rPr lang="en-US" altLang="zh-CN" sz="1400" b="1" i="1" dirty="0"/>
              <a:t>al.</a:t>
            </a:r>
            <a:endParaRPr lang="zh-CN" altLang="en-US" sz="1400" b="1" i="1" dirty="0"/>
          </a:p>
        </p:txBody>
      </p:sp>
      <p:sp>
        <p:nvSpPr>
          <p:cNvPr id="21" name="TextBox 3"/>
          <p:cNvSpPr txBox="1"/>
          <p:nvPr/>
        </p:nvSpPr>
        <p:spPr>
          <a:xfrm>
            <a:off x="5508104" y="737025"/>
            <a:ext cx="32836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With common coil configuration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5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0" name="图片 19" descr="C:\Users\XUQJ\Desktop\Sub_scale model_m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897" y="1175176"/>
            <a:ext cx="2953935" cy="2829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图片 20" descr="C:\Users\XUQJ\Desktop\15_T_m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1840" y="1172974"/>
            <a:ext cx="2957514" cy="2832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图片 21" descr="C:\Users\XUQJ\Desktop\20_T_m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2558" y="1172974"/>
            <a:ext cx="2855387" cy="2832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右箭头 3"/>
          <p:cNvSpPr/>
          <p:nvPr/>
        </p:nvSpPr>
        <p:spPr>
          <a:xfrm>
            <a:off x="2817173" y="1372364"/>
            <a:ext cx="426861" cy="256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42348" y="1041738"/>
            <a:ext cx="369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a </a:t>
            </a:r>
            <a:endParaRPr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3607033" y="1041738"/>
            <a:ext cx="380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/>
              <a:t>b </a:t>
            </a:r>
            <a:endParaRPr lang="zh-CN" altLang="en-US" sz="2000" dirty="0"/>
          </a:p>
        </p:txBody>
      </p:sp>
      <p:sp>
        <p:nvSpPr>
          <p:cNvPr id="26" name="矩形 25"/>
          <p:cNvSpPr/>
          <p:nvPr/>
        </p:nvSpPr>
        <p:spPr>
          <a:xfrm>
            <a:off x="6621501" y="1046930"/>
            <a:ext cx="349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c</a:t>
            </a:r>
            <a:r>
              <a:rPr lang="en-US" altLang="zh-CN" sz="2000" b="1" dirty="0" smtClean="0"/>
              <a:t> </a:t>
            </a:r>
            <a:endParaRPr lang="zh-CN" altLang="en-US" sz="2000" dirty="0"/>
          </a:p>
        </p:txBody>
      </p:sp>
      <p:sp>
        <p:nvSpPr>
          <p:cNvPr id="27" name="标题 2"/>
          <p:cNvSpPr>
            <a:spLocks noGrp="1"/>
          </p:cNvSpPr>
          <p:nvPr>
            <p:ph type="title"/>
          </p:nvPr>
        </p:nvSpPr>
        <p:spPr>
          <a:xfrm>
            <a:off x="0" y="-27384"/>
            <a:ext cx="9156789" cy="725470"/>
          </a:xfr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R&amp;D </a:t>
            </a: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teps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for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SPPC Dipole </a:t>
            </a: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Magnets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7504" y="4048026"/>
            <a:ext cx="2953935" cy="255454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1</a:t>
            </a:r>
            <a:r>
              <a:rPr lang="en-US" altLang="zh-CN" sz="1600" b="1" i="1" kern="0" baseline="30000" dirty="0" smtClean="0">
                <a:solidFill>
                  <a:prstClr val="black"/>
                </a:solidFill>
              </a:rPr>
              <a:t>st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 step                               </a:t>
            </a:r>
            <a:r>
              <a:rPr lang="en-US" altLang="zh-CN" sz="1600" b="1" i="1" kern="0" dirty="0" smtClean="0">
                <a:solidFill>
                  <a:srgbClr val="FF0000"/>
                </a:solidFill>
              </a:rPr>
              <a:t>ongoing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Fabrication of 15-T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 and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Sn+HTS subscale magnets, to test the stress management method for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 &amp; HTS coils and the quench protection method for HTS coils;</a:t>
            </a:r>
          </a:p>
          <a:p>
            <a:pPr algn="just"/>
            <a:endParaRPr lang="en-US" altLang="zh-CN" sz="1600" b="1" i="1" kern="0" dirty="0" smtClean="0">
              <a:solidFill>
                <a:prstClr val="black"/>
              </a:solidFill>
            </a:endParaRP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 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By the end of 2018.</a:t>
            </a:r>
          </a:p>
        </p:txBody>
      </p:sp>
      <p:sp>
        <p:nvSpPr>
          <p:cNvPr id="32" name="矩形 31"/>
          <p:cNvSpPr/>
          <p:nvPr/>
        </p:nvSpPr>
        <p:spPr>
          <a:xfrm>
            <a:off x="3082905" y="4048026"/>
            <a:ext cx="2953935" cy="255454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2</a:t>
            </a:r>
            <a:r>
              <a:rPr lang="en-US" altLang="zh-CN" sz="1600" b="1" i="1" kern="0" baseline="30000" dirty="0" smtClean="0">
                <a:solidFill>
                  <a:prstClr val="black"/>
                </a:solidFill>
              </a:rPr>
              <a:t>nd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 step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Fabrication of 15-T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Nb</a:t>
            </a:r>
            <a:r>
              <a:rPr lang="en-US" altLang="zh-CN" sz="1600" b="1" i="1" kern="0" baseline="-25000" dirty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Sn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and 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Sn+HTS operational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field dipole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magnet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with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two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Φ50 mm beam pipes and 10</a:t>
            </a:r>
            <a:r>
              <a:rPr lang="en-US" altLang="zh-CN" sz="1600" b="1" i="1" kern="0" baseline="30000" dirty="0">
                <a:solidFill>
                  <a:prstClr val="black"/>
                </a:solidFill>
              </a:rPr>
              <a:t>-4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 field quality, to test the field optimization method for HTS coils;</a:t>
            </a:r>
          </a:p>
          <a:p>
            <a:pPr algn="just"/>
            <a:endParaRPr lang="en-US" altLang="zh-CN" sz="1600" b="1" i="1" kern="0" dirty="0" smtClean="0">
              <a:solidFill>
                <a:prstClr val="black"/>
              </a:solidFill>
            </a:endParaRP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To be funded. </a:t>
            </a:r>
            <a:endParaRPr lang="zh-CN" altLang="en-US" sz="1600" b="1" i="1" kern="0" dirty="0">
              <a:solidFill>
                <a:prstClr val="black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67446" y="4048026"/>
            <a:ext cx="2953935" cy="255454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baseline="30000" dirty="0" smtClean="0">
                <a:solidFill>
                  <a:prstClr val="black"/>
                </a:solidFill>
              </a:rPr>
              <a:t>rd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 step</a:t>
            </a:r>
          </a:p>
          <a:p>
            <a:pPr algn="just"/>
            <a:r>
              <a:rPr lang="en-US" altLang="zh-CN" sz="1600" b="1" i="1" kern="0" dirty="0" smtClean="0">
                <a:solidFill>
                  <a:prstClr val="black"/>
                </a:solidFill>
              </a:rPr>
              <a:t>Fabrication of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the 20-T magnet with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Nb</a:t>
            </a:r>
            <a:r>
              <a:rPr lang="en-US" altLang="zh-CN" sz="1600" b="1" i="1" kern="0" baseline="-25000" dirty="0" smtClean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Sn+HTS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or only one of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them,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if we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can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get significant progress on the performance of Nb</a:t>
            </a:r>
            <a:r>
              <a:rPr lang="en-US" altLang="zh-CN" sz="1600" b="1" i="1" kern="0" baseline="-25000" dirty="0">
                <a:solidFill>
                  <a:prstClr val="black"/>
                </a:solidFill>
              </a:rPr>
              <a:t>3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Sn or HTS superconductors, i.e., their </a:t>
            </a:r>
            <a:r>
              <a:rPr lang="en-US" altLang="zh-CN" sz="1600" b="1" i="1" kern="0" dirty="0" err="1">
                <a:solidFill>
                  <a:prstClr val="black"/>
                </a:solidFill>
              </a:rPr>
              <a:t>Jc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 level is 3~6 times 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increased or even more, </a:t>
            </a:r>
            <a:r>
              <a:rPr lang="en-US" altLang="zh-CN" sz="1600" b="1" i="1" kern="0" dirty="0">
                <a:solidFill>
                  <a:prstClr val="black"/>
                </a:solidFill>
              </a:rPr>
              <a:t>and the cost is significantly reduced</a:t>
            </a:r>
            <a:r>
              <a:rPr lang="en-US" altLang="zh-CN" sz="1600" b="1" i="1" kern="0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endParaRPr lang="en-US" altLang="zh-CN" sz="1600" b="1" i="1" kern="0" dirty="0" smtClean="0">
              <a:solidFill>
                <a:prstClr val="black"/>
              </a:solidFill>
            </a:endParaRPr>
          </a:p>
        </p:txBody>
      </p:sp>
      <p:sp>
        <p:nvSpPr>
          <p:cNvPr id="34" name="右箭头 33"/>
          <p:cNvSpPr/>
          <p:nvPr/>
        </p:nvSpPr>
        <p:spPr>
          <a:xfrm>
            <a:off x="5920562" y="1372364"/>
            <a:ext cx="426861" cy="256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0" y="661875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Xu, K. Zhang, C. Wang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al., 20-T Dipole Magnet with Common Coil Configuration: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and 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Challenges, IEEE </a:t>
            </a:r>
            <a:r>
              <a:rPr lang="en-US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Trans. Appl. </a:t>
            </a:r>
            <a:r>
              <a:rPr lang="en-US" altLang="zh-CN" sz="9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en-US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26, NO. 4, </a:t>
            </a:r>
            <a:r>
              <a:rPr lang="pt-BR" altLang="zh-CN" sz="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zh-CN" altLang="pt-BR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pt-BR" altLang="zh-CN" sz="9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4000404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3616" y="771417"/>
            <a:ext cx="2535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Q. Xu, K. Zhang, C. </a:t>
            </a:r>
            <a:r>
              <a:rPr lang="en-US" altLang="zh-CN" sz="1400" b="1" i="1" dirty="0" smtClean="0"/>
              <a:t>Wang et al. </a:t>
            </a:r>
            <a:endParaRPr lang="zh-CN" altLang="en-US" sz="1400" b="1" i="1" dirty="0"/>
          </a:p>
        </p:txBody>
      </p:sp>
      <p:sp>
        <p:nvSpPr>
          <p:cNvPr id="23" name="TextBox 3"/>
          <p:cNvSpPr txBox="1"/>
          <p:nvPr/>
        </p:nvSpPr>
        <p:spPr>
          <a:xfrm>
            <a:off x="5508104" y="737025"/>
            <a:ext cx="32836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With common coil configuration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5437</TotalTime>
  <Words>1736</Words>
  <Application>Microsoft Office PowerPoint</Application>
  <PresentationFormat>全屏显示(4:3)</PresentationFormat>
  <Paragraphs>362</Paragraphs>
  <Slides>20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Helvetica Light</vt:lpstr>
      <vt:lpstr>ＭＳ Ｐゴシック</vt:lpstr>
      <vt:lpstr>宋体</vt:lpstr>
      <vt:lpstr>微软雅黑</vt:lpstr>
      <vt:lpstr>Arial</vt:lpstr>
      <vt:lpstr>Calibri</vt:lpstr>
      <vt:lpstr>Cambria Math</vt:lpstr>
      <vt:lpstr>Comic Sans MS</vt:lpstr>
      <vt:lpstr>Times New Roman</vt:lpstr>
      <vt:lpstr>Wingdings</vt:lpstr>
      <vt:lpstr>Office 主题</vt:lpstr>
      <vt:lpstr>Equation</vt:lpstr>
      <vt:lpstr>Graph</vt:lpstr>
      <vt:lpstr>Microsoft 公式 3.0</vt:lpstr>
      <vt:lpstr>公式</vt:lpstr>
      <vt:lpstr>SPPC High Field Magnets -   Preliminary Design Study and R&amp;D Steps </vt:lpstr>
      <vt:lpstr>Requirements of the SPPC Magnets</vt:lpstr>
      <vt:lpstr>Why 20-T Dipole Is Difficult ?</vt:lpstr>
      <vt:lpstr>Performance of Superconductors</vt:lpstr>
      <vt:lpstr>R&amp;D History of Nb3Sn Dipole Magnets</vt:lpstr>
      <vt:lpstr>Challenges and R&amp;D Focus  of the 20-T Accelerator Magnets</vt:lpstr>
      <vt:lpstr>Design Study of SPPC Dipole Magnets</vt:lpstr>
      <vt:lpstr>Design Study of SPPC Dipole Magnets</vt:lpstr>
      <vt:lpstr>R&amp;D Steps for SPPC Dipole Magnets</vt:lpstr>
      <vt:lpstr>R&amp;D Steps for SPPC Dipole Magnets</vt:lpstr>
      <vt:lpstr>R&amp;D Steps for SPPC Dipole Magnets</vt:lpstr>
      <vt:lpstr>R&amp;D Steps for SPPC Dipole Magnets</vt:lpstr>
      <vt:lpstr>Development of Nb3Sn Rutherford Cable</vt:lpstr>
      <vt:lpstr>Development of Nb3Sn Rutherford Cable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</dc:creator>
  <cp:lastModifiedBy>unknown</cp:lastModifiedBy>
  <cp:revision>594</cp:revision>
  <dcterms:modified xsi:type="dcterms:W3CDTF">2016-04-27T10:02:24Z</dcterms:modified>
</cp:coreProperties>
</file>