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424" r:id="rId3"/>
    <p:sldId id="470" r:id="rId4"/>
    <p:sldId id="486" r:id="rId5"/>
    <p:sldId id="338" r:id="rId6"/>
    <p:sldId id="487" r:id="rId7"/>
    <p:sldId id="460" r:id="rId8"/>
    <p:sldId id="339" r:id="rId9"/>
    <p:sldId id="427" r:id="rId10"/>
    <p:sldId id="428" r:id="rId11"/>
    <p:sldId id="429" r:id="rId12"/>
    <p:sldId id="431" r:id="rId13"/>
    <p:sldId id="430" r:id="rId14"/>
    <p:sldId id="482" r:id="rId15"/>
    <p:sldId id="483" r:id="rId16"/>
    <p:sldId id="384" r:id="rId17"/>
    <p:sldId id="473" r:id="rId18"/>
    <p:sldId id="267" r:id="rId19"/>
    <p:sldId id="447" r:id="rId20"/>
    <p:sldId id="471" r:id="rId21"/>
    <p:sldId id="340" r:id="rId22"/>
    <p:sldId id="422" r:id="rId23"/>
    <p:sldId id="475" r:id="rId24"/>
    <p:sldId id="276" r:id="rId25"/>
    <p:sldId id="478" r:id="rId26"/>
    <p:sldId id="408" r:id="rId27"/>
    <p:sldId id="359" r:id="rId28"/>
    <p:sldId id="370" r:id="rId29"/>
    <p:sldId id="476" r:id="rId30"/>
    <p:sldId id="416" r:id="rId31"/>
    <p:sldId id="477" r:id="rId32"/>
    <p:sldId id="479" r:id="rId33"/>
    <p:sldId id="480" r:id="rId34"/>
    <p:sldId id="481" r:id="rId35"/>
    <p:sldId id="484" r:id="rId36"/>
    <p:sldId id="468" r:id="rId37"/>
    <p:sldId id="469" r:id="rId38"/>
    <p:sldId id="490" r:id="rId39"/>
    <p:sldId id="423" r:id="rId40"/>
    <p:sldId id="405" r:id="rId41"/>
    <p:sldId id="472" r:id="rId42"/>
    <p:sldId id="279" r:id="rId43"/>
    <p:sldId id="387" r:id="rId44"/>
    <p:sldId id="435" r:id="rId45"/>
    <p:sldId id="488" r:id="rId46"/>
    <p:sldId id="489" r:id="rId47"/>
    <p:sldId id="434" r:id="rId48"/>
    <p:sldId id="442" r:id="rId4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42" autoAdjust="0"/>
  </p:normalViewPr>
  <p:slideViewPr>
    <p:cSldViewPr>
      <p:cViewPr varScale="1">
        <p:scale>
          <a:sx n="94" d="100"/>
          <a:sy n="94" d="100"/>
        </p:scale>
        <p:origin x="-87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7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EE9D8-4B85-4E1C-88A6-FAFE0AE777F1}" type="datetimeFigureOut">
              <a:rPr lang="zh-CN" altLang="en-US" smtClean="0"/>
              <a:t>2016/4/28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6EB39-51B5-47EE-AF81-F10604437D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95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6EB39-51B5-47EE-AF81-F10604437D8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837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7A1F81-9142-42B0-816E-311B92B066BE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15B9-9BA0-4F13-9206-D6FFB7DF24BD}" type="datetimeFigureOut">
              <a:rPr lang="zh-CN" altLang="en-US" smtClean="0"/>
              <a:t>2016/4/28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F2D-D850-42D4-B59C-051651F61E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86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15B9-9BA0-4F13-9206-D6FFB7DF24BD}" type="datetimeFigureOut">
              <a:rPr lang="zh-CN" altLang="en-US" smtClean="0"/>
              <a:t>2016/4/28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F2D-D850-42D4-B59C-051651F61E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438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15B9-9BA0-4F13-9206-D6FFB7DF24BD}" type="datetimeFigureOut">
              <a:rPr lang="zh-CN" altLang="en-US" smtClean="0"/>
              <a:t>2016/4/28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F2D-D850-42D4-B59C-051651F61E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62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15B9-9BA0-4F13-9206-D6FFB7DF24BD}" type="datetimeFigureOut">
              <a:rPr lang="zh-CN" altLang="en-US" smtClean="0"/>
              <a:t>2016/4/28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F2D-D850-42D4-B59C-051651F61E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673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15B9-9BA0-4F13-9206-D6FFB7DF24BD}" type="datetimeFigureOut">
              <a:rPr lang="zh-CN" altLang="en-US" smtClean="0"/>
              <a:t>2016/4/28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F2D-D850-42D4-B59C-051651F61E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54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15B9-9BA0-4F13-9206-D6FFB7DF24BD}" type="datetimeFigureOut">
              <a:rPr lang="zh-CN" altLang="en-US" smtClean="0"/>
              <a:t>2016/4/28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F2D-D850-42D4-B59C-051651F61E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417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15B9-9BA0-4F13-9206-D6FFB7DF24BD}" type="datetimeFigureOut">
              <a:rPr lang="zh-CN" altLang="en-US" smtClean="0"/>
              <a:t>2016/4/28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F2D-D850-42D4-B59C-051651F61E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26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15B9-9BA0-4F13-9206-D6FFB7DF24BD}" type="datetimeFigureOut">
              <a:rPr lang="zh-CN" altLang="en-US" smtClean="0"/>
              <a:t>2016/4/28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F2D-D850-42D4-B59C-051651F61E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7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15B9-9BA0-4F13-9206-D6FFB7DF24BD}" type="datetimeFigureOut">
              <a:rPr lang="zh-CN" altLang="en-US" smtClean="0"/>
              <a:t>2016/4/28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F2D-D850-42D4-B59C-051651F61E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696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15B9-9BA0-4F13-9206-D6FFB7DF24BD}" type="datetimeFigureOut">
              <a:rPr lang="zh-CN" altLang="en-US" smtClean="0"/>
              <a:t>2016/4/28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F2D-D850-42D4-B59C-051651F61E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15B9-9BA0-4F13-9206-D6FFB7DF24BD}" type="datetimeFigureOut">
              <a:rPr lang="zh-CN" altLang="en-US" smtClean="0"/>
              <a:t>2016/4/28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F2D-D850-42D4-B59C-051651F61E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82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D15B9-9BA0-4F13-9206-D6FFB7DF24BD}" type="datetimeFigureOut">
              <a:rPr lang="zh-CN" altLang="en-US" smtClean="0"/>
              <a:t>2016/4/28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E4F2D-D850-42D4-B59C-051651F61E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81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rxiv.org/abs/1504.05116" TargetMode="Externa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hyperlink" Target="http://arxiv.org/abs/1309.3833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arxiv.org/abs/1309.3833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hyperlink" Target="http://arxiv.org/abs/1309.383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0576" y="109487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zh-CN" altLang="en-US" sz="6600" dirty="0">
                <a:solidFill>
                  <a:srgbClr val="3333FF"/>
                </a:solidFill>
                <a:latin typeface="华文新魏" pitchFamily="2" charset="-122"/>
                <a:ea typeface="华文新魏" pitchFamily="2" charset="-122"/>
              </a:rPr>
              <a:t>铁基高温超导研究进展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66376" y="3284984"/>
            <a:ext cx="6400800" cy="1752600"/>
          </a:xfrm>
        </p:spPr>
        <p:txBody>
          <a:bodyPr>
            <a:normAutofit/>
          </a:bodyPr>
          <a:lstStyle/>
          <a:p>
            <a:r>
              <a:rPr lang="zh-CN" altLang="en-US" sz="40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陈仙辉</a:t>
            </a:r>
            <a:endParaRPr lang="zh-CN" altLang="en-US" sz="40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816" y="5301208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0070C0"/>
                </a:solidFill>
                <a:latin typeface="华文行楷" pitchFamily="2" charset="-122"/>
                <a:ea typeface="华文行楷" pitchFamily="2" charset="-122"/>
              </a:rPr>
              <a:t>中国科学技术大学</a:t>
            </a:r>
            <a:endParaRPr lang="zh-CN" altLang="en-US" sz="3200" dirty="0">
              <a:solidFill>
                <a:srgbClr val="0070C0"/>
              </a:solidFill>
              <a:latin typeface="华文行楷" pitchFamily="2" charset="-122"/>
              <a:ea typeface="华文行楷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67544" y="2420888"/>
            <a:ext cx="8208912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87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319464" y="5840317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C. Wang</a:t>
            </a:r>
            <a:r>
              <a:rPr lang="en-US" altLang="zh-CN" i="1" dirty="0" smtClean="0"/>
              <a:t> et al</a:t>
            </a:r>
            <a:r>
              <a:rPr lang="en-US" altLang="zh-CN" dirty="0" smtClean="0"/>
              <a:t>, </a:t>
            </a:r>
            <a:r>
              <a:rPr lang="de-DE" altLang="zh-CN" i="1" dirty="0" smtClean="0"/>
              <a:t>J. Am. Chem. Soc </a:t>
            </a:r>
            <a:r>
              <a:rPr lang="de-DE" altLang="zh-CN" b="1" dirty="0" smtClean="0"/>
              <a:t>138</a:t>
            </a:r>
            <a:r>
              <a:rPr lang="de-DE" altLang="zh-CN" dirty="0" smtClean="0"/>
              <a:t>, 2170</a:t>
            </a:r>
            <a:r>
              <a:rPr lang="de-DE" altLang="zh-CN" dirty="0"/>
              <a:t> </a:t>
            </a:r>
            <a:r>
              <a:rPr lang="de-DE" altLang="zh-CN" dirty="0" smtClean="0"/>
              <a:t>(2016</a:t>
            </a:r>
            <a:r>
              <a:rPr lang="de-DE" altLang="zh-CN" dirty="0"/>
              <a:t>)</a:t>
            </a:r>
            <a:endParaRPr lang="en-US" altLang="zh-CN" dirty="0" smtClean="0"/>
          </a:p>
        </p:txBody>
      </p:sp>
      <p:cxnSp>
        <p:nvCxnSpPr>
          <p:cNvPr id="7" name="直接连接符 6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2782" y="260648"/>
            <a:ext cx="4280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FeAs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基超导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材料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——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ThNFeAs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19"/>
            <a:ext cx="3062908" cy="271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98" y="3866119"/>
            <a:ext cx="3575190" cy="273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542" y="1932956"/>
            <a:ext cx="495888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427983" y="1288161"/>
            <a:ext cx="4094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New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ZrCuSiAs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-Type Superconductor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51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304453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64704"/>
            <a:ext cx="5574382" cy="268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220" y="3522974"/>
            <a:ext cx="2736304" cy="254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435" y="3452896"/>
            <a:ext cx="2814193" cy="271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接连接符 7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1"/>
          <p:cNvSpPr txBox="1"/>
          <p:nvPr/>
        </p:nvSpPr>
        <p:spPr>
          <a:xfrm>
            <a:off x="86811" y="249643"/>
            <a:ext cx="6288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FeAs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基超导材料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——(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Ca,Pr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)/(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Ca,La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AsFeAs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6154216"/>
            <a:ext cx="4059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H. </a:t>
            </a:r>
            <a:r>
              <a:rPr lang="en-US" altLang="zh-CN" dirty="0" err="1" smtClean="0"/>
              <a:t>Yakita</a:t>
            </a:r>
            <a:r>
              <a:rPr lang="en-US" altLang="zh-CN" dirty="0" smtClean="0"/>
              <a:t> et al. JACS 136, 846 (2014)</a:t>
            </a:r>
          </a:p>
          <a:p>
            <a:r>
              <a:rPr lang="en-US" altLang="zh-CN" dirty="0" smtClean="0"/>
              <a:t>N. Katayama et al. JPSJ 82, 123702 (2013)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3959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4" y="1916311"/>
            <a:ext cx="4693337" cy="33405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r="16388"/>
          <a:stretch/>
        </p:blipFill>
        <p:spPr>
          <a:xfrm>
            <a:off x="4844819" y="1887914"/>
            <a:ext cx="3733800" cy="374116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563888" y="6115124"/>
            <a:ext cx="524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Y. L. Sun </a:t>
            </a:r>
            <a:r>
              <a:rPr lang="en-US" altLang="zh-CN" i="1" dirty="0" smtClean="0"/>
              <a:t>et al</a:t>
            </a:r>
            <a:r>
              <a:rPr lang="en-US" altLang="zh-CN" dirty="0" smtClean="0"/>
              <a:t>, </a:t>
            </a:r>
            <a:r>
              <a:rPr lang="de-DE" altLang="zh-CN" i="1" dirty="0" smtClean="0"/>
              <a:t>J. Am. Chem. Soc</a:t>
            </a:r>
            <a:r>
              <a:rPr lang="de-DE" altLang="zh-CN" dirty="0" smtClean="0"/>
              <a:t>.  134, 12893 (2012)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047" y="260648"/>
            <a:ext cx="4904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FeAs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基超导材料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——Bi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599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779912" y="5445224"/>
            <a:ext cx="45305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smtClean="0"/>
              <a:t>T. Hanna et al</a:t>
            </a:r>
            <a:r>
              <a:rPr lang="en-US" altLang="zh-CN" dirty="0" smtClean="0"/>
              <a:t>. PRB 84, 024521 (2011)</a:t>
            </a:r>
          </a:p>
          <a:p>
            <a:r>
              <a:rPr lang="en-US" altLang="zh-CN" dirty="0" smtClean="0"/>
              <a:t>S. </a:t>
            </a:r>
            <a:r>
              <a:rPr lang="en-US" altLang="zh-CN" dirty="0" err="1" smtClean="0"/>
              <a:t>Matsuishi</a:t>
            </a:r>
            <a:r>
              <a:rPr lang="en-US" altLang="zh-CN" dirty="0" smtClean="0"/>
              <a:t> et al. PRB 85, 014512 (2012) </a:t>
            </a:r>
            <a:endParaRPr lang="fr-FR" altLang="zh-CN" dirty="0" smtClean="0"/>
          </a:p>
          <a:p>
            <a:r>
              <a:rPr lang="fr-FR" altLang="zh-CN" dirty="0" smtClean="0"/>
              <a:t>S. Limura et al. Nature Commun. 3: 943 (2013)</a:t>
            </a:r>
          </a:p>
          <a:p>
            <a:r>
              <a:rPr lang="en-US" altLang="zh-CN" dirty="0" smtClean="0"/>
              <a:t>M. </a:t>
            </a:r>
            <a:r>
              <a:rPr lang="fr-FR" altLang="zh-CN" dirty="0" smtClean="0"/>
              <a:t>Hiraishi et al. Nat</a:t>
            </a:r>
            <a:r>
              <a:rPr lang="fr-FR" altLang="zh-CN" dirty="0"/>
              <a:t>. Phys. </a:t>
            </a:r>
            <a:r>
              <a:rPr lang="fr-FR" altLang="zh-CN" dirty="0" smtClean="0"/>
              <a:t>10, 300 (2014)</a:t>
            </a:r>
            <a:endParaRPr lang="en-US" altLang="zh-CN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6300192" y="803643"/>
            <a:ext cx="1452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LaFeAsO</a:t>
            </a:r>
            <a:r>
              <a:rPr lang="en-US" altLang="zh-CN" baseline="-25000" dirty="0" smtClean="0"/>
              <a:t>1−x</a:t>
            </a:r>
            <a:r>
              <a:rPr lang="en-US" altLang="zh-CN" dirty="0" smtClean="0"/>
              <a:t>H</a:t>
            </a:r>
            <a:r>
              <a:rPr lang="en-US" altLang="zh-CN" baseline="-25000" dirty="0" smtClean="0"/>
              <a:t>x</a:t>
            </a:r>
            <a:endParaRPr lang="zh-CN" altLang="en-US" baseline="-25000" dirty="0"/>
          </a:p>
        </p:txBody>
      </p:sp>
      <p:grpSp>
        <p:nvGrpSpPr>
          <p:cNvPr id="6" name="组合 5"/>
          <p:cNvGrpSpPr/>
          <p:nvPr/>
        </p:nvGrpSpPr>
        <p:grpSpPr>
          <a:xfrm>
            <a:off x="144014" y="1212387"/>
            <a:ext cx="4627174" cy="3600400"/>
            <a:chOff x="160850" y="1110951"/>
            <a:chExt cx="4627174" cy="360040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36"/>
            <a:stretch/>
          </p:blipFill>
          <p:spPr bwMode="auto">
            <a:xfrm>
              <a:off x="160850" y="1110951"/>
              <a:ext cx="3777209" cy="36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596672" y="2348880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/</a:t>
              </a:r>
              <a:r>
                <a:rPr lang="en-US" altLang="zh-CN" dirty="0" err="1" smtClean="0"/>
                <a:t>Sm</a:t>
              </a:r>
              <a:r>
                <a:rPr lang="en-US" altLang="zh-CN" dirty="0" smtClean="0"/>
                <a:t>/</a:t>
              </a:r>
              <a:r>
                <a:rPr lang="en-US" altLang="zh-CN" dirty="0" err="1" smtClean="0"/>
                <a:t>Ce</a:t>
              </a:r>
              <a:r>
                <a:rPr lang="en-US" altLang="zh-CN" dirty="0" smtClean="0"/>
                <a:t>/La</a:t>
              </a:r>
              <a:endParaRPr lang="zh-CN" alt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6512" y="241484"/>
            <a:ext cx="7628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FeAs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基超导材料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——Hydrogen in layered iron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arsenides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411435"/>
            <a:ext cx="4529943" cy="379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93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" y="1198397"/>
            <a:ext cx="3456384" cy="248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2" y="3850343"/>
            <a:ext cx="3640684" cy="263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9879" y="188640"/>
            <a:ext cx="4862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Times New Roman" pitchFamily="18" charset="0"/>
                <a:cs typeface="Times New Roman" pitchFamily="18" charset="0"/>
              </a:rPr>
              <a:t>铁基超导新材料：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YFe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和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</a:t>
            </a:r>
            <a:endParaRPr lang="zh-CN" altLang="en-US" sz="24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7"/>
          <p:cNvSpPr txBox="1"/>
          <p:nvPr/>
        </p:nvSpPr>
        <p:spPr>
          <a:xfrm>
            <a:off x="236537" y="656979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J. S. Chen </a:t>
            </a:r>
            <a:r>
              <a:rPr lang="en-US" altLang="zh-CN" i="1" dirty="0" smtClean="0"/>
              <a:t>et al</a:t>
            </a:r>
            <a:r>
              <a:rPr lang="en-US" altLang="zh-CN" dirty="0" smtClean="0"/>
              <a:t>, </a:t>
            </a:r>
            <a:r>
              <a:rPr lang="de-DE" altLang="zh-CN" i="1" dirty="0" smtClean="0"/>
              <a:t>PRL</a:t>
            </a:r>
            <a:r>
              <a:rPr lang="de-DE" altLang="zh-CN" dirty="0" smtClean="0"/>
              <a:t> 116, 127001 (2016)</a:t>
            </a:r>
          </a:p>
        </p:txBody>
      </p:sp>
      <p:sp>
        <p:nvSpPr>
          <p:cNvPr id="2" name="矩形 1"/>
          <p:cNvSpPr/>
          <p:nvPr/>
        </p:nvSpPr>
        <p:spPr>
          <a:xfrm>
            <a:off x="1554341" y="944448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YFe</a:t>
            </a:r>
            <a:r>
              <a:rPr lang="en-US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r>
              <a:rPr lang="en-US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352" y="1191565"/>
            <a:ext cx="3600400" cy="261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786" y="3800124"/>
            <a:ext cx="3407965" cy="267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4670701" y="6519446"/>
            <a:ext cx="44189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i="1" dirty="0" smtClean="0"/>
              <a:t>X. F. Lai et al., J. Am. Chem. Soc. 137, 10148 (2015)</a:t>
            </a:r>
            <a:endParaRPr lang="zh-CN" altLang="en-US" sz="1600" i="1" dirty="0"/>
          </a:p>
        </p:txBody>
      </p:sp>
      <p:sp>
        <p:nvSpPr>
          <p:cNvPr id="3" name="矩形 2"/>
          <p:cNvSpPr/>
          <p:nvPr/>
        </p:nvSpPr>
        <p:spPr>
          <a:xfrm>
            <a:off x="5895967" y="944448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FeS</a:t>
            </a:r>
            <a:endParaRPr lang="zh-CN" altLang="en-US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616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980728"/>
            <a:ext cx="452720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800" dirty="0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铁基超导新材料进展</a:t>
            </a:r>
            <a:endParaRPr lang="en-US" altLang="zh-CN" sz="2800" dirty="0" smtClean="0">
              <a:solidFill>
                <a:schemeClr val="bg1">
                  <a:lumMod val="6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dirty="0" err="1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FeSe</a:t>
            </a:r>
            <a:r>
              <a:rPr lang="zh-CN" altLang="en-US" sz="2000" dirty="0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衍生体系</a:t>
            </a:r>
            <a:endParaRPr lang="en-US" altLang="zh-CN" sz="2000" dirty="0">
              <a:solidFill>
                <a:schemeClr val="bg1">
                  <a:lumMod val="6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dirty="0" err="1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FeAs</a:t>
            </a:r>
            <a:r>
              <a:rPr lang="zh-CN" altLang="en-US" sz="2000" dirty="0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基超导材料</a:t>
            </a:r>
            <a:endParaRPr lang="en-US" altLang="zh-CN" sz="2000" dirty="0" smtClean="0">
              <a:solidFill>
                <a:schemeClr val="bg1">
                  <a:lumMod val="6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其他</a:t>
            </a:r>
            <a:r>
              <a:rPr lang="en-US" altLang="zh-CN" sz="2000" dirty="0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lang="zh-CN" altLang="en-US" sz="28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 物性与机理研究进展</a:t>
            </a:r>
            <a:endParaRPr lang="en-US" altLang="zh-CN" sz="2800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0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门</a:t>
            </a:r>
            <a:r>
              <a:rPr lang="zh-CN" altLang="en-US" sz="20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电压技术调控超导电性</a:t>
            </a:r>
            <a:endParaRPr lang="en-US" altLang="zh-CN" sz="2000" dirty="0">
              <a:solidFill>
                <a:schemeClr val="tx2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Electronic </a:t>
            </a:r>
            <a:r>
              <a:rPr lang="en-US" altLang="zh-CN" sz="2000" dirty="0" err="1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nematicity</a:t>
            </a:r>
            <a:endParaRPr lang="en-US" altLang="zh-CN" sz="2000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0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强</a:t>
            </a:r>
            <a:r>
              <a:rPr lang="zh-CN" altLang="en-US" sz="20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关联效应</a:t>
            </a:r>
            <a:endParaRPr lang="en-US" altLang="zh-CN" sz="2000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dirty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C</a:t>
            </a:r>
            <a:r>
              <a:rPr lang="en-US" altLang="zh-CN" sz="2000" baseline="-25000" dirty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4</a:t>
            </a:r>
            <a:r>
              <a:rPr lang="en-US" altLang="zh-CN" sz="2000" dirty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-symmetry reentrance  </a:t>
            </a:r>
            <a:r>
              <a:rPr lang="en-US" altLang="zh-CN" sz="2000" dirty="0" smtClean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  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 潜在强电应用探索</a:t>
            </a:r>
            <a:endParaRPr lang="en-US" altLang="zh-CN" sz="2800" dirty="0">
              <a:solidFill>
                <a:schemeClr val="bg1">
                  <a:lumMod val="6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60648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 smtClean="0">
                <a:solidFill>
                  <a:schemeClr val="accent2"/>
                </a:solidFill>
                <a:latin typeface="黑体" pitchFamily="49" charset="-122"/>
                <a:ea typeface="黑体" pitchFamily="49" charset="-122"/>
              </a:rPr>
              <a:t>报告内容</a:t>
            </a:r>
            <a:endParaRPr lang="zh-CN" altLang="en-US" sz="4800" dirty="0">
              <a:solidFill>
                <a:schemeClr val="accent2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1783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414" y="1340768"/>
            <a:ext cx="6797739" cy="398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1" y="5296746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0" baseline="-25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increases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when electrons are injected into the 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1-uc FeSe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films by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the field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effect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The insulating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STO substrate was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used as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a back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gate.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20737" y="6448874"/>
            <a:ext cx="446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Qi-Kun 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</a:rPr>
              <a:t>Xue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et al. PRB 89,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060506(R) (2014)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581128"/>
            <a:ext cx="1651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ack gate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9127" y="260648"/>
            <a:ext cx="914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Electric-field-tuned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superconducting transition of 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1-UC </a:t>
            </a: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</a:rPr>
              <a:t>FeSe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528" y="1053897"/>
            <a:ext cx="55755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 smtClean="0">
                <a:solidFill>
                  <a:srgbClr val="FF0000"/>
                </a:solidFill>
              </a:rPr>
              <a:t>传统门电压技术很难大幅度改变载流子浓度</a:t>
            </a:r>
            <a:endParaRPr lang="zh-CN" alt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06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30823" r="28240" b="30390"/>
          <a:stretch/>
        </p:blipFill>
        <p:spPr>
          <a:xfrm>
            <a:off x="1259632" y="-21371"/>
            <a:ext cx="5723258" cy="6756308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9512" y="2833563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 smtClean="0">
                <a:solidFill>
                  <a:srgbClr val="FF0000"/>
                </a:solidFill>
              </a:rPr>
              <a:t>T</a:t>
            </a:r>
            <a:r>
              <a:rPr lang="en-US" altLang="zh-CN" sz="2800" b="1" baseline="-25000" dirty="0" err="1" smtClean="0">
                <a:solidFill>
                  <a:srgbClr val="FF0000"/>
                </a:solidFill>
              </a:rPr>
              <a:t>c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 ~ 8 K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>
          <a:xfrm>
            <a:off x="35496" y="214290"/>
            <a:ext cx="8784976" cy="5825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Bulk FeSe</a:t>
            </a:r>
            <a:r>
              <a:rPr lang="zh-CN" altLang="en-US" sz="2400" b="1" dirty="0" smtClean="0"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latin typeface="+mn-e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8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54537" y="1319267"/>
            <a:ext cx="23952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DEME-TFSI@220 K</a:t>
            </a: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Thickness: 8 nm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234866"/>
            <a:ext cx="34676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Liquid gating technology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5157192"/>
            <a:ext cx="380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B. Lei and X. H. Chen* et al, PRL (2016)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3523284" cy="59766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54537" y="3212976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离子液体门电压调控技术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786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" y="1441939"/>
            <a:ext cx="4491770" cy="3427221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85865" y="5869111"/>
            <a:ext cx="380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B. Lei and X. H. Chen* et al, PRL (2016)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34866"/>
            <a:ext cx="906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Liquid gating control——High-Tc superconductivity in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FeSe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flakes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0" y="5085184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low-Tc phase to 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High-Tc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with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Lifshitz transition</a:t>
            </a:r>
          </a:p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disappearance of hole pocket </a:t>
            </a:r>
          </a:p>
          <a:p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Pairing symmetry is different  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278" y="1700808"/>
            <a:ext cx="4539218" cy="312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486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980728"/>
            <a:ext cx="4527201" cy="5161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8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en-US" sz="28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铁基超导新材料进展</a:t>
            </a:r>
            <a:endParaRPr lang="en-US" altLang="zh-CN" sz="2800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dirty="0" err="1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FeSe</a:t>
            </a:r>
            <a:r>
              <a:rPr lang="zh-CN" altLang="en-US" sz="20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衍生体系</a:t>
            </a:r>
            <a:endParaRPr lang="en-US" altLang="zh-CN" sz="2000" dirty="0">
              <a:solidFill>
                <a:schemeClr val="tx2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dirty="0" err="1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FeAs</a:t>
            </a:r>
            <a:r>
              <a:rPr lang="zh-CN" altLang="en-US" sz="20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基超导材料</a:t>
            </a:r>
            <a:endParaRPr lang="en-US" altLang="zh-CN" sz="2000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0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其他</a:t>
            </a:r>
            <a:r>
              <a:rPr lang="en-US" altLang="zh-CN" sz="20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lang="zh-CN" altLang="en-US" sz="28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 物性与机理研究进展</a:t>
            </a:r>
            <a:endParaRPr lang="en-US" altLang="zh-CN" sz="2800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0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门</a:t>
            </a:r>
            <a:r>
              <a:rPr lang="zh-CN" altLang="en-US" sz="20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电压技术调控超导电性</a:t>
            </a:r>
            <a:endParaRPr lang="en-US" altLang="zh-CN" sz="2000" dirty="0">
              <a:solidFill>
                <a:schemeClr val="tx2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Electronic </a:t>
            </a:r>
            <a:r>
              <a:rPr lang="en-US" altLang="zh-CN" sz="2000" dirty="0" err="1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nematicity</a:t>
            </a:r>
            <a:endParaRPr lang="en-US" altLang="zh-CN" sz="2000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0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强</a:t>
            </a:r>
            <a:r>
              <a:rPr lang="zh-CN" altLang="en-US" sz="20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关联效应</a:t>
            </a:r>
            <a:endParaRPr lang="en-US" altLang="zh-CN" sz="2000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dirty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C</a:t>
            </a:r>
            <a:r>
              <a:rPr lang="en-US" altLang="zh-CN" sz="2000" baseline="-25000" dirty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4</a:t>
            </a:r>
            <a:r>
              <a:rPr lang="en-US" altLang="zh-CN" sz="2000" dirty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-symmetry reentrance  </a:t>
            </a:r>
            <a:r>
              <a:rPr lang="en-US" altLang="zh-CN" sz="2000" dirty="0" smtClean="0">
                <a:solidFill>
                  <a:srgbClr val="3333FF"/>
                </a:solidFill>
                <a:latin typeface="黑体" pitchFamily="49" charset="-122"/>
                <a:ea typeface="黑体" pitchFamily="49" charset="-122"/>
              </a:rPr>
              <a:t>  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lang="zh-CN" altLang="en-US" sz="28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 潜在强电应用探索</a:t>
            </a:r>
            <a:endParaRPr lang="en-US" altLang="zh-CN" sz="280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60648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 smtClean="0">
                <a:solidFill>
                  <a:schemeClr val="accent2"/>
                </a:solidFill>
                <a:latin typeface="黑体" pitchFamily="49" charset="-122"/>
                <a:ea typeface="黑体" pitchFamily="49" charset="-122"/>
              </a:rPr>
              <a:t>报告内容</a:t>
            </a:r>
            <a:endParaRPr lang="zh-CN" altLang="en-US" sz="4800" dirty="0">
              <a:solidFill>
                <a:schemeClr val="accent2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1653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489673" y="6466665"/>
            <a:ext cx="4019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/>
              <a:t>X. H. </a:t>
            </a:r>
            <a:r>
              <a:rPr lang="en-US" altLang="zh-CN" i="1" dirty="0" err="1" smtClean="0"/>
              <a:t>Niu</a:t>
            </a:r>
            <a:r>
              <a:rPr lang="en-US" altLang="zh-CN" i="1" dirty="0" smtClean="0"/>
              <a:t> et al., PRB </a:t>
            </a:r>
            <a:r>
              <a:rPr lang="en-US" altLang="zh-CN" dirty="0" smtClean="0"/>
              <a:t>92, 060504(R) (2015)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831562" cy="45365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52" y="980728"/>
            <a:ext cx="3370367" cy="29017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870683"/>
            <a:ext cx="3505145" cy="286052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7"/>
          <p:cNvSpPr txBox="1"/>
          <p:nvPr/>
        </p:nvSpPr>
        <p:spPr>
          <a:xfrm>
            <a:off x="0" y="234866"/>
            <a:ext cx="7879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Similarity between highly electron-doped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FeSe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compounds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7808" y="5588175"/>
            <a:ext cx="4641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What will happen with further increasing electron doping?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9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" b="48596"/>
          <a:stretch/>
        </p:blipFill>
        <p:spPr bwMode="auto">
          <a:xfrm>
            <a:off x="4001455" y="3501479"/>
            <a:ext cx="4448026" cy="280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" name="直接连接符 1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303039"/>
            <a:ext cx="9198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Liquid gating control—— SC-insulator transition in (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Li,Fe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OHFeSe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503" y="921350"/>
            <a:ext cx="3816424" cy="289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7096" y="4839543"/>
            <a:ext cx="23952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LiClO</a:t>
            </a:r>
            <a:r>
              <a:rPr lang="en-US" altLang="zh-CN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/PEO@330 K</a:t>
            </a: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Thickness: ~200 nm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19" y="2636912"/>
            <a:ext cx="2971279" cy="208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99" y="1052736"/>
            <a:ext cx="2880320" cy="131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72565" y="6372036"/>
            <a:ext cx="383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B. Lei and X. H. Chen* et al. PRB (2016)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9278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025" y="1031178"/>
            <a:ext cx="6456167" cy="49777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409" y="6008894"/>
            <a:ext cx="4138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 smtClean="0"/>
              <a:t>FeSe</a:t>
            </a:r>
            <a:r>
              <a:rPr lang="en-US" altLang="zh-CN" sz="2400" b="1" dirty="0" smtClean="0"/>
              <a:t> thin layer ARPES  results</a:t>
            </a:r>
          </a:p>
        </p:txBody>
      </p:sp>
      <p:sp>
        <p:nvSpPr>
          <p:cNvPr id="2" name="矩形 1"/>
          <p:cNvSpPr/>
          <p:nvPr/>
        </p:nvSpPr>
        <p:spPr>
          <a:xfrm>
            <a:off x="4413727" y="6389036"/>
            <a:ext cx="4588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Wen, C. H. P., et al. </a:t>
            </a:r>
            <a:r>
              <a:rPr lang="en-US" altLang="zh-CN" sz="1400" dirty="0"/>
              <a:t>Nat. </a:t>
            </a:r>
            <a:r>
              <a:rPr lang="en-US" altLang="zh-CN" sz="1400" dirty="0" err="1"/>
              <a:t>Commun</a:t>
            </a:r>
            <a:r>
              <a:rPr lang="en-US" altLang="zh-CN" sz="1400" dirty="0"/>
              <a:t>. 7:10840 (2016)</a:t>
            </a:r>
            <a:endParaRPr lang="zh-CN" altLang="en-US" sz="1400" dirty="0"/>
          </a:p>
        </p:txBody>
      </p:sp>
      <p:cxnSp>
        <p:nvCxnSpPr>
          <p:cNvPr id="5" name="直接连接符 4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36512" y="231031"/>
            <a:ext cx="7955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 SC-insulator transition in K-doped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FeSe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Thin films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6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1133" y="260648"/>
            <a:ext cx="2141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diagram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47166"/>
            <a:ext cx="5832648" cy="37795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0192" y="1213406"/>
            <a:ext cx="259558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反常物性：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Nematic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phase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 correlation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C4 magnetic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.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8" y="6211669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</a:rPr>
              <a:t>理解反常物理性质将有助于我们进一步理解高温超导电性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4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5" y="993595"/>
            <a:ext cx="3374526" cy="3091637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5" y="3864390"/>
            <a:ext cx="3589355" cy="30198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19" y="993594"/>
            <a:ext cx="4368188" cy="356586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709930" y="4810115"/>
            <a:ext cx="6403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In-plane resistivity anisotropy with applied uniaxial pressure</a:t>
            </a:r>
            <a:endParaRPr lang="zh-CN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4625707" y="630932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Watson, M. D., et al. </a:t>
            </a:r>
            <a:r>
              <a:rPr lang="en-US" altLang="zh-CN" sz="1600" dirty="0" smtClean="0">
                <a:solidFill>
                  <a:srgbClr val="222222"/>
                </a:solidFill>
                <a:latin typeface="Arial" panose="020B0604020202020204" pitchFamily="34" charset="0"/>
              </a:rPr>
              <a:t>PRB</a:t>
            </a:r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altLang="zh-CN" sz="1600" dirty="0" smtClean="0">
                <a:solidFill>
                  <a:srgbClr val="222222"/>
                </a:solidFill>
                <a:latin typeface="Arial" panose="020B0604020202020204" pitchFamily="34" charset="0"/>
              </a:rPr>
              <a:t>91.155106  </a:t>
            </a:r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altLang="zh-CN" sz="1600" dirty="0" smtClean="0">
                <a:solidFill>
                  <a:srgbClr val="222222"/>
                </a:solidFill>
                <a:latin typeface="Arial" panose="020B0604020202020204" pitchFamily="34" charset="0"/>
              </a:rPr>
              <a:t>2015).</a:t>
            </a:r>
            <a:endParaRPr lang="zh-CN" altLang="en-US" sz="1600" dirty="0"/>
          </a:p>
        </p:txBody>
      </p:sp>
      <p:sp>
        <p:nvSpPr>
          <p:cNvPr id="8" name="文本框 1"/>
          <p:cNvSpPr txBox="1"/>
          <p:nvPr/>
        </p:nvSpPr>
        <p:spPr>
          <a:xfrm>
            <a:off x="9831" y="249644"/>
            <a:ext cx="6661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nematicity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——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Nematic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Phase in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FeSe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60032" y="711309"/>
            <a:ext cx="3570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2m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 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l-GR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− ρ</a:t>
            </a:r>
            <a:r>
              <a:rPr lang="en-US" altLang="zh-CN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l-GR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)/(ε</a:t>
            </a:r>
            <a:r>
              <a:rPr lang="en-US" altLang="zh-CN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−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altLang="zh-CN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85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980728"/>
            <a:ext cx="3525172" cy="374441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64496" y="5385990"/>
            <a:ext cx="464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of orbital order suggests a orbital-driven </a:t>
            </a:r>
            <a:r>
              <a:rPr lang="en-US" altLang="zh-C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nematic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state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​</a:t>
            </a:r>
            <a:r>
              <a:rPr lang="en-US" altLang="zh-C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FeSe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72000" y="4869160"/>
            <a:ext cx="4510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S. H</a:t>
            </a:r>
            <a:r>
              <a:rPr lang="en-US" altLang="zh-CN" dirty="0" smtClean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en-US" altLang="zh-CN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Baek</a:t>
            </a:r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altLang="zh-CN" dirty="0" smtClean="0">
                <a:solidFill>
                  <a:srgbClr val="222222"/>
                </a:solidFill>
                <a:latin typeface="Arial" panose="020B0604020202020204" pitchFamily="34" charset="0"/>
              </a:rPr>
              <a:t>et </a:t>
            </a:r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al. </a:t>
            </a:r>
            <a:r>
              <a:rPr lang="en-US" altLang="zh-CN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altLang="zh-CN" dirty="0" smtClean="0"/>
              <a:t>Nat. Mater. 14, 210 (2015)</a:t>
            </a:r>
            <a:endParaRPr lang="zh-CN" altLang="en-US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60238"/>
            <a:ext cx="3810821" cy="3430468"/>
          </a:xfrm>
          <a:prstGeom prst="rect">
            <a:avLst/>
          </a:prstGeom>
        </p:spPr>
      </p:pic>
      <p:pic>
        <p:nvPicPr>
          <p:cNvPr id="11" name="内容占位符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207107"/>
            <a:ext cx="3273024" cy="2650893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"/>
          <p:cNvSpPr txBox="1"/>
          <p:nvPr/>
        </p:nvSpPr>
        <p:spPr>
          <a:xfrm>
            <a:off x="35496" y="249644"/>
            <a:ext cx="649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nematicity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——Orbital order in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FeSe</a:t>
            </a:r>
            <a:r>
              <a:rPr lang="en-US" altLang="zh-CN" sz="2400" b="1" dirty="0" smtClean="0"/>
              <a:t> </a:t>
            </a:r>
            <a:endParaRPr lang="zh-CN" alt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805075" y="6207695"/>
            <a:ext cx="379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</a:rPr>
              <a:t>Orbital-driven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err="1" smtClean="0"/>
              <a:t>vs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Spin driven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5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606" y="98072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nematic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spin fluctuation at high energy scale probed by INS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88" y="1690688"/>
            <a:ext cx="3159305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2278394"/>
            <a:ext cx="5575528" cy="272731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499992" y="6453336"/>
            <a:ext cx="48280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Q. S. Wang, et al.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altLang="zh-CN" sz="1400" i="1" dirty="0">
                <a:solidFill>
                  <a:srgbClr val="222222"/>
                </a:solidFill>
                <a:latin typeface="Arial" panose="020B0604020202020204" pitchFamily="34" charset="0"/>
              </a:rPr>
              <a:t>Nature materials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 (2015).</a:t>
            </a:r>
            <a:endParaRPr lang="zh-CN" altLang="en-US" sz="1400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1"/>
          <p:cNvSpPr txBox="1"/>
          <p:nvPr/>
        </p:nvSpPr>
        <p:spPr>
          <a:xfrm>
            <a:off x="102136" y="241582"/>
            <a:ext cx="6831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nematicity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——A neutron study in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FeSe</a:t>
            </a:r>
            <a:r>
              <a:rPr lang="en-US" altLang="zh-CN" sz="2400" b="1" dirty="0" smtClean="0"/>
              <a:t> </a:t>
            </a:r>
            <a:endParaRPr lang="zh-CN" alt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27584" y="5301208"/>
            <a:ext cx="4357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Support spin driven picture!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6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36512" y="188640"/>
            <a:ext cx="9100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correlation——heavily hole-doped AFe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 = K,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Rb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Cs)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7699" y="4118292"/>
            <a:ext cx="2103401" cy="167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7204199" y="5435598"/>
            <a:ext cx="1874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A. F. Wang et al., </a:t>
            </a:r>
          </a:p>
          <a:p>
            <a:pPr algn="ctr"/>
            <a:r>
              <a:rPr lang="en-US" altLang="zh-CN" sz="1400" dirty="0" err="1" smtClean="0">
                <a:latin typeface="Times New Roman" pitchFamily="18" charset="0"/>
                <a:cs typeface="Times New Roman" pitchFamily="18" charset="0"/>
              </a:rPr>
              <a:t>PRB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 87, 214509(2013)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9619" y="1274284"/>
            <a:ext cx="2348419" cy="196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9075" y="1268760"/>
            <a:ext cx="2038157" cy="195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295366" y="5135161"/>
            <a:ext cx="1089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CsFe</a:t>
            </a:r>
            <a:r>
              <a:rPr lang="en-US" altLang="zh-CN" sz="1600" b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altLang="zh-CN" sz="1600" b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16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3828" y="2552357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RbFe</a:t>
            </a:r>
            <a:r>
              <a:rPr lang="en-US" altLang="zh-CN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altLang="zh-CN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16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5072227" y="2619149"/>
            <a:ext cx="9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KFe</a:t>
            </a:r>
            <a:r>
              <a:rPr lang="en-US" altLang="zh-CN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altLang="zh-CN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16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33950" y="4862667"/>
            <a:ext cx="191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Z. Zhang et al., 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PRB 91, 024502 (2015)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74127" y="4254879"/>
            <a:ext cx="1934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F. Hardy et al., </a:t>
            </a:r>
          </a:p>
          <a:p>
            <a:pPr algn="ctr"/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PRL 111,027002 (2013)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744511" y="3239214"/>
            <a:ext cx="1917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=98 mJ·mol·K</a:t>
            </a:r>
            <a:r>
              <a:rPr lang="en-US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986073" y="3247856"/>
            <a:ext cx="202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127 mJ·mol·K</a:t>
            </a:r>
            <a:r>
              <a:rPr lang="en-US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794445" y="5831382"/>
            <a:ext cx="209165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 mJ·mol·K</a:t>
            </a:r>
            <a:r>
              <a:rPr lang="en-US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0" y="670153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内容占位符 3" descr="figure1.jpg"/>
          <p:cNvPicPr>
            <a:picLocks noGrp="1" noChangeAspect="1"/>
          </p:cNvPicPr>
          <p:nvPr/>
        </p:nvPicPr>
        <p:blipFill rotWithShape="1">
          <a:blip r:embed="rId5" cstate="print"/>
          <a:srcRect l="41250" t="-1" b="-2506"/>
          <a:stretch/>
        </p:blipFill>
        <p:spPr>
          <a:xfrm>
            <a:off x="41167" y="1844824"/>
            <a:ext cx="4443787" cy="38762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258085" y="804333"/>
            <a:ext cx="3256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Sommerfeld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coefficients 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3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igure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59077" b="-360"/>
          <a:stretch/>
        </p:blipFill>
        <p:spPr>
          <a:xfrm>
            <a:off x="915087" y="1268760"/>
            <a:ext cx="3367826" cy="4129097"/>
          </a:xfrm>
        </p:spPr>
      </p:pic>
      <p:sp>
        <p:nvSpPr>
          <p:cNvPr id="7" name="TextBox 6"/>
          <p:cNvSpPr txBox="1"/>
          <p:nvPr/>
        </p:nvSpPr>
        <p:spPr>
          <a:xfrm>
            <a:off x="6516216" y="6519446"/>
            <a:ext cx="2408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Y. P. Wu et al., PRL (2016)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内容占位符 3" descr="figure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5487" y="1052736"/>
            <a:ext cx="3728921" cy="5435750"/>
          </a:xfrm>
          <a:prstGeom prst="rect">
            <a:avLst/>
          </a:prstGeom>
        </p:spPr>
      </p:pic>
      <p:sp>
        <p:nvSpPr>
          <p:cNvPr id="9" name="TextBox 6"/>
          <p:cNvSpPr txBox="1"/>
          <p:nvPr/>
        </p:nvSpPr>
        <p:spPr>
          <a:xfrm>
            <a:off x="-24575" y="246782"/>
            <a:ext cx="7039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eavy fermion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behavior in AFe</a:t>
            </a:r>
            <a:r>
              <a:rPr lang="en-US" altLang="zh-CN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altLang="zh-CN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 = K,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Rb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Cs) 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5536" y="765175"/>
            <a:ext cx="4337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-electron heavy fermion superconductors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78221"/>
            <a:ext cx="4733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NMR experiment </a:t>
            </a:r>
            <a:r>
              <a:rPr lang="en-US" altLang="zh-CN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suggests that AFe</a:t>
            </a:r>
            <a:r>
              <a:rPr lang="en-US" altLang="zh-CN" sz="2000" b="1" baseline="-25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altLang="zh-CN" sz="2000" b="1" baseline="-25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= K, </a:t>
            </a:r>
            <a:r>
              <a:rPr lang="en-US" altLang="zh-CN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Rb</a:t>
            </a:r>
            <a:r>
              <a:rPr lang="en-US" altLang="zh-CN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Cs</a:t>
            </a:r>
            <a:r>
              <a:rPr lang="en-US" altLang="zh-CN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are </a:t>
            </a:r>
            <a:r>
              <a:rPr lang="en-US" altLang="zh-CN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-electron heavy fermion </a:t>
            </a:r>
            <a:r>
              <a:rPr lang="en-US" altLang="zh-CN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superconductors</a:t>
            </a:r>
            <a:endParaRPr lang="zh-CN" altLang="en-US" sz="2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1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1133" y="260648"/>
            <a:ext cx="6851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correlation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——Searching for Mott phase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36912"/>
            <a:ext cx="4525743" cy="3887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8604448" cy="162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540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3"/>
          <p:cNvSpPr txBox="1">
            <a:spLocks noChangeArrowheads="1"/>
          </p:cNvSpPr>
          <p:nvPr/>
        </p:nvSpPr>
        <p:spPr bwMode="auto">
          <a:xfrm>
            <a:off x="0" y="18864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Some typical crystal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structure of 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iron-based SCs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0" y="712788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2" name="TextBox 48"/>
          <p:cNvSpPr txBox="1">
            <a:spLocks noChangeArrowheads="1"/>
          </p:cNvSpPr>
          <p:nvPr/>
        </p:nvSpPr>
        <p:spPr bwMode="auto">
          <a:xfrm>
            <a:off x="107504" y="5972386"/>
            <a:ext cx="38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Highest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(~55 K) in SmO</a:t>
            </a:r>
            <a:r>
              <a:rPr lang="en-US" altLang="zh-CN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altLang="zh-CN" sz="2000" b="1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FeAs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23" descr="D:\Documents\Fig1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25538"/>
            <a:ext cx="8650288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0" y="857250"/>
            <a:ext cx="59594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Iron-based superconductors</a:t>
            </a:r>
            <a:r>
              <a:rPr lang="en-US" altLang="zh-CN" sz="2400" dirty="0">
                <a:solidFill>
                  <a:srgbClr val="FF0000"/>
                </a:solidFill>
              </a:rPr>
              <a:t>:   </a:t>
            </a:r>
            <a:r>
              <a:rPr lang="en-US" altLang="zh-CN" sz="2400" dirty="0" smtClean="0"/>
              <a:t>two categories</a:t>
            </a:r>
            <a:endParaRPr lang="en-US" altLang="zh-CN" sz="2400" dirty="0"/>
          </a:p>
          <a:p>
            <a:r>
              <a:rPr lang="en-US" altLang="zh-CN" sz="2000" dirty="0">
                <a:solidFill>
                  <a:srgbClr val="FF0000"/>
                </a:solidFill>
              </a:rPr>
              <a:t>                             </a:t>
            </a:r>
            <a:r>
              <a:rPr lang="en-US" altLang="zh-CN" sz="2400" b="1" dirty="0" err="1">
                <a:solidFill>
                  <a:srgbClr val="2510C0"/>
                </a:solidFill>
              </a:rPr>
              <a:t>FeAs</a:t>
            </a:r>
            <a:r>
              <a:rPr lang="en-US" altLang="zh-CN" sz="2400" b="1" dirty="0">
                <a:solidFill>
                  <a:srgbClr val="2510C0"/>
                </a:solidFill>
              </a:rPr>
              <a:t>-based and FeSe-based</a:t>
            </a:r>
            <a:endParaRPr lang="en-US" altLang="zh-CN" sz="2000" b="1" dirty="0">
              <a:solidFill>
                <a:srgbClr val="2510C0"/>
              </a:solidFill>
            </a:endParaRPr>
          </a:p>
          <a:p>
            <a:r>
              <a:rPr lang="en-US" altLang="zh-CN" sz="2400" dirty="0">
                <a:solidFill>
                  <a:srgbClr val="FF0000"/>
                </a:solidFill>
              </a:rPr>
              <a:t>                             Fe</a:t>
            </a:r>
            <a:r>
              <a:rPr lang="en-US" altLang="zh-CN" sz="2400" baseline="30000" dirty="0">
                <a:solidFill>
                  <a:srgbClr val="FF0000"/>
                </a:solidFill>
              </a:rPr>
              <a:t>2+</a:t>
            </a:r>
            <a:r>
              <a:rPr lang="en-US" altLang="zh-CN" sz="2400" dirty="0">
                <a:solidFill>
                  <a:srgbClr val="FF0000"/>
                </a:solidFill>
              </a:rPr>
              <a:t> As</a:t>
            </a:r>
            <a:r>
              <a:rPr lang="en-US" altLang="zh-CN" sz="2400" baseline="30000" dirty="0">
                <a:solidFill>
                  <a:srgbClr val="FF0000"/>
                </a:solidFill>
              </a:rPr>
              <a:t>3-</a:t>
            </a:r>
            <a:r>
              <a:rPr lang="en-US" altLang="zh-CN" sz="2400" dirty="0">
                <a:solidFill>
                  <a:srgbClr val="FF0000"/>
                </a:solidFill>
              </a:rPr>
              <a:t>        Fe</a:t>
            </a:r>
            <a:r>
              <a:rPr lang="en-US" altLang="zh-CN" sz="2400" baseline="30000" dirty="0">
                <a:solidFill>
                  <a:srgbClr val="FF0000"/>
                </a:solidFill>
              </a:rPr>
              <a:t>2+</a:t>
            </a:r>
            <a:r>
              <a:rPr lang="en-US" altLang="zh-CN" sz="2400" dirty="0">
                <a:solidFill>
                  <a:srgbClr val="FF0000"/>
                </a:solidFill>
              </a:rPr>
              <a:t>Se</a:t>
            </a:r>
            <a:r>
              <a:rPr lang="en-US" altLang="zh-CN" sz="2400" baseline="30000" dirty="0">
                <a:solidFill>
                  <a:srgbClr val="FF0000"/>
                </a:solidFill>
              </a:rPr>
              <a:t>2-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   </a:t>
            </a:r>
            <a:endParaRPr lang="zh-CN" altLang="en-US" sz="2400" dirty="0"/>
          </a:p>
        </p:txBody>
      </p:sp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1214438" y="5286375"/>
            <a:ext cx="6405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2307C9"/>
                </a:solidFill>
              </a:rPr>
              <a:t>Tc=8 K           Tc=25 K         Tc=38 K       Tc=55 K        Tc=33-42 K</a:t>
            </a:r>
            <a:endParaRPr lang="zh-CN" altLang="en-US" sz="2000" b="1">
              <a:solidFill>
                <a:srgbClr val="2307C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3061" y="6172441"/>
            <a:ext cx="482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</a:rPr>
              <a:t>是否还能获得更高超导转变温度？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4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42061"/>
            <a:ext cx="6463665" cy="460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接连接符 5"/>
          <p:cNvCxnSpPr/>
          <p:nvPr/>
        </p:nvCxnSpPr>
        <p:spPr>
          <a:xfrm>
            <a:off x="-571" y="889093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44935" y="6458734"/>
            <a:ext cx="3057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C. Ye et al., PRX 5, 021013 (2015)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8653" y="941170"/>
            <a:ext cx="2582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NaFe</a:t>
            </a:r>
            <a:r>
              <a:rPr lang="en-US" altLang="zh-CN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altLang="zh-CN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en-US" altLang="zh-CN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As, </a:t>
            </a:r>
            <a:r>
              <a:rPr lang="en-US" altLang="zh-CN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0.30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93" y="5812403"/>
            <a:ext cx="9013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overall line shape and strong spatial variations of the spectra are strikingly similar to those of lightly doped </a:t>
            </a:r>
            <a:r>
              <a:rPr lang="en-US" altLang="zh-CN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cuprates</a:t>
            </a:r>
            <a:r>
              <a:rPr lang="en-US" altLang="zh-CN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close to the parent Mott insulator.</a:t>
            </a:r>
            <a:endParaRPr lang="zh-CN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5307" b="-9019"/>
          <a:stretch/>
        </p:blipFill>
        <p:spPr bwMode="auto">
          <a:xfrm>
            <a:off x="-10510" y="964746"/>
            <a:ext cx="244827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3" t="-1" r="32654" b="-8209"/>
          <a:stretch/>
        </p:blipFill>
        <p:spPr bwMode="auto">
          <a:xfrm>
            <a:off x="97788" y="3384052"/>
            <a:ext cx="2376264" cy="257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6"/>
          <p:cNvSpPr txBox="1"/>
          <p:nvPr/>
        </p:nvSpPr>
        <p:spPr>
          <a:xfrm>
            <a:off x="23093" y="51730"/>
            <a:ext cx="8773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correlation——similarity between insulating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FeAs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compound and lightly doped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cuprates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0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6156176" cy="106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92896"/>
            <a:ext cx="41719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520627"/>
            <a:ext cx="3913587" cy="393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6444208" y="1484784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hlinkClick r:id="rId5"/>
              </a:rPr>
              <a:t>arXiv:1504.05116</a:t>
            </a:r>
            <a:endParaRPr lang="zh-CN" altLang="en-US" dirty="0"/>
          </a:p>
        </p:txBody>
      </p:sp>
      <p:sp>
        <p:nvSpPr>
          <p:cNvPr id="8" name="TextBox 4"/>
          <p:cNvSpPr txBox="1"/>
          <p:nvPr/>
        </p:nvSpPr>
        <p:spPr>
          <a:xfrm>
            <a:off x="61133" y="260648"/>
            <a:ext cx="6851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correlation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——Searching for Mott phase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00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2952328" cy="566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00808"/>
            <a:ext cx="524063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2"/>
          <p:cNvSpPr txBox="1"/>
          <p:nvPr/>
        </p:nvSpPr>
        <p:spPr>
          <a:xfrm>
            <a:off x="16768" y="303510"/>
            <a:ext cx="5863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-symmetry reentrance in Ba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1-x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4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4706160" y="6309320"/>
            <a:ext cx="37308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S. </a:t>
            </a:r>
            <a:r>
              <a:rPr lang="en-US" altLang="zh-CN" sz="1600" dirty="0" err="1" smtClean="0"/>
              <a:t>Avci</a:t>
            </a:r>
            <a:r>
              <a:rPr lang="en-US" altLang="zh-CN" sz="1600" dirty="0" smtClean="0"/>
              <a:t> et al. Nat. </a:t>
            </a:r>
            <a:r>
              <a:rPr lang="en-US" altLang="zh-CN" sz="1600" dirty="0" err="1" smtClean="0"/>
              <a:t>Commun</a:t>
            </a:r>
            <a:r>
              <a:rPr lang="en-US" altLang="zh-CN" sz="1600" dirty="0" smtClean="0"/>
              <a:t>. 5: 3845  (2015)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00561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77" y="1916832"/>
            <a:ext cx="4752528" cy="314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505" y="1988840"/>
            <a:ext cx="411000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本框 2"/>
          <p:cNvSpPr txBox="1"/>
          <p:nvPr/>
        </p:nvSpPr>
        <p:spPr>
          <a:xfrm>
            <a:off x="16768" y="303510"/>
            <a:ext cx="7144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orthorhombic-distortion reentrance in Ba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1-x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4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4706160" y="6309320"/>
            <a:ext cx="42833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A. E. </a:t>
            </a:r>
            <a:r>
              <a:rPr lang="en-US" altLang="zh-CN" sz="1600" dirty="0" err="1" smtClean="0"/>
              <a:t>Bohmer</a:t>
            </a:r>
            <a:r>
              <a:rPr lang="en-US" altLang="zh-CN" sz="1600" dirty="0" smtClean="0"/>
              <a:t> et al. Nat. </a:t>
            </a:r>
            <a:r>
              <a:rPr lang="en-US" altLang="zh-CN" sz="1600" dirty="0" err="1" smtClean="0"/>
              <a:t>Commun</a:t>
            </a:r>
            <a:r>
              <a:rPr lang="en-US" altLang="zh-CN" sz="1600" dirty="0" smtClean="0"/>
              <a:t>. 6: 7911  (2015)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074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05" y="1052736"/>
            <a:ext cx="4176464" cy="537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458802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2"/>
          <p:cNvSpPr txBox="1"/>
          <p:nvPr/>
        </p:nvSpPr>
        <p:spPr>
          <a:xfrm>
            <a:off x="16768" y="303510"/>
            <a:ext cx="5777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Complex phase diagram in Ba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1-x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4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4706160" y="6309320"/>
            <a:ext cx="34449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L. Wang et al. PRB  93, 014514  (2016)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971903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980728"/>
            <a:ext cx="452720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lang="en-US" altLang="zh-CN" sz="2800" dirty="0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铁基超导新材料进展</a:t>
            </a:r>
            <a:endParaRPr lang="en-US" altLang="zh-CN" sz="2800" dirty="0" smtClean="0">
              <a:solidFill>
                <a:schemeClr val="bg1">
                  <a:lumMod val="6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dirty="0" err="1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FeSe</a:t>
            </a:r>
            <a:r>
              <a:rPr lang="zh-CN" altLang="en-US" sz="2000" dirty="0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衍生体系</a:t>
            </a:r>
            <a:endParaRPr lang="en-US" altLang="zh-CN" sz="2000" dirty="0">
              <a:solidFill>
                <a:schemeClr val="bg1">
                  <a:lumMod val="6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dirty="0" err="1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FeAs</a:t>
            </a:r>
            <a:r>
              <a:rPr lang="zh-CN" altLang="en-US" sz="2000" dirty="0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基超导材料</a:t>
            </a:r>
            <a:endParaRPr lang="en-US" altLang="zh-CN" sz="2000" dirty="0" smtClean="0">
              <a:solidFill>
                <a:schemeClr val="bg1">
                  <a:lumMod val="6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其他</a:t>
            </a:r>
            <a:r>
              <a:rPr lang="en-US" altLang="zh-CN" sz="2000" dirty="0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lang="zh-CN" altLang="en-US" sz="2800" dirty="0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 物性与机理研究进展</a:t>
            </a:r>
            <a:endParaRPr lang="en-US" altLang="zh-CN" sz="2800" dirty="0" smtClean="0">
              <a:solidFill>
                <a:schemeClr val="bg1">
                  <a:lumMod val="6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000" dirty="0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门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电压技术调控超导电性</a:t>
            </a:r>
            <a:endParaRPr lang="en-US" altLang="zh-CN" sz="2000" dirty="0">
              <a:solidFill>
                <a:schemeClr val="bg1">
                  <a:lumMod val="6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Electronic </a:t>
            </a:r>
            <a:r>
              <a:rPr lang="en-US" altLang="zh-CN" sz="2000" dirty="0" err="1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nematicity</a:t>
            </a:r>
            <a:endParaRPr lang="en-US" altLang="zh-CN" sz="2000" dirty="0" smtClean="0">
              <a:solidFill>
                <a:schemeClr val="bg1">
                  <a:lumMod val="6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强</a:t>
            </a:r>
            <a:r>
              <a:rPr lang="zh-CN" altLang="en-US" sz="2000" dirty="0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关联效应</a:t>
            </a:r>
            <a:endParaRPr lang="en-US" altLang="zh-CN" sz="2000" dirty="0" smtClean="0">
              <a:solidFill>
                <a:schemeClr val="bg1">
                  <a:lumMod val="6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C</a:t>
            </a:r>
            <a:r>
              <a:rPr lang="en-US" altLang="zh-CN" sz="2000" baseline="-25000" dirty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4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-symmetry reentrance  </a:t>
            </a:r>
            <a:r>
              <a:rPr lang="en-US" altLang="zh-CN" sz="2000" dirty="0" smtClean="0">
                <a:solidFill>
                  <a:schemeClr val="bg1">
                    <a:lumMod val="65000"/>
                  </a:schemeClr>
                </a:solidFill>
                <a:latin typeface="黑体" pitchFamily="49" charset="-122"/>
                <a:ea typeface="黑体" pitchFamily="49" charset="-122"/>
              </a:rPr>
              <a:t>  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lang="zh-CN" altLang="en-US" sz="2800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 潜在强电应用探索</a:t>
            </a:r>
            <a:endParaRPr lang="en-US" altLang="zh-CN" sz="280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60648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 smtClean="0">
                <a:solidFill>
                  <a:schemeClr val="accent2"/>
                </a:solidFill>
                <a:latin typeface="黑体" pitchFamily="49" charset="-122"/>
                <a:ea typeface="黑体" pitchFamily="49" charset="-122"/>
              </a:rPr>
              <a:t>报告内容</a:t>
            </a:r>
            <a:endParaRPr lang="zh-CN" altLang="en-US" sz="4800" dirty="0">
              <a:solidFill>
                <a:schemeClr val="accent2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6777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ritical current density of SmFeAsO0.7F0.25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5" t="72651" r="23027"/>
          <a:stretch/>
        </p:blipFill>
        <p:spPr bwMode="auto">
          <a:xfrm>
            <a:off x="11156" y="1674578"/>
            <a:ext cx="4460032" cy="326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ritical current density and irreversibility field of irradiated SmFeAsO0.8F0.15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" t="52497" r="53018"/>
          <a:stretch/>
        </p:blipFill>
        <p:spPr bwMode="auto">
          <a:xfrm>
            <a:off x="4788024" y="1642671"/>
            <a:ext cx="4217437" cy="329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918" y="188640"/>
            <a:ext cx="6321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current in iron-based superconductors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-16794" y="701406"/>
            <a:ext cx="91607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59700" y="1042558"/>
            <a:ext cx="3962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SmFeAsO</a:t>
            </a:r>
            <a:r>
              <a:rPr lang="en-US" altLang="zh-CN" sz="2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0.7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0.25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single crystal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46703" y="857893"/>
            <a:ext cx="3578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Irradiated SmFeAsO</a:t>
            </a:r>
            <a:r>
              <a:rPr lang="en-US" altLang="zh-CN" sz="2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0.8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0.15 </a:t>
            </a:r>
          </a:p>
          <a:p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crystal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1024330" y="5229200"/>
            <a:ext cx="2699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2800" b="1" baseline="-25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2</a:t>
            </a:r>
            <a:r>
              <a:rPr lang="en-US" altLang="zh-CN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</a:t>
            </a:r>
            <a:r>
              <a:rPr lang="en-US" altLang="zh-CN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800" b="1" baseline="30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A/cm</a:t>
            </a:r>
            <a:r>
              <a:rPr lang="en-US" altLang="zh-CN" sz="2800" b="1" baseline="30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="1" baseline="30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652120" y="5220870"/>
            <a:ext cx="2699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2800" b="1" baseline="-25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2</a:t>
            </a:r>
            <a:r>
              <a:rPr lang="en-US" altLang="zh-CN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</a:t>
            </a:r>
            <a:r>
              <a:rPr lang="en-US" altLang="zh-CN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800" b="1" baseline="30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zh-CN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A/cm</a:t>
            </a:r>
            <a:r>
              <a:rPr lang="en-US" altLang="zh-CN" sz="2800" b="1" baseline="30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="1" baseline="30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183" y="6349970"/>
            <a:ext cx="364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J. W. Moll et al.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Nat. Mater.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(2010)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40212" y="6349970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 Fang et al.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Nat. </a:t>
            </a:r>
            <a:r>
              <a:rPr lang="en-US" altLang="zh-CN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(2013)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76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ritical current densities (Jc) of FST film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90" y="1273533"/>
            <a:ext cx="2821060" cy="389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918" y="188640"/>
            <a:ext cx="6321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ritical current in iron-based superconductors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-16794" y="701406"/>
            <a:ext cx="91607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56" y="1706458"/>
            <a:ext cx="3593327" cy="362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822848"/>
            <a:ext cx="40046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Pristine and Irradiated </a:t>
            </a:r>
          </a:p>
          <a:p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zh-CN" sz="2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zh-CN" sz="2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altLang="zh-CN" sz="2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crystal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305000" y="5292966"/>
            <a:ext cx="38609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Pristine, </a:t>
            </a:r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2400" b="1" baseline="-25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2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400" b="1" baseline="30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A/cm</a:t>
            </a:r>
            <a:r>
              <a:rPr lang="en-US" altLang="zh-CN" sz="2400" b="1" baseline="30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Irradiated, </a:t>
            </a:r>
            <a:r>
              <a:rPr lang="en-US" altLang="zh-CN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2400" b="1" baseline="-25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400" b="1" baseline="30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A/cm</a:t>
            </a:r>
            <a:r>
              <a:rPr lang="en-US" altLang="zh-CN" sz="2400" b="1" baseline="30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400" b="1" baseline="30000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6364454"/>
            <a:ext cx="25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 Fang et al.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(2012)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9959" y="776681"/>
            <a:ext cx="3967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FeSe</a:t>
            </a:r>
            <a:r>
              <a:rPr lang="en-US" altLang="zh-CN" sz="2400" baseline="-25000" dirty="0" smtClean="0">
                <a:solidFill>
                  <a:srgbClr val="FF0000"/>
                </a:solidFill>
              </a:rPr>
              <a:t>0.5</a:t>
            </a:r>
            <a:r>
              <a:rPr lang="en-US" altLang="zh-CN" sz="2400" dirty="0" smtClean="0">
                <a:solidFill>
                  <a:srgbClr val="FF0000"/>
                </a:solidFill>
              </a:rPr>
              <a:t>Te</a:t>
            </a:r>
            <a:r>
              <a:rPr lang="en-US" altLang="zh-CN" sz="2400" baseline="-25000" dirty="0" smtClean="0">
                <a:solidFill>
                  <a:srgbClr val="FF0000"/>
                </a:solidFill>
              </a:rPr>
              <a:t>0.5</a:t>
            </a:r>
            <a:r>
              <a:rPr lang="en-US" altLang="zh-CN" sz="2400" dirty="0" smtClean="0">
                <a:solidFill>
                  <a:srgbClr val="FF0000"/>
                </a:solidFill>
              </a:rPr>
              <a:t>-coated conductors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7082246" y="2852936"/>
            <a:ext cx="2031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2400" b="1" baseline="-250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10</a:t>
            </a:r>
            <a:r>
              <a:rPr lang="en-US" altLang="zh-CN" sz="2400" b="1" baseline="30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A/cm</a:t>
            </a:r>
            <a:r>
              <a:rPr lang="en-US" altLang="zh-CN" sz="2400" b="1" baseline="30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400" b="1" baseline="30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8472" y="6352992"/>
            <a:ext cx="354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D. Si et al.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Nat. </a:t>
            </a:r>
            <a:r>
              <a:rPr lang="en-US" altLang="zh-CN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(2012)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78724" y="5155075"/>
            <a:ext cx="43374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铁</a:t>
            </a:r>
            <a:r>
              <a:rPr lang="zh-CN" altLang="en-US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基超导薄膜带材</a:t>
            </a:r>
            <a:r>
              <a:rPr lang="en-US" altLang="zh-CN" dirty="0">
                <a:solidFill>
                  <a:schemeClr val="tx2"/>
                </a:solidFill>
                <a:latin typeface="黑体" pitchFamily="49" charset="-122"/>
                <a:ea typeface="黑体" pitchFamily="49" charset="-122"/>
              </a:rPr>
              <a:t>(FeSe</a:t>
            </a:r>
            <a:r>
              <a:rPr lang="en-US" altLang="zh-CN" baseline="-25000" dirty="0">
                <a:solidFill>
                  <a:schemeClr val="tx2"/>
                </a:solidFill>
                <a:latin typeface="黑体" pitchFamily="49" charset="-122"/>
                <a:ea typeface="黑体" pitchFamily="49" charset="-122"/>
              </a:rPr>
              <a:t>0.5</a:t>
            </a:r>
            <a:r>
              <a:rPr lang="en-US" altLang="zh-CN" dirty="0">
                <a:solidFill>
                  <a:schemeClr val="tx2"/>
                </a:solidFill>
                <a:latin typeface="黑体" pitchFamily="49" charset="-122"/>
                <a:ea typeface="黑体" pitchFamily="49" charset="-122"/>
              </a:rPr>
              <a:t>Te</a:t>
            </a:r>
            <a:r>
              <a:rPr lang="en-US" altLang="zh-CN" baseline="-25000" dirty="0">
                <a:solidFill>
                  <a:schemeClr val="tx2"/>
                </a:solidFill>
                <a:latin typeface="黑体" pitchFamily="49" charset="-122"/>
                <a:ea typeface="黑体" pitchFamily="49" charset="-122"/>
              </a:rPr>
              <a:t>0.5</a:t>
            </a:r>
            <a:r>
              <a:rPr lang="en-US" altLang="zh-CN" dirty="0">
                <a:solidFill>
                  <a:schemeClr val="tx2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dirty="0" smtClean="0">
                <a:solidFill>
                  <a:schemeClr val="tx2"/>
                </a:solidFill>
                <a:latin typeface="黑体" pitchFamily="49" charset="-122"/>
                <a:ea typeface="黑体" pitchFamily="49" charset="-122"/>
              </a:rPr>
              <a:t>)</a:t>
            </a:r>
            <a:r>
              <a:rPr lang="en-US" altLang="zh-CN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,</a:t>
            </a:r>
            <a:r>
              <a:rPr lang="zh-CN" altLang="en-US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在</a:t>
            </a:r>
            <a:r>
              <a:rPr lang="en-US" altLang="zh-CN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4.2 K </a:t>
            </a:r>
            <a:r>
              <a:rPr lang="zh-CN" altLang="en-US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下，</a:t>
            </a:r>
            <a:r>
              <a:rPr lang="en-US" altLang="zh-CN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30 </a:t>
            </a:r>
            <a:r>
              <a:rPr lang="zh-CN" altLang="en-US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特斯拉</a:t>
            </a:r>
            <a:r>
              <a:rPr lang="zh-CN" altLang="en-US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磁场下，超导临界电流仍然高达</a:t>
            </a:r>
            <a:r>
              <a:rPr lang="en-US" altLang="zh-CN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en-US" altLang="zh-CN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Symbol" pitchFamily="18" charset="2"/>
              </a:rPr>
              <a:t>10</a:t>
            </a:r>
            <a:r>
              <a:rPr lang="en-US" altLang="zh-CN" baseline="300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Symbol" pitchFamily="18" charset="2"/>
              </a:rPr>
              <a:t>5</a:t>
            </a:r>
            <a:r>
              <a:rPr lang="en-US" altLang="zh-CN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Symbol" pitchFamily="18" charset="2"/>
              </a:rPr>
              <a:t> A/cm</a:t>
            </a:r>
            <a:r>
              <a:rPr lang="en-US" altLang="zh-CN" baseline="300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Symbol" pitchFamily="18" charset="2"/>
              </a:rPr>
              <a:t>2</a:t>
            </a:r>
            <a:r>
              <a:rPr lang="zh-CN" altLang="en-US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sym typeface="Symbol" pitchFamily="18" charset="2"/>
              </a:rPr>
              <a:t>。 很有潜力用于高磁场 </a:t>
            </a:r>
            <a:r>
              <a:rPr lang="en-US" altLang="zh-CN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sym typeface="Symbol" pitchFamily="18" charset="2"/>
              </a:rPr>
              <a:t>MRI</a:t>
            </a:r>
            <a:r>
              <a:rPr lang="zh-CN" altLang="en-US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sym typeface="Symbol" pitchFamily="18" charset="2"/>
              </a:rPr>
              <a:t>和储能等方面。</a:t>
            </a:r>
            <a:r>
              <a:rPr lang="zh-CN" altLang="en-US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358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图片 2" descr="Figure 2.jpg"/>
          <p:cNvPicPr>
            <a:picLocks noChangeAspect="1" noChangeArrowheads="1"/>
          </p:cNvPicPr>
          <p:nvPr/>
        </p:nvPicPr>
        <p:blipFill>
          <a:blip r:embed="rId3"/>
          <a:srcRect l="16626" t="44852"/>
          <a:stretch>
            <a:fillRect/>
          </a:stretch>
        </p:blipFill>
        <p:spPr bwMode="auto">
          <a:xfrm>
            <a:off x="611560" y="3125324"/>
            <a:ext cx="3146434" cy="280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310900" y="5698852"/>
            <a:ext cx="389162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Superconductivity with 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≈ 43 K</a:t>
            </a:r>
            <a:r>
              <a:rPr lang="en-US" altLang="zh-CN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can be </a:t>
            </a:r>
            <a:r>
              <a:rPr lang="en-US" altLang="zh-CN" dirty="0" smtClean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observed </a:t>
            </a:r>
            <a:r>
              <a:rPr lang="en-US" altLang="zh-CN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after annealing under 5 GPa </a:t>
            </a:r>
            <a:r>
              <a:rPr lang="en-US" altLang="zh-CN" dirty="0" smtClean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altLang="zh-CN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150 </a:t>
            </a:r>
            <a:r>
              <a:rPr lang="en-US" altLang="zh-CN" baseline="30000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dirty="0" err="1" smtClean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zh-CN" dirty="0" smtClean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dirty="0">
              <a:solidFill>
                <a:srgbClr val="2307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7938" y="692150"/>
            <a:ext cx="913606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7938" y="159023"/>
            <a:ext cx="49055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FeSe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衍生体系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altLang="zh-CN" sz="2400" b="1" baseline="-25000" dirty="0" smtClean="0">
                <a:latin typeface="Times New Roman" pitchFamily="18" charset="0"/>
                <a:cs typeface="Times New Roman" pitchFamily="18" charset="0"/>
              </a:rPr>
              <a:t>0.8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altLang="zh-CN" sz="2400" b="1" baseline="-25000" dirty="0" smtClean="0">
                <a:latin typeface="Times New Roman" pitchFamily="18" charset="0"/>
                <a:cs typeface="Times New Roman" pitchFamily="18" charset="0"/>
              </a:rPr>
              <a:t>0.2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OHFeSe</a:t>
            </a:r>
            <a:endParaRPr lang="zh-CN" altLang="en-US" sz="2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1" name="TextBox 7"/>
          <p:cNvSpPr txBox="1">
            <a:spLocks noChangeArrowheads="1"/>
          </p:cNvSpPr>
          <p:nvPr/>
        </p:nvSpPr>
        <p:spPr bwMode="auto">
          <a:xfrm>
            <a:off x="4803775" y="6067733"/>
            <a:ext cx="4251325" cy="27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X. F. Lu and X. H. Chen* </a:t>
            </a:r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et al.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PRB (2013)</a:t>
            </a:r>
            <a:endParaRPr lang="zh-CN" altLang="en-US" dirty="0">
              <a:latin typeface="Times New Roman" pitchFamily="18" charset="0"/>
              <a:cs typeface="Times New Roman" pitchFamily="18" charset="0"/>
              <a:hlinkClick r:id="rId4" tooltip="Abstract"/>
            </a:endParaRPr>
          </a:p>
        </p:txBody>
      </p:sp>
      <p:sp>
        <p:nvSpPr>
          <p:cNvPr id="31752" name="TextBox 4"/>
          <p:cNvSpPr txBox="1">
            <a:spLocks noChangeArrowheads="1"/>
          </p:cNvSpPr>
          <p:nvPr/>
        </p:nvSpPr>
        <p:spPr bwMode="auto">
          <a:xfrm>
            <a:off x="4404535" y="6381750"/>
            <a:ext cx="49175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X. F. Lu and X. H. Chen* </a:t>
            </a:r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et al.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Nat. Mater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.(2015)  </a:t>
            </a:r>
            <a:endParaRPr lang="zh-CN" altLang="en-US" dirty="0">
              <a:latin typeface="Times New Roman" pitchFamily="18" charset="0"/>
              <a:cs typeface="Times New Roman" pitchFamily="18" charset="0"/>
              <a:hlinkClick r:id="rId4" tooltip="Abstract"/>
            </a:endParaRP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337173"/>
              </p:ext>
            </p:extLst>
          </p:nvPr>
        </p:nvGraphicFramePr>
        <p:xfrm>
          <a:off x="251519" y="521207"/>
          <a:ext cx="3672409" cy="2564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Graph" r:id="rId5" imgW="4174560" imgH="2916000" progId="Origin50.Graph">
                  <p:embed/>
                </p:oleObj>
              </mc:Choice>
              <mc:Fallback>
                <p:oleObj name="Graph" r:id="rId5" imgW="4174560" imgH="2916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19" y="521207"/>
                        <a:ext cx="3672409" cy="25649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图片 16" descr="F:\(Fe,Li)OFeSe\(Li,Fe)OHFeSe\paper-1\Fig\FigS1.jpg"/>
          <p:cNvPicPr>
            <a:picLocks noChangeAspect="1" noChangeArrowheads="1"/>
          </p:cNvPicPr>
          <p:nvPr/>
        </p:nvPicPr>
        <p:blipFill>
          <a:blip r:embed="rId7"/>
          <a:srcRect t="48888"/>
          <a:stretch>
            <a:fillRect/>
          </a:stretch>
        </p:blipFill>
        <p:spPr bwMode="auto">
          <a:xfrm>
            <a:off x="4048386" y="728265"/>
            <a:ext cx="4772086" cy="37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4412035" y="4662141"/>
            <a:ext cx="4634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stability in air and homogeneity in </a:t>
            </a:r>
            <a:r>
              <a:rPr lang="en-US" altLang="zh-CN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FeSe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layer provide an outstanding platform for studying superconductivity in </a:t>
            </a:r>
            <a:r>
              <a:rPr lang="en-US" altLang="zh-CN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FeSe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-derived materials. 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13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588" y="182563"/>
            <a:ext cx="4816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summary of ongoing studies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583799" y="980728"/>
            <a:ext cx="6444585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iron-based superconducting materials:</a:t>
            </a:r>
          </a:p>
          <a:p>
            <a:pPr marL="342900" indent="11113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new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FeSe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-derived materials</a:t>
            </a:r>
          </a:p>
          <a:p>
            <a:pPr marL="342900" indent="11113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new spacing layer in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FeAs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-based materials</a:t>
            </a:r>
          </a:p>
          <a:p>
            <a:pPr marL="342900" indent="11113"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controllable approaches for higher T</a:t>
            </a:r>
            <a:r>
              <a:rPr lang="en-US" altLang="zh-CN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…</a:t>
            </a:r>
          </a:p>
          <a:p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of correlated electrons:</a:t>
            </a:r>
          </a:p>
          <a:p>
            <a:pPr marL="342900" indent="11113"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exploring new phases by liquid gating technique</a:t>
            </a:r>
          </a:p>
          <a:p>
            <a:pPr marL="342900" indent="11113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studying electronic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nematicity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multiple probes</a:t>
            </a:r>
          </a:p>
          <a:p>
            <a:pPr marL="342900" indent="11113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understanding complicated electron correlation effect </a:t>
            </a:r>
          </a:p>
          <a:p>
            <a:pPr marL="342900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…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 applications: </a:t>
            </a:r>
          </a:p>
          <a:p>
            <a:pPr marL="342900" indent="11113">
              <a:buFont typeface="Wingdings" panose="05000000000000000000" pitchFamily="2" charset="2"/>
              <a:buChar char="l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critical current for power applications</a:t>
            </a:r>
            <a:endParaRPr lang="en-US" altLang="zh-CN" sz="2000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…</a:t>
            </a:r>
            <a:endParaRPr lang="en-US" altLang="zh-CN" sz="2000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/>
          </a:p>
          <a:p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80093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642938" y="5165725"/>
            <a:ext cx="25717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altLang="zh-CN" sz="2400" baseline="-25000">
                <a:latin typeface="Times New Roman" pitchFamily="18" charset="0"/>
                <a:cs typeface="Times New Roman" pitchFamily="18" charset="0"/>
              </a:rPr>
              <a:t>1+x</a:t>
            </a:r>
            <a:r>
              <a:rPr lang="en-US" altLang="zh-CN" sz="2400">
                <a:latin typeface="Times New Roman" pitchFamily="18" charset="0"/>
                <a:cs typeface="Times New Roman" pitchFamily="18" charset="0"/>
              </a:rPr>
              <a:t>Se </a:t>
            </a:r>
            <a:endParaRPr lang="en-US" altLang="zh-CN" sz="2400" baseline="3000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i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400" baseline="-2500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altLang="zh-CN" sz="2400">
                <a:latin typeface="Times New Roman" pitchFamily="18" charset="0"/>
                <a:cs typeface="Times New Roman" pitchFamily="18" charset="0"/>
              </a:rPr>
              <a:t>= 8 K</a:t>
            </a:r>
          </a:p>
          <a:p>
            <a:r>
              <a:rPr lang="en-US" altLang="zh-CN" sz="2400">
                <a:latin typeface="Times New Roman" pitchFamily="18" charset="0"/>
                <a:cs typeface="Times New Roman" pitchFamily="18" charset="0"/>
              </a:rPr>
              <a:t>Tc=37 </a:t>
            </a:r>
          </a:p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(under pressure)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2571750" y="5586413"/>
            <a:ext cx="32400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zh-CN" sz="2400" i="1" baseline="-25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altLang="zh-CN" sz="2400" baseline="-25000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altLang="zh-CN" sz="2400" i="1" baseline="-25000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Se</a:t>
            </a:r>
            <a:r>
              <a:rPr lang="en-US" altLang="zh-CN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400" baseline="-25000" dirty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= 31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K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ith 245 phase</a:t>
            </a:r>
            <a:endParaRPr lang="en-US" altLang="zh-CN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Solid-state reaction method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48313" y="357188"/>
            <a:ext cx="35242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6286500" y="5589588"/>
            <a:ext cx="33575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altLang="zh-CN" sz="2000" i="1" baseline="-2500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(NH</a:t>
            </a:r>
            <a:r>
              <a:rPr lang="en-US" altLang="zh-CN" sz="20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2000" i="1" baseline="-2500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(NH</a:t>
            </a:r>
            <a:r>
              <a:rPr lang="en-US" altLang="zh-CN" sz="2000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2000" baseline="-25000"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altLang="zh-CN" sz="2000" i="1" baseline="-2500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altLang="zh-CN" sz="20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Se</a:t>
            </a:r>
            <a:r>
              <a:rPr lang="en-US" altLang="zh-CN" sz="20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altLang="zh-CN" sz="2000" i="1">
                <a:latin typeface="Times New Roman" pitchFamily="18" charset="0"/>
                <a:cs typeface="Times New Roman" pitchFamily="18" charset="0"/>
              </a:rPr>
              <a:t>            T</a:t>
            </a:r>
            <a:r>
              <a:rPr lang="en-US" altLang="zh-CN" sz="2000" baseline="-2500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= 43 K</a:t>
            </a:r>
          </a:p>
          <a:p>
            <a:r>
              <a:rPr lang="en-US" altLang="zh-CN" sz="2000">
                <a:latin typeface="Times New Roman" pitchFamily="18" charset="0"/>
                <a:cs typeface="Times New Roman" pitchFamily="18" charset="0"/>
              </a:rPr>
              <a:t>Liquid ammonia method</a:t>
            </a:r>
            <a:endParaRPr lang="zh-CN" altLang="en-US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2428875"/>
            <a:ext cx="2300288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9" name="组合 10"/>
          <p:cNvGrpSpPr>
            <a:grpSpLocks/>
          </p:cNvGrpSpPr>
          <p:nvPr/>
        </p:nvGrpSpPr>
        <p:grpSpPr bwMode="auto">
          <a:xfrm>
            <a:off x="2786063" y="1871663"/>
            <a:ext cx="2814637" cy="3571875"/>
            <a:chOff x="2786050" y="857232"/>
            <a:chExt cx="4235304" cy="5214974"/>
          </a:xfrm>
        </p:grpSpPr>
        <p:pic>
          <p:nvPicPr>
            <p:cNvPr id="13322" name="图片 11" descr="BaFe2As2-1.jpg"/>
            <p:cNvPicPr>
              <a:picLocks noChangeAspect="1"/>
            </p:cNvPicPr>
            <p:nvPr/>
          </p:nvPicPr>
          <p:blipFill>
            <a:blip r:embed="rId5"/>
            <a:srcRect l="25694" t="12500" r="25694" b="11458"/>
            <a:stretch>
              <a:fillRect/>
            </a:stretch>
          </p:blipFill>
          <p:spPr bwMode="auto">
            <a:xfrm>
              <a:off x="2786050" y="857232"/>
              <a:ext cx="3571900" cy="5214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3" name="TextBox 12"/>
            <p:cNvSpPr txBox="1">
              <a:spLocks noChangeArrowheads="1"/>
            </p:cNvSpPr>
            <p:nvPr/>
          </p:nvSpPr>
          <p:spPr bwMode="auto">
            <a:xfrm>
              <a:off x="6215073" y="2943222"/>
              <a:ext cx="615687" cy="853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3200" b="1"/>
                <a:t>K</a:t>
              </a:r>
              <a:endParaRPr lang="zh-CN" altLang="en-US" sz="3200" b="1"/>
            </a:p>
          </p:txBody>
        </p:sp>
        <p:sp>
          <p:nvSpPr>
            <p:cNvPr id="13324" name="TextBox 13"/>
            <p:cNvSpPr txBox="1">
              <a:spLocks noChangeArrowheads="1"/>
            </p:cNvSpPr>
            <p:nvPr/>
          </p:nvSpPr>
          <p:spPr bwMode="auto">
            <a:xfrm>
              <a:off x="6215073" y="1936192"/>
              <a:ext cx="737492" cy="658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800" b="1"/>
                <a:t>Fe</a:t>
              </a:r>
              <a:endParaRPr lang="zh-CN" altLang="en-US" sz="1600" b="1"/>
            </a:p>
          </p:txBody>
        </p:sp>
        <p:sp>
          <p:nvSpPr>
            <p:cNvPr id="13325" name="TextBox 14"/>
            <p:cNvSpPr txBox="1">
              <a:spLocks noChangeArrowheads="1"/>
            </p:cNvSpPr>
            <p:nvPr/>
          </p:nvSpPr>
          <p:spPr bwMode="auto">
            <a:xfrm>
              <a:off x="6215073" y="1547397"/>
              <a:ext cx="806281" cy="763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800" b="1"/>
                <a:t>Se</a:t>
              </a:r>
              <a:endParaRPr lang="zh-CN" altLang="en-US" sz="2800" b="1"/>
            </a:p>
          </p:txBody>
        </p:sp>
      </p:grpSp>
      <p:sp>
        <p:nvSpPr>
          <p:cNvPr id="13320" name="TextBox 15"/>
          <p:cNvSpPr txBox="1">
            <a:spLocks noChangeArrowheads="1"/>
          </p:cNvSpPr>
          <p:nvPr/>
        </p:nvSpPr>
        <p:spPr bwMode="auto">
          <a:xfrm>
            <a:off x="0" y="68263"/>
            <a:ext cx="721518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400" b="1">
                <a:latin typeface="Times New Roman" pitchFamily="18" charset="0"/>
                <a:cs typeface="Times New Roman" pitchFamily="18" charset="0"/>
              </a:rPr>
              <a:t>Crystallography of Iron-selenides</a:t>
            </a:r>
            <a:endParaRPr lang="zh-CN" altLang="en-US" sz="3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0" y="712788"/>
            <a:ext cx="6357938" cy="1587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82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64" y="3093639"/>
            <a:ext cx="9131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  <a:endParaRPr lang="zh-CN" alt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74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908720"/>
            <a:ext cx="9000000" cy="233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931" y="3717032"/>
            <a:ext cx="44291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717032"/>
            <a:ext cx="2592288" cy="296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10653" y="6021288"/>
            <a:ext cx="3977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电子掺杂 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+ 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界面电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-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声子相互作用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35496" y="214290"/>
            <a:ext cx="8784976" cy="582594"/>
          </a:xfrm>
        </p:spPr>
        <p:txBody>
          <a:bodyPr>
            <a:noAutofit/>
          </a:bodyPr>
          <a:lstStyle/>
          <a:p>
            <a:pPr algn="l"/>
            <a:r>
              <a:rPr lang="en-US" altLang="zh-CN" sz="24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FeSe</a:t>
            </a:r>
            <a:r>
              <a:rPr lang="zh-CN" altLang="en-US" sz="2400" b="1" dirty="0">
                <a:latin typeface="+mn-ea"/>
                <a:ea typeface="+mn-ea"/>
                <a:cs typeface="Times New Roman" panose="02020603050405020304" pitchFamily="18" charset="0"/>
              </a:rPr>
              <a:t>衍生</a:t>
            </a:r>
            <a:r>
              <a:rPr lang="zh-CN" altLang="en-US" sz="2400" b="1" dirty="0" smtClean="0">
                <a:latin typeface="+mn-ea"/>
                <a:ea typeface="+mn-ea"/>
                <a:cs typeface="Times New Roman" panose="02020603050405020304" pitchFamily="18" charset="0"/>
              </a:rPr>
              <a:t>体系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——Single Unit-Cell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FeSe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film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499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6758"/>
            <a:ext cx="9129713" cy="52768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1" y="5910371"/>
            <a:ext cx="8244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Lifting of the </a:t>
            </a:r>
            <a:r>
              <a:rPr lang="en-US" altLang="zh-CN" sz="2400" dirty="0" err="1" smtClean="0"/>
              <a:t>d</a:t>
            </a:r>
            <a:r>
              <a:rPr lang="en-US" altLang="zh-CN" sz="2400" baseline="-25000" dirty="0" err="1" smtClean="0"/>
              <a:t>xz</a:t>
            </a:r>
            <a:r>
              <a:rPr lang="en-US" altLang="zh-CN" sz="2400" dirty="0" smtClean="0"/>
              <a:t>/</a:t>
            </a:r>
            <a:r>
              <a:rPr lang="en-US" altLang="zh-CN" sz="2400" dirty="0" err="1" smtClean="0"/>
              <a:t>d</a:t>
            </a:r>
            <a:r>
              <a:rPr lang="en-US" altLang="zh-CN" sz="2400" baseline="-25000" dirty="0" err="1" smtClean="0"/>
              <a:t>yz</a:t>
            </a:r>
            <a:r>
              <a:rPr lang="en-US" altLang="zh-CN" sz="2400" dirty="0" smtClean="0"/>
              <a:t> orbital </a:t>
            </a:r>
            <a:r>
              <a:rPr lang="en-US" altLang="zh-CN" sz="2400" dirty="0" err="1" smtClean="0"/>
              <a:t>degenerance</a:t>
            </a:r>
            <a:r>
              <a:rPr lang="en-US" altLang="zh-CN" sz="2400" dirty="0" smtClean="0"/>
              <a:t> caused by the electronic </a:t>
            </a:r>
            <a:r>
              <a:rPr lang="en-US" altLang="zh-CN" sz="2400" dirty="0" err="1" smtClean="0"/>
              <a:t>nematicity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4085005" y="6502738"/>
            <a:ext cx="5044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Nakayama, K., et al.  </a:t>
            </a:r>
            <a:r>
              <a:rPr lang="en-US" altLang="zh-CN" i="1" dirty="0" smtClean="0">
                <a:solidFill>
                  <a:srgbClr val="222222"/>
                </a:solidFill>
                <a:latin typeface="Arial" panose="020B0604020202020204" pitchFamily="34" charset="0"/>
              </a:rPr>
              <a:t>PRL</a:t>
            </a:r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altLang="zh-CN" dirty="0" smtClean="0">
                <a:solidFill>
                  <a:srgbClr val="222222"/>
                </a:solidFill>
                <a:latin typeface="Arial" panose="020B0604020202020204" pitchFamily="34" charset="0"/>
              </a:rPr>
              <a:t>113, 237001(2014):.</a:t>
            </a:r>
            <a:endParaRPr lang="zh-CN" altLang="en-US" dirty="0"/>
          </a:p>
        </p:txBody>
      </p:sp>
      <p:sp>
        <p:nvSpPr>
          <p:cNvPr id="6" name="文本框 1"/>
          <p:cNvSpPr txBox="1"/>
          <p:nvPr/>
        </p:nvSpPr>
        <p:spPr>
          <a:xfrm>
            <a:off x="35496" y="249644"/>
            <a:ext cx="670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nematicity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——Band structure in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FeSe</a:t>
            </a:r>
            <a:r>
              <a:rPr lang="en-US" altLang="zh-CN" sz="2400" b="1" dirty="0" smtClean="0"/>
              <a:t> </a:t>
            </a:r>
            <a:endParaRPr lang="zh-CN" altLang="en-US" sz="2400" b="1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23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71" y="893903"/>
            <a:ext cx="2981001" cy="5732953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30907"/>
            <a:ext cx="4321969" cy="48863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72000" y="6257524"/>
            <a:ext cx="4386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T</a:t>
            </a:r>
            <a:r>
              <a:rPr lang="en-US" altLang="zh-CN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en-US" altLang="zh-CN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Shimojima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et 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al. </a:t>
            </a:r>
            <a:r>
              <a:rPr lang="en-US" altLang="zh-CN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PRB</a:t>
            </a:r>
            <a:r>
              <a:rPr lang="en-US" altLang="zh-CN" sz="14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altLang="zh-CN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90,121111 (2014)</a:t>
            </a:r>
            <a:r>
              <a:rPr lang="en-US" altLang="zh-CN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427984" y="5517232"/>
            <a:ext cx="4325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Strong orbital anisotropy detected by ARPES</a:t>
            </a:r>
            <a:endParaRPr lang="zh-CN" altLang="en-US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"/>
          <p:cNvSpPr txBox="1"/>
          <p:nvPr/>
        </p:nvSpPr>
        <p:spPr>
          <a:xfrm>
            <a:off x="35496" y="249644"/>
            <a:ext cx="670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nematicity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——Band structure in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FeSe</a:t>
            </a:r>
            <a:r>
              <a:rPr lang="en-US" altLang="zh-CN" sz="2400" b="1" dirty="0" smtClean="0"/>
              <a:t> 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9686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86800" cy="121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Superconductors can transform the power grid to deliver abundant, reliable, high-quality power for the 21st century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533400" y="1023119"/>
            <a:ext cx="7848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3333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current state</a:t>
            </a:r>
            <a:r>
              <a:rPr lang="en-US" altLang="zh-CN" b="1" dirty="0">
                <a:solidFill>
                  <a:srgbClr val="3333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			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future </a:t>
            </a:r>
            <a:r>
              <a:rPr lang="en-US" altLang="zh-CN" sz="2400" b="1" dirty="0">
                <a:solidFill>
                  <a:srgbClr val="3333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needs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4139952" y="1587564"/>
            <a:ext cx="489654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Performance</a:t>
            </a:r>
          </a:p>
          <a:p>
            <a:pPr>
              <a:spcBef>
                <a:spcPct val="50000"/>
              </a:spcBef>
            </a:pPr>
            <a:r>
              <a:rPr lang="en-US" altLang="zh-CN" sz="24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10</a:t>
            </a:r>
            <a:r>
              <a:rPr lang="en-US" altLang="zh-CN" sz="24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/>
              </a:rPr>
              <a:t></a:t>
            </a:r>
            <a:r>
              <a:rPr lang="en-US" altLang="zh-CN" sz="24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increase in </a:t>
            </a:r>
            <a:r>
              <a:rPr lang="en-US" altLang="zh-CN" sz="2400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J</a:t>
            </a:r>
            <a:r>
              <a:rPr lang="en-US" altLang="zh-CN" sz="2400" baseline="-25000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</a:t>
            </a:r>
            <a:endParaRPr lang="en-US" altLang="zh-CN" sz="2400" baseline="-25000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4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Wingdings" pitchFamily="1" charset="2"/>
              </a:rPr>
              <a:t> </a:t>
            </a:r>
            <a:r>
              <a:rPr lang="en-US" altLang="zh-CN" sz="24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Wingdings" pitchFamily="1" charset="2"/>
              </a:rPr>
              <a:t>10</a:t>
            </a:r>
            <a:r>
              <a:rPr lang="en-US" altLang="zh-CN" sz="24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/>
              </a:rPr>
              <a:t></a:t>
            </a:r>
            <a:r>
              <a:rPr lang="en-US" altLang="zh-CN" sz="24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Wingdings" pitchFamily="1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Wingdings" pitchFamily="1" charset="2"/>
              </a:rPr>
              <a:t>reduction in ac loss</a:t>
            </a:r>
            <a:endParaRPr lang="en-US" altLang="zh-CN" sz="2400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400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Cost</a:t>
            </a:r>
          </a:p>
          <a:p>
            <a:pPr>
              <a:spcBef>
                <a:spcPct val="50000"/>
              </a:spcBef>
            </a:pPr>
            <a:r>
              <a:rPr lang="en-US" altLang="zh-CN" sz="24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10-100</a:t>
            </a:r>
            <a:r>
              <a:rPr lang="en-US" altLang="zh-CN" sz="24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/>
              </a:rPr>
              <a:t></a:t>
            </a:r>
            <a:r>
              <a:rPr lang="en-US" altLang="zh-CN" sz="24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improvement needed</a:t>
            </a:r>
          </a:p>
          <a:p>
            <a:pPr>
              <a:spcBef>
                <a:spcPct val="50000"/>
              </a:spcBef>
            </a:pPr>
            <a:r>
              <a:rPr lang="en-US" altLang="zh-CN" sz="2400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Materials</a:t>
            </a:r>
          </a:p>
          <a:p>
            <a:pPr>
              <a:spcBef>
                <a:spcPct val="50000"/>
              </a:spcBef>
            </a:pPr>
            <a:r>
              <a:rPr lang="en-US" altLang="zh-CN" sz="24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Increase operating temperature </a:t>
            </a:r>
            <a:r>
              <a:rPr lang="en-US" altLang="zh-CN" sz="24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</a:t>
            </a:r>
            <a:r>
              <a:rPr lang="en-US" altLang="zh-CN" sz="24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/>
              </a:rPr>
              <a:t></a:t>
            </a:r>
            <a:r>
              <a:rPr lang="en-US" altLang="zh-CN" sz="24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-5</a:t>
            </a:r>
            <a:r>
              <a:rPr lang="en-US" altLang="zh-CN" sz="24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/>
              </a:rPr>
              <a:t></a:t>
            </a:r>
            <a:endParaRPr lang="en-US" altLang="zh-CN" sz="2400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pic>
        <p:nvPicPr>
          <p:cNvPr id="80903" name="Picture 7" descr="cop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46461"/>
            <a:ext cx="1524000" cy="100647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4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9" t="4477" r="14977" b="11940"/>
          <a:stretch>
            <a:fillRect/>
          </a:stretch>
        </p:blipFill>
        <p:spPr bwMode="auto">
          <a:xfrm>
            <a:off x="950913" y="3184376"/>
            <a:ext cx="15176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2819400" y="26797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zh-CN" altLang="zh-CN" sz="14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80924" name="Group 28"/>
          <p:cNvGrpSpPr>
            <a:grpSpLocks/>
          </p:cNvGrpSpPr>
          <p:nvPr/>
        </p:nvGrpSpPr>
        <p:grpSpPr bwMode="auto">
          <a:xfrm>
            <a:off x="838200" y="5085928"/>
            <a:ext cx="1752600" cy="1295400"/>
            <a:chOff x="2446" y="1422"/>
            <a:chExt cx="2303" cy="1572"/>
          </a:xfrm>
        </p:grpSpPr>
        <p:pic>
          <p:nvPicPr>
            <p:cNvPr id="80925" name="Picture 2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" y="1422"/>
              <a:ext cx="2303" cy="1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26" name="Line 30"/>
            <p:cNvSpPr>
              <a:spLocks noChangeShapeType="1"/>
            </p:cNvSpPr>
            <p:nvPr/>
          </p:nvSpPr>
          <p:spPr bwMode="auto">
            <a:xfrm flipH="1">
              <a:off x="3515" y="2537"/>
              <a:ext cx="19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27" name="Line 31"/>
            <p:cNvSpPr>
              <a:spLocks noChangeShapeType="1"/>
            </p:cNvSpPr>
            <p:nvPr/>
          </p:nvSpPr>
          <p:spPr bwMode="auto">
            <a:xfrm flipH="1">
              <a:off x="3536" y="2548"/>
              <a:ext cx="19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28" name="Line 32"/>
            <p:cNvSpPr>
              <a:spLocks noChangeShapeType="1"/>
            </p:cNvSpPr>
            <p:nvPr/>
          </p:nvSpPr>
          <p:spPr bwMode="auto">
            <a:xfrm flipH="1">
              <a:off x="3556" y="2560"/>
              <a:ext cx="20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29" name="Line 33"/>
            <p:cNvSpPr>
              <a:spLocks noChangeShapeType="1"/>
            </p:cNvSpPr>
            <p:nvPr/>
          </p:nvSpPr>
          <p:spPr bwMode="auto">
            <a:xfrm flipH="1">
              <a:off x="3579" y="2571"/>
              <a:ext cx="20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30" name="Line 34"/>
            <p:cNvSpPr>
              <a:spLocks noChangeShapeType="1"/>
            </p:cNvSpPr>
            <p:nvPr/>
          </p:nvSpPr>
          <p:spPr bwMode="auto">
            <a:xfrm flipH="1">
              <a:off x="3598" y="2580"/>
              <a:ext cx="20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31" name="Line 35"/>
            <p:cNvSpPr>
              <a:spLocks noChangeShapeType="1"/>
            </p:cNvSpPr>
            <p:nvPr/>
          </p:nvSpPr>
          <p:spPr bwMode="auto">
            <a:xfrm flipH="1">
              <a:off x="3487" y="2557"/>
              <a:ext cx="20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32" name="Line 36"/>
            <p:cNvSpPr>
              <a:spLocks noChangeShapeType="1"/>
            </p:cNvSpPr>
            <p:nvPr/>
          </p:nvSpPr>
          <p:spPr bwMode="auto">
            <a:xfrm flipH="1">
              <a:off x="3503" y="2572"/>
              <a:ext cx="20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33" name="Line 37"/>
            <p:cNvSpPr>
              <a:spLocks noChangeShapeType="1"/>
            </p:cNvSpPr>
            <p:nvPr/>
          </p:nvSpPr>
          <p:spPr bwMode="auto">
            <a:xfrm flipH="1">
              <a:off x="3520" y="2589"/>
              <a:ext cx="20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34" name="Line 38"/>
            <p:cNvSpPr>
              <a:spLocks noChangeShapeType="1"/>
            </p:cNvSpPr>
            <p:nvPr/>
          </p:nvSpPr>
          <p:spPr bwMode="auto">
            <a:xfrm flipH="1">
              <a:off x="3537" y="2602"/>
              <a:ext cx="20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35" name="Line 39"/>
            <p:cNvSpPr>
              <a:spLocks noChangeShapeType="1"/>
            </p:cNvSpPr>
            <p:nvPr/>
          </p:nvSpPr>
          <p:spPr bwMode="auto">
            <a:xfrm flipH="1">
              <a:off x="3552" y="2615"/>
              <a:ext cx="19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36" name="Line 40"/>
            <p:cNvSpPr>
              <a:spLocks noChangeShapeType="1"/>
            </p:cNvSpPr>
            <p:nvPr/>
          </p:nvSpPr>
          <p:spPr bwMode="auto">
            <a:xfrm rot="10800000" flipH="1">
              <a:off x="2999" y="2352"/>
              <a:ext cx="20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37" name="Line 41"/>
            <p:cNvSpPr>
              <a:spLocks noChangeShapeType="1"/>
            </p:cNvSpPr>
            <p:nvPr/>
          </p:nvSpPr>
          <p:spPr bwMode="auto">
            <a:xfrm rot="10800000" flipH="1">
              <a:off x="2974" y="2349"/>
              <a:ext cx="20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38" name="Line 42"/>
            <p:cNvSpPr>
              <a:spLocks noChangeShapeType="1"/>
            </p:cNvSpPr>
            <p:nvPr/>
          </p:nvSpPr>
          <p:spPr bwMode="auto">
            <a:xfrm rot="10800000" flipH="1">
              <a:off x="2952" y="2345"/>
              <a:ext cx="20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39" name="Line 43"/>
            <p:cNvSpPr>
              <a:spLocks noChangeShapeType="1"/>
            </p:cNvSpPr>
            <p:nvPr/>
          </p:nvSpPr>
          <p:spPr bwMode="auto">
            <a:xfrm rot="10800000" flipH="1">
              <a:off x="2927" y="2342"/>
              <a:ext cx="20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40" name="Line 44"/>
            <p:cNvSpPr>
              <a:spLocks noChangeShapeType="1"/>
            </p:cNvSpPr>
            <p:nvPr/>
          </p:nvSpPr>
          <p:spPr bwMode="auto">
            <a:xfrm rot="10800000" flipH="1">
              <a:off x="2904" y="2339"/>
              <a:ext cx="20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41" name="Line 45"/>
            <p:cNvSpPr>
              <a:spLocks noChangeShapeType="1"/>
            </p:cNvSpPr>
            <p:nvPr/>
          </p:nvSpPr>
          <p:spPr bwMode="auto">
            <a:xfrm rot="10800000" flipH="1">
              <a:off x="3022" y="2331"/>
              <a:ext cx="20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42" name="Line 46"/>
            <p:cNvSpPr>
              <a:spLocks noChangeShapeType="1"/>
            </p:cNvSpPr>
            <p:nvPr/>
          </p:nvSpPr>
          <p:spPr bwMode="auto">
            <a:xfrm rot="10800000" flipH="1">
              <a:off x="3000" y="2322"/>
              <a:ext cx="20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43" name="Line 47"/>
            <p:cNvSpPr>
              <a:spLocks noChangeShapeType="1"/>
            </p:cNvSpPr>
            <p:nvPr/>
          </p:nvSpPr>
          <p:spPr bwMode="auto">
            <a:xfrm rot="10800000" flipH="1">
              <a:off x="2978" y="2313"/>
              <a:ext cx="20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44" name="Line 48"/>
            <p:cNvSpPr>
              <a:spLocks noChangeShapeType="1"/>
            </p:cNvSpPr>
            <p:nvPr/>
          </p:nvSpPr>
          <p:spPr bwMode="auto">
            <a:xfrm rot="10800000" flipH="1">
              <a:off x="2954" y="2306"/>
              <a:ext cx="20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45" name="Line 49"/>
            <p:cNvSpPr>
              <a:spLocks noChangeShapeType="1"/>
            </p:cNvSpPr>
            <p:nvPr/>
          </p:nvSpPr>
          <p:spPr bwMode="auto">
            <a:xfrm rot="10800000" flipH="1">
              <a:off x="2932" y="2299"/>
              <a:ext cx="20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46" name="Line 50"/>
            <p:cNvSpPr>
              <a:spLocks noChangeShapeType="1"/>
            </p:cNvSpPr>
            <p:nvPr/>
          </p:nvSpPr>
          <p:spPr bwMode="auto">
            <a:xfrm flipH="1">
              <a:off x="3837" y="2098"/>
              <a:ext cx="2" cy="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47" name="Line 51"/>
            <p:cNvSpPr>
              <a:spLocks noChangeShapeType="1"/>
            </p:cNvSpPr>
            <p:nvPr/>
          </p:nvSpPr>
          <p:spPr bwMode="auto">
            <a:xfrm>
              <a:off x="3840" y="2033"/>
              <a:ext cx="1" cy="3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48" name="Line 52"/>
            <p:cNvSpPr>
              <a:spLocks noChangeShapeType="1"/>
            </p:cNvSpPr>
            <p:nvPr/>
          </p:nvSpPr>
          <p:spPr bwMode="auto">
            <a:xfrm>
              <a:off x="3817" y="2032"/>
              <a:ext cx="2" cy="2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49" name="Line 53"/>
            <p:cNvSpPr>
              <a:spLocks noChangeShapeType="1"/>
            </p:cNvSpPr>
            <p:nvPr/>
          </p:nvSpPr>
          <p:spPr bwMode="auto">
            <a:xfrm flipH="1">
              <a:off x="3792" y="2033"/>
              <a:ext cx="1" cy="2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50" name="Line 54"/>
            <p:cNvSpPr>
              <a:spLocks noChangeShapeType="1"/>
            </p:cNvSpPr>
            <p:nvPr/>
          </p:nvSpPr>
          <p:spPr bwMode="auto">
            <a:xfrm flipH="1">
              <a:off x="3741" y="2028"/>
              <a:ext cx="2" cy="2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51" name="Line 55"/>
            <p:cNvSpPr>
              <a:spLocks noChangeShapeType="1"/>
            </p:cNvSpPr>
            <p:nvPr/>
          </p:nvSpPr>
          <p:spPr bwMode="auto">
            <a:xfrm flipH="1">
              <a:off x="3767" y="2031"/>
              <a:ext cx="1" cy="2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52" name="Line 56"/>
            <p:cNvSpPr>
              <a:spLocks noChangeShapeType="1"/>
            </p:cNvSpPr>
            <p:nvPr/>
          </p:nvSpPr>
          <p:spPr bwMode="auto">
            <a:xfrm flipH="1">
              <a:off x="3815" y="2090"/>
              <a:ext cx="1" cy="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53" name="Line 57"/>
            <p:cNvSpPr>
              <a:spLocks noChangeShapeType="1"/>
            </p:cNvSpPr>
            <p:nvPr/>
          </p:nvSpPr>
          <p:spPr bwMode="auto">
            <a:xfrm flipH="1">
              <a:off x="3791" y="2081"/>
              <a:ext cx="1" cy="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54" name="Line 58"/>
            <p:cNvSpPr>
              <a:spLocks noChangeShapeType="1"/>
            </p:cNvSpPr>
            <p:nvPr/>
          </p:nvSpPr>
          <p:spPr bwMode="auto">
            <a:xfrm flipH="1">
              <a:off x="3767" y="2073"/>
              <a:ext cx="1" cy="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55" name="Line 59"/>
            <p:cNvSpPr>
              <a:spLocks noChangeShapeType="1"/>
            </p:cNvSpPr>
            <p:nvPr/>
          </p:nvSpPr>
          <p:spPr bwMode="auto">
            <a:xfrm flipH="1">
              <a:off x="3739" y="2065"/>
              <a:ext cx="1" cy="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56" name="Line 60"/>
            <p:cNvSpPr>
              <a:spLocks noChangeShapeType="1"/>
            </p:cNvSpPr>
            <p:nvPr/>
          </p:nvSpPr>
          <p:spPr bwMode="auto">
            <a:xfrm flipH="1">
              <a:off x="3241" y="1853"/>
              <a:ext cx="2" cy="2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57" name="Line 61"/>
            <p:cNvSpPr>
              <a:spLocks noChangeShapeType="1"/>
            </p:cNvSpPr>
            <p:nvPr/>
          </p:nvSpPr>
          <p:spPr bwMode="auto">
            <a:xfrm flipH="1">
              <a:off x="3167" y="1816"/>
              <a:ext cx="1" cy="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58" name="Line 62"/>
            <p:cNvSpPr>
              <a:spLocks noChangeShapeType="1"/>
            </p:cNvSpPr>
            <p:nvPr/>
          </p:nvSpPr>
          <p:spPr bwMode="auto">
            <a:xfrm flipH="1">
              <a:off x="3186" y="1824"/>
              <a:ext cx="1" cy="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59" name="Line 63"/>
            <p:cNvSpPr>
              <a:spLocks noChangeShapeType="1"/>
            </p:cNvSpPr>
            <p:nvPr/>
          </p:nvSpPr>
          <p:spPr bwMode="auto">
            <a:xfrm flipH="1">
              <a:off x="3205" y="1835"/>
              <a:ext cx="1" cy="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60" name="Line 64"/>
            <p:cNvSpPr>
              <a:spLocks noChangeShapeType="1"/>
            </p:cNvSpPr>
            <p:nvPr/>
          </p:nvSpPr>
          <p:spPr bwMode="auto">
            <a:xfrm flipH="1">
              <a:off x="3224" y="1843"/>
              <a:ext cx="1" cy="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61" name="Line 65"/>
            <p:cNvSpPr>
              <a:spLocks noChangeShapeType="1"/>
            </p:cNvSpPr>
            <p:nvPr/>
          </p:nvSpPr>
          <p:spPr bwMode="auto">
            <a:xfrm flipH="1">
              <a:off x="3178" y="1760"/>
              <a:ext cx="1" cy="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62" name="Line 66"/>
            <p:cNvSpPr>
              <a:spLocks noChangeShapeType="1"/>
            </p:cNvSpPr>
            <p:nvPr/>
          </p:nvSpPr>
          <p:spPr bwMode="auto">
            <a:xfrm flipH="1">
              <a:off x="3195" y="1771"/>
              <a:ext cx="1" cy="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63" name="Line 67"/>
            <p:cNvSpPr>
              <a:spLocks noChangeShapeType="1"/>
            </p:cNvSpPr>
            <p:nvPr/>
          </p:nvSpPr>
          <p:spPr bwMode="auto">
            <a:xfrm flipH="1">
              <a:off x="3212" y="1786"/>
              <a:ext cx="2" cy="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64" name="Line 68"/>
            <p:cNvSpPr>
              <a:spLocks noChangeShapeType="1"/>
            </p:cNvSpPr>
            <p:nvPr/>
          </p:nvSpPr>
          <p:spPr bwMode="auto">
            <a:xfrm flipH="1">
              <a:off x="3231" y="1802"/>
              <a:ext cx="1" cy="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65" name="Line 69"/>
            <p:cNvSpPr>
              <a:spLocks noChangeShapeType="1"/>
            </p:cNvSpPr>
            <p:nvPr/>
          </p:nvSpPr>
          <p:spPr bwMode="auto">
            <a:xfrm flipH="1">
              <a:off x="3251" y="1817"/>
              <a:ext cx="2" cy="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66" name="Line 70"/>
            <p:cNvSpPr>
              <a:spLocks noChangeShapeType="1"/>
            </p:cNvSpPr>
            <p:nvPr/>
          </p:nvSpPr>
          <p:spPr bwMode="auto">
            <a:xfrm>
              <a:off x="3182" y="1758"/>
              <a:ext cx="75" cy="1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67" name="Line 71"/>
            <p:cNvSpPr>
              <a:spLocks noChangeShapeType="1"/>
            </p:cNvSpPr>
            <p:nvPr/>
          </p:nvSpPr>
          <p:spPr bwMode="auto">
            <a:xfrm>
              <a:off x="3197" y="1771"/>
              <a:ext cx="60" cy="1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68" name="Line 72"/>
            <p:cNvSpPr>
              <a:spLocks noChangeShapeType="1"/>
            </p:cNvSpPr>
            <p:nvPr/>
          </p:nvSpPr>
          <p:spPr bwMode="auto">
            <a:xfrm>
              <a:off x="3215" y="1787"/>
              <a:ext cx="44" cy="1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69" name="Line 73"/>
            <p:cNvSpPr>
              <a:spLocks noChangeShapeType="1"/>
            </p:cNvSpPr>
            <p:nvPr/>
          </p:nvSpPr>
          <p:spPr bwMode="auto">
            <a:xfrm>
              <a:off x="3232" y="1801"/>
              <a:ext cx="29" cy="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70" name="Line 74"/>
            <p:cNvSpPr>
              <a:spLocks noChangeShapeType="1"/>
            </p:cNvSpPr>
            <p:nvPr/>
          </p:nvSpPr>
          <p:spPr bwMode="auto">
            <a:xfrm>
              <a:off x="3254" y="1816"/>
              <a:ext cx="18" cy="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71" name="Line 75"/>
            <p:cNvSpPr>
              <a:spLocks noChangeShapeType="1"/>
            </p:cNvSpPr>
            <p:nvPr/>
          </p:nvSpPr>
          <p:spPr bwMode="auto">
            <a:xfrm>
              <a:off x="3181" y="1743"/>
              <a:ext cx="77" cy="2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72" name="Line 76"/>
            <p:cNvSpPr>
              <a:spLocks noChangeShapeType="1"/>
            </p:cNvSpPr>
            <p:nvPr/>
          </p:nvSpPr>
          <p:spPr bwMode="auto">
            <a:xfrm>
              <a:off x="3215" y="1738"/>
              <a:ext cx="45" cy="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73" name="Line 77"/>
            <p:cNvSpPr>
              <a:spLocks noChangeShapeType="1"/>
            </p:cNvSpPr>
            <p:nvPr/>
          </p:nvSpPr>
          <p:spPr bwMode="auto">
            <a:xfrm flipH="1" flipV="1">
              <a:off x="3813" y="1999"/>
              <a:ext cx="27" cy="3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74" name="Line 78"/>
            <p:cNvSpPr>
              <a:spLocks noChangeShapeType="1"/>
            </p:cNvSpPr>
            <p:nvPr/>
          </p:nvSpPr>
          <p:spPr bwMode="auto">
            <a:xfrm flipH="1" flipV="1">
              <a:off x="3790" y="1999"/>
              <a:ext cx="27" cy="3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75" name="Line 79"/>
            <p:cNvSpPr>
              <a:spLocks noChangeShapeType="1"/>
            </p:cNvSpPr>
            <p:nvPr/>
          </p:nvSpPr>
          <p:spPr bwMode="auto">
            <a:xfrm flipH="1" flipV="1">
              <a:off x="3773" y="2006"/>
              <a:ext cx="20" cy="2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76" name="Line 80"/>
            <p:cNvSpPr>
              <a:spLocks noChangeShapeType="1"/>
            </p:cNvSpPr>
            <p:nvPr/>
          </p:nvSpPr>
          <p:spPr bwMode="auto">
            <a:xfrm flipH="1" flipV="1">
              <a:off x="3753" y="2010"/>
              <a:ext cx="15" cy="2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77" name="Line 81"/>
            <p:cNvSpPr>
              <a:spLocks noChangeShapeType="1"/>
            </p:cNvSpPr>
            <p:nvPr/>
          </p:nvSpPr>
          <p:spPr bwMode="auto">
            <a:xfrm flipH="1" flipV="1">
              <a:off x="3727" y="2014"/>
              <a:ext cx="16" cy="1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978" name="Arc 82"/>
            <p:cNvSpPr>
              <a:spLocks/>
            </p:cNvSpPr>
            <p:nvPr/>
          </p:nvSpPr>
          <p:spPr bwMode="auto">
            <a:xfrm rot="1911733">
              <a:off x="3748" y="1996"/>
              <a:ext cx="159" cy="49"/>
            </a:xfrm>
            <a:custGeom>
              <a:avLst/>
              <a:gdLst>
                <a:gd name="G0" fmla="+- 0 0 0"/>
                <a:gd name="G1" fmla="+- 18843 0 0"/>
                <a:gd name="G2" fmla="+- 21600 0 0"/>
                <a:gd name="T0" fmla="*/ 10559 w 21078"/>
                <a:gd name="T1" fmla="*/ 0 h 18843"/>
                <a:gd name="T2" fmla="*/ 21078 w 21078"/>
                <a:gd name="T3" fmla="*/ 14124 h 18843"/>
                <a:gd name="T4" fmla="*/ 0 w 21078"/>
                <a:gd name="T5" fmla="*/ 18843 h 18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78" h="18843" fill="none" extrusionOk="0">
                  <a:moveTo>
                    <a:pt x="10559" y="-1"/>
                  </a:moveTo>
                  <a:cubicBezTo>
                    <a:pt x="15912" y="2999"/>
                    <a:pt x="19737" y="8135"/>
                    <a:pt x="21078" y="14123"/>
                  </a:cubicBezTo>
                </a:path>
                <a:path w="21078" h="18843" stroke="0" extrusionOk="0">
                  <a:moveTo>
                    <a:pt x="10559" y="-1"/>
                  </a:moveTo>
                  <a:cubicBezTo>
                    <a:pt x="15912" y="2999"/>
                    <a:pt x="19737" y="8135"/>
                    <a:pt x="21078" y="14123"/>
                  </a:cubicBezTo>
                  <a:lnTo>
                    <a:pt x="0" y="18843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0979" name="Line 83"/>
            <p:cNvSpPr>
              <a:spLocks noChangeShapeType="1"/>
            </p:cNvSpPr>
            <p:nvPr/>
          </p:nvSpPr>
          <p:spPr bwMode="auto">
            <a:xfrm>
              <a:off x="3877" y="2014"/>
              <a:ext cx="12" cy="1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80980" name="Picture 84" descr="IBAD MgO REZrO Sche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r="21240" b="2213"/>
          <a:stretch>
            <a:fillRect/>
          </a:stretch>
        </p:blipFill>
        <p:spPr bwMode="auto">
          <a:xfrm>
            <a:off x="1811288" y="1849636"/>
            <a:ext cx="17526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直接连接符 64"/>
          <p:cNvCxnSpPr/>
          <p:nvPr/>
        </p:nvCxnSpPr>
        <p:spPr>
          <a:xfrm>
            <a:off x="3734" y="836712"/>
            <a:ext cx="914026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82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7971" y="303039"/>
            <a:ext cx="914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Liquid gating control——induced SC in insulating </a:t>
            </a: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</a:rPr>
              <a:t>FeSe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thin 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film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88024" y="615535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altLang="zh-CN" dirty="0" smtClean="0">
                <a:latin typeface="Times New Roman" pitchFamily="18" charset="0"/>
                <a:cs typeface="Times New Roman" pitchFamily="18" charset="0"/>
              </a:rPr>
              <a:t>K. Hanzawa et al.,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PNAS</a:t>
            </a:r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113,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3986 </a:t>
            </a:r>
            <a:r>
              <a:rPr lang="pl-PL" altLang="zh-CN" dirty="0">
                <a:latin typeface="Times New Roman" pitchFamily="18" charset="0"/>
                <a:cs typeface="Times New Roman" pitchFamily="18" charset="0"/>
              </a:rPr>
              <a:t>(2016)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396233" cy="427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7" y="1196752"/>
            <a:ext cx="4392488" cy="469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821" y="4831686"/>
            <a:ext cx="1872716" cy="202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499992" y="5661248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K 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 flipV="1">
            <a:off x="4212468" y="5373216"/>
            <a:ext cx="360040" cy="37792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135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461" y="292005"/>
            <a:ext cx="9089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Electric-field-induced superconductivity in electrochemically 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etched</a:t>
            </a:r>
          </a:p>
          <a:p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ultrathin FeSe films on SrTiO3 and </a:t>
            </a:r>
            <a:r>
              <a:rPr lang="en-US" altLang="zh-CN" sz="2400" b="1" dirty="0" err="1">
                <a:latin typeface="Times New Roman" pitchFamily="18" charset="0"/>
                <a:cs typeface="Times New Roman" pitchFamily="18" charset="0"/>
              </a:rPr>
              <a:t>MgO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30167" y="5871893"/>
            <a:ext cx="4333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zh-CN" dirty="0"/>
              <a:t>J. </a:t>
            </a:r>
            <a:r>
              <a:rPr lang="de-DE" altLang="zh-CN" dirty="0" smtClean="0"/>
              <a:t>Shiogai et al. </a:t>
            </a:r>
            <a:r>
              <a:rPr lang="en-US" altLang="zh-CN" dirty="0" smtClean="0"/>
              <a:t>Nature </a:t>
            </a:r>
            <a:r>
              <a:rPr lang="en-US" altLang="zh-CN" dirty="0"/>
              <a:t>P</a:t>
            </a:r>
            <a:r>
              <a:rPr lang="en-US" altLang="zh-CN" dirty="0" smtClean="0"/>
              <a:t>hysics 12, 42 (2016) </a:t>
            </a:r>
          </a:p>
          <a:p>
            <a:endParaRPr lang="zh-CN" altLang="en-US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85461" y="1123002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" y="1246798"/>
            <a:ext cx="3635896" cy="494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67" y="1628800"/>
            <a:ext cx="539995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8213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3683000" y="5067300"/>
            <a:ext cx="3048000" cy="1130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57347" name="Group 3"/>
          <p:cNvGrpSpPr>
            <a:grpSpLocks/>
          </p:cNvGrpSpPr>
          <p:nvPr/>
        </p:nvGrpSpPr>
        <p:grpSpPr bwMode="auto">
          <a:xfrm>
            <a:off x="127000" y="1219200"/>
            <a:ext cx="8893175" cy="3479800"/>
            <a:chOff x="158" y="1216"/>
            <a:chExt cx="5602" cy="2192"/>
          </a:xfrm>
        </p:grpSpPr>
        <p:sp>
          <p:nvSpPr>
            <p:cNvPr id="57348" name="Line 4"/>
            <p:cNvSpPr>
              <a:spLocks noChangeShapeType="1"/>
            </p:cNvSpPr>
            <p:nvPr/>
          </p:nvSpPr>
          <p:spPr bwMode="auto">
            <a:xfrm>
              <a:off x="3908" y="1368"/>
              <a:ext cx="432" cy="8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7349" name="Line 5"/>
            <p:cNvSpPr>
              <a:spLocks noChangeShapeType="1"/>
            </p:cNvSpPr>
            <p:nvPr/>
          </p:nvSpPr>
          <p:spPr bwMode="auto">
            <a:xfrm>
              <a:off x="3336" y="1392"/>
              <a:ext cx="72" cy="6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7350" name="Line 6"/>
            <p:cNvSpPr>
              <a:spLocks noChangeShapeType="1"/>
            </p:cNvSpPr>
            <p:nvPr/>
          </p:nvSpPr>
          <p:spPr bwMode="auto">
            <a:xfrm flipH="1">
              <a:off x="2064" y="1416"/>
              <a:ext cx="528" cy="9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7351" name="AutoShape 7"/>
            <p:cNvSpPr>
              <a:spLocks noChangeArrowheads="1"/>
            </p:cNvSpPr>
            <p:nvPr/>
          </p:nvSpPr>
          <p:spPr bwMode="auto">
            <a:xfrm>
              <a:off x="2472" y="1216"/>
              <a:ext cx="1536" cy="312"/>
            </a:xfrm>
            <a:prstGeom prst="roundRect">
              <a:avLst>
                <a:gd name="adj" fmla="val 16667"/>
              </a:avLst>
            </a:prstGeom>
            <a:solidFill>
              <a:srgbClr val="67DA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7352" name="Rectangle 8"/>
            <p:cNvSpPr>
              <a:spLocks noChangeArrowheads="1"/>
            </p:cNvSpPr>
            <p:nvPr/>
          </p:nvSpPr>
          <p:spPr bwMode="auto">
            <a:xfrm>
              <a:off x="2496" y="1232"/>
              <a:ext cx="14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2000">
                  <a:solidFill>
                    <a:schemeClr val="tx1"/>
                  </a:solidFill>
                  <a:ea typeface="Osaka" pitchFamily="1" charset="-128"/>
                </a:rPr>
                <a:t>superconductivity </a:t>
              </a:r>
            </a:p>
          </p:txBody>
        </p:sp>
        <p:grpSp>
          <p:nvGrpSpPr>
            <p:cNvPr id="57353" name="Group 9"/>
            <p:cNvGrpSpPr>
              <a:grpSpLocks/>
            </p:cNvGrpSpPr>
            <p:nvPr/>
          </p:nvGrpSpPr>
          <p:grpSpPr bwMode="auto">
            <a:xfrm>
              <a:off x="158" y="1296"/>
              <a:ext cx="5602" cy="2112"/>
              <a:chOff x="158" y="1296"/>
              <a:chExt cx="5602" cy="2112"/>
            </a:xfrm>
          </p:grpSpPr>
          <p:sp>
            <p:nvSpPr>
              <p:cNvPr id="57354" name="Line 10"/>
              <p:cNvSpPr>
                <a:spLocks noChangeShapeType="1"/>
              </p:cNvSpPr>
              <p:nvPr/>
            </p:nvSpPr>
            <p:spPr bwMode="auto">
              <a:xfrm>
                <a:off x="610" y="2182"/>
                <a:ext cx="159" cy="1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7355" name="Line 11"/>
              <p:cNvSpPr>
                <a:spLocks noChangeShapeType="1"/>
              </p:cNvSpPr>
              <p:nvPr/>
            </p:nvSpPr>
            <p:spPr bwMode="auto">
              <a:xfrm flipV="1">
                <a:off x="641" y="2586"/>
                <a:ext cx="114" cy="11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7356" name="AutoShape 12"/>
              <p:cNvSpPr>
                <a:spLocks noChangeArrowheads="1"/>
              </p:cNvSpPr>
              <p:nvPr/>
            </p:nvSpPr>
            <p:spPr bwMode="auto">
              <a:xfrm>
                <a:off x="3272" y="2096"/>
                <a:ext cx="568" cy="608"/>
              </a:xfrm>
              <a:prstGeom prst="octagon">
                <a:avLst>
                  <a:gd name="adj" fmla="val 2928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7357" name="Oval 13"/>
              <p:cNvSpPr>
                <a:spLocks noChangeArrowheads="1"/>
              </p:cNvSpPr>
              <p:nvPr/>
            </p:nvSpPr>
            <p:spPr bwMode="auto">
              <a:xfrm>
                <a:off x="158" y="1821"/>
                <a:ext cx="524" cy="492"/>
              </a:xfrm>
              <a:prstGeom prst="ellipse">
                <a:avLst/>
              </a:prstGeom>
              <a:solidFill>
                <a:srgbClr val="BB291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7358" name="Rectangle 14"/>
              <p:cNvSpPr>
                <a:spLocks noChangeArrowheads="1"/>
              </p:cNvSpPr>
              <p:nvPr/>
            </p:nvSpPr>
            <p:spPr bwMode="auto">
              <a:xfrm>
                <a:off x="242" y="1914"/>
                <a:ext cx="350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</a:pPr>
                <a:r>
                  <a:rPr lang="en-US" altLang="zh-CN" sz="1600">
                    <a:solidFill>
                      <a:schemeClr val="tx1"/>
                    </a:solidFill>
                    <a:ea typeface="Osaka" pitchFamily="1" charset="-128"/>
                  </a:rPr>
                  <a:t>coal</a:t>
                </a:r>
              </a:p>
              <a:p>
                <a:pPr algn="ctr" eaLnBrk="1" hangingPunct="1">
                  <a:lnSpc>
                    <a:spcPct val="80000"/>
                  </a:lnSpc>
                </a:pPr>
                <a:r>
                  <a:rPr lang="en-US" altLang="zh-CN" sz="1600">
                    <a:solidFill>
                      <a:schemeClr val="tx1"/>
                    </a:solidFill>
                    <a:ea typeface="Osaka" pitchFamily="1" charset="-128"/>
                  </a:rPr>
                  <a:t>gas</a:t>
                </a:r>
              </a:p>
            </p:txBody>
          </p:sp>
          <p:sp>
            <p:nvSpPr>
              <p:cNvPr id="57359" name="Oval 15"/>
              <p:cNvSpPr>
                <a:spLocks noChangeArrowheads="1"/>
              </p:cNvSpPr>
              <p:nvPr/>
            </p:nvSpPr>
            <p:spPr bwMode="auto">
              <a:xfrm>
                <a:off x="712" y="2248"/>
                <a:ext cx="424" cy="408"/>
              </a:xfrm>
              <a:prstGeom prst="ellipse">
                <a:avLst/>
              </a:prstGeom>
              <a:solidFill>
                <a:srgbClr val="BB291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7360" name="Rectangle 16"/>
              <p:cNvSpPr>
                <a:spLocks noChangeArrowheads="1"/>
              </p:cNvSpPr>
              <p:nvPr/>
            </p:nvSpPr>
            <p:spPr bwMode="auto">
              <a:xfrm>
                <a:off x="736" y="2339"/>
                <a:ext cx="38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altLang="zh-CN" sz="1600">
                    <a:solidFill>
                      <a:schemeClr val="tx1"/>
                    </a:solidFill>
                    <a:ea typeface="Osaka" pitchFamily="1" charset="-128"/>
                  </a:rPr>
                  <a:t>heat</a:t>
                </a:r>
              </a:p>
            </p:txBody>
          </p:sp>
          <p:sp>
            <p:nvSpPr>
              <p:cNvPr id="57361" name="Oval 17"/>
              <p:cNvSpPr>
                <a:spLocks noChangeArrowheads="1"/>
              </p:cNvSpPr>
              <p:nvPr/>
            </p:nvSpPr>
            <p:spPr bwMode="auto">
              <a:xfrm>
                <a:off x="1272" y="2176"/>
                <a:ext cx="792" cy="472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zh-CN" altLang="zh-CN" sz="2100">
                  <a:solidFill>
                    <a:schemeClr val="tx1"/>
                  </a:solidFill>
                  <a:latin typeface="Times New Roman" pitchFamily="18" charset="0"/>
                  <a:ea typeface="ＭＳ Ｐゴシック" pitchFamily="1" charset="-128"/>
                </a:endParaRPr>
              </a:p>
            </p:txBody>
          </p:sp>
          <p:sp>
            <p:nvSpPr>
              <p:cNvPr id="57362" name="Rectangle 18"/>
              <p:cNvSpPr>
                <a:spLocks noChangeArrowheads="1"/>
              </p:cNvSpPr>
              <p:nvPr/>
            </p:nvSpPr>
            <p:spPr bwMode="auto">
              <a:xfrm>
                <a:off x="1285" y="2240"/>
                <a:ext cx="798" cy="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</a:pPr>
                <a:r>
                  <a:rPr lang="en-US" altLang="zh-CN" sz="1600">
                    <a:solidFill>
                      <a:schemeClr val="tx1"/>
                    </a:solidFill>
                    <a:ea typeface="Osaka" pitchFamily="1" charset="-128"/>
                  </a:rPr>
                  <a:t>mechanical 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en-US" altLang="zh-CN" sz="1600">
                    <a:solidFill>
                      <a:schemeClr val="tx1"/>
                    </a:solidFill>
                    <a:ea typeface="Osaka" pitchFamily="1" charset="-128"/>
                  </a:rPr>
                  <a:t>motion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endParaRPr lang="en-US" altLang="zh-CN" sz="1600">
                  <a:solidFill>
                    <a:schemeClr val="tx1"/>
                  </a:solidFill>
                  <a:ea typeface="Osaka" pitchFamily="1" charset="-128"/>
                </a:endParaRPr>
              </a:p>
            </p:txBody>
          </p:sp>
          <p:sp>
            <p:nvSpPr>
              <p:cNvPr id="57363" name="Oval 19"/>
              <p:cNvSpPr>
                <a:spLocks noChangeArrowheads="1"/>
              </p:cNvSpPr>
              <p:nvPr/>
            </p:nvSpPr>
            <p:spPr bwMode="auto">
              <a:xfrm>
                <a:off x="2168" y="2272"/>
                <a:ext cx="784" cy="320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7364" name="Rectangle 20"/>
              <p:cNvSpPr>
                <a:spLocks noChangeArrowheads="1"/>
              </p:cNvSpPr>
              <p:nvPr/>
            </p:nvSpPr>
            <p:spPr bwMode="auto">
              <a:xfrm>
                <a:off x="2200" y="2319"/>
                <a:ext cx="743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zh-CN" sz="1600">
                    <a:solidFill>
                      <a:schemeClr val="tx1"/>
                    </a:solidFill>
                    <a:ea typeface="Osaka" pitchFamily="1" charset="-128"/>
                  </a:rPr>
                  <a:t>electricity</a:t>
                </a:r>
              </a:p>
            </p:txBody>
          </p:sp>
          <p:sp>
            <p:nvSpPr>
              <p:cNvPr id="57365" name="Oval 21"/>
              <p:cNvSpPr>
                <a:spLocks noChangeArrowheads="1"/>
              </p:cNvSpPr>
              <p:nvPr/>
            </p:nvSpPr>
            <p:spPr bwMode="auto">
              <a:xfrm>
                <a:off x="712" y="1512"/>
                <a:ext cx="656" cy="364"/>
              </a:xfrm>
              <a:prstGeom prst="ellipse">
                <a:avLst/>
              </a:prstGeom>
              <a:solidFill>
                <a:srgbClr val="BB291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7366" name="Rectangle 22"/>
              <p:cNvSpPr>
                <a:spLocks noChangeArrowheads="1"/>
              </p:cNvSpPr>
              <p:nvPr/>
            </p:nvSpPr>
            <p:spPr bwMode="auto">
              <a:xfrm>
                <a:off x="816" y="1520"/>
                <a:ext cx="461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zh-CN" sz="1600">
                    <a:solidFill>
                      <a:schemeClr val="tx1"/>
                    </a:solidFill>
                    <a:ea typeface="Osaka" pitchFamily="1" charset="-128"/>
                  </a:rPr>
                  <a:t>hydro</a:t>
                </a:r>
              </a:p>
              <a:p>
                <a:pPr algn="ctr" eaLnBrk="1" hangingPunct="1"/>
                <a:r>
                  <a:rPr lang="en-US" altLang="zh-CN" sz="1600">
                    <a:solidFill>
                      <a:schemeClr val="tx1"/>
                    </a:solidFill>
                    <a:ea typeface="Osaka" pitchFamily="1" charset="-128"/>
                  </a:rPr>
                  <a:t>wind</a:t>
                </a:r>
              </a:p>
            </p:txBody>
          </p:sp>
          <p:sp>
            <p:nvSpPr>
              <p:cNvPr id="57367" name="Oval 23"/>
              <p:cNvSpPr>
                <a:spLocks noChangeArrowheads="1"/>
              </p:cNvSpPr>
              <p:nvPr/>
            </p:nvSpPr>
            <p:spPr bwMode="auto">
              <a:xfrm>
                <a:off x="1608" y="2976"/>
                <a:ext cx="992" cy="304"/>
              </a:xfrm>
              <a:prstGeom prst="ellipse">
                <a:avLst/>
              </a:prstGeom>
              <a:solidFill>
                <a:srgbClr val="BB291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7368" name="Rectangle 24"/>
              <p:cNvSpPr>
                <a:spLocks noChangeArrowheads="1"/>
              </p:cNvSpPr>
              <p:nvPr/>
            </p:nvSpPr>
            <p:spPr bwMode="auto">
              <a:xfrm>
                <a:off x="1784" y="3019"/>
                <a:ext cx="65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zh-CN" sz="1600">
                    <a:solidFill>
                      <a:schemeClr val="tx1"/>
                    </a:solidFill>
                    <a:ea typeface="Osaka" pitchFamily="1" charset="-128"/>
                  </a:rPr>
                  <a:t>fuel cells</a:t>
                </a:r>
              </a:p>
            </p:txBody>
          </p:sp>
          <p:sp>
            <p:nvSpPr>
              <p:cNvPr id="57369" name="Line 25"/>
              <p:cNvSpPr>
                <a:spLocks noChangeShapeType="1"/>
              </p:cNvSpPr>
              <p:nvPr/>
            </p:nvSpPr>
            <p:spPr bwMode="auto">
              <a:xfrm flipH="1" flipV="1">
                <a:off x="1227" y="1905"/>
                <a:ext cx="269" cy="2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7370" name="Line 26"/>
              <p:cNvSpPr>
                <a:spLocks noChangeShapeType="1"/>
              </p:cNvSpPr>
              <p:nvPr/>
            </p:nvSpPr>
            <p:spPr bwMode="auto">
              <a:xfrm flipH="1">
                <a:off x="2256" y="2632"/>
                <a:ext cx="224" cy="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7371" name="Oval 27"/>
              <p:cNvSpPr>
                <a:spLocks noChangeArrowheads="1"/>
              </p:cNvSpPr>
              <p:nvPr/>
            </p:nvSpPr>
            <p:spPr bwMode="auto">
              <a:xfrm>
                <a:off x="1784" y="1528"/>
                <a:ext cx="648" cy="304"/>
              </a:xfrm>
              <a:prstGeom prst="ellipse">
                <a:avLst/>
              </a:prstGeom>
              <a:solidFill>
                <a:srgbClr val="BB291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7372" name="Rectangle 28"/>
              <p:cNvSpPr>
                <a:spLocks noChangeArrowheads="1"/>
              </p:cNvSpPr>
              <p:nvPr/>
            </p:nvSpPr>
            <p:spPr bwMode="auto">
              <a:xfrm>
                <a:off x="1920" y="1555"/>
                <a:ext cx="40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zh-CN" sz="1600">
                    <a:solidFill>
                      <a:schemeClr val="tx1"/>
                    </a:solidFill>
                    <a:ea typeface="Osaka" pitchFamily="1" charset="-128"/>
                  </a:rPr>
                  <a:t>solar</a:t>
                </a:r>
              </a:p>
            </p:txBody>
          </p:sp>
          <p:sp>
            <p:nvSpPr>
              <p:cNvPr id="57373" name="Line 29"/>
              <p:cNvSpPr>
                <a:spLocks noChangeShapeType="1"/>
              </p:cNvSpPr>
              <p:nvPr/>
            </p:nvSpPr>
            <p:spPr bwMode="auto">
              <a:xfrm flipH="1" flipV="1">
                <a:off x="2248" y="1848"/>
                <a:ext cx="304" cy="3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7374" name="Oval 30"/>
              <p:cNvSpPr>
                <a:spLocks noChangeArrowheads="1"/>
              </p:cNvSpPr>
              <p:nvPr/>
            </p:nvSpPr>
            <p:spPr bwMode="auto">
              <a:xfrm>
                <a:off x="4176" y="2272"/>
                <a:ext cx="624" cy="320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7375" name="Rectangle 31"/>
              <p:cNvSpPr>
                <a:spLocks noChangeArrowheads="1"/>
              </p:cNvSpPr>
              <p:nvPr/>
            </p:nvSpPr>
            <p:spPr bwMode="auto">
              <a:xfrm>
                <a:off x="4224" y="2319"/>
                <a:ext cx="53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zh-CN" sz="1600">
                    <a:solidFill>
                      <a:schemeClr val="tx1"/>
                    </a:solidFill>
                    <a:ea typeface="Osaka" pitchFamily="1" charset="-128"/>
                  </a:rPr>
                  <a:t>motors</a:t>
                </a:r>
              </a:p>
            </p:txBody>
          </p:sp>
          <p:sp>
            <p:nvSpPr>
              <p:cNvPr id="57376" name="Oval 32"/>
              <p:cNvSpPr>
                <a:spLocks noChangeArrowheads="1"/>
              </p:cNvSpPr>
              <p:nvPr/>
            </p:nvSpPr>
            <p:spPr bwMode="auto">
              <a:xfrm>
                <a:off x="4128" y="1296"/>
                <a:ext cx="1200" cy="576"/>
              </a:xfrm>
              <a:prstGeom prst="ellipse">
                <a:avLst/>
              </a:prstGeom>
              <a:solidFill>
                <a:srgbClr val="BB291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7377" name="Rectangle 33"/>
              <p:cNvSpPr>
                <a:spLocks noChangeArrowheads="1"/>
              </p:cNvSpPr>
              <p:nvPr/>
            </p:nvSpPr>
            <p:spPr bwMode="auto">
              <a:xfrm>
                <a:off x="4222" y="1414"/>
                <a:ext cx="1071" cy="3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</a:pPr>
                <a:r>
                  <a:rPr lang="en-US" altLang="zh-CN" sz="1600">
                    <a:solidFill>
                      <a:schemeClr val="tx1"/>
                    </a:solidFill>
                    <a:ea typeface="Osaka" pitchFamily="1" charset="-128"/>
                  </a:rPr>
                  <a:t>lighting. heating</a:t>
                </a:r>
              </a:p>
              <a:p>
                <a:pPr algn="ctr" eaLnBrk="1" hangingPunct="1">
                  <a:lnSpc>
                    <a:spcPct val="90000"/>
                  </a:lnSpc>
                </a:pPr>
                <a:r>
                  <a:rPr lang="en-US" altLang="zh-CN" sz="1600">
                    <a:solidFill>
                      <a:schemeClr val="tx1"/>
                    </a:solidFill>
                    <a:ea typeface="Osaka" pitchFamily="1" charset="-128"/>
                  </a:rPr>
                  <a:t>refrigeration</a:t>
                </a:r>
              </a:p>
            </p:txBody>
          </p:sp>
          <p:sp>
            <p:nvSpPr>
              <p:cNvPr id="57378" name="Oval 34"/>
              <p:cNvSpPr>
                <a:spLocks noChangeArrowheads="1"/>
              </p:cNvSpPr>
              <p:nvPr/>
            </p:nvSpPr>
            <p:spPr bwMode="auto">
              <a:xfrm>
                <a:off x="4288" y="2928"/>
                <a:ext cx="1040" cy="480"/>
              </a:xfrm>
              <a:prstGeom prst="ellipse">
                <a:avLst/>
              </a:prstGeom>
              <a:solidFill>
                <a:srgbClr val="BB291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7379" name="Rectangle 35"/>
              <p:cNvSpPr>
                <a:spLocks noChangeArrowheads="1"/>
              </p:cNvSpPr>
              <p:nvPr/>
            </p:nvSpPr>
            <p:spPr bwMode="auto">
              <a:xfrm>
                <a:off x="4432" y="2975"/>
                <a:ext cx="808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zh-CN" sz="1600">
                    <a:solidFill>
                      <a:schemeClr val="tx1"/>
                    </a:solidFill>
                    <a:ea typeface="Osaka" pitchFamily="1" charset="-128"/>
                  </a:rPr>
                  <a:t>information</a:t>
                </a:r>
              </a:p>
              <a:p>
                <a:pPr algn="ctr" eaLnBrk="1" hangingPunct="1"/>
                <a:r>
                  <a:rPr lang="en-US" altLang="zh-CN" sz="1600">
                    <a:solidFill>
                      <a:schemeClr val="tx1"/>
                    </a:solidFill>
                    <a:ea typeface="Osaka" pitchFamily="1" charset="-128"/>
                  </a:rPr>
                  <a:t>technology</a:t>
                </a:r>
              </a:p>
            </p:txBody>
          </p:sp>
          <p:sp>
            <p:nvSpPr>
              <p:cNvPr id="57380" name="Line 36"/>
              <p:cNvSpPr>
                <a:spLocks noChangeShapeType="1"/>
              </p:cNvSpPr>
              <p:nvPr/>
            </p:nvSpPr>
            <p:spPr bwMode="auto">
              <a:xfrm>
                <a:off x="1152" y="2440"/>
                <a:ext cx="10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7381" name="Line 37"/>
              <p:cNvSpPr>
                <a:spLocks noChangeShapeType="1"/>
              </p:cNvSpPr>
              <p:nvPr/>
            </p:nvSpPr>
            <p:spPr bwMode="auto">
              <a:xfrm>
                <a:off x="2064" y="2416"/>
                <a:ext cx="10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7382" name="Rectangle 38"/>
              <p:cNvSpPr>
                <a:spLocks noChangeArrowheads="1"/>
              </p:cNvSpPr>
              <p:nvPr/>
            </p:nvSpPr>
            <p:spPr bwMode="auto">
              <a:xfrm>
                <a:off x="3309" y="2199"/>
                <a:ext cx="490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zh-CN" sz="1600">
                    <a:solidFill>
                      <a:schemeClr val="tx1"/>
                    </a:solidFill>
                    <a:ea typeface="Osaka" pitchFamily="1" charset="-128"/>
                  </a:rPr>
                  <a:t>power grid</a:t>
                </a:r>
              </a:p>
            </p:txBody>
          </p:sp>
          <p:sp>
            <p:nvSpPr>
              <p:cNvPr id="57383" name="Oval 39"/>
              <p:cNvSpPr>
                <a:spLocks noChangeArrowheads="1"/>
              </p:cNvSpPr>
              <p:nvPr/>
            </p:nvSpPr>
            <p:spPr bwMode="auto">
              <a:xfrm>
                <a:off x="4752" y="1984"/>
                <a:ext cx="1008" cy="368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7384" name="Rectangle 40"/>
              <p:cNvSpPr>
                <a:spLocks noChangeArrowheads="1"/>
              </p:cNvSpPr>
              <p:nvPr/>
            </p:nvSpPr>
            <p:spPr bwMode="auto">
              <a:xfrm>
                <a:off x="4774" y="2063"/>
                <a:ext cx="98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zh-CN" sz="1600">
                    <a:solidFill>
                      <a:schemeClr val="tx1"/>
                    </a:solidFill>
                    <a:ea typeface="Osaka" pitchFamily="1" charset="-128"/>
                  </a:rPr>
                  <a:t>transportation</a:t>
                </a:r>
              </a:p>
            </p:txBody>
          </p:sp>
          <p:sp>
            <p:nvSpPr>
              <p:cNvPr id="57385" name="Oval 41"/>
              <p:cNvSpPr>
                <a:spLocks noChangeArrowheads="1"/>
              </p:cNvSpPr>
              <p:nvPr/>
            </p:nvSpPr>
            <p:spPr bwMode="auto">
              <a:xfrm>
                <a:off x="4896" y="2496"/>
                <a:ext cx="736" cy="320"/>
              </a:xfrm>
              <a:prstGeom prst="ellipse">
                <a:avLst/>
              </a:prstGeom>
              <a:solidFill>
                <a:srgbClr val="66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7386" name="Rectangle 42"/>
              <p:cNvSpPr>
                <a:spLocks noChangeArrowheads="1"/>
              </p:cNvSpPr>
              <p:nvPr/>
            </p:nvSpPr>
            <p:spPr bwMode="auto">
              <a:xfrm>
                <a:off x="4967" y="2535"/>
                <a:ext cx="61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zh-CN" sz="1600">
                    <a:solidFill>
                      <a:schemeClr val="tx1"/>
                    </a:solidFill>
                    <a:ea typeface="Osaka" pitchFamily="1" charset="-128"/>
                  </a:rPr>
                  <a:t>industry</a:t>
                </a:r>
              </a:p>
            </p:txBody>
          </p:sp>
          <p:sp>
            <p:nvSpPr>
              <p:cNvPr id="57387" name="Line 43"/>
              <p:cNvSpPr>
                <a:spLocks noChangeShapeType="1"/>
              </p:cNvSpPr>
              <p:nvPr/>
            </p:nvSpPr>
            <p:spPr bwMode="auto">
              <a:xfrm flipV="1">
                <a:off x="4768" y="2304"/>
                <a:ext cx="64" cy="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7388" name="Line 44"/>
              <p:cNvSpPr>
                <a:spLocks noChangeShapeType="1"/>
              </p:cNvSpPr>
              <p:nvPr/>
            </p:nvSpPr>
            <p:spPr bwMode="auto">
              <a:xfrm>
                <a:off x="4784" y="2504"/>
                <a:ext cx="96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7389" name="Line 45"/>
              <p:cNvSpPr>
                <a:spLocks noChangeShapeType="1"/>
              </p:cNvSpPr>
              <p:nvPr/>
            </p:nvSpPr>
            <p:spPr bwMode="auto">
              <a:xfrm>
                <a:off x="3016" y="2416"/>
                <a:ext cx="20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7390" name="Line 46"/>
              <p:cNvSpPr>
                <a:spLocks noChangeShapeType="1"/>
              </p:cNvSpPr>
              <p:nvPr/>
            </p:nvSpPr>
            <p:spPr bwMode="auto">
              <a:xfrm>
                <a:off x="3912" y="2424"/>
                <a:ext cx="20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7391" name="Line 47"/>
              <p:cNvSpPr>
                <a:spLocks noChangeShapeType="1"/>
              </p:cNvSpPr>
              <p:nvPr/>
            </p:nvSpPr>
            <p:spPr bwMode="auto">
              <a:xfrm flipV="1">
                <a:off x="3904" y="1864"/>
                <a:ext cx="256" cy="2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7392" name="Line 48"/>
              <p:cNvSpPr>
                <a:spLocks noChangeShapeType="1"/>
              </p:cNvSpPr>
              <p:nvPr/>
            </p:nvSpPr>
            <p:spPr bwMode="auto">
              <a:xfrm>
                <a:off x="3888" y="2752"/>
                <a:ext cx="256" cy="2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7393" name="Oval 49"/>
              <p:cNvSpPr>
                <a:spLocks noChangeArrowheads="1"/>
              </p:cNvSpPr>
              <p:nvPr/>
            </p:nvSpPr>
            <p:spPr bwMode="auto">
              <a:xfrm>
                <a:off x="158" y="2537"/>
                <a:ext cx="550" cy="518"/>
              </a:xfrm>
              <a:prstGeom prst="ellipse">
                <a:avLst/>
              </a:prstGeom>
              <a:solidFill>
                <a:srgbClr val="BB291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7394" name="Rectangle 50"/>
              <p:cNvSpPr>
                <a:spLocks noChangeArrowheads="1"/>
              </p:cNvSpPr>
              <p:nvPr/>
            </p:nvSpPr>
            <p:spPr bwMode="auto">
              <a:xfrm>
                <a:off x="223" y="2636"/>
                <a:ext cx="548" cy="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</a:pPr>
                <a:r>
                  <a:rPr lang="en-US" altLang="zh-CN" sz="1600" dirty="0">
                    <a:solidFill>
                      <a:schemeClr val="tx1"/>
                    </a:solidFill>
                    <a:ea typeface="Osaka" pitchFamily="1" charset="-128"/>
                  </a:rPr>
                  <a:t>nuclear</a:t>
                </a:r>
              </a:p>
              <a:p>
                <a:pPr algn="ctr" eaLnBrk="1" hangingPunct="1">
                  <a:lnSpc>
                    <a:spcPct val="80000"/>
                  </a:lnSpc>
                </a:pPr>
                <a:r>
                  <a:rPr lang="en-US" altLang="zh-CN" sz="1600" dirty="0">
                    <a:solidFill>
                      <a:schemeClr val="tx1"/>
                    </a:solidFill>
                    <a:ea typeface="Osaka" pitchFamily="1" charset="-128"/>
                  </a:rPr>
                  <a:t>fission</a:t>
                </a:r>
              </a:p>
            </p:txBody>
          </p:sp>
        </p:grpSp>
      </p:grpSp>
      <p:sp>
        <p:nvSpPr>
          <p:cNvPr id="57395" name="Rectangle 51"/>
          <p:cNvSpPr>
            <a:spLocks noChangeArrowheads="1"/>
          </p:cNvSpPr>
          <p:nvPr/>
        </p:nvSpPr>
        <p:spPr bwMode="auto">
          <a:xfrm>
            <a:off x="732657" y="4487217"/>
            <a:ext cx="15440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pPr eaLnBrk="1" hangingPunct="1"/>
            <a:r>
              <a:rPr lang="en-US" altLang="zh-CN" sz="2400" i="1" dirty="0">
                <a:solidFill>
                  <a:schemeClr val="tx1"/>
                </a:solidFill>
                <a:ea typeface="宋体" charset="-122"/>
              </a:rPr>
              <a:t>production</a:t>
            </a:r>
          </a:p>
        </p:txBody>
      </p:sp>
      <p:sp>
        <p:nvSpPr>
          <p:cNvPr id="57396" name="Rectangle 52"/>
          <p:cNvSpPr>
            <a:spLocks noChangeArrowheads="1"/>
          </p:cNvSpPr>
          <p:nvPr/>
        </p:nvSpPr>
        <p:spPr bwMode="auto">
          <a:xfrm>
            <a:off x="4546045" y="4684713"/>
            <a:ext cx="1198085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2400" b="1" i="1" dirty="0">
                <a:solidFill>
                  <a:srgbClr val="910000"/>
                </a:solidFill>
                <a:ea typeface="Osaka" pitchFamily="1" charset="-128"/>
              </a:rPr>
              <a:t>delivery</a:t>
            </a:r>
          </a:p>
        </p:txBody>
      </p:sp>
      <p:sp>
        <p:nvSpPr>
          <p:cNvPr id="57397" name="Rectangle 53"/>
          <p:cNvSpPr>
            <a:spLocks noChangeArrowheads="1"/>
          </p:cNvSpPr>
          <p:nvPr/>
        </p:nvSpPr>
        <p:spPr bwMode="auto">
          <a:xfrm>
            <a:off x="7916591" y="4718050"/>
            <a:ext cx="6799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2800" i="1" dirty="0">
                <a:solidFill>
                  <a:schemeClr val="tx1"/>
                </a:solidFill>
                <a:ea typeface="Osaka" pitchFamily="1" charset="-128"/>
              </a:rPr>
              <a:t>use</a:t>
            </a:r>
          </a:p>
        </p:txBody>
      </p:sp>
      <p:grpSp>
        <p:nvGrpSpPr>
          <p:cNvPr id="57398" name="Group 54"/>
          <p:cNvGrpSpPr>
            <a:grpSpLocks/>
          </p:cNvGrpSpPr>
          <p:nvPr/>
        </p:nvGrpSpPr>
        <p:grpSpPr bwMode="auto">
          <a:xfrm>
            <a:off x="1739900" y="2019300"/>
            <a:ext cx="5638800" cy="2667000"/>
            <a:chOff x="1096" y="1272"/>
            <a:chExt cx="3552" cy="1680"/>
          </a:xfrm>
        </p:grpSpPr>
        <p:sp>
          <p:nvSpPr>
            <p:cNvPr id="57399" name="Oval 55"/>
            <p:cNvSpPr>
              <a:spLocks noChangeArrowheads="1"/>
            </p:cNvSpPr>
            <p:nvPr/>
          </p:nvSpPr>
          <p:spPr bwMode="auto">
            <a:xfrm>
              <a:off x="1096" y="1272"/>
              <a:ext cx="3552" cy="1384"/>
            </a:xfrm>
            <a:prstGeom prst="ellipse">
              <a:avLst/>
            </a:prstGeom>
            <a:noFill/>
            <a:ln w="9525">
              <a:solidFill>
                <a:srgbClr val="DE262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7400" name="Line 56"/>
            <p:cNvSpPr>
              <a:spLocks noChangeShapeType="1"/>
            </p:cNvSpPr>
            <p:nvPr/>
          </p:nvSpPr>
          <p:spPr bwMode="auto">
            <a:xfrm>
              <a:off x="3096" y="2648"/>
              <a:ext cx="128" cy="304"/>
            </a:xfrm>
            <a:prstGeom prst="line">
              <a:avLst/>
            </a:prstGeom>
            <a:noFill/>
            <a:ln w="9525">
              <a:solidFill>
                <a:srgbClr val="DE262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57401" name="Rectangle 57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104180"/>
            <a:ext cx="9131300" cy="4445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l"/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Superconductors: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aimed </a:t>
            </a: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for a Major Role in Energy Delivery  </a:t>
            </a:r>
          </a:p>
        </p:txBody>
      </p:sp>
      <p:sp>
        <p:nvSpPr>
          <p:cNvPr id="57402" name="Text Box 58"/>
          <p:cNvSpPr txBox="1">
            <a:spLocks noChangeArrowheads="1"/>
          </p:cNvSpPr>
          <p:nvPr/>
        </p:nvSpPr>
        <p:spPr bwMode="auto">
          <a:xfrm>
            <a:off x="3838575" y="5257800"/>
            <a:ext cx="266611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Increased capacity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Enhanced reliability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Smart distribution</a:t>
            </a:r>
          </a:p>
        </p:txBody>
      </p:sp>
      <p:pic>
        <p:nvPicPr>
          <p:cNvPr id="57403" name="Picture 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298" y="5135016"/>
            <a:ext cx="1225550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404" name="Group 60"/>
          <p:cNvGrpSpPr>
            <a:grpSpLocks/>
          </p:cNvGrpSpPr>
          <p:nvPr/>
        </p:nvGrpSpPr>
        <p:grpSpPr bwMode="auto">
          <a:xfrm>
            <a:off x="7391400" y="5257800"/>
            <a:ext cx="1236663" cy="901700"/>
            <a:chOff x="275" y="779"/>
            <a:chExt cx="4472" cy="3136"/>
          </a:xfrm>
        </p:grpSpPr>
        <p:pic>
          <p:nvPicPr>
            <p:cNvPr id="57405" name="Picture 6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" y="779"/>
              <a:ext cx="2536" cy="2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406" name="Picture 6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" y="2355"/>
              <a:ext cx="1736" cy="1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7407" name="Rectangle 63"/>
          <p:cNvSpPr>
            <a:spLocks noChangeArrowheads="1"/>
          </p:cNvSpPr>
          <p:nvPr/>
        </p:nvSpPr>
        <p:spPr bwMode="auto">
          <a:xfrm>
            <a:off x="0" y="5181600"/>
            <a:ext cx="2286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High power density </a:t>
            </a:r>
          </a:p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 pitchFamily="18" charset="2"/>
              </a:rPr>
              <a:t>1/2 size</a:t>
            </a:r>
          </a:p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 pitchFamily="18" charset="2"/>
              </a:rPr>
              <a:t>1/2 weight</a:t>
            </a:r>
          </a:p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 pitchFamily="18" charset="2"/>
              </a:rPr>
              <a:t>1/2 losses</a:t>
            </a:r>
          </a:p>
        </p:txBody>
      </p:sp>
      <p:cxnSp>
        <p:nvCxnSpPr>
          <p:cNvPr id="64" name="直接连接符 63"/>
          <p:cNvCxnSpPr/>
          <p:nvPr/>
        </p:nvCxnSpPr>
        <p:spPr>
          <a:xfrm>
            <a:off x="-14709" y="620688"/>
            <a:ext cx="91587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52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960" y="-90264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GB" altLang="zh-CN" sz="2400" b="1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Key issues for power applications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3810000" cy="5181600"/>
          </a:xfrm>
        </p:spPr>
        <p:txBody>
          <a:bodyPr/>
          <a:lstStyle/>
          <a:p>
            <a:r>
              <a:rPr lang="en-GB" altLang="zh-CN" dirty="0">
                <a:solidFill>
                  <a:srgbClr val="3333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Overall current density </a:t>
            </a:r>
            <a:r>
              <a:rPr lang="en-GB" altLang="zh-CN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J</a:t>
            </a:r>
            <a:r>
              <a:rPr lang="en-GB" altLang="zh-CN" b="1" i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e</a:t>
            </a:r>
            <a:r>
              <a:rPr lang="en-GB" altLang="zh-CN" dirty="0">
                <a:solidFill>
                  <a:srgbClr val="3333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of conductor, not just of superconductor</a:t>
            </a:r>
          </a:p>
          <a:p>
            <a:r>
              <a:rPr lang="en-GB" altLang="zh-CN" dirty="0">
                <a:solidFill>
                  <a:srgbClr val="3333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Performance in field</a:t>
            </a:r>
          </a:p>
          <a:p>
            <a:r>
              <a:rPr lang="en-GB" altLang="zh-CN" dirty="0">
                <a:solidFill>
                  <a:srgbClr val="3333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Multiple filaments for AC applications</a:t>
            </a:r>
          </a:p>
          <a:p>
            <a:r>
              <a:rPr lang="en-GB" altLang="zh-CN" dirty="0">
                <a:solidFill>
                  <a:srgbClr val="3333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Anisotropy of </a:t>
            </a:r>
            <a:r>
              <a:rPr lang="en-GB" altLang="zh-CN" i="1" dirty="0" err="1">
                <a:solidFill>
                  <a:srgbClr val="3333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J</a:t>
            </a:r>
            <a:r>
              <a:rPr lang="en-GB" altLang="zh-CN" i="1" baseline="-25000" dirty="0" err="1">
                <a:solidFill>
                  <a:srgbClr val="3333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</a:t>
            </a:r>
            <a:r>
              <a:rPr lang="en-GB" altLang="zh-CN" i="1" baseline="-25000" dirty="0">
                <a:solidFill>
                  <a:srgbClr val="3333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GB" altLang="zh-CN" dirty="0">
                <a:solidFill>
                  <a:srgbClr val="3333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with respect to field direction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/>
          <a:p>
            <a:r>
              <a:rPr lang="en-GB" altLang="zh-CN" dirty="0">
                <a:solidFill>
                  <a:srgbClr val="3333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Cost!</a:t>
            </a:r>
          </a:p>
          <a:p>
            <a:pPr lvl="1"/>
            <a:r>
              <a:rPr lang="en-GB" altLang="zh-CN" dirty="0">
                <a:solidFill>
                  <a:srgbClr val="3333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Conductor itself</a:t>
            </a:r>
          </a:p>
          <a:p>
            <a:pPr lvl="1"/>
            <a:r>
              <a:rPr lang="en-GB" altLang="zh-CN" dirty="0">
                <a:solidFill>
                  <a:srgbClr val="3333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Cooling (AC losses)</a:t>
            </a:r>
          </a:p>
          <a:p>
            <a:r>
              <a:rPr lang="en-GB" altLang="zh-CN" dirty="0">
                <a:solidFill>
                  <a:srgbClr val="3333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Scalability of fabrication</a:t>
            </a:r>
          </a:p>
          <a:p>
            <a:r>
              <a:rPr lang="en-GB" altLang="zh-CN" dirty="0">
                <a:solidFill>
                  <a:srgbClr val="3333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Mechanical </a:t>
            </a:r>
          </a:p>
          <a:p>
            <a:pPr lvl="1"/>
            <a:r>
              <a:rPr lang="en-GB" altLang="zh-CN" dirty="0">
                <a:solidFill>
                  <a:srgbClr val="3333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Strength, bend radius</a:t>
            </a:r>
          </a:p>
          <a:p>
            <a:pPr>
              <a:buFontTx/>
              <a:buNone/>
            </a:pPr>
            <a:endParaRPr lang="en-GB" altLang="zh-CN" dirty="0">
              <a:solidFill>
                <a:srgbClr val="3333FF"/>
              </a:solidFill>
              <a:ea typeface="宋体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5496" y="764704"/>
            <a:ext cx="91085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46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1" grpId="0" build="p" autoUpdateAnimBg="0"/>
      <p:bldP spid="165892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35496" y="214290"/>
            <a:ext cx="8784976" cy="582594"/>
          </a:xfrm>
        </p:spPr>
        <p:txBody>
          <a:bodyPr>
            <a:noAutofit/>
          </a:bodyPr>
          <a:lstStyle/>
          <a:p>
            <a:pPr algn="l"/>
            <a:r>
              <a:rPr lang="en-US" altLang="zh-CN" sz="24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FeSe</a:t>
            </a:r>
            <a:r>
              <a:rPr lang="zh-CN" altLang="en-US" sz="2400" b="1" dirty="0">
                <a:latin typeface="+mn-ea"/>
                <a:ea typeface="+mn-ea"/>
                <a:cs typeface="Times New Roman" panose="02020603050405020304" pitchFamily="18" charset="0"/>
              </a:rPr>
              <a:t>衍生</a:t>
            </a:r>
            <a:r>
              <a:rPr lang="zh-CN" altLang="en-US" sz="2400" b="1" dirty="0" smtClean="0">
                <a:latin typeface="+mn-ea"/>
                <a:ea typeface="+mn-ea"/>
                <a:cs typeface="Times New Roman" panose="02020603050405020304" pitchFamily="18" charset="0"/>
              </a:rPr>
              <a:t>体系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——Single Unit-Cell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FeSe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film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4282" y="6050181"/>
            <a:ext cx="45247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i="1" dirty="0" smtClean="0"/>
              <a:t>Q. Y. Wang et al., Chin. Phys. </a:t>
            </a:r>
            <a:r>
              <a:rPr lang="en-US" altLang="zh-CN" sz="1600" i="1" dirty="0" err="1" smtClean="0"/>
              <a:t>Lett</a:t>
            </a:r>
            <a:r>
              <a:rPr lang="en-US" altLang="zh-CN" sz="1600" i="1" dirty="0" smtClean="0"/>
              <a:t>. 29, 037402 (2012)</a:t>
            </a:r>
            <a:endParaRPr lang="zh-CN" altLang="en-US" sz="1600" i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85860"/>
            <a:ext cx="1571636" cy="432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357158" y="3071810"/>
            <a:ext cx="3479829" cy="2975537"/>
            <a:chOff x="4873480" y="4114799"/>
            <a:chExt cx="3279920" cy="2694220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73480" y="4114799"/>
              <a:ext cx="3279920" cy="2694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1" name="直接箭头连接符 4"/>
            <p:cNvCxnSpPr>
              <a:cxnSpLocks noChangeShapeType="1"/>
            </p:cNvCxnSpPr>
            <p:nvPr/>
          </p:nvCxnSpPr>
          <p:spPr bwMode="auto">
            <a:xfrm>
              <a:off x="6368605" y="4546497"/>
              <a:ext cx="0" cy="451576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2" name="直接箭头连接符 5"/>
            <p:cNvCxnSpPr>
              <a:cxnSpLocks noChangeShapeType="1"/>
            </p:cNvCxnSpPr>
            <p:nvPr/>
          </p:nvCxnSpPr>
          <p:spPr bwMode="auto">
            <a:xfrm>
              <a:off x="6553200" y="4775912"/>
              <a:ext cx="0" cy="38100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3" name="TextBox 6"/>
            <p:cNvSpPr txBox="1">
              <a:spLocks noChangeArrowheads="1"/>
            </p:cNvSpPr>
            <p:nvPr/>
          </p:nvSpPr>
          <p:spPr bwMode="auto">
            <a:xfrm>
              <a:off x="6010548" y="4327196"/>
              <a:ext cx="71365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100" b="1" dirty="0">
                  <a:solidFill>
                    <a:srgbClr val="FF0000"/>
                  </a:solidFill>
                  <a:latin typeface="Times New Roman" pitchFamily="18" charset="0"/>
                </a:rPr>
                <a:t>20.1meV</a:t>
              </a:r>
              <a:endParaRPr lang="zh-CN" altLang="en-US" sz="11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4" name="TextBox 7"/>
            <p:cNvSpPr txBox="1">
              <a:spLocks noChangeArrowheads="1"/>
            </p:cNvSpPr>
            <p:nvPr/>
          </p:nvSpPr>
          <p:spPr bwMode="auto">
            <a:xfrm>
              <a:off x="6331530" y="4546497"/>
              <a:ext cx="64312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100" b="1">
                  <a:solidFill>
                    <a:srgbClr val="FF0000"/>
                  </a:solidFill>
                  <a:latin typeface="Times New Roman" pitchFamily="18" charset="0"/>
                </a:rPr>
                <a:t>9.5meV</a:t>
              </a:r>
              <a:endParaRPr lang="zh-CN" altLang="en-US" sz="11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矩形 8"/>
            <p:cNvSpPr>
              <a:spLocks noChangeArrowheads="1"/>
            </p:cNvSpPr>
            <p:nvPr/>
          </p:nvSpPr>
          <p:spPr bwMode="auto">
            <a:xfrm>
              <a:off x="5682805" y="4327196"/>
              <a:ext cx="381000" cy="35010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2000" b="1">
                <a:latin typeface="Times New Roman" pitchFamily="18" charset="0"/>
              </a:endParaRPr>
            </a:p>
          </p:txBody>
        </p:sp>
      </p:grpSp>
      <p:grpSp>
        <p:nvGrpSpPr>
          <p:cNvPr id="26" name="组合 2"/>
          <p:cNvGrpSpPr>
            <a:grpSpLocks/>
          </p:cNvGrpSpPr>
          <p:nvPr/>
        </p:nvGrpSpPr>
        <p:grpSpPr bwMode="auto">
          <a:xfrm>
            <a:off x="1214414" y="1071546"/>
            <a:ext cx="2286016" cy="1857388"/>
            <a:chOff x="533400" y="3648075"/>
            <a:chExt cx="3468688" cy="2974975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3400" y="3648075"/>
              <a:ext cx="3468688" cy="297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TextBox 1"/>
            <p:cNvSpPr txBox="1">
              <a:spLocks noChangeArrowheads="1"/>
            </p:cNvSpPr>
            <p:nvPr/>
          </p:nvSpPr>
          <p:spPr bwMode="auto">
            <a:xfrm>
              <a:off x="646175" y="3779639"/>
              <a:ext cx="457200" cy="40011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zh-CN" altLang="en-US" sz="2000" b="1">
                <a:latin typeface="Times New Roman" pitchFamily="18" charset="0"/>
              </a:endParaRP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2786058"/>
            <a:ext cx="2671022" cy="240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矩形 28"/>
          <p:cNvSpPr/>
          <p:nvPr/>
        </p:nvSpPr>
        <p:spPr>
          <a:xfrm>
            <a:off x="5103506" y="6096347"/>
            <a:ext cx="3975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/>
              <a:t>S. L. He et al., Nature Materials 12, 605(2013)</a:t>
            </a:r>
          </a:p>
          <a:p>
            <a:r>
              <a:rPr lang="en-US" sz="1600" i="1" dirty="0" smtClean="0"/>
              <a:t>S. Tan et al., Nature Materials 12,634(2013). </a:t>
            </a:r>
            <a:endParaRPr lang="zh-CN" altLang="en-US" sz="16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6878649" y="1529861"/>
            <a:ext cx="1309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 smtClean="0">
                <a:solidFill>
                  <a:srgbClr val="FF0000"/>
                </a:solidFill>
              </a:rPr>
              <a:t>T</a:t>
            </a:r>
            <a:r>
              <a:rPr lang="en-US" altLang="zh-CN" sz="2800" b="1" baseline="-25000" dirty="0" err="1" smtClean="0">
                <a:solidFill>
                  <a:srgbClr val="FF0000"/>
                </a:solidFill>
              </a:rPr>
              <a:t>c</a:t>
            </a:r>
            <a:r>
              <a:rPr lang="en-US" altLang="zh-CN" sz="2800" b="1" baseline="-250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~ 65K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6240007" y="2165993"/>
            <a:ext cx="2759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With possibility of Tc &gt;100K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913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1"/>
          <p:cNvSpPr>
            <a:spLocks noChangeArrowheads="1"/>
          </p:cNvSpPr>
          <p:nvPr/>
        </p:nvSpPr>
        <p:spPr bwMode="auto">
          <a:xfrm>
            <a:off x="0" y="3352800"/>
            <a:ext cx="9144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 dirty="0">
                <a:solidFill>
                  <a:srgbClr val="2307C9"/>
                </a:solidFill>
              </a:rPr>
              <a:t>Extra Fe and intergrowth of tetragonal and hexagonal phases for Fe</a:t>
            </a:r>
            <a:r>
              <a:rPr lang="en-US" altLang="zh-CN" sz="2000" b="1" baseline="-25000" dirty="0">
                <a:solidFill>
                  <a:srgbClr val="2307C9"/>
                </a:solidFill>
              </a:rPr>
              <a:t>1+x</a:t>
            </a:r>
            <a:r>
              <a:rPr lang="en-US" altLang="zh-CN" sz="2000" b="1" dirty="0">
                <a:solidFill>
                  <a:srgbClr val="2307C9"/>
                </a:solidFill>
              </a:rPr>
              <a:t>Se</a:t>
            </a:r>
          </a:p>
          <a:p>
            <a:endParaRPr lang="en-US" altLang="zh-CN" b="1" dirty="0"/>
          </a:p>
          <a:p>
            <a:r>
              <a:rPr lang="en-US" altLang="zh-CN" b="1" dirty="0"/>
              <a:t>In the case of A</a:t>
            </a:r>
            <a:r>
              <a:rPr lang="en-US" altLang="zh-CN" b="1" baseline="-25000" dirty="0"/>
              <a:t>x</a:t>
            </a:r>
            <a:r>
              <a:rPr lang="en-US" altLang="zh-CN" b="1" dirty="0"/>
              <a:t>Fe</a:t>
            </a:r>
            <a:r>
              <a:rPr lang="en-US" altLang="zh-CN" b="1" baseline="-25000" dirty="0"/>
              <a:t>2</a:t>
            </a:r>
            <a:r>
              <a:rPr lang="en-US" altLang="zh-CN" b="1" dirty="0"/>
              <a:t>Se</a:t>
            </a:r>
            <a:r>
              <a:rPr lang="en-US" altLang="zh-CN" b="1" baseline="-25000" dirty="0"/>
              <a:t>2</a:t>
            </a:r>
            <a:r>
              <a:rPr lang="en-US" altLang="zh-CN" b="1" dirty="0"/>
              <a:t>, the </a:t>
            </a:r>
            <a:r>
              <a:rPr lang="en-US" altLang="zh-CN" b="1" dirty="0">
                <a:solidFill>
                  <a:srgbClr val="2307C9"/>
                </a:solidFill>
              </a:rPr>
              <a:t>inter-grown antiferromagnetic insulating phase </a:t>
            </a:r>
            <a:r>
              <a:rPr lang="en-US" altLang="zh-CN" b="1" dirty="0"/>
              <a:t>makes it difficult to study the underlying physics. Superconductors of alkali metal ions and NH</a:t>
            </a:r>
            <a:r>
              <a:rPr lang="en-US" altLang="zh-CN" b="1" baseline="-25000" dirty="0"/>
              <a:t>3 </a:t>
            </a:r>
            <a:r>
              <a:rPr lang="en-US" altLang="zh-CN" b="1" dirty="0"/>
              <a:t>molecules or organic-molecules intercalated FeSe</a:t>
            </a:r>
            <a:r>
              <a:rPr lang="en-US" altLang="zh-CN" b="1" baseline="30000" dirty="0"/>
              <a:t> </a:t>
            </a:r>
            <a:r>
              <a:rPr lang="en-US" altLang="zh-CN" b="1" dirty="0"/>
              <a:t>and single layer or thin film FeSe on SrTiO</a:t>
            </a:r>
            <a:r>
              <a:rPr lang="en-US" altLang="zh-CN" b="1" baseline="-25000" dirty="0"/>
              <a:t>3 </a:t>
            </a:r>
            <a:r>
              <a:rPr lang="en-US" altLang="zh-CN" b="1" dirty="0"/>
              <a:t>substrate </a:t>
            </a:r>
            <a:r>
              <a:rPr lang="en-US" altLang="zh-CN" b="1" baseline="30000" dirty="0"/>
              <a:t> </a:t>
            </a:r>
            <a:r>
              <a:rPr lang="en-US" altLang="zh-CN" b="1" dirty="0"/>
              <a:t>are </a:t>
            </a:r>
            <a:r>
              <a:rPr lang="en-US" altLang="zh-CN" b="1" dirty="0">
                <a:solidFill>
                  <a:srgbClr val="2510C0"/>
                </a:solidFill>
              </a:rPr>
              <a:t>extremely air-sensitive, which prevents the further investigation of their physical properties. </a:t>
            </a:r>
          </a:p>
          <a:p>
            <a:endParaRPr lang="en-US" altLang="zh-CN" b="1" dirty="0">
              <a:solidFill>
                <a:srgbClr val="2510C0"/>
              </a:solidFill>
            </a:endParaRPr>
          </a:p>
          <a:p>
            <a:r>
              <a:rPr lang="en-US" altLang="zh-CN" sz="2400" b="1" dirty="0">
                <a:solidFill>
                  <a:srgbClr val="2307C9"/>
                </a:solidFill>
              </a:rPr>
              <a:t>Therefore, </a:t>
            </a:r>
            <a:r>
              <a:rPr lang="en-US" altLang="zh-CN" sz="2400" b="1" dirty="0">
                <a:solidFill>
                  <a:srgbClr val="FF0000"/>
                </a:solidFill>
              </a:rPr>
              <a:t>it is urgent to find a stable and accessible FeSe-derived superconductor </a:t>
            </a:r>
            <a:r>
              <a:rPr lang="en-US" altLang="zh-CN" sz="2400" b="1" dirty="0">
                <a:solidFill>
                  <a:srgbClr val="2307C9"/>
                </a:solidFill>
              </a:rPr>
              <a:t>for physical property measurements so as to study the underlying mechanism of </a:t>
            </a:r>
            <a:r>
              <a:rPr lang="en-US" altLang="zh-CN" sz="2400" b="1" dirty="0" smtClean="0">
                <a:solidFill>
                  <a:srgbClr val="2307C9"/>
                </a:solidFill>
              </a:rPr>
              <a:t>superconductivity, and for understanding</a:t>
            </a:r>
          </a:p>
          <a:p>
            <a:r>
              <a:rPr lang="en-US" altLang="zh-CN" sz="2400" b="1" dirty="0" smtClean="0">
                <a:solidFill>
                  <a:srgbClr val="2307C9"/>
                </a:solidFill>
              </a:rPr>
              <a:t>High-Tc SC in single-layer FeSe/SrTiO</a:t>
            </a:r>
            <a:r>
              <a:rPr lang="en-US" altLang="zh-CN" sz="2400" b="1" baseline="-25000" dirty="0" smtClean="0">
                <a:solidFill>
                  <a:srgbClr val="2307C9"/>
                </a:solidFill>
              </a:rPr>
              <a:t>3</a:t>
            </a:r>
            <a:endParaRPr lang="zh-CN" altLang="en-US" sz="2400" baseline="-25000" dirty="0">
              <a:solidFill>
                <a:srgbClr val="2307C9"/>
              </a:solidFill>
            </a:endParaRPr>
          </a:p>
        </p:txBody>
      </p:sp>
      <p:sp>
        <p:nvSpPr>
          <p:cNvPr id="21507" name="矩形 2"/>
          <p:cNvSpPr>
            <a:spLocks noChangeArrowheads="1"/>
          </p:cNvSpPr>
          <p:nvPr/>
        </p:nvSpPr>
        <p:spPr bwMode="auto">
          <a:xfrm>
            <a:off x="0" y="500063"/>
            <a:ext cx="91440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 dirty="0">
                <a:solidFill>
                  <a:srgbClr val="2510C0"/>
                </a:solidFill>
              </a:rPr>
              <a:t>In the heavily electron-doped </a:t>
            </a:r>
            <a:r>
              <a:rPr lang="en-US" altLang="zh-CN" sz="2000" b="1" dirty="0" smtClean="0">
                <a:solidFill>
                  <a:srgbClr val="2510C0"/>
                </a:solidFill>
              </a:rPr>
              <a:t>FeSe-derived SCs: </a:t>
            </a:r>
            <a:r>
              <a:rPr lang="en-US" altLang="zh-CN" sz="2000" b="1" dirty="0" smtClean="0"/>
              <a:t> </a:t>
            </a:r>
            <a:r>
              <a:rPr lang="en-US" altLang="zh-CN" sz="2000" b="1" dirty="0"/>
              <a:t>interband scattering or Fermi surface nesting is not a necessary ingredient for the unconventional SC.  </a:t>
            </a:r>
          </a:p>
          <a:p>
            <a:endParaRPr lang="en-US" altLang="zh-CN" sz="2000" b="1" dirty="0"/>
          </a:p>
          <a:p>
            <a:r>
              <a:rPr lang="en-US" altLang="zh-CN" sz="2000" b="1" dirty="0">
                <a:solidFill>
                  <a:srgbClr val="2510C0"/>
                </a:solidFill>
              </a:rPr>
              <a:t>T</a:t>
            </a:r>
            <a:r>
              <a:rPr lang="en-US" altLang="zh-CN" sz="2000" b="1" baseline="-25000" dirty="0">
                <a:solidFill>
                  <a:srgbClr val="2510C0"/>
                </a:solidFill>
              </a:rPr>
              <a:t>c</a:t>
            </a:r>
            <a:r>
              <a:rPr lang="en-US" altLang="zh-CN" sz="2000" b="1" dirty="0">
                <a:solidFill>
                  <a:srgbClr val="2510C0"/>
                </a:solidFill>
              </a:rPr>
              <a:t> in the one-unit-cell FeSe on SrTiO</a:t>
            </a:r>
            <a:r>
              <a:rPr lang="en-US" altLang="zh-CN" sz="2000" b="1" baseline="-25000" dirty="0">
                <a:solidFill>
                  <a:srgbClr val="2510C0"/>
                </a:solidFill>
              </a:rPr>
              <a:t>3</a:t>
            </a:r>
            <a:r>
              <a:rPr lang="en-US" altLang="zh-CN" sz="2000" b="1" dirty="0">
                <a:solidFill>
                  <a:srgbClr val="2510C0"/>
                </a:solidFill>
              </a:rPr>
              <a:t> substrate can reach as high as ~65 K</a:t>
            </a:r>
            <a:r>
              <a:rPr lang="en-US" altLang="zh-CN" sz="2000" b="1" dirty="0"/>
              <a:t>, largely transcending the bulk T</a:t>
            </a:r>
            <a:r>
              <a:rPr lang="en-US" altLang="zh-CN" sz="2000" b="1" baseline="-25000" dirty="0"/>
              <a:t>c </a:t>
            </a:r>
            <a:r>
              <a:rPr lang="en-US" altLang="zh-CN" sz="2000" b="1" dirty="0"/>
              <a:t>of all known iron-based superconductors.</a:t>
            </a:r>
          </a:p>
          <a:p>
            <a:endParaRPr lang="en-US" altLang="zh-CN" sz="2000" b="1" dirty="0"/>
          </a:p>
          <a:p>
            <a:r>
              <a:rPr lang="en-US" altLang="zh-CN" sz="2000" b="1" dirty="0">
                <a:solidFill>
                  <a:srgbClr val="2307C9"/>
                </a:solidFill>
              </a:rPr>
              <a:t>FeSe  layer is </a:t>
            </a:r>
            <a:r>
              <a:rPr lang="en-US" altLang="zh-CN" sz="2000" b="1" dirty="0" smtClean="0">
                <a:solidFill>
                  <a:srgbClr val="2307C9"/>
                </a:solidFill>
              </a:rPr>
              <a:t>nearly neutral </a:t>
            </a:r>
            <a:endParaRPr lang="zh-CN" altLang="en-US" dirty="0">
              <a:solidFill>
                <a:srgbClr val="2307C9"/>
              </a:solidFill>
            </a:endParaRPr>
          </a:p>
        </p:txBody>
      </p:sp>
      <p:sp>
        <p:nvSpPr>
          <p:cNvPr id="21508" name="矩形 3"/>
          <p:cNvSpPr>
            <a:spLocks noChangeArrowheads="1"/>
          </p:cNvSpPr>
          <p:nvPr/>
        </p:nvSpPr>
        <p:spPr bwMode="auto">
          <a:xfrm>
            <a:off x="0" y="0"/>
            <a:ext cx="6745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Unique behaviors in FeSe-derived superconductors: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0" y="2752725"/>
            <a:ext cx="7283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Problems for studying in FeSe-derived superconductors 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6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38"/>
          <p:cNvGrpSpPr>
            <a:grpSpLocks/>
          </p:cNvGrpSpPr>
          <p:nvPr/>
        </p:nvGrpSpPr>
        <p:grpSpPr bwMode="auto">
          <a:xfrm>
            <a:off x="114300" y="1938338"/>
            <a:ext cx="8858250" cy="2943225"/>
            <a:chOff x="142844" y="1774666"/>
            <a:chExt cx="8858312" cy="3238112"/>
          </a:xfrm>
        </p:grpSpPr>
        <p:grpSp>
          <p:nvGrpSpPr>
            <p:cNvPr id="6153" name="组合 34"/>
            <p:cNvGrpSpPr>
              <a:grpSpLocks/>
            </p:cNvGrpSpPr>
            <p:nvPr/>
          </p:nvGrpSpPr>
          <p:grpSpPr bwMode="auto">
            <a:xfrm>
              <a:off x="142844" y="1774666"/>
              <a:ext cx="8858312" cy="3238112"/>
              <a:chOff x="-1172" y="1774666"/>
              <a:chExt cx="8858312" cy="3238112"/>
            </a:xfrm>
          </p:grpSpPr>
          <p:sp>
            <p:nvSpPr>
              <p:cNvPr id="6155" name="TextBox 114"/>
              <p:cNvSpPr txBox="1">
                <a:spLocks noChangeArrowheads="1"/>
              </p:cNvSpPr>
              <p:nvPr/>
            </p:nvSpPr>
            <p:spPr bwMode="auto">
              <a:xfrm>
                <a:off x="7251829" y="2059536"/>
                <a:ext cx="160531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>
                    <a:latin typeface="Times New Roman" pitchFamily="18" charset="0"/>
                    <a:cs typeface="Times New Roman" pitchFamily="18" charset="0"/>
                  </a:rPr>
                  <a:t>Steel autoclave</a:t>
                </a:r>
                <a:endParaRPr lang="zh-CN" altLang="en-US" sz="1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6156" name="组合 33"/>
              <p:cNvGrpSpPr>
                <a:grpSpLocks/>
              </p:cNvGrpSpPr>
              <p:nvPr/>
            </p:nvGrpSpPr>
            <p:grpSpPr bwMode="auto">
              <a:xfrm>
                <a:off x="-1172" y="1774666"/>
                <a:ext cx="7623228" cy="3238112"/>
                <a:chOff x="-1172" y="1774666"/>
                <a:chExt cx="7623228" cy="3238112"/>
              </a:xfrm>
            </p:grpSpPr>
            <p:grpSp>
              <p:nvGrpSpPr>
                <p:cNvPr id="6157" name="组合 3"/>
                <p:cNvGrpSpPr>
                  <a:grpSpLocks/>
                </p:cNvGrpSpPr>
                <p:nvPr/>
              </p:nvGrpSpPr>
              <p:grpSpPr bwMode="auto">
                <a:xfrm>
                  <a:off x="5931963" y="2602155"/>
                  <a:ext cx="1383253" cy="1980000"/>
                  <a:chOff x="7308303" y="2343680"/>
                  <a:chExt cx="1383253" cy="1980000"/>
                </a:xfrm>
              </p:grpSpPr>
              <p:sp>
                <p:nvSpPr>
                  <p:cNvPr id="27" name="矩形 26"/>
                  <p:cNvSpPr>
                    <a:spLocks noChangeAspect="1"/>
                  </p:cNvSpPr>
                  <p:nvPr/>
                </p:nvSpPr>
                <p:spPr>
                  <a:xfrm>
                    <a:off x="7307697" y="2344057"/>
                    <a:ext cx="1384310" cy="1978846"/>
                  </a:xfrm>
                  <a:prstGeom prst="rect">
                    <a:avLst/>
                  </a:prstGeom>
                  <a:pattFill prst="ltDnDiag">
                    <a:fgClr>
                      <a:schemeClr val="tx1"/>
                    </a:fgClr>
                    <a:bgClr>
                      <a:schemeClr val="bg1"/>
                    </a:bgClr>
                  </a:patt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28" name="矩形 27"/>
                  <p:cNvSpPr/>
                  <p:nvPr/>
                </p:nvSpPr>
                <p:spPr>
                  <a:xfrm>
                    <a:off x="7501373" y="2468062"/>
                    <a:ext cx="996957" cy="173083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</p:grpSp>
            <p:sp>
              <p:nvSpPr>
                <p:cNvPr id="6" name="右箭头 5"/>
                <p:cNvSpPr/>
                <p:nvPr/>
              </p:nvSpPr>
              <p:spPr>
                <a:xfrm>
                  <a:off x="2195943" y="3439132"/>
                  <a:ext cx="863606" cy="270716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7" name="矩形 6"/>
                <p:cNvSpPr/>
                <p:nvPr/>
              </p:nvSpPr>
              <p:spPr>
                <a:xfrm>
                  <a:off x="3402452" y="2710819"/>
                  <a:ext cx="996957" cy="1727342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8" name="右箭头 7"/>
                <p:cNvSpPr/>
                <p:nvPr/>
              </p:nvSpPr>
              <p:spPr>
                <a:xfrm>
                  <a:off x="4715324" y="3439132"/>
                  <a:ext cx="865193" cy="270716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3" name="矩形 12"/>
                <p:cNvSpPr/>
                <p:nvPr/>
              </p:nvSpPr>
              <p:spPr>
                <a:xfrm>
                  <a:off x="3402452" y="3854812"/>
                  <a:ext cx="996957" cy="583349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grpSp>
              <p:nvGrpSpPr>
                <p:cNvPr id="14" name="组合 13"/>
                <p:cNvGrpSpPr/>
                <p:nvPr/>
              </p:nvGrpSpPr>
              <p:grpSpPr>
                <a:xfrm>
                  <a:off x="3721180" y="2499447"/>
                  <a:ext cx="360040" cy="1795499"/>
                  <a:chOff x="3491880" y="2101553"/>
                  <a:chExt cx="360040" cy="1795499"/>
                </a:xfrm>
                <a:solidFill>
                  <a:schemeClr val="accent6"/>
                </a:solidFill>
              </p:grpSpPr>
              <p:sp>
                <p:nvSpPr>
                  <p:cNvPr id="24" name="矩形 23"/>
                  <p:cNvSpPr/>
                  <p:nvPr/>
                </p:nvSpPr>
                <p:spPr>
                  <a:xfrm>
                    <a:off x="3640568" y="2101553"/>
                    <a:ext cx="72008" cy="1795499"/>
                  </a:xfrm>
                  <a:prstGeom prst="rect">
                    <a:avLst/>
                  </a:prstGeom>
                  <a:grpFill/>
                  <a:ln>
                    <a:solidFill>
                      <a:srgbClr val="92D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23" name="矩形 22"/>
                  <p:cNvSpPr/>
                  <p:nvPr/>
                </p:nvSpPr>
                <p:spPr>
                  <a:xfrm>
                    <a:off x="3491880" y="3789040"/>
                    <a:ext cx="360040" cy="108012"/>
                  </a:xfrm>
                  <a:prstGeom prst="rect">
                    <a:avLst/>
                  </a:prstGeom>
                  <a:grpFill/>
                  <a:ln>
                    <a:solidFill>
                      <a:srgbClr val="92D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</p:grpSp>
            <p:sp>
              <p:nvSpPr>
                <p:cNvPr id="15" name="左弧形箭头 14"/>
                <p:cNvSpPr/>
                <p:nvPr/>
              </p:nvSpPr>
              <p:spPr>
                <a:xfrm>
                  <a:off x="3721542" y="2391199"/>
                  <a:ext cx="360365" cy="251504"/>
                </a:xfrm>
                <a:prstGeom prst="curvedRightArrow">
                  <a:avLst/>
                </a:prstGeom>
                <a:solidFill>
                  <a:schemeClr val="tx1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164" name="组合 15"/>
                <p:cNvGrpSpPr>
                  <a:grpSpLocks/>
                </p:cNvGrpSpPr>
                <p:nvPr/>
              </p:nvGrpSpPr>
              <p:grpSpPr bwMode="auto">
                <a:xfrm>
                  <a:off x="6125513" y="2728059"/>
                  <a:ext cx="996154" cy="1734340"/>
                  <a:chOff x="5417479" y="926009"/>
                  <a:chExt cx="996154" cy="1734340"/>
                </a:xfrm>
              </p:grpSpPr>
              <p:sp>
                <p:nvSpPr>
                  <p:cNvPr id="21" name="矩形 20"/>
                  <p:cNvSpPr/>
                  <p:nvPr/>
                </p:nvSpPr>
                <p:spPr>
                  <a:xfrm>
                    <a:off x="5417000" y="926235"/>
                    <a:ext cx="996957" cy="1727342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22" name="矩形 21"/>
                  <p:cNvSpPr/>
                  <p:nvPr/>
                </p:nvSpPr>
                <p:spPr>
                  <a:xfrm>
                    <a:off x="5423350" y="2075467"/>
                    <a:ext cx="990607" cy="585095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</p:grpSp>
            <p:grpSp>
              <p:nvGrpSpPr>
                <p:cNvPr id="6165" name="组合 31"/>
                <p:cNvGrpSpPr>
                  <a:grpSpLocks/>
                </p:cNvGrpSpPr>
                <p:nvPr/>
              </p:nvGrpSpPr>
              <p:grpSpPr bwMode="auto">
                <a:xfrm>
                  <a:off x="-1172" y="1774666"/>
                  <a:ext cx="3009178" cy="3238112"/>
                  <a:chOff x="351622" y="1774666"/>
                  <a:chExt cx="3009178" cy="3238112"/>
                </a:xfrm>
              </p:grpSpPr>
              <p:sp>
                <p:nvSpPr>
                  <p:cNvPr id="6169" name="TextBox 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1622" y="4643446"/>
                    <a:ext cx="112242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宋体" charset="-122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zh-CN" sz="1800">
                        <a:latin typeface="Times New Roman" pitchFamily="18" charset="0"/>
                        <a:cs typeface="Times New Roman" pitchFamily="18" charset="0"/>
                      </a:rPr>
                      <a:t>10ml H</a:t>
                    </a:r>
                    <a:r>
                      <a:rPr lang="en-US" altLang="zh-CN" sz="1800" baseline="-2500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altLang="zh-CN" sz="1800">
                        <a:latin typeface="Times New Roman" pitchFamily="18" charset="0"/>
                        <a:cs typeface="Times New Roman" pitchFamily="18" charset="0"/>
                      </a:rPr>
                      <a:t>O</a:t>
                    </a:r>
                    <a:endParaRPr lang="zh-CN" altLang="en-US" sz="18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grpSp>
                <p:nvGrpSpPr>
                  <p:cNvPr id="6170" name="组合 30"/>
                  <p:cNvGrpSpPr>
                    <a:grpSpLocks/>
                  </p:cNvGrpSpPr>
                  <p:nvPr/>
                </p:nvGrpSpPr>
                <p:grpSpPr bwMode="auto">
                  <a:xfrm>
                    <a:off x="351622" y="1774666"/>
                    <a:ext cx="3009178" cy="2868268"/>
                    <a:chOff x="351622" y="1774666"/>
                    <a:chExt cx="3009178" cy="2868268"/>
                  </a:xfrm>
                </p:grpSpPr>
                <p:sp>
                  <p:nvSpPr>
                    <p:cNvPr id="5" name="矩形 4"/>
                    <p:cNvSpPr/>
                    <p:nvPr/>
                  </p:nvSpPr>
                  <p:spPr>
                    <a:xfrm>
                      <a:off x="1223166" y="2710819"/>
                      <a:ext cx="995369" cy="1727342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/>
                    </a:p>
                  </p:txBody>
                </p:sp>
                <p:sp>
                  <p:nvSpPr>
                    <p:cNvPr id="9" name="矩形 8"/>
                    <p:cNvSpPr/>
                    <p:nvPr/>
                  </p:nvSpPr>
                  <p:spPr>
                    <a:xfrm>
                      <a:off x="1223166" y="3851319"/>
                      <a:ext cx="995369" cy="586842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/>
                    </a:p>
                  </p:txBody>
                </p:sp>
                <p:cxnSp>
                  <p:nvCxnSpPr>
                    <p:cNvPr id="11" name="直接箭头连接符 10"/>
                    <p:cNvCxnSpPr/>
                    <p:nvPr/>
                  </p:nvCxnSpPr>
                  <p:spPr>
                    <a:xfrm rot="5400000" flipH="1" flipV="1">
                      <a:off x="1036282" y="4334973"/>
                      <a:ext cx="408694" cy="206376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6174" name="组合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1622" y="1774666"/>
                      <a:ext cx="3009178" cy="873021"/>
                      <a:chOff x="172435" y="3275692"/>
                      <a:chExt cx="3009178" cy="873021"/>
                    </a:xfrm>
                  </p:grpSpPr>
                  <p:cxnSp>
                    <p:nvCxnSpPr>
                      <p:cNvPr id="25" name="直接箭头连接符 24"/>
                      <p:cNvCxnSpPr/>
                      <p:nvPr/>
                    </p:nvCxnSpPr>
                    <p:spPr>
                      <a:xfrm>
                        <a:off x="1512294" y="3645962"/>
                        <a:ext cx="0" cy="503008"/>
                      </a:xfrm>
                      <a:prstGeom prst="straightConnector1">
                        <a:avLst/>
                      </a:prstGeom>
                      <a:ln w="28575">
                        <a:solidFill>
                          <a:srgbClr val="FF000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178" name="TextBox 9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72435" y="3275692"/>
                        <a:ext cx="3009178" cy="4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spcBef>
                            <a:spcPct val="20000"/>
                          </a:spcBef>
                          <a:buFont typeface="Arial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charset="-122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Font typeface="Arial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charset="-122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Font typeface="Arial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charset="-122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Font typeface="Arial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charset="-122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charset="-122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charset="-122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charset="-122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charset="-122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itchFamily="34" charset="0"/>
                            <a:ea typeface="宋体" charset="-122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en-US" altLang="zh-CN" sz="2000">
                            <a:latin typeface="Times New Roman" pitchFamily="18" charset="0"/>
                            <a:cs typeface="Times New Roman" pitchFamily="18" charset="0"/>
                          </a:rPr>
                          <a:t>LiOH·H</a:t>
                        </a:r>
                        <a:r>
                          <a:rPr lang="en-US" altLang="zh-CN" sz="2000" baseline="-25000">
                            <a:latin typeface="Times New Roman" pitchFamily="18" charset="0"/>
                            <a:cs typeface="Times New Roman" pitchFamily="18" charset="0"/>
                          </a:rPr>
                          <a:t>2</a:t>
                        </a:r>
                        <a:r>
                          <a:rPr lang="en-US" altLang="zh-CN" sz="2000">
                            <a:latin typeface="Times New Roman" pitchFamily="18" charset="0"/>
                            <a:cs typeface="Times New Roman" pitchFamily="18" charset="0"/>
                          </a:rPr>
                          <a:t>O+Fe+Selenourea</a:t>
                        </a:r>
                        <a:endParaRPr lang="zh-CN" altLang="en-US" sz="2000"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  <p:cxnSp>
                  <p:nvCxnSpPr>
                    <p:cNvPr id="17" name="直接箭头连接符 16"/>
                    <p:cNvCxnSpPr/>
                    <p:nvPr/>
                  </p:nvCxnSpPr>
                  <p:spPr>
                    <a:xfrm flipH="1" flipV="1">
                      <a:off x="2232823" y="3708101"/>
                      <a:ext cx="287339" cy="286435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176" name="TextBox 1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65048" y="3923847"/>
                      <a:ext cx="784130" cy="3692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800">
                          <a:latin typeface="Times New Roman" pitchFamily="18" charset="0"/>
                          <a:cs typeface="Times New Roman" pitchFamily="18" charset="0"/>
                        </a:rPr>
                        <a:t>Teflon</a:t>
                      </a:r>
                      <a:endParaRPr lang="zh-CN" altLang="en-US" sz="180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p:grpSp>
            </p:grpSp>
            <p:cxnSp>
              <p:nvCxnSpPr>
                <p:cNvPr id="19" name="直接箭头连接符 18"/>
                <p:cNvCxnSpPr/>
                <p:nvPr/>
              </p:nvCxnSpPr>
              <p:spPr>
                <a:xfrm rot="5400000">
                  <a:off x="7168304" y="2473640"/>
                  <a:ext cx="499515" cy="40799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67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1884259" y="3090446"/>
                  <a:ext cx="1556847" cy="338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600">
                      <a:latin typeface="Times New Roman" pitchFamily="18" charset="0"/>
                      <a:cs typeface="Times New Roman" pitchFamily="18" charset="0"/>
                    </a:rPr>
                    <a:t>Stir and dissolve</a:t>
                  </a:r>
                  <a:endParaRPr lang="zh-CN" altLang="en-US" sz="16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168" name="TextBox 32"/>
                <p:cNvSpPr txBox="1">
                  <a:spLocks noChangeArrowheads="1"/>
                </p:cNvSpPr>
                <p:nvPr/>
              </p:nvSpPr>
              <p:spPr bwMode="auto">
                <a:xfrm>
                  <a:off x="4499992" y="3073569"/>
                  <a:ext cx="1306448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宋体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600">
                      <a:latin typeface="Times New Roman" pitchFamily="18" charset="0"/>
                      <a:cs typeface="Times New Roman" pitchFamily="18" charset="0"/>
                    </a:rPr>
                    <a:t>Seal and heat</a:t>
                  </a:r>
                  <a:endParaRPr lang="zh-CN" altLang="en-US" sz="16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36" name="矩形 35"/>
            <p:cNvSpPr/>
            <p:nvPr/>
          </p:nvSpPr>
          <p:spPr>
            <a:xfrm>
              <a:off x="6269050" y="2394692"/>
              <a:ext cx="996957" cy="206093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cxnSp>
        <p:nvCxnSpPr>
          <p:cNvPr id="35" name="直接连接符 34"/>
          <p:cNvCxnSpPr/>
          <p:nvPr/>
        </p:nvCxnSpPr>
        <p:spPr>
          <a:xfrm>
            <a:off x="0" y="714375"/>
            <a:ext cx="91440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8" name="TextBox 36"/>
          <p:cNvSpPr txBox="1">
            <a:spLocks noChangeArrowheads="1"/>
          </p:cNvSpPr>
          <p:nvPr/>
        </p:nvSpPr>
        <p:spPr bwMode="auto">
          <a:xfrm>
            <a:off x="0" y="188640"/>
            <a:ext cx="5113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Hydrothermal synthesis: new method</a:t>
            </a:r>
            <a:endParaRPr lang="zh-CN" altLang="en-US" sz="2400" b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9" name="TextBox 37"/>
          <p:cNvSpPr txBox="1">
            <a:spLocks noChangeArrowheads="1"/>
          </p:cNvSpPr>
          <p:nvPr/>
        </p:nvSpPr>
        <p:spPr bwMode="auto">
          <a:xfrm>
            <a:off x="5949950" y="5157788"/>
            <a:ext cx="2982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>
                <a:latin typeface="Times New Roman" pitchFamily="18" charset="0"/>
                <a:cs typeface="Times New Roman" pitchFamily="18" charset="0"/>
              </a:rPr>
              <a:t>Reaction at 160 </a:t>
            </a:r>
            <a:r>
              <a:rPr lang="en-US" altLang="zh-CN" sz="2800" baseline="3000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800"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4067175" y="5976938"/>
            <a:ext cx="425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X. F. Lu and X. H. Chen* </a:t>
            </a:r>
            <a:r>
              <a:rPr lang="en-US" altLang="zh-CN" sz="1800" i="1">
                <a:latin typeface="Times New Roman" pitchFamily="18" charset="0"/>
                <a:cs typeface="Times New Roman" pitchFamily="18" charset="0"/>
              </a:rPr>
              <a:t>et al. </a:t>
            </a:r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PRB (2013)</a:t>
            </a:r>
            <a:endParaRPr lang="zh-CN" altLang="en-US" sz="1800">
              <a:latin typeface="Times New Roman" pitchFamily="18" charset="0"/>
              <a:cs typeface="Times New Roman" pitchFamily="18" charset="0"/>
              <a:hlinkClick r:id="rId2" tooltip="Abstract"/>
            </a:endParaRPr>
          </a:p>
        </p:txBody>
      </p:sp>
      <p:sp>
        <p:nvSpPr>
          <p:cNvPr id="6151" name="TextBox 4"/>
          <p:cNvSpPr txBox="1">
            <a:spLocks noChangeArrowheads="1"/>
          </p:cNvSpPr>
          <p:nvPr/>
        </p:nvSpPr>
        <p:spPr bwMode="auto">
          <a:xfrm>
            <a:off x="4078288" y="6381750"/>
            <a:ext cx="491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X. F. Lu and X. H. Chen* </a:t>
            </a:r>
            <a:r>
              <a:rPr lang="en-US" altLang="zh-CN" sz="1800" i="1">
                <a:latin typeface="Times New Roman" pitchFamily="18" charset="0"/>
                <a:cs typeface="Times New Roman" pitchFamily="18" charset="0"/>
              </a:rPr>
              <a:t>et al. </a:t>
            </a:r>
            <a:r>
              <a:rPr lang="en-US" altLang="zh-CN" sz="1800">
                <a:latin typeface="Times New Roman" pitchFamily="18" charset="0"/>
                <a:cs typeface="Times New Roman" pitchFamily="18" charset="0"/>
              </a:rPr>
              <a:t>Nat. Mater. (2015) </a:t>
            </a:r>
            <a:endParaRPr lang="zh-CN" altLang="en-US" sz="1800">
              <a:latin typeface="Times New Roman" pitchFamily="18" charset="0"/>
              <a:cs typeface="Times New Roman" pitchFamily="18" charset="0"/>
              <a:hlinkClick r:id="rId2" tooltip="Abstract"/>
            </a:endParaRPr>
          </a:p>
        </p:txBody>
      </p:sp>
      <p:sp>
        <p:nvSpPr>
          <p:cNvPr id="6152" name="TextBox 1"/>
          <p:cNvSpPr txBox="1">
            <a:spLocks noChangeArrowheads="1"/>
          </p:cNvSpPr>
          <p:nvPr/>
        </p:nvSpPr>
        <p:spPr bwMode="auto">
          <a:xfrm>
            <a:off x="195263" y="836613"/>
            <a:ext cx="81137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FF"/>
                </a:solidFill>
              </a:rPr>
              <a:t>Mild condition synthesis for avoiding Fe vacancy in </a:t>
            </a:r>
            <a:r>
              <a:rPr lang="en-US" altLang="zh-CN" sz="2400" b="1" dirty="0" err="1">
                <a:solidFill>
                  <a:srgbClr val="0000FF"/>
                </a:solidFill>
              </a:rPr>
              <a:t>FeSe</a:t>
            </a:r>
            <a:r>
              <a:rPr lang="en-US" altLang="zh-CN" sz="2400" b="1" dirty="0">
                <a:solidFill>
                  <a:srgbClr val="0000FF"/>
                </a:solidFill>
              </a:rPr>
              <a:t> layers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FF"/>
                </a:solidFill>
              </a:rPr>
              <a:t>for heavily electron-doped </a:t>
            </a:r>
            <a:r>
              <a:rPr lang="en-US" altLang="zh-CN" sz="2400" b="1" dirty="0" err="1">
                <a:solidFill>
                  <a:srgbClr val="0000FF"/>
                </a:solidFill>
              </a:rPr>
              <a:t>FeSe</a:t>
            </a:r>
            <a:r>
              <a:rPr lang="en-US" altLang="zh-CN" sz="2400" b="1" dirty="0">
                <a:solidFill>
                  <a:srgbClr val="0000FF"/>
                </a:solidFill>
              </a:rPr>
              <a:t>-derived superconductors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6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图片 2" descr="Figure 2.jpg"/>
          <p:cNvPicPr>
            <a:picLocks noChangeAspect="1" noChangeArrowheads="1"/>
          </p:cNvPicPr>
          <p:nvPr/>
        </p:nvPicPr>
        <p:blipFill>
          <a:blip r:embed="rId3"/>
          <a:srcRect l="16626" t="44852"/>
          <a:stretch>
            <a:fillRect/>
          </a:stretch>
        </p:blipFill>
        <p:spPr bwMode="auto">
          <a:xfrm>
            <a:off x="611560" y="3125324"/>
            <a:ext cx="3146434" cy="280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310900" y="5698852"/>
            <a:ext cx="389162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Superconductivity with 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≈ 43 K</a:t>
            </a:r>
            <a:r>
              <a:rPr lang="en-US" altLang="zh-CN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can be </a:t>
            </a:r>
            <a:r>
              <a:rPr lang="en-US" altLang="zh-CN" dirty="0" smtClean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observed </a:t>
            </a:r>
            <a:r>
              <a:rPr lang="en-US" altLang="zh-CN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after annealing under 5 GPa </a:t>
            </a:r>
            <a:r>
              <a:rPr lang="en-US" altLang="zh-CN" dirty="0" smtClean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altLang="zh-CN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150 </a:t>
            </a:r>
            <a:r>
              <a:rPr lang="en-US" altLang="zh-CN" baseline="30000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dirty="0" err="1" smtClean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zh-CN" dirty="0" smtClean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dirty="0">
              <a:solidFill>
                <a:srgbClr val="2307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7938" y="692150"/>
            <a:ext cx="913606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7938" y="159023"/>
            <a:ext cx="49055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FeSe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衍生体系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altLang="zh-CN" sz="2400" b="1" baseline="-25000" dirty="0" smtClean="0">
                <a:latin typeface="Times New Roman" pitchFamily="18" charset="0"/>
                <a:cs typeface="Times New Roman" pitchFamily="18" charset="0"/>
              </a:rPr>
              <a:t>0.8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altLang="zh-CN" sz="2400" b="1" baseline="-25000" dirty="0" smtClean="0">
                <a:latin typeface="Times New Roman" pitchFamily="18" charset="0"/>
                <a:cs typeface="Times New Roman" pitchFamily="18" charset="0"/>
              </a:rPr>
              <a:t>0.2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OHFeSe</a:t>
            </a:r>
            <a:endParaRPr lang="zh-CN" altLang="en-US" sz="2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1" name="TextBox 7"/>
          <p:cNvSpPr txBox="1">
            <a:spLocks noChangeArrowheads="1"/>
          </p:cNvSpPr>
          <p:nvPr/>
        </p:nvSpPr>
        <p:spPr bwMode="auto">
          <a:xfrm>
            <a:off x="4803775" y="6067733"/>
            <a:ext cx="4251325" cy="27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X. F. Lu and X. H. Chen* </a:t>
            </a:r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et al.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PRB (2013)</a:t>
            </a:r>
            <a:endParaRPr lang="zh-CN" altLang="en-US" dirty="0">
              <a:latin typeface="Times New Roman" pitchFamily="18" charset="0"/>
              <a:cs typeface="Times New Roman" pitchFamily="18" charset="0"/>
              <a:hlinkClick r:id="rId4" tooltip="Abstract"/>
            </a:endParaRPr>
          </a:p>
        </p:txBody>
      </p:sp>
      <p:sp>
        <p:nvSpPr>
          <p:cNvPr id="31752" name="TextBox 4"/>
          <p:cNvSpPr txBox="1">
            <a:spLocks noChangeArrowheads="1"/>
          </p:cNvSpPr>
          <p:nvPr/>
        </p:nvSpPr>
        <p:spPr bwMode="auto">
          <a:xfrm>
            <a:off x="4404535" y="6381750"/>
            <a:ext cx="49175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X. F. Lu and X. H. Chen* </a:t>
            </a:r>
            <a:r>
              <a:rPr lang="en-US" altLang="zh-CN" i="1" dirty="0">
                <a:latin typeface="Times New Roman" pitchFamily="18" charset="0"/>
                <a:cs typeface="Times New Roman" pitchFamily="18" charset="0"/>
              </a:rPr>
              <a:t>et al.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Nat. Mater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.(2015)  </a:t>
            </a:r>
            <a:endParaRPr lang="zh-CN" altLang="en-US" dirty="0">
              <a:latin typeface="Times New Roman" pitchFamily="18" charset="0"/>
              <a:cs typeface="Times New Roman" pitchFamily="18" charset="0"/>
              <a:hlinkClick r:id="rId4" tooltip="Abstract"/>
            </a:endParaRP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342137"/>
              </p:ext>
            </p:extLst>
          </p:nvPr>
        </p:nvGraphicFramePr>
        <p:xfrm>
          <a:off x="251519" y="521207"/>
          <a:ext cx="3672409" cy="2564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4" name="Graph" r:id="rId5" imgW="4174560" imgH="2916000" progId="Origin50.Graph">
                  <p:embed/>
                </p:oleObj>
              </mc:Choice>
              <mc:Fallback>
                <p:oleObj name="Graph" r:id="rId5" imgW="4174560" imgH="2916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19" y="521207"/>
                        <a:ext cx="3672409" cy="25649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图片 16" descr="F:\(Fe,Li)OFeSe\(Li,Fe)OHFeSe\paper-1\Fig\FigS1.jpg"/>
          <p:cNvPicPr>
            <a:picLocks noChangeAspect="1" noChangeArrowheads="1"/>
          </p:cNvPicPr>
          <p:nvPr/>
        </p:nvPicPr>
        <p:blipFill>
          <a:blip r:embed="rId7"/>
          <a:srcRect t="48888"/>
          <a:stretch>
            <a:fillRect/>
          </a:stretch>
        </p:blipFill>
        <p:spPr bwMode="auto">
          <a:xfrm>
            <a:off x="4048386" y="728265"/>
            <a:ext cx="4772086" cy="37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4412035" y="4662141"/>
            <a:ext cx="4634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stability in air and homogeneity in </a:t>
            </a:r>
            <a:r>
              <a:rPr lang="en-US" altLang="zh-CN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FeSe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layer provide an outstanding platform for studying superconductivity in </a:t>
            </a:r>
            <a:r>
              <a:rPr lang="en-US" altLang="zh-CN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FeSe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-derived materials. 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4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95195" y="6378627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A. Iyo </a:t>
            </a:r>
            <a:r>
              <a:rPr lang="en-US" altLang="zh-CN" i="1" dirty="0" smtClean="0"/>
              <a:t>et al</a:t>
            </a:r>
            <a:r>
              <a:rPr lang="en-US" altLang="zh-CN" dirty="0" smtClean="0"/>
              <a:t>, </a:t>
            </a:r>
            <a:r>
              <a:rPr lang="de-DE" altLang="zh-CN" i="1" dirty="0" smtClean="0"/>
              <a:t>J. Am. Chem. Soc</a:t>
            </a:r>
            <a:r>
              <a:rPr lang="de-DE" altLang="zh-CN" dirty="0" smtClean="0"/>
              <a:t>. 138, 3410 (2016)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0" y="765175"/>
            <a:ext cx="91090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"/>
          <p:cNvSpPr txBox="1"/>
          <p:nvPr/>
        </p:nvSpPr>
        <p:spPr>
          <a:xfrm>
            <a:off x="86811" y="260648"/>
            <a:ext cx="4468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FeAs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基超导材料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——1144-phase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536504" cy="328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08720"/>
            <a:ext cx="2808312" cy="546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174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2345</TotalTime>
  <Words>2051</Words>
  <Application>Microsoft Office PowerPoint</Application>
  <PresentationFormat>全屏显示(4:3)</PresentationFormat>
  <Paragraphs>308</Paragraphs>
  <Slides>48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0" baseType="lpstr">
      <vt:lpstr>Office 主题​​</vt:lpstr>
      <vt:lpstr>Graph</vt:lpstr>
      <vt:lpstr>铁基高温超导研究进展</vt:lpstr>
      <vt:lpstr>PowerPoint 演示文稿</vt:lpstr>
      <vt:lpstr>PowerPoint 演示文稿</vt:lpstr>
      <vt:lpstr>PowerPoint 演示文稿</vt:lpstr>
      <vt:lpstr>FeSe衍生体系——Single Unit-Cell FeSe film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The nematic spin fluctuation at high energy scale probed by INS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FeSe衍生体系——Single Unit-Cell FeSe film</vt:lpstr>
      <vt:lpstr>PowerPoint 演示文稿</vt:lpstr>
      <vt:lpstr>PowerPoint 演示文稿</vt:lpstr>
      <vt:lpstr>Superconductors can transform the power grid to deliver abundant, reliable, high-quality power for the 21st century</vt:lpstr>
      <vt:lpstr>PowerPoint 演示文稿</vt:lpstr>
      <vt:lpstr>PowerPoint 演示文稿</vt:lpstr>
      <vt:lpstr>Superconductors: aimed for a Major Role in Energy Delivery  </vt:lpstr>
      <vt:lpstr>Key issues for power applications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NTKO</dc:creator>
  <cp:lastModifiedBy>Chen</cp:lastModifiedBy>
  <cp:revision>114</cp:revision>
  <dcterms:created xsi:type="dcterms:W3CDTF">2016-04-16T01:58:29Z</dcterms:created>
  <dcterms:modified xsi:type="dcterms:W3CDTF">2016-04-28T02:52:10Z</dcterms:modified>
</cp:coreProperties>
</file>