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84" r:id="rId3"/>
    <p:sldId id="292" r:id="rId4"/>
    <p:sldId id="403" r:id="rId5"/>
    <p:sldId id="385" r:id="rId6"/>
    <p:sldId id="407" r:id="rId7"/>
    <p:sldId id="409" r:id="rId8"/>
    <p:sldId id="404" r:id="rId9"/>
    <p:sldId id="411" r:id="rId10"/>
    <p:sldId id="405" r:id="rId11"/>
    <p:sldId id="406" r:id="rId12"/>
    <p:sldId id="412" r:id="rId13"/>
    <p:sldId id="414" r:id="rId14"/>
    <p:sldId id="417" r:id="rId15"/>
    <p:sldId id="413" r:id="rId16"/>
    <p:sldId id="416" r:id="rId17"/>
    <p:sldId id="415" r:id="rId18"/>
    <p:sldId id="418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41F2"/>
    <a:srgbClr val="D531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4" autoAdjust="0"/>
    <p:restoredTop sz="98313" autoAdjust="0"/>
  </p:normalViewPr>
  <p:slideViewPr>
    <p:cSldViewPr>
      <p:cViewPr>
        <p:scale>
          <a:sx n="70" d="100"/>
          <a:sy n="70" d="100"/>
        </p:scale>
        <p:origin x="-12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8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ngBeiDaXue\MOCVD\M1-run-sheet%20(1)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J:\SuZhou\test\C1-99-UP-5MM-760M\Ic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77K</a:t>
            </a:r>
          </a:p>
        </c:rich>
      </c:tx>
      <c:layout>
        <c:manualLayout>
          <c:xMode val="edge"/>
          <c:yMode val="edge"/>
          <c:x val="0.87038109206937353"/>
          <c:y val="3.703703703703703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904810239952234"/>
          <c:y val="3.391185476815399E-2"/>
          <c:w val="0.76379615048120064"/>
          <c:h val="0.70216025080198319"/>
        </c:manualLayout>
      </c:layout>
      <c:scatterChart>
        <c:scatterStyle val="lineMarker"/>
        <c:varyColors val="0"/>
        <c:ser>
          <c:idx val="0"/>
          <c:order val="0"/>
          <c:tx>
            <c:strRef>
              <c:f>runsheet!$AG$6721</c:f>
              <c:strCache>
                <c:ptCount val="1"/>
                <c:pt idx="0">
                  <c:v>sf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chemeClr val="tx1"/>
              </a:solidFill>
            </c:spPr>
          </c:marker>
          <c:trendline>
            <c:trendlineType val="poly"/>
            <c:order val="3"/>
            <c:dispRSqr val="0"/>
            <c:dispEq val="0"/>
          </c:trendline>
          <c:xVal>
            <c:numRef>
              <c:f>runsheet!$AF$6722:$AF$6731</c:f>
              <c:numCache>
                <c:formatCode>General</c:formatCode>
                <c:ptCount val="10"/>
                <c:pt idx="0">
                  <c:v>0</c:v>
                </c:pt>
                <c:pt idx="1">
                  <c:v>2.5000000000000001E-2</c:v>
                </c:pt>
                <c:pt idx="2">
                  <c:v>0.05</c:v>
                </c:pt>
                <c:pt idx="3">
                  <c:v>7.4999999999999997E-2</c:v>
                </c:pt>
                <c:pt idx="4">
                  <c:v>0.1</c:v>
                </c:pt>
                <c:pt idx="5">
                  <c:v>0.125</c:v>
                </c:pt>
                <c:pt idx="6">
                  <c:v>0.15</c:v>
                </c:pt>
                <c:pt idx="7">
                  <c:v>0.2</c:v>
                </c:pt>
                <c:pt idx="8">
                  <c:v>0.25</c:v>
                </c:pt>
                <c:pt idx="9">
                  <c:v>0.3</c:v>
                </c:pt>
              </c:numCache>
            </c:numRef>
          </c:xVal>
          <c:yVal>
            <c:numRef>
              <c:f>runsheet!$AG$6722:$AG$6731</c:f>
              <c:numCache>
                <c:formatCode>General</c:formatCode>
                <c:ptCount val="10"/>
                <c:pt idx="0">
                  <c:v>443</c:v>
                </c:pt>
                <c:pt idx="1">
                  <c:v>421</c:v>
                </c:pt>
                <c:pt idx="2">
                  <c:v>421</c:v>
                </c:pt>
                <c:pt idx="3">
                  <c:v>365</c:v>
                </c:pt>
                <c:pt idx="4">
                  <c:v>353</c:v>
                </c:pt>
                <c:pt idx="5">
                  <c:v>310</c:v>
                </c:pt>
                <c:pt idx="6">
                  <c:v>281</c:v>
                </c:pt>
                <c:pt idx="7">
                  <c:v>200</c:v>
                </c:pt>
                <c:pt idx="8">
                  <c:v>110</c:v>
                </c:pt>
                <c:pt idx="9">
                  <c:v>34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runsheet!$AH$6721</c:f>
              <c:strCache>
                <c:ptCount val="1"/>
                <c:pt idx="0">
                  <c:v>1T//ab</c:v>
                </c:pt>
              </c:strCache>
            </c:strRef>
          </c:tx>
          <c:spPr>
            <a:ln w="28575">
              <a:noFill/>
            </a:ln>
          </c:spPr>
          <c:trendline>
            <c:spPr>
              <a:ln>
                <a:solidFill>
                  <a:srgbClr val="C00000"/>
                </a:solidFill>
              </a:ln>
            </c:spPr>
            <c:trendlineType val="poly"/>
            <c:order val="2"/>
            <c:dispRSqr val="0"/>
            <c:dispEq val="0"/>
          </c:trendline>
          <c:xVal>
            <c:numRef>
              <c:f>runsheet!$AF$6722:$AF$6731</c:f>
              <c:numCache>
                <c:formatCode>General</c:formatCode>
                <c:ptCount val="10"/>
                <c:pt idx="0">
                  <c:v>0</c:v>
                </c:pt>
                <c:pt idx="1">
                  <c:v>2.5000000000000001E-2</c:v>
                </c:pt>
                <c:pt idx="2">
                  <c:v>0.05</c:v>
                </c:pt>
                <c:pt idx="3">
                  <c:v>7.4999999999999997E-2</c:v>
                </c:pt>
                <c:pt idx="4">
                  <c:v>0.1</c:v>
                </c:pt>
                <c:pt idx="5">
                  <c:v>0.125</c:v>
                </c:pt>
                <c:pt idx="6">
                  <c:v>0.15</c:v>
                </c:pt>
                <c:pt idx="7">
                  <c:v>0.2</c:v>
                </c:pt>
                <c:pt idx="8">
                  <c:v>0.25</c:v>
                </c:pt>
                <c:pt idx="9">
                  <c:v>0.3</c:v>
                </c:pt>
              </c:numCache>
            </c:numRef>
          </c:xVal>
          <c:yVal>
            <c:numRef>
              <c:f>runsheet!$AH$6722:$AH$6731</c:f>
              <c:numCache>
                <c:formatCode>General</c:formatCode>
                <c:ptCount val="10"/>
                <c:pt idx="0">
                  <c:v>161</c:v>
                </c:pt>
                <c:pt idx="1">
                  <c:v>134</c:v>
                </c:pt>
                <c:pt idx="2">
                  <c:v>131</c:v>
                </c:pt>
                <c:pt idx="3">
                  <c:v>107</c:v>
                </c:pt>
                <c:pt idx="4">
                  <c:v>111</c:v>
                </c:pt>
                <c:pt idx="5">
                  <c:v>113</c:v>
                </c:pt>
                <c:pt idx="6">
                  <c:v>134</c:v>
                </c:pt>
                <c:pt idx="7">
                  <c:v>98</c:v>
                </c:pt>
                <c:pt idx="8">
                  <c:v>50</c:v>
                </c:pt>
                <c:pt idx="9">
                  <c:v>23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runsheet!$AI$6721</c:f>
              <c:strCache>
                <c:ptCount val="1"/>
                <c:pt idx="0">
                  <c:v>1T//c</c:v>
                </c:pt>
              </c:strCache>
            </c:strRef>
          </c:tx>
          <c:spPr>
            <a:ln w="28575">
              <a:noFill/>
            </a:ln>
          </c:spPr>
          <c:trendline>
            <c:spPr>
              <a:ln>
                <a:solidFill>
                  <a:srgbClr val="92D050"/>
                </a:solidFill>
              </a:ln>
            </c:spPr>
            <c:trendlineType val="poly"/>
            <c:order val="2"/>
            <c:dispRSqr val="0"/>
            <c:dispEq val="0"/>
          </c:trendline>
          <c:xVal>
            <c:numRef>
              <c:f>runsheet!$AF$6722:$AF$6731</c:f>
              <c:numCache>
                <c:formatCode>General</c:formatCode>
                <c:ptCount val="10"/>
                <c:pt idx="0">
                  <c:v>0</c:v>
                </c:pt>
                <c:pt idx="1">
                  <c:v>2.5000000000000001E-2</c:v>
                </c:pt>
                <c:pt idx="2">
                  <c:v>0.05</c:v>
                </c:pt>
                <c:pt idx="3">
                  <c:v>7.4999999999999997E-2</c:v>
                </c:pt>
                <c:pt idx="4">
                  <c:v>0.1</c:v>
                </c:pt>
                <c:pt idx="5">
                  <c:v>0.125</c:v>
                </c:pt>
                <c:pt idx="6">
                  <c:v>0.15</c:v>
                </c:pt>
                <c:pt idx="7">
                  <c:v>0.2</c:v>
                </c:pt>
                <c:pt idx="8">
                  <c:v>0.25</c:v>
                </c:pt>
                <c:pt idx="9">
                  <c:v>0.3</c:v>
                </c:pt>
              </c:numCache>
            </c:numRef>
          </c:xVal>
          <c:yVal>
            <c:numRef>
              <c:f>runsheet!$AI$6722:$AI$6731</c:f>
              <c:numCache>
                <c:formatCode>General</c:formatCode>
                <c:ptCount val="10"/>
                <c:pt idx="0">
                  <c:v>62</c:v>
                </c:pt>
                <c:pt idx="1">
                  <c:v>99</c:v>
                </c:pt>
                <c:pt idx="2">
                  <c:v>140</c:v>
                </c:pt>
                <c:pt idx="3">
                  <c:v>127</c:v>
                </c:pt>
                <c:pt idx="4">
                  <c:v>117</c:v>
                </c:pt>
                <c:pt idx="5">
                  <c:v>90</c:v>
                </c:pt>
                <c:pt idx="6">
                  <c:v>82</c:v>
                </c:pt>
                <c:pt idx="7">
                  <c:v>48</c:v>
                </c:pt>
                <c:pt idx="8">
                  <c:v>24</c:v>
                </c:pt>
                <c:pt idx="9">
                  <c:v>7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runsheet!$AJ$6721</c:f>
              <c:strCache>
                <c:ptCount val="1"/>
                <c:pt idx="0">
                  <c:v>1T_min</c:v>
                </c:pt>
              </c:strCache>
            </c:strRef>
          </c:tx>
          <c:spPr>
            <a:ln w="28575">
              <a:noFill/>
            </a:ln>
          </c:spPr>
          <c:trendline>
            <c:spPr>
              <a:ln>
                <a:solidFill>
                  <a:srgbClr val="7030A0"/>
                </a:solidFill>
              </a:ln>
            </c:spPr>
            <c:trendlineType val="poly"/>
            <c:order val="2"/>
            <c:dispRSqr val="0"/>
            <c:dispEq val="0"/>
          </c:trendline>
          <c:xVal>
            <c:numRef>
              <c:f>runsheet!$AF$6722:$AF$6731</c:f>
              <c:numCache>
                <c:formatCode>General</c:formatCode>
                <c:ptCount val="10"/>
                <c:pt idx="0">
                  <c:v>0</c:v>
                </c:pt>
                <c:pt idx="1">
                  <c:v>2.5000000000000001E-2</c:v>
                </c:pt>
                <c:pt idx="2">
                  <c:v>0.05</c:v>
                </c:pt>
                <c:pt idx="3">
                  <c:v>7.4999999999999997E-2</c:v>
                </c:pt>
                <c:pt idx="4">
                  <c:v>0.1</c:v>
                </c:pt>
                <c:pt idx="5">
                  <c:v>0.125</c:v>
                </c:pt>
                <c:pt idx="6">
                  <c:v>0.15</c:v>
                </c:pt>
                <c:pt idx="7">
                  <c:v>0.2</c:v>
                </c:pt>
                <c:pt idx="8">
                  <c:v>0.25</c:v>
                </c:pt>
                <c:pt idx="9">
                  <c:v>0.3</c:v>
                </c:pt>
              </c:numCache>
            </c:numRef>
          </c:xVal>
          <c:yVal>
            <c:numRef>
              <c:f>runsheet!$AJ$6722:$AJ$6731</c:f>
              <c:numCache>
                <c:formatCode>General</c:formatCode>
                <c:ptCount val="10"/>
                <c:pt idx="0">
                  <c:v>45</c:v>
                </c:pt>
                <c:pt idx="1">
                  <c:v>56</c:v>
                </c:pt>
                <c:pt idx="2">
                  <c:v>65</c:v>
                </c:pt>
                <c:pt idx="3">
                  <c:v>60</c:v>
                </c:pt>
                <c:pt idx="4">
                  <c:v>61</c:v>
                </c:pt>
                <c:pt idx="5">
                  <c:v>62</c:v>
                </c:pt>
                <c:pt idx="6">
                  <c:v>62</c:v>
                </c:pt>
                <c:pt idx="7">
                  <c:v>36.6</c:v>
                </c:pt>
                <c:pt idx="8">
                  <c:v>19</c:v>
                </c:pt>
                <c:pt idx="9">
                  <c:v>7</c:v>
                </c:pt>
              </c:numCache>
            </c:numRef>
          </c:yVal>
          <c:smooth val="0"/>
        </c:ser>
        <c:ser>
          <c:idx val="5"/>
          <c:order val="4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dispRSqr val="0"/>
            <c:dispEq val="0"/>
          </c:trendline>
          <c:xVal>
            <c:numRef>
              <c:f>runsheet!$AE$6735:$AE$6736</c:f>
              <c:numCache>
                <c:formatCode>General</c:formatCode>
                <c:ptCount val="2"/>
                <c:pt idx="0">
                  <c:v>0</c:v>
                </c:pt>
                <c:pt idx="1">
                  <c:v>0.3</c:v>
                </c:pt>
              </c:numCache>
            </c:numRef>
          </c:xVal>
          <c:yVal>
            <c:numRef>
              <c:f>runsheet!$AF$6735:$AF$6736</c:f>
              <c:numCache>
                <c:formatCode>General</c:formatCode>
                <c:ptCount val="2"/>
                <c:pt idx="0">
                  <c:v>443</c:v>
                </c:pt>
                <c:pt idx="1">
                  <c:v>340.76923076923077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4989568"/>
        <c:axId val="204991488"/>
      </c:scatterChart>
      <c:valAx>
        <c:axId val="2049895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Zr mole in precusor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zh-CN"/>
          </a:p>
        </c:txPr>
        <c:crossAx val="204991488"/>
        <c:crosses val="autoZero"/>
        <c:crossBetween val="midCat"/>
      </c:valAx>
      <c:valAx>
        <c:axId val="204991488"/>
        <c:scaling>
          <c:orientation val="minMax"/>
          <c:max val="500"/>
          <c:min val="0"/>
        </c:scaling>
        <c:delete val="0"/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Ic</a:t>
                </a:r>
                <a:r>
                  <a:rPr lang="en-US" baseline="0"/>
                  <a:t> (A)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04989568"/>
        <c:crosses val="autoZero"/>
        <c:crossBetween val="midCat"/>
      </c:valAx>
      <c:spPr>
        <a:ln w="19050">
          <a:solidFill>
            <a:schemeClr val="tx1"/>
          </a:solidFill>
        </a:ln>
      </c:spPr>
    </c:plotArea>
    <c:legend>
      <c:legendPos val="r"/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ayout>
        <c:manualLayout>
          <c:xMode val="edge"/>
          <c:yMode val="edge"/>
          <c:x val="0.7563190262982008"/>
          <c:y val="0.33945209973753993"/>
          <c:w val="0.18727137049045547"/>
          <c:h val="0.3334645669291435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/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    Ic</a:t>
            </a:r>
            <a:r>
              <a:rPr lang="zh-CN"/>
              <a:t>（</a:t>
            </a:r>
            <a:r>
              <a:rPr lang="en-US"/>
              <a:t>162A</a:t>
            </a:r>
            <a:r>
              <a:rPr lang="zh-CN"/>
              <a:t>） </a:t>
            </a:r>
            <a:r>
              <a:rPr lang="en-US"/>
              <a:t>X    L</a:t>
            </a:r>
            <a:r>
              <a:rPr lang="zh-CN"/>
              <a:t>（</a:t>
            </a:r>
            <a:r>
              <a:rPr lang="en-US"/>
              <a:t>752m</a:t>
            </a:r>
            <a:r>
              <a:rPr lang="zh-CN"/>
              <a:t>） </a:t>
            </a:r>
            <a:r>
              <a:rPr lang="en-US"/>
              <a:t>=  304kAm/cm   </a:t>
            </a:r>
          </a:p>
        </c:rich>
      </c:tx>
      <c:layout>
        <c:manualLayout>
          <c:xMode val="edge"/>
          <c:yMode val="edge"/>
          <c:x val="0.26682300020874261"/>
          <c:y val="8.518518518518518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138698119045671"/>
          <c:y val="3.0741032370953634E-2"/>
          <c:w val="0.85410285950034737"/>
          <c:h val="0.7838824730242053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Ic!$D$1</c:f>
              <c:strCache>
                <c:ptCount val="1"/>
                <c:pt idx="0">
                  <c:v>Ic(A)</c:v>
                </c:pt>
              </c:strCache>
            </c:strRef>
          </c:tx>
          <c:invertIfNegative val="0"/>
          <c:cat>
            <c:numRef>
              <c:f>Ic!$C$2:$C$191</c:f>
              <c:numCache>
                <c:formatCode>0</c:formatCode>
                <c:ptCount val="190"/>
                <c:pt idx="0">
                  <c:v>8.2500000000000004E-3</c:v>
                </c:pt>
                <c:pt idx="1">
                  <c:v>4.0082500000000003</c:v>
                </c:pt>
                <c:pt idx="2">
                  <c:v>8.0082500000000003</c:v>
                </c:pt>
                <c:pt idx="3">
                  <c:v>12.00825</c:v>
                </c:pt>
                <c:pt idx="4">
                  <c:v>16.00825</c:v>
                </c:pt>
                <c:pt idx="5">
                  <c:v>20.00825</c:v>
                </c:pt>
                <c:pt idx="6">
                  <c:v>24.00825</c:v>
                </c:pt>
                <c:pt idx="7">
                  <c:v>28.00825</c:v>
                </c:pt>
                <c:pt idx="8">
                  <c:v>32.008250000000004</c:v>
                </c:pt>
                <c:pt idx="9">
                  <c:v>36.008250000000004</c:v>
                </c:pt>
                <c:pt idx="10">
                  <c:v>40.008250000000004</c:v>
                </c:pt>
                <c:pt idx="11">
                  <c:v>44.008250000000004</c:v>
                </c:pt>
                <c:pt idx="12">
                  <c:v>48.008250000000004</c:v>
                </c:pt>
                <c:pt idx="13">
                  <c:v>52.008250000000004</c:v>
                </c:pt>
                <c:pt idx="14">
                  <c:v>56.008250000000004</c:v>
                </c:pt>
                <c:pt idx="15">
                  <c:v>60.008250000000004</c:v>
                </c:pt>
                <c:pt idx="16">
                  <c:v>64.008250000000004</c:v>
                </c:pt>
                <c:pt idx="17">
                  <c:v>68.008250000000004</c:v>
                </c:pt>
                <c:pt idx="18">
                  <c:v>72.008250000000004</c:v>
                </c:pt>
                <c:pt idx="19">
                  <c:v>76.008250000000004</c:v>
                </c:pt>
                <c:pt idx="20">
                  <c:v>80.008250000000004</c:v>
                </c:pt>
                <c:pt idx="21">
                  <c:v>84.008250000000004</c:v>
                </c:pt>
                <c:pt idx="22">
                  <c:v>88.008250000000004</c:v>
                </c:pt>
                <c:pt idx="23">
                  <c:v>92.008250000000004</c:v>
                </c:pt>
                <c:pt idx="24">
                  <c:v>96.008250000000004</c:v>
                </c:pt>
                <c:pt idx="25">
                  <c:v>100.00825</c:v>
                </c:pt>
                <c:pt idx="26">
                  <c:v>104.00825</c:v>
                </c:pt>
                <c:pt idx="27">
                  <c:v>108.00825</c:v>
                </c:pt>
                <c:pt idx="28">
                  <c:v>112.00825</c:v>
                </c:pt>
                <c:pt idx="29">
                  <c:v>116.00825</c:v>
                </c:pt>
                <c:pt idx="30">
                  <c:v>120.00825</c:v>
                </c:pt>
                <c:pt idx="31">
                  <c:v>124.00825</c:v>
                </c:pt>
                <c:pt idx="32">
                  <c:v>128.00825</c:v>
                </c:pt>
                <c:pt idx="33">
                  <c:v>132.00825</c:v>
                </c:pt>
                <c:pt idx="34">
                  <c:v>136.00825</c:v>
                </c:pt>
                <c:pt idx="35">
                  <c:v>140.00825</c:v>
                </c:pt>
                <c:pt idx="36">
                  <c:v>144.00825</c:v>
                </c:pt>
                <c:pt idx="37">
                  <c:v>148.00825</c:v>
                </c:pt>
                <c:pt idx="38">
                  <c:v>152.00825</c:v>
                </c:pt>
                <c:pt idx="39">
                  <c:v>156.00825</c:v>
                </c:pt>
                <c:pt idx="40">
                  <c:v>160.00825</c:v>
                </c:pt>
                <c:pt idx="41">
                  <c:v>164.00825</c:v>
                </c:pt>
                <c:pt idx="42">
                  <c:v>168.00825</c:v>
                </c:pt>
                <c:pt idx="43">
                  <c:v>172.00825</c:v>
                </c:pt>
                <c:pt idx="44">
                  <c:v>176.00825</c:v>
                </c:pt>
                <c:pt idx="45">
                  <c:v>180.00825</c:v>
                </c:pt>
                <c:pt idx="46">
                  <c:v>184.00825</c:v>
                </c:pt>
                <c:pt idx="47">
                  <c:v>188.00825</c:v>
                </c:pt>
                <c:pt idx="48">
                  <c:v>192.00825</c:v>
                </c:pt>
                <c:pt idx="49">
                  <c:v>196.00825</c:v>
                </c:pt>
                <c:pt idx="50">
                  <c:v>200.00825</c:v>
                </c:pt>
                <c:pt idx="51">
                  <c:v>204.00825</c:v>
                </c:pt>
                <c:pt idx="52">
                  <c:v>208.00825</c:v>
                </c:pt>
                <c:pt idx="53">
                  <c:v>212.00825</c:v>
                </c:pt>
                <c:pt idx="54">
                  <c:v>216.00825</c:v>
                </c:pt>
                <c:pt idx="55">
                  <c:v>220.00825</c:v>
                </c:pt>
                <c:pt idx="56">
                  <c:v>224.00825</c:v>
                </c:pt>
                <c:pt idx="57">
                  <c:v>228.00825</c:v>
                </c:pt>
                <c:pt idx="58">
                  <c:v>232.00825</c:v>
                </c:pt>
                <c:pt idx="59">
                  <c:v>236.00825</c:v>
                </c:pt>
                <c:pt idx="60">
                  <c:v>240.00825</c:v>
                </c:pt>
                <c:pt idx="61">
                  <c:v>244.00825</c:v>
                </c:pt>
                <c:pt idx="62">
                  <c:v>248.00825</c:v>
                </c:pt>
                <c:pt idx="63">
                  <c:v>252.00825</c:v>
                </c:pt>
                <c:pt idx="64">
                  <c:v>256.00824999999998</c:v>
                </c:pt>
                <c:pt idx="65">
                  <c:v>260.00824999999998</c:v>
                </c:pt>
                <c:pt idx="66">
                  <c:v>264.00824999999998</c:v>
                </c:pt>
                <c:pt idx="67">
                  <c:v>268.00824999999998</c:v>
                </c:pt>
                <c:pt idx="68">
                  <c:v>272.00824999999998</c:v>
                </c:pt>
                <c:pt idx="69">
                  <c:v>276.00824999999998</c:v>
                </c:pt>
                <c:pt idx="70">
                  <c:v>280.00824999999998</c:v>
                </c:pt>
                <c:pt idx="71">
                  <c:v>284.00824999999998</c:v>
                </c:pt>
                <c:pt idx="72">
                  <c:v>288.00824999999998</c:v>
                </c:pt>
                <c:pt idx="73">
                  <c:v>292.00824999999998</c:v>
                </c:pt>
                <c:pt idx="74">
                  <c:v>296.00824999999998</c:v>
                </c:pt>
                <c:pt idx="75">
                  <c:v>300.00824999999998</c:v>
                </c:pt>
                <c:pt idx="76">
                  <c:v>304.00824999999998</c:v>
                </c:pt>
                <c:pt idx="77">
                  <c:v>308.00824999999998</c:v>
                </c:pt>
                <c:pt idx="78">
                  <c:v>312.00824999999998</c:v>
                </c:pt>
                <c:pt idx="79">
                  <c:v>316.00824999999998</c:v>
                </c:pt>
                <c:pt idx="80">
                  <c:v>320.00824999999998</c:v>
                </c:pt>
                <c:pt idx="81">
                  <c:v>324.00824999999998</c:v>
                </c:pt>
                <c:pt idx="82">
                  <c:v>328.00824999999998</c:v>
                </c:pt>
                <c:pt idx="83">
                  <c:v>332.00824999999998</c:v>
                </c:pt>
                <c:pt idx="84">
                  <c:v>336.00824999999998</c:v>
                </c:pt>
                <c:pt idx="85">
                  <c:v>340.00824999999998</c:v>
                </c:pt>
                <c:pt idx="86">
                  <c:v>344.00824999999998</c:v>
                </c:pt>
                <c:pt idx="87">
                  <c:v>348.00824999999998</c:v>
                </c:pt>
                <c:pt idx="88">
                  <c:v>352.00824999999998</c:v>
                </c:pt>
                <c:pt idx="89">
                  <c:v>356.00824999999998</c:v>
                </c:pt>
                <c:pt idx="90">
                  <c:v>360.00824999999998</c:v>
                </c:pt>
                <c:pt idx="91">
                  <c:v>364.00824999999998</c:v>
                </c:pt>
                <c:pt idx="92">
                  <c:v>368.00824999999998</c:v>
                </c:pt>
                <c:pt idx="93">
                  <c:v>372.00824999999998</c:v>
                </c:pt>
                <c:pt idx="94">
                  <c:v>376.00824999999998</c:v>
                </c:pt>
                <c:pt idx="95">
                  <c:v>380.00824999999998</c:v>
                </c:pt>
                <c:pt idx="96">
                  <c:v>384.00824999999998</c:v>
                </c:pt>
                <c:pt idx="97">
                  <c:v>388.00824999999998</c:v>
                </c:pt>
                <c:pt idx="98">
                  <c:v>392.00824999999998</c:v>
                </c:pt>
                <c:pt idx="99">
                  <c:v>396.00824999999998</c:v>
                </c:pt>
                <c:pt idx="100">
                  <c:v>400.00824999999998</c:v>
                </c:pt>
                <c:pt idx="101">
                  <c:v>404.00824999999998</c:v>
                </c:pt>
                <c:pt idx="102">
                  <c:v>408.00824999999998</c:v>
                </c:pt>
                <c:pt idx="103">
                  <c:v>412.00824999999998</c:v>
                </c:pt>
                <c:pt idx="104">
                  <c:v>416.00824999999998</c:v>
                </c:pt>
                <c:pt idx="105">
                  <c:v>420.00824999999998</c:v>
                </c:pt>
                <c:pt idx="106">
                  <c:v>424.00824999999998</c:v>
                </c:pt>
                <c:pt idx="107">
                  <c:v>428.00824999999998</c:v>
                </c:pt>
                <c:pt idx="108">
                  <c:v>432.00824999999998</c:v>
                </c:pt>
                <c:pt idx="109">
                  <c:v>436.00824999999998</c:v>
                </c:pt>
                <c:pt idx="110">
                  <c:v>440.00824999999998</c:v>
                </c:pt>
                <c:pt idx="111">
                  <c:v>444.00824999999998</c:v>
                </c:pt>
                <c:pt idx="112">
                  <c:v>448.00824999999998</c:v>
                </c:pt>
                <c:pt idx="113">
                  <c:v>452.00824999999998</c:v>
                </c:pt>
                <c:pt idx="114">
                  <c:v>456.00824999999998</c:v>
                </c:pt>
                <c:pt idx="115">
                  <c:v>460.00824999999998</c:v>
                </c:pt>
                <c:pt idx="116">
                  <c:v>464.00824999999998</c:v>
                </c:pt>
                <c:pt idx="117">
                  <c:v>468.00824999999998</c:v>
                </c:pt>
                <c:pt idx="118">
                  <c:v>472.00824999999998</c:v>
                </c:pt>
                <c:pt idx="119">
                  <c:v>476.00824999999998</c:v>
                </c:pt>
                <c:pt idx="120">
                  <c:v>480.00824999999998</c:v>
                </c:pt>
                <c:pt idx="121">
                  <c:v>484.00824999999998</c:v>
                </c:pt>
                <c:pt idx="122">
                  <c:v>488.00824999999998</c:v>
                </c:pt>
                <c:pt idx="123">
                  <c:v>492.00824999999998</c:v>
                </c:pt>
                <c:pt idx="124">
                  <c:v>496.00824999999998</c:v>
                </c:pt>
                <c:pt idx="125">
                  <c:v>500.00824999999998</c:v>
                </c:pt>
                <c:pt idx="126">
                  <c:v>504.00824999999998</c:v>
                </c:pt>
                <c:pt idx="127">
                  <c:v>508.00824999999998</c:v>
                </c:pt>
                <c:pt idx="128">
                  <c:v>512.00824999999998</c:v>
                </c:pt>
                <c:pt idx="129">
                  <c:v>516.00824999999998</c:v>
                </c:pt>
                <c:pt idx="130">
                  <c:v>520.00824999999998</c:v>
                </c:pt>
                <c:pt idx="131">
                  <c:v>524.00824999999998</c:v>
                </c:pt>
                <c:pt idx="132">
                  <c:v>528.00824999999998</c:v>
                </c:pt>
                <c:pt idx="133">
                  <c:v>532.00824999999998</c:v>
                </c:pt>
                <c:pt idx="134">
                  <c:v>536.00824999999998</c:v>
                </c:pt>
                <c:pt idx="135">
                  <c:v>540.00824999999998</c:v>
                </c:pt>
                <c:pt idx="136">
                  <c:v>544.00824999999998</c:v>
                </c:pt>
                <c:pt idx="137">
                  <c:v>548.00824999999998</c:v>
                </c:pt>
                <c:pt idx="138">
                  <c:v>552.00824999999998</c:v>
                </c:pt>
                <c:pt idx="139">
                  <c:v>556.00824999999998</c:v>
                </c:pt>
                <c:pt idx="140">
                  <c:v>560.00824999999998</c:v>
                </c:pt>
                <c:pt idx="141">
                  <c:v>564.00824999999998</c:v>
                </c:pt>
                <c:pt idx="142">
                  <c:v>568.00824999999998</c:v>
                </c:pt>
                <c:pt idx="143">
                  <c:v>572.00824999999998</c:v>
                </c:pt>
                <c:pt idx="144">
                  <c:v>576.00824999999998</c:v>
                </c:pt>
                <c:pt idx="145">
                  <c:v>580.00824999999998</c:v>
                </c:pt>
                <c:pt idx="146">
                  <c:v>584.00824999999998</c:v>
                </c:pt>
                <c:pt idx="147">
                  <c:v>588.00824999999998</c:v>
                </c:pt>
                <c:pt idx="148">
                  <c:v>592.00824999999998</c:v>
                </c:pt>
                <c:pt idx="149">
                  <c:v>596.00824999999998</c:v>
                </c:pt>
                <c:pt idx="150">
                  <c:v>600.00824999999998</c:v>
                </c:pt>
                <c:pt idx="151">
                  <c:v>604.00824999999998</c:v>
                </c:pt>
                <c:pt idx="152">
                  <c:v>608.00824999999998</c:v>
                </c:pt>
                <c:pt idx="153">
                  <c:v>612.00824999999998</c:v>
                </c:pt>
                <c:pt idx="154">
                  <c:v>616.00824999999998</c:v>
                </c:pt>
                <c:pt idx="155">
                  <c:v>620.00824999999998</c:v>
                </c:pt>
                <c:pt idx="156">
                  <c:v>624.00824999999998</c:v>
                </c:pt>
                <c:pt idx="157">
                  <c:v>628.00824999999998</c:v>
                </c:pt>
                <c:pt idx="158">
                  <c:v>632.00824999999998</c:v>
                </c:pt>
                <c:pt idx="159">
                  <c:v>636.00824999999998</c:v>
                </c:pt>
                <c:pt idx="160">
                  <c:v>640.00824999999998</c:v>
                </c:pt>
                <c:pt idx="161">
                  <c:v>644.00824999999998</c:v>
                </c:pt>
                <c:pt idx="162">
                  <c:v>648.00824999999998</c:v>
                </c:pt>
                <c:pt idx="163">
                  <c:v>652.00824999999998</c:v>
                </c:pt>
                <c:pt idx="164">
                  <c:v>656.00824999999998</c:v>
                </c:pt>
                <c:pt idx="165">
                  <c:v>660.00824999999998</c:v>
                </c:pt>
                <c:pt idx="166">
                  <c:v>664.00824999999998</c:v>
                </c:pt>
                <c:pt idx="167">
                  <c:v>668.00824999999998</c:v>
                </c:pt>
                <c:pt idx="168">
                  <c:v>672.00824999999998</c:v>
                </c:pt>
                <c:pt idx="169">
                  <c:v>676.00824999999998</c:v>
                </c:pt>
                <c:pt idx="170">
                  <c:v>680.00824999999998</c:v>
                </c:pt>
                <c:pt idx="171">
                  <c:v>684.00824999999998</c:v>
                </c:pt>
                <c:pt idx="172">
                  <c:v>688.00824999999998</c:v>
                </c:pt>
                <c:pt idx="173">
                  <c:v>692.00824999999998</c:v>
                </c:pt>
                <c:pt idx="174">
                  <c:v>696.00824999999998</c:v>
                </c:pt>
                <c:pt idx="175">
                  <c:v>700.00824999999998</c:v>
                </c:pt>
                <c:pt idx="176">
                  <c:v>704.00824999999998</c:v>
                </c:pt>
                <c:pt idx="177">
                  <c:v>708.00824999999998</c:v>
                </c:pt>
                <c:pt idx="178">
                  <c:v>712.00824999999998</c:v>
                </c:pt>
                <c:pt idx="179">
                  <c:v>716.00824999999998</c:v>
                </c:pt>
                <c:pt idx="180">
                  <c:v>720.00824999999998</c:v>
                </c:pt>
                <c:pt idx="181">
                  <c:v>724.00824999999998</c:v>
                </c:pt>
                <c:pt idx="182">
                  <c:v>728.00824999999998</c:v>
                </c:pt>
                <c:pt idx="183">
                  <c:v>732.00824999999998</c:v>
                </c:pt>
                <c:pt idx="184">
                  <c:v>736.00824999999998</c:v>
                </c:pt>
                <c:pt idx="185">
                  <c:v>740.00824999999998</c:v>
                </c:pt>
                <c:pt idx="186">
                  <c:v>744.00824999999998</c:v>
                </c:pt>
                <c:pt idx="187">
                  <c:v>748.00824999999998</c:v>
                </c:pt>
                <c:pt idx="188">
                  <c:v>752.00824999999998</c:v>
                </c:pt>
              </c:numCache>
            </c:numRef>
          </c:cat>
          <c:val>
            <c:numRef>
              <c:f>Ic!$D$2:$D$190</c:f>
              <c:numCache>
                <c:formatCode>General</c:formatCode>
                <c:ptCount val="189"/>
                <c:pt idx="0">
                  <c:v>182.97</c:v>
                </c:pt>
                <c:pt idx="1">
                  <c:v>182.97</c:v>
                </c:pt>
                <c:pt idx="2">
                  <c:v>185.87</c:v>
                </c:pt>
                <c:pt idx="3">
                  <c:v>161.94399999999999</c:v>
                </c:pt>
                <c:pt idx="4">
                  <c:v>185.87</c:v>
                </c:pt>
                <c:pt idx="5">
                  <c:v>179.828</c:v>
                </c:pt>
                <c:pt idx="6">
                  <c:v>185.87</c:v>
                </c:pt>
                <c:pt idx="7">
                  <c:v>185.87</c:v>
                </c:pt>
                <c:pt idx="8">
                  <c:v>185.87</c:v>
                </c:pt>
                <c:pt idx="9">
                  <c:v>182.97</c:v>
                </c:pt>
                <c:pt idx="10">
                  <c:v>185.87</c:v>
                </c:pt>
                <c:pt idx="11">
                  <c:v>185.87</c:v>
                </c:pt>
                <c:pt idx="12">
                  <c:v>185.87</c:v>
                </c:pt>
                <c:pt idx="13">
                  <c:v>185.87</c:v>
                </c:pt>
                <c:pt idx="14">
                  <c:v>185.87</c:v>
                </c:pt>
                <c:pt idx="15">
                  <c:v>182.97</c:v>
                </c:pt>
                <c:pt idx="16">
                  <c:v>185.87</c:v>
                </c:pt>
                <c:pt idx="17">
                  <c:v>182.97</c:v>
                </c:pt>
                <c:pt idx="18">
                  <c:v>182.97</c:v>
                </c:pt>
                <c:pt idx="19">
                  <c:v>182.97</c:v>
                </c:pt>
                <c:pt idx="20">
                  <c:v>182.97</c:v>
                </c:pt>
                <c:pt idx="21">
                  <c:v>182.97</c:v>
                </c:pt>
                <c:pt idx="22">
                  <c:v>179.828</c:v>
                </c:pt>
                <c:pt idx="23">
                  <c:v>182.97</c:v>
                </c:pt>
                <c:pt idx="24">
                  <c:v>182.97</c:v>
                </c:pt>
                <c:pt idx="25">
                  <c:v>182.97</c:v>
                </c:pt>
                <c:pt idx="26">
                  <c:v>182.97</c:v>
                </c:pt>
                <c:pt idx="27">
                  <c:v>182.97</c:v>
                </c:pt>
                <c:pt idx="28">
                  <c:v>182.97</c:v>
                </c:pt>
                <c:pt idx="29">
                  <c:v>182.97</c:v>
                </c:pt>
                <c:pt idx="30">
                  <c:v>185.87</c:v>
                </c:pt>
                <c:pt idx="31">
                  <c:v>185.87</c:v>
                </c:pt>
                <c:pt idx="32">
                  <c:v>185.87</c:v>
                </c:pt>
                <c:pt idx="33">
                  <c:v>182.97</c:v>
                </c:pt>
                <c:pt idx="34">
                  <c:v>182.97</c:v>
                </c:pt>
                <c:pt idx="35">
                  <c:v>182.97</c:v>
                </c:pt>
                <c:pt idx="36">
                  <c:v>185.87</c:v>
                </c:pt>
                <c:pt idx="37">
                  <c:v>185.87</c:v>
                </c:pt>
                <c:pt idx="38">
                  <c:v>185.87</c:v>
                </c:pt>
                <c:pt idx="39">
                  <c:v>185.87</c:v>
                </c:pt>
                <c:pt idx="40">
                  <c:v>185.87</c:v>
                </c:pt>
                <c:pt idx="41">
                  <c:v>185.87</c:v>
                </c:pt>
                <c:pt idx="42">
                  <c:v>185.87</c:v>
                </c:pt>
                <c:pt idx="43">
                  <c:v>185.87</c:v>
                </c:pt>
                <c:pt idx="44">
                  <c:v>185.87</c:v>
                </c:pt>
                <c:pt idx="45">
                  <c:v>185.87</c:v>
                </c:pt>
                <c:pt idx="46">
                  <c:v>185.87</c:v>
                </c:pt>
                <c:pt idx="47">
                  <c:v>185.87</c:v>
                </c:pt>
                <c:pt idx="48">
                  <c:v>185.87</c:v>
                </c:pt>
                <c:pt idx="49">
                  <c:v>185.87</c:v>
                </c:pt>
                <c:pt idx="50">
                  <c:v>185.87</c:v>
                </c:pt>
                <c:pt idx="51">
                  <c:v>185.87</c:v>
                </c:pt>
                <c:pt idx="52">
                  <c:v>185.87</c:v>
                </c:pt>
                <c:pt idx="53">
                  <c:v>185.87</c:v>
                </c:pt>
                <c:pt idx="54">
                  <c:v>182.97</c:v>
                </c:pt>
                <c:pt idx="55">
                  <c:v>185.87</c:v>
                </c:pt>
                <c:pt idx="56">
                  <c:v>185.87</c:v>
                </c:pt>
                <c:pt idx="57">
                  <c:v>185.87</c:v>
                </c:pt>
                <c:pt idx="58">
                  <c:v>182.97</c:v>
                </c:pt>
                <c:pt idx="59">
                  <c:v>185.87</c:v>
                </c:pt>
                <c:pt idx="60">
                  <c:v>185.87</c:v>
                </c:pt>
                <c:pt idx="61">
                  <c:v>185.87</c:v>
                </c:pt>
                <c:pt idx="62">
                  <c:v>185.87</c:v>
                </c:pt>
                <c:pt idx="63">
                  <c:v>185.87</c:v>
                </c:pt>
                <c:pt idx="64">
                  <c:v>185.87</c:v>
                </c:pt>
                <c:pt idx="65">
                  <c:v>185.87</c:v>
                </c:pt>
                <c:pt idx="66">
                  <c:v>185.87</c:v>
                </c:pt>
                <c:pt idx="67">
                  <c:v>185.87</c:v>
                </c:pt>
                <c:pt idx="68">
                  <c:v>185.87</c:v>
                </c:pt>
                <c:pt idx="69">
                  <c:v>185.87</c:v>
                </c:pt>
                <c:pt idx="70">
                  <c:v>189.012</c:v>
                </c:pt>
                <c:pt idx="71">
                  <c:v>189.012</c:v>
                </c:pt>
                <c:pt idx="72">
                  <c:v>189.012</c:v>
                </c:pt>
                <c:pt idx="73">
                  <c:v>189.012</c:v>
                </c:pt>
                <c:pt idx="74">
                  <c:v>185.87</c:v>
                </c:pt>
                <c:pt idx="75">
                  <c:v>185.87</c:v>
                </c:pt>
                <c:pt idx="76">
                  <c:v>185.87</c:v>
                </c:pt>
                <c:pt idx="77">
                  <c:v>185.87</c:v>
                </c:pt>
                <c:pt idx="78">
                  <c:v>185.87</c:v>
                </c:pt>
                <c:pt idx="79">
                  <c:v>185.87</c:v>
                </c:pt>
                <c:pt idx="80">
                  <c:v>189.012</c:v>
                </c:pt>
                <c:pt idx="81">
                  <c:v>185.87</c:v>
                </c:pt>
                <c:pt idx="82">
                  <c:v>189.012</c:v>
                </c:pt>
                <c:pt idx="83">
                  <c:v>185.87</c:v>
                </c:pt>
                <c:pt idx="84">
                  <c:v>185.87</c:v>
                </c:pt>
                <c:pt idx="85">
                  <c:v>185.87</c:v>
                </c:pt>
                <c:pt idx="86">
                  <c:v>165.08600000000001</c:v>
                </c:pt>
                <c:pt idx="87">
                  <c:v>189.012</c:v>
                </c:pt>
                <c:pt idx="88">
                  <c:v>185.87</c:v>
                </c:pt>
                <c:pt idx="89">
                  <c:v>185.87</c:v>
                </c:pt>
                <c:pt idx="90">
                  <c:v>185.87</c:v>
                </c:pt>
                <c:pt idx="91">
                  <c:v>185.87</c:v>
                </c:pt>
                <c:pt idx="92">
                  <c:v>185.87</c:v>
                </c:pt>
                <c:pt idx="93">
                  <c:v>185.87</c:v>
                </c:pt>
                <c:pt idx="94">
                  <c:v>189.012</c:v>
                </c:pt>
                <c:pt idx="95">
                  <c:v>185.87</c:v>
                </c:pt>
                <c:pt idx="96">
                  <c:v>185.87</c:v>
                </c:pt>
                <c:pt idx="97">
                  <c:v>182.97</c:v>
                </c:pt>
                <c:pt idx="98">
                  <c:v>185.87</c:v>
                </c:pt>
                <c:pt idx="99">
                  <c:v>189.012</c:v>
                </c:pt>
                <c:pt idx="100">
                  <c:v>185.87</c:v>
                </c:pt>
                <c:pt idx="101">
                  <c:v>185.87</c:v>
                </c:pt>
                <c:pt idx="102">
                  <c:v>189.012</c:v>
                </c:pt>
                <c:pt idx="103">
                  <c:v>189.012</c:v>
                </c:pt>
                <c:pt idx="104">
                  <c:v>189.012</c:v>
                </c:pt>
                <c:pt idx="105">
                  <c:v>185.87</c:v>
                </c:pt>
                <c:pt idx="106">
                  <c:v>189.012</c:v>
                </c:pt>
                <c:pt idx="107">
                  <c:v>189.012</c:v>
                </c:pt>
                <c:pt idx="108">
                  <c:v>189.012</c:v>
                </c:pt>
                <c:pt idx="109">
                  <c:v>189.012</c:v>
                </c:pt>
                <c:pt idx="110">
                  <c:v>189.012</c:v>
                </c:pt>
                <c:pt idx="111">
                  <c:v>189.012</c:v>
                </c:pt>
                <c:pt idx="112">
                  <c:v>189.012</c:v>
                </c:pt>
                <c:pt idx="113">
                  <c:v>189.012</c:v>
                </c:pt>
                <c:pt idx="114">
                  <c:v>189.012</c:v>
                </c:pt>
                <c:pt idx="115">
                  <c:v>189.012</c:v>
                </c:pt>
                <c:pt idx="116">
                  <c:v>189.012</c:v>
                </c:pt>
                <c:pt idx="117">
                  <c:v>189.012</c:v>
                </c:pt>
                <c:pt idx="118">
                  <c:v>191.91300000000001</c:v>
                </c:pt>
                <c:pt idx="119">
                  <c:v>189.012</c:v>
                </c:pt>
                <c:pt idx="120">
                  <c:v>189.012</c:v>
                </c:pt>
                <c:pt idx="121">
                  <c:v>189.012</c:v>
                </c:pt>
                <c:pt idx="122">
                  <c:v>189.012</c:v>
                </c:pt>
                <c:pt idx="123">
                  <c:v>189.012</c:v>
                </c:pt>
                <c:pt idx="124">
                  <c:v>189.012</c:v>
                </c:pt>
                <c:pt idx="125">
                  <c:v>189.012</c:v>
                </c:pt>
                <c:pt idx="126">
                  <c:v>189.012</c:v>
                </c:pt>
                <c:pt idx="127">
                  <c:v>189.012</c:v>
                </c:pt>
                <c:pt idx="128">
                  <c:v>189.012</c:v>
                </c:pt>
                <c:pt idx="129">
                  <c:v>189.012</c:v>
                </c:pt>
                <c:pt idx="130">
                  <c:v>189.012</c:v>
                </c:pt>
                <c:pt idx="131">
                  <c:v>189.012</c:v>
                </c:pt>
                <c:pt idx="132">
                  <c:v>189.012</c:v>
                </c:pt>
                <c:pt idx="133">
                  <c:v>189.012</c:v>
                </c:pt>
                <c:pt idx="134">
                  <c:v>185.87</c:v>
                </c:pt>
                <c:pt idx="135">
                  <c:v>185.87</c:v>
                </c:pt>
                <c:pt idx="136">
                  <c:v>185.87</c:v>
                </c:pt>
                <c:pt idx="137">
                  <c:v>185.87</c:v>
                </c:pt>
                <c:pt idx="138">
                  <c:v>189.012</c:v>
                </c:pt>
                <c:pt idx="139">
                  <c:v>189.012</c:v>
                </c:pt>
                <c:pt idx="140">
                  <c:v>189.012</c:v>
                </c:pt>
                <c:pt idx="141">
                  <c:v>185.87</c:v>
                </c:pt>
                <c:pt idx="142">
                  <c:v>185.87</c:v>
                </c:pt>
                <c:pt idx="143">
                  <c:v>185.87</c:v>
                </c:pt>
                <c:pt idx="144">
                  <c:v>185.87</c:v>
                </c:pt>
                <c:pt idx="145">
                  <c:v>189.012</c:v>
                </c:pt>
                <c:pt idx="146">
                  <c:v>185.87</c:v>
                </c:pt>
                <c:pt idx="147">
                  <c:v>185.87</c:v>
                </c:pt>
                <c:pt idx="148">
                  <c:v>185.87</c:v>
                </c:pt>
                <c:pt idx="149">
                  <c:v>189.012</c:v>
                </c:pt>
                <c:pt idx="150">
                  <c:v>189.012</c:v>
                </c:pt>
                <c:pt idx="151">
                  <c:v>185.87</c:v>
                </c:pt>
                <c:pt idx="152">
                  <c:v>185.87</c:v>
                </c:pt>
                <c:pt idx="153">
                  <c:v>189.012</c:v>
                </c:pt>
                <c:pt idx="154">
                  <c:v>185.87</c:v>
                </c:pt>
                <c:pt idx="155">
                  <c:v>185.87</c:v>
                </c:pt>
                <c:pt idx="156">
                  <c:v>189.012</c:v>
                </c:pt>
                <c:pt idx="157">
                  <c:v>189.012</c:v>
                </c:pt>
                <c:pt idx="158">
                  <c:v>189.012</c:v>
                </c:pt>
                <c:pt idx="159">
                  <c:v>189.012</c:v>
                </c:pt>
                <c:pt idx="160">
                  <c:v>189.012</c:v>
                </c:pt>
                <c:pt idx="161">
                  <c:v>189.012</c:v>
                </c:pt>
                <c:pt idx="162">
                  <c:v>189.012</c:v>
                </c:pt>
                <c:pt idx="163">
                  <c:v>189.012</c:v>
                </c:pt>
                <c:pt idx="164">
                  <c:v>189.012</c:v>
                </c:pt>
                <c:pt idx="165">
                  <c:v>189.012</c:v>
                </c:pt>
                <c:pt idx="166">
                  <c:v>189.012</c:v>
                </c:pt>
                <c:pt idx="167">
                  <c:v>189.012</c:v>
                </c:pt>
                <c:pt idx="168">
                  <c:v>189.012</c:v>
                </c:pt>
                <c:pt idx="169">
                  <c:v>189.012</c:v>
                </c:pt>
                <c:pt idx="170">
                  <c:v>189.012</c:v>
                </c:pt>
                <c:pt idx="171">
                  <c:v>189.012</c:v>
                </c:pt>
                <c:pt idx="172">
                  <c:v>185.87</c:v>
                </c:pt>
                <c:pt idx="173">
                  <c:v>182.97</c:v>
                </c:pt>
                <c:pt idx="174">
                  <c:v>189.012</c:v>
                </c:pt>
                <c:pt idx="175">
                  <c:v>189.012</c:v>
                </c:pt>
                <c:pt idx="176">
                  <c:v>185.87</c:v>
                </c:pt>
                <c:pt idx="177">
                  <c:v>185.87</c:v>
                </c:pt>
                <c:pt idx="178">
                  <c:v>185.87</c:v>
                </c:pt>
                <c:pt idx="179">
                  <c:v>185.87</c:v>
                </c:pt>
                <c:pt idx="180">
                  <c:v>185.87</c:v>
                </c:pt>
                <c:pt idx="181">
                  <c:v>185.87</c:v>
                </c:pt>
                <c:pt idx="182">
                  <c:v>185.87</c:v>
                </c:pt>
                <c:pt idx="183">
                  <c:v>179.828</c:v>
                </c:pt>
                <c:pt idx="184">
                  <c:v>176.928</c:v>
                </c:pt>
                <c:pt idx="185">
                  <c:v>182.97</c:v>
                </c:pt>
                <c:pt idx="186">
                  <c:v>182.97</c:v>
                </c:pt>
                <c:pt idx="187">
                  <c:v>179.828</c:v>
                </c:pt>
                <c:pt idx="188">
                  <c:v>176.928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05818496"/>
        <c:axId val="205824768"/>
      </c:barChart>
      <c:catAx>
        <c:axId val="2058184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zh-CN"/>
                  <a:t>位置 （</a:t>
                </a:r>
                <a:r>
                  <a:rPr lang="en-US"/>
                  <a:t>m</a:t>
                </a:r>
                <a:r>
                  <a:rPr lang="zh-CN"/>
                  <a:t>）</a:t>
                </a:r>
              </a:p>
            </c:rich>
          </c:tx>
          <c:layout/>
          <c:overlay val="0"/>
        </c:title>
        <c:numFmt formatCode="0" sourceLinked="1"/>
        <c:majorTickMark val="out"/>
        <c:minorTickMark val="none"/>
        <c:tickLblPos val="nextTo"/>
        <c:crossAx val="205824768"/>
        <c:crosses val="autoZero"/>
        <c:auto val="1"/>
        <c:lblAlgn val="ctr"/>
        <c:lblOffset val="100"/>
        <c:tickLblSkip val="20"/>
        <c:tickMarkSkip val="20"/>
        <c:noMultiLvlLbl val="0"/>
      </c:catAx>
      <c:valAx>
        <c:axId val="205824768"/>
        <c:scaling>
          <c:orientation val="minMax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zh-CN"/>
                  <a:t>临界电流 （</a:t>
                </a:r>
                <a:r>
                  <a:rPr lang="en-US"/>
                  <a:t>A/4mm</a:t>
                </a:r>
                <a:r>
                  <a:rPr lang="zh-CN"/>
                  <a:t>）</a:t>
                </a:r>
              </a:p>
            </c:rich>
          </c:tx>
          <c:layout>
            <c:manualLayout>
              <c:xMode val="edge"/>
              <c:yMode val="edge"/>
              <c:x val="1.2846836263435926E-2"/>
              <c:y val="0.209700787401574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5818496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zh-CN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0.21042</cdr:x>
      <cdr:y>0.61944</cdr:y>
    </cdr:from>
    <cdr:to>
      <cdr:x>0.94007</cdr:x>
      <cdr:y>0.88611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38288" y="2124075"/>
          <a:ext cx="53340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zh-CN" altLang="en-US" sz="1100"/>
        </a:p>
      </cdr:txBody>
    </cdr:sp>
  </cdr:relSizeAnchor>
  <cdr:relSizeAnchor xmlns:cdr="http://schemas.openxmlformats.org/drawingml/2006/chartDrawing">
    <cdr:from>
      <cdr:x>0.19725</cdr:x>
      <cdr:y>0.34722</cdr:y>
    </cdr:from>
    <cdr:to>
      <cdr:x>0.93355</cdr:x>
      <cdr:y>0.69641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441977" y="1190625"/>
          <a:ext cx="5382686" cy="11973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horzOverflow="clip" wrap="square" rtlCol="0">
          <a:noAutofit/>
        </a:bodyPr>
        <a:lstStyle xmlns:a="http://schemas.openxmlformats.org/drawingml/2006/main"/>
        <a:p xmlns:a="http://schemas.openxmlformats.org/drawingml/2006/main">
          <a:pPr rtl="0" eaLnBrk="1" fontAlgn="auto" latinLnBrk="0" hangingPunct="1"/>
          <a:r>
            <a:rPr lang="en-US" altLang="zh-CN" sz="140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Ic _average =186A,</a:t>
          </a:r>
          <a:r>
            <a:rPr lang="en-US" altLang="zh-CN" sz="1400" baseline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STDEV = 3.4A</a:t>
          </a:r>
          <a:endParaRPr lang="zh-CN" altLang="zh-CN" sz="140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l" rtl="0"/>
          <a:endParaRPr lang="en-US" altLang="zh-CN" sz="1400" b="0" i="0" baseline="0">
            <a:effectLst/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 xmlns:a="http://schemas.openxmlformats.org/drawingml/2006/main">
          <a:pPr algn="l" rtl="0"/>
          <a:r>
            <a:rPr lang="zh-CN" altLang="zh-CN" sz="1400" b="0" i="0" baseline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measured every </a:t>
          </a:r>
          <a:r>
            <a:rPr lang="en-US" altLang="zh-CN" sz="1400" b="0" i="0" baseline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4</a:t>
          </a:r>
          <a:r>
            <a:rPr lang="zh-CN" altLang="zh-CN" sz="1400" b="0" i="0" baseline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m using continuous dc currents over the entire </a:t>
          </a:r>
          <a:r>
            <a:rPr lang="en-US" altLang="zh-CN" sz="1400" b="0" i="0" baseline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4</a:t>
          </a:r>
          <a:r>
            <a:rPr lang="zh-CN" altLang="zh-CN" sz="1400" b="0" i="0" baseline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mm tape width</a:t>
          </a:r>
          <a:r>
            <a:rPr lang="en-US" altLang="zh-CN" sz="1400" b="0" i="0" baseline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at 77K and self field</a:t>
          </a:r>
          <a:r>
            <a:rPr lang="zh-CN" altLang="zh-CN" sz="1400" b="0" i="0" baseline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with a criterion of 0.2 microvolt/cm</a:t>
          </a:r>
          <a:r>
            <a:rPr lang="zh-CN" altLang="zh-CN" sz="1200" b="0" i="0" baseline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  </a:t>
          </a:r>
          <a:endParaRPr lang="zh-CN" altLang="zh-CN" sz="1200" b="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l"/>
          <a:endParaRPr lang="zh-CN" altLang="en-US" sz="1200" b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B692BB-E5C3-482E-A32D-A64E3069A6D0}" type="datetimeFigureOut">
              <a:rPr lang="zh-CN" altLang="en-US" smtClean="0"/>
              <a:pPr/>
              <a:t>2016/4/28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9B993-E2E9-48EF-A2BE-798E01DAC10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8751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53A2-D1CB-4C6B-96FC-86B086A7ECFE}" type="datetimeFigureOut">
              <a:rPr lang="zh-CN" altLang="en-US" smtClean="0"/>
              <a:pPr/>
              <a:t>2016/4/28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0DDB-9D3D-42E5-BD98-86E7469B7CA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993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53A2-D1CB-4C6B-96FC-86B086A7ECFE}" type="datetimeFigureOut">
              <a:rPr lang="zh-CN" altLang="en-US" smtClean="0"/>
              <a:pPr/>
              <a:t>2016/4/28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0DDB-9D3D-42E5-BD98-86E7469B7CA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3379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53A2-D1CB-4C6B-96FC-86B086A7ECFE}" type="datetimeFigureOut">
              <a:rPr lang="zh-CN" altLang="en-US" smtClean="0"/>
              <a:pPr/>
              <a:t>2016/4/28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0DDB-9D3D-42E5-BD98-86E7469B7CA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8781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53A2-D1CB-4C6B-96FC-86B086A7ECFE}" type="datetimeFigureOut">
              <a:rPr lang="zh-CN" altLang="en-US" smtClean="0"/>
              <a:pPr/>
              <a:t>2016/4/28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0DDB-9D3D-42E5-BD98-86E7469B7CA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6346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53A2-D1CB-4C6B-96FC-86B086A7ECFE}" type="datetimeFigureOut">
              <a:rPr lang="zh-CN" altLang="en-US" smtClean="0"/>
              <a:pPr/>
              <a:t>2016/4/28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0DDB-9D3D-42E5-BD98-86E7469B7CA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0506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53A2-D1CB-4C6B-96FC-86B086A7ECFE}" type="datetimeFigureOut">
              <a:rPr lang="zh-CN" altLang="en-US" smtClean="0"/>
              <a:pPr/>
              <a:t>2016/4/28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0DDB-9D3D-42E5-BD98-86E7469B7CA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3536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53A2-D1CB-4C6B-96FC-86B086A7ECFE}" type="datetimeFigureOut">
              <a:rPr lang="zh-CN" altLang="en-US" smtClean="0"/>
              <a:pPr/>
              <a:t>2016/4/28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0DDB-9D3D-42E5-BD98-86E7469B7CA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067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53A2-D1CB-4C6B-96FC-86B086A7ECFE}" type="datetimeFigureOut">
              <a:rPr lang="zh-CN" altLang="en-US" smtClean="0"/>
              <a:pPr/>
              <a:t>2016/4/28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0DDB-9D3D-42E5-BD98-86E7469B7CA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9061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53A2-D1CB-4C6B-96FC-86B086A7ECFE}" type="datetimeFigureOut">
              <a:rPr lang="zh-CN" altLang="en-US" smtClean="0"/>
              <a:pPr/>
              <a:t>2016/4/28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0DDB-9D3D-42E5-BD98-86E7469B7CA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7457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53A2-D1CB-4C6B-96FC-86B086A7ECFE}" type="datetimeFigureOut">
              <a:rPr lang="zh-CN" altLang="en-US" smtClean="0"/>
              <a:pPr/>
              <a:t>2016/4/28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0DDB-9D3D-42E5-BD98-86E7469B7CA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3158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53A2-D1CB-4C6B-96FC-86B086A7ECFE}" type="datetimeFigureOut">
              <a:rPr lang="zh-CN" altLang="en-US" smtClean="0"/>
              <a:pPr/>
              <a:t>2016/4/28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0DDB-9D3D-42E5-BD98-86E7469B7CA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6465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853A2-D1CB-4C6B-96FC-86B086A7ECFE}" type="datetimeFigureOut">
              <a:rPr lang="zh-CN" altLang="en-US" smtClean="0"/>
              <a:pPr/>
              <a:t>2016/4/28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10DDB-9D3D-42E5-BD98-86E7469B7CA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2526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3748" y="116632"/>
            <a:ext cx="8712968" cy="4032448"/>
          </a:xfrm>
        </p:spPr>
        <p:txBody>
          <a:bodyPr>
            <a:normAutofit/>
          </a:bodyPr>
          <a:lstStyle/>
          <a:p>
            <a:r>
              <a:rPr lang="zh-CN" altLang="en-US" sz="5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应用于低温高场的高密度</a:t>
            </a:r>
            <a:r>
              <a:rPr lang="zh-CN" altLang="en-US" sz="5300" b="1" dirty="0">
                <a:latin typeface="Arial" panose="020B0604020202020204" pitchFamily="34" charset="0"/>
                <a:cs typeface="Arial" panose="020B0604020202020204" pitchFamily="34" charset="0"/>
              </a:rPr>
              <a:t>强钉扎</a:t>
            </a:r>
            <a:r>
              <a:rPr lang="en-US" altLang="zh-CN" sz="5300" b="1" dirty="0">
                <a:latin typeface="Arial" panose="020B0604020202020204" pitchFamily="34" charset="0"/>
                <a:cs typeface="Arial" panose="020B0604020202020204" pitchFamily="34" charset="0"/>
              </a:rPr>
              <a:t>REBCO</a:t>
            </a:r>
            <a:r>
              <a:rPr lang="zh-CN" altLang="en-US" sz="5300" b="1" dirty="0">
                <a:latin typeface="Arial" panose="020B0604020202020204" pitchFamily="34" charset="0"/>
                <a:cs typeface="Arial" panose="020B0604020202020204" pitchFamily="34" charset="0"/>
              </a:rPr>
              <a:t>超导带材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endParaRPr lang="zh-CN" altLang="en-US" sz="3600" dirty="0"/>
          </a:p>
        </p:txBody>
      </p:sp>
      <p:pic>
        <p:nvPicPr>
          <p:cNvPr id="7172" name="Picture 4" descr="http://www.neu.edu.cn/images/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424918"/>
            <a:ext cx="2916902" cy="972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313966" y="6250625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超导磁体</a:t>
            </a:r>
            <a:r>
              <a:rPr lang="en-US" altLang="zh-CN" dirty="0" smtClean="0"/>
              <a:t>2016</a:t>
            </a:r>
            <a:r>
              <a:rPr lang="zh-CN" altLang="en-US" dirty="0" smtClean="0"/>
              <a:t>，上海</a:t>
            </a:r>
            <a:endParaRPr lang="en-US" dirty="0"/>
          </a:p>
        </p:txBody>
      </p:sp>
      <p:sp>
        <p:nvSpPr>
          <p:cNvPr id="5" name="矩形 12"/>
          <p:cNvSpPr/>
          <p:nvPr/>
        </p:nvSpPr>
        <p:spPr>
          <a:xfrm>
            <a:off x="5839677" y="4293096"/>
            <a:ext cx="2260715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6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Samri</a:t>
            </a:r>
            <a:endParaRPr lang="zh-CN" altLang="en-US" sz="6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8" y="4493196"/>
            <a:ext cx="663147" cy="615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46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5497" y="116632"/>
            <a:ext cx="792480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0"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2000" b="1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2.2 </a:t>
            </a:r>
            <a:r>
              <a:rPr lang="zh-CN" altLang="en-US" sz="2000" b="1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高浓度</a:t>
            </a:r>
            <a:r>
              <a:rPr lang="en-US" altLang="zh-CN" sz="2000" b="1" dirty="0" err="1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Zr</a:t>
            </a:r>
            <a:r>
              <a:rPr lang="zh-CN" altLang="en-US" sz="2000" b="1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掺杂中的问题</a:t>
            </a:r>
            <a:endParaRPr lang="zh-CN" altLang="en-US" sz="2000" b="1" dirty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497" y="581963"/>
            <a:ext cx="91085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更强的磁场</a:t>
            </a:r>
            <a:r>
              <a:rPr lang="en-US" altLang="zh-CN" sz="1400" i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B</a:t>
            </a:r>
            <a:r>
              <a:rPr lang="zh-CN" altLang="en-US" sz="14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需要</a:t>
            </a:r>
            <a:r>
              <a:rPr lang="zh-CN" altLang="en-US" sz="14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密</a:t>
            </a:r>
            <a:r>
              <a:rPr lang="zh-CN" altLang="en-US" sz="14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度更大的钉扎缺陷。但是更高的掺杂浓度未必能生成所要的有效钉扎中心。下图的结果</a:t>
            </a:r>
            <a:r>
              <a:rPr lang="zh-CN" altLang="en-US" sz="14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：</a:t>
            </a:r>
            <a:r>
              <a:rPr lang="zh-CN" altLang="en-US" sz="14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高浓度的</a:t>
            </a:r>
            <a:r>
              <a:rPr lang="en-US" altLang="zh-CN" sz="1400" dirty="0" err="1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Zr</a:t>
            </a:r>
            <a:r>
              <a:rPr lang="zh-CN" altLang="en-US" sz="14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在</a:t>
            </a:r>
            <a:r>
              <a:rPr lang="en-US" altLang="zh-CN" sz="14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REBCO</a:t>
            </a:r>
            <a:r>
              <a:rPr lang="zh-CN" altLang="en-US" sz="14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没有形成纳米柱；水平方向发展的</a:t>
            </a:r>
            <a:r>
              <a:rPr lang="en-US" altLang="zh-CN" sz="1400" dirty="0" err="1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Zr</a:t>
            </a:r>
            <a:r>
              <a:rPr lang="zh-CN" altLang="en-US" sz="14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化合物缺陷破坏了</a:t>
            </a:r>
            <a:r>
              <a:rPr lang="en-US" altLang="zh-CN" sz="14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REBCO</a:t>
            </a:r>
            <a:r>
              <a:rPr lang="zh-CN" altLang="en-US" sz="14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基质的晶体质量。</a:t>
            </a:r>
            <a:endParaRPr lang="en-US" altLang="zh-CN" sz="1400" dirty="0" smtClean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  <a:sym typeface="Symbol"/>
            </a:endParaRPr>
          </a:p>
        </p:txBody>
      </p:sp>
      <p:graphicFrame>
        <p:nvGraphicFramePr>
          <p:cNvPr id="17" name="Chart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3724219"/>
              </p:ext>
            </p:extLst>
          </p:nvPr>
        </p:nvGraphicFramePr>
        <p:xfrm>
          <a:off x="1421397" y="1772816"/>
          <a:ext cx="6336704" cy="4628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371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4972" y="188640"/>
            <a:ext cx="5976663" cy="1235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0"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lang="zh-CN" altLang="en-US" sz="20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异</a:t>
            </a:r>
            <a:r>
              <a:rPr lang="zh-CN" altLang="en-US" sz="2000" b="1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相共生长的</a:t>
            </a:r>
            <a:r>
              <a:rPr lang="en-US" altLang="zh-CN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MOCVD</a:t>
            </a:r>
            <a:r>
              <a:rPr lang="zh-CN" altLang="en-US" sz="2000" b="1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条件得到高密度钉扎中心</a:t>
            </a:r>
            <a:endParaRPr lang="en-US" altLang="zh-CN" sz="2000" b="1" dirty="0" smtClean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lvl="0" eaLnBrk="1" hangingPunct="1">
              <a:lnSpc>
                <a:spcPct val="130000"/>
              </a:lnSpc>
              <a:spcBef>
                <a:spcPct val="0"/>
              </a:spcBef>
              <a:buNone/>
            </a:pPr>
            <a:endParaRPr lang="en-US" altLang="zh-CN" sz="2000" b="1" dirty="0" smtClean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lvl="0"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2000" b="1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BZO </a:t>
            </a:r>
            <a:r>
              <a:rPr lang="zh-CN" altLang="en-US" sz="2000" b="1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与 </a:t>
            </a:r>
            <a:r>
              <a:rPr lang="en-US" altLang="zh-CN" sz="2000" b="1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REBCO </a:t>
            </a:r>
            <a:r>
              <a:rPr lang="zh-CN" altLang="en-US" sz="2000" b="1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共生长</a:t>
            </a:r>
            <a:endParaRPr lang="zh-CN" altLang="en-US" sz="2000" b="1" dirty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17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9626" y="2996952"/>
            <a:ext cx="3247540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996952"/>
            <a:ext cx="3590354" cy="2284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308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0"/>
            <a:ext cx="8712968" cy="1124744"/>
          </a:xfrm>
        </p:spPr>
        <p:txBody>
          <a:bodyPr>
            <a:normAutofit/>
          </a:bodyPr>
          <a:lstStyle/>
          <a:p>
            <a:r>
              <a:rPr lang="en-US" altLang="zh-CN" sz="28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3. REBCO</a:t>
            </a:r>
            <a:r>
              <a:rPr lang="zh-CN" altLang="en-US" sz="2800" b="1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超导带</a:t>
            </a:r>
            <a:r>
              <a:rPr lang="zh-CN" altLang="en-US" sz="28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材高场磁体面对的挑战</a:t>
            </a:r>
            <a:endParaRPr lang="zh-CN" altLang="en-US" sz="2800" dirty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15616" y="1124744"/>
            <a:ext cx="6768752" cy="4806744"/>
          </a:xfrm>
        </p:spPr>
        <p:txBody>
          <a:bodyPr>
            <a:noAutofit/>
          </a:bodyPr>
          <a:lstStyle/>
          <a:p>
            <a:pPr marL="914400" lvl="1" indent="-457200" algn="l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zh-CN" alt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接头</a:t>
            </a:r>
            <a:endParaRPr lang="en-US" altLang="zh-CN" sz="2400" b="1" dirty="0" smtClean="0">
              <a:solidFill>
                <a:srgbClr val="000000"/>
              </a:solidFill>
              <a:latin typeface="Arial" panose="020B0604020202020204" pitchFamily="34" charset="0"/>
              <a:ea typeface="楷体" pitchFamily="49" charset="-122"/>
              <a:cs typeface="Arial" panose="020B0604020202020204" pitchFamily="34" charset="0"/>
            </a:endParaRPr>
          </a:p>
          <a:p>
            <a:pPr lvl="1" algn="l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闭环模式要求磁体总电阻</a:t>
            </a:r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&lt;</a:t>
            </a:r>
            <a:r>
              <a:rPr lang="en-US" altLang="zh-CN" sz="24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10</a:t>
            </a:r>
            <a:r>
              <a:rPr lang="en-US" altLang="zh-CN" sz="2400" b="1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-9</a:t>
            </a:r>
            <a:r>
              <a:rPr lang="el-GR" altLang="zh-CN" sz="24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Ω</a:t>
            </a:r>
            <a:r>
              <a:rPr lang="zh-CN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；</a:t>
            </a:r>
            <a:endParaRPr lang="en-US" altLang="zh-CN" sz="2400" b="1" dirty="0" smtClean="0">
              <a:solidFill>
                <a:schemeClr val="tx1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lvl="1" algn="l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这要求每个接头电阻</a:t>
            </a:r>
            <a:r>
              <a:rPr lang="en-US" altLang="zh-CN" sz="24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&lt;10</a:t>
            </a:r>
            <a:r>
              <a:rPr lang="en-US" altLang="zh-CN" sz="2400" b="1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-11</a:t>
            </a:r>
            <a:r>
              <a:rPr lang="el-GR" altLang="zh-CN" sz="24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Ω</a:t>
            </a:r>
            <a:endParaRPr lang="en-US" altLang="zh-CN" sz="2400" b="1" dirty="0" smtClean="0">
              <a:solidFill>
                <a:schemeClr val="tx1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marL="457200" lvl="2" algn="l" fontAlgn="base">
              <a:spcBef>
                <a:spcPct val="0"/>
              </a:spcBef>
              <a:spcAft>
                <a:spcPct val="0"/>
              </a:spcAft>
            </a:pPr>
            <a:endParaRPr lang="en-US" altLang="zh-CN" b="1" dirty="0" smtClean="0">
              <a:solidFill>
                <a:srgbClr val="000000"/>
              </a:solidFill>
              <a:latin typeface="Arial" panose="020B0604020202020204" pitchFamily="34" charset="0"/>
              <a:ea typeface="楷体" pitchFamily="49" charset="-122"/>
              <a:cs typeface="Arial" panose="020B0604020202020204" pitchFamily="34" charset="0"/>
            </a:endParaRPr>
          </a:p>
          <a:p>
            <a:pPr marL="457200" lvl="2"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2.</a:t>
            </a: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	</a:t>
            </a:r>
            <a:r>
              <a:rPr lang="zh-CN" altLang="en-US" b="1" dirty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造价</a:t>
            </a:r>
          </a:p>
          <a:p>
            <a:pPr lvl="2" algn="l">
              <a:lnSpc>
                <a:spcPct val="140000"/>
              </a:lnSpc>
              <a:spcBef>
                <a:spcPct val="0"/>
              </a:spcBef>
            </a:pPr>
            <a:r>
              <a:rPr lang="zh-CN" altLang="en-US" b="1" dirty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要与</a:t>
            </a: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LTS</a:t>
            </a:r>
            <a:r>
              <a:rPr lang="zh-CN" altLang="en-US" b="1" dirty="0">
                <a:solidFill>
                  <a:srgbClr val="000000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可比</a:t>
            </a:r>
            <a:endParaRPr lang="en-US" altLang="zh-CN" sz="2400" b="1" dirty="0" smtClean="0">
              <a:solidFill>
                <a:schemeClr val="tx1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marL="457200" lvl="2" algn="l" fontAlgn="base">
              <a:spcBef>
                <a:spcPct val="0"/>
              </a:spcBef>
              <a:spcAft>
                <a:spcPct val="0"/>
              </a:spcAft>
            </a:pPr>
            <a:endParaRPr lang="en-US" altLang="zh-CN" b="1" dirty="0" smtClean="0">
              <a:solidFill>
                <a:srgbClr val="000000"/>
              </a:solidFill>
              <a:latin typeface="Arial" panose="020B0604020202020204" pitchFamily="34" charset="0"/>
              <a:ea typeface="楷体" pitchFamily="49" charset="-122"/>
              <a:cs typeface="Arial" panose="020B0604020202020204" pitchFamily="34" charset="0"/>
            </a:endParaRPr>
          </a:p>
          <a:p>
            <a:pPr marL="457200" lvl="2"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3.	</a:t>
            </a:r>
            <a:r>
              <a:rPr lang="zh-CN" altLang="en-US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单根长度</a:t>
            </a:r>
            <a:endParaRPr lang="en-US" altLang="zh-CN" b="1" dirty="0" smtClean="0">
              <a:solidFill>
                <a:srgbClr val="000000"/>
              </a:solidFill>
              <a:latin typeface="Arial" panose="020B0604020202020204" pitchFamily="34" charset="0"/>
              <a:ea typeface="楷体" pitchFamily="49" charset="-122"/>
              <a:cs typeface="Arial" panose="020B0604020202020204" pitchFamily="34" charset="0"/>
            </a:endParaRPr>
          </a:p>
          <a:p>
            <a:pPr marL="457200" lvl="2"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10km</a:t>
            </a:r>
            <a:r>
              <a:rPr lang="zh-CN" altLang="en-US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，均匀高</a:t>
            </a:r>
            <a:r>
              <a:rPr lang="en-US" altLang="zh-CN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Ic</a:t>
            </a:r>
            <a:endParaRPr lang="en-US" altLang="zh-CN" b="1" dirty="0" smtClean="0">
              <a:solidFill>
                <a:srgbClr val="000000"/>
              </a:solidFill>
              <a:latin typeface="Arial" panose="020B0604020202020204" pitchFamily="34" charset="0"/>
              <a:ea typeface="楷体" pitchFamily="49" charset="-122"/>
              <a:cs typeface="Arial" panose="020B0604020202020204" pitchFamily="34" charset="0"/>
            </a:endParaRPr>
          </a:p>
          <a:p>
            <a:pPr marL="457200" lvl="2"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	</a:t>
            </a:r>
            <a:endParaRPr lang="en-US" altLang="zh-CN" b="1" dirty="0" smtClean="0">
              <a:solidFill>
                <a:schemeClr val="tx1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marL="457200" lvl="2" algn="l" fontAlgn="base">
              <a:spcBef>
                <a:spcPct val="0"/>
              </a:spcBef>
              <a:spcAft>
                <a:spcPct val="0"/>
              </a:spcAft>
            </a:pPr>
            <a:endParaRPr lang="zh-CN" altLang="en-US" b="1" dirty="0">
              <a:solidFill>
                <a:srgbClr val="000000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47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51520" y="404664"/>
            <a:ext cx="8136904" cy="5760640"/>
          </a:xfrm>
        </p:spPr>
        <p:txBody>
          <a:bodyPr>
            <a:normAutofit/>
          </a:bodyPr>
          <a:lstStyle/>
          <a:p>
            <a:pPr lvl="1"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3.1 REBCO</a:t>
            </a:r>
            <a:r>
              <a:rPr lang="zh-CN" altLang="en-US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带材连接</a:t>
            </a:r>
            <a:endParaRPr lang="en-US" altLang="zh-CN" b="1" dirty="0" smtClean="0">
              <a:solidFill>
                <a:srgbClr val="000000"/>
              </a:solidFill>
              <a:latin typeface="Arial" panose="020B0604020202020204" pitchFamily="34" charset="0"/>
              <a:ea typeface="楷体" pitchFamily="49" charset="-122"/>
              <a:cs typeface="Arial" panose="020B0604020202020204" pitchFamily="34" charset="0"/>
            </a:endParaRPr>
          </a:p>
          <a:p>
            <a:pPr lvl="1" algn="l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2000" b="1" dirty="0" smtClean="0">
              <a:solidFill>
                <a:schemeClr val="tx1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lvl="1" algn="l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闭环</a:t>
            </a:r>
            <a:r>
              <a:rPr lang="zh-CN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模式要求磁体总电阻</a:t>
            </a:r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&lt;10</a:t>
            </a:r>
            <a:r>
              <a:rPr lang="en-US" altLang="zh-CN" sz="2000" b="1" baseline="30000" dirty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-9</a:t>
            </a:r>
            <a:r>
              <a:rPr lang="el-GR" altLang="zh-CN" sz="2000" b="1" dirty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Ω</a:t>
            </a:r>
            <a:r>
              <a:rPr lang="zh-CN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；这</a:t>
            </a:r>
            <a:r>
              <a:rPr lang="zh-CN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要求每个接头电阻</a:t>
            </a:r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&lt;10</a:t>
            </a:r>
            <a:r>
              <a:rPr lang="en-US" altLang="zh-CN" sz="2000" b="1" baseline="30000" dirty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-11</a:t>
            </a:r>
            <a:r>
              <a:rPr lang="el-GR" altLang="zh-CN" sz="2000" b="1" dirty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Ω</a:t>
            </a:r>
            <a:endParaRPr lang="en-US" altLang="zh-CN" sz="2000" b="1" dirty="0" smtClean="0">
              <a:solidFill>
                <a:schemeClr val="tx1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lvl="1" algn="l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2000" b="1" dirty="0" smtClean="0">
              <a:solidFill>
                <a:schemeClr val="tx1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lvl="1" algn="l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4cm</a:t>
            </a:r>
            <a:r>
              <a:rPr lang="zh-CN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长度接头，我们目前得到</a:t>
            </a:r>
            <a:endParaRPr lang="en-US" altLang="zh-CN" sz="2000" b="1" dirty="0" smtClean="0">
              <a:solidFill>
                <a:schemeClr val="tx1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lvl="1" algn="l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附铜</a:t>
            </a:r>
            <a:r>
              <a:rPr lang="en-US" altLang="zh-CN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REBCO</a:t>
            </a:r>
            <a:r>
              <a:rPr lang="zh-CN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带的面对面锡焊电阻是 </a:t>
            </a:r>
            <a:r>
              <a:rPr lang="en-US" altLang="zh-CN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1 </a:t>
            </a:r>
            <a:r>
              <a:rPr lang="az-Cyrl-AZ" altLang="zh-CN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Х</a:t>
            </a:r>
            <a:r>
              <a:rPr lang="en-US" altLang="zh-CN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 10</a:t>
            </a:r>
            <a:r>
              <a:rPr lang="en-US" altLang="zh-CN" sz="2000" b="1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-7</a:t>
            </a:r>
            <a:r>
              <a:rPr lang="el-GR" altLang="zh-CN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Ω</a:t>
            </a:r>
            <a:r>
              <a:rPr lang="zh-CN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；</a:t>
            </a:r>
            <a:endParaRPr lang="en-US" altLang="zh-CN" sz="2000" b="1" dirty="0" smtClean="0">
              <a:solidFill>
                <a:schemeClr val="tx1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lvl="1" algn="l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镀银</a:t>
            </a:r>
            <a:r>
              <a:rPr lang="en-US" altLang="zh-CN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REBCO</a:t>
            </a:r>
            <a:r>
              <a:rPr lang="zh-CN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带的面对面压接电组（</a:t>
            </a:r>
            <a:r>
              <a:rPr lang="en-US" altLang="zh-CN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3 - 20</a:t>
            </a:r>
            <a:r>
              <a:rPr lang="zh-CN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）</a:t>
            </a:r>
            <a:r>
              <a:rPr lang="az-Cyrl-AZ" altLang="zh-CN" sz="2000" b="1" dirty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 Х </a:t>
            </a:r>
            <a:r>
              <a:rPr lang="en-US" altLang="zh-CN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10</a:t>
            </a:r>
            <a:r>
              <a:rPr lang="en-US" altLang="zh-CN" sz="2000" b="1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-9</a:t>
            </a:r>
            <a:r>
              <a:rPr lang="el-GR" altLang="zh-CN" sz="2000" b="1" dirty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 Ω</a:t>
            </a:r>
            <a:r>
              <a:rPr lang="en-US" altLang="zh-CN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.</a:t>
            </a:r>
          </a:p>
          <a:p>
            <a:pPr lvl="1" algn="l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正在研究的解决方案</a:t>
            </a:r>
            <a:endParaRPr lang="en-US" altLang="zh-CN" sz="2000" b="1" dirty="0" smtClean="0">
              <a:solidFill>
                <a:schemeClr val="tx1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marL="914400" lvl="1" indent="-457200" algn="l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zh-CN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新的接头方法；</a:t>
            </a:r>
            <a:endParaRPr lang="en-US" altLang="zh-CN" sz="2000" b="1" dirty="0" smtClean="0">
              <a:solidFill>
                <a:schemeClr val="tx1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marL="914400" lvl="1" indent="-457200" algn="l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zh-CN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增加单根长度；多环路磁体设计；</a:t>
            </a:r>
            <a:endParaRPr lang="en-US" altLang="zh-CN" sz="2000" b="1" dirty="0" smtClean="0">
              <a:solidFill>
                <a:schemeClr val="tx1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marL="914400" lvl="1" indent="-457200" algn="l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zh-CN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磁通泵。</a:t>
            </a:r>
            <a:endParaRPr lang="en-US" altLang="zh-CN" sz="2000" b="1" dirty="0" smtClean="0">
              <a:solidFill>
                <a:schemeClr val="tx1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lvl="1" algn="l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2000" b="1" dirty="0" smtClean="0">
              <a:solidFill>
                <a:schemeClr val="tx1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lvl="1" algn="l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endParaRPr lang="zh-CN" altLang="en-US" sz="4500" dirty="0">
              <a:solidFill>
                <a:srgbClr val="000000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57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5976664"/>
          </a:xfrm>
        </p:spPr>
        <p:txBody>
          <a:bodyPr>
            <a:normAutofit/>
          </a:bodyPr>
          <a:lstStyle/>
          <a:p>
            <a:pPr lvl="1"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3.2 REBCO</a:t>
            </a:r>
            <a:r>
              <a:rPr lang="zh-CN" altLang="en-US" b="1" dirty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超导带</a:t>
            </a:r>
            <a:r>
              <a:rPr lang="zh-CN" altLang="en-US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材造价</a:t>
            </a:r>
            <a:endParaRPr lang="en-US" altLang="zh-CN" b="1" dirty="0" smtClean="0">
              <a:solidFill>
                <a:srgbClr val="000000"/>
              </a:solidFill>
              <a:latin typeface="Arial" panose="020B0604020202020204" pitchFamily="34" charset="0"/>
              <a:ea typeface="楷体" pitchFamily="49" charset="-122"/>
              <a:cs typeface="Arial" panose="020B0604020202020204" pitchFamily="34" charset="0"/>
            </a:endParaRPr>
          </a:p>
          <a:p>
            <a:pPr lvl="1" algn="l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2000" b="1" dirty="0" smtClean="0">
              <a:solidFill>
                <a:schemeClr val="tx1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lvl="1" algn="l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要求：与</a:t>
            </a:r>
            <a:r>
              <a:rPr lang="en-US" altLang="zh-CN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LTS</a:t>
            </a:r>
            <a:r>
              <a:rPr lang="zh-CN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竞争</a:t>
            </a:r>
            <a:endParaRPr lang="en-US" altLang="zh-CN" sz="2000" b="1" dirty="0" smtClean="0">
              <a:solidFill>
                <a:schemeClr val="tx1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lvl="1" algn="l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LTS</a:t>
            </a:r>
            <a:r>
              <a:rPr lang="zh-CN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工艺成熟，主宰市场（</a:t>
            </a:r>
            <a:r>
              <a:rPr lang="en-US" altLang="zh-CN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2014</a:t>
            </a:r>
            <a:r>
              <a:rPr lang="zh-CN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年</a:t>
            </a:r>
            <a:r>
              <a:rPr lang="en-US" altLang="zh-CN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75</a:t>
            </a:r>
            <a:r>
              <a:rPr lang="zh-CN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亿美元中</a:t>
            </a:r>
            <a:r>
              <a:rPr lang="en-US" altLang="zh-CN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55</a:t>
            </a:r>
            <a:r>
              <a:rPr lang="zh-CN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亿美元是</a:t>
            </a:r>
            <a:r>
              <a:rPr lang="en-US" altLang="zh-CN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LTS MRI</a:t>
            </a:r>
            <a:r>
              <a:rPr lang="zh-CN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磁体）</a:t>
            </a:r>
            <a:endParaRPr lang="en-US" altLang="zh-CN" sz="2000" b="1" dirty="0" smtClean="0">
              <a:solidFill>
                <a:schemeClr val="tx1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lvl="1" algn="l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2G-HTS</a:t>
            </a:r>
            <a:r>
              <a:rPr lang="zh-CN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制作技术在研发中</a:t>
            </a:r>
            <a:endParaRPr lang="en-US" altLang="zh-CN" sz="2000" b="1" dirty="0" smtClean="0">
              <a:solidFill>
                <a:schemeClr val="tx1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lvl="1" algn="l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2000" b="1" dirty="0" smtClean="0">
              <a:solidFill>
                <a:schemeClr val="tx1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lvl="1" algn="l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正在研究的</a:t>
            </a:r>
            <a:r>
              <a:rPr lang="en-US" altLang="zh-CN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REBCO</a:t>
            </a:r>
            <a:r>
              <a:rPr lang="zh-CN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方案：</a:t>
            </a:r>
            <a:r>
              <a:rPr lang="en-US" altLang="zh-CN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	PLD</a:t>
            </a:r>
          </a:p>
          <a:p>
            <a:pPr lvl="1"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				CSD</a:t>
            </a:r>
            <a:r>
              <a:rPr lang="zh-CN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（</a:t>
            </a:r>
            <a:r>
              <a:rPr lang="en-US" altLang="zh-CN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MOD</a:t>
            </a:r>
            <a:r>
              <a:rPr lang="zh-CN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）</a:t>
            </a:r>
            <a:endParaRPr lang="en-US" altLang="zh-CN" sz="2000" b="1" dirty="0" smtClean="0">
              <a:solidFill>
                <a:schemeClr val="tx1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lvl="1"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				RCE</a:t>
            </a:r>
          </a:p>
          <a:p>
            <a:pPr lvl="1"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				MOCVD</a:t>
            </a:r>
          </a:p>
          <a:p>
            <a:pPr lvl="1" algn="l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技术在发展，难说优劣。</a:t>
            </a:r>
            <a:endParaRPr lang="en-US" altLang="zh-CN" sz="2000" b="1" dirty="0" smtClean="0">
              <a:solidFill>
                <a:schemeClr val="tx1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lvl="1" algn="l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C276</a:t>
            </a:r>
            <a:r>
              <a:rPr lang="zh-CN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等更贵</a:t>
            </a:r>
            <a:endParaRPr lang="en-US" altLang="zh-CN" sz="2000" b="1" dirty="0" smtClean="0">
              <a:solidFill>
                <a:schemeClr val="tx1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lvl="1" algn="l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关键是成品率</a:t>
            </a:r>
            <a:endParaRPr lang="en-US" altLang="zh-CN" sz="2000" b="1" dirty="0" smtClean="0">
              <a:solidFill>
                <a:schemeClr val="tx1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lvl="1" algn="l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2000" b="1" dirty="0" smtClean="0">
              <a:solidFill>
                <a:schemeClr val="tx1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lvl="1" algn="l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endParaRPr lang="zh-CN" altLang="en-US" sz="4500" dirty="0">
              <a:solidFill>
                <a:srgbClr val="000000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44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207618"/>
            <a:ext cx="8712968" cy="1124744"/>
          </a:xfrm>
        </p:spPr>
        <p:txBody>
          <a:bodyPr>
            <a:normAutofit/>
          </a:bodyPr>
          <a:lstStyle/>
          <a:p>
            <a:r>
              <a:rPr lang="en-US" altLang="zh-CN" sz="28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REBCO</a:t>
            </a:r>
            <a:r>
              <a:rPr lang="zh-CN" altLang="en-US" sz="28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长带制备</a:t>
            </a:r>
            <a:endParaRPr lang="zh-CN" altLang="en-US" sz="2800" dirty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7704" y="1628800"/>
            <a:ext cx="507703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苏州新材料所的</a:t>
            </a:r>
            <a:r>
              <a:rPr lang="en-US" altLang="zh-CN" sz="20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IBAD + MOCVD</a:t>
            </a: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REBCO</a:t>
            </a:r>
            <a:r>
              <a:rPr lang="zh-CN" altLang="en-US" sz="20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带材最基本的制备设备已初步建立</a:t>
            </a:r>
            <a:endParaRPr lang="en-US" altLang="zh-CN" sz="2000" b="1" dirty="0" smtClean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已展示的设备能力 </a:t>
            </a:r>
            <a:r>
              <a:rPr lang="en-US" altLang="zh-CN" sz="20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1.3km</a:t>
            </a:r>
            <a:r>
              <a:rPr lang="zh-CN" altLang="en-US" sz="20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长（</a:t>
            </a:r>
            <a:r>
              <a:rPr lang="en-US" altLang="zh-CN" sz="20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12mm</a:t>
            </a:r>
            <a:r>
              <a:rPr lang="zh-CN" altLang="en-US" sz="20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宽带）</a:t>
            </a:r>
            <a:endParaRPr lang="en-US" altLang="zh-CN" sz="2000" b="1" dirty="0" smtClean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过渡</a:t>
            </a:r>
            <a:r>
              <a:rPr lang="zh-CN" altLang="en-US" sz="20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层顶层织构</a:t>
            </a:r>
            <a:r>
              <a:rPr lang="zh-CN" altLang="en-US" sz="20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  </a:t>
            </a:r>
            <a:r>
              <a:rPr lang="en-US" altLang="zh-CN" sz="20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5.5</a:t>
            </a:r>
            <a:r>
              <a:rPr lang="en-US" altLang="zh-CN" sz="2000" b="1" baseline="300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o</a:t>
            </a:r>
            <a:endParaRPr lang="en-US" altLang="zh-CN" sz="2000" b="1" dirty="0" smtClean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  <a:sym typeface="Symbol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MOCVD REBCO </a:t>
            </a:r>
            <a:r>
              <a:rPr lang="en-US" altLang="zh-CN" sz="2000" b="1" dirty="0" err="1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Ic</a:t>
            </a:r>
            <a:r>
              <a:rPr lang="en-US" altLang="zh-CN" sz="20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  600A</a:t>
            </a: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REBCO</a:t>
            </a:r>
            <a:r>
              <a:rPr lang="zh-CN" altLang="en-US" sz="20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厚膜</a:t>
            </a:r>
            <a:r>
              <a:rPr lang="en-US" altLang="zh-CN" sz="2000" b="1" dirty="0" err="1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Ic</a:t>
            </a:r>
            <a:r>
              <a:rPr lang="en-US" altLang="zh-CN" sz="20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&gt;850A</a:t>
            </a:r>
            <a:endParaRPr lang="en-US" sz="2000" b="1" dirty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61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0"/>
            <a:ext cx="8712968" cy="1124744"/>
          </a:xfrm>
        </p:spPr>
        <p:txBody>
          <a:bodyPr>
            <a:normAutofit/>
          </a:bodyPr>
          <a:lstStyle/>
          <a:p>
            <a:r>
              <a:rPr lang="en-US" altLang="zh-CN" sz="28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REBCO</a:t>
            </a:r>
            <a:r>
              <a:rPr lang="zh-CN" altLang="en-US" sz="28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长带制备</a:t>
            </a:r>
            <a:endParaRPr lang="zh-CN" altLang="en-US" sz="2800" dirty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875" y="5305568"/>
            <a:ext cx="82814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800</a:t>
            </a: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 C276-65</a:t>
            </a:r>
            <a:r>
              <a:rPr lang="en-US" altLang="zh-CN" sz="1600" dirty="0" smtClean="0"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m-12mm</a:t>
            </a:r>
            <a:r>
              <a:rPr lang="zh-CN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EP</a:t>
            </a:r>
            <a:r>
              <a:rPr lang="zh-CN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样品</a:t>
            </a: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8m</a:t>
            </a:r>
            <a:r>
              <a:rPr lang="zh-CN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IBAD-RS</a:t>
            </a:r>
            <a:r>
              <a:rPr lang="zh-CN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样品</a:t>
            </a: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26m</a:t>
            </a:r>
            <a:r>
              <a:rPr lang="zh-CN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MOCVD</a:t>
            </a:r>
            <a:r>
              <a:rPr lang="zh-CN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样品</a:t>
            </a: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4m</a:t>
            </a:r>
            <a:r>
              <a:rPr lang="zh-CN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，余</a:t>
            </a: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762m</a:t>
            </a:r>
            <a:r>
              <a:rPr lang="zh-CN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。</a:t>
            </a:r>
            <a:endParaRPr lang="en-US" altLang="zh-CN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</a:t>
            </a:r>
            <a:r>
              <a:rPr lang="zh-CN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起伏源于镀银颗粒造成的缺陷。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58" y="1052736"/>
            <a:ext cx="9156261" cy="3371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48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11560" y="382746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有稳定层的成品带</a:t>
            </a:r>
            <a:endParaRPr lang="en-US" altLang="zh-CN" sz="2400" b="1" dirty="0" smtClean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</p:txBody>
      </p:sp>
      <p:graphicFrame>
        <p:nvGraphicFramePr>
          <p:cNvPr id="8" name="图表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316667"/>
              </p:ext>
            </p:extLst>
          </p:nvPr>
        </p:nvGraphicFramePr>
        <p:xfrm>
          <a:off x="0" y="1196752"/>
          <a:ext cx="914400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6156004"/>
            <a:ext cx="3898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短带</a:t>
            </a:r>
            <a:r>
              <a:rPr lang="en-US" altLang="zh-CN" dirty="0" err="1" smtClean="0"/>
              <a:t>Ic</a:t>
            </a:r>
            <a:r>
              <a:rPr lang="en-US" altLang="zh-CN" dirty="0" smtClean="0"/>
              <a:t> 220A/4mm</a:t>
            </a:r>
            <a:r>
              <a:rPr lang="zh-CN" altLang="en-US" dirty="0" smtClean="0"/>
              <a:t>； </a:t>
            </a:r>
            <a:r>
              <a:rPr lang="en-US" altLang="zh-CN" dirty="0" smtClean="0"/>
              <a:t>100m</a:t>
            </a:r>
            <a:r>
              <a:rPr lang="zh-CN" altLang="en-US" dirty="0"/>
              <a:t> </a:t>
            </a:r>
            <a:r>
              <a:rPr lang="zh-CN" altLang="en-US" dirty="0" smtClean="0"/>
              <a:t> </a:t>
            </a:r>
            <a:r>
              <a:rPr lang="en-US" altLang="zh-CN" dirty="0" smtClean="0"/>
              <a:t>200A/4mm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7589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548680"/>
            <a:ext cx="8568951" cy="4187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40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REBCO</a:t>
            </a:r>
            <a:r>
              <a:rPr lang="zh-CN" altLang="en-US" sz="40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带材</a:t>
            </a:r>
            <a:r>
              <a:rPr lang="zh-CN" altLang="en-US" sz="20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制备及其在高场的应用，</a:t>
            </a:r>
            <a:endParaRPr lang="en-US" altLang="zh-CN" sz="2000" b="1" dirty="0" smtClean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研发的路仍很长；我们正在走进世界前列。</a:t>
            </a:r>
            <a:endParaRPr lang="en-US" altLang="zh-CN" sz="2000" b="1" dirty="0" smtClean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altLang="zh-CN" sz="2000" b="1" dirty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这</a:t>
            </a:r>
            <a:r>
              <a:rPr lang="zh-CN" altLang="en-US" sz="2000" b="1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是一个具有不可取代之实用特性和无限可能之市场前景的产品</a:t>
            </a:r>
            <a:r>
              <a:rPr lang="zh-CN" altLang="en-US" sz="20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，</a:t>
            </a:r>
            <a:endParaRPr lang="en-US" altLang="zh-CN" sz="2000" b="1" dirty="0" smtClean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其</a:t>
            </a:r>
            <a:r>
              <a:rPr lang="zh-CN" altLang="en-US" sz="2000" b="1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开发带给工业、科研和生活的变化将是革命性</a:t>
            </a:r>
            <a:r>
              <a:rPr lang="zh-CN" altLang="en-US" sz="20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的。</a:t>
            </a:r>
            <a:endParaRPr lang="en-US" altLang="zh-CN" sz="2000" b="1" dirty="0" smtClean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altLang="zh-CN" sz="2000" b="1" dirty="0" smtClean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这</a:t>
            </a:r>
            <a:r>
              <a:rPr lang="zh-CN" altLang="en-US" sz="2000" b="1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是一个有担当的民营创业公司</a:t>
            </a:r>
            <a:r>
              <a:rPr lang="zh-CN" altLang="en-US" sz="20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，</a:t>
            </a:r>
            <a:endParaRPr lang="en-US" altLang="zh-CN" sz="2000" b="1" dirty="0" smtClean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正在担负着本应由国家鼎力支持的重任。</a:t>
            </a:r>
            <a:endParaRPr lang="zh-CN" altLang="en-US" sz="2000" b="1" dirty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5" name="矩形 12"/>
          <p:cNvSpPr/>
          <p:nvPr/>
        </p:nvSpPr>
        <p:spPr>
          <a:xfrm>
            <a:off x="5911685" y="3933056"/>
            <a:ext cx="2260715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6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Samri</a:t>
            </a:r>
            <a:endParaRPr lang="zh-CN" altLang="en-US" sz="6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96" y="4133156"/>
            <a:ext cx="663147" cy="615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05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55576" y="548680"/>
            <a:ext cx="8208912" cy="6309320"/>
          </a:xfrm>
        </p:spPr>
        <p:txBody>
          <a:bodyPr>
            <a:noAutofit/>
          </a:bodyPr>
          <a:lstStyle/>
          <a:p>
            <a:pPr marL="914400" lvl="1" indent="-457200" algn="l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zh-CN" sz="2400" b="1" dirty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REBCO</a:t>
            </a:r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带材的应用温度和</a:t>
            </a:r>
            <a:r>
              <a:rPr lang="zh-CN" alt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磁场</a:t>
            </a:r>
            <a:endParaRPr lang="en-US" altLang="zh-CN" dirty="0" smtClean="0">
              <a:solidFill>
                <a:schemeClr val="tx1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lvl="2" algn="l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b="1" dirty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1.1 </a:t>
            </a:r>
            <a:r>
              <a:rPr lang="en-US" altLang="zh-CN" sz="18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 REBCO</a:t>
            </a:r>
            <a:r>
              <a:rPr lang="zh-CN" altLang="en-US" sz="1800" b="1" dirty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的</a:t>
            </a:r>
            <a:r>
              <a:rPr lang="en-US" altLang="zh-CN" sz="1800" b="1" dirty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B</a:t>
            </a:r>
            <a:r>
              <a:rPr lang="en-US" altLang="zh-CN" sz="1800" b="1" baseline="-25000" dirty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irr</a:t>
            </a:r>
            <a:r>
              <a:rPr lang="en-US" altLang="zh-CN" sz="1800" b="1" dirty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(T</a:t>
            </a:r>
            <a:r>
              <a:rPr lang="en-US" altLang="zh-CN" sz="1800" b="1" dirty="0" smtClean="0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)</a:t>
            </a:r>
          </a:p>
          <a:p>
            <a:pPr lvl="2" algn="l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1.2 </a:t>
            </a:r>
            <a:r>
              <a:rPr lang="zh-CN" altLang="en-US" sz="1800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为什么</a:t>
            </a:r>
            <a:r>
              <a:rPr lang="zh-CN" altLang="en-US" sz="1800" b="1" dirty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要研究低温磁场下的</a:t>
            </a:r>
            <a:r>
              <a:rPr lang="en-US" altLang="zh-CN" sz="1800" b="1" dirty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REBCO?</a:t>
            </a:r>
          </a:p>
          <a:p>
            <a:pPr lvl="1" algn="l" fontAlgn="base">
              <a:spcBef>
                <a:spcPct val="0"/>
              </a:spcBef>
              <a:spcAft>
                <a:spcPct val="0"/>
              </a:spcAft>
            </a:pPr>
            <a:endParaRPr lang="en-US" altLang="zh-CN" sz="2400" dirty="0" smtClean="0">
              <a:solidFill>
                <a:schemeClr val="tx1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lvl="2" indent="-457200" algn="l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</a:pPr>
            <a:r>
              <a:rPr lang="zh-CN" altLang="en-US" b="1" dirty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应用于</a:t>
            </a:r>
            <a:r>
              <a:rPr lang="zh-CN" altLang="en-US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低温高场</a:t>
            </a:r>
            <a:r>
              <a:rPr lang="zh-CN" altLang="en-US" b="1" dirty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的</a:t>
            </a: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REBCO </a:t>
            </a:r>
            <a:r>
              <a:rPr lang="zh-CN" altLang="en-US" b="1" dirty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带</a:t>
            </a:r>
            <a:r>
              <a:rPr lang="zh-CN" altLang="en-US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材</a:t>
            </a:r>
            <a:endParaRPr lang="en-US" altLang="zh-CN" b="1" dirty="0" smtClean="0">
              <a:solidFill>
                <a:srgbClr val="000000"/>
              </a:solidFill>
              <a:latin typeface="Arial" panose="020B0604020202020204" pitchFamily="34" charset="0"/>
              <a:ea typeface="楷体" pitchFamily="49" charset="-122"/>
              <a:cs typeface="Arial" panose="020B0604020202020204" pitchFamily="34" charset="0"/>
            </a:endParaRPr>
          </a:p>
          <a:p>
            <a:pPr marL="457200" lvl="2" algn="l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	</a:t>
            </a:r>
            <a:r>
              <a:rPr lang="en-US" altLang="zh-CN" sz="1800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2.1  </a:t>
            </a:r>
            <a:r>
              <a:rPr lang="zh-CN" altLang="en-US" sz="1800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优化</a:t>
            </a:r>
            <a:r>
              <a:rPr lang="en-US" altLang="zh-CN" sz="1800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RE:Ba:Cu</a:t>
            </a:r>
            <a:r>
              <a:rPr lang="zh-CN" altLang="en-US" sz="1800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成分</a:t>
            </a:r>
            <a:endParaRPr lang="en-US" altLang="zh-CN" sz="1800" b="1" dirty="0" smtClean="0">
              <a:solidFill>
                <a:srgbClr val="000000"/>
              </a:solidFill>
              <a:latin typeface="Arial" panose="020B0604020202020204" pitchFamily="34" charset="0"/>
              <a:ea typeface="楷体" pitchFamily="49" charset="-122"/>
              <a:cs typeface="Arial" panose="020B0604020202020204" pitchFamily="34" charset="0"/>
            </a:endParaRPr>
          </a:p>
          <a:p>
            <a:pPr marL="457200" lvl="2" algn="l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b="1" dirty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	</a:t>
            </a:r>
            <a:r>
              <a:rPr lang="en-US" altLang="zh-CN" sz="1800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2.2  </a:t>
            </a:r>
            <a:r>
              <a:rPr lang="en-US" altLang="zh-CN" sz="1800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Zr:REBCO</a:t>
            </a:r>
            <a:r>
              <a:rPr lang="zh-CN" altLang="en-US" sz="1800" b="1" dirty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优化掺杂</a:t>
            </a:r>
            <a:r>
              <a:rPr lang="zh-CN" altLang="en-US" sz="1800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浓度</a:t>
            </a:r>
            <a:endParaRPr lang="en-US" altLang="zh-CN" sz="1800" b="1" dirty="0" smtClean="0">
              <a:solidFill>
                <a:srgbClr val="000000"/>
              </a:solidFill>
              <a:latin typeface="Arial" panose="020B0604020202020204" pitchFamily="34" charset="0"/>
              <a:ea typeface="楷体" pitchFamily="49" charset="-122"/>
              <a:cs typeface="Arial" panose="020B0604020202020204" pitchFamily="34" charset="0"/>
            </a:endParaRPr>
          </a:p>
          <a:p>
            <a:pPr marL="457200" lvl="2" algn="l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b="1" dirty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	</a:t>
            </a:r>
            <a:r>
              <a:rPr lang="en-US" altLang="zh-CN" sz="1800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2.3 </a:t>
            </a:r>
            <a:r>
              <a:rPr lang="zh-CN" altLang="en-US" sz="1800" b="1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异</a:t>
            </a:r>
            <a:r>
              <a:rPr lang="zh-CN" altLang="en-US" sz="18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相共生长的</a:t>
            </a:r>
            <a:r>
              <a:rPr lang="en-US" altLang="zh-CN" sz="1800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MOCVD</a:t>
            </a:r>
            <a:r>
              <a:rPr lang="zh-CN" altLang="en-US" sz="1800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技术</a:t>
            </a:r>
            <a:endParaRPr lang="en-US" altLang="zh-CN" sz="1800" b="1" dirty="0">
              <a:solidFill>
                <a:srgbClr val="000000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marL="457200" lvl="2" algn="l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dirty="0" smtClean="0">
              <a:solidFill>
                <a:schemeClr val="tx1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marL="457200" lvl="2"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3.	REBCO</a:t>
            </a:r>
            <a:r>
              <a:rPr lang="zh-CN" altLang="en-US" b="1" dirty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超导带材高场磁体面对的挑战</a:t>
            </a:r>
          </a:p>
          <a:p>
            <a:pPr lvl="2" algn="l">
              <a:lnSpc>
                <a:spcPct val="140000"/>
              </a:lnSpc>
              <a:spcBef>
                <a:spcPct val="0"/>
              </a:spcBef>
            </a:pPr>
            <a:r>
              <a:rPr lang="en-US" altLang="zh-CN" sz="1800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3.1  </a:t>
            </a:r>
            <a:r>
              <a:rPr lang="zh-CN" altLang="en-US" sz="1800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接头</a:t>
            </a:r>
            <a:endParaRPr lang="zh-CN" altLang="en-US" sz="1800" b="1" dirty="0">
              <a:solidFill>
                <a:srgbClr val="000000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lvl="2" algn="l">
              <a:lnSpc>
                <a:spcPct val="140000"/>
              </a:lnSpc>
              <a:spcBef>
                <a:spcPct val="0"/>
              </a:spcBef>
            </a:pPr>
            <a:r>
              <a:rPr lang="en-US" altLang="zh-CN" sz="1800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3.2  </a:t>
            </a:r>
            <a:r>
              <a:rPr lang="zh-CN" altLang="en-US" sz="1800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造价</a:t>
            </a:r>
            <a:endParaRPr lang="zh-CN" altLang="en-US" sz="1800" b="1" dirty="0">
              <a:solidFill>
                <a:srgbClr val="000000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lvl="2" algn="l">
              <a:lnSpc>
                <a:spcPct val="140000"/>
              </a:lnSpc>
              <a:spcBef>
                <a:spcPct val="0"/>
              </a:spcBef>
            </a:pPr>
            <a:r>
              <a:rPr lang="en-US" altLang="zh-CN" sz="1800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3.3 </a:t>
            </a:r>
            <a:r>
              <a:rPr lang="zh-CN" altLang="en-US" sz="1800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单根</a:t>
            </a:r>
            <a:r>
              <a:rPr lang="zh-CN" altLang="en-US" sz="1800" b="1" dirty="0">
                <a:solidFill>
                  <a:srgbClr val="000000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长度</a:t>
            </a:r>
            <a:endParaRPr lang="en-US" altLang="zh-CN" sz="1800" b="1" dirty="0" smtClean="0">
              <a:solidFill>
                <a:srgbClr val="000000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69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9"/>
          <p:cNvSpPr txBox="1">
            <a:spLocks noChangeArrowheads="1"/>
          </p:cNvSpPr>
          <p:nvPr/>
        </p:nvSpPr>
        <p:spPr bwMode="auto">
          <a:xfrm>
            <a:off x="254727" y="126466"/>
            <a:ext cx="856895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1. REBCO</a:t>
            </a:r>
            <a:r>
              <a:rPr lang="zh-CN" altLang="en-US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/>
              </a:rPr>
              <a:t>带</a:t>
            </a:r>
            <a:r>
              <a:rPr lang="zh-CN" altLang="en-US" b="1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/>
              </a:rPr>
              <a:t>材</a:t>
            </a:r>
            <a:r>
              <a:rPr lang="zh-CN" altLang="en-US" b="1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/>
              </a:rPr>
              <a:t>的应用温度和磁场</a:t>
            </a:r>
            <a:endParaRPr lang="en-US" altLang="zh-CN" sz="1600" dirty="0" smtClean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1600" dirty="0" smtClean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472898" y="957463"/>
            <a:ext cx="368017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0"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lang="zh-CN" altLang="en-US" sz="2000" b="1" dirty="0" smtClean="0">
                <a:solidFill>
                  <a:prstClr val="black"/>
                </a:solidFill>
                <a:latin typeface="Calibri"/>
                <a:cs typeface="+mn-cs"/>
              </a:rPr>
              <a:t>一些重要超导材料的</a:t>
            </a:r>
            <a:r>
              <a:rPr lang="en-US" altLang="zh-CN" sz="20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B</a:t>
            </a:r>
            <a:r>
              <a:rPr lang="en-US" altLang="zh-CN" sz="2000" b="1" baseline="-250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irr</a:t>
            </a:r>
            <a:r>
              <a:rPr lang="en-US" altLang="zh-CN" sz="20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(T</a:t>
            </a:r>
            <a:r>
              <a:rPr lang="zh-CN" altLang="en-US" sz="20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）</a:t>
            </a:r>
            <a:endParaRPr lang="en-US" altLang="zh-CN" sz="1400" b="1" dirty="0">
              <a:solidFill>
                <a:prstClr val="black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pic>
        <p:nvPicPr>
          <p:cNvPr id="9" name="Picture 2" descr="D:\presentations\Hirr  J Renewable &amp; Substanable Energy 5, 023137 (2013)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69193"/>
            <a:ext cx="4623372" cy="394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18663" y="5636007"/>
            <a:ext cx="3982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Jensen et al</a:t>
            </a:r>
            <a:r>
              <a:rPr lang="en-US" altLang="zh-CN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Renewable &amp; Sustainable </a:t>
            </a:r>
            <a:r>
              <a:rPr lang="en-US" altLang="zh-CN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Energy Vol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5, 023137 (2013)</a:t>
            </a:r>
            <a:endParaRPr lang="zh-CN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29"/>
          <p:cNvSpPr txBox="1">
            <a:spLocks noChangeArrowheads="1"/>
          </p:cNvSpPr>
          <p:nvPr/>
        </p:nvSpPr>
        <p:spPr bwMode="auto">
          <a:xfrm>
            <a:off x="4860032" y="962881"/>
            <a:ext cx="4115176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16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无液氦制冷</a:t>
            </a:r>
            <a:endParaRPr lang="en-US" altLang="zh-CN" sz="1600" b="1" dirty="0" smtClean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16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REBCO</a:t>
            </a:r>
            <a:r>
              <a:rPr lang="zh-CN" altLang="en-US" sz="16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在很大的温度范围内</a:t>
            </a:r>
            <a:r>
              <a:rPr lang="en-US" altLang="zh-CN" sz="16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B</a:t>
            </a:r>
            <a:r>
              <a:rPr lang="en-US" altLang="zh-CN" sz="1600" b="1" baseline="-250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irr</a:t>
            </a:r>
            <a:r>
              <a:rPr lang="zh-CN" altLang="en-US" sz="16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都很高，它有希望在</a:t>
            </a:r>
            <a:r>
              <a:rPr lang="en-US" altLang="zh-CN" sz="16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20K-77K</a:t>
            </a:r>
            <a:r>
              <a:rPr lang="zh-CN" altLang="en-US" sz="16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的全部温区用于中等磁场和强磁场电力装备。尤其是在</a:t>
            </a:r>
            <a:r>
              <a:rPr lang="en-US" altLang="zh-CN" sz="16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LTS</a:t>
            </a:r>
            <a:r>
              <a:rPr lang="zh-CN" altLang="en-US" sz="16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、</a:t>
            </a:r>
            <a:r>
              <a:rPr lang="en-US" altLang="zh-CN" sz="1600" b="1" dirty="0">
                <a:solidFill>
                  <a:srgbClr val="11111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MgB</a:t>
            </a:r>
            <a:r>
              <a:rPr lang="en-US" altLang="zh-CN" sz="1600" b="1" baseline="-25000" dirty="0">
                <a:solidFill>
                  <a:srgbClr val="11111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1600" b="1" dirty="0">
                <a:solidFill>
                  <a:srgbClr val="11111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和</a:t>
            </a:r>
            <a:r>
              <a:rPr lang="en-US" altLang="zh-CN" sz="1600" b="1" dirty="0" smtClean="0">
                <a:solidFill>
                  <a:srgbClr val="11111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BSCCO</a:t>
            </a:r>
            <a:r>
              <a:rPr lang="zh-CN" altLang="en-US" sz="1600" b="1" dirty="0">
                <a:solidFill>
                  <a:srgbClr val="11111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力所不</a:t>
            </a:r>
            <a:r>
              <a:rPr lang="zh-CN" altLang="en-US" sz="1600" b="1" dirty="0" smtClean="0">
                <a:solidFill>
                  <a:srgbClr val="11111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及的温度</a:t>
            </a:r>
            <a:r>
              <a:rPr lang="en-US" altLang="zh-CN" sz="1600" b="1" dirty="0" smtClean="0">
                <a:solidFill>
                  <a:srgbClr val="11111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-</a:t>
            </a:r>
            <a:r>
              <a:rPr lang="zh-CN" altLang="en-US" sz="1600" b="1" dirty="0" smtClean="0">
                <a:solidFill>
                  <a:srgbClr val="11111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磁场区域，</a:t>
            </a:r>
            <a:r>
              <a:rPr lang="en-US" altLang="zh-CN" sz="1600" b="1" dirty="0" smtClean="0">
                <a:solidFill>
                  <a:srgbClr val="11111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REBCO</a:t>
            </a:r>
            <a:r>
              <a:rPr lang="zh-CN" altLang="en-US" sz="1600" b="1" dirty="0" smtClean="0">
                <a:solidFill>
                  <a:srgbClr val="11111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有巨大潜力。</a:t>
            </a:r>
            <a:endParaRPr lang="en-US" altLang="zh-CN" sz="1600" b="1" dirty="0" smtClean="0">
              <a:solidFill>
                <a:srgbClr val="111111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1600" b="1" dirty="0">
                <a:solidFill>
                  <a:srgbClr val="11111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这</a:t>
            </a:r>
            <a:r>
              <a:rPr lang="zh-CN" altLang="en-US" sz="1600" b="1" dirty="0" smtClean="0">
                <a:solidFill>
                  <a:srgbClr val="11111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是研发</a:t>
            </a:r>
            <a:r>
              <a:rPr lang="en-US" altLang="zh-CN" sz="1600" b="1" dirty="0" smtClean="0">
                <a:solidFill>
                  <a:srgbClr val="11111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REBCO</a:t>
            </a:r>
            <a:r>
              <a:rPr lang="zh-CN" altLang="en-US" sz="1600" b="1" dirty="0" smtClean="0">
                <a:solidFill>
                  <a:srgbClr val="11111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带材的根据。</a:t>
            </a:r>
            <a:endParaRPr lang="en-US" altLang="zh-CN" sz="1600" b="1" dirty="0" smtClean="0">
              <a:solidFill>
                <a:srgbClr val="111111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zh-CN" sz="1600" b="1" dirty="0">
              <a:solidFill>
                <a:srgbClr val="111111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1600" b="1" dirty="0" smtClean="0">
                <a:solidFill>
                  <a:srgbClr val="11111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超强磁场</a:t>
            </a:r>
            <a:endParaRPr lang="en-US" altLang="zh-CN" sz="1600" b="1" dirty="0" smtClean="0">
              <a:solidFill>
                <a:srgbClr val="111111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1600" b="1" dirty="0" smtClean="0">
                <a:solidFill>
                  <a:srgbClr val="11111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25T</a:t>
            </a:r>
            <a:r>
              <a:rPr lang="zh-CN" altLang="en-US" sz="1600" b="1" dirty="0" smtClean="0">
                <a:solidFill>
                  <a:srgbClr val="11111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以上的超强磁场，</a:t>
            </a:r>
            <a:r>
              <a:rPr lang="en-US" altLang="zh-CN" sz="1600" b="1" dirty="0" err="1" smtClean="0">
                <a:solidFill>
                  <a:srgbClr val="11111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NbTi</a:t>
            </a:r>
            <a:r>
              <a:rPr lang="zh-CN" altLang="en-US" sz="1600" b="1" dirty="0" smtClean="0">
                <a:solidFill>
                  <a:srgbClr val="11111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1600" b="1" dirty="0" smtClean="0">
                <a:solidFill>
                  <a:srgbClr val="11111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Nb</a:t>
            </a:r>
            <a:r>
              <a:rPr lang="en-US" altLang="zh-CN" sz="1600" b="1" baseline="-25000" dirty="0" smtClean="0">
                <a:solidFill>
                  <a:srgbClr val="11111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</a:t>
            </a:r>
            <a:r>
              <a:rPr lang="en-US" altLang="zh-CN" sz="1600" b="1" dirty="0" smtClean="0">
                <a:solidFill>
                  <a:srgbClr val="11111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Sn</a:t>
            </a:r>
            <a:r>
              <a:rPr lang="zh-CN" altLang="en-US" sz="1600" b="1" dirty="0" smtClean="0">
                <a:solidFill>
                  <a:srgbClr val="11111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等已难以实现；</a:t>
            </a:r>
            <a:endParaRPr lang="en-US" altLang="zh-CN" sz="1600" b="1" dirty="0" smtClean="0">
              <a:solidFill>
                <a:srgbClr val="111111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1600" b="1" dirty="0" smtClean="0">
                <a:solidFill>
                  <a:srgbClr val="11111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只有</a:t>
            </a:r>
            <a:r>
              <a:rPr lang="en-US" altLang="zh-CN" sz="1600" b="1" dirty="0" smtClean="0">
                <a:solidFill>
                  <a:srgbClr val="11111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REBCO</a:t>
            </a:r>
            <a:r>
              <a:rPr lang="zh-CN" altLang="en-US" sz="1600" b="1" dirty="0" smtClean="0">
                <a:solidFill>
                  <a:srgbClr val="11111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和</a:t>
            </a:r>
            <a:r>
              <a:rPr lang="en-US" altLang="zh-CN" sz="1600" b="1" dirty="0" smtClean="0">
                <a:solidFill>
                  <a:srgbClr val="11111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Bi2212</a:t>
            </a:r>
            <a:r>
              <a:rPr lang="zh-CN" altLang="en-US" sz="1600" b="1" dirty="0" smtClean="0">
                <a:solidFill>
                  <a:srgbClr val="11111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可行。</a:t>
            </a:r>
            <a:endParaRPr lang="en-US" altLang="zh-CN" sz="1600" b="1" dirty="0" smtClean="0">
              <a:solidFill>
                <a:srgbClr val="111111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1600" b="1" dirty="0" smtClean="0">
                <a:solidFill>
                  <a:srgbClr val="11111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HTS insert coil.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16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27T REBCO</a:t>
            </a:r>
            <a:r>
              <a:rPr lang="zh-CN" altLang="en-US" sz="16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磁体已展示</a:t>
            </a:r>
            <a:endParaRPr lang="en-US" altLang="zh-CN" sz="1600" b="1" dirty="0" smtClean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16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25-100T</a:t>
            </a:r>
            <a:r>
              <a:rPr lang="zh-CN" altLang="en-US" sz="16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应当属于</a:t>
            </a:r>
            <a:r>
              <a:rPr lang="en-US" altLang="zh-CN" sz="16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REBCO</a:t>
            </a:r>
          </a:p>
        </p:txBody>
      </p:sp>
    </p:spTree>
    <p:extLst>
      <p:ext uri="{BB962C8B-B14F-4D97-AF65-F5344CB8AC3E}">
        <p14:creationId xmlns:p14="http://schemas.microsoft.com/office/powerpoint/2010/main" val="68170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9761" y="880468"/>
            <a:ext cx="6000309" cy="406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07704" y="188639"/>
            <a:ext cx="51972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为什么要研究低温磁场下的</a:t>
            </a:r>
            <a:r>
              <a:rPr lang="en-US" altLang="zh-CN" sz="24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REBCO?</a:t>
            </a:r>
            <a:endParaRPr lang="zh-CN" altLang="en-US" sz="2400" b="1" dirty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1560" y="4941168"/>
            <a:ext cx="74888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77K</a:t>
            </a:r>
            <a:r>
              <a:rPr lang="zh-CN" altLang="en-US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的</a:t>
            </a:r>
            <a:r>
              <a:rPr lang="en-US" altLang="zh-CN" b="1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RE</a:t>
            </a:r>
            <a:r>
              <a:rPr lang="en-US" altLang="zh-CN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BCO</a:t>
            </a:r>
            <a:r>
              <a:rPr lang="zh-CN" altLang="en-US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难以实现所要求的</a:t>
            </a:r>
            <a:r>
              <a:rPr lang="en-US" altLang="zh-CN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J</a:t>
            </a:r>
            <a:r>
              <a:rPr lang="en-US" altLang="zh-CN" b="1" baseline="-250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E</a:t>
            </a:r>
            <a:r>
              <a:rPr lang="en-US" altLang="zh-CN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zh-CN" altLang="en-US" b="1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这</a:t>
            </a:r>
            <a:r>
              <a:rPr lang="zh-CN" altLang="en-US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是</a:t>
            </a:r>
            <a:r>
              <a:rPr lang="en-US" altLang="zh-CN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2009</a:t>
            </a:r>
            <a:r>
              <a:rPr lang="zh-CN" altLang="en-US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年</a:t>
            </a:r>
            <a:r>
              <a:rPr lang="en-US" altLang="zh-CN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2G-HTS</a:t>
            </a:r>
            <a:r>
              <a:rPr lang="zh-CN" altLang="en-US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线材的数据，掺杂</a:t>
            </a:r>
            <a:r>
              <a:rPr lang="en-US" altLang="zh-CN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REBCO</a:t>
            </a:r>
            <a:r>
              <a:rPr lang="zh-CN" altLang="en-US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的磁场特性有大的改进，但</a:t>
            </a:r>
            <a:r>
              <a:rPr lang="en-US" altLang="zh-CN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77K</a:t>
            </a:r>
            <a:r>
              <a:rPr lang="zh-CN" altLang="en-US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的</a:t>
            </a:r>
            <a:r>
              <a:rPr lang="en-US" altLang="zh-CN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J</a:t>
            </a:r>
            <a:r>
              <a:rPr lang="en-US" altLang="zh-CN" b="1" baseline="-250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E</a:t>
            </a:r>
            <a:r>
              <a:rPr lang="zh-CN" altLang="en-US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仍不很高。</a:t>
            </a:r>
            <a:endParaRPr lang="en-US" altLang="zh-CN" b="1" dirty="0" smtClean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所以，</a:t>
            </a:r>
            <a:endParaRPr lang="zh-CN" altLang="en-US" b="1" dirty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40070" y="4077072"/>
            <a:ext cx="1532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Hazelton 2013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280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2" descr="D:\presentations\Cooling power in per cent of requirements at 4.2K versus temperature (Gieras 2009 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429000"/>
            <a:ext cx="4895961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Box 37"/>
          <p:cNvSpPr txBox="1"/>
          <p:nvPr/>
        </p:nvSpPr>
        <p:spPr>
          <a:xfrm>
            <a:off x="3309090" y="3582888"/>
            <a:ext cx="1621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J.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Gieras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，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2009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8997" y="332656"/>
            <a:ext cx="8928992" cy="247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</a:rPr>
              <a:t>REBCO</a:t>
            </a:r>
            <a:r>
              <a:rPr lang="zh-CN" altLang="en-US" sz="2400" b="1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  <a:cs typeface="Arial"/>
              </a:rPr>
              <a:t>带材的应用温度和磁场</a:t>
            </a:r>
            <a:endParaRPr lang="en-US" altLang="zh-CN" sz="2400" dirty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		         77K</a:t>
            </a:r>
            <a:r>
              <a:rPr lang="zh-CN" altLang="en-US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，  弱磁场， </a:t>
            </a:r>
            <a:r>
              <a:rPr lang="en-US" altLang="zh-CN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&lt;1.5T</a:t>
            </a:r>
            <a:r>
              <a:rPr lang="zh-CN" altLang="en-US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； </a:t>
            </a:r>
            <a:endParaRPr lang="en-US" altLang="zh-CN" b="1" dirty="0" smtClean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b="1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	</a:t>
            </a:r>
            <a:r>
              <a:rPr lang="en-US" altLang="zh-CN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	30K - 65K</a:t>
            </a:r>
            <a:r>
              <a:rPr lang="zh-CN" altLang="en-US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， 中等磁场，</a:t>
            </a:r>
            <a:r>
              <a:rPr lang="en-US" altLang="zh-CN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1.5-7T</a:t>
            </a:r>
            <a:r>
              <a:rPr lang="zh-CN" altLang="en-US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；</a:t>
            </a:r>
            <a:endParaRPr lang="en-US" altLang="zh-CN" b="1" dirty="0" smtClean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b="1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	</a:t>
            </a:r>
            <a:r>
              <a:rPr lang="en-US" altLang="zh-CN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	20K - 30K</a:t>
            </a:r>
            <a:r>
              <a:rPr lang="zh-CN" altLang="en-US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， 强磁场，</a:t>
            </a:r>
            <a:r>
              <a:rPr lang="en-US" altLang="zh-CN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7-18T</a:t>
            </a:r>
            <a:r>
              <a:rPr lang="zh-CN" altLang="en-US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；</a:t>
            </a:r>
            <a:endParaRPr lang="en-US" altLang="zh-CN" b="1" dirty="0" smtClean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b="1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	</a:t>
            </a:r>
            <a:r>
              <a:rPr lang="en-US" altLang="zh-CN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	        &lt;20K,   </a:t>
            </a:r>
            <a:r>
              <a:rPr lang="zh-CN" altLang="en-US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超强磁场，</a:t>
            </a:r>
            <a:r>
              <a:rPr lang="en-US" altLang="zh-CN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&gt;18T</a:t>
            </a:r>
            <a:r>
              <a:rPr lang="zh-CN" altLang="en-US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。</a:t>
            </a:r>
            <a:endParaRPr lang="en-US" altLang="zh-CN" b="1" dirty="0" smtClean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endParaRPr lang="en-US" altLang="zh-CN" b="1" dirty="0" smtClean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932826" y="2795206"/>
            <a:ext cx="3312368" cy="412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0"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1600" b="1" dirty="0" smtClean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zh-CN" altLang="en-US" sz="1600" b="1" dirty="0" smtClean="0">
                <a:solidFill>
                  <a:prstClr val="black"/>
                </a:solidFill>
                <a:latin typeface="Calibri"/>
                <a:cs typeface="+mn-cs"/>
              </a:rPr>
              <a:t>制冷功耗与温度的关系</a:t>
            </a:r>
            <a:endParaRPr lang="en-US" altLang="zh-CN" sz="1600" b="1" dirty="0">
              <a:solidFill>
                <a:prstClr val="black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259097"/>
            <a:ext cx="3943184" cy="3180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433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-30832"/>
            <a:ext cx="9036496" cy="1892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3200" b="1" dirty="0" smtClean="0">
                <a:latin typeface="Times New Roman" panose="02020603050405020304" pitchFamily="18" charset="0"/>
                <a:ea typeface="楷体" pitchFamily="49" charset="-122"/>
                <a:cs typeface="Times New Roman" panose="02020603050405020304" pitchFamily="18" charset="0"/>
              </a:rPr>
              <a:t>2. </a:t>
            </a:r>
            <a:r>
              <a:rPr lang="zh-CN" altLang="en-US" sz="3200" b="1" dirty="0" smtClean="0">
                <a:latin typeface="Times New Roman" panose="02020603050405020304" pitchFamily="18" charset="0"/>
                <a:ea typeface="楷体" pitchFamily="49" charset="-122"/>
                <a:cs typeface="Times New Roman" panose="02020603050405020304" pitchFamily="18" charset="0"/>
              </a:rPr>
              <a:t>应用于低温磁场的</a:t>
            </a:r>
            <a:r>
              <a:rPr lang="en-US" altLang="zh-CN" sz="3200" b="1" dirty="0" smtClean="0">
                <a:latin typeface="Times New Roman" panose="02020603050405020304" pitchFamily="18" charset="0"/>
                <a:ea typeface="楷体" pitchFamily="49" charset="-122"/>
                <a:cs typeface="Times New Roman" panose="02020603050405020304" pitchFamily="18" charset="0"/>
              </a:rPr>
              <a:t>REBCO </a:t>
            </a:r>
            <a:r>
              <a:rPr lang="zh-CN" altLang="en-US" sz="3200" b="1" dirty="0" smtClean="0">
                <a:latin typeface="Times New Roman" panose="02020603050405020304" pitchFamily="18" charset="0"/>
                <a:ea typeface="楷体" pitchFamily="49" charset="-122"/>
                <a:cs typeface="Times New Roman" panose="02020603050405020304" pitchFamily="18" charset="0"/>
              </a:rPr>
              <a:t>带材</a:t>
            </a:r>
            <a:endParaRPr lang="en-US" altLang="zh-CN" sz="3200" b="1" dirty="0" smtClean="0">
              <a:latin typeface="Times New Roman" panose="02020603050405020304" pitchFamily="18" charset="0"/>
              <a:ea typeface="楷体" pitchFamily="49" charset="-122"/>
              <a:cs typeface="Times New Roman" panose="02020603050405020304" pitchFamily="18" charset="0"/>
            </a:endParaRPr>
          </a:p>
          <a:p>
            <a:pPr lvl="1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endParaRPr lang="en-US" altLang="zh-CN" sz="1800" b="1" dirty="0" smtClean="0">
              <a:latin typeface="Times New Roman" panose="02020603050405020304" pitchFamily="18" charset="0"/>
              <a:ea typeface="楷体" pitchFamily="49" charset="-122"/>
              <a:cs typeface="Times New Roman" panose="02020603050405020304" pitchFamily="18" charset="0"/>
            </a:endParaRPr>
          </a:p>
          <a:p>
            <a:pPr lvl="1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b="1" dirty="0" smtClean="0">
                <a:latin typeface="Times New Roman" panose="02020603050405020304" pitchFamily="18" charset="0"/>
                <a:ea typeface="楷体" pitchFamily="49" charset="-122"/>
                <a:cs typeface="Times New Roman" panose="02020603050405020304" pitchFamily="18" charset="0"/>
              </a:rPr>
              <a:t>2.1 </a:t>
            </a:r>
            <a:r>
              <a:rPr lang="zh-CN" altLang="en-US" b="1" dirty="0" smtClean="0">
                <a:latin typeface="Times New Roman" panose="02020603050405020304" pitchFamily="18" charset="0"/>
                <a:ea typeface="楷体" pitchFamily="49" charset="-122"/>
                <a:cs typeface="Times New Roman" panose="02020603050405020304" pitchFamily="18" charset="0"/>
              </a:rPr>
              <a:t>不同温度下的优化成分</a:t>
            </a:r>
            <a:endParaRPr lang="en-US" altLang="zh-CN" b="1" dirty="0">
              <a:latin typeface="Times New Roman" panose="02020603050405020304" pitchFamily="18" charset="0"/>
              <a:ea typeface="楷体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825103" y="1988840"/>
            <a:ext cx="7426761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en-US" altLang="zh-CN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30K </a:t>
            </a:r>
            <a:r>
              <a:rPr lang="zh-CN" altLang="en-US" b="1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下的优化成分不同于</a:t>
            </a:r>
            <a:r>
              <a:rPr lang="en-US" altLang="zh-CN" b="1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77K</a:t>
            </a:r>
            <a:r>
              <a:rPr lang="zh-CN" altLang="en-US" b="1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下的优化成分。</a:t>
            </a:r>
            <a:endParaRPr lang="en-US" altLang="zh-CN" b="1" dirty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502768"/>
            <a:ext cx="4910137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矩形 3"/>
          <p:cNvSpPr>
            <a:spLocks noChangeArrowheads="1"/>
          </p:cNvSpPr>
          <p:nvPr/>
        </p:nvSpPr>
        <p:spPr bwMode="auto">
          <a:xfrm>
            <a:off x="1083656" y="6463208"/>
            <a:ext cx="692688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1400" i="1" dirty="0"/>
              <a:t>IEEE Transactions on Applied </a:t>
            </a:r>
            <a:r>
              <a:rPr lang="en-US" altLang="zh-CN" sz="1400" i="1" dirty="0" smtClean="0"/>
              <a:t>Superconductivity</a:t>
            </a:r>
            <a:r>
              <a:rPr lang="en-US" altLang="zh-CN" sz="1400" dirty="0" smtClean="0"/>
              <a:t>, VOL.25</a:t>
            </a:r>
            <a:r>
              <a:rPr lang="en-US" altLang="zh-CN" sz="1400" dirty="0"/>
              <a:t>, NO. 3, 6601905, 2015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49722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5497" y="116632"/>
            <a:ext cx="8928991" cy="495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indent="-285750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" pitchFamily="49" charset="-122"/>
                <a:cs typeface="Times New Roman" panose="02020603050405020304" pitchFamily="18" charset="0"/>
              </a:rPr>
              <a:t>与</a:t>
            </a:r>
            <a:r>
              <a:rPr lang="en-US" altLang="zh-CN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" pitchFamily="49" charset="-122"/>
                <a:cs typeface="Times New Roman" panose="02020603050405020304" pitchFamily="18" charset="0"/>
              </a:rPr>
              <a:t>77K</a:t>
            </a:r>
            <a:r>
              <a:rPr lang="zh-CN" alt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" pitchFamily="49" charset="-122"/>
                <a:cs typeface="Times New Roman" panose="02020603050405020304" pitchFamily="18" charset="0"/>
              </a:rPr>
              <a:t>相比，低温</a:t>
            </a:r>
            <a:r>
              <a:rPr lang="en-US" altLang="zh-CN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楷体" pitchFamily="49" charset="-122"/>
                <a:cs typeface="Times New Roman" panose="02020603050405020304" pitchFamily="18" charset="0"/>
              </a:rPr>
              <a:t>J</a:t>
            </a:r>
            <a:r>
              <a:rPr lang="en-US" altLang="zh-CN" sz="2000" b="1" baseline="-25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楷体" pitchFamily="49" charset="-122"/>
                <a:cs typeface="Times New Roman" panose="02020603050405020304" pitchFamily="18" charset="0"/>
              </a:rPr>
              <a:t>c</a:t>
            </a:r>
            <a:r>
              <a:rPr lang="en-US" altLang="zh-CN" sz="2000" b="1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" pitchFamily="49" charset="-122"/>
                <a:cs typeface="Times New Roman" panose="02020603050405020304" pitchFamily="18" charset="0"/>
              </a:rPr>
              <a:t> </a:t>
            </a:r>
            <a:r>
              <a:rPr lang="zh-CN" alt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" pitchFamily="49" charset="-122"/>
                <a:cs typeface="Times New Roman" panose="02020603050405020304" pitchFamily="18" charset="0"/>
              </a:rPr>
              <a:t>对</a:t>
            </a:r>
            <a:r>
              <a:rPr lang="en-US" altLang="zh-CN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楷体" pitchFamily="49" charset="-122"/>
                <a:cs typeface="Times New Roman" panose="02020603050405020304" pitchFamily="18" charset="0"/>
              </a:rPr>
              <a:t>RE:Ba:Cu</a:t>
            </a:r>
            <a:r>
              <a:rPr lang="zh-CN" alt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" pitchFamily="49" charset="-122"/>
                <a:cs typeface="Times New Roman" panose="02020603050405020304" pitchFamily="18" charset="0"/>
              </a:rPr>
              <a:t>成分</a:t>
            </a:r>
            <a:r>
              <a:rPr lang="zh-CN" altLang="en-US" sz="2000" b="1" dirty="0">
                <a:solidFill>
                  <a:prstClr val="black"/>
                </a:solidFill>
                <a:latin typeface="Times New Roman" panose="02020603050405020304" pitchFamily="18" charset="0"/>
                <a:ea typeface="楷体" pitchFamily="49" charset="-122"/>
                <a:cs typeface="Times New Roman" panose="02020603050405020304" pitchFamily="18" charset="0"/>
              </a:rPr>
              <a:t>偏离</a:t>
            </a:r>
            <a:r>
              <a:rPr lang="zh-CN" alt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楷体" pitchFamily="49" charset="-122"/>
                <a:cs typeface="Times New Roman" panose="02020603050405020304" pitchFamily="18" charset="0"/>
              </a:rPr>
              <a:t>更敏感</a:t>
            </a:r>
            <a:endParaRPr lang="en-US" altLang="zh-CN" sz="2000" b="1" dirty="0">
              <a:solidFill>
                <a:prstClr val="black"/>
              </a:solidFill>
              <a:latin typeface="Times New Roman" panose="02020603050405020304" pitchFamily="18" charset="0"/>
              <a:ea typeface="楷体" pitchFamily="49" charset="-122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497" y="4832285"/>
            <a:ext cx="3718595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RE</a:t>
            </a:r>
            <a:r>
              <a:rPr lang="zh-CN" altLang="en-US" sz="14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效应</a:t>
            </a:r>
            <a:endParaRPr lang="en-US" altLang="zh-CN" sz="1400" b="1" dirty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  <a:sym typeface="Symbol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77K </a:t>
            </a:r>
            <a:endParaRPr lang="en-US" altLang="zh-CN" sz="1400" dirty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  <a:sym typeface="Symbol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altLang="zh-CN" sz="1400" dirty="0" err="1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Ic_min</a:t>
            </a:r>
            <a:r>
              <a:rPr lang="en-US" altLang="zh-CN" sz="14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 </a:t>
            </a:r>
            <a:r>
              <a:rPr lang="zh-CN" altLang="en-US" sz="14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随</a:t>
            </a:r>
            <a:r>
              <a:rPr lang="en-US" altLang="zh-CN" sz="14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RE</a:t>
            </a:r>
            <a:r>
              <a:rPr lang="zh-CN" altLang="en-US" sz="14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变化不大，若</a:t>
            </a:r>
            <a:r>
              <a:rPr lang="en-US" altLang="zh-CN" sz="14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RE(1.2 </a:t>
            </a:r>
            <a:r>
              <a:rPr lang="en-US" altLang="zh-CN" sz="14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-</a:t>
            </a:r>
            <a:r>
              <a:rPr lang="en-US" altLang="zh-CN" sz="14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1.5) </a:t>
            </a:r>
          </a:p>
          <a:p>
            <a:pPr>
              <a:lnSpc>
                <a:spcPct val="150000"/>
              </a:lnSpc>
            </a:pPr>
            <a:r>
              <a:rPr lang="en-US" altLang="zh-CN" sz="14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30-40K</a:t>
            </a:r>
            <a:r>
              <a:rPr lang="zh-CN" altLang="en-US" sz="14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，</a:t>
            </a:r>
            <a:r>
              <a:rPr lang="en-US" altLang="zh-CN" sz="14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3T</a:t>
            </a:r>
            <a:r>
              <a:rPr lang="zh-CN" altLang="en-US" sz="14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，</a:t>
            </a:r>
            <a:endParaRPr lang="en-US" altLang="zh-CN" sz="1400" dirty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  <a:sym typeface="Symbol"/>
            </a:endParaRPr>
          </a:p>
          <a:p>
            <a:pPr marL="285750" lvl="0" indent="-285750">
              <a:lnSpc>
                <a:spcPct val="150000"/>
              </a:lnSpc>
              <a:buFontTx/>
              <a:buChar char="-"/>
            </a:pPr>
            <a:r>
              <a:rPr lang="en-US" altLang="zh-CN" sz="14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RE=1.2 </a:t>
            </a:r>
            <a:r>
              <a:rPr lang="zh-CN" altLang="en-US" sz="14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显著强于其它成分</a:t>
            </a:r>
            <a:endParaRPr lang="en-US" altLang="zh-CN" sz="1400" dirty="0" smtClean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  <a:sym typeface="Symbol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08720"/>
            <a:ext cx="4136462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052736"/>
            <a:ext cx="4219206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924795" y="5085184"/>
            <a:ext cx="4219205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b="1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Cu</a:t>
            </a:r>
            <a:r>
              <a:rPr lang="zh-CN" altLang="en-US" sz="1400" b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效应</a:t>
            </a:r>
            <a:endParaRPr lang="en-US" altLang="zh-CN" sz="1400" b="1" dirty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  <a:sym typeface="Symbol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77K</a:t>
            </a:r>
          </a:p>
          <a:p>
            <a:pPr>
              <a:lnSpc>
                <a:spcPct val="150000"/>
              </a:lnSpc>
            </a:pPr>
            <a:r>
              <a:rPr lang="en-US" altLang="zh-CN" sz="14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-  </a:t>
            </a:r>
            <a:r>
              <a:rPr lang="zh-CN" altLang="en-US" sz="14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在很大范围内，</a:t>
            </a:r>
            <a:r>
              <a:rPr lang="en-US" altLang="zh-CN" sz="14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Cu</a:t>
            </a:r>
            <a:r>
              <a:rPr lang="zh-CN" altLang="en-US" sz="14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的变化不造成显著</a:t>
            </a:r>
            <a:endParaRPr lang="en-US" altLang="zh-CN" sz="1400" dirty="0" smtClean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  <a:sym typeface="Symbol"/>
            </a:endParaRPr>
          </a:p>
          <a:p>
            <a:pPr>
              <a:lnSpc>
                <a:spcPct val="150000"/>
              </a:lnSpc>
            </a:pPr>
            <a:r>
              <a:rPr lang="zh-CN" altLang="en-US" sz="14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低温</a:t>
            </a:r>
            <a:endParaRPr lang="en-US" altLang="zh-CN" sz="1400" dirty="0" smtClean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  <a:sym typeface="Symbol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-   </a:t>
            </a:r>
            <a:r>
              <a:rPr lang="en-US" altLang="zh-CN" sz="1400" dirty="0" err="1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I</a:t>
            </a:r>
            <a:r>
              <a:rPr lang="en-US" altLang="zh-CN" sz="1400" baseline="-25000" dirty="0" err="1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c</a:t>
            </a:r>
            <a:r>
              <a:rPr lang="zh-CN" altLang="en-US" sz="14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对成分的偏离更敏感</a:t>
            </a:r>
            <a:endParaRPr lang="en-US" altLang="zh-CN" sz="1400" dirty="0" smtClean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  <a:sym typeface="Symbo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23364" y="4108430"/>
            <a:ext cx="1353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Y Chen 2012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7390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764704"/>
            <a:ext cx="78925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zh-CN" altLang="en-US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对磁场</a:t>
            </a:r>
            <a:r>
              <a:rPr lang="en-US" altLang="zh-CN" sz="1600" i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B</a:t>
            </a:r>
            <a:r>
              <a:rPr lang="zh-CN" altLang="en-US" sz="16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zh-CN" altLang="en-US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需要的钉扎中心密度 </a:t>
            </a:r>
            <a:r>
              <a:rPr lang="en-US" altLang="zh-CN" sz="16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 </a:t>
            </a:r>
            <a:endParaRPr lang="en-US" altLang="zh-CN" sz="1600" dirty="0" smtClean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1600" i="1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	</a:t>
            </a:r>
            <a:r>
              <a:rPr lang="en-US" altLang="zh-CN" sz="1600" i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	n = B / </a:t>
            </a:r>
            <a:r>
              <a:rPr lang="el-GR" altLang="zh-CN" sz="1600" i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Φ</a:t>
            </a:r>
            <a:r>
              <a:rPr lang="el-GR" altLang="zh-CN" sz="1600" i="1" baseline="-250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0</a:t>
            </a:r>
            <a:r>
              <a:rPr lang="en-US" altLang="zh-CN" sz="1600" i="1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1600" i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= B </a:t>
            </a:r>
            <a:r>
              <a:rPr lang="en-US" altLang="zh-CN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 484</a:t>
            </a:r>
            <a:r>
              <a:rPr lang="zh-CN" altLang="en-US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（</a:t>
            </a:r>
            <a:r>
              <a:rPr lang="en-US" altLang="zh-CN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T</a:t>
            </a:r>
            <a:r>
              <a:rPr lang="en-US" altLang="zh-CN" sz="1600" baseline="300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-1</a:t>
            </a:r>
            <a:r>
              <a:rPr lang="en-US" altLang="zh-CN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Wingdings"/>
              </a:rPr>
              <a:t></a:t>
            </a:r>
            <a:r>
              <a:rPr lang="en-US" altLang="zh-CN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</a:t>
            </a:r>
            <a:r>
              <a:rPr lang="en-US" altLang="zh-CN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Wingdings"/>
              </a:rPr>
              <a:t>m</a:t>
            </a:r>
            <a:r>
              <a:rPr lang="en-US" altLang="zh-CN" sz="1600" baseline="300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Wingdings"/>
              </a:rPr>
              <a:t>-2</a:t>
            </a:r>
            <a:r>
              <a:rPr lang="zh-CN" altLang="en-US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Wingdings"/>
              </a:rPr>
              <a:t>）</a:t>
            </a:r>
            <a:r>
              <a:rPr lang="en-US" altLang="zh-CN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Wingdings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Wingdings"/>
              </a:rPr>
              <a:t>假设这</a:t>
            </a:r>
            <a:r>
              <a:rPr lang="en-US" altLang="zh-CN" sz="1600" i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Wingdings"/>
              </a:rPr>
              <a:t>n</a:t>
            </a:r>
            <a:r>
              <a:rPr lang="zh-CN" altLang="en-US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Wingdings"/>
              </a:rPr>
              <a:t>个钉扎中心都是半径为</a:t>
            </a:r>
            <a:r>
              <a:rPr lang="en-US" altLang="zh-CN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Wingdings"/>
              </a:rPr>
              <a:t>3nm</a:t>
            </a:r>
            <a:r>
              <a:rPr lang="zh-CN" altLang="en-US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Wingdings"/>
              </a:rPr>
              <a:t>的</a:t>
            </a:r>
            <a:r>
              <a:rPr lang="en-US" altLang="zh-CN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Wingdings"/>
              </a:rPr>
              <a:t>BZO</a:t>
            </a:r>
            <a:r>
              <a:rPr lang="zh-CN" altLang="en-US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Wingdings"/>
              </a:rPr>
              <a:t>柱，则掺杂浓度为</a:t>
            </a:r>
            <a:r>
              <a:rPr lang="en-US" altLang="zh-CN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Wingdings"/>
              </a:rPr>
              <a:t>BZO/YBCO = 0.033</a:t>
            </a:r>
            <a:r>
              <a:rPr lang="en-US" altLang="zh-CN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</a:t>
            </a:r>
            <a:r>
              <a:rPr lang="en-US" altLang="zh-CN" sz="1600" i="1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B</a:t>
            </a:r>
            <a:r>
              <a:rPr lang="zh-CN" altLang="en-US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Symbol"/>
              </a:rPr>
              <a:t>。</a:t>
            </a:r>
            <a:endParaRPr lang="en-US" altLang="zh-CN" sz="1600" dirty="0" smtClean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  <a:sym typeface="Symbol"/>
            </a:endParaRPr>
          </a:p>
          <a:p>
            <a:pPr>
              <a:lnSpc>
                <a:spcPct val="150000"/>
              </a:lnSpc>
            </a:pPr>
            <a:endParaRPr lang="en-US" altLang="zh-CN" sz="1600" dirty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  <a:sym typeface="Symbol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实验数据显示 优化的</a:t>
            </a:r>
            <a:r>
              <a:rPr lang="en-US" altLang="zh-CN" sz="1600" dirty="0" err="1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Zr</a:t>
            </a:r>
            <a:r>
              <a:rPr lang="zh-CN" altLang="en-US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掺杂浓度：</a:t>
            </a:r>
            <a:endParaRPr lang="en-US" altLang="zh-CN" sz="1600" dirty="0" smtClean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（</a:t>
            </a:r>
            <a:r>
              <a:rPr lang="en-US" altLang="zh-CN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77K</a:t>
            </a:r>
            <a:r>
              <a:rPr lang="zh-CN" altLang="en-US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，</a:t>
            </a:r>
            <a:r>
              <a:rPr lang="en-US" altLang="zh-CN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1T</a:t>
            </a:r>
            <a:r>
              <a:rPr lang="zh-CN" altLang="en-US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）  </a:t>
            </a:r>
            <a:r>
              <a:rPr lang="en-US" altLang="zh-CN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-  0.05</a:t>
            </a:r>
          </a:p>
          <a:p>
            <a:pPr>
              <a:lnSpc>
                <a:spcPct val="150000"/>
              </a:lnSpc>
            </a:pPr>
            <a:r>
              <a:rPr lang="zh-CN" altLang="en-US" sz="16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（</a:t>
            </a:r>
            <a:r>
              <a:rPr lang="en-US" altLang="zh-CN" sz="16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77K</a:t>
            </a:r>
            <a:r>
              <a:rPr lang="zh-CN" altLang="en-US" sz="16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，</a:t>
            </a:r>
            <a:r>
              <a:rPr lang="en-US" altLang="zh-CN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3T</a:t>
            </a:r>
            <a:r>
              <a:rPr lang="zh-CN" altLang="en-US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） </a:t>
            </a:r>
            <a:r>
              <a:rPr lang="en-US" altLang="zh-CN" sz="16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-  0.075 – 0.15</a:t>
            </a:r>
            <a:endParaRPr lang="zh-CN" altLang="en-US" sz="1600" dirty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21366"/>
            <a:ext cx="7924800" cy="572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0"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2.2 </a:t>
            </a:r>
            <a:r>
              <a:rPr lang="en-US" altLang="zh-CN" sz="2400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Zr</a:t>
            </a:r>
            <a:r>
              <a:rPr lang="zh-CN" alt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掺杂</a:t>
            </a:r>
            <a:r>
              <a:rPr lang="en-US" altLang="zh-CN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REBCO</a:t>
            </a:r>
            <a:r>
              <a:rPr lang="zh-CN" alt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优化掺杂浓度</a:t>
            </a:r>
            <a:endParaRPr lang="zh-CN" altLang="en-US" sz="2400" b="1" dirty="0">
              <a:solidFill>
                <a:srgbClr val="000000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979" y="3933056"/>
            <a:ext cx="4309940" cy="2590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933056"/>
            <a:ext cx="4359509" cy="2590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824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21366"/>
            <a:ext cx="7924800" cy="572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0"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400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Zr:REBCO</a:t>
            </a:r>
            <a:r>
              <a:rPr lang="zh-CN" alt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优化掺杂浓度</a:t>
            </a:r>
            <a:endParaRPr lang="zh-CN" altLang="en-US" sz="2400" b="1" dirty="0">
              <a:solidFill>
                <a:srgbClr val="000000"/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2094" y="908720"/>
            <a:ext cx="37578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zh-CN" altLang="en-US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实验数据显示 优化的</a:t>
            </a:r>
            <a:r>
              <a:rPr lang="en-US" altLang="zh-CN" sz="1600" dirty="0" err="1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Zr</a:t>
            </a:r>
            <a:r>
              <a:rPr lang="zh-CN" altLang="en-US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掺杂浓度：</a:t>
            </a:r>
            <a:endParaRPr lang="en-US" altLang="zh-CN" sz="1600" dirty="0" smtClean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（</a:t>
            </a:r>
            <a:r>
              <a:rPr lang="en-US" altLang="zh-CN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77K</a:t>
            </a:r>
            <a:r>
              <a:rPr lang="zh-CN" altLang="en-US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，</a:t>
            </a:r>
            <a:r>
              <a:rPr lang="en-US" altLang="zh-CN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1T</a:t>
            </a:r>
            <a:r>
              <a:rPr lang="zh-CN" altLang="en-US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）  </a:t>
            </a:r>
            <a:r>
              <a:rPr lang="en-US" altLang="zh-CN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-   0.05</a:t>
            </a:r>
          </a:p>
          <a:p>
            <a:pPr>
              <a:lnSpc>
                <a:spcPct val="150000"/>
              </a:lnSpc>
            </a:pPr>
            <a:r>
              <a:rPr lang="zh-CN" altLang="en-US" sz="16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（</a:t>
            </a:r>
            <a:r>
              <a:rPr lang="en-US" altLang="zh-CN" sz="16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77K</a:t>
            </a:r>
            <a:r>
              <a:rPr lang="zh-CN" altLang="en-US" sz="16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，</a:t>
            </a:r>
            <a:r>
              <a:rPr lang="en-US" altLang="zh-CN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3T</a:t>
            </a:r>
            <a:r>
              <a:rPr lang="zh-CN" altLang="en-US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） </a:t>
            </a:r>
            <a:r>
              <a:rPr lang="en-US" altLang="zh-CN" sz="16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-   0.075 – 0.15</a:t>
            </a: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（</a:t>
            </a:r>
            <a:r>
              <a:rPr lang="en-US" altLang="zh-CN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40K</a:t>
            </a:r>
            <a:r>
              <a:rPr lang="zh-CN" altLang="en-US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，</a:t>
            </a:r>
            <a:r>
              <a:rPr lang="en-US" altLang="zh-CN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3T</a:t>
            </a:r>
            <a:r>
              <a:rPr lang="zh-CN" altLang="en-US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） </a:t>
            </a:r>
            <a:r>
              <a:rPr lang="en-US" altLang="zh-CN" sz="16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-   0.15</a:t>
            </a:r>
            <a:endParaRPr lang="en-US" altLang="zh-CN" sz="1600" dirty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（</a:t>
            </a:r>
            <a:r>
              <a:rPr lang="en-US" altLang="zh-CN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30K</a:t>
            </a:r>
            <a:r>
              <a:rPr lang="zh-CN" altLang="en-US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，</a:t>
            </a:r>
            <a:r>
              <a:rPr lang="en-US" altLang="zh-CN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3T</a:t>
            </a:r>
            <a:r>
              <a:rPr lang="zh-CN" altLang="en-US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）  </a:t>
            </a:r>
            <a:r>
              <a:rPr lang="en-US" altLang="zh-CN" sz="1600" dirty="0" smtClean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-   0.15</a:t>
            </a:r>
            <a:endParaRPr lang="zh-CN" altLang="en-US" sz="1600" dirty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5" y="2969259"/>
            <a:ext cx="5944183" cy="3782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056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35169</TotalTime>
  <Words>927</Words>
  <Application>Microsoft Office PowerPoint</Application>
  <PresentationFormat>全屏显示(4:3)</PresentationFormat>
  <Paragraphs>142</Paragraphs>
  <Slides>18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Office 主题​​</vt:lpstr>
      <vt:lpstr>应用于低温高场的高密度强钉扎REBCO超导带材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3. REBCO超导带材高场磁体面对的挑战</vt:lpstr>
      <vt:lpstr>PowerPoint 演示文稿</vt:lpstr>
      <vt:lpstr>PowerPoint 演示文稿</vt:lpstr>
      <vt:lpstr>REBCO长带制备</vt:lpstr>
      <vt:lpstr>REBCO长带制备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第二代高温超导带材研究和发展简介  陈一民</dc:title>
  <dc:creator>cym</dc:creator>
  <cp:lastModifiedBy>cym</cp:lastModifiedBy>
  <cp:revision>1074</cp:revision>
  <cp:lastPrinted>2015-10-24T08:07:59Z</cp:lastPrinted>
  <dcterms:created xsi:type="dcterms:W3CDTF">2015-07-28T07:31:14Z</dcterms:created>
  <dcterms:modified xsi:type="dcterms:W3CDTF">2016-04-28T07:31:43Z</dcterms:modified>
</cp:coreProperties>
</file>