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0" r:id="rId2"/>
    <p:sldId id="386" r:id="rId3"/>
    <p:sldId id="393" r:id="rId4"/>
    <p:sldId id="394" r:id="rId5"/>
    <p:sldId id="392" r:id="rId6"/>
    <p:sldId id="391" r:id="rId7"/>
    <p:sldId id="374" r:id="rId8"/>
    <p:sldId id="387" r:id="rId9"/>
    <p:sldId id="389" r:id="rId10"/>
    <p:sldId id="388" r:id="rId11"/>
    <p:sldId id="390" r:id="rId12"/>
    <p:sldId id="405" r:id="rId13"/>
    <p:sldId id="395" r:id="rId14"/>
    <p:sldId id="396" r:id="rId15"/>
    <p:sldId id="406" r:id="rId16"/>
    <p:sldId id="397" r:id="rId17"/>
    <p:sldId id="417" r:id="rId18"/>
    <p:sldId id="401" r:id="rId19"/>
    <p:sldId id="415" r:id="rId20"/>
    <p:sldId id="416" r:id="rId21"/>
    <p:sldId id="413" r:id="rId22"/>
    <p:sldId id="410" r:id="rId23"/>
    <p:sldId id="411" r:id="rId24"/>
    <p:sldId id="408" r:id="rId25"/>
    <p:sldId id="409" r:id="rId26"/>
    <p:sldId id="414" r:id="rId27"/>
    <p:sldId id="372" r:id="rId28"/>
  </p:sldIdLst>
  <p:sldSz cx="9144000" cy="6858000" type="screen4x3"/>
  <p:notesSz cx="9866313" cy="673576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8F4"/>
    <a:srgbClr val="38C2BB"/>
    <a:srgbClr val="7F93A6"/>
    <a:srgbClr val="38546C"/>
    <a:srgbClr val="F6A2A2"/>
    <a:srgbClr val="537D9F"/>
    <a:srgbClr val="FF4B4B"/>
    <a:srgbClr val="12844E"/>
    <a:srgbClr val="4C7292"/>
    <a:srgbClr val="129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70550" autoAdjust="0"/>
  </p:normalViewPr>
  <p:slideViewPr>
    <p:cSldViewPr>
      <p:cViewPr varScale="1">
        <p:scale>
          <a:sx n="76" d="100"/>
          <a:sy n="7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78" y="-78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433307860047"/>
          <c:y val="0.1002341250277"/>
          <c:w val="0.692772983246735"/>
          <c:h val="0.524724163385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工艺稳定后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300-400 A/100 米</c:v>
                </c:pt>
                <c:pt idx="1">
                  <c:v>200-300 A/100 米</c:v>
                </c:pt>
                <c:pt idx="2">
                  <c:v>200-300 A/300 米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50.0</c:v>
                </c:pt>
                <c:pt idx="1">
                  <c:v>70.0</c:v>
                </c:pt>
                <c:pt idx="2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初期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300-400 A/100 米</c:v>
                </c:pt>
                <c:pt idx="1">
                  <c:v>200-300 A/100 米</c:v>
                </c:pt>
                <c:pt idx="2">
                  <c:v>200-300 A/300 米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5.0</c:v>
                </c:pt>
                <c:pt idx="1">
                  <c:v>40.0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749464"/>
        <c:axId val="2142751288"/>
      </c:barChart>
      <c:catAx>
        <c:axId val="21427494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2751288"/>
        <c:crosses val="autoZero"/>
        <c:auto val="1"/>
        <c:lblAlgn val="ctr"/>
        <c:lblOffset val="100"/>
        <c:noMultiLvlLbl val="0"/>
      </c:catAx>
      <c:valAx>
        <c:axId val="2142751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2749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515152803427"/>
          <c:y val="0.154224049205166"/>
          <c:w val="0.190579671073165"/>
          <c:h val="0.1672617858510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fld id="{04A5AF74-2D88-4B38-AA9C-D9835708152A}" type="datetimeFigureOut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89426CF-A5DF-43BE-926F-7537F004F8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5789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fld id="{66162A87-2121-46C2-87D8-CB844551791B}" type="datetimeFigureOut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5934" y="3199352"/>
            <a:ext cx="7894446" cy="3031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F8E7B9-8EEB-4696-8122-96B1312439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8394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00" dirty="0" smtClean="0"/>
              <a:t>HTS </a:t>
            </a:r>
            <a:r>
              <a:rPr lang="en-US" altLang="zh-CN" sz="200" dirty="0" err="1" smtClean="0"/>
              <a:t>FCLtransformer</a:t>
            </a:r>
            <a:r>
              <a:rPr lang="zh-CN" altLang="en-US" sz="200" dirty="0" smtClean="0"/>
              <a:t>的项目主要目的是在电网用户端设计，研发、安装一套能够和智能电网相兼</a:t>
            </a:r>
            <a:r>
              <a:rPr lang="zh-CN" altLang="en-US" sz="200" dirty="0" smtClean="0"/>
              <a:t>容的变压器</a:t>
            </a:r>
            <a:r>
              <a:rPr lang="zh-CN" altLang="en-US" sz="200" dirty="0" smtClean="0"/>
              <a:t>，变压器为三相，功率为</a:t>
            </a:r>
            <a:r>
              <a:rPr lang="en-US" altLang="zh-CN" sz="200" dirty="0" smtClean="0"/>
              <a:t>28MVA</a:t>
            </a:r>
            <a:r>
              <a:rPr lang="zh-CN" altLang="en-US" sz="200" dirty="0" smtClean="0"/>
              <a:t>，能够实现</a:t>
            </a:r>
            <a:r>
              <a:rPr lang="en-US" altLang="zh-CN" sz="200" dirty="0" smtClean="0"/>
              <a:t>69-12.47KV</a:t>
            </a:r>
            <a:r>
              <a:rPr lang="zh-CN" altLang="en-US" sz="200" dirty="0" smtClean="0"/>
              <a:t>的中压转换，这将是第一次大量采用</a:t>
            </a:r>
            <a:r>
              <a:rPr lang="en-US" altLang="zh-CN" sz="200" dirty="0" smtClean="0"/>
              <a:t>2G HTS</a:t>
            </a:r>
            <a:r>
              <a:rPr lang="zh-CN" altLang="en-US" sz="200" dirty="0" smtClean="0"/>
              <a:t>线材用于变压器制备。</a:t>
            </a:r>
            <a:endParaRPr lang="en-US" altLang="zh-CN" sz="200" dirty="0" smtClean="0"/>
          </a:p>
          <a:p>
            <a:endParaRPr lang="en-US" altLang="zh-CN" sz="200" dirty="0" smtClean="0"/>
          </a:p>
          <a:p>
            <a:r>
              <a:rPr lang="zh-CN" altLang="en-US" sz="200" dirty="0" smtClean="0"/>
              <a:t>储能：与电池混合使用，特点是超高功率密度（</a:t>
            </a:r>
            <a:r>
              <a:rPr lang="en-US" altLang="zh-CN" sz="200" dirty="0" smtClean="0"/>
              <a:t>100MW/kg</a:t>
            </a:r>
            <a:r>
              <a:rPr lang="zh-CN" altLang="en-US" sz="200" dirty="0" smtClean="0"/>
              <a:t>），</a:t>
            </a:r>
            <a:r>
              <a:rPr lang="en-US" altLang="zh-CN" sz="200" dirty="0" smtClean="0"/>
              <a:t>95%</a:t>
            </a:r>
            <a:r>
              <a:rPr lang="en-US" altLang="zh-CN" sz="200" baseline="0" dirty="0" smtClean="0"/>
              <a:t> </a:t>
            </a:r>
            <a:r>
              <a:rPr lang="zh-CN" altLang="en-US" sz="200" baseline="0" dirty="0" smtClean="0"/>
              <a:t>高效，多次充放电无衰减，安全性高。问题：能量密度低（</a:t>
            </a:r>
            <a:r>
              <a:rPr lang="en-US" altLang="zh-CN" sz="200" baseline="0" dirty="0" smtClean="0"/>
              <a:t>30-100WH/kg</a:t>
            </a:r>
            <a:r>
              <a:rPr lang="zh-CN" altLang="en-US" sz="200" baseline="0" dirty="0" smtClean="0"/>
              <a:t>）</a:t>
            </a:r>
            <a:r>
              <a:rPr lang="en-US" altLang="zh-CN" sz="200" baseline="0" dirty="0" smtClean="0"/>
              <a:t>,</a:t>
            </a:r>
            <a:r>
              <a:rPr lang="zh-CN" altLang="en-US" sz="200" baseline="0" dirty="0" smtClean="0"/>
              <a:t>单位能量密度成本高。值得一提的是，</a:t>
            </a:r>
            <a:r>
              <a:rPr lang="en-US" altLang="zh-CN" sz="200" baseline="0" dirty="0" smtClean="0"/>
              <a:t>Tai-Yang </a:t>
            </a:r>
            <a:r>
              <a:rPr lang="zh-CN" altLang="en-US" sz="200" baseline="0" dirty="0" smtClean="0"/>
              <a:t>公司也在进行为高能激光设计</a:t>
            </a:r>
            <a:r>
              <a:rPr lang="en-US" altLang="zh-CN" sz="200" baseline="0" dirty="0" smtClean="0"/>
              <a:t>1MJSMES</a:t>
            </a:r>
            <a:r>
              <a:rPr lang="zh-CN" altLang="en-US" sz="200" baseline="0" dirty="0" smtClean="0"/>
              <a:t>的项目。</a:t>
            </a:r>
            <a:endParaRPr lang="en-US" altLang="zh-CN" sz="200" dirty="0" smtClean="0"/>
          </a:p>
          <a:p>
            <a:endParaRPr lang="zh-CN" altLang="en-US" sz="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美国强磁场国家实验室首先采用</a:t>
            </a:r>
            <a:r>
              <a:rPr lang="en-US" altLang="zh-CN" dirty="0" smtClean="0"/>
              <a:t>2G HTS</a:t>
            </a:r>
            <a:r>
              <a:rPr lang="zh-CN" altLang="en-US" dirty="0" smtClean="0"/>
              <a:t>带材，解决了一系列技术问题和科学问题，特别是采用了薄壁涤纶热缩管绝缘技术，成功绕制了线圈，实现了强磁场，达到了</a:t>
            </a:r>
            <a:r>
              <a:rPr lang="en-US" altLang="zh-CN" dirty="0" smtClean="0"/>
              <a:t>35.4T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内孔为</a:t>
            </a:r>
            <a:r>
              <a:rPr lang="en-US" altLang="zh-CN" dirty="0" smtClean="0"/>
              <a:t>32mm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32T</a:t>
            </a:r>
            <a:r>
              <a:rPr lang="zh-CN" altLang="en-US" dirty="0" smtClean="0"/>
              <a:t>磁体，特殊要求的</a:t>
            </a:r>
            <a:r>
              <a:rPr lang="en-US" altLang="zh-CN" dirty="0" smtClean="0"/>
              <a:t>HTS</a:t>
            </a:r>
            <a:r>
              <a:rPr lang="zh-CN" altLang="en-US" dirty="0" smtClean="0"/>
              <a:t>，总长度</a:t>
            </a:r>
            <a:r>
              <a:rPr lang="en-US" altLang="zh-CN" dirty="0" smtClean="0"/>
              <a:t>12.3km</a:t>
            </a:r>
            <a:r>
              <a:rPr lang="zh-CN" altLang="en-US" dirty="0" smtClean="0"/>
              <a:t>，所有的测试在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年底完成。此外，美国强磁场国家实验室还主导了</a:t>
            </a:r>
            <a:r>
              <a:rPr lang="en-US" altLang="zh-CN" dirty="0" smtClean="0"/>
              <a:t>32 T</a:t>
            </a:r>
            <a:r>
              <a:rPr lang="zh-CN" altLang="en-US" dirty="0" smtClean="0"/>
              <a:t>用户磁体，</a:t>
            </a:r>
            <a:r>
              <a:rPr lang="en-US" altLang="zh-CN" dirty="0" smtClean="0"/>
              <a:t>15 T LTS</a:t>
            </a:r>
            <a:r>
              <a:rPr lang="zh-CN" altLang="en-US" dirty="0" smtClean="0"/>
              <a:t>磁体，</a:t>
            </a:r>
            <a:r>
              <a:rPr lang="en-US" altLang="zh-CN" dirty="0" smtClean="0"/>
              <a:t>17 T2GHTS</a:t>
            </a:r>
            <a:r>
              <a:rPr lang="zh-CN" altLang="en-US" dirty="0" smtClean="0"/>
              <a:t>磁体，由</a:t>
            </a:r>
            <a:r>
              <a:rPr lang="en-US" altLang="zh-CN" dirty="0" smtClean="0"/>
              <a:t>9.4km</a:t>
            </a:r>
            <a:r>
              <a:rPr lang="zh-CN" altLang="en-US" dirty="0" smtClean="0"/>
              <a:t>带材绕制成，已在年初运行。</a:t>
            </a:r>
            <a:endParaRPr lang="en-US" altLang="zh-CN" dirty="0" smtClean="0"/>
          </a:p>
          <a:p>
            <a:r>
              <a:rPr lang="zh-CN" altLang="en-US" dirty="0" smtClean="0"/>
              <a:t>锂空气电池发展迅速，电动飞机的电池比超导点击能够提供两倍高的功率。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年初美国空军正在评估</a:t>
            </a:r>
            <a:r>
              <a:rPr lang="en-US" altLang="zh-CN" dirty="0" smtClean="0"/>
              <a:t>MV</a:t>
            </a:r>
            <a:r>
              <a:rPr lang="zh-CN" altLang="en-US" dirty="0" smtClean="0"/>
              <a:t>级的电力传输导线项目，该项目计划采用</a:t>
            </a:r>
            <a:r>
              <a:rPr lang="en-US" altLang="zh-CN" dirty="0" smtClean="0"/>
              <a:t>2G HTS</a:t>
            </a:r>
            <a:r>
              <a:rPr lang="zh-CN" altLang="en-US" dirty="0" smtClean="0"/>
              <a:t>替代铜导线。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IEA HTS IA 9</a:t>
            </a:r>
            <a:r>
              <a:rPr lang="zh-CN" altLang="en-US" dirty="0" smtClean="0"/>
              <a:t>个成员国签订的协定，包括美日韩德意大利加等。</a:t>
            </a:r>
            <a:endParaRPr lang="en-US" altLang="zh-CN" dirty="0" smtClean="0"/>
          </a:p>
          <a:p>
            <a:r>
              <a:rPr lang="zh-CN" altLang="en-US" dirty="0" smtClean="0"/>
              <a:t>综合的世界范围内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名左右专家的意见，为高温超导应用提供策略支撑，加快推进超导器件在电网中的应用。</a:t>
            </a:r>
            <a:endParaRPr lang="en-US" altLang="zh-CN" dirty="0" smtClean="0"/>
          </a:p>
          <a:p>
            <a:r>
              <a:rPr lang="zh-CN" altLang="en-US" dirty="0" smtClean="0"/>
              <a:t>首先，从供应商的角度，看价格和产能。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在市场化进场方面，</a:t>
            </a:r>
            <a:r>
              <a:rPr lang="en-US" altLang="zh-CN" dirty="0" smtClean="0"/>
              <a:t>IEA HTS</a:t>
            </a:r>
            <a:r>
              <a:rPr lang="zh-CN" altLang="en-US" dirty="0" smtClean="0"/>
              <a:t>主要考虑了两个应用，一个是高压传输，另一个是中低压配电。目前大多数用户认为，我们处在示范和研发阶段，少部分处在初步市场渗透，最终的大范围的市场采纳也预计将在</a:t>
            </a:r>
            <a:r>
              <a:rPr lang="en-US" altLang="zh-CN" dirty="0" smtClean="0"/>
              <a:t>2025</a:t>
            </a:r>
            <a:r>
              <a:rPr lang="zh-CN" altLang="en-US" dirty="0" smtClean="0"/>
              <a:t>年后完成。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6162A87-2121-46C2-87D8-CB844551791B}" type="datetimeFigureOut">
              <a:rPr lang="zh-CN" altLang="en-US" smtClean="0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E7B9-8EEB-4696-8122-96B13124392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-Tech Logo Reveal 02_1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98E60-B998-429A-9F75-50EE558536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5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A0D5-CE43-4461-A88F-6EB2BC53DB58}" type="datetime1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63BA-F87F-485A-B59D-6ED9DD363F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22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683C-D9F3-4DCE-9CD5-8F5127910198}" type="datetime1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5380-2D41-4D6D-AD2B-ACFB192BE1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24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2" y="223451"/>
            <a:ext cx="2043156" cy="73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924947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3568" y="4293097"/>
            <a:ext cx="7772400" cy="72008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en-US" altLang="zh-CN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fld id="{B37E7D32-63BD-4D9A-B068-DAAB3EF10629}" type="datetime1">
              <a:rPr lang="zh-CN" altLang="en-US"/>
              <a:pPr>
                <a:defRPr/>
              </a:pPr>
              <a:t>4/28/16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zh-CN" altLang="en-US" sz="1000" kern="12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25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5875"/>
            <a:ext cx="9144000" cy="9652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522288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31825" y="1"/>
            <a:ext cx="107950" cy="981075"/>
          </a:xfrm>
          <a:prstGeom prst="rect">
            <a:avLst/>
          </a:prstGeom>
          <a:solidFill>
            <a:srgbClr val="385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2607"/>
            <a:ext cx="1728192" cy="62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  <a:effectLst/>
        </p:spPr>
        <p:txBody>
          <a:bodyPr/>
          <a:lstStyle>
            <a:lvl1pPr marL="0" indent="0" algn="l" defTabSz="914321" rtl="0" eaLnBrk="1" latinLnBrk="0" hangingPunct="1">
              <a:spcBef>
                <a:spcPct val="20000"/>
              </a:spcBef>
              <a:buFont typeface="Arial" pitchFamily="34" charset="0"/>
              <a:buNone/>
              <a:defRPr lang="zh-CN" altLang="en-US" sz="2400" b="1" kern="1200" dirty="0" smtClean="0">
                <a:solidFill>
                  <a:srgbClr val="38546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6213" indent="-176213">
              <a:buFont typeface="Arial" pitchFamily="34" charset="0"/>
              <a:buChar char="•"/>
              <a:defRPr sz="1800">
                <a:solidFill>
                  <a:srgbClr val="38546C"/>
                </a:solidFill>
                <a:effectLst/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第四级</a:t>
            </a:r>
          </a:p>
          <a:p>
            <a:pPr lvl="1"/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417" y="-27383"/>
            <a:ext cx="8228584" cy="980729"/>
          </a:xfrm>
          <a:effectLst>
            <a:outerShdw blurRad="50800" dist="38100" dir="2700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txBody>
          <a:bodyPr/>
          <a:lstStyle>
            <a:lvl1pPr algn="l">
              <a:defRPr sz="3200" b="1">
                <a:solidFill>
                  <a:srgbClr val="38546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3124200" y="6588125"/>
            <a:ext cx="289560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11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6553200" y="6588125"/>
            <a:ext cx="2133600" cy="269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1D627-DF3D-4665-A2D9-2CA2D458AC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66DE-11E8-45A7-B0DF-D10EF339F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2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B36A-EEDF-4289-B5ED-2F6820CF6BDB}" type="datetime1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7F79-C3C6-4E9F-BABD-4B6C90311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43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5577-443E-46D9-8817-ABE335A72C98}" type="datetime1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6E73-5067-42BE-AF01-09F61CD7D1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1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4688-4A89-4802-84FC-14EACF30530E}" type="datetime1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12F3-57F3-4BBB-8455-28E36E8263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12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81CA-AC10-4CAC-AE87-E5D49D85D877}" type="datetime1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CA36-B07D-40AF-8B08-EADAACE3D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69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6EDD-1087-4AD1-8B56-8D42B5457294}" type="datetime1">
              <a:rPr lang="zh-CN" altLang="en-US"/>
              <a:pPr>
                <a:defRPr/>
              </a:pPr>
              <a:t>4/28/16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9E7A-8EF0-428B-94BC-00990B6849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www.shsctec.com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920DDA-7BF4-431E-BEC7-E11BCF0FEB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高温与高场超导材料及其应用技术研讨会</a:t>
            </a:r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4800" dirty="0" smtClean="0"/>
          </a:p>
          <a:p>
            <a:pPr algn="ctr"/>
            <a:r>
              <a:rPr sz="3600" dirty="0" smtClean="0"/>
              <a:t>第二代高温超导带材成品率</a:t>
            </a:r>
            <a:endParaRPr lang="en-US" sz="3600" dirty="0" smtClean="0"/>
          </a:p>
          <a:p>
            <a:pPr algn="ctr"/>
            <a:r>
              <a:rPr sz="3600" dirty="0" smtClean="0"/>
              <a:t>及产能提升技术探索</a:t>
            </a:r>
            <a:endParaRPr lang="en-US" altLang="zh-CN" sz="3600" dirty="0" smtClean="0"/>
          </a:p>
          <a:p>
            <a:pPr algn="r"/>
            <a:endParaRPr lang="en-US" altLang="zh-CN" sz="3200" dirty="0" smtClean="0"/>
          </a:p>
          <a:p>
            <a:pPr algn="ctr"/>
            <a:r>
              <a:rPr altLang="en-US" dirty="0" smtClean="0"/>
              <a:t>报告人： 赵跃</a:t>
            </a:r>
            <a:endParaRPr lang="en-US" altLang="en-US" dirty="0" smtClean="0"/>
          </a:p>
          <a:p>
            <a:pPr algn="ctr"/>
            <a:r>
              <a:rPr altLang="en-US" dirty="0" smtClean="0"/>
              <a:t>单位：上海超导科技股份有限公司</a:t>
            </a:r>
            <a:endParaRPr lang="en-US" altLang="en-US" dirty="0" smtClean="0"/>
          </a:p>
          <a:p>
            <a:pPr algn="ctr"/>
            <a:r>
              <a:rPr lang="en-US" altLang="zh-CN" dirty="0"/>
              <a:t> </a:t>
            </a:r>
            <a:r>
              <a:rPr dirty="0" smtClean="0"/>
              <a:t>上海交通大学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37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预期价格和产能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6" name="标题 2"/>
          <p:cNvSpPr txBox="1">
            <a:spLocks/>
          </p:cNvSpPr>
          <p:nvPr/>
        </p:nvSpPr>
        <p:spPr bwMode="auto">
          <a:xfrm>
            <a:off x="714348" y="857232"/>
            <a:ext cx="8228584" cy="9807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仅针对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YBCO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074" name="Picture 2" descr="C:\Users\yue.zhao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6500858" cy="5233182"/>
          </a:xfrm>
          <a:prstGeom prst="rect">
            <a:avLst/>
          </a:prstGeom>
          <a:noFill/>
        </p:spPr>
      </p:pic>
      <p:sp>
        <p:nvSpPr>
          <p:cNvPr id="7" name="椭圆 6"/>
          <p:cNvSpPr/>
          <p:nvPr/>
        </p:nvSpPr>
        <p:spPr>
          <a:xfrm>
            <a:off x="142876" y="1571612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4282" y="4000504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00" y="1714488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价格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4143380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产能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预期价格和产能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6" name="标题 2"/>
          <p:cNvSpPr txBox="1">
            <a:spLocks/>
          </p:cNvSpPr>
          <p:nvPr/>
        </p:nvSpPr>
        <p:spPr bwMode="auto">
          <a:xfrm>
            <a:off x="714348" y="857232"/>
            <a:ext cx="8228584" cy="9807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仅针对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YBCO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074" name="Picture 2" descr="C:\Users\yue.zhao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6500858" cy="523318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8412" y="2571744"/>
            <a:ext cx="6505588" cy="354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标题 2"/>
          <p:cNvSpPr txBox="1">
            <a:spLocks/>
          </p:cNvSpPr>
          <p:nvPr/>
        </p:nvSpPr>
        <p:spPr bwMode="auto">
          <a:xfrm>
            <a:off x="5143504" y="2000240"/>
            <a:ext cx="2500330" cy="9807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2">
                <a:lumMod val="40000"/>
                <a:lumOff val="6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市场化进程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2876" y="1571612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14282" y="4000504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00100" y="1714488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价格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4143380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产能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第二代高温超导带材的挑战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r>
              <a:rPr altLang="en-US" sz="2800" dirty="0" smtClean="0">
                <a:solidFill>
                  <a:srgbClr val="FF0000"/>
                </a:solidFill>
              </a:rPr>
              <a:t>降低成本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质：高均匀性、高稳定性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量：高产能</a:t>
            </a:r>
          </a:p>
          <a:p>
            <a:r>
              <a:rPr sz="2800" dirty="0" smtClean="0">
                <a:solidFill>
                  <a:srgbClr val="FF0000"/>
                </a:solidFill>
              </a:rPr>
              <a:t>性能提升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外场载流能力：</a:t>
            </a:r>
            <a:endParaRPr lang="en-US" dirty="0" smtClean="0"/>
          </a:p>
          <a:p>
            <a:pPr marL="342900" lvl="0" indent="-342900"/>
            <a:r>
              <a:rPr lang="en-US" altLang="zh-CN" dirty="0">
                <a:solidFill>
                  <a:srgbClr val="3218F4"/>
                </a:solidFill>
              </a:rPr>
              <a:t> </a:t>
            </a:r>
            <a:r>
              <a:rPr lang="en-US" altLang="zh-CN" dirty="0" smtClean="0">
                <a:solidFill>
                  <a:srgbClr val="3218F4"/>
                </a:solidFill>
              </a:rPr>
              <a:t>    </a:t>
            </a:r>
            <a:r>
              <a:rPr lang="en-US" altLang="zh-CN" dirty="0" err="1" smtClean="0">
                <a:solidFill>
                  <a:srgbClr val="3218F4"/>
                </a:solidFill>
              </a:rPr>
              <a:t>Ic</a:t>
            </a:r>
            <a:r>
              <a:rPr dirty="0" smtClean="0">
                <a:solidFill>
                  <a:srgbClr val="3218F4"/>
                </a:solidFill>
              </a:rPr>
              <a:t>、</a:t>
            </a:r>
            <a:r>
              <a:rPr lang="en-US" altLang="zh-CN" dirty="0" smtClean="0">
                <a:solidFill>
                  <a:srgbClr val="3218F4"/>
                </a:solidFill>
              </a:rPr>
              <a:t>Je</a:t>
            </a:r>
            <a:r>
              <a:rPr dirty="0" smtClean="0">
                <a:solidFill>
                  <a:srgbClr val="3218F4"/>
                </a:solidFill>
              </a:rPr>
              <a:t>（</a:t>
            </a:r>
            <a:r>
              <a:rPr lang="en-US" altLang="zh-CN" dirty="0" smtClean="0">
                <a:solidFill>
                  <a:srgbClr val="3218F4"/>
                </a:solidFill>
              </a:rPr>
              <a:t>T,  B</a:t>
            </a:r>
            <a:r>
              <a:rPr dirty="0" smtClean="0">
                <a:solidFill>
                  <a:srgbClr val="3218F4"/>
                </a:solidFill>
              </a:rPr>
              <a:t>，</a:t>
            </a:r>
            <a:r>
              <a:rPr lang="el-GR" altLang="zh-CN" dirty="0" smtClean="0">
                <a:solidFill>
                  <a:srgbClr val="3218F4"/>
                </a:solidFill>
              </a:rPr>
              <a:t>θ</a:t>
            </a:r>
            <a:r>
              <a:rPr dirty="0" smtClean="0">
                <a:solidFill>
                  <a:srgbClr val="3218F4"/>
                </a:solidFill>
              </a:rPr>
              <a:t>）</a:t>
            </a:r>
            <a:endParaRPr lang="en-US" dirty="0" smtClean="0">
              <a:solidFill>
                <a:srgbClr val="3218F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电机械性能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接头技术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低损耗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电缆技术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dirty="0" smtClean="0"/>
              <a:t>……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第二代高温超导带材的挑战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r>
              <a:rPr altLang="en-US" sz="2800" dirty="0" smtClean="0">
                <a:solidFill>
                  <a:srgbClr val="FF0000"/>
                </a:solidFill>
              </a:rPr>
              <a:t>降低成本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质：高均匀性、高稳定性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量：高产能</a:t>
            </a:r>
          </a:p>
          <a:p>
            <a:r>
              <a:rPr sz="2800" dirty="0" smtClean="0">
                <a:solidFill>
                  <a:srgbClr val="FF0000"/>
                </a:solidFill>
              </a:rPr>
              <a:t>性能提升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外场载流能力：</a:t>
            </a:r>
            <a:endParaRPr lang="en-US" dirty="0" smtClean="0"/>
          </a:p>
          <a:p>
            <a:pPr marL="342900" lvl="0" indent="-342900"/>
            <a:r>
              <a:rPr lang="en-US" altLang="zh-CN" dirty="0">
                <a:solidFill>
                  <a:srgbClr val="3218F4"/>
                </a:solidFill>
              </a:rPr>
              <a:t> </a:t>
            </a:r>
            <a:r>
              <a:rPr lang="en-US" altLang="zh-CN" dirty="0" smtClean="0">
                <a:solidFill>
                  <a:srgbClr val="3218F4"/>
                </a:solidFill>
              </a:rPr>
              <a:t>    </a:t>
            </a:r>
            <a:r>
              <a:rPr lang="en-US" altLang="zh-CN" dirty="0" err="1" smtClean="0">
                <a:solidFill>
                  <a:srgbClr val="3218F4"/>
                </a:solidFill>
              </a:rPr>
              <a:t>Ic</a:t>
            </a:r>
            <a:r>
              <a:rPr dirty="0" smtClean="0">
                <a:solidFill>
                  <a:srgbClr val="3218F4"/>
                </a:solidFill>
              </a:rPr>
              <a:t>、</a:t>
            </a:r>
            <a:r>
              <a:rPr lang="en-US" altLang="zh-CN" dirty="0" smtClean="0">
                <a:solidFill>
                  <a:srgbClr val="3218F4"/>
                </a:solidFill>
              </a:rPr>
              <a:t>Je</a:t>
            </a:r>
            <a:r>
              <a:rPr dirty="0" smtClean="0">
                <a:solidFill>
                  <a:srgbClr val="3218F4"/>
                </a:solidFill>
              </a:rPr>
              <a:t>（</a:t>
            </a:r>
            <a:r>
              <a:rPr lang="en-US" altLang="zh-CN" dirty="0" smtClean="0">
                <a:solidFill>
                  <a:srgbClr val="3218F4"/>
                </a:solidFill>
              </a:rPr>
              <a:t>T,  B</a:t>
            </a:r>
            <a:r>
              <a:rPr dirty="0" smtClean="0">
                <a:solidFill>
                  <a:srgbClr val="3218F4"/>
                </a:solidFill>
              </a:rPr>
              <a:t>，</a:t>
            </a:r>
            <a:r>
              <a:rPr lang="el-GR" altLang="zh-CN" dirty="0" smtClean="0">
                <a:solidFill>
                  <a:srgbClr val="3218F4"/>
                </a:solidFill>
              </a:rPr>
              <a:t>θ</a:t>
            </a:r>
            <a:r>
              <a:rPr dirty="0" smtClean="0">
                <a:solidFill>
                  <a:srgbClr val="3218F4"/>
                </a:solidFill>
              </a:rPr>
              <a:t>）</a:t>
            </a:r>
            <a:endParaRPr lang="en-US" dirty="0" smtClean="0">
              <a:solidFill>
                <a:srgbClr val="3218F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电机械性能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接头技术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低损耗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电缆技术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dirty="0" smtClean="0"/>
              <a:t>……</a:t>
            </a:r>
            <a:endParaRPr dirty="0"/>
          </a:p>
        </p:txBody>
      </p:sp>
      <p:grpSp>
        <p:nvGrpSpPr>
          <p:cNvPr id="28" name="组合 27"/>
          <p:cNvGrpSpPr/>
          <p:nvPr/>
        </p:nvGrpSpPr>
        <p:grpSpPr>
          <a:xfrm>
            <a:off x="4286248" y="2428868"/>
            <a:ext cx="4786346" cy="4214842"/>
            <a:chOff x="4357654" y="1785926"/>
            <a:chExt cx="4786346" cy="4214842"/>
          </a:xfrm>
        </p:grpSpPr>
        <p:sp>
          <p:nvSpPr>
            <p:cNvPr id="22" name="圆角矩形 21"/>
            <p:cNvSpPr/>
            <p:nvPr/>
          </p:nvSpPr>
          <p:spPr>
            <a:xfrm>
              <a:off x="4357654" y="1785926"/>
              <a:ext cx="4786346" cy="4214842"/>
            </a:xfrm>
            <a:prstGeom prst="round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357786" y="1928802"/>
              <a:ext cx="307007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500" u="sng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产线智能化“监控”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9092" y="2643182"/>
              <a:ext cx="4623297" cy="299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20" y="5500702"/>
              <a:ext cx="107883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圆角右箭头 29"/>
          <p:cNvSpPr/>
          <p:nvPr/>
        </p:nvSpPr>
        <p:spPr>
          <a:xfrm rot="5400000">
            <a:off x="4607719" y="1750207"/>
            <a:ext cx="714380" cy="1071570"/>
          </a:xfrm>
          <a:prstGeom prst="bentArrow">
            <a:avLst>
              <a:gd name="adj1" fmla="val 35667"/>
              <a:gd name="adj2" fmla="val 25000"/>
              <a:gd name="adj3" fmla="val 41000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第二代高温超导带材的挑战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r>
              <a:rPr sz="2800" dirty="0" smtClean="0">
                <a:solidFill>
                  <a:srgbClr val="FF0000"/>
                </a:solidFill>
              </a:rPr>
              <a:t>降低成本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质：高均匀性、高稳定性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量：高产能</a:t>
            </a:r>
          </a:p>
          <a:p>
            <a:r>
              <a:rPr sz="2800" dirty="0" smtClean="0">
                <a:solidFill>
                  <a:srgbClr val="FF0000"/>
                </a:solidFill>
              </a:rPr>
              <a:t>性能提升</a:t>
            </a:r>
            <a:endParaRPr sz="2800" dirty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外场载流能力：</a:t>
            </a:r>
            <a:endParaRPr lang="en-US" dirty="0" smtClean="0"/>
          </a:p>
          <a:p>
            <a:pPr marL="342900" lvl="0" indent="-342900"/>
            <a:r>
              <a:rPr lang="en-US" altLang="zh-CN" dirty="0">
                <a:solidFill>
                  <a:srgbClr val="3218F4"/>
                </a:solidFill>
              </a:rPr>
              <a:t> </a:t>
            </a:r>
            <a:r>
              <a:rPr lang="en-US" altLang="zh-CN" dirty="0" smtClean="0">
                <a:solidFill>
                  <a:srgbClr val="3218F4"/>
                </a:solidFill>
              </a:rPr>
              <a:t>    </a:t>
            </a:r>
            <a:r>
              <a:rPr lang="en-US" altLang="zh-CN" dirty="0" err="1" smtClean="0">
                <a:solidFill>
                  <a:srgbClr val="3218F4"/>
                </a:solidFill>
              </a:rPr>
              <a:t>Ic</a:t>
            </a:r>
            <a:r>
              <a:rPr dirty="0" smtClean="0">
                <a:solidFill>
                  <a:srgbClr val="3218F4"/>
                </a:solidFill>
              </a:rPr>
              <a:t>、</a:t>
            </a:r>
            <a:r>
              <a:rPr lang="en-US" altLang="zh-CN" dirty="0" smtClean="0">
                <a:solidFill>
                  <a:srgbClr val="3218F4"/>
                </a:solidFill>
              </a:rPr>
              <a:t>Je</a:t>
            </a:r>
            <a:r>
              <a:rPr dirty="0" smtClean="0">
                <a:solidFill>
                  <a:srgbClr val="3218F4"/>
                </a:solidFill>
              </a:rPr>
              <a:t>（</a:t>
            </a:r>
            <a:r>
              <a:rPr lang="en-US" altLang="zh-CN" dirty="0" smtClean="0">
                <a:solidFill>
                  <a:srgbClr val="3218F4"/>
                </a:solidFill>
              </a:rPr>
              <a:t>T,  B</a:t>
            </a:r>
            <a:r>
              <a:rPr dirty="0" smtClean="0">
                <a:solidFill>
                  <a:srgbClr val="3218F4"/>
                </a:solidFill>
              </a:rPr>
              <a:t>，</a:t>
            </a:r>
            <a:r>
              <a:rPr lang="el-GR" altLang="zh-CN" dirty="0" smtClean="0">
                <a:solidFill>
                  <a:srgbClr val="3218F4"/>
                </a:solidFill>
              </a:rPr>
              <a:t>θ</a:t>
            </a:r>
            <a:r>
              <a:rPr dirty="0" smtClean="0">
                <a:solidFill>
                  <a:srgbClr val="3218F4"/>
                </a:solidFill>
              </a:rPr>
              <a:t>）</a:t>
            </a:r>
            <a:endParaRPr lang="en-US" dirty="0" smtClean="0">
              <a:solidFill>
                <a:srgbClr val="3218F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电机械性能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接头技术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低损耗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电缆技术</a:t>
            </a: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lang="en-US" dirty="0" smtClean="0"/>
              <a:t>……</a:t>
            </a:r>
            <a:endParaRPr dirty="0"/>
          </a:p>
        </p:txBody>
      </p:sp>
      <p:grpSp>
        <p:nvGrpSpPr>
          <p:cNvPr id="2" name="组合 15"/>
          <p:cNvGrpSpPr/>
          <p:nvPr/>
        </p:nvGrpSpPr>
        <p:grpSpPr>
          <a:xfrm>
            <a:off x="4572000" y="2428868"/>
            <a:ext cx="4357686" cy="3071834"/>
            <a:chOff x="4857752" y="2071678"/>
            <a:chExt cx="4286248" cy="2857520"/>
          </a:xfrm>
        </p:grpSpPr>
        <p:sp>
          <p:nvSpPr>
            <p:cNvPr id="9" name="TextBox 8"/>
            <p:cNvSpPr txBox="1"/>
            <p:nvPr/>
          </p:nvSpPr>
          <p:spPr>
            <a:xfrm>
              <a:off x="5357818" y="2357430"/>
              <a:ext cx="2857520" cy="369332"/>
            </a:xfrm>
            <a:prstGeom prst="rect">
              <a:avLst/>
            </a:prstGeom>
            <a:solidFill>
              <a:srgbClr val="3218F4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设备成本分摊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=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投资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产量</a:t>
              </a:r>
              <a:endPara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1221" y="3134941"/>
              <a:ext cx="3371640" cy="44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降低成本的关键：</a:t>
              </a:r>
              <a:r>
                <a:rPr lang="zh-CN" altLang="en-US" sz="2500" u="sng" dirty="0" smtClean="0">
                  <a:solidFill>
                    <a:srgbClr val="C00000"/>
                  </a:solidFill>
                  <a:latin typeface="黑体" pitchFamily="49" charset="-122"/>
                  <a:ea typeface="黑体" pitchFamily="49" charset="-122"/>
                </a:rPr>
                <a:t>提高产量</a:t>
              </a:r>
              <a:endParaRPr lang="zh-CN" altLang="en-US" sz="2500" u="sng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 rot="16200000">
              <a:off x="7570786" y="2719386"/>
              <a:ext cx="428628" cy="500066"/>
            </a:xfrm>
            <a:prstGeom prst="rightArrow">
              <a:avLst/>
            </a:prstGeom>
            <a:gradFill flip="none" rotWithShape="0">
              <a:gsLst>
                <a:gs pos="0">
                  <a:schemeClr val="bg1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0628" y="3720116"/>
              <a:ext cx="4071934" cy="923330"/>
            </a:xfrm>
            <a:prstGeom prst="rect">
              <a:avLst/>
            </a:prstGeom>
            <a:solidFill>
              <a:srgbClr val="3218F4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产量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=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沉积区域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×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厚度生长速率</a:t>
              </a:r>
              <a:endParaRPr lang="en-US" altLang="zh-CN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    =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长度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×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带材宽度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×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厚度生长速率</a:t>
              </a:r>
              <a:endParaRPr lang="en-US" altLang="zh-CN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    =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走带速度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×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带材宽度</a:t>
              </a:r>
              <a:r>
                <a:rPr lang="en-US" altLang="zh-CN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×</a:t>
              </a:r>
              <a:r>
                <a:rPr lang="zh-CN" altLang="en-US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膜厚</a:t>
              </a:r>
              <a:endPara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857752" y="2071678"/>
              <a:ext cx="4286248" cy="2857520"/>
            </a:xfrm>
            <a:prstGeom prst="roundRect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右箭头 13"/>
          <p:cNvSpPr/>
          <p:nvPr/>
        </p:nvSpPr>
        <p:spPr>
          <a:xfrm>
            <a:off x="3000364" y="2285992"/>
            <a:ext cx="1571636" cy="5715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68760"/>
            <a:ext cx="6329378" cy="48965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提高成品率和产能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背景：</a:t>
            </a:r>
            <a:r>
              <a:rPr lang="en-US" altLang="zh-CN" sz="2400" b="1" dirty="0" smtClean="0">
                <a:solidFill>
                  <a:schemeClr val="bg1">
                    <a:lumMod val="85000"/>
                  </a:schemeClr>
                </a:solidFill>
              </a:rPr>
              <a:t>2G HTS</a:t>
            </a: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的机遇</a:t>
            </a:r>
            <a:endParaRPr lang="en-US" altLang="zh-CN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挑战：价格高、产能低</a:t>
            </a:r>
            <a:endParaRPr lang="en-US" altLang="zh-CN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chemeClr val="bg1">
                    <a:lumMod val="85000"/>
                  </a:schemeClr>
                </a:solidFill>
              </a:rPr>
              <a:t>应对：提高产能、智能化制造装备</a:t>
            </a:r>
            <a:endParaRPr lang="en-US" altLang="zh-CN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上海超导在成品率及产能提升技术的进展</a:t>
            </a:r>
            <a:endParaRPr lang="en-US" dirty="0" smtClean="0"/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核心装备自主化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仿真模拟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设备改造与工艺优化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长带生产工程化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小结和展望</a:t>
            </a:r>
            <a:endParaRPr dirty="0"/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b="1" dirty="0" smtClean="0"/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dirty="0" smtClean="0">
              <a:solidFill>
                <a:srgbClr val="C00000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b="1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endParaRPr lang="en-US" dirty="0" smtClean="0"/>
          </a:p>
          <a:p>
            <a:pPr marL="342900" indent="-342900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www.shsctec.com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61912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核心装备自主化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1326" y="7016777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lvl="0" defTabSz="912813"/>
            <a:r>
              <a:rPr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实现全部核心装备及工艺自主化</a:t>
            </a: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2357430"/>
            <a:ext cx="2500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优势：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装备设计、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制造、改造以及与工艺优化的互动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装备设计的仿真模拟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1326" y="7016777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4357686" y="1518810"/>
            <a:ext cx="4500595" cy="4053330"/>
            <a:chOff x="4018891" y="1881342"/>
            <a:chExt cx="4164336" cy="3713506"/>
          </a:xfrm>
        </p:grpSpPr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4812099" y="5284678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气态流体仿真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4283292" y="2928521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结构力学仿真</a:t>
              </a:r>
              <a:endParaRPr lang="en-US" altLang="zh-CN" sz="1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8891" y="1881342"/>
              <a:ext cx="2118225" cy="110411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8892" y="4172049"/>
              <a:ext cx="2157279" cy="111262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47"/>
            <p:cNvSpPr txBox="1"/>
            <p:nvPr/>
          </p:nvSpPr>
          <p:spPr>
            <a:xfrm>
              <a:off x="6398510" y="2993970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热力学</a:t>
              </a:r>
              <a:r>
                <a:rPr lang="zh-CN" altLang="zh-CN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仿真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7796" y="4172048"/>
              <a:ext cx="1905431" cy="104718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49"/>
            <p:cNvSpPr txBox="1"/>
            <p:nvPr/>
          </p:nvSpPr>
          <p:spPr>
            <a:xfrm>
              <a:off x="6266311" y="5284677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电磁场仿真</a:t>
              </a: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0210" y="1881342"/>
              <a:ext cx="1983017" cy="103143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组合 43"/>
            <p:cNvGrpSpPr/>
            <p:nvPr/>
          </p:nvGrpSpPr>
          <p:grpSpPr>
            <a:xfrm>
              <a:off x="5047108" y="3168214"/>
              <a:ext cx="1746201" cy="924660"/>
              <a:chOff x="3556938" y="1746996"/>
              <a:chExt cx="1969113" cy="1214925"/>
            </a:xfrm>
          </p:grpSpPr>
          <p:sp>
            <p:nvSpPr>
              <p:cNvPr id="27" name="AutoShape 5"/>
              <p:cNvSpPr>
                <a:spLocks noChangeArrowheads="1"/>
              </p:cNvSpPr>
              <p:nvPr/>
            </p:nvSpPr>
            <p:spPr bwMode="gray">
              <a:xfrm rot="12963264">
                <a:off x="3810487" y="2161711"/>
                <a:ext cx="416704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gray">
              <a:xfrm rot="9263662">
                <a:off x="3902623" y="2606681"/>
                <a:ext cx="255766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gray">
              <a:xfrm rot="3065328">
                <a:off x="4936157" y="2548666"/>
                <a:ext cx="309211" cy="124713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invGray">
              <a:xfrm>
                <a:off x="3556938" y="1838620"/>
                <a:ext cx="1969113" cy="1094052"/>
              </a:xfrm>
              <a:prstGeom prst="ellipse">
                <a:avLst/>
              </a:prstGeom>
              <a:noFill/>
              <a:ln w="38100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 sz="3600">
                  <a:ea typeface="宋体" pitchFamily="2" charset="-122"/>
                </a:endParaRPr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3782174" y="1876325"/>
                <a:ext cx="189562" cy="179453"/>
                <a:chOff x="2152" y="1833"/>
                <a:chExt cx="227" cy="227"/>
              </a:xfrm>
            </p:grpSpPr>
            <p:sp>
              <p:nvSpPr>
                <p:cNvPr id="55" name="Oval 11"/>
                <p:cNvSpPr>
                  <a:spLocks noChangeArrowheads="1"/>
                </p:cNvSpPr>
                <p:nvPr/>
              </p:nvSpPr>
              <p:spPr bwMode="gray">
                <a:xfrm>
                  <a:off x="2152" y="183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6" name="Oval 12"/>
                <p:cNvSpPr>
                  <a:spLocks noChangeArrowheads="1"/>
                </p:cNvSpPr>
                <p:nvPr/>
              </p:nvSpPr>
              <p:spPr bwMode="gray">
                <a:xfrm>
                  <a:off x="2162" y="185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738984" y="2721620"/>
                <a:ext cx="189562" cy="179453"/>
                <a:chOff x="2327" y="3629"/>
                <a:chExt cx="227" cy="227"/>
              </a:xfrm>
            </p:grpSpPr>
            <p:sp>
              <p:nvSpPr>
                <p:cNvPr id="53" name="Oval 17"/>
                <p:cNvSpPr>
                  <a:spLocks noChangeArrowheads="1"/>
                </p:cNvSpPr>
                <p:nvPr/>
              </p:nvSpPr>
              <p:spPr bwMode="gray">
                <a:xfrm>
                  <a:off x="2327" y="3629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4" name="Oval 18"/>
                <p:cNvSpPr>
                  <a:spLocks noChangeArrowheads="1"/>
                </p:cNvSpPr>
                <p:nvPr/>
              </p:nvSpPr>
              <p:spPr bwMode="gray">
                <a:xfrm>
                  <a:off x="2337" y="3648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4834488" y="1746996"/>
                <a:ext cx="189562" cy="179453"/>
                <a:chOff x="3503" y="2123"/>
                <a:chExt cx="227" cy="227"/>
              </a:xfrm>
            </p:grpSpPr>
            <p:sp>
              <p:nvSpPr>
                <p:cNvPr id="51" name="Oval 20"/>
                <p:cNvSpPr>
                  <a:spLocks noChangeArrowheads="1"/>
                </p:cNvSpPr>
                <p:nvPr/>
              </p:nvSpPr>
              <p:spPr bwMode="gray">
                <a:xfrm>
                  <a:off x="3503" y="212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2" name="Oval 21"/>
                <p:cNvSpPr>
                  <a:spLocks noChangeArrowheads="1"/>
                </p:cNvSpPr>
                <p:nvPr/>
              </p:nvSpPr>
              <p:spPr bwMode="gray">
                <a:xfrm>
                  <a:off x="3513" y="214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5155210" y="2721801"/>
                <a:ext cx="189562" cy="179453"/>
                <a:chOff x="3620" y="3047"/>
                <a:chExt cx="227" cy="227"/>
              </a:xfrm>
            </p:grpSpPr>
            <p:sp>
              <p:nvSpPr>
                <p:cNvPr id="49" name="Oval 23"/>
                <p:cNvSpPr>
                  <a:spLocks noChangeArrowheads="1"/>
                </p:cNvSpPr>
                <p:nvPr/>
              </p:nvSpPr>
              <p:spPr bwMode="gray">
                <a:xfrm>
                  <a:off x="3620" y="3047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0" name="Oval 24"/>
                <p:cNvSpPr>
                  <a:spLocks noChangeArrowheads="1"/>
                </p:cNvSpPr>
                <p:nvPr/>
              </p:nvSpPr>
              <p:spPr bwMode="gray">
                <a:xfrm>
                  <a:off x="3630" y="3066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6" name="Oval 28"/>
              <p:cNvSpPr>
                <a:spLocks noChangeArrowheads="1"/>
              </p:cNvSpPr>
              <p:nvPr/>
            </p:nvSpPr>
            <p:spPr bwMode="gray">
              <a:xfrm>
                <a:off x="4047129" y="1864708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049634" y="1867869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13935" y="1864708"/>
                <a:ext cx="889357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04748" y="1851268"/>
                <a:ext cx="889358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4158193" y="1864279"/>
                <a:ext cx="800839" cy="1094114"/>
                <a:chOff x="2416" y="1761"/>
                <a:chExt cx="959" cy="1384"/>
              </a:xfrm>
            </p:grpSpPr>
            <p:sp>
              <p:nvSpPr>
                <p:cNvPr id="42" name="Oval 32"/>
                <p:cNvSpPr>
                  <a:spLocks noChangeArrowheads="1"/>
                </p:cNvSpPr>
                <p:nvPr/>
              </p:nvSpPr>
              <p:spPr bwMode="gray">
                <a:xfrm>
                  <a:off x="2416" y="1761"/>
                  <a:ext cx="959" cy="1384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3" name="Oval 33"/>
                <p:cNvSpPr>
                  <a:spLocks noChangeArrowheads="1"/>
                </p:cNvSpPr>
                <p:nvPr/>
              </p:nvSpPr>
              <p:spPr bwMode="gray">
                <a:xfrm>
                  <a:off x="2430" y="1986"/>
                  <a:ext cx="927" cy="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4" name="Oval 34"/>
                <p:cNvSpPr>
                  <a:spLocks noChangeArrowheads="1"/>
                </p:cNvSpPr>
                <p:nvPr/>
              </p:nvSpPr>
              <p:spPr bwMode="gray">
                <a:xfrm>
                  <a:off x="2441" y="1992"/>
                  <a:ext cx="906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5" name="Oval 35"/>
                <p:cNvSpPr>
                  <a:spLocks noChangeArrowheads="1"/>
                </p:cNvSpPr>
                <p:nvPr/>
              </p:nvSpPr>
              <p:spPr bwMode="gray">
                <a:xfrm>
                  <a:off x="2451" y="2001"/>
                  <a:ext cx="86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6" name="Oval 36"/>
                <p:cNvSpPr>
                  <a:spLocks noChangeArrowheads="1"/>
                </p:cNvSpPr>
                <p:nvPr/>
              </p:nvSpPr>
              <p:spPr bwMode="gray">
                <a:xfrm>
                  <a:off x="2502" y="2024"/>
                  <a:ext cx="765" cy="6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4186119" y="2137419"/>
                <a:ext cx="754667" cy="629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仿真模</a:t>
                </a:r>
                <a:endParaRPr lang="en-US" altLang="zh-CN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拟团队</a:t>
                </a:r>
                <a:endParaRPr lang="zh-CN" altLang="en-US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AutoShape 3"/>
              <p:cNvSpPr>
                <a:spLocks noChangeArrowheads="1"/>
              </p:cNvSpPr>
              <p:nvPr/>
            </p:nvSpPr>
            <p:spPr bwMode="gray">
              <a:xfrm rot="17382132">
                <a:off x="4789178" y="2001289"/>
                <a:ext cx="394481" cy="151984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58" name="矩形 57"/>
          <p:cNvSpPr/>
          <p:nvPr/>
        </p:nvSpPr>
        <p:spPr>
          <a:xfrm>
            <a:off x="357158" y="1500174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优势：</a:t>
            </a:r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组建仿真团队，为设备设计、制造以及改造提供依据和参考。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装备设计的仿真模拟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1326" y="7016777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268760"/>
            <a:ext cx="3829048" cy="1017232"/>
          </a:xfrm>
        </p:spPr>
        <p:txBody>
          <a:bodyPr/>
          <a:lstStyle/>
          <a:p>
            <a:r>
              <a:rPr altLang="en-US" dirty="0" smtClean="0"/>
              <a:t>解决问题一：</a:t>
            </a:r>
            <a:endParaRPr lang="en-US" altLang="en-US" dirty="0" smtClean="0"/>
          </a:p>
          <a:p>
            <a:r>
              <a:rPr altLang="en-US" dirty="0" smtClean="0"/>
              <a:t>设备易操作性</a:t>
            </a:r>
            <a:endParaRPr lang="en-US" altLang="en-US" dirty="0" smtClean="0"/>
          </a:p>
        </p:txBody>
      </p:sp>
      <p:grpSp>
        <p:nvGrpSpPr>
          <p:cNvPr id="10" name="组合 9"/>
          <p:cNvGrpSpPr/>
          <p:nvPr/>
        </p:nvGrpSpPr>
        <p:grpSpPr>
          <a:xfrm>
            <a:off x="4357686" y="1518810"/>
            <a:ext cx="4500595" cy="4053330"/>
            <a:chOff x="4018891" y="1881342"/>
            <a:chExt cx="4164336" cy="3713506"/>
          </a:xfrm>
        </p:grpSpPr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4812099" y="5284678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气态流体仿真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4283292" y="2928521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结构力学仿真</a:t>
              </a:r>
              <a:endParaRPr lang="en-US" altLang="zh-CN" sz="1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8891" y="1881342"/>
              <a:ext cx="2118225" cy="110411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8892" y="4172049"/>
              <a:ext cx="2157279" cy="111262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47"/>
            <p:cNvSpPr txBox="1"/>
            <p:nvPr/>
          </p:nvSpPr>
          <p:spPr>
            <a:xfrm>
              <a:off x="6398510" y="2993970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热力学</a:t>
              </a:r>
              <a:r>
                <a:rPr lang="zh-CN" altLang="zh-CN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仿真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7796" y="4172048"/>
              <a:ext cx="1905431" cy="104718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49"/>
            <p:cNvSpPr txBox="1"/>
            <p:nvPr/>
          </p:nvSpPr>
          <p:spPr>
            <a:xfrm>
              <a:off x="6266311" y="5284677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电磁场仿真</a:t>
              </a: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0210" y="1881342"/>
              <a:ext cx="1983017" cy="103143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组合 43"/>
            <p:cNvGrpSpPr/>
            <p:nvPr/>
          </p:nvGrpSpPr>
          <p:grpSpPr>
            <a:xfrm>
              <a:off x="5047108" y="3168214"/>
              <a:ext cx="1746201" cy="924660"/>
              <a:chOff x="3556938" y="1746996"/>
              <a:chExt cx="1969113" cy="1214925"/>
            </a:xfrm>
          </p:grpSpPr>
          <p:sp>
            <p:nvSpPr>
              <p:cNvPr id="27" name="AutoShape 5"/>
              <p:cNvSpPr>
                <a:spLocks noChangeArrowheads="1"/>
              </p:cNvSpPr>
              <p:nvPr/>
            </p:nvSpPr>
            <p:spPr bwMode="gray">
              <a:xfrm rot="12963264">
                <a:off x="3810487" y="2161711"/>
                <a:ext cx="416704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gray">
              <a:xfrm rot="9263662">
                <a:off x="3902623" y="2606681"/>
                <a:ext cx="255766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gray">
              <a:xfrm rot="3065328">
                <a:off x="4936157" y="2548666"/>
                <a:ext cx="309211" cy="124713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invGray">
              <a:xfrm>
                <a:off x="3556938" y="1838620"/>
                <a:ext cx="1969113" cy="1094052"/>
              </a:xfrm>
              <a:prstGeom prst="ellipse">
                <a:avLst/>
              </a:prstGeom>
              <a:noFill/>
              <a:ln w="38100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 sz="3600">
                  <a:ea typeface="宋体" pitchFamily="2" charset="-122"/>
                </a:endParaRPr>
              </a:p>
            </p:txBody>
          </p:sp>
          <p:grpSp>
            <p:nvGrpSpPr>
              <p:cNvPr id="31" name="Group 10"/>
              <p:cNvGrpSpPr>
                <a:grpSpLocks/>
              </p:cNvGrpSpPr>
              <p:nvPr/>
            </p:nvGrpSpPr>
            <p:grpSpPr bwMode="auto">
              <a:xfrm>
                <a:off x="3782174" y="1876325"/>
                <a:ext cx="189562" cy="179453"/>
                <a:chOff x="2152" y="1833"/>
                <a:chExt cx="227" cy="227"/>
              </a:xfrm>
            </p:grpSpPr>
            <p:sp>
              <p:nvSpPr>
                <p:cNvPr id="55" name="Oval 11"/>
                <p:cNvSpPr>
                  <a:spLocks noChangeArrowheads="1"/>
                </p:cNvSpPr>
                <p:nvPr/>
              </p:nvSpPr>
              <p:spPr bwMode="gray">
                <a:xfrm>
                  <a:off x="2152" y="183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6" name="Oval 12"/>
                <p:cNvSpPr>
                  <a:spLocks noChangeArrowheads="1"/>
                </p:cNvSpPr>
                <p:nvPr/>
              </p:nvSpPr>
              <p:spPr bwMode="gray">
                <a:xfrm>
                  <a:off x="2162" y="185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32" name="Group 16"/>
              <p:cNvGrpSpPr>
                <a:grpSpLocks/>
              </p:cNvGrpSpPr>
              <p:nvPr/>
            </p:nvGrpSpPr>
            <p:grpSpPr bwMode="auto">
              <a:xfrm>
                <a:off x="3738984" y="2721620"/>
                <a:ext cx="189562" cy="179453"/>
                <a:chOff x="2327" y="3629"/>
                <a:chExt cx="227" cy="227"/>
              </a:xfrm>
            </p:grpSpPr>
            <p:sp>
              <p:nvSpPr>
                <p:cNvPr id="53" name="Oval 17"/>
                <p:cNvSpPr>
                  <a:spLocks noChangeArrowheads="1"/>
                </p:cNvSpPr>
                <p:nvPr/>
              </p:nvSpPr>
              <p:spPr bwMode="gray">
                <a:xfrm>
                  <a:off x="2327" y="3629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4" name="Oval 18"/>
                <p:cNvSpPr>
                  <a:spLocks noChangeArrowheads="1"/>
                </p:cNvSpPr>
                <p:nvPr/>
              </p:nvSpPr>
              <p:spPr bwMode="gray">
                <a:xfrm>
                  <a:off x="2337" y="3648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33" name="Group 19"/>
              <p:cNvGrpSpPr>
                <a:grpSpLocks/>
              </p:cNvGrpSpPr>
              <p:nvPr/>
            </p:nvGrpSpPr>
            <p:grpSpPr bwMode="auto">
              <a:xfrm>
                <a:off x="4834488" y="1746996"/>
                <a:ext cx="189562" cy="179453"/>
                <a:chOff x="3503" y="2123"/>
                <a:chExt cx="227" cy="227"/>
              </a:xfrm>
            </p:grpSpPr>
            <p:sp>
              <p:nvSpPr>
                <p:cNvPr id="51" name="Oval 20"/>
                <p:cNvSpPr>
                  <a:spLocks noChangeArrowheads="1"/>
                </p:cNvSpPr>
                <p:nvPr/>
              </p:nvSpPr>
              <p:spPr bwMode="gray">
                <a:xfrm>
                  <a:off x="3503" y="212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2" name="Oval 21"/>
                <p:cNvSpPr>
                  <a:spLocks noChangeArrowheads="1"/>
                </p:cNvSpPr>
                <p:nvPr/>
              </p:nvSpPr>
              <p:spPr bwMode="gray">
                <a:xfrm>
                  <a:off x="3513" y="214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34" name="Group 22"/>
              <p:cNvGrpSpPr>
                <a:grpSpLocks/>
              </p:cNvGrpSpPr>
              <p:nvPr/>
            </p:nvGrpSpPr>
            <p:grpSpPr bwMode="auto">
              <a:xfrm>
                <a:off x="5155210" y="2721801"/>
                <a:ext cx="189562" cy="179453"/>
                <a:chOff x="3620" y="3047"/>
                <a:chExt cx="227" cy="227"/>
              </a:xfrm>
            </p:grpSpPr>
            <p:sp>
              <p:nvSpPr>
                <p:cNvPr id="49" name="Oval 23"/>
                <p:cNvSpPr>
                  <a:spLocks noChangeArrowheads="1"/>
                </p:cNvSpPr>
                <p:nvPr/>
              </p:nvSpPr>
              <p:spPr bwMode="gray">
                <a:xfrm>
                  <a:off x="3620" y="3047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0" name="Oval 24"/>
                <p:cNvSpPr>
                  <a:spLocks noChangeArrowheads="1"/>
                </p:cNvSpPr>
                <p:nvPr/>
              </p:nvSpPr>
              <p:spPr bwMode="gray">
                <a:xfrm>
                  <a:off x="3630" y="3066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6" name="Oval 28"/>
              <p:cNvSpPr>
                <a:spLocks noChangeArrowheads="1"/>
              </p:cNvSpPr>
              <p:nvPr/>
            </p:nvSpPr>
            <p:spPr bwMode="gray">
              <a:xfrm>
                <a:off x="4047129" y="1864708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049634" y="1867869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13935" y="1864708"/>
                <a:ext cx="889357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04748" y="1851268"/>
                <a:ext cx="889358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40" name="Group 44"/>
              <p:cNvGrpSpPr>
                <a:grpSpLocks/>
              </p:cNvGrpSpPr>
              <p:nvPr/>
            </p:nvGrpSpPr>
            <p:grpSpPr bwMode="auto">
              <a:xfrm>
                <a:off x="4158193" y="1864279"/>
                <a:ext cx="800839" cy="1094114"/>
                <a:chOff x="2416" y="1761"/>
                <a:chExt cx="959" cy="1384"/>
              </a:xfrm>
            </p:grpSpPr>
            <p:sp>
              <p:nvSpPr>
                <p:cNvPr id="42" name="Oval 32"/>
                <p:cNvSpPr>
                  <a:spLocks noChangeArrowheads="1"/>
                </p:cNvSpPr>
                <p:nvPr/>
              </p:nvSpPr>
              <p:spPr bwMode="gray">
                <a:xfrm>
                  <a:off x="2416" y="1761"/>
                  <a:ext cx="959" cy="1384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3" name="Oval 33"/>
                <p:cNvSpPr>
                  <a:spLocks noChangeArrowheads="1"/>
                </p:cNvSpPr>
                <p:nvPr/>
              </p:nvSpPr>
              <p:spPr bwMode="gray">
                <a:xfrm>
                  <a:off x="2430" y="1986"/>
                  <a:ext cx="927" cy="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4" name="Oval 34"/>
                <p:cNvSpPr>
                  <a:spLocks noChangeArrowheads="1"/>
                </p:cNvSpPr>
                <p:nvPr/>
              </p:nvSpPr>
              <p:spPr bwMode="gray">
                <a:xfrm>
                  <a:off x="2441" y="1992"/>
                  <a:ext cx="906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5" name="Oval 35"/>
                <p:cNvSpPr>
                  <a:spLocks noChangeArrowheads="1"/>
                </p:cNvSpPr>
                <p:nvPr/>
              </p:nvSpPr>
              <p:spPr bwMode="gray">
                <a:xfrm>
                  <a:off x="2451" y="2001"/>
                  <a:ext cx="86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6" name="Oval 36"/>
                <p:cNvSpPr>
                  <a:spLocks noChangeArrowheads="1"/>
                </p:cNvSpPr>
                <p:nvPr/>
              </p:nvSpPr>
              <p:spPr bwMode="gray">
                <a:xfrm>
                  <a:off x="2502" y="2024"/>
                  <a:ext cx="765" cy="6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4186119" y="2137419"/>
                <a:ext cx="754667" cy="629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仿真模</a:t>
                </a:r>
                <a:endParaRPr lang="en-US" altLang="zh-CN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拟团队</a:t>
                </a:r>
                <a:endParaRPr lang="zh-CN" altLang="en-US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AutoShape 3"/>
              <p:cNvSpPr>
                <a:spLocks noChangeArrowheads="1"/>
              </p:cNvSpPr>
              <p:nvPr/>
            </p:nvSpPr>
            <p:spPr bwMode="gray">
              <a:xfrm rot="17382132">
                <a:off x="4789178" y="2001289"/>
                <a:ext cx="394481" cy="151984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</p:grpSp>
      </p:grpSp>
      <p:pic>
        <p:nvPicPr>
          <p:cNvPr id="48" name="图片 4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500306"/>
            <a:ext cx="3536038" cy="2895600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571472" y="5572140"/>
            <a:ext cx="3587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镀膜腔室门设计制造：</a:t>
            </a:r>
            <a:endParaRPr lang="en-US" altLang="zh-CN" dirty="0" smtClean="0"/>
          </a:p>
          <a:p>
            <a:r>
              <a:rPr lang="zh-CN" altLang="en-US" dirty="0" smtClean="0"/>
              <a:t>原设计腔体门重</a:t>
            </a:r>
            <a:r>
              <a:rPr lang="en-US" altLang="zh-CN" dirty="0" smtClean="0"/>
              <a:t>580 Kg</a:t>
            </a:r>
            <a:r>
              <a:rPr lang="zh-CN" altLang="en-US" dirty="0" smtClean="0"/>
              <a:t>，稳定性差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装备设计的仿真模拟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1326" y="7016777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268760"/>
            <a:ext cx="3829048" cy="1017232"/>
          </a:xfrm>
        </p:spPr>
        <p:txBody>
          <a:bodyPr/>
          <a:lstStyle/>
          <a:p>
            <a:r>
              <a:rPr altLang="en-US" dirty="0" smtClean="0"/>
              <a:t>解决问题一：</a:t>
            </a:r>
            <a:endParaRPr lang="en-US" altLang="en-US" dirty="0" smtClean="0"/>
          </a:p>
          <a:p>
            <a:r>
              <a:rPr altLang="en-US" dirty="0" smtClean="0"/>
              <a:t>设备易操作性</a:t>
            </a:r>
            <a:endParaRPr lang="en-US" altLang="en-US" dirty="0" smtClean="0"/>
          </a:p>
        </p:txBody>
      </p:sp>
      <p:grpSp>
        <p:nvGrpSpPr>
          <p:cNvPr id="2" name="组合 9"/>
          <p:cNvGrpSpPr/>
          <p:nvPr/>
        </p:nvGrpSpPr>
        <p:grpSpPr>
          <a:xfrm>
            <a:off x="4357686" y="1518810"/>
            <a:ext cx="4500595" cy="4053330"/>
            <a:chOff x="4018891" y="1881342"/>
            <a:chExt cx="4164336" cy="3713506"/>
          </a:xfrm>
        </p:grpSpPr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4812099" y="5284678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气态流体仿真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4283292" y="2928521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结构力学仿真</a:t>
              </a:r>
              <a:endParaRPr lang="en-US" altLang="zh-CN" sz="1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8891" y="1881342"/>
              <a:ext cx="2118225" cy="110411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8892" y="4172049"/>
              <a:ext cx="2157279" cy="111262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47"/>
            <p:cNvSpPr txBox="1"/>
            <p:nvPr/>
          </p:nvSpPr>
          <p:spPr>
            <a:xfrm>
              <a:off x="6398510" y="2993970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热力学</a:t>
              </a:r>
              <a:r>
                <a:rPr lang="zh-CN" altLang="zh-CN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仿真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7796" y="4172048"/>
              <a:ext cx="1905431" cy="104718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49"/>
            <p:cNvSpPr txBox="1"/>
            <p:nvPr/>
          </p:nvSpPr>
          <p:spPr>
            <a:xfrm>
              <a:off x="6266311" y="5284677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电磁场仿真</a:t>
              </a: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0210" y="1881342"/>
              <a:ext cx="1983017" cy="103143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组合 43"/>
            <p:cNvGrpSpPr/>
            <p:nvPr/>
          </p:nvGrpSpPr>
          <p:grpSpPr>
            <a:xfrm>
              <a:off x="5047108" y="3168214"/>
              <a:ext cx="1746201" cy="924660"/>
              <a:chOff x="3556938" y="1746996"/>
              <a:chExt cx="1969113" cy="1214925"/>
            </a:xfrm>
          </p:grpSpPr>
          <p:sp>
            <p:nvSpPr>
              <p:cNvPr id="27" name="AutoShape 5"/>
              <p:cNvSpPr>
                <a:spLocks noChangeArrowheads="1"/>
              </p:cNvSpPr>
              <p:nvPr/>
            </p:nvSpPr>
            <p:spPr bwMode="gray">
              <a:xfrm rot="12963264">
                <a:off x="3810487" y="2161711"/>
                <a:ext cx="416704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gray">
              <a:xfrm rot="9263662">
                <a:off x="3902623" y="2606681"/>
                <a:ext cx="255766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gray">
              <a:xfrm rot="3065328">
                <a:off x="4936157" y="2548666"/>
                <a:ext cx="309211" cy="124713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invGray">
              <a:xfrm>
                <a:off x="3556938" y="1838620"/>
                <a:ext cx="1969113" cy="1094052"/>
              </a:xfrm>
              <a:prstGeom prst="ellipse">
                <a:avLst/>
              </a:prstGeom>
              <a:noFill/>
              <a:ln w="38100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 sz="3600">
                  <a:ea typeface="宋体" pitchFamily="2" charset="-122"/>
                </a:endParaRPr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3782174" y="1876325"/>
                <a:ext cx="189562" cy="179453"/>
                <a:chOff x="2152" y="1833"/>
                <a:chExt cx="227" cy="227"/>
              </a:xfrm>
            </p:grpSpPr>
            <p:sp>
              <p:nvSpPr>
                <p:cNvPr id="55" name="Oval 11"/>
                <p:cNvSpPr>
                  <a:spLocks noChangeArrowheads="1"/>
                </p:cNvSpPr>
                <p:nvPr/>
              </p:nvSpPr>
              <p:spPr bwMode="gray">
                <a:xfrm>
                  <a:off x="2152" y="183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6" name="Oval 12"/>
                <p:cNvSpPr>
                  <a:spLocks noChangeArrowheads="1"/>
                </p:cNvSpPr>
                <p:nvPr/>
              </p:nvSpPr>
              <p:spPr bwMode="gray">
                <a:xfrm>
                  <a:off x="2162" y="185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738984" y="2721620"/>
                <a:ext cx="189562" cy="179453"/>
                <a:chOff x="2327" y="3629"/>
                <a:chExt cx="227" cy="227"/>
              </a:xfrm>
            </p:grpSpPr>
            <p:sp>
              <p:nvSpPr>
                <p:cNvPr id="53" name="Oval 17"/>
                <p:cNvSpPr>
                  <a:spLocks noChangeArrowheads="1"/>
                </p:cNvSpPr>
                <p:nvPr/>
              </p:nvSpPr>
              <p:spPr bwMode="gray">
                <a:xfrm>
                  <a:off x="2327" y="3629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4" name="Oval 18"/>
                <p:cNvSpPr>
                  <a:spLocks noChangeArrowheads="1"/>
                </p:cNvSpPr>
                <p:nvPr/>
              </p:nvSpPr>
              <p:spPr bwMode="gray">
                <a:xfrm>
                  <a:off x="2337" y="3648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4834488" y="1746996"/>
                <a:ext cx="189562" cy="179453"/>
                <a:chOff x="3503" y="2123"/>
                <a:chExt cx="227" cy="227"/>
              </a:xfrm>
            </p:grpSpPr>
            <p:sp>
              <p:nvSpPr>
                <p:cNvPr id="51" name="Oval 20"/>
                <p:cNvSpPr>
                  <a:spLocks noChangeArrowheads="1"/>
                </p:cNvSpPr>
                <p:nvPr/>
              </p:nvSpPr>
              <p:spPr bwMode="gray">
                <a:xfrm>
                  <a:off x="3503" y="212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2" name="Oval 21"/>
                <p:cNvSpPr>
                  <a:spLocks noChangeArrowheads="1"/>
                </p:cNvSpPr>
                <p:nvPr/>
              </p:nvSpPr>
              <p:spPr bwMode="gray">
                <a:xfrm>
                  <a:off x="3513" y="214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5155210" y="2721801"/>
                <a:ext cx="189562" cy="179453"/>
                <a:chOff x="3620" y="3047"/>
                <a:chExt cx="227" cy="227"/>
              </a:xfrm>
            </p:grpSpPr>
            <p:sp>
              <p:nvSpPr>
                <p:cNvPr id="49" name="Oval 23"/>
                <p:cNvSpPr>
                  <a:spLocks noChangeArrowheads="1"/>
                </p:cNvSpPr>
                <p:nvPr/>
              </p:nvSpPr>
              <p:spPr bwMode="gray">
                <a:xfrm>
                  <a:off x="3620" y="3047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0" name="Oval 24"/>
                <p:cNvSpPr>
                  <a:spLocks noChangeArrowheads="1"/>
                </p:cNvSpPr>
                <p:nvPr/>
              </p:nvSpPr>
              <p:spPr bwMode="gray">
                <a:xfrm>
                  <a:off x="3630" y="3066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6" name="Oval 28"/>
              <p:cNvSpPr>
                <a:spLocks noChangeArrowheads="1"/>
              </p:cNvSpPr>
              <p:nvPr/>
            </p:nvSpPr>
            <p:spPr bwMode="gray">
              <a:xfrm>
                <a:off x="4047129" y="1864708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049634" y="1867869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13935" y="1864708"/>
                <a:ext cx="889357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04748" y="1851268"/>
                <a:ext cx="889358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4158193" y="1864279"/>
                <a:ext cx="800839" cy="1094114"/>
                <a:chOff x="2416" y="1761"/>
                <a:chExt cx="959" cy="1384"/>
              </a:xfrm>
            </p:grpSpPr>
            <p:sp>
              <p:nvSpPr>
                <p:cNvPr id="42" name="Oval 32"/>
                <p:cNvSpPr>
                  <a:spLocks noChangeArrowheads="1"/>
                </p:cNvSpPr>
                <p:nvPr/>
              </p:nvSpPr>
              <p:spPr bwMode="gray">
                <a:xfrm>
                  <a:off x="2416" y="1761"/>
                  <a:ext cx="959" cy="1384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3" name="Oval 33"/>
                <p:cNvSpPr>
                  <a:spLocks noChangeArrowheads="1"/>
                </p:cNvSpPr>
                <p:nvPr/>
              </p:nvSpPr>
              <p:spPr bwMode="gray">
                <a:xfrm>
                  <a:off x="2430" y="1986"/>
                  <a:ext cx="927" cy="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4" name="Oval 34"/>
                <p:cNvSpPr>
                  <a:spLocks noChangeArrowheads="1"/>
                </p:cNvSpPr>
                <p:nvPr/>
              </p:nvSpPr>
              <p:spPr bwMode="gray">
                <a:xfrm>
                  <a:off x="2441" y="1992"/>
                  <a:ext cx="906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5" name="Oval 35"/>
                <p:cNvSpPr>
                  <a:spLocks noChangeArrowheads="1"/>
                </p:cNvSpPr>
                <p:nvPr/>
              </p:nvSpPr>
              <p:spPr bwMode="gray">
                <a:xfrm>
                  <a:off x="2451" y="2001"/>
                  <a:ext cx="86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6" name="Oval 36"/>
                <p:cNvSpPr>
                  <a:spLocks noChangeArrowheads="1"/>
                </p:cNvSpPr>
                <p:nvPr/>
              </p:nvSpPr>
              <p:spPr bwMode="gray">
                <a:xfrm>
                  <a:off x="2502" y="2024"/>
                  <a:ext cx="765" cy="6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4186119" y="2137419"/>
                <a:ext cx="754667" cy="629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仿真模</a:t>
                </a:r>
                <a:endParaRPr lang="en-US" altLang="zh-CN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拟团队</a:t>
                </a:r>
                <a:endParaRPr lang="zh-CN" altLang="en-US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AutoShape 3"/>
              <p:cNvSpPr>
                <a:spLocks noChangeArrowheads="1"/>
              </p:cNvSpPr>
              <p:nvPr/>
            </p:nvSpPr>
            <p:spPr bwMode="gray">
              <a:xfrm rot="17382132">
                <a:off x="4789178" y="2001289"/>
                <a:ext cx="394481" cy="151984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571472" y="5572140"/>
            <a:ext cx="3126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镀膜腔室门设计制造：</a:t>
            </a:r>
            <a:endParaRPr lang="en-US" altLang="zh-CN" dirty="0" smtClean="0"/>
          </a:p>
          <a:p>
            <a:r>
              <a:rPr lang="zh-CN" altLang="en-US" dirty="0" smtClean="0"/>
              <a:t>原设计腔体门重减小至</a:t>
            </a:r>
            <a:r>
              <a:rPr lang="en-US" altLang="zh-CN" dirty="0" smtClean="0"/>
              <a:t>330 Kg</a:t>
            </a:r>
            <a:endParaRPr lang="zh-CN" altLang="en-US" dirty="0"/>
          </a:p>
        </p:txBody>
      </p:sp>
      <p:pic>
        <p:nvPicPr>
          <p:cNvPr id="47" name="图片 4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421020"/>
            <a:ext cx="3574090" cy="2865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68760"/>
            <a:ext cx="6329378" cy="48965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dirty="0" smtClean="0"/>
              <a:t>提高成品率和产能</a:t>
            </a:r>
            <a:endParaRPr lang="en-US" dirty="0" smtClean="0"/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背景：</a:t>
            </a:r>
            <a:r>
              <a:rPr lang="en-US" altLang="zh-CN" sz="2400" b="1" dirty="0" smtClean="0">
                <a:solidFill>
                  <a:srgbClr val="3218F4"/>
                </a:solidFill>
              </a:rPr>
              <a:t>2G HTS</a:t>
            </a:r>
            <a:r>
              <a:rPr lang="zh-CN" altLang="en-US" sz="2400" b="1" dirty="0" smtClean="0">
                <a:solidFill>
                  <a:srgbClr val="3218F4"/>
                </a:solidFill>
              </a:rPr>
              <a:t>的机遇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挑战：价格高、产能低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应对：提高产能、智能化制造装备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上海超导在成品率及产能提升技术的进展</a:t>
            </a:r>
            <a:endParaRPr lang="en-US" dirty="0" smtClean="0"/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核心装备自主化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仿真模拟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设备改造与工艺优化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长带生产工程化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小结和展望</a:t>
            </a:r>
            <a:endParaRPr dirty="0"/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b="1" dirty="0" smtClean="0"/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dirty="0" smtClean="0">
              <a:solidFill>
                <a:srgbClr val="C00000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endParaRPr lang="en-US" altLang="zh-CN" sz="2400" b="1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endParaRPr lang="en-US" dirty="0" smtClean="0"/>
          </a:p>
          <a:p>
            <a:pPr marL="342900" lvl="0" indent="-342900">
              <a:buFont typeface="Wingdings" panose="05000000000000000000" pitchFamily="2" charset="2"/>
              <a:buChar char="u"/>
            </a:pPr>
            <a:endParaRPr lang="en-US" dirty="0" smtClean="0"/>
          </a:p>
          <a:p>
            <a:pPr marL="342900" indent="-342900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报告提纲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www.shsctec.com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装备设计的仿真模拟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1326" y="7016777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268760"/>
            <a:ext cx="3829048" cy="1017232"/>
          </a:xfrm>
        </p:spPr>
        <p:txBody>
          <a:bodyPr/>
          <a:lstStyle/>
          <a:p>
            <a:r>
              <a:rPr altLang="en-US" dirty="0" smtClean="0"/>
              <a:t>解决问题</a:t>
            </a:r>
            <a:r>
              <a:rPr altLang="en-US" dirty="0"/>
              <a:t>二</a:t>
            </a:r>
            <a:r>
              <a:rPr altLang="en-US" dirty="0" smtClean="0"/>
              <a:t>：</a:t>
            </a:r>
            <a:endParaRPr lang="en-US" altLang="en-US" dirty="0" smtClean="0"/>
          </a:p>
          <a:p>
            <a:r>
              <a:rPr altLang="en-US" dirty="0" smtClean="0"/>
              <a:t>温度场均匀性</a:t>
            </a:r>
            <a:endParaRPr lang="en-US" altLang="en-US" dirty="0" smtClean="0"/>
          </a:p>
        </p:txBody>
      </p:sp>
      <p:grpSp>
        <p:nvGrpSpPr>
          <p:cNvPr id="2" name="组合 9"/>
          <p:cNvGrpSpPr/>
          <p:nvPr/>
        </p:nvGrpSpPr>
        <p:grpSpPr>
          <a:xfrm>
            <a:off x="4357686" y="1518810"/>
            <a:ext cx="4500595" cy="4053330"/>
            <a:chOff x="4018891" y="1881342"/>
            <a:chExt cx="4164336" cy="3713506"/>
          </a:xfrm>
        </p:grpSpPr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4812099" y="5284678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气态流体仿真</a:t>
              </a:r>
            </a:p>
          </p:txBody>
        </p: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4283292" y="2928521"/>
              <a:ext cx="1318893" cy="310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结构力学仿真</a:t>
              </a:r>
              <a:endParaRPr lang="en-US" altLang="zh-CN" sz="1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8891" y="1881342"/>
              <a:ext cx="2118225" cy="110411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8892" y="4172049"/>
              <a:ext cx="2157279" cy="111262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47"/>
            <p:cNvSpPr txBox="1"/>
            <p:nvPr/>
          </p:nvSpPr>
          <p:spPr>
            <a:xfrm>
              <a:off x="6398510" y="2993970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热力学</a:t>
              </a:r>
              <a:r>
                <a:rPr lang="zh-CN" altLang="zh-CN" sz="1600" b="1" dirty="0" smtClean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仿真</a:t>
              </a:r>
              <a:endParaRPr lang="zh-CN" altLang="zh-CN" sz="1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77796" y="4172048"/>
              <a:ext cx="1905431" cy="104718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49"/>
            <p:cNvSpPr txBox="1"/>
            <p:nvPr/>
          </p:nvSpPr>
          <p:spPr>
            <a:xfrm>
              <a:off x="6266311" y="5284677"/>
              <a:ext cx="1123709" cy="3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b="1" dirty="0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电磁场仿真</a:t>
              </a: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0210" y="1881342"/>
              <a:ext cx="1983017" cy="1031439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组合 43"/>
            <p:cNvGrpSpPr/>
            <p:nvPr/>
          </p:nvGrpSpPr>
          <p:grpSpPr>
            <a:xfrm>
              <a:off x="5047108" y="3168214"/>
              <a:ext cx="1746201" cy="924660"/>
              <a:chOff x="3556938" y="1746996"/>
              <a:chExt cx="1969113" cy="1214925"/>
            </a:xfrm>
          </p:grpSpPr>
          <p:sp>
            <p:nvSpPr>
              <p:cNvPr id="27" name="AutoShape 5"/>
              <p:cNvSpPr>
                <a:spLocks noChangeArrowheads="1"/>
              </p:cNvSpPr>
              <p:nvPr/>
            </p:nvSpPr>
            <p:spPr bwMode="gray">
              <a:xfrm rot="12963264">
                <a:off x="3810487" y="2161711"/>
                <a:ext cx="416704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8" name="AutoShape 6"/>
              <p:cNvSpPr>
                <a:spLocks noChangeArrowheads="1"/>
              </p:cNvSpPr>
              <p:nvPr/>
            </p:nvSpPr>
            <p:spPr bwMode="gray">
              <a:xfrm rot="9263662">
                <a:off x="3902623" y="2606681"/>
                <a:ext cx="255766" cy="143879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gray">
              <a:xfrm rot="3065328">
                <a:off x="4936157" y="2548666"/>
                <a:ext cx="309211" cy="124713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invGray">
              <a:xfrm>
                <a:off x="3556938" y="1838620"/>
                <a:ext cx="1969113" cy="1094052"/>
              </a:xfrm>
              <a:prstGeom prst="ellipse">
                <a:avLst/>
              </a:prstGeom>
              <a:noFill/>
              <a:ln w="38100" algn="ctr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 sz="3600">
                  <a:ea typeface="宋体" pitchFamily="2" charset="-122"/>
                </a:endParaRPr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3782174" y="1876325"/>
                <a:ext cx="189562" cy="179453"/>
                <a:chOff x="2152" y="1833"/>
                <a:chExt cx="227" cy="227"/>
              </a:xfrm>
            </p:grpSpPr>
            <p:sp>
              <p:nvSpPr>
                <p:cNvPr id="55" name="Oval 11"/>
                <p:cNvSpPr>
                  <a:spLocks noChangeArrowheads="1"/>
                </p:cNvSpPr>
                <p:nvPr/>
              </p:nvSpPr>
              <p:spPr bwMode="gray">
                <a:xfrm>
                  <a:off x="2152" y="183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6" name="Oval 12"/>
                <p:cNvSpPr>
                  <a:spLocks noChangeArrowheads="1"/>
                </p:cNvSpPr>
                <p:nvPr/>
              </p:nvSpPr>
              <p:spPr bwMode="gray">
                <a:xfrm>
                  <a:off x="2162" y="185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738984" y="2721620"/>
                <a:ext cx="189562" cy="179453"/>
                <a:chOff x="2327" y="3629"/>
                <a:chExt cx="227" cy="227"/>
              </a:xfrm>
            </p:grpSpPr>
            <p:sp>
              <p:nvSpPr>
                <p:cNvPr id="53" name="Oval 17"/>
                <p:cNvSpPr>
                  <a:spLocks noChangeArrowheads="1"/>
                </p:cNvSpPr>
                <p:nvPr/>
              </p:nvSpPr>
              <p:spPr bwMode="gray">
                <a:xfrm>
                  <a:off x="2327" y="3629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4" name="Oval 18"/>
                <p:cNvSpPr>
                  <a:spLocks noChangeArrowheads="1"/>
                </p:cNvSpPr>
                <p:nvPr/>
              </p:nvSpPr>
              <p:spPr bwMode="gray">
                <a:xfrm>
                  <a:off x="2337" y="3648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4834488" y="1746996"/>
                <a:ext cx="189562" cy="179453"/>
                <a:chOff x="3503" y="2123"/>
                <a:chExt cx="227" cy="227"/>
              </a:xfrm>
            </p:grpSpPr>
            <p:sp>
              <p:nvSpPr>
                <p:cNvPr id="51" name="Oval 20"/>
                <p:cNvSpPr>
                  <a:spLocks noChangeArrowheads="1"/>
                </p:cNvSpPr>
                <p:nvPr/>
              </p:nvSpPr>
              <p:spPr bwMode="gray">
                <a:xfrm>
                  <a:off x="3503" y="2123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2" name="Oval 21"/>
                <p:cNvSpPr>
                  <a:spLocks noChangeArrowheads="1"/>
                </p:cNvSpPr>
                <p:nvPr/>
              </p:nvSpPr>
              <p:spPr bwMode="gray">
                <a:xfrm>
                  <a:off x="3513" y="2142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5155210" y="2721801"/>
                <a:ext cx="189562" cy="179453"/>
                <a:chOff x="3620" y="3047"/>
                <a:chExt cx="227" cy="227"/>
              </a:xfrm>
            </p:grpSpPr>
            <p:sp>
              <p:nvSpPr>
                <p:cNvPr id="49" name="Oval 23"/>
                <p:cNvSpPr>
                  <a:spLocks noChangeArrowheads="1"/>
                </p:cNvSpPr>
                <p:nvPr/>
              </p:nvSpPr>
              <p:spPr bwMode="gray">
                <a:xfrm>
                  <a:off x="3620" y="3047"/>
                  <a:ext cx="227" cy="2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0" name="Oval 24"/>
                <p:cNvSpPr>
                  <a:spLocks noChangeArrowheads="1"/>
                </p:cNvSpPr>
                <p:nvPr/>
              </p:nvSpPr>
              <p:spPr bwMode="gray">
                <a:xfrm>
                  <a:off x="3630" y="3066"/>
                  <a:ext cx="141" cy="14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33725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sz="3600"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36" name="Oval 28"/>
              <p:cNvSpPr>
                <a:spLocks noChangeArrowheads="1"/>
              </p:cNvSpPr>
              <p:nvPr/>
            </p:nvSpPr>
            <p:spPr bwMode="gray">
              <a:xfrm>
                <a:off x="4047129" y="1864708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049634" y="1867869"/>
                <a:ext cx="271041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13935" y="1864708"/>
                <a:ext cx="889357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04748" y="1851268"/>
                <a:ext cx="889358" cy="109405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4158193" y="1864279"/>
                <a:ext cx="800839" cy="1094114"/>
                <a:chOff x="2416" y="1761"/>
                <a:chExt cx="959" cy="1384"/>
              </a:xfrm>
            </p:grpSpPr>
            <p:sp>
              <p:nvSpPr>
                <p:cNvPr id="42" name="Oval 32"/>
                <p:cNvSpPr>
                  <a:spLocks noChangeArrowheads="1"/>
                </p:cNvSpPr>
                <p:nvPr/>
              </p:nvSpPr>
              <p:spPr bwMode="gray">
                <a:xfrm>
                  <a:off x="2416" y="1761"/>
                  <a:ext cx="959" cy="1384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3" name="Oval 33"/>
                <p:cNvSpPr>
                  <a:spLocks noChangeArrowheads="1"/>
                </p:cNvSpPr>
                <p:nvPr/>
              </p:nvSpPr>
              <p:spPr bwMode="gray">
                <a:xfrm>
                  <a:off x="2430" y="1986"/>
                  <a:ext cx="927" cy="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4" name="Oval 34"/>
                <p:cNvSpPr>
                  <a:spLocks noChangeArrowheads="1"/>
                </p:cNvSpPr>
                <p:nvPr/>
              </p:nvSpPr>
              <p:spPr bwMode="gray">
                <a:xfrm>
                  <a:off x="2441" y="1992"/>
                  <a:ext cx="906" cy="9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5" name="Oval 35"/>
                <p:cNvSpPr>
                  <a:spLocks noChangeArrowheads="1"/>
                </p:cNvSpPr>
                <p:nvPr/>
              </p:nvSpPr>
              <p:spPr bwMode="gray">
                <a:xfrm>
                  <a:off x="2451" y="2001"/>
                  <a:ext cx="861" cy="8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  <p:sp>
              <p:nvSpPr>
                <p:cNvPr id="46" name="Oval 36"/>
                <p:cNvSpPr>
                  <a:spLocks noChangeArrowheads="1"/>
                </p:cNvSpPr>
                <p:nvPr/>
              </p:nvSpPr>
              <p:spPr bwMode="gray">
                <a:xfrm>
                  <a:off x="2502" y="2024"/>
                  <a:ext cx="765" cy="6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 sz="3600">
                    <a:ea typeface="宋体" pitchFamily="2" charset="-122"/>
                  </a:endParaRPr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4186119" y="2137419"/>
                <a:ext cx="754667" cy="6298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仿真模</a:t>
                </a:r>
                <a:endParaRPr lang="en-US" altLang="zh-CN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endParaRPr>
              </a:p>
              <a:p>
                <a:pPr algn="ctr" eaLnBrk="0" hangingPunct="0"/>
                <a:r>
                  <a:rPr lang="zh-CN" altLang="en-US" sz="14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黑体" pitchFamily="49" charset="-122"/>
                    <a:ea typeface="黑体" pitchFamily="49" charset="-122"/>
                  </a:rPr>
                  <a:t>拟团队</a:t>
                </a:r>
                <a:endParaRPr lang="zh-CN" altLang="en-US" sz="14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AutoShape 3"/>
              <p:cNvSpPr>
                <a:spLocks noChangeArrowheads="1"/>
              </p:cNvSpPr>
              <p:nvPr/>
            </p:nvSpPr>
            <p:spPr bwMode="gray">
              <a:xfrm rot="17382132">
                <a:off x="4789178" y="2001289"/>
                <a:ext cx="394481" cy="151984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gradFill rotWithShape="1">
                <a:gsLst>
                  <a:gs pos="0">
                    <a:schemeClr val="tx2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tx2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3600"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3857620" y="5643578"/>
            <a:ext cx="450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设备改造：</a:t>
            </a:r>
            <a:endParaRPr lang="en-US" altLang="zh-CN" dirty="0" smtClean="0"/>
          </a:p>
          <a:p>
            <a:r>
              <a:rPr lang="zh-CN" altLang="en-US" dirty="0" smtClean="0"/>
              <a:t>整体温差缩小了</a:t>
            </a:r>
            <a:r>
              <a:rPr lang="en-US" altLang="zh-CN" dirty="0" smtClean="0"/>
              <a:t>60</a:t>
            </a:r>
            <a:r>
              <a:rPr lang="zh-CN" altLang="en-US" dirty="0" smtClean="0"/>
              <a:t>℃；</a:t>
            </a:r>
            <a:endParaRPr lang="en-US" altLang="zh-CN" dirty="0" smtClean="0"/>
          </a:p>
          <a:p>
            <a:r>
              <a:rPr lang="zh-CN" altLang="en-US" dirty="0" smtClean="0"/>
              <a:t>目标加热区域温差从</a:t>
            </a:r>
            <a:r>
              <a:rPr lang="en-US" altLang="zh-CN" dirty="0" smtClean="0"/>
              <a:t>±2.6%</a:t>
            </a:r>
            <a:r>
              <a:rPr lang="zh-CN" altLang="en-US" dirty="0" smtClean="0"/>
              <a:t>降低至</a:t>
            </a:r>
            <a:r>
              <a:rPr lang="en-US" altLang="zh-CN" dirty="0" smtClean="0"/>
              <a:t>±0.9%</a:t>
            </a:r>
            <a:endParaRPr lang="zh-CN" alt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234806"/>
            <a:ext cx="2787985" cy="46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装备改造与工艺优化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1822431" y="3821115"/>
            <a:ext cx="5357850" cy="1588"/>
          </a:xfrm>
          <a:prstGeom prst="line">
            <a:avLst/>
          </a:prstGeom>
          <a:ln w="635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yue.zhao\Desktop\Ic.bmp"/>
          <p:cNvPicPr>
            <a:picLocks noChangeAspect="1" noChangeArrowheads="1"/>
          </p:cNvPicPr>
          <p:nvPr/>
        </p:nvPicPr>
        <p:blipFill>
          <a:blip r:embed="rId3"/>
          <a:srcRect l="3458" t="7740" r="11462"/>
          <a:stretch>
            <a:fillRect/>
          </a:stretch>
        </p:blipFill>
        <p:spPr bwMode="auto">
          <a:xfrm>
            <a:off x="4714876" y="1643050"/>
            <a:ext cx="3778875" cy="2933950"/>
          </a:xfrm>
          <a:prstGeom prst="rect">
            <a:avLst/>
          </a:prstGeom>
          <a:noFill/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714876" y="4929198"/>
          <a:ext cx="39878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443"/>
                <a:gridCol w="1029018"/>
                <a:gridCol w="782955"/>
                <a:gridCol w="779780"/>
                <a:gridCol w="64960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长度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Ic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zh-CN" altLang="en-US" sz="1600" dirty="0" smtClean="0"/>
                        <a:t>平均值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IcMAX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Ic</a:t>
                      </a:r>
                      <a:r>
                        <a:rPr lang="en-US" altLang="zh-CN" sz="1600" dirty="0" smtClean="0"/>
                        <a:t> MIN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s.d</a:t>
                      </a:r>
                      <a:r>
                        <a:rPr lang="en-US" altLang="zh-CN" sz="1600" dirty="0" smtClean="0"/>
                        <a:t>.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300 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334 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362 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290 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7.2 A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220 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355 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384 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325 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altLang="zh-CN" sz="1600" dirty="0" smtClean="0"/>
                        <a:t>4 A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内容占位符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714380"/>
          </a:xfrm>
        </p:spPr>
        <p:txBody>
          <a:bodyPr/>
          <a:lstStyle/>
          <a:p>
            <a:r>
              <a:rPr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初期                    工艺稳定后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1472" y="5500702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工艺窗口窄；</a:t>
            </a: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带材性能不稳定；</a:t>
            </a:r>
            <a:endParaRPr lang="en-US" altLang="zh-CN" sz="2400" b="1" dirty="0" smtClean="0">
              <a:solidFill>
                <a:srgbClr val="3218F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406646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装备改造与工艺优化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10" name="内容占位符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714380"/>
          </a:xfrm>
        </p:spPr>
        <p:txBody>
          <a:bodyPr/>
          <a:lstStyle/>
          <a:p>
            <a:r>
              <a:rPr sz="2800" dirty="0">
                <a:latin typeface="黑体" panose="02010609060101010101" pitchFamily="49" charset="-122"/>
                <a:ea typeface="黑体" panose="02010609060101010101" pitchFamily="49" charset="-122"/>
              </a:rPr>
              <a:t>工艺稳定</a:t>
            </a:r>
            <a:r>
              <a:rPr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后产量和成品率明显提高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571472" y="1857364"/>
          <a:ext cx="771527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0034" y="2500306"/>
            <a:ext cx="461665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成品率 （</a:t>
            </a:r>
            <a:r>
              <a:rPr lang="en-US" altLang="zh-CN" dirty="0" smtClean="0"/>
              <a:t>%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43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长带生产工程化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8" y="3929066"/>
            <a:ext cx="27146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>
                <a:latin typeface="华文琥珀" pitchFamily="2" charset="-122"/>
                <a:ea typeface="华文琥珀" pitchFamily="2" charset="-122"/>
              </a:rPr>
              <a:t>分条、封装后</a:t>
            </a:r>
            <a:endParaRPr lang="zh-CN" altLang="en-US" sz="2500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357430"/>
            <a:ext cx="2000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 smtClean="0">
                <a:latin typeface="华文琥珀" pitchFamily="2" charset="-122"/>
                <a:ea typeface="华文琥珀" pitchFamily="2" charset="-122"/>
              </a:rPr>
              <a:t>10 mm</a:t>
            </a:r>
            <a:r>
              <a:rPr lang="zh-CN" altLang="en-US" sz="2500" dirty="0" smtClean="0">
                <a:latin typeface="华文琥珀" pitchFamily="2" charset="-122"/>
                <a:ea typeface="华文琥珀" pitchFamily="2" charset="-122"/>
              </a:rPr>
              <a:t>宽带</a:t>
            </a:r>
            <a:endParaRPr lang="zh-CN" altLang="en-US" sz="2500" dirty="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770726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73"/>
                <a:gridCol w="1132798"/>
                <a:gridCol w="1105511"/>
                <a:gridCol w="1833657"/>
                <a:gridCol w="1452491"/>
                <a:gridCol w="1635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编号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长度 （米）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宽度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基带粗糙度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5×5</a:t>
                      </a:r>
                      <a:r>
                        <a:rPr lang="zh-CN" altLang="en-US" dirty="0" smtClean="0"/>
                        <a:t>微米</a:t>
                      </a:r>
                      <a:r>
                        <a:rPr lang="zh-CN" altLang="en-US" baseline="0" dirty="0" smtClean="0"/>
                        <a:t> （</a:t>
                      </a:r>
                      <a:r>
                        <a:rPr lang="en-US" altLang="zh-CN" baseline="0" dirty="0" smtClean="0"/>
                        <a:t>nm</a:t>
                      </a:r>
                      <a:r>
                        <a:rPr lang="zh-CN" altLang="en-US" baseline="0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CeO</a:t>
                      </a:r>
                      <a:r>
                        <a:rPr lang="en-US" altLang="zh-CN" baseline="-25000" dirty="0" smtClean="0"/>
                        <a:t>2</a:t>
                      </a:r>
                      <a:r>
                        <a:rPr lang="zh-CN" altLang="en-US" dirty="0" smtClean="0"/>
                        <a:t>面内取向织构度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Ic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0" dirty="0" smtClean="0"/>
                        <a:t>及均匀性</a:t>
                      </a:r>
                      <a:endParaRPr lang="en-US" altLang="zh-CN" baseline="0" dirty="0" smtClean="0"/>
                    </a:p>
                    <a:p>
                      <a:pPr algn="ctr"/>
                      <a:r>
                        <a:rPr lang="zh-CN" altLang="en-US" baseline="0" dirty="0" smtClean="0"/>
                        <a:t>（</a:t>
                      </a:r>
                      <a:r>
                        <a:rPr lang="en-US" altLang="zh-CN" baseline="0" dirty="0" smtClean="0"/>
                        <a:t>A</a:t>
                      </a:r>
                      <a:r>
                        <a:rPr lang="zh-CN" altLang="en-US" baseline="0" dirty="0" smtClean="0"/>
                        <a:t>， </a:t>
                      </a:r>
                      <a:r>
                        <a:rPr lang="en-US" altLang="zh-CN" baseline="0" dirty="0" err="1" smtClean="0"/>
                        <a:t>s.d</a:t>
                      </a:r>
                      <a:r>
                        <a:rPr lang="en-US" altLang="zh-CN" baseline="0" dirty="0" smtClean="0"/>
                        <a:t>.</a:t>
                      </a:r>
                      <a:r>
                        <a:rPr lang="zh-CN" altLang="en-US" baseline="0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 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5.2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378 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8.5A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 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4.2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354 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7 A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 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4.7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343 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7.4 A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 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5.1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300 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5.9 A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 mm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5.3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264 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8.9 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 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4.3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112 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2.1 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3.3 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4.5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88A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2 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3.3 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4.7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81A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3.3 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3.3 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4.8</a:t>
                      </a:r>
                      <a:r>
                        <a:rPr lang="en-US" altLang="zh-CN" baseline="30000" dirty="0" smtClean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77A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baseline="0" dirty="0" smtClean="0"/>
                        <a:t>2.2 A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长带生产工程化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上海超导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3218F4"/>
                </a:solidFill>
              </a:rPr>
              <a:t>长带生产工程化</a:t>
            </a:r>
            <a:endParaRPr lang="zh-CN" altLang="en-US" dirty="0">
              <a:solidFill>
                <a:srgbClr val="3218F4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1326" y="7016777"/>
            <a:ext cx="2895600" cy="269875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268760"/>
            <a:ext cx="7615262" cy="588604"/>
          </a:xfrm>
        </p:spPr>
        <p:txBody>
          <a:bodyPr/>
          <a:lstStyle/>
          <a:p>
            <a:r>
              <a:rPr altLang="en-US" dirty="0" smtClean="0"/>
              <a:t>产品规格：面向应用的一系列产品</a:t>
            </a:r>
            <a:endParaRPr lang="en-US" altLang="en-US" dirty="0" smtClean="0"/>
          </a:p>
          <a:p>
            <a:endParaRPr lang="zh-CN" altLang="en-US" dirty="0"/>
          </a:p>
        </p:txBody>
      </p:sp>
      <p:sp>
        <p:nvSpPr>
          <p:cNvPr id="48" name="右箭头 47"/>
          <p:cNvSpPr/>
          <p:nvPr/>
        </p:nvSpPr>
        <p:spPr>
          <a:xfrm rot="5400000">
            <a:off x="7310456" y="3190874"/>
            <a:ext cx="460775" cy="508400"/>
          </a:xfrm>
          <a:prstGeom prst="rightArrow">
            <a:avLst/>
          </a:prstGeom>
          <a:gradFill flip="none" rotWithShape="0">
            <a:gsLst>
              <a:gs pos="0">
                <a:schemeClr val="bg1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6929454" y="2643182"/>
            <a:ext cx="1152000" cy="369332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镀膜</a:t>
            </a:r>
            <a:endParaRPr lang="zh-CN" altLang="en-US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00892" y="3786190"/>
            <a:ext cx="1152000" cy="369332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分切</a:t>
            </a:r>
            <a:endParaRPr lang="zh-CN" altLang="en-US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0" name="右箭头 59"/>
          <p:cNvSpPr/>
          <p:nvPr/>
        </p:nvSpPr>
        <p:spPr>
          <a:xfrm rot="5400000">
            <a:off x="7310456" y="4262444"/>
            <a:ext cx="460775" cy="508400"/>
          </a:xfrm>
          <a:prstGeom prst="rightArrow">
            <a:avLst/>
          </a:prstGeom>
          <a:gradFill flip="none" rotWithShape="0">
            <a:gsLst>
              <a:gs pos="0">
                <a:schemeClr val="bg1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000892" y="4857760"/>
            <a:ext cx="1152000" cy="369332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封装</a:t>
            </a:r>
            <a:endParaRPr lang="zh-CN" altLang="en-US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01090" y="3357562"/>
            <a:ext cx="428628" cy="1200329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质</a:t>
            </a:r>
            <a:endParaRPr lang="en-US" altLang="zh-CN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量</a:t>
            </a:r>
            <a:endParaRPr lang="en-US" altLang="zh-CN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控</a:t>
            </a:r>
            <a:endParaRPr lang="en-US" altLang="zh-CN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制</a:t>
            </a:r>
            <a:endParaRPr lang="zh-CN" altLang="en-US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65" name="肘形连接符 64"/>
          <p:cNvCxnSpPr>
            <a:stCxn id="63" idx="1"/>
            <a:endCxn id="57" idx="3"/>
          </p:cNvCxnSpPr>
          <p:nvPr/>
        </p:nvCxnSpPr>
        <p:spPr>
          <a:xfrm rot="10800000">
            <a:off x="8081454" y="2827849"/>
            <a:ext cx="419636" cy="1129879"/>
          </a:xfrm>
          <a:prstGeom prst="bentConnector3">
            <a:avLst>
              <a:gd name="adj1" fmla="val 4319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连接符 66"/>
          <p:cNvCxnSpPr>
            <a:stCxn id="63" idx="1"/>
            <a:endCxn id="61" idx="3"/>
          </p:cNvCxnSpPr>
          <p:nvPr/>
        </p:nvCxnSpPr>
        <p:spPr>
          <a:xfrm rot="10800000" flipV="1">
            <a:off x="8152892" y="3957726"/>
            <a:ext cx="348198" cy="1084699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67"/>
          <p:cNvCxnSpPr>
            <a:stCxn id="63" idx="1"/>
            <a:endCxn id="59" idx="3"/>
          </p:cNvCxnSpPr>
          <p:nvPr/>
        </p:nvCxnSpPr>
        <p:spPr>
          <a:xfrm rot="10800000" flipV="1">
            <a:off x="8152892" y="3957726"/>
            <a:ext cx="348198" cy="13129"/>
          </a:xfrm>
          <a:prstGeom prst="bentConnector3">
            <a:avLst>
              <a:gd name="adj1" fmla="val 349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箭头 14"/>
          <p:cNvSpPr/>
          <p:nvPr/>
        </p:nvSpPr>
        <p:spPr>
          <a:xfrm rot="5400000">
            <a:off x="7310456" y="2119304"/>
            <a:ext cx="460775" cy="508400"/>
          </a:xfrm>
          <a:prstGeom prst="rightArrow">
            <a:avLst/>
          </a:prstGeom>
          <a:gradFill flip="none" rotWithShape="0">
            <a:gsLst>
              <a:gs pos="0">
                <a:schemeClr val="bg1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929454" y="1571612"/>
            <a:ext cx="1152000" cy="369332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采购</a:t>
            </a:r>
            <a:endParaRPr lang="zh-CN" altLang="en-US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5715040" cy="498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500702"/>
            <a:ext cx="1682565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上海超导在成品率及产能提升进展：</a:t>
            </a:r>
            <a:endParaRPr lang="en-US" dirty="0" smtClean="0"/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实现核心装备自主化；</a:t>
            </a: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利用仿真模拟，对设备设计及制造提供重要依据；</a:t>
            </a: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优化设备结构，扩大生产工艺窗口；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实现长带生产工程化；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展望： 进一步提升智能制造水平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小结与展望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www.shsctec.com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4000" dirty="0"/>
          </a:p>
          <a:p>
            <a:pPr algn="ctr"/>
            <a:endParaRPr lang="en-US" altLang="zh-CN" sz="4000" dirty="0" smtClean="0">
              <a:solidFill>
                <a:srgbClr val="C00000"/>
              </a:solidFill>
            </a:endParaRPr>
          </a:p>
          <a:p>
            <a:pPr algn="ctr"/>
            <a:r>
              <a:rPr altLang="en-US" sz="4000" dirty="0" smtClean="0">
                <a:solidFill>
                  <a:srgbClr val="C00000"/>
                </a:solidFill>
              </a:rPr>
              <a:t>谢谢！</a:t>
            </a:r>
            <a:endParaRPr lang="en-US" altLang="en-US" sz="4000" dirty="0" smtClean="0">
              <a:solidFill>
                <a:srgbClr val="C00000"/>
              </a:solidFill>
            </a:endParaRPr>
          </a:p>
          <a:p>
            <a:pPr algn="ctr"/>
            <a:r>
              <a:rPr altLang="en-US" sz="4000" dirty="0" smtClean="0">
                <a:solidFill>
                  <a:srgbClr val="C00000"/>
                </a:solidFill>
              </a:rPr>
              <a:t>希望各位专家批评指正</a:t>
            </a:r>
            <a:r>
              <a:rPr lang="zh-CN" altLang="en-US" sz="4000" dirty="0" smtClean="0">
                <a:solidFill>
                  <a:srgbClr val="C00000"/>
                </a:solidFill>
              </a:rPr>
              <a:t>！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z="2800" dirty="0" smtClean="0">
                <a:solidFill>
                  <a:srgbClr val="FF0000"/>
                </a:solidFill>
              </a:rPr>
              <a:t>前所未有的发展机遇（国际）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需求牵引</a:t>
            </a:r>
          </a:p>
          <a:p>
            <a:endParaRPr lang="en-US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背景：第二代高温超导技术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44672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2374936"/>
            <a:ext cx="3857652" cy="553998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HTS 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变压器</a:t>
            </a:r>
            <a:endParaRPr lang="zh-CN" altLang="en-US" sz="3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357430"/>
            <a:ext cx="3857652" cy="553998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HTS 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超导储能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071810"/>
            <a:ext cx="3810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86" y="6286520"/>
            <a:ext cx="3960000" cy="42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7557" y="5567387"/>
            <a:ext cx="1798955" cy="100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6072206"/>
            <a:ext cx="2727707" cy="5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91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z="2800" dirty="0" smtClean="0">
                <a:solidFill>
                  <a:srgbClr val="FF0000"/>
                </a:solidFill>
              </a:rPr>
              <a:t>前所未有的发展机遇（国际）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需求牵引</a:t>
            </a:r>
          </a:p>
          <a:p>
            <a:endParaRPr lang="en-US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背景：第二代高温超导技术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2357430"/>
            <a:ext cx="3857652" cy="553998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32T 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磁体</a:t>
            </a:r>
            <a:endParaRPr lang="zh-CN" altLang="en-US" sz="3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357430"/>
            <a:ext cx="3857652" cy="553998"/>
          </a:xfrm>
          <a:prstGeom prst="rect">
            <a:avLst/>
          </a:prstGeom>
          <a:solidFill>
            <a:srgbClr val="3218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HTS </a:t>
            </a:r>
            <a:r>
              <a:rPr lang="zh-CN" altLang="en-US" sz="3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军机用电缆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4071966" cy="343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61" y="3214686"/>
            <a:ext cx="3571881" cy="5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929066"/>
            <a:ext cx="367585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6034" y="5715016"/>
            <a:ext cx="1017966" cy="82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5786454"/>
            <a:ext cx="8013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91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z="2800" dirty="0" smtClean="0">
                <a:solidFill>
                  <a:srgbClr val="FF0000"/>
                </a:solidFill>
              </a:rPr>
              <a:t>前所未有的发展机遇（国际）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技术突破</a:t>
            </a:r>
          </a:p>
          <a:p>
            <a:endParaRPr lang="en-US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背景：第二代高温超导技术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00100" y="2357430"/>
            <a:ext cx="6978997" cy="4290798"/>
            <a:chOff x="1000100" y="2285992"/>
            <a:chExt cx="6978997" cy="4290798"/>
          </a:xfrm>
        </p:grpSpPr>
        <p:pic>
          <p:nvPicPr>
            <p:cNvPr id="6148" name="Picture 4" descr="C:\Users\yue.zhao\Desktop\5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2285992"/>
              <a:ext cx="6978997" cy="4286256"/>
            </a:xfrm>
            <a:prstGeom prst="rect">
              <a:avLst/>
            </a:prstGeom>
            <a:noFill/>
          </p:spPr>
        </p:pic>
        <p:sp>
          <p:nvSpPr>
            <p:cNvPr id="13" name="右箭头 12"/>
            <p:cNvSpPr/>
            <p:nvPr/>
          </p:nvSpPr>
          <p:spPr>
            <a:xfrm rot="19567143">
              <a:off x="2843900" y="5191173"/>
              <a:ext cx="731920" cy="100013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 rot="19567143">
              <a:off x="4145687" y="4762545"/>
              <a:ext cx="731920" cy="100013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00298" y="5715016"/>
              <a:ext cx="71438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b="1" dirty="0" smtClean="0">
                  <a:latin typeface="华文琥珀" pitchFamily="2" charset="-122"/>
                  <a:ea typeface="华文琥珀" pitchFamily="2" charset="-122"/>
                </a:rPr>
                <a:t>织构</a:t>
              </a:r>
              <a:endParaRPr lang="zh-CN" altLang="en-US" sz="2500" b="1" dirty="0">
                <a:latin typeface="华文琥珀" pitchFamily="2" charset="-122"/>
                <a:ea typeface="华文琥珀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0496" y="5357826"/>
              <a:ext cx="71438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b="1" dirty="0" smtClean="0">
                  <a:latin typeface="华文琥珀" pitchFamily="2" charset="-122"/>
                  <a:ea typeface="华文琥珀" pitchFamily="2" charset="-122"/>
                </a:rPr>
                <a:t>钉扎</a:t>
              </a:r>
              <a:endParaRPr lang="zh-CN" altLang="en-US" sz="2500" b="1" dirty="0">
                <a:latin typeface="华文琥珀" pitchFamily="2" charset="-122"/>
                <a:ea typeface="华文琥珀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1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yue.zhao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14554"/>
            <a:ext cx="6929454" cy="4613350"/>
          </a:xfrm>
          <a:prstGeom prst="rect">
            <a:avLst/>
          </a:prstGeom>
          <a:noFill/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z="2800" dirty="0" smtClean="0">
                <a:solidFill>
                  <a:srgbClr val="FF0000"/>
                </a:solidFill>
              </a:rPr>
              <a:t>前所未有的发展机遇（国际）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/>
              <a:t>产业</a:t>
            </a:r>
            <a:r>
              <a:rPr dirty="0" smtClean="0"/>
              <a:t>发展</a:t>
            </a:r>
            <a:endParaRPr dirty="0"/>
          </a:p>
          <a:p>
            <a:endParaRPr lang="en-US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背景：第二代高温超导技术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00694" y="4143380"/>
            <a:ext cx="142876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 descr="C:\Users\yue.zhao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762" y="2500306"/>
            <a:ext cx="2109270" cy="4000528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5715008" y="1571612"/>
            <a:ext cx="2934638" cy="596904"/>
            <a:chOff x="5715008" y="1571612"/>
            <a:chExt cx="2934638" cy="596904"/>
          </a:xfrm>
        </p:grpSpPr>
        <p:sp>
          <p:nvSpPr>
            <p:cNvPr id="9" name="Freeform 2"/>
            <p:cNvSpPr>
              <a:spLocks/>
            </p:cNvSpPr>
            <p:nvPr/>
          </p:nvSpPr>
          <p:spPr bwMode="blackWhite">
            <a:xfrm>
              <a:off x="5715008" y="1571612"/>
              <a:ext cx="1674802" cy="596904"/>
            </a:xfrm>
            <a:custGeom>
              <a:avLst/>
              <a:gdLst/>
              <a:ahLst/>
              <a:cxnLst>
                <a:cxn ang="0">
                  <a:pos x="1518" y="1969"/>
                </a:cxn>
                <a:cxn ang="0">
                  <a:pos x="0" y="1969"/>
                </a:cxn>
                <a:cxn ang="0">
                  <a:pos x="0" y="0"/>
                </a:cxn>
                <a:cxn ang="0">
                  <a:pos x="1699" y="0"/>
                </a:cxn>
                <a:cxn ang="0">
                  <a:pos x="1648" y="525"/>
                </a:cxn>
                <a:cxn ang="0">
                  <a:pos x="1734" y="525"/>
                </a:cxn>
                <a:cxn ang="0">
                  <a:pos x="1734" y="276"/>
                </a:cxn>
                <a:cxn ang="0">
                  <a:pos x="1933" y="703"/>
                </a:cxn>
                <a:cxn ang="0">
                  <a:pos x="1734" y="1104"/>
                </a:cxn>
                <a:cxn ang="0">
                  <a:pos x="1734" y="855"/>
                </a:cxn>
                <a:cxn ang="0">
                  <a:pos x="1622" y="855"/>
                </a:cxn>
                <a:cxn ang="0">
                  <a:pos x="1596" y="1104"/>
                </a:cxn>
                <a:cxn ang="0">
                  <a:pos x="1596" y="864"/>
                </a:cxn>
                <a:cxn ang="0">
                  <a:pos x="1397" y="1256"/>
                </a:cxn>
                <a:cxn ang="0">
                  <a:pos x="1556" y="1597"/>
                </a:cxn>
                <a:cxn ang="0">
                  <a:pos x="1518" y="1969"/>
                </a:cxn>
              </a:cxnLst>
              <a:rect l="0" t="0" r="r" b="b"/>
              <a:pathLst>
                <a:path w="1934" h="1970">
                  <a:moveTo>
                    <a:pt x="1518" y="1969"/>
                  </a:moveTo>
                  <a:lnTo>
                    <a:pt x="0" y="1969"/>
                  </a:lnTo>
                  <a:lnTo>
                    <a:pt x="0" y="0"/>
                  </a:lnTo>
                  <a:lnTo>
                    <a:pt x="1699" y="0"/>
                  </a:lnTo>
                  <a:lnTo>
                    <a:pt x="1648" y="525"/>
                  </a:lnTo>
                  <a:lnTo>
                    <a:pt x="1734" y="525"/>
                  </a:lnTo>
                  <a:lnTo>
                    <a:pt x="1734" y="276"/>
                  </a:lnTo>
                  <a:lnTo>
                    <a:pt x="1933" y="703"/>
                  </a:lnTo>
                  <a:lnTo>
                    <a:pt x="1734" y="1104"/>
                  </a:lnTo>
                  <a:lnTo>
                    <a:pt x="1734" y="855"/>
                  </a:lnTo>
                  <a:lnTo>
                    <a:pt x="1622" y="855"/>
                  </a:lnTo>
                  <a:lnTo>
                    <a:pt x="1596" y="1104"/>
                  </a:lnTo>
                  <a:lnTo>
                    <a:pt x="1596" y="864"/>
                  </a:lnTo>
                  <a:lnTo>
                    <a:pt x="1397" y="1256"/>
                  </a:lnTo>
                  <a:lnTo>
                    <a:pt x="1556" y="1597"/>
                  </a:lnTo>
                  <a:lnTo>
                    <a:pt x="1518" y="1969"/>
                  </a:lnTo>
                </a:path>
              </a:pathLst>
            </a:custGeom>
            <a:solidFill>
              <a:srgbClr val="3218F4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3"/>
            <p:cNvSpPr>
              <a:spLocks/>
            </p:cNvSpPr>
            <p:nvPr/>
          </p:nvSpPr>
          <p:spPr bwMode="blackWhite">
            <a:xfrm>
              <a:off x="6951660" y="1582734"/>
              <a:ext cx="1697986" cy="582630"/>
            </a:xfrm>
            <a:custGeom>
              <a:avLst/>
              <a:gdLst/>
              <a:ahLst/>
              <a:cxnLst>
                <a:cxn ang="0">
                  <a:pos x="414" y="0"/>
                </a:cxn>
                <a:cxn ang="0">
                  <a:pos x="1933" y="0"/>
                </a:cxn>
                <a:cxn ang="0">
                  <a:pos x="1933" y="1969"/>
                </a:cxn>
                <a:cxn ang="0">
                  <a:pos x="241" y="1969"/>
                </a:cxn>
                <a:cxn ang="0">
                  <a:pos x="284" y="1434"/>
                </a:cxn>
                <a:cxn ang="0">
                  <a:pos x="198" y="1434"/>
                </a:cxn>
                <a:cxn ang="0">
                  <a:pos x="198" y="1683"/>
                </a:cxn>
                <a:cxn ang="0">
                  <a:pos x="0" y="1265"/>
                </a:cxn>
                <a:cxn ang="0">
                  <a:pos x="198" y="864"/>
                </a:cxn>
                <a:cxn ang="0">
                  <a:pos x="198" y="1113"/>
                </a:cxn>
                <a:cxn ang="0">
                  <a:pos x="310" y="1113"/>
                </a:cxn>
                <a:cxn ang="0">
                  <a:pos x="345" y="864"/>
                </a:cxn>
                <a:cxn ang="0">
                  <a:pos x="336" y="1095"/>
                </a:cxn>
                <a:cxn ang="0">
                  <a:pos x="535" y="694"/>
                </a:cxn>
                <a:cxn ang="0">
                  <a:pos x="379" y="374"/>
                </a:cxn>
                <a:cxn ang="0">
                  <a:pos x="414" y="0"/>
                </a:cxn>
              </a:cxnLst>
              <a:rect l="0" t="0" r="r" b="b"/>
              <a:pathLst>
                <a:path w="1934" h="1970">
                  <a:moveTo>
                    <a:pt x="414" y="0"/>
                  </a:moveTo>
                  <a:lnTo>
                    <a:pt x="1933" y="0"/>
                  </a:lnTo>
                  <a:lnTo>
                    <a:pt x="1933" y="1969"/>
                  </a:lnTo>
                  <a:lnTo>
                    <a:pt x="241" y="1969"/>
                  </a:lnTo>
                  <a:lnTo>
                    <a:pt x="284" y="1434"/>
                  </a:lnTo>
                  <a:lnTo>
                    <a:pt x="198" y="1434"/>
                  </a:lnTo>
                  <a:lnTo>
                    <a:pt x="198" y="1683"/>
                  </a:lnTo>
                  <a:lnTo>
                    <a:pt x="0" y="1265"/>
                  </a:lnTo>
                  <a:lnTo>
                    <a:pt x="198" y="864"/>
                  </a:lnTo>
                  <a:lnTo>
                    <a:pt x="198" y="1113"/>
                  </a:lnTo>
                  <a:lnTo>
                    <a:pt x="310" y="1113"/>
                  </a:lnTo>
                  <a:lnTo>
                    <a:pt x="345" y="864"/>
                  </a:lnTo>
                  <a:lnTo>
                    <a:pt x="336" y="1095"/>
                  </a:lnTo>
                  <a:lnTo>
                    <a:pt x="535" y="694"/>
                  </a:lnTo>
                  <a:lnTo>
                    <a:pt x="379" y="374"/>
                  </a:lnTo>
                  <a:lnTo>
                    <a:pt x="414" y="0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7429520" y="1739887"/>
              <a:ext cx="11558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0" defTabSz="912813"/>
              <a:r>
                <a:rPr lang="zh-CN" altLang="en-US" sz="2000" b="1" kern="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技术突破</a:t>
              </a:r>
              <a:endParaRPr lang="zh-CN" altLang="en-US" sz="2000" b="1" kern="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845032" y="1714488"/>
              <a:ext cx="11558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lvl="0" defTabSz="912813"/>
              <a:r>
                <a:rPr lang="zh-CN" altLang="en-US" sz="2000" b="1" kern="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需求牵引</a:t>
              </a:r>
              <a:endParaRPr lang="zh-CN" altLang="en-US" sz="2000" b="1" kern="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1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z="2800" dirty="0" smtClean="0">
                <a:solidFill>
                  <a:srgbClr val="FF0000"/>
                </a:solidFill>
              </a:rPr>
              <a:t>前所未有的发展机遇（国内）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国家层面</a:t>
            </a:r>
          </a:p>
          <a:p>
            <a:pPr marL="519113" lvl="1" indent="-342900">
              <a:buNone/>
            </a:pP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中国制造 </a:t>
            </a:r>
            <a:r>
              <a:rPr lang="en-US" altLang="zh-CN" sz="2400" b="1" dirty="0" smtClean="0"/>
              <a:t>2025》</a:t>
            </a:r>
            <a:r>
              <a:rPr lang="zh-CN" altLang="en-US" sz="2400" b="1" dirty="0" smtClean="0"/>
              <a:t>重点领域技术创新绿皮书：</a:t>
            </a:r>
            <a:endParaRPr lang="en-US" altLang="zh-CN" sz="2400" b="1" dirty="0" smtClean="0"/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电力装备：</a:t>
            </a:r>
            <a:r>
              <a:rPr lang="zh-CN" altLang="en-US" sz="2400" dirty="0" smtClean="0">
                <a:solidFill>
                  <a:srgbClr val="3218F4"/>
                </a:solidFill>
              </a:rPr>
              <a:t>先进的超导风电机组、高温超导储能、超导输变电设备等被列为“重点产品”</a:t>
            </a:r>
            <a:endParaRPr lang="en-US" altLang="zh-CN" sz="2400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前沿新材料：</a:t>
            </a:r>
            <a:r>
              <a:rPr lang="zh-CN" altLang="en-US" sz="2400" dirty="0" smtClean="0">
                <a:solidFill>
                  <a:srgbClr val="3218F4"/>
                </a:solidFill>
              </a:rPr>
              <a:t>超导材料（强磁场用高性能超导线材、低成本千米级</a:t>
            </a:r>
            <a:r>
              <a:rPr lang="en-US" altLang="zh-CN" sz="2400" dirty="0" smtClean="0">
                <a:solidFill>
                  <a:srgbClr val="3218F4"/>
                </a:solidFill>
              </a:rPr>
              <a:t>YBCO </a:t>
            </a:r>
            <a:r>
              <a:rPr lang="zh-CN" altLang="en-US" sz="2400" dirty="0" smtClean="0">
                <a:solidFill>
                  <a:srgbClr val="3218F4"/>
                </a:solidFill>
              </a:rPr>
              <a:t>涂层导体、高电压等级超导限流器等应用产品）</a:t>
            </a:r>
            <a:endParaRPr lang="en-US" altLang="zh-CN" sz="2400" dirty="0" smtClean="0">
              <a:solidFill>
                <a:srgbClr val="3218F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u"/>
            </a:pPr>
            <a:r>
              <a:rPr dirty="0" smtClean="0"/>
              <a:t>产业发展</a:t>
            </a:r>
            <a:endParaRPr dirty="0"/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智能电网、大科学装置方面对超导材料的需求牵引</a:t>
            </a:r>
            <a:endParaRPr lang="en-US" altLang="zh-CN" sz="2400" b="1" dirty="0" smtClean="0">
              <a:solidFill>
                <a:srgbClr val="3218F4"/>
              </a:solidFill>
            </a:endParaRPr>
          </a:p>
          <a:p>
            <a:pPr marL="519113" lvl="1" indent="-342900">
              <a:buFont typeface="Wingdings" pitchFamily="2" charset="2"/>
              <a:buChar char="p"/>
            </a:pPr>
            <a:r>
              <a:rPr lang="zh-CN" altLang="en-US" sz="2400" b="1" dirty="0" smtClean="0">
                <a:solidFill>
                  <a:srgbClr val="3218F4"/>
                </a:solidFill>
              </a:rPr>
              <a:t>国内超导带材公司的崛起</a:t>
            </a:r>
            <a:endParaRPr lang="en-US" altLang="zh-CN" sz="2800" dirty="0" smtClean="0"/>
          </a:p>
          <a:p>
            <a:endParaRPr lang="en-US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背景：第二代高温超导技术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www.shsctec.com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7314" y="5786454"/>
            <a:ext cx="688070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715016"/>
            <a:ext cx="57882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r="55479"/>
          <a:stretch>
            <a:fillRect/>
          </a:stretch>
        </p:blipFill>
        <p:spPr bwMode="auto">
          <a:xfrm>
            <a:off x="7858148" y="5715016"/>
            <a:ext cx="86285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91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预期价格和产能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带材供应商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29026" y="5934670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en-US" altLang="zh-CN" dirty="0" smtClean="0"/>
              <a:t>IEA-HTS-IA </a:t>
            </a:r>
            <a:r>
              <a:rPr lang="zh-CN" altLang="en-US" dirty="0" smtClean="0"/>
              <a:t> 为</a:t>
            </a:r>
            <a:endParaRPr lang="en-US" altLang="zh-CN" dirty="0" smtClean="0"/>
          </a:p>
          <a:p>
            <a:r>
              <a:rPr lang="en-US" altLang="zh-CN" dirty="0" smtClean="0"/>
              <a:t>International Energy Agency-Implement agreement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6648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椭圆 6"/>
          <p:cNvSpPr/>
          <p:nvPr/>
        </p:nvSpPr>
        <p:spPr>
          <a:xfrm>
            <a:off x="4000528" y="1214422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57752" y="1357298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价格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71966" y="3643314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29190" y="3786190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产能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预期价格和产能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带材供应商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www.shsctec.com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D627-DF3D-4665-A2D9-2CA2D458AC23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29026" y="5934670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en-US" altLang="zh-CN" dirty="0" smtClean="0"/>
              <a:t>IEA-HTS-IA </a:t>
            </a:r>
            <a:r>
              <a:rPr lang="zh-CN" altLang="en-US" dirty="0" smtClean="0"/>
              <a:t> 为</a:t>
            </a:r>
            <a:endParaRPr lang="en-US" altLang="zh-CN" dirty="0" smtClean="0"/>
          </a:p>
          <a:p>
            <a:r>
              <a:rPr lang="en-US" altLang="zh-CN" dirty="0" smtClean="0"/>
              <a:t>International Energy Agency-Implement agreement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648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429264"/>
            <a:ext cx="6429388" cy="12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4000528" y="1214422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57752" y="1357298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价格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71966" y="3643314"/>
            <a:ext cx="1000100" cy="500066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929190" y="3786190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 smtClean="0">
                <a:latin typeface="华文琥珀" pitchFamily="2" charset="-122"/>
                <a:ea typeface="华文琥珀" pitchFamily="2" charset="-122"/>
              </a:rPr>
              <a:t>产能</a:t>
            </a:r>
            <a:endParaRPr lang="zh-CN" altLang="en-US" sz="2500" b="1" dirty="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1235</Words>
  <Application>Microsoft Macintosh PowerPoint</Application>
  <PresentationFormat>全屏显示(4:3)</PresentationFormat>
  <Paragraphs>370</Paragraphs>
  <Slides>27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PowerPoint 演示文稿</vt:lpstr>
      <vt:lpstr>报告提纲</vt:lpstr>
      <vt:lpstr>背景：第二代高温超导技术</vt:lpstr>
      <vt:lpstr>背景：第二代高温超导技术</vt:lpstr>
      <vt:lpstr>背景：第二代高温超导技术</vt:lpstr>
      <vt:lpstr>背景：第二代高温超导技术</vt:lpstr>
      <vt:lpstr>背景：第二代高温超导技术</vt:lpstr>
      <vt:lpstr>预期价格和产能——带材供应商</vt:lpstr>
      <vt:lpstr>预期价格和产能——带材供应商</vt:lpstr>
      <vt:lpstr>预期价格和产能——用户</vt:lpstr>
      <vt:lpstr>预期价格和产能——用户</vt:lpstr>
      <vt:lpstr>第二代高温超导带材的挑战</vt:lpstr>
      <vt:lpstr>第二代高温超导带材的挑战</vt:lpstr>
      <vt:lpstr>第二代高温超导带材的挑战</vt:lpstr>
      <vt:lpstr>报告提纲</vt:lpstr>
      <vt:lpstr>上海超导——核心装备自主化</vt:lpstr>
      <vt:lpstr>上海超导——装备设计的仿真模拟</vt:lpstr>
      <vt:lpstr>上海超导——装备设计的仿真模拟</vt:lpstr>
      <vt:lpstr>上海超导——装备设计的仿真模拟</vt:lpstr>
      <vt:lpstr>上海超导——装备设计的仿真模拟</vt:lpstr>
      <vt:lpstr>上海超导——装备改造与工艺优化</vt:lpstr>
      <vt:lpstr>上海超导——装备改造与工艺优化</vt:lpstr>
      <vt:lpstr>上海超导——长带生产工程化</vt:lpstr>
      <vt:lpstr>上海超导——长带生产工程化</vt:lpstr>
      <vt:lpstr>上海超导——长带生产工程化</vt:lpstr>
      <vt:lpstr>小结与展望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yue zhao</cp:lastModifiedBy>
  <cp:revision>361</cp:revision>
  <cp:lastPrinted>2015-08-18T12:48:38Z</cp:lastPrinted>
  <dcterms:created xsi:type="dcterms:W3CDTF">2015-08-17T06:11:02Z</dcterms:created>
  <dcterms:modified xsi:type="dcterms:W3CDTF">2016-04-28T04:43:21Z</dcterms:modified>
</cp:coreProperties>
</file>