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067" r:id="rId2"/>
    <p:sldMasterId id="2147484080" r:id="rId3"/>
    <p:sldMasterId id="2147484092" r:id="rId4"/>
    <p:sldMasterId id="2147484104" r:id="rId5"/>
    <p:sldMasterId id="2147484116" r:id="rId6"/>
    <p:sldMasterId id="2147484128" r:id="rId7"/>
    <p:sldMasterId id="2147484140" r:id="rId8"/>
    <p:sldMasterId id="2147484152" r:id="rId9"/>
    <p:sldMasterId id="2147484168" r:id="rId10"/>
    <p:sldMasterId id="2147484180" r:id="rId11"/>
    <p:sldMasterId id="2147484195" r:id="rId12"/>
    <p:sldMasterId id="2147484210" r:id="rId13"/>
  </p:sldMasterIdLst>
  <p:notesMasterIdLst>
    <p:notesMasterId r:id="rId58"/>
  </p:notesMasterIdLst>
  <p:sldIdLst>
    <p:sldId id="257" r:id="rId14"/>
    <p:sldId id="259" r:id="rId15"/>
    <p:sldId id="320" r:id="rId16"/>
    <p:sldId id="377" r:id="rId17"/>
    <p:sldId id="360" r:id="rId18"/>
    <p:sldId id="267" r:id="rId19"/>
    <p:sldId id="345" r:id="rId20"/>
    <p:sldId id="333" r:id="rId21"/>
    <p:sldId id="372" r:id="rId22"/>
    <p:sldId id="373" r:id="rId23"/>
    <p:sldId id="374" r:id="rId24"/>
    <p:sldId id="268" r:id="rId25"/>
    <p:sldId id="376" r:id="rId26"/>
    <p:sldId id="269" r:id="rId27"/>
    <p:sldId id="357" r:id="rId28"/>
    <p:sldId id="362" r:id="rId29"/>
    <p:sldId id="361" r:id="rId30"/>
    <p:sldId id="276" r:id="rId31"/>
    <p:sldId id="370" r:id="rId32"/>
    <p:sldId id="371" r:id="rId33"/>
    <p:sldId id="284" r:id="rId34"/>
    <p:sldId id="364" r:id="rId35"/>
    <p:sldId id="365" r:id="rId36"/>
    <p:sldId id="366" r:id="rId37"/>
    <p:sldId id="367" r:id="rId38"/>
    <p:sldId id="368" r:id="rId39"/>
    <p:sldId id="369" r:id="rId40"/>
    <p:sldId id="319" r:id="rId41"/>
    <p:sldId id="314" r:id="rId42"/>
    <p:sldId id="315" r:id="rId43"/>
    <p:sldId id="311" r:id="rId44"/>
    <p:sldId id="323" r:id="rId45"/>
    <p:sldId id="324" r:id="rId46"/>
    <p:sldId id="325" r:id="rId47"/>
    <p:sldId id="375" r:id="rId48"/>
    <p:sldId id="326" r:id="rId49"/>
    <p:sldId id="363" r:id="rId50"/>
    <p:sldId id="328" r:id="rId51"/>
    <p:sldId id="298" r:id="rId52"/>
    <p:sldId id="330" r:id="rId53"/>
    <p:sldId id="313" r:id="rId54"/>
    <p:sldId id="317" r:id="rId55"/>
    <p:sldId id="290" r:id="rId56"/>
    <p:sldId id="378" r:id="rId5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4664" autoAdjust="0"/>
  </p:normalViewPr>
  <p:slideViewPr>
    <p:cSldViewPr snapToGrid="0">
      <p:cViewPr varScale="1">
        <p:scale>
          <a:sx n="97" d="100"/>
          <a:sy n="97" d="100"/>
        </p:scale>
        <p:origin x="1186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7D954-35DF-4CC5-AB7B-78905B14EDF1}" type="datetimeFigureOut">
              <a:rPr lang="zh-CN" altLang="en-US" smtClean="0"/>
              <a:t>2016/4/28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55FC5-1D17-46B7-9FB3-74D78D5389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57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33DAE-855F-4E02-B77F-79F9F42A7901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0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55FC5-1D17-46B7-9FB3-74D78D5389BE}" type="slidenum">
              <a:rPr lang="zh-CN" altLang="en-US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59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55FC5-1D17-46B7-9FB3-74D78D5389B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85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677A2F-A817-468B-9CAE-28E90724F84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63BF1-265C-4F22-BBDC-642AC945FD0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EA2C47-4AB0-47ED-8B8F-1FC3D4302B3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840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2B7AC-4F76-457A-8B0A-88E9BB73E73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264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1E52E-C0EF-4671-9B1E-3CE57FCA64D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96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95C3A-5073-4AC1-8962-1361791FB4D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460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65DC8-6419-4ED1-99EA-9B0214C6A7D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012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677A2F-A817-468B-9CAE-28E90724F840}" type="slidenum">
              <a:rPr lang="en-US" altLang="zh-CN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648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2E2B1-BC99-4563-A1CD-DEDF9254775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6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8498-64AC-4E1D-9173-3F708BADABE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264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9F668-10DE-473E-90BF-581CE2144B3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045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E125-593C-47E9-9CB4-84045E35E41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8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A8F3-5547-46FE-9FB6-1D120B299CE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BD560-8151-4376-99B2-EC65AD28A2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426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631C-AE4D-42F9-83F8-EE84CBBE71B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200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D75D-38BC-475F-9F28-CF496631EE8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164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ECA0-41F1-4421-BCBE-2809F7D58B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875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63BF1-265C-4F22-BBDC-642AC945FD0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231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A8F3-5547-46FE-9FB6-1D120B299C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983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ahoma"/>
                  <a:ea typeface="宋体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ahoma"/>
                  <a:ea typeface="宋体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ahoma"/>
                  <a:ea typeface="宋体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ahoma"/>
                  <a:ea typeface="宋体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ahoma"/>
                <a:ea typeface="宋体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ahoma"/>
                <a:ea typeface="宋体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ahoma"/>
                <a:ea typeface="宋体"/>
              </a:endParaRPr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D3FB6296-5D05-450C-9F75-CAC0D31FBD09}" type="datetime1">
              <a:rPr lang="zh-CN" altLang="en-US" smtClean="0">
                <a:solidFill>
                  <a:srgbClr val="1C1C1C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677A2F-A817-468B-9CAE-28E90724F840}" type="slidenum">
              <a:rPr lang="en-US" altLang="zh-CN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912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E8DAE-D025-45CB-B337-559D48D5BF6C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2E2B1-BC99-4563-A1CD-DEDF9254775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732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D9012-A9A6-4682-A0B8-4B7A1C62C6B3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8498-64AC-4E1D-9173-3F708BADABE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977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AF6F4-8C49-4D2B-B41B-B4BB882650FA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9F668-10DE-473E-90BF-581CE2144B3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51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677A2F-A817-468B-9CAE-28E90724F840}" type="slidenum">
              <a:rPr lang="en-US" altLang="zh-CN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371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D7E24-E1A5-449C-8886-79108DE1C5C0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E125-593C-47E9-9CB4-84045E35E41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456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CBAEA-9871-4028-BAF7-6E3A4A07201D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BD560-8151-4376-99B2-EC65AD28A2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784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075E-2C07-4915-8619-C77F86995150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631C-AE4D-42F9-83F8-EE84CBBE71B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268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D5DBF-AB39-43F8-95A9-75CBEFDA3F6A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D75D-38BC-475F-9F28-CF496631EE8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34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72B32-93AC-4382-8FCA-E9F3A5139673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ECA0-41F1-4421-BCBE-2809F7D58B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681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A5760-40BF-44D2-88AB-3F41E1C752FD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63BF1-265C-4F22-BBDC-642AC945FD0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292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95FB3-A3D2-48A9-B5B5-621331028505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A8F3-5547-46FE-9FB6-1D120B299C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950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18168-8535-4947-BE90-A5B23713B2F5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87F98-FD96-4B85-9145-92FDC951F1F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57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E5678-5958-4286-9E6D-FD5015D58EDE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3CFDD-FD30-41A5-8529-A756DDBE5E7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382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D442B74-5EE8-4E60-97A8-37ACB304ECE7}" type="datetime1">
              <a:rPr lang="zh-CN" altLang="en-US" smtClean="0">
                <a:solidFill>
                  <a:srgbClr val="000000"/>
                </a:solidFill>
              </a:rPr>
              <a:pPr/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0134FB5-E82F-492C-BE3C-84DB9472AC1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27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2E2B1-BC99-4563-A1CD-DEDF9254775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8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ahoma"/>
                  <a:ea typeface="宋体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ahoma"/>
                  <a:ea typeface="宋体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ahoma"/>
                  <a:ea typeface="宋体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ahoma"/>
                  <a:ea typeface="宋体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ahoma"/>
                <a:ea typeface="宋体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ahoma"/>
                <a:ea typeface="宋体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ahoma"/>
                <a:ea typeface="宋体"/>
              </a:endParaRPr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677A2F-A817-468B-9CAE-28E90724F840}" type="slidenum">
              <a:rPr lang="en-US" altLang="zh-CN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211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2E2B1-BC99-4563-A1CD-DEDF9254775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778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8498-64AC-4E1D-9173-3F708BADABE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070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9F668-10DE-473E-90BF-581CE2144B3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754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E125-593C-47E9-9CB4-84045E35E41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321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BD560-8151-4376-99B2-EC65AD28A2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791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631C-AE4D-42F9-83F8-EE84CBBE71B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352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D75D-38BC-475F-9F28-CF496631EE8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88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ECA0-41F1-4421-BCBE-2809F7D58B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301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63BF1-265C-4F22-BBDC-642AC945FD0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20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8498-64AC-4E1D-9173-3F708BADABE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962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A8F3-5547-46FE-9FB6-1D120B299C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769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87F98-FD96-4B85-9145-92FDC951F1F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900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3CFDD-FD30-41A5-8529-A756DDBE5E7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040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0134FB5-E82F-492C-BE3C-84DB9472AC1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083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defRPr/>
                </a:pPr>
                <a:endParaRPr lang="zh-CN" alt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14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0"/>
            <a:ext cx="1166812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4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524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15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E84B1126-29E0-461D-88B3-D57310675926}" type="datetime1">
              <a:rPr lang="zh-CN" altLang="en-US" smtClean="0">
                <a:solidFill>
                  <a:srgbClr val="1C1C1C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6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AF7C1B4-85F1-4AC6-AC9A-6C1A97FAFB50}" type="slidenum">
              <a:rPr lang="zh-CN" altLang="en-US">
                <a:solidFill>
                  <a:srgbClr val="1C1C1C"/>
                </a:solidFill>
              </a:rPr>
              <a:pPr/>
              <a:t>‹#›</a:t>
            </a:fld>
            <a:endParaRPr lang="en-US" altLang="zh-CN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313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3527-5635-484D-AD1D-71A844BBD8C3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CB732-B3ED-48BC-B44E-782D845FD9F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3695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327C-C03A-44FE-A8EC-886836C673AF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CBA6AC-80E2-450F-A346-FC2F1A5ABE0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545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D3AB4-12CB-4470-99AE-171B1C7B8CCB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52DDE-3FFC-43A9-8BA5-95AB1E183C4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758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446A4-FB01-47BA-B684-8F96E7A8DA0B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1C6B7-8238-4C1C-A25D-810277FB554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920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6F7F0-B9C0-42EA-A092-B17767BD872B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323F1-7FE8-467C-9F9D-1BE121CD04F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67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9F668-10DE-473E-90BF-581CE2144B3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5891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9C030-CC53-41E9-92B3-A8BBFEA88432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67764-B1AD-4E40-BF8C-B5259214962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998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FDEF2-D829-4413-AEE5-F80476123819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390444-FDFA-405A-BD3F-F4904914E77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032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85845-D1A6-490F-A946-EA3AACC34544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6A681-9D51-4BD4-8413-B37208B80C0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398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4687C-431C-4BCB-8F53-FD2E721DDCFE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92728-4D3C-4FEE-A7CC-5F59BEAA9056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878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E1818-BF80-4F0A-BBE7-EDF32FBB41FF}" type="datetime1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C3E2BA-2A5A-49A2-B1E9-5E4FEBAE628F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40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E125-593C-47E9-9CB4-84045E35E41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5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BD560-8151-4376-99B2-EC65AD28A2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071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631C-AE4D-42F9-83F8-EE84CBBE71B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40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D75D-38BC-475F-9F28-CF496631EE8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5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2E2B1-BC99-4563-A1CD-DEDF9254775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ECA0-41F1-4421-BCBE-2809F7D58B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87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63BF1-265C-4F22-BBDC-642AC945FD0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39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A8F3-5547-46FE-9FB6-1D120B299C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0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87F98-FD96-4B85-9145-92FDC951F1F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7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10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83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08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13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31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8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8498-64AC-4E1D-9173-3F708BADA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77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44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26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01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80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87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36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36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04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3"/>
            <a:ext cx="3867150" cy="368052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3"/>
            <a:ext cx="3886201" cy="368052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0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9F668-10DE-473E-90BF-581CE2144B3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11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56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92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83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677A2F-A817-468B-9CAE-28E90724F840}" type="slidenum">
              <a:rPr lang="en-US" altLang="zh-CN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16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2E2B1-BC99-4563-A1CD-DEDF9254775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7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8498-64AC-4E1D-9173-3F708BADABE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252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9F668-10DE-473E-90BF-581CE2144B3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1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E125-593C-47E9-9CB4-84045E35E4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E125-593C-47E9-9CB4-84045E35E41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4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BD560-8151-4376-99B2-EC65AD28A2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63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631C-AE4D-42F9-83F8-EE84CBBE71B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14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D75D-38BC-475F-9F28-CF496631EE8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52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ECA0-41F1-4421-BCBE-2809F7D58B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386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63BF1-265C-4F22-BBDC-642AC945FD0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137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A8F3-5547-46FE-9FB6-1D120B299C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472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9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6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20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BD560-8151-4376-99B2-EC65AD28A2F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775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3"/>
            <a:ext cx="3867150" cy="368052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3"/>
            <a:ext cx="3886201" cy="368052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811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73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598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59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931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84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836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677A2F-A817-468B-9CAE-28E90724F840}" type="slidenum">
              <a:rPr lang="en-US" altLang="zh-CN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033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2E2B1-BC99-4563-A1CD-DEDF9254775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0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631C-AE4D-42F9-83F8-EE84CBBE71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8498-64AC-4E1D-9173-3F708BADABE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280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9F668-10DE-473E-90BF-581CE2144B3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352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E125-593C-47E9-9CB4-84045E35E41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764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BD560-8151-4376-99B2-EC65AD28A2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00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631C-AE4D-42F9-83F8-EE84CBBE71B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908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D75D-38BC-475F-9F28-CF496631EE8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03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ECA0-41F1-4421-BCBE-2809F7D58B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8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63BF1-265C-4F22-BBDC-642AC945FD0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487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A8F3-5547-46FE-9FB6-1D120B299C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58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677A2F-A817-468B-9CAE-28E90724F840}" type="slidenum">
              <a:rPr lang="en-US" altLang="zh-CN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0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D75D-38BC-475F-9F28-CF496631EE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2E2B1-BC99-4563-A1CD-DEDF9254775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8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68498-64AC-4E1D-9173-3F708BADABE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204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9F668-10DE-473E-90BF-581CE2144B3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063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2E125-593C-47E9-9CB4-84045E35E41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041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BD560-8151-4376-99B2-EC65AD28A2F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950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631C-AE4D-42F9-83F8-EE84CBBE71B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138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D75D-38BC-475F-9F28-CF496631EE8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471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ECA0-41F1-4421-BCBE-2809F7D58B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049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63BF1-265C-4F22-BBDC-642AC945FD0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534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A8F3-5547-46FE-9FB6-1D120B299C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ECA0-41F1-4421-BCBE-2809F7D58B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宋体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CN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CBBED71-BFDE-41FB-BA2E-A100176AE890}" type="slidenum">
              <a:rPr lang="en-US" altLang="zh-CN">
                <a:solidFill>
                  <a:srgbClr val="1C1C1C"/>
                </a:solidFill>
              </a:rPr>
              <a:pPr/>
              <a:t>‹#›</a:t>
            </a:fld>
            <a:endParaRPr lang="en-US" altLang="zh-CN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302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C8CD4-2BEA-41CE-AD3F-4E227880858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250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F54D5E-AE22-4F3F-9A66-6748FF941AB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504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865AC-63FE-4639-8872-397D8642626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556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6AC0A-45DE-46B7-B145-4706D9DF15A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236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3212A-34DC-482B-93A6-B1F8BB4253C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712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33542A-4B85-402E-9C89-74C340E7E41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170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0093F-B02F-4F9A-B67C-6C8DB095D25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676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F606B-CF42-4CFB-8D69-7C3A8FD1A5D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110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D5CC5C-C9EA-4849-A310-4E49CC6DFEC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1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BFBFD874-EC0B-4455-A75A-8ED736C203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BFBFD874-EC0B-4455-A75A-8ED736C203B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6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71C7E809-2EBE-4C40-91DA-ADCD9577C183}" type="datetime1">
              <a:rPr lang="zh-CN" altLang="en-US" smtClean="0">
                <a:solidFill>
                  <a:srgbClr val="000000"/>
                </a:solidFill>
                <a:latin typeface="Tahoma"/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BFBFD874-EC0B-4455-A75A-8ED736C203B5}" type="slidenum">
              <a:rPr lang="en-US" altLang="zh-CN">
                <a:solidFill>
                  <a:srgbClr val="000000"/>
                </a:solidFill>
                <a:latin typeface="Tahoma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325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4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BFBFD874-EC0B-4455-A75A-8ED736C203B5}" type="slidenum">
              <a:rPr lang="en-US" altLang="zh-CN">
                <a:solidFill>
                  <a:srgbClr val="000000"/>
                </a:solidFill>
                <a:latin typeface="Tahoma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7444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942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fld id="{EBC982F8-AC06-41B4-BCF3-30984D0DAB7C}" type="datetime1">
              <a:rPr lang="zh-CN" altLang="en-US" smtClean="0">
                <a:solidFill>
                  <a:srgbClr val="000000"/>
                </a:solidFill>
                <a:latin typeface="Tahoma"/>
                <a:ea typeface="宋体"/>
              </a:rPr>
              <a:pPr>
                <a:defRPr/>
              </a:pPr>
              <a:t>2016/4/28</a:t>
            </a:fld>
            <a:endParaRPr lang="en-US" altLang="zh-CN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942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942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BF8CBD79-83C8-4F75-9E45-401290F437BA}" type="slidenum">
              <a:rPr lang="zh-CN" altLang="en-US">
                <a:solidFill>
                  <a:srgbClr val="000000"/>
                </a:solidFill>
                <a:latin typeface="Tahoma"/>
                <a:ea typeface="宋体"/>
              </a:rPr>
              <a:pPr/>
              <a:t>‹#›</a:t>
            </a:fld>
            <a:endParaRPr lang="en-US" altLang="zh-CN">
              <a:solidFill>
                <a:srgbClr val="000000"/>
              </a:solidFill>
              <a:latin typeface="Tahoma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2318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BFBFD874-EC0B-4455-A75A-8ED736C203B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1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2016/4/28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455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30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BFBFD874-EC0B-4455-A75A-8ED736C203B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4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1249F70-1E4F-4F4A-94DF-4FB3F34FABD0}" type="datetimeFigureOut">
              <a:rPr lang="zh-CN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2016/4/28</a:t>
            </a:fld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9B20620-76EE-4611-8ADF-1BC4F0036AF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00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BFBFD874-EC0B-4455-A75A-8ED736C203B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4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zh-CN" altLang="zh-CN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1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BFBFD874-EC0B-4455-A75A-8ED736C203B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2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mtClean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mtClean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mtClean="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endParaRPr lang="zh-CN" altLang="zh-CN" smtClean="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 algn="ctr"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767AF217-A228-49C9-9452-3B7A7096049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2.png"/><Relationship Id="rId4" Type="http://schemas.openxmlformats.org/officeDocument/2006/relationships/image" Target="../media/image7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//upload.wikimedia.org/wikipedia/commons/f/f9/HWB-NMR_-_900MHz_-_21.2_Tesla.jpg" TargetMode="External"/><Relationship Id="rId5" Type="http://schemas.openxmlformats.org/officeDocument/2006/relationships/image" Target="../media/image12.png"/><Relationship Id="rId4" Type="http://schemas.openxmlformats.org/officeDocument/2006/relationships/image" Target="http://www.chemedu.ch.ntu.edu.tw/lecture/superconductor/superc14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4870" y="1469186"/>
            <a:ext cx="9000067" cy="15383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0000"/>
              </a:lnSpc>
            </a:pPr>
            <a:r>
              <a:rPr lang="zh-CN" altLang="en-US" sz="4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高场用</a:t>
            </a:r>
            <a:r>
              <a:rPr lang="zh-CN" altLang="zh-CN" sz="4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铁</a:t>
            </a:r>
            <a:r>
              <a:rPr lang="zh-CN" altLang="zh-CN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基超导材料的研究进展</a:t>
            </a:r>
            <a:endParaRPr lang="en-US" altLang="zh-CN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685800" y="3810000"/>
            <a:ext cx="8229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 dirty="0" smtClean="0">
                <a:solidFill>
                  <a:schemeClr val="folHlink"/>
                </a:solidFill>
                <a:latin typeface="Arial Black" pitchFamily="34" charset="0"/>
              </a:rPr>
              <a:t>马衍伟</a:t>
            </a:r>
            <a:endParaRPr lang="en-US" altLang="zh-CN" sz="2800" b="1" dirty="0" smtClean="0">
              <a:solidFill>
                <a:schemeClr val="folHlink"/>
              </a:solidFill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800" b="1" dirty="0" smtClean="0">
                <a:solidFill>
                  <a:schemeClr val="folHlink"/>
                </a:solidFill>
                <a:latin typeface="Arial Black" pitchFamily="34" charset="0"/>
              </a:rPr>
              <a:t>中国科学院电工研究所</a:t>
            </a:r>
            <a:endParaRPr lang="en-US" altLang="zh-CN" sz="2800" b="1" dirty="0">
              <a:solidFill>
                <a:schemeClr val="folHlink"/>
              </a:solidFill>
              <a:latin typeface="Arial Black" pitchFamily="34" charset="0"/>
            </a:endParaRPr>
          </a:p>
        </p:txBody>
      </p:sp>
      <p:pic>
        <p:nvPicPr>
          <p:cNvPr id="9221" name="Picture 8" descr="index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2175" y="0"/>
            <a:ext cx="31718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1141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019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5488" y="1804988"/>
            <a:ext cx="7772400" cy="4719637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日本国立材料研究所：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包套、冷压；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4.2K</a:t>
            </a: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10T</a:t>
            </a:r>
            <a:r>
              <a:rPr lang="zh-CN" altLang="en-US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</a:t>
            </a:r>
            <a:r>
              <a:rPr lang="zh-CN" altLang="en-US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8.9 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="1" baseline="30000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2800" b="1" baseline="30000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="1" dirty="0">
              <a:solidFill>
                <a:srgbClr val="190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dirty="0">
              <a:solidFill>
                <a:schemeClr val="accent4"/>
              </a:solidFill>
            </a:endParaRPr>
          </a:p>
          <a:p>
            <a:pPr>
              <a:defRPr/>
            </a:pPr>
            <a:endParaRPr lang="en-US" altLang="zh-CN" dirty="0" smtClean="0">
              <a:solidFill>
                <a:schemeClr val="accent4"/>
              </a:solidFill>
            </a:endParaRPr>
          </a:p>
          <a:p>
            <a:pPr>
              <a:defRPr/>
            </a:pPr>
            <a:endParaRPr lang="en-US" altLang="zh-CN" dirty="0">
              <a:solidFill>
                <a:schemeClr val="accent4"/>
              </a:solidFill>
            </a:endParaRPr>
          </a:p>
          <a:p>
            <a:pPr>
              <a:defRPr/>
            </a:pP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日本东京大学</a:t>
            </a:r>
            <a:r>
              <a:rPr lang="zh-CN" altLang="en-US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</a:t>
            </a: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包</a:t>
            </a:r>
            <a:r>
              <a:rPr lang="zh-CN" altLang="en-US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套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HIP</a:t>
            </a:r>
            <a:r>
              <a:rPr lang="zh-CN" altLang="en-US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合成</a:t>
            </a: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4.2K</a:t>
            </a: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0T</a:t>
            </a: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 </a:t>
            </a:r>
            <a:r>
              <a:rPr lang="en-US" altLang="zh-CN" sz="2800" b="1" dirty="0" err="1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4.8 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="1" baseline="30000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2800" b="1" baseline="30000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defRPr/>
            </a:pPr>
            <a:endParaRPr lang="zh-CN" alt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852738"/>
            <a:ext cx="54244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内容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138" y="5480189"/>
            <a:ext cx="6541789" cy="101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620713" y="342900"/>
            <a:ext cx="80660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2pPr>
            <a:lvl3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3pPr>
            <a:lvl4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4pPr>
            <a:lvl5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5pPr>
            <a:lvl6pPr marL="4572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6pPr>
            <a:lvl7pPr marL="9144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7pPr>
            <a:lvl8pPr marL="13716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8pPr>
            <a:lvl9pPr marL="18288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kumimoji="1" lang="zh-CN" altLang="en-US" sz="3000" kern="0" dirty="0">
                <a:solidFill>
                  <a:srgbClr val="333399"/>
                </a:solidFill>
              </a:rPr>
              <a:t>         </a:t>
            </a:r>
            <a:r>
              <a:rPr kumimoji="1" lang="zh-CN" altLang="en-US" sz="3000" kern="0" dirty="0">
                <a:solidFill>
                  <a:srgbClr val="FF0000"/>
                </a:solidFill>
                <a:effectLst/>
              </a:rPr>
              <a:t>国外制备铁基超导线的情况    </a:t>
            </a:r>
            <a:r>
              <a:rPr kumimoji="1" lang="en-US" altLang="zh-CN" sz="2000" kern="0" dirty="0">
                <a:solidFill>
                  <a:srgbClr val="333399"/>
                </a:solidFill>
                <a:effectLst/>
              </a:rPr>
              <a:t>122</a:t>
            </a:r>
            <a:r>
              <a:rPr kumimoji="1" lang="zh-CN" altLang="en-US" sz="2000" kern="0" dirty="0">
                <a:solidFill>
                  <a:srgbClr val="333399"/>
                </a:solidFill>
                <a:effectLst/>
              </a:rPr>
              <a:t>体系</a:t>
            </a:r>
          </a:p>
        </p:txBody>
      </p:sp>
    </p:spTree>
    <p:extLst>
      <p:ext uri="{BB962C8B-B14F-4D97-AF65-F5344CB8AC3E}">
        <p14:creationId xmlns:p14="http://schemas.microsoft.com/office/powerpoint/2010/main" val="33369445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2000" y="1556792"/>
            <a:ext cx="7772400" cy="15779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zh-CN" altLang="en-US" sz="2800" b="1" dirty="0" smtClean="0">
                <a:solidFill>
                  <a:srgbClr val="1903BD"/>
                </a:solidFill>
              </a:rPr>
              <a:t>意大利</a:t>
            </a:r>
            <a:r>
              <a:rPr lang="en-US" altLang="zh-CN" sz="2800" b="1" dirty="0">
                <a:solidFill>
                  <a:srgbClr val="1903BD"/>
                </a:solidFill>
              </a:rPr>
              <a:t>Genova</a:t>
            </a:r>
            <a:r>
              <a:rPr lang="zh-CN" altLang="en-US" sz="2800" b="1" dirty="0">
                <a:solidFill>
                  <a:srgbClr val="1903BD"/>
                </a:solidFill>
              </a:rPr>
              <a:t>大学</a:t>
            </a:r>
            <a:r>
              <a:rPr lang="zh-CN" altLang="en-US" sz="2800" b="1" dirty="0" smtClean="0">
                <a:solidFill>
                  <a:srgbClr val="1903BD"/>
                </a:solidFill>
              </a:rPr>
              <a:t>：</a:t>
            </a:r>
            <a:endParaRPr lang="en-US" altLang="zh-CN" sz="2800" b="1" dirty="0" smtClean="0">
              <a:solidFill>
                <a:srgbClr val="1903BD"/>
              </a:solidFill>
            </a:endParaRPr>
          </a:p>
          <a:p>
            <a:pPr>
              <a:defRPr/>
            </a:pPr>
            <a:endParaRPr lang="en-US" altLang="zh-CN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CN" sz="2000" dirty="0" smtClean="0"/>
          </a:p>
          <a:p>
            <a:pPr marL="0" indent="0">
              <a:buNone/>
              <a:defRPr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                                                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4.2K, 0T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Jc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20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2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altLang="zh-CN" sz="2000" baseline="30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A/cm</a:t>
            </a:r>
            <a:r>
              <a:rPr lang="en-US" altLang="zh-CN" sz="2000" baseline="30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dirty="0"/>
          </a:p>
          <a:p>
            <a:pPr>
              <a:defRPr/>
            </a:pPr>
            <a:endParaRPr lang="en-US" altLang="zh-CN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2000" dirty="0" smtClean="0"/>
              <a:t>                                                     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4.2K, 0T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A/cm</a:t>
            </a:r>
            <a:r>
              <a:rPr lang="en-US" altLang="zh-CN" sz="2000" baseline="300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defRPr/>
            </a:pPr>
            <a:r>
              <a:rPr lang="zh-CN" altLang="en-US" sz="2800" b="1" dirty="0" smtClean="0">
                <a:solidFill>
                  <a:srgbClr val="1903BD"/>
                </a:solidFill>
              </a:rPr>
              <a:t>澳大利亚</a:t>
            </a:r>
            <a:r>
              <a:rPr lang="en-US" altLang="zh-CN" sz="2800" b="1" dirty="0">
                <a:solidFill>
                  <a:srgbClr val="1903BD"/>
                </a:solidFill>
              </a:rPr>
              <a:t>Wollongong</a:t>
            </a:r>
            <a:r>
              <a:rPr lang="zh-CN" altLang="en-US" sz="2800" b="1" dirty="0">
                <a:solidFill>
                  <a:srgbClr val="1903BD"/>
                </a:solidFill>
              </a:rPr>
              <a:t>大学：</a:t>
            </a:r>
            <a:endParaRPr lang="en-US" altLang="zh-CN" sz="2800" b="1" dirty="0">
              <a:solidFill>
                <a:srgbClr val="1903BD"/>
              </a:solidFill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5" name="标题 1"/>
          <p:cNvSpPr txBox="1">
            <a:spLocks/>
          </p:cNvSpPr>
          <p:nvPr/>
        </p:nvSpPr>
        <p:spPr bwMode="auto">
          <a:xfrm>
            <a:off x="615950" y="342900"/>
            <a:ext cx="806608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2pPr>
            <a:lvl3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3pPr>
            <a:lvl4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4pPr>
            <a:lvl5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5pPr>
            <a:lvl6pPr marL="4572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6pPr>
            <a:lvl7pPr marL="9144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7pPr>
            <a:lvl8pPr marL="13716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8pPr>
            <a:lvl9pPr marL="18288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kumimoji="1" lang="zh-CN" altLang="en-US" sz="3000" kern="0" dirty="0">
                <a:solidFill>
                  <a:srgbClr val="333399"/>
                </a:solidFill>
              </a:rPr>
              <a:t>       </a:t>
            </a:r>
            <a:r>
              <a:rPr kumimoji="1" lang="zh-CN" altLang="en-US" sz="3000" kern="0" dirty="0" smtClean="0">
                <a:solidFill>
                  <a:srgbClr val="FF0000"/>
                </a:solidFill>
                <a:effectLst/>
              </a:rPr>
              <a:t>国外</a:t>
            </a:r>
            <a:r>
              <a:rPr kumimoji="1" lang="zh-CN" altLang="en-US" sz="3000" kern="0" dirty="0">
                <a:solidFill>
                  <a:srgbClr val="FF0000"/>
                </a:solidFill>
                <a:effectLst/>
              </a:rPr>
              <a:t>制备铁基超导线的情况   </a:t>
            </a:r>
            <a:r>
              <a:rPr kumimoji="1" lang="en-US" altLang="zh-CN" sz="2000" kern="0" dirty="0">
                <a:solidFill>
                  <a:srgbClr val="333399"/>
                </a:solidFill>
                <a:effectLst/>
              </a:rPr>
              <a:t>11/122 </a:t>
            </a:r>
            <a:r>
              <a:rPr kumimoji="1" lang="zh-CN" altLang="en-US" sz="2000" kern="0" dirty="0">
                <a:solidFill>
                  <a:srgbClr val="333399"/>
                </a:solidFill>
                <a:effectLst/>
              </a:rPr>
              <a:t>体系</a:t>
            </a:r>
          </a:p>
        </p:txBody>
      </p:sp>
      <p:pic>
        <p:nvPicPr>
          <p:cNvPr id="25604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619204"/>
            <a:ext cx="66294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2091779"/>
            <a:ext cx="58578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638004"/>
            <a:ext cx="7158038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202416" y="6396335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仅有磁化</a:t>
            </a:r>
            <a:r>
              <a:rPr kumimoji="1" lang="en-US" altLang="zh-CN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</a:t>
            </a:r>
            <a:endParaRPr kumimoji="1" lang="zh-CN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687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7" descr="C:\Documents and Settings\linhe237\Application Data\Tencent\Users\286150965\QQ\WinTemp\RichOle\4W}P5UBJ2Z[YO[GPKP8%D8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479" y="2209800"/>
            <a:ext cx="840436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155092" y="1350496"/>
            <a:ext cx="578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－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Simple and scalable process, low cost </a:t>
            </a:r>
            <a:endParaRPr lang="zh-CN" altLang="en-US" sz="2400" b="1" dirty="0" smtClean="0">
              <a:solidFill>
                <a:srgbClr val="0000FF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56519" y="273909"/>
            <a:ext cx="8697098" cy="969496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Fabrication process for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(Ba)</a:t>
            </a:r>
            <a:r>
              <a:rPr lang="en-US" altLang="zh-CN" sz="2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1-x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sz="2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sz="28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wires</a:t>
            </a:r>
          </a:p>
          <a:p>
            <a:pPr algn="ctr">
              <a:spcBef>
                <a:spcPts val="600"/>
              </a:spcBef>
              <a:defRPr/>
            </a:pPr>
            <a:r>
              <a:rPr lang="en-US" altLang="zh-CN" sz="2400" b="1" dirty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(</a:t>
            </a:r>
            <a:r>
              <a:rPr lang="en-US" altLang="zh-CN" sz="2400" b="1" i="1" dirty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Powder-in-tube </a:t>
            </a:r>
            <a:r>
              <a:rPr lang="en-US" altLang="zh-CN" sz="2400" b="1" i="1" dirty="0" smtClean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method </a:t>
            </a:r>
            <a:r>
              <a:rPr lang="en-US" altLang="zh-CN" sz="2400" b="1" dirty="0" smtClean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)</a:t>
            </a:r>
            <a:endParaRPr lang="en-US" altLang="zh-CN" sz="2400" b="1" dirty="0">
              <a:solidFill>
                <a:srgbClr val="FF3300"/>
              </a:solidFill>
              <a:latin typeface="Arial Black" pitchFamily="34" charset="0"/>
              <a:ea typeface="MS PGothic" pitchFamily="34" charset="-128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827867" y="5008952"/>
            <a:ext cx="3002553" cy="1625355"/>
            <a:chOff x="3639346" y="5056550"/>
            <a:chExt cx="3553539" cy="189341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9346" y="5056550"/>
              <a:ext cx="3501964" cy="14607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文本框 7"/>
            <p:cNvSpPr txBox="1"/>
            <p:nvPr/>
          </p:nvSpPr>
          <p:spPr>
            <a:xfrm>
              <a:off x="3701725" y="6555574"/>
              <a:ext cx="3491160" cy="394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Iron-based superconducting tapes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392700" y="4543839"/>
            <a:ext cx="1396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Product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下箭头 1"/>
          <p:cNvSpPr/>
          <p:nvPr/>
        </p:nvSpPr>
        <p:spPr>
          <a:xfrm>
            <a:off x="7868873" y="4563611"/>
            <a:ext cx="234892" cy="3187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1320" y="587677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 single phase 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easily be </a:t>
            </a:r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obtained.</a:t>
            </a:r>
          </a:p>
          <a:p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The sintering temperature is low.</a:t>
            </a:r>
            <a:endParaRPr lang="zh-C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1321" y="5519117"/>
            <a:ext cx="27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 PIT wires: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339914" y="4003589"/>
            <a:ext cx="1112108" cy="238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339914" y="4003589"/>
            <a:ext cx="111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800-900</a:t>
            </a:r>
            <a:r>
              <a:rPr lang="en-US" altLang="zh-CN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55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304800" y="0"/>
            <a:ext cx="7793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zh-CN" altLang="zh-CN" sz="3600" b="1" i="1">
              <a:solidFill>
                <a:srgbClr val="333399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259632" y="620688"/>
            <a:ext cx="7417122" cy="946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zh-CN" sz="2800" b="1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</a:rPr>
              <a:t>  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2008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年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月</a:t>
            </a:r>
            <a:r>
              <a:rPr lang="zh-CN" altLang="en-US" sz="28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，采用传统的粉末装管法，首次研制出新型铁基超导体线材</a:t>
            </a:r>
            <a:endParaRPr lang="en-US" sz="28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032" name="Text Box 22"/>
          <p:cNvSpPr txBox="1">
            <a:spLocks noChangeArrowheads="1"/>
          </p:cNvSpPr>
          <p:nvPr/>
        </p:nvSpPr>
        <p:spPr bwMode="auto">
          <a:xfrm>
            <a:off x="304800" y="6280868"/>
            <a:ext cx="4813300" cy="42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i="1" dirty="0" smtClean="0">
                <a:solidFill>
                  <a:srgbClr val="000000"/>
                </a:solidFill>
                <a:latin typeface="Times New Roman" pitchFamily="18" charset="0"/>
                <a:ea typeface="宋体"/>
              </a:rPr>
              <a:t> </a:t>
            </a:r>
            <a:r>
              <a:rPr lang="en-US" altLang="zh-CN" sz="1600" b="1" i="1" dirty="0" err="1" smtClean="0">
                <a:solidFill>
                  <a:srgbClr val="000000"/>
                </a:solidFill>
                <a:latin typeface="Times New Roman" pitchFamily="18" charset="0"/>
                <a:ea typeface="宋体"/>
              </a:rPr>
              <a:t>Supercond</a:t>
            </a:r>
            <a:r>
              <a:rPr lang="en-US" altLang="zh-CN" sz="1600" b="1" i="1" dirty="0">
                <a:solidFill>
                  <a:srgbClr val="000000"/>
                </a:solidFill>
                <a:latin typeface="Times New Roman" pitchFamily="18" charset="0"/>
                <a:ea typeface="宋体"/>
              </a:rPr>
              <a:t>. Sci. Technol. </a:t>
            </a:r>
            <a:r>
              <a:rPr lang="en-US" altLang="zh-CN" sz="1600" i="1" dirty="0">
                <a:solidFill>
                  <a:srgbClr val="000000"/>
                </a:solidFill>
                <a:latin typeface="Times New Roman" pitchFamily="18" charset="0"/>
                <a:ea typeface="宋体"/>
              </a:rPr>
              <a:t>21 (2008) </a:t>
            </a:r>
            <a:r>
              <a:rPr lang="en-US" altLang="zh-CN" sz="1600" i="1" dirty="0" smtClean="0">
                <a:solidFill>
                  <a:srgbClr val="000000"/>
                </a:solidFill>
                <a:latin typeface="Times New Roman" pitchFamily="18" charset="0"/>
                <a:ea typeface="宋体"/>
              </a:rPr>
              <a:t>105024</a:t>
            </a:r>
            <a:endParaRPr lang="zh-CN" altLang="en-US" sz="1600" dirty="0">
              <a:solidFill>
                <a:srgbClr val="0000FF"/>
              </a:solidFill>
              <a:latin typeface="Tahoma"/>
              <a:ea typeface="宋体"/>
            </a:endParaRPr>
          </a:p>
        </p:txBody>
      </p:sp>
      <p:pic>
        <p:nvPicPr>
          <p:cNvPr id="1033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2425" y="3182938"/>
            <a:ext cx="2160588" cy="1611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4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51500" y="2895600"/>
            <a:ext cx="2233613" cy="1839913"/>
          </a:xfrm>
          <a:noFill/>
        </p:spPr>
      </p:pic>
      <p:sp>
        <p:nvSpPr>
          <p:cNvPr id="1035" name="Text Box 26"/>
          <p:cNvSpPr txBox="1">
            <a:spLocks noChangeArrowheads="1"/>
          </p:cNvSpPr>
          <p:nvPr/>
        </p:nvSpPr>
        <p:spPr bwMode="auto">
          <a:xfrm>
            <a:off x="6227763" y="4119563"/>
            <a:ext cx="9636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00" b="1">
                <a:solidFill>
                  <a:srgbClr val="0000FF"/>
                </a:solidFill>
                <a:latin typeface="Times New Roman" pitchFamily="18" charset="0"/>
                <a:ea typeface="宋体"/>
              </a:rPr>
              <a:t>Tc</a:t>
            </a:r>
            <a:r>
              <a:rPr lang="zh-CN" altLang="en-US" sz="1000" b="1">
                <a:solidFill>
                  <a:srgbClr val="0000FF"/>
                </a:solidFill>
                <a:latin typeface="Times New Roman" pitchFamily="18" charset="0"/>
                <a:ea typeface="宋体"/>
              </a:rPr>
              <a:t>＝</a:t>
            </a:r>
            <a:r>
              <a:rPr lang="en-US" altLang="zh-CN" sz="1000" b="1">
                <a:solidFill>
                  <a:srgbClr val="0000FF"/>
                </a:solidFill>
                <a:latin typeface="Times New Roman" pitchFamily="18" charset="0"/>
                <a:ea typeface="宋体"/>
              </a:rPr>
              <a:t>25K</a:t>
            </a:r>
          </a:p>
        </p:txBody>
      </p:sp>
      <p:sp>
        <p:nvSpPr>
          <p:cNvPr id="1036" name="Line 27"/>
          <p:cNvSpPr>
            <a:spLocks noChangeShapeType="1"/>
          </p:cNvSpPr>
          <p:nvPr/>
        </p:nvSpPr>
        <p:spPr bwMode="auto">
          <a:xfrm flipH="1" flipV="1">
            <a:off x="6156325" y="3975100"/>
            <a:ext cx="144463" cy="215900"/>
          </a:xfrm>
          <a:prstGeom prst="line">
            <a:avLst/>
          </a:prstGeom>
          <a:noFill/>
          <a:ln w="6350">
            <a:solidFill>
              <a:srgbClr val="0000FF"/>
            </a:solidFill>
            <a:round/>
            <a:headEnd/>
            <a:tailEnd type="arrow" w="sm" len="lg"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  <a:latin typeface="Tahoma"/>
              <a:ea typeface="宋体"/>
            </a:endParaRP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580063" y="4551362"/>
          <a:ext cx="2461762" cy="192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Graph" r:id="rId5" imgW="3856320" imgH="3018240" progId="Origin50.Graph">
                  <p:embed/>
                </p:oleObj>
              </mc:Choice>
              <mc:Fallback>
                <p:oleObj name="Graph" r:id="rId5" imgW="3856320" imgH="30182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4551362"/>
                        <a:ext cx="2461762" cy="192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8" name="AutoShape 31"/>
          <p:cNvSpPr>
            <a:spLocks noChangeArrowheads="1"/>
          </p:cNvSpPr>
          <p:nvPr/>
        </p:nvSpPr>
        <p:spPr bwMode="auto">
          <a:xfrm>
            <a:off x="4356100" y="3687763"/>
            <a:ext cx="720725" cy="287337"/>
          </a:xfrm>
          <a:prstGeom prst="rightArrow">
            <a:avLst>
              <a:gd name="adj1" fmla="val 50000"/>
              <a:gd name="adj2" fmla="val 62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ahoma"/>
              <a:ea typeface="宋体"/>
            </a:endParaRPr>
          </a:p>
        </p:txBody>
      </p:sp>
      <p:pic>
        <p:nvPicPr>
          <p:cNvPr id="1039" name="Picture 33" descr="Figure-1-SEM-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4838700"/>
            <a:ext cx="165735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AutoShape 34"/>
          <p:cNvSpPr>
            <a:spLocks noChangeArrowheads="1"/>
          </p:cNvSpPr>
          <p:nvPr/>
        </p:nvSpPr>
        <p:spPr bwMode="auto">
          <a:xfrm>
            <a:off x="4427538" y="5414963"/>
            <a:ext cx="720725" cy="287337"/>
          </a:xfrm>
          <a:prstGeom prst="rightArrow">
            <a:avLst>
              <a:gd name="adj1" fmla="val 50000"/>
              <a:gd name="adj2" fmla="val 62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41" name="Text Box 35"/>
          <p:cNvSpPr txBox="1">
            <a:spLocks noChangeArrowheads="1"/>
          </p:cNvSpPr>
          <p:nvPr/>
        </p:nvSpPr>
        <p:spPr bwMode="auto">
          <a:xfrm>
            <a:off x="4211638" y="3327400"/>
            <a:ext cx="1150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solidFill>
                  <a:srgbClr val="000000"/>
                </a:solidFill>
                <a:latin typeface="Arial" pitchFamily="34" charset="0"/>
                <a:ea typeface="宋体"/>
              </a:rPr>
              <a:t>LaOFeAs</a:t>
            </a:r>
          </a:p>
        </p:txBody>
      </p:sp>
      <p:sp>
        <p:nvSpPr>
          <p:cNvPr id="1042" name="Text Box 36"/>
          <p:cNvSpPr txBox="1">
            <a:spLocks noChangeArrowheads="1"/>
          </p:cNvSpPr>
          <p:nvPr/>
        </p:nvSpPr>
        <p:spPr bwMode="auto">
          <a:xfrm>
            <a:off x="4211638" y="5056188"/>
            <a:ext cx="1150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solidFill>
                  <a:srgbClr val="000000"/>
                </a:solidFill>
                <a:latin typeface="Arial" pitchFamily="34" charset="0"/>
                <a:ea typeface="宋体"/>
              </a:rPr>
              <a:t>SmOFeAs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2667000" y="1905000"/>
            <a:ext cx="5715000" cy="8104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Wingdings" pitchFamily="2" charset="2"/>
              <a:buChar char="u"/>
            </a:pPr>
            <a:r>
              <a:rPr lang="zh-CN" altLang="en-US" sz="2000" b="1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</a:rPr>
              <a:t> 铁基线材临界电流密度非常低</a:t>
            </a:r>
            <a:endParaRPr lang="en-US" altLang="zh-CN" sz="2000" b="1" dirty="0" smtClean="0">
              <a:solidFill>
                <a:srgbClr val="0000FF"/>
              </a:solidFill>
              <a:latin typeface="黑体" pitchFamily="2" charset="-122"/>
              <a:ea typeface="黑体" pitchFamily="2" charset="-122"/>
            </a:endParaRPr>
          </a:p>
          <a:p>
            <a:pPr>
              <a:lnSpc>
                <a:spcPts val="2800"/>
              </a:lnSpc>
              <a:spcBef>
                <a:spcPts val="0"/>
              </a:spcBef>
              <a:buClr>
                <a:srgbClr val="0000FF"/>
              </a:buClr>
              <a:buSzPct val="100000"/>
              <a:buFont typeface="Wingdings" pitchFamily="2" charset="2"/>
              <a:buChar char="u"/>
            </a:pPr>
            <a:r>
              <a:rPr lang="zh-CN" altLang="en-US" sz="2000" b="1" dirty="0" smtClean="0">
                <a:solidFill>
                  <a:srgbClr val="0000FF"/>
                </a:solidFill>
                <a:latin typeface="Arial" pitchFamily="34" charset="0"/>
                <a:ea typeface="黑体" pitchFamily="2" charset="-122"/>
              </a:rPr>
              <a:t>  主要是存在反应层、许多杂相、裂纹等</a:t>
            </a:r>
            <a:endParaRPr lang="zh-CN" altLang="en-US" sz="2000" b="1" dirty="0">
              <a:solidFill>
                <a:srgbClr val="0000FF"/>
              </a:solidFill>
              <a:latin typeface="Arial" pitchFamily="34" charset="0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2057400"/>
            <a:ext cx="1371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</a:rPr>
              <a:t>早期线带材</a:t>
            </a:r>
            <a:endParaRPr lang="zh-CN" altLang="en-US" dirty="0">
              <a:solidFill>
                <a:srgbClr val="00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2133600" y="21336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25390" y="207270"/>
            <a:ext cx="8855984" cy="57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problems for PIT wires: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density and weak link</a:t>
            </a:r>
            <a:endParaRPr kumimoji="0" lang="zh-CN" altLang="en-US" sz="2800" b="1" i="0" u="none" strike="noStrike" kern="1200" cap="none" spc="50" normalizeH="0" baseline="0" noProof="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4499992" y="4697203"/>
            <a:ext cx="4572000" cy="33855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30000"/>
              </a:spcAft>
              <a:buClr>
                <a:schemeClr val="tx2"/>
              </a:buClr>
              <a:buFont typeface="Wingdings" pitchFamily="2" charset="2"/>
              <a:buChar char="n"/>
              <a:defRPr sz="23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Aft>
                <a:spcPct val="3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buNone/>
            </a:pPr>
            <a:r>
              <a:rPr lang="en-US" altLang="zh-CN" sz="1600" b="1" dirty="0" smtClean="0">
                <a:solidFill>
                  <a:schemeClr val="tx1"/>
                </a:solidFill>
                <a:cs typeface="Times New Roman" pitchFamily="18" charset="0"/>
              </a:rPr>
              <a:t>Hysteresis in transport </a:t>
            </a:r>
            <a:r>
              <a:rPr lang="en-US" altLang="zh-CN" sz="1600" b="1" i="1" dirty="0" err="1" smtClean="0">
                <a:solidFill>
                  <a:schemeClr val="tx1"/>
                </a:solidFill>
                <a:cs typeface="Times New Roman" pitchFamily="18" charset="0"/>
              </a:rPr>
              <a:t>J</a:t>
            </a:r>
            <a:r>
              <a:rPr lang="en-US" altLang="zh-CN" sz="1600" b="1" i="1" baseline="-25000" dirty="0" err="1" smtClean="0">
                <a:solidFill>
                  <a:schemeClr val="tx1"/>
                </a:solidFill>
                <a:cs typeface="Times New Roman" pitchFamily="18" charset="0"/>
              </a:rPr>
              <a:t>c</a:t>
            </a:r>
            <a:r>
              <a:rPr lang="en-US" altLang="zh-CN" sz="1600" b="1" dirty="0" smtClean="0">
                <a:solidFill>
                  <a:schemeClr val="tx1"/>
                </a:solidFill>
                <a:cs typeface="Times New Roman" pitchFamily="18" charset="0"/>
              </a:rPr>
              <a:t>: signature of weak links</a:t>
            </a:r>
            <a:endParaRPr lang="zh-CN" altLang="en-US" sz="16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0189" y="1397023"/>
            <a:ext cx="3639622" cy="317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89726" y="5239367"/>
            <a:ext cx="8763000" cy="140038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71475" indent="-371475">
              <a:lnSpc>
                <a:spcPts val="24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altLang="zh-C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Residual 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cracks and porosity 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always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lead to poor grain connection, 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suppress </a:t>
            </a:r>
            <a:r>
              <a:rPr lang="en-US" altLang="zh-CN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000" b="1" i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polycrystalline wires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kumimoji="1" lang="en-US" altLang="zh-CN" sz="2000" dirty="0" smtClean="0">
              <a:solidFill>
                <a:srgbClr val="0000FF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371475" indent="-371475">
              <a:lnSpc>
                <a:spcPts val="24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hysteretic phenomenon observed for transport </a:t>
            </a:r>
            <a:r>
              <a:rPr lang="en-US" altLang="zh-CN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000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an increasing and a decreasing field indicated a 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weak-linked behavior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similar to that of the </a:t>
            </a:r>
            <a:r>
              <a:rPr lang="en-US" altLang="zh-C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cuprates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63179" y="2181169"/>
            <a:ext cx="2652584" cy="2474844"/>
            <a:chOff x="960300" y="859944"/>
            <a:chExt cx="2724171" cy="2509605"/>
          </a:xfrm>
        </p:grpSpPr>
        <p:pic>
          <p:nvPicPr>
            <p:cNvPr id="16" name="Content Placeholder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0300" y="859944"/>
              <a:ext cx="2724171" cy="2509605"/>
            </a:xfrm>
            <a:prstGeom prst="rect">
              <a:avLst/>
            </a:prstGeom>
          </p:spPr>
        </p:pic>
        <p:sp>
          <p:nvSpPr>
            <p:cNvPr id="17" name="TextBox 7"/>
            <p:cNvSpPr txBox="1">
              <a:spLocks noChangeArrowheads="1"/>
            </p:cNvSpPr>
            <p:nvPr/>
          </p:nvSpPr>
          <p:spPr bwMode="auto">
            <a:xfrm>
              <a:off x="1140197" y="2418210"/>
              <a:ext cx="575888" cy="440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zh-CN" sz="2000" dirty="0"/>
                <a:t>Ag</a:t>
              </a:r>
            </a:p>
          </p:txBody>
        </p:sp>
      </p:grp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821779" y="4688965"/>
            <a:ext cx="3096344" cy="33855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30000"/>
              </a:spcAft>
              <a:buClr>
                <a:schemeClr val="tx2"/>
              </a:buClr>
              <a:buFont typeface="Wingdings" pitchFamily="2" charset="2"/>
              <a:buChar char="n"/>
              <a:defRPr sz="23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spcAft>
                <a:spcPct val="3000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n"/>
              <a:defRPr sz="17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buNone/>
            </a:pPr>
            <a:r>
              <a:rPr lang="en-US" altLang="zh-CN" sz="1600" b="1" dirty="0" smtClean="0">
                <a:solidFill>
                  <a:schemeClr val="tx1"/>
                </a:solidFill>
                <a:cs typeface="Times New Roman" pitchFamily="18" charset="0"/>
              </a:rPr>
              <a:t>Low density: cracks and porosity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381849" y="2099094"/>
            <a:ext cx="894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4094190" y="2523982"/>
            <a:ext cx="477036" cy="3957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3820621" y="2590377"/>
            <a:ext cx="170153" cy="9689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346" y="818824"/>
            <a:ext cx="1793306" cy="1361595"/>
          </a:xfrm>
          <a:prstGeom prst="rect">
            <a:avLst/>
          </a:prstGeom>
        </p:spPr>
      </p:pic>
      <p:pic>
        <p:nvPicPr>
          <p:cNvPr id="19457" name="Picture 1" descr="E:\数据\SEM\2014-5-20\850N05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18" y="1176178"/>
            <a:ext cx="2723931" cy="2269690"/>
          </a:xfrm>
          <a:prstGeom prst="rect">
            <a:avLst/>
          </a:prstGeom>
          <a:noFill/>
        </p:spPr>
      </p:pic>
      <p:grpSp>
        <p:nvGrpSpPr>
          <p:cNvPr id="42" name="组合 41"/>
          <p:cNvGrpSpPr/>
          <p:nvPr/>
        </p:nvGrpSpPr>
        <p:grpSpPr>
          <a:xfrm>
            <a:off x="519954" y="1536961"/>
            <a:ext cx="1943005" cy="1217456"/>
            <a:chOff x="519954" y="1347487"/>
            <a:chExt cx="1943005" cy="1217456"/>
          </a:xfrm>
        </p:grpSpPr>
        <p:cxnSp>
          <p:nvCxnSpPr>
            <p:cNvPr id="33" name="直接箭头连接符 32"/>
            <p:cNvCxnSpPr/>
            <p:nvPr/>
          </p:nvCxnSpPr>
          <p:spPr>
            <a:xfrm flipH="1" flipV="1">
              <a:off x="519954" y="1542075"/>
              <a:ext cx="1078187" cy="59486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1096690" y="2041723"/>
              <a:ext cx="11416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Crack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直接箭头连接符 37"/>
            <p:cNvCxnSpPr/>
            <p:nvPr/>
          </p:nvCxnSpPr>
          <p:spPr>
            <a:xfrm flipV="1">
              <a:off x="1908971" y="1347487"/>
              <a:ext cx="553988" cy="7590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 flipH="1" flipV="1">
              <a:off x="1372102" y="1677401"/>
              <a:ext cx="394418" cy="42915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直接箭头连接符 34"/>
          <p:cNvCxnSpPr/>
          <p:nvPr/>
        </p:nvCxnSpPr>
        <p:spPr>
          <a:xfrm flipH="1">
            <a:off x="2462959" y="2560429"/>
            <a:ext cx="1180775" cy="4030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4878869" y="1006901"/>
            <a:ext cx="2940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connectivity is desirable!</a:t>
            </a:r>
            <a:endParaRPr lang="zh-CN" altLang="en-US" sz="1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74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4656" y="987401"/>
            <a:ext cx="8899344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Sn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improve the grain connectivity.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(APL2011)</a:t>
            </a:r>
          </a:p>
          <a:p>
            <a:pPr marL="285750" indent="-285750">
              <a:lnSpc>
                <a:spcPts val="3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 reduction rolling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increase texture.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2011,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2011)</a:t>
            </a:r>
          </a:p>
          <a:p>
            <a:pPr marL="285750" indent="-285750">
              <a:lnSpc>
                <a:spcPts val="3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Hot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pressing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effective to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superconducting core density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well as grain alignment.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2014)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3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98" y="3058648"/>
            <a:ext cx="7861934" cy="33255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3497241"/>
            <a:ext cx="104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Rolled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4883637"/>
            <a:ext cx="126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pressed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60089" y="4490567"/>
            <a:ext cx="17918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Planar view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右箭头 10"/>
          <p:cNvSpPr/>
          <p:nvPr/>
        </p:nvSpPr>
        <p:spPr>
          <a:xfrm rot="10800000" flipH="1">
            <a:off x="523782" y="3958906"/>
            <a:ext cx="514905" cy="558334"/>
          </a:xfrm>
          <a:prstGeom prst="bentArrow">
            <a:avLst/>
          </a:prstGeom>
          <a:solidFill>
            <a:srgbClr val="FFF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圆角右箭头 11"/>
          <p:cNvSpPr/>
          <p:nvPr/>
        </p:nvSpPr>
        <p:spPr>
          <a:xfrm rot="10800000" flipH="1">
            <a:off x="506025" y="5687882"/>
            <a:ext cx="514905" cy="558334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57890" y="4490567"/>
            <a:ext cx="27313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section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7590408" y="3252897"/>
            <a:ext cx="1038687" cy="6154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106230" y="3153300"/>
            <a:ext cx="105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Tape axis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7548801" y="5374160"/>
            <a:ext cx="1038687" cy="6154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064623" y="5274563"/>
            <a:ext cx="105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Tape axis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29627" y="167574"/>
            <a:ext cx="2922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Solutions</a:t>
            </a: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>
            <a:off x="163036" y="809331"/>
            <a:ext cx="861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93142" y="1429176"/>
            <a:ext cx="85056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addition has been confirmed as a simple and readily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scalable technique for enhancing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Jc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493142" y="219069"/>
            <a:ext cx="8305800" cy="111825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ts val="4000"/>
              </a:lnSpc>
              <a:defRPr/>
            </a:pPr>
            <a:r>
              <a:rPr lang="en-US" altLang="zh-CN" sz="2800" b="1" dirty="0" smtClean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Zn and In additions are effective to enhance the </a:t>
            </a:r>
            <a:r>
              <a:rPr lang="en-US" altLang="zh-CN" sz="2800" b="1" i="1" dirty="0" err="1" smtClean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J</a:t>
            </a:r>
            <a:r>
              <a:rPr lang="en-US" altLang="zh-CN" sz="2800" b="1" i="1" baseline="-25000" dirty="0" err="1" smtClean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c</a:t>
            </a:r>
            <a:r>
              <a:rPr lang="en-US" altLang="zh-CN" sz="2800" b="1" dirty="0" smtClean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-B of 122/Ag tapes </a:t>
            </a:r>
            <a:endParaRPr lang="en-US" altLang="zh-CN" sz="2800" b="1" dirty="0">
              <a:solidFill>
                <a:srgbClr val="FF3300"/>
              </a:solidFill>
              <a:latin typeface="Arial Black" pitchFamily="34" charset="0"/>
              <a:ea typeface="MS PGothic" pitchFamily="34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863" y="1909958"/>
            <a:ext cx="4967905" cy="34231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955" y="1946389"/>
            <a:ext cx="4282655" cy="324904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6328" y="5511746"/>
            <a:ext cx="8902460" cy="90794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additions do not significantly affect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temperature transition </a:t>
            </a:r>
            <a:r>
              <a:rPr lang="en-US" altLang="zh-CN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decreased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0.4 K.</a:t>
            </a:r>
            <a:endParaRPr lang="en-US" altLang="zh-CN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enhancement in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or Zn-added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 may be attributed to the improved phase uniformity as well as the good grain connectivity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171536" y="6370154"/>
            <a:ext cx="3748016" cy="338554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/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 et al., </a:t>
            </a:r>
            <a:r>
              <a:rPr lang="it-IT" altLang="zh-CN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Scripta </a:t>
            </a:r>
            <a:r>
              <a:rPr lang="it-IT" altLang="zh-CN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Mater</a:t>
            </a:r>
            <a:r>
              <a:rPr lang="it-IT" altLang="zh-C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112 (2016) </a:t>
            </a:r>
            <a:r>
              <a:rPr lang="it-IT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128</a:t>
            </a:r>
            <a:endParaRPr lang="en-US" altLang="zh-CN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24" y="4313207"/>
            <a:ext cx="2525012" cy="1915404"/>
          </a:xfrm>
          <a:prstGeom prst="rect">
            <a:avLst/>
          </a:prstGeom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92988" y="477861"/>
            <a:ext cx="8305800" cy="1118255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ts val="4000"/>
              </a:lnSpc>
              <a:defRPr/>
            </a:pPr>
            <a:r>
              <a:rPr lang="en-US" altLang="zh-CN" sz="2800" b="1" dirty="0" smtClean="0">
                <a:solidFill>
                  <a:srgbClr val="FF3300"/>
                </a:solidFill>
                <a:latin typeface="Arial Black" pitchFamily="34" charset="0"/>
                <a:ea typeface="MS PGothic" pitchFamily="34" charset="-128"/>
              </a:rPr>
              <a:t>Optimized rolling process for 122/Ag tapes:  3-pass deformation is best </a:t>
            </a:r>
            <a:endParaRPr lang="en-US" altLang="zh-CN" sz="2800" b="1" dirty="0">
              <a:solidFill>
                <a:srgbClr val="FF3300"/>
              </a:solidFill>
              <a:latin typeface="Arial Black" pitchFamily="34" charset="0"/>
              <a:ea typeface="MS PGothic" pitchFamily="34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08437" y="6400670"/>
            <a:ext cx="2421495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Huang, </a:t>
            </a:r>
            <a:r>
              <a:rPr lang="en-US" altLang="zh-CN" sz="1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</a:t>
            </a:r>
            <a:r>
              <a:rPr lang="en-US" altLang="zh-CN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62758" y="5066971"/>
            <a:ext cx="5174411" cy="15799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71475" indent="-371475">
              <a:lnSpc>
                <a:spcPts val="22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width of the tapes and the area of superconducting cores increase with decreasing the rolling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pass,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 transport </a:t>
            </a:r>
            <a:r>
              <a:rPr lang="en-US" altLang="zh-CN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seems close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1" lang="en-US" altLang="zh-CN" sz="1600" dirty="0" smtClean="0">
              <a:solidFill>
                <a:srgbClr val="0000FF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marL="371475" indent="-371475">
              <a:lnSpc>
                <a:spcPts val="22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fabricate tapes with 3 rolling passes to get the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uniform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high-</a:t>
            </a:r>
            <a:r>
              <a:rPr lang="en-US" altLang="zh-CN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1600" b="1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122 tapes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59" y="1819862"/>
            <a:ext cx="4576598" cy="323315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987071" y="2027206"/>
            <a:ext cx="3847445" cy="2199735"/>
            <a:chOff x="4987071" y="2027206"/>
            <a:chExt cx="3847445" cy="2199735"/>
          </a:xfrm>
        </p:grpSpPr>
        <p:pic>
          <p:nvPicPr>
            <p:cNvPr id="5" name="图片 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071" y="2027206"/>
              <a:ext cx="3742861" cy="219973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8213413" y="2762641"/>
              <a:ext cx="6211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Ag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84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93538" name="Picture 2" descr="Graph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90800"/>
            <a:ext cx="531632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5502031" y="2286000"/>
            <a:ext cx="3489570" cy="193899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Even for 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hot pressed </a:t>
            </a:r>
            <a:r>
              <a:rPr lang="en-US" altLang="zh-CN" sz="2000" b="1" dirty="0" err="1" smtClean="0">
                <a:latin typeface="Times New Roman" pitchFamily="18" charset="0"/>
                <a:cs typeface="Times New Roman" pitchFamily="18" charset="0"/>
              </a:rPr>
              <a:t>multifilamentary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 122 wires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US" altLang="zh-CN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altLang="zh-C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4.2 K, 10 T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7-core,   </a:t>
            </a:r>
            <a:r>
              <a:rPr lang="en-US" altLang="zh-CN" sz="2000" b="1" i="1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000" b="1" baseline="-25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= 6.1</a:t>
            </a:r>
            <a:r>
              <a:rPr lang="en-US" altLang="zh-CN" sz="2000" b="1" dirty="0" smtClean="0">
                <a:latin typeface="Calibri"/>
                <a:cs typeface="Calibri"/>
                <a:sym typeface="Symbol" panose="05050102010706020507" pitchFamily="18" charset="2"/>
              </a:rPr>
              <a:t>×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000" b="1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 A/cm</a:t>
            </a:r>
            <a:r>
              <a:rPr lang="en-US" altLang="zh-CN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b="1" dirty="0" smtClean="0">
                <a:latin typeface="Times New Roman" pitchFamily="18" charset="0"/>
              </a:rPr>
              <a:t>, </a:t>
            </a:r>
          </a:p>
          <a:p>
            <a:pPr>
              <a:lnSpc>
                <a:spcPts val="2600"/>
              </a:lnSpc>
              <a:spcBef>
                <a:spcPts val="600"/>
              </a:spcBef>
            </a:pPr>
            <a:r>
              <a:rPr lang="en-US" altLang="zh-CN" sz="2000" b="1" dirty="0" smtClean="0">
                <a:latin typeface="Times New Roman" pitchFamily="18" charset="0"/>
              </a:rPr>
              <a:t>19-core, </a:t>
            </a:r>
            <a:r>
              <a:rPr lang="en-US" altLang="zh-CN" sz="2000" b="1" i="1" dirty="0" smtClean="0">
                <a:latin typeface="Times New Roman" pitchFamily="18" charset="0"/>
              </a:rPr>
              <a:t>J</a:t>
            </a:r>
            <a:r>
              <a:rPr lang="en-US" altLang="zh-CN" sz="2000" b="1" baseline="-25000" dirty="0" smtClean="0">
                <a:latin typeface="Times New Roman" pitchFamily="18" charset="0"/>
              </a:rPr>
              <a:t>c</a:t>
            </a:r>
            <a:r>
              <a:rPr lang="en-US" altLang="zh-CN" sz="2000" b="1" dirty="0" smtClean="0">
                <a:latin typeface="Times New Roman" pitchFamily="18" charset="0"/>
              </a:rPr>
              <a:t>= 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3.5</a:t>
            </a:r>
            <a:r>
              <a:rPr lang="en-US" altLang="zh-CN" sz="2000" b="1" dirty="0">
                <a:latin typeface="Calibri"/>
                <a:cs typeface="Calibri"/>
                <a:sym typeface="Symbol" panose="05050102010706020507" pitchFamily="18" charset="2"/>
              </a:rPr>
              <a:t>×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000" b="1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 A/cm</a:t>
            </a:r>
            <a:r>
              <a:rPr lang="en-US" altLang="zh-CN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502031" y="4572000"/>
            <a:ext cx="3489570" cy="105413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 </a:t>
            </a:r>
            <a:r>
              <a:rPr lang="en-US" altLang="zh-CN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attributed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higher 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texture and improved densification.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09600" y="533400"/>
            <a:ext cx="8534400" cy="9900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Very High transport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J</a:t>
            </a:r>
            <a:r>
              <a:rPr lang="en-US" altLang="zh-CN" sz="2800" b="1" i="1" baseline="-25000" dirty="0" err="1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c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were achieved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in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122/Ag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tapes: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</a:t>
            </a:r>
            <a:r>
              <a:rPr lang="en-US" altLang="zh-CN" sz="2800" b="1" i="1" dirty="0" err="1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J</a:t>
            </a:r>
            <a:r>
              <a:rPr lang="en-US" altLang="zh-CN" sz="2800" b="1" baseline="-25000" dirty="0" err="1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c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&gt;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10</a:t>
            </a:r>
            <a:r>
              <a:rPr lang="en-US" altLang="zh-CN" sz="2800" b="1" baseline="30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5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A/cm</a:t>
            </a:r>
            <a:r>
              <a:rPr lang="en-US" altLang="zh-CN" sz="2800" b="1" baseline="30000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2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(4.2 K,  10 T)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－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by hot pressing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90832" y="1981200"/>
            <a:ext cx="4238368" cy="46166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Times New Roman" pitchFamily="18" charset="0"/>
              </a:rPr>
              <a:t>First to reach practical level </a:t>
            </a:r>
            <a:r>
              <a:rPr lang="en-US" altLang="zh-CN" sz="2400" b="1" i="1" dirty="0" smtClean="0">
                <a:solidFill>
                  <a:schemeClr val="bg1"/>
                </a:solidFill>
                <a:latin typeface="Times New Roman" pitchFamily="18" charset="0"/>
              </a:rPr>
              <a:t>J</a:t>
            </a:r>
            <a:r>
              <a:rPr lang="en-US" altLang="zh-CN" sz="2400" b="1" baseline="-25000" dirty="0" smtClean="0">
                <a:solidFill>
                  <a:schemeClr val="bg1"/>
                </a:solidFill>
                <a:latin typeface="Times New Roman" pitchFamily="18" charset="0"/>
              </a:rPr>
              <a:t>c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itchFamily="18" charset="0"/>
              </a:rPr>
              <a:t>! </a:t>
            </a:r>
            <a:endParaRPr lang="zh-CN" altLang="en-US" sz="2400" b="1" baseline="30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606378" y="1523415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257800" y="6248400"/>
            <a:ext cx="3748016" cy="369332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/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Zhang et al., </a:t>
            </a:r>
            <a:r>
              <a:rPr lang="en-US" altLang="zh-C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APL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104 (2014) 202601 </a:t>
            </a:r>
            <a:endParaRPr lang="en-US" altLang="zh-C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02031" y="1572937"/>
            <a:ext cx="3019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 for practical </a:t>
            </a:r>
            <a:r>
              <a:rPr lang="en-US" altLang="zh-CN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application:</a:t>
            </a:r>
          </a:p>
          <a:p>
            <a:r>
              <a:rPr lang="en-US" altLang="zh-CN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1400" baseline="-25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  <a:r>
              <a:rPr lang="en-US" altLang="zh-CN" sz="1400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1400" baseline="3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@10 T</a:t>
            </a:r>
            <a:endParaRPr lang="zh-CN" altLang="en-US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0043" y="90616"/>
            <a:ext cx="2405449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Breakthrough work</a:t>
            </a:r>
            <a:endParaRPr lang="zh-CN" altLang="en-US" sz="2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6024990" cy="427826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8600" y="457785"/>
            <a:ext cx="8839200" cy="99001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  <a:spcBef>
                <a:spcPct val="5000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Arial Black" pitchFamily="34" charset="0"/>
                <a:ea typeface="Arial Unicode MS" pitchFamily="34" charset="-122"/>
                <a:cs typeface="Arial Unicode MS" pitchFamily="34" charset="-122"/>
              </a:rPr>
              <a:t>New record transport </a:t>
            </a:r>
            <a:r>
              <a:rPr lang="en-US" altLang="zh-CN" sz="2400" i="1" dirty="0">
                <a:solidFill>
                  <a:srgbClr val="FF0000"/>
                </a:solidFill>
                <a:latin typeface="Arial Black" pitchFamily="34" charset="0"/>
                <a:ea typeface="Arial Unicode MS" pitchFamily="34" charset="-122"/>
                <a:cs typeface="Arial Unicode MS" pitchFamily="34" charset="-122"/>
              </a:rPr>
              <a:t>J</a:t>
            </a:r>
            <a:r>
              <a:rPr lang="en-US" altLang="zh-CN" sz="2400" i="1" baseline="-25000" dirty="0">
                <a:solidFill>
                  <a:srgbClr val="FF0000"/>
                </a:solidFill>
                <a:latin typeface="Arial Black" pitchFamily="34" charset="0"/>
                <a:ea typeface="Arial Unicode MS" pitchFamily="34" charset="-122"/>
                <a:cs typeface="Arial Unicode MS" pitchFamily="34" charset="-122"/>
              </a:rPr>
              <a:t>c</a:t>
            </a:r>
            <a:r>
              <a:rPr lang="en-US" altLang="zh-CN" sz="2400" dirty="0">
                <a:solidFill>
                  <a:srgbClr val="FF0000"/>
                </a:solidFill>
                <a:latin typeface="Arial Black" pitchFamily="34" charset="0"/>
                <a:ea typeface="Arial Unicode MS" pitchFamily="34" charset="-122"/>
                <a:cs typeface="Arial Unicode MS" pitchFamily="34" charset="-122"/>
              </a:rPr>
              <a:t> values were achieved in 122/Ag tapes:  J</a:t>
            </a:r>
            <a:r>
              <a:rPr lang="en-US" altLang="zh-CN" sz="2400" baseline="-25000" dirty="0">
                <a:solidFill>
                  <a:srgbClr val="FF0000"/>
                </a:solidFill>
                <a:latin typeface="Arial Black" pitchFamily="34" charset="0"/>
                <a:ea typeface="Arial Unicode MS" pitchFamily="34" charset="-122"/>
                <a:cs typeface="Arial Unicode MS" pitchFamily="34" charset="-122"/>
              </a:rPr>
              <a:t>c</a:t>
            </a:r>
            <a:r>
              <a:rPr lang="en-US" altLang="zh-CN" sz="2400" dirty="0">
                <a:solidFill>
                  <a:srgbClr val="FF0000"/>
                </a:solidFill>
                <a:latin typeface="Arial Black" pitchFamily="34" charset="0"/>
                <a:ea typeface="Arial Unicode MS" pitchFamily="34" charset="-122"/>
                <a:cs typeface="Arial Unicode MS" pitchFamily="34" charset="-122"/>
              </a:rPr>
              <a:t> ~ 1.0</a:t>
            </a:r>
            <a:r>
              <a:rPr lang="en-US" altLang="zh-CN" sz="2400" dirty="0">
                <a:solidFill>
                  <a:srgbClr val="FF0000"/>
                </a:solidFill>
                <a:latin typeface="宋体"/>
                <a:ea typeface="宋体"/>
                <a:cs typeface="Arial Unicode MS" pitchFamily="34" charset="-122"/>
              </a:rPr>
              <a:t>×</a:t>
            </a:r>
            <a:r>
              <a:rPr lang="en-US" altLang="zh-CN" sz="2400" dirty="0">
                <a:solidFill>
                  <a:srgbClr val="FF0000"/>
                </a:solidFill>
                <a:latin typeface="Arial Black" pitchFamily="34" charset="0"/>
                <a:ea typeface="Arial Unicode MS" pitchFamily="34" charset="-122"/>
                <a:cs typeface="Arial Unicode MS" pitchFamily="34" charset="-122"/>
              </a:rPr>
              <a:t>10</a:t>
            </a:r>
            <a:r>
              <a:rPr lang="en-US" altLang="zh-CN" sz="2400" baseline="30000" dirty="0">
                <a:solidFill>
                  <a:srgbClr val="FF0000"/>
                </a:solidFill>
                <a:latin typeface="Arial Black" pitchFamily="34" charset="0"/>
                <a:ea typeface="Arial Unicode MS" pitchFamily="34" charset="-122"/>
                <a:cs typeface="Arial Unicode MS" pitchFamily="34" charset="-122"/>
              </a:rPr>
              <a:t>5</a:t>
            </a:r>
            <a:r>
              <a:rPr lang="en-US" altLang="zh-CN" sz="2400" dirty="0">
                <a:solidFill>
                  <a:srgbClr val="FF0000"/>
                </a:solidFill>
                <a:latin typeface="Arial Black" pitchFamily="34" charset="0"/>
                <a:ea typeface="Arial Unicode MS" pitchFamily="34" charset="-122"/>
                <a:cs typeface="Arial Unicode MS" pitchFamily="34" charset="-122"/>
              </a:rPr>
              <a:t> A/cm</a:t>
            </a:r>
            <a:r>
              <a:rPr lang="en-US" altLang="zh-CN" sz="2400" baseline="30000" dirty="0">
                <a:solidFill>
                  <a:srgbClr val="FF0000"/>
                </a:solidFill>
                <a:latin typeface="Arial Black" pitchFamily="34" charset="0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2400" dirty="0">
                <a:solidFill>
                  <a:srgbClr val="FF0000"/>
                </a:solidFill>
                <a:latin typeface="Arial Black" pitchFamily="34" charset="0"/>
                <a:ea typeface="Arial Unicode MS" pitchFamily="34" charset="-122"/>
                <a:cs typeface="Arial Unicode MS" pitchFamily="34" charset="-122"/>
              </a:rPr>
              <a:t> (4.2 K, 14 T)</a:t>
            </a:r>
          </a:p>
        </p:txBody>
      </p:sp>
      <p:cxnSp>
        <p:nvCxnSpPr>
          <p:cNvPr id="8" name="直接箭头连接符 7"/>
          <p:cNvCxnSpPr>
            <a:stCxn id="6" idx="2"/>
          </p:cNvCxnSpPr>
          <p:nvPr/>
        </p:nvCxnSpPr>
        <p:spPr>
          <a:xfrm>
            <a:off x="4648200" y="1447800"/>
            <a:ext cx="914400" cy="11430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72200" y="3200400"/>
            <a:ext cx="2819400" cy="80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4.2 K and 10 T:</a:t>
            </a:r>
          </a:p>
          <a:p>
            <a:pPr marL="342900" indent="-342900">
              <a:lnSpc>
                <a:spcPts val="2800"/>
              </a:lnSpc>
              <a:spcBef>
                <a:spcPts val="600"/>
              </a:spcBef>
            </a:pPr>
            <a:r>
              <a:rPr lang="en-US" altLang="zh-CN" sz="2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0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1.2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×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10</a:t>
            </a:r>
            <a:r>
              <a:rPr lang="en-US" altLang="zh-CN" sz="2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 A/cm</a:t>
            </a:r>
            <a:r>
              <a:rPr lang="en-US" altLang="zh-CN" sz="20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2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5562600" y="6324600"/>
            <a:ext cx="3417589" cy="38845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 lIns="110377" tIns="55189" rIns="110377" bIns="55189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 et al., </a:t>
            </a: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Sci. Rep.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(2014) 6944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 flipV="1">
            <a:off x="6019800" y="2635253"/>
            <a:ext cx="432048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arrow" w="sm" len="lg"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6500" y="4250244"/>
            <a:ext cx="2590800" cy="158504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Main challenge: </a:t>
            </a:r>
          </a:p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How to transfer the already achieved high </a:t>
            </a:r>
            <a:r>
              <a:rPr lang="en-US" altLang="zh-CN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b="1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b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 the large scale required for application.</a:t>
            </a:r>
            <a:endParaRPr lang="zh-CN" alt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0043" y="90616"/>
            <a:ext cx="1695653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 i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突破性进展</a:t>
            </a:r>
            <a:endParaRPr kumimoji="1" lang="zh-CN" altLang="en-US" sz="2000" b="1" i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542925" y="6282040"/>
            <a:ext cx="4105275" cy="3698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8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高性能短样制备是制备均匀长线的基础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895256" y="153031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--</a:t>
            </a:r>
            <a:r>
              <a:rPr kumimoji="1" lang="zh-CN" altLang="en-US" sz="20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继续</a:t>
            </a:r>
            <a:r>
              <a:rPr kumimoji="1" lang="zh-CN" altLang="en-US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保持国际领先优势</a:t>
            </a:r>
            <a:endParaRPr kumimoji="1"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47615" y="2419735"/>
            <a:ext cx="2327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--</a:t>
            </a:r>
            <a:r>
              <a:rPr kumimoji="1" lang="zh-CN" altLang="en-US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文献</a:t>
            </a:r>
            <a:r>
              <a:rPr kumimoji="1"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报道最高值</a:t>
            </a:r>
          </a:p>
        </p:txBody>
      </p:sp>
    </p:spTree>
    <p:extLst>
      <p:ext uri="{BB962C8B-B14F-4D97-AF65-F5344CB8AC3E}">
        <p14:creationId xmlns:p14="http://schemas.microsoft.com/office/powerpoint/2010/main" val="51572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10"/>
          <p:cNvSpPr>
            <a:spLocks noGrp="1" noChangeArrowheads="1"/>
          </p:cNvSpPr>
          <p:nvPr>
            <p:ph type="title"/>
          </p:nvPr>
        </p:nvSpPr>
        <p:spPr>
          <a:xfrm>
            <a:off x="2625811" y="718867"/>
            <a:ext cx="3672408" cy="769441"/>
          </a:xfr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zh-CN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汇 报 提 纲</a:t>
            </a:r>
            <a:endParaRPr lang="en-US" altLang="zh-CN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2026509" y="2318641"/>
            <a:ext cx="6400800" cy="3814514"/>
          </a:xfrm>
        </p:spPr>
        <p:txBody>
          <a:bodyPr/>
          <a:lstStyle/>
          <a:p>
            <a:pPr marL="857250" indent="-85725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铁基超导材料简介</a:t>
            </a:r>
            <a:endParaRPr lang="en-US" altLang="zh-CN" sz="28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57250" indent="-857250" eaLnBrk="1" hangingPunct="1">
              <a:lnSpc>
                <a:spcPct val="150000"/>
              </a:lnSpc>
              <a:buNone/>
            </a:pPr>
            <a:r>
              <a:rPr lang="zh-CN" alt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高性能</a:t>
            </a:r>
            <a:r>
              <a:rPr lang="en-US" altLang="zh-C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122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铁基线带材的制备研究</a:t>
            </a:r>
            <a:endParaRPr lang="en-US" altLang="zh-CN" sz="28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57250" indent="-857250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altLang="zh-C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122</a:t>
            </a: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铁基线带材的</a:t>
            </a:r>
            <a:r>
              <a:rPr lang="zh-CN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实用化制备</a:t>
            </a: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进展</a:t>
            </a:r>
            <a:endParaRPr lang="en-US" altLang="zh-CN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857250" indent="-857250" eaLnBrk="1" hangingPunct="1">
              <a:lnSpc>
                <a:spcPct val="150000"/>
              </a:lnSpc>
              <a:spcBef>
                <a:spcPts val="1800"/>
              </a:spcBef>
              <a:buNone/>
            </a:pP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结论</a:t>
            </a:r>
            <a:endParaRPr lang="zh-CN" alt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402491" y="2509529"/>
            <a:ext cx="345267" cy="396875"/>
            <a:chOff x="432" y="960"/>
            <a:chExt cx="240" cy="250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32" y="960"/>
              <a:ext cx="240" cy="240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432" y="960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402491" y="3250367"/>
            <a:ext cx="345267" cy="396875"/>
            <a:chOff x="432" y="960"/>
            <a:chExt cx="240" cy="250"/>
          </a:xfrm>
        </p:grpSpPr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432" y="960"/>
              <a:ext cx="240" cy="240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432" y="960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402491" y="4126524"/>
            <a:ext cx="345267" cy="396875"/>
            <a:chOff x="432" y="960"/>
            <a:chExt cx="240" cy="250"/>
          </a:xfrm>
        </p:grpSpPr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432" y="960"/>
              <a:ext cx="240" cy="240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432" y="960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1402491" y="5002681"/>
            <a:ext cx="345267" cy="412750"/>
            <a:chOff x="432" y="960"/>
            <a:chExt cx="240" cy="260"/>
          </a:xfrm>
        </p:grpSpPr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432" y="960"/>
              <a:ext cx="240" cy="240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432" y="970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dirty="0" smtClean="0">
                  <a:solidFill>
                    <a:schemeClr val="bg1"/>
                  </a:solidFill>
                </a:rPr>
                <a:t>4</a:t>
              </a: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292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357450" y="335158"/>
            <a:ext cx="6184862" cy="57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eaLnBrk="0" hangingPunct="0">
              <a:defRPr/>
            </a:pPr>
            <a:r>
              <a:rPr lang="zh-CN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热压提高机制研究</a:t>
            </a:r>
            <a:endParaRPr lang="en-US" altLang="zh-CN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 descr="E:\文章\热压优化\Jc-T.tif"/>
          <p:cNvPicPr/>
          <p:nvPr/>
        </p:nvPicPr>
        <p:blipFill>
          <a:blip r:embed="rId2" cstate="print"/>
          <a:srcRect l="5830" t="4777" r="5354"/>
          <a:stretch>
            <a:fillRect/>
          </a:stretch>
        </p:blipFill>
        <p:spPr bwMode="auto">
          <a:xfrm>
            <a:off x="1475657" y="1412776"/>
            <a:ext cx="5472608" cy="392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732240" y="3861048"/>
            <a:ext cx="181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154.0</a:t>
            </a:r>
          </a:p>
          <a:p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Nearly constant !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51520" y="5398777"/>
            <a:ext cx="8582762" cy="141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400"/>
              </a:lnSpc>
              <a:spcBef>
                <a:spcPts val="30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variation tendency of </a:t>
            </a:r>
            <a:r>
              <a:rPr lang="en-US" altLang="zh-CN" sz="1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1600" b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values was qualitatively similar to those of F and </a:t>
            </a:r>
            <a:r>
              <a:rPr lang="en-US" altLang="zh-CN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RRR</a:t>
            </a: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values.</a:t>
            </a:r>
          </a:p>
          <a:p>
            <a:pPr marL="285750" indent="-285750" algn="just">
              <a:lnSpc>
                <a:spcPts val="2400"/>
              </a:lnSpc>
              <a:spcBef>
                <a:spcPts val="30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hardness was almost saturated as soon as the hot pressing was applied.</a:t>
            </a:r>
          </a:p>
          <a:p>
            <a:pPr marL="285750" indent="-285750" algn="just">
              <a:lnSpc>
                <a:spcPts val="2400"/>
              </a:lnSpc>
              <a:spcBef>
                <a:spcPts val="30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1600" b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increase for HP900 tapes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mainly attributed to higher degree of c-axis texture and enhanced grain connectivity (high density)</a:t>
            </a: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矩形 1"/>
          <p:cNvSpPr/>
          <p:nvPr/>
        </p:nvSpPr>
        <p:spPr>
          <a:xfrm>
            <a:off x="5870465" y="962199"/>
            <a:ext cx="2963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dirty="0" smtClean="0">
                <a:solidFill>
                  <a:srgbClr val="1903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--</a:t>
            </a:r>
            <a:r>
              <a:rPr kumimoji="1" lang="zh-CN" altLang="en-US" sz="2000" dirty="0" smtClean="0">
                <a:solidFill>
                  <a:srgbClr val="1903B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高的织构度和致密度</a:t>
            </a:r>
            <a:endParaRPr kumimoji="1" lang="zh-CN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5008" y="174744"/>
            <a:ext cx="8928992" cy="7143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EBSD images: the orientation mapping of grains</a:t>
            </a:r>
          </a:p>
        </p:txBody>
      </p:sp>
      <p:pic>
        <p:nvPicPr>
          <p:cNvPr id="11" name="图片 10" descr="E:\数据\EBSD--EDAX\Beijing-Diangongsuo\文章图像\总图-1.tif"/>
          <p:cNvPicPr>
            <a:picLocks noChangeAspect="1"/>
          </p:cNvPicPr>
          <p:nvPr/>
        </p:nvPicPr>
        <p:blipFill>
          <a:blip r:embed="rId2" cstate="print"/>
          <a:srcRect r="1568"/>
          <a:stretch>
            <a:fillRect/>
          </a:stretch>
        </p:blipFill>
        <p:spPr bwMode="auto">
          <a:xfrm>
            <a:off x="1907408" y="1281417"/>
            <a:ext cx="5616624" cy="406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7208" y="1857481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Upper: HP850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208" y="3873705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Lower: HP900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7956080" y="3225633"/>
            <a:ext cx="501650" cy="540000"/>
          </a:xfrm>
          <a:prstGeom prst="downArrow">
            <a:avLst>
              <a:gd name="adj1" fmla="val 50000"/>
              <a:gd name="adj2" fmla="val 46694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0" hangingPunct="0"/>
            <a:endParaRPr lang="ja-JP" altLang="en-US" sz="2000" b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271744" y="2145513"/>
            <a:ext cx="183646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6600"/>
              </a:buClr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Inhomogeneous distribution of grain size</a:t>
            </a:r>
            <a:endParaRPr lang="zh-CN" altLang="en-US" b="1" dirty="0" smtClean="0">
              <a:solidFill>
                <a:srgbClr val="0000FF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236000" y="3945714"/>
            <a:ext cx="19080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room for the </a:t>
            </a:r>
            <a:r>
              <a:rPr lang="en-US" altLang="zh-CN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000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improvement</a:t>
            </a:r>
            <a:endParaRPr lang="zh-CN" altLang="en-US" sz="2000" b="1" dirty="0" smtClean="0">
              <a:solidFill>
                <a:srgbClr val="FF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4471" y="5522275"/>
            <a:ext cx="8582762" cy="123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200"/>
              </a:lnSpc>
              <a:spcBef>
                <a:spcPts val="30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dominant orientation is (001) as the expected red color for both tapes, but there is a small (100) orientation for HP850 tapes as the green color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ts val="2200"/>
              </a:lnSpc>
              <a:spcBef>
                <a:spcPts val="30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large fraction of small </a:t>
            </a:r>
            <a:r>
              <a:rPr lang="en-US" altLang="zh-CN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misorientation</a:t>
            </a: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angles between 2–10</a:t>
            </a:r>
            <a:r>
              <a:rPr lang="en-US" altLang="zh-CN" sz="16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(HP850 tapes 23.3%, HP900 tapes 26.2%). </a:t>
            </a:r>
            <a:endParaRPr lang="zh-CN" alt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9557" y="823784"/>
            <a:ext cx="83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useful tool to clarify the grain size, local orientation of the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grains and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misorientation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angles between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grains.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40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06" y="989752"/>
            <a:ext cx="4529892" cy="352042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5345" y="4142576"/>
            <a:ext cx="3180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钉扎中心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晶格缺陷，位错，掺杂纳米粒子</a:t>
            </a:r>
            <a:endParaRPr lang="zh-CN" altLang="en-US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箭头连接符 6"/>
          <p:cNvCxnSpPr>
            <a:endCxn id="18" idx="4"/>
          </p:cNvCxnSpPr>
          <p:nvPr/>
        </p:nvCxnSpPr>
        <p:spPr>
          <a:xfrm flipV="1">
            <a:off x="1975034" y="2957684"/>
            <a:ext cx="556136" cy="1222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0800" y="6234737"/>
            <a:ext cx="904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磁通线的钉扎与运动是影响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400" b="1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的重要因素！</a:t>
            </a: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472268" y="2839881"/>
            <a:ext cx="117803" cy="11780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6772" y="5251676"/>
            <a:ext cx="8901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没有钉扎中心，则没有超导电流。</a:t>
            </a:r>
            <a:endParaRPr lang="en-US" altLang="zh-CN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即使磁通线被钉扎住，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热激活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磁通量子隧穿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机械振动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会导致磁通线重新分布，从而导致样品的磁化强度发生弛豫。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023741" y="118424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 smtClean="0">
                <a:solidFill>
                  <a:srgbClr val="0000FF"/>
                </a:solidFill>
                <a:latin typeface="Calibri"/>
              </a:rPr>
              <a:t>磁通线</a:t>
            </a:r>
            <a:endParaRPr lang="zh-CN" altLang="en-US" sz="2000" b="1" dirty="0">
              <a:solidFill>
                <a:srgbClr val="0000FF"/>
              </a:solidFill>
              <a:latin typeface="Calibri"/>
            </a:endParaRPr>
          </a:p>
        </p:txBody>
      </p:sp>
      <p:cxnSp>
        <p:nvCxnSpPr>
          <p:cNvPr id="23" name="直接箭头连接符 22"/>
          <p:cNvCxnSpPr>
            <a:stCxn id="22" idx="1"/>
          </p:cNvCxnSpPr>
          <p:nvPr/>
        </p:nvCxnSpPr>
        <p:spPr>
          <a:xfrm flipH="1">
            <a:off x="3632097" y="1384296"/>
            <a:ext cx="391644" cy="101747"/>
          </a:xfrm>
          <a:prstGeom prst="straightConnector1">
            <a:avLst/>
          </a:prstGeom>
          <a:ln w="38100">
            <a:solidFill>
              <a:srgbClr val="D6142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0418" y="139591"/>
            <a:ext cx="8960906" cy="7143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高性能热压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122</a:t>
            </a:r>
            <a:r>
              <a:rPr lang="zh-CN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带材的磁通钉扎机制与动力学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36" y="1277545"/>
            <a:ext cx="3628948" cy="272171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700298" y="4049204"/>
            <a:ext cx="442453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15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(4.2 K, 10 T)~</a:t>
            </a:r>
            <a:r>
              <a:rPr lang="en-US" altLang="zh-CN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15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15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5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(4.2 K, 10 T)~300 A</a:t>
            </a:r>
            <a:r>
              <a:rPr lang="zh-CN" altLang="en-US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1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5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~35 K, </a:t>
            </a:r>
            <a:r>
              <a:rPr lang="zh-CN" altLang="en-US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超导转变宽度小</a:t>
            </a:r>
            <a:r>
              <a:rPr lang="zh-CN" altLang="en-US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1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剩余电阻率：</a:t>
            </a:r>
            <a:r>
              <a:rPr lang="en-US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RRR=</a:t>
            </a:r>
            <a:r>
              <a:rPr lang="el-GR" altLang="zh-CN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l-GR" altLang="zh-CN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(250 K</a:t>
            </a:r>
            <a:r>
              <a:rPr lang="el-GR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l-GR" altLang="zh-CN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l-GR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(37 </a:t>
            </a:r>
            <a:r>
              <a:rPr lang="el-GR" altLang="zh-CN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K)=</a:t>
            </a:r>
            <a:r>
              <a:rPr lang="el-GR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4.81</a:t>
            </a:r>
            <a:r>
              <a:rPr lang="en-US" altLang="zh-CN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表明晶粒连接性较好</a:t>
            </a:r>
            <a:endParaRPr lang="zh-CN" altLang="en-US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69" y="1903650"/>
            <a:ext cx="4837513" cy="39048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63688" y="882395"/>
            <a:ext cx="6472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磁通跳跃（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&lt;6 K, &lt;1 T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-- 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36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zh-CN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346" y="5911987"/>
            <a:ext cx="8985956" cy="75918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342900" indent="-3429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首次</a:t>
            </a:r>
            <a:r>
              <a:rPr lang="zh-C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在铁基超导线带材中发现磁通跳跃行为。</a:t>
            </a:r>
            <a:endParaRPr lang="en-US" altLang="zh-CN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0.65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0.35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0.78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0.28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altLang="zh-CN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LiFeAs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单晶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中同样存在磁通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跳跃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现象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66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" y="623329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磁通钉扎机制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80621" y="5295616"/>
            <a:ext cx="8963378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磁化电流密度非常接近于传输电流密度，表明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带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材的晶粒性可以忽略。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根据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Dew-Hughes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模型，约化钉扎力：</a:t>
            </a:r>
            <a:r>
              <a:rPr lang="en-US" altLang="zh-CN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zh-CN" i="1" baseline="30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(1-h)</a:t>
            </a:r>
            <a:r>
              <a:rPr lang="en-US" altLang="zh-CN" i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，峰值位置：</a:t>
            </a:r>
            <a:r>
              <a:rPr lang="en-US" altLang="zh-CN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i="1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zh-CN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=p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altLang="zh-CN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0.22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表明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晶界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位错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是主要的钉扎中心，点钉扎也可能起到一定作用。</a:t>
            </a:r>
            <a:endParaRPr lang="en-US" altLang="zh-CN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p"/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型</a:t>
            </a:r>
            <a:r>
              <a:rPr lang="zh-C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钉扎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由于平均自由程的涨落而引起的钉扎。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42273"/>
            <a:ext cx="3883148" cy="36757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9" y="1604918"/>
            <a:ext cx="3803177" cy="36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56237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89" y="937724"/>
            <a:ext cx="3932048" cy="39320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12435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高性能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Sr122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带材超导芯的微观结构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（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TEM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）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92955" y="1131162"/>
            <a:ext cx="1734452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</a:rPr>
              <a:t>高密度位错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5571067" y="1253067"/>
            <a:ext cx="313266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63346" y="3244334"/>
            <a:ext cx="166406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00FF"/>
                </a:solidFill>
              </a:rPr>
              <a:t>晶格缺陷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5601550" y="3325968"/>
            <a:ext cx="313266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23160" y="4067137"/>
            <a:ext cx="1704248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0000"/>
                </a:solidFill>
              </a:rPr>
              <a:t>大量的晶界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5601550" y="4129874"/>
            <a:ext cx="313266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90500" y="5365283"/>
            <a:ext cx="8763000" cy="137473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71475" indent="-371475">
              <a:lnSpc>
                <a:spcPts val="2200"/>
              </a:lnSpc>
              <a:spcBef>
                <a:spcPts val="600"/>
              </a:spcBef>
              <a:buFontTx/>
              <a:buBlip>
                <a:blip r:embed="rId4"/>
              </a:buBlip>
            </a:pP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大量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的晶界和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位错作为有效钉扎中心起主要钉扎作用。</a:t>
            </a:r>
            <a:endParaRPr lang="en-US" altLang="zh-CN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1475" indent="-371475">
              <a:lnSpc>
                <a:spcPts val="2200"/>
              </a:lnSpc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US" altLang="zh-CN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Nb-Ti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altLang="zh-CN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</a:t>
            </a:r>
            <a:r>
              <a:rPr lang="en-US" altLang="zh-CN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线材中，晶界有利于钉扎磁通，而且不会阻碍晶间电流，这与热压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Sr122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带材非常相似。</a:t>
            </a:r>
            <a:endParaRPr lang="en-US" altLang="zh-CN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71475" indent="-371475">
              <a:lnSpc>
                <a:spcPts val="2200"/>
              </a:lnSpc>
              <a:spcBef>
                <a:spcPts val="600"/>
              </a:spcBef>
              <a:buFontTx/>
              <a:buBlip>
                <a:blip r:embed="rId4"/>
              </a:buBlip>
            </a:pPr>
            <a:r>
              <a:rPr lang="zh-CN" alt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一些点状晶格缺陷作为点钉扎中心也起到一定的钉扎作用。</a:t>
            </a:r>
            <a:r>
              <a:rPr lang="en-US" altLang="zh-C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44" y="892923"/>
            <a:ext cx="5843278" cy="426108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8631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磁弛豫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磁通蠕动行为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0622" y="5236395"/>
            <a:ext cx="8782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磁化强度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和时间</a:t>
            </a:r>
            <a:r>
              <a:rPr lang="en-US" altLang="zh-CN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为对数函数关系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热助磁通蠕动。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磁弛豫率很小且随磁场、温度变化不大表明热压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Sr122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带材的钉扎能力很强，而且</a:t>
            </a:r>
            <a:r>
              <a:rPr lang="en-US" altLang="zh-CN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随磁场变化不大。</a:t>
            </a:r>
            <a:endParaRPr lang="en-US" altLang="zh-CN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发生从磁通弹性蠕动到塑性蠕动的转变。</a:t>
            </a:r>
            <a:endParaRPr lang="en-US" altLang="zh-CN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652120" y="6303664"/>
            <a:ext cx="3240360" cy="338554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/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Dong et al., </a:t>
            </a:r>
            <a:r>
              <a:rPr lang="en-US" altLang="zh-CN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JAP 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119 (2016) 143906</a:t>
            </a:r>
            <a:endParaRPr lang="en-US" altLang="zh-CN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5901" y="2623538"/>
            <a:ext cx="1569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磁通弛豫率：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/>
          </p:nvPr>
        </p:nvGraphicFramePr>
        <p:xfrm>
          <a:off x="105901" y="3106032"/>
          <a:ext cx="1856953" cy="278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公式" r:id="rId4" imgW="1333500" imgH="203200" progId="Equation.3">
                  <p:embed/>
                </p:oleObj>
              </mc:Choice>
              <mc:Fallback>
                <p:oleObj name="公式" r:id="rId4" imgW="1333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901" y="3106032"/>
                        <a:ext cx="1856953" cy="278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67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9397" y="82785"/>
            <a:ext cx="8911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</a:t>
            </a:r>
            <a:r>
              <a:rPr lang="en-US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</a:t>
            </a:r>
            <a:r>
              <a:rPr lang="en-US" altLang="zh-CN" sz="32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热压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Sr122</a:t>
            </a:r>
            <a:r>
              <a: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带材磁通相图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1194" y="5162664"/>
            <a:ext cx="8849290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磁通弹性蠕动区域的临界电流密度随磁场变化不大。</a:t>
            </a:r>
            <a:endParaRPr lang="en-US" altLang="zh-CN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p"/>
            </a:pP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在液氦温区，临界电流密度随磁场变化不大，但临界电流密度在液氢温区随磁场升高而迅速减小。</a:t>
            </a:r>
            <a:endParaRPr lang="en-US" altLang="zh-CN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p"/>
            </a:pPr>
            <a:r>
              <a:rPr lang="zh-C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进一步增加钉扎力：</a:t>
            </a:r>
            <a:r>
              <a:rPr lang="en-US" altLang="zh-CN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C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减小晶粒大小以增加晶界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ii) </a:t>
            </a:r>
            <a:r>
              <a:rPr lang="zh-C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增加点钉扎中心，例如：辐照或纳米粒子掺杂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000007" y="921401"/>
            <a:ext cx="5395277" cy="4304098"/>
            <a:chOff x="1637700" y="369251"/>
            <a:chExt cx="5395277" cy="430409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700" y="369251"/>
              <a:ext cx="5395277" cy="4304098"/>
            </a:xfrm>
            <a:prstGeom prst="rect">
              <a:avLst/>
            </a:prstGeom>
          </p:spPr>
        </p:pic>
        <p:graphicFrame>
          <p:nvGraphicFramePr>
            <p:cNvPr id="13" name="对象 12"/>
            <p:cNvGraphicFramePr>
              <a:graphicFrameLocks noChangeAspect="1"/>
            </p:cNvGraphicFramePr>
            <p:nvPr>
              <p:extLst/>
            </p:nvPr>
          </p:nvGraphicFramePr>
          <p:xfrm>
            <a:off x="2325510" y="3285068"/>
            <a:ext cx="1162757" cy="4688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2" name="公式" r:id="rId4" imgW="583947" imgH="241195" progId="Equation.3">
                    <p:embed/>
                  </p:oleObj>
                </mc:Choice>
                <mc:Fallback>
                  <p:oleObj name="公式" r:id="rId4" imgW="583947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5510" y="3285068"/>
                          <a:ext cx="1162757" cy="4688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3"/>
            <p:cNvGraphicFramePr>
              <a:graphicFrameLocks noChangeAspect="1"/>
            </p:cNvGraphicFramePr>
            <p:nvPr>
              <p:extLst/>
            </p:nvPr>
          </p:nvGraphicFramePr>
          <p:xfrm>
            <a:off x="3341511" y="1564692"/>
            <a:ext cx="1440392" cy="461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3" name="公式" r:id="rId6" imgW="748975" imgH="241195" progId="Equation.3">
                    <p:embed/>
                  </p:oleObj>
                </mc:Choice>
                <mc:Fallback>
                  <p:oleObj name="公式" r:id="rId6" imgW="748975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1511" y="1564692"/>
                          <a:ext cx="1440392" cy="4616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文本框 3"/>
          <p:cNvSpPr txBox="1"/>
          <p:nvPr/>
        </p:nvSpPr>
        <p:spPr>
          <a:xfrm>
            <a:off x="327804" y="2441275"/>
            <a:ext cx="1483743" cy="1094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1400" baseline="-25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定义为磁通弹性蠕动到塑性蠕动的</a:t>
            </a:r>
            <a:r>
              <a:rPr lang="zh-CN" alt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转变磁场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811546" y="2743199"/>
            <a:ext cx="1550485" cy="683741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lg"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689411" y="752124"/>
            <a:ext cx="2256358" cy="338554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/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Dong et al., </a:t>
            </a:r>
            <a:r>
              <a:rPr lang="en-US" altLang="zh-CN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JAP,  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endParaRPr lang="en-US" altLang="zh-CN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1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E9E9"/>
          </a:solidFill>
          <a:ln w="0">
            <a:solidFill>
              <a:srgbClr val="FFE9E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404664"/>
            <a:ext cx="9144000" cy="858044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Conductor requirements for practical applications</a:t>
            </a:r>
            <a:endParaRPr lang="zh-CN" alt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85800" y="1484784"/>
            <a:ext cx="3810000" cy="5106516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Overall current density </a:t>
            </a:r>
            <a:r>
              <a:rPr lang="en-US" altLang="zh-CN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900" i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en-US" altLang="zh-CN" sz="28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 conductor, not just of superconductor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Performance in field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Filamentary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architecture essential for AC applications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Anisotropy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altLang="zh-CN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900" i="1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</a:t>
            </a:r>
            <a:r>
              <a:rPr lang="en-US" altLang="zh-CN" sz="2900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 respect to field direction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4648200" y="1485900"/>
            <a:ext cx="3810000" cy="472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Cost</a:t>
            </a:r>
            <a:r>
              <a:rPr lang="en-US" altLang="zh-C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Conductor itself 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Cooling 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altLang="zh-CN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Scaleability</a:t>
            </a: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fabrication </a:t>
            </a:r>
            <a:endParaRPr lang="en-US" altLang="zh-CN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Mechanical </a:t>
            </a:r>
            <a:endParaRPr lang="en-US" altLang="zh-CN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Strength, bend radius, ….. 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en-US" altLang="zh-C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Conductor shape </a:t>
            </a:r>
            <a:endParaRPr lang="en-US" altLang="zh-CN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FF0000"/>
              </a:buClr>
              <a:buSzPct val="55000"/>
              <a:buFont typeface="Wingdings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tape or wire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6324600"/>
            <a:ext cx="36576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Larbalestier</a:t>
            </a:r>
            <a:r>
              <a:rPr lang="nl-NL" altLang="zh-CN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altLang="zh-CN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nl-NL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414 (2001) 368</a:t>
            </a:r>
            <a:endParaRPr lang="zh-CN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5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13046" y="5667882"/>
            <a:ext cx="8610600" cy="113877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71475" indent="-371475" algn="just">
              <a:spcBef>
                <a:spcPts val="600"/>
              </a:spcBef>
              <a:buFont typeface="Wingdings" pitchFamily="2" charset="2"/>
              <a:buChar char="u"/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1600" b="1" i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applied magnetic fields is slightly higher in the perpendicular field (</a:t>
            </a:r>
            <a:r>
              <a:rPr lang="en-US" altLang="zh-CN" sz="1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1600" b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┴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than in the parallel field (</a:t>
            </a:r>
            <a:r>
              <a:rPr lang="en-US" altLang="zh-CN" sz="1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1600" b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71475" indent="-371475" algn="just">
              <a:spcBef>
                <a:spcPts val="0"/>
              </a:spcBef>
              <a:buFont typeface="Wingdings" pitchFamily="2" charset="2"/>
              <a:buChar char="u"/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anisotropy ratio (</a:t>
            </a:r>
            <a:r>
              <a:rPr lang="en-US" altLang="zh-CN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Г= </a:t>
            </a:r>
            <a:r>
              <a:rPr lang="en-US" altLang="zh-CN" sz="1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1600" b="1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⊥</a:t>
            </a:r>
            <a:r>
              <a:rPr lang="en-US" altLang="zh-CN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6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1600" b="1" baseline="-25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∥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is less than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1.5</a:t>
            </a: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 quite 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small, very promising for applications.</a:t>
            </a:r>
            <a:endParaRPr lang="en-US" altLang="zh-CN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66" y="54531"/>
            <a:ext cx="2667000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Small anisotropy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22" name="図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6714" y="1884906"/>
            <a:ext cx="3964009" cy="3652141"/>
          </a:xfrm>
          <a:prstGeom prst="rect">
            <a:avLst/>
          </a:prstGeom>
        </p:spPr>
      </p:pic>
      <p:pic>
        <p:nvPicPr>
          <p:cNvPr id="23" name="図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78" y="1879922"/>
            <a:ext cx="3904127" cy="3625845"/>
          </a:xfrm>
          <a:prstGeom prst="rect">
            <a:avLst/>
          </a:prstGeom>
        </p:spPr>
      </p:pic>
      <p:sp>
        <p:nvSpPr>
          <p:cNvPr id="26" name="标题 1"/>
          <p:cNvSpPr>
            <a:spLocks noGrp="1"/>
          </p:cNvSpPr>
          <p:nvPr>
            <p:ph type="title"/>
          </p:nvPr>
        </p:nvSpPr>
        <p:spPr>
          <a:xfrm>
            <a:off x="896889" y="649074"/>
            <a:ext cx="5940511" cy="987224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ts val="3800"/>
              </a:lnSpc>
            </a:pPr>
            <a:r>
              <a:rPr lang="en-US" altLang="zh-CN" sz="2800" kern="1200" dirty="0" err="1">
                <a:solidFill>
                  <a:srgbClr val="FF0000"/>
                </a:solidFill>
                <a:latin typeface="Arial Black" pitchFamily="34" charset="0"/>
                <a:ea typeface="MS PGothic" pitchFamily="34" charset="-128"/>
                <a:cs typeface="+mn-cs"/>
              </a:rPr>
              <a:t>J</a:t>
            </a:r>
            <a:r>
              <a:rPr lang="en-US" altLang="zh-CN" sz="2800" kern="1200" baseline="-25000" dirty="0" err="1">
                <a:solidFill>
                  <a:srgbClr val="FF0000"/>
                </a:solidFill>
                <a:latin typeface="Arial Black" pitchFamily="34" charset="0"/>
                <a:ea typeface="MS PGothic" pitchFamily="34" charset="-128"/>
                <a:cs typeface="+mn-cs"/>
              </a:rPr>
              <a:t>c</a:t>
            </a:r>
            <a:r>
              <a:rPr lang="en-US" altLang="zh-CN" sz="2800" kern="1200" dirty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  <a:cs typeface="+mn-cs"/>
              </a:rPr>
              <a:t> properties at </a:t>
            </a:r>
            <a:r>
              <a:rPr lang="en-US" altLang="zh-CN" sz="2800" kern="1200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  <a:cs typeface="+mn-cs"/>
              </a:rPr>
              <a:t>4.2 </a:t>
            </a:r>
            <a:r>
              <a:rPr lang="en-US" altLang="zh-CN" sz="2800" kern="1200" dirty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  <a:cs typeface="+mn-cs"/>
              </a:rPr>
              <a:t>K for HP Sr-122/Ag tapes </a:t>
            </a:r>
            <a:endParaRPr lang="zh-CN" altLang="en-US" sz="2800" kern="1200" dirty="0" err="1">
              <a:solidFill>
                <a:srgbClr val="FF0000"/>
              </a:solidFill>
              <a:latin typeface="Arial Black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5" name="TextBox 3"/>
          <p:cNvSpPr txBox="1"/>
          <p:nvPr/>
        </p:nvSpPr>
        <p:spPr>
          <a:xfrm>
            <a:off x="6349314" y="1146002"/>
            <a:ext cx="27946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</a:rPr>
              <a:t>--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Measured by Dr. S. Awaji</a:t>
            </a:r>
          </a:p>
          <a:p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zh-CN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HFLSM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Tohoku Univ.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46205" y="4028306"/>
            <a:ext cx="68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 K</a:t>
            </a:r>
            <a:endParaRPr lang="zh-CN" alt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302843" y="2384857"/>
            <a:ext cx="68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 K</a:t>
            </a:r>
            <a:endParaRPr lang="zh-CN" alt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9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de-DE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331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67000" y="2590800"/>
            <a:ext cx="1801813" cy="2057400"/>
          </a:xfrm>
          <a:noFill/>
        </p:spPr>
      </p:pic>
      <p:pic>
        <p:nvPicPr>
          <p:cNvPr id="1331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81600" y="2819400"/>
            <a:ext cx="1246188" cy="1447800"/>
          </a:xfrm>
          <a:noFill/>
        </p:spPr>
      </p:pic>
      <p:pic>
        <p:nvPicPr>
          <p:cNvPr id="13317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58000" y="2819400"/>
            <a:ext cx="2057400" cy="1382713"/>
          </a:xfrm>
          <a:noFill/>
        </p:spPr>
      </p:pic>
      <p:sp>
        <p:nvSpPr>
          <p:cNvPr id="13318" name="Text Box 12"/>
          <p:cNvSpPr txBox="1">
            <a:spLocks noChangeArrowheads="1"/>
          </p:cNvSpPr>
          <p:nvPr/>
        </p:nvSpPr>
        <p:spPr bwMode="auto">
          <a:xfrm>
            <a:off x="4953000" y="1890713"/>
            <a:ext cx="220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</a:rPr>
              <a:t>111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  <a:ea typeface="华文仿宋" pitchFamily="2" charset="-122"/>
              </a:rPr>
              <a:t> phase</a:t>
            </a:r>
            <a:r>
              <a:rPr lang="en-US" altLang="zh-CN" b="1">
                <a:solidFill>
                  <a:srgbClr val="2828A0"/>
                </a:solidFill>
                <a:latin typeface="Times New Roman" pitchFamily="18" charset="0"/>
                <a:ea typeface="华文仿宋" pitchFamily="2" charset="-122"/>
              </a:rPr>
              <a:t> LiFeAs</a:t>
            </a:r>
            <a:endParaRPr lang="zh-CN" altLang="en-US" b="1">
              <a:solidFill>
                <a:srgbClr val="2828A0"/>
              </a:solidFill>
              <a:latin typeface="Times New Roman" pitchFamily="18" charset="0"/>
              <a:ea typeface="华文仿宋" pitchFamily="2" charset="-122"/>
            </a:endParaRPr>
          </a:p>
        </p:txBody>
      </p:sp>
      <p:sp>
        <p:nvSpPr>
          <p:cNvPr id="13319" name="Text Box 13"/>
          <p:cNvSpPr txBox="1">
            <a:spLocks noChangeArrowheads="1"/>
          </p:cNvSpPr>
          <p:nvPr/>
        </p:nvSpPr>
        <p:spPr bwMode="auto">
          <a:xfrm>
            <a:off x="7162800" y="1890713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</a:rPr>
              <a:t>11 phase</a:t>
            </a:r>
            <a:r>
              <a:rPr lang="en-US" altLang="zh-CN" b="1">
                <a:solidFill>
                  <a:srgbClr val="2828A0"/>
                </a:solidFill>
                <a:latin typeface="Times New Roman" pitchFamily="18" charset="0"/>
              </a:rPr>
              <a:t> FeSe</a:t>
            </a:r>
            <a:endParaRPr lang="zh-CN" altLang="en-US" b="1">
              <a:solidFill>
                <a:srgbClr val="2828A0"/>
              </a:solidFill>
              <a:latin typeface="Times New Roman" pitchFamily="18" charset="0"/>
              <a:ea typeface="华文仿宋" pitchFamily="2" charset="-122"/>
            </a:endParaRPr>
          </a:p>
        </p:txBody>
      </p:sp>
      <p:sp>
        <p:nvSpPr>
          <p:cNvPr id="13320" name="Text Box 14"/>
          <p:cNvSpPr txBox="1">
            <a:spLocks noChangeArrowheads="1"/>
          </p:cNvSpPr>
          <p:nvPr/>
        </p:nvSpPr>
        <p:spPr bwMode="auto">
          <a:xfrm>
            <a:off x="2743200" y="1752600"/>
            <a:ext cx="2057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</a:rPr>
              <a:t>122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  <a:ea typeface="华文仿宋" pitchFamily="2" charset="-122"/>
              </a:rPr>
              <a:t> phase</a:t>
            </a:r>
            <a:r>
              <a:rPr lang="en-US" altLang="zh-CN" b="1">
                <a:solidFill>
                  <a:srgbClr val="2828A0"/>
                </a:solidFill>
                <a:latin typeface="Times New Roman" pitchFamily="18" charset="0"/>
                <a:ea typeface="华文仿宋" pitchFamily="2" charset="-122"/>
              </a:rPr>
              <a:t> AFe</a:t>
            </a:r>
            <a:r>
              <a:rPr lang="en-US" altLang="zh-CN" b="1" baseline="-25000">
                <a:solidFill>
                  <a:srgbClr val="2828A0"/>
                </a:solidFill>
                <a:latin typeface="Times New Roman" pitchFamily="18" charset="0"/>
                <a:ea typeface="华文仿宋" pitchFamily="2" charset="-122"/>
              </a:rPr>
              <a:t>2</a:t>
            </a:r>
            <a:r>
              <a:rPr lang="en-US" altLang="zh-CN" b="1">
                <a:solidFill>
                  <a:srgbClr val="2828A0"/>
                </a:solidFill>
                <a:latin typeface="Times New Roman" pitchFamily="18" charset="0"/>
                <a:ea typeface="华文仿宋" pitchFamily="2" charset="-122"/>
              </a:rPr>
              <a:t>As</a:t>
            </a:r>
            <a:r>
              <a:rPr lang="en-US" altLang="zh-CN" b="1" baseline="-25000">
                <a:solidFill>
                  <a:srgbClr val="2828A0"/>
                </a:solidFill>
                <a:latin typeface="Times New Roman" pitchFamily="18" charset="0"/>
                <a:ea typeface="华文仿宋" pitchFamily="2" charset="-122"/>
              </a:rPr>
              <a:t>2</a:t>
            </a:r>
          </a:p>
          <a:p>
            <a:r>
              <a:rPr lang="en-US" altLang="zh-CN" b="1">
                <a:solidFill>
                  <a:srgbClr val="2828A0"/>
                </a:solidFill>
                <a:latin typeface="Times New Roman" pitchFamily="18" charset="0"/>
                <a:ea typeface="华文仿宋" pitchFamily="2" charset="-122"/>
              </a:rPr>
              <a:t> (A=Ba, Sr, Ca)</a:t>
            </a:r>
            <a:endParaRPr lang="zh-CN" altLang="en-US" b="1">
              <a:solidFill>
                <a:srgbClr val="2828A0"/>
              </a:solidFill>
              <a:latin typeface="Times New Roman" pitchFamily="18" charset="0"/>
              <a:ea typeface="华文仿宋" pitchFamily="2" charset="-122"/>
            </a:endParaRPr>
          </a:p>
        </p:txBody>
      </p:sp>
      <p:sp>
        <p:nvSpPr>
          <p:cNvPr id="13321" name="Rectangle 5"/>
          <p:cNvSpPr>
            <a:spLocks noChangeArrowheads="1"/>
          </p:cNvSpPr>
          <p:nvPr/>
        </p:nvSpPr>
        <p:spPr bwMode="auto">
          <a:xfrm>
            <a:off x="0" y="381000"/>
            <a:ext cx="8991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Arial Black" pitchFamily="34" charset="0"/>
              </a:rPr>
              <a:t>Main known Fe-based superconductors</a:t>
            </a:r>
          </a:p>
        </p:txBody>
      </p:sp>
      <p:sp>
        <p:nvSpPr>
          <p:cNvPr id="13322" name="Text Box 29"/>
          <p:cNvSpPr txBox="1">
            <a:spLocks noChangeArrowheads="1"/>
          </p:cNvSpPr>
          <p:nvPr/>
        </p:nvSpPr>
        <p:spPr bwMode="auto">
          <a:xfrm>
            <a:off x="2667000" y="5676900"/>
            <a:ext cx="1828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1400">
                <a:solidFill>
                  <a:srgbClr val="2828A0"/>
                </a:solidFill>
                <a:latin typeface="Times New Roman" pitchFamily="18" charset="0"/>
              </a:rPr>
              <a:t>M. Rotter, et al., </a:t>
            </a:r>
            <a:r>
              <a:rPr lang="en-US" altLang="en-US" sz="1400" b="1" i="1">
                <a:solidFill>
                  <a:srgbClr val="FF0000"/>
                </a:solidFill>
                <a:latin typeface="Times New Roman" pitchFamily="18" charset="0"/>
              </a:rPr>
              <a:t>Phys. Rev. Lett.</a:t>
            </a:r>
            <a:r>
              <a:rPr lang="en-US" altLang="en-US" sz="1400">
                <a:solidFill>
                  <a:srgbClr val="2828A0"/>
                </a:solidFill>
                <a:latin typeface="Times New Roman" pitchFamily="18" charset="0"/>
              </a:rPr>
              <a:t> </a:t>
            </a:r>
            <a:r>
              <a:rPr lang="en-US" altLang="en-US" sz="1400" b="1">
                <a:solidFill>
                  <a:srgbClr val="2828A0"/>
                </a:solidFill>
                <a:latin typeface="Times New Roman" pitchFamily="18" charset="0"/>
              </a:rPr>
              <a:t>101</a:t>
            </a:r>
            <a:r>
              <a:rPr lang="en-US" altLang="en-US" sz="1400">
                <a:solidFill>
                  <a:srgbClr val="2828A0"/>
                </a:solidFill>
                <a:latin typeface="Times New Roman" pitchFamily="18" charset="0"/>
              </a:rPr>
              <a:t>,</a:t>
            </a:r>
            <a:r>
              <a:rPr lang="en-US" altLang="zh-CN" sz="1400">
                <a:solidFill>
                  <a:srgbClr val="2828A0"/>
                </a:solidFill>
                <a:latin typeface="Times New Roman" pitchFamily="18" charset="0"/>
              </a:rPr>
              <a:t> </a:t>
            </a:r>
            <a:r>
              <a:rPr lang="en-US" altLang="en-US" sz="1400">
                <a:solidFill>
                  <a:srgbClr val="2828A0"/>
                </a:solidFill>
                <a:latin typeface="Times New Roman" pitchFamily="18" charset="0"/>
              </a:rPr>
              <a:t>107006 </a:t>
            </a:r>
            <a:r>
              <a:rPr lang="en-US" altLang="zh-CN" sz="1400">
                <a:solidFill>
                  <a:srgbClr val="2828A0"/>
                </a:solidFill>
                <a:latin typeface="Times New Roman" pitchFamily="18" charset="0"/>
              </a:rPr>
              <a:t>(</a:t>
            </a:r>
            <a:r>
              <a:rPr lang="en-US" altLang="en-US" sz="1400">
                <a:solidFill>
                  <a:srgbClr val="2828A0"/>
                </a:solidFill>
                <a:latin typeface="Times New Roman" pitchFamily="18" charset="0"/>
              </a:rPr>
              <a:t>2008</a:t>
            </a:r>
            <a:r>
              <a:rPr lang="en-US" altLang="zh-CN" sz="1400">
                <a:solidFill>
                  <a:srgbClr val="2828A0"/>
                </a:solidFill>
                <a:latin typeface="Times New Roman" pitchFamily="18" charset="0"/>
              </a:rPr>
              <a:t>)</a:t>
            </a:r>
            <a:endParaRPr lang="zh-CN" altLang="en-US" sz="1400">
              <a:solidFill>
                <a:srgbClr val="2828A0"/>
              </a:solidFill>
              <a:latin typeface="Times New Roman" pitchFamily="18" charset="0"/>
            </a:endParaRPr>
          </a:p>
        </p:txBody>
      </p:sp>
      <p:sp>
        <p:nvSpPr>
          <p:cNvPr id="13323" name="Text Box 31"/>
          <p:cNvSpPr txBox="1">
            <a:spLocks noChangeArrowheads="1"/>
          </p:cNvSpPr>
          <p:nvPr/>
        </p:nvSpPr>
        <p:spPr bwMode="auto">
          <a:xfrm>
            <a:off x="4876800" y="5676900"/>
            <a:ext cx="2286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1400">
                <a:solidFill>
                  <a:srgbClr val="2828A0"/>
                </a:solidFill>
                <a:latin typeface="Times New Roman" pitchFamily="18" charset="0"/>
              </a:rPr>
              <a:t>X. C. Wang, et al., </a:t>
            </a:r>
            <a:r>
              <a:rPr lang="en-US" altLang="zh-CN" sz="1400" b="1" i="1">
                <a:solidFill>
                  <a:srgbClr val="FF0000"/>
                </a:solidFill>
                <a:latin typeface="Times New Roman" pitchFamily="18" charset="0"/>
              </a:rPr>
              <a:t>Solid State Commun</a:t>
            </a:r>
            <a:r>
              <a:rPr lang="en-US" altLang="zh-CN" sz="1400">
                <a:solidFill>
                  <a:srgbClr val="2828A0"/>
                </a:solidFill>
                <a:latin typeface="Times New Roman" pitchFamily="18" charset="0"/>
              </a:rPr>
              <a:t>. </a:t>
            </a:r>
            <a:r>
              <a:rPr lang="en-US" altLang="zh-CN" sz="1400" b="1">
                <a:solidFill>
                  <a:srgbClr val="2828A0"/>
                </a:solidFill>
                <a:latin typeface="Times New Roman" pitchFamily="18" charset="0"/>
              </a:rPr>
              <a:t>148</a:t>
            </a:r>
            <a:r>
              <a:rPr lang="en-US" altLang="zh-CN" sz="1400">
                <a:solidFill>
                  <a:srgbClr val="2828A0"/>
                </a:solidFill>
                <a:latin typeface="Times New Roman" pitchFamily="18" charset="0"/>
              </a:rPr>
              <a:t>, 538 (2008).</a:t>
            </a:r>
            <a:endParaRPr lang="zh-CN" altLang="en-US" sz="1400">
              <a:solidFill>
                <a:srgbClr val="2828A0"/>
              </a:solidFill>
              <a:latin typeface="Times New Roman" pitchFamily="18" charset="0"/>
            </a:endParaRPr>
          </a:p>
        </p:txBody>
      </p:sp>
      <p:sp>
        <p:nvSpPr>
          <p:cNvPr id="13324" name="Text Box 32"/>
          <p:cNvSpPr txBox="1">
            <a:spLocks noChangeArrowheads="1"/>
          </p:cNvSpPr>
          <p:nvPr/>
        </p:nvSpPr>
        <p:spPr bwMode="auto">
          <a:xfrm>
            <a:off x="7162800" y="5676900"/>
            <a:ext cx="1981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en-US" sz="1400">
                <a:solidFill>
                  <a:srgbClr val="2828A0"/>
                </a:solidFill>
                <a:latin typeface="Times New Roman" pitchFamily="18" charset="0"/>
              </a:rPr>
              <a:t>F. C. Hsu, </a:t>
            </a:r>
            <a:r>
              <a:rPr lang="en-US" altLang="zh-CN" sz="1400">
                <a:solidFill>
                  <a:srgbClr val="2828A0"/>
                </a:solidFill>
                <a:latin typeface="Times New Roman" pitchFamily="18" charset="0"/>
              </a:rPr>
              <a:t>et al.</a:t>
            </a:r>
            <a:r>
              <a:rPr lang="en-US" altLang="en-US" sz="1400">
                <a:solidFill>
                  <a:srgbClr val="2828A0"/>
                </a:solidFill>
                <a:latin typeface="Times New Roman" pitchFamily="18" charset="0"/>
              </a:rPr>
              <a:t>, </a:t>
            </a:r>
            <a:r>
              <a:rPr lang="en-US" altLang="en-US" sz="1400" b="1" i="1">
                <a:solidFill>
                  <a:srgbClr val="FF0000"/>
                </a:solidFill>
                <a:latin typeface="Times New Roman" pitchFamily="18" charset="0"/>
              </a:rPr>
              <a:t>Proc. Natl.</a:t>
            </a:r>
            <a:r>
              <a:rPr lang="en-US" altLang="zh-CN" sz="1400" b="1" i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400" b="1" i="1">
                <a:solidFill>
                  <a:srgbClr val="FF0000"/>
                </a:solidFill>
                <a:latin typeface="Times New Roman" pitchFamily="18" charset="0"/>
              </a:rPr>
              <a:t>Acad. Sci. U.S.A.</a:t>
            </a:r>
            <a:r>
              <a:rPr lang="en-US" altLang="en-US" sz="1400">
                <a:solidFill>
                  <a:srgbClr val="2828A0"/>
                </a:solidFill>
                <a:latin typeface="Times New Roman" pitchFamily="18" charset="0"/>
              </a:rPr>
              <a:t> </a:t>
            </a:r>
            <a:r>
              <a:rPr lang="en-US" altLang="en-US" sz="1400" b="1">
                <a:solidFill>
                  <a:srgbClr val="2828A0"/>
                </a:solidFill>
                <a:latin typeface="Times New Roman" pitchFamily="18" charset="0"/>
              </a:rPr>
              <a:t>105</a:t>
            </a:r>
            <a:r>
              <a:rPr lang="en-US" altLang="en-US" sz="1400">
                <a:solidFill>
                  <a:srgbClr val="2828A0"/>
                </a:solidFill>
                <a:latin typeface="Times New Roman" pitchFamily="18" charset="0"/>
              </a:rPr>
              <a:t>, 14262 </a:t>
            </a:r>
            <a:r>
              <a:rPr lang="en-US" altLang="zh-CN" sz="1400">
                <a:solidFill>
                  <a:srgbClr val="2828A0"/>
                </a:solidFill>
                <a:latin typeface="Times New Roman" pitchFamily="18" charset="0"/>
              </a:rPr>
              <a:t>(</a:t>
            </a:r>
            <a:r>
              <a:rPr lang="en-US" altLang="en-US" sz="1400">
                <a:solidFill>
                  <a:srgbClr val="2828A0"/>
                </a:solidFill>
                <a:latin typeface="Times New Roman" pitchFamily="18" charset="0"/>
              </a:rPr>
              <a:t>2008</a:t>
            </a:r>
            <a:r>
              <a:rPr lang="en-US" altLang="zh-CN" sz="1400">
                <a:solidFill>
                  <a:srgbClr val="2828A0"/>
                </a:solidFill>
                <a:latin typeface="Times New Roman" pitchFamily="18" charset="0"/>
              </a:rPr>
              <a:t>)</a:t>
            </a:r>
            <a:r>
              <a:rPr lang="en-US" altLang="en-US" sz="1400">
                <a:solidFill>
                  <a:srgbClr val="2828A0"/>
                </a:solidFill>
                <a:latin typeface="Times New Roman" pitchFamily="18" charset="0"/>
              </a:rPr>
              <a:t>.</a:t>
            </a:r>
            <a:endParaRPr lang="en-US" altLang="zh-CN" sz="1400">
              <a:solidFill>
                <a:srgbClr val="2828A0"/>
              </a:solidFill>
              <a:latin typeface="Times New Roman" pitchFamily="18" charset="0"/>
            </a:endParaRPr>
          </a:p>
        </p:txBody>
      </p:sp>
      <p:sp>
        <p:nvSpPr>
          <p:cNvPr id="13325" name="Text Box 33"/>
          <p:cNvSpPr txBox="1">
            <a:spLocks noChangeArrowheads="1"/>
          </p:cNvSpPr>
          <p:nvPr/>
        </p:nvSpPr>
        <p:spPr bwMode="auto">
          <a:xfrm>
            <a:off x="3032075" y="4952999"/>
            <a:ext cx="11430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i="1" dirty="0" err="1" smtClean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altLang="zh-CN" b="1" i="1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</a:rPr>
              <a:t>~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</a:rPr>
              <a:t>38 K</a:t>
            </a:r>
            <a:endParaRPr lang="en-US" altLang="zh-C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326" name="Text Box 34"/>
          <p:cNvSpPr txBox="1">
            <a:spLocks noChangeArrowheads="1"/>
          </p:cNvSpPr>
          <p:nvPr/>
        </p:nvSpPr>
        <p:spPr bwMode="auto">
          <a:xfrm>
            <a:off x="5105400" y="4953000"/>
            <a:ext cx="11430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i="1" dirty="0" err="1" smtClean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altLang="zh-CN" b="1" i="1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</a:rPr>
              <a:t>~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</a:rPr>
              <a:t>18 K</a:t>
            </a:r>
            <a:endParaRPr lang="en-US" altLang="zh-C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327" name="Text Box 35"/>
          <p:cNvSpPr txBox="1">
            <a:spLocks noChangeArrowheads="1"/>
          </p:cNvSpPr>
          <p:nvPr/>
        </p:nvSpPr>
        <p:spPr bwMode="auto">
          <a:xfrm>
            <a:off x="7315200" y="4953000"/>
            <a:ext cx="9906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i="1" dirty="0" err="1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altLang="zh-CN" b="1" i="1" baseline="-25000" dirty="0" err="1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</a:rPr>
              <a:t> ~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</a:rPr>
              <a:t>8 K</a:t>
            </a:r>
            <a:endParaRPr lang="en-US" altLang="zh-C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33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514600"/>
            <a:ext cx="1755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9" name="Text Box 18"/>
          <p:cNvSpPr txBox="1">
            <a:spLocks noChangeArrowheads="1"/>
          </p:cNvSpPr>
          <p:nvPr/>
        </p:nvSpPr>
        <p:spPr bwMode="auto">
          <a:xfrm>
            <a:off x="228600" y="1890713"/>
            <a:ext cx="2438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</a:rPr>
              <a:t>1111 Phase </a:t>
            </a:r>
            <a:r>
              <a:rPr lang="en-US" altLang="zh-CN" b="1">
                <a:solidFill>
                  <a:srgbClr val="2828A0"/>
                </a:solidFill>
                <a:latin typeface="Times New Roman" pitchFamily="18" charset="0"/>
                <a:ea typeface="华文仿宋" pitchFamily="2" charset="-122"/>
              </a:rPr>
              <a:t>LnOFeAs</a:t>
            </a:r>
          </a:p>
        </p:txBody>
      </p:sp>
      <p:sp>
        <p:nvSpPr>
          <p:cNvPr id="13330" name="Text Box 33"/>
          <p:cNvSpPr txBox="1">
            <a:spLocks noChangeArrowheads="1"/>
          </p:cNvSpPr>
          <p:nvPr/>
        </p:nvSpPr>
        <p:spPr bwMode="auto">
          <a:xfrm>
            <a:off x="685800" y="4953000"/>
            <a:ext cx="114300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i="1" dirty="0" err="1" smtClean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altLang="zh-CN" b="1" i="1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</a:rPr>
              <a:t>~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</a:rPr>
              <a:t>55 K</a:t>
            </a:r>
            <a:endParaRPr lang="en-US" altLang="zh-C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331" name="TextBox 50"/>
          <p:cNvSpPr txBox="1">
            <a:spLocks noChangeArrowheads="1"/>
          </p:cNvSpPr>
          <p:nvPr/>
        </p:nvSpPr>
        <p:spPr bwMode="auto">
          <a:xfrm>
            <a:off x="228600" y="5784850"/>
            <a:ext cx="2286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solidFill>
                  <a:srgbClr val="2828A0"/>
                </a:solidFill>
                <a:latin typeface="Times New Roman" pitchFamily="18" charset="0"/>
              </a:rPr>
              <a:t>Z. A. Ren et al</a:t>
            </a:r>
            <a:r>
              <a:rPr lang="en-US" altLang="zh-CN" sz="1400" b="1" i="1">
                <a:solidFill>
                  <a:srgbClr val="0000FF"/>
                </a:solidFill>
                <a:latin typeface="Times New Roman" pitchFamily="18" charset="0"/>
              </a:rPr>
              <a:t>.,</a:t>
            </a:r>
            <a:r>
              <a:rPr lang="en-US" altLang="zh-CN" sz="1400" b="1" i="1">
                <a:solidFill>
                  <a:srgbClr val="FF0000"/>
                </a:solidFill>
                <a:latin typeface="Times New Roman" pitchFamily="18" charset="0"/>
              </a:rPr>
              <a:t> Chin. Phys. Lett. </a:t>
            </a:r>
            <a:r>
              <a:rPr lang="en-US" altLang="zh-CN" sz="1400">
                <a:solidFill>
                  <a:srgbClr val="2828A0"/>
                </a:solidFill>
                <a:latin typeface="Times New Roman" pitchFamily="18" charset="0"/>
              </a:rPr>
              <a:t>25, 2215 (2008)</a:t>
            </a:r>
            <a:endParaRPr lang="zh-CN" altLang="en-US" sz="1400">
              <a:solidFill>
                <a:srgbClr val="2828A0"/>
              </a:solidFill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990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Among them, the three phases most relevant for wire applications are 1111, 122, and 11 types with a </a:t>
            </a:r>
            <a:r>
              <a:rPr lang="en-US" altLang="zh-CN" sz="16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1600" i="1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of 55, 38 and 8 K, respectively.</a:t>
            </a:r>
            <a:endParaRPr lang="zh-CN" alt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铁基样品Ic-VI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520778"/>
            <a:ext cx="4293467" cy="3066649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153400" cy="11430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</a:rPr>
              <a:t>Temperature dependence of 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Times New Roman" pitchFamily="18" charset="0"/>
              </a:rPr>
              <a:t>n value             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</a:rPr>
              <a:t>for Sr-122 tapes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3500" y="1828280"/>
            <a:ext cx="2819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0000"/>
                </a:solidFill>
              </a:rPr>
              <a:t>--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Measured by Prof. Yang</a:t>
            </a:r>
          </a:p>
          <a:p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Univ. of Southampton, UK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11373"/>
            <a:ext cx="1333500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2000" b="1" i="1" dirty="0" smtClean="0">
                <a:solidFill>
                  <a:srgbClr val="0000FF"/>
                </a:solidFill>
              </a:rPr>
              <a:t>n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 value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492" y="6107894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20 K, the 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value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over 30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4" descr="Sr122_Ic_strain_a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29" y="2294358"/>
            <a:ext cx="45085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4610100" y="6107894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4.2 K, the 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value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over 20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472113" y="1828279"/>
            <a:ext cx="2871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</a:rPr>
              <a:t>-- </a:t>
            </a:r>
            <a:r>
              <a:rPr lang="en-US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Measured by Dr. </a:t>
            </a:r>
            <a:r>
              <a:rPr lang="en-US" altLang="zh-CN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Oguro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zh-CN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HFLSM</a:t>
            </a:r>
            <a:r>
              <a:rPr lang="en-US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Tohoku Univ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., JP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51636" y="4681898"/>
            <a:ext cx="1491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Fe-sheathed</a:t>
            </a:r>
            <a:endParaRPr lang="zh-CN" alt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72113" y="2543068"/>
            <a:ext cx="1491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Ag-sheathed</a:t>
            </a:r>
            <a:endParaRPr lang="zh-CN" alt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84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397" y="1828800"/>
            <a:ext cx="5105400" cy="376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19800" y="1371600"/>
            <a:ext cx="3124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--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Measured by Dr.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Kovac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altLang="zh-CN" dirty="0" smtClean="0">
                <a:latin typeface="Times New Roman" pitchFamily="18" charset="0"/>
                <a:cs typeface="Times New Roman" pitchFamily="18" charset="0"/>
              </a:rPr>
              <a:t>Slovak Academy of Sciences</a:t>
            </a:r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35467" y="641880"/>
            <a:ext cx="8779933" cy="56775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altLang="zh-CN" sz="3200" b="1" kern="1200" dirty="0" smtClean="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first strain measurements of Sr-122/Ag tapes</a:t>
            </a:r>
            <a:endParaRPr lang="zh-CN" altLang="en-US" sz="3200" b="1" kern="1200" dirty="0" smtClean="0">
              <a:solidFill>
                <a:schemeClr val="hlink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3525" y="2230696"/>
            <a:ext cx="2819400" cy="138499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 4.2 K, 10 T: </a:t>
            </a:r>
            <a:r>
              <a:rPr lang="en-US" altLang="zh-CN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&gt;125A</a:t>
            </a:r>
          </a:p>
          <a:p>
            <a:endParaRPr lang="en-US" altLang="zh-CN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Irreversible strains:</a:t>
            </a:r>
          </a:p>
          <a:p>
            <a:pPr>
              <a:lnSpc>
                <a:spcPct val="150000"/>
              </a:lnSpc>
            </a:pPr>
            <a:r>
              <a:rPr lang="en-GB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GB" altLang="zh-CN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Symbol"/>
              </a:rPr>
              <a:t></a:t>
            </a:r>
            <a:r>
              <a:rPr lang="en-GB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Symbol"/>
              </a:rPr>
              <a:t> </a:t>
            </a:r>
            <a:r>
              <a:rPr lang="en-GB" altLang="zh-C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0.25%</a:t>
            </a:r>
            <a:endParaRPr lang="en-US" altLang="zh-CN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66800" y="5867400"/>
            <a:ext cx="7162800" cy="77482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Improvement of mechanical property of </a:t>
            </a:r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pnictide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wires will be one of the major challenges for high field applications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3525" y="4149091"/>
            <a:ext cx="28194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which seems better than that of Bi-2212/Ag</a:t>
            </a:r>
            <a:endParaRPr lang="zh-CN" alt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7128925" y="3768091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85800" y="5486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Next step: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左弧形箭头 12"/>
          <p:cNvSpPr/>
          <p:nvPr/>
        </p:nvSpPr>
        <p:spPr>
          <a:xfrm>
            <a:off x="457200" y="5791200"/>
            <a:ext cx="457200" cy="6096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1373"/>
            <a:ext cx="2667000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Strain property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486400" y="152400"/>
            <a:ext cx="3429000" cy="33855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Kovac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et al., </a:t>
            </a:r>
            <a:r>
              <a:rPr lang="en-US" altLang="zh-CN" sz="1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SuST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28 (2015) 035007</a:t>
            </a:r>
            <a:endParaRPr lang="zh-CN" alt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38801" y="5057899"/>
            <a:ext cx="3424766" cy="58477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observation of strain effects on the critical current of 122 wires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7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550" y="304800"/>
            <a:ext cx="8763000" cy="11430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altLang="zh-CN" sz="3600" b="1" kern="1200" dirty="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Fabrication of </a:t>
            </a:r>
            <a:r>
              <a:rPr lang="en-US" altLang="zh-CN" sz="3600" b="1" kern="1200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stainless steel/Ag double </a:t>
            </a:r>
            <a:r>
              <a:rPr lang="en-US" altLang="zh-CN" sz="3600" b="1" kern="1200" dirty="0">
                <a:solidFill>
                  <a:schemeClr val="hlink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sheathed Ba122 tapes</a:t>
            </a:r>
            <a:endParaRPr lang="zh-CN" altLang="en-US" sz="3600" b="1" kern="1200" dirty="0">
              <a:solidFill>
                <a:schemeClr val="hlink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035"/>
            <a:ext cx="4865374" cy="3200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515" y="2743200"/>
            <a:ext cx="4211964" cy="31242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3400" y="6324600"/>
            <a:ext cx="5715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NIMS group, </a:t>
            </a:r>
            <a:r>
              <a:rPr lang="fr-FR" altLang="zh-CN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Supercond</a:t>
            </a:r>
            <a:r>
              <a:rPr lang="fr-FR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Sci. Technol. </a:t>
            </a:r>
            <a:r>
              <a:rPr lang="fr-F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(2015) 012001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75050" y="1961037"/>
            <a:ext cx="5334000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Highly mechanical property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is expected!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4320838" y="1497102"/>
            <a:ext cx="642424" cy="454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964195" y="6021859"/>
            <a:ext cx="282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altLang="zh-CN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 lower </a:t>
            </a:r>
            <a:r>
              <a:rPr lang="en-US" altLang="zh-CN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CN" altLang="en-US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2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7497" y="198738"/>
            <a:ext cx="8752703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far, all high-</a:t>
            </a:r>
            <a:r>
              <a:rPr lang="en-US" altLang="zh-CN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3200" b="1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pnictide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wires and tapes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were made </a:t>
            </a:r>
            <a:r>
              <a:rPr lang="en-US" altLang="zh-C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by using Ag as sheath material</a:t>
            </a:r>
            <a:endParaRPr lang="en-US" altLang="zh-C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63" y="4633163"/>
            <a:ext cx="1958504" cy="183700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4619" y="6470164"/>
            <a:ext cx="181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Florida, 2012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13849" y="6443039"/>
            <a:ext cx="181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NIMS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2014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15820" y="4386159"/>
            <a:ext cx="181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IEECAS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2014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75116" y="1423358"/>
            <a:ext cx="2938733" cy="43088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 is very expensive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4619" y="2001461"/>
            <a:ext cx="8229600" cy="43088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should find other cheap materials,  in order to reduce the cost!</a:t>
            </a:r>
            <a:endParaRPr lang="zh-CN" altLang="en-US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971927" y="5022758"/>
            <a:ext cx="5128276" cy="1346200"/>
            <a:chOff x="2971927" y="5022758"/>
            <a:chExt cx="5128276" cy="13462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1927" y="5022758"/>
              <a:ext cx="5128276" cy="13462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6980808" y="5102344"/>
              <a:ext cx="6211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Ag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291359" y="5811970"/>
              <a:ext cx="6211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Ag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36763" y="2551255"/>
            <a:ext cx="6454597" cy="2007827"/>
            <a:chOff x="836763" y="2551255"/>
            <a:chExt cx="6454597" cy="200782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782" y="2551255"/>
              <a:ext cx="6166578" cy="172576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6400491" y="2847397"/>
              <a:ext cx="621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Ag</a:t>
              </a:r>
              <a:endPara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763" y="3794045"/>
              <a:ext cx="4597879" cy="765037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4770099" y="3827483"/>
              <a:ext cx="621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Ag</a:t>
              </a:r>
              <a:endPara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9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608596"/>
              </p:ext>
            </p:extLst>
          </p:nvPr>
        </p:nvGraphicFramePr>
        <p:xfrm>
          <a:off x="517584" y="1664063"/>
          <a:ext cx="5811718" cy="4107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" name="Graph" r:id="rId3" imgW="4112640" imgH="2905920" progId="Origin50.Graph">
                  <p:embed/>
                </p:oleObj>
              </mc:Choice>
              <mc:Fallback>
                <p:oleObj name="Graph" r:id="rId3" imgW="4112640" imgH="2905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584" y="1664063"/>
                        <a:ext cx="5811718" cy="4107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37983" y="611491"/>
            <a:ext cx="8752703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Fabrication of Fe-cladded 122 tapes </a:t>
            </a:r>
            <a:endParaRPr lang="en-US" altLang="zh-C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7584" y="5993824"/>
            <a:ext cx="8393502" cy="73353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From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economic point of view, the Fe sheath is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attractive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the Ag sheath in fabricating Sr122/Ba122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tapes for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practical applications.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0465" y="3921602"/>
            <a:ext cx="1791089" cy="1649773"/>
          </a:xfrm>
        </p:spPr>
      </p:pic>
      <p:sp>
        <p:nvSpPr>
          <p:cNvPr id="8" name="TextBox 10"/>
          <p:cNvSpPr txBox="1"/>
          <p:nvPr/>
        </p:nvSpPr>
        <p:spPr>
          <a:xfrm>
            <a:off x="5835770" y="2693804"/>
            <a:ext cx="2342072" cy="80534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4.2 K and 14 T:</a:t>
            </a:r>
          </a:p>
          <a:p>
            <a:pPr marL="342900" indent="-342900">
              <a:lnSpc>
                <a:spcPts val="2800"/>
              </a:lnSpc>
              <a:spcBef>
                <a:spcPts val="600"/>
              </a:spcBef>
            </a:pPr>
            <a:r>
              <a:rPr lang="en-US" altLang="zh-CN" sz="2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000" b="1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2.4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×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10</a:t>
            </a:r>
            <a:r>
              <a:rPr lang="en-US" altLang="zh-CN" sz="2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4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 A/cm</a:t>
            </a:r>
            <a:r>
              <a:rPr lang="en-US" altLang="zh-CN" sz="2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2</a:t>
            </a:r>
            <a:endParaRPr lang="en-US" altLang="zh-CN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H="1">
            <a:off x="4637903" y="2976114"/>
            <a:ext cx="1197867" cy="261356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arrow" w="sm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12"/>
          <p:cNvSpPr txBox="1"/>
          <p:nvPr/>
        </p:nvSpPr>
        <p:spPr>
          <a:xfrm>
            <a:off x="-1" y="-11373"/>
            <a:ext cx="2734575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Fe sheath material 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50701" y="1375648"/>
            <a:ext cx="280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 by the scalable rolling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34050" y="142227"/>
            <a:ext cx="30480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, </a:t>
            </a:r>
            <a:r>
              <a:rPr lang="en-US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516 (2015) 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zh-CN" altLang="en-US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1115683" y="1391037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--  tape thickness=0.6 mm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7414054" y="4357816"/>
            <a:ext cx="43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09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9"/>
          <p:cNvSpPr txBox="1">
            <a:spLocks noChangeArrowheads="1"/>
          </p:cNvSpPr>
          <p:nvPr/>
        </p:nvSpPr>
        <p:spPr bwMode="auto">
          <a:xfrm>
            <a:off x="142875" y="431800"/>
            <a:ext cx="9001125" cy="1046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首次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成功制备高性能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Cu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包套</a:t>
            </a:r>
            <a:r>
              <a:rPr lang="zh-CN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铁基超导带材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spcBef>
                <a:spcPts val="1200"/>
              </a:spcBef>
              <a:buClrTx/>
              <a:buSzTx/>
              <a:buFontTx/>
              <a:buNone/>
            </a:pPr>
            <a:r>
              <a:rPr lang="en-US" altLang="zh-CN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en-US" altLang="zh-CN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--</a:t>
            </a:r>
            <a:r>
              <a:rPr lang="zh-CN" altLang="en-US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对进一步促进铁基超导材料的实际应用具有重要意义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4819" name="矩形 11"/>
          <p:cNvSpPr>
            <a:spLocks noChangeArrowheads="1"/>
          </p:cNvSpPr>
          <p:nvPr/>
        </p:nvSpPr>
        <p:spPr bwMode="auto">
          <a:xfrm>
            <a:off x="5472113" y="1808163"/>
            <a:ext cx="2971800" cy="18875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22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At 4.2 K,  10 T</a:t>
            </a:r>
            <a:endParaRPr kumimoji="0"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22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kumimoji="0" lang="en-US" altLang="zh-CN" sz="2000" b="1">
                <a:solidFill>
                  <a:srgbClr val="1C1C1C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Transport </a:t>
            </a:r>
            <a:r>
              <a:rPr kumimoji="0" lang="en-US" altLang="zh-CN" sz="2000" b="1">
                <a:solidFill>
                  <a:srgbClr val="1C1C1C"/>
                </a:solidFill>
                <a:latin typeface="Times New Roman" panose="02020603050405020304" pitchFamily="18" charset="0"/>
              </a:rPr>
              <a:t>J</a:t>
            </a:r>
            <a:r>
              <a:rPr kumimoji="0" lang="en-US" altLang="zh-CN" sz="2000" b="1" baseline="-25000">
                <a:solidFill>
                  <a:srgbClr val="1C1C1C"/>
                </a:solidFill>
                <a:latin typeface="Times New Roman" panose="02020603050405020304" pitchFamily="18" charset="0"/>
              </a:rPr>
              <a:t>c</a:t>
            </a:r>
            <a:r>
              <a:rPr kumimoji="0" lang="en-US" altLang="zh-CN" sz="2000" b="1">
                <a:solidFill>
                  <a:srgbClr val="1C1C1C"/>
                </a:solidFill>
                <a:latin typeface="Times New Roman" panose="02020603050405020304" pitchFamily="18" charset="0"/>
              </a:rPr>
              <a:t>:           </a:t>
            </a:r>
          </a:p>
          <a:p>
            <a:pPr algn="ctr" eaLnBrk="1" hangingPunct="1">
              <a:lnSpc>
                <a:spcPts val="22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kumimoji="0" lang="en-US" altLang="zh-CN" sz="2400" b="1">
                <a:solidFill>
                  <a:srgbClr val="1C1C1C"/>
                </a:solidFill>
                <a:latin typeface="Times New Roman" panose="02020603050405020304" pitchFamily="18" charset="0"/>
              </a:rPr>
              <a:t>      3.1</a:t>
            </a:r>
            <a:r>
              <a:rPr kumimoji="0" lang="en-US" altLang="zh-CN" sz="2400" b="1">
                <a:solidFill>
                  <a:srgbClr val="1C1C1C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×</a:t>
            </a:r>
            <a:r>
              <a:rPr kumimoji="0" lang="en-US" altLang="zh-CN" sz="2400" b="1">
                <a:solidFill>
                  <a:srgbClr val="1C1C1C"/>
                </a:solidFill>
                <a:latin typeface="Times New Roman" panose="02020603050405020304" pitchFamily="18" charset="0"/>
              </a:rPr>
              <a:t>10</a:t>
            </a:r>
            <a:r>
              <a:rPr kumimoji="0" lang="en-US" altLang="zh-CN" sz="2400" b="1" baseline="30000">
                <a:solidFill>
                  <a:srgbClr val="1C1C1C"/>
                </a:solidFill>
                <a:latin typeface="Times New Roman" panose="02020603050405020304" pitchFamily="18" charset="0"/>
              </a:rPr>
              <a:t>4</a:t>
            </a:r>
            <a:r>
              <a:rPr kumimoji="0" lang="en-US" altLang="zh-CN" sz="2400" b="1">
                <a:solidFill>
                  <a:srgbClr val="1C1C1C"/>
                </a:solidFill>
                <a:latin typeface="Times New Roman" panose="02020603050405020304" pitchFamily="18" charset="0"/>
              </a:rPr>
              <a:t> A/cm</a:t>
            </a:r>
            <a:r>
              <a:rPr kumimoji="0" lang="en-US" altLang="zh-CN" sz="2400" b="1" baseline="30000">
                <a:solidFill>
                  <a:srgbClr val="1C1C1C"/>
                </a:solidFill>
                <a:latin typeface="Times New Roman" panose="02020603050405020304" pitchFamily="18" charset="0"/>
              </a:rPr>
              <a:t>2</a:t>
            </a:r>
          </a:p>
          <a:p>
            <a:pPr algn="ctr" eaLnBrk="1" hangingPunct="1">
              <a:lnSpc>
                <a:spcPts val="2200"/>
              </a:lnSpc>
              <a:spcBef>
                <a:spcPts val="1200"/>
              </a:spcBef>
              <a:buClrTx/>
              <a:buSzTx/>
              <a:buFontTx/>
              <a:buNone/>
            </a:pPr>
            <a:r>
              <a:rPr kumimoji="0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Engineering J</a:t>
            </a:r>
            <a:r>
              <a:rPr kumimoji="0"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r>
              <a:rPr kumimoji="0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ts val="22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kumimoji="0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&gt;10</a:t>
            </a:r>
            <a:r>
              <a:rPr kumimoji="0"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r>
              <a:rPr kumimoji="0"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A/cm</a:t>
            </a:r>
            <a:r>
              <a:rPr kumimoji="0"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kumimoji="0" lang="zh-CN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0" name="Text Box 11"/>
          <p:cNvSpPr txBox="1">
            <a:spLocks noChangeArrowheads="1"/>
          </p:cNvSpPr>
          <p:nvPr/>
        </p:nvSpPr>
        <p:spPr bwMode="auto">
          <a:xfrm>
            <a:off x="4724400" y="6380163"/>
            <a:ext cx="3733800" cy="369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Lin, et al.,  </a:t>
            </a:r>
            <a:r>
              <a:rPr kumimoji="0" lang="en-US" altLang="zh-CN" sz="1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Sci. Rep.</a:t>
            </a:r>
            <a:r>
              <a:rPr kumimoji="0" lang="en-US" altLang="zh-CN" sz="1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(2015) 11506</a:t>
            </a:r>
            <a:endParaRPr kumimoji="0" lang="zh-CN" altLang="en-US" sz="1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1" name="图片 10" descr="E:\数据\201411实验数据\Jc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7497" r="12231" b="1022"/>
          <a:stretch>
            <a:fillRect/>
          </a:stretch>
        </p:blipFill>
        <p:spPr bwMode="auto">
          <a:xfrm>
            <a:off x="357188" y="1722438"/>
            <a:ext cx="4572000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3830638"/>
            <a:ext cx="35179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文本框 2"/>
          <p:cNvSpPr txBox="1">
            <a:spLocks noChangeArrowheads="1"/>
          </p:cNvSpPr>
          <p:nvPr/>
        </p:nvSpPr>
        <p:spPr bwMode="auto">
          <a:xfrm>
            <a:off x="381000" y="5507038"/>
            <a:ext cx="8513763" cy="812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0" lang="zh-CN" altLang="en-US" sz="2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优点：</a:t>
            </a:r>
            <a:r>
              <a:rPr kumimoji="0" lang="zh-CN" altLang="en-US" sz="2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既可以</a:t>
            </a:r>
            <a:r>
              <a:rPr lang="zh-CN" altLang="zh-CN" sz="2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降低铁基</a:t>
            </a:r>
            <a:r>
              <a:rPr lang="zh-CN" altLang="en-US" sz="2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线带材</a:t>
            </a:r>
            <a:r>
              <a:rPr lang="zh-CN" altLang="zh-CN" sz="2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制造</a:t>
            </a:r>
            <a:r>
              <a:rPr lang="zh-CN" altLang="zh-CN" sz="2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成本，同时</a:t>
            </a:r>
            <a:r>
              <a:rPr lang="zh-CN" altLang="en-US" sz="2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还可</a:t>
            </a:r>
            <a:r>
              <a:rPr lang="zh-CN" altLang="zh-CN" sz="2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保证线带材在使用时的热稳定性</a:t>
            </a:r>
            <a:r>
              <a:rPr lang="zh-CN" altLang="en-US" sz="2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sz="22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34767" y="5158860"/>
            <a:ext cx="1938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en-US" altLang="zh-CN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C/30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分钟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dirty="0">
              <a:solidFill>
                <a:srgbClr val="000000"/>
              </a:solidFill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35496" y="-12730"/>
            <a:ext cx="1115617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</a:rPr>
              <a:t>铜包套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38" y="2011730"/>
            <a:ext cx="3601618" cy="26669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940202" y="4887493"/>
            <a:ext cx="40275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Wingdings" panose="05000000000000000000" pitchFamily="2" charset="2"/>
              <a:buChar char="u"/>
            </a:pP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HP740/60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tape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a uniform and well connective superconducting phase and only a small amount of diffusion of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Cu.</a:t>
            </a:r>
          </a:p>
          <a:p>
            <a:pPr marL="285750" indent="-285750">
              <a:lnSpc>
                <a:spcPts val="2300"/>
              </a:lnSpc>
              <a:buFont typeface="Wingdings" panose="05000000000000000000" pitchFamily="2" charset="2"/>
              <a:buChar char="u"/>
            </a:pP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transport </a:t>
            </a:r>
            <a:r>
              <a:rPr lang="en-US" altLang="zh-CN" sz="1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1600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reaches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16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16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10 T and keeps 1.6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16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16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26 T. 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0" y="352748"/>
            <a:ext cx="8752703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US" altLang="zh-CN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3600" b="1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 Cu-sheathed Sr-122 tapes           at low temperature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740</a:t>
            </a:r>
            <a:r>
              <a:rPr lang="en-US" altLang="zh-CN" sz="36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0" name="TextBox 12"/>
          <p:cNvSpPr txBox="1"/>
          <p:nvPr/>
        </p:nvSpPr>
        <p:spPr>
          <a:xfrm>
            <a:off x="0" y="-11373"/>
            <a:ext cx="2009956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Latest result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3969" y="1333981"/>
            <a:ext cx="2119941" cy="73353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T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ts val="2600"/>
              </a:lnSpc>
              <a:spcBef>
                <a:spcPts val="0"/>
              </a:spcBef>
            </a:pPr>
            <a:r>
              <a:rPr lang="en-US" altLang="zh-CN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1.6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×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10</a:t>
            </a:r>
            <a:r>
              <a:rPr lang="en-US" altLang="zh-CN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4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 A/cm</a:t>
            </a:r>
            <a:r>
              <a:rPr lang="en-US" altLang="zh-CN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2</a:t>
            </a:r>
            <a:endParaRPr lang="en-US" altLang="zh-CN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7177177" y="2036737"/>
            <a:ext cx="537365" cy="924986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sm" len="lg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12920" y="4803410"/>
            <a:ext cx="4691403" cy="1509623"/>
            <a:chOff x="129396" y="4928106"/>
            <a:chExt cx="4691403" cy="1509623"/>
          </a:xfrm>
        </p:grpSpPr>
        <p:pic>
          <p:nvPicPr>
            <p:cNvPr id="6" name="图片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96" y="4928106"/>
              <a:ext cx="4572000" cy="150962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3798379" y="4939048"/>
              <a:ext cx="6211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080293" y="5333554"/>
              <a:ext cx="6211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199696" y="5784013"/>
              <a:ext cx="6211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629728" y="6437729"/>
            <a:ext cx="2320506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Lin, </a:t>
            </a: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be published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91265" y="28173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4" y="1922361"/>
            <a:ext cx="3875164" cy="27752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91265" y="2111476"/>
            <a:ext cx="1680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&gt;10</a:t>
            </a:r>
            <a:r>
              <a:rPr lang="en-US" altLang="zh-CN" sz="1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1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1600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>
            <a:off x="2554300" y="2405449"/>
            <a:ext cx="279516" cy="24699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sm" len="lg"/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0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948" y="3782688"/>
            <a:ext cx="3491003" cy="2603780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0574" y="5102550"/>
            <a:ext cx="5181948" cy="170816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71475" indent="-371475">
              <a:lnSpc>
                <a:spcPts val="2000"/>
              </a:lnSpc>
              <a:spcBef>
                <a:spcPts val="0"/>
              </a:spcBef>
              <a:buSzPct val="80000"/>
              <a:buFont typeface="Wingdings" pitchFamily="2" charset="2"/>
              <a:buChar char="u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114-core round wires: </a:t>
            </a:r>
            <a:r>
              <a:rPr lang="en-US" altLang="zh-CN" sz="1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1600" i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fr-FR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800 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A/cm</a:t>
            </a:r>
            <a:r>
              <a:rPr lang="en-US" altLang="zh-CN" sz="1600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71475" indent="-371475">
              <a:lnSpc>
                <a:spcPts val="2000"/>
              </a:lnSpc>
              <a:spcBef>
                <a:spcPts val="0"/>
              </a:spcBef>
              <a:buSzPct val="80000"/>
              <a:buFont typeface="Wingdings" pitchFamily="2" charset="2"/>
              <a:buChar char="u"/>
            </a:pP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When they are flat rolled into tapes, the </a:t>
            </a:r>
            <a:r>
              <a:rPr lang="fr-FR" altLang="zh-CN" sz="1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fr-FR" altLang="zh-CN" sz="1600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grows with the reduction of tape thickness. the </a:t>
            </a:r>
            <a:r>
              <a:rPr lang="fr-FR" altLang="zh-CN" sz="1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fr-FR" altLang="zh-CN" sz="1600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6.3×10</a:t>
            </a:r>
            <a:r>
              <a:rPr lang="en-US" altLang="zh-CN" sz="16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cm</a:t>
            </a:r>
            <a:r>
              <a:rPr lang="en-US" altLang="zh-CN" sz="16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0.6 mm thick tapes.</a:t>
            </a:r>
          </a:p>
          <a:p>
            <a:pPr marL="371475" indent="-371475">
              <a:lnSpc>
                <a:spcPts val="2000"/>
              </a:lnSpc>
              <a:spcBef>
                <a:spcPts val="0"/>
              </a:spcBef>
              <a:buSzPct val="80000"/>
              <a:buFont typeface="Wingdings" pitchFamily="2" charset="2"/>
              <a:buChar char="u"/>
            </a:pP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7-core tapes: </a:t>
            </a:r>
            <a:r>
              <a:rPr lang="en-US" altLang="zh-CN" sz="16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1600" i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1.5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×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16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16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71475" indent="-371475">
              <a:lnSpc>
                <a:spcPts val="2000"/>
              </a:lnSpc>
              <a:spcBef>
                <a:spcPts val="600"/>
              </a:spcBef>
              <a:buSzPct val="80000"/>
              <a:buFont typeface="Wingdings" pitchFamily="2" charset="2"/>
              <a:buChar char="u"/>
            </a:pP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altLang="zh-CN" sz="1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1600" i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degradation can be ascribed to the sausage effect.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31456" y="6395212"/>
            <a:ext cx="3172593" cy="338554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fr-FR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Yao et al.,  </a:t>
            </a:r>
            <a:r>
              <a:rPr lang="fr-FR" altLang="zh-CN" sz="1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JA</a:t>
            </a:r>
            <a:r>
              <a:rPr lang="fr-FR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118 (2015)</a:t>
            </a:r>
            <a:r>
              <a:rPr lang="zh-CN" alt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203909</a:t>
            </a:r>
            <a:endParaRPr lang="zh-CN" alt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3528" y="1561024"/>
            <a:ext cx="4380941" cy="3038542"/>
            <a:chOff x="136569" y="1993788"/>
            <a:chExt cx="4406948" cy="3006439"/>
          </a:xfrm>
        </p:grpSpPr>
        <p:pic>
          <p:nvPicPr>
            <p:cNvPr id="1026" name="Picture 2" descr="fig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69" y="1993788"/>
              <a:ext cx="4365118" cy="3006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5"/>
            <p:cNvSpPr txBox="1"/>
            <p:nvPr/>
          </p:nvSpPr>
          <p:spPr>
            <a:xfrm>
              <a:off x="716692" y="3845903"/>
              <a:ext cx="1633151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114 filament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211495" y="2399958"/>
              <a:ext cx="621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  <a:endPara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80028" y="2225961"/>
              <a:ext cx="621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  <a:endPara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922414" y="4425034"/>
              <a:ext cx="6211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  <a:endParaRPr lang="zh-CN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47060" y="2791979"/>
              <a:ext cx="6211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</a:t>
              </a:r>
              <a:endParaRPr lang="zh-CN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086547" y="2762063"/>
              <a:ext cx="6211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</a:t>
              </a:r>
              <a:endParaRPr lang="zh-CN" alt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671680" y="4381904"/>
              <a:ext cx="62110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Ag</a:t>
              </a:r>
              <a:endParaRPr lang="zh-CN" altLang="en-US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070" y="1435247"/>
            <a:ext cx="3261106" cy="24376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574" y="4651003"/>
            <a:ext cx="1814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 4.2 K, 10 T: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795691" y="87830"/>
            <a:ext cx="741682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9E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率先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成功制备了高性能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122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型铁基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超导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114</a:t>
            </a:r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芯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线带材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4731" y="1128511"/>
            <a:ext cx="7697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多芯样品具有更高的磁场特性和较低的交流损耗，对实际应用具有重要</a:t>
            </a:r>
            <a:r>
              <a:rPr lang="zh-CN" altLang="en-US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意义。</a:t>
            </a: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9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33400" y="344566"/>
            <a:ext cx="8305800" cy="11182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3200" b="1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 Ba-122/Ag tapes was achieved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scalable rolling process</a:t>
            </a:r>
            <a:endParaRPr lang="en-US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648200"/>
            <a:ext cx="2971800" cy="212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19600" y="1947446"/>
            <a:ext cx="4114800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One cycle of </a:t>
            </a:r>
            <a:r>
              <a:rPr lang="en-US" altLang="zh-CN" sz="1600" b="1" dirty="0" err="1" smtClean="0">
                <a:latin typeface="Times New Roman" pitchFamily="18" charset="0"/>
                <a:cs typeface="Times New Roman" pitchFamily="18" charset="0"/>
              </a:rPr>
              <a:t>ﬂat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 Rolling + Sintering process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2438400"/>
            <a:ext cx="3657600" cy="181588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At 4.2 K and 10 T:</a:t>
            </a:r>
          </a:p>
          <a:p>
            <a:pPr>
              <a:lnSpc>
                <a:spcPts val="2600"/>
              </a:lnSpc>
              <a:spcBef>
                <a:spcPts val="1200"/>
              </a:spcBef>
            </a:pP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Transport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000" b="1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5.4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A/cm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ts val="2600"/>
              </a:lnSpc>
              <a:spcBef>
                <a:spcPts val="1200"/>
              </a:spcBef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highest among the rolled iron-based superconducting tapes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6136" y="5483791"/>
            <a:ext cx="5115464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     Such high </a:t>
            </a:r>
            <a:r>
              <a:rPr lang="en-US" altLang="zh-CN" sz="160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16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value is believed to stem in part from an improvement of grain connectivity by reducing weak links.</a:t>
            </a:r>
            <a:endParaRPr lang="zh-CN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0401" y="4483506"/>
            <a:ext cx="3657600" cy="7232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The degree of texturing F: ~0.69</a:t>
            </a:r>
          </a:p>
          <a:p>
            <a:pPr>
              <a:spcBef>
                <a:spcPts val="600"/>
              </a:spcBef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Average </a:t>
            </a:r>
            <a:r>
              <a:rPr lang="en-US" altLang="zh-CN" b="1" dirty="0" err="1" smtClean="0">
                <a:solidFill>
                  <a:srgbClr val="0000FF"/>
                </a:solidFill>
                <a:latin typeface="Times New Roman" pitchFamily="18" charset="0"/>
              </a:rPr>
              <a:t>Hv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: ~135</a:t>
            </a:r>
          </a:p>
        </p:txBody>
      </p:sp>
      <p:sp>
        <p:nvSpPr>
          <p:cNvPr id="14" name="右箭头 13"/>
          <p:cNvSpPr/>
          <p:nvPr/>
        </p:nvSpPr>
        <p:spPr>
          <a:xfrm>
            <a:off x="3962400" y="34290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858000" y="1524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--  thickness=0.3 mm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5943600" y="1524000"/>
            <a:ext cx="533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" y="1831077"/>
            <a:ext cx="3849967" cy="2817123"/>
          </a:xfrm>
          <a:prstGeom prst="rect">
            <a:avLst/>
          </a:prstGeom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171536" y="6370154"/>
            <a:ext cx="3748016" cy="338554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0" hangingPunct="0"/>
            <a:r>
              <a:rPr lang="en-US" altLang="zh-C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Dong et al., </a:t>
            </a:r>
            <a:r>
              <a:rPr lang="it-IT" altLang="zh-CN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Scripta </a:t>
            </a:r>
            <a:r>
              <a:rPr lang="it-IT" altLang="zh-CN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Mater</a:t>
            </a:r>
            <a:r>
              <a:rPr lang="it-IT" altLang="zh-C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 (2015) 33</a:t>
            </a:r>
          </a:p>
        </p:txBody>
      </p:sp>
    </p:spTree>
    <p:extLst>
      <p:ext uri="{BB962C8B-B14F-4D97-AF65-F5344CB8AC3E}">
        <p14:creationId xmlns:p14="http://schemas.microsoft.com/office/powerpoint/2010/main" val="69748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89128" y="5791200"/>
            <a:ext cx="80772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en-US" altLang="zh-CN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average </a:t>
            </a:r>
            <a:r>
              <a:rPr lang="en-US" altLang="zh-CN" sz="2400" b="1" i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400" b="1" kern="0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this long Sr122/Ag wire is ~ 18400A/cm</a:t>
            </a:r>
            <a:r>
              <a:rPr lang="en-US" altLang="zh-CN" sz="2400" b="1" kern="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lnSpc>
                <a:spcPts val="3200"/>
              </a:lnSpc>
            </a:pPr>
            <a:r>
              <a:rPr lang="en-US" altLang="zh-CN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zh-CN" sz="2400" b="1" kern="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fluctuations </a:t>
            </a:r>
            <a:r>
              <a:rPr lang="en-US" altLang="zh-CN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altLang="zh-CN" sz="2400" b="1" i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400" b="1" kern="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~5%</a:t>
            </a:r>
            <a:endParaRPr lang="en-US" altLang="zh-CN" sz="24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55631" y="685800"/>
            <a:ext cx="8793441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The first 11m long Sr-122 tape</a:t>
            </a:r>
            <a:endParaRPr lang="zh-CN" altLang="en-US" sz="3600" b="1" dirty="0" smtClean="0">
              <a:solidFill>
                <a:srgbClr val="FF000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1828800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Uniform wires can be fabricated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2057400"/>
            <a:ext cx="3276600" cy="43088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long wire-- 11 m</a:t>
            </a:r>
            <a:endParaRPr lang="zh-CN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09799"/>
            <a:ext cx="4405312" cy="365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140043" y="90616"/>
            <a:ext cx="3509090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Significant breakthrough!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0700" y="1353403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by the scalable rolling process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34050" y="142227"/>
            <a:ext cx="30480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, </a:t>
            </a:r>
            <a:r>
              <a:rPr lang="en-US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516 (2015) </a:t>
            </a: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zh-CN" altLang="en-US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67" y="2675400"/>
            <a:ext cx="3981866" cy="26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14690" name="AutoShape 5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de-DE">
                <a:solidFill>
                  <a:srgbClr val="000000"/>
                </a:solidFill>
                <a:latin typeface="Times New Roman" pitchFamily="18" charset="0"/>
                <a:ea typeface="宋体"/>
              </a:rPr>
              <a:t> </a:t>
            </a:r>
          </a:p>
        </p:txBody>
      </p:sp>
      <p:sp>
        <p:nvSpPr>
          <p:cNvPr id="114692" name="Text Box 47"/>
          <p:cNvSpPr txBox="1">
            <a:spLocks noChangeArrowheads="1"/>
          </p:cNvSpPr>
          <p:nvPr/>
        </p:nvSpPr>
        <p:spPr bwMode="auto">
          <a:xfrm>
            <a:off x="539552" y="143421"/>
            <a:ext cx="807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铁基超导材</a:t>
            </a:r>
            <a:r>
              <a:rPr lang="zh-CN" altLang="en-US" sz="3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料具有很高</a:t>
            </a:r>
            <a:r>
              <a:rPr lang="zh-CN" altLang="en-US" sz="36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的上临界</a:t>
            </a:r>
            <a:r>
              <a:rPr lang="zh-CN" altLang="en-US" sz="3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场</a:t>
            </a:r>
            <a:r>
              <a:rPr lang="en-US" altLang="zh-CN" sz="3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(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H</a:t>
            </a:r>
            <a:r>
              <a:rPr lang="en-US" altLang="zh-CN" sz="3600" b="1" baseline="-25000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c2</a:t>
            </a:r>
            <a:r>
              <a:rPr lang="en-US" altLang="zh-CN" sz="3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)</a:t>
            </a:r>
            <a:r>
              <a:rPr lang="zh-CN" altLang="en-US" b="1" dirty="0" smtClean="0">
                <a:solidFill>
                  <a:srgbClr val="00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endParaRPr lang="zh-CN" altLang="en-US" b="1" dirty="0">
              <a:solidFill>
                <a:srgbClr val="00000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114696" name="Text Box 54"/>
          <p:cNvSpPr txBox="1">
            <a:spLocks noChangeArrowheads="1"/>
          </p:cNvSpPr>
          <p:nvPr/>
        </p:nvSpPr>
        <p:spPr bwMode="auto">
          <a:xfrm>
            <a:off x="323528" y="5900306"/>
            <a:ext cx="8210872" cy="91307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b="1" dirty="0">
                <a:solidFill>
                  <a:srgbClr val="3333CC"/>
                </a:solidFill>
                <a:latin typeface="Times New Roman" pitchFamily="18" charset="0"/>
                <a:ea typeface="宋体"/>
              </a:rPr>
              <a:t>      </a:t>
            </a:r>
            <a:r>
              <a:rPr lang="zh-CN" altLang="en-US" sz="2000" b="1" dirty="0" smtClean="0">
                <a:solidFill>
                  <a:srgbClr val="33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外推 </a:t>
            </a:r>
            <a:r>
              <a:rPr lang="en-US" altLang="zh-CN" sz="2000" b="1" i="1" dirty="0" smtClean="0">
                <a:solidFill>
                  <a:srgbClr val="33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H</a:t>
            </a:r>
            <a:r>
              <a:rPr lang="en-US" altLang="zh-CN" sz="2000" b="1" i="1" baseline="-25000" dirty="0" smtClean="0">
                <a:solidFill>
                  <a:srgbClr val="33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c2</a:t>
            </a:r>
            <a:r>
              <a:rPr lang="en-US" altLang="zh-CN" sz="2000" b="1" dirty="0" smtClean="0">
                <a:solidFill>
                  <a:srgbClr val="33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(</a:t>
            </a:r>
            <a:r>
              <a:rPr lang="en-US" altLang="zh-CN" sz="2000" b="1" i="1" dirty="0" smtClean="0">
                <a:solidFill>
                  <a:srgbClr val="33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33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0 K) </a:t>
            </a:r>
            <a:r>
              <a:rPr lang="zh-CN" altLang="en-US" sz="2000" b="1" dirty="0">
                <a:solidFill>
                  <a:srgbClr val="33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可以超过 </a:t>
            </a:r>
            <a:r>
              <a:rPr lang="en-US" altLang="zh-CN" sz="2000" b="1" dirty="0">
                <a:solidFill>
                  <a:srgbClr val="33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200 T, </a:t>
            </a:r>
            <a:r>
              <a:rPr lang="en-US" altLang="zh-CN" sz="2000" b="1" dirty="0" smtClean="0">
                <a:solidFill>
                  <a:srgbClr val="33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在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20 K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可产生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~ 70 T</a:t>
            </a:r>
            <a:r>
              <a:rPr lang="zh-CN" altLang="en-US" sz="2000" b="1" dirty="0" smtClean="0">
                <a:solidFill>
                  <a:srgbClr val="33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，在高场磁体方面具有重要潜在应用前景。</a:t>
            </a:r>
            <a:r>
              <a:rPr lang="en-US" altLang="zh-CN" sz="2000" b="1" dirty="0" smtClean="0">
                <a:solidFill>
                  <a:srgbClr val="3333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endParaRPr lang="en-US" altLang="zh-CN" sz="2000" b="1" dirty="0">
              <a:solidFill>
                <a:srgbClr val="3333CC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5400" y="1066800"/>
            <a:ext cx="3600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err="1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Gurevich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, </a:t>
            </a:r>
            <a:r>
              <a:rPr lang="en-US" altLang="zh-CN" sz="1600" b="1" i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Nature Mater.</a:t>
            </a:r>
            <a:r>
              <a:rPr lang="en-US" altLang="zh-CN" sz="1600" i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10 (2011) 255</a:t>
            </a:r>
            <a:endParaRPr lang="zh-CN" altLang="en-US" sz="1600" dirty="0">
              <a:solidFill>
                <a:srgbClr val="000000"/>
              </a:solidFill>
              <a:latin typeface="Tahoma"/>
              <a:ea typeface="宋体"/>
            </a:endParaRPr>
          </a:p>
        </p:txBody>
      </p:sp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3733800" cy="361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24400" y="5029200"/>
            <a:ext cx="4267200" cy="682238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   </a:t>
            </a:r>
            <a:r>
              <a:rPr lang="en-US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FBS have </a:t>
            </a:r>
            <a:r>
              <a:rPr lang="en-US" altLang="zh-CN" sz="1600" b="1" i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</a:t>
            </a:r>
            <a:r>
              <a:rPr lang="en-US" altLang="zh-CN" sz="1600" b="1" i="1" baseline="-250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c2</a:t>
            </a:r>
            <a:r>
              <a:rPr lang="en-US" altLang="zh-CN" sz="1600" b="1" i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&gt; 30-70 T at 20-30 K where FBS outperform both MgB</a:t>
            </a:r>
            <a:r>
              <a:rPr lang="en-US" altLang="zh-CN" sz="1600" b="1" baseline="-25000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2</a:t>
            </a:r>
            <a:r>
              <a:rPr lang="en-US" altLang="zh-CN" sz="1600" b="1" dirty="0" smtClean="0">
                <a:solidFill>
                  <a:srgbClr val="00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and Bi-2223.</a:t>
            </a:r>
            <a:endParaRPr lang="zh-CN" altLang="en-US" sz="1600" b="1" baseline="-25000" dirty="0" smtClean="0">
              <a:solidFill>
                <a:srgbClr val="00000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graphicFrame>
        <p:nvGraphicFramePr>
          <p:cNvPr id="10" name="Table 4"/>
          <p:cNvGraphicFramePr>
            <a:graphicFrameLocks noGrp="1"/>
          </p:cNvGraphicFramePr>
          <p:nvPr>
            <p:extLst/>
          </p:nvPr>
        </p:nvGraphicFramePr>
        <p:xfrm>
          <a:off x="457200" y="1143000"/>
          <a:ext cx="3429000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14500"/>
                <a:gridCol w="17145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Material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Tc (K)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Nb47wt%Ti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Nb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Sn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 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MgB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33-39 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Bi-2212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75-90 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Bi-2223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108-111 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REBCO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90-92 K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4257831"/>
            <a:ext cx="3810000" cy="15333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ts val="2600"/>
              </a:lnSpc>
              <a:spcBef>
                <a:spcPct val="20000"/>
              </a:spcBef>
              <a:buClr>
                <a:srgbClr val="3333CC"/>
              </a:buClr>
              <a:buSzPct val="60000"/>
              <a:buFont typeface="Wingdings" pitchFamily="2" charset="2"/>
              <a:buChar char="n"/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Interesting FBS have </a:t>
            </a:r>
            <a:r>
              <a:rPr lang="en-US" b="1" kern="0" dirty="0" err="1" smtClean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</a:t>
            </a:r>
            <a:r>
              <a:rPr lang="en-US" b="1" kern="0" baseline="-25000" dirty="0" err="1" smtClean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</a:t>
            </a:r>
            <a:r>
              <a:rPr lang="en-US" b="1" kern="0" dirty="0" smtClean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: 38-55 K &gt;&gt; </a:t>
            </a:r>
            <a:r>
              <a:rPr lang="en-US" b="1" kern="0" dirty="0" err="1" smtClean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Nb</a:t>
            </a:r>
            <a:r>
              <a:rPr lang="en-US" b="1" kern="0" dirty="0" smtClean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-Ti and Nb</a:t>
            </a:r>
            <a:r>
              <a:rPr lang="en-US" b="1" kern="0" baseline="-25000" dirty="0" smtClean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3</a:t>
            </a:r>
            <a:r>
              <a:rPr lang="en-US" b="1" kern="0" dirty="0" smtClean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Sn</a:t>
            </a:r>
          </a:p>
          <a:p>
            <a:pPr marL="342900" indent="-342900" eaLnBrk="0" hangingPunct="0">
              <a:lnSpc>
                <a:spcPts val="2600"/>
              </a:lnSpc>
              <a:spcBef>
                <a:spcPct val="20000"/>
              </a:spcBef>
              <a:buClr>
                <a:srgbClr val="3333CC"/>
              </a:buClr>
              <a:buSzPct val="60000"/>
              <a:buFont typeface="Wingdings" pitchFamily="2" charset="2"/>
              <a:buChar char="n"/>
              <a:defRPr/>
            </a:pPr>
            <a:r>
              <a:rPr lang="en-US" b="1" kern="0" dirty="0" smtClean="0">
                <a:solidFill>
                  <a:srgbClr val="FF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Operation at 4K &gt;20T or 10-30 K at &gt;10 T would be very valuable</a:t>
            </a:r>
          </a:p>
        </p:txBody>
      </p:sp>
    </p:spTree>
    <p:extLst>
      <p:ext uri="{BB962C8B-B14F-4D97-AF65-F5344CB8AC3E}">
        <p14:creationId xmlns:p14="http://schemas.microsoft.com/office/powerpoint/2010/main" val="5611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3" descr="Fe_coil_Ic_B_6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7" y="4468912"/>
            <a:ext cx="3053494" cy="241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3" descr="Fe_coil_Ic_T_0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11" y="4358007"/>
            <a:ext cx="3112770" cy="247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3" descr="Fe_coil_T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12" y="4313917"/>
            <a:ext cx="306697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3"/>
          <p:cNvSpPr txBox="1">
            <a:spLocks noChangeArrowheads="1"/>
          </p:cNvSpPr>
          <p:nvPr/>
        </p:nvSpPr>
        <p:spPr bwMode="auto">
          <a:xfrm>
            <a:off x="7453124" y="1279203"/>
            <a:ext cx="144148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OD: </a:t>
            </a:r>
            <a:r>
              <a:rPr lang="en-US" altLang="ja-JP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 mm</a:t>
            </a: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ID: </a:t>
            </a:r>
            <a:r>
              <a:rPr lang="en-US" altLang="ja-JP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71.5 mm</a:t>
            </a:r>
          </a:p>
          <a:p>
            <a:pPr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Turns:15</a:t>
            </a:r>
            <a:r>
              <a:rPr lang="en-US" altLang="ja-JP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ja-JP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ja-JP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88175" y="97590"/>
            <a:ext cx="8793441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Fabrication of Sr122 coil using 10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m long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Ag-sheathed tape</a:t>
            </a:r>
            <a:endParaRPr lang="zh-CN" altLang="en-US" sz="3200" b="1" dirty="0" smtClean="0">
              <a:solidFill>
                <a:srgbClr val="FF000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3299538"/>
            <a:ext cx="30373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                 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0.44 mm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 mm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 tape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~100 A (4.2 K, 0 T)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19699" y="1355049"/>
            <a:ext cx="2564725" cy="1890105"/>
            <a:chOff x="407874" y="1534114"/>
            <a:chExt cx="2564725" cy="1890105"/>
          </a:xfrm>
        </p:grpSpPr>
        <p:grpSp>
          <p:nvGrpSpPr>
            <p:cNvPr id="9" name="组合 8"/>
            <p:cNvGrpSpPr/>
            <p:nvPr/>
          </p:nvGrpSpPr>
          <p:grpSpPr>
            <a:xfrm>
              <a:off x="407874" y="1534114"/>
              <a:ext cx="2487919" cy="1865939"/>
              <a:chOff x="398057" y="1475742"/>
              <a:chExt cx="2487919" cy="1865939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057" y="1475742"/>
                <a:ext cx="2487919" cy="1865939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398057" y="1529309"/>
                <a:ext cx="205838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bg1"/>
                    </a:solidFill>
                  </a:rPr>
                  <a:t>Superconducting ratio</a:t>
                </a:r>
                <a:r>
                  <a:rPr lang="zh-CN" altLang="en-US" sz="1200" dirty="0" smtClean="0">
                    <a:solidFill>
                      <a:schemeClr val="bg1"/>
                    </a:solidFill>
                  </a:rPr>
                  <a:t>：</a:t>
                </a:r>
                <a:r>
                  <a:rPr lang="en-US" altLang="zh-CN" sz="1200" dirty="0">
                    <a:solidFill>
                      <a:schemeClr val="bg1"/>
                    </a:solidFill>
                  </a:rPr>
                  <a:t>9%</a:t>
                </a: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244177" y="2993332"/>
              <a:ext cx="172842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7-filamentary</a:t>
              </a:r>
            </a:p>
          </p:txBody>
        </p:sp>
      </p:grpSp>
      <p:pic>
        <p:nvPicPr>
          <p:cNvPr id="5" name="図 5" descr="Fe-based_coi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336" y="1355049"/>
            <a:ext cx="4058982" cy="30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右箭头 16"/>
          <p:cNvSpPr/>
          <p:nvPr/>
        </p:nvSpPr>
        <p:spPr>
          <a:xfrm>
            <a:off x="7032036" y="1685615"/>
            <a:ext cx="157938" cy="435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059764" y="2624199"/>
            <a:ext cx="2050526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step:</a:t>
            </a:r>
          </a:p>
          <a:p>
            <a:pPr>
              <a:lnSpc>
                <a:spcPts val="2800"/>
              </a:lnSpc>
            </a:pP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Increase S ratio;</a:t>
            </a:r>
          </a:p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Ag is too soft for winding, to use high strength tape.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4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65" y="963827"/>
            <a:ext cx="5565577" cy="4095926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81000" y="76200"/>
            <a:ext cx="2971800" cy="6365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l"/>
            <a:r>
              <a:rPr lang="en-US" altLang="zh-CN" sz="4000" b="1" kern="0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Prospects</a:t>
            </a:r>
            <a:endParaRPr lang="zh-CN" altLang="en-US" sz="4000" b="1" kern="0" dirty="0">
              <a:solidFill>
                <a:srgbClr val="FF000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86603" y="5015061"/>
            <a:ext cx="8610600" cy="146193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71475" indent="-371475" algn="just">
              <a:lnSpc>
                <a:spcPts val="2400"/>
              </a:lnSpc>
              <a:spcBef>
                <a:spcPct val="50000"/>
              </a:spcBef>
              <a:buFont typeface="Wingdings" pitchFamily="2" charset="2"/>
              <a:buChar char="u"/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122 PIT tapes have achieved the practical level </a:t>
            </a:r>
            <a:r>
              <a:rPr lang="en-US" altLang="zh-CN" b="1" i="1" dirty="0" err="1" smtClean="0">
                <a:solidFill>
                  <a:srgbClr val="0000FF"/>
                </a:solidFill>
                <a:latin typeface="Times New Roman" pitchFamily="18" charset="0"/>
              </a:rPr>
              <a:t>J</a:t>
            </a:r>
            <a:r>
              <a:rPr lang="en-US" altLang="zh-CN" b="1" i="1" baseline="-25000" dirty="0" err="1" smtClean="0">
                <a:solidFill>
                  <a:srgbClr val="0000FF"/>
                </a:solidFill>
                <a:latin typeface="Times New Roman" pitchFamily="18" charset="0"/>
              </a:rPr>
              <a:t>c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, increasing it further is challenging. Still we are below the film </a:t>
            </a:r>
            <a:r>
              <a:rPr lang="en-US" altLang="zh-CN" b="1" i="1" dirty="0" err="1" smtClean="0">
                <a:solidFill>
                  <a:srgbClr val="0000FF"/>
                </a:solidFill>
                <a:latin typeface="Times New Roman" pitchFamily="18" charset="0"/>
              </a:rPr>
              <a:t>J</a:t>
            </a:r>
            <a:r>
              <a:rPr lang="en-US" altLang="zh-CN" b="1" i="1" baseline="-25000" dirty="0" err="1" smtClean="0">
                <a:solidFill>
                  <a:srgbClr val="0000FF"/>
                </a:solidFill>
                <a:latin typeface="Times New Roman" pitchFamily="18" charset="0"/>
              </a:rPr>
              <a:t>c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, so there is room for improvement.</a:t>
            </a:r>
          </a:p>
          <a:p>
            <a:pPr marL="371475" indent="-371475" algn="just">
              <a:lnSpc>
                <a:spcPts val="2400"/>
              </a:lnSpc>
              <a:spcBef>
                <a:spcPct val="50000"/>
              </a:spcBef>
              <a:buFont typeface="Wingdings" pitchFamily="2" charset="2"/>
              <a:buChar char="u"/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We believe that PIT process can be applied industrially to fabricate </a:t>
            </a:r>
            <a:r>
              <a:rPr lang="en-US" altLang="zh-CN" b="1" dirty="0" err="1" smtClean="0">
                <a:solidFill>
                  <a:srgbClr val="0000FF"/>
                </a:solidFill>
                <a:latin typeface="Times New Roman" pitchFamily="18" charset="0"/>
              </a:rPr>
              <a:t>pnictide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 wires and tapes, as already demonstrated by the production of Bi-2223 and MgB</a:t>
            </a:r>
            <a:r>
              <a:rPr lang="en-US" altLang="zh-CN" b="1" baseline="-250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 wires.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5744" y="1405459"/>
            <a:ext cx="2514600" cy="646331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Already reached practical level </a:t>
            </a:r>
            <a:r>
              <a:rPr lang="en-US" altLang="zh-CN" b="1" i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J</a:t>
            </a:r>
            <a:r>
              <a:rPr lang="en-US" altLang="zh-CN" b="1" i="1" baseline="-25000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c</a:t>
            </a:r>
            <a:r>
              <a:rPr lang="en-US" altLang="zh-CN" b="1" baseline="-25000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at 10 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4344" y="3708220"/>
            <a:ext cx="2057400" cy="923330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Strong promising for high-field applications ! </a:t>
            </a:r>
          </a:p>
        </p:txBody>
      </p:sp>
      <p:sp>
        <p:nvSpPr>
          <p:cNvPr id="24" name="下箭头 23"/>
          <p:cNvSpPr/>
          <p:nvPr/>
        </p:nvSpPr>
        <p:spPr>
          <a:xfrm>
            <a:off x="7254444" y="3249796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虚尾箭头 24"/>
          <p:cNvSpPr/>
          <p:nvPr/>
        </p:nvSpPr>
        <p:spPr>
          <a:xfrm>
            <a:off x="5668766" y="1938859"/>
            <a:ext cx="455378" cy="5557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9"/>
          <p:cNvSpPr txBox="1"/>
          <p:nvPr/>
        </p:nvSpPr>
        <p:spPr>
          <a:xfrm>
            <a:off x="6124144" y="2376997"/>
            <a:ext cx="2921000" cy="646331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Realization of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the first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11 m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long-length tape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269260" y="1964975"/>
            <a:ext cx="42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+</a:t>
            </a:r>
            <a:endParaRPr lang="zh-CN" altLang="en-US" sz="2800" b="1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55494" y="748262"/>
            <a:ext cx="285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Breakthrough work</a:t>
            </a:r>
            <a:endParaRPr lang="zh-CN" altLang="en-US" sz="2400" b="1" dirty="0">
              <a:solidFill>
                <a:srgbClr val="0000FF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1043" y="2032687"/>
            <a:ext cx="8394357" cy="4567881"/>
          </a:xfrm>
          <a:solidFill>
            <a:schemeClr val="bg1"/>
          </a:solidFill>
        </p:spPr>
        <p:txBody>
          <a:bodyPr/>
          <a:lstStyle/>
          <a:p>
            <a:pPr>
              <a:buSzPct val="100000"/>
              <a:buFont typeface="Wingdings" pitchFamily="2" charset="2"/>
              <a:buChar char="ü"/>
            </a:pPr>
            <a:r>
              <a:rPr lang="en-US" altLang="zh-C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Ultra High In-Field Critical Currents: </a:t>
            </a:r>
            <a:r>
              <a:rPr lang="en-US" altLang="zh-CN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2800" b="1" i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8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min</a:t>
            </a:r>
            <a:r>
              <a:rPr lang="en-US" altLang="zh-CN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B</a:t>
            </a:r>
          </a:p>
          <a:p>
            <a:pPr>
              <a:buSzPct val="100000"/>
              <a:buNone/>
            </a:pPr>
            <a:r>
              <a:rPr lang="en-US" altLang="zh-CN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e.g. </a:t>
            </a:r>
            <a:r>
              <a:rPr lang="en-US" altLang="zh-CN" sz="2400" i="1" dirty="0" err="1" smtClean="0">
                <a:latin typeface="Times New Roman" pitchFamily="18" charset="0"/>
                <a:ea typeface="黑体" pitchFamily="2" charset="-122"/>
              </a:rPr>
              <a:t>J</a:t>
            </a:r>
            <a:r>
              <a:rPr lang="en-US" altLang="zh-CN" sz="2400" i="1" baseline="-25000" dirty="0" err="1" smtClean="0">
                <a:latin typeface="Times New Roman" pitchFamily="18" charset="0"/>
                <a:ea typeface="黑体" pitchFamily="2" charset="-122"/>
              </a:rPr>
              <a:t>c</a:t>
            </a:r>
            <a:r>
              <a:rPr lang="en-US" altLang="zh-CN" sz="2400" i="1" dirty="0" smtClean="0">
                <a:latin typeface="Times New Roman" pitchFamily="18" charset="0"/>
                <a:ea typeface="黑体" pitchFamily="2" charset="-122"/>
              </a:rPr>
              <a:t> </a:t>
            </a:r>
            <a:r>
              <a:rPr lang="en-US" altLang="zh-CN" sz="2400" dirty="0" smtClean="0">
                <a:latin typeface="Times New Roman" pitchFamily="18" charset="0"/>
                <a:ea typeface="黑体" pitchFamily="2" charset="-122"/>
              </a:rPr>
              <a:t>&gt; 2</a:t>
            </a:r>
            <a:r>
              <a:rPr lang="en-US" altLang="zh-CN" sz="2400" dirty="0" smtClean="0">
                <a:latin typeface="Times New Roman" pitchFamily="18" charset="0"/>
                <a:ea typeface="黑体" pitchFamily="2" charset="-122"/>
                <a:sym typeface="Symbol"/>
              </a:rPr>
              <a:t></a:t>
            </a:r>
            <a:r>
              <a:rPr lang="en-US" altLang="zh-CN" sz="2400" dirty="0" smtClean="0">
                <a:latin typeface="Times New Roman" pitchFamily="18" charset="0"/>
                <a:ea typeface="黑体" pitchFamily="2" charset="-122"/>
              </a:rPr>
              <a:t>10</a:t>
            </a:r>
            <a:r>
              <a:rPr lang="en-US" altLang="zh-CN" sz="2400" baseline="30000" dirty="0" smtClean="0">
                <a:latin typeface="Times New Roman" pitchFamily="18" charset="0"/>
                <a:ea typeface="黑体" pitchFamily="2" charset="-122"/>
              </a:rPr>
              <a:t>5</a:t>
            </a:r>
            <a:r>
              <a:rPr lang="en-US" altLang="zh-CN" sz="2400" dirty="0" smtClean="0">
                <a:latin typeface="Times New Roman" pitchFamily="18" charset="0"/>
                <a:ea typeface="黑体" pitchFamily="2" charset="-122"/>
              </a:rPr>
              <a:t> A/cm</a:t>
            </a:r>
            <a:r>
              <a:rPr lang="en-US" altLang="zh-CN" sz="2400" baseline="30000" dirty="0" smtClean="0">
                <a:latin typeface="Times New Roman" pitchFamily="18" charset="0"/>
                <a:ea typeface="黑体" pitchFamily="2" charset="-122"/>
              </a:rPr>
              <a:t>2 </a:t>
            </a:r>
            <a:r>
              <a:rPr lang="en-US" altLang="zh-CN" sz="2400" b="1" dirty="0" smtClean="0">
                <a:latin typeface="Times New Roman" pitchFamily="18" charset="0"/>
                <a:ea typeface="黑体" pitchFamily="2" charset="-122"/>
              </a:rPr>
              <a:t>@</a:t>
            </a:r>
            <a:r>
              <a:rPr lang="en-US" altLang="zh-CN" sz="2400" dirty="0" smtClean="0">
                <a:latin typeface="Times New Roman" pitchFamily="18" charset="0"/>
                <a:ea typeface="黑体" pitchFamily="2" charset="-122"/>
              </a:rPr>
              <a:t> 4.2 K, 10 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SzPct val="100000"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Correspondingly,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黑体" pitchFamily="2" charset="-122"/>
              </a:rPr>
              <a:t>J</a:t>
            </a:r>
            <a:r>
              <a:rPr lang="en-US" altLang="zh-CN" sz="2400" i="1" baseline="-25000" dirty="0" err="1" smtClean="0">
                <a:latin typeface="Times New Roman" pitchFamily="18" charset="0"/>
                <a:ea typeface="黑体" pitchFamily="2" charset="-122"/>
              </a:rPr>
              <a:t>c</a:t>
            </a:r>
            <a:r>
              <a:rPr lang="en-US" altLang="zh-CN" sz="2400" i="1" dirty="0" smtClean="0">
                <a:latin typeface="Times New Roman" pitchFamily="18" charset="0"/>
                <a:ea typeface="黑体" pitchFamily="2" charset="-122"/>
              </a:rPr>
              <a:t> </a:t>
            </a:r>
            <a:r>
              <a:rPr lang="en-US" altLang="zh-CN" sz="2400" dirty="0" smtClean="0">
                <a:latin typeface="Times New Roman" pitchFamily="18" charset="0"/>
                <a:ea typeface="黑体" pitchFamily="2" charset="-122"/>
              </a:rPr>
              <a:t>&gt; 10</a:t>
            </a:r>
            <a:r>
              <a:rPr lang="en-US" altLang="zh-CN" sz="2400" baseline="30000" dirty="0" smtClean="0">
                <a:latin typeface="Times New Roman" pitchFamily="18" charset="0"/>
                <a:ea typeface="黑体" pitchFamily="2" charset="-122"/>
              </a:rPr>
              <a:t>5</a:t>
            </a:r>
            <a:r>
              <a:rPr lang="en-US" altLang="zh-CN" sz="2400" dirty="0" smtClean="0">
                <a:latin typeface="Times New Roman" pitchFamily="18" charset="0"/>
                <a:ea typeface="黑体" pitchFamily="2" charset="-122"/>
              </a:rPr>
              <a:t> A/cm</a:t>
            </a:r>
            <a:r>
              <a:rPr lang="en-US" altLang="zh-CN" sz="2400" baseline="30000" dirty="0" smtClean="0">
                <a:latin typeface="Times New Roman" pitchFamily="18" charset="0"/>
                <a:ea typeface="黑体" pitchFamily="2" charset="-122"/>
              </a:rPr>
              <a:t>2 </a:t>
            </a:r>
            <a:r>
              <a:rPr lang="en-US" altLang="zh-CN" sz="2400" b="1" dirty="0" smtClean="0">
                <a:latin typeface="Times New Roman" pitchFamily="18" charset="0"/>
                <a:ea typeface="黑体" pitchFamily="2" charset="-122"/>
              </a:rPr>
              <a:t>@</a:t>
            </a:r>
            <a:r>
              <a:rPr lang="en-US" altLang="zh-CN" sz="2400" dirty="0" smtClean="0">
                <a:latin typeface="Times New Roman" pitchFamily="18" charset="0"/>
                <a:ea typeface="黑体" pitchFamily="2" charset="-122"/>
              </a:rPr>
              <a:t> 4.2K, 28 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  <a:buSzPct val="100000"/>
              <a:buFont typeface="Wingdings" pitchFamily="2" charset="2"/>
              <a:buChar char="ü"/>
            </a:pPr>
            <a:r>
              <a:rPr lang="en-US" altLang="zh-CN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US" altLang="zh-CN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800" b="1" i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Round Wires: </a:t>
            </a:r>
          </a:p>
          <a:p>
            <a:pPr marL="0" indent="0">
              <a:spcBef>
                <a:spcPts val="600"/>
              </a:spcBef>
              <a:buSzPct val="100000"/>
              <a:buNone/>
            </a:pPr>
            <a:r>
              <a:rPr lang="en-US" altLang="zh-CN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  <a:sym typeface="Symbol"/>
              </a:rPr>
              <a:t>Like 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Bi-2212, 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round wire is ideal for high homogeneity magnets – </a:t>
            </a:r>
            <a:r>
              <a:rPr lang="en-US" altLang="zh-CN" sz="1800" dirty="0" err="1">
                <a:latin typeface="Times New Roman" pitchFamily="18" charset="0"/>
                <a:cs typeface="Times New Roman" pitchFamily="18" charset="0"/>
              </a:rPr>
              <a:t>NMR</a:t>
            </a:r>
            <a:endParaRPr lang="en-US" altLang="zh-CN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  <a:buSzPct val="100000"/>
              <a:buFont typeface="Wingdings" panose="05000000000000000000" pitchFamily="2" charset="2"/>
              <a:buChar char="ü"/>
            </a:pPr>
            <a:r>
              <a:rPr lang="en-US" altLang="zh-CN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Low Cost Wires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SzPct val="100000"/>
              <a:buNone/>
            </a:pPr>
            <a:r>
              <a:rPr lang="en-US" altLang="zh-CN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e.g. Cu-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or Fe-sheathed wire fabrication, instead of using Ag</a:t>
            </a:r>
            <a:endParaRPr lang="en-US" altLang="zh-CN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  <a:buSzPct val="100000"/>
              <a:buFont typeface="Wingdings" pitchFamily="2" charset="2"/>
              <a:buChar char="ü"/>
            </a:pPr>
            <a:r>
              <a:rPr lang="en-US" altLang="zh-CN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High Mechanical Strength 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Long</a:t>
            </a:r>
            <a:r>
              <a:rPr lang="en-US" altLang="zh-CN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Wires</a:t>
            </a:r>
            <a:r>
              <a:rPr lang="en-US" altLang="zh-CN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US" altLang="zh-CN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altLang="zh-CN" sz="2400" i="1" dirty="0" smtClean="0">
                <a:latin typeface="Times New Roman" pitchFamily="18" charset="0"/>
                <a:cs typeface="Times New Roman" pitchFamily="18" charset="0"/>
              </a:rPr>
              <a:t>Tensile, Bending</a:t>
            </a:r>
          </a:p>
          <a:p>
            <a:endParaRPr lang="zh-CN" alt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501" y="990600"/>
            <a:ext cx="83148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Summary: Challenges for the next stage R&amp;D</a:t>
            </a:r>
            <a:endParaRPr lang="zh-CN" altLang="en-US" sz="3200" b="1" dirty="0" smtClean="0">
              <a:solidFill>
                <a:srgbClr val="FF000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867" y="3852085"/>
            <a:ext cx="812803" cy="80477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7679724" y="3921211"/>
            <a:ext cx="422873" cy="160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18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9"/>
          <p:cNvSpPr txBox="1">
            <a:spLocks/>
          </p:cNvSpPr>
          <p:nvPr/>
        </p:nvSpPr>
        <p:spPr bwMode="auto">
          <a:xfrm>
            <a:off x="381000" y="2895600"/>
            <a:ext cx="806608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ctr" defTabSz="598488">
              <a:lnSpc>
                <a:spcPct val="150000"/>
              </a:lnSpc>
              <a:defRPr/>
            </a:pPr>
            <a:r>
              <a:rPr lang="en-US" altLang="zh-CN" sz="4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2" charset="-122"/>
              </a:rPr>
              <a:t>Thank you for </a:t>
            </a:r>
            <a:r>
              <a:rPr lang="en-US" altLang="zh-CN" sz="45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2" charset="-122"/>
              </a:rPr>
              <a:t>your attention </a:t>
            </a:r>
            <a:r>
              <a:rPr lang="en-US" altLang="zh-CN" sz="4500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2" charset="-122"/>
              </a:rPr>
              <a:t>!</a:t>
            </a:r>
            <a:endParaRPr lang="zh-CN" altLang="en-US" sz="4500" i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13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27584" y="239592"/>
            <a:ext cx="7706816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铁</a:t>
            </a:r>
            <a:r>
              <a:rPr lang="zh-CN" altLang="en-US" sz="36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基超导体线</a:t>
            </a:r>
            <a:r>
              <a:rPr lang="zh-CN" altLang="en-US" sz="36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材的传输性能最新进展</a:t>
            </a:r>
            <a:endParaRPr lang="en-US" sz="36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2355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0234" y="1751063"/>
            <a:ext cx="5813648" cy="439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2"/>
          <p:cNvSpPr txBox="1">
            <a:spLocks noChangeArrowheads="1"/>
          </p:cNvSpPr>
          <p:nvPr/>
        </p:nvSpPr>
        <p:spPr bwMode="auto">
          <a:xfrm>
            <a:off x="2438400" y="6172200"/>
            <a:ext cx="4281488" cy="461665"/>
          </a:xfrm>
          <a:prstGeom prst="rec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Next 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goal:  </a:t>
            </a:r>
            <a:r>
              <a:rPr lang="en-US" altLang="ja-JP" sz="2400" b="1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10</a:t>
            </a:r>
            <a:r>
              <a:rPr lang="en-US" altLang="ja-JP" sz="2400" b="1" baseline="3000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5</a:t>
            </a:r>
            <a:r>
              <a:rPr lang="en-US" altLang="ja-JP" sz="2400" b="1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A/cm</a:t>
            </a:r>
            <a:r>
              <a:rPr lang="en-US" altLang="ja-JP" sz="2400" b="1" baseline="30000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2</a:t>
            </a:r>
            <a:r>
              <a:rPr lang="en-US" altLang="ja-JP" sz="2400" b="1" dirty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at </a:t>
            </a:r>
            <a:r>
              <a:rPr lang="en-US" altLang="ja-JP" sz="2400" b="1" dirty="0" smtClean="0">
                <a:solidFill>
                  <a:srgbClr val="0000FF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20-30T </a:t>
            </a:r>
            <a:endParaRPr lang="ja-JP" altLang="en-US" sz="2400" b="1" dirty="0">
              <a:solidFill>
                <a:srgbClr val="0000FF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1670646"/>
            <a:ext cx="1982385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4.2K, 10 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J</a:t>
            </a:r>
            <a:r>
              <a:rPr lang="en-US" altLang="zh-CN" b="1" i="1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c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=1.2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×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10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5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 A/cm</a:t>
            </a:r>
            <a:r>
              <a:rPr lang="en-US" altLang="zh-CN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2 </a:t>
            </a:r>
            <a:endParaRPr lang="zh-CN" altLang="en-US" dirty="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8" name="直角上箭头 7"/>
          <p:cNvSpPr/>
          <p:nvPr/>
        </p:nvSpPr>
        <p:spPr>
          <a:xfrm>
            <a:off x="6781800" y="2432645"/>
            <a:ext cx="807638" cy="40381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2400" y="2508845"/>
            <a:ext cx="95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srgbClr val="000000"/>
                </a:solidFill>
                <a:latin typeface="Tahoma"/>
                <a:ea typeface="宋体"/>
              </a:rPr>
              <a:t>Latest</a:t>
            </a:r>
            <a:endParaRPr lang="zh-CN" altLang="en-US" dirty="0">
              <a:solidFill>
                <a:srgbClr val="000000"/>
              </a:solidFill>
              <a:latin typeface="Tahoma"/>
              <a:ea typeface="宋体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6526801" y="1065329"/>
            <a:ext cx="925519" cy="369332"/>
          </a:xfrm>
          <a:prstGeom prst="rect">
            <a:avLst/>
          </a:prstGeom>
          <a:gradFill rotWithShape="1">
            <a:gsLst>
              <a:gs pos="0">
                <a:srgbClr val="97FFFF"/>
              </a:gs>
              <a:gs pos="50000">
                <a:srgbClr val="BFFFFF"/>
              </a:gs>
              <a:gs pos="100000">
                <a:srgbClr val="DFFFFF"/>
              </a:gs>
            </a:gsLst>
            <a:lin ang="10800000" scaled="1"/>
          </a:gra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</a:rPr>
              <a:t>电工所</a:t>
            </a:r>
            <a:endParaRPr lang="zh-CN" altLang="en-US" dirty="0">
              <a:solidFill>
                <a:srgbClr val="00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" name="上箭头 1"/>
          <p:cNvSpPr/>
          <p:nvPr/>
        </p:nvSpPr>
        <p:spPr>
          <a:xfrm>
            <a:off x="7079680" y="1454390"/>
            <a:ext cx="233600" cy="2141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3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387057"/>
              </p:ext>
            </p:extLst>
          </p:nvPr>
        </p:nvGraphicFramePr>
        <p:xfrm>
          <a:off x="232315" y="2099929"/>
          <a:ext cx="8679367" cy="30761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0849">
                  <a:extLst>
                    <a:ext uri="{9D8B030D-6E8A-4147-A177-3AD203B41FA5}">
                      <a16:colId xmlns:a16="http://schemas.microsoft.com/office/drawing/2014/main" xmlns="" val="1486817488"/>
                    </a:ext>
                  </a:extLst>
                </a:gridCol>
                <a:gridCol w="2071315">
                  <a:extLst>
                    <a:ext uri="{9D8B030D-6E8A-4147-A177-3AD203B41FA5}">
                      <a16:colId xmlns:a16="http://schemas.microsoft.com/office/drawing/2014/main" xmlns="" val="3631550778"/>
                    </a:ext>
                  </a:extLst>
                </a:gridCol>
                <a:gridCol w="2545491">
                  <a:extLst>
                    <a:ext uri="{9D8B030D-6E8A-4147-A177-3AD203B41FA5}">
                      <a16:colId xmlns:a16="http://schemas.microsoft.com/office/drawing/2014/main" xmlns="" val="1799786701"/>
                    </a:ext>
                  </a:extLst>
                </a:gridCol>
                <a:gridCol w="1375719">
                  <a:extLst>
                    <a:ext uri="{9D8B030D-6E8A-4147-A177-3AD203B41FA5}">
                      <a16:colId xmlns:a16="http://schemas.microsoft.com/office/drawing/2014/main" xmlns="" val="146407008"/>
                    </a:ext>
                  </a:extLst>
                </a:gridCol>
                <a:gridCol w="1935993">
                  <a:extLst>
                    <a:ext uri="{9D8B030D-6E8A-4147-A177-3AD203B41FA5}">
                      <a16:colId xmlns:a16="http://schemas.microsoft.com/office/drawing/2014/main" xmlns="" val="1930453361"/>
                    </a:ext>
                  </a:extLst>
                </a:gridCol>
              </a:tblGrid>
              <a:tr h="804448">
                <a:tc>
                  <a:txBody>
                    <a:bodyPr/>
                    <a:lstStyle/>
                    <a:p>
                      <a:pPr algn="ctr"/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LTS </a:t>
                      </a:r>
                      <a:r>
                        <a:rPr lang="en-US" altLang="zh-CN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28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NbTi</a:t>
                      </a:r>
                      <a:r>
                        <a:rPr lang="en-US" altLang="zh-CN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zh-CN" sz="28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Nb</a:t>
                      </a:r>
                      <a:r>
                        <a:rPr lang="en-US" altLang="zh-CN" sz="2800" baseline="-25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8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r>
                        <a:rPr lang="en-US" altLang="zh-CN" sz="28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Cuprates</a:t>
                      </a:r>
                      <a:endParaRPr lang="zh-CN" alt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MgB</a:t>
                      </a:r>
                      <a:r>
                        <a:rPr lang="en-US" altLang="zh-CN" sz="2800" b="1" baseline="-25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800" b="1" baseline="-25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Iron-based</a:t>
                      </a:r>
                      <a:endParaRPr lang="zh-CN" alt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38488832"/>
                  </a:ext>
                </a:extLst>
              </a:tr>
              <a:tr h="593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2800" b="1" baseline="-25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altLang="en-US" sz="2800" b="1" baseline="-25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K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K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K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K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1548948"/>
                  </a:ext>
                </a:extLst>
              </a:tr>
              <a:tr h="593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2800" b="1" baseline="-250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zh-CN" altLang="en-US" sz="2800" b="1" baseline="-25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~30 T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~100 T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~40 T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 T</a:t>
                      </a:r>
                      <a:endParaRPr lang="zh-CN" alt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F8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7757407"/>
                  </a:ext>
                </a:extLst>
              </a:tr>
              <a:tr h="593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endParaRPr lang="zh-CN" altLang="en-US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5-7 (YBCO)</a:t>
                      </a:r>
                    </a:p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50-90 (BSCCO)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~3.5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lang="zh-CN" alt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EF8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6534774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49404" y="5420338"/>
            <a:ext cx="8445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current density of iron-based single crystals </a:t>
            </a:r>
            <a:r>
              <a:rPr lang="en-US" altLang="zh-C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&gt;1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MA/cm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8875" y="378940"/>
            <a:ext cx="8506272" cy="129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Arial Black" pitchFamily="34" charset="0"/>
              </a:rPr>
              <a:t>Comparison </a:t>
            </a:r>
            <a:r>
              <a:rPr lang="en-US" altLang="zh-CN" sz="3200" b="1" dirty="0">
                <a:solidFill>
                  <a:srgbClr val="FF0000"/>
                </a:solidFill>
                <a:latin typeface="Arial Black" pitchFamily="34" charset="0"/>
              </a:rPr>
              <a:t>between different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 Black" pitchFamily="34" charset="0"/>
              </a:rPr>
              <a:t>superconductors</a:t>
            </a:r>
            <a:endParaRPr lang="zh-CN" altLang="en-US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831" y="2021264"/>
            <a:ext cx="6160298" cy="447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0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7977" y="4466029"/>
            <a:ext cx="1408537" cy="189891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6479" y="209551"/>
            <a:ext cx="9119286" cy="7143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Fe-based wires potential for high-field applications </a:t>
            </a:r>
          </a:p>
        </p:txBody>
      </p:sp>
      <p:sp>
        <p:nvSpPr>
          <p:cNvPr id="6" name="灯片编号占位符 4"/>
          <p:cNvSpPr txBox="1">
            <a:spLocks/>
          </p:cNvSpPr>
          <p:nvPr/>
        </p:nvSpPr>
        <p:spPr>
          <a:xfrm>
            <a:off x="0" y="1196752"/>
            <a:ext cx="533400" cy="244475"/>
          </a:xfrm>
          <a:prstGeom prst="rect">
            <a:avLst/>
          </a:prstGeom>
        </p:spPr>
        <p:txBody>
          <a:bodyPr vert="horz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33400" y="6260623"/>
            <a:ext cx="8390264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6600"/>
              </a:buClr>
            </a:pPr>
            <a:r>
              <a:rPr lang="en-US" altLang="zh-C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Development of high-performance wire conductors is essential</a:t>
            </a:r>
            <a:endParaRPr lang="zh-CN" altLang="en-US" sz="2400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 descr="http://www.chemedu.ch.ntu.edu.tw/lecture/superconductor/superc14.jpg"/>
          <p:cNvPicPr preferRelativeResize="0">
            <a:picLocks noChangeAspect="1" noChangeArrowheads="1"/>
          </p:cNvPicPr>
          <p:nvPr/>
        </p:nvPicPr>
        <p:blipFill>
          <a:blip r:embed="rId3" r:link="rId4" cstate="print">
            <a:lum/>
          </a:blip>
          <a:srcRect/>
          <a:stretch>
            <a:fillRect/>
          </a:stretch>
        </p:blipFill>
        <p:spPr bwMode="auto">
          <a:xfrm>
            <a:off x="2108856" y="1844824"/>
            <a:ext cx="1800000" cy="18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43" y="3789040"/>
            <a:ext cx="232374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File:HWB-NMR - 900MHz - 21.2 Tesl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914" y="2885816"/>
            <a:ext cx="1542659" cy="1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E:\组会\开题报告\MRI.jpg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1947" y="1500492"/>
            <a:ext cx="1600595" cy="1375206"/>
          </a:xfrm>
          <a:prstGeom prst="rect">
            <a:avLst/>
          </a:prstGeom>
          <a:noFill/>
        </p:spPr>
      </p:pic>
      <p:sp>
        <p:nvSpPr>
          <p:cNvPr id="24" name="右箭头 23"/>
          <p:cNvSpPr/>
          <p:nvPr/>
        </p:nvSpPr>
        <p:spPr>
          <a:xfrm>
            <a:off x="4452867" y="3557171"/>
            <a:ext cx="659003" cy="463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312865" y="1952257"/>
            <a:ext cx="102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MRI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22118" y="3399569"/>
            <a:ext cx="1044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NMR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72286" y="786112"/>
            <a:ext cx="7041292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0"/>
              </a:spcBef>
              <a:buClr>
                <a:schemeClr val="folHlink"/>
              </a:buClr>
              <a:buSzPct val="60000"/>
            </a:pPr>
            <a:r>
              <a:rPr lang="en-US" altLang="zh-CN" sz="1600" i="1" dirty="0" smtClean="0">
                <a:latin typeface="Times New Roman" pitchFamily="18" charset="0"/>
                <a:cs typeface="Times New Roman" pitchFamily="18" charset="0"/>
              </a:rPr>
              <a:t>To apply superconducting materials to technologies related to magnets, they must be transformed into wires</a:t>
            </a:r>
            <a:endParaRPr kumimoji="0" lang="zh-CN" altLang="en-US" sz="1600" i="1" dirty="0"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1072" y="2565779"/>
            <a:ext cx="1466047" cy="184665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Merits: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 H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c2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(70T@20K), 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Low 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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(&lt;2)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虚尾箭头 15"/>
          <p:cNvSpPr/>
          <p:nvPr/>
        </p:nvSpPr>
        <p:spPr>
          <a:xfrm>
            <a:off x="533400" y="4559385"/>
            <a:ext cx="654908" cy="50368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322117" y="4988063"/>
            <a:ext cx="136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ITER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328718" y="849258"/>
            <a:ext cx="43208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Co doped Ba-122 thin films on </a:t>
            </a:r>
            <a:r>
              <a:rPr lang="en-US" altLang="zh-CN" sz="1600" dirty="0" err="1">
                <a:solidFill>
                  <a:srgbClr val="0000FF"/>
                </a:solidFill>
              </a:rPr>
              <a:t>bicrystals</a:t>
            </a:r>
            <a:r>
              <a:rPr lang="it-IT" altLang="zh-CN" sz="1600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en-US" altLang="zh-CN" sz="1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92916" y="1470544"/>
            <a:ext cx="3679745" cy="3548277"/>
            <a:chOff x="204" y="754"/>
            <a:chExt cx="2767" cy="2505"/>
          </a:xfrm>
        </p:grpSpPr>
        <p:pic>
          <p:nvPicPr>
            <p:cNvPr id="2049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3040" r="4543"/>
            <a:stretch>
              <a:fillRect/>
            </a:stretch>
          </p:blipFill>
          <p:spPr bwMode="auto">
            <a:xfrm>
              <a:off x="204" y="845"/>
              <a:ext cx="2767" cy="2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8" name="Text Box 9"/>
            <p:cNvSpPr txBox="1">
              <a:spLocks noChangeArrowheads="1"/>
            </p:cNvSpPr>
            <p:nvPr/>
          </p:nvSpPr>
          <p:spPr bwMode="auto">
            <a:xfrm>
              <a:off x="476" y="754"/>
              <a:ext cx="1993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 dirty="0"/>
                <a:t>Lee et al., </a:t>
              </a:r>
              <a:r>
                <a:rPr lang="en-US" altLang="zh-CN" sz="1400" i="1" dirty="0" smtClean="0"/>
                <a:t>APL </a:t>
              </a:r>
              <a:r>
                <a:rPr lang="en-US" altLang="zh-CN" sz="1400" dirty="0"/>
                <a:t>95, 212505 (2009).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763533" y="1375653"/>
            <a:ext cx="4117622" cy="3744944"/>
            <a:chOff x="3083" y="1838"/>
            <a:chExt cx="2677" cy="2482"/>
          </a:xfrm>
        </p:grpSpPr>
        <p:pic>
          <p:nvPicPr>
            <p:cNvPr id="2049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83" y="1923"/>
              <a:ext cx="2677" cy="2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2" name="Text Box 10"/>
            <p:cNvSpPr txBox="1">
              <a:spLocks noChangeArrowheads="1"/>
            </p:cNvSpPr>
            <p:nvPr/>
          </p:nvSpPr>
          <p:spPr bwMode="auto">
            <a:xfrm>
              <a:off x="3394" y="1838"/>
              <a:ext cx="2284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400" dirty="0" err="1"/>
                <a:t>Katase</a:t>
              </a:r>
              <a:r>
                <a:rPr lang="en-US" altLang="zh-CN" sz="1400" dirty="0"/>
                <a:t> et al., </a:t>
              </a:r>
              <a:r>
                <a:rPr lang="en-US" altLang="zh-CN" sz="1400" i="1" dirty="0"/>
                <a:t>Nat. </a:t>
              </a:r>
              <a:r>
                <a:rPr lang="en-US" altLang="zh-CN" sz="1400" i="1" dirty="0" err="1"/>
                <a:t>Commun</a:t>
              </a:r>
              <a:r>
                <a:rPr lang="en-US" altLang="zh-CN" sz="1400" dirty="0"/>
                <a:t>. 2, 409 (2011)</a:t>
              </a:r>
              <a:r>
                <a:rPr lang="en-US" altLang="zh-CN" dirty="0"/>
                <a:t> </a:t>
              </a: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4468" y="2341"/>
              <a:ext cx="9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CC00"/>
                  </a:solidFill>
                </a:rPr>
                <a:t>YBCO 4.2 K</a:t>
              </a:r>
            </a:p>
          </p:txBody>
        </p:sp>
        <p:sp>
          <p:nvSpPr>
            <p:cNvPr id="20494" name="Text Box 14"/>
            <p:cNvSpPr txBox="1">
              <a:spLocks noChangeArrowheads="1"/>
            </p:cNvSpPr>
            <p:nvPr/>
          </p:nvSpPr>
          <p:spPr bwMode="auto">
            <a:xfrm>
              <a:off x="3787" y="3657"/>
              <a:ext cx="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solidFill>
                    <a:srgbClr val="FF6600"/>
                  </a:solidFill>
                </a:rPr>
                <a:t>YBCO 77 K</a:t>
              </a:r>
            </a:p>
          </p:txBody>
        </p:sp>
        <p:sp>
          <p:nvSpPr>
            <p:cNvPr id="20495" name="Line 15"/>
            <p:cNvSpPr>
              <a:spLocks noChangeShapeType="1"/>
            </p:cNvSpPr>
            <p:nvPr/>
          </p:nvSpPr>
          <p:spPr bwMode="auto">
            <a:xfrm flipH="1">
              <a:off x="4422" y="2568"/>
              <a:ext cx="182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 flipV="1">
              <a:off x="4332" y="3566"/>
              <a:ext cx="181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51520" y="4993535"/>
            <a:ext cx="8582762" cy="166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b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decreases exponentially with GB 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angle,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however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the critical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angle </a:t>
            </a:r>
            <a:r>
              <a:rPr lang="en-US" altLang="zh-CN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GBs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altLang="zh-CN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pnictides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en-US" altLang="zh-CN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altLang="zh-CN" b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larger 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altLang="zh-CN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YBCO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zh-C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</a:t>
            </a:r>
            <a:r>
              <a:rPr lang="en-US" altLang="zh-C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Weak link effect,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GBs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not degrade 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b="1" i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as heavily as </a:t>
            </a:r>
            <a:r>
              <a:rPr lang="en-US" altLang="zh-CN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YBCO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Advantageous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GB over </a:t>
            </a:r>
            <a:r>
              <a:rPr lang="en-US" altLang="zh-CN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cuprates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This is the reason why we can use the PIT method to</a:t>
            </a:r>
          </a:p>
          <a:p>
            <a:pPr algn="just">
              <a:spcBef>
                <a:spcPts val="300"/>
              </a:spcBef>
              <a:buClr>
                <a:srgbClr val="FF6600"/>
              </a:buClr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    make the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pnictide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 wire and tapes, but PIT can not work for </a:t>
            </a:r>
            <a:r>
              <a:rPr lang="en-US" altLang="zh-CN" dirty="0" err="1" smtClean="0">
                <a:latin typeface="Times New Roman" pitchFamily="18" charset="0"/>
                <a:cs typeface="Times New Roman" pitchFamily="18" charset="0"/>
              </a:rPr>
              <a:t>YBCO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21846" y="67479"/>
            <a:ext cx="896448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Grain boundary behavior in 122-type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pnictides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8"/>
          <p:cNvPicPr>
            <a:picLocks noChangeAspect="1" noChangeArrowheads="1"/>
          </p:cNvPicPr>
          <p:nvPr/>
        </p:nvPicPr>
        <p:blipFill>
          <a:blip r:embed="rId4" cstate="print"/>
          <a:srcRect r="3238"/>
          <a:stretch>
            <a:fillRect/>
          </a:stretch>
        </p:blipFill>
        <p:spPr bwMode="auto">
          <a:xfrm>
            <a:off x="3919534" y="1275313"/>
            <a:ext cx="1246734" cy="91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74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1" y="2150614"/>
            <a:ext cx="4643194" cy="3357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973" y="553564"/>
            <a:ext cx="8382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1111 and</a:t>
            </a:r>
            <a:r>
              <a:rPr lang="en-US" altLang="zh-CN" sz="3200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 wire and tapes: </a:t>
            </a:r>
            <a:r>
              <a:rPr lang="en-US" altLang="zh-CN" sz="3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3200" b="1" i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3200" b="1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~ 200 A/cm</a:t>
            </a:r>
            <a:r>
              <a:rPr lang="en-US" altLang="zh-CN" sz="32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       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high fields</a:t>
            </a:r>
            <a:r>
              <a:rPr lang="en-US" altLang="zh-CN" sz="32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3200" b="1" baseline="30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04800" y="5548182"/>
            <a:ext cx="8610600" cy="132343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71475" indent="-371475" algn="just">
              <a:lnSpc>
                <a:spcPts val="2400"/>
              </a:lnSpc>
              <a:spcBef>
                <a:spcPts val="0"/>
              </a:spcBef>
              <a:buFont typeface="Wingdings" pitchFamily="2" charset="2"/>
              <a:buChar char="u"/>
            </a:pPr>
            <a:r>
              <a:rPr lang="en-US" altLang="zh-CN" sz="1800" b="1" dirty="0" smtClean="0">
                <a:solidFill>
                  <a:srgbClr val="0000FF"/>
                </a:solidFill>
                <a:latin typeface="Times New Roman" pitchFamily="18" charset="0"/>
              </a:rPr>
              <a:t>The </a:t>
            </a:r>
            <a:r>
              <a:rPr lang="en-US" altLang="zh-CN" sz="1800" b="1" i="1" dirty="0" err="1" smtClean="0">
                <a:solidFill>
                  <a:srgbClr val="0000FF"/>
                </a:solidFill>
                <a:latin typeface="Times New Roman" pitchFamily="18" charset="0"/>
              </a:rPr>
              <a:t>J</a:t>
            </a:r>
            <a:r>
              <a:rPr lang="en-US" altLang="zh-CN" sz="1800" b="1" i="1" baseline="-25000" dirty="0" err="1" smtClean="0">
                <a:solidFill>
                  <a:srgbClr val="0000FF"/>
                </a:solidFill>
                <a:latin typeface="Times New Roman" pitchFamily="18" charset="0"/>
              </a:rPr>
              <a:t>c</a:t>
            </a:r>
            <a:r>
              <a:rPr lang="en-US" altLang="zh-CN" sz="1800" b="1" dirty="0" smtClean="0">
                <a:solidFill>
                  <a:srgbClr val="0000FF"/>
                </a:solidFill>
                <a:latin typeface="Times New Roman" pitchFamily="18" charset="0"/>
              </a:rPr>
              <a:t> values obtained are still two to three orders of magnitude lower than for the 122 tapes.</a:t>
            </a:r>
          </a:p>
          <a:p>
            <a:pPr marL="371475" indent="-371475" algn="just">
              <a:lnSpc>
                <a:spcPts val="2400"/>
              </a:lnSpc>
              <a:spcBef>
                <a:spcPts val="0"/>
              </a:spcBef>
              <a:buFont typeface="Wingdings" pitchFamily="2" charset="2"/>
              <a:buChar char="u"/>
            </a:pPr>
            <a:r>
              <a:rPr lang="en-US" altLang="zh-CN" sz="1800" b="1" dirty="0" smtClean="0">
                <a:solidFill>
                  <a:srgbClr val="0000FF"/>
                </a:solidFill>
                <a:latin typeface="Times New Roman" pitchFamily="18" charset="0"/>
              </a:rPr>
              <a:t>1111 wires: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control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fluorine content during sintering.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1475" indent="-371475" algn="just">
              <a:lnSpc>
                <a:spcPts val="2400"/>
              </a:lnSpc>
              <a:spcBef>
                <a:spcPts val="0"/>
              </a:spcBef>
              <a:buFont typeface="Wingdings" pitchFamily="2" charset="2"/>
              <a:buChar char="u"/>
            </a:pPr>
            <a:r>
              <a:rPr lang="en-US" altLang="zh-CN" b="1" dirty="0" smtClean="0">
                <a:solidFill>
                  <a:srgbClr val="0000FF"/>
                </a:solidFill>
                <a:latin typeface="Times New Roman" pitchFamily="18" charset="0"/>
              </a:rPr>
              <a:t>11 wires: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to remove excess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Fe.</a:t>
            </a:r>
            <a:endParaRPr lang="zh-CN" altLang="en-US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119182"/>
            <a:ext cx="4419600" cy="334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62264" y="1768959"/>
            <a:ext cx="3069482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1111 type -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Sm[O</a:t>
            </a:r>
            <a:r>
              <a:rPr lang="en-US" altLang="zh-CN" sz="20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altLang="zh-CN" sz="20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0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FeAs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05458" y="1750504"/>
            <a:ext cx="2323070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11 type -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FeTe</a:t>
            </a:r>
            <a:r>
              <a:rPr lang="en-US" altLang="zh-CN" sz="20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altLang="zh-CN" sz="20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altLang="zh-CN" sz="2000" i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3900" y="94891"/>
            <a:ext cx="5641558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 to 122 tapes: 10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@ 10 T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6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2202" y="1314333"/>
            <a:ext cx="8559800" cy="500062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美国弗罗里达强磁场实验室</a:t>
            </a:r>
            <a:r>
              <a:rPr lang="zh-CN" altLang="en-US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  </a:t>
            </a:r>
            <a:r>
              <a:rPr lang="en-US" altLang="zh-CN" sz="2800" b="1" dirty="0" err="1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4.2K</a:t>
            </a:r>
            <a:r>
              <a:rPr lang="zh-CN" altLang="en-US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800" b="1" dirty="0" err="1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10T</a:t>
            </a: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800" b="1" dirty="0" err="1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</a:t>
            </a: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en-US" altLang="zh-CN" sz="2800" b="1" baseline="30000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A/cm</a:t>
            </a:r>
            <a:r>
              <a:rPr lang="en-US" altLang="zh-CN" sz="2800" b="1" baseline="30000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="1" dirty="0" smtClean="0">
              <a:solidFill>
                <a:srgbClr val="190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dirty="0"/>
          </a:p>
          <a:p>
            <a:pPr>
              <a:defRPr/>
            </a:pPr>
            <a:endParaRPr lang="en-US" altLang="zh-CN" dirty="0" smtClean="0"/>
          </a:p>
          <a:p>
            <a:pPr>
              <a:defRPr/>
            </a:pPr>
            <a:r>
              <a:rPr lang="zh-CN" altLang="en-US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美国橡树岭国家实验室：</a:t>
            </a: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铜包套、冷压，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4.2K</a:t>
            </a: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0T</a:t>
            </a:r>
            <a:r>
              <a:rPr lang="zh-CN" altLang="en-US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800" b="1" dirty="0" err="1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=2.8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 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="1" baseline="30000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8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A/cm</a:t>
            </a:r>
            <a:r>
              <a:rPr lang="en-US" altLang="zh-CN" sz="2800" b="1" baseline="30000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defRPr/>
            </a:pPr>
            <a:endParaRPr lang="en-US" altLang="zh-CN" sz="2000" baseline="30000" dirty="0">
              <a:solidFill>
                <a:schemeClr val="accent4"/>
              </a:solidFill>
            </a:endParaRPr>
          </a:p>
          <a:p>
            <a:pPr>
              <a:defRPr/>
            </a:pPr>
            <a:endParaRPr lang="en-US" altLang="zh-CN" sz="2000" baseline="30000" dirty="0">
              <a:solidFill>
                <a:schemeClr val="accent4"/>
              </a:solidFill>
            </a:endParaRPr>
          </a:p>
          <a:p>
            <a:pPr>
              <a:defRPr/>
            </a:pPr>
            <a:endParaRPr lang="en-US" altLang="zh-CN" sz="2000" baseline="30000" dirty="0">
              <a:solidFill>
                <a:schemeClr val="accent4"/>
              </a:solidFill>
            </a:endParaRPr>
          </a:p>
          <a:p>
            <a:pPr marL="0" indent="0">
              <a:buNone/>
              <a:defRPr/>
            </a:pPr>
            <a:endParaRPr lang="en-US" altLang="zh-CN" sz="2000" dirty="0"/>
          </a:p>
          <a:p>
            <a:pPr>
              <a:defRPr/>
            </a:pPr>
            <a:r>
              <a:rPr lang="zh-CN" altLang="en-US" sz="2800" b="1" dirty="0">
                <a:solidFill>
                  <a:srgbClr val="1903BD"/>
                </a:solidFill>
              </a:rPr>
              <a:t>日本</a:t>
            </a:r>
            <a:r>
              <a:rPr lang="en-US" altLang="zh-CN" sz="2800" b="1" dirty="0" err="1">
                <a:solidFill>
                  <a:srgbClr val="1903BD"/>
                </a:solidFill>
              </a:rPr>
              <a:t>AIST</a:t>
            </a:r>
            <a:r>
              <a:rPr lang="zh-CN" altLang="en-US" sz="2800" b="1" dirty="0" smtClean="0">
                <a:solidFill>
                  <a:srgbClr val="1903BD"/>
                </a:solidFill>
              </a:rPr>
              <a:t>：银包套，</a:t>
            </a:r>
            <a:r>
              <a:rPr lang="zh-CN" altLang="en-US" sz="2800" b="1" dirty="0">
                <a:solidFill>
                  <a:srgbClr val="1903BD"/>
                </a:solidFill>
              </a:rPr>
              <a:t>冷压</a:t>
            </a:r>
          </a:p>
          <a:p>
            <a:pPr marL="0" indent="0">
              <a:buNone/>
              <a:defRPr/>
            </a:pPr>
            <a:r>
              <a:rPr lang="en-US" altLang="zh-CN" sz="2000" dirty="0" smtClean="0"/>
              <a:t> </a:t>
            </a:r>
            <a:r>
              <a:rPr lang="en-US" altLang="zh-CN" sz="20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4.2K</a:t>
            </a:r>
            <a:r>
              <a:rPr lang="zh-CN" altLang="en-US" sz="20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0T</a:t>
            </a:r>
            <a:r>
              <a:rPr lang="zh-CN" altLang="en-US" sz="20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0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Jc~10</a:t>
            </a:r>
            <a:r>
              <a:rPr lang="en-US" altLang="zh-CN" sz="2000" b="1" baseline="30000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0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A/cm</a:t>
            </a:r>
            <a:r>
              <a:rPr lang="en-US" altLang="zh-CN" sz="2000" b="1" baseline="30000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 smtClean="0"/>
              <a:t> 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zh-CN" sz="20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 </a:t>
            </a:r>
            <a:r>
              <a:rPr lang="en-US" altLang="zh-CN" sz="20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K, 2.5T, </a:t>
            </a:r>
            <a:r>
              <a:rPr lang="en-US" altLang="zh-CN" sz="20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en-US" altLang="zh-CN" sz="2000" b="1" baseline="30000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A/cm</a:t>
            </a:r>
            <a:r>
              <a:rPr lang="en-US" altLang="zh-CN" sz="2000" b="1" baseline="30000" dirty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b="1" dirty="0" smtClean="0">
                <a:solidFill>
                  <a:srgbClr val="19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zh-CN" altLang="en-US" dirty="0"/>
          </a:p>
          <a:p>
            <a:pPr>
              <a:defRPr/>
            </a:pPr>
            <a:endParaRPr lang="zh-CN" altLang="en-US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26" y="4256851"/>
            <a:ext cx="5883275" cy="97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5688632" cy="102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-252536" y="199231"/>
            <a:ext cx="8862566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2" charset="-122"/>
                <a:ea typeface="黑体" pitchFamily="2" charset="-122"/>
                <a:cs typeface="+mj-cs"/>
              </a:defRPr>
            </a:lvl1pPr>
            <a:lvl2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2pPr>
            <a:lvl3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3pPr>
            <a:lvl4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4pPr>
            <a:lvl5pPr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5pPr>
            <a:lvl6pPr marL="4572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6pPr>
            <a:lvl7pPr marL="9144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7pPr>
            <a:lvl8pPr marL="13716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8pPr>
            <a:lvl9pPr marL="1828800" algn="l" defTabSz="725488" rtl="0" eaLnBrk="0" fontAlgn="base" hangingPunct="0">
              <a:lnSpc>
                <a:spcPts val="3138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kumimoji="1" lang="zh-CN" altLang="en-US" sz="3000" kern="0" dirty="0">
                <a:solidFill>
                  <a:srgbClr val="333399"/>
                </a:solidFill>
              </a:rPr>
              <a:t>         </a:t>
            </a:r>
            <a:r>
              <a:rPr kumimoji="1" lang="zh-CN" altLang="en-US" sz="3600" b="0" kern="0" dirty="0">
                <a:solidFill>
                  <a:srgbClr val="FF0000"/>
                </a:solidFill>
                <a:effectLst/>
              </a:rPr>
              <a:t>国外制备铁基超导线的情况   </a:t>
            </a:r>
            <a:r>
              <a:rPr kumimoji="1" lang="en-US" altLang="zh-CN" sz="2000" kern="0" dirty="0">
                <a:solidFill>
                  <a:srgbClr val="333399"/>
                </a:solidFill>
                <a:effectLst/>
              </a:rPr>
              <a:t>122</a:t>
            </a:r>
            <a:r>
              <a:rPr kumimoji="1" lang="zh-CN" altLang="en-US" sz="2000" kern="0" dirty="0">
                <a:solidFill>
                  <a:srgbClr val="333399"/>
                </a:solidFill>
                <a:effectLst/>
              </a:rPr>
              <a:t>体系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5724747"/>
            <a:ext cx="3288078" cy="90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101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主题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 主题" id="{C42A56DC-617B-4CF3-A293-44647BABC060}" vid="{FB5950E3-E8D3-4A41-9395-2969B42F22FD}"/>
    </a:ext>
  </a:extLst>
</a:theme>
</file>

<file path=ppt/theme/theme10.xml><?xml version="1.0" encoding="utf-8"?>
<a:theme xmlns:a="http://schemas.openxmlformats.org/drawingml/2006/main" name="5_PPT 主题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 主题" id="{C42A56DC-617B-4CF3-A293-44647BABC060}" vid="{FB5950E3-E8D3-4A41-9395-2969B42F22FD}"/>
    </a:ext>
  </a:extLst>
</a:theme>
</file>

<file path=ppt/theme/theme11.xml><?xml version="1.0" encoding="utf-8"?>
<a:theme xmlns:a="http://schemas.openxmlformats.org/drawingml/2006/main" name="3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lends">
  <a:themeElements>
    <a:clrScheme name="2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PT 主题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 主题" id="{C42A56DC-617B-4CF3-A293-44647BABC060}" vid="{FB5950E3-E8D3-4A41-9395-2969B42F22FD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PT 主题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 主题" id="{C42A56DC-617B-4CF3-A293-44647BABC060}" vid="{FB5950E3-E8D3-4A41-9395-2969B42F22FD}"/>
    </a:ext>
  </a:extLst>
</a:theme>
</file>

<file path=ppt/theme/theme6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PPT 主题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 主题" id="{C42A56DC-617B-4CF3-A293-44647BABC060}" vid="{FB5950E3-E8D3-4A41-9395-2969B42F22FD}"/>
    </a:ext>
  </a:extLst>
</a:theme>
</file>

<file path=ppt/theme/theme8.xml><?xml version="1.0" encoding="utf-8"?>
<a:theme xmlns:a="http://schemas.openxmlformats.org/drawingml/2006/main" name="4_PPT 主题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 主题" id="{C42A56DC-617B-4CF3-A293-44647BABC060}" vid="{FB5950E3-E8D3-4A41-9395-2969B42F22FD}"/>
    </a:ext>
  </a:extLst>
</a:theme>
</file>

<file path=ppt/theme/theme9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主题</Template>
  <TotalTime>29853</TotalTime>
  <Words>3181</Words>
  <Application>Microsoft Office PowerPoint</Application>
  <PresentationFormat>全屏显示(4:3)</PresentationFormat>
  <Paragraphs>407</Paragraphs>
  <Slides>44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74" baseType="lpstr">
      <vt:lpstr>Arial Unicode MS</vt:lpstr>
      <vt:lpstr>ＭＳ Ｐゴシック</vt:lpstr>
      <vt:lpstr>ＭＳ Ｐゴシック</vt:lpstr>
      <vt:lpstr>黑体</vt:lpstr>
      <vt:lpstr>华文仿宋</vt:lpstr>
      <vt:lpstr>宋体</vt:lpstr>
      <vt:lpstr>Arial</vt:lpstr>
      <vt:lpstr>Arial Black</vt:lpstr>
      <vt:lpstr>Calibri</vt:lpstr>
      <vt:lpstr>Calibri Light</vt:lpstr>
      <vt:lpstr>Symbol</vt:lpstr>
      <vt:lpstr>Tahoma</vt:lpstr>
      <vt:lpstr>Times New Roman</vt:lpstr>
      <vt:lpstr>Wingdings</vt:lpstr>
      <vt:lpstr>Wingdings 2</vt:lpstr>
      <vt:lpstr>PPT 主题</vt:lpstr>
      <vt:lpstr>1_PPT 主题</vt:lpstr>
      <vt:lpstr>Office 主题</vt:lpstr>
      <vt:lpstr>HDOfficeLightV0</vt:lpstr>
      <vt:lpstr>2_PPT 主题</vt:lpstr>
      <vt:lpstr>1_HDOfficeLightV0</vt:lpstr>
      <vt:lpstr>3_PPT 主题</vt:lpstr>
      <vt:lpstr>4_PPT 主题</vt:lpstr>
      <vt:lpstr>Blends</vt:lpstr>
      <vt:lpstr>5_PPT 主题</vt:lpstr>
      <vt:lpstr>3_Blends</vt:lpstr>
      <vt:lpstr>1_Blends</vt:lpstr>
      <vt:lpstr>2_Blends</vt:lpstr>
      <vt:lpstr>Graph</vt:lpstr>
      <vt:lpstr>公式</vt:lpstr>
      <vt:lpstr>PowerPoint 演示文稿</vt:lpstr>
      <vt:lpstr>汇 报 提 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Jc properties at 4.2 K for HP Sr-122/Ag tapes </vt:lpstr>
      <vt:lpstr>Temperature dependence of n value             for Sr-122 tapes</vt:lpstr>
      <vt:lpstr>The first strain measurements of Sr-122/Ag tapes</vt:lpstr>
      <vt:lpstr>Fabrication of stainless steel/Ag double sheathed Ba122 tapes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Sky123.Org</cp:lastModifiedBy>
  <cp:revision>496</cp:revision>
  <dcterms:created xsi:type="dcterms:W3CDTF">2015-05-03T12:25:01Z</dcterms:created>
  <dcterms:modified xsi:type="dcterms:W3CDTF">2016-04-28T01:58:49Z</dcterms:modified>
</cp:coreProperties>
</file>