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77" r:id="rId2"/>
    <p:sldId id="278" r:id="rId3"/>
    <p:sldId id="279" r:id="rId4"/>
    <p:sldId id="280" r:id="rId5"/>
    <p:sldId id="268" r:id="rId6"/>
    <p:sldId id="269" r:id="rId7"/>
    <p:sldId id="272" r:id="rId8"/>
    <p:sldId id="271" r:id="rId9"/>
    <p:sldId id="276" r:id="rId10"/>
    <p:sldId id="275" r:id="rId11"/>
    <p:sldId id="28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33" autoAdjust="0"/>
    <p:restoredTop sz="87950" autoAdjust="0"/>
  </p:normalViewPr>
  <p:slideViewPr>
    <p:cSldViewPr snapToGrid="0">
      <p:cViewPr varScale="1">
        <p:scale>
          <a:sx n="91" d="100"/>
          <a:sy n="91" d="100"/>
        </p:scale>
        <p:origin x="61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1A44F-546C-4293-8488-D30247C8EF6A}" type="datetimeFigureOut">
              <a:rPr lang="zh-CN" altLang="en-US" smtClean="0"/>
              <a:pPr/>
              <a:t>2016/3/25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D6FF7-324A-42E4-9546-ED0304C90B2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0555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和理念。中广核建设了一个跨国三维异地协同设计平台。中广核工程公司提出的智能电站项目总体技术方案，按照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zh-CN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统一业务流程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</a:t>
            </a:r>
            <a:r>
              <a:rPr lang="zh-CN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、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zh-CN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协同设计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</a:t>
            </a:r>
            <a:r>
              <a:rPr lang="zh-CN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、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zh-CN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智能建造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</a:t>
            </a:r>
            <a:r>
              <a:rPr lang="zh-CN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、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zh-CN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项目管理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</a:t>
            </a:r>
            <a:r>
              <a:rPr lang="zh-CN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、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zh-CN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仿真推演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</a:t>
            </a:r>
            <a:r>
              <a:rPr lang="zh-CN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、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zh-CN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知识工程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</a:t>
            </a:r>
            <a:r>
              <a:rPr lang="zh-CN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、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zh-CN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信息构架及数据中心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</a:t>
            </a:r>
            <a:r>
              <a:rPr lang="zh-CN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七大专项协同推进。中国核工业中原建设有限公司选择致远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A8-m</a:t>
            </a:r>
            <a:r>
              <a:rPr lang="zh-CN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企业集团版协同管理系统、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M1</a:t>
            </a:r>
            <a:r>
              <a:rPr lang="zh-CN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移动协同管理软件打造一流管理体系建设。国家核电已建设了全时期三维数字化电厂系统，集成了三维设计和工程建设以及电厂运营各个环节的信息协同系统。中国电力投资公司核电技术中心已完成基于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A8</a:t>
            </a:r>
            <a:r>
              <a:rPr lang="zh-CN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协同办公系统的全面优化建设。</a:t>
            </a:r>
            <a:endParaRPr lang="zh-CN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D6FF7-324A-42E4-9546-ED0304C90B2A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3045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我国对于基础的核能数据建设与发展重视不够投入过少，缺乏长期稳定的研究队伍，造成了我国核能数据总体质量不高，用户较少，数据量不足，总体发展水平相比于美国、欧洲、日本等国家有较大的差距。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D6FF7-324A-42E4-9546-ED0304C90B2A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9667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61C1B80-9045-4F08-A068-4E9C0D3553A5}" type="slidenum">
              <a:rPr lang="zh-CN" altLang="en-US" sz="1200">
                <a:solidFill>
                  <a:srgbClr val="000000"/>
                </a:solidFill>
              </a:rPr>
              <a:pPr algn="r" eaLnBrk="1" hangingPunct="1"/>
              <a:t>10</a:t>
            </a:fld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6000" cy="34290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2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21133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pPr/>
              <a:t>3/25/2016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pPr/>
              <a:t>3/25/2016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pPr/>
              <a:t>3/25/2016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pPr/>
              <a:t>3/25/2016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pPr/>
              <a:t>3/25/2016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pPr/>
              <a:t>3/25/2016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pPr/>
              <a:t>3/25/2016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pPr/>
              <a:t>3/25/2016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pPr/>
              <a:t>3/25/2016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9175"/>
          </a:xfrm>
        </p:spPr>
        <p:txBody>
          <a:bodyPr>
            <a:normAutofit/>
          </a:bodyPr>
          <a:lstStyle>
            <a:lvl1pPr>
              <a:defRPr sz="40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562100"/>
            <a:ext cx="10233800" cy="4953000"/>
          </a:xfrm>
        </p:spPr>
        <p:txBody>
          <a:bodyPr/>
          <a:lstStyle>
            <a:lvl1pPr>
              <a:defRPr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>
              <a:defRPr>
                <a:latin typeface="华文中宋" panose="02010600040101010101" pitchFamily="2" charset="-122"/>
                <a:ea typeface="华文中宋" panose="02010600040101010101" pitchFamily="2" charset="-122"/>
              </a:defRPr>
            </a:lvl2pPr>
            <a:lvl3pPr>
              <a:defRPr>
                <a:latin typeface="华文中宋" panose="02010600040101010101" pitchFamily="2" charset="-122"/>
                <a:ea typeface="华文中宋" panose="02010600040101010101" pitchFamily="2" charset="-122"/>
              </a:defRPr>
            </a:lvl3pPr>
            <a:lvl4pPr>
              <a:defRPr>
                <a:latin typeface="华文中宋" panose="02010600040101010101" pitchFamily="2" charset="-122"/>
                <a:ea typeface="华文中宋" panose="02010600040101010101" pitchFamily="2" charset="-122"/>
              </a:defRPr>
            </a:lvl4pPr>
            <a:lvl5pPr>
              <a:defRPr>
                <a:latin typeface="华文中宋" panose="02010600040101010101" pitchFamily="2" charset="-122"/>
                <a:ea typeface="华文中宋" panose="0201060004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pPr/>
              <a:t>3/25/2016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pPr/>
              <a:t>3/25/2016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pPr/>
              <a:t>3/25/2016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pPr/>
              <a:t>3/25/2016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pPr/>
              <a:t>3/25/2016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pPr/>
              <a:t>3/25/2016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pPr/>
              <a:t>3/25/2016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pPr/>
              <a:t>3/25/2016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未来核电发展方向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20000" y="1562100"/>
            <a:ext cx="10233800" cy="3127131"/>
          </a:xfrm>
        </p:spPr>
        <p:txBody>
          <a:bodyPr/>
          <a:lstStyle/>
          <a:p>
            <a:r>
              <a:rPr lang="zh-CN" altLang="en-US" dirty="0">
                <a:solidFill>
                  <a:srgbClr val="FFC000"/>
                </a:solidFill>
              </a:rPr>
              <a:t>安全性：</a:t>
            </a:r>
            <a:r>
              <a:rPr lang="zh-CN" altLang="en-US" dirty="0" smtClean="0"/>
              <a:t>安全是核能发展基本保障；</a:t>
            </a:r>
            <a:endParaRPr lang="en-US" altLang="zh-CN" dirty="0" smtClean="0"/>
          </a:p>
          <a:p>
            <a:r>
              <a:rPr lang="zh-CN" altLang="en-US" dirty="0">
                <a:solidFill>
                  <a:srgbClr val="FFC000"/>
                </a:solidFill>
              </a:rPr>
              <a:t>经济性：</a:t>
            </a:r>
            <a:r>
              <a:rPr lang="zh-CN" altLang="en-US" dirty="0" smtClean="0"/>
              <a:t>优化运行现有核电站，延长寿期；</a:t>
            </a:r>
            <a:endParaRPr lang="en-US" altLang="zh-CN" dirty="0" smtClean="0"/>
          </a:p>
          <a:p>
            <a:r>
              <a:rPr lang="zh-CN" altLang="en-US" dirty="0">
                <a:solidFill>
                  <a:srgbClr val="FFC000"/>
                </a:solidFill>
              </a:rPr>
              <a:t>技术</a:t>
            </a:r>
            <a:r>
              <a:rPr lang="zh-CN" altLang="en-US" dirty="0" smtClean="0">
                <a:solidFill>
                  <a:srgbClr val="FFC000"/>
                </a:solidFill>
              </a:rPr>
              <a:t>先进性：</a:t>
            </a:r>
            <a:r>
              <a:rPr lang="zh-CN" altLang="en-US" dirty="0" smtClean="0"/>
              <a:t>建设新型</a:t>
            </a:r>
            <a:r>
              <a:rPr lang="en-US" altLang="zh-CN" dirty="0" smtClean="0"/>
              <a:t>/</a:t>
            </a:r>
            <a:r>
              <a:rPr lang="zh-CN" altLang="en-US" dirty="0" smtClean="0"/>
              <a:t>改良核电站（如三代堆、</a:t>
            </a:r>
            <a:r>
              <a:rPr lang="en-US" altLang="zh-CN" dirty="0" smtClean="0"/>
              <a:t>AP1000/</a:t>
            </a:r>
            <a:r>
              <a:rPr lang="zh-CN" altLang="en-US" dirty="0" smtClean="0"/>
              <a:t>华龙一号等）；</a:t>
            </a:r>
            <a:endParaRPr lang="en-US" altLang="zh-CN" dirty="0" smtClean="0"/>
          </a:p>
          <a:p>
            <a:r>
              <a:rPr lang="zh-CN" altLang="en-US" dirty="0">
                <a:solidFill>
                  <a:srgbClr val="FFC000"/>
                </a:solidFill>
              </a:rPr>
              <a:t>可持续性：</a:t>
            </a:r>
            <a:r>
              <a:rPr lang="zh-CN" altLang="en-US" dirty="0" smtClean="0"/>
              <a:t>封闭燃料循环，改善废料管理；</a:t>
            </a:r>
            <a:endParaRPr lang="en-US" altLang="zh-CN" dirty="0" smtClean="0"/>
          </a:p>
          <a:p>
            <a:r>
              <a:rPr lang="zh-CN" altLang="en-US" dirty="0">
                <a:solidFill>
                  <a:srgbClr val="FFC000"/>
                </a:solidFill>
              </a:rPr>
              <a:t>广泛应用：</a:t>
            </a:r>
            <a:r>
              <a:rPr lang="zh-CN" altLang="en-US" dirty="0" smtClean="0"/>
              <a:t>电能、氢能及其它产品。</a:t>
            </a:r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000" y="4572000"/>
            <a:ext cx="4758359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/>
          <p:cNvSpPr txBox="1"/>
          <p:nvPr/>
        </p:nvSpPr>
        <p:spPr>
          <a:xfrm>
            <a:off x="7022570" y="6047546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Future Opportunities in Nuclear Power, Purdue University, October 16-17, 2014</a:t>
            </a:r>
            <a:endParaRPr lang="zh-CN" altLang="en-US" i="1" dirty="0">
              <a:latin typeface="Times New Roman" pitchFamily="18" charset="0"/>
              <a:ea typeface="华文中宋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64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椭圆 52"/>
          <p:cNvSpPr/>
          <p:nvPr/>
        </p:nvSpPr>
        <p:spPr>
          <a:xfrm>
            <a:off x="413295" y="1502037"/>
            <a:ext cx="11269397" cy="449825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838198" y="1775777"/>
            <a:ext cx="7221882" cy="3925479"/>
          </a:xfrm>
          <a:prstGeom prst="ellipse">
            <a:avLst/>
          </a:prstGeom>
          <a:solidFill>
            <a:srgbClr val="00B05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srgbClr val="85AE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2" name="文本框 11"/>
          <p:cNvSpPr txBox="1">
            <a:spLocks noChangeArrowheads="1"/>
          </p:cNvSpPr>
          <p:nvPr/>
        </p:nvSpPr>
        <p:spPr bwMode="auto">
          <a:xfrm>
            <a:off x="4559829" y="2253603"/>
            <a:ext cx="29763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rgbClr val="0000FF"/>
                </a:solidFill>
                <a:latin typeface="华文中宋" pitchFamily="2" charset="-122"/>
                <a:ea typeface="华文中宋" pitchFamily="2" charset="-122"/>
              </a:rPr>
              <a:t>核能</a:t>
            </a:r>
            <a:r>
              <a:rPr lang="zh-CN" altLang="en-US" sz="2400" dirty="0" smtClean="0">
                <a:solidFill>
                  <a:srgbClr val="0000FF"/>
                </a:solidFill>
                <a:latin typeface="华文中宋" pitchFamily="2" charset="-122"/>
                <a:ea typeface="华文中宋" pitchFamily="2" charset="-122"/>
              </a:rPr>
              <a:t>信息化</a:t>
            </a:r>
            <a:endParaRPr lang="en-US" altLang="zh-CN" sz="2400" dirty="0" smtClean="0">
              <a:solidFill>
                <a:srgbClr val="0000FF"/>
              </a:solidFill>
              <a:latin typeface="华文中宋" pitchFamily="2" charset="-122"/>
              <a:ea typeface="华文中宋" pitchFamily="2" charset="-122"/>
            </a:endParaRPr>
          </a:p>
          <a:p>
            <a:pPr algn="ctr"/>
            <a:r>
              <a:rPr lang="zh-CN" altLang="en-US" sz="2400" dirty="0" smtClean="0">
                <a:solidFill>
                  <a:srgbClr val="0000FF"/>
                </a:solidFill>
                <a:latin typeface="华文中宋" pitchFamily="2" charset="-122"/>
                <a:ea typeface="华文中宋" pitchFamily="2" charset="-122"/>
              </a:rPr>
              <a:t>科研协同平</a:t>
            </a:r>
            <a:r>
              <a:rPr lang="zh-CN" altLang="en-US" sz="2400" dirty="0">
                <a:solidFill>
                  <a:srgbClr val="0000FF"/>
                </a:solidFill>
                <a:latin typeface="华文中宋" pitchFamily="2" charset="-122"/>
                <a:ea typeface="华文中宋" pitchFamily="2" charset="-122"/>
              </a:rPr>
              <a:t>台</a:t>
            </a:r>
            <a:endParaRPr lang="en-US" sz="2400" dirty="0">
              <a:solidFill>
                <a:srgbClr val="0000FF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63" name="文本框 54"/>
          <p:cNvSpPr txBox="1">
            <a:spLocks noChangeArrowheads="1"/>
          </p:cNvSpPr>
          <p:nvPr/>
        </p:nvSpPr>
        <p:spPr bwMode="auto">
          <a:xfrm>
            <a:off x="8171873" y="2495399"/>
            <a:ext cx="24366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400" kern="0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虚拟核电站</a:t>
            </a:r>
            <a:endParaRPr lang="en-US" altLang="zh-CN" sz="2400" kern="0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4" name="文本框 34"/>
          <p:cNvSpPr txBox="1">
            <a:spLocks noChangeArrowheads="1"/>
          </p:cNvSpPr>
          <p:nvPr/>
        </p:nvSpPr>
        <p:spPr bwMode="white">
          <a:xfrm>
            <a:off x="5309840" y="3104126"/>
            <a:ext cx="2376620" cy="155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algn="l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p"/>
              <a:defRPr/>
            </a:pPr>
            <a:r>
              <a:rPr lang="zh-CN" altLang="en-US" sz="2000" kern="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科研协同</a:t>
            </a:r>
            <a:endParaRPr lang="en-US" altLang="zh-CN" sz="2000" kern="0" dirty="0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285750" indent="-285750" algn="l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p"/>
              <a:defRPr/>
            </a:pPr>
            <a:r>
              <a:rPr lang="zh-CN" altLang="en-US" sz="2000" kern="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管理智慧</a:t>
            </a:r>
            <a:endParaRPr lang="en-US" altLang="zh-CN" sz="2000" kern="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285750" indent="-285750" algn="l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p"/>
              <a:defRPr/>
            </a:pPr>
            <a:r>
              <a:rPr lang="zh-CN" altLang="en-US" sz="2000" kern="0" dirty="0">
                <a:latin typeface="华文中宋" panose="02010600040101010101" pitchFamily="2" charset="-122"/>
                <a:ea typeface="华文中宋" panose="02010600040101010101" pitchFamily="2" charset="-122"/>
              </a:rPr>
              <a:t>资源物联</a:t>
            </a:r>
            <a:endParaRPr lang="en-US" altLang="zh-CN" sz="2000" kern="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285750" indent="-285750" algn="l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p"/>
              <a:defRPr/>
            </a:pPr>
            <a:r>
              <a:rPr lang="zh-CN" altLang="en-US" sz="2000" kern="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决策智能</a:t>
            </a:r>
            <a:endParaRPr lang="en-US" altLang="zh-CN" sz="2000" kern="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65" name="文本框 34"/>
          <p:cNvSpPr txBox="1">
            <a:spLocks noChangeArrowheads="1"/>
          </p:cNvSpPr>
          <p:nvPr/>
        </p:nvSpPr>
        <p:spPr bwMode="white">
          <a:xfrm>
            <a:off x="8208234" y="3228616"/>
            <a:ext cx="2952684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algn="l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p"/>
              <a:defRPr/>
            </a:pPr>
            <a:r>
              <a:rPr lang="zh-CN" altLang="en-US" sz="2000" kern="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核电安全信息化</a:t>
            </a:r>
            <a:endParaRPr lang="en-US" altLang="zh-CN" sz="2000" kern="0" dirty="0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285750" indent="-285750" algn="l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p"/>
              <a:defRPr/>
            </a:pPr>
            <a:r>
              <a:rPr lang="zh-CN" altLang="en-US" sz="2000" kern="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核电运行信息化</a:t>
            </a:r>
            <a:endParaRPr lang="en-US" altLang="zh-CN" sz="2000" kern="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285750" indent="-285750" algn="l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p"/>
              <a:defRPr/>
            </a:pPr>
            <a:r>
              <a:rPr lang="zh-CN" altLang="en-US" sz="2000" kern="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核电维护信息化</a:t>
            </a:r>
            <a:endParaRPr lang="en-US" altLang="zh-CN" sz="2000" kern="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5" name="自选图形 4"/>
          <p:cNvSpPr>
            <a:spLocks noChangeArrowheads="1"/>
          </p:cNvSpPr>
          <p:nvPr/>
        </p:nvSpPr>
        <p:spPr bwMode="gray">
          <a:xfrm>
            <a:off x="2607938" y="6131973"/>
            <a:ext cx="7345531" cy="574675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zh-CN" altLang="en-US" sz="2800" b="1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实现人、财、物、知识管理全面信息化</a:t>
            </a:r>
            <a:endParaRPr lang="en-US" altLang="zh-CN" sz="2800" b="1" dirty="0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579943" cy="1019175"/>
          </a:xfrm>
        </p:spPr>
        <p:txBody>
          <a:bodyPr>
            <a:normAutofit/>
          </a:bodyPr>
          <a:lstStyle/>
          <a:p>
            <a:pPr lvl="0"/>
            <a:r>
              <a:rPr lang="zh-CN" altLang="en-US" dirty="0"/>
              <a:t>核安全所核能</a:t>
            </a:r>
            <a:r>
              <a:rPr lang="zh-CN" altLang="zh-CN" dirty="0"/>
              <a:t>学科</a:t>
            </a:r>
            <a:r>
              <a:rPr lang="zh-CN" altLang="en-US" dirty="0"/>
              <a:t>科研信息化</a:t>
            </a:r>
            <a:r>
              <a:rPr lang="zh-CN" altLang="zh-CN" dirty="0"/>
              <a:t>战略布局和发展</a:t>
            </a:r>
            <a:r>
              <a:rPr lang="zh-CN" altLang="zh-CN" dirty="0" smtClean="0"/>
              <a:t>思路</a:t>
            </a:r>
            <a:endParaRPr lang="zh-CN" altLang="en-US" dirty="0"/>
          </a:p>
        </p:txBody>
      </p:sp>
      <p:sp>
        <p:nvSpPr>
          <p:cNvPr id="55" name="椭圆 54"/>
          <p:cNvSpPr/>
          <p:nvPr/>
        </p:nvSpPr>
        <p:spPr>
          <a:xfrm>
            <a:off x="934487" y="2321216"/>
            <a:ext cx="4056093" cy="2834600"/>
          </a:xfrm>
          <a:prstGeom prst="ellipse">
            <a:avLst/>
          </a:prstGeom>
          <a:solidFill>
            <a:srgbClr val="777777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2399" y="2572233"/>
            <a:ext cx="2400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数字反应堆</a:t>
            </a:r>
            <a:endParaRPr lang="zh-CN" altLang="en-US" sz="2400" dirty="0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66" name="文本框 34"/>
          <p:cNvSpPr txBox="1">
            <a:spLocks noChangeArrowheads="1"/>
          </p:cNvSpPr>
          <p:nvPr/>
        </p:nvSpPr>
        <p:spPr bwMode="white">
          <a:xfrm>
            <a:off x="1637038" y="3104126"/>
            <a:ext cx="3111944" cy="155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algn="l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p"/>
              <a:defRPr/>
            </a:pPr>
            <a:r>
              <a:rPr lang="zh-CN" altLang="en-US" sz="2000" kern="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基础物理问题模拟</a:t>
            </a:r>
            <a:endParaRPr lang="en-US" altLang="zh-CN" sz="2000" kern="0" dirty="0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285750" indent="-285750" algn="l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p"/>
              <a:defRPr/>
            </a:pPr>
            <a:r>
              <a:rPr lang="zh-CN" altLang="en-US" sz="2000" kern="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设计交互与优化</a:t>
            </a:r>
            <a:endParaRPr lang="en-US" altLang="zh-CN" sz="2000" kern="0" dirty="0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285750" indent="-285750" algn="l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p"/>
              <a:defRPr/>
            </a:pPr>
            <a:r>
              <a:rPr lang="zh-CN" altLang="en-US" sz="2000" kern="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多过程综合集成仿真</a:t>
            </a:r>
            <a:endParaRPr lang="en-US" altLang="zh-CN" sz="2000" kern="0" dirty="0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285750" indent="-285750" algn="l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p"/>
              <a:defRPr/>
            </a:pPr>
            <a:r>
              <a:rPr lang="zh-CN" altLang="en-US" sz="2000" kern="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核能大数据</a:t>
            </a:r>
            <a:endParaRPr lang="en-US" altLang="zh-CN" sz="2000" kern="0" dirty="0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4149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我国核能</a:t>
            </a:r>
            <a:r>
              <a:rPr lang="zh-CN" altLang="zh-CN" dirty="0"/>
              <a:t>学科</a:t>
            </a:r>
            <a:r>
              <a:rPr lang="zh-CN" altLang="en-US" dirty="0"/>
              <a:t>科研信息化发展建议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1" y="1562100"/>
            <a:ext cx="10945760" cy="4953000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accent6"/>
                </a:solidFill>
                <a:sym typeface="Arial" pitchFamily="34" charset="0"/>
              </a:rPr>
              <a:t>加强顶层</a:t>
            </a:r>
            <a:r>
              <a:rPr lang="zh-CN" altLang="en-US" dirty="0" smtClean="0">
                <a:solidFill>
                  <a:schemeClr val="accent6"/>
                </a:solidFill>
                <a:sym typeface="Arial" pitchFamily="34" charset="0"/>
              </a:rPr>
              <a:t>设计</a:t>
            </a:r>
            <a:endParaRPr lang="en-US" altLang="zh-CN" dirty="0" smtClean="0">
              <a:solidFill>
                <a:schemeClr val="tx1"/>
              </a:solidFill>
              <a:sym typeface="Arial" pitchFamily="34" charset="0"/>
            </a:endParaRPr>
          </a:p>
          <a:p>
            <a:pPr lvl="1">
              <a:lnSpc>
                <a:spcPct val="120000"/>
              </a:lnSpc>
            </a:pPr>
            <a:r>
              <a:rPr lang="zh-CN" altLang="zh-CN" dirty="0" smtClean="0">
                <a:solidFill>
                  <a:schemeClr val="tx1"/>
                </a:solidFill>
              </a:rPr>
              <a:t>成立</a:t>
            </a:r>
            <a:r>
              <a:rPr lang="zh-CN" altLang="zh-CN" dirty="0">
                <a:solidFill>
                  <a:schemeClr val="tx1"/>
                </a:solidFill>
              </a:rPr>
              <a:t>核能学科科研信息化专业委员会，对我国的核能学科科研信息化进行</a:t>
            </a:r>
            <a:r>
              <a:rPr lang="zh-CN" altLang="en-US" dirty="0">
                <a:solidFill>
                  <a:schemeClr val="tx1"/>
                </a:solidFill>
              </a:rPr>
              <a:t>统一</a:t>
            </a:r>
            <a:r>
              <a:rPr lang="zh-CN" altLang="en-US" dirty="0" smtClean="0">
                <a:solidFill>
                  <a:schemeClr val="tx1"/>
                </a:solidFill>
              </a:rPr>
              <a:t>布局；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dirty="0" smtClean="0">
                <a:solidFill>
                  <a:schemeClr val="accent6"/>
                </a:solidFill>
                <a:sym typeface="Arial" pitchFamily="34" charset="0"/>
              </a:rPr>
              <a:t>加大</a:t>
            </a:r>
            <a:r>
              <a:rPr lang="zh-CN" altLang="zh-CN" dirty="0" smtClean="0">
                <a:solidFill>
                  <a:schemeClr val="accent6"/>
                </a:solidFill>
                <a:sym typeface="Arial" pitchFamily="34" charset="0"/>
              </a:rPr>
              <a:t>核能数据库与核能</a:t>
            </a:r>
            <a:r>
              <a:rPr lang="zh-CN" altLang="zh-CN" dirty="0">
                <a:solidFill>
                  <a:schemeClr val="accent6"/>
                </a:solidFill>
                <a:sym typeface="Arial" pitchFamily="34" charset="0"/>
              </a:rPr>
              <a:t>大</a:t>
            </a:r>
            <a:r>
              <a:rPr lang="zh-CN" altLang="zh-CN" dirty="0" smtClean="0">
                <a:solidFill>
                  <a:schemeClr val="accent6"/>
                </a:solidFill>
                <a:sym typeface="Arial" pitchFamily="34" charset="0"/>
              </a:rPr>
              <a:t>数据建设</a:t>
            </a:r>
            <a:r>
              <a:rPr lang="zh-CN" altLang="zh-CN" dirty="0">
                <a:solidFill>
                  <a:schemeClr val="accent6"/>
                </a:solidFill>
                <a:sym typeface="Arial" pitchFamily="34" charset="0"/>
              </a:rPr>
              <a:t>的支持</a:t>
            </a:r>
            <a:r>
              <a:rPr lang="zh-CN" altLang="zh-CN" dirty="0" smtClean="0">
                <a:solidFill>
                  <a:schemeClr val="accent6"/>
                </a:solidFill>
                <a:sym typeface="Arial" pitchFamily="34" charset="0"/>
              </a:rPr>
              <a:t>力度</a:t>
            </a:r>
            <a:endParaRPr lang="en-US" altLang="zh-CN" dirty="0" smtClean="0">
              <a:solidFill>
                <a:schemeClr val="accent6"/>
              </a:solidFill>
              <a:sym typeface="Arial" pitchFamily="34" charset="0"/>
            </a:endParaRPr>
          </a:p>
          <a:p>
            <a:pPr lvl="1">
              <a:lnSpc>
                <a:spcPct val="120000"/>
              </a:lnSpc>
            </a:pPr>
            <a:r>
              <a:rPr lang="zh-CN" altLang="en-US" dirty="0">
                <a:solidFill>
                  <a:schemeClr val="tx1"/>
                </a:solidFill>
                <a:sym typeface="Arial" pitchFamily="34" charset="0"/>
              </a:rPr>
              <a:t>构建“核能大数据中心”，</a:t>
            </a:r>
            <a:r>
              <a:rPr lang="zh-CN" altLang="zh-CN" dirty="0">
                <a:solidFill>
                  <a:schemeClr val="tx1"/>
                </a:solidFill>
              </a:rPr>
              <a:t>通过大数据技术进行分析，提高核能系统的安全性</a:t>
            </a:r>
            <a:r>
              <a:rPr lang="zh-CN" altLang="en-US" dirty="0" smtClean="0">
                <a:solidFill>
                  <a:schemeClr val="tx1"/>
                </a:solidFill>
              </a:rPr>
              <a:t>；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accent6"/>
                </a:solidFill>
              </a:rPr>
              <a:t>启动国家级虚拟核电站计划</a:t>
            </a:r>
            <a:endParaRPr lang="en-US" altLang="zh-CN" dirty="0" smtClean="0">
              <a:solidFill>
                <a:schemeClr val="accent6"/>
              </a:solidFill>
              <a:sym typeface="Arial" pitchFamily="34" charset="0"/>
            </a:endParaRPr>
          </a:p>
          <a:p>
            <a:pPr lvl="1">
              <a:lnSpc>
                <a:spcPct val="120000"/>
              </a:lnSpc>
            </a:pPr>
            <a:r>
              <a:rPr lang="zh-CN" altLang="zh-CN" dirty="0">
                <a:solidFill>
                  <a:schemeClr val="tx1"/>
                </a:solidFill>
                <a:sym typeface="Arial" pitchFamily="34" charset="0"/>
              </a:rPr>
              <a:t>加</a:t>
            </a:r>
            <a:r>
              <a:rPr lang="zh-CN" altLang="en-US" dirty="0">
                <a:solidFill>
                  <a:schemeClr val="tx1"/>
                </a:solidFill>
                <a:sym typeface="Arial" pitchFamily="34" charset="0"/>
              </a:rPr>
              <a:t>大</a:t>
            </a:r>
            <a:r>
              <a:rPr lang="zh-CN" altLang="en-US" dirty="0">
                <a:solidFill>
                  <a:srgbClr val="FF0000"/>
                </a:solidFill>
                <a:sym typeface="Arial" pitchFamily="34" charset="0"/>
              </a:rPr>
              <a:t>核心自主化</a:t>
            </a:r>
            <a:r>
              <a:rPr lang="zh-CN" altLang="zh-CN" dirty="0">
                <a:solidFill>
                  <a:srgbClr val="FF0000"/>
                </a:solidFill>
                <a:sym typeface="Arial" pitchFamily="34" charset="0"/>
              </a:rPr>
              <a:t>软件研发</a:t>
            </a:r>
            <a:r>
              <a:rPr lang="zh-CN" altLang="zh-CN" dirty="0">
                <a:solidFill>
                  <a:schemeClr val="tx1"/>
                </a:solidFill>
                <a:sym typeface="Arial" pitchFamily="34" charset="0"/>
              </a:rPr>
              <a:t>的投入和支持，</a:t>
            </a:r>
            <a:r>
              <a:rPr lang="zh-CN" altLang="zh-CN" dirty="0">
                <a:solidFill>
                  <a:schemeClr val="tx1"/>
                </a:solidFill>
              </a:rPr>
              <a:t>在核心通用核能软件研发方面获得</a:t>
            </a:r>
            <a:r>
              <a:rPr lang="zh-CN" altLang="zh-CN" dirty="0" smtClean="0">
                <a:solidFill>
                  <a:schemeClr val="tx1"/>
                </a:solidFill>
              </a:rPr>
              <a:t>突破</a:t>
            </a:r>
            <a:r>
              <a:rPr lang="zh-CN" altLang="en-US" dirty="0" smtClean="0">
                <a:solidFill>
                  <a:schemeClr val="tx1"/>
                </a:solidFill>
              </a:rPr>
              <a:t>；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</a:pPr>
            <a:r>
              <a:rPr lang="zh-CN" altLang="zh-CN" dirty="0" smtClean="0">
                <a:solidFill>
                  <a:schemeClr val="tx1"/>
                </a:solidFill>
              </a:rPr>
              <a:t>启动</a:t>
            </a:r>
            <a:r>
              <a:rPr lang="zh-CN" altLang="zh-CN" dirty="0">
                <a:solidFill>
                  <a:schemeClr val="tx1"/>
                </a:solidFill>
              </a:rPr>
              <a:t>国家层面的核能集成仿真与数字堆研究计划，建立中国核能集成仿真联盟，搭建统一的</a:t>
            </a:r>
            <a:r>
              <a:rPr lang="zh-CN" altLang="zh-CN" dirty="0">
                <a:solidFill>
                  <a:srgbClr val="FF0000"/>
                </a:solidFill>
              </a:rPr>
              <a:t>核能集成仿真软硬件平台</a:t>
            </a:r>
            <a:r>
              <a:rPr lang="zh-CN" altLang="en-US" dirty="0">
                <a:solidFill>
                  <a:srgbClr val="FF0000"/>
                </a:solidFill>
              </a:rPr>
              <a:t>与数字反应堆</a:t>
            </a:r>
            <a:r>
              <a:rPr lang="zh-CN" altLang="en-US" dirty="0">
                <a:solidFill>
                  <a:schemeClr val="tx1"/>
                </a:solidFill>
              </a:rPr>
              <a:t>；</a:t>
            </a:r>
            <a:endParaRPr lang="en-US" altLang="zh-CN" dirty="0">
              <a:solidFill>
                <a:schemeClr val="accent6"/>
              </a:solidFill>
              <a:sym typeface="Arial" pitchFamily="34" charset="0"/>
            </a:endParaRPr>
          </a:p>
          <a:p>
            <a:pPr lvl="1">
              <a:lnSpc>
                <a:spcPct val="120000"/>
              </a:lnSpc>
            </a:pPr>
            <a:r>
              <a:rPr lang="zh-CN" altLang="en-US" dirty="0">
                <a:solidFill>
                  <a:schemeClr val="tx1"/>
                </a:solidFill>
              </a:rPr>
              <a:t>整合数字城市、数字气象、数字交通、数字地震、数字海啸等数字社会环境，围绕核安全</a:t>
            </a:r>
            <a:r>
              <a:rPr lang="zh-CN" altLang="en-US" dirty="0">
                <a:solidFill>
                  <a:srgbClr val="FF0000"/>
                </a:solidFill>
              </a:rPr>
              <a:t>建设社会风险评价与应急支持</a:t>
            </a:r>
            <a:r>
              <a:rPr lang="zh-CN" altLang="en-US" dirty="0" smtClean="0">
                <a:solidFill>
                  <a:srgbClr val="FF0000"/>
                </a:solidFill>
              </a:rPr>
              <a:t>中心</a:t>
            </a:r>
            <a:r>
              <a:rPr lang="zh-CN" altLang="en-US" dirty="0">
                <a:solidFill>
                  <a:schemeClr val="tx1"/>
                </a:solidFill>
              </a:rPr>
              <a:t>。</a:t>
            </a:r>
            <a:endParaRPr lang="en-US" altLang="zh-CN" dirty="0">
              <a:solidFill>
                <a:schemeClr val="tx1"/>
              </a:solidFill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757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先进核能系统是核能发展的趋势和未来</a:t>
            </a:r>
            <a:endParaRPr lang="zh-CN" altLang="en-US" dirty="0"/>
          </a:p>
        </p:txBody>
      </p:sp>
      <p:pic>
        <p:nvPicPr>
          <p:cNvPr id="4" name="Picture 2" descr="E:\QQPCmgr\Documents\Tencent Files\380206026\FileRecv\反应堆发展路线图(2013-07-2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30" y="1716542"/>
            <a:ext cx="11386739" cy="457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右箭头 4"/>
          <p:cNvSpPr/>
          <p:nvPr/>
        </p:nvSpPr>
        <p:spPr bwMode="auto">
          <a:xfrm>
            <a:off x="7678363" y="1927556"/>
            <a:ext cx="3048000" cy="762000"/>
          </a:xfrm>
          <a:prstGeom prst="rightArrow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2000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先进核能系统</a:t>
            </a:r>
          </a:p>
        </p:txBody>
      </p:sp>
    </p:spTree>
    <p:extLst>
      <p:ext uri="{BB962C8B-B14F-4D97-AF65-F5344CB8AC3E}">
        <p14:creationId xmlns:p14="http://schemas.microsoft.com/office/powerpoint/2010/main" val="174477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核能学科科研信息化意义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1" y="1562100"/>
            <a:ext cx="10763250" cy="4395788"/>
          </a:xfrm>
        </p:spPr>
        <p:txBody>
          <a:bodyPr>
            <a:noAutofit/>
          </a:bodyPr>
          <a:lstStyle/>
          <a:p>
            <a:pPr marL="342900" lvl="1" indent="-342900" defTabSz="0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003399"/>
              </a:buClr>
              <a:buFont typeface="Wingdings" pitchFamily="2" charset="2"/>
              <a:buChar char="v"/>
            </a:pPr>
            <a:r>
              <a:rPr lang="zh-CN" altLang="en-US" b="1" dirty="0">
                <a:solidFill>
                  <a:schemeClr val="tx1"/>
                </a:solidFill>
                <a:sym typeface="Arial" pitchFamily="34" charset="0"/>
              </a:rPr>
              <a:t>核能学科科研信息化需求</a:t>
            </a:r>
            <a:endParaRPr lang="en-US" altLang="zh-CN" b="1" dirty="0">
              <a:solidFill>
                <a:schemeClr val="tx1"/>
              </a:solidFill>
              <a:sym typeface="Arial" pitchFamily="34" charset="0"/>
            </a:endParaRPr>
          </a:p>
          <a:p>
            <a:pPr marL="620713" lvl="1" indent="-257175" defTabSz="0" eaLnBrk="0" fontAlgn="base" hangingPunct="0">
              <a:lnSpc>
                <a:spcPct val="120000"/>
              </a:lnSpc>
              <a:spcBef>
                <a:spcPts val="600"/>
              </a:spcBef>
              <a:buClr>
                <a:srgbClr val="1F497D"/>
              </a:buClr>
              <a:buFont typeface="Wingdings" pitchFamily="2" charset="2"/>
              <a:buChar char="§"/>
            </a:pPr>
            <a:r>
              <a:rPr lang="zh-CN" altLang="en-US" sz="2000" dirty="0">
                <a:solidFill>
                  <a:schemeClr val="tx1"/>
                </a:solidFill>
                <a:sym typeface="Arial" pitchFamily="34" charset="0"/>
              </a:rPr>
              <a:t>核能系统设计与研究周期长，研发成本庞大（</a:t>
            </a:r>
            <a:r>
              <a:rPr lang="en-US" altLang="zh-CN" sz="2000" dirty="0">
                <a:solidFill>
                  <a:schemeClr val="tx1"/>
                </a:solidFill>
                <a:sym typeface="Arial" pitchFamily="34" charset="0"/>
              </a:rPr>
              <a:t>ITER</a:t>
            </a:r>
            <a:r>
              <a:rPr lang="zh-CN" altLang="en-US" sz="2000" dirty="0">
                <a:solidFill>
                  <a:schemeClr val="tx1"/>
                </a:solidFill>
                <a:sym typeface="Arial" pitchFamily="34" charset="0"/>
              </a:rPr>
              <a:t>研究需耗时</a:t>
            </a:r>
            <a:r>
              <a:rPr lang="en-US" altLang="zh-CN" sz="2000" dirty="0">
                <a:solidFill>
                  <a:schemeClr val="tx1"/>
                </a:solidFill>
                <a:sym typeface="Arial" pitchFamily="34" charset="0"/>
              </a:rPr>
              <a:t>35</a:t>
            </a:r>
            <a:r>
              <a:rPr lang="zh-CN" altLang="en-US" sz="2000" dirty="0">
                <a:solidFill>
                  <a:schemeClr val="tx1"/>
                </a:solidFill>
                <a:sym typeface="Arial" pitchFamily="34" charset="0"/>
              </a:rPr>
              <a:t>年，投入</a:t>
            </a:r>
            <a:r>
              <a:rPr lang="en-US" altLang="zh-CN" sz="2000" dirty="0">
                <a:solidFill>
                  <a:schemeClr val="tx1"/>
                </a:solidFill>
                <a:sym typeface="Arial" pitchFamily="34" charset="0"/>
              </a:rPr>
              <a:t>120</a:t>
            </a:r>
            <a:r>
              <a:rPr lang="zh-CN" altLang="en-US" sz="2000" dirty="0">
                <a:solidFill>
                  <a:schemeClr val="tx1"/>
                </a:solidFill>
                <a:sym typeface="Arial" pitchFamily="34" charset="0"/>
              </a:rPr>
              <a:t>亿美元）</a:t>
            </a:r>
            <a:endParaRPr lang="en-US" altLang="zh-CN" sz="2000" dirty="0">
              <a:solidFill>
                <a:schemeClr val="tx1"/>
              </a:solidFill>
              <a:sym typeface="Arial" pitchFamily="34" charset="0"/>
            </a:endParaRPr>
          </a:p>
          <a:p>
            <a:pPr marL="620713" lvl="1" indent="-257175" defTabSz="0" eaLnBrk="0" fontAlgn="base" hangingPunct="0">
              <a:lnSpc>
                <a:spcPct val="120000"/>
              </a:lnSpc>
              <a:spcBef>
                <a:spcPts val="600"/>
              </a:spcBef>
              <a:buClr>
                <a:srgbClr val="1F497D"/>
              </a:buClr>
              <a:buFont typeface="Wingdings" pitchFamily="2" charset="2"/>
              <a:buChar char="§"/>
            </a:pPr>
            <a:r>
              <a:rPr lang="zh-CN" altLang="en-US" sz="2000" dirty="0">
                <a:solidFill>
                  <a:schemeClr val="tx1"/>
                </a:solidFill>
                <a:sym typeface="Arial" pitchFamily="34" charset="0"/>
              </a:rPr>
              <a:t>核能系统研发具有典型的多学科交叉特色（热工水力、核物理、计算机、电气、控制科学等）</a:t>
            </a:r>
            <a:endParaRPr lang="zh-CN" altLang="zh-CN" sz="2000" dirty="0">
              <a:solidFill>
                <a:srgbClr val="FF0000"/>
              </a:solidFill>
              <a:sym typeface="Arial" pitchFamily="34" charset="0"/>
            </a:endParaRPr>
          </a:p>
          <a:p>
            <a:pPr marL="620713" lvl="1" indent="-257175" defTabSz="0" eaLnBrk="0" fontAlgn="base" hangingPunct="0">
              <a:lnSpc>
                <a:spcPct val="120000"/>
              </a:lnSpc>
              <a:spcBef>
                <a:spcPts val="600"/>
              </a:spcBef>
              <a:buClr>
                <a:srgbClr val="1F497D"/>
              </a:buClr>
              <a:buFont typeface="Wingdings" pitchFamily="2" charset="2"/>
              <a:buChar char="§"/>
            </a:pPr>
            <a:r>
              <a:rPr lang="zh-CN" altLang="en-US" sz="2000" dirty="0">
                <a:solidFill>
                  <a:schemeClr val="tx1"/>
                </a:solidFill>
              </a:rPr>
              <a:t>先进核能系统带来</a:t>
            </a:r>
            <a:r>
              <a:rPr lang="zh-CN" altLang="en-US" sz="2000" dirty="0" smtClean="0">
                <a:solidFill>
                  <a:schemeClr val="tx1"/>
                </a:solidFill>
              </a:rPr>
              <a:t>了全新</a:t>
            </a:r>
            <a:r>
              <a:rPr lang="zh-CN" altLang="en-US" sz="2000" dirty="0">
                <a:solidFill>
                  <a:schemeClr val="tx1"/>
                </a:solidFill>
              </a:rPr>
              <a:t>的科学问题需要通过实验、模拟的手段来解决（中子物理、热工水力）</a:t>
            </a:r>
            <a:endParaRPr lang="en-US" altLang="zh-CN" sz="2000" dirty="0">
              <a:solidFill>
                <a:schemeClr val="tx1"/>
              </a:solidFill>
              <a:sym typeface="Arial" pitchFamily="34" charset="0"/>
            </a:endParaRPr>
          </a:p>
          <a:p>
            <a:pPr marL="342900" lvl="1" indent="-342900">
              <a:lnSpc>
                <a:spcPct val="130000"/>
              </a:lnSpc>
              <a:spcBef>
                <a:spcPts val="600"/>
              </a:spcBef>
              <a:buClr>
                <a:srgbClr val="003399"/>
              </a:buClr>
              <a:buFont typeface="Wingdings" pitchFamily="2" charset="2"/>
              <a:buChar char="v"/>
            </a:pPr>
            <a:r>
              <a:rPr lang="zh-CN" altLang="en-US" b="1" dirty="0">
                <a:solidFill>
                  <a:schemeClr val="tx1"/>
                </a:solidFill>
              </a:rPr>
              <a:t>中国核电行业高速安全发展亟需信息化保驾护航</a:t>
            </a:r>
            <a:endParaRPr lang="en-US" altLang="zh-CN" b="1" dirty="0">
              <a:solidFill>
                <a:schemeClr val="tx1"/>
              </a:solidFill>
            </a:endParaRPr>
          </a:p>
          <a:p>
            <a:pPr marL="620713" lvl="1" indent="-257175"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</a:pPr>
            <a:r>
              <a:rPr lang="zh-CN" altLang="en-US" sz="2000" dirty="0">
                <a:solidFill>
                  <a:schemeClr val="tx1"/>
                </a:solidFill>
              </a:rPr>
              <a:t>打造高效产学研平台、减小研发成本</a:t>
            </a:r>
            <a:endParaRPr lang="en-US" altLang="zh-CN" sz="2000" dirty="0">
              <a:solidFill>
                <a:schemeClr val="tx1"/>
              </a:solidFill>
            </a:endParaRPr>
          </a:p>
          <a:p>
            <a:pPr marL="620713" lvl="1" indent="-257175"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</a:pPr>
            <a:r>
              <a:rPr lang="zh-CN" altLang="en-US" sz="2000" dirty="0">
                <a:solidFill>
                  <a:schemeClr val="tx1"/>
                </a:solidFill>
              </a:rPr>
              <a:t>打造智慧核电新兴产业、推动核电产业升级换代</a:t>
            </a:r>
            <a:endParaRPr lang="en-US" altLang="zh-CN" sz="2000" dirty="0">
              <a:solidFill>
                <a:schemeClr val="tx1"/>
              </a:solidFill>
            </a:endParaRPr>
          </a:p>
          <a:p>
            <a:pPr marL="620713" lvl="1" indent="-257175"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</a:pPr>
            <a:r>
              <a:rPr lang="zh-CN" altLang="en-US" sz="2000" dirty="0">
                <a:solidFill>
                  <a:schemeClr val="tx1"/>
                </a:solidFill>
              </a:rPr>
              <a:t>核事故的根本原因在于组织管理，信息化是保证安全管理</a:t>
            </a:r>
            <a:r>
              <a:rPr lang="zh-CN" altLang="en-US" sz="2000" dirty="0" smtClean="0">
                <a:solidFill>
                  <a:schemeClr val="tx1"/>
                </a:solidFill>
              </a:rPr>
              <a:t>的有效手段</a:t>
            </a:r>
            <a:endParaRPr lang="en-US" altLang="zh-CN" sz="2000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user4\Desktop\20001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082" y="246049"/>
            <a:ext cx="2948649" cy="156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265988" y="6114729"/>
            <a:ext cx="11660023" cy="52552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lvl="1" algn="ctr">
              <a:lnSpc>
                <a:spcPct val="130000"/>
              </a:lnSpc>
              <a:buClr>
                <a:srgbClr val="003399"/>
              </a:buClr>
            </a:pPr>
            <a:r>
              <a:rPr lang="zh-CN" altLang="en-US" sz="2400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核能信息化是实现协同创新高效管理的关键手段</a:t>
            </a:r>
            <a:endParaRPr lang="zh-CN" altLang="en-US" sz="2400" dirty="0">
              <a:solidFill>
                <a:srgbClr val="FF0000"/>
              </a:solidFill>
              <a:latin typeface="华文中宋" pitchFamily="2" charset="-122"/>
              <a:ea typeface="华文中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367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核能学科科研信息化国际发展动态和趋势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20000" y="1562100"/>
            <a:ext cx="10233800" cy="1181100"/>
          </a:xfrm>
        </p:spPr>
        <p:txBody>
          <a:bodyPr/>
          <a:lstStyle/>
          <a:p>
            <a:r>
              <a:rPr lang="zh-CN" altLang="en-US" dirty="0" smtClean="0"/>
              <a:t>核电研究与设计：数字反应堆（聚变、裂变）</a:t>
            </a:r>
            <a:endParaRPr lang="en-US" altLang="zh-CN" dirty="0" smtClean="0"/>
          </a:p>
          <a:p>
            <a:r>
              <a:rPr lang="zh-CN" altLang="en-US" dirty="0" smtClean="0"/>
              <a:t>核电工程安全运维：虚拟核电站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1804" y="5556556"/>
            <a:ext cx="3452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latin typeface="华文中宋" pitchFamily="2" charset="-122"/>
                <a:ea typeface="华文中宋" pitchFamily="2" charset="-122"/>
              </a:rPr>
              <a:t>美国</a:t>
            </a:r>
            <a:r>
              <a:rPr lang="en-US" altLang="zh-CN" sz="1600" dirty="0" smtClean="0">
                <a:latin typeface="华文中宋" pitchFamily="2" charset="-122"/>
                <a:ea typeface="华文中宋" pitchFamily="2" charset="-122"/>
              </a:rPr>
              <a:t>CASL</a:t>
            </a:r>
            <a:r>
              <a:rPr lang="zh-CN" altLang="en-US" sz="1600" dirty="0" smtClean="0">
                <a:latin typeface="华文中宋" pitchFamily="2" charset="-122"/>
                <a:ea typeface="华文中宋" pitchFamily="2" charset="-122"/>
              </a:rPr>
              <a:t>数字反应堆计划</a:t>
            </a:r>
            <a:endParaRPr lang="en-US" sz="1600" dirty="0">
              <a:latin typeface="华文中宋" pitchFamily="2" charset="-122"/>
              <a:ea typeface="华文中宋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178800" y="2994416"/>
            <a:ext cx="3822701" cy="2287341"/>
            <a:chOff x="399612" y="2892863"/>
            <a:chExt cx="4359447" cy="1556017"/>
          </a:xfrm>
        </p:grpSpPr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612" y="2892863"/>
              <a:ext cx="2778991" cy="1556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 descr="ITER_PICTURE_081106_smal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2875" y="2893611"/>
              <a:ext cx="1656184" cy="1552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7"/>
          <p:cNvSpPr txBox="1"/>
          <p:nvPr/>
        </p:nvSpPr>
        <p:spPr>
          <a:xfrm>
            <a:off x="8564167" y="5540986"/>
            <a:ext cx="31134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latin typeface="华文中宋" pitchFamily="2" charset="-122"/>
                <a:ea typeface="华文中宋" pitchFamily="2" charset="-122"/>
                <a:sym typeface="Arial" pitchFamily="34" charset="0"/>
              </a:rPr>
              <a:t>国际热核聚变实验堆 </a:t>
            </a:r>
            <a:r>
              <a:rPr lang="en-US" altLang="zh-CN" sz="1600" dirty="0" smtClean="0">
                <a:latin typeface="华文中宋" pitchFamily="2" charset="-122"/>
                <a:ea typeface="华文中宋" pitchFamily="2" charset="-122"/>
                <a:sym typeface="Arial" pitchFamily="34" charset="0"/>
              </a:rPr>
              <a:t>ITER</a:t>
            </a:r>
            <a:r>
              <a:rPr lang="zh-CN" altLang="en-US" sz="1600" dirty="0" smtClean="0">
                <a:latin typeface="华文中宋" pitchFamily="2" charset="-122"/>
                <a:ea typeface="华文中宋" pitchFamily="2" charset="-122"/>
                <a:sym typeface="Arial" pitchFamily="34" charset="0"/>
              </a:rPr>
              <a:t>计划</a:t>
            </a:r>
            <a:endParaRPr lang="en-US" altLang="en-US" sz="1600" dirty="0">
              <a:latin typeface="华文中宋" pitchFamily="2" charset="-122"/>
              <a:ea typeface="华文中宋" pitchFamily="2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123616" y="3024896"/>
            <a:ext cx="3577347" cy="2167795"/>
            <a:chOff x="611560" y="2636912"/>
            <a:chExt cx="7262133" cy="2952328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2647802"/>
              <a:ext cx="4536504" cy="2941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8064" y="2636912"/>
              <a:ext cx="2725629" cy="2952328"/>
            </a:xfrm>
            <a:prstGeom prst="rect">
              <a:avLst/>
            </a:prstGeom>
          </p:spPr>
        </p:pic>
      </p:grpSp>
      <p:sp>
        <p:nvSpPr>
          <p:cNvPr id="15" name="TextBox 18"/>
          <p:cNvSpPr txBox="1"/>
          <p:nvPr/>
        </p:nvSpPr>
        <p:spPr>
          <a:xfrm>
            <a:off x="4453176" y="5556616"/>
            <a:ext cx="3380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华文中宋" pitchFamily="2" charset="-122"/>
                <a:ea typeface="华文中宋" pitchFamily="2" charset="-122"/>
              </a:rPr>
              <a:t>欧洲 </a:t>
            </a:r>
            <a:r>
              <a:rPr lang="en-US" altLang="zh-CN" sz="1600" dirty="0" smtClean="0">
                <a:latin typeface="华文中宋" pitchFamily="2" charset="-122"/>
                <a:ea typeface="华文中宋" pitchFamily="2" charset="-122"/>
              </a:rPr>
              <a:t>NURESIM</a:t>
            </a:r>
            <a:r>
              <a:rPr lang="zh-CN" altLang="en-US" sz="1600" dirty="0" smtClean="0">
                <a:latin typeface="华文中宋" pitchFamily="2" charset="-122"/>
                <a:ea typeface="华文中宋" pitchFamily="2" charset="-122"/>
              </a:rPr>
              <a:t>数字反应堆计划</a:t>
            </a:r>
            <a:endParaRPr lang="en-US" sz="1600" dirty="0">
              <a:latin typeface="华文中宋" pitchFamily="2" charset="-122"/>
              <a:ea typeface="华文中宋" pitchFamily="2" charset="-122"/>
            </a:endParaRPr>
          </a:p>
        </p:txBody>
      </p:sp>
      <p:pic>
        <p:nvPicPr>
          <p:cNvPr id="16" name="Picture 2" descr="D:\08 学习资料\08 重要报告\26 2015年中国科研信息化发展研讨会-20151126\03 设计素材\CASL合作伙伴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4" y="3033351"/>
            <a:ext cx="3677608" cy="182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2"/>
          <p:cNvSpPr txBox="1"/>
          <p:nvPr/>
        </p:nvSpPr>
        <p:spPr>
          <a:xfrm>
            <a:off x="200025" y="4868425"/>
            <a:ext cx="3691896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国家实验室、核电公司、大学三方联合</a:t>
            </a:r>
            <a:endParaRPr lang="en-US" sz="1600" dirty="0">
              <a:solidFill>
                <a:schemeClr val="bg1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8" name="TextBox 29"/>
          <p:cNvSpPr txBox="1"/>
          <p:nvPr/>
        </p:nvSpPr>
        <p:spPr>
          <a:xfrm>
            <a:off x="4123616" y="5159176"/>
            <a:ext cx="3577347" cy="33894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联合了欧盟</a:t>
            </a:r>
            <a:r>
              <a:rPr lang="en-US" sz="1600" b="0" dirty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14</a:t>
            </a:r>
            <a:r>
              <a:rPr lang="zh-CN" altLang="en-US" sz="1600" b="0" dirty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各国家中的</a:t>
            </a:r>
            <a:r>
              <a:rPr lang="en-US" sz="1600" b="0" dirty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22</a:t>
            </a:r>
            <a:r>
              <a:rPr lang="zh-CN" altLang="en-US" sz="1600" b="0" dirty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个组织</a:t>
            </a:r>
            <a:endParaRPr lang="en-US" sz="1600" b="0" dirty="0">
              <a:solidFill>
                <a:schemeClr val="bg1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9" name="TextBox 29"/>
          <p:cNvSpPr txBox="1"/>
          <p:nvPr/>
        </p:nvSpPr>
        <p:spPr>
          <a:xfrm>
            <a:off x="8178800" y="5155166"/>
            <a:ext cx="3822701" cy="33894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zh-CN" sz="1600" b="0" dirty="0" smtClean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10</a:t>
            </a:r>
            <a:r>
              <a:rPr lang="zh-CN" altLang="en-US" sz="1600" b="0" dirty="0" smtClean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大类</a:t>
            </a:r>
            <a:r>
              <a:rPr lang="en-US" altLang="zh-CN" sz="1600" b="0" dirty="0" smtClean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100</a:t>
            </a:r>
            <a:r>
              <a:rPr lang="zh-CN" altLang="en-US" sz="1600" b="0" dirty="0" smtClean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余款软件</a:t>
            </a:r>
            <a:endParaRPr lang="en-US" sz="1600" b="0" dirty="0">
              <a:solidFill>
                <a:schemeClr val="bg1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65988" y="6114729"/>
            <a:ext cx="11660023" cy="57246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lvl="1" algn="ctr">
              <a:lnSpc>
                <a:spcPct val="130000"/>
              </a:lnSpc>
              <a:buClr>
                <a:srgbClr val="003399"/>
              </a:buClr>
            </a:pPr>
            <a:r>
              <a:rPr lang="zh-CN" altLang="en-US" sz="2400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国际上已启动核能信息化重大研发计划</a:t>
            </a:r>
            <a:endParaRPr lang="zh-CN" altLang="en-US" sz="2400" dirty="0">
              <a:solidFill>
                <a:srgbClr val="FF0000"/>
              </a:solidFill>
              <a:latin typeface="华文中宋" pitchFamily="2" charset="-122"/>
              <a:ea typeface="华文中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4152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865576" y="1636082"/>
            <a:ext cx="10488224" cy="4351764"/>
          </a:xfrm>
        </p:spPr>
        <p:txBody>
          <a:bodyPr>
            <a:normAutofit/>
          </a:bodyPr>
          <a:lstStyle/>
          <a:p>
            <a:pPr marL="342900" lvl="1" indent="-342900" defTabSz="0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003399"/>
              </a:buClr>
              <a:buFont typeface="Wingdings" pitchFamily="2" charset="2"/>
              <a:buChar char="v"/>
            </a:pPr>
            <a:r>
              <a:rPr lang="zh-CN" altLang="en-US" dirty="0" smtClean="0">
                <a:solidFill>
                  <a:schemeClr val="tx1"/>
                </a:solidFill>
                <a:sym typeface="Arial" pitchFamily="34" charset="0"/>
              </a:rPr>
              <a:t>核心</a:t>
            </a:r>
            <a:r>
              <a:rPr lang="zh-CN" altLang="en-US" dirty="0">
                <a:solidFill>
                  <a:schemeClr val="tx1"/>
                </a:solidFill>
                <a:sym typeface="Arial" pitchFamily="34" charset="0"/>
              </a:rPr>
              <a:t>设计</a:t>
            </a:r>
            <a:r>
              <a:rPr lang="zh-CN" altLang="zh-CN" dirty="0" smtClean="0">
                <a:solidFill>
                  <a:schemeClr val="tx1"/>
                </a:solidFill>
                <a:sym typeface="Arial" pitchFamily="34" charset="0"/>
              </a:rPr>
              <a:t>软件</a:t>
            </a:r>
            <a:endParaRPr lang="en-US" altLang="zh-CN" dirty="0">
              <a:solidFill>
                <a:schemeClr val="tx1"/>
              </a:solidFill>
              <a:sym typeface="Arial" pitchFamily="34" charset="0"/>
            </a:endParaRPr>
          </a:p>
          <a:p>
            <a:pPr marL="685800" lvl="3" fontAlgn="base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buClr>
                <a:schemeClr val="accent6"/>
              </a:buClr>
            </a:pPr>
            <a:r>
              <a:rPr lang="en-US" altLang="zh-CN" sz="2000" dirty="0" smtClean="0">
                <a:sym typeface="Arial" pitchFamily="34" charset="0"/>
              </a:rPr>
              <a:t>FDS</a:t>
            </a:r>
            <a:r>
              <a:rPr lang="zh-CN" altLang="en-US" sz="2000" dirty="0" smtClean="0">
                <a:sym typeface="Arial" pitchFamily="34" charset="0"/>
              </a:rPr>
              <a:t>：</a:t>
            </a:r>
            <a:r>
              <a:rPr lang="en-US" altLang="zh-CN" sz="2000" dirty="0" err="1" smtClean="0">
                <a:sym typeface="Arial" pitchFamily="34" charset="0"/>
              </a:rPr>
              <a:t>SperMC</a:t>
            </a:r>
            <a:r>
              <a:rPr lang="zh-CN" altLang="en-US" sz="2000" dirty="0" smtClean="0">
                <a:sym typeface="Arial" pitchFamily="34" charset="0"/>
              </a:rPr>
              <a:t>；国</a:t>
            </a:r>
            <a:r>
              <a:rPr lang="zh-CN" altLang="en-US" sz="2000" dirty="0">
                <a:sym typeface="Arial" pitchFamily="34" charset="0"/>
              </a:rPr>
              <a:t>电投</a:t>
            </a:r>
            <a:r>
              <a:rPr lang="zh-CN" altLang="en-US" sz="2000" dirty="0" smtClean="0">
                <a:sym typeface="Arial" pitchFamily="34" charset="0"/>
              </a:rPr>
              <a:t>：</a:t>
            </a:r>
            <a:r>
              <a:rPr lang="en-US" altLang="zh-CN" sz="2000" dirty="0" smtClean="0">
                <a:sym typeface="Arial" pitchFamily="34" charset="0"/>
              </a:rPr>
              <a:t>COSINE</a:t>
            </a:r>
            <a:r>
              <a:rPr lang="zh-CN" altLang="en-US" sz="2000" dirty="0" smtClean="0">
                <a:sym typeface="Arial" pitchFamily="34" charset="0"/>
              </a:rPr>
              <a:t>；中核：</a:t>
            </a:r>
            <a:r>
              <a:rPr lang="en-US" altLang="zh-CN" sz="2000" dirty="0" smtClean="0">
                <a:sym typeface="Arial" pitchFamily="34" charset="0"/>
              </a:rPr>
              <a:t>NESTOR</a:t>
            </a:r>
            <a:r>
              <a:rPr lang="zh-CN" altLang="en-US" sz="2000" dirty="0">
                <a:sym typeface="Arial" pitchFamily="34" charset="0"/>
              </a:rPr>
              <a:t>；西交：</a:t>
            </a:r>
            <a:r>
              <a:rPr lang="en-US" altLang="zh-CN" sz="2000" dirty="0" smtClean="0">
                <a:sym typeface="Arial" pitchFamily="34" charset="0"/>
              </a:rPr>
              <a:t>TAPE</a:t>
            </a:r>
            <a:r>
              <a:rPr lang="zh-CN" altLang="en-US" sz="2000" dirty="0" smtClean="0">
                <a:sym typeface="Arial" pitchFamily="34" charset="0"/>
              </a:rPr>
              <a:t>； </a:t>
            </a:r>
            <a:endParaRPr lang="zh-CN" altLang="zh-CN" sz="2000" dirty="0" smtClean="0">
              <a:solidFill>
                <a:schemeClr val="accent6"/>
              </a:solidFill>
              <a:sym typeface="Arial" pitchFamily="34" charset="0"/>
            </a:endParaRPr>
          </a:p>
          <a:p>
            <a:pPr marL="342900" lvl="1" indent="-342900" defTabSz="0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003399"/>
              </a:buClr>
              <a:buFont typeface="Wingdings" pitchFamily="2" charset="2"/>
              <a:buChar char="v"/>
            </a:pPr>
            <a:r>
              <a:rPr lang="zh-CN" altLang="en-US" dirty="0" smtClean="0">
                <a:solidFill>
                  <a:schemeClr val="tx1"/>
                </a:solidFill>
                <a:sym typeface="Arial" pitchFamily="34" charset="0"/>
              </a:rPr>
              <a:t>核能数据</a:t>
            </a:r>
            <a:endParaRPr lang="en-US" altLang="zh-CN" dirty="0" smtClean="0">
              <a:solidFill>
                <a:schemeClr val="tx1"/>
              </a:solidFill>
              <a:sym typeface="Arial" pitchFamily="34" charset="0"/>
            </a:endParaRPr>
          </a:p>
          <a:p>
            <a:pPr marL="685800" lvl="3" fontAlgn="base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buClr>
                <a:schemeClr val="accent6"/>
              </a:buClr>
            </a:pPr>
            <a:r>
              <a:rPr lang="en-US" altLang="zh-CN" sz="2000" dirty="0" smtClean="0">
                <a:sym typeface="Arial" pitchFamily="34" charset="0"/>
              </a:rPr>
              <a:t>FDS</a:t>
            </a:r>
            <a:r>
              <a:rPr lang="zh-CN" altLang="en-US" sz="2000" dirty="0" smtClean="0">
                <a:sym typeface="Arial" pitchFamily="34" charset="0"/>
              </a:rPr>
              <a:t>：综合核能数据库；广核</a:t>
            </a:r>
            <a:r>
              <a:rPr lang="en-US" altLang="zh-CN" sz="2000" dirty="0" smtClean="0">
                <a:sym typeface="Arial" pitchFamily="34" charset="0"/>
              </a:rPr>
              <a:t>+</a:t>
            </a:r>
            <a:r>
              <a:rPr lang="zh-CN" altLang="en-US" sz="2000" dirty="0" smtClean="0">
                <a:sym typeface="Arial" pitchFamily="34" charset="0"/>
              </a:rPr>
              <a:t>清华：核电大数据；秦山核电</a:t>
            </a:r>
            <a:r>
              <a:rPr lang="en-US" altLang="zh-CN" sz="2000" dirty="0" smtClean="0">
                <a:sym typeface="Arial" pitchFamily="34" charset="0"/>
              </a:rPr>
              <a:t>+</a:t>
            </a:r>
            <a:r>
              <a:rPr lang="zh-CN" altLang="en-US" sz="2000" dirty="0" smtClean="0">
                <a:sym typeface="Arial" pitchFamily="34" charset="0"/>
              </a:rPr>
              <a:t>普元：核电大数据；核</a:t>
            </a:r>
            <a:r>
              <a:rPr lang="zh-CN" altLang="en-US" sz="2000" dirty="0">
                <a:sym typeface="Arial" pitchFamily="34" charset="0"/>
              </a:rPr>
              <a:t>数据中心：</a:t>
            </a:r>
            <a:r>
              <a:rPr lang="en-US" altLang="zh-CN" sz="2000" dirty="0">
                <a:sym typeface="Arial" pitchFamily="34" charset="0"/>
              </a:rPr>
              <a:t>CENDL</a:t>
            </a:r>
            <a:r>
              <a:rPr lang="zh-CN" altLang="en-US" sz="2000" dirty="0" smtClean="0">
                <a:sym typeface="Arial" pitchFamily="34" charset="0"/>
              </a:rPr>
              <a:t>；</a:t>
            </a:r>
            <a:r>
              <a:rPr lang="en-US" altLang="zh-CN" sz="2000" dirty="0">
                <a:solidFill>
                  <a:schemeClr val="accent6"/>
                </a:solidFill>
                <a:sym typeface="Arial" pitchFamily="34" charset="0"/>
              </a:rPr>
              <a:t> </a:t>
            </a:r>
            <a:endParaRPr lang="en-US" altLang="zh-CN" sz="2000" dirty="0">
              <a:sym typeface="Arial" pitchFamily="34" charset="0"/>
            </a:endParaRPr>
          </a:p>
          <a:p>
            <a:pPr marL="342900" lvl="1" indent="-342900" defTabSz="0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003399"/>
              </a:buClr>
              <a:buFont typeface="Wingdings" pitchFamily="2" charset="2"/>
              <a:buChar char="v"/>
            </a:pPr>
            <a:r>
              <a:rPr lang="zh-CN" altLang="zh-CN" dirty="0">
                <a:solidFill>
                  <a:schemeClr val="tx1"/>
                </a:solidFill>
                <a:sym typeface="Arial" pitchFamily="34" charset="0"/>
              </a:rPr>
              <a:t>数字</a:t>
            </a:r>
            <a:r>
              <a:rPr lang="zh-CN" altLang="zh-CN" dirty="0" smtClean="0">
                <a:solidFill>
                  <a:schemeClr val="tx1"/>
                </a:solidFill>
                <a:sym typeface="Arial" pitchFamily="34" charset="0"/>
              </a:rPr>
              <a:t>反应堆</a:t>
            </a:r>
            <a:endParaRPr lang="en-US" altLang="zh-CN" dirty="0">
              <a:solidFill>
                <a:schemeClr val="tx1"/>
              </a:solidFill>
              <a:sym typeface="Arial" pitchFamily="34" charset="0"/>
            </a:endParaRPr>
          </a:p>
          <a:p>
            <a:pPr marL="685800" lvl="3" fontAlgn="base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buClr>
                <a:schemeClr val="accent6"/>
              </a:buClr>
            </a:pPr>
            <a:r>
              <a:rPr lang="en-US" altLang="zh-CN" sz="2000" dirty="0" smtClean="0">
                <a:sym typeface="Arial" pitchFamily="34" charset="0"/>
              </a:rPr>
              <a:t>FDS</a:t>
            </a:r>
            <a:r>
              <a:rPr lang="zh-CN" altLang="en-US" sz="2000" dirty="0" smtClean="0">
                <a:sym typeface="Arial" pitchFamily="34" charset="0"/>
              </a:rPr>
              <a:t>：数字反应堆</a:t>
            </a:r>
            <a:r>
              <a:rPr lang="en-US" altLang="zh-CN" sz="2000" dirty="0" err="1" smtClean="0">
                <a:sym typeface="Arial" pitchFamily="34" charset="0"/>
              </a:rPr>
              <a:t>VirtualBUS</a:t>
            </a:r>
            <a:r>
              <a:rPr lang="zh-CN" altLang="en-US" sz="2000" dirty="0" smtClean="0">
                <a:sym typeface="Arial" pitchFamily="34" charset="0"/>
              </a:rPr>
              <a:t>；中核：数字核电；广核：智慧核电；</a:t>
            </a:r>
            <a:endParaRPr lang="zh-CN" altLang="zh-CN" sz="2000" dirty="0">
              <a:sym typeface="Arial" pitchFamily="34" charset="0"/>
            </a:endParaRPr>
          </a:p>
          <a:p>
            <a:pPr marL="342900" lvl="1" indent="-342900" defTabSz="0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003399"/>
              </a:buClr>
              <a:buFont typeface="Wingdings" pitchFamily="2" charset="2"/>
              <a:buChar char="v"/>
            </a:pPr>
            <a:r>
              <a:rPr lang="zh-CN" altLang="zh-CN" dirty="0">
                <a:solidFill>
                  <a:schemeClr val="tx1"/>
                </a:solidFill>
                <a:sym typeface="Arial" pitchFamily="34" charset="0"/>
              </a:rPr>
              <a:t>协同科研系统</a:t>
            </a:r>
            <a:r>
              <a:rPr lang="zh-CN" altLang="en-US" dirty="0">
                <a:solidFill>
                  <a:schemeClr val="tx1"/>
                </a:solidFill>
                <a:sym typeface="Arial" pitchFamily="34" charset="0"/>
              </a:rPr>
              <a:t>正在全面实施与搭建</a:t>
            </a:r>
            <a:endParaRPr lang="en-US" altLang="zh-CN" dirty="0">
              <a:solidFill>
                <a:schemeClr val="tx1"/>
              </a:solidFill>
              <a:sym typeface="Arial" pitchFamily="34" charset="0"/>
            </a:endParaRPr>
          </a:p>
          <a:p>
            <a:pPr marL="685800" lvl="3" fontAlgn="base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buClr>
                <a:schemeClr val="accent6"/>
              </a:buClr>
            </a:pPr>
            <a:r>
              <a:rPr lang="en-US" altLang="zh-CN" sz="2000" dirty="0" smtClean="0">
                <a:sym typeface="Arial" pitchFamily="34" charset="0"/>
              </a:rPr>
              <a:t>FDS</a:t>
            </a:r>
            <a:r>
              <a:rPr lang="zh-CN" altLang="en-US" sz="2000" dirty="0" smtClean="0">
                <a:sym typeface="Arial" pitchFamily="34" charset="0"/>
              </a:rPr>
              <a:t>：</a:t>
            </a:r>
            <a:r>
              <a:rPr lang="en-US" altLang="zh-CN" sz="2000" dirty="0" smtClean="0">
                <a:sym typeface="Arial" pitchFamily="34" charset="0"/>
              </a:rPr>
              <a:t>CROSS</a:t>
            </a:r>
            <a:r>
              <a:rPr lang="zh-CN" altLang="en-US" sz="2000" dirty="0" smtClean="0">
                <a:sym typeface="Arial" pitchFamily="34" charset="0"/>
              </a:rPr>
              <a:t>；中</a:t>
            </a:r>
            <a:r>
              <a:rPr lang="zh-CN" altLang="en-US" sz="2000" dirty="0">
                <a:sym typeface="Arial" pitchFamily="34" charset="0"/>
              </a:rPr>
              <a:t>广核</a:t>
            </a:r>
            <a:r>
              <a:rPr lang="zh-CN" altLang="en-US" sz="2000" dirty="0" smtClean="0">
                <a:sym typeface="Arial" pitchFamily="34" charset="0"/>
              </a:rPr>
              <a:t>：跨国三维</a:t>
            </a:r>
            <a:r>
              <a:rPr lang="zh-CN" altLang="en-US" sz="2000" dirty="0">
                <a:sym typeface="Arial" pitchFamily="34" charset="0"/>
              </a:rPr>
              <a:t>异地协同；中核：</a:t>
            </a:r>
            <a:r>
              <a:rPr lang="zh-CN" altLang="zh-CN" sz="2000" dirty="0">
                <a:sym typeface="Arial" pitchFamily="34" charset="0"/>
              </a:rPr>
              <a:t>致远</a:t>
            </a:r>
            <a:r>
              <a:rPr lang="en-US" altLang="zh-CN" sz="2000" dirty="0">
                <a:sym typeface="Arial" pitchFamily="34" charset="0"/>
              </a:rPr>
              <a:t>A8-m</a:t>
            </a:r>
            <a:r>
              <a:rPr lang="zh-CN" altLang="en-US" sz="2000" dirty="0">
                <a:sym typeface="Arial" pitchFamily="34" charset="0"/>
              </a:rPr>
              <a:t>平台</a:t>
            </a:r>
            <a:r>
              <a:rPr lang="zh-CN" altLang="en-US" sz="2000" dirty="0" smtClean="0">
                <a:sym typeface="Arial" pitchFamily="34" charset="0"/>
              </a:rPr>
              <a:t>；</a:t>
            </a:r>
            <a:endParaRPr lang="zh-CN" altLang="zh-CN" sz="1600" dirty="0" smtClean="0">
              <a:solidFill>
                <a:schemeClr val="tx1"/>
              </a:solidFill>
              <a:sym typeface="Arial" pitchFamily="34" charset="0"/>
            </a:endParaRPr>
          </a:p>
          <a:p>
            <a:pPr marL="620713" lvl="1" indent="-257175" defTabSz="0" eaLnBrk="0" fontAlgn="base" hangingPunct="0">
              <a:lnSpc>
                <a:spcPct val="120000"/>
              </a:lnSpc>
              <a:spcBef>
                <a:spcPts val="600"/>
              </a:spcBef>
              <a:buClr>
                <a:srgbClr val="1F497D"/>
              </a:buClr>
              <a:buFont typeface="Wingdings" pitchFamily="2" charset="2"/>
              <a:buChar char="§"/>
            </a:pPr>
            <a:endParaRPr lang="en-US" altLang="zh-CN" sz="1400" dirty="0" smtClean="0">
              <a:solidFill>
                <a:schemeClr val="tx1"/>
              </a:solidFill>
              <a:sym typeface="Arial" pitchFamily="34" charset="0"/>
            </a:endParaRPr>
          </a:p>
        </p:txBody>
      </p:sp>
      <p:sp>
        <p:nvSpPr>
          <p:cNvPr id="13" name="标题 1"/>
          <p:cNvSpPr txBox="1">
            <a:spLocks/>
          </p:cNvSpPr>
          <p:nvPr/>
        </p:nvSpPr>
        <p:spPr>
          <a:xfrm>
            <a:off x="838200" y="365125"/>
            <a:ext cx="10515600" cy="1019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r>
              <a:rPr lang="zh-CN" altLang="en-US" dirty="0"/>
              <a:t>我国核能</a:t>
            </a:r>
            <a:r>
              <a:rPr lang="zh-CN" altLang="zh-CN" dirty="0"/>
              <a:t>学科科研信息化发展现状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265988" y="6114729"/>
            <a:ext cx="11660023" cy="52552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lvl="1" algn="ctr">
              <a:lnSpc>
                <a:spcPct val="130000"/>
              </a:lnSpc>
              <a:buClr>
                <a:srgbClr val="003399"/>
              </a:buClr>
            </a:pPr>
            <a:r>
              <a:rPr lang="en-US" altLang="zh-CN" sz="2400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FDS</a:t>
            </a:r>
            <a:r>
              <a:rPr lang="zh-CN" altLang="en-US" sz="2400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系列核能信息化成果已应用在</a:t>
            </a:r>
            <a:r>
              <a:rPr lang="en-US" altLang="zh-CN" sz="2400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80</a:t>
            </a:r>
            <a:r>
              <a:rPr lang="zh-CN" altLang="en-US" sz="2400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余国家、</a:t>
            </a:r>
            <a:r>
              <a:rPr lang="en-US" altLang="zh-CN" sz="2400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600</a:t>
            </a:r>
            <a:r>
              <a:rPr lang="zh-CN" altLang="en-US" sz="2400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多单位用户、</a:t>
            </a:r>
            <a:r>
              <a:rPr lang="en-US" altLang="zh-CN" sz="2400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20</a:t>
            </a:r>
            <a:r>
              <a:rPr lang="zh-CN" altLang="en-US" sz="2400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余个重大国际项目</a:t>
            </a:r>
            <a:endParaRPr lang="zh-CN" altLang="en-US" sz="2400" dirty="0">
              <a:solidFill>
                <a:srgbClr val="FF0000"/>
              </a:solidFill>
              <a:latin typeface="华文中宋" pitchFamily="2" charset="-122"/>
              <a:ea typeface="华文中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3597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722671" y="1572037"/>
            <a:ext cx="10812103" cy="4755023"/>
          </a:xfrm>
        </p:spPr>
        <p:txBody>
          <a:bodyPr>
            <a:noAutofit/>
          </a:bodyPr>
          <a:lstStyle/>
          <a:p>
            <a:pPr marL="620713" lvl="1" indent="-257175" defTabSz="0" eaLnBrk="0" fontAlgn="base" hangingPunct="0">
              <a:lnSpc>
                <a:spcPct val="120000"/>
              </a:lnSpc>
              <a:spcBef>
                <a:spcPts val="600"/>
              </a:spcBef>
              <a:buClr>
                <a:schemeClr val="accent6"/>
              </a:buClr>
              <a:buFont typeface="Wingdings" pitchFamily="2" charset="2"/>
              <a:buChar char="§"/>
            </a:pPr>
            <a:r>
              <a:rPr lang="zh-CN" altLang="en-US" dirty="0" smtClean="0">
                <a:solidFill>
                  <a:srgbClr val="FFC000"/>
                </a:solidFill>
                <a:sym typeface="Arial" pitchFamily="34" charset="0"/>
              </a:rPr>
              <a:t>核心自主化软件成为我国核能发展重要瓶颈：</a:t>
            </a:r>
            <a:r>
              <a:rPr lang="zh-CN" altLang="en-US" dirty="0">
                <a:solidFill>
                  <a:schemeClr val="tx1"/>
                </a:solidFill>
                <a:sym typeface="Arial" pitchFamily="34" charset="0"/>
              </a:rPr>
              <a:t>专业软件研发周期长，研发人员要求高，需要多学科交叉，对软件可靠性要求高，需要大量基准例题测试和实验</a:t>
            </a:r>
            <a:r>
              <a:rPr lang="zh-CN" altLang="en-US" dirty="0" smtClean="0">
                <a:solidFill>
                  <a:schemeClr val="tx1"/>
                </a:solidFill>
                <a:sym typeface="Arial" pitchFamily="34" charset="0"/>
              </a:rPr>
              <a:t>验证；</a:t>
            </a:r>
            <a:endParaRPr lang="en-US" altLang="zh-CN" dirty="0" smtClean="0">
              <a:solidFill>
                <a:schemeClr val="tx1"/>
              </a:solidFill>
              <a:sym typeface="Arial" pitchFamily="34" charset="0"/>
            </a:endParaRPr>
          </a:p>
          <a:p>
            <a:pPr marL="620713" lvl="1" indent="-257175" defTabSz="0" eaLnBrk="0" fontAlgn="base" hangingPunct="0">
              <a:lnSpc>
                <a:spcPct val="120000"/>
              </a:lnSpc>
              <a:spcBef>
                <a:spcPts val="600"/>
              </a:spcBef>
              <a:buClr>
                <a:schemeClr val="accent6"/>
              </a:buClr>
              <a:buFont typeface="Wingdings" pitchFamily="2" charset="2"/>
              <a:buChar char="§"/>
            </a:pPr>
            <a:r>
              <a:rPr lang="zh-CN" altLang="zh-CN" dirty="0">
                <a:solidFill>
                  <a:srgbClr val="FFC000"/>
                </a:solidFill>
                <a:sym typeface="Arial" pitchFamily="34" charset="0"/>
              </a:rPr>
              <a:t>核能数据建设与发展投入</a:t>
            </a:r>
            <a:r>
              <a:rPr lang="zh-CN" altLang="zh-CN" dirty="0" smtClean="0">
                <a:solidFill>
                  <a:srgbClr val="FFC000"/>
                </a:solidFill>
                <a:sym typeface="Arial" pitchFamily="34" charset="0"/>
              </a:rPr>
              <a:t>过少</a:t>
            </a:r>
            <a:r>
              <a:rPr lang="zh-CN" altLang="en-US" dirty="0" smtClean="0">
                <a:solidFill>
                  <a:srgbClr val="FFC000"/>
                </a:solidFill>
                <a:sym typeface="Arial" pitchFamily="34" charset="0"/>
              </a:rPr>
              <a:t>：</a:t>
            </a:r>
            <a:r>
              <a:rPr lang="zh-CN" altLang="zh-CN" dirty="0" smtClean="0">
                <a:solidFill>
                  <a:schemeClr val="tx1"/>
                </a:solidFill>
                <a:sym typeface="Arial" pitchFamily="34" charset="0"/>
              </a:rPr>
              <a:t>缺乏长期稳定的研究队伍，造成了我国核能数据总体质量不高，总体水平相比于美国、欧洲、日本等国家有较大的差距</a:t>
            </a:r>
            <a:r>
              <a:rPr lang="zh-CN" altLang="en-US" dirty="0" smtClean="0">
                <a:solidFill>
                  <a:schemeClr val="tx1"/>
                </a:solidFill>
                <a:sym typeface="Arial" pitchFamily="34" charset="0"/>
              </a:rPr>
              <a:t>；</a:t>
            </a:r>
            <a:endParaRPr lang="en-US" altLang="zh-CN" dirty="0" smtClean="0">
              <a:solidFill>
                <a:schemeClr val="tx1"/>
              </a:solidFill>
              <a:sym typeface="Arial" pitchFamily="34" charset="0"/>
            </a:endParaRPr>
          </a:p>
          <a:p>
            <a:pPr marL="620713" lvl="1" indent="-257175" defTabSz="0" eaLnBrk="0" fontAlgn="base" hangingPunct="0">
              <a:lnSpc>
                <a:spcPct val="120000"/>
              </a:lnSpc>
              <a:spcBef>
                <a:spcPts val="600"/>
              </a:spcBef>
              <a:buClr>
                <a:schemeClr val="accent6"/>
              </a:buClr>
              <a:buFont typeface="Wingdings" pitchFamily="2" charset="2"/>
              <a:buChar char="§"/>
            </a:pPr>
            <a:r>
              <a:rPr lang="zh-CN" altLang="zh-CN" dirty="0">
                <a:solidFill>
                  <a:srgbClr val="FFC000"/>
                </a:solidFill>
                <a:sym typeface="Arial" pitchFamily="34" charset="0"/>
              </a:rPr>
              <a:t>数字</a:t>
            </a:r>
            <a:r>
              <a:rPr lang="zh-CN" altLang="zh-CN" dirty="0" smtClean="0">
                <a:solidFill>
                  <a:srgbClr val="FFC000"/>
                </a:solidFill>
                <a:sym typeface="Arial" pitchFamily="34" charset="0"/>
              </a:rPr>
              <a:t>反应堆</a:t>
            </a:r>
            <a:r>
              <a:rPr lang="zh-CN" altLang="en-US" dirty="0" smtClean="0">
                <a:solidFill>
                  <a:srgbClr val="FFC000"/>
                </a:solidFill>
                <a:sym typeface="Arial" pitchFamily="34" charset="0"/>
              </a:rPr>
              <a:t>计划</a:t>
            </a:r>
            <a:r>
              <a:rPr lang="zh-CN" altLang="en-US" dirty="0">
                <a:solidFill>
                  <a:srgbClr val="FFC000"/>
                </a:solidFill>
                <a:sym typeface="Arial" pitchFamily="34" charset="0"/>
              </a:rPr>
              <a:t>还处于起步</a:t>
            </a:r>
            <a:r>
              <a:rPr lang="zh-CN" altLang="en-US" dirty="0" smtClean="0">
                <a:solidFill>
                  <a:srgbClr val="FFC000"/>
                </a:solidFill>
                <a:sym typeface="Arial" pitchFamily="34" charset="0"/>
              </a:rPr>
              <a:t>阶段：</a:t>
            </a:r>
            <a:r>
              <a:rPr lang="zh-CN" altLang="en-US" dirty="0" smtClean="0">
                <a:solidFill>
                  <a:schemeClr val="tx1"/>
                </a:solidFill>
                <a:sym typeface="Arial" pitchFamily="34" charset="0"/>
              </a:rPr>
              <a:t>数字核电、智慧核电还处在概念阶段；</a:t>
            </a:r>
            <a:endParaRPr lang="en-US" altLang="zh-CN" dirty="0">
              <a:solidFill>
                <a:schemeClr val="tx1"/>
              </a:solidFill>
              <a:sym typeface="Arial" pitchFamily="34" charset="0"/>
            </a:endParaRPr>
          </a:p>
          <a:p>
            <a:pPr marL="620713" lvl="1" indent="-257175" defTabSz="0" eaLnBrk="0" fontAlgn="base" hangingPunct="0">
              <a:lnSpc>
                <a:spcPct val="120000"/>
              </a:lnSpc>
              <a:spcBef>
                <a:spcPts val="600"/>
              </a:spcBef>
              <a:buClr>
                <a:schemeClr val="accent6"/>
              </a:buClr>
              <a:buFont typeface="Wingdings" pitchFamily="2" charset="2"/>
              <a:buChar char="§"/>
            </a:pPr>
            <a:r>
              <a:rPr lang="zh-CN" altLang="en-US" dirty="0" smtClean="0">
                <a:solidFill>
                  <a:srgbClr val="FFC000"/>
                </a:solidFill>
                <a:sym typeface="Arial" pitchFamily="34" charset="0"/>
              </a:rPr>
              <a:t>大规模</a:t>
            </a:r>
            <a:r>
              <a:rPr lang="zh-CN" altLang="zh-CN" dirty="0" smtClean="0">
                <a:solidFill>
                  <a:srgbClr val="FFC000"/>
                </a:solidFill>
                <a:sym typeface="Arial" pitchFamily="34" charset="0"/>
              </a:rPr>
              <a:t>协同科研</a:t>
            </a:r>
            <a:r>
              <a:rPr lang="zh-CN" altLang="en-US" dirty="0" smtClean="0">
                <a:solidFill>
                  <a:srgbClr val="FFC000"/>
                </a:solidFill>
                <a:sym typeface="Arial" pitchFamily="34" charset="0"/>
              </a:rPr>
              <a:t>平台缺失：</a:t>
            </a:r>
            <a:r>
              <a:rPr lang="zh-CN" altLang="en-US" dirty="0" smtClean="0">
                <a:solidFill>
                  <a:schemeClr val="tx1"/>
                </a:solidFill>
                <a:sym typeface="Arial" pitchFamily="34" charset="0"/>
              </a:rPr>
              <a:t>主要依赖，自主化的协同科研系统正在发展中，但任重道远；</a:t>
            </a:r>
            <a:endParaRPr lang="en-US" altLang="zh-CN" dirty="0">
              <a:solidFill>
                <a:schemeClr val="tx1"/>
              </a:solidFill>
              <a:sym typeface="Arial" pitchFamily="34" charset="0"/>
            </a:endParaRPr>
          </a:p>
          <a:p>
            <a:pPr marL="620713" lvl="1" indent="-257175" defTabSz="0" eaLnBrk="0" fontAlgn="base" hangingPunct="0">
              <a:lnSpc>
                <a:spcPct val="120000"/>
              </a:lnSpc>
              <a:spcBef>
                <a:spcPts val="600"/>
              </a:spcBef>
              <a:buClr>
                <a:schemeClr val="accent6"/>
              </a:buClr>
              <a:buFont typeface="Wingdings" pitchFamily="2" charset="2"/>
              <a:buChar char="§"/>
            </a:pPr>
            <a:r>
              <a:rPr lang="zh-CN" altLang="en-US" dirty="0">
                <a:solidFill>
                  <a:srgbClr val="FFC000"/>
                </a:solidFill>
                <a:sym typeface="Arial" pitchFamily="34" charset="0"/>
              </a:rPr>
              <a:t>虚拟</a:t>
            </a:r>
            <a:r>
              <a:rPr lang="zh-CN" altLang="en-US" dirty="0" smtClean="0">
                <a:solidFill>
                  <a:srgbClr val="FFC000"/>
                </a:solidFill>
                <a:sym typeface="Arial" pitchFamily="34" charset="0"/>
              </a:rPr>
              <a:t>核电站建设还未纳入国家发展计</a:t>
            </a:r>
            <a:r>
              <a:rPr lang="zh-CN" altLang="en-US" dirty="0">
                <a:solidFill>
                  <a:srgbClr val="FFC000"/>
                </a:solidFill>
                <a:sym typeface="Arial" pitchFamily="34" charset="0"/>
              </a:rPr>
              <a:t>划</a:t>
            </a:r>
            <a:r>
              <a:rPr lang="zh-CN" altLang="en-US" dirty="0" smtClean="0">
                <a:solidFill>
                  <a:srgbClr val="FFC000"/>
                </a:solidFill>
                <a:sym typeface="Arial" pitchFamily="34" charset="0"/>
              </a:rPr>
              <a:t>：</a:t>
            </a:r>
            <a:r>
              <a:rPr lang="zh-CN" altLang="en-US" dirty="0" smtClean="0">
                <a:solidFill>
                  <a:schemeClr val="tx1"/>
                </a:solidFill>
                <a:sym typeface="Arial" pitchFamily="34" charset="0"/>
              </a:rPr>
              <a:t>围绕数字环境下核电站全范围、全周期模拟、安全评价与风险控制的国家级重大战略还未启动。</a:t>
            </a:r>
            <a:endParaRPr lang="en-US" altLang="zh-CN" dirty="0" smtClean="0">
              <a:solidFill>
                <a:schemeClr val="tx1"/>
              </a:solidFill>
              <a:sym typeface="Arial" pitchFamily="34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我国核能</a:t>
            </a:r>
            <a:r>
              <a:rPr lang="zh-CN" altLang="zh-CN" dirty="0"/>
              <a:t>学科科研信息化存在问题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2534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3200" b="1" dirty="0">
                <a:solidFill>
                  <a:srgbClr val="FFFF00"/>
                </a:solidFill>
              </a:rPr>
              <a:t>一级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学科：</a:t>
            </a:r>
            <a:endParaRPr lang="en-US" altLang="zh-CN" sz="3200" b="1" dirty="0" smtClean="0">
              <a:solidFill>
                <a:srgbClr val="FFFF00"/>
              </a:solidFill>
            </a:endParaRPr>
          </a:p>
          <a:p>
            <a:pPr lvl="1"/>
            <a:r>
              <a:rPr lang="zh-CN" altLang="en-US" dirty="0" smtClean="0">
                <a:solidFill>
                  <a:schemeClr val="tx1"/>
                </a:solidFill>
              </a:rPr>
              <a:t>核能科学与工程，核燃料循环与材料，核技术及应用，辐射防护及环境保护</a:t>
            </a:r>
            <a:endParaRPr lang="en-US" altLang="zh-CN" dirty="0">
              <a:solidFill>
                <a:schemeClr val="tx1"/>
              </a:solidFill>
            </a:endParaRPr>
          </a:p>
          <a:p>
            <a:pPr lvl="1"/>
            <a:r>
              <a:rPr lang="zh-CN" altLang="en-US" sz="2400" dirty="0" smtClean="0">
                <a:solidFill>
                  <a:schemeClr val="tx1"/>
                </a:solidFill>
              </a:rPr>
              <a:t>相关学科：</a:t>
            </a:r>
            <a:r>
              <a:rPr lang="zh-CN" altLang="en-US" dirty="0" smtClean="0">
                <a:solidFill>
                  <a:schemeClr val="tx1"/>
                </a:solidFill>
              </a:rPr>
              <a:t>粒子物理与原子核物理，等离子体物理，电子科学与技术，电气工程，影像医学与核医学，计算机应用技术，生物医学工程，控制科学与工程，光学工程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r>
              <a:rPr lang="zh-CN" altLang="en-US" sz="3200" b="1" dirty="0">
                <a:solidFill>
                  <a:srgbClr val="FFFF00"/>
                </a:solidFill>
              </a:rPr>
              <a:t>研究内容：</a:t>
            </a:r>
            <a:endParaRPr lang="en-US" altLang="zh-CN" sz="3200" b="1" dirty="0">
              <a:solidFill>
                <a:srgbClr val="FFFF00"/>
              </a:solidFill>
            </a:endParaRPr>
          </a:p>
          <a:p>
            <a:pPr lvl="1"/>
            <a:r>
              <a:rPr lang="zh-CN" altLang="en-US" dirty="0" smtClean="0">
                <a:solidFill>
                  <a:schemeClr val="tx1"/>
                </a:solidFill>
              </a:rPr>
              <a:t>核反应堆</a:t>
            </a:r>
            <a:r>
              <a:rPr lang="zh-CN" altLang="en-US" dirty="0">
                <a:solidFill>
                  <a:schemeClr val="tx1"/>
                </a:solidFill>
              </a:rPr>
              <a:t>物理学、核反应堆热工水力学、核反应堆结构与设计、核反应堆与动力厂的控制与仿真、核动力装置、核反应堆动态及安全分析、先进核反应堆设计研究、核聚变理论与实验、等离子体物理与等离子体诊断学、</a:t>
            </a:r>
            <a:r>
              <a:rPr lang="zh-CN" altLang="en-US" dirty="0">
                <a:solidFill>
                  <a:schemeClr val="accent5"/>
                </a:solidFill>
              </a:rPr>
              <a:t>核</a:t>
            </a:r>
            <a:r>
              <a:rPr lang="zh-CN" altLang="en-US" dirty="0" smtClean="0">
                <a:solidFill>
                  <a:schemeClr val="accent5"/>
                </a:solidFill>
              </a:rPr>
              <a:t>信息学（缺少）</a:t>
            </a:r>
            <a:endParaRPr lang="en-US" altLang="zh-CN" dirty="0">
              <a:solidFill>
                <a:schemeClr val="accent5"/>
              </a:solidFill>
            </a:endParaRPr>
          </a:p>
          <a:p>
            <a:r>
              <a:rPr lang="zh-CN" altLang="en-US" sz="3200" b="1" dirty="0">
                <a:solidFill>
                  <a:srgbClr val="FFFF00"/>
                </a:solidFill>
              </a:rPr>
              <a:t>研究方法：</a:t>
            </a:r>
            <a:r>
              <a:rPr lang="zh-CN" altLang="en-US" dirty="0" smtClean="0">
                <a:solidFill>
                  <a:schemeClr val="tx1"/>
                </a:solidFill>
              </a:rPr>
              <a:t>物理实验、数值模拟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我国核能</a:t>
            </a:r>
            <a:r>
              <a:rPr lang="zh-CN" altLang="zh-CN" dirty="0"/>
              <a:t>学科体系、研究内容与方法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7356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CN" altLang="en-US" dirty="0"/>
              <a:t>我国核能</a:t>
            </a:r>
            <a:r>
              <a:rPr lang="zh-CN" altLang="zh-CN" dirty="0"/>
              <a:t>学科发展科研信息化</a:t>
            </a:r>
            <a:r>
              <a:rPr lang="zh-CN" altLang="en-US" dirty="0"/>
              <a:t>的</a:t>
            </a:r>
            <a:r>
              <a:rPr lang="zh-CN" altLang="zh-CN" dirty="0" smtClean="0"/>
              <a:t>要素</a:t>
            </a:r>
            <a:endParaRPr lang="zh-CN" altLang="en-US" dirty="0"/>
          </a:p>
        </p:txBody>
      </p:sp>
      <p:sp>
        <p:nvSpPr>
          <p:cNvPr id="5" name="内容占位符 3"/>
          <p:cNvSpPr>
            <a:spLocks noGrp="1"/>
          </p:cNvSpPr>
          <p:nvPr>
            <p:ph idx="1"/>
          </p:nvPr>
        </p:nvSpPr>
        <p:spPr>
          <a:xfrm>
            <a:off x="838200" y="1740310"/>
            <a:ext cx="11093605" cy="4774790"/>
          </a:xfrm>
        </p:spPr>
        <p:txBody>
          <a:bodyPr>
            <a:normAutofit/>
          </a:bodyPr>
          <a:lstStyle/>
          <a:p>
            <a:pPr marL="163513" indent="-257175" defTabSz="0" eaLnBrk="0" fontAlgn="base" hangingPunct="0">
              <a:lnSpc>
                <a:spcPct val="130000"/>
              </a:lnSpc>
              <a:spcBef>
                <a:spcPts val="1200"/>
              </a:spcBef>
              <a:buClr>
                <a:srgbClr val="1F497D"/>
              </a:buClr>
              <a:buFont typeface="Wingdings" pitchFamily="2" charset="2"/>
              <a:buChar char="§"/>
            </a:pPr>
            <a:r>
              <a:rPr lang="zh-CN" altLang="en-US" sz="3200" dirty="0">
                <a:solidFill>
                  <a:schemeClr val="accent6"/>
                </a:solidFill>
                <a:sym typeface="Arial" pitchFamily="34" charset="0"/>
              </a:rPr>
              <a:t>核能专业计算</a:t>
            </a:r>
            <a:r>
              <a:rPr lang="zh-CN" altLang="zh-CN" sz="3200" dirty="0">
                <a:solidFill>
                  <a:schemeClr val="accent6"/>
                </a:solidFill>
                <a:sym typeface="Arial" pitchFamily="34" charset="0"/>
              </a:rPr>
              <a:t>软件</a:t>
            </a:r>
            <a:r>
              <a:rPr lang="zh-CN" altLang="zh-CN" sz="3200" dirty="0">
                <a:solidFill>
                  <a:schemeClr val="tx1"/>
                </a:solidFill>
                <a:sym typeface="Arial" pitchFamily="34" charset="0"/>
              </a:rPr>
              <a:t>是核能研究和利用的重要</a:t>
            </a:r>
            <a:r>
              <a:rPr lang="zh-CN" altLang="zh-CN" sz="3200" dirty="0" smtClean="0">
                <a:solidFill>
                  <a:schemeClr val="tx1"/>
                </a:solidFill>
                <a:sym typeface="Arial" pitchFamily="34" charset="0"/>
              </a:rPr>
              <a:t>基石</a:t>
            </a:r>
            <a:r>
              <a:rPr lang="zh-CN" altLang="en-US" sz="3200" dirty="0" smtClean="0">
                <a:solidFill>
                  <a:schemeClr val="tx1"/>
                </a:solidFill>
                <a:sym typeface="Arial" pitchFamily="34" charset="0"/>
              </a:rPr>
              <a:t>；</a:t>
            </a:r>
            <a:endParaRPr lang="zh-CN" altLang="zh-CN" sz="3200" dirty="0">
              <a:solidFill>
                <a:schemeClr val="tx1"/>
              </a:solidFill>
              <a:sym typeface="Arial" pitchFamily="34" charset="0"/>
            </a:endParaRPr>
          </a:p>
          <a:p>
            <a:pPr marL="163513" indent="-257175" defTabSz="0" eaLnBrk="0" fontAlgn="base" hangingPunct="0">
              <a:lnSpc>
                <a:spcPct val="130000"/>
              </a:lnSpc>
              <a:spcBef>
                <a:spcPts val="1200"/>
              </a:spcBef>
              <a:buClr>
                <a:srgbClr val="1F497D"/>
              </a:buClr>
              <a:buFont typeface="Wingdings" pitchFamily="2" charset="2"/>
              <a:buChar char="§"/>
            </a:pPr>
            <a:r>
              <a:rPr lang="zh-CN" altLang="zh-CN" sz="3200" dirty="0">
                <a:solidFill>
                  <a:schemeClr val="accent6"/>
                </a:solidFill>
                <a:sym typeface="Arial" pitchFamily="34" charset="0"/>
              </a:rPr>
              <a:t>数据库</a:t>
            </a:r>
            <a:r>
              <a:rPr lang="zh-CN" altLang="zh-CN" sz="3200" dirty="0">
                <a:solidFill>
                  <a:schemeClr val="tx1"/>
                </a:solidFill>
                <a:sym typeface="Arial" pitchFamily="34" charset="0"/>
              </a:rPr>
              <a:t>是核能研究和利用的重要</a:t>
            </a:r>
            <a:r>
              <a:rPr lang="zh-CN" altLang="zh-CN" sz="3200" dirty="0" smtClean="0">
                <a:solidFill>
                  <a:schemeClr val="tx1"/>
                </a:solidFill>
                <a:sym typeface="Arial" pitchFamily="34" charset="0"/>
              </a:rPr>
              <a:t>基础</a:t>
            </a:r>
            <a:r>
              <a:rPr lang="zh-CN" altLang="en-US" sz="3200" dirty="0" smtClean="0">
                <a:solidFill>
                  <a:schemeClr val="tx1"/>
                </a:solidFill>
                <a:sym typeface="Arial" pitchFamily="34" charset="0"/>
              </a:rPr>
              <a:t>；</a:t>
            </a:r>
            <a:endParaRPr lang="zh-CN" altLang="zh-CN" sz="3200" dirty="0">
              <a:solidFill>
                <a:schemeClr val="tx1"/>
              </a:solidFill>
              <a:sym typeface="Arial" pitchFamily="34" charset="0"/>
            </a:endParaRPr>
          </a:p>
          <a:p>
            <a:pPr marL="163513" indent="-257175" defTabSz="0" eaLnBrk="0" fontAlgn="base" hangingPunct="0">
              <a:lnSpc>
                <a:spcPct val="130000"/>
              </a:lnSpc>
              <a:spcBef>
                <a:spcPts val="1200"/>
              </a:spcBef>
              <a:buClr>
                <a:srgbClr val="1F497D"/>
              </a:buClr>
              <a:buFont typeface="Wingdings" pitchFamily="2" charset="2"/>
              <a:buChar char="§"/>
            </a:pPr>
            <a:r>
              <a:rPr lang="zh-CN" altLang="zh-CN" sz="3200" dirty="0">
                <a:solidFill>
                  <a:schemeClr val="accent6"/>
                </a:solidFill>
                <a:sym typeface="Arial" pitchFamily="34" charset="0"/>
              </a:rPr>
              <a:t>数字</a:t>
            </a:r>
            <a:r>
              <a:rPr lang="zh-CN" altLang="zh-CN" sz="3200" dirty="0" smtClean="0">
                <a:solidFill>
                  <a:schemeClr val="accent6"/>
                </a:solidFill>
                <a:sym typeface="Arial" pitchFamily="34" charset="0"/>
              </a:rPr>
              <a:t>反应堆</a:t>
            </a:r>
            <a:r>
              <a:rPr lang="zh-CN" altLang="en-US" sz="3200" dirty="0" smtClean="0">
                <a:solidFill>
                  <a:schemeClr val="tx1"/>
                </a:solidFill>
                <a:sym typeface="Arial" pitchFamily="34" charset="0"/>
              </a:rPr>
              <a:t>是</a:t>
            </a:r>
            <a:r>
              <a:rPr lang="zh-CN" altLang="zh-CN" sz="3200" dirty="0" smtClean="0">
                <a:solidFill>
                  <a:schemeClr val="tx1"/>
                </a:solidFill>
                <a:sym typeface="Arial" pitchFamily="34" charset="0"/>
              </a:rPr>
              <a:t>核能</a:t>
            </a:r>
            <a:r>
              <a:rPr lang="zh-CN" altLang="zh-CN" sz="3200" dirty="0">
                <a:solidFill>
                  <a:schemeClr val="tx1"/>
                </a:solidFill>
                <a:sym typeface="Arial" pitchFamily="34" charset="0"/>
              </a:rPr>
              <a:t>信息化发展</a:t>
            </a:r>
            <a:r>
              <a:rPr lang="zh-CN" altLang="zh-CN" sz="3200" dirty="0" smtClean="0">
                <a:solidFill>
                  <a:schemeClr val="tx1"/>
                </a:solidFill>
                <a:sym typeface="Arial" pitchFamily="34" charset="0"/>
              </a:rPr>
              <a:t>的</a:t>
            </a:r>
            <a:r>
              <a:rPr lang="zh-CN" altLang="en-US" sz="3200" dirty="0" smtClean="0">
                <a:solidFill>
                  <a:schemeClr val="tx1"/>
                </a:solidFill>
                <a:sym typeface="Arial" pitchFamily="34" charset="0"/>
              </a:rPr>
              <a:t>核心技术；</a:t>
            </a:r>
            <a:endParaRPr lang="zh-CN" altLang="zh-CN" sz="3200" dirty="0">
              <a:solidFill>
                <a:schemeClr val="tx1"/>
              </a:solidFill>
              <a:sym typeface="Arial" pitchFamily="34" charset="0"/>
            </a:endParaRPr>
          </a:p>
          <a:p>
            <a:pPr marL="163513" indent="-257175" defTabSz="0" eaLnBrk="0" fontAlgn="base" hangingPunct="0">
              <a:lnSpc>
                <a:spcPct val="130000"/>
              </a:lnSpc>
              <a:spcBef>
                <a:spcPts val="1200"/>
              </a:spcBef>
              <a:buClr>
                <a:srgbClr val="1F497D"/>
              </a:buClr>
              <a:buFont typeface="Wingdings" pitchFamily="2" charset="2"/>
              <a:buChar char="§"/>
            </a:pPr>
            <a:r>
              <a:rPr lang="zh-CN" altLang="zh-CN" sz="3200" dirty="0">
                <a:solidFill>
                  <a:schemeClr val="accent6"/>
                </a:solidFill>
                <a:sym typeface="Arial" pitchFamily="34" charset="0"/>
              </a:rPr>
              <a:t>协同</a:t>
            </a:r>
            <a:r>
              <a:rPr lang="zh-CN" altLang="zh-CN" sz="3200" dirty="0" smtClean="0">
                <a:solidFill>
                  <a:schemeClr val="accent6"/>
                </a:solidFill>
                <a:sym typeface="Arial" pitchFamily="34" charset="0"/>
              </a:rPr>
              <a:t>科研</a:t>
            </a:r>
            <a:r>
              <a:rPr lang="zh-CN" altLang="en-US" sz="3200" dirty="0">
                <a:solidFill>
                  <a:schemeClr val="accent6"/>
                </a:solidFill>
                <a:sym typeface="Arial" pitchFamily="34" charset="0"/>
              </a:rPr>
              <a:t>平台</a:t>
            </a:r>
            <a:r>
              <a:rPr lang="zh-CN" altLang="zh-CN" sz="3200" dirty="0" smtClean="0">
                <a:solidFill>
                  <a:schemeClr val="tx1"/>
                </a:solidFill>
                <a:sym typeface="Arial" pitchFamily="34" charset="0"/>
              </a:rPr>
              <a:t>是</a:t>
            </a:r>
            <a:r>
              <a:rPr lang="zh-CN" altLang="en-US" sz="3200" dirty="0" smtClean="0">
                <a:solidFill>
                  <a:schemeClr val="tx1"/>
                </a:solidFill>
                <a:sym typeface="Arial" pitchFamily="34" charset="0"/>
              </a:rPr>
              <a:t>实现</a:t>
            </a:r>
            <a:r>
              <a:rPr lang="zh-CN" altLang="zh-CN" sz="3200" dirty="0" smtClean="0">
                <a:solidFill>
                  <a:schemeClr val="tx1"/>
                </a:solidFill>
                <a:sym typeface="Arial" pitchFamily="34" charset="0"/>
              </a:rPr>
              <a:t>核能</a:t>
            </a:r>
            <a:r>
              <a:rPr lang="zh-CN" altLang="en-US" sz="3200" dirty="0" smtClean="0">
                <a:solidFill>
                  <a:schemeClr val="tx1"/>
                </a:solidFill>
                <a:sym typeface="Arial" pitchFamily="34" charset="0"/>
              </a:rPr>
              <a:t>协同创新、高效管理的关键手段；</a:t>
            </a:r>
            <a:endParaRPr lang="en-US" altLang="zh-CN" sz="3200" dirty="0">
              <a:solidFill>
                <a:schemeClr val="tx1"/>
              </a:solidFill>
              <a:sym typeface="Arial" pitchFamily="34" charset="0"/>
            </a:endParaRPr>
          </a:p>
          <a:p>
            <a:pPr marL="163513" indent="-257175" defTabSz="0" eaLnBrk="0" fontAlgn="base" hangingPunct="0">
              <a:lnSpc>
                <a:spcPct val="130000"/>
              </a:lnSpc>
              <a:spcBef>
                <a:spcPts val="1200"/>
              </a:spcBef>
              <a:buClr>
                <a:srgbClr val="1F497D"/>
              </a:buClr>
              <a:buFont typeface="Wingdings" pitchFamily="2" charset="2"/>
              <a:buChar char="§"/>
            </a:pPr>
            <a:r>
              <a:rPr lang="zh-CN" altLang="en-US" sz="3200" dirty="0">
                <a:solidFill>
                  <a:schemeClr val="accent6"/>
                </a:solidFill>
                <a:sym typeface="Arial" pitchFamily="34" charset="0"/>
              </a:rPr>
              <a:t>虚拟核电站</a:t>
            </a:r>
            <a:r>
              <a:rPr lang="zh-CN" altLang="en-US" sz="3200" dirty="0">
                <a:solidFill>
                  <a:schemeClr val="tx1"/>
                </a:solidFill>
                <a:sym typeface="Arial" pitchFamily="34" charset="0"/>
              </a:rPr>
              <a:t>是核能发展的</a:t>
            </a:r>
            <a:r>
              <a:rPr lang="zh-CN" altLang="en-US" sz="3200" dirty="0" smtClean="0">
                <a:solidFill>
                  <a:schemeClr val="tx1"/>
                </a:solidFill>
                <a:sym typeface="Arial" pitchFamily="34" charset="0"/>
              </a:rPr>
              <a:t>必然趋势。</a:t>
            </a:r>
            <a:endParaRPr lang="zh-CN" altLang="zh-CN" sz="3200" dirty="0">
              <a:solidFill>
                <a:schemeClr val="tx1"/>
              </a:solidFill>
              <a:sym typeface="Arial" pitchFamily="34" charset="0"/>
            </a:endParaRPr>
          </a:p>
          <a:p>
            <a:pPr marL="163513" indent="-257175" defTabSz="0" eaLnBrk="0" fontAlgn="base" hangingPunct="0">
              <a:lnSpc>
                <a:spcPct val="130000"/>
              </a:lnSpc>
              <a:spcBef>
                <a:spcPts val="1200"/>
              </a:spcBef>
              <a:buClr>
                <a:srgbClr val="1F497D"/>
              </a:buClr>
              <a:buFont typeface="Wingdings" pitchFamily="2" charset="2"/>
              <a:buChar char="§"/>
            </a:pPr>
            <a:endParaRPr lang="zh-CN" altLang="zh-CN" sz="3200" dirty="0" smtClean="0">
              <a:solidFill>
                <a:schemeClr val="tx1"/>
              </a:solidFill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334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CN" altLang="en-US" dirty="0"/>
              <a:t>我国核能</a:t>
            </a:r>
            <a:r>
              <a:rPr lang="zh-CN" altLang="zh-CN" dirty="0"/>
              <a:t>学科</a:t>
            </a:r>
            <a:r>
              <a:rPr lang="zh-CN" altLang="en-US" dirty="0"/>
              <a:t>科研信息化</a:t>
            </a:r>
            <a:r>
              <a:rPr lang="zh-CN" altLang="zh-CN" dirty="0"/>
              <a:t>战略布局和发展</a:t>
            </a:r>
            <a:r>
              <a:rPr lang="zh-CN" altLang="zh-CN" dirty="0" smtClean="0"/>
              <a:t>思路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没有统一布局</a:t>
            </a:r>
            <a:endParaRPr lang="en-US" altLang="zh-CN" dirty="0" smtClean="0"/>
          </a:p>
          <a:p>
            <a:r>
              <a:rPr lang="zh-CN" altLang="en-US" dirty="0" smtClean="0"/>
              <a:t>没有统一思路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5243" y="2742399"/>
            <a:ext cx="2593002" cy="274503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200" y="2742398"/>
            <a:ext cx="2692076" cy="274503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642024" y="5499901"/>
            <a:ext cx="1978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国电投</a:t>
            </a:r>
            <a:r>
              <a:rPr lang="en-US" altLang="zh-CN" sz="20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COSINE</a:t>
            </a:r>
            <a:endParaRPr lang="zh-CN" altLang="en-US" sz="20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997108" y="5499901"/>
            <a:ext cx="17892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中核</a:t>
            </a:r>
            <a:r>
              <a:rPr lang="en-US" altLang="zh-CN" sz="20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NESTOR</a:t>
            </a:r>
            <a:endParaRPr lang="zh-CN" altLang="en-US" sz="20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619083" y="6074095"/>
            <a:ext cx="8953833" cy="523220"/>
          </a:xfrm>
          <a:prstGeom prst="rect">
            <a:avLst/>
          </a:prstGeom>
          <a:solidFill>
            <a:srgbClr val="FFFF00"/>
          </a:solidFill>
          <a:effectLst>
            <a:softEdge rad="127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仍停留在单一功能软件开发上，没有长远战略布局</a:t>
            </a:r>
            <a:endParaRPr lang="zh-CN" altLang="en-US" sz="2800" dirty="0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37857565"/>
      </p:ext>
    </p:extLst>
  </p:cSld>
  <p:clrMapOvr>
    <a:masterClrMapping/>
  </p:clrMapOvr>
</p:sld>
</file>

<file path=ppt/theme/theme1.xml><?xml version="1.0" encoding="utf-8"?>
<a:theme xmlns:a="http://schemas.openxmlformats.org/drawingml/2006/main" name="深度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TM04033923[[fn=深度]]</Template>
  <TotalTime>894</TotalTime>
  <Words>1250</Words>
  <Application>Microsoft Office PowerPoint</Application>
  <PresentationFormat>宽屏</PresentationFormat>
  <Paragraphs>95</Paragraphs>
  <Slides>11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1" baseType="lpstr">
      <vt:lpstr>黑体</vt:lpstr>
      <vt:lpstr>华文楷体</vt:lpstr>
      <vt:lpstr>华文中宋</vt:lpstr>
      <vt:lpstr>宋体</vt:lpstr>
      <vt:lpstr>Arial</vt:lpstr>
      <vt:lpstr>Calibri</vt:lpstr>
      <vt:lpstr>Corbel</vt:lpstr>
      <vt:lpstr>Times New Roman</vt:lpstr>
      <vt:lpstr>Wingdings</vt:lpstr>
      <vt:lpstr>深度</vt:lpstr>
      <vt:lpstr>未来核电发展方向</vt:lpstr>
      <vt:lpstr>先进核能系统是核能发展的趋势和未来</vt:lpstr>
      <vt:lpstr>核能学科科研信息化意义</vt:lpstr>
      <vt:lpstr>核能学科科研信息化国际发展动态和趋势</vt:lpstr>
      <vt:lpstr>PowerPoint 演示文稿</vt:lpstr>
      <vt:lpstr>我国核能学科科研信息化存在问题</vt:lpstr>
      <vt:lpstr>我国核能学科体系、研究内容与方法</vt:lpstr>
      <vt:lpstr>我国核能学科发展科研信息化的要素</vt:lpstr>
      <vt:lpstr>我国核能学科科研信息化战略布局和发展思路</vt:lpstr>
      <vt:lpstr>核安全所核能学科科研信息化战略布局和发展思路</vt:lpstr>
      <vt:lpstr>我国核能学科科研信息化发展建议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qfz</dc:creator>
  <cp:lastModifiedBy>qfz</cp:lastModifiedBy>
  <cp:revision>44</cp:revision>
  <dcterms:created xsi:type="dcterms:W3CDTF">2016-03-17T00:50:07Z</dcterms:created>
  <dcterms:modified xsi:type="dcterms:W3CDTF">2016-03-25T04:41:58Z</dcterms:modified>
</cp:coreProperties>
</file>