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8" r:id="rId2"/>
    <p:sldId id="259" r:id="rId3"/>
    <p:sldId id="297" r:id="rId4"/>
    <p:sldId id="303" r:id="rId5"/>
    <p:sldId id="295" r:id="rId6"/>
    <p:sldId id="296" r:id="rId7"/>
    <p:sldId id="311" r:id="rId8"/>
    <p:sldId id="272" r:id="rId9"/>
    <p:sldId id="307" r:id="rId10"/>
    <p:sldId id="292" r:id="rId11"/>
    <p:sldId id="300" r:id="rId12"/>
    <p:sldId id="308" r:id="rId13"/>
    <p:sldId id="309" r:id="rId14"/>
    <p:sldId id="310" r:id="rId15"/>
    <p:sldId id="304" r:id="rId16"/>
    <p:sldId id="293" r:id="rId17"/>
    <p:sldId id="286" r:id="rId18"/>
    <p:sldId id="287" r:id="rId19"/>
    <p:sldId id="288" r:id="rId20"/>
    <p:sldId id="278" r:id="rId21"/>
  </p:sldIdLst>
  <p:sldSz cx="9144000" cy="6840538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-1212" y="-102"/>
      </p:cViewPr>
      <p:guideLst>
        <p:guide orient="horz" pos="21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6A66F-539C-46B2-A219-4E02BD92E296}" type="datetimeFigureOut">
              <a:rPr lang="zh-CN" altLang="en-US" smtClean="0"/>
              <a:t>2016-6-5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38238" y="685800"/>
            <a:ext cx="4581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121A5-47FA-4F2B-8765-D4E6C6E186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200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D1DC0-096B-4C9C-A766-33FBD26BF06C}" type="slidenum">
              <a:rPr lang="en-US" altLang="zh-CN"/>
              <a:pPr/>
              <a:t>7</a:t>
            </a:fld>
            <a:endParaRPr lang="en-US" altLang="zh-CN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Bookkeeping is mainly consists of 3 parts:</a:t>
            </a:r>
          </a:p>
          <a:p>
            <a:r>
              <a:rPr lang="en-US" altLang="zh-CN"/>
              <a:t> A </a:t>
            </a:r>
            <a:r>
              <a:rPr lang="en-US" altLang="zh-CN">
                <a:solidFill>
                  <a:srgbClr val="FF0000"/>
                </a:solidFill>
              </a:rPr>
              <a:t>database</a:t>
            </a:r>
            <a:r>
              <a:rPr lang="en-US" altLang="zh-CN"/>
              <a:t> to keep all the data information that the physicists may be interested in.</a:t>
            </a:r>
          </a:p>
          <a:p>
            <a:r>
              <a:rPr lang="en-US" altLang="zh-CN"/>
              <a:t> A </a:t>
            </a:r>
            <a:r>
              <a:rPr lang="en-US" altLang="zh-CN">
                <a:solidFill>
                  <a:srgbClr val="FF0000"/>
                </a:solidFill>
              </a:rPr>
              <a:t>bookkeeping server</a:t>
            </a:r>
            <a:r>
              <a:rPr lang="en-US" altLang="zh-CN"/>
              <a:t> that provides services to access the database.</a:t>
            </a:r>
          </a:p>
          <a:p>
            <a:r>
              <a:rPr lang="en-US" altLang="zh-CN"/>
              <a:t> </a:t>
            </a:r>
            <a:r>
              <a:rPr lang="en-US" altLang="zh-CN">
                <a:solidFill>
                  <a:srgbClr val="FF0000"/>
                </a:solidFill>
              </a:rPr>
              <a:t>Bookkeeping client tools</a:t>
            </a:r>
            <a:r>
              <a:rPr lang="en-US" altLang="zh-CN"/>
              <a:t> for ordinary users to query data.</a:t>
            </a:r>
          </a:p>
          <a:p>
            <a:endParaRPr lang="en-US" altLang="zh-CN"/>
          </a:p>
          <a:p>
            <a:r>
              <a:rPr lang="en-US" altLang="zh-CN"/>
              <a:t>The bkk services are hosted by a central server that deals both with web pages and xmlrpc services.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25001"/>
            <a:ext cx="7772400" cy="146628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76305"/>
            <a:ext cx="6400800" cy="17481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AA0D3-9F44-4F4B-AFF8-DE002AF25B4F}" type="datetime1">
              <a:rPr lang="zh-CN" altLang="en-US" smtClean="0"/>
              <a:t>2016-6-5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CF0E-DE2D-4B91-92C0-B0897C9CCF3A}" type="datetime1">
              <a:rPr lang="zh-CN" altLang="en-US" smtClean="0"/>
              <a:t>2016-6-5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3939"/>
            <a:ext cx="2057400" cy="5836626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3939"/>
            <a:ext cx="6019800" cy="5836626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85BFF-97E5-473F-8AC0-F7818562A0FC}" type="datetime1">
              <a:rPr lang="zh-CN" altLang="en-US" smtClean="0"/>
              <a:t>2016-6-5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03DC4-9745-47D3-BAAA-6A4F2A28D345}" type="datetime1">
              <a:rPr lang="zh-CN" altLang="en-US" smtClean="0"/>
              <a:t>2016-6-5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395679"/>
            <a:ext cx="777240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899312"/>
            <a:ext cx="777240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5ECB8-2217-4762-A2D6-46457D3AFB8A}" type="datetime1">
              <a:rPr lang="zh-CN" altLang="en-US" smtClean="0"/>
              <a:t>2016-6-5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596126"/>
            <a:ext cx="4038600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596126"/>
            <a:ext cx="4038600" cy="45144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F96D0-141A-4A65-8F13-1D05D25A92BC}" type="datetime1">
              <a:rPr lang="zh-CN" altLang="en-US" smtClean="0"/>
              <a:t>2016-6-5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1204"/>
            <a:ext cx="4040188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69337"/>
            <a:ext cx="4040188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1204"/>
            <a:ext cx="4041775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69337"/>
            <a:ext cx="4041775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1E892-A98F-4C69-A0B5-A472F6F65643}" type="datetime1">
              <a:rPr lang="zh-CN" altLang="en-US" smtClean="0"/>
              <a:t>2016-6-5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39D0-B296-41E1-8C4F-EF8ED351FEC6}" type="datetime1">
              <a:rPr lang="zh-CN" altLang="en-US" smtClean="0"/>
              <a:t>2016-6-5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4DBAF-5168-4BE4-AAFC-D986C25F05E4}" type="datetime1">
              <a:rPr lang="zh-CN" altLang="en-US" smtClean="0"/>
              <a:t>2016-6-5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355"/>
            <a:ext cx="3008313" cy="11590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355"/>
            <a:ext cx="5111750" cy="58382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1446"/>
            <a:ext cx="3008313" cy="46791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DD961-37DC-4E86-BB86-22BE86A6A9C2}" type="datetime1">
              <a:rPr lang="zh-CN" altLang="en-US" smtClean="0"/>
              <a:t>2016-6-5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788377"/>
            <a:ext cx="5486400" cy="5652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1215"/>
            <a:ext cx="5486400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53671"/>
            <a:ext cx="5486400" cy="8028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C256-07CD-41C1-9FAF-715EEA9B7DB5}" type="datetime1">
              <a:rPr lang="zh-CN" altLang="en-US" smtClean="0"/>
              <a:t>2016-6-5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3939"/>
            <a:ext cx="8229600" cy="704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21881"/>
            <a:ext cx="8229600" cy="4988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40166"/>
            <a:ext cx="213360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ABB35-6523-4B5E-84B1-B233D3F50D54}" type="datetime1">
              <a:rPr lang="zh-CN" altLang="en-US" smtClean="0"/>
              <a:t>2016-6-5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40166"/>
            <a:ext cx="289560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40166"/>
            <a:ext cx="2133600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BESIII data processing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>
          <a:xfrm>
            <a:off x="1371600" y="3876305"/>
            <a:ext cx="6656784" cy="1748137"/>
          </a:xfrm>
        </p:spPr>
        <p:txBody>
          <a:bodyPr>
            <a:normAutofit/>
          </a:bodyPr>
          <a:lstStyle/>
          <a:p>
            <a:r>
              <a:rPr lang="zh-CN" altLang="en-US" sz="2800" dirty="0"/>
              <a:t>邓子艳</a:t>
            </a:r>
            <a:r>
              <a:rPr lang="en-US" altLang="zh-CN" sz="2800" dirty="0" smtClean="0"/>
              <a:t>    2016-06-06 </a:t>
            </a:r>
          </a:p>
          <a:p>
            <a:r>
              <a:rPr lang="zh-CN" altLang="en-US" sz="2800" dirty="0" smtClean="0"/>
              <a:t>高能物理计算与软件会议，广东东莞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528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Calibration constants version control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510" y="1337278"/>
            <a:ext cx="4531995" cy="4315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内容占位符 5"/>
          <p:cNvSpPr>
            <a:spLocks noGrp="1"/>
          </p:cNvSpPr>
          <p:nvPr>
            <p:ph idx="1"/>
          </p:nvPr>
        </p:nvSpPr>
        <p:spPr>
          <a:xfrm>
            <a:off x="179512" y="1121880"/>
            <a:ext cx="4608512" cy="5035877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Management of calibration constants</a:t>
            </a:r>
          </a:p>
          <a:p>
            <a:pPr lvl="1"/>
            <a:r>
              <a:rPr lang="en-US" altLang="zh-CN" sz="2000" dirty="0" smtClean="0"/>
              <a:t>Save calibration constants for specific sub-detector, software version, run range</a:t>
            </a:r>
          </a:p>
          <a:p>
            <a:pPr lvl="1"/>
            <a:r>
              <a:rPr lang="en-US" altLang="zh-CN" sz="2000" dirty="0" smtClean="0"/>
              <a:t>Interface for users to search specific constants</a:t>
            </a:r>
          </a:p>
          <a:p>
            <a:pPr lvl="1"/>
            <a:r>
              <a:rPr lang="en-US" altLang="zh-CN" sz="2000" dirty="0" smtClean="0"/>
              <a:t>Permission control for different users</a:t>
            </a:r>
          </a:p>
          <a:p>
            <a:pPr lvl="1"/>
            <a:endParaRPr lang="en-US" altLang="zh-CN" sz="1600" dirty="0" smtClean="0"/>
          </a:p>
          <a:p>
            <a:pPr lvl="1"/>
            <a:endParaRPr lang="en-US" altLang="zh-CN" sz="1600" dirty="0" smtClean="0"/>
          </a:p>
          <a:p>
            <a:endParaRPr lang="en-US" altLang="zh-CN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/>
          <a:stretch/>
        </p:blipFill>
        <p:spPr bwMode="auto">
          <a:xfrm>
            <a:off x="374466" y="3924325"/>
            <a:ext cx="390950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00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BESIII Offline Software System (BOSS)</a:t>
            </a:r>
            <a:endParaRPr lang="zh-CN" alt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974792"/>
            <a:ext cx="8382000" cy="2086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Ø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2000" dirty="0" smtClean="0">
                <a:solidFill>
                  <a:srgbClr val="FF0000"/>
                </a:solidFill>
              </a:rPr>
              <a:t>B</a:t>
            </a:r>
            <a:r>
              <a:rPr lang="en-US" altLang="zh-CN" sz="2000" dirty="0" smtClean="0"/>
              <a:t>ESIII </a:t>
            </a:r>
            <a:r>
              <a:rPr lang="en-US" altLang="zh-CN" sz="2000" dirty="0" smtClean="0">
                <a:solidFill>
                  <a:srgbClr val="FF0000"/>
                </a:solidFill>
              </a:rPr>
              <a:t>O</a:t>
            </a:r>
            <a:r>
              <a:rPr lang="en-US" altLang="zh-CN" sz="2000" dirty="0" smtClean="0"/>
              <a:t>ffline </a:t>
            </a:r>
            <a:r>
              <a:rPr lang="en-US" altLang="zh-CN" sz="2000" dirty="0" smtClean="0">
                <a:solidFill>
                  <a:srgbClr val="FF0000"/>
                </a:solidFill>
              </a:rPr>
              <a:t>S</a:t>
            </a:r>
            <a:r>
              <a:rPr lang="en-US" altLang="zh-CN" sz="2000" dirty="0" smtClean="0"/>
              <a:t>oftware </a:t>
            </a:r>
            <a:r>
              <a:rPr lang="en-US" altLang="zh-CN" sz="2000" dirty="0" smtClean="0">
                <a:solidFill>
                  <a:srgbClr val="FF0000"/>
                </a:solidFill>
              </a:rPr>
              <a:t>S</a:t>
            </a:r>
            <a:r>
              <a:rPr lang="en-US" altLang="zh-CN" sz="2000" dirty="0" smtClean="0"/>
              <a:t>ystem (</a:t>
            </a:r>
            <a:r>
              <a:rPr lang="en-US" altLang="zh-CN" sz="2000" dirty="0" smtClean="0">
                <a:solidFill>
                  <a:srgbClr val="FF0000"/>
                </a:solidFill>
              </a:rPr>
              <a:t>BOSS</a:t>
            </a:r>
            <a:r>
              <a:rPr lang="en-US" altLang="zh-CN" sz="2000" dirty="0" smtClean="0"/>
              <a:t>), is a new offline data processing software system which is developed based on </a:t>
            </a:r>
            <a:r>
              <a:rPr lang="en-US" altLang="zh-CN" sz="2000" dirty="0" smtClean="0">
                <a:solidFill>
                  <a:srgbClr val="FF0000"/>
                </a:solidFill>
              </a:rPr>
              <a:t>GAUDI</a:t>
            </a:r>
            <a:r>
              <a:rPr lang="en-US" altLang="zh-CN" sz="2000" dirty="0" smtClean="0"/>
              <a:t>  framework</a:t>
            </a:r>
          </a:p>
          <a:p>
            <a:pPr>
              <a:lnSpc>
                <a:spcPct val="80000"/>
              </a:lnSpc>
            </a:pPr>
            <a:r>
              <a:rPr lang="en-US" altLang="zh-CN" sz="2000" dirty="0" smtClean="0"/>
              <a:t>External Libs: Geant4,  ROOT,  GDML,  MySQL……</a:t>
            </a:r>
          </a:p>
          <a:p>
            <a:pPr>
              <a:lnSpc>
                <a:spcPct val="80000"/>
              </a:lnSpc>
            </a:pPr>
            <a:r>
              <a:rPr lang="en-US" altLang="zh-CN" sz="2000" dirty="0" smtClean="0"/>
              <a:t>OS: Scientific Linux </a:t>
            </a:r>
            <a:r>
              <a:rPr lang="en-US" altLang="zh-CN" sz="2000" dirty="0"/>
              <a:t>6</a:t>
            </a:r>
            <a:r>
              <a:rPr lang="en-US" altLang="zh-CN" sz="2000" dirty="0" smtClean="0"/>
              <a:t>,  GCC 4.6.3</a:t>
            </a:r>
          </a:p>
          <a:p>
            <a:pPr>
              <a:lnSpc>
                <a:spcPct val="80000"/>
              </a:lnSpc>
            </a:pPr>
            <a:r>
              <a:rPr lang="en-US" altLang="zh-CN" sz="2000" dirty="0" smtClean="0"/>
              <a:t>Simulation, calibration, reconstruction, and analysis algorithms are core software for data processing and physics analysis, software framework provides these algorithms event data service and constants data service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350902" y="3204795"/>
            <a:ext cx="8109528" cy="3002978"/>
            <a:chOff x="257" y="2295"/>
            <a:chExt cx="5036" cy="184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095" y="2295"/>
              <a:ext cx="576" cy="1844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/>
            <a:p>
              <a:endParaRPr lang="zh-CN" alt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995" y="3678"/>
              <a:ext cx="713" cy="412"/>
            </a:xfrm>
            <a:prstGeom prst="ellipse">
              <a:avLst/>
            </a:prstGeom>
            <a:gradFill rotWithShape="0">
              <a:gsLst>
                <a:gs pos="0">
                  <a:srgbClr val="FBE7F9">
                    <a:gamma/>
                    <a:shade val="46275"/>
                    <a:invGamma/>
                  </a:srgbClr>
                </a:gs>
                <a:gs pos="50000">
                  <a:srgbClr val="FBE7F9"/>
                </a:gs>
                <a:gs pos="100000">
                  <a:srgbClr val="FBE7F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zh-CN" sz="1600" b="1" dirty="0" smtClean="0">
                  <a:latin typeface="Arial Narrow" pitchFamily="34" charset="0"/>
                </a:rPr>
                <a:t>Physics Analysis</a:t>
              </a:r>
              <a:endParaRPr lang="zh-CN" altLang="en-US" sz="1600" b="1" dirty="0">
                <a:latin typeface="Arial Narrow" pitchFamily="34" charset="0"/>
              </a:endParaRP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57" y="2305"/>
              <a:ext cx="5036" cy="1801"/>
              <a:chOff x="257" y="2305"/>
              <a:chExt cx="5036" cy="1801"/>
            </a:xfrm>
          </p:grpSpPr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1157" y="2345"/>
                <a:ext cx="554" cy="443"/>
              </a:xfrm>
              <a:prstGeom prst="rect">
                <a:avLst/>
              </a:prstGeom>
              <a:solidFill>
                <a:srgbClr val="99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1178" y="3030"/>
                <a:ext cx="576" cy="340"/>
              </a:xfrm>
              <a:prstGeom prst="rect">
                <a:avLst/>
              </a:prstGeom>
              <a:solidFill>
                <a:srgbClr val="99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1183" y="3665"/>
                <a:ext cx="596" cy="300"/>
              </a:xfrm>
              <a:prstGeom prst="rect">
                <a:avLst/>
              </a:prstGeom>
              <a:solidFill>
                <a:srgbClr val="990000"/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13" name="Text Box 11"/>
              <p:cNvSpPr txBox="1">
                <a:spLocks noChangeArrowheads="1"/>
              </p:cNvSpPr>
              <p:nvPr/>
            </p:nvSpPr>
            <p:spPr bwMode="auto">
              <a:xfrm>
                <a:off x="1135" y="3651"/>
                <a:ext cx="679" cy="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CD470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0000" tIns="46800" rIns="90000" bIns="46800">
                <a:spAutoFit/>
              </a:bodyPr>
              <a:lstStyle/>
              <a:p>
                <a:pPr algn="ctr" eaLnBrk="0" hangingPunct="0"/>
                <a:r>
                  <a:rPr lang="en-US" altLang="zh-CN" sz="1400" b="1" dirty="0" smtClean="0">
                    <a:solidFill>
                      <a:schemeClr val="bg1"/>
                    </a:solidFill>
                  </a:rPr>
                  <a:t>Physics </a:t>
                </a:r>
              </a:p>
              <a:p>
                <a:pPr algn="ctr" eaLnBrk="0" hangingPunct="0"/>
                <a:r>
                  <a:rPr lang="en-US" altLang="zh-CN" sz="1400" b="1" dirty="0" smtClean="0">
                    <a:solidFill>
                      <a:schemeClr val="bg1"/>
                    </a:solidFill>
                  </a:rPr>
                  <a:t> constant </a:t>
                </a:r>
              </a:p>
              <a:p>
                <a:pPr algn="ctr" eaLnBrk="0" hangingPunct="0"/>
                <a:r>
                  <a:rPr lang="en-US" altLang="zh-CN" sz="1400" b="1" dirty="0" smtClean="0">
                    <a:solidFill>
                      <a:schemeClr val="bg1"/>
                    </a:solidFill>
                  </a:rPr>
                  <a:t>service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1093" y="3058"/>
                <a:ext cx="734" cy="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CD470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/>
                <a:r>
                  <a:rPr lang="en-US" altLang="zh-CN" sz="1400" b="1" dirty="0" smtClean="0">
                    <a:solidFill>
                      <a:schemeClr val="bg1"/>
                    </a:solidFill>
                  </a:rPr>
                  <a:t>Calibration constant service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 Box 13"/>
              <p:cNvSpPr txBox="1">
                <a:spLocks noChangeArrowheads="1"/>
              </p:cNvSpPr>
              <p:nvPr/>
            </p:nvSpPr>
            <p:spPr bwMode="auto">
              <a:xfrm>
                <a:off x="1064" y="2339"/>
                <a:ext cx="742" cy="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CD470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/>
                <a:r>
                  <a:rPr lang="en-US" altLang="zh-CN" sz="1400" b="1" dirty="0" smtClean="0">
                    <a:solidFill>
                      <a:schemeClr val="bg1"/>
                    </a:solidFill>
                  </a:rPr>
                  <a:t>Detector  geometry service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Oval 14"/>
              <p:cNvSpPr>
                <a:spLocks noChangeArrowheads="1"/>
              </p:cNvSpPr>
              <p:nvPr/>
            </p:nvSpPr>
            <p:spPr bwMode="auto">
              <a:xfrm>
                <a:off x="1962" y="2305"/>
                <a:ext cx="713" cy="413"/>
              </a:xfrm>
              <a:prstGeom prst="ellipse">
                <a:avLst/>
              </a:prstGeom>
              <a:gradFill rotWithShape="0">
                <a:gsLst>
                  <a:gs pos="0">
                    <a:srgbClr val="FBE7F9">
                      <a:gamma/>
                      <a:shade val="46275"/>
                      <a:invGamma/>
                    </a:srgbClr>
                  </a:gs>
                  <a:gs pos="50000">
                    <a:srgbClr val="FBE7F9"/>
                  </a:gs>
                  <a:gs pos="100000">
                    <a:srgbClr val="FBE7F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1600" b="1" dirty="0" smtClean="0">
                    <a:latin typeface="Arial Narrow" pitchFamily="34" charset="0"/>
                  </a:rPr>
                  <a:t>Simulation</a:t>
                </a:r>
                <a:endParaRPr lang="zh-CN" altLang="en-US" sz="1600" b="1" dirty="0">
                  <a:latin typeface="Arial Narrow" pitchFamily="34" charset="0"/>
                </a:endParaRPr>
              </a:p>
            </p:txBody>
          </p:sp>
          <p:sp>
            <p:nvSpPr>
              <p:cNvPr id="17" name="Line 15"/>
              <p:cNvSpPr>
                <a:spLocks noChangeShapeType="1"/>
              </p:cNvSpPr>
              <p:nvPr/>
            </p:nvSpPr>
            <p:spPr bwMode="auto">
              <a:xfrm flipH="1" flipV="1">
                <a:off x="2732" y="3187"/>
                <a:ext cx="347" cy="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8" name="Line 16"/>
              <p:cNvSpPr>
                <a:spLocks noChangeShapeType="1"/>
              </p:cNvSpPr>
              <p:nvPr/>
            </p:nvSpPr>
            <p:spPr bwMode="auto">
              <a:xfrm rot="552047">
                <a:off x="2643" y="2631"/>
                <a:ext cx="416" cy="4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9" name="AutoShape 17"/>
              <p:cNvSpPr>
                <a:spLocks noChangeArrowheads="1"/>
              </p:cNvSpPr>
              <p:nvPr/>
            </p:nvSpPr>
            <p:spPr bwMode="auto">
              <a:xfrm rot="16200000" flipH="1">
                <a:off x="2274" y="2787"/>
                <a:ext cx="166" cy="154"/>
              </a:xfrm>
              <a:prstGeom prst="rightArrow">
                <a:avLst>
                  <a:gd name="adj1" fmla="val 59731"/>
                  <a:gd name="adj2" fmla="val 32872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2002" y="2991"/>
                <a:ext cx="713" cy="412"/>
              </a:xfrm>
              <a:prstGeom prst="ellipse">
                <a:avLst/>
              </a:prstGeom>
              <a:gradFill rotWithShape="0">
                <a:gsLst>
                  <a:gs pos="0">
                    <a:srgbClr val="FBE7F9">
                      <a:gamma/>
                      <a:shade val="46275"/>
                      <a:invGamma/>
                    </a:srgbClr>
                  </a:gs>
                  <a:gs pos="50000">
                    <a:srgbClr val="FBE7F9"/>
                  </a:gs>
                  <a:gs pos="100000">
                    <a:srgbClr val="FBE7F9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altLang="zh-CN" sz="1600" b="1" dirty="0" smtClean="0">
                    <a:latin typeface="Arial Narrow" pitchFamily="34" charset="0"/>
                  </a:rPr>
                  <a:t>Calibration</a:t>
                </a:r>
              </a:p>
              <a:p>
                <a:pPr algn="ctr" eaLnBrk="0" hangingPunct="0"/>
                <a:r>
                  <a:rPr lang="en-US" altLang="zh-CN" sz="1600" b="1" dirty="0" smtClean="0">
                    <a:latin typeface="Arial Narrow" pitchFamily="34" charset="0"/>
                  </a:rPr>
                  <a:t>Reconstruction</a:t>
                </a:r>
                <a:endParaRPr lang="zh-CN" altLang="en-US" sz="1600" b="1" dirty="0">
                  <a:latin typeface="Arial Narrow" pitchFamily="34" charset="0"/>
                </a:endParaRPr>
              </a:p>
            </p:txBody>
          </p:sp>
          <p:sp>
            <p:nvSpPr>
              <p:cNvPr id="21" name="AutoShape 19"/>
              <p:cNvSpPr>
                <a:spLocks noChangeArrowheads="1"/>
              </p:cNvSpPr>
              <p:nvPr/>
            </p:nvSpPr>
            <p:spPr bwMode="auto">
              <a:xfrm rot="16200000" flipH="1">
                <a:off x="2273" y="3478"/>
                <a:ext cx="167" cy="154"/>
              </a:xfrm>
              <a:prstGeom prst="rightArrow">
                <a:avLst>
                  <a:gd name="adj1" fmla="val 59731"/>
                  <a:gd name="adj2" fmla="val 3307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2" name="Line 20"/>
              <p:cNvSpPr>
                <a:spLocks noChangeShapeType="1"/>
              </p:cNvSpPr>
              <p:nvPr/>
            </p:nvSpPr>
            <p:spPr bwMode="auto">
              <a:xfrm rot="552047" flipV="1">
                <a:off x="2700" y="3571"/>
                <a:ext cx="363" cy="21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 flipH="1">
                <a:off x="1721" y="2533"/>
                <a:ext cx="231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4" name="Line 22"/>
              <p:cNvSpPr>
                <a:spLocks noChangeShapeType="1"/>
              </p:cNvSpPr>
              <p:nvPr/>
            </p:nvSpPr>
            <p:spPr bwMode="auto">
              <a:xfrm flipH="1">
                <a:off x="1778" y="3198"/>
                <a:ext cx="230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5" name="Line 23"/>
              <p:cNvSpPr>
                <a:spLocks noChangeShapeType="1"/>
              </p:cNvSpPr>
              <p:nvPr/>
            </p:nvSpPr>
            <p:spPr bwMode="auto">
              <a:xfrm flipH="1">
                <a:off x="1771" y="3802"/>
                <a:ext cx="245" cy="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Line 24"/>
              <p:cNvSpPr>
                <a:spLocks noChangeShapeType="1"/>
              </p:cNvSpPr>
              <p:nvPr/>
            </p:nvSpPr>
            <p:spPr bwMode="auto">
              <a:xfrm flipH="1" flipV="1">
                <a:off x="930" y="3179"/>
                <a:ext cx="256" cy="5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Line 25"/>
              <p:cNvSpPr>
                <a:spLocks noChangeShapeType="1"/>
              </p:cNvSpPr>
              <p:nvPr/>
            </p:nvSpPr>
            <p:spPr bwMode="auto">
              <a:xfrm flipH="1">
                <a:off x="796" y="2605"/>
                <a:ext cx="254" cy="192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23" y="2838"/>
                <a:ext cx="514" cy="740"/>
              </a:xfrm>
              <a:prstGeom prst="rect">
                <a:avLst/>
              </a:prstGeom>
              <a:solidFill>
                <a:srgbClr val="FFADAD">
                  <a:alpha val="50000"/>
                </a:srgbClr>
              </a:solidFill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/>
              <a:p>
                <a:endParaRPr lang="zh-CN" altLang="en-US"/>
              </a:p>
            </p:txBody>
          </p:sp>
          <p:sp>
            <p:nvSpPr>
              <p:cNvPr id="29" name="Line 27"/>
              <p:cNvSpPr>
                <a:spLocks noChangeShapeType="1"/>
              </p:cNvSpPr>
              <p:nvPr/>
            </p:nvSpPr>
            <p:spPr bwMode="auto">
              <a:xfrm flipH="1" flipV="1">
                <a:off x="875" y="3638"/>
                <a:ext cx="255" cy="191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Text Box 28"/>
              <p:cNvSpPr txBox="1">
                <a:spLocks noChangeArrowheads="1"/>
              </p:cNvSpPr>
              <p:nvPr/>
            </p:nvSpPr>
            <p:spPr bwMode="auto">
              <a:xfrm>
                <a:off x="257" y="2931"/>
                <a:ext cx="861" cy="5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CD470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/>
                <a:r>
                  <a:rPr lang="en-US" altLang="zh-CN" sz="1600" b="1" dirty="0"/>
                  <a:t>BESIII</a:t>
                </a:r>
              </a:p>
              <a:p>
                <a:pPr algn="ctr" eaLnBrk="0" hangingPunct="0"/>
                <a:r>
                  <a:rPr lang="en-US" altLang="zh-CN" sz="1600" b="1" dirty="0" smtClean="0"/>
                  <a:t>Offline Database</a:t>
                </a:r>
                <a:endParaRPr lang="zh-CN" altLang="en-US" sz="1600" b="1" dirty="0"/>
              </a:p>
            </p:txBody>
          </p:sp>
          <p:sp>
            <p:nvSpPr>
              <p:cNvPr id="31" name="Text Box 29"/>
              <p:cNvSpPr txBox="1">
                <a:spLocks noChangeArrowheads="1"/>
              </p:cNvSpPr>
              <p:nvPr/>
            </p:nvSpPr>
            <p:spPr bwMode="auto">
              <a:xfrm>
                <a:off x="3096" y="2840"/>
                <a:ext cx="568" cy="5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CD470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pPr algn="ctr" eaLnBrk="0" hangingPunct="0"/>
                <a:r>
                  <a:rPr lang="en-US" altLang="zh-CN" b="1" dirty="0" smtClean="0"/>
                  <a:t>Event Data Service</a:t>
                </a:r>
                <a:endParaRPr lang="zh-CN" altLang="en-US" b="1" dirty="0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3664" y="2456"/>
                <a:ext cx="1618" cy="323"/>
                <a:chOff x="3843" y="1467"/>
                <a:chExt cx="1838" cy="493"/>
              </a:xfrm>
            </p:grpSpPr>
            <p:sp>
              <p:nvSpPr>
                <p:cNvPr id="48" name="AutoShape 31"/>
                <p:cNvSpPr>
                  <a:spLocks noChangeArrowheads="1"/>
                </p:cNvSpPr>
                <p:nvPr/>
              </p:nvSpPr>
              <p:spPr bwMode="auto">
                <a:xfrm>
                  <a:off x="4973" y="1471"/>
                  <a:ext cx="670" cy="456"/>
                </a:xfrm>
                <a:prstGeom prst="flowChartMagneticDisk">
                  <a:avLst/>
                </a:prstGeom>
                <a:solidFill>
                  <a:srgbClr val="FFCC00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Rectangle 32"/>
                <p:cNvSpPr>
                  <a:spLocks noChangeArrowheads="1"/>
                </p:cNvSpPr>
                <p:nvPr/>
              </p:nvSpPr>
              <p:spPr bwMode="auto">
                <a:xfrm>
                  <a:off x="4095" y="1471"/>
                  <a:ext cx="638" cy="456"/>
                </a:xfrm>
                <a:prstGeom prst="rect">
                  <a:avLst/>
                </a:prstGeom>
                <a:solidFill>
                  <a:srgbClr val="FFCC00"/>
                </a:solidFill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4954" y="1614"/>
                  <a:ext cx="72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CD47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pPr algn="r" eaLnBrk="0" hangingPunct="0"/>
                  <a:r>
                    <a:rPr lang="en-US" altLang="zh-CN" sz="1400" b="1" dirty="0" smtClean="0"/>
                    <a:t>Raw data</a:t>
                  </a:r>
                  <a:endParaRPr lang="zh-CN" altLang="en-US" sz="1400" b="1" dirty="0"/>
                </a:p>
              </p:txBody>
            </p:sp>
            <p:sp>
              <p:nvSpPr>
                <p:cNvPr id="51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4058" y="1467"/>
                  <a:ext cx="690" cy="4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CD47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pPr algn="ctr" eaLnBrk="0" hangingPunct="0"/>
                  <a:r>
                    <a:rPr lang="en-US" altLang="zh-CN" sz="1400" b="1" dirty="0" smtClean="0"/>
                    <a:t>Raw data Converter</a:t>
                  </a:r>
                  <a:endParaRPr lang="zh-CN" altLang="en-US" sz="1400" b="1" dirty="0"/>
                </a:p>
              </p:txBody>
            </p:sp>
            <p:sp>
              <p:nvSpPr>
                <p:cNvPr id="52" name="Line 35"/>
                <p:cNvSpPr>
                  <a:spLocks noChangeShapeType="1"/>
                </p:cNvSpPr>
                <p:nvPr/>
              </p:nvSpPr>
              <p:spPr bwMode="auto">
                <a:xfrm flipH="1" flipV="1">
                  <a:off x="3843" y="1697"/>
                  <a:ext cx="27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Line 36"/>
                <p:cNvSpPr>
                  <a:spLocks noChangeShapeType="1"/>
                </p:cNvSpPr>
                <p:nvPr/>
              </p:nvSpPr>
              <p:spPr bwMode="auto">
                <a:xfrm flipH="1">
                  <a:off x="4706" y="1694"/>
                  <a:ext cx="282" cy="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3" name="Group 37"/>
              <p:cNvGrpSpPr>
                <a:grpSpLocks/>
              </p:cNvGrpSpPr>
              <p:nvPr/>
            </p:nvGrpSpPr>
            <p:grpSpPr bwMode="auto">
              <a:xfrm>
                <a:off x="3664" y="3028"/>
                <a:ext cx="1629" cy="326"/>
                <a:chOff x="3814" y="2222"/>
                <a:chExt cx="1851" cy="498"/>
              </a:xfrm>
            </p:grpSpPr>
            <p:sp>
              <p:nvSpPr>
                <p:cNvPr id="42" name="Rectangle 38"/>
                <p:cNvSpPr>
                  <a:spLocks noChangeArrowheads="1"/>
                </p:cNvSpPr>
                <p:nvPr/>
              </p:nvSpPr>
              <p:spPr bwMode="auto">
                <a:xfrm>
                  <a:off x="4087" y="2232"/>
                  <a:ext cx="637" cy="457"/>
                </a:xfrm>
                <a:prstGeom prst="rect">
                  <a:avLst/>
                </a:prstGeom>
                <a:solidFill>
                  <a:srgbClr val="FFCC00"/>
                </a:solidFill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zh-CN" altLang="en-US"/>
                </a:p>
              </p:txBody>
            </p:sp>
            <p:sp>
              <p:nvSpPr>
                <p:cNvPr id="4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4067" y="2228"/>
                  <a:ext cx="688" cy="4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CD47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pPr algn="ctr" eaLnBrk="0" hangingPunct="0"/>
                  <a:r>
                    <a:rPr lang="en-US" altLang="zh-CN" sz="1400" b="1" dirty="0" smtClean="0"/>
                    <a:t>REC data converter</a:t>
                  </a:r>
                  <a:endParaRPr lang="zh-CN" altLang="en-US" sz="1400" b="1" dirty="0"/>
                </a:p>
              </p:txBody>
            </p:sp>
            <p:sp>
              <p:nvSpPr>
                <p:cNvPr id="44" name="AutoShape 40"/>
                <p:cNvSpPr>
                  <a:spLocks noChangeArrowheads="1"/>
                </p:cNvSpPr>
                <p:nvPr/>
              </p:nvSpPr>
              <p:spPr bwMode="auto">
                <a:xfrm>
                  <a:off x="4981" y="2222"/>
                  <a:ext cx="670" cy="457"/>
                </a:xfrm>
                <a:prstGeom prst="flowChartMagneticDisk">
                  <a:avLst/>
                </a:prstGeom>
                <a:solidFill>
                  <a:srgbClr val="FFCC00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zh-CN" altLang="en-US"/>
                </a:p>
              </p:txBody>
            </p:sp>
            <p:sp>
              <p:nvSpPr>
                <p:cNvPr id="4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4938" y="2366"/>
                  <a:ext cx="72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CD47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pPr algn="r" eaLnBrk="0" hangingPunct="0"/>
                  <a:r>
                    <a:rPr lang="en-US" altLang="zh-CN" sz="1400" b="1" dirty="0" smtClean="0"/>
                    <a:t>Rec data</a:t>
                  </a:r>
                  <a:endParaRPr lang="zh-CN" altLang="en-US" sz="1400" b="1" dirty="0"/>
                </a:p>
              </p:txBody>
            </p:sp>
            <p:sp>
              <p:nvSpPr>
                <p:cNvPr id="46" name="Line 42"/>
                <p:cNvSpPr>
                  <a:spLocks noChangeShapeType="1"/>
                </p:cNvSpPr>
                <p:nvPr/>
              </p:nvSpPr>
              <p:spPr bwMode="auto">
                <a:xfrm flipH="1" flipV="1">
                  <a:off x="3814" y="2460"/>
                  <a:ext cx="28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Line 43"/>
                <p:cNvSpPr>
                  <a:spLocks noChangeShapeType="1"/>
                </p:cNvSpPr>
                <p:nvPr/>
              </p:nvSpPr>
              <p:spPr bwMode="auto">
                <a:xfrm flipH="1" flipV="1">
                  <a:off x="4699" y="2460"/>
                  <a:ext cx="283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34" name="Group 44"/>
              <p:cNvGrpSpPr>
                <a:grpSpLocks/>
              </p:cNvGrpSpPr>
              <p:nvPr/>
            </p:nvGrpSpPr>
            <p:grpSpPr bwMode="auto">
              <a:xfrm>
                <a:off x="3671" y="3639"/>
                <a:ext cx="1618" cy="323"/>
                <a:chOff x="3843" y="1467"/>
                <a:chExt cx="1838" cy="493"/>
              </a:xfrm>
            </p:grpSpPr>
            <p:sp>
              <p:nvSpPr>
                <p:cNvPr id="36" name="AutoShape 45"/>
                <p:cNvSpPr>
                  <a:spLocks noChangeArrowheads="1"/>
                </p:cNvSpPr>
                <p:nvPr/>
              </p:nvSpPr>
              <p:spPr bwMode="auto">
                <a:xfrm>
                  <a:off x="4973" y="1471"/>
                  <a:ext cx="670" cy="456"/>
                </a:xfrm>
                <a:prstGeom prst="flowChartMagneticDisk">
                  <a:avLst/>
                </a:prstGeom>
                <a:solidFill>
                  <a:srgbClr val="FFCC00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zh-CN" altLang="en-US"/>
                </a:p>
              </p:txBody>
            </p:sp>
            <p:sp>
              <p:nvSpPr>
                <p:cNvPr id="37" name="Rectangle 46"/>
                <p:cNvSpPr>
                  <a:spLocks noChangeArrowheads="1"/>
                </p:cNvSpPr>
                <p:nvPr/>
              </p:nvSpPr>
              <p:spPr bwMode="auto">
                <a:xfrm>
                  <a:off x="4095" y="1471"/>
                  <a:ext cx="638" cy="456"/>
                </a:xfrm>
                <a:prstGeom prst="rect">
                  <a:avLst/>
                </a:prstGeom>
                <a:solidFill>
                  <a:srgbClr val="FFCC00"/>
                </a:solidFill>
                <a:ln w="158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/>
                <a:p>
                  <a:endParaRPr lang="zh-CN" altLang="en-US"/>
                </a:p>
              </p:txBody>
            </p:sp>
            <p:sp>
              <p:nvSpPr>
                <p:cNvPr id="38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4954" y="1616"/>
                  <a:ext cx="727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CD47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pPr algn="r" eaLnBrk="0" hangingPunct="0"/>
                  <a:r>
                    <a:rPr lang="en-US" altLang="zh-CN" sz="1400" b="1" dirty="0" smtClean="0"/>
                    <a:t>DST data</a:t>
                  </a:r>
                  <a:endParaRPr lang="zh-CN" altLang="en-US" sz="1400" b="1" dirty="0"/>
                </a:p>
              </p:txBody>
            </p:sp>
            <p:sp>
              <p:nvSpPr>
                <p:cNvPr id="39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4058" y="1467"/>
                  <a:ext cx="690" cy="49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CD470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587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90000" tIns="46800" rIns="90000" bIns="46800">
                  <a:spAutoFit/>
                </a:bodyPr>
                <a:lstStyle/>
                <a:p>
                  <a:pPr algn="ctr" eaLnBrk="0" hangingPunct="0"/>
                  <a:r>
                    <a:rPr lang="en-US" altLang="zh-CN" sz="1400" b="1" dirty="0" smtClean="0"/>
                    <a:t>DST</a:t>
                  </a:r>
                  <a:r>
                    <a:rPr lang="zh-CN" altLang="en-US" sz="1400" b="1" dirty="0"/>
                    <a:t> </a:t>
                  </a:r>
                  <a:r>
                    <a:rPr lang="en-US" altLang="zh-CN" sz="1400" b="1" dirty="0" smtClean="0"/>
                    <a:t>data converter</a:t>
                  </a:r>
                  <a:endParaRPr lang="zh-CN" altLang="en-US" sz="1400" b="1" dirty="0"/>
                </a:p>
              </p:txBody>
            </p:sp>
            <p:sp>
              <p:nvSpPr>
                <p:cNvPr id="40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3843" y="1697"/>
                  <a:ext cx="27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1" name="Line 50"/>
                <p:cNvSpPr>
                  <a:spLocks noChangeShapeType="1"/>
                </p:cNvSpPr>
                <p:nvPr/>
              </p:nvSpPr>
              <p:spPr bwMode="auto">
                <a:xfrm flipH="1">
                  <a:off x="4706" y="1694"/>
                  <a:ext cx="282" cy="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35" name="Line 51"/>
              <p:cNvSpPr>
                <a:spLocks noChangeShapeType="1"/>
              </p:cNvSpPr>
              <p:nvPr/>
            </p:nvSpPr>
            <p:spPr bwMode="auto">
              <a:xfrm flipH="1" flipV="1">
                <a:off x="1721" y="2810"/>
                <a:ext cx="304" cy="238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61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48399" y="4682260"/>
            <a:ext cx="1692188" cy="82703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getter setter</a:t>
            </a:r>
          </a:p>
          <a:p>
            <a:pPr algn="ctr"/>
            <a:r>
              <a:rPr lang="en-US" altLang="zh-CN" sz="1200" dirty="0"/>
              <a:t>$CALIBDATAROOT/</a:t>
            </a:r>
            <a:r>
              <a:rPr lang="en-US" altLang="zh-CN" sz="1200" dirty="0" err="1"/>
              <a:t>src</a:t>
            </a:r>
            <a:r>
              <a:rPr lang="en-US" altLang="zh-CN" sz="1200" dirty="0"/>
              <a:t>/</a:t>
            </a:r>
            <a:r>
              <a:rPr lang="en-US" altLang="zh-CN" sz="1200" dirty="0" err="1"/>
              <a:t>Mdc</a:t>
            </a:r>
            <a:r>
              <a:rPr lang="en-US" altLang="zh-CN" sz="1200" dirty="0"/>
              <a:t>/MdcCalibData.cxx</a:t>
            </a:r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4102405" y="3676714"/>
            <a:ext cx="1584176" cy="502773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TCDS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826973" y="1737449"/>
            <a:ext cx="2627885" cy="68749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bemp</a:t>
            </a:r>
            <a:r>
              <a:rPr lang="en-US" altLang="zh-CN" dirty="0" smtClean="0"/>
              <a:t> put root file to </a:t>
            </a:r>
            <a:r>
              <a:rPr lang="en-US" altLang="zh-CN" dirty="0" err="1" smtClean="0"/>
              <a:t>db</a:t>
            </a:r>
            <a:endParaRPr lang="en-US" altLang="zh-CN" dirty="0" smtClean="0"/>
          </a:p>
          <a:p>
            <a:pPr algn="ctr"/>
            <a:r>
              <a:rPr lang="en-US" altLang="zh-CN" sz="1200" dirty="0" smtClean="0"/>
              <a:t>~</a:t>
            </a:r>
            <a:r>
              <a:rPr lang="en-US" altLang="zh-CN" sz="1200" dirty="0" err="1" smtClean="0"/>
              <a:t>bemp</a:t>
            </a:r>
            <a:r>
              <a:rPr lang="en-US" altLang="zh-CN" sz="1200" dirty="0" smtClean="0"/>
              <a:t>/</a:t>
            </a:r>
            <a:r>
              <a:rPr lang="en-US" altLang="zh-CN" sz="1200" dirty="0" err="1" smtClean="0"/>
              <a:t>SqlTest</a:t>
            </a:r>
            <a:r>
              <a:rPr lang="en-US" altLang="zh-CN" sz="1200" dirty="0" smtClean="0"/>
              <a:t>/CalConstSqlHelper.cxx</a:t>
            </a:r>
          </a:p>
        </p:txBody>
      </p:sp>
      <p:sp>
        <p:nvSpPr>
          <p:cNvPr id="9" name="流程图: 文档 8"/>
          <p:cNvSpPr/>
          <p:nvPr/>
        </p:nvSpPr>
        <p:spPr>
          <a:xfrm>
            <a:off x="4139952" y="942319"/>
            <a:ext cx="1224136" cy="682334"/>
          </a:xfrm>
          <a:prstGeom prst="flowChartDocumen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Calibration</a:t>
            </a:r>
          </a:p>
          <a:p>
            <a:pPr algn="ctr"/>
            <a:r>
              <a:rPr lang="en-US" altLang="zh-CN" dirty="0" smtClean="0"/>
              <a:t>root file</a:t>
            </a:r>
            <a:endParaRPr lang="zh-CN" altLang="en-US" dirty="0"/>
          </a:p>
        </p:txBody>
      </p:sp>
      <p:sp>
        <p:nvSpPr>
          <p:cNvPr id="10" name="流程图: 磁盘 9"/>
          <p:cNvSpPr/>
          <p:nvPr/>
        </p:nvSpPr>
        <p:spPr>
          <a:xfrm>
            <a:off x="1348011" y="2742994"/>
            <a:ext cx="1584176" cy="1005545"/>
          </a:xfrm>
          <a:prstGeom prst="flowChartMagneticDisk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offlinedb</a:t>
            </a:r>
            <a:endParaRPr lang="en-US" altLang="zh-CN" dirty="0" smtClean="0"/>
          </a:p>
          <a:p>
            <a:pPr algn="ctr"/>
            <a:endParaRPr lang="en-US" altLang="zh-CN" dirty="0" smtClean="0"/>
          </a:p>
          <a:p>
            <a:pPr algn="ctr"/>
            <a:r>
              <a:rPr lang="en-US" altLang="zh-CN" dirty="0" err="1" smtClean="0"/>
              <a:t>MdcCalConst</a:t>
            </a:r>
            <a:endParaRPr lang="en-US" altLang="zh-CN" dirty="0" smtClean="0"/>
          </a:p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15963" y="4107663"/>
            <a:ext cx="2448272" cy="58231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Read </a:t>
            </a:r>
            <a:r>
              <a:rPr lang="en-US" altLang="zh-CN" dirty="0" err="1" smtClean="0"/>
              <a:t>db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sql</a:t>
            </a:r>
            <a:endParaRPr lang="en-US" altLang="zh-CN" dirty="0" smtClean="0"/>
          </a:p>
          <a:p>
            <a:pPr algn="ctr"/>
            <a:r>
              <a:rPr lang="en-US" altLang="zh-CN" sz="1200" dirty="0"/>
              <a:t>$CALIBUTILROOT/</a:t>
            </a:r>
            <a:r>
              <a:rPr lang="en-US" altLang="zh-CN" sz="1200" dirty="0" err="1"/>
              <a:t>src</a:t>
            </a:r>
            <a:r>
              <a:rPr lang="en-US" altLang="zh-CN" sz="1200" dirty="0"/>
              <a:t>/Metadata.cxx</a:t>
            </a:r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00192" y="3119659"/>
            <a:ext cx="2163327" cy="125177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Read from root file</a:t>
            </a:r>
          </a:p>
          <a:p>
            <a:pPr algn="ctr"/>
            <a:r>
              <a:rPr lang="en-US" altLang="zh-CN" sz="1100" dirty="0" smtClean="0"/>
              <a:t>$CALIBROOTCNVROOT/</a:t>
            </a:r>
            <a:r>
              <a:rPr lang="en-US" altLang="zh-CN" sz="1100" dirty="0" err="1" smtClean="0"/>
              <a:t>src</a:t>
            </a:r>
            <a:r>
              <a:rPr lang="en-US" altLang="zh-CN" sz="1100" dirty="0" smtClean="0"/>
              <a:t>/</a:t>
            </a:r>
            <a:r>
              <a:rPr lang="en-US" altLang="zh-CN" sz="1100" dirty="0" err="1" smtClean="0"/>
              <a:t>cnv</a:t>
            </a:r>
            <a:r>
              <a:rPr lang="en-US" altLang="zh-CN" sz="1100" dirty="0" smtClean="0"/>
              <a:t>/</a:t>
            </a:r>
          </a:p>
          <a:p>
            <a:pPr algn="ctr"/>
            <a:r>
              <a:rPr lang="en-US" altLang="zh-CN" sz="1100" dirty="0" smtClean="0"/>
              <a:t>RootMdcCalibDataCnv.cxx</a:t>
            </a:r>
            <a:endParaRPr lang="zh-CN" altLang="en-US" sz="1100" dirty="0"/>
          </a:p>
        </p:txBody>
      </p:sp>
      <p:sp>
        <p:nvSpPr>
          <p:cNvPr id="13" name="矩形 12"/>
          <p:cNvSpPr/>
          <p:nvPr/>
        </p:nvSpPr>
        <p:spPr>
          <a:xfrm>
            <a:off x="771641" y="5041383"/>
            <a:ext cx="2736916" cy="79007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Read </a:t>
            </a:r>
            <a:r>
              <a:rPr lang="en-US" altLang="zh-CN" dirty="0" err="1" smtClean="0"/>
              <a:t>TTree</a:t>
            </a:r>
            <a:r>
              <a:rPr lang="en-US" altLang="zh-CN" dirty="0" smtClean="0"/>
              <a:t> from </a:t>
            </a:r>
            <a:r>
              <a:rPr lang="en-US" altLang="zh-CN" dirty="0" err="1" smtClean="0"/>
              <a:t>sql</a:t>
            </a:r>
            <a:r>
              <a:rPr lang="en-US" altLang="zh-CN" dirty="0" smtClean="0"/>
              <a:t> results</a:t>
            </a:r>
          </a:p>
          <a:p>
            <a:pPr algn="ctr"/>
            <a:r>
              <a:rPr lang="en-US" altLang="zh-CN" sz="1200" dirty="0"/>
              <a:t>$CALIBTREECNVROOT/</a:t>
            </a:r>
            <a:r>
              <a:rPr lang="en-US" altLang="zh-CN" sz="1200" dirty="0" err="1"/>
              <a:t>src</a:t>
            </a:r>
            <a:r>
              <a:rPr lang="en-US" altLang="zh-CN" sz="1200" dirty="0"/>
              <a:t>/</a:t>
            </a:r>
            <a:r>
              <a:rPr lang="en-US" altLang="zh-CN" sz="1200" dirty="0" err="1"/>
              <a:t>cnv</a:t>
            </a:r>
            <a:r>
              <a:rPr lang="en-US" altLang="zh-CN" sz="1200" dirty="0" smtClean="0"/>
              <a:t>/</a:t>
            </a:r>
          </a:p>
          <a:p>
            <a:pPr algn="ctr"/>
            <a:r>
              <a:rPr lang="en-US" altLang="zh-CN" sz="1200" dirty="0" smtClean="0"/>
              <a:t>TreeMdcCalibDataCnv.cxx</a:t>
            </a:r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920842" y="5934132"/>
            <a:ext cx="1947303" cy="60545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MdcCalibFunSvc</a:t>
            </a:r>
            <a:endParaRPr lang="en-US" altLang="zh-CN" sz="1200" dirty="0">
              <a:solidFill>
                <a:schemeClr val="tx1"/>
              </a:solidFill>
            </a:endParaRPr>
          </a:p>
        </p:txBody>
      </p:sp>
      <p:cxnSp>
        <p:nvCxnSpPr>
          <p:cNvPr id="16" name="直接箭头连接符 15"/>
          <p:cNvCxnSpPr>
            <a:stCxn id="9" idx="1"/>
            <a:endCxn id="7" idx="0"/>
          </p:cNvCxnSpPr>
          <p:nvPr/>
        </p:nvCxnSpPr>
        <p:spPr>
          <a:xfrm flipH="1">
            <a:off x="2140916" y="1283486"/>
            <a:ext cx="1999037" cy="453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7" idx="2"/>
            <a:endCxn id="10" idx="1"/>
          </p:cNvCxnSpPr>
          <p:nvPr/>
        </p:nvCxnSpPr>
        <p:spPr>
          <a:xfrm flipH="1">
            <a:off x="2140099" y="2424942"/>
            <a:ext cx="816" cy="318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0" idx="3"/>
            <a:endCxn id="11" idx="0"/>
          </p:cNvCxnSpPr>
          <p:nvPr/>
        </p:nvCxnSpPr>
        <p:spPr>
          <a:xfrm>
            <a:off x="2140099" y="3748539"/>
            <a:ext cx="0" cy="3591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1" idx="2"/>
            <a:endCxn id="13" idx="0"/>
          </p:cNvCxnSpPr>
          <p:nvPr/>
        </p:nvCxnSpPr>
        <p:spPr>
          <a:xfrm>
            <a:off x="2140099" y="4689973"/>
            <a:ext cx="0" cy="351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3" idx="3"/>
            <a:endCxn id="4" idx="1"/>
          </p:cNvCxnSpPr>
          <p:nvPr/>
        </p:nvCxnSpPr>
        <p:spPr>
          <a:xfrm flipV="1">
            <a:off x="3508557" y="5095776"/>
            <a:ext cx="539842" cy="3406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6" idx="2"/>
            <a:endCxn id="4" idx="0"/>
          </p:cNvCxnSpPr>
          <p:nvPr/>
        </p:nvCxnSpPr>
        <p:spPr>
          <a:xfrm>
            <a:off x="4894493" y="4179487"/>
            <a:ext cx="0" cy="50277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9" idx="3"/>
            <a:endCxn id="12" idx="0"/>
          </p:cNvCxnSpPr>
          <p:nvPr/>
        </p:nvCxnSpPr>
        <p:spPr>
          <a:xfrm>
            <a:off x="5364089" y="1283486"/>
            <a:ext cx="2017767" cy="1836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12" idx="2"/>
            <a:endCxn id="4" idx="3"/>
          </p:cNvCxnSpPr>
          <p:nvPr/>
        </p:nvCxnSpPr>
        <p:spPr>
          <a:xfrm flipH="1">
            <a:off x="5740587" y="4371432"/>
            <a:ext cx="1641268" cy="724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4" idx="2"/>
            <a:endCxn id="14" idx="0"/>
          </p:cNvCxnSpPr>
          <p:nvPr/>
        </p:nvCxnSpPr>
        <p:spPr>
          <a:xfrm>
            <a:off x="4894493" y="5509290"/>
            <a:ext cx="0" cy="424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标题 1"/>
          <p:cNvSpPr txBox="1">
            <a:spLocks/>
          </p:cNvSpPr>
          <p:nvPr/>
        </p:nvSpPr>
        <p:spPr>
          <a:xfrm>
            <a:off x="467544" y="161409"/>
            <a:ext cx="7772400" cy="59456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Reading calibration constants</a:t>
            </a:r>
            <a:endParaRPr lang="zh-CN" alt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6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Database architecture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1116013"/>
            <a:ext cx="6424137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3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Database performance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dirty="0" smtClean="0"/>
              <a:t>Servers:</a:t>
            </a:r>
          </a:p>
          <a:p>
            <a:pPr lvl="1"/>
            <a:r>
              <a:rPr lang="en-US" altLang="zh-CN" dirty="0" smtClean="0"/>
              <a:t>Replication of DAQ and DCS Database</a:t>
            </a:r>
          </a:p>
          <a:p>
            <a:pPr lvl="1"/>
            <a:r>
              <a:rPr lang="en-US" altLang="zh-CN" dirty="0" smtClean="0"/>
              <a:t>Web server for data quality and bemp</a:t>
            </a:r>
          </a:p>
          <a:p>
            <a:pPr lvl="1"/>
            <a:r>
              <a:rPr lang="en-US" altLang="zh-CN" dirty="0" smtClean="0"/>
              <a:t>Central Database servers:1 master and 5 slaves at IHEP, other slaves at other groups</a:t>
            </a:r>
          </a:p>
          <a:p>
            <a:pPr lvl="1"/>
            <a:r>
              <a:rPr lang="en-US" altLang="zh-CN" dirty="0" smtClean="0"/>
              <a:t>Bookkeeping database and web server</a:t>
            </a:r>
          </a:p>
          <a:p>
            <a:r>
              <a:rPr lang="en-US" altLang="zh-CN" dirty="0" smtClean="0"/>
              <a:t>Central database servers:</a:t>
            </a:r>
          </a:p>
          <a:p>
            <a:pPr lvl="1"/>
            <a:r>
              <a:rPr lang="en-US" altLang="zh-CN" dirty="0"/>
              <a:t>S</a:t>
            </a:r>
            <a:r>
              <a:rPr lang="en-US" altLang="zh-CN" dirty="0" smtClean="0"/>
              <a:t>ize</a:t>
            </a:r>
            <a:r>
              <a:rPr lang="zh-CN" altLang="en-US" dirty="0" smtClean="0"/>
              <a:t>：</a:t>
            </a:r>
            <a:r>
              <a:rPr lang="en-US" altLang="zh-CN" dirty="0"/>
              <a:t>35G</a:t>
            </a:r>
            <a:r>
              <a:rPr lang="zh-CN" altLang="en-US" dirty="0" smtClean="0"/>
              <a:t>（</a:t>
            </a:r>
            <a:r>
              <a:rPr lang="en-US" altLang="zh-CN" dirty="0" smtClean="0"/>
              <a:t>database files</a:t>
            </a:r>
            <a:r>
              <a:rPr lang="zh-CN" altLang="en-US" dirty="0" smtClean="0"/>
              <a:t>、</a:t>
            </a:r>
            <a:r>
              <a:rPr lang="en-US" altLang="zh-CN" dirty="0" smtClean="0"/>
              <a:t>logs</a:t>
            </a:r>
            <a:r>
              <a:rPr lang="zh-CN" altLang="en-US" dirty="0" smtClean="0"/>
              <a:t>）</a:t>
            </a:r>
            <a:endParaRPr lang="en-US" altLang="zh-CN" dirty="0"/>
          </a:p>
          <a:p>
            <a:pPr lvl="1"/>
            <a:r>
              <a:rPr lang="en-US" altLang="zh-CN" dirty="0" smtClean="0"/>
              <a:t>Throughput</a:t>
            </a:r>
            <a:r>
              <a:rPr lang="zh-CN" altLang="en-US" dirty="0" smtClean="0"/>
              <a:t>：</a:t>
            </a:r>
            <a:r>
              <a:rPr lang="en-US" altLang="zh-CN" dirty="0" smtClean="0"/>
              <a:t>2 connections per second , more than 200 queries </a:t>
            </a:r>
            <a:r>
              <a:rPr lang="en-US" altLang="zh-CN" dirty="0"/>
              <a:t>per </a:t>
            </a:r>
            <a:r>
              <a:rPr lang="en-US" altLang="zh-CN" dirty="0" smtClean="0"/>
              <a:t>second </a:t>
            </a:r>
            <a:r>
              <a:rPr lang="en-US" altLang="zh-CN" dirty="0"/>
              <a:t>(The statistics </a:t>
            </a:r>
            <a:r>
              <a:rPr lang="en-US" altLang="zh-CN" dirty="0" smtClean="0"/>
              <a:t>only from one slave)               </a:t>
            </a:r>
          </a:p>
          <a:p>
            <a:pPr lvl="2"/>
            <a:r>
              <a:rPr lang="en-US" altLang="zh-CN" dirty="0" smtClean="0"/>
              <a:t>         </a:t>
            </a:r>
            <a:r>
              <a:rPr lang="en-US" altLang="zh-CN" dirty="0"/>
              <a:t>Connections                      | 636619</a:t>
            </a:r>
          </a:p>
          <a:p>
            <a:pPr lvl="2"/>
            <a:r>
              <a:rPr lang="en-US" altLang="zh-CN" dirty="0"/>
              <a:t>       </a:t>
            </a:r>
            <a:r>
              <a:rPr lang="en-US" altLang="zh-CN" dirty="0" smtClean="0"/>
              <a:t>  </a:t>
            </a:r>
            <a:r>
              <a:rPr lang="en-US" altLang="zh-CN" dirty="0" err="1"/>
              <a:t>Innodb_data_read</a:t>
            </a:r>
            <a:r>
              <a:rPr lang="en-US" altLang="zh-CN" dirty="0"/>
              <a:t>           | 437587968</a:t>
            </a:r>
          </a:p>
          <a:p>
            <a:pPr lvl="2"/>
            <a:r>
              <a:rPr lang="en-US" altLang="zh-CN" dirty="0"/>
              <a:t>       </a:t>
            </a:r>
            <a:r>
              <a:rPr lang="en-US" altLang="zh-CN" dirty="0" smtClean="0"/>
              <a:t>  </a:t>
            </a:r>
            <a:r>
              <a:rPr lang="en-US" altLang="zh-CN" dirty="0"/>
              <a:t>Uptime                               | 2933932</a:t>
            </a:r>
          </a:p>
          <a:p>
            <a:r>
              <a:rPr lang="en-US" altLang="zh-CN" dirty="0" smtClean="0"/>
              <a:t>Replication of DAQ and DCS:</a:t>
            </a:r>
          </a:p>
          <a:p>
            <a:pPr lvl="1"/>
            <a:r>
              <a:rPr lang="en-US" altLang="zh-CN" dirty="0" smtClean="0"/>
              <a:t>Size: 970G</a:t>
            </a:r>
            <a:endParaRPr lang="en-US" altLang="zh-CN" dirty="0"/>
          </a:p>
          <a:p>
            <a:r>
              <a:rPr lang="en-US" altLang="zh-CN" dirty="0" smtClean="0"/>
              <a:t>BEMP database server</a:t>
            </a:r>
          </a:p>
          <a:p>
            <a:pPr lvl="1"/>
            <a:r>
              <a:rPr lang="en-US" altLang="zh-CN" dirty="0" smtClean="0"/>
              <a:t>Size: 11G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80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Quality Assurance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1881"/>
            <a:ext cx="3250704" cy="4988684"/>
          </a:xfrm>
        </p:spPr>
        <p:txBody>
          <a:bodyPr/>
          <a:lstStyle/>
          <a:p>
            <a:r>
              <a:rPr lang="en-US" altLang="zh-CN" sz="2400" dirty="0"/>
              <a:t>Several kinds of MC samples generated and reconstructed</a:t>
            </a:r>
          </a:p>
          <a:p>
            <a:pPr lvl="1"/>
            <a:r>
              <a:rPr lang="en-US" altLang="zh-CN" sz="2000" dirty="0" smtClean="0"/>
              <a:t>J/psi-&gt;</a:t>
            </a:r>
            <a:r>
              <a:rPr lang="en-US" altLang="zh-CN" sz="2000" dirty="0" err="1" smtClean="0"/>
              <a:t>e+e</a:t>
            </a:r>
            <a:r>
              <a:rPr lang="en-US" altLang="zh-CN" sz="2000" dirty="0" smtClean="0"/>
              <a:t>-, </a:t>
            </a:r>
            <a:r>
              <a:rPr lang="en-US" altLang="zh-CN" sz="2000" dirty="0" err="1" smtClean="0"/>
              <a:t>mu+mu</a:t>
            </a:r>
            <a:r>
              <a:rPr lang="en-US" altLang="zh-CN" sz="2000" dirty="0" smtClean="0"/>
              <a:t>-, </a:t>
            </a:r>
            <a:r>
              <a:rPr lang="en-US" altLang="zh-CN" sz="2000" dirty="0" err="1" smtClean="0"/>
              <a:t>rhopi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KsKpi</a:t>
            </a:r>
            <a:r>
              <a:rPr lang="en-US" altLang="zh-CN" sz="2000" dirty="0" smtClean="0"/>
              <a:t>, </a:t>
            </a:r>
            <a:r>
              <a:rPr lang="en-US" altLang="zh-CN" sz="2000" dirty="0" err="1" smtClean="0"/>
              <a:t>PPbar</a:t>
            </a:r>
            <a:endParaRPr lang="en-US" altLang="zh-CN" sz="2000" dirty="0" smtClean="0"/>
          </a:p>
          <a:p>
            <a:r>
              <a:rPr lang="en-US" altLang="zh-CN" sz="2400" dirty="0" smtClean="0"/>
              <a:t>Part </a:t>
            </a:r>
            <a:r>
              <a:rPr lang="en-US" altLang="zh-CN" sz="2400" dirty="0"/>
              <a:t>of real data reconstructed to check the software performance and MC/data consistency</a:t>
            </a:r>
          </a:p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44005"/>
            <a:ext cx="4585121" cy="530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29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Production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Data production uses the validated offline software release</a:t>
            </a:r>
          </a:p>
          <a:p>
            <a:r>
              <a:rPr lang="en-US" altLang="zh-CN" sz="2800" dirty="0" smtClean="0"/>
              <a:t>Physics production takes place 1 or 2 times per year, ~ 5 months processing time for each production</a:t>
            </a:r>
          </a:p>
          <a:p>
            <a:r>
              <a:rPr lang="en-US" altLang="zh-CN" sz="2800" dirty="0" smtClean="0"/>
              <a:t>Data reconstruction for newly taken data will last from the begin to the end of each data taking round</a:t>
            </a:r>
          </a:p>
          <a:p>
            <a:pPr lvl="1"/>
            <a:r>
              <a:rPr lang="en-US" altLang="zh-CN" dirty="0" smtClean="0"/>
              <a:t>Depending on when the calibration constants of sub-detectors are ready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81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BESIII data processing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1881"/>
            <a:ext cx="8435280" cy="4988684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Computing Resources in IHEP</a:t>
            </a:r>
          </a:p>
          <a:p>
            <a:pPr lvl="1"/>
            <a:r>
              <a:rPr lang="en-US" altLang="zh-CN" dirty="0" smtClean="0"/>
              <a:t>CPU cores</a:t>
            </a:r>
          </a:p>
          <a:p>
            <a:pPr lvl="2"/>
            <a:r>
              <a:rPr lang="en-US" altLang="zh-CN" dirty="0" smtClean="0"/>
              <a:t>~5000 cores</a:t>
            </a:r>
          </a:p>
          <a:p>
            <a:pPr lvl="1"/>
            <a:r>
              <a:rPr lang="en-US" altLang="zh-CN" dirty="0" smtClean="0"/>
              <a:t>Tape space (Castor)</a:t>
            </a:r>
          </a:p>
          <a:p>
            <a:pPr lvl="2"/>
            <a:r>
              <a:rPr lang="en-US" altLang="zh-CN" dirty="0" smtClean="0"/>
              <a:t>4PB, 3PB available</a:t>
            </a:r>
          </a:p>
          <a:p>
            <a:pPr lvl="1"/>
            <a:r>
              <a:rPr lang="en-US" altLang="zh-CN" dirty="0" smtClean="0"/>
              <a:t>Local file system(</a:t>
            </a:r>
            <a:r>
              <a:rPr lang="en-US" altLang="zh-CN" dirty="0" err="1" smtClean="0"/>
              <a:t>Lustre</a:t>
            </a:r>
            <a:r>
              <a:rPr lang="en-US" altLang="zh-CN" dirty="0" smtClean="0"/>
              <a:t>)</a:t>
            </a:r>
          </a:p>
          <a:p>
            <a:pPr lvl="2"/>
            <a:r>
              <a:rPr lang="en-US" altLang="zh-CN" dirty="0" smtClean="0"/>
              <a:t>~2800TB</a:t>
            </a:r>
            <a:r>
              <a:rPr lang="en-US" altLang="zh-CN" dirty="0"/>
              <a:t>, </a:t>
            </a:r>
            <a:r>
              <a:rPr lang="en-US" altLang="zh-CN" dirty="0" smtClean="0"/>
              <a:t>~</a:t>
            </a:r>
            <a:r>
              <a:rPr lang="en-US" altLang="zh-CN" dirty="0"/>
              <a:t>3</a:t>
            </a:r>
            <a:r>
              <a:rPr lang="en-US" altLang="zh-CN" dirty="0" smtClean="0"/>
              <a:t>00TB available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CPU time of production jobs (with 2000 cores)</a:t>
            </a:r>
            <a:endParaRPr lang="en-US" altLang="zh-CN" b="1" dirty="0">
              <a:solidFill>
                <a:srgbClr val="FF0000"/>
              </a:solidFill>
            </a:endParaRPr>
          </a:p>
          <a:p>
            <a:pPr lvl="1"/>
            <a:r>
              <a:rPr lang="en-US" altLang="zh-CN" dirty="0"/>
              <a:t>Produce 1 billion </a:t>
            </a:r>
            <a:r>
              <a:rPr lang="en-US" altLang="zh-CN" dirty="0" err="1"/>
              <a:t>jpsi</a:t>
            </a:r>
            <a:r>
              <a:rPr lang="en-US" altLang="zh-CN" dirty="0"/>
              <a:t> inclusive mc DST events: 8 days</a:t>
            </a:r>
          </a:p>
          <a:p>
            <a:pPr lvl="1"/>
            <a:r>
              <a:rPr lang="en-US" altLang="zh-CN" dirty="0"/>
              <a:t>Reconstruct 1 billion </a:t>
            </a:r>
            <a:r>
              <a:rPr lang="en-US" altLang="zh-CN" dirty="0" err="1"/>
              <a:t>jpsi</a:t>
            </a:r>
            <a:r>
              <a:rPr lang="en-US" altLang="zh-CN" dirty="0"/>
              <a:t> </a:t>
            </a:r>
            <a:r>
              <a:rPr lang="en-US" altLang="zh-CN" dirty="0" smtClean="0"/>
              <a:t>raw data: </a:t>
            </a:r>
            <a:r>
              <a:rPr lang="en-US" altLang="zh-CN" dirty="0"/>
              <a:t>7 days</a:t>
            </a:r>
          </a:p>
          <a:p>
            <a:pPr lvl="1"/>
            <a:r>
              <a:rPr lang="en-US" altLang="zh-CN" dirty="0"/>
              <a:t>Reconstruct 0.1 billion </a:t>
            </a:r>
            <a:r>
              <a:rPr lang="en-US" altLang="zh-CN" dirty="0" err="1"/>
              <a:t>psip</a:t>
            </a:r>
            <a:r>
              <a:rPr lang="en-US" altLang="zh-CN" dirty="0"/>
              <a:t> </a:t>
            </a:r>
            <a:r>
              <a:rPr lang="en-US" altLang="zh-CN" dirty="0" smtClean="0"/>
              <a:t>raw data: </a:t>
            </a:r>
            <a:r>
              <a:rPr lang="en-US" altLang="zh-CN" dirty="0"/>
              <a:t>1 days</a:t>
            </a:r>
          </a:p>
          <a:p>
            <a:pPr lvl="1"/>
            <a:r>
              <a:rPr lang="en-US" altLang="zh-CN" dirty="0"/>
              <a:t>Reconstruct 2.9fb</a:t>
            </a:r>
            <a:r>
              <a:rPr lang="en-US" altLang="zh-CN" baseline="30000" dirty="0"/>
              <a:t>-1</a:t>
            </a:r>
            <a:r>
              <a:rPr lang="en-US" altLang="zh-CN" dirty="0"/>
              <a:t> </a:t>
            </a:r>
            <a:r>
              <a:rPr lang="en-US" altLang="zh-CN" dirty="0" err="1"/>
              <a:t>psipp</a:t>
            </a:r>
            <a:r>
              <a:rPr lang="en-US" altLang="zh-CN" dirty="0"/>
              <a:t> </a:t>
            </a:r>
            <a:r>
              <a:rPr lang="en-US" altLang="zh-CN" dirty="0" smtClean="0"/>
              <a:t>raw data: </a:t>
            </a:r>
            <a:r>
              <a:rPr lang="en-US" altLang="zh-CN" dirty="0"/>
              <a:t>13 days</a:t>
            </a:r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0652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Tag </a:t>
            </a:r>
            <a:r>
              <a:rPr lang="en-US" altLang="zh-CN" dirty="0"/>
              <a:t>based analysis</a:t>
            </a:r>
          </a:p>
        </p:txBody>
      </p:sp>
      <p:sp>
        <p:nvSpPr>
          <p:cNvPr id="137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657600" y="1064084"/>
            <a:ext cx="5029200" cy="273621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1800" dirty="0" smtClean="0"/>
              <a:t>TAG describe basic </a:t>
            </a:r>
            <a:r>
              <a:rPr lang="en-US" altLang="zh-CN" sz="1800" dirty="0" err="1" smtClean="0"/>
              <a:t>infor</a:t>
            </a:r>
            <a:r>
              <a:rPr lang="en-US" altLang="zh-CN" sz="1800" dirty="0" smtClean="0"/>
              <a:t> for each event</a:t>
            </a:r>
          </a:p>
          <a:p>
            <a:pPr>
              <a:lnSpc>
                <a:spcPct val="90000"/>
              </a:lnSpc>
            </a:pPr>
            <a:r>
              <a:rPr lang="en-US" altLang="zh-CN" sz="1800" dirty="0" smtClean="0"/>
              <a:t>Location of DST file saved in TAG file</a:t>
            </a:r>
          </a:p>
          <a:p>
            <a:pPr>
              <a:lnSpc>
                <a:spcPct val="90000"/>
              </a:lnSpc>
            </a:pPr>
            <a:r>
              <a:rPr lang="en-US" altLang="zh-CN" sz="1800" dirty="0" smtClean="0"/>
              <a:t>Save much disk space compared with skimming</a:t>
            </a:r>
          </a:p>
          <a:p>
            <a:pPr>
              <a:lnSpc>
                <a:spcPct val="90000"/>
              </a:lnSpc>
            </a:pPr>
            <a:r>
              <a:rPr lang="en-US" altLang="zh-CN" sz="1800" dirty="0" smtClean="0"/>
              <a:t>Analysis speed is same as skimming</a:t>
            </a:r>
            <a:endParaRPr lang="zh-CN" altLang="en-US" sz="1800" dirty="0"/>
          </a:p>
        </p:txBody>
      </p:sp>
      <p:pic>
        <p:nvPicPr>
          <p:cNvPr id="137221" name="Picture 5" descr="data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4084"/>
            <a:ext cx="3276600" cy="2832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6" descr="t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34747" b="24918"/>
          <a:stretch>
            <a:fillRect/>
          </a:stretch>
        </p:blipFill>
        <p:spPr bwMode="auto">
          <a:xfrm>
            <a:off x="76200" y="4028317"/>
            <a:ext cx="8991600" cy="275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3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Multi-input </a:t>
            </a:r>
            <a:r>
              <a:rPr lang="en-US" altLang="zh-CN" dirty="0"/>
              <a:t>data analysis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3876305"/>
            <a:ext cx="8229600" cy="223426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Retrieve </a:t>
            </a:r>
            <a:r>
              <a:rPr lang="en-US" altLang="zh-CN" dirty="0" err="1" smtClean="0"/>
              <a:t>dst</a:t>
            </a:r>
            <a:r>
              <a:rPr lang="en-US" altLang="zh-CN" dirty="0" smtClean="0"/>
              <a:t> and raw data in the same job</a:t>
            </a:r>
            <a:endParaRPr lang="zh-CN" altLang="en-US" dirty="0"/>
          </a:p>
          <a:p>
            <a:r>
              <a:rPr lang="en-US" altLang="zh-CN" dirty="0" smtClean="0"/>
              <a:t>Raw data of each sub-detector can be retrieved independently</a:t>
            </a:r>
            <a:endParaRPr lang="zh-CN" altLang="en-US" dirty="0"/>
          </a:p>
        </p:txBody>
      </p:sp>
      <p:pic>
        <p:nvPicPr>
          <p:cNvPr id="117765" name="Picture 5" descr="mul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4084"/>
            <a:ext cx="8686800" cy="268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3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BESIII dataflow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050055"/>
            <a:ext cx="3305175" cy="193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右箭头 4"/>
          <p:cNvSpPr/>
          <p:nvPr/>
        </p:nvSpPr>
        <p:spPr>
          <a:xfrm>
            <a:off x="3563888" y="1840127"/>
            <a:ext cx="1800200" cy="456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4355977" y="1862928"/>
            <a:ext cx="45719" cy="7672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3419872" y="2630198"/>
            <a:ext cx="2016224" cy="36839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Raw data on tapes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85420" y="1265529"/>
            <a:ext cx="2930996" cy="920979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Raw data on disk</a:t>
            </a:r>
          </a:p>
          <a:p>
            <a:pPr algn="ctr"/>
            <a:r>
              <a:rPr lang="en-US" altLang="zh-CN" dirty="0" smtClean="0"/>
              <a:t>(All, </a:t>
            </a:r>
            <a:r>
              <a:rPr lang="en-US" altLang="zh-CN" dirty="0" err="1"/>
              <a:t>B</a:t>
            </a:r>
            <a:r>
              <a:rPr lang="en-US" altLang="zh-CN" dirty="0" err="1" smtClean="0"/>
              <a:t>habha</a:t>
            </a:r>
            <a:r>
              <a:rPr lang="en-US" altLang="zh-CN" dirty="0" smtClean="0"/>
              <a:t>, </a:t>
            </a:r>
            <a:r>
              <a:rPr lang="en-US" altLang="zh-CN" dirty="0" err="1"/>
              <a:t>D</a:t>
            </a:r>
            <a:r>
              <a:rPr lang="en-US" altLang="zh-CN" dirty="0" err="1" smtClean="0"/>
              <a:t>imu</a:t>
            </a:r>
            <a:r>
              <a:rPr lang="en-US" altLang="zh-CN" dirty="0" smtClean="0"/>
              <a:t>., Random trigger ……)</a:t>
            </a:r>
            <a:endParaRPr lang="zh-CN" altLang="en-US" dirty="0"/>
          </a:p>
        </p:txBody>
      </p:sp>
      <p:sp>
        <p:nvSpPr>
          <p:cNvPr id="9" name="下箭头 8"/>
          <p:cNvSpPr/>
          <p:nvPr/>
        </p:nvSpPr>
        <p:spPr>
          <a:xfrm>
            <a:off x="6444209" y="2192157"/>
            <a:ext cx="45719" cy="4380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554774" y="2630198"/>
            <a:ext cx="2257586" cy="36839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Detector Calibration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63888" y="3482825"/>
            <a:ext cx="4176464" cy="36839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Offline </a:t>
            </a:r>
            <a:r>
              <a:rPr lang="en-US" altLang="zh-CN" dirty="0"/>
              <a:t>R</a:t>
            </a:r>
            <a:r>
              <a:rPr lang="en-US" altLang="zh-CN" dirty="0" smtClean="0"/>
              <a:t>econstruction (DST Production)</a:t>
            </a:r>
          </a:p>
        </p:txBody>
      </p:sp>
      <p:sp>
        <p:nvSpPr>
          <p:cNvPr id="12" name="下箭头 11"/>
          <p:cNvSpPr/>
          <p:nvPr/>
        </p:nvSpPr>
        <p:spPr>
          <a:xfrm>
            <a:off x="6444209" y="3025551"/>
            <a:ext cx="45719" cy="4380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下箭头 13"/>
          <p:cNvSpPr/>
          <p:nvPr/>
        </p:nvSpPr>
        <p:spPr>
          <a:xfrm>
            <a:off x="4355977" y="3851216"/>
            <a:ext cx="45719" cy="122811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下箭头 16"/>
          <p:cNvSpPr/>
          <p:nvPr/>
        </p:nvSpPr>
        <p:spPr>
          <a:xfrm>
            <a:off x="6444209" y="3851217"/>
            <a:ext cx="45719" cy="4380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4499992" y="4282165"/>
            <a:ext cx="3528392" cy="36839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Physics </a:t>
            </a:r>
            <a:r>
              <a:rPr lang="en-US" altLang="zh-CN" dirty="0"/>
              <a:t>S</a:t>
            </a:r>
            <a:r>
              <a:rPr lang="en-US" altLang="zh-CN" dirty="0" smtClean="0"/>
              <a:t>kimming(</a:t>
            </a:r>
            <a:r>
              <a:rPr lang="en-US" altLang="zh-CN" dirty="0" err="1" smtClean="0"/>
              <a:t>nprong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DTag</a:t>
            </a:r>
            <a:r>
              <a:rPr lang="en-US" altLang="zh-CN" dirty="0" smtClean="0"/>
              <a:t>, …)</a:t>
            </a:r>
          </a:p>
        </p:txBody>
      </p:sp>
      <p:sp>
        <p:nvSpPr>
          <p:cNvPr id="19" name="下箭头 18"/>
          <p:cNvSpPr/>
          <p:nvPr/>
        </p:nvSpPr>
        <p:spPr>
          <a:xfrm>
            <a:off x="6444209" y="4641288"/>
            <a:ext cx="45719" cy="4380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851920" y="5125291"/>
            <a:ext cx="3600400" cy="36839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User Analysis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83568" y="3420269"/>
            <a:ext cx="2257586" cy="36839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Detector Simulation</a:t>
            </a:r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2138" y="5134792"/>
            <a:ext cx="2257586" cy="368392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R</a:t>
            </a:r>
            <a:r>
              <a:rPr lang="en-US" altLang="zh-CN" dirty="0" smtClean="0"/>
              <a:t>econstruction</a:t>
            </a:r>
            <a:endParaRPr lang="zh-CN" altLang="en-US" dirty="0"/>
          </a:p>
        </p:txBody>
      </p:sp>
      <p:sp>
        <p:nvSpPr>
          <p:cNvPr id="23" name="下箭头 22"/>
          <p:cNvSpPr/>
          <p:nvPr/>
        </p:nvSpPr>
        <p:spPr>
          <a:xfrm>
            <a:off x="1756710" y="4784938"/>
            <a:ext cx="45719" cy="31607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>
            <a:off x="2999636" y="5318988"/>
            <a:ext cx="780277" cy="4560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9612" y="4140253"/>
            <a:ext cx="3210260" cy="644685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Background Mixing</a:t>
            </a:r>
          </a:p>
          <a:p>
            <a:pPr algn="ctr"/>
            <a:r>
              <a:rPr lang="en-US" altLang="zh-CN" dirty="0" smtClean="0"/>
              <a:t>(with random trigger events)</a:t>
            </a:r>
            <a:endParaRPr lang="zh-CN" altLang="en-US" dirty="0"/>
          </a:p>
        </p:txBody>
      </p:sp>
      <p:sp>
        <p:nvSpPr>
          <p:cNvPr id="26" name="下箭头 25"/>
          <p:cNvSpPr/>
          <p:nvPr/>
        </p:nvSpPr>
        <p:spPr>
          <a:xfrm>
            <a:off x="1763689" y="3798394"/>
            <a:ext cx="45719" cy="34185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58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Large scale data samples from BESIII have been successfully </a:t>
            </a:r>
            <a:r>
              <a:rPr lang="en-US" altLang="zh-CN" dirty="0" smtClean="0"/>
              <a:t>processed</a:t>
            </a:r>
          </a:p>
          <a:p>
            <a:r>
              <a:rPr lang="en-US" altLang="zh-CN" dirty="0" smtClean="0"/>
              <a:t>Data management and offline software system </a:t>
            </a:r>
            <a:r>
              <a:rPr lang="en-US" altLang="zh-CN" dirty="0" smtClean="0"/>
              <a:t>provide </a:t>
            </a:r>
            <a:r>
              <a:rPr lang="en-US" altLang="zh-CN" dirty="0" smtClean="0"/>
              <a:t>quick and stable data processing for BESIII</a:t>
            </a:r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273939"/>
            <a:ext cx="8229600" cy="704292"/>
          </a:xfrm>
        </p:spPr>
        <p:txBody>
          <a:bodyPr/>
          <a:lstStyle/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174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Key components for data processing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Raw data from detector</a:t>
            </a:r>
          </a:p>
          <a:p>
            <a:r>
              <a:rPr lang="en-US" altLang="zh-CN" dirty="0" smtClean="0"/>
              <a:t>Data management system</a:t>
            </a:r>
          </a:p>
          <a:p>
            <a:r>
              <a:rPr lang="en-US" altLang="zh-CN" dirty="0" smtClean="0"/>
              <a:t>Offline software system</a:t>
            </a:r>
          </a:p>
          <a:p>
            <a:r>
              <a:rPr lang="en-US" altLang="zh-CN" dirty="0" smtClean="0"/>
              <a:t>Data quality system</a:t>
            </a:r>
          </a:p>
          <a:p>
            <a:r>
              <a:rPr lang="en-US" altLang="zh-CN" dirty="0" smtClean="0"/>
              <a:t>Database server</a:t>
            </a:r>
          </a:p>
          <a:p>
            <a:r>
              <a:rPr lang="en-US" altLang="zh-CN" dirty="0" smtClean="0"/>
              <a:t>Computing resources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29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BESIII data volume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 smtClean="0"/>
          </a:p>
        </p:txBody>
      </p:sp>
      <p:sp>
        <p:nvSpPr>
          <p:cNvPr id="9219" name="内容占位符 2"/>
          <p:cNvSpPr>
            <a:spLocks noGrp="1"/>
          </p:cNvSpPr>
          <p:nvPr>
            <p:ph idx="1"/>
          </p:nvPr>
        </p:nvSpPr>
        <p:spPr>
          <a:xfrm>
            <a:off x="827088" y="2128168"/>
            <a:ext cx="7993062" cy="317008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zh-CN" sz="2000" dirty="0" smtClean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endParaRPr lang="en-US" altLang="zh-CN" sz="2000" dirty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endParaRPr lang="en-US" altLang="zh-CN" sz="2000" dirty="0" smtClean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endParaRPr lang="en-US" altLang="zh-CN" sz="2000" dirty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endParaRPr lang="en-US" altLang="zh-CN" sz="2000" dirty="0" smtClean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endParaRPr lang="en-US" altLang="zh-CN" sz="2000" dirty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endParaRPr lang="en-US" altLang="zh-CN" sz="2000" dirty="0" smtClean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endParaRPr lang="en-US" altLang="zh-CN" sz="2000" dirty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endParaRPr lang="en-US" altLang="zh-CN" sz="2000" dirty="0" smtClean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endParaRPr lang="en-US" altLang="zh-CN" sz="2000" dirty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endParaRPr lang="en-US" altLang="zh-CN" sz="2000" dirty="0" smtClean="0">
              <a:solidFill>
                <a:srgbClr val="0000FF"/>
              </a:solidFill>
            </a:endParaRPr>
          </a:p>
          <a:p>
            <a:pPr marL="0" indent="0" eaLnBrk="1" hangingPunct="1">
              <a:buNone/>
            </a:pPr>
            <a:endParaRPr lang="en-US" altLang="zh-CN" sz="2000" dirty="0" smtClean="0">
              <a:solidFill>
                <a:srgbClr val="0000FF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574180"/>
              </p:ext>
            </p:extLst>
          </p:nvPr>
        </p:nvGraphicFramePr>
        <p:xfrm>
          <a:off x="899592" y="683965"/>
          <a:ext cx="7215188" cy="4789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797"/>
                <a:gridCol w="1803797"/>
                <a:gridCol w="1803797"/>
                <a:gridCol w="1803797"/>
              </a:tblGrid>
              <a:tr h="4691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Resonance</a:t>
                      </a:r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Raw</a:t>
                      </a:r>
                      <a:r>
                        <a:rPr lang="zh-CN" altLang="en-US" sz="1800" baseline="0" dirty="0" smtClean="0"/>
                        <a:t> </a:t>
                      </a:r>
                      <a:r>
                        <a:rPr lang="en-US" altLang="zh-CN" sz="1800" baseline="0" dirty="0" smtClean="0"/>
                        <a:t>files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Data volume(RAW)</a:t>
                      </a:r>
                    </a:p>
                    <a:p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-122"/>
                        </a:rPr>
                        <a:t>Data volume(DST)</a:t>
                      </a:r>
                    </a:p>
                    <a:p>
                      <a:endParaRPr lang="zh-CN" altLang="en-US" sz="1800" dirty="0"/>
                    </a:p>
                  </a:txBody>
                  <a:tcPr marL="91439" marR="91439" marT="45623" marB="45623"/>
                </a:tc>
              </a:tr>
              <a:tr h="457551"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psip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32000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80T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27T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</a:tr>
              <a:tr h="469165"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jpsi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45600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85T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29T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</a:tr>
              <a:tr h="469165"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Psipp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90000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170T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56T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</a:tr>
              <a:tr h="469165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4040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9500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18T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6T</a:t>
                      </a:r>
                    </a:p>
                  </a:txBody>
                  <a:tcPr marL="91439" marR="91439" marT="45623" marB="45623"/>
                </a:tc>
              </a:tr>
              <a:tr h="469165"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XYZdata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60000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120T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40T</a:t>
                      </a:r>
                    </a:p>
                  </a:txBody>
                  <a:tcPr marL="91439" marR="91439" marT="45623" marB="45623"/>
                </a:tc>
              </a:tr>
              <a:tr h="469165"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Rscan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43000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80T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21T</a:t>
                      </a:r>
                    </a:p>
                  </a:txBody>
                  <a:tcPr marL="91439" marR="91439" marT="45623" marB="45623"/>
                </a:tc>
              </a:tr>
              <a:tr h="469165"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tauscan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2000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8T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2.6T</a:t>
                      </a:r>
                    </a:p>
                  </a:txBody>
                  <a:tcPr marL="91439" marR="91439" marT="45623" marB="45623"/>
                </a:tc>
              </a:tr>
              <a:tr h="469165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2175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12000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22T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5T</a:t>
                      </a:r>
                    </a:p>
                  </a:txBody>
                  <a:tcPr marL="91439" marR="91439" marT="45623" marB="45623"/>
                </a:tc>
              </a:tr>
              <a:tr h="469165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4180</a:t>
                      </a:r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39" marR="91439" marT="45623" marB="45623"/>
                </a:tc>
                <a:tc>
                  <a:txBody>
                    <a:bodyPr/>
                    <a:lstStyle/>
                    <a:p>
                      <a:endParaRPr lang="en-US" altLang="zh-CN" sz="1800" dirty="0" smtClean="0"/>
                    </a:p>
                  </a:txBody>
                  <a:tcPr marL="91439" marR="91439" marT="45623" marB="45623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5652517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Total size of random trigger data: 40T</a:t>
            </a:r>
          </a:p>
          <a:p>
            <a:r>
              <a:rPr lang="en-US" altLang="zh-CN" sz="2000" dirty="0" smtClean="0"/>
              <a:t>~100 TB raw data(Physics+ </a:t>
            </a:r>
            <a:r>
              <a:rPr lang="en-US" altLang="zh-CN" sz="2000" dirty="0" err="1"/>
              <a:t>R</a:t>
            </a:r>
            <a:r>
              <a:rPr lang="en-US" altLang="zh-CN" sz="2000" dirty="0" err="1" smtClean="0"/>
              <a:t>andom+CAL</a:t>
            </a:r>
            <a:r>
              <a:rPr lang="en-US" altLang="zh-CN" sz="2000" dirty="0" smtClean="0"/>
              <a:t>)  per year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294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Raw data on </a:t>
            </a:r>
            <a:r>
              <a:rPr lang="en-US" altLang="zh-CN" dirty="0" err="1" smtClean="0"/>
              <a:t>Lustre</a:t>
            </a:r>
            <a:r>
              <a:rPr lang="en-US" altLang="zh-CN" dirty="0" smtClean="0"/>
              <a:t> file 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5</a:t>
            </a:fld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8061"/>
            <a:ext cx="8697829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4788421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~2GB per raw data file</a:t>
            </a:r>
          </a:p>
          <a:p>
            <a:r>
              <a:rPr lang="en-US" altLang="zh-CN" dirty="0" smtClean="0"/>
              <a:t>Hundreds of raw files per day</a:t>
            </a:r>
          </a:p>
          <a:p>
            <a:r>
              <a:rPr lang="en-US" altLang="zh-CN" dirty="0" smtClean="0"/>
              <a:t>including :</a:t>
            </a:r>
            <a:r>
              <a:rPr lang="zh-CN" altLang="en-US" dirty="0" smtClean="0"/>
              <a:t> </a:t>
            </a:r>
            <a:r>
              <a:rPr lang="en-US" altLang="zh-CN" dirty="0" smtClean="0"/>
              <a:t>All, </a:t>
            </a:r>
            <a:r>
              <a:rPr lang="en-US" altLang="zh-CN" dirty="0" err="1"/>
              <a:t>d</a:t>
            </a:r>
            <a:r>
              <a:rPr lang="en-US" altLang="zh-CN" dirty="0" err="1" smtClean="0"/>
              <a:t>imu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bhabha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diphoton</a:t>
            </a:r>
            <a:r>
              <a:rPr lang="en-US" altLang="zh-CN" dirty="0" smtClean="0"/>
              <a:t>, random trigger data </a:t>
            </a:r>
          </a:p>
        </p:txBody>
      </p:sp>
    </p:spTree>
    <p:extLst>
      <p:ext uri="{BB962C8B-B14F-4D97-AF65-F5344CB8AC3E}">
        <p14:creationId xmlns:p14="http://schemas.microsoft.com/office/powerpoint/2010/main" val="42935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Raw data on </a:t>
            </a:r>
            <a:r>
              <a:rPr lang="en-US" altLang="zh-CN" dirty="0" err="1"/>
              <a:t>L</a:t>
            </a:r>
            <a:r>
              <a:rPr lang="en-US" altLang="zh-CN" dirty="0" err="1" smtClean="0"/>
              <a:t>ustre</a:t>
            </a:r>
            <a:r>
              <a:rPr lang="en-US" altLang="zh-CN" dirty="0" smtClean="0"/>
              <a:t> file system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52117"/>
            <a:ext cx="7992889" cy="1930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118802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Random trigger data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0" y="4140349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Raw data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421235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Data for calibration</a:t>
            </a:r>
            <a:endParaRPr lang="zh-CN" altLang="en-US" dirty="0"/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2771800" y="1476053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endCxn id="7" idx="1"/>
          </p:cNvCxnSpPr>
          <p:nvPr/>
        </p:nvCxnSpPr>
        <p:spPr>
          <a:xfrm>
            <a:off x="3131840" y="3420269"/>
            <a:ext cx="1440160" cy="9047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1403648" y="2772197"/>
            <a:ext cx="86409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6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8" name="Rectangle 8"/>
          <p:cNvSpPr>
            <a:spLocks noChangeArrowheads="1"/>
          </p:cNvSpPr>
          <p:nvPr/>
        </p:nvSpPr>
        <p:spPr bwMode="auto">
          <a:xfrm rot="-5400000">
            <a:off x="3834307" y="2851526"/>
            <a:ext cx="3496275" cy="649288"/>
          </a:xfrm>
          <a:prstGeom prst="rect">
            <a:avLst/>
          </a:prstGeom>
          <a:gradFill rotWithShape="1">
            <a:gsLst>
              <a:gs pos="0">
                <a:srgbClr val="FFCCFF">
                  <a:gamma/>
                  <a:tint val="31373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b="1"/>
              <a:t>Bookkeeping</a:t>
            </a:r>
            <a:r>
              <a:rPr lang="fr-FR" altLang="zh-CN" b="1"/>
              <a:t> </a:t>
            </a:r>
            <a:r>
              <a:rPr lang="fr-FR" b="1"/>
              <a:t>Server</a:t>
            </a:r>
            <a:endParaRPr lang="en-US" altLang="zh-CN" b="1"/>
          </a:p>
        </p:txBody>
      </p:sp>
      <p:pic>
        <p:nvPicPr>
          <p:cNvPr id="20517" name="Picture 37" descr="bkk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428033"/>
            <a:ext cx="1828800" cy="1160675"/>
          </a:xfrm>
          <a:prstGeom prst="rect">
            <a:avLst/>
          </a:prstGeom>
          <a:noFill/>
        </p:spPr>
      </p:pic>
      <p:pic>
        <p:nvPicPr>
          <p:cNvPr id="20516" name="Picture 36" descr="bkk3"/>
          <p:cNvPicPr>
            <a:picLocks noChangeAspect="1" noChangeArrowheads="1"/>
          </p:cNvPicPr>
          <p:nvPr/>
        </p:nvPicPr>
        <p:blipFill>
          <a:blip r:embed="rId4" cstate="print"/>
          <a:srcRect b="9766"/>
          <a:stretch>
            <a:fillRect/>
          </a:stretch>
        </p:blipFill>
        <p:spPr bwMode="auto">
          <a:xfrm>
            <a:off x="6400800" y="3971066"/>
            <a:ext cx="1828800" cy="1573957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/>
              <a:t>The</a:t>
            </a:r>
            <a:r>
              <a:rPr lang="fr-FR" altLang="zh-CN" sz="3600"/>
              <a:t> architecture of Bookkeeping</a:t>
            </a:r>
            <a:endParaRPr lang="en-US" altLang="zh-CN" sz="3600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33400" y="2796141"/>
            <a:ext cx="725488" cy="891487"/>
          </a:xfrm>
          <a:prstGeom prst="flowChartMagneticDisk">
            <a:avLst/>
          </a:prstGeom>
          <a:gradFill rotWithShape="1">
            <a:gsLst>
              <a:gs pos="0">
                <a:srgbClr val="CCFFCC">
                  <a:gamma/>
                  <a:tint val="35294"/>
                  <a:invGamma/>
                </a:srgbClr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2800" b="1"/>
              <a:t>DB</a:t>
            </a:r>
            <a:endParaRPr lang="en-US" altLang="zh-CN" sz="2800" b="1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81000" y="3708213"/>
            <a:ext cx="104708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sz="2000"/>
              <a:t>MySQL</a:t>
            </a:r>
            <a:endParaRPr lang="en-US" altLang="zh-CN" sz="2000"/>
          </a:p>
        </p:txBody>
      </p:sp>
      <p:sp>
        <p:nvSpPr>
          <p:cNvPr id="20498" name="AutoShape 18"/>
          <p:cNvSpPr>
            <a:spLocks noChangeArrowheads="1"/>
          </p:cNvSpPr>
          <p:nvPr/>
        </p:nvSpPr>
        <p:spPr bwMode="auto">
          <a:xfrm rot="19340142" flipV="1">
            <a:off x="2971801" y="3632206"/>
            <a:ext cx="360363" cy="565295"/>
          </a:xfrm>
          <a:prstGeom prst="upDownArrow">
            <a:avLst>
              <a:gd name="adj1" fmla="val 50000"/>
              <a:gd name="adj2" fmla="val 31454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9" name="Text Box 19"/>
          <p:cNvSpPr txBox="1">
            <a:spLocks noChangeArrowheads="1"/>
          </p:cNvSpPr>
          <p:nvPr/>
        </p:nvSpPr>
        <p:spPr bwMode="auto">
          <a:xfrm>
            <a:off x="6400800" y="971997"/>
            <a:ext cx="137795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000" b="1"/>
              <a:t>XML</a:t>
            </a:r>
            <a:r>
              <a:rPr lang="fr-FR" altLang="zh-CN" sz="2000" b="1"/>
              <a:t>-</a:t>
            </a:r>
            <a:r>
              <a:rPr lang="fr-FR" sz="2000" b="1"/>
              <a:t>rpc</a:t>
            </a:r>
            <a:endParaRPr lang="en-US" altLang="zh-CN" sz="2000" b="1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6678087" y="4245005"/>
            <a:ext cx="739240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000" b="1"/>
              <a:t>HTTP</a:t>
            </a:r>
            <a:endParaRPr lang="en-US" altLang="zh-CN" sz="2000" b="1"/>
          </a:p>
        </p:txBody>
      </p:sp>
      <p:sp>
        <p:nvSpPr>
          <p:cNvPr id="20501" name="AutoShape 21"/>
          <p:cNvSpPr>
            <a:spLocks noChangeArrowheads="1"/>
          </p:cNvSpPr>
          <p:nvPr/>
        </p:nvSpPr>
        <p:spPr bwMode="auto">
          <a:xfrm>
            <a:off x="4662488" y="1656051"/>
            <a:ext cx="576262" cy="359445"/>
          </a:xfrm>
          <a:prstGeom prst="leftRightArrow">
            <a:avLst>
              <a:gd name="adj1" fmla="val 50000"/>
              <a:gd name="adj2" fmla="val 31982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2" name="AutoShape 22"/>
          <p:cNvSpPr>
            <a:spLocks noChangeArrowheads="1"/>
          </p:cNvSpPr>
          <p:nvPr/>
        </p:nvSpPr>
        <p:spPr bwMode="auto">
          <a:xfrm>
            <a:off x="4648201" y="4392266"/>
            <a:ext cx="576263" cy="359445"/>
          </a:xfrm>
          <a:prstGeom prst="leftRightArrow">
            <a:avLst>
              <a:gd name="adj1" fmla="val 50000"/>
              <a:gd name="adj2" fmla="val 31982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>
            <a:off x="6118225" y="1515123"/>
            <a:ext cx="0" cy="373537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033404" y="5659032"/>
            <a:ext cx="1856406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800" b="1"/>
              <a:t>Server</a:t>
            </a:r>
            <a:r>
              <a:rPr lang="fr-FR" altLang="zh-CN" sz="2800" b="1"/>
              <a:t> </a:t>
            </a:r>
            <a:r>
              <a:rPr lang="fr-FR" sz="2800" b="1"/>
              <a:t>Side</a:t>
            </a:r>
            <a:endParaRPr lang="en-US" altLang="zh-CN" sz="2800" b="1"/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6496968" y="5673283"/>
            <a:ext cx="1760290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sz="2800" b="1"/>
              <a:t>Client</a:t>
            </a:r>
            <a:r>
              <a:rPr lang="fr-FR" altLang="zh-CN" sz="2800" b="1"/>
              <a:t> </a:t>
            </a:r>
            <a:r>
              <a:rPr lang="fr-FR" sz="2800" b="1"/>
              <a:t>Side</a:t>
            </a:r>
            <a:endParaRPr lang="en-US" altLang="zh-CN" sz="2800" b="1"/>
          </a:p>
        </p:txBody>
      </p:sp>
      <p:pic>
        <p:nvPicPr>
          <p:cNvPr id="20506" name="Picture 26" descr="j019538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289800" y="2726468"/>
            <a:ext cx="939800" cy="964326"/>
          </a:xfrm>
          <a:noFill/>
          <a:ln/>
        </p:spPr>
      </p:pic>
      <p:sp>
        <p:nvSpPr>
          <p:cNvPr id="20507" name="AutoShape 27"/>
          <p:cNvSpPr>
            <a:spLocks noChangeArrowheads="1"/>
          </p:cNvSpPr>
          <p:nvPr/>
        </p:nvSpPr>
        <p:spPr bwMode="auto">
          <a:xfrm rot="390817">
            <a:off x="5791201" y="1656051"/>
            <a:ext cx="720725" cy="359445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08" name="AutoShape 28"/>
          <p:cNvSpPr>
            <a:spLocks noChangeArrowheads="1"/>
          </p:cNvSpPr>
          <p:nvPr/>
        </p:nvSpPr>
        <p:spPr bwMode="auto">
          <a:xfrm rot="21229529" flipV="1">
            <a:off x="5791201" y="4392266"/>
            <a:ext cx="720725" cy="359445"/>
          </a:xfrm>
          <a:prstGeom prst="leftRightArrow">
            <a:avLst>
              <a:gd name="adj1" fmla="val 50000"/>
              <a:gd name="adj2" fmla="val 40000"/>
            </a:avLst>
          </a:prstGeom>
          <a:solidFill>
            <a:srgbClr val="FFFFFF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10" name="AutoShape 30"/>
          <p:cNvSpPr>
            <a:spLocks noChangeArrowheads="1"/>
          </p:cNvSpPr>
          <p:nvPr/>
        </p:nvSpPr>
        <p:spPr bwMode="auto">
          <a:xfrm rot="1867297">
            <a:off x="2895601" y="2188092"/>
            <a:ext cx="360363" cy="557377"/>
          </a:xfrm>
          <a:prstGeom prst="upDownArrow">
            <a:avLst>
              <a:gd name="adj1" fmla="val 49778"/>
              <a:gd name="adj2" fmla="val 30834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133600" y="2832561"/>
            <a:ext cx="1676400" cy="571628"/>
          </a:xfrm>
          <a:prstGeom prst="rect">
            <a:avLst/>
          </a:prstGeom>
          <a:gradFill rotWithShape="1">
            <a:gsLst>
              <a:gs pos="0">
                <a:srgbClr val="FFCCFF">
                  <a:gamma/>
                  <a:tint val="31373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1600" b="1"/>
              <a:t>BookkeepingSvc</a:t>
            </a:r>
            <a:endParaRPr lang="en-US" altLang="zh-CN" sz="1600" b="1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0" y="1656050"/>
            <a:ext cx="1600200" cy="495623"/>
          </a:xfrm>
          <a:prstGeom prst="rect">
            <a:avLst/>
          </a:prstGeom>
          <a:gradFill rotWithShape="1">
            <a:gsLst>
              <a:gs pos="0">
                <a:srgbClr val="FFCCFF">
                  <a:gamma/>
                  <a:tint val="31373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zh-CN" sz="1400" b="1"/>
              <a:t>XML-rpc service</a:t>
            </a:r>
            <a:endParaRPr lang="en-US" altLang="zh-CN" sz="1400" b="1"/>
          </a:p>
        </p:txBody>
      </p:sp>
      <p:sp>
        <p:nvSpPr>
          <p:cNvPr id="20515" name="Rectangle 35"/>
          <p:cNvSpPr>
            <a:spLocks noChangeArrowheads="1"/>
          </p:cNvSpPr>
          <p:nvPr/>
        </p:nvSpPr>
        <p:spPr bwMode="auto">
          <a:xfrm>
            <a:off x="3048000" y="4240254"/>
            <a:ext cx="1600200" cy="571629"/>
          </a:xfrm>
          <a:prstGeom prst="rect">
            <a:avLst/>
          </a:prstGeom>
          <a:gradFill rotWithShape="1">
            <a:gsLst>
              <a:gs pos="0">
                <a:srgbClr val="FFCCFF">
                  <a:gamma/>
                  <a:tint val="31373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zh-CN" sz="1400" b="1"/>
              <a:t>JSP</a:t>
            </a:r>
          </a:p>
          <a:p>
            <a:pPr algn="ctr"/>
            <a:r>
              <a:rPr lang="fr-FR" altLang="zh-CN" sz="1400" b="1"/>
              <a:t>(Javs Server Page)</a:t>
            </a:r>
            <a:endParaRPr lang="en-US" altLang="zh-CN" sz="1400" b="1"/>
          </a:p>
        </p:txBody>
      </p: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304800" y="988078"/>
            <a:ext cx="7467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1200"/>
          </a:p>
        </p:txBody>
      </p:sp>
      <p:sp>
        <p:nvSpPr>
          <p:cNvPr id="20522" name="Line 42"/>
          <p:cNvSpPr>
            <a:spLocks noChangeShapeType="1"/>
          </p:cNvSpPr>
          <p:nvPr/>
        </p:nvSpPr>
        <p:spPr bwMode="auto">
          <a:xfrm>
            <a:off x="1905000" y="1568961"/>
            <a:ext cx="0" cy="373537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523" name="Text Box 43"/>
          <p:cNvSpPr txBox="1">
            <a:spLocks noChangeArrowheads="1"/>
          </p:cNvSpPr>
          <p:nvPr/>
        </p:nvSpPr>
        <p:spPr bwMode="auto">
          <a:xfrm>
            <a:off x="203567" y="5655865"/>
            <a:ext cx="1578830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altLang="zh-CN" sz="2800" b="1"/>
              <a:t>Database</a:t>
            </a:r>
            <a:endParaRPr lang="en-US" altLang="zh-CN" sz="2800" b="1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 rot="5400000">
            <a:off x="1496677" y="2822881"/>
            <a:ext cx="359445" cy="762000"/>
          </a:xfrm>
          <a:prstGeom prst="upDownArrow">
            <a:avLst>
              <a:gd name="adj1" fmla="val 50000"/>
              <a:gd name="adj2" fmla="val 42291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352890" y="2720134"/>
            <a:ext cx="553357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fr-FR" altLang="zh-CN" sz="1400" b="1"/>
              <a:t>JDBC</a:t>
            </a:r>
            <a:endParaRPr lang="en-US" altLang="zh-CN" sz="1400" b="1"/>
          </a:p>
        </p:txBody>
      </p:sp>
    </p:spTree>
    <p:extLst>
      <p:ext uri="{BB962C8B-B14F-4D97-AF65-F5344CB8AC3E}">
        <p14:creationId xmlns:p14="http://schemas.microsoft.com/office/powerpoint/2010/main" val="13056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management</a:t>
            </a:r>
            <a:endParaRPr lang="zh-CN" altLang="en-US" dirty="0"/>
          </a:p>
        </p:txBody>
      </p:sp>
      <p:sp>
        <p:nvSpPr>
          <p:cNvPr id="5" name="内容占位符 5"/>
          <p:cNvSpPr>
            <a:spLocks noGrp="1"/>
          </p:cNvSpPr>
          <p:nvPr>
            <p:ph idx="1"/>
          </p:nvPr>
        </p:nvSpPr>
        <p:spPr>
          <a:xfrm>
            <a:off x="179512" y="1121880"/>
            <a:ext cx="6984776" cy="1650317"/>
          </a:xfrm>
        </p:spPr>
        <p:txBody>
          <a:bodyPr>
            <a:norm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Management of raw data</a:t>
            </a:r>
          </a:p>
          <a:p>
            <a:pPr lvl="1"/>
            <a:r>
              <a:rPr lang="en-US" altLang="zh-CN" sz="2000" dirty="0" smtClean="0"/>
              <a:t>Import information of raw data files from online database</a:t>
            </a:r>
          </a:p>
          <a:p>
            <a:pPr lvl="1"/>
            <a:r>
              <a:rPr lang="en-US" altLang="zh-CN" sz="2000" dirty="0" smtClean="0"/>
              <a:t>File and dataset management: provide interface for dataset access</a:t>
            </a:r>
            <a:endParaRPr lang="en-US" altLang="zh-CN" sz="1600" dirty="0" smtClean="0"/>
          </a:p>
          <a:p>
            <a:pPr lvl="1"/>
            <a:endParaRPr lang="en-US" altLang="zh-CN" sz="1600" dirty="0" smtClean="0"/>
          </a:p>
          <a:p>
            <a:endParaRPr lang="en-US" altLang="zh-CN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656633"/>
            <a:ext cx="5112323" cy="3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760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management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Copy raw data from castor to disk(</a:t>
            </a:r>
            <a:r>
              <a:rPr lang="en-US" altLang="zh-CN" b="1" dirty="0" err="1" smtClean="0">
                <a:solidFill>
                  <a:srgbClr val="FF0000"/>
                </a:solidFill>
              </a:rPr>
              <a:t>Lustre</a:t>
            </a:r>
            <a:r>
              <a:rPr lang="en-US" altLang="zh-CN" b="1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altLang="zh-CN" sz="2900" dirty="0" smtClean="0"/>
              <a:t>Get information of raw data from Bookkeeping</a:t>
            </a:r>
          </a:p>
          <a:p>
            <a:pPr lvl="2"/>
            <a:r>
              <a:rPr lang="en-US" altLang="zh-CN" sz="2900" dirty="0" smtClean="0"/>
              <a:t>position in castor,  </a:t>
            </a:r>
            <a:r>
              <a:rPr lang="en-US" altLang="zh-CN" sz="2900" dirty="0" err="1" smtClean="0"/>
              <a:t>runID</a:t>
            </a:r>
            <a:r>
              <a:rPr lang="en-US" altLang="zh-CN" sz="2900" dirty="0" smtClean="0"/>
              <a:t>,……</a:t>
            </a:r>
          </a:p>
          <a:p>
            <a:pPr lvl="1"/>
            <a:r>
              <a:rPr lang="en-US" altLang="zh-CN" sz="2900" dirty="0" smtClean="0"/>
              <a:t>Create a dataset:</a:t>
            </a:r>
          </a:p>
          <a:p>
            <a:pPr lvl="2"/>
            <a:r>
              <a:rPr lang="en-US" altLang="zh-CN" sz="2900" dirty="0" err="1" smtClean="0"/>
              <a:t>runFrom</a:t>
            </a:r>
            <a:r>
              <a:rPr lang="en-US" altLang="zh-CN" sz="2900" dirty="0" smtClean="0"/>
              <a:t>, </a:t>
            </a:r>
            <a:r>
              <a:rPr lang="en-US" altLang="zh-CN" sz="2900" dirty="0" err="1" smtClean="0"/>
              <a:t>runTo</a:t>
            </a:r>
            <a:r>
              <a:rPr lang="en-US" altLang="zh-CN" sz="2900" dirty="0" smtClean="0"/>
              <a:t>, dataset name</a:t>
            </a:r>
          </a:p>
          <a:p>
            <a:pPr lvl="1"/>
            <a:r>
              <a:rPr lang="en-US" altLang="zh-CN" sz="2900" dirty="0" smtClean="0"/>
              <a:t>Dataset name is input of a data migration job script</a:t>
            </a:r>
          </a:p>
          <a:p>
            <a:pPr lvl="1"/>
            <a:r>
              <a:rPr lang="en-US" altLang="zh-CN" sz="2900" dirty="0" smtClean="0"/>
              <a:t>Submit the job</a:t>
            </a:r>
          </a:p>
          <a:p>
            <a:pPr lvl="1"/>
            <a:r>
              <a:rPr lang="en-US" altLang="zh-CN" sz="2900" dirty="0" smtClean="0"/>
              <a:t>After the job finished, check the consistency of raw data files</a:t>
            </a:r>
          </a:p>
          <a:p>
            <a:pPr lvl="1"/>
            <a:endParaRPr lang="en-US" altLang="zh-CN" sz="2900" dirty="0" smtClean="0"/>
          </a:p>
          <a:p>
            <a:pPr lvl="1"/>
            <a:r>
              <a:rPr lang="en-US" altLang="zh-CN" sz="2900" i="1" dirty="0" smtClean="0">
                <a:solidFill>
                  <a:srgbClr val="7030A0"/>
                </a:solidFill>
              </a:rPr>
              <a:t>cd </a:t>
            </a:r>
            <a:r>
              <a:rPr lang="en-US" altLang="zh-CN" sz="2900" i="1" dirty="0">
                <a:solidFill>
                  <a:srgbClr val="7030A0"/>
                </a:solidFill>
              </a:rPr>
              <a:t>/bes3fs/offline/data/</a:t>
            </a:r>
            <a:r>
              <a:rPr lang="en-US" altLang="zh-CN" sz="2900" i="1" dirty="0" err="1">
                <a:solidFill>
                  <a:srgbClr val="7030A0"/>
                </a:solidFill>
              </a:rPr>
              <a:t>cpfromcastor</a:t>
            </a:r>
            <a:r>
              <a:rPr lang="en-US" altLang="zh-CN" sz="2900" i="1" dirty="0">
                <a:solidFill>
                  <a:srgbClr val="7030A0"/>
                </a:solidFill>
              </a:rPr>
              <a:t>/round09</a:t>
            </a:r>
          </a:p>
          <a:p>
            <a:pPr lvl="1"/>
            <a:r>
              <a:rPr lang="en-US" altLang="zh-CN" sz="2900" i="1" dirty="0" err="1">
                <a:solidFill>
                  <a:srgbClr val="7030A0"/>
                </a:solidFill>
              </a:rPr>
              <a:t>mkdir</a:t>
            </a:r>
            <a:r>
              <a:rPr lang="en-US" altLang="zh-CN" sz="2900" i="1" dirty="0">
                <a:solidFill>
                  <a:srgbClr val="7030A0"/>
                </a:solidFill>
              </a:rPr>
              <a:t> date</a:t>
            </a:r>
          </a:p>
          <a:p>
            <a:pPr lvl="1"/>
            <a:r>
              <a:rPr lang="en-US" altLang="zh-CN" sz="2900" i="1" dirty="0">
                <a:solidFill>
                  <a:srgbClr val="7030A0"/>
                </a:solidFill>
              </a:rPr>
              <a:t>cd date</a:t>
            </a:r>
          </a:p>
          <a:p>
            <a:pPr lvl="1"/>
            <a:r>
              <a:rPr lang="en-US" altLang="zh-CN" sz="2900" i="1" dirty="0">
                <a:solidFill>
                  <a:srgbClr val="7030A0"/>
                </a:solidFill>
              </a:rPr>
              <a:t>/</a:t>
            </a:r>
            <a:r>
              <a:rPr lang="en-US" altLang="zh-CN" sz="2900" i="1" dirty="0" err="1">
                <a:solidFill>
                  <a:srgbClr val="7030A0"/>
                </a:solidFill>
              </a:rPr>
              <a:t>afs</a:t>
            </a:r>
            <a:r>
              <a:rPr lang="en-US" altLang="zh-CN" sz="2900" i="1" dirty="0">
                <a:solidFill>
                  <a:srgbClr val="7030A0"/>
                </a:solidFill>
              </a:rPr>
              <a:t>/ihep.ac.cn/soft/common/</a:t>
            </a:r>
            <a:r>
              <a:rPr lang="en-US" altLang="zh-CN" sz="2900" i="1" dirty="0" err="1">
                <a:solidFill>
                  <a:srgbClr val="7030A0"/>
                </a:solidFill>
              </a:rPr>
              <a:t>sysgroup</a:t>
            </a:r>
            <a:r>
              <a:rPr lang="en-US" altLang="zh-CN" sz="2900" i="1" dirty="0">
                <a:solidFill>
                  <a:srgbClr val="7030A0"/>
                </a:solidFill>
              </a:rPr>
              <a:t>/offline/bin/</a:t>
            </a:r>
            <a:r>
              <a:rPr lang="en-US" altLang="zh-CN" sz="2900" i="1" dirty="0" err="1">
                <a:solidFill>
                  <a:srgbClr val="7030A0"/>
                </a:solidFill>
              </a:rPr>
              <a:t>CpFromCastor</a:t>
            </a:r>
            <a:r>
              <a:rPr lang="en-US" altLang="zh-CN" sz="2900" i="1" dirty="0">
                <a:solidFill>
                  <a:srgbClr val="7030A0"/>
                </a:solidFill>
              </a:rPr>
              <a:t> -c ~/bin/</a:t>
            </a:r>
            <a:r>
              <a:rPr lang="en-US" altLang="zh-CN" sz="2900" i="1" dirty="0" err="1">
                <a:solidFill>
                  <a:srgbClr val="7030A0"/>
                </a:solidFill>
              </a:rPr>
              <a:t>TypeConfig.cfg</a:t>
            </a:r>
            <a:r>
              <a:rPr lang="en-US" altLang="zh-CN" sz="2900" i="1" dirty="0">
                <a:solidFill>
                  <a:srgbClr val="7030A0"/>
                </a:solidFill>
              </a:rPr>
              <a:t> -d date dataset  REAL</a:t>
            </a:r>
          </a:p>
          <a:p>
            <a:pPr lvl="1"/>
            <a:endParaRPr lang="en-US" altLang="zh-CN" sz="2900" i="1" dirty="0">
              <a:solidFill>
                <a:srgbClr val="7030A0"/>
              </a:solidFill>
            </a:endParaRPr>
          </a:p>
          <a:p>
            <a:pPr lvl="1"/>
            <a:r>
              <a:rPr lang="en-US" altLang="zh-CN" sz="2900" i="1" dirty="0">
                <a:solidFill>
                  <a:srgbClr val="7030A0"/>
                </a:solidFill>
              </a:rPr>
              <a:t>q2n</a:t>
            </a:r>
          </a:p>
          <a:p>
            <a:pPr lvl="1"/>
            <a:r>
              <a:rPr lang="en-US" altLang="zh-CN" sz="2900" i="1" dirty="0" err="1">
                <a:solidFill>
                  <a:srgbClr val="7030A0"/>
                </a:solidFill>
              </a:rPr>
              <a:t>chkcopy</a:t>
            </a:r>
            <a:r>
              <a:rPr lang="en-US" altLang="zh-CN" sz="2900" i="1" dirty="0">
                <a:solidFill>
                  <a:srgbClr val="7030A0"/>
                </a:solidFill>
              </a:rPr>
              <a:t> </a:t>
            </a:r>
            <a:r>
              <a:rPr lang="en-US" altLang="zh-CN" sz="2900" i="1" dirty="0" err="1">
                <a:solidFill>
                  <a:srgbClr val="7030A0"/>
                </a:solidFill>
              </a:rPr>
              <a:t>SeqNo</a:t>
            </a:r>
            <a:endParaRPr lang="en-US" altLang="zh-CN" sz="2900" i="1" dirty="0" smtClean="0">
              <a:solidFill>
                <a:srgbClr val="7030A0"/>
              </a:solidFill>
            </a:endParaRP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39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931</Words>
  <Application>Microsoft Office PowerPoint</Application>
  <PresentationFormat>自定义</PresentationFormat>
  <Paragraphs>226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</vt:lpstr>
      <vt:lpstr>BESIII data processing</vt:lpstr>
      <vt:lpstr>BESIII dataflow</vt:lpstr>
      <vt:lpstr>Key components for data processing</vt:lpstr>
      <vt:lpstr>BESIII data volume </vt:lpstr>
      <vt:lpstr>Raw data on Lustre file system</vt:lpstr>
      <vt:lpstr>Raw data on Lustre file system</vt:lpstr>
      <vt:lpstr>The architecture of Bookkeeping</vt:lpstr>
      <vt:lpstr>Data management</vt:lpstr>
      <vt:lpstr>Data management</vt:lpstr>
      <vt:lpstr>Calibration constants version control</vt:lpstr>
      <vt:lpstr>BESIII Offline Software System (BOSS)</vt:lpstr>
      <vt:lpstr>PowerPoint 演示文稿</vt:lpstr>
      <vt:lpstr>Database architecture</vt:lpstr>
      <vt:lpstr>Database performance</vt:lpstr>
      <vt:lpstr>Data Quality Assurance</vt:lpstr>
      <vt:lpstr>Data Production</vt:lpstr>
      <vt:lpstr>BESIII data processing </vt:lpstr>
      <vt:lpstr>Tag based analysis</vt:lpstr>
      <vt:lpstr>Multi-input data analysis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 of BESIII data production with local cluster and distributed computing model</dc:title>
  <dc:creator>dengzy</dc:creator>
  <cp:lastModifiedBy>unknown</cp:lastModifiedBy>
  <cp:revision>249</cp:revision>
  <dcterms:created xsi:type="dcterms:W3CDTF">2012-04-23T01:35:40Z</dcterms:created>
  <dcterms:modified xsi:type="dcterms:W3CDTF">2016-06-05T07:00:32Z</dcterms:modified>
</cp:coreProperties>
</file>