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936" r:id="rId2"/>
    <p:sldId id="980" r:id="rId3"/>
    <p:sldId id="1031" r:id="rId4"/>
    <p:sldId id="996" r:id="rId5"/>
    <p:sldId id="1024" r:id="rId6"/>
    <p:sldId id="1025" r:id="rId7"/>
    <p:sldId id="1039" r:id="rId8"/>
    <p:sldId id="1032" r:id="rId9"/>
    <p:sldId id="1029" r:id="rId10"/>
    <p:sldId id="1001" r:id="rId11"/>
    <p:sldId id="1033" r:id="rId12"/>
    <p:sldId id="995" r:id="rId13"/>
    <p:sldId id="1005" r:id="rId14"/>
    <p:sldId id="1007" r:id="rId15"/>
    <p:sldId id="1008" r:id="rId16"/>
    <p:sldId id="1020" r:id="rId17"/>
    <p:sldId id="1009" r:id="rId18"/>
    <p:sldId id="1040" r:id="rId19"/>
    <p:sldId id="1041" r:id="rId20"/>
    <p:sldId id="1042" r:id="rId21"/>
    <p:sldId id="1034" r:id="rId22"/>
    <p:sldId id="1011" r:id="rId23"/>
    <p:sldId id="1035" r:id="rId24"/>
    <p:sldId id="1043" r:id="rId25"/>
    <p:sldId id="1013" r:id="rId26"/>
    <p:sldId id="1021" r:id="rId27"/>
    <p:sldId id="954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00"/>
    <a:srgbClr val="FF9900"/>
    <a:srgbClr val="0000FF"/>
    <a:srgbClr val="3366FF"/>
    <a:srgbClr val="66CCFF"/>
    <a:srgbClr val="3B79CE"/>
    <a:srgbClr val="4B76FF"/>
    <a:srgbClr val="759E00"/>
    <a:srgbClr val="63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8953" autoAdjust="0"/>
  </p:normalViewPr>
  <p:slideViewPr>
    <p:cSldViewPr>
      <p:cViewPr varScale="1">
        <p:scale>
          <a:sx n="66" d="100"/>
          <a:sy n="66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816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首先是国际科研网络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280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841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首先是国际科研网络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25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2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84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CC9DEB-D4F7-4513-A67D-4A7625DC06BF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7000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首先是国际科研网络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84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50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70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27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88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首先是国际科研网络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807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51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041105"/>
            <a:ext cx="3352333" cy="27089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>
            <a:noAutofit/>
          </a:bodyPr>
          <a:lstStyle>
            <a:lvl1pPr>
              <a:defRPr lang="zh-CN" altLang="en-US" sz="3200" b="1" kern="1200" dirty="0">
                <a:solidFill>
                  <a:srgbClr val="3366FF"/>
                </a:solidFill>
                <a:effectLst/>
                <a:latin typeface="Arial 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849100"/>
            <a:ext cx="8435280" cy="5217443"/>
          </a:xfrm>
        </p:spPr>
        <p:txBody>
          <a:bodyPr/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1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>
              <a:spcAft>
                <a:spcPts val="600"/>
              </a:spcAft>
              <a:defRPr sz="24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44624"/>
            <a:ext cx="8072494" cy="617375"/>
          </a:xfrm>
        </p:spPr>
        <p:txBody>
          <a:bodyPr>
            <a:noAutofit/>
          </a:bodyPr>
          <a:lstStyle>
            <a:lvl1pPr algn="ctr">
              <a:defRPr kumimoji="1" lang="zh-CN" altLang="en-US" sz="3600" b="1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1" y="65670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107504" cy="7647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BE3450-B00C-4083-A665-4ACEFA817E0E}" type="datetimeFigureOut">
              <a:rPr lang="zh-CN" altLang="en-US" smtClean="0"/>
              <a:pPr/>
              <a:t>2016-6-6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/>
              <a:pPr/>
              <a:t>2016-6-6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FBE3450-B00C-4083-A665-4ACEFA817E0E}" type="datetimeFigureOut">
              <a:rPr lang="zh-CN" altLang="en-US" smtClean="0"/>
              <a:pPr/>
              <a:t>2016-6-6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google.com/intl/en/ipv6/statistic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636327" y="1109737"/>
            <a:ext cx="7871345" cy="24176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6600" b="1" kern="1200" dirty="0">
                <a:solidFill>
                  <a:srgbClr val="3366FF"/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kumimoji="1" lang="zh-CN" altLang="en-US" sz="4400" dirty="0">
                <a:solidFill>
                  <a:schemeClr val="tx1"/>
                </a:solidFill>
                <a:latin typeface="Arial" panose="020B0604020202020204" pitchFamily="34" charset="0"/>
              </a:rPr>
              <a:t>高能物理</a:t>
            </a:r>
            <a:r>
              <a:rPr kumimoji="1" lang="zh-CN" altLang="en-US" sz="4400" dirty="0" smtClean="0">
                <a:solidFill>
                  <a:schemeClr val="tx1"/>
                </a:solidFill>
                <a:latin typeface="Arial" panose="020B0604020202020204" pitchFamily="34" charset="0"/>
              </a:rPr>
              <a:t>网络</a:t>
            </a:r>
            <a:endParaRPr kumimoji="1" lang="en-US" altLang="zh-CN" sz="4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kumimoji="1"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孙智慧</a:t>
            </a:r>
            <a:endParaRPr kumimoji="1"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CC,IHEP</a:t>
            </a:r>
          </a:p>
          <a:p>
            <a:endParaRPr kumimoji="1"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06-06-2016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CSTNET</a:t>
            </a:r>
            <a:endParaRPr lang="zh-CN" altLang="en-US" dirty="0"/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" y="764704"/>
            <a:ext cx="556742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251520" y="4941168"/>
            <a:ext cx="8568952" cy="13681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>
                <a:latin typeface="+mn-ea"/>
                <a:ea typeface="+mn-ea"/>
              </a:rPr>
              <a:t>连接中国科学院在全国各地的分院、研究所，以及中科院以外的中国科技单位</a:t>
            </a:r>
            <a:endParaRPr lang="en-US" altLang="zh-CN" sz="2000" b="0" dirty="0">
              <a:latin typeface="+mn-ea"/>
              <a:ea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 smtClean="0">
                <a:latin typeface="+mn-ea"/>
                <a:ea typeface="+mn-ea"/>
              </a:rPr>
              <a:t>国内链路：到</a:t>
            </a:r>
            <a:r>
              <a:rPr lang="zh-CN" altLang="en-US" sz="2000" b="0" dirty="0">
                <a:latin typeface="+mn-ea"/>
                <a:ea typeface="+mn-ea"/>
              </a:rPr>
              <a:t>各地分院</a:t>
            </a:r>
            <a:r>
              <a:rPr lang="zh-CN" altLang="en-US" sz="2000" b="0" dirty="0" smtClean="0">
                <a:latin typeface="+mn-ea"/>
                <a:ea typeface="+mn-ea"/>
              </a:rPr>
              <a:t>主干网络</a:t>
            </a:r>
            <a:r>
              <a:rPr lang="en-US" altLang="zh-CN" sz="2000" b="0" dirty="0" smtClean="0">
                <a:latin typeface="+mn-ea"/>
                <a:ea typeface="+mn-ea"/>
              </a:rPr>
              <a:t>2.5G</a:t>
            </a:r>
            <a:r>
              <a:rPr lang="zh-CN" altLang="en-US" sz="2000" b="0" dirty="0">
                <a:latin typeface="+mn-ea"/>
                <a:ea typeface="+mn-ea"/>
              </a:rPr>
              <a:t>，到教育网（清华）</a:t>
            </a:r>
            <a:r>
              <a:rPr lang="en-US" altLang="zh-CN" sz="2000" b="0" dirty="0">
                <a:latin typeface="+mn-ea"/>
                <a:ea typeface="+mn-ea"/>
              </a:rPr>
              <a:t>52G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 smtClean="0">
                <a:latin typeface="+mn-ea"/>
                <a:ea typeface="+mn-ea"/>
              </a:rPr>
              <a:t>国际链路：到</a:t>
            </a:r>
            <a:r>
              <a:rPr lang="zh-CN" altLang="en-US" sz="2000" b="0" dirty="0">
                <a:latin typeface="+mn-ea"/>
                <a:ea typeface="+mn-ea"/>
              </a:rPr>
              <a:t>美国（</a:t>
            </a:r>
            <a:r>
              <a:rPr lang="en-US" altLang="zh-CN" sz="2000" b="0" dirty="0" err="1">
                <a:latin typeface="+mn-ea"/>
                <a:ea typeface="+mn-ea"/>
              </a:rPr>
              <a:t>ESnet</a:t>
            </a:r>
            <a:r>
              <a:rPr lang="zh-CN" altLang="en-US" sz="2000" b="0" dirty="0" smtClean="0">
                <a:latin typeface="+mn-ea"/>
                <a:ea typeface="+mn-ea"/>
              </a:rPr>
              <a:t>）</a:t>
            </a:r>
            <a:r>
              <a:rPr lang="en-US" altLang="zh-CN" sz="2000" b="0" dirty="0" smtClean="0">
                <a:latin typeface="+mn-ea"/>
                <a:ea typeface="+mn-ea"/>
              </a:rPr>
              <a:t>2X10G</a:t>
            </a:r>
            <a:r>
              <a:rPr lang="zh-CN" altLang="en-US" sz="2000" b="0" dirty="0" smtClean="0">
                <a:latin typeface="+mn-ea"/>
                <a:ea typeface="+mn-ea"/>
              </a:rPr>
              <a:t>（</a:t>
            </a:r>
            <a:r>
              <a:rPr lang="zh-CN" altLang="en-US" sz="2000" b="0" dirty="0">
                <a:solidFill>
                  <a:srgbClr val="FF0000"/>
                </a:solidFill>
                <a:latin typeface="+mn-ea"/>
                <a:ea typeface="+mn-ea"/>
              </a:rPr>
              <a:t>一</a:t>
            </a:r>
            <a:r>
              <a:rPr lang="zh-CN" altLang="en-US" sz="2000" b="0" dirty="0" smtClean="0">
                <a:solidFill>
                  <a:srgbClr val="FF0000"/>
                </a:solidFill>
                <a:latin typeface="+mn-ea"/>
                <a:ea typeface="+mn-ea"/>
              </a:rPr>
              <a:t>条为</a:t>
            </a:r>
            <a:r>
              <a:rPr lang="en-US" altLang="zh-CN" sz="2000" b="0" dirty="0" smtClean="0">
                <a:solidFill>
                  <a:srgbClr val="FF0000"/>
                </a:solidFill>
                <a:latin typeface="+mn-ea"/>
                <a:ea typeface="+mn-ea"/>
              </a:rPr>
              <a:t>GLORIAD</a:t>
            </a:r>
            <a:r>
              <a:rPr lang="zh-CN" altLang="en-US" sz="2000" b="0" dirty="0" smtClean="0">
                <a:solidFill>
                  <a:srgbClr val="FF0000"/>
                </a:solidFill>
                <a:latin typeface="+mn-ea"/>
                <a:ea typeface="+mn-ea"/>
              </a:rPr>
              <a:t>，一条为先</a:t>
            </a:r>
            <a:r>
              <a:rPr lang="zh-CN" altLang="en-US" sz="2000" b="0" dirty="0">
                <a:solidFill>
                  <a:srgbClr val="FF0000"/>
                </a:solidFill>
                <a:latin typeface="+mn-ea"/>
                <a:ea typeface="+mn-ea"/>
              </a:rPr>
              <a:t>到教育网</a:t>
            </a:r>
            <a:r>
              <a:rPr lang="zh-CN" altLang="en-US" sz="2000" b="0" dirty="0">
                <a:latin typeface="+mn-ea"/>
                <a:ea typeface="+mn-ea"/>
              </a:rPr>
              <a:t>），到欧洲（</a:t>
            </a:r>
            <a:r>
              <a:rPr lang="en-US" altLang="zh-CN" sz="2000" b="0" dirty="0">
                <a:latin typeface="+mn-ea"/>
                <a:ea typeface="+mn-ea"/>
              </a:rPr>
              <a:t> GÉANT2 </a:t>
            </a:r>
            <a:r>
              <a:rPr lang="zh-CN" altLang="en-US" sz="2000" b="0" dirty="0">
                <a:latin typeface="+mn-ea"/>
                <a:ea typeface="+mn-ea"/>
              </a:rPr>
              <a:t>）</a:t>
            </a:r>
            <a:r>
              <a:rPr lang="en-US" altLang="zh-CN" sz="2000" b="0" dirty="0">
                <a:solidFill>
                  <a:srgbClr val="FF0000"/>
                </a:solidFill>
                <a:latin typeface="+mn-ea"/>
                <a:ea typeface="+mn-ea"/>
              </a:rPr>
              <a:t>10G</a:t>
            </a:r>
            <a:r>
              <a:rPr lang="zh-CN" altLang="en-US" sz="2000" b="0" dirty="0">
                <a:solidFill>
                  <a:srgbClr val="FF0000"/>
                </a:solidFill>
                <a:latin typeface="+mn-ea"/>
                <a:ea typeface="+mn-ea"/>
              </a:rPr>
              <a:t>（与教育网共享</a:t>
            </a:r>
            <a:r>
              <a:rPr lang="zh-CN" altLang="en-US" sz="2000" b="0" dirty="0" smtClean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zh-CN" sz="2000" b="0" dirty="0" smtClean="0">
                <a:latin typeface="+mn-ea"/>
                <a:ea typeface="+mn-ea"/>
              </a:rPr>
              <a:t>,</a:t>
            </a:r>
            <a:r>
              <a:rPr lang="zh-CN" altLang="en-US" sz="2000" b="0" dirty="0" smtClean="0">
                <a:latin typeface="+mn-ea"/>
                <a:ea typeface="+mn-ea"/>
              </a:rPr>
              <a:t>到</a:t>
            </a:r>
            <a:r>
              <a:rPr lang="zh-CN" altLang="en-US" sz="2000" b="0" dirty="0">
                <a:solidFill>
                  <a:srgbClr val="FF0000"/>
                </a:solidFill>
                <a:latin typeface="+mn-ea"/>
                <a:ea typeface="+mn-ea"/>
              </a:rPr>
              <a:t>亚太</a:t>
            </a:r>
            <a:r>
              <a:rPr lang="en-US" altLang="zh-CN" sz="2000" b="0" dirty="0" smtClean="0">
                <a:solidFill>
                  <a:srgbClr val="FF0000"/>
                </a:solidFill>
                <a:latin typeface="+mn-ea"/>
                <a:ea typeface="+mn-ea"/>
              </a:rPr>
              <a:t>2.5G</a:t>
            </a:r>
            <a:r>
              <a:rPr lang="zh-CN" altLang="en-US" sz="2000" b="0" dirty="0" smtClean="0">
                <a:latin typeface="+mn-ea"/>
                <a:ea typeface="+mn-ea"/>
              </a:rPr>
              <a:t>（香港交换中心）</a:t>
            </a:r>
            <a:endParaRPr lang="en-US" altLang="zh-CN" sz="2000" b="0" dirty="0">
              <a:latin typeface="+mn-ea"/>
              <a:ea typeface="+mn-ea"/>
            </a:endParaRPr>
          </a:p>
        </p:txBody>
      </p:sp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17" y="1124744"/>
            <a:ext cx="360428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42436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691680" y="3212976"/>
            <a:ext cx="6084168" cy="263754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高能所</a:t>
            </a:r>
            <a:r>
              <a:rPr lang="zh-CN" altLang="en-US" sz="4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网络及公共服务</a:t>
            </a:r>
            <a:endParaRPr lang="en-US" altLang="zh-CN" sz="4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21758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715000" y="908720"/>
            <a:ext cx="3249488" cy="5472608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>
                <a:latin typeface="+mn-ea"/>
                <a:ea typeface="+mn-ea"/>
              </a:rPr>
              <a:t>高能所</a:t>
            </a:r>
            <a:r>
              <a:rPr kumimoji="1"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- </a:t>
            </a:r>
            <a:r>
              <a:rPr kumimoji="1" lang="zh-CN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美国</a:t>
            </a:r>
            <a:endParaRPr kumimoji="1" lang="en-US" altLang="zh-CN" dirty="0"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</a:endParaRPr>
          </a:p>
          <a:p>
            <a:pPr lvl="1"/>
            <a:r>
              <a:rPr lang="zh-CN" altLang="en-US" sz="2000" dirty="0">
                <a:latin typeface="+mn-ea"/>
                <a:ea typeface="+mn-ea"/>
              </a:rPr>
              <a:t>高能所</a:t>
            </a:r>
            <a:r>
              <a:rPr lang="en-US" altLang="zh-CN" sz="2000" dirty="0">
                <a:latin typeface="+mn-ea"/>
                <a:ea typeface="+mn-ea"/>
              </a:rPr>
              <a:t>-</a:t>
            </a:r>
            <a:r>
              <a:rPr lang="zh-CN" altLang="en-US" sz="2000" dirty="0">
                <a:latin typeface="+mn-ea"/>
                <a:ea typeface="+mn-ea"/>
              </a:rPr>
              <a:t>科技网</a:t>
            </a:r>
            <a:r>
              <a:rPr lang="en-US" altLang="zh-CN" sz="2000" dirty="0">
                <a:latin typeface="+mn-ea"/>
                <a:ea typeface="+mn-ea"/>
              </a:rPr>
              <a:t>-</a:t>
            </a:r>
            <a:r>
              <a:rPr lang="zh-CN" altLang="en-US" sz="2000" dirty="0">
                <a:latin typeface="+mn-ea"/>
                <a:ea typeface="+mn-ea"/>
              </a:rPr>
              <a:t>教育网络</a:t>
            </a:r>
            <a:r>
              <a:rPr lang="en-US" altLang="zh-CN" sz="2000" dirty="0">
                <a:latin typeface="+mn-ea"/>
                <a:ea typeface="+mn-ea"/>
              </a:rPr>
              <a:t>-</a:t>
            </a:r>
            <a:r>
              <a:rPr lang="zh-CN" altLang="en-US" sz="2000" dirty="0">
                <a:latin typeface="+mn-ea"/>
                <a:ea typeface="+mn-ea"/>
              </a:rPr>
              <a:t>美国</a:t>
            </a:r>
            <a:endParaRPr lang="en-US" altLang="zh-CN" sz="2000" dirty="0">
              <a:latin typeface="+mn-ea"/>
              <a:ea typeface="+mn-ea"/>
            </a:endParaRPr>
          </a:p>
          <a:p>
            <a:pPr lvl="1"/>
            <a:r>
              <a:rPr lang="en-US" altLang="zh-CN" sz="2000" dirty="0">
                <a:latin typeface="+mn-ea"/>
                <a:ea typeface="+mn-ea"/>
              </a:rPr>
              <a:t>10Gbps</a:t>
            </a:r>
          </a:p>
          <a:p>
            <a:r>
              <a:rPr lang="zh-CN" altLang="en-US" dirty="0" smtClean="0">
                <a:latin typeface="+mn-ea"/>
                <a:ea typeface="+mn-ea"/>
              </a:rPr>
              <a:t>高能所</a:t>
            </a:r>
            <a:r>
              <a:rPr kumimoji="1" lang="en-US" altLang="zh-CN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- </a:t>
            </a:r>
            <a:r>
              <a:rPr kumimoji="1" lang="zh-CN" alt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欧洲</a:t>
            </a:r>
            <a:endParaRPr kumimoji="1" lang="en-US" altLang="zh-CN" dirty="0" smtClean="0"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</a:endParaRPr>
          </a:p>
          <a:p>
            <a:pPr lvl="1"/>
            <a:r>
              <a:rPr lang="zh-CN" altLang="en-US" sz="2000" dirty="0">
                <a:latin typeface="+mn-ea"/>
                <a:ea typeface="+mn-ea"/>
              </a:rPr>
              <a:t>高能所</a:t>
            </a:r>
            <a:r>
              <a:rPr lang="en-US" altLang="zh-CN" sz="2000" dirty="0">
                <a:latin typeface="+mn-ea"/>
                <a:ea typeface="+mn-ea"/>
              </a:rPr>
              <a:t>-</a:t>
            </a:r>
            <a:r>
              <a:rPr lang="zh-CN" altLang="en-US" sz="2000" dirty="0">
                <a:latin typeface="+mn-ea"/>
                <a:ea typeface="+mn-ea"/>
              </a:rPr>
              <a:t>科技网</a:t>
            </a:r>
            <a:r>
              <a:rPr lang="en-US" altLang="zh-CN" sz="2000" dirty="0">
                <a:latin typeface="+mn-ea"/>
                <a:ea typeface="+mn-ea"/>
              </a:rPr>
              <a:t>-</a:t>
            </a:r>
            <a:r>
              <a:rPr lang="zh-CN" altLang="en-US" sz="2000" dirty="0">
                <a:latin typeface="+mn-ea"/>
                <a:ea typeface="+mn-ea"/>
              </a:rPr>
              <a:t>教育网络</a:t>
            </a:r>
            <a:r>
              <a:rPr lang="en-US" altLang="zh-CN" sz="2000" dirty="0">
                <a:latin typeface="+mn-ea"/>
                <a:ea typeface="+mn-ea"/>
              </a:rPr>
              <a:t>-</a:t>
            </a:r>
            <a:r>
              <a:rPr lang="zh-CN" altLang="en-US" sz="2000" dirty="0">
                <a:latin typeface="+mn-ea"/>
                <a:ea typeface="+mn-ea"/>
              </a:rPr>
              <a:t>伦敦</a:t>
            </a:r>
            <a:r>
              <a:rPr lang="en-US" altLang="zh-CN" sz="2000" dirty="0">
                <a:latin typeface="+mn-ea"/>
                <a:ea typeface="+mn-ea"/>
              </a:rPr>
              <a:t>-</a:t>
            </a:r>
            <a:r>
              <a:rPr lang="zh-CN" altLang="en-US" sz="2000" dirty="0">
                <a:latin typeface="+mn-ea"/>
                <a:ea typeface="+mn-ea"/>
              </a:rPr>
              <a:t>欧洲各国</a:t>
            </a:r>
            <a:endParaRPr lang="en-US" altLang="zh-CN" sz="2000" dirty="0">
              <a:latin typeface="+mn-ea"/>
              <a:ea typeface="+mn-ea"/>
            </a:endParaRPr>
          </a:p>
          <a:p>
            <a:pPr lvl="1"/>
            <a:r>
              <a:rPr lang="en-US" altLang="zh-CN" sz="2000" dirty="0" smtClean="0">
                <a:latin typeface="+mn-ea"/>
                <a:ea typeface="+mn-ea"/>
              </a:rPr>
              <a:t>10Gbps</a:t>
            </a:r>
          </a:p>
          <a:p>
            <a:r>
              <a:rPr lang="zh-CN" altLang="en-US" dirty="0" smtClean="0">
                <a:latin typeface="+mn-ea"/>
                <a:ea typeface="+mn-ea"/>
              </a:rPr>
              <a:t>高能</a:t>
            </a:r>
            <a:r>
              <a:rPr lang="zh-CN" altLang="en-US" dirty="0">
                <a:latin typeface="+mn-ea"/>
                <a:ea typeface="+mn-ea"/>
              </a:rPr>
              <a:t>所</a:t>
            </a:r>
            <a:r>
              <a:rPr kumimoji="1"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- </a:t>
            </a:r>
            <a:r>
              <a:rPr kumimoji="1" lang="zh-CN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亚洲</a:t>
            </a:r>
            <a:endParaRPr kumimoji="1" lang="en-US" altLang="zh-CN" dirty="0"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</a:endParaRPr>
          </a:p>
          <a:p>
            <a:pPr lvl="1"/>
            <a:r>
              <a:rPr lang="zh-CN" altLang="en-US" sz="2000" dirty="0">
                <a:latin typeface="+mn-ea"/>
                <a:ea typeface="+mn-ea"/>
              </a:rPr>
              <a:t>高能所</a:t>
            </a:r>
            <a:r>
              <a:rPr lang="en-US" altLang="zh-CN" sz="2000" dirty="0">
                <a:latin typeface="+mn-ea"/>
                <a:ea typeface="+mn-ea"/>
              </a:rPr>
              <a:t>-</a:t>
            </a:r>
            <a:r>
              <a:rPr lang="zh-CN" altLang="en-US" sz="2000" dirty="0">
                <a:latin typeface="+mn-ea"/>
                <a:ea typeface="+mn-ea"/>
              </a:rPr>
              <a:t>科技</a:t>
            </a:r>
            <a:r>
              <a:rPr lang="zh-CN" altLang="en-US" sz="2000" dirty="0" smtClean="0">
                <a:latin typeface="+mn-ea"/>
                <a:ea typeface="+mn-ea"/>
              </a:rPr>
              <a:t>网</a:t>
            </a:r>
            <a:r>
              <a:rPr lang="en-US" altLang="zh-CN" sz="2000" dirty="0" smtClean="0">
                <a:latin typeface="+mn-ea"/>
                <a:ea typeface="+mn-ea"/>
              </a:rPr>
              <a:t>-</a:t>
            </a:r>
            <a:r>
              <a:rPr lang="zh-CN" altLang="en-US" sz="2000" dirty="0" smtClean="0">
                <a:latin typeface="+mn-ea"/>
                <a:ea typeface="+mn-ea"/>
              </a:rPr>
              <a:t>香港</a:t>
            </a:r>
            <a:r>
              <a:rPr lang="en-US" altLang="zh-CN" sz="2000" dirty="0" smtClean="0">
                <a:latin typeface="+mn-ea"/>
                <a:ea typeface="+mn-ea"/>
              </a:rPr>
              <a:t>-</a:t>
            </a:r>
            <a:r>
              <a:rPr lang="zh-CN" altLang="en-US" sz="2000" dirty="0" smtClean="0">
                <a:latin typeface="+mn-ea"/>
                <a:ea typeface="+mn-ea"/>
              </a:rPr>
              <a:t>亚洲各点</a:t>
            </a:r>
            <a:endParaRPr lang="en-US" altLang="zh-CN" sz="2000" dirty="0">
              <a:latin typeface="+mn-ea"/>
              <a:ea typeface="+mn-ea"/>
            </a:endParaRPr>
          </a:p>
          <a:p>
            <a:pPr lvl="1"/>
            <a:r>
              <a:rPr lang="en-US" altLang="zh-CN" sz="2000" dirty="0" smtClean="0">
                <a:latin typeface="+mn-ea"/>
                <a:ea typeface="+mn-ea"/>
              </a:rPr>
              <a:t>2.5Gbps</a:t>
            </a:r>
          </a:p>
          <a:p>
            <a:r>
              <a:rPr lang="zh-CN" altLang="en-US" dirty="0">
                <a:latin typeface="+mn-ea"/>
                <a:ea typeface="+mn-ea"/>
              </a:rPr>
              <a:t>高能所</a:t>
            </a:r>
            <a:r>
              <a:rPr kumimoji="1" lang="en-US" altLang="zh-CN" dirty="0"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- </a:t>
            </a:r>
            <a:r>
              <a:rPr kumimoji="1" lang="zh-CN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+mn-ea"/>
                <a:ea typeface="+mn-ea"/>
              </a:rPr>
              <a:t>国内</a:t>
            </a:r>
            <a:endParaRPr kumimoji="1" lang="en-US" altLang="zh-CN" dirty="0">
              <a:effectLst>
                <a:outerShdw blurRad="38100" dist="38100" dir="2700000" algn="tl">
                  <a:srgbClr val="DDDDDD"/>
                </a:outerShdw>
              </a:effectLst>
              <a:latin typeface="+mn-ea"/>
              <a:ea typeface="+mn-ea"/>
            </a:endParaRPr>
          </a:p>
          <a:p>
            <a:pPr lvl="1"/>
            <a:r>
              <a:rPr lang="zh-CN" altLang="en-US" sz="2000" dirty="0">
                <a:latin typeface="+mn-ea"/>
                <a:ea typeface="+mn-ea"/>
              </a:rPr>
              <a:t>高能所</a:t>
            </a:r>
            <a:r>
              <a:rPr lang="en-US" altLang="zh-CN" sz="2000" dirty="0">
                <a:latin typeface="+mn-ea"/>
                <a:ea typeface="+mn-ea"/>
              </a:rPr>
              <a:t>-</a:t>
            </a:r>
            <a:r>
              <a:rPr lang="zh-CN" altLang="en-US" sz="2000" dirty="0">
                <a:latin typeface="+mn-ea"/>
                <a:ea typeface="+mn-ea"/>
              </a:rPr>
              <a:t>科技网</a:t>
            </a:r>
            <a:r>
              <a:rPr lang="en-US" altLang="zh-CN" sz="2000" dirty="0" smtClean="0">
                <a:latin typeface="+mn-ea"/>
                <a:ea typeface="+mn-ea"/>
              </a:rPr>
              <a:t>-</a:t>
            </a:r>
            <a:r>
              <a:rPr lang="zh-CN" altLang="en-US" sz="2000" dirty="0" smtClean="0">
                <a:latin typeface="+mn-ea"/>
                <a:ea typeface="+mn-ea"/>
              </a:rPr>
              <a:t>教育网</a:t>
            </a:r>
            <a:r>
              <a:rPr lang="en-US" altLang="zh-CN" sz="2000" dirty="0" smtClean="0">
                <a:latin typeface="+mn-ea"/>
                <a:ea typeface="+mn-ea"/>
              </a:rPr>
              <a:t>-</a:t>
            </a:r>
            <a:r>
              <a:rPr lang="zh-CN" altLang="en-US" sz="2000" dirty="0" smtClean="0">
                <a:latin typeface="+mn-ea"/>
                <a:ea typeface="+mn-ea"/>
              </a:rPr>
              <a:t>各个大学</a:t>
            </a:r>
            <a:endParaRPr lang="en-US" altLang="zh-CN" sz="2000" dirty="0">
              <a:latin typeface="+mn-ea"/>
              <a:ea typeface="+mn-ea"/>
            </a:endParaRPr>
          </a:p>
          <a:p>
            <a:pPr lvl="1"/>
            <a:r>
              <a:rPr lang="en-US" altLang="zh-CN" sz="2000" dirty="0" smtClean="0">
                <a:latin typeface="+mn-ea"/>
                <a:ea typeface="+mn-ea"/>
              </a:rPr>
              <a:t>10Gbps</a:t>
            </a:r>
            <a:endParaRPr lang="zh-CN" altLang="en-US" sz="2000" dirty="0">
              <a:latin typeface="+mn-ea"/>
              <a:ea typeface="+mn-ea"/>
            </a:endParaRPr>
          </a:p>
          <a:p>
            <a:pPr lvl="1"/>
            <a:endParaRPr lang="zh-CN" altLang="en-US" sz="2000" dirty="0">
              <a:latin typeface="+mn-ea"/>
              <a:ea typeface="+mn-ea"/>
            </a:endParaRPr>
          </a:p>
          <a:p>
            <a:pPr lvl="1"/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广域网</a:t>
            </a:r>
            <a:endParaRPr lang="zh-CN" altLang="en-US" dirty="0"/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5464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32774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849101"/>
            <a:ext cx="8435280" cy="1283755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 smtClean="0">
                <a:latin typeface="+mn-ea"/>
                <a:ea typeface="+mn-ea"/>
              </a:rPr>
              <a:t>Perfsonar</a:t>
            </a:r>
            <a:r>
              <a:rPr lang="en-US" altLang="zh-CN" dirty="0" smtClean="0">
                <a:latin typeface="+mn-ea"/>
                <a:ea typeface="+mn-ea"/>
              </a:rPr>
              <a:t> </a:t>
            </a:r>
            <a:r>
              <a:rPr lang="zh-CN" altLang="en-US" dirty="0" smtClean="0">
                <a:latin typeface="+mn-ea"/>
                <a:ea typeface="+mn-ea"/>
              </a:rPr>
              <a:t>（广域网性能检测）</a:t>
            </a:r>
            <a:endParaRPr lang="en-US" altLang="zh-CN" dirty="0" smtClean="0">
              <a:latin typeface="+mn-ea"/>
              <a:ea typeface="+mn-ea"/>
            </a:endParaRPr>
          </a:p>
          <a:p>
            <a:pPr lvl="1">
              <a:defRPr/>
            </a:pPr>
            <a:r>
              <a:rPr kumimoji="1" lang="en-US" altLang="zh-CN" sz="1800" dirty="0">
                <a:latin typeface="+mn-ea"/>
                <a:ea typeface="+mn-ea"/>
              </a:rPr>
              <a:t>Bandwidth: Perfsonar.ihep.ac.cn</a:t>
            </a:r>
          </a:p>
          <a:p>
            <a:pPr lvl="1">
              <a:defRPr/>
            </a:pPr>
            <a:r>
              <a:rPr kumimoji="1" lang="en-US" altLang="zh-CN" sz="1800" dirty="0">
                <a:latin typeface="+mn-ea"/>
                <a:ea typeface="+mn-ea"/>
              </a:rPr>
              <a:t>Latency: </a:t>
            </a:r>
            <a:r>
              <a:rPr kumimoji="1" lang="en-US" altLang="zh-CN" sz="1800" dirty="0" smtClean="0">
                <a:latin typeface="+mn-ea"/>
                <a:ea typeface="+mn-ea"/>
              </a:rPr>
              <a:t>Perfsonar2.ihep.ac.cn</a:t>
            </a:r>
            <a:endParaRPr kumimoji="1" lang="en-US" altLang="zh-CN" sz="1800" dirty="0">
              <a:latin typeface="+mn-ea"/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广域网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251520" y="2132856"/>
            <a:ext cx="4536504" cy="2016224"/>
            <a:chOff x="236528" y="2540393"/>
            <a:chExt cx="5886882" cy="262962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28" y="2540393"/>
              <a:ext cx="5754638" cy="57546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38" y="3786766"/>
              <a:ext cx="5738428" cy="64030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4537821"/>
              <a:ext cx="5827584" cy="6322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10" y="3227851"/>
              <a:ext cx="5851899" cy="551148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4" y="4093843"/>
            <a:ext cx="4936434" cy="23003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01" y="1772816"/>
            <a:ext cx="4455499" cy="4536504"/>
          </a:xfrm>
          <a:prstGeom prst="rect">
            <a:avLst/>
          </a:prstGeom>
        </p:spPr>
      </p:pic>
      <p:sp>
        <p:nvSpPr>
          <p:cNvPr id="13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29028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07504" y="849101"/>
            <a:ext cx="4680520" cy="2867931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网络架构</a:t>
            </a:r>
            <a:endParaRPr lang="en-US" altLang="zh-CN" dirty="0" smtClean="0">
              <a:latin typeface="+mn-ea"/>
              <a:ea typeface="+mn-ea"/>
            </a:endParaRPr>
          </a:p>
          <a:p>
            <a:pPr lvl="1"/>
            <a:r>
              <a:rPr lang="zh-CN" altLang="en-US" sz="2000" dirty="0" smtClean="0">
                <a:latin typeface="+mn-ea"/>
                <a:ea typeface="+mn-ea"/>
              </a:rPr>
              <a:t>双核心交换机、双防火墙</a:t>
            </a:r>
            <a:endParaRPr lang="en-US" altLang="zh-CN" sz="2000" dirty="0" smtClean="0">
              <a:latin typeface="+mn-ea"/>
              <a:ea typeface="+mn-ea"/>
            </a:endParaRPr>
          </a:p>
          <a:p>
            <a:pPr lvl="1"/>
            <a:r>
              <a:rPr lang="zh-CN" altLang="en-US" sz="2000" dirty="0" smtClean="0">
                <a:latin typeface="+mn-ea"/>
                <a:ea typeface="+mn-ea"/>
              </a:rPr>
              <a:t>通过</a:t>
            </a:r>
            <a:r>
              <a:rPr lang="zh-CN" altLang="en-US" sz="2000" dirty="0">
                <a:latin typeface="+mn-ea"/>
                <a:ea typeface="+mn-ea"/>
              </a:rPr>
              <a:t>两</a:t>
            </a:r>
            <a:r>
              <a:rPr lang="zh-CN" altLang="en-US" sz="2000" dirty="0" smtClean="0">
                <a:latin typeface="+mn-ea"/>
                <a:ea typeface="+mn-ea"/>
              </a:rPr>
              <a:t>条</a:t>
            </a:r>
            <a:r>
              <a:rPr lang="en-US" altLang="zh-CN" sz="2000" dirty="0" smtClean="0">
                <a:latin typeface="+mn-ea"/>
                <a:ea typeface="+mn-ea"/>
              </a:rPr>
              <a:t>10G</a:t>
            </a:r>
            <a:r>
              <a:rPr lang="zh-CN" altLang="en-US" sz="2000" dirty="0" smtClean="0">
                <a:latin typeface="+mn-ea"/>
                <a:ea typeface="+mn-ea"/>
              </a:rPr>
              <a:t>光纤连到出口路由器</a:t>
            </a:r>
            <a:endParaRPr lang="en-US" altLang="zh-CN" sz="2000" dirty="0">
              <a:latin typeface="+mn-ea"/>
              <a:ea typeface="+mn-ea"/>
            </a:endParaRPr>
          </a:p>
          <a:p>
            <a:pPr lvl="1"/>
            <a:r>
              <a:rPr lang="zh-CN" altLang="en-US" sz="2000" dirty="0" smtClean="0">
                <a:latin typeface="+mn-ea"/>
                <a:ea typeface="+mn-ea"/>
              </a:rPr>
              <a:t>核心交换机</a:t>
            </a:r>
            <a:endParaRPr lang="en-US" altLang="zh-CN" sz="2000" dirty="0" smtClean="0">
              <a:latin typeface="+mn-ea"/>
              <a:ea typeface="+mn-ea"/>
            </a:endParaRPr>
          </a:p>
          <a:p>
            <a:pPr lvl="2"/>
            <a:r>
              <a:rPr lang="en-US" altLang="zh-CN" sz="1800" dirty="0" smtClean="0">
                <a:latin typeface="+mn-ea"/>
                <a:ea typeface="+mn-ea"/>
              </a:rPr>
              <a:t>160G</a:t>
            </a:r>
            <a:r>
              <a:rPr lang="zh-CN" altLang="en-US" sz="1800" dirty="0" smtClean="0">
                <a:latin typeface="+mn-ea"/>
                <a:ea typeface="+mn-ea"/>
              </a:rPr>
              <a:t>（</a:t>
            </a:r>
            <a:r>
              <a:rPr lang="en-US" altLang="zh-CN" sz="1800" dirty="0" smtClean="0">
                <a:latin typeface="+mn-ea"/>
                <a:ea typeface="+mn-ea"/>
              </a:rPr>
              <a:t>4X40Gbps</a:t>
            </a:r>
            <a:r>
              <a:rPr lang="zh-CN" altLang="en-US" sz="1800" dirty="0" smtClean="0">
                <a:latin typeface="+mn-ea"/>
                <a:ea typeface="+mn-ea"/>
              </a:rPr>
              <a:t>）</a:t>
            </a:r>
            <a:endParaRPr lang="en-US" altLang="zh-CN" sz="1800" dirty="0" smtClean="0">
              <a:latin typeface="+mn-ea"/>
              <a:ea typeface="+mn-ea"/>
            </a:endParaRPr>
          </a:p>
          <a:p>
            <a:pPr lvl="2"/>
            <a:r>
              <a:rPr lang="zh-CN" altLang="en-US" sz="1800" dirty="0" smtClean="0">
                <a:latin typeface="+mn-ea"/>
                <a:ea typeface="+mn-ea"/>
              </a:rPr>
              <a:t>连接存储、计算资源</a:t>
            </a:r>
            <a:endParaRPr lang="en-US" altLang="zh-CN" sz="1800" dirty="0" smtClean="0">
              <a:latin typeface="+mn-ea"/>
              <a:ea typeface="+mn-ea"/>
            </a:endParaRPr>
          </a:p>
          <a:p>
            <a:pPr lvl="2"/>
            <a:r>
              <a:rPr lang="zh-CN" altLang="en-US" sz="1800" dirty="0" smtClean="0">
                <a:latin typeface="+mn-ea"/>
                <a:ea typeface="+mn-ea"/>
              </a:rPr>
              <a:t>同时与园区网相连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数据中心网络</a:t>
            </a:r>
            <a:endParaRPr lang="zh-CN" altLang="en-US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38218"/>
            <a:ext cx="432048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42421"/>
            <a:ext cx="3045098" cy="228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6149"/>
            <a:ext cx="4608512" cy="250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19155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园区网络</a:t>
            </a:r>
            <a:endParaRPr lang="zh-CN" altLang="en-US" dirty="0"/>
          </a:p>
        </p:txBody>
      </p:sp>
      <p:pic>
        <p:nvPicPr>
          <p:cNvPr id="4" name="内容占位符 4" descr="1.tif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0" r="-990"/>
          <a:stretch>
            <a:fillRect/>
          </a:stretch>
        </p:blipFill>
        <p:spPr>
          <a:xfrm>
            <a:off x="3995936" y="764705"/>
            <a:ext cx="5115265" cy="3240359"/>
          </a:xfrm>
          <a:prstGeom prst="rect">
            <a:avLst/>
          </a:prstGeom>
        </p:spPr>
      </p:pic>
      <p:sp>
        <p:nvSpPr>
          <p:cNvPr id="7" name="内容占位符 1"/>
          <p:cNvSpPr txBox="1">
            <a:spLocks/>
          </p:cNvSpPr>
          <p:nvPr/>
        </p:nvSpPr>
        <p:spPr>
          <a:xfrm>
            <a:off x="381870" y="1037386"/>
            <a:ext cx="4190130" cy="3080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1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+mn-ea"/>
                <a:ea typeface="+mn-ea"/>
              </a:rPr>
              <a:t>有线网络</a:t>
            </a:r>
            <a:endParaRPr lang="en-US" altLang="zh-CN" dirty="0" smtClean="0">
              <a:latin typeface="+mn-ea"/>
              <a:ea typeface="+mn-ea"/>
            </a:endParaRPr>
          </a:p>
          <a:p>
            <a:pPr lvl="1"/>
            <a:r>
              <a:rPr kumimoji="1" lang="zh-CN" altLang="en-US" dirty="0" smtClean="0">
                <a:latin typeface="+mn-ea"/>
                <a:ea typeface="+mn-ea"/>
              </a:rPr>
              <a:t>两条</a:t>
            </a:r>
            <a:r>
              <a:rPr kumimoji="1" lang="en-US" altLang="zh-CN" dirty="0" smtClean="0">
                <a:latin typeface="+mn-ea"/>
                <a:ea typeface="+mn-ea"/>
              </a:rPr>
              <a:t>10G</a:t>
            </a:r>
            <a:r>
              <a:rPr kumimoji="1" lang="zh-CN" altLang="en-US" dirty="0" smtClean="0">
                <a:latin typeface="+mn-ea"/>
                <a:ea typeface="+mn-ea"/>
              </a:rPr>
              <a:t>的线路连接科技网</a:t>
            </a:r>
            <a:endParaRPr kumimoji="1" lang="en-US" altLang="zh-CN" dirty="0" smtClean="0">
              <a:latin typeface="+mn-ea"/>
              <a:ea typeface="+mn-ea"/>
            </a:endParaRPr>
          </a:p>
          <a:p>
            <a:pPr lvl="1"/>
            <a:r>
              <a:rPr kumimoji="1" lang="en-US" altLang="zh-CN" dirty="0" smtClean="0">
                <a:latin typeface="+mn-ea"/>
                <a:ea typeface="+mn-ea"/>
              </a:rPr>
              <a:t>IPv4 &amp; IPv6 </a:t>
            </a:r>
          </a:p>
          <a:p>
            <a:pPr lvl="1"/>
            <a:r>
              <a:rPr kumimoji="1" lang="zh-CN" altLang="en-US" dirty="0">
                <a:latin typeface="+mn-ea"/>
                <a:ea typeface="+mn-ea"/>
              </a:rPr>
              <a:t>网络接入控制管理</a:t>
            </a:r>
            <a:endParaRPr kumimoji="1" lang="en-US" altLang="zh-CN" dirty="0">
              <a:latin typeface="+mn-ea"/>
              <a:ea typeface="+mn-ea"/>
            </a:endParaRPr>
          </a:p>
          <a:p>
            <a:pPr lvl="2"/>
            <a:r>
              <a:rPr kumimoji="1" lang="en-US" altLang="zh-CN" sz="2000" dirty="0" smtClean="0">
                <a:latin typeface="+mn-ea"/>
                <a:ea typeface="+mn-ea"/>
              </a:rPr>
              <a:t>IP+MAC+</a:t>
            </a:r>
            <a:r>
              <a:rPr kumimoji="1" lang="zh-CN" altLang="en-US" sz="2000" dirty="0" smtClean="0">
                <a:latin typeface="+mn-ea"/>
                <a:ea typeface="+mn-ea"/>
              </a:rPr>
              <a:t>交换机端口管理模式，避免有线网络乱用、混用</a:t>
            </a:r>
            <a:endParaRPr kumimoji="1" lang="en-US" altLang="zh-CN" sz="2000" dirty="0" smtClean="0">
              <a:latin typeface="+mn-ea"/>
              <a:ea typeface="+mn-ea"/>
            </a:endParaRPr>
          </a:p>
          <a:p>
            <a:pPr lvl="1"/>
            <a:r>
              <a:rPr kumimoji="1" lang="zh-CN" altLang="en-US" dirty="0">
                <a:latin typeface="+mn-ea"/>
                <a:ea typeface="+mn-ea"/>
              </a:rPr>
              <a:t>网络流量监控</a:t>
            </a:r>
            <a:endParaRPr kumimoji="1" lang="en-US" altLang="zh-CN" dirty="0">
              <a:latin typeface="+mn-ea"/>
              <a:ea typeface="+mn-ea"/>
            </a:endParaRPr>
          </a:p>
          <a:p>
            <a:pPr lvl="2"/>
            <a:r>
              <a:rPr kumimoji="1" lang="zh-CN" altLang="en-US" sz="2000" dirty="0" smtClean="0">
                <a:latin typeface="+mn-ea"/>
                <a:ea typeface="+mn-ea"/>
              </a:rPr>
              <a:t>实时监控网络流量状况</a:t>
            </a:r>
            <a:endParaRPr lang="zh-CN" altLang="en-US" sz="2000" dirty="0" smtClean="0">
              <a:latin typeface="+mn-ea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70507"/>
            <a:ext cx="4149352" cy="1110821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69" y="4118380"/>
            <a:ext cx="4115011" cy="1182827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69" y="5270506"/>
            <a:ext cx="4115011" cy="11108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2" y="4118381"/>
            <a:ext cx="4156992" cy="1182827"/>
          </a:xfrm>
          <a:prstGeom prst="rect">
            <a:avLst/>
          </a:prstGeom>
        </p:spPr>
      </p:pic>
      <p:sp>
        <p:nvSpPr>
          <p:cNvPr id="12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24901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87471"/>
            <a:ext cx="4739284" cy="3546616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园区网络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476327"/>
            <a:ext cx="4772144" cy="2196688"/>
          </a:xfrm>
          <a:prstGeom prst="rect">
            <a:avLst/>
          </a:prstGeom>
        </p:spPr>
      </p:pic>
      <p:sp>
        <p:nvSpPr>
          <p:cNvPr id="7" name="内容占位符 1"/>
          <p:cNvSpPr txBox="1">
            <a:spLocks/>
          </p:cNvSpPr>
          <p:nvPr/>
        </p:nvSpPr>
        <p:spPr>
          <a:xfrm>
            <a:off x="438863" y="908720"/>
            <a:ext cx="3917113" cy="2592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1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无线网络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实现无线网络园区</a:t>
            </a: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全覆盖</a:t>
            </a:r>
            <a:r>
              <a:rPr kumimoji="1"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采用主备</a:t>
            </a:r>
            <a:r>
              <a:rPr kumimoji="1"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AC</a:t>
            </a:r>
            <a:r>
              <a:rPr kumimoji="1"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热</a:t>
            </a:r>
            <a:r>
              <a:rPr kumimoji="1"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备模式</a:t>
            </a:r>
            <a:endParaRPr kumimoji="1"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部署了无线监控系统，可以实时看到</a:t>
            </a:r>
            <a:r>
              <a:rPr kumimoji="1"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AP</a:t>
            </a:r>
            <a:r>
              <a:rPr kumimoji="1"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状态、当前在线人数以及各个楼层在线人数统计</a:t>
            </a:r>
            <a:endParaRPr kumimoji="1"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EDUROAM</a:t>
            </a:r>
            <a:endParaRPr kumimoji="1"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5466"/>
            <a:ext cx="4176464" cy="18038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0" y="3356992"/>
            <a:ext cx="4254585" cy="1152128"/>
          </a:xfrm>
          <a:prstGeom prst="rect">
            <a:avLst/>
          </a:prstGeom>
        </p:spPr>
      </p:pic>
      <p:sp>
        <p:nvSpPr>
          <p:cNvPr id="8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12992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网络安全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6" y="2132856"/>
            <a:ext cx="8514081" cy="15121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6" y="3428938"/>
            <a:ext cx="8906020" cy="2808374"/>
          </a:xfrm>
          <a:prstGeom prst="rect">
            <a:avLst/>
          </a:prstGeom>
        </p:spPr>
      </p:pic>
      <p:sp>
        <p:nvSpPr>
          <p:cNvPr id="5" name="内容占位符 1"/>
          <p:cNvSpPr txBox="1">
            <a:spLocks/>
          </p:cNvSpPr>
          <p:nvPr/>
        </p:nvSpPr>
        <p:spPr>
          <a:xfrm>
            <a:off x="395536" y="908720"/>
            <a:ext cx="8640960" cy="12070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1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latin typeface="+mn-ea"/>
                <a:ea typeface="+mn-ea"/>
              </a:rPr>
              <a:t>网络安全自服务平台</a:t>
            </a:r>
            <a:endParaRPr lang="en-US" altLang="zh-CN" dirty="0" smtClean="0">
              <a:latin typeface="+mn-ea"/>
              <a:ea typeface="+mn-ea"/>
            </a:endParaRPr>
          </a:p>
          <a:p>
            <a:pPr lvl="1"/>
            <a:r>
              <a:rPr lang="zh-CN" altLang="en-US" sz="2000" dirty="0" smtClean="0">
                <a:latin typeface="+mn-ea"/>
                <a:ea typeface="+mn-ea"/>
              </a:rPr>
              <a:t>自助式的安全服务平台，用户自己提交要扫描的服务器，扫描结束系统会发邮件通知结果，以及漏洞修复的建议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7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39713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849101"/>
            <a:ext cx="8712968" cy="5748251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建立国内高能物理安全联盟</a:t>
            </a:r>
            <a:endParaRPr lang="en-US" altLang="zh-CN" dirty="0">
              <a:latin typeface="+mn-ea"/>
              <a:ea typeface="+mn-ea"/>
            </a:endParaRPr>
          </a:p>
          <a:p>
            <a:pPr lvl="1"/>
            <a:r>
              <a:rPr lang="zh-CN" altLang="en-US" sz="2200" b="1" dirty="0" smtClean="0">
                <a:latin typeface="+mn-ea"/>
                <a:ea typeface="+mn-ea"/>
              </a:rPr>
              <a:t>建立</a:t>
            </a:r>
            <a:r>
              <a:rPr lang="zh-CN" altLang="en-US" sz="2200" b="1" dirty="0">
                <a:latin typeface="+mn-ea"/>
                <a:ea typeface="+mn-ea"/>
              </a:rPr>
              <a:t>安全事件应急响应协同防范机制</a:t>
            </a:r>
            <a:endParaRPr lang="en-US" altLang="zh-CN" sz="2200" b="1" dirty="0">
              <a:latin typeface="+mn-ea"/>
              <a:ea typeface="+mn-ea"/>
            </a:endParaRPr>
          </a:p>
          <a:p>
            <a:pPr lvl="2"/>
            <a:r>
              <a:rPr lang="zh-CN" altLang="en-US" sz="1900" dirty="0">
                <a:latin typeface="+mn-ea"/>
                <a:ea typeface="+mn-ea"/>
              </a:rPr>
              <a:t>当安全</a:t>
            </a:r>
            <a:r>
              <a:rPr lang="zh-CN" altLang="en-US" sz="1900" dirty="0" smtClean="0">
                <a:latin typeface="+mn-ea"/>
                <a:ea typeface="+mn-ea"/>
              </a:rPr>
              <a:t>事件发生时，受影响单位能联合调查</a:t>
            </a:r>
            <a:endParaRPr lang="en-US" altLang="zh-CN" sz="1900" dirty="0" smtClean="0">
              <a:latin typeface="+mn-ea"/>
              <a:ea typeface="+mn-ea"/>
            </a:endParaRPr>
          </a:p>
          <a:p>
            <a:pPr lvl="2"/>
            <a:r>
              <a:rPr lang="zh-CN" altLang="en-US" sz="1900" dirty="0" smtClean="0">
                <a:latin typeface="+mn-ea"/>
                <a:ea typeface="+mn-ea"/>
              </a:rPr>
              <a:t>对人力资源不足的高校，高能所尽力协助调查</a:t>
            </a:r>
            <a:endParaRPr lang="en-US" altLang="zh-CN" sz="1900" dirty="0" smtClean="0">
              <a:latin typeface="+mn-ea"/>
              <a:ea typeface="+mn-ea"/>
            </a:endParaRPr>
          </a:p>
          <a:p>
            <a:pPr lvl="2"/>
            <a:r>
              <a:rPr lang="zh-CN" altLang="en-US" sz="1900" dirty="0" smtClean="0">
                <a:latin typeface="+mn-ea"/>
                <a:ea typeface="+mn-ea"/>
              </a:rPr>
              <a:t>其他单位能第一时间知悉事态进展，有针对性地做好本单位的安全防范</a:t>
            </a:r>
            <a:endParaRPr lang="en-US" altLang="zh-CN" sz="1900" dirty="0" smtClean="0">
              <a:latin typeface="+mn-ea"/>
              <a:ea typeface="+mn-ea"/>
            </a:endParaRPr>
          </a:p>
          <a:p>
            <a:pPr lvl="1"/>
            <a:r>
              <a:rPr lang="zh-CN" altLang="en-US" sz="2200" b="1" dirty="0" smtClean="0">
                <a:latin typeface="+mn-ea"/>
                <a:ea typeface="+mn-ea"/>
              </a:rPr>
              <a:t>建立</a:t>
            </a:r>
            <a:r>
              <a:rPr lang="zh-CN" altLang="en-US" sz="2200" b="1" dirty="0">
                <a:latin typeface="+mn-ea"/>
                <a:ea typeface="+mn-ea"/>
              </a:rPr>
              <a:t>安全信息共享</a:t>
            </a:r>
            <a:endParaRPr lang="en-US" altLang="zh-CN" sz="2200" b="1" dirty="0">
              <a:latin typeface="+mn-ea"/>
              <a:ea typeface="+mn-ea"/>
            </a:endParaRPr>
          </a:p>
          <a:p>
            <a:pPr lvl="2"/>
            <a:r>
              <a:rPr lang="zh-CN" altLang="en-US" sz="1900" dirty="0">
                <a:latin typeface="+mn-ea"/>
                <a:ea typeface="+mn-ea"/>
              </a:rPr>
              <a:t>最新高危系统漏洞与防范措施通报</a:t>
            </a:r>
            <a:endParaRPr lang="en-US" altLang="zh-CN" sz="1900" dirty="0">
              <a:latin typeface="+mn-ea"/>
              <a:ea typeface="+mn-ea"/>
            </a:endParaRPr>
          </a:p>
          <a:p>
            <a:pPr lvl="2"/>
            <a:r>
              <a:rPr lang="zh-CN" altLang="en-US" sz="1900" dirty="0">
                <a:latin typeface="+mn-ea"/>
                <a:ea typeface="+mn-ea"/>
              </a:rPr>
              <a:t>弱口令通报</a:t>
            </a:r>
            <a:endParaRPr lang="en-US" altLang="zh-CN" sz="1900" dirty="0">
              <a:latin typeface="+mn-ea"/>
              <a:ea typeface="+mn-ea"/>
            </a:endParaRPr>
          </a:p>
          <a:p>
            <a:pPr lvl="1"/>
            <a:r>
              <a:rPr lang="zh-CN" altLang="en-US" sz="2200" b="1" dirty="0">
                <a:latin typeface="+mn-ea"/>
                <a:ea typeface="+mn-ea"/>
              </a:rPr>
              <a:t>安全</a:t>
            </a:r>
            <a:r>
              <a:rPr lang="zh-CN" altLang="en-US" sz="2200" b="1" dirty="0" smtClean="0">
                <a:latin typeface="+mn-ea"/>
                <a:ea typeface="+mn-ea"/>
              </a:rPr>
              <a:t>服务</a:t>
            </a:r>
            <a:endParaRPr lang="en-US" altLang="zh-CN" sz="2200" b="1" dirty="0">
              <a:latin typeface="+mn-ea"/>
              <a:ea typeface="+mn-ea"/>
            </a:endParaRPr>
          </a:p>
          <a:p>
            <a:pPr lvl="2"/>
            <a:r>
              <a:rPr lang="zh-CN" altLang="en-US" sz="1900" dirty="0">
                <a:latin typeface="+mn-ea"/>
                <a:ea typeface="+mn-ea"/>
              </a:rPr>
              <a:t>对有需要的成员单位，高能所提供安全测评、安全配置咨询、安全运维咨询、漏洞扫描与修复等</a:t>
            </a:r>
            <a:r>
              <a:rPr lang="zh-CN" altLang="en-US" sz="1900" dirty="0" smtClean="0">
                <a:latin typeface="+mn-ea"/>
                <a:ea typeface="+mn-ea"/>
              </a:rPr>
              <a:t>服务</a:t>
            </a:r>
            <a:endParaRPr lang="en-US" altLang="zh-CN" sz="1900" dirty="0" smtClean="0">
              <a:latin typeface="+mn-ea"/>
              <a:ea typeface="+mn-ea"/>
            </a:endParaRPr>
          </a:p>
          <a:p>
            <a:r>
              <a:rPr lang="zh-CN" altLang="en-US" sz="2500" dirty="0">
                <a:latin typeface="+mn-ea"/>
                <a:ea typeface="+mn-ea"/>
              </a:rPr>
              <a:t>建立交流平台</a:t>
            </a:r>
            <a:endParaRPr lang="en-US" altLang="zh-CN" sz="2500" dirty="0">
              <a:latin typeface="+mn-ea"/>
              <a:ea typeface="+mn-ea"/>
            </a:endParaRPr>
          </a:p>
          <a:p>
            <a:pPr lvl="1"/>
            <a:r>
              <a:rPr lang="zh-CN" altLang="en-US" sz="2200" b="1" dirty="0">
                <a:latin typeface="+mn-ea"/>
                <a:ea typeface="+mn-ea"/>
              </a:rPr>
              <a:t>建立系统负责人和管理员的通讯录</a:t>
            </a:r>
            <a:endParaRPr lang="en-US" altLang="zh-CN" sz="2200" b="1" dirty="0">
              <a:latin typeface="+mn-ea"/>
              <a:ea typeface="+mn-ea"/>
            </a:endParaRPr>
          </a:p>
          <a:p>
            <a:pPr lvl="1"/>
            <a:r>
              <a:rPr lang="zh-CN" altLang="en-US" sz="2200" b="1" dirty="0">
                <a:latin typeface="+mn-ea"/>
                <a:ea typeface="+mn-ea"/>
              </a:rPr>
              <a:t>搜集整理成员单位 </a:t>
            </a:r>
            <a:r>
              <a:rPr lang="en-US" altLang="zh-CN" sz="2200" b="1" dirty="0">
                <a:latin typeface="+mn-ea"/>
                <a:ea typeface="+mn-ea"/>
              </a:rPr>
              <a:t>public IP </a:t>
            </a:r>
            <a:r>
              <a:rPr lang="zh-CN" altLang="en-US" sz="2200" b="1" dirty="0">
                <a:latin typeface="+mn-ea"/>
                <a:ea typeface="+mn-ea"/>
              </a:rPr>
              <a:t>信息、</a:t>
            </a:r>
            <a:r>
              <a:rPr lang="en-US" altLang="zh-CN" sz="2200" b="1" dirty="0">
                <a:latin typeface="+mn-ea"/>
                <a:ea typeface="+mn-ea"/>
              </a:rPr>
              <a:t>WEB </a:t>
            </a:r>
            <a:r>
              <a:rPr lang="zh-CN" altLang="en-US" sz="2200" b="1" dirty="0">
                <a:latin typeface="+mn-ea"/>
                <a:ea typeface="+mn-ea"/>
              </a:rPr>
              <a:t>站点信息</a:t>
            </a:r>
            <a:endParaRPr lang="en-US" altLang="zh-CN" sz="2200" b="1" dirty="0">
              <a:latin typeface="+mn-ea"/>
              <a:ea typeface="+mn-ea"/>
            </a:endParaRPr>
          </a:p>
          <a:p>
            <a:pPr lvl="1"/>
            <a:r>
              <a:rPr lang="zh-CN" altLang="en-US" sz="2200" b="1" dirty="0">
                <a:latin typeface="+mn-ea"/>
                <a:ea typeface="+mn-ea"/>
              </a:rPr>
              <a:t>建立邮件列表</a:t>
            </a:r>
            <a:endParaRPr lang="en-US" altLang="zh-CN" sz="2200" b="1" dirty="0">
              <a:latin typeface="+mn-ea"/>
              <a:ea typeface="+mn-ea"/>
            </a:endParaRPr>
          </a:p>
          <a:p>
            <a:pPr lvl="2"/>
            <a:r>
              <a:rPr lang="en-US" altLang="zh-CN" sz="1900" dirty="0" err="1">
                <a:latin typeface="+mn-ea"/>
                <a:ea typeface="+mn-ea"/>
              </a:rPr>
              <a:t>hepsec</a:t>
            </a:r>
            <a:r>
              <a:rPr lang="en-US" altLang="zh-CN" sz="1900" dirty="0">
                <a:latin typeface="+mn-ea"/>
                <a:ea typeface="+mn-ea"/>
              </a:rPr>
              <a:t>-general  </a:t>
            </a:r>
            <a:r>
              <a:rPr lang="zh-CN" altLang="en-US" sz="1900" dirty="0" smtClean="0">
                <a:latin typeface="+mn-ea"/>
                <a:ea typeface="+mn-ea"/>
              </a:rPr>
              <a:t>安全</a:t>
            </a:r>
            <a:r>
              <a:rPr lang="zh-CN" altLang="en-US" sz="1900" dirty="0">
                <a:latin typeface="+mn-ea"/>
                <a:ea typeface="+mn-ea"/>
              </a:rPr>
              <a:t>事件通报（面向负责人、管理员等所有相关人员）</a:t>
            </a:r>
            <a:endParaRPr lang="en-US" altLang="zh-CN" sz="1900" dirty="0">
              <a:latin typeface="+mn-ea"/>
              <a:ea typeface="+mn-ea"/>
            </a:endParaRPr>
          </a:p>
          <a:p>
            <a:pPr lvl="2"/>
            <a:r>
              <a:rPr lang="en-US" altLang="zh-CN" sz="1900" dirty="0" err="1">
                <a:latin typeface="+mn-ea"/>
                <a:ea typeface="+mn-ea"/>
              </a:rPr>
              <a:t>hepsec-sysadmin</a:t>
            </a:r>
            <a:r>
              <a:rPr lang="en-US" altLang="zh-CN" sz="1900" dirty="0">
                <a:latin typeface="+mn-ea"/>
                <a:ea typeface="+mn-ea"/>
              </a:rPr>
              <a:t>  </a:t>
            </a:r>
            <a:r>
              <a:rPr lang="zh-CN" altLang="en-US" sz="1900" dirty="0">
                <a:latin typeface="+mn-ea"/>
                <a:ea typeface="+mn-ea"/>
              </a:rPr>
              <a:t>漏洞信息通报（面向系统管理员、安全运维人员）</a:t>
            </a:r>
            <a:endParaRPr lang="en-US" altLang="zh-CN" sz="1900" dirty="0">
              <a:latin typeface="+mn-ea"/>
              <a:ea typeface="+mn-ea"/>
            </a:endParaRPr>
          </a:p>
          <a:p>
            <a:pPr lvl="1"/>
            <a:r>
              <a:rPr lang="zh-CN" altLang="en-US" sz="2200" b="1" dirty="0">
                <a:latin typeface="+mn-ea"/>
                <a:ea typeface="+mn-ea"/>
              </a:rPr>
              <a:t>建立联盟网站</a:t>
            </a:r>
            <a:endParaRPr lang="en-US" altLang="zh-CN" sz="2200" b="1" dirty="0">
              <a:latin typeface="+mn-ea"/>
              <a:ea typeface="+mn-ea"/>
            </a:endParaRPr>
          </a:p>
          <a:p>
            <a:pPr lvl="2"/>
            <a:r>
              <a:rPr lang="zh-CN" altLang="en-US" sz="1900" dirty="0">
                <a:latin typeface="+mn-ea"/>
                <a:ea typeface="+mn-ea"/>
              </a:rPr>
              <a:t>包含安全运维知识、漏洞信息详情、时间处理记录存档、</a:t>
            </a:r>
            <a:r>
              <a:rPr lang="en-US" altLang="zh-CN" sz="1900" dirty="0">
                <a:latin typeface="+mn-ea"/>
                <a:ea typeface="+mn-ea"/>
              </a:rPr>
              <a:t>Ticket</a:t>
            </a:r>
            <a:r>
              <a:rPr lang="zh-CN" altLang="en-US" sz="1900" dirty="0">
                <a:latin typeface="+mn-ea"/>
                <a:ea typeface="+mn-ea"/>
              </a:rPr>
              <a:t>系统等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网络安全</a:t>
            </a:r>
            <a:r>
              <a:rPr lang="zh-CN" altLang="en-US" dirty="0" smtClean="0">
                <a:solidFill>
                  <a:srgbClr val="FF0000"/>
                </a:solidFill>
              </a:rPr>
              <a:t>（计划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4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34011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5085184"/>
            <a:ext cx="8435280" cy="14401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高能所统一认证系统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Oauth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2.0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API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Web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系统接入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</a:rPr>
              <a:t>Shibboleth 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API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，非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web</a:t>
            </a:r>
            <a:r>
              <a:rPr lang="zh-CN" altLang="en-US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系统接入</a:t>
            </a:r>
            <a:endParaRPr lang="en-US" altLang="zh-CN" sz="1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Mysql</a:t>
            </a:r>
            <a:r>
              <a:rPr lang="en-US" altLang="zh-CN" sz="1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en-US" altLang="zh-CN" sz="18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openldap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公共服务系统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43528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8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1"/>
          <p:cNvSpPr>
            <a:spLocks noGrp="1"/>
          </p:cNvSpPr>
          <p:nvPr>
            <p:ph idx="1"/>
          </p:nvPr>
        </p:nvSpPr>
        <p:spPr>
          <a:xfrm>
            <a:off x="250825" y="849313"/>
            <a:ext cx="8435975" cy="5216525"/>
          </a:xfrm>
        </p:spPr>
        <p:txBody>
          <a:bodyPr/>
          <a:lstStyle/>
          <a:p>
            <a:pPr eaLnBrk="1" hangingPunct="1"/>
            <a:r>
              <a:rPr lang="zh-CN" altLang="en-US" sz="3200" b="0" dirty="0" smtClean="0">
                <a:latin typeface="+mn-ea"/>
                <a:ea typeface="+mn-ea"/>
              </a:rPr>
              <a:t>国际科研教育网络</a:t>
            </a:r>
            <a:endParaRPr lang="en-US" altLang="zh-CN" sz="3200" b="0" dirty="0" smtClean="0">
              <a:latin typeface="+mn-ea"/>
              <a:ea typeface="+mn-ea"/>
            </a:endParaRPr>
          </a:p>
          <a:p>
            <a:pPr eaLnBrk="1" hangingPunct="1"/>
            <a:r>
              <a:rPr lang="zh-CN" altLang="en-US" sz="3200" b="0" dirty="0" smtClean="0">
                <a:latin typeface="+mn-ea"/>
                <a:ea typeface="+mn-ea"/>
              </a:rPr>
              <a:t>国内科研教育网络</a:t>
            </a:r>
            <a:endParaRPr lang="en-US" altLang="zh-CN" sz="3200" b="0" dirty="0" smtClean="0">
              <a:latin typeface="+mn-ea"/>
              <a:ea typeface="+mn-ea"/>
            </a:endParaRPr>
          </a:p>
          <a:p>
            <a:pPr eaLnBrk="1" hangingPunct="1"/>
            <a:r>
              <a:rPr lang="zh-CN" altLang="en-US" sz="3200" b="0" dirty="0">
                <a:latin typeface="+mn-ea"/>
                <a:ea typeface="+mn-ea"/>
              </a:rPr>
              <a:t>高能所</a:t>
            </a:r>
            <a:r>
              <a:rPr lang="zh-CN" altLang="en-US" sz="3200" b="0" dirty="0" smtClean="0">
                <a:latin typeface="+mn-ea"/>
                <a:ea typeface="+mn-ea"/>
              </a:rPr>
              <a:t>网络及公共服务</a:t>
            </a:r>
            <a:endParaRPr lang="en-US" altLang="zh-CN" sz="3200" b="0" dirty="0" smtClean="0">
              <a:latin typeface="+mn-ea"/>
              <a:ea typeface="+mn-ea"/>
            </a:endParaRPr>
          </a:p>
          <a:p>
            <a:pPr eaLnBrk="1" hangingPunct="1"/>
            <a:r>
              <a:rPr lang="zh-CN" altLang="en-US" sz="3200" b="0" dirty="0" smtClean="0">
                <a:latin typeface="+mn-ea"/>
                <a:ea typeface="+mn-ea"/>
              </a:rPr>
              <a:t>网络新技术研究</a:t>
            </a:r>
            <a:endParaRPr lang="en-US" altLang="zh-CN" sz="3200" b="0" dirty="0" smtClean="0">
              <a:latin typeface="+mn-ea"/>
              <a:ea typeface="+mn-ea"/>
            </a:endParaRPr>
          </a:p>
          <a:p>
            <a:pPr eaLnBrk="1" hangingPunct="1"/>
            <a:endParaRPr lang="en-US" altLang="zh-CN" sz="32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/>
            <a:endParaRPr lang="zh-CN" altLang="en-US" sz="3200" dirty="0" smtClean="0"/>
          </a:p>
        </p:txBody>
      </p:sp>
      <p:sp>
        <p:nvSpPr>
          <p:cNvPr id="7171" name="标题 2"/>
          <p:cNvSpPr>
            <a:spLocks noGrp="1"/>
          </p:cNvSpPr>
          <p:nvPr>
            <p:ph type="title"/>
          </p:nvPr>
        </p:nvSpPr>
        <p:spPr>
          <a:xfrm>
            <a:off x="500063" y="44450"/>
            <a:ext cx="8072437" cy="617538"/>
          </a:xfrm>
        </p:spPr>
        <p:txBody>
          <a:bodyPr/>
          <a:lstStyle/>
          <a:p>
            <a:pPr eaLnBrk="1" hangingPunct="1"/>
            <a:r>
              <a:rPr lang="en-US" altLang="zh-CN" dirty="0"/>
              <a:t>Agenda</a:t>
            </a:r>
            <a:endParaRPr dirty="0" smtClean="0"/>
          </a:p>
        </p:txBody>
      </p:sp>
      <p:sp>
        <p:nvSpPr>
          <p:cNvPr id="5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9996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19" y="764704"/>
            <a:ext cx="4568933" cy="524419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视频会议服务</a:t>
            </a:r>
            <a:endParaRPr lang="en-US" altLang="zh-CN" dirty="0" smtClean="0">
              <a:latin typeface="+mn-ea"/>
              <a:ea typeface="+mn-ea"/>
            </a:endParaRPr>
          </a:p>
          <a:p>
            <a:pPr lvl="1"/>
            <a:r>
              <a:rPr lang="en-US" altLang="zh-CN" sz="2200" dirty="0" err="1" smtClean="0">
                <a:latin typeface="+mn-ea"/>
                <a:ea typeface="+mn-ea"/>
              </a:rPr>
              <a:t>Vidyo</a:t>
            </a:r>
            <a:endParaRPr lang="en-US" altLang="zh-CN" sz="2200" dirty="0" smtClean="0">
              <a:latin typeface="+mn-ea"/>
              <a:ea typeface="+mn-ea"/>
            </a:endParaRPr>
          </a:p>
          <a:p>
            <a:r>
              <a:rPr lang="zh-CN" altLang="en-US" dirty="0" smtClean="0">
                <a:latin typeface="+mn-ea"/>
                <a:ea typeface="+mn-ea"/>
              </a:rPr>
              <a:t>个人云存储平台</a:t>
            </a:r>
            <a:endParaRPr lang="en-US" altLang="zh-CN" dirty="0" smtClean="0">
              <a:latin typeface="+mn-ea"/>
              <a:ea typeface="+mn-ea"/>
            </a:endParaRPr>
          </a:p>
          <a:p>
            <a:pPr lvl="1"/>
            <a:r>
              <a:rPr lang="en-US" altLang="zh-CN" sz="2200" dirty="0" err="1">
                <a:latin typeface="+mn-ea"/>
                <a:ea typeface="+mn-ea"/>
              </a:rPr>
              <a:t>IHEPBox</a:t>
            </a:r>
            <a:endParaRPr lang="en-US" altLang="zh-CN" sz="2200" dirty="0">
              <a:latin typeface="+mn-ea"/>
              <a:ea typeface="+mn-ea"/>
            </a:endParaRPr>
          </a:p>
          <a:p>
            <a:r>
              <a:rPr lang="en-US" altLang="zh-CN" dirty="0" smtClean="0">
                <a:latin typeface="+mn-ea"/>
                <a:ea typeface="+mn-ea"/>
              </a:rPr>
              <a:t>IT</a:t>
            </a:r>
            <a:r>
              <a:rPr lang="zh-CN" altLang="en-US" dirty="0" smtClean="0">
                <a:latin typeface="+mn-ea"/>
                <a:ea typeface="+mn-ea"/>
              </a:rPr>
              <a:t>服务平台</a:t>
            </a:r>
            <a:endParaRPr lang="en-US" altLang="zh-CN" dirty="0" smtClean="0">
              <a:latin typeface="+mn-ea"/>
              <a:ea typeface="+mn-ea"/>
            </a:endParaRPr>
          </a:p>
          <a:p>
            <a:pPr lvl="1"/>
            <a:r>
              <a:rPr lang="en-US" altLang="zh-CN" sz="2200" dirty="0">
                <a:latin typeface="+mn-ea"/>
                <a:ea typeface="+mn-ea"/>
              </a:rPr>
              <a:t>Helpdesk</a:t>
            </a:r>
          </a:p>
          <a:p>
            <a:r>
              <a:rPr lang="zh-CN" altLang="en-US" dirty="0" smtClean="0">
                <a:latin typeface="+mn-ea"/>
                <a:ea typeface="+mn-ea"/>
              </a:rPr>
              <a:t>全球学术网络</a:t>
            </a:r>
            <a:r>
              <a:rPr lang="zh-CN" altLang="en-US" dirty="0">
                <a:latin typeface="+mn-ea"/>
                <a:ea typeface="+mn-ea"/>
              </a:rPr>
              <a:t>无线</a:t>
            </a:r>
            <a:r>
              <a:rPr lang="zh-CN" altLang="en-US" dirty="0" smtClean="0">
                <a:latin typeface="+mn-ea"/>
                <a:ea typeface="+mn-ea"/>
              </a:rPr>
              <a:t>漫游服务</a:t>
            </a:r>
            <a:endParaRPr lang="en-US" altLang="zh-CN" dirty="0" smtClean="0">
              <a:latin typeface="+mn-ea"/>
              <a:ea typeface="+mn-ea"/>
            </a:endParaRPr>
          </a:p>
          <a:p>
            <a:pPr lvl="1"/>
            <a:r>
              <a:rPr lang="en-US" altLang="zh-CN" sz="2200" dirty="0" err="1">
                <a:latin typeface="+mn-ea"/>
                <a:ea typeface="+mn-ea"/>
              </a:rPr>
              <a:t>Eduroam</a:t>
            </a:r>
            <a:endParaRPr lang="en-US" altLang="zh-CN" sz="2200" dirty="0">
              <a:latin typeface="+mn-ea"/>
              <a:ea typeface="+mn-ea"/>
            </a:endParaRPr>
          </a:p>
          <a:p>
            <a:r>
              <a:rPr lang="zh-CN" altLang="en-US" dirty="0">
                <a:latin typeface="+mn-ea"/>
                <a:ea typeface="+mn-ea"/>
              </a:rPr>
              <a:t>高能</a:t>
            </a:r>
            <a:r>
              <a:rPr lang="zh-CN" altLang="en-US" dirty="0" smtClean="0">
                <a:latin typeface="+mn-ea"/>
                <a:ea typeface="+mn-ea"/>
              </a:rPr>
              <a:t>所移动</a:t>
            </a:r>
            <a:r>
              <a:rPr lang="en-US" altLang="zh-CN" dirty="0" smtClean="0">
                <a:latin typeface="+mn-ea"/>
                <a:ea typeface="+mn-ea"/>
              </a:rPr>
              <a:t>APP</a:t>
            </a:r>
          </a:p>
          <a:p>
            <a:pPr lvl="1"/>
            <a:r>
              <a:rPr lang="zh-CN" altLang="en-US" sz="2200" dirty="0">
                <a:latin typeface="+mn-ea"/>
                <a:ea typeface="+mn-ea"/>
              </a:rPr>
              <a:t>高能所信息推送</a:t>
            </a:r>
            <a:endParaRPr lang="en-US" altLang="zh-CN" sz="2200" dirty="0">
              <a:latin typeface="+mn-ea"/>
              <a:ea typeface="+mn-ea"/>
            </a:endParaRPr>
          </a:p>
          <a:p>
            <a:pPr lvl="1"/>
            <a:r>
              <a:rPr lang="zh-CN" altLang="en-US" sz="2200" dirty="0">
                <a:latin typeface="+mn-ea"/>
                <a:ea typeface="+mn-ea"/>
              </a:rPr>
              <a:t>高能所电话簿</a:t>
            </a:r>
            <a:endParaRPr lang="en-US" altLang="zh-CN" sz="2200" dirty="0"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公共服务系统</a:t>
            </a:r>
            <a:endParaRPr lang="zh-CN" altLang="en-US" dirty="0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89" y="1095744"/>
            <a:ext cx="3039003" cy="13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C:\Users\qmy\Desktop\wizard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24" y="2265611"/>
            <a:ext cx="31623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318" y="5013176"/>
            <a:ext cx="3060890" cy="16305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318" y="4180876"/>
            <a:ext cx="3079666" cy="7126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1199" y="849100"/>
            <a:ext cx="2355994" cy="28197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201" y="3734472"/>
            <a:ext cx="2372879" cy="28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059832" y="3212976"/>
            <a:ext cx="4618856" cy="263754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网络新技术研究</a:t>
            </a:r>
            <a:endParaRPr lang="en-US" altLang="zh-CN" sz="4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153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SDN </a:t>
            </a:r>
            <a:r>
              <a:rPr lang="en-US" altLang="zh-CN" dirty="0" err="1" smtClean="0"/>
              <a:t>Testbed</a:t>
            </a:r>
            <a:r>
              <a:rPr lang="en-US" altLang="zh-CN" dirty="0" smtClean="0"/>
              <a:t> @IHEP</a:t>
            </a:r>
            <a:endParaRPr lang="zh-CN" altLang="en-US" dirty="0"/>
          </a:p>
        </p:txBody>
      </p:sp>
      <p:grpSp>
        <p:nvGrpSpPr>
          <p:cNvPr id="33" name="组合 32"/>
          <p:cNvGrpSpPr/>
          <p:nvPr/>
        </p:nvGrpSpPr>
        <p:grpSpPr>
          <a:xfrm>
            <a:off x="5724128" y="908720"/>
            <a:ext cx="3067050" cy="5163090"/>
            <a:chOff x="5681414" y="1218238"/>
            <a:chExt cx="3067050" cy="516309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1414" y="1285453"/>
              <a:ext cx="3067050" cy="5095875"/>
            </a:xfrm>
            <a:prstGeom prst="rect">
              <a:avLst/>
            </a:prstGeom>
          </p:spPr>
        </p:pic>
        <p:sp>
          <p:nvSpPr>
            <p:cNvPr id="9" name="椭圆形标注 8"/>
            <p:cNvSpPr/>
            <p:nvPr/>
          </p:nvSpPr>
          <p:spPr>
            <a:xfrm>
              <a:off x="6977558" y="1340768"/>
              <a:ext cx="113382" cy="252608"/>
            </a:xfrm>
            <a:prstGeom prst="wedgeEllipseCallout">
              <a:avLst>
                <a:gd name="adj1" fmla="val -20833"/>
                <a:gd name="adj2" fmla="val 9761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形标注 9"/>
            <p:cNvSpPr/>
            <p:nvPr/>
          </p:nvSpPr>
          <p:spPr>
            <a:xfrm>
              <a:off x="8304336" y="4112496"/>
              <a:ext cx="113382" cy="252608"/>
            </a:xfrm>
            <a:prstGeom prst="wedgeEllipseCallout">
              <a:avLst>
                <a:gd name="adj1" fmla="val -20833"/>
                <a:gd name="adj2" fmla="val 9761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形标注 10"/>
            <p:cNvSpPr/>
            <p:nvPr/>
          </p:nvSpPr>
          <p:spPr>
            <a:xfrm>
              <a:off x="7158248" y="2390639"/>
              <a:ext cx="113382" cy="252608"/>
            </a:xfrm>
            <a:prstGeom prst="wedgeEllipseCallout">
              <a:avLst>
                <a:gd name="adj1" fmla="val -20833"/>
                <a:gd name="adj2" fmla="val 9761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6473502" y="4256512"/>
              <a:ext cx="113382" cy="252608"/>
            </a:xfrm>
            <a:prstGeom prst="wedgeEllipseCallout">
              <a:avLst>
                <a:gd name="adj1" fmla="val -20833"/>
                <a:gd name="adj2" fmla="val 9761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809322" y="1218238"/>
              <a:ext cx="570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IHEP</a:t>
              </a:r>
              <a:endParaRPr lang="zh-CN" altLang="en-US" sz="1600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09086" y="4170566"/>
              <a:ext cx="667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CCNU</a:t>
              </a:r>
              <a:endParaRPr lang="zh-CN" altLang="en-US" sz="1600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946275" y="2304693"/>
              <a:ext cx="537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SDU</a:t>
              </a:r>
              <a:endParaRPr lang="zh-CN" altLang="en-US" sz="1600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058841" y="4026550"/>
              <a:ext cx="5749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SJTU</a:t>
              </a:r>
              <a:endParaRPr lang="zh-CN" altLang="en-US" sz="1600" dirty="0"/>
            </a:p>
          </p:txBody>
        </p:sp>
      </p:grpSp>
      <p:sp useBgFill="1">
        <p:nvSpPr>
          <p:cNvPr id="34" name="内容占位符 2"/>
          <p:cNvSpPr txBox="1">
            <a:spLocks/>
          </p:cNvSpPr>
          <p:nvPr/>
        </p:nvSpPr>
        <p:spPr>
          <a:xfrm>
            <a:off x="274837" y="4605452"/>
            <a:ext cx="5185455" cy="1723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1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ea typeface="宋体" panose="02010600030101010101" pitchFamily="2" charset="-122"/>
              </a:rPr>
              <a:t>Network topology</a:t>
            </a:r>
          </a:p>
          <a:p>
            <a:pPr lvl="1"/>
            <a:r>
              <a:rPr lang="en-US" altLang="zh-CN" dirty="0" smtClean="0">
                <a:ea typeface="宋体" panose="02010600030101010101" pitchFamily="2" charset="-122"/>
              </a:rPr>
              <a:t>SJTU (</a:t>
            </a:r>
            <a:r>
              <a:rPr lang="en-US" altLang="zh-CN" sz="2000" dirty="0" smtClean="0">
                <a:ea typeface="宋体" panose="02010600030101010101" pitchFamily="2" charset="-122"/>
              </a:rPr>
              <a:t>Shanghai Jiao Tong </a:t>
            </a:r>
            <a:r>
              <a:rPr lang="en-US" altLang="zh-CN" sz="2000" dirty="0">
                <a:ea typeface="宋体" panose="02010600030101010101" pitchFamily="2" charset="-122"/>
              </a:rPr>
              <a:t>U</a:t>
            </a:r>
            <a:r>
              <a:rPr lang="en-US" altLang="zh-CN" sz="2000" dirty="0" smtClean="0">
                <a:ea typeface="宋体" panose="02010600030101010101" pitchFamily="2" charset="-122"/>
              </a:rPr>
              <a:t>niversity</a:t>
            </a:r>
            <a:r>
              <a:rPr lang="en-US" altLang="zh-CN" dirty="0" smtClean="0">
                <a:ea typeface="宋体" panose="02010600030101010101" pitchFamily="2" charset="-122"/>
              </a:rPr>
              <a:t>), SDU (</a:t>
            </a:r>
            <a:r>
              <a:rPr lang="en-US" altLang="zh-CN" sz="2100" dirty="0">
                <a:ea typeface="宋体" panose="02010600030101010101" pitchFamily="2" charset="-122"/>
              </a:rPr>
              <a:t>Shandong University</a:t>
            </a:r>
            <a:r>
              <a:rPr lang="en-US" altLang="zh-CN" dirty="0" smtClean="0">
                <a:ea typeface="宋体" panose="02010600030101010101" pitchFamily="2" charset="-122"/>
              </a:rPr>
              <a:t>), CCNU (</a:t>
            </a:r>
            <a:r>
              <a:rPr lang="en-US" altLang="zh-CN" sz="2100" dirty="0">
                <a:ea typeface="宋体" panose="02010600030101010101" pitchFamily="2" charset="-122"/>
              </a:rPr>
              <a:t>Central China Normal University</a:t>
            </a:r>
            <a:r>
              <a:rPr lang="en-US" altLang="zh-CN" dirty="0" smtClean="0">
                <a:ea typeface="宋体" panose="02010600030101010101" pitchFamily="2" charset="-122"/>
              </a:rPr>
              <a:t>), IHEP </a:t>
            </a:r>
          </a:p>
          <a:p>
            <a:pPr lvl="1"/>
            <a:r>
              <a:rPr lang="en-US" altLang="zh-CN" dirty="0" smtClean="0">
                <a:ea typeface="宋体" panose="02010600030101010101" pitchFamily="2" charset="-122"/>
              </a:rPr>
              <a:t>IPv4 &amp; IPv6</a:t>
            </a:r>
          </a:p>
          <a:p>
            <a:pPr lvl="1"/>
            <a:endParaRPr lang="en-US" altLang="zh-CN" dirty="0" smtClean="0">
              <a:ea typeface="宋体" panose="0201060003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45" y="951391"/>
            <a:ext cx="4951947" cy="3489201"/>
          </a:xfrm>
          <a:prstGeom prst="rect">
            <a:avLst/>
          </a:prstGeom>
        </p:spPr>
      </p:pic>
      <p:sp>
        <p:nvSpPr>
          <p:cNvPr id="36" name="日期占位符 48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06E3F3-D612-49F5-8625-799FE7621A03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23475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SDN </a:t>
            </a:r>
            <a:r>
              <a:rPr lang="en-US" altLang="zh-CN" dirty="0" err="1"/>
              <a:t>Testbed</a:t>
            </a:r>
            <a:r>
              <a:rPr lang="en-US" altLang="zh-CN" dirty="0"/>
              <a:t> @IHEP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5" y="1220867"/>
            <a:ext cx="6720290" cy="48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肘形连接符 8"/>
          <p:cNvCxnSpPr/>
          <p:nvPr/>
        </p:nvCxnSpPr>
        <p:spPr bwMode="auto">
          <a:xfrm rot="16200000" flipV="1">
            <a:off x="3817345" y="2252950"/>
            <a:ext cx="2754217" cy="1399142"/>
          </a:xfrm>
          <a:prstGeom prst="bentConnector3">
            <a:avLst>
              <a:gd name="adj1" fmla="val 16000"/>
            </a:avLst>
          </a:prstGeom>
          <a:blipFill dpi="0" rotWithShape="0">
            <a:blip/>
            <a:srcRect/>
            <a:tile tx="0" ty="0" sx="100000" sy="100000" flip="none" algn="tl"/>
          </a:blip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/>
          <p:nvPr/>
        </p:nvCxnSpPr>
        <p:spPr bwMode="auto">
          <a:xfrm>
            <a:off x="4572000" y="1575412"/>
            <a:ext cx="716096" cy="0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直接连接符 15"/>
          <p:cNvCxnSpPr/>
          <p:nvPr/>
        </p:nvCxnSpPr>
        <p:spPr bwMode="auto">
          <a:xfrm>
            <a:off x="4773748" y="3576809"/>
            <a:ext cx="1582985" cy="0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38100" cap="flat" cmpd="sng" algn="ctr">
            <a:solidFill>
              <a:srgbClr val="00FF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直接连接符 19"/>
          <p:cNvCxnSpPr/>
          <p:nvPr/>
        </p:nvCxnSpPr>
        <p:spPr bwMode="auto">
          <a:xfrm>
            <a:off x="6349160" y="3576809"/>
            <a:ext cx="7573" cy="940107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38100" cap="flat" cmpd="sng" algn="ctr">
            <a:solidFill>
              <a:srgbClr val="00FF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直接连接符 24"/>
          <p:cNvCxnSpPr/>
          <p:nvPr/>
        </p:nvCxnSpPr>
        <p:spPr bwMode="auto">
          <a:xfrm flipH="1">
            <a:off x="5288096" y="1581422"/>
            <a:ext cx="1608" cy="1391127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直接连接符 26"/>
          <p:cNvCxnSpPr/>
          <p:nvPr/>
        </p:nvCxnSpPr>
        <p:spPr bwMode="auto">
          <a:xfrm flipV="1">
            <a:off x="4773748" y="2952521"/>
            <a:ext cx="514348" cy="378508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矩形 33"/>
          <p:cNvSpPr/>
          <p:nvPr/>
        </p:nvSpPr>
        <p:spPr>
          <a:xfrm>
            <a:off x="5365214" y="1488740"/>
            <a:ext cx="381183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Policies: S-IP S-Port D-IP D-Port Policies</a:t>
            </a:r>
          </a:p>
          <a:p>
            <a:r>
              <a:rPr lang="en-US" altLang="zh-CN" sz="1200" dirty="0" smtClean="0"/>
              <a:t>For Science Data-Exchange</a:t>
            </a:r>
            <a:endParaRPr lang="en-US" altLang="zh-CN" sz="1200" dirty="0"/>
          </a:p>
          <a:p>
            <a:r>
              <a:rPr lang="en-US" altLang="zh-CN" sz="1200" dirty="0" smtClean="0"/>
              <a:t>Current Based on ACL</a:t>
            </a:r>
          </a:p>
          <a:p>
            <a:endParaRPr lang="en-US" altLang="zh-CN" sz="1200" dirty="0" smtClean="0"/>
          </a:p>
          <a:p>
            <a:r>
              <a:rPr lang="en-US" altLang="zh-CN" sz="1200" dirty="0" smtClean="0"/>
              <a:t>SDN Switches are under consideration for this</a:t>
            </a:r>
          </a:p>
          <a:p>
            <a:endParaRPr lang="zh-CN" altLang="en-US" sz="1200" dirty="0"/>
          </a:p>
        </p:txBody>
      </p:sp>
      <p:cxnSp>
        <p:nvCxnSpPr>
          <p:cNvPr id="17" name="直接连接符 16"/>
          <p:cNvCxnSpPr/>
          <p:nvPr/>
        </p:nvCxnSpPr>
        <p:spPr bwMode="auto">
          <a:xfrm flipV="1">
            <a:off x="4773748" y="3331029"/>
            <a:ext cx="0" cy="245780"/>
          </a:xfrm>
          <a:prstGeom prst="line">
            <a:avLst/>
          </a:prstGeom>
          <a:blipFill dpi="0" rotWithShape="0">
            <a:blip/>
            <a:srcRect/>
            <a:tile tx="0" ty="0" sx="100000" sy="100000" flip="none" algn="tl"/>
          </a:blip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36931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4653136"/>
            <a:ext cx="8435280" cy="1944216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基于园区网络的主动监测系统</a:t>
            </a:r>
            <a:r>
              <a:rPr lang="zh-CN" altLang="en-US" dirty="0" smtClean="0">
                <a:latin typeface="+mn-ea"/>
                <a:ea typeface="+mn-ea"/>
              </a:rPr>
              <a:t>测量</a:t>
            </a:r>
            <a:endParaRPr lang="en-US" altLang="zh-CN" dirty="0" smtClean="0">
              <a:latin typeface="+mn-ea"/>
              <a:ea typeface="+mn-ea"/>
            </a:endParaRPr>
          </a:p>
          <a:p>
            <a:pPr lvl="1"/>
            <a:r>
              <a:rPr lang="zh-CN" altLang="en-US" sz="2000" dirty="0" smtClean="0">
                <a:latin typeface="+mn-ea"/>
                <a:ea typeface="+mn-ea"/>
              </a:rPr>
              <a:t>可用带宽测量</a:t>
            </a:r>
            <a:endParaRPr lang="en-US" altLang="zh-CN" sz="2000" dirty="0" smtClean="0">
              <a:latin typeface="+mn-ea"/>
              <a:ea typeface="+mn-ea"/>
            </a:endParaRPr>
          </a:p>
          <a:p>
            <a:pPr lvl="1"/>
            <a:r>
              <a:rPr lang="zh-CN" altLang="en-US" sz="2000" dirty="0" smtClean="0">
                <a:latin typeface="+mn-ea"/>
                <a:ea typeface="+mn-ea"/>
              </a:rPr>
              <a:t>丢</a:t>
            </a:r>
            <a:r>
              <a:rPr lang="zh-CN" altLang="en-US" sz="2000" dirty="0">
                <a:latin typeface="+mn-ea"/>
                <a:ea typeface="+mn-ea"/>
              </a:rPr>
              <a:t>包</a:t>
            </a:r>
            <a:r>
              <a:rPr lang="zh-CN" altLang="en-US" sz="2000" dirty="0" smtClean="0">
                <a:latin typeface="+mn-ea"/>
                <a:ea typeface="+mn-ea"/>
              </a:rPr>
              <a:t>率</a:t>
            </a:r>
            <a:r>
              <a:rPr lang="zh-CN" altLang="en-US" sz="2000" dirty="0">
                <a:latin typeface="+mn-ea"/>
                <a:ea typeface="+mn-ea"/>
              </a:rPr>
              <a:t>测量</a:t>
            </a:r>
            <a:endParaRPr lang="en-US" altLang="zh-CN" sz="2000" dirty="0" smtClean="0">
              <a:latin typeface="+mn-ea"/>
              <a:ea typeface="+mn-ea"/>
            </a:endParaRPr>
          </a:p>
          <a:p>
            <a:pPr lvl="1"/>
            <a:r>
              <a:rPr lang="zh-CN" altLang="en-US" sz="2000" dirty="0" smtClean="0">
                <a:latin typeface="+mn-ea"/>
                <a:ea typeface="+mn-ea"/>
              </a:rPr>
              <a:t>延时测量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网络性能测量研究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5256584" cy="3672408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17407"/>
            <a:ext cx="363519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IPv6 </a:t>
            </a:r>
            <a:endParaRPr lang="zh-CN" altLang="en-US" dirty="0"/>
          </a:p>
        </p:txBody>
      </p:sp>
      <p:sp>
        <p:nvSpPr>
          <p:cNvPr id="4" name="TextBox 7"/>
          <p:cNvSpPr txBox="1"/>
          <p:nvPr/>
        </p:nvSpPr>
        <p:spPr>
          <a:xfrm>
            <a:off x="611560" y="119675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i="1" dirty="0">
                <a:hlinkClick r:id="rId2"/>
              </a:rPr>
              <a:t>https://</a:t>
            </a:r>
            <a:r>
              <a:rPr lang="en-US" i="1" dirty="0" err="1">
                <a:hlinkClick r:id="rId2"/>
              </a:rPr>
              <a:t>www.google.com</a:t>
            </a:r>
            <a:r>
              <a:rPr lang="en-US" i="1" dirty="0">
                <a:hlinkClick r:id="rId2"/>
              </a:rPr>
              <a:t>/</a:t>
            </a:r>
            <a:r>
              <a:rPr lang="en-US" i="1" dirty="0" err="1">
                <a:hlinkClick r:id="rId2"/>
              </a:rPr>
              <a:t>intl</a:t>
            </a:r>
            <a:r>
              <a:rPr lang="en-US" i="1" dirty="0">
                <a:hlinkClick r:id="rId2"/>
              </a:rPr>
              <a:t>/en/ipv6/</a:t>
            </a:r>
            <a:r>
              <a:rPr lang="en-US" i="1" dirty="0" err="1">
                <a:hlinkClick r:id="rId2"/>
              </a:rPr>
              <a:t>statistics.html</a:t>
            </a:r>
            <a:endParaRPr lang="en-US" i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464496" cy="44016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5"/>
            <a:ext cx="4421113" cy="4257650"/>
          </a:xfrm>
          <a:prstGeom prst="rect">
            <a:avLst/>
          </a:prstGeom>
        </p:spPr>
      </p:pic>
      <p:sp>
        <p:nvSpPr>
          <p:cNvPr id="7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824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+mn-ea"/>
                <a:ea typeface="+mn-ea"/>
              </a:rPr>
              <a:t>Ipv6@IHEP</a:t>
            </a:r>
            <a:r>
              <a:rPr lang="zh-CN" altLang="en-US" dirty="0" smtClean="0">
                <a:latin typeface="+mn-ea"/>
                <a:ea typeface="+mn-ea"/>
              </a:rPr>
              <a:t>推进计划</a:t>
            </a:r>
            <a:endParaRPr lang="en-US" altLang="zh-CN" dirty="0" smtClean="0">
              <a:latin typeface="+mn-ea"/>
              <a:ea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>
                <a:latin typeface="+mn-ea"/>
                <a:ea typeface="+mn-ea"/>
              </a:rPr>
              <a:t>配置</a:t>
            </a:r>
            <a:r>
              <a:rPr lang="en-US" altLang="zh-CN" dirty="0" smtClean="0">
                <a:latin typeface="+mn-ea"/>
                <a:ea typeface="+mn-ea"/>
              </a:rPr>
              <a:t>ipv6</a:t>
            </a:r>
            <a:r>
              <a:rPr lang="zh-CN" altLang="en-US" dirty="0" smtClean="0">
                <a:latin typeface="+mn-ea"/>
                <a:ea typeface="+mn-ea"/>
              </a:rPr>
              <a:t>广域网性能测量</a:t>
            </a:r>
            <a:r>
              <a:rPr lang="en-US" altLang="zh-CN" dirty="0" err="1" smtClean="0">
                <a:latin typeface="+mn-ea"/>
                <a:ea typeface="+mn-ea"/>
              </a:rPr>
              <a:t>Perfsonar</a:t>
            </a:r>
            <a:r>
              <a:rPr lang="en-US" altLang="zh-CN" dirty="0" smtClean="0">
                <a:latin typeface="+mn-ea"/>
                <a:ea typeface="+mn-ea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>
                <a:latin typeface="+mn-ea"/>
                <a:ea typeface="+mn-ea"/>
              </a:rPr>
              <a:t>配置安装</a:t>
            </a:r>
            <a:r>
              <a:rPr lang="en-US" altLang="zh-CN" dirty="0" err="1" smtClean="0">
                <a:latin typeface="+mn-ea"/>
                <a:ea typeface="+mn-ea"/>
              </a:rPr>
              <a:t>Gridftp</a:t>
            </a:r>
            <a:r>
              <a:rPr lang="zh-CN" altLang="en-US" dirty="0" smtClean="0">
                <a:latin typeface="+mn-ea"/>
                <a:ea typeface="+mn-ea"/>
              </a:rPr>
              <a:t>，测试基于</a:t>
            </a:r>
            <a:r>
              <a:rPr lang="en-US" altLang="zh-CN" dirty="0" smtClean="0">
                <a:latin typeface="+mn-ea"/>
                <a:ea typeface="+mn-ea"/>
              </a:rPr>
              <a:t>ipv6</a:t>
            </a:r>
            <a:r>
              <a:rPr lang="zh-CN" altLang="en-US" dirty="0" smtClean="0">
                <a:latin typeface="+mn-ea"/>
                <a:ea typeface="+mn-ea"/>
              </a:rPr>
              <a:t>的数据传输测试（与欧洲、美国站点）</a:t>
            </a:r>
            <a:endParaRPr lang="en-US" altLang="zh-CN" dirty="0">
              <a:latin typeface="+mn-ea"/>
              <a:ea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>
                <a:latin typeface="+mn-ea"/>
                <a:ea typeface="+mn-ea"/>
              </a:rPr>
              <a:t>数据中心存储系统对</a:t>
            </a:r>
            <a:r>
              <a:rPr lang="en-US" altLang="zh-CN" dirty="0" smtClean="0">
                <a:latin typeface="+mn-ea"/>
                <a:ea typeface="+mn-ea"/>
              </a:rPr>
              <a:t>ipv6</a:t>
            </a:r>
            <a:r>
              <a:rPr lang="zh-CN" altLang="en-US" dirty="0" smtClean="0">
                <a:latin typeface="+mn-ea"/>
                <a:ea typeface="+mn-ea"/>
              </a:rPr>
              <a:t>的支持</a:t>
            </a:r>
            <a:endParaRPr lang="en-US" altLang="zh-CN" dirty="0" smtClean="0">
              <a:latin typeface="+mn-ea"/>
              <a:ea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CN" altLang="en-US" dirty="0" smtClean="0">
                <a:latin typeface="+mn-ea"/>
                <a:ea typeface="+mn-ea"/>
              </a:rPr>
              <a:t>数据中心纯</a:t>
            </a:r>
            <a:r>
              <a:rPr lang="en-US" altLang="zh-CN" dirty="0" smtClean="0">
                <a:latin typeface="+mn-ea"/>
                <a:ea typeface="+mn-ea"/>
              </a:rPr>
              <a:t>ipv6</a:t>
            </a:r>
            <a:r>
              <a:rPr lang="zh-CN" altLang="en-US" dirty="0" smtClean="0">
                <a:latin typeface="+mn-ea"/>
                <a:ea typeface="+mn-ea"/>
              </a:rPr>
              <a:t>环境的支持</a:t>
            </a:r>
            <a:endParaRPr lang="en-US" altLang="zh-CN" dirty="0" smtClean="0">
              <a:latin typeface="+mn-ea"/>
              <a:ea typeface="+mn-ea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IPv6</a:t>
            </a:r>
            <a:endParaRPr lang="zh-CN" altLang="en-US" dirty="0"/>
          </a:p>
        </p:txBody>
      </p:sp>
      <p:sp>
        <p:nvSpPr>
          <p:cNvPr id="4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40017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51720" y="3140968"/>
            <a:ext cx="5736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dirty="0"/>
              <a:t>Thanks for your attention !</a:t>
            </a:r>
            <a:endParaRPr lang="zh-CN" altLang="en-US" sz="4000" dirty="0"/>
          </a:p>
        </p:txBody>
      </p:sp>
      <p:sp>
        <p:nvSpPr>
          <p:cNvPr id="3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  <p:sp>
        <p:nvSpPr>
          <p:cNvPr id="2" name="矩形 1"/>
          <p:cNvSpPr/>
          <p:nvPr/>
        </p:nvSpPr>
        <p:spPr>
          <a:xfrm>
            <a:off x="2051720" y="39330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800" i="1" dirty="0" smtClean="0">
                <a:latin typeface="+mj-lt"/>
              </a:rPr>
              <a:t>Any questions</a:t>
            </a:r>
            <a:r>
              <a:rPr lang="zh-CN" altLang="en-US" sz="2800" i="1" dirty="0" smtClean="0">
                <a:latin typeface="+mj-lt"/>
              </a:rPr>
              <a:t>？</a:t>
            </a:r>
            <a:endParaRPr lang="en-US" altLang="zh-CN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8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39752" y="3212976"/>
            <a:ext cx="5338936" cy="263754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4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科研教育网络</a:t>
            </a:r>
            <a:endParaRPr lang="en-US" altLang="zh-CN" sz="4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10088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496" y="4651232"/>
            <a:ext cx="9036496" cy="17300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err="1" smtClean="0">
                <a:latin typeface="+mn-ea"/>
                <a:ea typeface="+mn-ea"/>
              </a:rPr>
              <a:t>ESnet</a:t>
            </a:r>
            <a:r>
              <a:rPr lang="zh-CN" altLang="en-US" sz="2000" b="1" dirty="0" smtClean="0">
                <a:latin typeface="+mn-ea"/>
                <a:ea typeface="+mn-ea"/>
              </a:rPr>
              <a:t>（</a:t>
            </a:r>
            <a:r>
              <a:rPr lang="zh-CN" altLang="en-US" sz="2000" b="1" dirty="0">
                <a:latin typeface="+mn-ea"/>
                <a:ea typeface="+mn-ea"/>
              </a:rPr>
              <a:t>能源科学网络</a:t>
            </a:r>
            <a:r>
              <a:rPr lang="zh-CN" altLang="en-US" sz="2000" b="1" dirty="0" smtClean="0">
                <a:latin typeface="+mn-ea"/>
                <a:ea typeface="+mn-ea"/>
              </a:rPr>
              <a:t>）</a:t>
            </a:r>
            <a:endParaRPr lang="en-US" altLang="zh-CN" sz="2000" b="1" dirty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zh-CN" altLang="en-US" sz="1900" dirty="0" smtClean="0">
                <a:latin typeface="+mn-ea"/>
                <a:ea typeface="+mn-ea"/>
              </a:rPr>
              <a:t>由美国能源部支持，连接美国能源部、以及其下属的国家实验室</a:t>
            </a:r>
            <a:r>
              <a:rPr lang="zh-CN" altLang="en-US" sz="1900" dirty="0">
                <a:latin typeface="+mn-ea"/>
                <a:ea typeface="+mn-ea"/>
              </a:rPr>
              <a:t>和</a:t>
            </a:r>
            <a:r>
              <a:rPr lang="zh-CN" altLang="en-US" sz="1900" dirty="0" smtClean="0">
                <a:latin typeface="+mn-ea"/>
                <a:ea typeface="+mn-ea"/>
              </a:rPr>
              <a:t>其他科研机构的网络，目前主干网络带宽为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  <a:r>
              <a:rPr lang="zh-CN" altLang="en-US" sz="1900" dirty="0" smtClean="0">
                <a:latin typeface="+mn-ea"/>
                <a:ea typeface="+mn-ea"/>
              </a:rPr>
              <a:t>，正在研发</a:t>
            </a:r>
            <a:r>
              <a:rPr lang="en-US" altLang="zh-CN" sz="1900" dirty="0" smtClean="0">
                <a:latin typeface="+mn-ea"/>
                <a:ea typeface="+mn-ea"/>
              </a:rPr>
              <a:t>400G</a:t>
            </a:r>
            <a:r>
              <a:rPr lang="zh-CN" altLang="en-US" sz="1900" dirty="0" smtClean="0">
                <a:latin typeface="+mn-ea"/>
                <a:ea typeface="+mn-ea"/>
              </a:rPr>
              <a:t>网络</a:t>
            </a:r>
            <a:endParaRPr lang="en-US" altLang="zh-CN" sz="1900" dirty="0" smtClean="0">
              <a:latin typeface="+mn-ea"/>
              <a:ea typeface="+mn-ea"/>
            </a:endParaRPr>
          </a:p>
          <a:p>
            <a:pPr lvl="1" algn="dist">
              <a:lnSpc>
                <a:spcPct val="120000"/>
              </a:lnSpc>
              <a:spcBef>
                <a:spcPts val="0"/>
              </a:spcBef>
            </a:pPr>
            <a:r>
              <a:rPr lang="zh-CN" altLang="en-US" sz="1900" dirty="0" smtClean="0">
                <a:latin typeface="+mn-ea"/>
                <a:ea typeface="+mn-ea"/>
              </a:rPr>
              <a:t>国际链路：到欧洲</a:t>
            </a:r>
            <a:r>
              <a:rPr lang="en-US" altLang="zh-CN" sz="1900" dirty="0" smtClean="0">
                <a:latin typeface="+mn-ea"/>
                <a:ea typeface="+mn-ea"/>
              </a:rPr>
              <a:t>3</a:t>
            </a:r>
            <a:r>
              <a:rPr lang="zh-CN" altLang="en-US" sz="1900" dirty="0" smtClean="0">
                <a:latin typeface="+mn-ea"/>
                <a:ea typeface="+mn-ea"/>
              </a:rPr>
              <a:t>条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  <a:r>
              <a:rPr lang="zh-CN" altLang="en-US" sz="1900" dirty="0" smtClean="0">
                <a:latin typeface="+mn-ea"/>
                <a:ea typeface="+mn-ea"/>
              </a:rPr>
              <a:t>链路、一条</a:t>
            </a:r>
            <a:r>
              <a:rPr lang="en-US" altLang="zh-CN" sz="1900" dirty="0" smtClean="0">
                <a:latin typeface="+mn-ea"/>
                <a:ea typeface="+mn-ea"/>
              </a:rPr>
              <a:t>40G</a:t>
            </a:r>
            <a:r>
              <a:rPr lang="zh-CN" altLang="en-US" sz="1900" dirty="0" smtClean="0">
                <a:latin typeface="+mn-ea"/>
                <a:ea typeface="+mn-ea"/>
              </a:rPr>
              <a:t>链路，</a:t>
            </a:r>
            <a:r>
              <a:rPr lang="zh-CN" altLang="en-US" sz="1900" dirty="0" smtClean="0">
                <a:solidFill>
                  <a:srgbClr val="FF0000"/>
                </a:solidFill>
                <a:latin typeface="+mn-ea"/>
                <a:ea typeface="+mn-ea"/>
              </a:rPr>
              <a:t>到中国</a:t>
            </a:r>
            <a:r>
              <a:rPr lang="en-US" altLang="zh-CN" sz="1900" dirty="0" smtClean="0">
                <a:solidFill>
                  <a:srgbClr val="FF0000"/>
                </a:solidFill>
                <a:latin typeface="+mn-ea"/>
                <a:ea typeface="+mn-ea"/>
              </a:rPr>
              <a:t>10G</a:t>
            </a:r>
            <a:r>
              <a:rPr lang="zh-CN" altLang="en-US" sz="1900" dirty="0" smtClean="0">
                <a:solidFill>
                  <a:srgbClr val="FF0000"/>
                </a:solidFill>
                <a:latin typeface="+mn-ea"/>
                <a:ea typeface="+mn-ea"/>
              </a:rPr>
              <a:t>链路（中国教育网）</a:t>
            </a:r>
            <a:endParaRPr lang="en-US" altLang="zh-CN" sz="19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 smtClean="0">
                <a:latin typeface="+mn-ea"/>
                <a:ea typeface="+mn-ea"/>
              </a:rPr>
              <a:t>http://www.es.net</a:t>
            </a:r>
            <a:endParaRPr lang="en-US" altLang="zh-CN" sz="1900" dirty="0" smtClean="0">
              <a:latin typeface="+mn-ea"/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</a:rPr>
              <a:t>ESnet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4" y="836711"/>
            <a:ext cx="6288791" cy="36398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06" y="1124744"/>
            <a:ext cx="2544480" cy="324817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948264" y="161607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/>
              <a:t>劳伦斯伯克利</a:t>
            </a:r>
            <a:endParaRPr lang="en-US" altLang="zh-CN" sz="1400" dirty="0" smtClean="0"/>
          </a:p>
          <a:p>
            <a:pPr algn="ctr"/>
            <a:r>
              <a:rPr lang="zh-CN" altLang="en-US" sz="1400" dirty="0" smtClean="0"/>
              <a:t>国家</a:t>
            </a:r>
            <a:r>
              <a:rPr lang="zh-CN" altLang="en-US" sz="1400" dirty="0"/>
              <a:t>实验室</a:t>
            </a:r>
          </a:p>
        </p:txBody>
      </p:sp>
      <p:sp>
        <p:nvSpPr>
          <p:cNvPr id="12" name="矩形 11"/>
          <p:cNvSpPr/>
          <p:nvPr/>
        </p:nvSpPr>
        <p:spPr>
          <a:xfrm>
            <a:off x="6160851" y="3717032"/>
            <a:ext cx="1574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国家能源研究科学计算中心</a:t>
            </a:r>
            <a:r>
              <a:rPr lang="en-US" altLang="zh-CN" dirty="0">
                <a:solidFill>
                  <a:srgbClr val="000000"/>
                </a:solidFill>
                <a:latin typeface="Open Sans"/>
              </a:rPr>
              <a:t> </a:t>
            </a:r>
            <a:endParaRPr lang="zh-CN" altLang="en-US" dirty="0"/>
          </a:p>
        </p:txBody>
      </p:sp>
      <p:sp>
        <p:nvSpPr>
          <p:cNvPr id="9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7690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4517921"/>
            <a:ext cx="8736178" cy="183843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 smtClean="0">
                <a:latin typeface="+mn-ea"/>
                <a:ea typeface="+mn-ea"/>
              </a:rPr>
              <a:t>Internet2</a:t>
            </a:r>
            <a:endParaRPr lang="en-US" altLang="zh-CN" sz="2000" b="1" dirty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zh-CN" altLang="en-US" sz="1900" dirty="0">
                <a:latin typeface="+mn-ea"/>
                <a:ea typeface="+mn-ea"/>
              </a:rPr>
              <a:t>由美国政府、教育和科研团体共同建设的网络</a:t>
            </a:r>
            <a:r>
              <a:rPr lang="zh-CN" altLang="en-US" sz="1900" dirty="0" smtClean="0">
                <a:latin typeface="+mn-ea"/>
                <a:ea typeface="+mn-ea"/>
              </a:rPr>
              <a:t>，是目前美国最大的科研教育网络，包含美国</a:t>
            </a:r>
            <a:r>
              <a:rPr lang="en-US" altLang="zh-CN" sz="1900" dirty="0" smtClean="0">
                <a:latin typeface="+mn-ea"/>
                <a:ea typeface="+mn-ea"/>
              </a:rPr>
              <a:t>300</a:t>
            </a:r>
            <a:r>
              <a:rPr lang="zh-CN" altLang="en-US" sz="1900" dirty="0" smtClean="0">
                <a:latin typeface="+mn-ea"/>
                <a:ea typeface="+mn-ea"/>
              </a:rPr>
              <a:t>多所大学，</a:t>
            </a:r>
            <a:r>
              <a:rPr lang="en-US" altLang="zh-CN" sz="1900" dirty="0" smtClean="0">
                <a:latin typeface="+mn-ea"/>
                <a:ea typeface="+mn-ea"/>
              </a:rPr>
              <a:t>70</a:t>
            </a:r>
            <a:r>
              <a:rPr lang="zh-CN" altLang="en-US" sz="1900" dirty="0" smtClean="0">
                <a:latin typeface="+mn-ea"/>
                <a:ea typeface="+mn-ea"/>
              </a:rPr>
              <a:t>多个政府机关，以及</a:t>
            </a:r>
            <a:r>
              <a:rPr lang="en-US" altLang="zh-CN" sz="1900" dirty="0" smtClean="0">
                <a:latin typeface="+mn-ea"/>
                <a:ea typeface="+mn-ea"/>
              </a:rPr>
              <a:t>42</a:t>
            </a:r>
            <a:r>
              <a:rPr lang="zh-CN" altLang="en-US" sz="1900" dirty="0">
                <a:latin typeface="+mn-ea"/>
                <a:ea typeface="+mn-ea"/>
              </a:rPr>
              <a:t>个地区和国家的教育</a:t>
            </a:r>
            <a:r>
              <a:rPr lang="zh-CN" altLang="en-US" sz="1900" dirty="0" smtClean="0">
                <a:latin typeface="+mn-ea"/>
                <a:ea typeface="+mn-ea"/>
              </a:rPr>
              <a:t>网络等，目前主干</a:t>
            </a:r>
            <a:r>
              <a:rPr lang="zh-CN" altLang="en-US" sz="1900" dirty="0">
                <a:latin typeface="+mn-ea"/>
                <a:ea typeface="+mn-ea"/>
              </a:rPr>
              <a:t>网络带宽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zh-CN" altLang="en-US" sz="1900" dirty="0" smtClean="0">
                <a:latin typeface="+mn-ea"/>
                <a:ea typeface="+mn-ea"/>
              </a:rPr>
              <a:t>国际链路：到欧洲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  <a:r>
              <a:rPr lang="zh-CN" altLang="en-US" sz="1900" dirty="0" smtClean="0">
                <a:latin typeface="+mn-ea"/>
                <a:ea typeface="+mn-ea"/>
              </a:rPr>
              <a:t>（与</a:t>
            </a:r>
            <a:r>
              <a:rPr lang="en-US" altLang="zh-CN" sz="1900" dirty="0" err="1" smtClean="0">
                <a:latin typeface="+mn-ea"/>
                <a:ea typeface="+mn-ea"/>
              </a:rPr>
              <a:t>Esnet</a:t>
            </a:r>
            <a:r>
              <a:rPr lang="zh-CN" altLang="en-US" sz="1900" dirty="0" smtClean="0">
                <a:latin typeface="+mn-ea"/>
                <a:ea typeface="+mn-ea"/>
              </a:rPr>
              <a:t>共享），</a:t>
            </a:r>
            <a:r>
              <a:rPr lang="zh-CN" altLang="en-US" sz="1900" dirty="0" smtClean="0">
                <a:solidFill>
                  <a:srgbClr val="FF0000"/>
                </a:solidFill>
                <a:latin typeface="+mn-ea"/>
                <a:ea typeface="+mn-ea"/>
              </a:rPr>
              <a:t>到中国</a:t>
            </a:r>
            <a:r>
              <a:rPr lang="en-US" altLang="zh-CN" sz="1900" dirty="0" smtClean="0">
                <a:solidFill>
                  <a:srgbClr val="FF0000"/>
                </a:solidFill>
                <a:latin typeface="+mn-ea"/>
                <a:ea typeface="+mn-ea"/>
              </a:rPr>
              <a:t>10G</a:t>
            </a:r>
            <a:r>
              <a:rPr lang="zh-CN" altLang="en-US" sz="1900" dirty="0" smtClean="0">
                <a:solidFill>
                  <a:srgbClr val="FF0000"/>
                </a:solidFill>
                <a:latin typeface="+mn-ea"/>
                <a:ea typeface="+mn-ea"/>
              </a:rPr>
              <a:t>（中国教育网）</a:t>
            </a:r>
            <a:endParaRPr lang="en-US" altLang="zh-CN" sz="19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>
                <a:latin typeface="+mn-ea"/>
                <a:ea typeface="+mn-ea"/>
              </a:rPr>
              <a:t>http://</a:t>
            </a:r>
            <a:r>
              <a:rPr lang="en-US" altLang="zh-CN" sz="1800" dirty="0" smtClean="0">
                <a:latin typeface="+mn-ea"/>
                <a:ea typeface="+mn-ea"/>
              </a:rPr>
              <a:t>www.internet2.edu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latin typeface="+mn-ea"/>
              </a:rPr>
              <a:t>Internet2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02502"/>
            <a:ext cx="6952856" cy="32701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64704"/>
            <a:ext cx="2880320" cy="576064"/>
          </a:xfrm>
          <a:prstGeom prst="rect">
            <a:avLst/>
          </a:prstGeom>
        </p:spPr>
      </p:pic>
      <p:sp>
        <p:nvSpPr>
          <p:cNvPr id="7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3860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</a:rPr>
              <a:t>泛欧科研教育网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64704"/>
            <a:ext cx="4752528" cy="3888432"/>
          </a:xfrm>
          <a:prstGeom prst="rect">
            <a:avLst/>
          </a:prstGeom>
        </p:spPr>
      </p:pic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251520" y="4725144"/>
            <a:ext cx="8640960" cy="17281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latin typeface="+mn-ea"/>
                <a:ea typeface="+mn-ea"/>
              </a:rPr>
              <a:t>泛</a:t>
            </a:r>
            <a:r>
              <a:rPr lang="zh-CN" altLang="en-US" sz="2000" dirty="0">
                <a:latin typeface="+mn-ea"/>
                <a:ea typeface="+mn-ea"/>
              </a:rPr>
              <a:t>欧科研教育网</a:t>
            </a:r>
            <a:r>
              <a:rPr lang="zh-CN" altLang="en-US" sz="2000" b="1" dirty="0">
                <a:latin typeface="+mn-ea"/>
                <a:ea typeface="+mn-ea"/>
              </a:rPr>
              <a:t>（</a:t>
            </a:r>
            <a:r>
              <a:rPr lang="en-US" altLang="zh-CN" sz="2000" b="1" dirty="0">
                <a:latin typeface="+mn-ea"/>
                <a:ea typeface="+mn-ea"/>
              </a:rPr>
              <a:t>GÉANT2</a:t>
            </a:r>
            <a:r>
              <a:rPr lang="zh-CN" altLang="en-US" sz="2000" b="1" dirty="0">
                <a:latin typeface="+mn-ea"/>
                <a:ea typeface="+mn-ea"/>
              </a:rPr>
              <a:t>）</a:t>
            </a:r>
            <a:endParaRPr lang="en-US" altLang="zh-CN" sz="2000" b="1" dirty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zh-CN" altLang="zh-CN" sz="1900" dirty="0">
                <a:latin typeface="+mn-ea"/>
                <a:ea typeface="+mn-ea"/>
              </a:rPr>
              <a:t>由欧盟委员会</a:t>
            </a:r>
            <a:r>
              <a:rPr lang="zh-CN" altLang="zh-CN" sz="1900" dirty="0" smtClean="0">
                <a:latin typeface="+mn-ea"/>
                <a:ea typeface="+mn-ea"/>
              </a:rPr>
              <a:t>以及</a:t>
            </a:r>
            <a:r>
              <a:rPr lang="zh-CN" altLang="en-US" sz="1900" dirty="0" smtClean="0">
                <a:latin typeface="+mn-ea"/>
                <a:ea typeface="+mn-ea"/>
              </a:rPr>
              <a:t>欧洲</a:t>
            </a:r>
            <a:r>
              <a:rPr lang="en-US" altLang="zh-CN" sz="1900" dirty="0" smtClean="0">
                <a:latin typeface="+mn-ea"/>
                <a:ea typeface="+mn-ea"/>
              </a:rPr>
              <a:t>30</a:t>
            </a:r>
            <a:r>
              <a:rPr lang="zh-CN" altLang="zh-CN" sz="1900" dirty="0">
                <a:latin typeface="+mn-ea"/>
                <a:ea typeface="+mn-ea"/>
              </a:rPr>
              <a:t>多</a:t>
            </a:r>
            <a:r>
              <a:rPr lang="zh-CN" altLang="zh-CN" sz="1900" dirty="0" smtClean="0">
                <a:latin typeface="+mn-ea"/>
                <a:ea typeface="+mn-ea"/>
              </a:rPr>
              <a:t>个</a:t>
            </a:r>
            <a:r>
              <a:rPr lang="zh-CN" altLang="en-US" sz="1900" dirty="0" smtClean="0">
                <a:latin typeface="+mn-ea"/>
                <a:ea typeface="+mn-ea"/>
              </a:rPr>
              <a:t>国家的</a:t>
            </a:r>
            <a:r>
              <a:rPr lang="zh-CN" altLang="zh-CN" sz="1900" dirty="0" smtClean="0">
                <a:latin typeface="+mn-ea"/>
                <a:ea typeface="+mn-ea"/>
              </a:rPr>
              <a:t>科研</a:t>
            </a:r>
            <a:r>
              <a:rPr lang="zh-CN" altLang="zh-CN" sz="1900" dirty="0">
                <a:latin typeface="+mn-ea"/>
                <a:ea typeface="+mn-ea"/>
              </a:rPr>
              <a:t>教育</a:t>
            </a:r>
            <a:r>
              <a:rPr lang="zh-CN" altLang="zh-CN" sz="1900" dirty="0" smtClean="0">
                <a:latin typeface="+mn-ea"/>
                <a:ea typeface="+mn-ea"/>
              </a:rPr>
              <a:t>网络</a:t>
            </a:r>
            <a:r>
              <a:rPr lang="zh-CN" altLang="en-US" sz="1900" dirty="0" smtClean="0">
                <a:latin typeface="+mn-ea"/>
                <a:ea typeface="+mn-ea"/>
              </a:rPr>
              <a:t>共同组建，目前部分主干</a:t>
            </a:r>
            <a:r>
              <a:rPr lang="zh-CN" altLang="en-US" sz="1900" dirty="0">
                <a:latin typeface="+mn-ea"/>
                <a:ea typeface="+mn-ea"/>
              </a:rPr>
              <a:t>网络带宽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zh-CN" altLang="en-US" sz="1900" dirty="0" smtClean="0">
                <a:latin typeface="+mn-ea"/>
                <a:ea typeface="+mn-ea"/>
              </a:rPr>
              <a:t>到美国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  <a:r>
              <a:rPr lang="zh-CN" altLang="en-US" sz="1900" dirty="0" smtClean="0">
                <a:latin typeface="+mn-ea"/>
                <a:ea typeface="+mn-ea"/>
              </a:rPr>
              <a:t>，到</a:t>
            </a:r>
            <a:r>
              <a:rPr lang="zh-CN" altLang="en-US" sz="1900" dirty="0" smtClean="0">
                <a:solidFill>
                  <a:srgbClr val="FF0000"/>
                </a:solidFill>
                <a:latin typeface="+mn-ea"/>
                <a:ea typeface="+mn-ea"/>
              </a:rPr>
              <a:t>中国</a:t>
            </a:r>
            <a:r>
              <a:rPr lang="zh-CN" altLang="en-US" sz="1900" dirty="0" smtClean="0">
                <a:latin typeface="+mn-ea"/>
                <a:ea typeface="+mn-ea"/>
              </a:rPr>
              <a:t>、日本、韩国、新加坡</a:t>
            </a:r>
            <a:r>
              <a:rPr lang="en-US" altLang="zh-CN" sz="1900" dirty="0" smtClean="0">
                <a:solidFill>
                  <a:srgbClr val="FF0000"/>
                </a:solidFill>
                <a:latin typeface="+mn-ea"/>
                <a:ea typeface="+mn-ea"/>
              </a:rPr>
              <a:t>10G</a:t>
            </a:r>
            <a:r>
              <a:rPr lang="zh-CN" altLang="en-US" sz="1900" dirty="0" smtClean="0">
                <a:latin typeface="+mn-ea"/>
                <a:ea typeface="+mn-ea"/>
              </a:rPr>
              <a:t>，到南非</a:t>
            </a:r>
            <a:r>
              <a:rPr lang="en-US" altLang="zh-CN" sz="1900" dirty="0" smtClean="0">
                <a:latin typeface="+mn-ea"/>
                <a:ea typeface="+mn-ea"/>
              </a:rPr>
              <a:t>20G</a:t>
            </a:r>
            <a:endParaRPr lang="en-US" altLang="zh-CN" sz="1900" dirty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1900" dirty="0">
                <a:latin typeface="+mn-ea"/>
                <a:ea typeface="+mn-ea"/>
              </a:rPr>
              <a:t>http://www.geant.org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6712"/>
            <a:ext cx="5112568" cy="3816424"/>
          </a:xfrm>
          <a:prstGeom prst="rect">
            <a:avLst/>
          </a:prstGeom>
        </p:spPr>
      </p:pic>
      <p:sp>
        <p:nvSpPr>
          <p:cNvPr id="6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5120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国际科研</a:t>
            </a:r>
            <a:r>
              <a:rPr lang="zh-CN" altLang="en-US" dirty="0" smtClean="0"/>
              <a:t>网络（其他）</a:t>
            </a:r>
            <a:endParaRPr lang="zh-CN" altLang="en-US" dirty="0"/>
          </a:p>
        </p:txBody>
      </p:sp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107504" y="849101"/>
            <a:ext cx="7056784" cy="574419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0" dirty="0" smtClean="0">
                <a:latin typeface="+mn-ea"/>
                <a:ea typeface="+mn-ea"/>
              </a:rPr>
              <a:t>欧洲</a:t>
            </a:r>
            <a:endParaRPr lang="en-US" altLang="zh-CN" b="0" dirty="0" smtClean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>
                <a:latin typeface="+mn-ea"/>
                <a:ea typeface="+mn-ea"/>
              </a:rPr>
              <a:t>德国</a:t>
            </a:r>
            <a:r>
              <a:rPr lang="en-US" altLang="zh-CN" sz="1900" dirty="0" smtClean="0">
                <a:latin typeface="+mn-ea"/>
                <a:ea typeface="+mn-ea"/>
              </a:rPr>
              <a:t>DFN</a:t>
            </a:r>
            <a:r>
              <a:rPr lang="zh-CN" altLang="en-US" sz="1900" dirty="0" smtClean="0">
                <a:latin typeface="+mn-ea"/>
                <a:ea typeface="+mn-ea"/>
              </a:rPr>
              <a:t>：主干网络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  <a:endParaRPr lang="en-US" altLang="zh-CN" sz="1900" dirty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>
                <a:latin typeface="+mn-ea"/>
                <a:ea typeface="+mn-ea"/>
              </a:rPr>
              <a:t>英国</a:t>
            </a:r>
            <a:r>
              <a:rPr lang="en-US" altLang="zh-CN" sz="1900" dirty="0" smtClean="0">
                <a:latin typeface="+mn-ea"/>
                <a:ea typeface="+mn-ea"/>
              </a:rPr>
              <a:t>JANET</a:t>
            </a:r>
            <a:r>
              <a:rPr lang="zh-CN" altLang="en-US" sz="1900" dirty="0" smtClean="0">
                <a:latin typeface="+mn-ea"/>
                <a:ea typeface="+mn-ea"/>
              </a:rPr>
              <a:t>：主干网络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  <a:endParaRPr lang="en-US" altLang="zh-CN" sz="1900" dirty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>
                <a:latin typeface="+mn-ea"/>
                <a:ea typeface="+mn-ea"/>
              </a:rPr>
              <a:t>法国</a:t>
            </a:r>
            <a:r>
              <a:rPr lang="en-US" altLang="zh-CN" sz="1900" dirty="0" smtClean="0">
                <a:latin typeface="+mn-ea"/>
                <a:ea typeface="+mn-ea"/>
              </a:rPr>
              <a:t>RENATER</a:t>
            </a:r>
            <a:r>
              <a:rPr lang="zh-CN" altLang="en-US" sz="1900" dirty="0" smtClean="0">
                <a:latin typeface="+mn-ea"/>
                <a:ea typeface="+mn-ea"/>
              </a:rPr>
              <a:t>：主干网络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  <a:endParaRPr lang="en-US" altLang="zh-CN" sz="1900" dirty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>
                <a:latin typeface="+mn-ea"/>
                <a:ea typeface="+mn-ea"/>
              </a:rPr>
              <a:t>荷兰</a:t>
            </a:r>
            <a:r>
              <a:rPr lang="en-US" altLang="zh-CN" sz="1900" dirty="0" err="1" smtClean="0">
                <a:latin typeface="+mn-ea"/>
                <a:ea typeface="+mn-ea"/>
              </a:rPr>
              <a:t>SURFnet</a:t>
            </a:r>
            <a:r>
              <a:rPr lang="zh-CN" altLang="en-US" sz="1900" dirty="0" smtClean="0">
                <a:latin typeface="+mn-ea"/>
                <a:ea typeface="+mn-ea"/>
              </a:rPr>
              <a:t>：主干网络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  <a:endParaRPr lang="en-US" altLang="zh-CN" sz="1900" dirty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>
                <a:latin typeface="+mn-ea"/>
                <a:ea typeface="+mn-ea"/>
              </a:rPr>
              <a:t>俄罗斯</a:t>
            </a:r>
            <a:r>
              <a:rPr lang="en-US" altLang="zh-CN" sz="1900" dirty="0" err="1" smtClean="0">
                <a:latin typeface="+mn-ea"/>
                <a:ea typeface="+mn-ea"/>
              </a:rPr>
              <a:t>RUNNet</a:t>
            </a:r>
            <a:r>
              <a:rPr lang="zh-CN" altLang="en-US" sz="1900" dirty="0" smtClean="0">
                <a:latin typeface="+mn-ea"/>
                <a:ea typeface="+mn-ea"/>
              </a:rPr>
              <a:t>：主干网路</a:t>
            </a:r>
            <a:r>
              <a:rPr lang="en-US" altLang="zh-CN" sz="1900" dirty="0" smtClean="0">
                <a:latin typeface="+mn-ea"/>
                <a:ea typeface="+mn-ea"/>
              </a:rPr>
              <a:t>10G</a:t>
            </a:r>
            <a:endParaRPr lang="en-US" altLang="zh-CN" sz="19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0" dirty="0" smtClean="0">
                <a:latin typeface="+mn-ea"/>
                <a:ea typeface="+mn-ea"/>
              </a:rPr>
              <a:t>亚洲</a:t>
            </a:r>
            <a:endParaRPr lang="en-US" altLang="zh-CN" b="0" dirty="0" smtClean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>
                <a:latin typeface="+mn-ea"/>
                <a:ea typeface="+mn-ea"/>
              </a:rPr>
              <a:t>亚太地区先进网络（</a:t>
            </a:r>
            <a:r>
              <a:rPr lang="en-US" altLang="zh-CN" sz="1900" dirty="0">
                <a:latin typeface="+mn-ea"/>
                <a:ea typeface="+mn-ea"/>
              </a:rPr>
              <a:t>APAN</a:t>
            </a:r>
            <a:r>
              <a:rPr lang="zh-CN" altLang="en-US" sz="1900" dirty="0" smtClean="0">
                <a:latin typeface="+mn-ea"/>
                <a:ea typeface="+mn-ea"/>
              </a:rPr>
              <a:t>）</a:t>
            </a:r>
            <a:endParaRPr lang="en-US" altLang="zh-CN" sz="1900" dirty="0" smtClean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>
                <a:latin typeface="+mn-ea"/>
                <a:ea typeface="+mn-ea"/>
              </a:rPr>
              <a:t>日本：</a:t>
            </a:r>
            <a:r>
              <a:rPr lang="en-US" altLang="zh-CN" sz="1900" dirty="0">
                <a:latin typeface="+mn-ea"/>
                <a:ea typeface="+mn-ea"/>
              </a:rPr>
              <a:t>JGN-X</a:t>
            </a:r>
            <a:r>
              <a:rPr lang="zh-CN" altLang="en-US" sz="1900" dirty="0">
                <a:latin typeface="+mn-ea"/>
                <a:ea typeface="+mn-ea"/>
              </a:rPr>
              <a:t>、</a:t>
            </a:r>
            <a:r>
              <a:rPr lang="en-US" altLang="zh-CN" sz="1900" dirty="0">
                <a:latin typeface="+mn-ea"/>
                <a:ea typeface="+mn-ea"/>
              </a:rPr>
              <a:t>SINET4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>
                <a:latin typeface="+mn-ea"/>
                <a:ea typeface="+mn-ea"/>
              </a:rPr>
              <a:t>韩国：</a:t>
            </a:r>
            <a:r>
              <a:rPr lang="en-US" altLang="ko-KR" sz="1900" dirty="0" smtClean="0">
                <a:latin typeface="宋体" panose="02010600030101010101" pitchFamily="2" charset="-122"/>
                <a:ea typeface="宋体" panose="02010600030101010101" pitchFamily="2" charset="-122"/>
              </a:rPr>
              <a:t>KREONet2</a:t>
            </a:r>
            <a:endParaRPr lang="en-US" altLang="zh-CN" sz="19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>
                <a:latin typeface="+mn-ea"/>
                <a:ea typeface="+mn-ea"/>
              </a:rPr>
              <a:t>台湾：</a:t>
            </a:r>
            <a:r>
              <a:rPr lang="en-US" altLang="zh-CN" sz="1900" dirty="0" smtClean="0">
                <a:latin typeface="+mn-ea"/>
                <a:ea typeface="+mn-ea"/>
              </a:rPr>
              <a:t>ASGC</a:t>
            </a:r>
            <a:endParaRPr lang="en-US" altLang="zh-CN" sz="19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b="0" dirty="0" smtClean="0">
                <a:latin typeface="+mn-ea"/>
                <a:ea typeface="+mn-ea"/>
              </a:rPr>
              <a:t>其他</a:t>
            </a:r>
            <a:endParaRPr lang="en-US" altLang="zh-CN" sz="1900" b="0" dirty="0" smtClean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 smtClean="0">
                <a:latin typeface="+mn-ea"/>
                <a:ea typeface="+mn-ea"/>
              </a:rPr>
              <a:t>澳大利亚</a:t>
            </a:r>
            <a:r>
              <a:rPr lang="en-US" altLang="zh-CN" sz="1900" dirty="0" err="1" smtClean="0">
                <a:latin typeface="+mn-ea"/>
                <a:ea typeface="+mn-ea"/>
              </a:rPr>
              <a:t>AARNet</a:t>
            </a:r>
            <a:r>
              <a:rPr lang="zh-CN" altLang="en-US" sz="1900" dirty="0" smtClean="0">
                <a:latin typeface="+mn-ea"/>
                <a:ea typeface="+mn-ea"/>
              </a:rPr>
              <a:t>：主干网络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 smtClean="0">
                <a:latin typeface="+mn-ea"/>
                <a:ea typeface="+mn-ea"/>
              </a:rPr>
              <a:t>加拿大</a:t>
            </a:r>
            <a:r>
              <a:rPr lang="en-US" altLang="zh-CN" sz="1900" dirty="0" smtClean="0">
                <a:latin typeface="+mn-ea"/>
                <a:ea typeface="+mn-ea"/>
              </a:rPr>
              <a:t>CANARIE</a:t>
            </a:r>
            <a:r>
              <a:rPr lang="zh-CN" altLang="en-US" sz="1900" dirty="0" smtClean="0">
                <a:latin typeface="+mn-ea"/>
                <a:ea typeface="+mn-ea"/>
              </a:rPr>
              <a:t>：主干网络</a:t>
            </a:r>
            <a:r>
              <a:rPr lang="en-US" altLang="zh-CN" sz="1900" dirty="0" smtClean="0">
                <a:latin typeface="+mn-ea"/>
                <a:ea typeface="+mn-ea"/>
              </a:rPr>
              <a:t>100G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 smtClean="0">
                <a:latin typeface="+mn-ea"/>
                <a:ea typeface="+mn-ea"/>
              </a:rPr>
              <a:t>巴西</a:t>
            </a:r>
            <a:r>
              <a:rPr lang="en-US" altLang="zh-CN" sz="1900" dirty="0">
                <a:latin typeface="+mn-ea"/>
                <a:ea typeface="+mn-ea"/>
              </a:rPr>
              <a:t>RNP</a:t>
            </a:r>
            <a:r>
              <a:rPr lang="zh-CN" altLang="en-US" sz="1900" dirty="0">
                <a:latin typeface="+mn-ea"/>
                <a:ea typeface="+mn-ea"/>
              </a:rPr>
              <a:t>：主干网络</a:t>
            </a:r>
            <a:r>
              <a:rPr lang="en-US" altLang="zh-CN" sz="1900" dirty="0">
                <a:latin typeface="+mn-ea"/>
                <a:ea typeface="+mn-ea"/>
              </a:rPr>
              <a:t>10G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900" dirty="0" smtClean="0">
                <a:latin typeface="+mn-ea"/>
                <a:ea typeface="+mn-ea"/>
              </a:rPr>
              <a:t>南非</a:t>
            </a:r>
            <a:r>
              <a:rPr lang="en-US" altLang="zh-CN" sz="1900" dirty="0" err="1" smtClean="0">
                <a:latin typeface="+mn-ea"/>
                <a:ea typeface="+mn-ea"/>
              </a:rPr>
              <a:t>SANReN</a:t>
            </a:r>
            <a:r>
              <a:rPr lang="zh-CN" altLang="en-US" sz="1900" dirty="0" smtClean="0">
                <a:latin typeface="+mn-ea"/>
                <a:ea typeface="+mn-ea"/>
              </a:rPr>
              <a:t>：主干网络</a:t>
            </a:r>
            <a:r>
              <a:rPr lang="en-US" altLang="zh-CN" sz="1900" dirty="0" smtClean="0">
                <a:latin typeface="+mn-ea"/>
                <a:ea typeface="+mn-ea"/>
              </a:rPr>
              <a:t>10G</a:t>
            </a:r>
            <a:endParaRPr lang="en-US" altLang="zh-CN" sz="1900" dirty="0">
              <a:latin typeface="+mn-ea"/>
              <a:ea typeface="+mn-ea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9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9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08872" y="855882"/>
            <a:ext cx="2022887" cy="1997054"/>
            <a:chOff x="2699792" y="875132"/>
            <a:chExt cx="2475277" cy="225132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9792" y="875132"/>
              <a:ext cx="2475277" cy="225132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825934" y="2818678"/>
              <a:ext cx="1172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/>
                <a:t>法国</a:t>
              </a:r>
              <a:r>
                <a:rPr lang="en-US" altLang="zh-CN" sz="1400" dirty="0">
                  <a:latin typeface="+mn-ea"/>
                </a:rPr>
                <a:t>RENATER</a:t>
              </a:r>
              <a:endParaRPr lang="zh-CN" altLang="en-US" sz="14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23928" y="3068960"/>
            <a:ext cx="1641586" cy="1776333"/>
            <a:chOff x="948570" y="3701245"/>
            <a:chExt cx="2111262" cy="20424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960" y="3701245"/>
              <a:ext cx="2071872" cy="181598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48570" y="5435932"/>
              <a:ext cx="19800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+mn-ea"/>
                </a:rPr>
                <a:t>亚太地区先进网络</a:t>
              </a:r>
              <a:r>
                <a:rPr lang="en-US" altLang="zh-CN" sz="1400" dirty="0" smtClean="0">
                  <a:latin typeface="+mn-ea"/>
                </a:rPr>
                <a:t>APAN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24128" y="739900"/>
            <a:ext cx="1961718" cy="1969020"/>
            <a:chOff x="6894459" y="2837039"/>
            <a:chExt cx="2263390" cy="195381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4459" y="2837039"/>
              <a:ext cx="2263390" cy="195381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035080" y="4433590"/>
              <a:ext cx="11721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/>
                <a:t>荷兰</a:t>
              </a:r>
              <a:r>
                <a:rPr lang="en-US" altLang="zh-CN" sz="1400" dirty="0" err="1">
                  <a:latin typeface="+mn-ea"/>
                </a:rPr>
                <a:t>SURFnet</a:t>
              </a:r>
              <a:endParaRPr lang="zh-CN" altLang="en-US" sz="14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52320" y="1026359"/>
            <a:ext cx="1575913" cy="1826577"/>
            <a:chOff x="6491264" y="869406"/>
            <a:chExt cx="1941888" cy="182657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1264" y="869406"/>
              <a:ext cx="1941888" cy="1512489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6902417" y="2388206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/>
                <a:t>俄罗斯</a:t>
              </a:r>
              <a:r>
                <a:rPr lang="en-US" altLang="zh-CN" sz="1400" dirty="0" err="1">
                  <a:latin typeface="+mn-ea"/>
                </a:rPr>
                <a:t>RUNNet</a:t>
              </a:r>
              <a:endParaRPr lang="zh-CN" altLang="en-US" sz="14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55976" y="5014986"/>
            <a:ext cx="1641532" cy="1730372"/>
            <a:chOff x="2725659" y="4590636"/>
            <a:chExt cx="2132304" cy="1862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5659" y="4590636"/>
              <a:ext cx="2132304" cy="1795347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2725659" y="6145559"/>
              <a:ext cx="13516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+mn-ea"/>
                </a:rPr>
                <a:t>加拿大</a:t>
              </a:r>
              <a:r>
                <a:rPr lang="en-US" altLang="zh-CN" sz="1400" dirty="0">
                  <a:latin typeface="+mn-ea"/>
                </a:rPr>
                <a:t>CANARIE</a:t>
              </a:r>
              <a:endParaRPr lang="zh-CN" altLang="en-US" sz="1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12160" y="5290678"/>
            <a:ext cx="1775783" cy="1306674"/>
            <a:chOff x="1259632" y="1412776"/>
            <a:chExt cx="2185987" cy="169068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59632" y="1412776"/>
              <a:ext cx="2185987" cy="169068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545915" y="2790435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+mn-ea"/>
                </a:rPr>
                <a:t>巴西</a:t>
              </a:r>
              <a:r>
                <a:rPr lang="en-US" altLang="zh-CN" sz="1400" dirty="0" smtClean="0">
                  <a:latin typeface="+mn-ea"/>
                </a:rPr>
                <a:t>RNP</a:t>
              </a:r>
              <a:endParaRPr lang="zh-CN" altLang="en-US" sz="1400" dirty="0">
                <a:latin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24321" y="5085184"/>
            <a:ext cx="1484183" cy="1616348"/>
            <a:chOff x="4131631" y="1493927"/>
            <a:chExt cx="1987816" cy="181903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1631" y="1493927"/>
              <a:ext cx="1987816" cy="1604285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172405" y="3005181"/>
              <a:ext cx="108234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/>
                <a:t>南非</a:t>
              </a:r>
              <a:r>
                <a:rPr lang="en-US" altLang="zh-CN" sz="1400" dirty="0" err="1">
                  <a:latin typeface="+mn-ea"/>
                </a:rPr>
                <a:t>SANReN</a:t>
              </a:r>
              <a:endParaRPr lang="zh-CN" altLang="en-US" sz="14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52320" y="3152755"/>
            <a:ext cx="1558436" cy="1596203"/>
            <a:chOff x="3963111" y="3701245"/>
            <a:chExt cx="1903859" cy="159620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63111" y="3701245"/>
              <a:ext cx="1756607" cy="1589892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4572000" y="4989671"/>
              <a:ext cx="12949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韩国KREONet2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796136" y="3075580"/>
            <a:ext cx="1554797" cy="1937596"/>
            <a:chOff x="6300192" y="3349979"/>
            <a:chExt cx="1554797" cy="193759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00192" y="3349979"/>
              <a:ext cx="1554797" cy="1554355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6596528" y="4979798"/>
              <a:ext cx="9621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/>
                <a:t>日本SINET</a:t>
              </a:r>
            </a:p>
          </p:txBody>
        </p:sp>
      </p:grpSp>
      <p:sp>
        <p:nvSpPr>
          <p:cNvPr id="32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16839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39752" y="3212976"/>
            <a:ext cx="5338936" cy="263754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4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国内科研教育网络</a:t>
            </a:r>
            <a:endParaRPr lang="en-US" altLang="zh-CN" sz="4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26493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CERNET</a:t>
            </a:r>
            <a:endParaRPr lang="zh-CN" altLang="en-US" dirty="0"/>
          </a:p>
        </p:txBody>
      </p:sp>
      <p:pic>
        <p:nvPicPr>
          <p:cNvPr id="102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49685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107504" y="4221088"/>
            <a:ext cx="5730896" cy="21602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0" dirty="0" smtClean="0">
                <a:latin typeface="+mn-ea"/>
                <a:ea typeface="+mn-ea"/>
              </a:rPr>
              <a:t>连接国内各个大学和其他科研机构</a:t>
            </a:r>
            <a:endParaRPr lang="en-US" altLang="zh-CN" sz="2600" b="0" dirty="0">
              <a:latin typeface="+mn-ea"/>
              <a:ea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b="0" dirty="0">
                <a:latin typeface="+mn-ea"/>
                <a:ea typeface="+mn-ea"/>
              </a:rPr>
              <a:t>CERNET</a:t>
            </a:r>
            <a:r>
              <a:rPr lang="zh-CN" altLang="en-US" sz="2600" b="0" dirty="0">
                <a:latin typeface="+mn-ea"/>
                <a:ea typeface="+mn-ea"/>
              </a:rPr>
              <a:t>分</a:t>
            </a:r>
            <a:r>
              <a:rPr lang="zh-CN" altLang="en-US" sz="2600" b="0" dirty="0" smtClean="0">
                <a:latin typeface="+mn-ea"/>
                <a:ea typeface="+mn-ea"/>
              </a:rPr>
              <a:t>四个层级进行管理</a:t>
            </a:r>
            <a:r>
              <a:rPr lang="zh-CN" altLang="en-US" sz="2600" b="0" dirty="0">
                <a:latin typeface="+mn-ea"/>
                <a:ea typeface="+mn-ea"/>
              </a:rPr>
              <a:t>，分别是全国网络</a:t>
            </a:r>
            <a:r>
              <a:rPr lang="zh-CN" altLang="en-US" sz="2600" b="0" dirty="0" smtClean="0">
                <a:latin typeface="+mn-ea"/>
                <a:ea typeface="+mn-ea"/>
              </a:rPr>
              <a:t>中心、地区</a:t>
            </a:r>
            <a:r>
              <a:rPr lang="zh-CN" altLang="en-US" sz="2600" b="0" dirty="0">
                <a:latin typeface="+mn-ea"/>
                <a:ea typeface="+mn-ea"/>
              </a:rPr>
              <a:t>网络</a:t>
            </a:r>
            <a:r>
              <a:rPr lang="zh-CN" altLang="en-US" sz="2600" b="0" dirty="0" smtClean="0">
                <a:latin typeface="+mn-ea"/>
                <a:ea typeface="+mn-ea"/>
              </a:rPr>
              <a:t>中心或地区</a:t>
            </a:r>
            <a:r>
              <a:rPr lang="zh-CN" altLang="en-US" sz="2600" b="0" dirty="0">
                <a:latin typeface="+mn-ea"/>
                <a:ea typeface="+mn-ea"/>
              </a:rPr>
              <a:t>主</a:t>
            </a:r>
            <a:r>
              <a:rPr lang="zh-CN" altLang="en-US" sz="2600" b="0" dirty="0" smtClean="0">
                <a:latin typeface="+mn-ea"/>
                <a:ea typeface="+mn-ea"/>
              </a:rPr>
              <a:t>结点、省级教育</a:t>
            </a:r>
            <a:r>
              <a:rPr lang="zh-CN" altLang="en-US" sz="2600" b="0" dirty="0">
                <a:latin typeface="+mn-ea"/>
                <a:ea typeface="+mn-ea"/>
              </a:rPr>
              <a:t>科研</a:t>
            </a:r>
            <a:r>
              <a:rPr lang="zh-CN" altLang="en-US" sz="2600" b="0" dirty="0" smtClean="0">
                <a:latin typeface="+mn-ea"/>
                <a:ea typeface="+mn-ea"/>
              </a:rPr>
              <a:t>网</a:t>
            </a:r>
            <a:r>
              <a:rPr lang="zh-CN" altLang="en-US" sz="2600" b="0" dirty="0">
                <a:latin typeface="+mn-ea"/>
                <a:ea typeface="+mn-ea"/>
              </a:rPr>
              <a:t>、</a:t>
            </a:r>
            <a:r>
              <a:rPr lang="zh-CN" altLang="en-US" sz="2600" b="0" dirty="0" smtClean="0">
                <a:latin typeface="+mn-ea"/>
                <a:ea typeface="+mn-ea"/>
              </a:rPr>
              <a:t>校园网</a:t>
            </a:r>
            <a:endParaRPr lang="en-US" altLang="zh-CN" sz="2600" b="0" dirty="0">
              <a:latin typeface="+mn-ea"/>
              <a:ea typeface="+mn-ea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0" dirty="0" smtClean="0">
                <a:latin typeface="+mn-ea"/>
                <a:ea typeface="+mn-ea"/>
              </a:rPr>
              <a:t>国内链路：</a:t>
            </a:r>
            <a:r>
              <a:rPr lang="en-US" altLang="zh-CN" sz="2600" b="0" dirty="0" smtClean="0">
                <a:latin typeface="+mn-ea"/>
                <a:ea typeface="+mn-ea"/>
              </a:rPr>
              <a:t>CERNET</a:t>
            </a:r>
            <a:r>
              <a:rPr lang="zh-CN" altLang="en-US" sz="2600" b="0" dirty="0" smtClean="0">
                <a:latin typeface="+mn-ea"/>
                <a:ea typeface="+mn-ea"/>
              </a:rPr>
              <a:t>主干网络</a:t>
            </a:r>
            <a:r>
              <a:rPr lang="en-US" altLang="zh-CN" sz="2600" b="0" dirty="0" smtClean="0">
                <a:latin typeface="+mn-ea"/>
                <a:ea typeface="+mn-ea"/>
              </a:rPr>
              <a:t>100G</a:t>
            </a:r>
            <a:r>
              <a:rPr lang="zh-CN" altLang="en-US" sz="2600" b="0" dirty="0">
                <a:latin typeface="+mn-ea"/>
                <a:ea typeface="+mn-ea"/>
              </a:rPr>
              <a:t>，部分节点</a:t>
            </a:r>
            <a:r>
              <a:rPr lang="en-US" altLang="zh-CN" sz="2600" b="0" dirty="0">
                <a:latin typeface="+mn-ea"/>
                <a:ea typeface="+mn-ea"/>
              </a:rPr>
              <a:t>2.5-10G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b="0" dirty="0" smtClean="0">
                <a:latin typeface="+mn-ea"/>
                <a:ea typeface="+mn-ea"/>
              </a:rPr>
              <a:t>国际链路</a:t>
            </a:r>
            <a:endParaRPr lang="en-US" altLang="zh-CN" sz="2600" b="0" dirty="0" smtClean="0">
              <a:latin typeface="+mn-ea"/>
              <a:ea typeface="+mn-ea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 smtClean="0">
                <a:latin typeface="+mn-ea"/>
                <a:ea typeface="+mn-ea"/>
              </a:rPr>
              <a:t>到</a:t>
            </a:r>
            <a:r>
              <a:rPr lang="zh-CN" altLang="en-US" sz="2000" b="0" dirty="0">
                <a:latin typeface="+mn-ea"/>
                <a:ea typeface="+mn-ea"/>
              </a:rPr>
              <a:t>欧洲（</a:t>
            </a:r>
            <a:r>
              <a:rPr lang="en-US" altLang="zh-CN" sz="2000" b="0" dirty="0">
                <a:latin typeface="+mn-ea"/>
                <a:ea typeface="+mn-ea"/>
              </a:rPr>
              <a:t>CERNET- GÉANT2</a:t>
            </a:r>
            <a:r>
              <a:rPr lang="zh-CN" altLang="en-US" sz="2000" b="0" dirty="0">
                <a:latin typeface="+mn-ea"/>
                <a:ea typeface="+mn-ea"/>
              </a:rPr>
              <a:t>）：带宽</a:t>
            </a:r>
            <a:r>
              <a:rPr lang="en-US" altLang="zh-CN" sz="2000" b="0" dirty="0">
                <a:latin typeface="+mn-ea"/>
                <a:ea typeface="+mn-ea"/>
              </a:rPr>
              <a:t>10G</a:t>
            </a:r>
            <a:r>
              <a:rPr lang="zh-CN" altLang="en-US" sz="2000" b="0" dirty="0">
                <a:latin typeface="+mn-ea"/>
                <a:ea typeface="+mn-ea"/>
              </a:rPr>
              <a:t>（</a:t>
            </a:r>
            <a:r>
              <a:rPr lang="en-US" altLang="zh-CN" sz="2000" b="0" dirty="0">
                <a:latin typeface="+mn-ea"/>
                <a:ea typeface="+mn-ea"/>
              </a:rPr>
              <a:t>CERNET</a:t>
            </a:r>
            <a:r>
              <a:rPr lang="zh-CN" altLang="en-US" sz="2000" b="0" dirty="0">
                <a:latin typeface="+mn-ea"/>
                <a:ea typeface="+mn-ea"/>
              </a:rPr>
              <a:t>通过</a:t>
            </a:r>
            <a:r>
              <a:rPr lang="en-US" altLang="zh-CN" sz="2000" b="0" dirty="0">
                <a:latin typeface="+mn-ea"/>
                <a:ea typeface="+mn-ea"/>
              </a:rPr>
              <a:t>TEIN4</a:t>
            </a:r>
            <a:r>
              <a:rPr lang="zh-CN" altLang="en-US" sz="2000" b="0" dirty="0">
                <a:latin typeface="+mn-ea"/>
                <a:ea typeface="+mn-ea"/>
              </a:rPr>
              <a:t>到伦敦）</a:t>
            </a:r>
            <a:endParaRPr lang="en-US" altLang="zh-CN" sz="2000" b="0" dirty="0">
              <a:latin typeface="+mn-ea"/>
              <a:ea typeface="+mn-ea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>
                <a:latin typeface="+mn-ea"/>
                <a:ea typeface="+mn-ea"/>
              </a:rPr>
              <a:t>到美国（</a:t>
            </a:r>
            <a:r>
              <a:rPr lang="en-US" altLang="zh-CN" sz="2000" b="0" dirty="0">
                <a:latin typeface="+mn-ea"/>
                <a:ea typeface="+mn-ea"/>
              </a:rPr>
              <a:t>CERNET- Internet2</a:t>
            </a:r>
            <a:r>
              <a:rPr lang="zh-CN" altLang="en-US" sz="2000" b="0" dirty="0" smtClean="0">
                <a:latin typeface="+mn-ea"/>
                <a:ea typeface="+mn-ea"/>
              </a:rPr>
              <a:t>）：</a:t>
            </a:r>
            <a:r>
              <a:rPr lang="zh-CN" altLang="en-US" sz="2000" b="0" dirty="0">
                <a:latin typeface="+mn-ea"/>
                <a:ea typeface="+mn-ea"/>
              </a:rPr>
              <a:t>带宽</a:t>
            </a:r>
            <a:r>
              <a:rPr lang="en-US" altLang="zh-CN" sz="2000" b="0" dirty="0">
                <a:latin typeface="+mn-ea"/>
                <a:ea typeface="+mn-ea"/>
              </a:rPr>
              <a:t>10G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>
                <a:latin typeface="+mn-ea"/>
                <a:ea typeface="+mn-ea"/>
              </a:rPr>
              <a:t>到日本（</a:t>
            </a:r>
            <a:r>
              <a:rPr lang="en-US" altLang="zh-CN" sz="2000" b="0" dirty="0">
                <a:latin typeface="+mn-ea"/>
                <a:ea typeface="+mn-ea"/>
              </a:rPr>
              <a:t>CERNET- JGN-X </a:t>
            </a:r>
            <a:r>
              <a:rPr lang="zh-CN" altLang="en-US" sz="2000" b="0" dirty="0">
                <a:latin typeface="+mn-ea"/>
                <a:ea typeface="+mn-ea"/>
              </a:rPr>
              <a:t>）：带宽</a:t>
            </a:r>
            <a:r>
              <a:rPr lang="en-US" altLang="zh-CN" sz="2000" b="0" dirty="0" smtClean="0">
                <a:latin typeface="+mn-ea"/>
                <a:ea typeface="+mn-ea"/>
              </a:rPr>
              <a:t>10G</a:t>
            </a:r>
            <a:endParaRPr lang="zh-CN" altLang="en-US" sz="2000" b="0" dirty="0">
              <a:latin typeface="+mn-ea"/>
              <a:ea typeface="+mn-ea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3790"/>
            <a:ext cx="4104302" cy="310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内容占位符 1"/>
          <p:cNvSpPr txBox="1">
            <a:spLocks/>
          </p:cNvSpPr>
          <p:nvPr/>
        </p:nvSpPr>
        <p:spPr>
          <a:xfrm>
            <a:off x="5652120" y="4077072"/>
            <a:ext cx="3384376" cy="2638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1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–"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6200" b="0" dirty="0" smtClean="0">
                <a:latin typeface="+mn-ea"/>
                <a:ea typeface="+mn-ea"/>
              </a:rPr>
              <a:t>主节点</a:t>
            </a:r>
            <a:endParaRPr lang="en-US" altLang="zh-CN" sz="6200" b="0" dirty="0" smtClean="0">
              <a:latin typeface="+mn-ea"/>
              <a:ea typeface="+mn-ea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300" dirty="0">
                <a:latin typeface="+mn-ea"/>
                <a:ea typeface="+mn-ea"/>
              </a:rPr>
              <a:t>全国网络中心：清华大学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300" dirty="0">
                <a:latin typeface="+mn-ea"/>
                <a:ea typeface="+mn-ea"/>
              </a:rPr>
              <a:t>华北地区</a:t>
            </a:r>
            <a:r>
              <a:rPr lang="zh-CN" altLang="en-US" sz="4300" dirty="0" smtClean="0">
                <a:latin typeface="+mn-ea"/>
                <a:ea typeface="+mn-ea"/>
              </a:rPr>
              <a:t>：北</a:t>
            </a:r>
            <a:r>
              <a:rPr lang="zh-CN" altLang="en-US" sz="4300" dirty="0">
                <a:latin typeface="+mn-ea"/>
                <a:ea typeface="+mn-ea"/>
              </a:rPr>
              <a:t>邮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300" dirty="0">
                <a:latin typeface="+mn-ea"/>
                <a:ea typeface="+mn-ea"/>
              </a:rPr>
              <a:t>西北地区：西安交大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300" dirty="0">
                <a:latin typeface="+mn-ea"/>
                <a:ea typeface="+mn-ea"/>
              </a:rPr>
              <a:t>西南地区：电子科技大学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300" dirty="0">
                <a:latin typeface="+mn-ea"/>
                <a:ea typeface="+mn-ea"/>
              </a:rPr>
              <a:t>华南地区：华南理工大学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300" dirty="0">
                <a:latin typeface="+mn-ea"/>
                <a:ea typeface="+mn-ea"/>
              </a:rPr>
              <a:t>华中地区：华中科技大学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300" dirty="0">
                <a:latin typeface="+mn-ea"/>
                <a:ea typeface="+mn-ea"/>
              </a:rPr>
              <a:t>华东北地区：东南大学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300" dirty="0">
                <a:latin typeface="+mn-ea"/>
                <a:ea typeface="+mn-ea"/>
              </a:rPr>
              <a:t>华东南地区：上海交通大学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300" dirty="0">
                <a:latin typeface="+mn-ea"/>
                <a:ea typeface="+mn-ea"/>
              </a:rPr>
              <a:t>东北地区：东北大学</a:t>
            </a:r>
            <a:endParaRPr lang="en-US" altLang="zh-CN" sz="4300" b="0" dirty="0" smtClean="0">
              <a:latin typeface="+mn-ea"/>
              <a:ea typeface="+mn-ea"/>
            </a:endParaRPr>
          </a:p>
        </p:txBody>
      </p:sp>
      <p:sp>
        <p:nvSpPr>
          <p:cNvPr id="10" name="日期占位符 39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D00DF7-086F-4C73-92D2-D4E96A1BFD8B}" type="datetime1">
              <a:rPr kumimoji="0" lang="zh-CN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2016-6-6</a:t>
            </a:fld>
            <a:endParaRPr kumimoji="0" lang="en-US" altLang="zh-CN" sz="1400" dirty="0" smtClean="0"/>
          </a:p>
        </p:txBody>
      </p:sp>
    </p:spTree>
    <p:extLst>
      <p:ext uri="{BB962C8B-B14F-4D97-AF65-F5344CB8AC3E}">
        <p14:creationId xmlns:p14="http://schemas.microsoft.com/office/powerpoint/2010/main" val="1913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57774</TotalTime>
  <Words>1208</Words>
  <Application>Microsoft Office PowerPoint</Application>
  <PresentationFormat>全屏显示(4:3)</PresentationFormat>
  <Paragraphs>231</Paragraphs>
  <Slides>27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 </vt:lpstr>
      <vt:lpstr>Arial Unicode MS</vt:lpstr>
      <vt:lpstr>Open Sans</vt:lpstr>
      <vt:lpstr>仿宋</vt:lpstr>
      <vt:lpstr>黑体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Agenda</vt:lpstr>
      <vt:lpstr>PowerPoint 演示文稿</vt:lpstr>
      <vt:lpstr>ESnet</vt:lpstr>
      <vt:lpstr>Internet2</vt:lpstr>
      <vt:lpstr>泛欧科研教育网</vt:lpstr>
      <vt:lpstr>国际科研网络（其他）</vt:lpstr>
      <vt:lpstr>PowerPoint 演示文稿</vt:lpstr>
      <vt:lpstr>CERNET</vt:lpstr>
      <vt:lpstr>CSTNET</vt:lpstr>
      <vt:lpstr>PowerPoint 演示文稿</vt:lpstr>
      <vt:lpstr>广域网</vt:lpstr>
      <vt:lpstr>广域网</vt:lpstr>
      <vt:lpstr>数据中心网络</vt:lpstr>
      <vt:lpstr>园区网络</vt:lpstr>
      <vt:lpstr>园区网络</vt:lpstr>
      <vt:lpstr>网络安全</vt:lpstr>
      <vt:lpstr>网络安全（计划）</vt:lpstr>
      <vt:lpstr>公共服务系统</vt:lpstr>
      <vt:lpstr>公共服务系统</vt:lpstr>
      <vt:lpstr>PowerPoint 演示文稿</vt:lpstr>
      <vt:lpstr>SDN Testbed @IHEP</vt:lpstr>
      <vt:lpstr>SDN Testbed @IHEP</vt:lpstr>
      <vt:lpstr>网络性能测量研究</vt:lpstr>
      <vt:lpstr>IPv6 </vt:lpstr>
      <vt:lpstr>IPv6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</dc:creator>
  <cp:lastModifiedBy>SZH</cp:lastModifiedBy>
  <cp:revision>2188</cp:revision>
  <cp:lastPrinted>2013-10-17T01:59:13Z</cp:lastPrinted>
  <dcterms:created xsi:type="dcterms:W3CDTF">2012-09-04T11:33:36Z</dcterms:created>
  <dcterms:modified xsi:type="dcterms:W3CDTF">2016-06-06T02:09:17Z</dcterms:modified>
</cp:coreProperties>
</file>