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1252" r:id="rId2"/>
    <p:sldId id="1254" r:id="rId3"/>
    <p:sldId id="1428" r:id="rId4"/>
    <p:sldId id="1255" r:id="rId5"/>
    <p:sldId id="1413" r:id="rId6"/>
    <p:sldId id="1366" r:id="rId7"/>
    <p:sldId id="1382" r:id="rId8"/>
    <p:sldId id="1412" r:id="rId9"/>
    <p:sldId id="1367" r:id="rId10"/>
    <p:sldId id="1369" r:id="rId11"/>
    <p:sldId id="1371" r:id="rId12"/>
    <p:sldId id="1372" r:id="rId13"/>
    <p:sldId id="1373" r:id="rId14"/>
    <p:sldId id="1374" r:id="rId15"/>
    <p:sldId id="1375" r:id="rId16"/>
    <p:sldId id="1317" r:id="rId17"/>
    <p:sldId id="1379" r:id="rId18"/>
    <p:sldId id="1318" r:id="rId19"/>
    <p:sldId id="1319" r:id="rId20"/>
    <p:sldId id="1320" r:id="rId21"/>
    <p:sldId id="1420" r:id="rId22"/>
    <p:sldId id="1354" r:id="rId23"/>
    <p:sldId id="1405" r:id="rId24"/>
    <p:sldId id="1409" r:id="rId25"/>
    <p:sldId id="1421" r:id="rId26"/>
    <p:sldId id="1386" r:id="rId27"/>
    <p:sldId id="1387" r:id="rId28"/>
    <p:sldId id="1390" r:id="rId29"/>
    <p:sldId id="1389" r:id="rId30"/>
    <p:sldId id="1391" r:id="rId31"/>
    <p:sldId id="1419" r:id="rId32"/>
    <p:sldId id="1424" r:id="rId33"/>
    <p:sldId id="1429" r:id="rId34"/>
    <p:sldId id="1430" r:id="rId35"/>
    <p:sldId id="1259" r:id="rId36"/>
    <p:sldId id="1426" r:id="rId37"/>
    <p:sldId id="1414" r:id="rId38"/>
    <p:sldId id="1394" r:id="rId39"/>
    <p:sldId id="1395" r:id="rId40"/>
    <p:sldId id="1427" r:id="rId41"/>
    <p:sldId id="1250" r:id="rId42"/>
    <p:sldId id="1407" r:id="rId43"/>
    <p:sldId id="1399" r:id="rId44"/>
    <p:sldId id="1400" r:id="rId45"/>
    <p:sldId id="1416" r:id="rId46"/>
    <p:sldId id="1417" r:id="rId47"/>
    <p:sldId id="141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64"/>
    <a:srgbClr val="FDFF37"/>
    <a:srgbClr val="1EFF12"/>
    <a:srgbClr val="8ACD2A"/>
    <a:srgbClr val="57D4D2"/>
    <a:srgbClr val="FF23DA"/>
    <a:srgbClr val="0ECD2A"/>
    <a:srgbClr val="FFFF67"/>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52" autoAdjust="0"/>
    <p:restoredTop sz="93402" autoAdjust="0"/>
  </p:normalViewPr>
  <p:slideViewPr>
    <p:cSldViewPr snapToGrid="0" snapToObjects="1">
      <p:cViewPr>
        <p:scale>
          <a:sx n="116" d="100"/>
          <a:sy n="116" d="100"/>
        </p:scale>
        <p:origin x="-2768" y="-416"/>
      </p:cViewPr>
      <p:guideLst>
        <p:guide orient="horz" pos="2160"/>
        <p:guide pos="2880"/>
      </p:guideLst>
    </p:cSldViewPr>
  </p:slideViewPr>
  <p:notesTextViewPr>
    <p:cViewPr>
      <p:scale>
        <a:sx n="100" d="100"/>
        <a:sy n="100" d="100"/>
      </p:scale>
      <p:origin x="0" y="0"/>
    </p:cViewPr>
  </p:notesTextViewPr>
  <p:sorterViewPr>
    <p:cViewPr>
      <p:scale>
        <a:sx n="93" d="100"/>
        <a:sy n="93" d="100"/>
      </p:scale>
      <p:origin x="0" y="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 Id="rId2" Type="http://schemas.openxmlformats.org/officeDocument/2006/relationships/image" Target="../media/image44.wmf"/><Relationship Id="rId3"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8/19/16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8/19/16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2</a:t>
            </a:fld>
            <a:endParaRPr lang="en-US"/>
          </a:p>
        </p:txBody>
      </p:sp>
    </p:spTree>
    <p:extLst>
      <p:ext uri="{BB962C8B-B14F-4D97-AF65-F5344CB8AC3E}">
        <p14:creationId xmlns:p14="http://schemas.microsoft.com/office/powerpoint/2010/main" val="70512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9473AE-0A40-004E-AA72-0C1F3F908726}" type="slidenum">
              <a:rPr lang="en-US">
                <a:solidFill>
                  <a:prstClr val="black"/>
                </a:solidFill>
              </a:rPr>
              <a:pPr/>
              <a:t>27</a:t>
            </a:fld>
            <a:endParaRPr lang="en-US">
              <a:solidFill>
                <a:prstClr val="black"/>
              </a:solidFill>
            </a:endParaRPr>
          </a:p>
        </p:txBody>
      </p:sp>
      <p:sp>
        <p:nvSpPr>
          <p:cNvPr id="58369"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685512" y="4343231"/>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128652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a:t>
            </a:r>
            <a:r>
              <a:rPr lang="en-US" baseline="0" dirty="0" smtClean="0"/>
              <a:t> years gap is not a problem if CEPC were approved and under construction, but if CEPC were not going to be approved, 10 years gap means the broken of the line of HEP in China</a:t>
            </a:r>
          </a:p>
        </p:txBody>
      </p:sp>
      <p:sp>
        <p:nvSpPr>
          <p:cNvPr id="4" name="Slide Number Placeholder 3"/>
          <p:cNvSpPr>
            <a:spLocks noGrp="1"/>
          </p:cNvSpPr>
          <p:nvPr>
            <p:ph type="sldNum" sz="quarter" idx="10"/>
          </p:nvPr>
        </p:nvSpPr>
        <p:spPr/>
        <p:txBody>
          <a:bodyPr/>
          <a:lstStyle/>
          <a:p>
            <a:fld id="{95512964-9D25-F140-BCE5-41B8A8543C54}" type="slidenum">
              <a:rPr lang="en-US" smtClean="0"/>
              <a:t>30</a:t>
            </a:fld>
            <a:endParaRPr lang="en-US"/>
          </a:p>
        </p:txBody>
      </p:sp>
    </p:spTree>
    <p:extLst>
      <p:ext uri="{BB962C8B-B14F-4D97-AF65-F5344CB8AC3E}">
        <p14:creationId xmlns:p14="http://schemas.microsoft.com/office/powerpoint/2010/main" val="215638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CEPC, we must build</a:t>
            </a:r>
            <a:r>
              <a:rPr lang="en-US" baseline="0" dirty="0" smtClean="0"/>
              <a:t> up momentum of having support from international high energy community</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32</a:t>
            </a:fld>
            <a:endParaRPr lang="en-US"/>
          </a:p>
        </p:txBody>
      </p:sp>
    </p:spTree>
    <p:extLst>
      <p:ext uri="{BB962C8B-B14F-4D97-AF65-F5344CB8AC3E}">
        <p14:creationId xmlns:p14="http://schemas.microsoft.com/office/powerpoint/2010/main" val="46358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36</a:t>
            </a:fld>
            <a:endParaRPr lang="en-US"/>
          </a:p>
        </p:txBody>
      </p:sp>
    </p:spTree>
    <p:extLst>
      <p:ext uri="{BB962C8B-B14F-4D97-AF65-F5344CB8AC3E}">
        <p14:creationId xmlns:p14="http://schemas.microsoft.com/office/powerpoint/2010/main" val="220242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single country</a:t>
            </a:r>
            <a:r>
              <a:rPr lang="en-US" baseline="0" dirty="0" smtClean="0"/>
              <a:t> is able to build the </a:t>
            </a:r>
            <a:r>
              <a:rPr lang="en-US" baseline="0" dirty="0" err="1" smtClean="0"/>
              <a:t>Muon</a:t>
            </a:r>
            <a:r>
              <a:rPr lang="en-US" baseline="0" dirty="0" smtClean="0"/>
              <a:t> Spectrometer alone</a:t>
            </a:r>
          </a:p>
          <a:p>
            <a:r>
              <a:rPr lang="en-US" baseline="0" dirty="0" smtClean="0"/>
              <a:t>It assembled all the best in the world available (tube from Switzerland, alignment to 2 few micro from Germany and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43</a:t>
            </a:fld>
            <a:endParaRPr lang="en-US"/>
          </a:p>
        </p:txBody>
      </p:sp>
    </p:spTree>
    <p:extLst>
      <p:ext uri="{BB962C8B-B14F-4D97-AF65-F5344CB8AC3E}">
        <p14:creationId xmlns:p14="http://schemas.microsoft.com/office/powerpoint/2010/main" val="32490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44</a:t>
            </a:fld>
            <a:endParaRPr lang="en-US"/>
          </a:p>
        </p:txBody>
      </p:sp>
    </p:spTree>
    <p:extLst>
      <p:ext uri="{BB962C8B-B14F-4D97-AF65-F5344CB8AC3E}">
        <p14:creationId xmlns:p14="http://schemas.microsoft.com/office/powerpoint/2010/main" val="288234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45</a:t>
            </a:fld>
            <a:endParaRPr lang="en-US"/>
          </a:p>
        </p:txBody>
      </p:sp>
    </p:spTree>
    <p:extLst>
      <p:ext uri="{BB962C8B-B14F-4D97-AF65-F5344CB8AC3E}">
        <p14:creationId xmlns:p14="http://schemas.microsoft.com/office/powerpoint/2010/main" val="109923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4</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       Number of authors from China</a:t>
            </a:r>
          </a:p>
          <a:p>
            <a:r>
              <a:rPr lang="en-US" dirty="0" smtClean="0"/>
              <a:t>ATLAS</a:t>
            </a:r>
            <a:r>
              <a:rPr lang="en-US" baseline="0" dirty="0" smtClean="0"/>
              <a:t>              51</a:t>
            </a:r>
          </a:p>
          <a:p>
            <a:r>
              <a:rPr lang="en-US" baseline="0" dirty="0" smtClean="0"/>
              <a:t>CMS                 32</a:t>
            </a:r>
          </a:p>
          <a:p>
            <a:r>
              <a:rPr lang="en-US" baseline="0" dirty="0" err="1" smtClean="0"/>
              <a:t>LHCb</a:t>
            </a:r>
            <a:r>
              <a:rPr lang="en-US" baseline="0" dirty="0" smtClean="0"/>
              <a:t>               16</a:t>
            </a:r>
          </a:p>
          <a:p>
            <a:r>
              <a:rPr lang="en-US" baseline="0" dirty="0" smtClean="0"/>
              <a:t>ALICE               </a:t>
            </a:r>
            <a:r>
              <a:rPr lang="en-US" altLang="zh-CN" baseline="0" dirty="0" smtClean="0"/>
              <a:t>9</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6</a:t>
            </a:fld>
            <a:endParaRPr lang="en-US"/>
          </a:p>
        </p:txBody>
      </p:sp>
    </p:spTree>
    <p:extLst>
      <p:ext uri="{BB962C8B-B14F-4D97-AF65-F5344CB8AC3E}">
        <p14:creationId xmlns:p14="http://schemas.microsoft.com/office/powerpoint/2010/main" val="239437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9</a:t>
            </a:fld>
            <a:endParaRPr lang="en-US"/>
          </a:p>
        </p:txBody>
      </p:sp>
    </p:spTree>
    <p:extLst>
      <p:ext uri="{BB962C8B-B14F-4D97-AF65-F5344CB8AC3E}">
        <p14:creationId xmlns:p14="http://schemas.microsoft.com/office/powerpoint/2010/main" val="262846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50913" eaLnBrk="0" hangingPunct="0">
              <a:defRPr kumimoji="1" sz="2400">
                <a:solidFill>
                  <a:schemeClr val="tx1"/>
                </a:solidFill>
                <a:latin typeface="Times New Roman" pitchFamily="18" charset="0"/>
                <a:ea typeface="宋体" pitchFamily="2" charset="-122"/>
              </a:defRPr>
            </a:lvl1pPr>
            <a:lvl2pPr marL="742950" indent="-285750" defTabSz="950913" eaLnBrk="0" hangingPunct="0">
              <a:defRPr kumimoji="1" sz="2400">
                <a:solidFill>
                  <a:schemeClr val="tx1"/>
                </a:solidFill>
                <a:latin typeface="Times New Roman" pitchFamily="18" charset="0"/>
                <a:ea typeface="宋体" pitchFamily="2" charset="-122"/>
              </a:defRPr>
            </a:lvl2pPr>
            <a:lvl3pPr marL="1143000" indent="-228600" defTabSz="950913" eaLnBrk="0" hangingPunct="0">
              <a:defRPr kumimoji="1" sz="2400">
                <a:solidFill>
                  <a:schemeClr val="tx1"/>
                </a:solidFill>
                <a:latin typeface="Times New Roman" pitchFamily="18" charset="0"/>
                <a:ea typeface="宋体" pitchFamily="2" charset="-122"/>
              </a:defRPr>
            </a:lvl3pPr>
            <a:lvl4pPr marL="1600200" indent="-228600" defTabSz="950913" eaLnBrk="0" hangingPunct="0">
              <a:defRPr kumimoji="1" sz="2400">
                <a:solidFill>
                  <a:schemeClr val="tx1"/>
                </a:solidFill>
                <a:latin typeface="Times New Roman" pitchFamily="18" charset="0"/>
                <a:ea typeface="宋体" pitchFamily="2" charset="-122"/>
              </a:defRPr>
            </a:lvl4pPr>
            <a:lvl5pPr marL="2057400" indent="-228600" defTabSz="950913" eaLnBrk="0" hangingPunct="0">
              <a:defRPr kumimoji="1" sz="2400">
                <a:solidFill>
                  <a:schemeClr val="tx1"/>
                </a:solidFill>
                <a:latin typeface="Times New Roman" pitchFamily="18" charset="0"/>
                <a:ea typeface="宋体" pitchFamily="2" charset="-122"/>
              </a:defRPr>
            </a:lvl5pPr>
            <a:lvl6pPr marL="25146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defTabSz="950913"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eaLnBrk="1" hangingPunct="1"/>
            <a:fld id="{0E3804FA-BE63-42B1-9138-BC30DA947DF3}" type="slidenum">
              <a:rPr lang="en-US" altLang="zh-CN" sz="1200">
                <a:solidFill>
                  <a:prstClr val="black"/>
                </a:solidFill>
              </a:rPr>
              <a:pPr eaLnBrk="1" hangingPunct="1"/>
              <a:t>11</a:t>
            </a:fld>
            <a:endParaRPr lang="en-US" altLang="zh-CN" sz="1200">
              <a:solidFill>
                <a:prstClr val="black"/>
              </a:solidFill>
            </a:endParaRPr>
          </a:p>
        </p:txBody>
      </p:sp>
      <p:sp>
        <p:nvSpPr>
          <p:cNvPr id="40963" name="Rectangle 2"/>
          <p:cNvSpPr>
            <a:spLocks noGrp="1" noRot="1" noChangeAspect="1" noChangeArrowheads="1" noTextEdit="1"/>
          </p:cNvSpPr>
          <p:nvPr>
            <p:ph type="sldImg"/>
          </p:nvPr>
        </p:nvSpPr>
        <p:spPr>
          <a:xfrm>
            <a:off x="1017588" y="790575"/>
            <a:ext cx="5054600" cy="3790950"/>
          </a:xfrm>
          <a:ln/>
        </p:spPr>
      </p:sp>
      <p:sp>
        <p:nvSpPr>
          <p:cNvPr id="40964" name="Rectangle 3"/>
          <p:cNvSpPr>
            <a:spLocks noGrp="1" noChangeArrowheads="1"/>
          </p:cNvSpPr>
          <p:nvPr>
            <p:ph type="body" idx="1"/>
          </p:nvPr>
        </p:nvSpPr>
        <p:spPr>
          <a:xfrm>
            <a:off x="955675" y="4897438"/>
            <a:ext cx="5178425" cy="4581525"/>
          </a:xfrm>
          <a:noFill/>
        </p:spPr>
        <p:txBody>
          <a:bodyPr lIns="91438" tIns="45719" rIns="91438" bIns="45719"/>
          <a:lstStyle/>
          <a:p>
            <a:pPr eaLnBrk="1" hangingPunct="1"/>
            <a:endParaRPr lang="zh-CN" altLang="zh-CN" smtClean="0"/>
          </a:p>
        </p:txBody>
      </p:sp>
    </p:spTree>
    <p:extLst>
      <p:ext uri="{BB962C8B-B14F-4D97-AF65-F5344CB8AC3E}">
        <p14:creationId xmlns:p14="http://schemas.microsoft.com/office/powerpoint/2010/main" val="169646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7817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a:t>
            </a:r>
            <a:r>
              <a:rPr lang="en-US" baseline="0" dirty="0" smtClean="0"/>
              <a:t> physics: physics with c quark and tau lepton; search for exotic hadron; study of QCD and CPV; new physics with LNV, LFV and forbidden process</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16</a:t>
            </a:fld>
            <a:endParaRPr lang="en-US"/>
          </a:p>
        </p:txBody>
      </p:sp>
    </p:spTree>
    <p:extLst>
      <p:ext uri="{BB962C8B-B14F-4D97-AF65-F5344CB8AC3E}">
        <p14:creationId xmlns:p14="http://schemas.microsoft.com/office/powerpoint/2010/main" val="44228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omic Sans MS"/>
              </a:rPr>
              <a:t>Add</a:t>
            </a:r>
            <a:r>
              <a:rPr lang="en-US" sz="1200" baseline="0" dirty="0" smtClean="0">
                <a:cs typeface="Comic Sans MS"/>
              </a:rPr>
              <a:t> SBF, CEPC, HIEPA, DAMPE</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23</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26</a:t>
            </a:fld>
            <a:endParaRPr lang="en-US"/>
          </a:p>
        </p:txBody>
      </p:sp>
    </p:spTree>
    <p:extLst>
      <p:ext uri="{BB962C8B-B14F-4D97-AF65-F5344CB8AC3E}">
        <p14:creationId xmlns:p14="http://schemas.microsoft.com/office/powerpoint/2010/main" val="338127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r>
              <a:rPr lang="en-US" smtClean="0"/>
              <a:t>1/14/2015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1/14/2015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1/14/2015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1/14/2015</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a:t>
            </a:fld>
            <a:endParaRPr lang="en-US"/>
          </a:p>
        </p:txBody>
      </p:sp>
    </p:spTree>
    <p:extLst>
      <p:ext uri="{BB962C8B-B14F-4D97-AF65-F5344CB8AC3E}">
        <p14:creationId xmlns:p14="http://schemas.microsoft.com/office/powerpoint/2010/main" val="376279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1/14/2015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5AD9E-1881-594F-89D1-A4CAC8FC4114}" type="slidenum">
              <a:rPr lang="en-US" smtClean="0"/>
              <a:pPr/>
              <a:t>‹#›</a:t>
            </a:fld>
            <a:endParaRPr lang="en-US"/>
          </a:p>
        </p:txBody>
      </p:sp>
    </p:spTree>
    <p:extLst>
      <p:ext uri="{BB962C8B-B14F-4D97-AF65-F5344CB8AC3E}">
        <p14:creationId xmlns:p14="http://schemas.microsoft.com/office/powerpoint/2010/main" val="348035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latin typeface="Corbel"/>
                <a:ea typeface="HGｺﾞｼｯｸM"/>
              </a:rPr>
              <a:t>1/14/2015</a:t>
            </a:r>
            <a:endParaRPr lang="en-US">
              <a:solidFill>
                <a:prstClr val="black"/>
              </a:solidFill>
              <a:latin typeface="Corbel"/>
            </a:endParaRPr>
          </a:p>
        </p:txBody>
      </p:sp>
      <p:sp>
        <p:nvSpPr>
          <p:cNvPr id="10" name="Slide Number Placeholder 9"/>
          <p:cNvSpPr>
            <a:spLocks noGrp="1"/>
          </p:cNvSpPr>
          <p:nvPr>
            <p:ph type="sldNum" sz="quarter" idx="11"/>
          </p:nvPr>
        </p:nvSpPr>
        <p:spPr/>
        <p:txBody>
          <a:bodyPr/>
          <a:lstStyle/>
          <a:p>
            <a:fld id="{D4C49B74-5DB2-4B03-B1D2-7F6A3C51C318}" type="slidenum">
              <a:rPr lang="en-US" smtClean="0">
                <a:solidFill>
                  <a:prstClr val="black"/>
                </a:solidFill>
                <a:latin typeface="Corbel"/>
              </a:rPr>
              <a:pPr/>
              <a:t>‹#›</a:t>
            </a:fld>
            <a:endParaRPr lang="en-US">
              <a:solidFill>
                <a:prstClr val="black"/>
              </a:solidFill>
              <a:latin typeface="Corbel"/>
            </a:endParaRPr>
          </a:p>
        </p:txBody>
      </p:sp>
      <p:sp>
        <p:nvSpPr>
          <p:cNvPr id="11" name="Footer Placeholder 10"/>
          <p:cNvSpPr>
            <a:spLocks noGrp="1"/>
          </p:cNvSpPr>
          <p:nvPr>
            <p:ph type="ftr" sz="quarter" idx="12"/>
          </p:nvPr>
        </p:nvSpPr>
        <p:spPr/>
        <p:txBody>
          <a:bodyPr/>
          <a:lstStyle/>
          <a:p>
            <a:endParaRPr lang="en-US">
              <a:solidFill>
                <a:prstClr val="black"/>
              </a:solidFill>
              <a:latin typeface="Corbel"/>
            </a:endParaRPr>
          </a:p>
        </p:txBody>
      </p:sp>
    </p:spTree>
    <p:extLst>
      <p:ext uri="{BB962C8B-B14F-4D97-AF65-F5344CB8AC3E}">
        <p14:creationId xmlns:p14="http://schemas.microsoft.com/office/powerpoint/2010/main" val="426713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r>
              <a:rPr lang="en-US" altLang="ja-JP" smtClean="0"/>
              <a:t>1/14/2015</a:t>
            </a:r>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4236765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1/14/2015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4" r:id="rId5"/>
    <p:sldLayoutId id="2147483667" r:id="rId6"/>
    <p:sldLayoutId id="2147483669" r:id="rId7"/>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kekb.jp/" TargetMode="External"/><Relationship Id="rId5" Type="http://schemas.openxmlformats.org/officeDocument/2006/relationships/image" Target="../media/image25.png"/><Relationship Id="rId6" Type="http://schemas.openxmlformats.org/officeDocument/2006/relationships/hyperlink" Target="http://jp.f35.mail.yahoo.co.jp/ym/ShowLetter/ringanimation2M.gif?box=Inbox&amp;MsgId=2406_9445966_98224_1696_384623_0_1738_499387_3403004772&amp;bodyPart=1.4&amp;filename=ringanimation2M.gif&amp;tnef=&amp;YY=43275&amp;order=down&amp;sort=date&amp;pos=0&amp;view=a&amp;head=b" TargetMode="External"/><Relationship Id="rId7"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3.bin"/><Relationship Id="rId5" Type="http://schemas.openxmlformats.org/officeDocument/2006/relationships/image" Target="../media/image43.wmf"/><Relationship Id="rId6" Type="http://schemas.openxmlformats.org/officeDocument/2006/relationships/oleObject" Target="../embeddings/oleObject4.bin"/><Relationship Id="rId7" Type="http://schemas.openxmlformats.org/officeDocument/2006/relationships/image" Target="../media/image44.wmf"/><Relationship Id="rId8" Type="http://schemas.openxmlformats.org/officeDocument/2006/relationships/oleObject" Target="../embeddings/oleObject5.bin"/><Relationship Id="rId9" Type="http://schemas.openxmlformats.org/officeDocument/2006/relationships/image" Target="../media/image45.wmf"/><Relationship Id="rId10" Type="http://schemas.openxmlformats.org/officeDocument/2006/relationships/image" Target="../media/image4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zh-CN" altLang="en-US" b="1" dirty="0" smtClean="0">
                <a:latin typeface="华文楷体"/>
                <a:ea typeface="华文楷体"/>
                <a:cs typeface="华文楷体"/>
              </a:rPr>
              <a:t>中国高能物理</a:t>
            </a:r>
            <a:r>
              <a:rPr lang="zh-CN" altLang="en-US" b="1" dirty="0" smtClean="0">
                <a:latin typeface="华文楷体"/>
                <a:ea typeface="华文楷体"/>
                <a:cs typeface="华文楷体"/>
              </a:rPr>
              <a:t>发展</a:t>
            </a:r>
            <a:r>
              <a:rPr lang="zh-CN" altLang="en-US" b="1" dirty="0" smtClean="0">
                <a:latin typeface="华文楷体"/>
                <a:ea typeface="华文楷体"/>
                <a:cs typeface="华文楷体"/>
              </a:rPr>
              <a:t>战略研讨</a:t>
            </a:r>
            <a:r>
              <a:rPr lang="zh-CN" altLang="en-US" b="1" dirty="0" smtClean="0">
                <a:latin typeface="华文楷体"/>
                <a:ea typeface="华文楷体"/>
                <a:cs typeface="华文楷体"/>
              </a:rPr>
              <a:t>（第</a:t>
            </a:r>
            <a:r>
              <a:rPr lang="zh-CN" altLang="zh-CN" b="1" dirty="0" smtClean="0">
                <a:latin typeface="华文楷体"/>
                <a:ea typeface="华文楷体"/>
                <a:cs typeface="华文楷体"/>
              </a:rPr>
              <a:t>5</a:t>
            </a:r>
            <a:r>
              <a:rPr lang="zh-CN" altLang="en-US" b="1" dirty="0" smtClean="0">
                <a:latin typeface="华文楷体"/>
                <a:ea typeface="华文楷体"/>
                <a:cs typeface="华文楷体"/>
              </a:rPr>
              <a:t>次）</a:t>
            </a:r>
            <a:endParaRPr lang="en-US" altLang="zh-CN" b="1" dirty="0">
              <a:latin typeface="华文楷体"/>
              <a:ea typeface="华文楷体"/>
              <a:cs typeface="华文楷体"/>
            </a:endParaRPr>
          </a:p>
        </p:txBody>
      </p:sp>
      <p:sp>
        <p:nvSpPr>
          <p:cNvPr id="3" name="Content Placeholder 2"/>
          <p:cNvSpPr>
            <a:spLocks noGrp="1"/>
          </p:cNvSpPr>
          <p:nvPr>
            <p:ph idx="1"/>
          </p:nvPr>
        </p:nvSpPr>
        <p:spPr>
          <a:xfrm>
            <a:off x="227075" y="1107311"/>
            <a:ext cx="8654105" cy="4876247"/>
          </a:xfrm>
        </p:spPr>
        <p:txBody>
          <a:bodyPr>
            <a:noAutofit/>
          </a:bodyPr>
          <a:lstStyle/>
          <a:p>
            <a:pPr marL="0" indent="0" algn="ctr">
              <a:buNone/>
            </a:pPr>
            <a:endParaRPr lang="en-US" sz="3400" b="1" dirty="0">
              <a:latin typeface="华文楷体"/>
              <a:ea typeface="华文楷体"/>
              <a:cs typeface="华文楷体"/>
            </a:endParaRPr>
          </a:p>
          <a:p>
            <a:pPr marL="0" indent="0" algn="ctr">
              <a:buNone/>
            </a:pPr>
            <a:r>
              <a:rPr lang="zh-CN" altLang="en-US" sz="4000" b="1" dirty="0" smtClean="0">
                <a:solidFill>
                  <a:srgbClr val="0000FF"/>
                </a:solidFill>
                <a:latin typeface="华文楷体"/>
                <a:ea typeface="华文楷体"/>
                <a:cs typeface="华文楷体"/>
              </a:rPr>
              <a:t>中国高能物理分会</a:t>
            </a:r>
            <a:endParaRPr lang="en-US" altLang="zh-CN" sz="4000" b="1" dirty="0" smtClean="0">
              <a:solidFill>
                <a:srgbClr val="0000FF"/>
              </a:solidFill>
              <a:latin typeface="华文楷体"/>
              <a:ea typeface="华文楷体"/>
              <a:cs typeface="华文楷体"/>
            </a:endParaRPr>
          </a:p>
          <a:p>
            <a:pPr marL="0" indent="0" algn="ctr">
              <a:buNone/>
            </a:pPr>
            <a:endParaRPr lang="en-US" altLang="zh-CN" sz="3400" b="1" dirty="0" smtClean="0">
              <a:latin typeface="华文楷体"/>
              <a:ea typeface="华文楷体"/>
              <a:cs typeface="华文楷体"/>
            </a:endParaRPr>
          </a:p>
          <a:p>
            <a:pPr marL="0" indent="0" algn="ctr">
              <a:buNone/>
            </a:pPr>
            <a:r>
              <a:rPr lang="zh-CN" altLang="en-US" sz="3400" b="1" dirty="0" smtClean="0">
                <a:latin typeface="华文楷体"/>
                <a:ea typeface="华文楷体"/>
                <a:cs typeface="华文楷体"/>
              </a:rPr>
              <a:t>中国科学院粒子物理卓越中心</a:t>
            </a:r>
            <a:endParaRPr lang="en-US" altLang="zh-CN" sz="3400" b="1" dirty="0" smtClean="0">
              <a:latin typeface="华文楷体"/>
              <a:ea typeface="华文楷体"/>
              <a:cs typeface="华文楷体"/>
            </a:endParaRPr>
          </a:p>
          <a:p>
            <a:pPr marL="0" indent="0" algn="ctr">
              <a:buNone/>
            </a:pPr>
            <a:r>
              <a:rPr lang="zh-CN" altLang="en-US" sz="3400" b="1" dirty="0" smtClean="0">
                <a:latin typeface="华文楷体"/>
                <a:ea typeface="华文楷体"/>
                <a:cs typeface="华文楷体"/>
              </a:rPr>
              <a:t>粒子和相互作用协同创新中心</a:t>
            </a:r>
            <a:endParaRPr lang="en-US" altLang="zh-CN" sz="3400" b="1" dirty="0" smtClean="0">
              <a:latin typeface="华文楷体"/>
              <a:ea typeface="华文楷体"/>
              <a:cs typeface="华文楷体"/>
            </a:endParaRPr>
          </a:p>
          <a:p>
            <a:pPr marL="0" indent="0" algn="ctr">
              <a:buNone/>
            </a:pPr>
            <a:r>
              <a:rPr lang="zh-CN" altLang="en-US" sz="3400" b="1" dirty="0" smtClean="0">
                <a:latin typeface="华文楷体"/>
                <a:ea typeface="华文楷体"/>
                <a:cs typeface="华文楷体"/>
              </a:rPr>
              <a:t>中国科学技术大学承办</a:t>
            </a:r>
            <a:endParaRPr lang="en-US" altLang="zh-CN" sz="3400" b="1" dirty="0" smtClean="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1</a:t>
            </a:fld>
            <a:endParaRPr lang="en-US"/>
          </a:p>
        </p:txBody>
      </p:sp>
      <p:sp>
        <p:nvSpPr>
          <p:cNvPr id="5" name="Subtitle 2"/>
          <p:cNvSpPr txBox="1">
            <a:spLocks/>
          </p:cNvSpPr>
          <p:nvPr/>
        </p:nvSpPr>
        <p:spPr>
          <a:xfrm>
            <a:off x="380251" y="5326777"/>
            <a:ext cx="8508999" cy="7518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zh-CN" altLang="en-US" sz="3600" b="1" dirty="0" smtClean="0">
                <a:solidFill>
                  <a:schemeClr val="tx1"/>
                </a:solidFill>
                <a:latin typeface="华文楷体"/>
                <a:ea typeface="华文楷体"/>
                <a:cs typeface="华文楷体"/>
              </a:rPr>
              <a:t>赵政国</a:t>
            </a:r>
            <a:endParaRPr lang="en-US" altLang="zh-CN" sz="3600" b="1" dirty="0" smtClean="0">
              <a:solidFill>
                <a:schemeClr val="tx1"/>
              </a:solidFill>
              <a:latin typeface="华文楷体"/>
              <a:ea typeface="华文楷体"/>
              <a:cs typeface="华文楷体"/>
            </a:endParaRPr>
          </a:p>
        </p:txBody>
      </p:sp>
    </p:spTree>
    <p:extLst>
      <p:ext uri="{BB962C8B-B14F-4D97-AF65-F5344CB8AC3E}">
        <p14:creationId xmlns:p14="http://schemas.microsoft.com/office/powerpoint/2010/main" val="9407263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73300C-797F-D148-A78D-320196FBAF04}" type="slidenum">
              <a:rPr lang="en-US" smtClean="0"/>
              <a:t>10</a:t>
            </a:fld>
            <a:endParaRPr lang="en-US"/>
          </a:p>
        </p:txBody>
      </p:sp>
      <p:pic>
        <p:nvPicPr>
          <p:cNvPr id="5" name="Picture 4"/>
          <p:cNvPicPr>
            <a:picLocks noChangeAspect="1"/>
          </p:cNvPicPr>
          <p:nvPr/>
        </p:nvPicPr>
        <p:blipFill>
          <a:blip r:embed="rId2"/>
          <a:stretch>
            <a:fillRect/>
          </a:stretch>
        </p:blipFill>
        <p:spPr>
          <a:xfrm>
            <a:off x="0" y="373751"/>
            <a:ext cx="9144000" cy="3496530"/>
          </a:xfrm>
          <a:prstGeom prst="rect">
            <a:avLst/>
          </a:prstGeom>
        </p:spPr>
      </p:pic>
      <p:sp>
        <p:nvSpPr>
          <p:cNvPr id="9" name="TextBox 8"/>
          <p:cNvSpPr txBox="1"/>
          <p:nvPr/>
        </p:nvSpPr>
        <p:spPr>
          <a:xfrm>
            <a:off x="161917" y="4298991"/>
            <a:ext cx="8731051" cy="1969770"/>
          </a:xfrm>
          <a:prstGeom prst="rect">
            <a:avLst/>
          </a:prstGeom>
          <a:noFill/>
        </p:spPr>
        <p:txBody>
          <a:bodyPr wrap="none" rtlCol="0">
            <a:spAutoFit/>
          </a:bodyPr>
          <a:lstStyle/>
          <a:p>
            <a:pPr marL="457200" indent="-457200">
              <a:buFont typeface="Arial"/>
              <a:buChar char="•"/>
            </a:pPr>
            <a:r>
              <a:rPr lang="zh-CN" altLang="en-US" sz="2800" b="1" dirty="0" smtClean="0">
                <a:latin typeface="华文楷体"/>
                <a:ea typeface="华文楷体"/>
                <a:cs typeface="华文楷体"/>
              </a:rPr>
              <a:t>需要高统计量数据研究</a:t>
            </a:r>
            <a:r>
              <a:rPr lang="en-US" altLang="zh-CN" sz="2800" b="1" dirty="0" smtClean="0">
                <a:latin typeface="华文楷体"/>
                <a:ea typeface="华文楷体"/>
                <a:cs typeface="华文楷体"/>
              </a:rPr>
              <a:t>Higgs</a:t>
            </a:r>
            <a:r>
              <a:rPr lang="zh-CN" altLang="en-US" sz="2800" b="1" dirty="0" smtClean="0">
                <a:latin typeface="华文楷体"/>
                <a:ea typeface="华文楷体"/>
                <a:cs typeface="华文楷体"/>
              </a:rPr>
              <a:t>性质，寻找新物理</a:t>
            </a:r>
            <a:endParaRPr lang="en-US" altLang="zh-CN" sz="2800" b="1" dirty="0" smtClean="0">
              <a:latin typeface="华文楷体"/>
              <a:ea typeface="华文楷体"/>
              <a:cs typeface="华文楷体"/>
            </a:endParaRPr>
          </a:p>
          <a:p>
            <a:endParaRPr lang="en-US" altLang="zh-CN" sz="1000" b="1" dirty="0" smtClean="0">
              <a:latin typeface="华文楷体"/>
              <a:ea typeface="华文楷体"/>
              <a:cs typeface="华文楷体"/>
            </a:endParaRPr>
          </a:p>
          <a:p>
            <a:pPr marL="457200" indent="-457200">
              <a:buFont typeface="Arial"/>
              <a:buChar char="•"/>
            </a:pPr>
            <a:r>
              <a:rPr lang="en-US" altLang="zh-CN" sz="2800" b="1" dirty="0" smtClean="0">
                <a:ea typeface="华文楷体"/>
                <a:cs typeface="Symbol" charset="2"/>
              </a:rPr>
              <a:t>Unique frontier for tackling key science questions, </a:t>
            </a:r>
          </a:p>
          <a:p>
            <a:r>
              <a:rPr lang="en-US" altLang="zh-CN" sz="2800" b="1" dirty="0">
                <a:ea typeface="华文楷体"/>
                <a:cs typeface="Symbol" charset="2"/>
              </a:rPr>
              <a:t> </a:t>
            </a:r>
            <a:r>
              <a:rPr lang="en-US" altLang="zh-CN" sz="2800" b="1" dirty="0" smtClean="0">
                <a:ea typeface="华文楷体"/>
                <a:cs typeface="Symbol" charset="2"/>
              </a:rPr>
              <a:t>     training</a:t>
            </a:r>
            <a:r>
              <a:rPr lang="en-US" altLang="zh-CN" sz="2800" b="1" dirty="0">
                <a:ea typeface="华文楷体"/>
                <a:cs typeface="Symbol" charset="2"/>
              </a:rPr>
              <a:t> </a:t>
            </a:r>
            <a:r>
              <a:rPr lang="en-US" altLang="zh-CN" sz="2800" b="1" dirty="0" smtClean="0">
                <a:ea typeface="华文楷体"/>
                <a:cs typeface="Symbol" charset="2"/>
              </a:rPr>
              <a:t>world first class scientists and develop cutting </a:t>
            </a:r>
          </a:p>
          <a:p>
            <a:r>
              <a:rPr lang="en-US" altLang="zh-CN" sz="2800" b="1" dirty="0">
                <a:ea typeface="华文楷体"/>
                <a:cs typeface="Symbol" charset="2"/>
              </a:rPr>
              <a:t> </a:t>
            </a:r>
            <a:r>
              <a:rPr lang="en-US" altLang="zh-CN" sz="2800" b="1" dirty="0" smtClean="0">
                <a:ea typeface="华文楷体"/>
                <a:cs typeface="Symbol" charset="2"/>
              </a:rPr>
              <a:t>     edge</a:t>
            </a:r>
            <a:r>
              <a:rPr lang="en-US" altLang="zh-CN" sz="2800" b="1" dirty="0">
                <a:ea typeface="华文楷体"/>
                <a:cs typeface="Symbol" charset="2"/>
              </a:rPr>
              <a:t> </a:t>
            </a:r>
            <a:r>
              <a:rPr lang="en-US" altLang="zh-CN" sz="2800" b="1" dirty="0" smtClean="0">
                <a:ea typeface="华文楷体"/>
                <a:cs typeface="Symbol" charset="2"/>
              </a:rPr>
              <a:t>technology.   </a:t>
            </a:r>
            <a:endParaRPr lang="en-US" sz="2800" b="1" dirty="0">
              <a:ea typeface="华文楷体"/>
              <a:cs typeface="Symbol" charset="2"/>
            </a:endParaRPr>
          </a:p>
        </p:txBody>
      </p:sp>
    </p:spTree>
    <p:extLst>
      <p:ext uri="{BB962C8B-B14F-4D97-AF65-F5344CB8AC3E}">
        <p14:creationId xmlns:p14="http://schemas.microsoft.com/office/powerpoint/2010/main" val="98019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0" name="Group 11"/>
          <p:cNvGrpSpPr>
            <a:grpSpLocks/>
          </p:cNvGrpSpPr>
          <p:nvPr/>
        </p:nvGrpSpPr>
        <p:grpSpPr bwMode="auto">
          <a:xfrm>
            <a:off x="4810125" y="3373438"/>
            <a:ext cx="4257675" cy="3141662"/>
            <a:chOff x="2310" y="2053"/>
            <a:chExt cx="2682" cy="1979"/>
          </a:xfrm>
        </p:grpSpPr>
        <p:pic>
          <p:nvPicPr>
            <p:cNvPr id="13325" name="Picture 12"/>
            <p:cNvPicPr>
              <a:picLocks noChangeAspect="1" noChangeArrowheads="1"/>
            </p:cNvPicPr>
            <p:nvPr/>
          </p:nvPicPr>
          <p:blipFill>
            <a:blip r:embed="rId3">
              <a:extLst>
                <a:ext uri="{28A0092B-C50C-407E-A947-70E740481C1C}">
                  <a14:useLocalDpi xmlns:a14="http://schemas.microsoft.com/office/drawing/2010/main" val="0"/>
                </a:ext>
              </a:extLst>
            </a:blip>
            <a:srcRect r="21164" b="12817"/>
            <a:stretch>
              <a:fillRect/>
            </a:stretch>
          </p:blipFill>
          <p:spPr bwMode="auto">
            <a:xfrm>
              <a:off x="2310" y="2073"/>
              <a:ext cx="2682" cy="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 Box 13"/>
            <p:cNvSpPr txBox="1">
              <a:spLocks noChangeArrowheads="1"/>
            </p:cNvSpPr>
            <p:nvPr/>
          </p:nvSpPr>
          <p:spPr bwMode="auto">
            <a:xfrm>
              <a:off x="2628" y="3685"/>
              <a:ext cx="16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0"/>
                </a:spcBef>
                <a:spcAft>
                  <a:spcPct val="0"/>
                </a:spcAft>
              </a:pPr>
              <a:r>
                <a:rPr lang="en-US" altLang="ja-JP" b="1" i="1">
                  <a:solidFill>
                    <a:srgbClr val="FFFF00"/>
                  </a:solidFill>
                  <a:latin typeface="Times" pitchFamily="18" charset="0"/>
                  <a:ea typeface="MS PGothic" pitchFamily="34" charset="-128"/>
                </a:rPr>
                <a:t>~</a:t>
              </a:r>
              <a:r>
                <a:rPr lang="en-US" altLang="zh-TW" b="1" i="1">
                  <a:solidFill>
                    <a:srgbClr val="FFFF00"/>
                  </a:solidFill>
                  <a:latin typeface="Times" pitchFamily="18" charset="0"/>
                  <a:ea typeface="MS PGothic" pitchFamily="34" charset="-128"/>
                </a:rPr>
                <a:t> </a:t>
              </a:r>
              <a:r>
                <a:rPr lang="en-US" altLang="ja-JP" b="1" i="1">
                  <a:solidFill>
                    <a:srgbClr val="FFFF00"/>
                  </a:solidFill>
                  <a:latin typeface="Times" pitchFamily="18" charset="0"/>
                  <a:ea typeface="MS PGothic" pitchFamily="34" charset="-128"/>
                </a:rPr>
                <a:t>1 km in diameter</a:t>
              </a:r>
            </a:p>
          </p:txBody>
        </p:sp>
        <p:pic>
          <p:nvPicPr>
            <p:cNvPr id="13327" name="Picture 14" descr="KEKB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 y="2053"/>
              <a:ext cx="907" cy="43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28" name="Oval 15"/>
            <p:cNvSpPr>
              <a:spLocks noChangeArrowheads="1"/>
            </p:cNvSpPr>
            <p:nvPr/>
          </p:nvSpPr>
          <p:spPr bwMode="auto">
            <a:xfrm>
              <a:off x="2960" y="3045"/>
              <a:ext cx="1391" cy="364"/>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zh-CN" altLang="en-US" sz="2400">
                <a:solidFill>
                  <a:srgbClr val="000000"/>
                </a:solidFill>
              </a:endParaRPr>
            </a:p>
          </p:txBody>
        </p:sp>
        <p:sp>
          <p:nvSpPr>
            <p:cNvPr id="13329" name="Line 16"/>
            <p:cNvSpPr>
              <a:spLocks noChangeShapeType="1"/>
            </p:cNvSpPr>
            <p:nvPr/>
          </p:nvSpPr>
          <p:spPr bwMode="auto">
            <a:xfrm>
              <a:off x="3402" y="3391"/>
              <a:ext cx="730" cy="397"/>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zh-CN" altLang="en-US" sz="2400">
                <a:solidFill>
                  <a:srgbClr val="000000"/>
                </a:solidFill>
              </a:endParaRPr>
            </a:p>
          </p:txBody>
        </p:sp>
        <p:sp>
          <p:nvSpPr>
            <p:cNvPr id="13330" name="Text Box 17"/>
            <p:cNvSpPr txBox="1">
              <a:spLocks noChangeArrowheads="1"/>
            </p:cNvSpPr>
            <p:nvPr/>
          </p:nvSpPr>
          <p:spPr bwMode="auto">
            <a:xfrm>
              <a:off x="3716" y="2234"/>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fontAlgn="base">
                <a:spcBef>
                  <a:spcPct val="0"/>
                </a:spcBef>
                <a:spcAft>
                  <a:spcPct val="0"/>
                </a:spcAft>
              </a:pPr>
              <a:r>
                <a:rPr lang="en-US" altLang="ja-JP" sz="1800" b="1" i="1">
                  <a:solidFill>
                    <a:srgbClr val="FFAD35"/>
                  </a:solidFill>
                  <a:ea typeface="MS PGothic" pitchFamily="34" charset="-128"/>
                </a:rPr>
                <a:t>Mt. Tsukuba</a:t>
              </a:r>
              <a:r>
                <a:rPr lang="en-US" altLang="ja-JP" sz="1800" b="1" i="1">
                  <a:solidFill>
                    <a:srgbClr val="FF9933"/>
                  </a:solidFill>
                  <a:ea typeface="MS PGothic" pitchFamily="34" charset="-128"/>
                </a:rPr>
                <a:t> </a:t>
              </a:r>
            </a:p>
          </p:txBody>
        </p:sp>
        <p:sp>
          <p:nvSpPr>
            <p:cNvPr id="13331" name="Text Box 18"/>
            <p:cNvSpPr txBox="1">
              <a:spLocks noChangeArrowheads="1"/>
            </p:cNvSpPr>
            <p:nvPr/>
          </p:nvSpPr>
          <p:spPr bwMode="auto">
            <a:xfrm>
              <a:off x="2764" y="2543"/>
              <a:ext cx="5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fontAlgn="base">
                <a:spcBef>
                  <a:spcPct val="0"/>
                </a:spcBef>
                <a:spcAft>
                  <a:spcPct val="0"/>
                </a:spcAft>
              </a:pPr>
              <a:r>
                <a:rPr lang="en-US" altLang="ja-JP" sz="2000" b="1" i="1">
                  <a:solidFill>
                    <a:srgbClr val="FFFF00"/>
                  </a:solidFill>
                  <a:latin typeface="Garamond" pitchFamily="18" charset="0"/>
                  <a:ea typeface="MS PGothic" pitchFamily="34" charset="-128"/>
                </a:rPr>
                <a:t>KEKB</a:t>
              </a:r>
            </a:p>
          </p:txBody>
        </p:sp>
        <p:sp>
          <p:nvSpPr>
            <p:cNvPr id="13332" name="Oval 19"/>
            <p:cNvSpPr>
              <a:spLocks noChangeArrowheads="1"/>
            </p:cNvSpPr>
            <p:nvPr/>
          </p:nvSpPr>
          <p:spPr bwMode="auto">
            <a:xfrm>
              <a:off x="3844" y="3013"/>
              <a:ext cx="277" cy="110"/>
            </a:xfrm>
            <a:prstGeom prst="ellipse">
              <a:avLst/>
            </a:prstGeom>
            <a:noFill/>
            <a:ln w="28575">
              <a:solidFill>
                <a:srgbClr val="FFBB5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zh-CN" altLang="en-US" sz="2400">
                <a:solidFill>
                  <a:srgbClr val="000000"/>
                </a:solidFill>
              </a:endParaRPr>
            </a:p>
          </p:txBody>
        </p:sp>
        <p:sp>
          <p:nvSpPr>
            <p:cNvPr id="13333" name="Text Box 20"/>
            <p:cNvSpPr txBox="1">
              <a:spLocks noChangeArrowheads="1"/>
            </p:cNvSpPr>
            <p:nvPr/>
          </p:nvSpPr>
          <p:spPr bwMode="auto">
            <a:xfrm>
              <a:off x="3762" y="2733"/>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fontAlgn="base">
                <a:spcBef>
                  <a:spcPct val="0"/>
                </a:spcBef>
                <a:spcAft>
                  <a:spcPct val="0"/>
                </a:spcAft>
              </a:pPr>
              <a:r>
                <a:rPr lang="en-US" altLang="ja-JP" sz="2000" b="1" i="1">
                  <a:solidFill>
                    <a:srgbClr val="FFFF00"/>
                  </a:solidFill>
                  <a:latin typeface="Garamond" pitchFamily="18" charset="0"/>
                  <a:ea typeface="MS PGothic" pitchFamily="34" charset="-128"/>
                </a:rPr>
                <a:t>Belle</a:t>
              </a:r>
            </a:p>
          </p:txBody>
        </p:sp>
      </p:grpSp>
      <p:sp>
        <p:nvSpPr>
          <p:cNvPr id="13314" name="Slide Number Placeholder 5"/>
          <p:cNvSpPr>
            <a:spLocks noGrp="1"/>
          </p:cNvSpPr>
          <p:nvPr>
            <p:ph type="sldNum" sz="quarter" idx="12"/>
          </p:nvPr>
        </p:nvSpPr>
        <p:spPr>
          <a:xfrm>
            <a:off x="3059832" y="6381750"/>
            <a:ext cx="1905000" cy="457200"/>
          </a:xfrm>
          <a:noFill/>
        </p:spPr>
        <p:txBody>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eaLnBrk="1" hangingPunct="1"/>
            <a:fld id="{57317D7B-B0CB-4FB5-980A-F890D53865EF}" type="slidenum">
              <a:rPr lang="en-US" altLang="zh-CN" sz="1400">
                <a:solidFill>
                  <a:srgbClr val="000000"/>
                </a:solidFill>
              </a:rPr>
              <a:pPr algn="ctr" eaLnBrk="1" hangingPunct="1"/>
              <a:t>11</a:t>
            </a:fld>
            <a:endParaRPr lang="en-US" altLang="zh-CN" sz="1400" dirty="0">
              <a:solidFill>
                <a:srgbClr val="000000"/>
              </a:solidFill>
            </a:endParaRPr>
          </a:p>
        </p:txBody>
      </p:sp>
      <p:sp>
        <p:nvSpPr>
          <p:cNvPr id="13315" name="Rectangle 2"/>
          <p:cNvSpPr>
            <a:spLocks noGrp="1" noChangeArrowheads="1"/>
          </p:cNvSpPr>
          <p:nvPr>
            <p:ph type="title"/>
          </p:nvPr>
        </p:nvSpPr>
        <p:spPr>
          <a:xfrm>
            <a:off x="381000" y="2639"/>
            <a:ext cx="8077200" cy="876300"/>
          </a:xfrm>
        </p:spPr>
        <p:txBody>
          <a:bodyPr/>
          <a:lstStyle/>
          <a:p>
            <a:pPr eaLnBrk="1" hangingPunct="1"/>
            <a:r>
              <a:rPr lang="en-US" altLang="zh-CN" b="1" dirty="0" smtClean="0">
                <a:ea typeface="Arial Unicode MS" panose="020B0604020202020204" pitchFamily="34" charset="-122"/>
                <a:cs typeface="Arial Unicode MS" panose="020B0604020202020204" pitchFamily="34" charset="-122"/>
              </a:rPr>
              <a:t>The Belle Experiment at KEKB</a:t>
            </a:r>
            <a:endParaRPr lang="zh-CN" altLang="en-US" b="1" dirty="0" smtClean="0">
              <a:ea typeface="Arial Unicode MS" panose="020B0604020202020204" pitchFamily="34" charset="-122"/>
              <a:cs typeface="Arial Unicode MS" panose="020B0604020202020204" pitchFamily="34" charset="-122"/>
            </a:endParaRPr>
          </a:p>
        </p:txBody>
      </p:sp>
      <p:grpSp>
        <p:nvGrpSpPr>
          <p:cNvPr id="13316" name="Group 3"/>
          <p:cNvGrpSpPr>
            <a:grpSpLocks/>
          </p:cNvGrpSpPr>
          <p:nvPr/>
        </p:nvGrpSpPr>
        <p:grpSpPr bwMode="auto">
          <a:xfrm>
            <a:off x="228600" y="1028700"/>
            <a:ext cx="5192713" cy="5138738"/>
            <a:chOff x="1429" y="618"/>
            <a:chExt cx="3271" cy="3237"/>
          </a:xfrm>
        </p:grpSpPr>
        <p:pic>
          <p:nvPicPr>
            <p:cNvPr id="13334" name="Picture 4" descr="ringanimation2M">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29" y="618"/>
              <a:ext cx="2705"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Text Box 5"/>
            <p:cNvSpPr txBox="1">
              <a:spLocks noChangeArrowheads="1"/>
            </p:cNvSpPr>
            <p:nvPr/>
          </p:nvSpPr>
          <p:spPr bwMode="auto">
            <a:xfrm>
              <a:off x="3366" y="2973"/>
              <a:ext cx="790"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0"/>
                </a:spcBef>
                <a:spcAft>
                  <a:spcPct val="0"/>
                </a:spcAft>
              </a:pPr>
              <a:r>
                <a:rPr lang="en-US" altLang="ja-JP" sz="2000">
                  <a:solidFill>
                    <a:srgbClr val="000000"/>
                  </a:solidFill>
                  <a:latin typeface="Arial" charset="0"/>
                  <a:ea typeface="MS PGothic" pitchFamily="34" charset="-128"/>
                </a:rPr>
                <a:t>e</a:t>
              </a:r>
              <a:r>
                <a:rPr lang="en-US" altLang="ja-JP" sz="2000" baseline="30000">
                  <a:solidFill>
                    <a:srgbClr val="000000"/>
                  </a:solidFill>
                  <a:latin typeface="Arial" charset="0"/>
                  <a:ea typeface="MS PGothic" pitchFamily="34" charset="-128"/>
                </a:rPr>
                <a:t>+</a:t>
              </a:r>
              <a:r>
                <a:rPr lang="en-US" altLang="ja-JP" sz="2000">
                  <a:solidFill>
                    <a:srgbClr val="000000"/>
                  </a:solidFill>
                  <a:latin typeface="Arial" charset="0"/>
                  <a:ea typeface="MS PGothic" pitchFamily="34" charset="-128"/>
                </a:rPr>
                <a:t> source</a:t>
              </a:r>
            </a:p>
          </p:txBody>
        </p:sp>
        <p:sp>
          <p:nvSpPr>
            <p:cNvPr id="13336" name="Text Box 6"/>
            <p:cNvSpPr txBox="1">
              <a:spLocks noChangeArrowheads="1"/>
            </p:cNvSpPr>
            <p:nvPr/>
          </p:nvSpPr>
          <p:spPr bwMode="auto">
            <a:xfrm>
              <a:off x="3394" y="2371"/>
              <a:ext cx="747"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0"/>
                </a:spcBef>
                <a:spcAft>
                  <a:spcPct val="0"/>
                </a:spcAft>
              </a:pPr>
              <a:r>
                <a:rPr lang="en-US" altLang="ja-JP" sz="2000">
                  <a:solidFill>
                    <a:srgbClr val="000000"/>
                  </a:solidFill>
                  <a:latin typeface="Arial" charset="0"/>
                  <a:ea typeface="MS PGothic" pitchFamily="34" charset="-128"/>
                </a:rPr>
                <a:t>Ares RF </a:t>
              </a:r>
            </a:p>
            <a:p>
              <a:pPr defTabSz="914400" eaLnBrk="1" fontAlgn="base" hangingPunct="1">
                <a:spcBef>
                  <a:spcPct val="0"/>
                </a:spcBef>
                <a:spcAft>
                  <a:spcPct val="0"/>
                </a:spcAft>
              </a:pPr>
              <a:r>
                <a:rPr lang="en-US" altLang="ja-JP" sz="2000">
                  <a:solidFill>
                    <a:srgbClr val="000000"/>
                  </a:solidFill>
                  <a:latin typeface="Arial" charset="0"/>
                  <a:ea typeface="MS PGothic" pitchFamily="34" charset="-128"/>
                </a:rPr>
                <a:t>cavity</a:t>
              </a:r>
            </a:p>
          </p:txBody>
        </p:sp>
        <p:sp>
          <p:nvSpPr>
            <p:cNvPr id="13337" name="Text Box 7"/>
            <p:cNvSpPr txBox="1">
              <a:spLocks noChangeArrowheads="1"/>
            </p:cNvSpPr>
            <p:nvPr/>
          </p:nvSpPr>
          <p:spPr bwMode="auto">
            <a:xfrm>
              <a:off x="3606" y="788"/>
              <a:ext cx="109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lnSpc>
                  <a:spcPct val="70000"/>
                </a:lnSpc>
                <a:spcBef>
                  <a:spcPct val="0"/>
                </a:spcBef>
                <a:spcAft>
                  <a:spcPct val="0"/>
                </a:spcAft>
              </a:pPr>
              <a:r>
                <a:rPr lang="en-US" altLang="ja-JP" sz="2000">
                  <a:solidFill>
                    <a:srgbClr val="000000"/>
                  </a:solidFill>
                  <a:latin typeface="Arial" charset="0"/>
                  <a:ea typeface="MS PGothic" pitchFamily="34" charset="-128"/>
                </a:rPr>
                <a:t>Belle detector</a:t>
              </a:r>
            </a:p>
          </p:txBody>
        </p:sp>
      </p:grpSp>
      <p:sp>
        <p:nvSpPr>
          <p:cNvPr id="13317" name="Rectangle 8"/>
          <p:cNvSpPr>
            <a:spLocks noChangeArrowheads="1"/>
          </p:cNvSpPr>
          <p:nvPr/>
        </p:nvSpPr>
        <p:spPr bwMode="auto">
          <a:xfrm>
            <a:off x="5689600" y="1676400"/>
            <a:ext cx="3300413" cy="5191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ja-JP" sz="2400">
                <a:solidFill>
                  <a:srgbClr val="000000"/>
                </a:solidFill>
                <a:latin typeface="Tahoma" pitchFamily="34" charset="0"/>
                <a:ea typeface="MS PGothic" pitchFamily="34" charset="-128"/>
              </a:rPr>
              <a:t>World record:</a:t>
            </a:r>
            <a:r>
              <a:rPr lang="en-US" altLang="ja-JP" sz="2800">
                <a:solidFill>
                  <a:srgbClr val="000000"/>
                </a:solidFill>
                <a:latin typeface="Tahoma" pitchFamily="34" charset="0"/>
                <a:ea typeface="MS PGothic" pitchFamily="34" charset="-128"/>
              </a:rPr>
              <a:t> </a:t>
            </a:r>
          </a:p>
        </p:txBody>
      </p:sp>
      <p:sp>
        <p:nvSpPr>
          <p:cNvPr id="13318" name="Text Box 9"/>
          <p:cNvSpPr txBox="1">
            <a:spLocks noChangeArrowheads="1"/>
          </p:cNvSpPr>
          <p:nvPr/>
        </p:nvSpPr>
        <p:spPr bwMode="auto">
          <a:xfrm>
            <a:off x="5105400" y="2184400"/>
            <a:ext cx="3848100"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50000"/>
              </a:spcBef>
              <a:spcAft>
                <a:spcPct val="0"/>
              </a:spcAft>
            </a:pPr>
            <a:r>
              <a:rPr kumimoji="0" lang="en-US" altLang="ja-JP" b="1">
                <a:solidFill>
                  <a:srgbClr val="FF0000"/>
                </a:solidFill>
                <a:latin typeface="Arial" charset="0"/>
                <a:ea typeface="MS PGothic" pitchFamily="34" charset="-128"/>
              </a:rPr>
              <a:t>L = </a:t>
            </a:r>
            <a:r>
              <a:rPr kumimoji="0" lang="en-US" altLang="zh-CN" b="1">
                <a:solidFill>
                  <a:srgbClr val="FF0000"/>
                </a:solidFill>
                <a:latin typeface="Arial" charset="0"/>
                <a:ea typeface="MS PGothic" pitchFamily="34" charset="-128"/>
              </a:rPr>
              <a:t>2.1</a:t>
            </a:r>
            <a:r>
              <a:rPr kumimoji="0" lang="en-US" altLang="ja-JP" b="1">
                <a:solidFill>
                  <a:srgbClr val="FF0000"/>
                </a:solidFill>
                <a:latin typeface="Arial" charset="0"/>
                <a:ea typeface="MS PGothic" pitchFamily="34" charset="-128"/>
              </a:rPr>
              <a:t> x 10</a:t>
            </a:r>
            <a:r>
              <a:rPr kumimoji="0" lang="en-US" altLang="ja-JP" b="1" baseline="30000">
                <a:solidFill>
                  <a:srgbClr val="FF0000"/>
                </a:solidFill>
                <a:latin typeface="Arial" charset="0"/>
                <a:ea typeface="MS PGothic" pitchFamily="34" charset="-128"/>
              </a:rPr>
              <a:t>34</a:t>
            </a:r>
            <a:r>
              <a:rPr kumimoji="0" lang="en-US" altLang="ja-JP" b="1">
                <a:solidFill>
                  <a:srgbClr val="FF0000"/>
                </a:solidFill>
                <a:latin typeface="Arial" charset="0"/>
                <a:ea typeface="MS PGothic" pitchFamily="34" charset="-128"/>
              </a:rPr>
              <a:t>/cm</a:t>
            </a:r>
            <a:r>
              <a:rPr kumimoji="0" lang="en-US" altLang="ja-JP" b="1" baseline="30000">
                <a:solidFill>
                  <a:srgbClr val="FF0000"/>
                </a:solidFill>
                <a:latin typeface="Arial" charset="0"/>
                <a:ea typeface="MS PGothic" pitchFamily="34" charset="-128"/>
              </a:rPr>
              <a:t>2</a:t>
            </a:r>
            <a:r>
              <a:rPr kumimoji="0" lang="en-US" altLang="ja-JP" b="1">
                <a:solidFill>
                  <a:srgbClr val="FF0000"/>
                </a:solidFill>
                <a:latin typeface="Arial" charset="0"/>
                <a:ea typeface="MS PGothic" pitchFamily="34" charset="-128"/>
              </a:rPr>
              <a:t>/sec</a:t>
            </a:r>
          </a:p>
        </p:txBody>
      </p:sp>
      <p:sp>
        <p:nvSpPr>
          <p:cNvPr id="13319" name="Text Box 10"/>
          <p:cNvSpPr txBox="1">
            <a:spLocks noChangeArrowheads="1"/>
          </p:cNvSpPr>
          <p:nvPr/>
        </p:nvSpPr>
        <p:spPr bwMode="auto">
          <a:xfrm>
            <a:off x="381000" y="1333500"/>
            <a:ext cx="16002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50000"/>
              </a:spcBef>
              <a:spcAft>
                <a:spcPct val="0"/>
              </a:spcAft>
            </a:pPr>
            <a:r>
              <a:rPr kumimoji="0" lang="en-US" altLang="ja-JP" sz="1800">
                <a:solidFill>
                  <a:srgbClr val="000000"/>
                </a:solidFill>
                <a:latin typeface="Tahoma" pitchFamily="34" charset="0"/>
                <a:ea typeface="MS PGothic" pitchFamily="34" charset="-128"/>
              </a:rPr>
              <a:t>SCC RF(HER)</a:t>
            </a:r>
          </a:p>
        </p:txBody>
      </p:sp>
      <p:sp>
        <p:nvSpPr>
          <p:cNvPr id="13321" name="Text Box 21"/>
          <p:cNvSpPr txBox="1">
            <a:spLocks noChangeArrowheads="1"/>
          </p:cNvSpPr>
          <p:nvPr/>
        </p:nvSpPr>
        <p:spPr bwMode="auto">
          <a:xfrm>
            <a:off x="304800" y="5013325"/>
            <a:ext cx="1504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ctr" defTabSz="914400" eaLnBrk="1" fontAlgn="base" hangingPunct="1">
              <a:spcBef>
                <a:spcPct val="0"/>
              </a:spcBef>
              <a:spcAft>
                <a:spcPct val="0"/>
              </a:spcAft>
            </a:pPr>
            <a:r>
              <a:rPr lang="en-US" altLang="ja-JP">
                <a:solidFill>
                  <a:srgbClr val="000000"/>
                </a:solidFill>
                <a:ea typeface="MS PGothic" pitchFamily="34" charset="-128"/>
              </a:rPr>
              <a:t>1999</a:t>
            </a:r>
            <a:r>
              <a:rPr lang="en-US" altLang="zh-CN">
                <a:solidFill>
                  <a:srgbClr val="000000"/>
                </a:solidFill>
                <a:ea typeface="MS PGothic" pitchFamily="34" charset="-128"/>
              </a:rPr>
              <a:t>-2010</a:t>
            </a:r>
          </a:p>
          <a:p>
            <a:pPr algn="ctr" defTabSz="914400" eaLnBrk="1" fontAlgn="base" hangingPunct="1">
              <a:spcBef>
                <a:spcPct val="0"/>
              </a:spcBef>
              <a:spcAft>
                <a:spcPct val="0"/>
              </a:spcAft>
            </a:pPr>
            <a:r>
              <a:rPr lang="en-US" altLang="zh-CN">
                <a:solidFill>
                  <a:srgbClr val="000000"/>
                </a:solidFill>
                <a:ea typeface="MS PGothic" pitchFamily="34" charset="-128"/>
              </a:rPr>
              <a:t>1014/fb</a:t>
            </a:r>
          </a:p>
        </p:txBody>
      </p:sp>
      <p:sp>
        <p:nvSpPr>
          <p:cNvPr id="348182" name="Rectangle 22"/>
          <p:cNvSpPr>
            <a:spLocks noChangeArrowheads="1"/>
          </p:cNvSpPr>
          <p:nvPr/>
        </p:nvSpPr>
        <p:spPr bwMode="auto">
          <a:xfrm>
            <a:off x="533400" y="6019800"/>
            <a:ext cx="2362200" cy="381000"/>
          </a:xfrm>
          <a:prstGeom prst="rect">
            <a:avLst/>
          </a:prstGeom>
          <a:solidFill>
            <a:schemeClr val="bg1"/>
          </a:solidFill>
          <a:ln>
            <a:noFill/>
          </a:ln>
          <a:effectLst/>
          <a:extLs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lgn="ctr" defTabSz="914400" fontAlgn="base">
              <a:spcBef>
                <a:spcPct val="0"/>
              </a:spcBef>
              <a:spcAft>
                <a:spcPct val="0"/>
              </a:spcAft>
              <a:defRPr/>
            </a:pPr>
            <a:r>
              <a:rPr lang="en-US" altLang="zh-TW" sz="1900">
                <a:solidFill>
                  <a:srgbClr val="0000FF"/>
                </a:solidFill>
                <a:effectLst>
                  <a:outerShdw blurRad="38100" dist="38100" dir="2700000" algn="tl">
                    <a:srgbClr val="C0C0C0"/>
                  </a:outerShdw>
                </a:effectLst>
                <a:latin typeface="Comic Sans MS" pitchFamily="66" charset="0"/>
                <a:ea typeface="MS PGothic" pitchFamily="34" charset="-128"/>
                <a:cs typeface="Arial" charset="0"/>
              </a:rPr>
              <a:t>The KEKB Collider</a:t>
            </a:r>
            <a:endParaRPr lang="zh-TW" altLang="en-US" sz="1900">
              <a:solidFill>
                <a:srgbClr val="0000FF"/>
              </a:solidFill>
              <a:effectLst>
                <a:outerShdw blurRad="38100" dist="38100" dir="2700000" algn="tl">
                  <a:srgbClr val="C0C0C0"/>
                </a:outerShdw>
              </a:effectLst>
              <a:latin typeface="Comic Sans MS" pitchFamily="66" charset="0"/>
              <a:ea typeface="MS PGothic" pitchFamily="34" charset="-128"/>
              <a:cs typeface="Arial" charset="0"/>
            </a:endParaRPr>
          </a:p>
        </p:txBody>
      </p:sp>
      <p:sp>
        <p:nvSpPr>
          <p:cNvPr id="13323" name="Text Box 23"/>
          <p:cNvSpPr txBox="1">
            <a:spLocks noChangeArrowheads="1"/>
          </p:cNvSpPr>
          <p:nvPr/>
        </p:nvSpPr>
        <p:spPr bwMode="auto">
          <a:xfrm>
            <a:off x="0" y="3390900"/>
            <a:ext cx="13716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defTabSz="914400" eaLnBrk="1" fontAlgn="base" hangingPunct="1">
              <a:spcBef>
                <a:spcPct val="50000"/>
              </a:spcBef>
              <a:spcAft>
                <a:spcPct val="0"/>
              </a:spcAft>
            </a:pPr>
            <a:r>
              <a:rPr kumimoji="0" lang="en-US" altLang="ja-JP" sz="1800">
                <a:solidFill>
                  <a:srgbClr val="000000"/>
                </a:solidFill>
                <a:latin typeface="Tahoma" pitchFamily="34" charset="0"/>
                <a:ea typeface="MS PGothic" pitchFamily="34" charset="-128"/>
              </a:rPr>
              <a:t>ARES(LER)</a:t>
            </a:r>
          </a:p>
        </p:txBody>
      </p:sp>
      <p:sp>
        <p:nvSpPr>
          <p:cNvPr id="13324" name="Rectangle 24"/>
          <p:cNvSpPr>
            <a:spLocks noChangeArrowheads="1"/>
          </p:cNvSpPr>
          <p:nvPr/>
        </p:nvSpPr>
        <p:spPr bwMode="auto">
          <a:xfrm>
            <a:off x="0" y="4051300"/>
            <a:ext cx="2303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altLang="ja-JP" sz="2200" dirty="0">
                <a:solidFill>
                  <a:srgbClr val="0000FF"/>
                </a:solidFill>
                <a:latin typeface="Tahoma" pitchFamily="34" charset="0"/>
                <a:ea typeface="MS PGothic" pitchFamily="34" charset="-128"/>
              </a:rPr>
              <a:t>8 x 3.5 </a:t>
            </a:r>
            <a:r>
              <a:rPr lang="en-US" altLang="ja-JP" sz="2200" dirty="0" err="1">
                <a:solidFill>
                  <a:srgbClr val="0000FF"/>
                </a:solidFill>
                <a:latin typeface="Tahoma" pitchFamily="34" charset="0"/>
                <a:ea typeface="MS PGothic" pitchFamily="34" charset="-128"/>
              </a:rPr>
              <a:t>GeV</a:t>
            </a:r>
            <a:r>
              <a:rPr lang="en-US" altLang="ja-JP" sz="2200" dirty="0">
                <a:solidFill>
                  <a:srgbClr val="0000FF"/>
                </a:solidFill>
                <a:latin typeface="Tahoma" pitchFamily="34" charset="0"/>
                <a:ea typeface="MS PGothic" pitchFamily="34" charset="-128"/>
              </a:rPr>
              <a:t> </a:t>
            </a:r>
            <a:endParaRPr lang="sl-SI" altLang="zh-CN" sz="2200" dirty="0">
              <a:solidFill>
                <a:srgbClr val="0000FF"/>
              </a:solidFill>
              <a:latin typeface="Tahoma" pitchFamily="34" charset="0"/>
              <a:ea typeface="MS PGothic" pitchFamily="34" charset="-128"/>
            </a:endParaRPr>
          </a:p>
          <a:p>
            <a:pPr algn="ctr" defTabSz="914400" fontAlgn="base">
              <a:spcBef>
                <a:spcPct val="0"/>
              </a:spcBef>
              <a:spcAft>
                <a:spcPct val="0"/>
              </a:spcAft>
            </a:pPr>
            <a:r>
              <a:rPr lang="en-US" altLang="ja-JP" sz="2200" dirty="0">
                <a:solidFill>
                  <a:srgbClr val="0000FF"/>
                </a:solidFill>
                <a:latin typeface="Tahoma" pitchFamily="34" charset="0"/>
                <a:ea typeface="MS PGothic" pitchFamily="34" charset="-128"/>
              </a:rPr>
              <a:t>22 </a:t>
            </a:r>
            <a:r>
              <a:rPr lang="en-US" altLang="ja-JP" sz="2200" dirty="0" err="1">
                <a:solidFill>
                  <a:srgbClr val="0000FF"/>
                </a:solidFill>
                <a:latin typeface="Tahoma" pitchFamily="34" charset="0"/>
                <a:ea typeface="MS PGothic" pitchFamily="34" charset="-128"/>
              </a:rPr>
              <a:t>mrad</a:t>
            </a:r>
            <a:r>
              <a:rPr lang="en-US" altLang="ja-JP" sz="2200" dirty="0">
                <a:solidFill>
                  <a:srgbClr val="0000FF"/>
                </a:solidFill>
                <a:latin typeface="Tahoma" pitchFamily="34" charset="0"/>
                <a:ea typeface="MS PGothic" pitchFamily="34" charset="-128"/>
              </a:rPr>
              <a:t> </a:t>
            </a:r>
            <a:r>
              <a:rPr lang="sl-SI" altLang="zh-CN" sz="2200" dirty="0">
                <a:solidFill>
                  <a:srgbClr val="0000FF"/>
                </a:solidFill>
                <a:latin typeface="Tahoma" pitchFamily="34" charset="0"/>
                <a:ea typeface="MS PGothic" pitchFamily="34" charset="-128"/>
              </a:rPr>
              <a:t>crossing</a:t>
            </a:r>
            <a:endParaRPr lang="en-GB" altLang="zh-CN" sz="2200" dirty="0">
              <a:solidFill>
                <a:srgbClr val="0000FF"/>
              </a:solidFill>
              <a:latin typeface="Tahoma" pitchFamily="34" charset="0"/>
              <a:ea typeface="MS PGothic" pitchFamily="34" charset="-128"/>
            </a:endParaRPr>
          </a:p>
        </p:txBody>
      </p:sp>
    </p:spTree>
    <p:extLst>
      <p:ext uri="{BB962C8B-B14F-4D97-AF65-F5344CB8AC3E}">
        <p14:creationId xmlns:p14="http://schemas.microsoft.com/office/powerpoint/2010/main" val="6451184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12</a:t>
            </a:fld>
            <a:endParaRPr lang="en-US"/>
          </a:p>
        </p:txBody>
      </p:sp>
      <p:pic>
        <p:nvPicPr>
          <p:cNvPr id="5" name="Picture 4"/>
          <p:cNvPicPr>
            <a:picLocks noChangeAspect="1"/>
          </p:cNvPicPr>
          <p:nvPr/>
        </p:nvPicPr>
        <p:blipFill>
          <a:blip r:embed="rId2"/>
          <a:stretch>
            <a:fillRect/>
          </a:stretch>
        </p:blipFill>
        <p:spPr>
          <a:xfrm>
            <a:off x="0" y="38100"/>
            <a:ext cx="9144000" cy="6772060"/>
          </a:xfrm>
          <a:prstGeom prst="rect">
            <a:avLst/>
          </a:prstGeom>
        </p:spPr>
      </p:pic>
    </p:spTree>
    <p:extLst>
      <p:ext uri="{BB962C8B-B14F-4D97-AF65-F5344CB8AC3E}">
        <p14:creationId xmlns:p14="http://schemas.microsoft.com/office/powerpoint/2010/main" val="16150275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dirty="0">
                  <a:latin typeface="Calibri" charset="0"/>
                  <a:ea typeface="MS PGothic" charset="0"/>
                  <a:cs typeface="MS PGothic" charset="0"/>
                </a:rPr>
                <a:t>positron</a:t>
              </a:r>
              <a:r>
                <a:rPr kumimoji="1" lang="sl-SI" altLang="ja-JP" sz="1800" dirty="0">
                  <a:latin typeface="Calibri" charset="0"/>
                  <a:ea typeface="MS PGothic" charset="0"/>
                  <a:cs typeface="MS PGothic" charset="0"/>
                </a:rPr>
                <a:t>s</a:t>
              </a:r>
              <a:r>
                <a:rPr kumimoji="1" lang="en-US" altLang="ja-JP" sz="1800" dirty="0">
                  <a:latin typeface="Calibri" charset="0"/>
                  <a:ea typeface="MS PGothic" charset="0"/>
                  <a:cs typeface="MS PGothic" charset="0"/>
                </a:rPr>
                <a:t> (4GeV)</a:t>
              </a:r>
              <a:endParaRPr kumimoji="1" lang="ja-JP" altLang="en-US" sz="1800" dirty="0">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KL and </a:t>
              </a:r>
              <a:r>
                <a:rPr kumimoji="1" lang="en-US" altLang="ja-JP" sz="1600" u="sng" dirty="0" err="1">
                  <a:solidFill>
                    <a:schemeClr val="tx1"/>
                  </a:solidFill>
                </a:rPr>
                <a:t>muon</a:t>
              </a:r>
              <a:r>
                <a:rPr kumimoji="1" lang="en-US" altLang="ja-JP" sz="1600" u="sng" dirty="0">
                  <a:solidFill>
                    <a:schemeClr val="tx1"/>
                  </a:solidFill>
                </a:rPr>
                <a:t> detector:</a:t>
              </a:r>
            </a:p>
            <a:p>
              <a:pPr>
                <a:defRPr/>
              </a:pPr>
              <a:r>
                <a:rPr kumimoji="1" lang="en-US" altLang="ja-JP" sz="1400" dirty="0">
                  <a:solidFill>
                    <a:schemeClr val="tx1"/>
                  </a:solidFill>
                </a:rPr>
                <a:t>Resistive Plate Counter (</a:t>
              </a:r>
              <a:r>
                <a:rPr lang="en-US" altLang="ja-JP" sz="1400" dirty="0">
                  <a:solidFill>
                    <a:schemeClr val="tx1"/>
                  </a:solidFill>
                </a:rPr>
                <a:t>barrel outer layers</a:t>
              </a:r>
              <a:r>
                <a:rPr kumimoji="1" lang="en-US" altLang="ja-JP" sz="1400" dirty="0">
                  <a:solidFill>
                    <a:schemeClr val="tx1"/>
                  </a:solidFill>
                </a:rPr>
                <a:t>)</a:t>
              </a:r>
            </a:p>
            <a:p>
              <a:pPr>
                <a:defRPr/>
              </a:pPr>
              <a:r>
                <a:rPr kumimoji="1" lang="en-US" altLang="ja-JP" sz="1400" dirty="0">
                  <a:solidFill>
                    <a:schemeClr val="tx1"/>
                  </a:solidFill>
                </a:rPr>
                <a:t>Scintillator + WLSF + MPPC (end-caps</a:t>
              </a:r>
              <a:r>
                <a:rPr lang="en-US" altLang="ja-JP" sz="1400" dirty="0">
                  <a:solidFill>
                    <a:schemeClr val="tx1"/>
                  </a:solidFill>
                </a:rPr>
                <a:t> , inner 2 barrel layers</a:t>
              </a:r>
              <a:r>
                <a:rPr kumimoji="1" lang="en-US" altLang="ja-JP" sz="1400" dirty="0">
                  <a:solidFill>
                    <a:schemeClr val="tx1"/>
                  </a:solidFill>
                </a:rPr>
                <a:t>)</a:t>
              </a:r>
              <a:endParaRPr kumimoji="1" lang="ja-JP" altLang="en-US" sz="1400" dirty="0">
                <a:solidFill>
                  <a:schemeClr val="tx1"/>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Particle Identification </a:t>
              </a:r>
            </a:p>
            <a:p>
              <a:pPr>
                <a:defRPr/>
              </a:pPr>
              <a:r>
                <a:rPr kumimoji="1" lang="en-US" altLang="ja-JP" sz="1400" dirty="0">
                  <a:solidFill>
                    <a:schemeClr val="tx1"/>
                  </a:solidFill>
                </a:rPr>
                <a:t>Time-of-Propagation counter (barrel)</a:t>
              </a:r>
            </a:p>
            <a:p>
              <a:pPr>
                <a:defRPr/>
              </a:pPr>
              <a:r>
                <a:rPr kumimoji="1" lang="en-US" altLang="ja-JP" sz="1400" dirty="0">
                  <a:solidFill>
                    <a:schemeClr val="tx1"/>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EM Calorimeter:</a:t>
              </a:r>
            </a:p>
            <a:p>
              <a:pPr>
                <a:defRPr/>
              </a:pPr>
              <a:r>
                <a:rPr kumimoji="1" lang="en-US" altLang="ja-JP" sz="1400" dirty="0">
                  <a:solidFill>
                    <a:prstClr val="black"/>
                  </a:solidFill>
                </a:rPr>
                <a:t>CsI(Tl), waveform sampling (barrel)</a:t>
              </a:r>
            </a:p>
            <a:p>
              <a:pPr>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Vertex Detector</a:t>
              </a:r>
            </a:p>
            <a:p>
              <a:pPr>
                <a:defRPr/>
              </a:pPr>
              <a:r>
                <a:rPr kumimoji="1" lang="en-US" altLang="ja-JP" sz="1400" dirty="0">
                  <a:solidFill>
                    <a:prstClr val="black"/>
                  </a:solidFill>
                </a:rPr>
                <a:t>2 layers DEPFET + 4 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Beryllium beam pipe</a:t>
              </a:r>
            </a:p>
            <a:p>
              <a:pPr>
                <a:defRPr/>
              </a:pPr>
              <a:r>
                <a:rPr kumimoji="1" lang="en-US" altLang="ja-JP" sz="1400" dirty="0">
                  <a:solidFill>
                    <a:prstClr val="black"/>
                  </a:solidFill>
                </a:rPr>
                <a:t>2cm diameter</a:t>
              </a:r>
            </a:p>
          </p:txBody>
        </p:sp>
      </p:grpSp>
      <p:sp>
        <p:nvSpPr>
          <p:cNvPr id="2" name="Title 1"/>
          <p:cNvSpPr>
            <a:spLocks noGrp="1"/>
          </p:cNvSpPr>
          <p:nvPr>
            <p:ph type="title"/>
          </p:nvPr>
        </p:nvSpPr>
        <p:spPr>
          <a:xfrm>
            <a:off x="0" y="-62976"/>
            <a:ext cx="9144000" cy="908050"/>
          </a:xfrm>
        </p:spPr>
        <p:txBody>
          <a:bodyPr>
            <a:normAutofit/>
          </a:bodyPr>
          <a:lstStyle/>
          <a:p>
            <a:r>
              <a:rPr lang="en-US" b="1" dirty="0" smtClean="0">
                <a:latin typeface="+mn-lt"/>
              </a:rPr>
              <a:t>Belle II Detector</a:t>
            </a:r>
            <a:endParaRPr lang="en-US" b="1"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a:pPr>
                <a:defRPr/>
              </a:pPr>
              <a:t>13</a:t>
            </a:fld>
            <a:endParaRPr lang="en-US"/>
          </a:p>
        </p:txBody>
      </p:sp>
      <p:sp>
        <p:nvSpPr>
          <p:cNvPr id="4" name="TextBox 3"/>
          <p:cNvSpPr txBox="1"/>
          <p:nvPr/>
        </p:nvSpPr>
        <p:spPr>
          <a:xfrm>
            <a:off x="87605" y="816684"/>
            <a:ext cx="2750080" cy="646331"/>
          </a:xfrm>
          <a:prstGeom prst="rect">
            <a:avLst/>
          </a:prstGeom>
          <a:noFill/>
        </p:spPr>
        <p:txBody>
          <a:bodyPr wrap="square" rtlCol="0">
            <a:spAutoFit/>
          </a:bodyPr>
          <a:lstStyle/>
          <a:p>
            <a:r>
              <a:rPr lang="en-US" u="sng" dirty="0" smtClean="0"/>
              <a:t>BEAST (Background commissioning detector)</a:t>
            </a:r>
            <a:endParaRPr lang="en-US" u="sng" dirty="0"/>
          </a:p>
        </p:txBody>
      </p:sp>
    </p:spTree>
    <p:extLst>
      <p:ext uri="{BB962C8B-B14F-4D97-AF65-F5344CB8AC3E}">
        <p14:creationId xmlns:p14="http://schemas.microsoft.com/office/powerpoint/2010/main" val="11267180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49" y="105310"/>
            <a:ext cx="9000667" cy="685800"/>
          </a:xfrm>
        </p:spPr>
        <p:txBody>
          <a:bodyPr>
            <a:noAutofit/>
          </a:bodyPr>
          <a:lstStyle/>
          <a:p>
            <a:r>
              <a:rPr lang="en-US" sz="3600" b="1" dirty="0" smtClean="0"/>
              <a:t>Physics at </a:t>
            </a:r>
            <a:r>
              <a:rPr lang="en-US" sz="3600" b="1" dirty="0" err="1" smtClean="0"/>
              <a:t>SuperB</a:t>
            </a:r>
            <a:r>
              <a:rPr lang="en-US" sz="3600" b="1" dirty="0" smtClean="0"/>
              <a:t> Factory—Precision Frontier</a:t>
            </a:r>
            <a:endParaRPr lang="en-US" sz="3600" b="1" dirty="0"/>
          </a:p>
        </p:txBody>
      </p:sp>
      <p:sp>
        <p:nvSpPr>
          <p:cNvPr id="3" name="Content Placeholder 2"/>
          <p:cNvSpPr>
            <a:spLocks noGrp="1"/>
          </p:cNvSpPr>
          <p:nvPr>
            <p:ph idx="1"/>
          </p:nvPr>
        </p:nvSpPr>
        <p:spPr>
          <a:xfrm>
            <a:off x="338111" y="1019784"/>
            <a:ext cx="8654105" cy="5280944"/>
          </a:xfrm>
        </p:spPr>
        <p:txBody>
          <a:bodyPr>
            <a:noAutofit/>
          </a:bodyPr>
          <a:lstStyle/>
          <a:p>
            <a:pPr>
              <a:lnSpc>
                <a:spcPct val="90000"/>
              </a:lnSpc>
            </a:pPr>
            <a:r>
              <a:rPr lang="en-US" sz="2400" b="1" dirty="0" smtClean="0"/>
              <a:t>Search and understand </a:t>
            </a:r>
            <a:r>
              <a:rPr lang="en-US" sz="2400" b="1" dirty="0" smtClean="0">
                <a:solidFill>
                  <a:srgbClr val="FF0000"/>
                </a:solidFill>
              </a:rPr>
              <a:t>new form of hadron</a:t>
            </a:r>
            <a:r>
              <a:rPr lang="en-US" sz="2400" b="1" dirty="0" smtClean="0"/>
              <a:t>. </a:t>
            </a:r>
            <a:endParaRPr lang="en-US" sz="2400" b="1" dirty="0"/>
          </a:p>
          <a:p>
            <a:pPr>
              <a:lnSpc>
                <a:spcPct val="90000"/>
              </a:lnSpc>
            </a:pPr>
            <a:r>
              <a:rPr lang="en-US" sz="2400" b="1" dirty="0" smtClean="0"/>
              <a:t>Search for </a:t>
            </a:r>
            <a:r>
              <a:rPr lang="en-US" sz="2400" b="1" dirty="0" smtClean="0">
                <a:solidFill>
                  <a:srgbClr val="FF0000"/>
                </a:solidFill>
              </a:rPr>
              <a:t>new </a:t>
            </a:r>
            <a:r>
              <a:rPr lang="en-US" sz="2400" b="1" dirty="0">
                <a:solidFill>
                  <a:srgbClr val="FF0000"/>
                </a:solidFill>
              </a:rPr>
              <a:t>phenomena</a:t>
            </a:r>
            <a:r>
              <a:rPr lang="en-US" sz="2400" b="1" dirty="0"/>
              <a:t>: </a:t>
            </a:r>
          </a:p>
          <a:p>
            <a:pPr marL="0" indent="0">
              <a:lnSpc>
                <a:spcPct val="90000"/>
              </a:lnSpc>
              <a:buNone/>
            </a:pPr>
            <a:r>
              <a:rPr lang="en-US" sz="2400" b="1" dirty="0" smtClean="0"/>
              <a:t>     – </a:t>
            </a:r>
            <a:r>
              <a:rPr lang="en-US" sz="2400" b="1" dirty="0" smtClean="0">
                <a:solidFill>
                  <a:srgbClr val="FF0000"/>
                </a:solidFill>
              </a:rPr>
              <a:t>CPV</a:t>
            </a:r>
            <a:r>
              <a:rPr lang="en-US" sz="2400" b="1" dirty="0" smtClean="0"/>
              <a:t> from </a:t>
            </a:r>
            <a:r>
              <a:rPr lang="en-US" sz="2400" b="1" dirty="0"/>
              <a:t>the new physics (non KM</a:t>
            </a:r>
            <a:r>
              <a:rPr lang="en-US" sz="2400" b="1" dirty="0" smtClean="0"/>
              <a:t>), and in charm sector.</a:t>
            </a:r>
            <a:endParaRPr lang="en-US" sz="2400" b="1" dirty="0"/>
          </a:p>
          <a:p>
            <a:pPr marL="0" indent="0">
              <a:lnSpc>
                <a:spcPct val="90000"/>
              </a:lnSpc>
              <a:buNone/>
            </a:pPr>
            <a:r>
              <a:rPr lang="en-US" sz="2400" b="1" dirty="0" smtClean="0"/>
              <a:t>     – Lepton </a:t>
            </a:r>
            <a:r>
              <a:rPr lang="en-US" sz="2400" b="1" dirty="0"/>
              <a:t>flavor violations </a:t>
            </a:r>
            <a:r>
              <a:rPr lang="en-US" sz="2400" b="1" dirty="0" smtClean="0"/>
              <a:t>(</a:t>
            </a:r>
            <a:r>
              <a:rPr lang="en-US" sz="2400" b="1" dirty="0" smtClean="0">
                <a:solidFill>
                  <a:srgbClr val="FF0000"/>
                </a:solidFill>
              </a:rPr>
              <a:t>LFV</a:t>
            </a:r>
            <a:r>
              <a:rPr lang="en-US" sz="2400" b="1" dirty="0" smtClean="0"/>
              <a:t>) in </a:t>
            </a:r>
            <a:r>
              <a:rPr lang="en-US" sz="2400" b="1" dirty="0">
                <a:latin typeface="Symbol" charset="2"/>
                <a:cs typeface="Symbol" charset="2"/>
              </a:rPr>
              <a:t>t</a:t>
            </a:r>
            <a:r>
              <a:rPr lang="en-US" sz="2400" b="1" dirty="0"/>
              <a:t> decays. </a:t>
            </a:r>
          </a:p>
          <a:p>
            <a:pPr>
              <a:lnSpc>
                <a:spcPct val="90000"/>
              </a:lnSpc>
            </a:pPr>
            <a:r>
              <a:rPr lang="en-US" sz="2400" b="1" dirty="0" smtClean="0"/>
              <a:t>Provide data to diagnose </a:t>
            </a:r>
            <a:r>
              <a:rPr lang="en-US" sz="2400" b="1" dirty="0"/>
              <a:t>(if found) or </a:t>
            </a:r>
            <a:r>
              <a:rPr lang="en-US" sz="2400" b="1" dirty="0">
                <a:solidFill>
                  <a:srgbClr val="FF0000"/>
                </a:solidFill>
              </a:rPr>
              <a:t>constrain</a:t>
            </a:r>
            <a:r>
              <a:rPr lang="en-US" sz="2400" b="1" dirty="0"/>
              <a:t> (if not found) new physics </a:t>
            </a:r>
            <a:r>
              <a:rPr lang="en-US" sz="2400" b="1" dirty="0">
                <a:solidFill>
                  <a:srgbClr val="FF0000"/>
                </a:solidFill>
              </a:rPr>
              <a:t>models</a:t>
            </a:r>
            <a:r>
              <a:rPr lang="en-US" sz="2400" b="1" dirty="0"/>
              <a:t>. </a:t>
            </a:r>
          </a:p>
          <a:p>
            <a:pPr>
              <a:lnSpc>
                <a:spcPct val="90000"/>
              </a:lnSpc>
            </a:pPr>
            <a:r>
              <a:rPr lang="en-US" sz="2400" b="1" dirty="0" smtClean="0"/>
              <a:t>Probe </a:t>
            </a:r>
            <a:r>
              <a:rPr lang="en-US" sz="2400" b="1" dirty="0"/>
              <a:t>the </a:t>
            </a:r>
            <a:r>
              <a:rPr lang="en-US" sz="2400" b="1" dirty="0">
                <a:solidFill>
                  <a:srgbClr val="FF0000"/>
                </a:solidFill>
              </a:rPr>
              <a:t>charged Higgs </a:t>
            </a:r>
            <a:r>
              <a:rPr lang="en-US" sz="2400" b="1" dirty="0"/>
              <a:t>in large </a:t>
            </a:r>
            <a:r>
              <a:rPr lang="en-US" sz="2400" b="1" dirty="0" err="1"/>
              <a:t>tan</a:t>
            </a:r>
            <a:r>
              <a:rPr lang="en-US" sz="2400" b="1" dirty="0" err="1">
                <a:latin typeface="Symbol" charset="2"/>
                <a:cs typeface="Symbol" charset="2"/>
              </a:rPr>
              <a:t>b</a:t>
            </a:r>
            <a:r>
              <a:rPr lang="en-US" sz="2400" b="1" dirty="0"/>
              <a:t> </a:t>
            </a:r>
            <a:r>
              <a:rPr lang="en-US" sz="2400" b="1" dirty="0" smtClean="0"/>
              <a:t>region through pure </a:t>
            </a:r>
            <a:r>
              <a:rPr lang="en-US" sz="2400" b="1" dirty="0" err="1" smtClean="0"/>
              <a:t>leptonic</a:t>
            </a:r>
            <a:r>
              <a:rPr lang="en-US" sz="2400" b="1" dirty="0" smtClean="0"/>
              <a:t> decay, </a:t>
            </a:r>
            <a:r>
              <a:rPr lang="en-US" sz="2400" b="1" dirty="0" err="1" smtClean="0"/>
              <a:t>B</a:t>
            </a:r>
            <a:r>
              <a:rPr lang="en-US" sz="2400" b="1" dirty="0" err="1" smtClean="0">
                <a:sym typeface="Wingdings"/>
              </a:rPr>
              <a:t></a:t>
            </a:r>
            <a:r>
              <a:rPr lang="en-US" sz="2400" b="1" dirty="0" err="1" smtClean="0">
                <a:latin typeface="Symbol" charset="2"/>
                <a:cs typeface="Symbol" charset="2"/>
                <a:sym typeface="Wingdings"/>
              </a:rPr>
              <a:t>tn</a:t>
            </a:r>
            <a:r>
              <a:rPr lang="en-US" sz="2400" b="1" dirty="0" err="1" smtClean="0">
                <a:sym typeface="Wingdings"/>
              </a:rPr>
              <a:t>,D</a:t>
            </a:r>
            <a:r>
              <a:rPr lang="en-US" sz="2400" b="1" baseline="-25000" dirty="0" err="1" smtClean="0">
                <a:latin typeface="Symbol" charset="2"/>
                <a:cs typeface="Symbol" charset="2"/>
                <a:sym typeface="Wingdings"/>
              </a:rPr>
              <a:t>tn</a:t>
            </a:r>
            <a:r>
              <a:rPr lang="en-US" sz="2400" b="1" dirty="0" smtClean="0"/>
              <a:t>. </a:t>
            </a:r>
            <a:endParaRPr lang="en-US" sz="2400" b="1" dirty="0"/>
          </a:p>
          <a:p>
            <a:pPr>
              <a:lnSpc>
                <a:spcPct val="90000"/>
              </a:lnSpc>
            </a:pPr>
            <a:r>
              <a:rPr lang="en-US" sz="2400" b="1" dirty="0" smtClean="0"/>
              <a:t>Search for </a:t>
            </a:r>
            <a:r>
              <a:rPr lang="en-US" sz="2400" b="1" dirty="0" smtClean="0">
                <a:solidFill>
                  <a:srgbClr val="FF0000"/>
                </a:solidFill>
              </a:rPr>
              <a:t>new physics </a:t>
            </a:r>
            <a:r>
              <a:rPr lang="en-US" sz="2400" b="1" dirty="0" smtClean="0"/>
              <a:t>(independently from LHC)  </a:t>
            </a:r>
            <a:endParaRPr lang="en-US" sz="2400" b="1" dirty="0"/>
          </a:p>
          <a:p>
            <a:pPr marL="0" indent="0">
              <a:lnSpc>
                <a:spcPct val="90000"/>
              </a:lnSpc>
              <a:buNone/>
            </a:pPr>
            <a:r>
              <a:rPr lang="en-US" sz="2400" b="1" dirty="0" smtClean="0"/>
              <a:t>     – If </a:t>
            </a:r>
            <a:r>
              <a:rPr lang="en-US" sz="2400" b="1" dirty="0"/>
              <a:t>LHC finds NP, precision </a:t>
            </a:r>
            <a:r>
              <a:rPr lang="en-US" sz="2400" b="1" dirty="0" smtClean="0"/>
              <a:t>flavor </a:t>
            </a:r>
            <a:r>
              <a:rPr lang="en-US" sz="2400" b="1" dirty="0"/>
              <a:t>physics is compulsory. </a:t>
            </a:r>
          </a:p>
          <a:p>
            <a:pPr marL="0" indent="0">
              <a:lnSpc>
                <a:spcPct val="90000"/>
              </a:lnSpc>
              <a:buNone/>
            </a:pPr>
            <a:r>
              <a:rPr lang="en-US" sz="2400" b="1" dirty="0" smtClean="0"/>
              <a:t>     – If </a:t>
            </a:r>
            <a:r>
              <a:rPr lang="en-US" sz="2400" b="1" dirty="0"/>
              <a:t>LHC finds no NP, high statistics B/</a:t>
            </a:r>
            <a:r>
              <a:rPr lang="en-US" sz="2400" b="1" dirty="0">
                <a:latin typeface="Symbol" charset="2"/>
                <a:cs typeface="Symbol" charset="2"/>
              </a:rPr>
              <a:t>t </a:t>
            </a:r>
            <a:r>
              <a:rPr lang="en-US" sz="2400" b="1" dirty="0"/>
              <a:t>decays would be a </a:t>
            </a:r>
            <a:r>
              <a:rPr lang="en-US" sz="2400" b="1" dirty="0" smtClean="0"/>
              <a:t>    </a:t>
            </a:r>
          </a:p>
          <a:p>
            <a:pPr marL="0" indent="0">
              <a:lnSpc>
                <a:spcPct val="90000"/>
              </a:lnSpc>
              <a:buNone/>
            </a:pPr>
            <a:r>
              <a:rPr lang="en-US" sz="2400" b="1" dirty="0"/>
              <a:t> </a:t>
            </a:r>
            <a:r>
              <a:rPr lang="en-US" sz="2400" b="1" dirty="0" smtClean="0"/>
              <a:t>      unique  way </a:t>
            </a:r>
            <a:r>
              <a:rPr lang="en-US" sz="2400" b="1" dirty="0"/>
              <a:t>to </a:t>
            </a:r>
            <a:r>
              <a:rPr lang="en-US" sz="2400" b="1" dirty="0" smtClean="0"/>
              <a:t>search </a:t>
            </a:r>
            <a:r>
              <a:rPr lang="en-US" sz="2400" b="1" dirty="0"/>
              <a:t>for the &gt;</a:t>
            </a:r>
            <a:r>
              <a:rPr lang="en-US" sz="2400" b="1" dirty="0" err="1"/>
              <a:t>TeV</a:t>
            </a:r>
            <a:r>
              <a:rPr lang="en-US" sz="2400" b="1" dirty="0"/>
              <a:t> scale physics [very </a:t>
            </a:r>
            <a:endParaRPr lang="en-US" sz="2400" b="1" dirty="0" smtClean="0"/>
          </a:p>
          <a:p>
            <a:pPr marL="0" indent="0">
              <a:lnSpc>
                <a:spcPct val="90000"/>
              </a:lnSpc>
              <a:buNone/>
            </a:pPr>
            <a:r>
              <a:rPr lang="en-US" sz="2400" b="1" dirty="0"/>
              <a:t> </a:t>
            </a:r>
            <a:r>
              <a:rPr lang="en-US" sz="2400" b="1" dirty="0" smtClean="0"/>
              <a:t>      probably </a:t>
            </a:r>
            <a:r>
              <a:rPr lang="en-US" sz="2400" b="1" dirty="0"/>
              <a:t>if </a:t>
            </a:r>
            <a:r>
              <a:rPr lang="en-US" sz="2400" b="1" dirty="0" smtClean="0"/>
              <a:t> M</a:t>
            </a:r>
            <a:r>
              <a:rPr lang="en-US" sz="2400" b="1" baseline="-25000" dirty="0" smtClean="0"/>
              <a:t>h</a:t>
            </a:r>
            <a:r>
              <a:rPr lang="en-US" sz="2400" b="1" dirty="0" smtClean="0"/>
              <a:t>~</a:t>
            </a:r>
            <a:r>
              <a:rPr lang="en-US" sz="2400" b="1" dirty="0"/>
              <a:t>125 </a:t>
            </a:r>
            <a:r>
              <a:rPr lang="en-US" sz="2400" b="1" dirty="0" err="1"/>
              <a:t>GeV</a:t>
            </a:r>
            <a:r>
              <a:rPr lang="en-US" sz="2400" b="1" dirty="0"/>
              <a:t>]. </a:t>
            </a:r>
          </a:p>
        </p:txBody>
      </p:sp>
      <p:sp>
        <p:nvSpPr>
          <p:cNvPr id="5" name="Slide Number Placeholder 4"/>
          <p:cNvSpPr>
            <a:spLocks noGrp="1"/>
          </p:cNvSpPr>
          <p:nvPr>
            <p:ph type="sldNum" sz="quarter" idx="12"/>
          </p:nvPr>
        </p:nvSpPr>
        <p:spPr/>
        <p:txBody>
          <a:bodyPr/>
          <a:lstStyle/>
          <a:p>
            <a:fld id="{C973300C-797F-D148-A78D-320196FBAF04}" type="slidenum">
              <a:rPr lang="en-US" smtClean="0"/>
              <a:t>14</a:t>
            </a:fld>
            <a:endParaRPr lang="en-US"/>
          </a:p>
        </p:txBody>
      </p:sp>
    </p:spTree>
    <p:extLst>
      <p:ext uri="{BB962C8B-B14F-4D97-AF65-F5344CB8AC3E}">
        <p14:creationId xmlns:p14="http://schemas.microsoft.com/office/powerpoint/2010/main" val="3112750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1996" y="111136"/>
            <a:ext cx="9008533" cy="623104"/>
          </a:xfrm>
        </p:spPr>
        <p:txBody>
          <a:bodyPr>
            <a:noAutofit/>
          </a:bodyPr>
          <a:lstStyle/>
          <a:p>
            <a:r>
              <a:rPr kumimoji="1" lang="en-US" altLang="ja-JP" b="1" dirty="0" smtClean="0"/>
              <a:t>Belle II Schedule </a:t>
            </a:r>
            <a:endParaRPr kumimoji="1" lang="ja-JP" altLang="en-US" b="1" dirty="0"/>
          </a:p>
        </p:txBody>
      </p:sp>
      <p:sp>
        <p:nvSpPr>
          <p:cNvPr id="4" name="スライド番号プレースホルダー 3"/>
          <p:cNvSpPr>
            <a:spLocks noGrp="1"/>
          </p:cNvSpPr>
          <p:nvPr>
            <p:ph type="sldNum" sz="quarter" idx="11"/>
          </p:nvPr>
        </p:nvSpPr>
        <p:spPr/>
        <p:txBody>
          <a:bodyPr/>
          <a:lstStyle/>
          <a:p>
            <a:fld id="{D4C49B74-5DB2-4B03-B1D2-7F6A3C51C318}" type="slidenum">
              <a:rPr lang="en-US" smtClean="0">
                <a:solidFill>
                  <a:prstClr val="black"/>
                </a:solidFill>
                <a:latin typeface="Corbel"/>
              </a:rPr>
              <a:pPr/>
              <a:t>15</a:t>
            </a:fld>
            <a:endParaRPr lang="en-US" dirty="0">
              <a:solidFill>
                <a:prstClr val="black"/>
              </a:solidFill>
              <a:latin typeface="Corbel"/>
            </a:endParaRPr>
          </a:p>
        </p:txBody>
      </p:sp>
      <p:sp>
        <p:nvSpPr>
          <p:cNvPr id="2" name="TextBox 1"/>
          <p:cNvSpPr txBox="1"/>
          <p:nvPr/>
        </p:nvSpPr>
        <p:spPr>
          <a:xfrm>
            <a:off x="9832" y="2283003"/>
            <a:ext cx="4906297" cy="4355038"/>
          </a:xfrm>
          <a:prstGeom prst="rect">
            <a:avLst/>
          </a:prstGeom>
          <a:noFill/>
        </p:spPr>
        <p:txBody>
          <a:bodyPr wrap="square" rtlCol="0">
            <a:spAutoFit/>
          </a:bodyPr>
          <a:lstStyle/>
          <a:p>
            <a:pPr>
              <a:spcBef>
                <a:spcPts val="600"/>
              </a:spcBef>
            </a:pPr>
            <a:r>
              <a:rPr lang="en-US" sz="2800" u="sng" dirty="0" smtClean="0">
                <a:solidFill>
                  <a:prstClr val="black"/>
                </a:solidFill>
              </a:rPr>
              <a:t>BEAST PHASE I: </a:t>
            </a:r>
          </a:p>
          <a:p>
            <a:pPr>
              <a:spcBef>
                <a:spcPts val="600"/>
              </a:spcBef>
            </a:pPr>
            <a:r>
              <a:rPr lang="en-US" sz="2800" dirty="0" smtClean="0">
                <a:solidFill>
                  <a:srgbClr val="FF0000"/>
                </a:solidFill>
              </a:rPr>
              <a:t>Started Feb 2016 </a:t>
            </a:r>
            <a:r>
              <a:rPr lang="en-US" sz="2800" dirty="0" smtClean="0">
                <a:solidFill>
                  <a:prstClr val="black"/>
                </a:solidFill>
              </a:rPr>
              <a:t>(Belle II roll-in at the end of the year)</a:t>
            </a:r>
          </a:p>
          <a:p>
            <a:pPr>
              <a:spcBef>
                <a:spcPts val="600"/>
              </a:spcBef>
            </a:pPr>
            <a:r>
              <a:rPr lang="en-US" sz="2800" u="sng" dirty="0" smtClean="0">
                <a:solidFill>
                  <a:prstClr val="black"/>
                </a:solidFill>
              </a:rPr>
              <a:t>BEAST PHASE II: </a:t>
            </a:r>
          </a:p>
          <a:p>
            <a:pPr>
              <a:spcBef>
                <a:spcPts val="600"/>
              </a:spcBef>
            </a:pPr>
            <a:r>
              <a:rPr lang="en-US" sz="2800" dirty="0" smtClean="0">
                <a:solidFill>
                  <a:srgbClr val="FF0000"/>
                </a:solidFill>
              </a:rPr>
              <a:t>Starts  Nov 2017</a:t>
            </a:r>
            <a:r>
              <a:rPr lang="en-US" sz="2800" dirty="0" smtClean="0">
                <a:solidFill>
                  <a:prstClr val="black"/>
                </a:solidFill>
              </a:rPr>
              <a:t> [first collisions, limited physics without vertex detectors]</a:t>
            </a:r>
          </a:p>
          <a:p>
            <a:pPr>
              <a:spcBef>
                <a:spcPts val="600"/>
              </a:spcBef>
            </a:pPr>
            <a:r>
              <a:rPr lang="en-US" sz="2800" u="sng" dirty="0" smtClean="0">
                <a:solidFill>
                  <a:prstClr val="black"/>
                </a:solidFill>
              </a:rPr>
              <a:t>Belle II Physics Running</a:t>
            </a:r>
            <a:r>
              <a:rPr lang="en-US" sz="2800" dirty="0" smtClean="0">
                <a:solidFill>
                  <a:prstClr val="black"/>
                </a:solidFill>
              </a:rPr>
              <a:t>: </a:t>
            </a:r>
          </a:p>
          <a:p>
            <a:pPr>
              <a:spcBef>
                <a:spcPts val="600"/>
              </a:spcBef>
            </a:pPr>
            <a:r>
              <a:rPr lang="en-US" sz="2800" dirty="0" smtClean="0">
                <a:solidFill>
                  <a:srgbClr val="FF0000"/>
                </a:solidFill>
              </a:rPr>
              <a:t>Fall 2018 [vertex detectors in]</a:t>
            </a:r>
            <a:endParaRPr lang="en-US" sz="2800" dirty="0">
              <a:solidFill>
                <a:srgbClr val="FF0000"/>
              </a:solidFill>
            </a:endParaRPr>
          </a:p>
        </p:txBody>
      </p:sp>
      <p:pic>
        <p:nvPicPr>
          <p:cNvPr id="7" name="Picture 6" descr="Ushiroda_schedul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71" y="762000"/>
            <a:ext cx="9144000" cy="1293576"/>
          </a:xfrm>
          <a:prstGeom prst="rect">
            <a:avLst/>
          </a:prstGeom>
        </p:spPr>
      </p:pic>
      <p:pic>
        <p:nvPicPr>
          <p:cNvPr id="6" name="Picture 5" descr="QCSL_to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2537" y="2224451"/>
            <a:ext cx="4114800" cy="2743200"/>
          </a:xfrm>
          <a:prstGeom prst="rect">
            <a:avLst/>
          </a:prstGeom>
        </p:spPr>
      </p:pic>
      <p:sp>
        <p:nvSpPr>
          <p:cNvPr id="8" name="TextBox 7"/>
          <p:cNvSpPr txBox="1"/>
          <p:nvPr/>
        </p:nvSpPr>
        <p:spPr>
          <a:xfrm>
            <a:off x="5604934" y="5193793"/>
            <a:ext cx="3223870" cy="461665"/>
          </a:xfrm>
          <a:prstGeom prst="rect">
            <a:avLst/>
          </a:prstGeom>
          <a:noFill/>
        </p:spPr>
        <p:txBody>
          <a:bodyPr wrap="square" rtlCol="0">
            <a:spAutoFit/>
          </a:bodyPr>
          <a:lstStyle/>
          <a:p>
            <a:r>
              <a:rPr lang="en-US" sz="2400" dirty="0" smtClean="0">
                <a:solidFill>
                  <a:prstClr val="black"/>
                </a:solidFill>
              </a:rPr>
              <a:t>QCSL at KEK, Dec 2015</a:t>
            </a:r>
            <a:endParaRPr lang="en-US" sz="2400" dirty="0">
              <a:solidFill>
                <a:prstClr val="black"/>
              </a:solidFill>
            </a:endParaRPr>
          </a:p>
        </p:txBody>
      </p:sp>
    </p:spTree>
    <p:extLst>
      <p:ext uri="{BB962C8B-B14F-4D97-AF65-F5344CB8AC3E}">
        <p14:creationId xmlns:p14="http://schemas.microsoft.com/office/powerpoint/2010/main" val="10304314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a:xfrm>
            <a:off x="7082400" y="6527433"/>
            <a:ext cx="2133600" cy="476250"/>
          </a:xfrm>
        </p:spPr>
        <p:txBody>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l" eaLnBrk="1" hangingPunct="1"/>
            <a:fld id="{CF09EA03-0417-5745-B551-4FAC50EAE15E}" type="slidenum">
              <a:rPr lang="en-US" altLang="zh-CN">
                <a:solidFill>
                  <a:srgbClr val="898989"/>
                </a:solidFill>
                <a:latin typeface="Calibri" charset="0"/>
              </a:rPr>
              <a:pPr algn="l" eaLnBrk="1" hangingPunct="1"/>
              <a:t>16</a:t>
            </a:fld>
            <a:endParaRPr lang="en-US" altLang="zh-CN">
              <a:solidFill>
                <a:srgbClr val="898989"/>
              </a:solidFill>
              <a:latin typeface="Calibri" charset="0"/>
            </a:endParaRP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 y="925908"/>
            <a:ext cx="9034462" cy="594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1" name="Text Box 7"/>
          <p:cNvSpPr txBox="1">
            <a:spLocks noChangeArrowheads="1"/>
          </p:cNvSpPr>
          <p:nvPr/>
        </p:nvSpPr>
        <p:spPr bwMode="auto">
          <a:xfrm>
            <a:off x="1192273" y="3415844"/>
            <a:ext cx="1393762" cy="830997"/>
          </a:xfrm>
          <a:prstGeom prst="rect">
            <a:avLst/>
          </a:prstGeom>
          <a:noFill/>
          <a:ln>
            <a:noFill/>
          </a:ln>
          <a:effectLst/>
        </p:spPr>
        <p:txBody>
          <a:bodyPr wrap="squar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ctr" eaLnBrk="1" hangingPunct="1"/>
            <a:r>
              <a:rPr lang="en-US" altLang="zh-CN" sz="2400" dirty="0">
                <a:solidFill>
                  <a:srgbClr val="FF0000"/>
                </a:solidFill>
                <a:latin typeface="Calibri" charset="0"/>
              </a:rPr>
              <a:t>BESIII </a:t>
            </a:r>
            <a:endParaRPr lang="en-US" altLang="zh-CN" sz="2400" dirty="0" smtClean="0">
              <a:solidFill>
                <a:srgbClr val="FF0000"/>
              </a:solidFill>
              <a:latin typeface="Calibri" charset="0"/>
            </a:endParaRPr>
          </a:p>
          <a:p>
            <a:pPr algn="ctr" eaLnBrk="1" hangingPunct="1"/>
            <a:r>
              <a:rPr lang="en-US" altLang="zh-CN" sz="2400" dirty="0" smtClean="0">
                <a:solidFill>
                  <a:srgbClr val="FF0000"/>
                </a:solidFill>
                <a:latin typeface="Calibri" charset="0"/>
              </a:rPr>
              <a:t>detector</a:t>
            </a:r>
            <a:endParaRPr lang="en-US" altLang="zh-CN" sz="2400" dirty="0">
              <a:solidFill>
                <a:srgbClr val="FF0000"/>
              </a:solidFill>
              <a:latin typeface="Calibri" charset="0"/>
            </a:endParaRPr>
          </a:p>
        </p:txBody>
      </p:sp>
      <p:sp>
        <p:nvSpPr>
          <p:cNvPr id="4103" name="Text Box 9"/>
          <p:cNvSpPr txBox="1">
            <a:spLocks noChangeArrowheads="1"/>
          </p:cNvSpPr>
          <p:nvPr/>
        </p:nvSpPr>
        <p:spPr bwMode="auto">
          <a:xfrm rot="19814535">
            <a:off x="6598030" y="1780330"/>
            <a:ext cx="1003300" cy="461962"/>
          </a:xfrm>
          <a:prstGeom prst="rect">
            <a:avLst/>
          </a:prstGeom>
          <a:noFill/>
          <a:ln>
            <a:noFill/>
          </a:ln>
          <a:effectLst/>
        </p:spPr>
        <p:txBody>
          <a:bodyPr>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r>
              <a:rPr lang="en-US" altLang="zh-CN" sz="2400" dirty="0">
                <a:solidFill>
                  <a:srgbClr val="FF0000"/>
                </a:solidFill>
                <a:latin typeface="Calibri" charset="0"/>
              </a:rPr>
              <a:t>LINAC</a:t>
            </a:r>
          </a:p>
        </p:txBody>
      </p:sp>
      <p:sp>
        <p:nvSpPr>
          <p:cNvPr id="4105" name="Text Box 13"/>
          <p:cNvSpPr txBox="1">
            <a:spLocks noChangeArrowheads="1"/>
          </p:cNvSpPr>
          <p:nvPr/>
        </p:nvSpPr>
        <p:spPr bwMode="auto">
          <a:xfrm>
            <a:off x="29026" y="939090"/>
            <a:ext cx="5648914" cy="461665"/>
          </a:xfrm>
          <a:prstGeom prst="rect">
            <a:avLst/>
          </a:prstGeom>
          <a:solidFill>
            <a:srgbClr val="FFFF00"/>
          </a:solidFill>
          <a:ln>
            <a:noFill/>
          </a:ln>
          <a:effectLst/>
        </p:spPr>
        <p:txBody>
          <a:bodyPr wrap="squar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ctr">
              <a:defRPr/>
            </a:pPr>
            <a:r>
              <a:rPr lang="en-US" sz="2400" dirty="0">
                <a:solidFill>
                  <a:srgbClr val="0000FF"/>
                </a:solidFill>
                <a:cs typeface="Comic Sans MS"/>
              </a:rPr>
              <a:t>11 countries, 52 institutions, 351 </a:t>
            </a:r>
            <a:r>
              <a:rPr lang="en-US" sz="2400" dirty="0" smtClean="0">
                <a:solidFill>
                  <a:srgbClr val="0000FF"/>
                </a:solidFill>
                <a:cs typeface="Comic Sans MS"/>
              </a:rPr>
              <a:t>authors </a:t>
            </a:r>
            <a:endParaRPr lang="en-US" sz="2400" dirty="0">
              <a:solidFill>
                <a:srgbClr val="0000FF"/>
              </a:solidFill>
              <a:cs typeface="Comic Sans MS"/>
            </a:endParaRPr>
          </a:p>
        </p:txBody>
      </p:sp>
      <p:sp>
        <p:nvSpPr>
          <p:cNvPr id="4108" name="Rectangle 2"/>
          <p:cNvSpPr>
            <a:spLocks noChangeArrowheads="1"/>
          </p:cNvSpPr>
          <p:nvPr/>
        </p:nvSpPr>
        <p:spPr bwMode="auto">
          <a:xfrm>
            <a:off x="71438" y="60104"/>
            <a:ext cx="8858250" cy="762000"/>
          </a:xfrm>
          <a:prstGeom prst="rect">
            <a:avLst/>
          </a:prstGeom>
          <a:solidFill>
            <a:schemeClr val="bg1"/>
          </a:solidFill>
          <a:ln w="9525">
            <a:noFill/>
            <a:miter lim="800000"/>
            <a:headEnd/>
            <a:tailEnd/>
          </a:ln>
        </p:spPr>
        <p:txBody>
          <a:bodyPr anchor="ctr"/>
          <a:lstStyle/>
          <a:p>
            <a:r>
              <a:rPr lang="en-US" altLang="zh-CN" sz="4400" b="1" dirty="0">
                <a:latin typeface="华文楷体"/>
                <a:ea typeface="华文楷体"/>
                <a:cs typeface="华文楷体"/>
              </a:rPr>
              <a:t> </a:t>
            </a:r>
            <a:r>
              <a:rPr lang="zh-CN" altLang="en-US" sz="4400" b="1" dirty="0" smtClean="0">
                <a:latin typeface="华文楷体"/>
                <a:ea typeface="华文楷体"/>
                <a:cs typeface="华文楷体"/>
              </a:rPr>
              <a:t>北京正负电子对撞机</a:t>
            </a:r>
            <a:endParaRPr lang="en-US" altLang="zh-CN" sz="4400" b="1" dirty="0">
              <a:latin typeface="华文楷体"/>
              <a:ea typeface="华文楷体"/>
              <a:cs typeface="华文楷体"/>
            </a:endParaRPr>
          </a:p>
        </p:txBody>
      </p:sp>
      <p:sp>
        <p:nvSpPr>
          <p:cNvPr id="2" name="TextBox 1"/>
          <p:cNvSpPr txBox="1"/>
          <p:nvPr/>
        </p:nvSpPr>
        <p:spPr>
          <a:xfrm>
            <a:off x="3742254" y="4744902"/>
            <a:ext cx="1698301" cy="461665"/>
          </a:xfrm>
          <a:prstGeom prst="rect">
            <a:avLst/>
          </a:prstGeom>
          <a:noFill/>
        </p:spPr>
        <p:txBody>
          <a:bodyPr wrap="none" rtlCol="0">
            <a:spAutoFit/>
          </a:bodyPr>
          <a:lstStyle/>
          <a:p>
            <a:r>
              <a:rPr lang="en-US" sz="2400" dirty="0" smtClean="0">
                <a:solidFill>
                  <a:srgbClr val="FF0000"/>
                </a:solidFill>
              </a:rPr>
              <a:t>Storage ring</a:t>
            </a:r>
            <a:endParaRPr lang="en-US" sz="2400" dirty="0">
              <a:solidFill>
                <a:srgbClr val="FF0000"/>
              </a:solidFill>
            </a:endParaRPr>
          </a:p>
        </p:txBody>
      </p:sp>
      <p:sp>
        <p:nvSpPr>
          <p:cNvPr id="16" name="灯片编号占位符 2"/>
          <p:cNvSpPr txBox="1">
            <a:spLocks/>
          </p:cNvSpPr>
          <p:nvPr/>
        </p:nvSpPr>
        <p:spPr>
          <a:xfrm>
            <a:off x="7111440" y="6562358"/>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Arial" charset="0"/>
                <a:ea typeface="宋体" charset="0"/>
                <a:cs typeface="宋体" charset="0"/>
              </a:defRPr>
            </a:lvl1pPr>
            <a:lvl2pPr marL="742950" indent="-285750" algn="l" defTabSz="457200" rtl="0" eaLnBrk="0" latinLnBrk="0" hangingPunct="0">
              <a:defRPr sz="1800" kern="1200">
                <a:solidFill>
                  <a:schemeClr val="tx1"/>
                </a:solidFill>
                <a:latin typeface="Arial" charset="0"/>
                <a:ea typeface="宋体" charset="0"/>
                <a:cs typeface="宋体" charset="0"/>
              </a:defRPr>
            </a:lvl2pPr>
            <a:lvl3pPr marL="1143000" indent="-228600" algn="l" defTabSz="457200" rtl="0" eaLnBrk="0" latinLnBrk="0" hangingPunct="0">
              <a:defRPr sz="1800" kern="1200">
                <a:solidFill>
                  <a:schemeClr val="tx1"/>
                </a:solidFill>
                <a:latin typeface="Arial" charset="0"/>
                <a:ea typeface="宋体" charset="0"/>
                <a:cs typeface="宋体" charset="0"/>
              </a:defRPr>
            </a:lvl3pPr>
            <a:lvl4pPr marL="1600200" indent="-228600" algn="l" defTabSz="457200" rtl="0" eaLnBrk="0" latinLnBrk="0" hangingPunct="0">
              <a:defRPr sz="1800" kern="1200">
                <a:solidFill>
                  <a:schemeClr val="tx1"/>
                </a:solidFill>
                <a:latin typeface="Arial" charset="0"/>
                <a:ea typeface="宋体" charset="0"/>
                <a:cs typeface="宋体" charset="0"/>
              </a:defRPr>
            </a:lvl4pPr>
            <a:lvl5pPr marL="2057400" indent="-228600" algn="l" defTabSz="457200" rtl="0" eaLnBrk="0" latinLnBrk="0" hangingPunct="0">
              <a:defRPr sz="1800" kern="1200">
                <a:solidFill>
                  <a:schemeClr val="tx1"/>
                </a:solidFill>
                <a:latin typeface="Arial" charset="0"/>
                <a:ea typeface="宋体" charset="0"/>
                <a:cs typeface="宋体" charset="0"/>
              </a:defRPr>
            </a:lvl5pPr>
            <a:lvl6pPr marL="25146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6pPr>
            <a:lvl7pPr marL="29718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7pPr>
            <a:lvl8pPr marL="34290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8pPr>
            <a:lvl9pPr marL="38862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9pPr>
          </a:lstStyle>
          <a:p>
            <a:pPr eaLnBrk="1" hangingPunct="1"/>
            <a:fld id="{40393E8F-6E49-904D-AB08-84DACAFEF5D4}" type="slidenum">
              <a:rPr lang="en-US" altLang="zh-CN" b="1" smtClean="0">
                <a:solidFill>
                  <a:srgbClr val="898989"/>
                </a:solidFill>
                <a:latin typeface="Times New Roman" charset="0"/>
              </a:rPr>
              <a:pPr eaLnBrk="1" hangingPunct="1"/>
              <a:t>16</a:t>
            </a:fld>
            <a:endParaRPr lang="en-US" altLang="zh-CN" b="1">
              <a:solidFill>
                <a:srgbClr val="898989"/>
              </a:solidFill>
              <a:latin typeface="Times New Roman" charset="0"/>
            </a:endParaRPr>
          </a:p>
        </p:txBody>
      </p:sp>
      <p:pic>
        <p:nvPicPr>
          <p:cNvPr id="17" name="Picture 8" descr="generation_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241" y="3711208"/>
            <a:ext cx="2495550" cy="31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7416240" y="4016008"/>
            <a:ext cx="1143000" cy="2362200"/>
          </a:xfrm>
          <a:prstGeom prst="rect">
            <a:avLst/>
          </a:prstGeom>
          <a:noFill/>
          <a:ln w="38100">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zh-CN">
              <a:solidFill>
                <a:srgbClr val="FFFFFF"/>
              </a:solidFill>
              <a:latin typeface="Calibri" charset="0"/>
            </a:endParaRPr>
          </a:p>
        </p:txBody>
      </p:sp>
      <p:sp>
        <p:nvSpPr>
          <p:cNvPr id="19" name="Rectangle 18"/>
          <p:cNvSpPr>
            <a:spLocks noChangeArrowheads="1"/>
          </p:cNvSpPr>
          <p:nvPr/>
        </p:nvSpPr>
        <p:spPr bwMode="auto">
          <a:xfrm>
            <a:off x="8559240" y="5235208"/>
            <a:ext cx="533400" cy="1143000"/>
          </a:xfrm>
          <a:prstGeom prst="rect">
            <a:avLst/>
          </a:prstGeom>
          <a:noFill/>
          <a:ln w="38100">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zh-CN">
              <a:solidFill>
                <a:srgbClr val="FFFFFF"/>
              </a:solidFill>
              <a:latin typeface="Calibri" charset="0"/>
            </a:endParaRPr>
          </a:p>
        </p:txBody>
      </p:sp>
      <p:cxnSp>
        <p:nvCxnSpPr>
          <p:cNvPr id="20" name="Straight Connector 19"/>
          <p:cNvCxnSpPr>
            <a:cxnSpLocks noChangeShapeType="1"/>
          </p:cNvCxnSpPr>
          <p:nvPr/>
        </p:nvCxnSpPr>
        <p:spPr bwMode="auto">
          <a:xfrm rot="5400000">
            <a:off x="7987741" y="5806708"/>
            <a:ext cx="1143000" cy="3175"/>
          </a:xfrm>
          <a:prstGeom prst="line">
            <a:avLst/>
          </a:prstGeom>
          <a:noFill/>
          <a:ln w="38100">
            <a:solidFill>
              <a:srgbClr val="40404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1"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45048"/>
            <a:ext cx="3569150" cy="211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75099" y="11132"/>
            <a:ext cx="3070589" cy="923330"/>
          </a:xfrm>
          <a:prstGeom prst="rect">
            <a:avLst/>
          </a:prstGeom>
          <a:noFill/>
        </p:spPr>
        <p:txBody>
          <a:bodyPr wrap="square">
            <a:spAutoFit/>
          </a:bodyPr>
          <a:lstStyle/>
          <a:p>
            <a:r>
              <a:rPr lang="en-US" altLang="zh-CN" b="1" dirty="0" err="1">
                <a:solidFill>
                  <a:srgbClr val="0000FF"/>
                </a:solidFill>
                <a:latin typeface="Calibri" charset="0"/>
                <a:ea typeface="华文新魏" charset="0"/>
                <a:cs typeface="华文新魏" charset="0"/>
              </a:rPr>
              <a:t>E</a:t>
            </a:r>
            <a:r>
              <a:rPr lang="en-US" altLang="zh-CN" b="1" baseline="-25000" dirty="0" err="1">
                <a:solidFill>
                  <a:srgbClr val="0000FF"/>
                </a:solidFill>
                <a:latin typeface="Calibri" charset="0"/>
                <a:ea typeface="华文新魏" charset="0"/>
                <a:cs typeface="华文新魏" charset="0"/>
              </a:rPr>
              <a:t>cm</a:t>
            </a:r>
            <a:r>
              <a:rPr lang="en-US" altLang="zh-CN" b="1" dirty="0">
                <a:solidFill>
                  <a:srgbClr val="0000FF"/>
                </a:solidFill>
                <a:latin typeface="Calibri" charset="0"/>
                <a:ea typeface="华文新魏" charset="0"/>
                <a:cs typeface="华文新魏" charset="0"/>
              </a:rPr>
              <a:t>:    2.0-4.6 </a:t>
            </a:r>
            <a:r>
              <a:rPr lang="en-US" altLang="zh-CN" b="1" dirty="0" err="1">
                <a:solidFill>
                  <a:srgbClr val="0000FF"/>
                </a:solidFill>
                <a:latin typeface="Calibri" charset="0"/>
                <a:ea typeface="华文新魏" charset="0"/>
                <a:cs typeface="华文新魏" charset="0"/>
              </a:rPr>
              <a:t>GeV</a:t>
            </a:r>
            <a:r>
              <a:rPr lang="en-US" altLang="zh-CN" b="1" dirty="0">
                <a:solidFill>
                  <a:srgbClr val="0000FF"/>
                </a:solidFill>
                <a:latin typeface="Calibri" charset="0"/>
                <a:ea typeface="华文新魏" charset="0"/>
                <a:cs typeface="华文新魏" charset="0"/>
              </a:rPr>
              <a:t>        </a:t>
            </a:r>
          </a:p>
          <a:p>
            <a:r>
              <a:rPr lang="en-US" altLang="zh-CN" b="1" dirty="0" err="1">
                <a:solidFill>
                  <a:srgbClr val="0000FF"/>
                </a:solidFill>
                <a:latin typeface="Symbol" charset="0"/>
              </a:rPr>
              <a:t>s</a:t>
            </a:r>
            <a:r>
              <a:rPr lang="en-US" altLang="zh-CN" b="1" baseline="-25000" dirty="0" err="1">
                <a:solidFill>
                  <a:srgbClr val="0000FF"/>
                </a:solidFill>
                <a:latin typeface="Symbol" charset="0"/>
              </a:rPr>
              <a:t>E</a:t>
            </a:r>
            <a:r>
              <a:rPr lang="en-US" altLang="zh-CN" b="1" dirty="0">
                <a:solidFill>
                  <a:srgbClr val="0000FF"/>
                </a:solidFill>
                <a:latin typeface="Symbol" charset="0"/>
              </a:rPr>
              <a:t>:     </a:t>
            </a:r>
            <a:r>
              <a:rPr lang="en-US" altLang="zh-CN" b="1" dirty="0">
                <a:solidFill>
                  <a:srgbClr val="0000FF"/>
                </a:solidFill>
                <a:latin typeface="Calibri" charset="0"/>
                <a:cs typeface="Times New Roman" charset="0"/>
              </a:rPr>
              <a:t>5.16×10</a:t>
            </a:r>
            <a:r>
              <a:rPr lang="en-US" altLang="zh-CN" b="1" baseline="30000" dirty="0">
                <a:solidFill>
                  <a:srgbClr val="0000FF"/>
                </a:solidFill>
                <a:latin typeface="Calibri" charset="0"/>
                <a:cs typeface="Times New Roman" charset="0"/>
              </a:rPr>
              <a:t>-4</a:t>
            </a:r>
            <a:r>
              <a:rPr lang="en-US" altLang="zh-CN" b="1" dirty="0">
                <a:solidFill>
                  <a:srgbClr val="0000FF"/>
                </a:solidFill>
                <a:latin typeface="Calibri" charset="0"/>
                <a:ea typeface="华文新魏" charset="0"/>
                <a:cs typeface="华文新魏" charset="0"/>
              </a:rPr>
              <a:t>    </a:t>
            </a:r>
          </a:p>
          <a:p>
            <a:r>
              <a:rPr lang="en-US" altLang="zh-CN" b="1" dirty="0">
                <a:solidFill>
                  <a:srgbClr val="0000FF"/>
                </a:solidFill>
                <a:latin typeface="Calibri" charset="0"/>
                <a:ea typeface="华文新魏" charset="0"/>
                <a:cs typeface="华文新魏" charset="0"/>
              </a:rPr>
              <a:t>L:        0.65</a:t>
            </a:r>
            <a:r>
              <a:rPr lang="en-US" altLang="zh-CN" b="1" dirty="0">
                <a:solidFill>
                  <a:srgbClr val="0000FF"/>
                </a:solidFill>
                <a:latin typeface="Calibri" charset="0"/>
                <a:cs typeface="Times New Roman" charset="0"/>
              </a:rPr>
              <a:t>×10</a:t>
            </a:r>
            <a:r>
              <a:rPr lang="en-US" altLang="zh-CN" b="1" baseline="30000" dirty="0">
                <a:solidFill>
                  <a:srgbClr val="0000FF"/>
                </a:solidFill>
                <a:latin typeface="Calibri" charset="0"/>
                <a:cs typeface="Times New Roman" charset="0"/>
              </a:rPr>
              <a:t>33  </a:t>
            </a:r>
            <a:r>
              <a:rPr lang="en-US" altLang="zh-CN" b="1" dirty="0">
                <a:solidFill>
                  <a:srgbClr val="0000FF"/>
                </a:solidFill>
                <a:latin typeface="Calibri" charset="0"/>
                <a:cs typeface="Times New Roman" charset="0"/>
              </a:rPr>
              <a:t>cm</a:t>
            </a:r>
            <a:r>
              <a:rPr lang="en-US" altLang="zh-CN" b="1" baseline="30000" dirty="0">
                <a:solidFill>
                  <a:srgbClr val="0000FF"/>
                </a:solidFill>
                <a:latin typeface="Calibri" charset="0"/>
                <a:cs typeface="Times New Roman" charset="0"/>
              </a:rPr>
              <a:t>-2</a:t>
            </a:r>
            <a:r>
              <a:rPr lang="en-US" altLang="zh-CN" b="1" dirty="0">
                <a:solidFill>
                  <a:srgbClr val="0000FF"/>
                </a:solidFill>
                <a:latin typeface="Calibri" charset="0"/>
                <a:cs typeface="Times New Roman" charset="0"/>
              </a:rPr>
              <a:t>s</a:t>
            </a:r>
            <a:r>
              <a:rPr lang="en-US" altLang="zh-CN" b="1" baseline="30000" dirty="0">
                <a:solidFill>
                  <a:srgbClr val="0000FF"/>
                </a:solidFill>
                <a:latin typeface="Calibri" charset="0"/>
                <a:cs typeface="Times New Roman" charset="0"/>
              </a:rPr>
              <a:t>-1</a:t>
            </a:r>
            <a:r>
              <a:rPr lang="en-US" altLang="zh-CN" b="1" dirty="0">
                <a:solidFill>
                  <a:srgbClr val="0000FF"/>
                </a:solidFill>
                <a:latin typeface="Calibri" charset="0"/>
                <a:cs typeface="Times New Roman" charset="0"/>
              </a:rPr>
              <a:t>@3770</a:t>
            </a:r>
          </a:p>
        </p:txBody>
      </p:sp>
    </p:spTree>
    <p:extLst>
      <p:ext uri="{BB962C8B-B14F-4D97-AF65-F5344CB8AC3E}">
        <p14:creationId xmlns:p14="http://schemas.microsoft.com/office/powerpoint/2010/main" val="40289112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2183"/>
          </a:xfrm>
        </p:spPr>
        <p:txBody>
          <a:bodyPr/>
          <a:lstStyle/>
          <a:p>
            <a:r>
              <a:rPr lang="en-US" b="1" dirty="0" smtClean="0"/>
              <a:t> Physics at tau-charm sector</a:t>
            </a:r>
            <a:endParaRPr lang="en-US" b="1" dirty="0"/>
          </a:p>
        </p:txBody>
      </p:sp>
      <p:sp>
        <p:nvSpPr>
          <p:cNvPr id="3" name="Content Placeholder 2"/>
          <p:cNvSpPr>
            <a:spLocks noGrp="1"/>
          </p:cNvSpPr>
          <p:nvPr>
            <p:ph idx="1"/>
          </p:nvPr>
        </p:nvSpPr>
        <p:spPr>
          <a:xfrm>
            <a:off x="457200" y="1516344"/>
            <a:ext cx="8229600" cy="3871423"/>
          </a:xfrm>
        </p:spPr>
        <p:txBody>
          <a:bodyPr>
            <a:normAutofit/>
          </a:bodyPr>
          <a:lstStyle/>
          <a:p>
            <a:pPr>
              <a:lnSpc>
                <a:spcPct val="120000"/>
              </a:lnSpc>
            </a:pPr>
            <a:r>
              <a:rPr lang="en-US" sz="2800" b="1" dirty="0" smtClean="0">
                <a:latin typeface="+mj-lt"/>
              </a:rPr>
              <a:t>Light hadron spectroscopy </a:t>
            </a:r>
          </a:p>
          <a:p>
            <a:pPr>
              <a:lnSpc>
                <a:spcPct val="120000"/>
              </a:lnSpc>
            </a:pPr>
            <a:r>
              <a:rPr lang="en-US" sz="2800" b="1" dirty="0" smtClean="0">
                <a:latin typeface="+mj-lt"/>
              </a:rPr>
              <a:t>Physics with charm quark, tau-lepton, </a:t>
            </a:r>
            <a:r>
              <a:rPr lang="en-US" sz="2800" b="1" dirty="0" err="1">
                <a:latin typeface="+mj-lt"/>
              </a:rPr>
              <a:t>c</a:t>
            </a:r>
            <a:r>
              <a:rPr lang="en-US" sz="2800" b="1" dirty="0" err="1" smtClean="0">
                <a:latin typeface="+mj-lt"/>
              </a:rPr>
              <a:t>harmonium</a:t>
            </a:r>
            <a:endParaRPr lang="en-US" sz="2800" b="1" dirty="0">
              <a:latin typeface="+mj-lt"/>
            </a:endParaRPr>
          </a:p>
          <a:p>
            <a:pPr>
              <a:lnSpc>
                <a:spcPct val="120000"/>
              </a:lnSpc>
            </a:pPr>
            <a:r>
              <a:rPr lang="en-US" sz="2800" b="1" dirty="0" smtClean="0">
                <a:latin typeface="+mj-lt"/>
              </a:rPr>
              <a:t>QCD in the transition region between </a:t>
            </a:r>
            <a:r>
              <a:rPr lang="en-US" sz="2800" b="1" dirty="0" err="1" smtClean="0">
                <a:latin typeface="+mj-lt"/>
              </a:rPr>
              <a:t>pQCD</a:t>
            </a:r>
            <a:r>
              <a:rPr lang="en-US" sz="2800" b="1" dirty="0" smtClean="0">
                <a:latin typeface="+mj-lt"/>
              </a:rPr>
              <a:t> and non </a:t>
            </a:r>
            <a:r>
              <a:rPr lang="en-US" sz="2800" b="1" dirty="0" err="1" smtClean="0">
                <a:latin typeface="+mj-lt"/>
              </a:rPr>
              <a:t>pQCD</a:t>
            </a:r>
            <a:endParaRPr lang="en-US" sz="2800" b="1" dirty="0" smtClean="0">
              <a:latin typeface="+mj-lt"/>
            </a:endParaRPr>
          </a:p>
          <a:p>
            <a:pPr>
              <a:lnSpc>
                <a:spcPct val="120000"/>
              </a:lnSpc>
            </a:pPr>
            <a:r>
              <a:rPr lang="en-US" sz="2800" b="1" dirty="0" smtClean="0"/>
              <a:t>Searches for </a:t>
            </a:r>
            <a:r>
              <a:rPr lang="en-US" sz="2800" b="1" dirty="0" err="1"/>
              <a:t>g</a:t>
            </a:r>
            <a:r>
              <a:rPr lang="en-US" sz="2800" b="1" dirty="0" err="1" smtClean="0"/>
              <a:t>lueball</a:t>
            </a:r>
            <a:r>
              <a:rPr lang="en-US" sz="2800" b="1" dirty="0"/>
              <a:t>, exotic hadrons, rare decays, LVP, new physics beyond SM</a:t>
            </a:r>
          </a:p>
          <a:p>
            <a:pPr marL="0" indent="0">
              <a:lnSpc>
                <a:spcPct val="120000"/>
              </a:lnSpc>
              <a:buNone/>
            </a:pPr>
            <a:endParaRPr lang="en-US" sz="2800" b="1" dirty="0">
              <a:latin typeface="+mj-lt"/>
            </a:endParaRPr>
          </a:p>
          <a:p>
            <a:pPr marL="0" indent="0">
              <a:lnSpc>
                <a:spcPct val="120000"/>
              </a:lnSpc>
              <a:buNone/>
            </a:pPr>
            <a:endParaRPr lang="en-US" sz="2800" b="1" dirty="0">
              <a:latin typeface="+mj-lt"/>
            </a:endParaRPr>
          </a:p>
          <a:p>
            <a:pPr marL="0" indent="0">
              <a:lnSpc>
                <a:spcPct val="120000"/>
              </a:lnSpc>
              <a:buNone/>
            </a:pPr>
            <a:endParaRPr lang="en-US" sz="2800" b="1" dirty="0" smtClean="0">
              <a:latin typeface="+mj-lt"/>
            </a:endParaRPr>
          </a:p>
        </p:txBody>
      </p:sp>
      <p:sp>
        <p:nvSpPr>
          <p:cNvPr id="4" name="Slide Number Placeholder 3"/>
          <p:cNvSpPr>
            <a:spLocks noGrp="1"/>
          </p:cNvSpPr>
          <p:nvPr>
            <p:ph type="sldNum" sz="quarter" idx="12"/>
          </p:nvPr>
        </p:nvSpPr>
        <p:spPr/>
        <p:txBody>
          <a:bodyPr/>
          <a:lstStyle/>
          <a:p>
            <a:fld id="{B995AD9E-1881-594F-89D1-A4CAC8FC4114}" type="slidenum">
              <a:rPr lang="en-US" smtClean="0"/>
              <a:pPr/>
              <a:t>17</a:t>
            </a:fld>
            <a:endParaRPr lang="en-US"/>
          </a:p>
        </p:txBody>
      </p:sp>
    </p:spTree>
    <p:extLst>
      <p:ext uri="{BB962C8B-B14F-4D97-AF65-F5344CB8AC3E}">
        <p14:creationId xmlns:p14="http://schemas.microsoft.com/office/powerpoint/2010/main" val="35654824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3"/>
            <a:ext cx="9119100" cy="854349"/>
          </a:xfrm>
        </p:spPr>
        <p:txBody>
          <a:bodyPr>
            <a:normAutofit/>
          </a:bodyPr>
          <a:lstStyle/>
          <a:p>
            <a:r>
              <a:rPr lang="zh-CN" altLang="en-US" b="1" dirty="0" smtClean="0">
                <a:latin typeface="华文楷体"/>
                <a:ea typeface="华文楷体"/>
                <a:cs typeface="华文楷体"/>
              </a:rPr>
              <a:t>北京谱仪</a:t>
            </a:r>
            <a:r>
              <a:rPr lang="en-US" altLang="zh-CN" b="1" dirty="0" smtClean="0">
                <a:latin typeface="华文楷体"/>
                <a:ea typeface="华文楷体"/>
                <a:cs typeface="华文楷体"/>
              </a:rPr>
              <a:t> (</a:t>
            </a:r>
            <a:r>
              <a:rPr lang="en-US" b="1" dirty="0" smtClean="0"/>
              <a:t>BESIII Detector)</a:t>
            </a:r>
            <a:endParaRPr lang="en-US" b="1" dirty="0"/>
          </a:p>
        </p:txBody>
      </p:sp>
      <p:graphicFrame>
        <p:nvGraphicFramePr>
          <p:cNvPr id="4" name="Object 2"/>
          <p:cNvGraphicFramePr>
            <a:graphicFrameLocks noChangeAspect="1"/>
          </p:cNvGraphicFramePr>
          <p:nvPr>
            <p:extLst>
              <p:ext uri="{D42A27DB-BD31-4B8C-83A1-F6EECF244321}">
                <p14:modId xmlns:p14="http://schemas.microsoft.com/office/powerpoint/2010/main" val="3083097906"/>
              </p:ext>
            </p:extLst>
          </p:nvPr>
        </p:nvGraphicFramePr>
        <p:xfrm>
          <a:off x="2889429" y="1940065"/>
          <a:ext cx="4256867" cy="3345865"/>
        </p:xfrm>
        <a:graphic>
          <a:graphicData uri="http://schemas.openxmlformats.org/presentationml/2006/ole">
            <mc:AlternateContent xmlns:mc="http://schemas.openxmlformats.org/markup-compatibility/2006">
              <mc:Choice xmlns:v="urn:schemas-microsoft-com:vml" Requires="v">
                <p:oleObj spid="_x0000_s5320" name="Photo Editor 照片" r:id="rId3" imgW="7695238" imgH="5904762" progId="">
                  <p:embed/>
                </p:oleObj>
              </mc:Choice>
              <mc:Fallback>
                <p:oleObj name="Photo Editor 照片" r:id="rId3" imgW="7695238" imgH="59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3392" t="6097" r="14035" b="12193"/>
                      <a:stretch>
                        <a:fillRect/>
                      </a:stretch>
                    </p:blipFill>
                    <p:spPr bwMode="auto">
                      <a:xfrm>
                        <a:off x="2889429" y="1940065"/>
                        <a:ext cx="4256867" cy="3345865"/>
                      </a:xfrm>
                      <a:prstGeom prst="rect">
                        <a:avLst/>
                      </a:prstGeom>
                      <a:solidFill>
                        <a:srgbClr val="F3B712"/>
                      </a:solidFill>
                      <a:ln>
                        <a:noFill/>
                      </a:ln>
                      <a:effectLst/>
                      <a:extLst/>
                    </p:spPr>
                  </p:pic>
                </p:oleObj>
              </mc:Fallback>
            </mc:AlternateContent>
          </a:graphicData>
        </a:graphic>
      </p:graphicFrame>
      <p:sp>
        <p:nvSpPr>
          <p:cNvPr id="3" name="Slide Number Placeholder 2"/>
          <p:cNvSpPr>
            <a:spLocks noGrp="1"/>
          </p:cNvSpPr>
          <p:nvPr>
            <p:ph type="sldNum" sz="quarter" idx="12"/>
          </p:nvPr>
        </p:nvSpPr>
        <p:spPr>
          <a:xfrm>
            <a:off x="6630957" y="6296547"/>
            <a:ext cx="2133600" cy="365125"/>
          </a:xfrm>
        </p:spPr>
        <p:txBody>
          <a:bodyPr/>
          <a:lstStyle/>
          <a:p>
            <a:fld id="{C973300C-797F-D148-A78D-320196FBAF04}" type="slidenum">
              <a:rPr lang="en-US" smtClean="0"/>
              <a:t>18</a:t>
            </a:fld>
            <a:endParaRPr lang="en-US" dirty="0"/>
          </a:p>
        </p:txBody>
      </p:sp>
      <p:sp>
        <p:nvSpPr>
          <p:cNvPr id="9" name="Line Callout 2 (No Border) 8"/>
          <p:cNvSpPr/>
          <p:nvPr/>
        </p:nvSpPr>
        <p:spPr>
          <a:xfrm>
            <a:off x="6553200" y="982763"/>
            <a:ext cx="2606842" cy="1576324"/>
          </a:xfrm>
          <a:prstGeom prst="callout2">
            <a:avLst>
              <a:gd name="adj1" fmla="val 50129"/>
              <a:gd name="adj2" fmla="val -1003"/>
              <a:gd name="adj3" fmla="val 50129"/>
              <a:gd name="adj4" fmla="val -14616"/>
              <a:gd name="adj5" fmla="val 119284"/>
              <a:gd name="adj6" fmla="val -22945"/>
            </a:avLst>
          </a:prstGeom>
          <a:solidFill>
            <a:srgbClr val="F39935"/>
          </a:solid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altLang="zh-CN" sz="2200" dirty="0" err="1">
                <a:solidFill>
                  <a:srgbClr val="FF0000"/>
                </a:solidFill>
                <a:latin typeface="Calibri" charset="0"/>
              </a:rPr>
              <a:t>Muon</a:t>
            </a:r>
            <a:r>
              <a:rPr lang="en-US" altLang="zh-CN" sz="2200" dirty="0">
                <a:solidFill>
                  <a:srgbClr val="FF0000"/>
                </a:solidFill>
                <a:latin typeface="Calibri" charset="0"/>
              </a:rPr>
              <a:t> counter</a:t>
            </a:r>
          </a:p>
          <a:p>
            <a:pPr>
              <a:lnSpc>
                <a:spcPct val="90000"/>
              </a:lnSpc>
            </a:pPr>
            <a:r>
              <a:rPr lang="en-US" altLang="zh-CN" dirty="0" smtClean="0">
                <a:solidFill>
                  <a:srgbClr val="0000FF"/>
                </a:solidFill>
                <a:latin typeface="Calibri" charset="0"/>
              </a:rPr>
              <a:t>Resistive plate chamber  </a:t>
            </a:r>
            <a:endParaRPr lang="en-US" altLang="zh-CN" dirty="0">
              <a:solidFill>
                <a:srgbClr val="0000FF"/>
              </a:solidFill>
              <a:latin typeface="Calibri" charset="0"/>
            </a:endParaRPr>
          </a:p>
          <a:p>
            <a:pPr>
              <a:lnSpc>
                <a:spcPct val="90000"/>
              </a:lnSpc>
            </a:pPr>
            <a:r>
              <a:rPr lang="en-US" altLang="zh-CN" sz="2200" dirty="0">
                <a:solidFill>
                  <a:srgbClr val="0000FF"/>
                </a:solidFill>
                <a:latin typeface="Calibri" charset="0"/>
              </a:rPr>
              <a:t>Barrel: 9 layers</a:t>
            </a:r>
          </a:p>
          <a:p>
            <a:pPr>
              <a:lnSpc>
                <a:spcPct val="90000"/>
              </a:lnSpc>
            </a:pPr>
            <a:r>
              <a:rPr lang="en-US" altLang="zh-CN" sz="2200" dirty="0" err="1">
                <a:solidFill>
                  <a:srgbClr val="0000FF"/>
                </a:solidFill>
                <a:latin typeface="Calibri" charset="0"/>
              </a:rPr>
              <a:t>Endcaps</a:t>
            </a:r>
            <a:r>
              <a:rPr lang="en-US" altLang="zh-CN" sz="2200" dirty="0">
                <a:solidFill>
                  <a:srgbClr val="0000FF"/>
                </a:solidFill>
                <a:latin typeface="Calibri" charset="0"/>
              </a:rPr>
              <a:t>: 8 layers</a:t>
            </a:r>
          </a:p>
          <a:p>
            <a:pPr>
              <a:lnSpc>
                <a:spcPct val="90000"/>
              </a:lnSpc>
            </a:pPr>
            <a:r>
              <a:rPr lang="en-US" altLang="zh-CN" sz="2200" dirty="0" err="1">
                <a:solidFill>
                  <a:srgbClr val="0000FF"/>
                </a:solidFill>
                <a:latin typeface="Symbol" charset="0"/>
              </a:rPr>
              <a:t>s</a:t>
            </a:r>
            <a:r>
              <a:rPr lang="en-US" altLang="zh-CN" sz="2200" baseline="-25000" dirty="0" err="1">
                <a:solidFill>
                  <a:srgbClr val="0000FF"/>
                </a:solidFill>
                <a:latin typeface="Calibri" charset="0"/>
              </a:rPr>
              <a:t>spatial</a:t>
            </a:r>
            <a:r>
              <a:rPr lang="en-US" altLang="zh-CN" sz="2200" dirty="0">
                <a:solidFill>
                  <a:srgbClr val="0000FF"/>
                </a:solidFill>
                <a:latin typeface="Calibri" charset="0"/>
              </a:rPr>
              <a:t>: </a:t>
            </a:r>
            <a:r>
              <a:rPr lang="en-US" altLang="zh-CN" sz="2200" dirty="0" smtClean="0">
                <a:solidFill>
                  <a:srgbClr val="0000FF"/>
                </a:solidFill>
                <a:latin typeface="Calibri" charset="0"/>
              </a:rPr>
              <a:t>1.48 cm</a:t>
            </a:r>
            <a:endParaRPr lang="en-US" altLang="zh-CN" sz="2200" dirty="0">
              <a:solidFill>
                <a:srgbClr val="0000FF"/>
              </a:solidFill>
              <a:latin typeface="Calibri" charset="0"/>
            </a:endParaRPr>
          </a:p>
        </p:txBody>
      </p:sp>
      <p:sp>
        <p:nvSpPr>
          <p:cNvPr id="12" name="Line Callout 1 11"/>
          <p:cNvSpPr/>
          <p:nvPr/>
        </p:nvSpPr>
        <p:spPr>
          <a:xfrm>
            <a:off x="32688" y="2893302"/>
            <a:ext cx="2921735" cy="1684422"/>
          </a:xfrm>
          <a:prstGeom prst="borderCallout1">
            <a:avLst>
              <a:gd name="adj1" fmla="val 45056"/>
              <a:gd name="adj2" fmla="val 100441"/>
              <a:gd name="adj3" fmla="val 45621"/>
              <a:gd name="adj4" fmla="val 128388"/>
            </a:avLst>
          </a:prstGeom>
          <a:solidFill>
            <a:srgbClr val="279AF3"/>
          </a:solidFill>
          <a:ln w="38100" cmpd="sng">
            <a:solidFill>
              <a:srgbClr val="1381F3"/>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80000"/>
              </a:lnSpc>
              <a:spcBef>
                <a:spcPts val="600"/>
              </a:spcBef>
            </a:pPr>
            <a:r>
              <a:rPr lang="en-GB" altLang="zh-CN" sz="2400" dirty="0">
                <a:solidFill>
                  <a:srgbClr val="FF0000"/>
                </a:solidFill>
                <a:latin typeface="Calibri" charset="0"/>
              </a:rPr>
              <a:t>Time-of-flight (TOF)</a:t>
            </a:r>
          </a:p>
          <a:p>
            <a:pPr marL="342900" indent="-342900">
              <a:lnSpc>
                <a:spcPct val="80000"/>
              </a:lnSpc>
              <a:spcBef>
                <a:spcPts val="600"/>
              </a:spcBef>
            </a:pPr>
            <a:r>
              <a:rPr lang="en-GB" altLang="zh-CN" sz="2400" dirty="0">
                <a:solidFill>
                  <a:srgbClr val="0000FF"/>
                </a:solidFill>
                <a:latin typeface="Calibri" charset="0"/>
              </a:rPr>
              <a:t>Plastic scintillator </a:t>
            </a:r>
          </a:p>
          <a:p>
            <a:pPr marL="342900" indent="-342900">
              <a:lnSpc>
                <a:spcPct val="80000"/>
              </a:lnSpc>
              <a:spcBef>
                <a:spcPts val="600"/>
              </a:spcBef>
            </a:pPr>
            <a:r>
              <a:rPr lang="en-GB" altLang="zh-CN" sz="2400" dirty="0" err="1">
                <a:solidFill>
                  <a:srgbClr val="000000"/>
                </a:solidFill>
                <a:latin typeface="Symbol" charset="0"/>
              </a:rPr>
              <a:t>s</a:t>
            </a:r>
            <a:r>
              <a:rPr lang="en-GB" altLang="zh-CN" sz="2400" baseline="-25000" dirty="0" err="1">
                <a:solidFill>
                  <a:srgbClr val="000000"/>
                </a:solidFill>
                <a:latin typeface="Symbol" charset="0"/>
              </a:rPr>
              <a:t>T</a:t>
            </a:r>
            <a:r>
              <a:rPr lang="en-GB" altLang="zh-CN" sz="2400" dirty="0">
                <a:solidFill>
                  <a:srgbClr val="000000"/>
                </a:solidFill>
                <a:latin typeface="Symbol" charset="0"/>
              </a:rPr>
              <a:t>(</a:t>
            </a:r>
            <a:r>
              <a:rPr lang="en-GB" altLang="zh-CN" sz="2400" dirty="0">
                <a:solidFill>
                  <a:srgbClr val="000000"/>
                </a:solidFill>
                <a:latin typeface="Calibri" charset="0"/>
              </a:rPr>
              <a:t>barrel):   </a:t>
            </a:r>
            <a:r>
              <a:rPr lang="en-GB" altLang="zh-CN" sz="2400" dirty="0" smtClean="0">
                <a:solidFill>
                  <a:srgbClr val="000000"/>
                </a:solidFill>
                <a:latin typeface="Calibri" charset="0"/>
              </a:rPr>
              <a:t>105 </a:t>
            </a:r>
            <a:r>
              <a:rPr lang="en-GB" altLang="zh-CN" sz="2400" dirty="0" err="1">
                <a:solidFill>
                  <a:srgbClr val="000000"/>
                </a:solidFill>
                <a:latin typeface="Calibri" charset="0"/>
              </a:rPr>
              <a:t>ps</a:t>
            </a:r>
            <a:endParaRPr lang="en-GB" altLang="zh-CN" sz="2400" dirty="0">
              <a:solidFill>
                <a:srgbClr val="000000"/>
              </a:solidFill>
              <a:latin typeface="Calibri" charset="0"/>
            </a:endParaRPr>
          </a:p>
          <a:p>
            <a:pPr marL="342900" indent="-342900">
              <a:lnSpc>
                <a:spcPct val="80000"/>
              </a:lnSpc>
              <a:spcBef>
                <a:spcPts val="600"/>
              </a:spcBef>
            </a:pPr>
            <a:r>
              <a:rPr lang="en-GB" altLang="zh-CN" sz="2400" dirty="0" err="1">
                <a:solidFill>
                  <a:srgbClr val="000000"/>
                </a:solidFill>
                <a:latin typeface="Symbol" charset="0"/>
              </a:rPr>
              <a:t>s</a:t>
            </a:r>
            <a:r>
              <a:rPr lang="en-GB" altLang="zh-CN" sz="2400" baseline="-25000" dirty="0" err="1">
                <a:solidFill>
                  <a:srgbClr val="000000"/>
                </a:solidFill>
                <a:latin typeface="Symbol" charset="0"/>
              </a:rPr>
              <a:t>T</a:t>
            </a:r>
            <a:r>
              <a:rPr lang="en-GB" altLang="zh-CN" sz="2400" dirty="0">
                <a:solidFill>
                  <a:srgbClr val="000000"/>
                </a:solidFill>
                <a:latin typeface="Symbol" charset="0"/>
              </a:rPr>
              <a:t>(</a:t>
            </a:r>
            <a:r>
              <a:rPr lang="en-GB" altLang="zh-CN" sz="2400" dirty="0" err="1">
                <a:solidFill>
                  <a:srgbClr val="000000"/>
                </a:solidFill>
              </a:rPr>
              <a:t>endcap</a:t>
            </a:r>
            <a:r>
              <a:rPr lang="en-GB" altLang="zh-CN" sz="2400" dirty="0">
                <a:solidFill>
                  <a:srgbClr val="000000"/>
                </a:solidFill>
              </a:rPr>
              <a:t>): </a:t>
            </a:r>
            <a:r>
              <a:rPr lang="en-GB" altLang="zh-CN" sz="2400" dirty="0" smtClean="0">
                <a:solidFill>
                  <a:srgbClr val="000000"/>
                </a:solidFill>
              </a:rPr>
              <a:t>125 </a:t>
            </a:r>
            <a:r>
              <a:rPr lang="en-GB" altLang="zh-CN" sz="2400" dirty="0" err="1">
                <a:solidFill>
                  <a:srgbClr val="000000"/>
                </a:solidFill>
              </a:rPr>
              <a:t>ps</a:t>
            </a:r>
            <a:endParaRPr lang="en-GB" altLang="zh-CN" sz="2400" dirty="0">
              <a:solidFill>
                <a:srgbClr val="000000"/>
              </a:solidFill>
            </a:endParaRPr>
          </a:p>
        </p:txBody>
      </p:sp>
      <p:sp>
        <p:nvSpPr>
          <p:cNvPr id="14" name="Line Callout 1 13"/>
          <p:cNvSpPr/>
          <p:nvPr/>
        </p:nvSpPr>
        <p:spPr>
          <a:xfrm>
            <a:off x="46056" y="1001480"/>
            <a:ext cx="2921735" cy="1771502"/>
          </a:xfrm>
          <a:prstGeom prst="borderCallout1">
            <a:avLst>
              <a:gd name="adj1" fmla="val 98615"/>
              <a:gd name="adj2" fmla="val 97238"/>
              <a:gd name="adj3" fmla="val 126180"/>
              <a:gd name="adj4" fmla="val 130218"/>
            </a:avLst>
          </a:prstGeom>
          <a:solidFill>
            <a:srgbClr val="F3B712"/>
          </a:solidFill>
          <a:ln w="38100" cmpd="sng">
            <a:solidFill>
              <a:srgbClr val="F3B712"/>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80000"/>
              </a:lnSpc>
              <a:spcBef>
                <a:spcPts val="600"/>
              </a:spcBef>
            </a:pPr>
            <a:r>
              <a:rPr lang="en-US" altLang="zh-CN" sz="2200" dirty="0">
                <a:solidFill>
                  <a:srgbClr val="FF0000"/>
                </a:solidFill>
                <a:cs typeface="Times CY"/>
              </a:rPr>
              <a:t>Drift chamber (MDC)</a:t>
            </a:r>
          </a:p>
          <a:p>
            <a:pPr marL="342900" indent="-342900">
              <a:lnSpc>
                <a:spcPct val="80000"/>
              </a:lnSpc>
              <a:spcBef>
                <a:spcPts val="600"/>
              </a:spcBef>
            </a:pPr>
            <a:r>
              <a:rPr lang="en-US" altLang="zh-CN" sz="2200" dirty="0">
                <a:solidFill>
                  <a:srgbClr val="0000FF"/>
                </a:solidFill>
                <a:cs typeface="Times CY"/>
              </a:rPr>
              <a:t>Small cell, 43 layer</a:t>
            </a:r>
          </a:p>
          <a:p>
            <a:pPr marL="342900" indent="-342900">
              <a:lnSpc>
                <a:spcPct val="80000"/>
              </a:lnSpc>
              <a:spcBef>
                <a:spcPts val="600"/>
              </a:spcBef>
            </a:pPr>
            <a:r>
              <a:rPr lang="en-US" altLang="zh-CN" sz="2200" dirty="0">
                <a:solidFill>
                  <a:srgbClr val="0000FF"/>
                </a:solidFill>
                <a:cs typeface="Times CY"/>
              </a:rPr>
              <a:t>Gas He/C</a:t>
            </a:r>
            <a:r>
              <a:rPr lang="en-US" altLang="zh-CN" sz="2200" baseline="-25000" dirty="0">
                <a:solidFill>
                  <a:srgbClr val="0000FF"/>
                </a:solidFill>
                <a:cs typeface="Times CY"/>
              </a:rPr>
              <a:t>3</a:t>
            </a:r>
            <a:r>
              <a:rPr lang="en-US" altLang="zh-CN" sz="2200" dirty="0">
                <a:solidFill>
                  <a:srgbClr val="0000FF"/>
                </a:solidFill>
                <a:cs typeface="Times CY"/>
              </a:rPr>
              <a:t>H</a:t>
            </a:r>
            <a:r>
              <a:rPr lang="en-US" altLang="zh-CN" sz="2200" baseline="-25000" dirty="0">
                <a:solidFill>
                  <a:srgbClr val="0000FF"/>
                </a:solidFill>
                <a:cs typeface="Times CY"/>
              </a:rPr>
              <a:t>8</a:t>
            </a:r>
            <a:r>
              <a:rPr lang="en-US" altLang="zh-CN" sz="2200" dirty="0">
                <a:solidFill>
                  <a:srgbClr val="0000FF"/>
                </a:solidFill>
                <a:cs typeface="Times CY"/>
              </a:rPr>
              <a:t>=40/60</a:t>
            </a:r>
          </a:p>
          <a:p>
            <a:pPr marL="342900" indent="-342900">
              <a:lnSpc>
                <a:spcPct val="80000"/>
              </a:lnSpc>
              <a:spcBef>
                <a:spcPts val="600"/>
              </a:spcBef>
            </a:pPr>
            <a:r>
              <a:rPr lang="en-US" altLang="zh-CN" sz="2200" dirty="0" err="1">
                <a:solidFill>
                  <a:schemeClr val="tx1"/>
                </a:solidFill>
                <a:latin typeface="Symbol" charset="2"/>
                <a:cs typeface="Symbol" charset="2"/>
              </a:rPr>
              <a:t>s</a:t>
            </a:r>
            <a:r>
              <a:rPr lang="en-US" altLang="zh-CN" sz="2200" baseline="-25000" dirty="0" err="1">
                <a:solidFill>
                  <a:schemeClr val="tx1"/>
                </a:solidFill>
                <a:cs typeface="Times CY"/>
              </a:rPr>
              <a:t>xy</a:t>
            </a:r>
            <a:r>
              <a:rPr lang="en-US" altLang="zh-CN" sz="2200" dirty="0">
                <a:solidFill>
                  <a:schemeClr val="tx1"/>
                </a:solidFill>
                <a:cs typeface="Times CY"/>
              </a:rPr>
              <a:t>=130 </a:t>
            </a:r>
            <a:r>
              <a:rPr lang="en-US" altLang="zh-CN" sz="2200" dirty="0">
                <a:solidFill>
                  <a:schemeClr val="tx1"/>
                </a:solidFill>
                <a:latin typeface="Symbol" charset="2"/>
                <a:cs typeface="Symbol" charset="2"/>
              </a:rPr>
              <a:t>m</a:t>
            </a:r>
            <a:r>
              <a:rPr lang="en-US" altLang="zh-CN" sz="2200" dirty="0">
                <a:solidFill>
                  <a:schemeClr val="tx1"/>
                </a:solidFill>
                <a:cs typeface="Times CY"/>
              </a:rPr>
              <a:t>m, </a:t>
            </a:r>
            <a:r>
              <a:rPr lang="en-US" altLang="zh-CN" sz="2200" dirty="0" err="1">
                <a:solidFill>
                  <a:schemeClr val="tx1"/>
                </a:solidFill>
                <a:cs typeface="Times CY"/>
              </a:rPr>
              <a:t>dE</a:t>
            </a:r>
            <a:r>
              <a:rPr lang="en-US" altLang="zh-CN" sz="2200" dirty="0">
                <a:solidFill>
                  <a:schemeClr val="tx1"/>
                </a:solidFill>
                <a:cs typeface="Times CY"/>
              </a:rPr>
              <a:t>/dx~6%</a:t>
            </a:r>
          </a:p>
          <a:p>
            <a:pPr marL="342900" indent="-342900">
              <a:lnSpc>
                <a:spcPct val="80000"/>
              </a:lnSpc>
              <a:spcBef>
                <a:spcPts val="600"/>
              </a:spcBef>
            </a:pPr>
            <a:r>
              <a:rPr lang="en-US" altLang="zh-CN" sz="2200" dirty="0" err="1">
                <a:solidFill>
                  <a:schemeClr val="tx1"/>
                </a:solidFill>
                <a:latin typeface="Symbol" charset="2"/>
                <a:cs typeface="Symbol" charset="2"/>
              </a:rPr>
              <a:t>s</a:t>
            </a:r>
            <a:r>
              <a:rPr lang="en-US" altLang="zh-CN" sz="2200" baseline="-25000" dirty="0" err="1">
                <a:solidFill>
                  <a:schemeClr val="tx1"/>
                </a:solidFill>
                <a:cs typeface="Times CY"/>
              </a:rPr>
              <a:t>p</a:t>
            </a:r>
            <a:r>
              <a:rPr lang="en-US" altLang="zh-CN" sz="2200" dirty="0">
                <a:solidFill>
                  <a:schemeClr val="tx1"/>
                </a:solidFill>
                <a:cs typeface="Times CY"/>
              </a:rPr>
              <a:t>/p = </a:t>
            </a:r>
            <a:r>
              <a:rPr lang="en-US" altLang="zh-CN" sz="2200" dirty="0" smtClean="0">
                <a:solidFill>
                  <a:schemeClr val="tx1"/>
                </a:solidFill>
                <a:cs typeface="Times CY"/>
              </a:rPr>
              <a:t>0.6% </a:t>
            </a:r>
            <a:r>
              <a:rPr lang="en-US" altLang="zh-CN" sz="2200" dirty="0">
                <a:solidFill>
                  <a:schemeClr val="tx1"/>
                </a:solidFill>
                <a:cs typeface="Times CY"/>
              </a:rPr>
              <a:t>at 1 </a:t>
            </a:r>
            <a:r>
              <a:rPr lang="en-US" altLang="zh-CN" sz="2200" dirty="0" err="1" smtClean="0">
                <a:solidFill>
                  <a:schemeClr val="tx1"/>
                </a:solidFill>
                <a:cs typeface="Times CY"/>
              </a:rPr>
              <a:t>GeV</a:t>
            </a:r>
            <a:endParaRPr lang="en-US" altLang="zh-CN" sz="2200" dirty="0">
              <a:solidFill>
                <a:schemeClr val="tx1"/>
              </a:solidFill>
              <a:cs typeface="Times CY"/>
            </a:endParaRPr>
          </a:p>
        </p:txBody>
      </p:sp>
      <p:sp>
        <p:nvSpPr>
          <p:cNvPr id="16" name="Line Callout 1 15"/>
          <p:cNvSpPr/>
          <p:nvPr/>
        </p:nvSpPr>
        <p:spPr>
          <a:xfrm>
            <a:off x="40104" y="4723251"/>
            <a:ext cx="2927687" cy="1938421"/>
          </a:xfrm>
          <a:prstGeom prst="borderCallout1">
            <a:avLst>
              <a:gd name="adj1" fmla="val 11029"/>
              <a:gd name="adj2" fmla="val 99526"/>
              <a:gd name="adj3" fmla="val -32441"/>
              <a:gd name="adj4" fmla="val 130214"/>
            </a:avLst>
          </a:prstGeom>
          <a:ln w="38100" cmpd="sng">
            <a:solidFill>
              <a:srgbClr val="79FF2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80000"/>
              </a:lnSpc>
              <a:spcBef>
                <a:spcPts val="600"/>
              </a:spcBef>
            </a:pPr>
            <a:r>
              <a:rPr lang="en-GB" altLang="zh-CN" sz="2000" dirty="0">
                <a:solidFill>
                  <a:srgbClr val="FF0000"/>
                </a:solidFill>
                <a:latin typeface="Calibri" charset="0"/>
              </a:rPr>
              <a:t>ECAL calorimeter </a:t>
            </a:r>
          </a:p>
          <a:p>
            <a:pPr marL="342900" indent="-342900">
              <a:lnSpc>
                <a:spcPct val="80000"/>
              </a:lnSpc>
              <a:spcBef>
                <a:spcPts val="600"/>
              </a:spcBef>
            </a:pPr>
            <a:r>
              <a:rPr lang="en-GB" altLang="zh-CN" sz="2000" dirty="0" err="1">
                <a:solidFill>
                  <a:srgbClr val="0000FF"/>
                </a:solidFill>
              </a:rPr>
              <a:t>CsI</a:t>
            </a:r>
            <a:r>
              <a:rPr lang="en-GB" altLang="zh-CN" sz="2000" dirty="0">
                <a:solidFill>
                  <a:srgbClr val="0000FF"/>
                </a:solidFill>
              </a:rPr>
              <a:t>(</a:t>
            </a:r>
            <a:r>
              <a:rPr lang="en-GB" altLang="zh-CN" sz="2000" dirty="0" err="1">
                <a:solidFill>
                  <a:srgbClr val="0000FF"/>
                </a:solidFill>
              </a:rPr>
              <a:t>Tl</a:t>
            </a:r>
            <a:r>
              <a:rPr lang="en-GB" altLang="zh-CN" sz="2000" dirty="0">
                <a:solidFill>
                  <a:srgbClr val="0000FF"/>
                </a:solidFill>
              </a:rPr>
              <a:t>): L=28 cm</a:t>
            </a:r>
            <a:r>
              <a:rPr lang="en-GB" altLang="zh-CN" sz="2000" dirty="0">
                <a:solidFill>
                  <a:srgbClr val="0000FF"/>
                </a:solidFill>
                <a:sym typeface="Wingdings"/>
              </a:rPr>
              <a:t> (15X</a:t>
            </a:r>
            <a:r>
              <a:rPr lang="en-GB" altLang="zh-CN" sz="2000" baseline="-25000" dirty="0">
                <a:solidFill>
                  <a:srgbClr val="0000FF"/>
                </a:solidFill>
                <a:sym typeface="Wingdings"/>
              </a:rPr>
              <a:t>0</a:t>
            </a:r>
            <a:r>
              <a:rPr lang="en-GB" altLang="zh-CN" sz="2000" dirty="0">
                <a:solidFill>
                  <a:srgbClr val="0000FF"/>
                </a:solidFill>
                <a:sym typeface="Wingdings"/>
              </a:rPr>
              <a:t>)</a:t>
            </a:r>
          </a:p>
          <a:p>
            <a:pPr marL="342900" indent="-342900">
              <a:lnSpc>
                <a:spcPct val="80000"/>
              </a:lnSpc>
              <a:spcBef>
                <a:spcPts val="600"/>
              </a:spcBef>
            </a:pPr>
            <a:r>
              <a:rPr lang="en-GB" altLang="zh-CN" sz="2000" dirty="0">
                <a:solidFill>
                  <a:srgbClr val="0000FF"/>
                </a:solidFill>
                <a:sym typeface="Wingdings"/>
              </a:rPr>
              <a:t>Energy range: 0.02-2GeV</a:t>
            </a:r>
          </a:p>
          <a:p>
            <a:pPr marL="342900" indent="-342900">
              <a:lnSpc>
                <a:spcPct val="80000"/>
              </a:lnSpc>
              <a:spcBef>
                <a:spcPts val="600"/>
              </a:spcBef>
            </a:pPr>
            <a:r>
              <a:rPr lang="en-GB" altLang="zh-CN" sz="2000" dirty="0">
                <a:solidFill>
                  <a:srgbClr val="000000"/>
                </a:solidFill>
                <a:sym typeface="Wingdings"/>
              </a:rPr>
              <a:t>At 1 </a:t>
            </a:r>
            <a:r>
              <a:rPr lang="en-GB" altLang="zh-CN" sz="2000" dirty="0" err="1">
                <a:solidFill>
                  <a:srgbClr val="000000"/>
                </a:solidFill>
                <a:sym typeface="Wingdings"/>
              </a:rPr>
              <a:t>GeV</a:t>
            </a:r>
            <a:r>
              <a:rPr lang="en-GB" altLang="zh-CN" sz="2000" dirty="0">
                <a:solidFill>
                  <a:srgbClr val="000000"/>
                </a:solidFill>
                <a:sym typeface="Wingdings"/>
              </a:rPr>
              <a:t>   </a:t>
            </a:r>
            <a:r>
              <a:rPr lang="en-US" altLang="zh-CN" sz="2000" dirty="0" err="1">
                <a:solidFill>
                  <a:srgbClr val="000000"/>
                </a:solidFill>
                <a:latin typeface="Symbol" charset="0"/>
              </a:rPr>
              <a:t>s</a:t>
            </a:r>
            <a:r>
              <a:rPr lang="en-US" altLang="zh-CN" sz="2000" baseline="-25000" dirty="0" err="1">
                <a:solidFill>
                  <a:srgbClr val="000000"/>
                </a:solidFill>
                <a:latin typeface="Calibri" charset="0"/>
              </a:rPr>
              <a:t>E</a:t>
            </a:r>
            <a:r>
              <a:rPr lang="en-US" altLang="zh-CN" sz="2000" baseline="-25000" dirty="0">
                <a:solidFill>
                  <a:srgbClr val="000000"/>
                </a:solidFill>
                <a:latin typeface="Calibri" charset="0"/>
              </a:rPr>
              <a:t> </a:t>
            </a:r>
            <a:r>
              <a:rPr lang="en-US" altLang="zh-CN" sz="2000" dirty="0">
                <a:solidFill>
                  <a:srgbClr val="000000"/>
                </a:solidFill>
                <a:latin typeface="Calibri" charset="0"/>
              </a:rPr>
              <a:t>(%)</a:t>
            </a:r>
            <a:r>
              <a:rPr lang="en-US" altLang="zh-CN" sz="2000" baseline="-25000" dirty="0">
                <a:solidFill>
                  <a:srgbClr val="000000"/>
                </a:solidFill>
                <a:latin typeface="Calibri" charset="0"/>
              </a:rPr>
              <a:t>  </a:t>
            </a:r>
            <a:r>
              <a:rPr lang="en-US" altLang="zh-CN" sz="2000" dirty="0" err="1" smtClean="0">
                <a:solidFill>
                  <a:srgbClr val="000000"/>
                </a:solidFill>
                <a:latin typeface="Symbol" charset="0"/>
              </a:rPr>
              <a:t>s</a:t>
            </a:r>
            <a:r>
              <a:rPr lang="en-US" altLang="zh-CN" sz="2000" baseline="-25000" dirty="0" err="1" smtClean="0">
                <a:solidFill>
                  <a:srgbClr val="000000"/>
                </a:solidFill>
                <a:latin typeface="Calibri" charset="0"/>
              </a:rPr>
              <a:t>l</a:t>
            </a:r>
            <a:r>
              <a:rPr lang="en-US" altLang="zh-CN" sz="2000" dirty="0">
                <a:solidFill>
                  <a:srgbClr val="000000"/>
                </a:solidFill>
                <a:latin typeface="Calibri" charset="0"/>
              </a:rPr>
              <a:t>(mm)</a:t>
            </a:r>
            <a:endParaRPr lang="en-GB" altLang="zh-CN" sz="2000" dirty="0">
              <a:solidFill>
                <a:srgbClr val="000000"/>
              </a:solidFill>
            </a:endParaRPr>
          </a:p>
          <a:p>
            <a:pPr marL="342900" indent="-342900">
              <a:lnSpc>
                <a:spcPct val="80000"/>
              </a:lnSpc>
              <a:spcBef>
                <a:spcPts val="600"/>
              </a:spcBef>
            </a:pPr>
            <a:r>
              <a:rPr lang="en-US" altLang="zh-CN" sz="2000" dirty="0">
                <a:solidFill>
                  <a:srgbClr val="000000"/>
                </a:solidFill>
              </a:rPr>
              <a:t>Barrel:       </a:t>
            </a:r>
            <a:r>
              <a:rPr lang="en-GB" altLang="zh-CN" sz="2000" dirty="0">
                <a:solidFill>
                  <a:srgbClr val="000000"/>
                </a:solidFill>
                <a:latin typeface="Calibri" charset="0"/>
              </a:rPr>
              <a:t>2.5       </a:t>
            </a:r>
            <a:r>
              <a:rPr lang="en-GB" altLang="zh-CN" sz="2000" dirty="0" smtClean="0">
                <a:solidFill>
                  <a:srgbClr val="000000"/>
                </a:solidFill>
                <a:latin typeface="Calibri" charset="0"/>
              </a:rPr>
              <a:t>6.1</a:t>
            </a:r>
            <a:endParaRPr lang="en-GB" altLang="zh-CN" sz="2000" dirty="0">
              <a:solidFill>
                <a:srgbClr val="000000"/>
              </a:solidFill>
              <a:latin typeface="Calibri" charset="0"/>
            </a:endParaRPr>
          </a:p>
          <a:p>
            <a:pPr marL="342900" indent="-342900">
              <a:lnSpc>
                <a:spcPct val="80000"/>
              </a:lnSpc>
              <a:spcBef>
                <a:spcPts val="600"/>
              </a:spcBef>
            </a:pPr>
            <a:r>
              <a:rPr lang="en-GB" altLang="zh-CN" sz="2000" dirty="0" err="1">
                <a:solidFill>
                  <a:srgbClr val="000000"/>
                </a:solidFill>
                <a:cs typeface="Symbol" charset="2"/>
              </a:rPr>
              <a:t>Endcap</a:t>
            </a:r>
            <a:r>
              <a:rPr lang="en-GB" altLang="zh-CN" sz="2000" dirty="0">
                <a:solidFill>
                  <a:srgbClr val="000000"/>
                </a:solidFill>
                <a:latin typeface="Calibri" charset="0"/>
              </a:rPr>
              <a:t>:     5          9 </a:t>
            </a:r>
          </a:p>
        </p:txBody>
      </p:sp>
      <p:sp>
        <p:nvSpPr>
          <p:cNvPr id="17" name="Line Callout 1 (Accent Bar) 16"/>
          <p:cNvSpPr/>
          <p:nvPr/>
        </p:nvSpPr>
        <p:spPr>
          <a:xfrm>
            <a:off x="2967791" y="982763"/>
            <a:ext cx="3585409" cy="631365"/>
          </a:xfrm>
          <a:prstGeom prst="accentCallout1">
            <a:avLst>
              <a:gd name="adj1" fmla="val 99487"/>
              <a:gd name="adj2" fmla="val 50813"/>
              <a:gd name="adj3" fmla="val 359075"/>
              <a:gd name="adj4" fmla="val 51025"/>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200" dirty="0">
                <a:solidFill>
                  <a:schemeClr val="bg1"/>
                </a:solidFill>
                <a:latin typeface="Calibri" charset="0"/>
              </a:rPr>
              <a:t>1 T Super conducting  magnet</a:t>
            </a:r>
            <a:endParaRPr lang="en-US" sz="2200" dirty="0">
              <a:solidFill>
                <a:schemeClr val="bg1"/>
              </a:solidFill>
            </a:endParaRPr>
          </a:p>
        </p:txBody>
      </p:sp>
      <p:sp>
        <p:nvSpPr>
          <p:cNvPr id="18" name="Rectangle 15"/>
          <p:cNvSpPr>
            <a:spLocks noChangeArrowheads="1"/>
          </p:cNvSpPr>
          <p:nvPr/>
        </p:nvSpPr>
        <p:spPr bwMode="auto">
          <a:xfrm>
            <a:off x="2994527" y="5660234"/>
            <a:ext cx="2365915" cy="100294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600"/>
              </a:spcBef>
            </a:pPr>
            <a:r>
              <a:rPr lang="en-GB" altLang="zh-CN" sz="2200" dirty="0" smtClean="0">
                <a:solidFill>
                  <a:srgbClr val="FF0000"/>
                </a:solidFill>
                <a:latin typeface="Calibri" charset="0"/>
              </a:rPr>
              <a:t>Data acquisition </a:t>
            </a:r>
          </a:p>
          <a:p>
            <a:pPr marL="342900" indent="-342900">
              <a:lnSpc>
                <a:spcPct val="60000"/>
              </a:lnSpc>
              <a:spcBef>
                <a:spcPts val="600"/>
              </a:spcBef>
            </a:pPr>
            <a:r>
              <a:rPr lang="en-GB" altLang="zh-CN" sz="2200" dirty="0" smtClean="0">
                <a:solidFill>
                  <a:srgbClr val="FF0000"/>
                </a:solidFill>
              </a:rPr>
              <a:t>Event rate: 4 kHz</a:t>
            </a:r>
            <a:endParaRPr lang="en-GB" altLang="zh-CN" sz="2200" dirty="0">
              <a:solidFill>
                <a:srgbClr val="FF0000"/>
              </a:solidFill>
            </a:endParaRPr>
          </a:p>
          <a:p>
            <a:pPr marL="342900" indent="-342900">
              <a:lnSpc>
                <a:spcPct val="60000"/>
              </a:lnSpc>
              <a:spcBef>
                <a:spcPts val="600"/>
              </a:spcBef>
            </a:pPr>
            <a:r>
              <a:rPr lang="en-US" altLang="zh-CN" sz="2200" dirty="0" smtClean="0">
                <a:solidFill>
                  <a:srgbClr val="000000"/>
                </a:solidFill>
                <a:latin typeface="+mj-lt"/>
              </a:rPr>
              <a:t>Data size: 50 MB/s</a:t>
            </a:r>
            <a:endParaRPr lang="en-GB" altLang="zh-CN" sz="2200" dirty="0">
              <a:solidFill>
                <a:srgbClr val="000000"/>
              </a:solidFill>
              <a:latin typeface="+mj-lt"/>
            </a:endParaRPr>
          </a:p>
        </p:txBody>
      </p:sp>
      <p:sp>
        <p:nvSpPr>
          <p:cNvPr id="19" name="Rectangle 15"/>
          <p:cNvSpPr>
            <a:spLocks noChangeArrowheads="1"/>
          </p:cNvSpPr>
          <p:nvPr/>
        </p:nvSpPr>
        <p:spPr bwMode="auto">
          <a:xfrm>
            <a:off x="5444621" y="5679270"/>
            <a:ext cx="2377574" cy="99728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ts val="600"/>
              </a:spcBef>
            </a:pPr>
            <a:r>
              <a:rPr lang="en-GB" altLang="zh-CN" sz="2200" dirty="0" smtClean="0">
                <a:solidFill>
                  <a:srgbClr val="FF0000"/>
                </a:solidFill>
                <a:latin typeface="Calibri" charset="0"/>
              </a:rPr>
              <a:t>Grid computing</a:t>
            </a:r>
          </a:p>
          <a:p>
            <a:pPr marL="342900" indent="-342900">
              <a:lnSpc>
                <a:spcPct val="80000"/>
              </a:lnSpc>
              <a:spcBef>
                <a:spcPts val="600"/>
              </a:spcBef>
            </a:pPr>
            <a:r>
              <a:rPr lang="en-GB" altLang="zh-CN" sz="2200" dirty="0" smtClean="0"/>
              <a:t>CPU: 3200 core </a:t>
            </a:r>
          </a:p>
          <a:p>
            <a:pPr marL="342900" indent="-342900">
              <a:lnSpc>
                <a:spcPct val="80000"/>
              </a:lnSpc>
              <a:spcBef>
                <a:spcPts val="600"/>
              </a:spcBef>
            </a:pPr>
            <a:r>
              <a:rPr lang="en-GB" altLang="zh-CN" sz="2200" dirty="0" smtClean="0">
                <a:latin typeface="+mj-lt"/>
              </a:rPr>
              <a:t>Storage: 2.2 </a:t>
            </a:r>
            <a:r>
              <a:rPr lang="en-GB" altLang="zh-CN" sz="2200" dirty="0" err="1" smtClean="0">
                <a:latin typeface="+mj-lt"/>
              </a:rPr>
              <a:t>pB</a:t>
            </a:r>
            <a:endParaRPr lang="en-GB" altLang="zh-CN" sz="2200" dirty="0" smtClean="0">
              <a:latin typeface="+mj-lt"/>
            </a:endParaRPr>
          </a:p>
        </p:txBody>
      </p:sp>
      <p:sp>
        <p:nvSpPr>
          <p:cNvPr id="20" name="TextBox 19"/>
          <p:cNvSpPr txBox="1"/>
          <p:nvPr/>
        </p:nvSpPr>
        <p:spPr>
          <a:xfrm>
            <a:off x="6907141" y="4936505"/>
            <a:ext cx="2237399" cy="769441"/>
          </a:xfrm>
          <a:prstGeom prst="rect">
            <a:avLst/>
          </a:prstGeom>
          <a:solidFill>
            <a:srgbClr val="FFFF00"/>
          </a:solidFill>
        </p:spPr>
        <p:txBody>
          <a:bodyPr wrap="none" rtlCol="0">
            <a:spAutoFit/>
          </a:bodyPr>
          <a:lstStyle/>
          <a:p>
            <a:r>
              <a:rPr lang="en-US" sz="2200" dirty="0" smtClean="0"/>
              <a:t>RO channels: 10</a:t>
            </a:r>
            <a:r>
              <a:rPr lang="en-US" sz="2200" baseline="30000" dirty="0" smtClean="0"/>
              <a:t>4</a:t>
            </a:r>
            <a:endParaRPr lang="en-US" sz="2200" dirty="0" smtClean="0"/>
          </a:p>
          <a:p>
            <a:r>
              <a:rPr lang="en-US" sz="2200" dirty="0" smtClean="0"/>
              <a:t>Cost:  200 M RMB</a:t>
            </a:r>
            <a:endParaRPr lang="en-US" sz="2200" dirty="0"/>
          </a:p>
        </p:txBody>
      </p:sp>
      <p:sp>
        <p:nvSpPr>
          <p:cNvPr id="23" name="TextBox 22"/>
          <p:cNvSpPr txBox="1"/>
          <p:nvPr/>
        </p:nvSpPr>
        <p:spPr>
          <a:xfrm rot="16200000">
            <a:off x="6879768" y="3334455"/>
            <a:ext cx="889787" cy="461665"/>
          </a:xfrm>
          <a:prstGeom prst="rect">
            <a:avLst/>
          </a:prstGeom>
          <a:noFill/>
        </p:spPr>
        <p:txBody>
          <a:bodyPr wrap="none" rtlCol="0">
            <a:spAutoFit/>
          </a:bodyPr>
          <a:lstStyle/>
          <a:p>
            <a:r>
              <a:rPr lang="en-US" sz="2400" dirty="0" smtClean="0"/>
              <a:t>5.1 m</a:t>
            </a:r>
            <a:endParaRPr lang="en-US" sz="2400" dirty="0"/>
          </a:p>
        </p:txBody>
      </p:sp>
      <p:sp>
        <p:nvSpPr>
          <p:cNvPr id="25" name="TextBox 24"/>
          <p:cNvSpPr txBox="1"/>
          <p:nvPr/>
        </p:nvSpPr>
        <p:spPr>
          <a:xfrm rot="550092">
            <a:off x="3984146" y="5118361"/>
            <a:ext cx="889787" cy="461665"/>
          </a:xfrm>
          <a:prstGeom prst="rect">
            <a:avLst/>
          </a:prstGeom>
          <a:noFill/>
        </p:spPr>
        <p:txBody>
          <a:bodyPr wrap="none" rtlCol="0">
            <a:spAutoFit/>
          </a:bodyPr>
          <a:lstStyle/>
          <a:p>
            <a:r>
              <a:rPr lang="en-US" sz="2400" dirty="0" smtClean="0"/>
              <a:t>5.6 m</a:t>
            </a:r>
            <a:endParaRPr lang="en-US" sz="2400" dirty="0"/>
          </a:p>
        </p:txBody>
      </p:sp>
      <p:sp>
        <p:nvSpPr>
          <p:cNvPr id="26" name="Right Bracket 25"/>
          <p:cNvSpPr/>
          <p:nvPr/>
        </p:nvSpPr>
        <p:spPr>
          <a:xfrm>
            <a:off x="6122737" y="2559087"/>
            <a:ext cx="1023559" cy="237741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ight Bracket 26"/>
          <p:cNvSpPr/>
          <p:nvPr/>
        </p:nvSpPr>
        <p:spPr>
          <a:xfrm rot="6031427">
            <a:off x="4284114" y="3482386"/>
            <a:ext cx="688862" cy="29785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08062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extLst>
              <p:ext uri="{D42A27DB-BD31-4B8C-83A1-F6EECF244321}">
                <p14:modId xmlns:p14="http://schemas.microsoft.com/office/powerpoint/2010/main" val="1789009747"/>
              </p:ext>
            </p:extLst>
          </p:nvPr>
        </p:nvGraphicFramePr>
        <p:xfrm>
          <a:off x="0" y="898525"/>
          <a:ext cx="9144000" cy="5626100"/>
        </p:xfrm>
        <a:graphic>
          <a:graphicData uri="http://schemas.openxmlformats.org/presentationml/2006/ole">
            <mc:AlternateContent xmlns:mc="http://schemas.openxmlformats.org/markup-compatibility/2006">
              <mc:Choice xmlns:v="urn:schemas-microsoft-com:vml" Requires="v">
                <p:oleObj spid="_x0000_s6344" r:id="rId3" imgW="7239627" imgH="4008467" progId="">
                  <p:embed/>
                </p:oleObj>
              </mc:Choice>
              <mc:Fallback>
                <p:oleObj r:id="rId3" imgW="7239627" imgH="400846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8525"/>
                        <a:ext cx="9144000" cy="5626100"/>
                      </a:xfrm>
                      <a:prstGeom prst="rect">
                        <a:avLst/>
                      </a:prstGeom>
                      <a:noFill/>
                      <a:ln w="9525">
                        <a:solidFill>
                          <a:srgbClr val="0099CC"/>
                        </a:solidFill>
                        <a:miter lim="800000"/>
                        <a:headEnd/>
                        <a:tailEnd/>
                      </a:ln>
                    </p:spPr>
                  </p:pic>
                </p:oleObj>
              </mc:Fallback>
            </mc:AlternateContent>
          </a:graphicData>
        </a:graphic>
      </p:graphicFrame>
      <p:sp>
        <p:nvSpPr>
          <p:cNvPr id="4" name="AutoShape 3"/>
          <p:cNvSpPr>
            <a:spLocks noChangeArrowheads="1"/>
          </p:cNvSpPr>
          <p:nvPr/>
        </p:nvSpPr>
        <p:spPr bwMode="auto">
          <a:xfrm>
            <a:off x="6913563" y="2565400"/>
            <a:ext cx="179387" cy="176213"/>
          </a:xfrm>
          <a:prstGeom prst="star5">
            <a:avLst/>
          </a:prstGeom>
          <a:solidFill>
            <a:srgbClr val="FF0000"/>
          </a:solidFill>
          <a:ln w="9525">
            <a:solidFill>
              <a:srgbClr val="000000"/>
            </a:solidFill>
            <a:miter lim="800000"/>
            <a:headEnd/>
            <a:tailEnd/>
          </a:ln>
        </p:spPr>
        <p:txBody>
          <a:bodyPr/>
          <a:lstStyle/>
          <a:p>
            <a:pPr fontAlgn="auto">
              <a:spcBef>
                <a:spcPts val="0"/>
              </a:spcBef>
              <a:spcAft>
                <a:spcPts val="0"/>
              </a:spcAft>
              <a:defRPr/>
            </a:pPr>
            <a:endParaRPr kumimoji="1" lang="zh-CN" altLang="en-US">
              <a:latin typeface="Times New Roman" pitchFamily="18" charset="0"/>
              <a:ea typeface="+mn-ea"/>
              <a:cs typeface="+mn-cs"/>
            </a:endParaRPr>
          </a:p>
        </p:txBody>
      </p:sp>
      <p:sp>
        <p:nvSpPr>
          <p:cNvPr id="11268" name="WordArt 6"/>
          <p:cNvSpPr>
            <a:spLocks noChangeArrowheads="1" noChangeShapeType="1" noTextEdit="1"/>
          </p:cNvSpPr>
          <p:nvPr/>
        </p:nvSpPr>
        <p:spPr bwMode="auto">
          <a:xfrm>
            <a:off x="2895600" y="571500"/>
            <a:ext cx="3324225" cy="385763"/>
          </a:xfrm>
          <a:prstGeom prst="rect">
            <a:avLst/>
          </a:prstGeom>
        </p:spPr>
        <p:txBody>
          <a:bodyPr wrap="none" fromWordArt="1">
            <a:prstTxWarp prst="textPlain">
              <a:avLst>
                <a:gd name="adj" fmla="val 50000"/>
              </a:avLst>
            </a:prstTxWarp>
          </a:bodyPr>
          <a:lstStyle/>
          <a:p>
            <a:pPr algn="ctr"/>
            <a:endParaRPr lang="en-US" kern="10">
              <a:ln w="9525">
                <a:solidFill>
                  <a:srgbClr val="FF0000"/>
                </a:solidFill>
                <a:round/>
                <a:headEnd/>
                <a:tailEnd/>
              </a:ln>
              <a:solidFill>
                <a:srgbClr val="0000FF"/>
              </a:solidFill>
              <a:effectLst>
                <a:outerShdw blurRad="63500" dist="38099" dir="2700000" algn="ctr" rotWithShape="0">
                  <a:srgbClr val="C0C0C0">
                    <a:alpha val="74998"/>
                  </a:srgbClr>
                </a:outerShdw>
              </a:effectLst>
              <a:latin typeface="宋体"/>
              <a:ea typeface="宋体"/>
              <a:cs typeface="宋体"/>
            </a:endParaRPr>
          </a:p>
        </p:txBody>
      </p:sp>
      <p:sp>
        <p:nvSpPr>
          <p:cNvPr id="11269" name="Rectangle 18"/>
          <p:cNvSpPr>
            <a:spLocks noChangeArrowheads="1"/>
          </p:cNvSpPr>
          <p:nvPr/>
        </p:nvSpPr>
        <p:spPr bwMode="auto">
          <a:xfrm>
            <a:off x="7500938" y="2786063"/>
            <a:ext cx="15001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pPr>
            <a:r>
              <a:rPr kumimoji="1" lang="en-US" altLang="zh-CN" sz="2000">
                <a:solidFill>
                  <a:srgbClr val="FF3300"/>
                </a:solidFill>
                <a:latin typeface="Calibri" charset="0"/>
                <a:cs typeface="Arial" charset="0"/>
              </a:rPr>
              <a:t>Japan (1)</a:t>
            </a:r>
          </a:p>
          <a:p>
            <a:pPr algn="ctr" eaLnBrk="0" hangingPunct="0">
              <a:lnSpc>
                <a:spcPct val="80000"/>
              </a:lnSpc>
            </a:pPr>
            <a:endParaRPr kumimoji="1" lang="en-US" altLang="zh-CN" sz="800">
              <a:solidFill>
                <a:srgbClr val="FF3300"/>
              </a:solidFill>
              <a:latin typeface="Calibri" charset="0"/>
              <a:cs typeface="Arial" charset="0"/>
            </a:endParaRPr>
          </a:p>
          <a:p>
            <a:pPr algn="ctr" eaLnBrk="0" hangingPunct="0">
              <a:lnSpc>
                <a:spcPct val="80000"/>
              </a:lnSpc>
            </a:pPr>
            <a:r>
              <a:rPr kumimoji="1" lang="en-US" altLang="zh-CN" sz="1400">
                <a:latin typeface="Calibri" charset="0"/>
                <a:cs typeface="Arial" charset="0"/>
              </a:rPr>
              <a:t>Tokyo Univ.</a:t>
            </a:r>
          </a:p>
        </p:txBody>
      </p:sp>
      <p:sp>
        <p:nvSpPr>
          <p:cNvPr id="11270" name="Rectangle 19"/>
          <p:cNvSpPr>
            <a:spLocks noChangeArrowheads="1"/>
          </p:cNvSpPr>
          <p:nvPr/>
        </p:nvSpPr>
        <p:spPr bwMode="auto">
          <a:xfrm>
            <a:off x="152400" y="1300163"/>
            <a:ext cx="35623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70000"/>
              </a:lnSpc>
              <a:spcBef>
                <a:spcPct val="50000"/>
              </a:spcBef>
            </a:pPr>
            <a:r>
              <a:rPr kumimoji="1" lang="en-US" altLang="zh-CN" sz="2000" dirty="0">
                <a:solidFill>
                  <a:srgbClr val="FF3300"/>
                </a:solidFill>
                <a:latin typeface="Calibri" charset="0"/>
                <a:cs typeface="Arial" charset="0"/>
              </a:rPr>
              <a:t>US</a:t>
            </a:r>
            <a:r>
              <a:rPr kumimoji="1" lang="zh-CN" altLang="en-US" sz="2000" dirty="0">
                <a:solidFill>
                  <a:srgbClr val="FF3300"/>
                </a:solidFill>
                <a:latin typeface="Calibri" charset="0"/>
                <a:cs typeface="Arial" charset="0"/>
              </a:rPr>
              <a:t> </a:t>
            </a:r>
            <a:r>
              <a:rPr kumimoji="1" lang="en-US" altLang="zh-CN" sz="2000" dirty="0">
                <a:solidFill>
                  <a:srgbClr val="FF3300"/>
                </a:solidFill>
                <a:latin typeface="Calibri" charset="0"/>
                <a:cs typeface="Arial" charset="0"/>
              </a:rPr>
              <a:t>(6)</a:t>
            </a:r>
          </a:p>
          <a:p>
            <a:pPr algn="ctr" eaLnBrk="0" hangingPunct="0">
              <a:lnSpc>
                <a:spcPct val="70000"/>
              </a:lnSpc>
              <a:spcBef>
                <a:spcPct val="50000"/>
              </a:spcBef>
            </a:pPr>
            <a:endParaRPr kumimoji="1" lang="en-US" altLang="zh-CN" sz="800" dirty="0">
              <a:solidFill>
                <a:srgbClr val="FF3300"/>
              </a:solidFill>
              <a:latin typeface="Calibri" charset="0"/>
              <a:cs typeface="Arial" charset="0"/>
            </a:endParaRPr>
          </a:p>
          <a:p>
            <a:pPr algn="ctr" eaLnBrk="0" hangingPunct="0">
              <a:lnSpc>
                <a:spcPct val="80000"/>
              </a:lnSpc>
            </a:pPr>
            <a:r>
              <a:rPr kumimoji="1" lang="en-US" altLang="zh-CN" sz="1400" dirty="0">
                <a:latin typeface="Calibri" charset="0"/>
                <a:cs typeface="Arial" charset="0"/>
              </a:rPr>
              <a:t>Univ. of Hawaii</a:t>
            </a:r>
          </a:p>
          <a:p>
            <a:pPr algn="ctr" eaLnBrk="0" hangingPunct="0">
              <a:lnSpc>
                <a:spcPct val="80000"/>
              </a:lnSpc>
            </a:pPr>
            <a:r>
              <a:rPr kumimoji="1" lang="en-US" altLang="zh-CN" sz="1400" dirty="0">
                <a:latin typeface="Calibri" charset="0"/>
                <a:cs typeface="Arial" charset="0"/>
              </a:rPr>
              <a:t>Univ. of Washington</a:t>
            </a:r>
          </a:p>
          <a:p>
            <a:pPr algn="ctr" eaLnBrk="0" hangingPunct="0">
              <a:lnSpc>
                <a:spcPct val="80000"/>
              </a:lnSpc>
            </a:pPr>
            <a:r>
              <a:rPr kumimoji="1" lang="en-US" altLang="zh-CN" sz="1400" dirty="0">
                <a:latin typeface="Calibri" charset="0"/>
                <a:cs typeface="Arial" charset="0"/>
              </a:rPr>
              <a:t>Carnegie Mellon Univ. </a:t>
            </a:r>
            <a:br>
              <a:rPr kumimoji="1" lang="en-US" altLang="zh-CN" sz="1400" dirty="0">
                <a:latin typeface="Calibri" charset="0"/>
                <a:cs typeface="Arial" charset="0"/>
              </a:rPr>
            </a:br>
            <a:r>
              <a:rPr kumimoji="1" lang="en-US" altLang="zh-CN" sz="1400" dirty="0">
                <a:latin typeface="Calibri" charset="0"/>
                <a:cs typeface="Arial" charset="0"/>
              </a:rPr>
              <a:t>Univ. of Minnesota </a:t>
            </a:r>
            <a:br>
              <a:rPr kumimoji="1" lang="en-US" altLang="zh-CN" sz="1400" dirty="0">
                <a:latin typeface="Calibri" charset="0"/>
                <a:cs typeface="Arial" charset="0"/>
              </a:rPr>
            </a:br>
            <a:r>
              <a:rPr kumimoji="1" lang="en-US" altLang="zh-CN" sz="1400" dirty="0">
                <a:latin typeface="Calibri" charset="0"/>
                <a:cs typeface="Arial" charset="0"/>
              </a:rPr>
              <a:t> Univ. of Rochester </a:t>
            </a:r>
          </a:p>
          <a:p>
            <a:pPr algn="ctr" eaLnBrk="0" hangingPunct="0">
              <a:lnSpc>
                <a:spcPct val="80000"/>
              </a:lnSpc>
            </a:pPr>
            <a:r>
              <a:rPr kumimoji="1" lang="en-US" altLang="zh-CN" sz="1400" dirty="0">
                <a:latin typeface="Calibri" charset="0"/>
                <a:cs typeface="Arial" charset="0"/>
              </a:rPr>
              <a:t>Univ. of Indiana</a:t>
            </a:r>
            <a:br>
              <a:rPr kumimoji="1" lang="en-US" altLang="zh-CN" sz="1400" dirty="0">
                <a:latin typeface="Calibri" charset="0"/>
                <a:cs typeface="Arial" charset="0"/>
              </a:rPr>
            </a:br>
            <a:endParaRPr kumimoji="1" lang="en-US" altLang="zh-CN" sz="1400" dirty="0">
              <a:latin typeface="Calibri" charset="0"/>
              <a:cs typeface="Arial" charset="0"/>
            </a:endParaRPr>
          </a:p>
        </p:txBody>
      </p:sp>
      <p:sp>
        <p:nvSpPr>
          <p:cNvPr id="11271" name="Rectangle 21"/>
          <p:cNvSpPr>
            <a:spLocks noChangeArrowheads="1"/>
          </p:cNvSpPr>
          <p:nvPr/>
        </p:nvSpPr>
        <p:spPr bwMode="auto">
          <a:xfrm>
            <a:off x="3200400" y="1052513"/>
            <a:ext cx="4014788"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70000"/>
              </a:lnSpc>
              <a:spcBef>
                <a:spcPct val="50000"/>
              </a:spcBef>
            </a:pPr>
            <a:r>
              <a:rPr kumimoji="1" lang="en-US" altLang="zh-CN" sz="2000" dirty="0">
                <a:solidFill>
                  <a:srgbClr val="FF3300"/>
                </a:solidFill>
                <a:latin typeface="Calibri" charset="0"/>
                <a:cs typeface="Arial" charset="0"/>
              </a:rPr>
              <a:t>Europe (12)</a:t>
            </a:r>
          </a:p>
          <a:p>
            <a:pPr algn="ctr" eaLnBrk="0" hangingPunct="0">
              <a:lnSpc>
                <a:spcPct val="70000"/>
              </a:lnSpc>
              <a:spcBef>
                <a:spcPct val="50000"/>
              </a:spcBef>
            </a:pPr>
            <a:endParaRPr kumimoji="1" lang="en-US" altLang="zh-CN" sz="800" dirty="0">
              <a:solidFill>
                <a:srgbClr val="FF3300"/>
              </a:solidFill>
              <a:latin typeface="Calibri" charset="0"/>
              <a:cs typeface="Arial" charset="0"/>
            </a:endParaRPr>
          </a:p>
          <a:p>
            <a:pPr algn="ctr" eaLnBrk="0" hangingPunct="0">
              <a:lnSpc>
                <a:spcPct val="80000"/>
              </a:lnSpc>
            </a:pPr>
            <a:r>
              <a:rPr kumimoji="1" lang="en-US" altLang="zh-CN" sz="1400" dirty="0">
                <a:solidFill>
                  <a:srgbClr val="C00000"/>
                </a:solidFill>
                <a:latin typeface="Calibri" charset="0"/>
                <a:cs typeface="Arial" charset="0"/>
              </a:rPr>
              <a:t>Germany</a:t>
            </a:r>
            <a:r>
              <a:rPr kumimoji="1" lang="en-US" altLang="zh-CN" sz="1400" dirty="0">
                <a:latin typeface="Calibri" charset="0"/>
                <a:cs typeface="Arial" charset="0"/>
              </a:rPr>
              <a:t>: Univ. of Bochum, </a:t>
            </a:r>
          </a:p>
          <a:p>
            <a:pPr algn="ctr" eaLnBrk="0" hangingPunct="0">
              <a:lnSpc>
                <a:spcPct val="80000"/>
              </a:lnSpc>
            </a:pPr>
            <a:r>
              <a:rPr kumimoji="1" lang="en-US" altLang="zh-CN" sz="1400" dirty="0">
                <a:latin typeface="Calibri" charset="0"/>
                <a:cs typeface="Arial" charset="0"/>
              </a:rPr>
              <a:t>Univ. of Giessen, GSI</a:t>
            </a:r>
          </a:p>
          <a:p>
            <a:pPr algn="ctr" eaLnBrk="0" hangingPunct="0">
              <a:lnSpc>
                <a:spcPct val="80000"/>
              </a:lnSpc>
            </a:pPr>
            <a:r>
              <a:rPr kumimoji="1" lang="en-US" altLang="zh-CN" dirty="0"/>
              <a:t> </a:t>
            </a:r>
            <a:r>
              <a:rPr kumimoji="1" lang="en-US" altLang="zh-CN" sz="1400" dirty="0">
                <a:latin typeface="Calibri" charset="0"/>
              </a:rPr>
              <a:t>Univ. of </a:t>
            </a:r>
            <a:r>
              <a:rPr kumimoji="1" lang="en-US" altLang="zh-CN" sz="1400" dirty="0">
                <a:latin typeface="Calibri" charset="0"/>
                <a:cs typeface="Arial" charset="0"/>
              </a:rPr>
              <a:t>Johannes Gutenberg</a:t>
            </a:r>
          </a:p>
          <a:p>
            <a:pPr algn="ctr" eaLnBrk="0" hangingPunct="0">
              <a:lnSpc>
                <a:spcPct val="80000"/>
              </a:lnSpc>
            </a:pPr>
            <a:r>
              <a:rPr kumimoji="1" lang="en-US" altLang="zh-CN" sz="1400" dirty="0">
                <a:latin typeface="Calibri" charset="0"/>
                <a:cs typeface="Arial" charset="0"/>
              </a:rPr>
              <a:t>Helmholtz Ins. In Mainz</a:t>
            </a:r>
          </a:p>
          <a:p>
            <a:pPr algn="ctr" eaLnBrk="0" hangingPunct="0">
              <a:lnSpc>
                <a:spcPct val="80000"/>
              </a:lnSpc>
            </a:pPr>
            <a:r>
              <a:rPr kumimoji="1" lang="en-US" altLang="zh-CN" sz="1400" dirty="0">
                <a:solidFill>
                  <a:srgbClr val="C00000"/>
                </a:solidFill>
                <a:latin typeface="Calibri" charset="0"/>
                <a:cs typeface="Arial" charset="0"/>
              </a:rPr>
              <a:t>Russia</a:t>
            </a:r>
            <a:r>
              <a:rPr kumimoji="1" lang="en-US" altLang="zh-CN" sz="1400" dirty="0">
                <a:latin typeface="Calibri" charset="0"/>
                <a:cs typeface="Arial" charset="0"/>
              </a:rPr>
              <a:t>: JINR </a:t>
            </a:r>
            <a:r>
              <a:rPr kumimoji="1" lang="en-US" altLang="zh-CN" sz="1400" dirty="0" err="1">
                <a:latin typeface="Calibri" charset="0"/>
                <a:cs typeface="Arial" charset="0"/>
              </a:rPr>
              <a:t>Dubna</a:t>
            </a:r>
            <a:r>
              <a:rPr kumimoji="1" lang="en-US" altLang="zh-CN" sz="1400" dirty="0">
                <a:latin typeface="Calibri" charset="0"/>
                <a:cs typeface="Arial" charset="0"/>
              </a:rPr>
              <a:t>; BINP Novosibirsk </a:t>
            </a:r>
          </a:p>
          <a:p>
            <a:pPr algn="ctr" eaLnBrk="0" hangingPunct="0">
              <a:lnSpc>
                <a:spcPct val="80000"/>
              </a:lnSpc>
            </a:pPr>
            <a:r>
              <a:rPr kumimoji="1" lang="en-US" altLang="zh-CN" sz="1400" dirty="0">
                <a:solidFill>
                  <a:srgbClr val="C00000"/>
                </a:solidFill>
                <a:latin typeface="Calibri" charset="0"/>
                <a:cs typeface="Arial" charset="0"/>
              </a:rPr>
              <a:t>Italy: </a:t>
            </a:r>
            <a:r>
              <a:rPr kumimoji="1" lang="en-US" altLang="zh-CN" sz="1400" dirty="0">
                <a:latin typeface="Calibri" charset="0"/>
                <a:cs typeface="Arial" charset="0"/>
              </a:rPr>
              <a:t>Univ. of Torino</a:t>
            </a:r>
            <a:r>
              <a:rPr kumimoji="1" lang="zh-CN" altLang="en-US" sz="1400" dirty="0">
                <a:latin typeface="Calibri" charset="0"/>
                <a:cs typeface="Arial" charset="0"/>
              </a:rPr>
              <a:t>，</a:t>
            </a:r>
            <a:r>
              <a:rPr kumimoji="1" lang="en-US" altLang="zh-CN" sz="1400" dirty="0" err="1">
                <a:latin typeface="Calibri" charset="0"/>
                <a:cs typeface="Arial" charset="0"/>
              </a:rPr>
              <a:t>Frascati</a:t>
            </a:r>
            <a:r>
              <a:rPr kumimoji="1" lang="zh-CN" altLang="en-US" sz="1400" dirty="0">
                <a:latin typeface="Calibri" charset="0"/>
                <a:cs typeface="Arial" charset="0"/>
              </a:rPr>
              <a:t> </a:t>
            </a:r>
            <a:r>
              <a:rPr kumimoji="1" lang="en-US" altLang="zh-CN" sz="1400" dirty="0">
                <a:latin typeface="Calibri" charset="0"/>
                <a:cs typeface="Arial" charset="0"/>
              </a:rPr>
              <a:t>Lab</a:t>
            </a:r>
          </a:p>
          <a:p>
            <a:pPr algn="ctr" eaLnBrk="0" hangingPunct="0">
              <a:lnSpc>
                <a:spcPct val="80000"/>
              </a:lnSpc>
            </a:pPr>
            <a:r>
              <a:rPr kumimoji="1" lang="en-US" altLang="zh-CN" sz="1400" dirty="0">
                <a:solidFill>
                  <a:srgbClr val="C00000"/>
                </a:solidFill>
                <a:latin typeface="Calibri" charset="0"/>
                <a:cs typeface="Arial" charset="0"/>
              </a:rPr>
              <a:t>Netherland</a:t>
            </a:r>
            <a:r>
              <a:rPr kumimoji="1" lang="zh-CN" altLang="en-US" sz="1400" dirty="0">
                <a:solidFill>
                  <a:srgbClr val="C00000"/>
                </a:solidFill>
                <a:latin typeface="Calibri" charset="0"/>
                <a:cs typeface="Arial" charset="0"/>
              </a:rPr>
              <a:t>：</a:t>
            </a:r>
            <a:r>
              <a:rPr kumimoji="1" lang="en-US" altLang="zh-CN" sz="1400" dirty="0">
                <a:latin typeface="Calibri" charset="0"/>
                <a:cs typeface="Arial" charset="0"/>
              </a:rPr>
              <a:t>KVI/Univ. of Groningen</a:t>
            </a:r>
          </a:p>
          <a:p>
            <a:pPr algn="ctr" eaLnBrk="0" hangingPunct="0">
              <a:lnSpc>
                <a:spcPct val="80000"/>
              </a:lnSpc>
            </a:pPr>
            <a:r>
              <a:rPr kumimoji="1" lang="en-US" altLang="zh-CN" sz="1400" dirty="0">
                <a:solidFill>
                  <a:srgbClr val="C00000"/>
                </a:solidFill>
                <a:latin typeface="Calibri" charset="0"/>
                <a:cs typeface="Arial" charset="0"/>
              </a:rPr>
              <a:t>Sweden: </a:t>
            </a:r>
            <a:r>
              <a:rPr kumimoji="1" lang="en-US" altLang="zh-CN" sz="1400" dirty="0">
                <a:latin typeface="Calibri" charset="0"/>
                <a:cs typeface="Arial" charset="0"/>
              </a:rPr>
              <a:t>Uppsala Univ. </a:t>
            </a:r>
          </a:p>
          <a:p>
            <a:pPr algn="ctr" eaLnBrk="0" hangingPunct="0">
              <a:lnSpc>
                <a:spcPct val="80000"/>
              </a:lnSpc>
            </a:pPr>
            <a:r>
              <a:rPr kumimoji="1" lang="en-US" altLang="zh-CN" sz="1400" dirty="0">
                <a:solidFill>
                  <a:srgbClr val="C00000"/>
                </a:solidFill>
                <a:latin typeface="Calibri" charset="0"/>
                <a:cs typeface="Arial" charset="0"/>
              </a:rPr>
              <a:t>Turkey:</a:t>
            </a:r>
            <a:r>
              <a:rPr kumimoji="1" lang="en-US" altLang="zh-CN" sz="1400" dirty="0">
                <a:latin typeface="Calibri" charset="0"/>
                <a:cs typeface="Arial" charset="0"/>
              </a:rPr>
              <a:t> Turkey Accelerator Center</a:t>
            </a:r>
          </a:p>
        </p:txBody>
      </p:sp>
      <p:sp>
        <p:nvSpPr>
          <p:cNvPr id="11272" name="Rectangle 20"/>
          <p:cNvSpPr>
            <a:spLocks noChangeArrowheads="1"/>
          </p:cNvSpPr>
          <p:nvPr/>
        </p:nvSpPr>
        <p:spPr bwMode="auto">
          <a:xfrm>
            <a:off x="4203700" y="2855913"/>
            <a:ext cx="3897313"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lnSpc>
                <a:spcPct val="190000"/>
              </a:lnSpc>
              <a:spcBef>
                <a:spcPct val="20000"/>
              </a:spcBef>
            </a:pPr>
            <a:r>
              <a:rPr kumimoji="1" lang="en-US" altLang="zh-CN" sz="2000" dirty="0">
                <a:solidFill>
                  <a:srgbClr val="FF3300"/>
                </a:solidFill>
                <a:latin typeface="Calibri" charset="0"/>
                <a:cs typeface="Arial" charset="0"/>
              </a:rPr>
              <a:t>China(30)</a:t>
            </a:r>
          </a:p>
          <a:p>
            <a:pPr marL="342900" indent="-342900" algn="ctr" eaLnBrk="0" hangingPunct="0">
              <a:lnSpc>
                <a:spcPct val="70000"/>
              </a:lnSpc>
              <a:spcBef>
                <a:spcPct val="20000"/>
              </a:spcBef>
            </a:pPr>
            <a:r>
              <a:rPr kumimoji="1" lang="en-US" altLang="zh-CN" sz="1400" dirty="0">
                <a:latin typeface="Calibri" charset="0"/>
                <a:cs typeface="Arial" charset="0"/>
              </a:rPr>
              <a:t>IHEP, CCAST, GUCAS, Shandong Univ., </a:t>
            </a:r>
          </a:p>
          <a:p>
            <a:pPr marL="342900" indent="-342900" algn="ctr" eaLnBrk="0" hangingPunct="0">
              <a:lnSpc>
                <a:spcPct val="70000"/>
              </a:lnSpc>
              <a:spcBef>
                <a:spcPct val="20000"/>
              </a:spcBef>
            </a:pPr>
            <a:r>
              <a:rPr kumimoji="1" lang="en-US" altLang="zh-CN" sz="1400" dirty="0">
                <a:latin typeface="Calibri" charset="0"/>
                <a:cs typeface="Arial" charset="0"/>
              </a:rPr>
              <a:t>Univ. of Sci. and Tech. of China</a:t>
            </a:r>
          </a:p>
          <a:p>
            <a:pPr marL="342900" indent="-342900" algn="ctr" eaLnBrk="0" hangingPunct="0">
              <a:lnSpc>
                <a:spcPct val="80000"/>
              </a:lnSpc>
              <a:spcBef>
                <a:spcPct val="20000"/>
              </a:spcBef>
            </a:pPr>
            <a:r>
              <a:rPr kumimoji="1" lang="en-US" altLang="zh-CN" sz="1400" dirty="0">
                <a:latin typeface="Calibri" charset="0"/>
                <a:cs typeface="Arial" charset="0"/>
              </a:rPr>
              <a:t>Zhejiang Univ., </a:t>
            </a:r>
            <a:r>
              <a:rPr kumimoji="1" lang="en-US" altLang="zh-CN" sz="1400" dirty="0" err="1">
                <a:latin typeface="Calibri" charset="0"/>
                <a:cs typeface="Arial" charset="0"/>
              </a:rPr>
              <a:t>Huangshan</a:t>
            </a:r>
            <a:r>
              <a:rPr kumimoji="1" lang="en-US" altLang="zh-CN" sz="1400" dirty="0">
                <a:latin typeface="Calibri" charset="0"/>
                <a:cs typeface="Arial" charset="0"/>
              </a:rPr>
              <a:t> Coll. </a:t>
            </a:r>
          </a:p>
          <a:p>
            <a:pPr marL="342900" indent="-342900" algn="ctr" eaLnBrk="0" hangingPunct="0">
              <a:lnSpc>
                <a:spcPct val="80000"/>
              </a:lnSpc>
              <a:spcBef>
                <a:spcPct val="20000"/>
              </a:spcBef>
            </a:pPr>
            <a:r>
              <a:rPr kumimoji="1" lang="en-US" altLang="zh-CN" sz="1400" dirty="0" err="1">
                <a:latin typeface="Calibri" charset="0"/>
                <a:cs typeface="Arial" charset="0"/>
              </a:rPr>
              <a:t>Huazhong</a:t>
            </a:r>
            <a:r>
              <a:rPr kumimoji="1" lang="en-US" altLang="zh-CN" sz="1400" dirty="0">
                <a:latin typeface="Calibri" charset="0"/>
                <a:cs typeface="Arial" charset="0"/>
              </a:rPr>
              <a:t> Normal Univ., Wuhan Univ.</a:t>
            </a:r>
          </a:p>
          <a:p>
            <a:pPr marL="342900" indent="-342900" algn="ctr" eaLnBrk="0" hangingPunct="0">
              <a:lnSpc>
                <a:spcPct val="80000"/>
              </a:lnSpc>
              <a:spcBef>
                <a:spcPct val="20000"/>
              </a:spcBef>
            </a:pPr>
            <a:r>
              <a:rPr kumimoji="1" lang="en-US" altLang="zh-CN" sz="1400" dirty="0">
                <a:latin typeface="Calibri" charset="0"/>
                <a:cs typeface="Arial" charset="0"/>
              </a:rPr>
              <a:t>Zhengzhou Univ., Henan Normal Univ.</a:t>
            </a:r>
          </a:p>
          <a:p>
            <a:pPr marL="342900" indent="-342900" algn="ctr" eaLnBrk="0" hangingPunct="0">
              <a:lnSpc>
                <a:spcPct val="80000"/>
              </a:lnSpc>
              <a:spcBef>
                <a:spcPct val="20000"/>
              </a:spcBef>
            </a:pPr>
            <a:r>
              <a:rPr kumimoji="1" lang="en-US" altLang="zh-CN" sz="1400" dirty="0">
                <a:latin typeface="Calibri" charset="0"/>
                <a:cs typeface="Arial" charset="0"/>
              </a:rPr>
              <a:t>Peking Univ., Tsinghua Univ. ,</a:t>
            </a:r>
          </a:p>
          <a:p>
            <a:pPr marL="342900" indent="-342900" algn="ctr" eaLnBrk="0" hangingPunct="0">
              <a:lnSpc>
                <a:spcPct val="80000"/>
              </a:lnSpc>
              <a:spcBef>
                <a:spcPct val="20000"/>
              </a:spcBef>
            </a:pPr>
            <a:r>
              <a:rPr kumimoji="1" lang="en-US" altLang="zh-CN" sz="1400" dirty="0" err="1">
                <a:latin typeface="Calibri" charset="0"/>
                <a:cs typeface="Arial" charset="0"/>
              </a:rPr>
              <a:t>Zhongshan</a:t>
            </a:r>
            <a:r>
              <a:rPr kumimoji="1" lang="en-US" altLang="zh-CN" sz="1400" dirty="0">
                <a:latin typeface="Calibri" charset="0"/>
                <a:cs typeface="Arial" charset="0"/>
              </a:rPr>
              <a:t> </a:t>
            </a:r>
            <a:r>
              <a:rPr kumimoji="1" lang="en-US" altLang="zh-CN" sz="1400" dirty="0" err="1">
                <a:latin typeface="Calibri" charset="0"/>
                <a:cs typeface="Arial" charset="0"/>
              </a:rPr>
              <a:t>Univ</a:t>
            </a:r>
            <a:r>
              <a:rPr kumimoji="1" lang="en-US" altLang="zh-CN" sz="1400" dirty="0">
                <a:latin typeface="Calibri" charset="0"/>
                <a:cs typeface="Arial" charset="0"/>
              </a:rPr>
              <a:t>.,</a:t>
            </a:r>
            <a:r>
              <a:rPr kumimoji="1" lang="en-US" altLang="zh-CN" sz="1400" dirty="0" err="1">
                <a:latin typeface="Calibri" charset="0"/>
                <a:cs typeface="Arial" charset="0"/>
              </a:rPr>
              <a:t>Nankai</a:t>
            </a:r>
            <a:r>
              <a:rPr kumimoji="1" lang="en-US" altLang="zh-CN" sz="1400" dirty="0">
                <a:latin typeface="Calibri" charset="0"/>
                <a:cs typeface="Arial" charset="0"/>
              </a:rPr>
              <a:t> Univ.</a:t>
            </a:r>
          </a:p>
          <a:p>
            <a:pPr marL="342900" indent="-342900" algn="ctr" eaLnBrk="0" hangingPunct="0">
              <a:lnSpc>
                <a:spcPct val="80000"/>
              </a:lnSpc>
              <a:spcBef>
                <a:spcPct val="20000"/>
              </a:spcBef>
            </a:pPr>
            <a:r>
              <a:rPr kumimoji="1" lang="en-US" altLang="zh-CN" sz="1400" dirty="0">
                <a:latin typeface="Calibri" charset="0"/>
                <a:cs typeface="Arial" charset="0"/>
              </a:rPr>
              <a:t>Shanxi Univ., Sichuan Univ., Univ. of South China</a:t>
            </a:r>
          </a:p>
          <a:p>
            <a:pPr marL="342900" indent="-342900" algn="ctr" eaLnBrk="0" hangingPunct="0">
              <a:lnSpc>
                <a:spcPct val="80000"/>
              </a:lnSpc>
              <a:spcBef>
                <a:spcPct val="20000"/>
              </a:spcBef>
            </a:pPr>
            <a:r>
              <a:rPr kumimoji="1" lang="en-US" altLang="zh-CN" sz="1400" dirty="0">
                <a:latin typeface="Calibri" charset="0"/>
                <a:cs typeface="Arial" charset="0"/>
              </a:rPr>
              <a:t>Hunan Univ., Liaoning Univ. </a:t>
            </a:r>
          </a:p>
          <a:p>
            <a:pPr marL="342900" indent="-342900" algn="ctr" eaLnBrk="0" hangingPunct="0">
              <a:lnSpc>
                <a:spcPct val="80000"/>
              </a:lnSpc>
              <a:spcBef>
                <a:spcPct val="20000"/>
              </a:spcBef>
            </a:pPr>
            <a:r>
              <a:rPr kumimoji="1" lang="en-US" altLang="zh-CN" sz="1400" dirty="0">
                <a:latin typeface="Calibri" charset="0"/>
                <a:cs typeface="Arial" charset="0"/>
              </a:rPr>
              <a:t>Nanjing Univ., Nanjing Normal Univ.</a:t>
            </a:r>
          </a:p>
          <a:p>
            <a:pPr marL="342900" indent="-342900" algn="ctr" eaLnBrk="0" hangingPunct="0">
              <a:lnSpc>
                <a:spcPct val="80000"/>
              </a:lnSpc>
              <a:spcBef>
                <a:spcPct val="20000"/>
              </a:spcBef>
            </a:pPr>
            <a:r>
              <a:rPr kumimoji="1" lang="en-US" altLang="zh-CN" sz="1400" dirty="0">
                <a:latin typeface="Calibri" charset="0"/>
                <a:cs typeface="Arial" charset="0"/>
              </a:rPr>
              <a:t>Guangxi Normal Univ., Guangxi Univ</a:t>
            </a:r>
            <a:r>
              <a:rPr kumimoji="1" lang="en-US" altLang="zh-CN" sz="1400" dirty="0">
                <a:solidFill>
                  <a:srgbClr val="000000"/>
                </a:solidFill>
                <a:latin typeface="Calibri" charset="0"/>
                <a:cs typeface="Arial" charset="0"/>
              </a:rPr>
              <a:t>.</a:t>
            </a:r>
          </a:p>
          <a:p>
            <a:pPr marL="342900" indent="-342900" algn="ctr" eaLnBrk="0" hangingPunct="0">
              <a:lnSpc>
                <a:spcPct val="80000"/>
              </a:lnSpc>
              <a:spcBef>
                <a:spcPct val="20000"/>
              </a:spcBef>
            </a:pPr>
            <a:r>
              <a:rPr kumimoji="1" lang="en-US" altLang="zh-CN" sz="1400" dirty="0">
                <a:solidFill>
                  <a:srgbClr val="000000"/>
                </a:solidFill>
                <a:latin typeface="Calibri" charset="0"/>
                <a:cs typeface="Arial" charset="0"/>
              </a:rPr>
              <a:t>Suzhou Univ., Hangzhou Normal Univ.</a:t>
            </a:r>
          </a:p>
          <a:p>
            <a:pPr marL="342900" indent="-342900" algn="ctr" eaLnBrk="0" hangingPunct="0">
              <a:lnSpc>
                <a:spcPct val="80000"/>
              </a:lnSpc>
              <a:spcBef>
                <a:spcPct val="20000"/>
              </a:spcBef>
            </a:pPr>
            <a:r>
              <a:rPr kumimoji="1" lang="en-US" altLang="zh-CN" sz="1400" dirty="0">
                <a:solidFill>
                  <a:srgbClr val="000000"/>
                </a:solidFill>
                <a:latin typeface="Calibri" charset="0"/>
                <a:cs typeface="Arial" charset="0"/>
              </a:rPr>
              <a:t>Lanzhou Univ., Henan Sci. and Tech. Univ.</a:t>
            </a:r>
          </a:p>
          <a:p>
            <a:pPr marL="342900" indent="-342900" algn="ctr" eaLnBrk="0" hangingPunct="0">
              <a:lnSpc>
                <a:spcPct val="80000"/>
              </a:lnSpc>
              <a:spcBef>
                <a:spcPct val="20000"/>
              </a:spcBef>
            </a:pPr>
            <a:r>
              <a:rPr kumimoji="1" lang="en-US" altLang="zh-CN" sz="1400" dirty="0">
                <a:latin typeface="Calibri" charset="0"/>
                <a:cs typeface="Arial" charset="0"/>
              </a:rPr>
              <a:t>Hong Kong Univ., Hong Kong Chinese Univ.</a:t>
            </a:r>
          </a:p>
          <a:p>
            <a:pPr marL="342900" indent="-342900" algn="ctr" eaLnBrk="0" hangingPunct="0">
              <a:lnSpc>
                <a:spcPct val="190000"/>
              </a:lnSpc>
              <a:spcBef>
                <a:spcPct val="20000"/>
              </a:spcBef>
            </a:pPr>
            <a:endParaRPr kumimoji="1" lang="en-US" altLang="zh-CN" sz="1400" dirty="0">
              <a:solidFill>
                <a:srgbClr val="FF3300"/>
              </a:solidFill>
              <a:latin typeface="Calibri" charset="0"/>
              <a:cs typeface="Arial" charset="0"/>
            </a:endParaRPr>
          </a:p>
        </p:txBody>
      </p:sp>
      <p:sp>
        <p:nvSpPr>
          <p:cNvPr id="11273" name="TextBox 34"/>
          <p:cNvSpPr txBox="1">
            <a:spLocks noChangeArrowheads="1"/>
          </p:cNvSpPr>
          <p:nvPr/>
        </p:nvSpPr>
        <p:spPr bwMode="auto">
          <a:xfrm>
            <a:off x="2143125" y="4286250"/>
            <a:ext cx="18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endParaRPr kumimoji="1" lang="zh-CN" altLang="en-US">
              <a:latin typeface="Calibri" charset="0"/>
              <a:cs typeface="Arial" charset="0"/>
            </a:endParaRPr>
          </a:p>
        </p:txBody>
      </p:sp>
      <p:sp>
        <p:nvSpPr>
          <p:cNvPr id="11274" name="TextBox 35"/>
          <p:cNvSpPr txBox="1">
            <a:spLocks noChangeArrowheads="1"/>
          </p:cNvSpPr>
          <p:nvPr/>
        </p:nvSpPr>
        <p:spPr bwMode="auto">
          <a:xfrm>
            <a:off x="1643063" y="4357688"/>
            <a:ext cx="18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endParaRPr kumimoji="1" lang="zh-CN" altLang="en-US">
              <a:latin typeface="Calibri" charset="0"/>
              <a:cs typeface="Arial" charset="0"/>
            </a:endParaRPr>
          </a:p>
        </p:txBody>
      </p:sp>
      <p:sp>
        <p:nvSpPr>
          <p:cNvPr id="11275" name="矩形 37"/>
          <p:cNvSpPr>
            <a:spLocks noChangeArrowheads="1"/>
          </p:cNvSpPr>
          <p:nvPr/>
        </p:nvSpPr>
        <p:spPr bwMode="auto">
          <a:xfrm>
            <a:off x="7097713" y="2071688"/>
            <a:ext cx="1371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lnSpc>
                <a:spcPct val="80000"/>
              </a:lnSpc>
            </a:pPr>
            <a:r>
              <a:rPr kumimoji="1" lang="en-US" altLang="zh-CN" sz="2000" dirty="0">
                <a:solidFill>
                  <a:srgbClr val="FF3300"/>
                </a:solidFill>
                <a:latin typeface="Calibri" charset="0"/>
                <a:cs typeface="Arial" charset="0"/>
              </a:rPr>
              <a:t>Korea (1)</a:t>
            </a:r>
          </a:p>
          <a:p>
            <a:pPr algn="ctr" eaLnBrk="0" hangingPunct="0">
              <a:lnSpc>
                <a:spcPct val="80000"/>
              </a:lnSpc>
            </a:pPr>
            <a:endParaRPr kumimoji="1" lang="en-US" altLang="zh-CN" sz="800" dirty="0">
              <a:solidFill>
                <a:srgbClr val="FF3300"/>
              </a:solidFill>
              <a:latin typeface="Calibri" charset="0"/>
              <a:cs typeface="Arial" charset="0"/>
            </a:endParaRPr>
          </a:p>
          <a:p>
            <a:pPr algn="ctr" eaLnBrk="0" hangingPunct="0">
              <a:lnSpc>
                <a:spcPct val="80000"/>
              </a:lnSpc>
            </a:pPr>
            <a:r>
              <a:rPr kumimoji="1" lang="en-US" altLang="zh-CN" sz="1400" dirty="0">
                <a:latin typeface="Calibri" charset="0"/>
                <a:cs typeface="Arial" charset="0"/>
              </a:rPr>
              <a:t>Seoul</a:t>
            </a:r>
            <a:r>
              <a:rPr kumimoji="1" lang="zh-CN" altLang="en-US" sz="1400" dirty="0">
                <a:latin typeface="Calibri" charset="0"/>
                <a:cs typeface="Arial" charset="0"/>
              </a:rPr>
              <a:t> </a:t>
            </a:r>
            <a:r>
              <a:rPr kumimoji="1" lang="en-US" altLang="zh-CN" sz="1400" dirty="0">
                <a:latin typeface="Calibri" charset="0"/>
                <a:cs typeface="Arial" charset="0"/>
              </a:rPr>
              <a:t>Nat. Univ.</a:t>
            </a:r>
          </a:p>
        </p:txBody>
      </p:sp>
      <p:sp>
        <p:nvSpPr>
          <p:cNvPr id="11276" name="矩形 38"/>
          <p:cNvSpPr>
            <a:spLocks noChangeArrowheads="1"/>
          </p:cNvSpPr>
          <p:nvPr/>
        </p:nvSpPr>
        <p:spPr bwMode="auto">
          <a:xfrm>
            <a:off x="2987675" y="3151188"/>
            <a:ext cx="17859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pPr>
            <a:r>
              <a:rPr kumimoji="1" lang="en-US" altLang="zh-CN" sz="2000" dirty="0">
                <a:solidFill>
                  <a:srgbClr val="FF3300"/>
                </a:solidFill>
                <a:latin typeface="Calibri" charset="0"/>
                <a:cs typeface="Arial" charset="0"/>
              </a:rPr>
              <a:t>Pakistan (2)</a:t>
            </a:r>
          </a:p>
          <a:p>
            <a:pPr algn="ctr" eaLnBrk="0" hangingPunct="0">
              <a:lnSpc>
                <a:spcPct val="80000"/>
              </a:lnSpc>
            </a:pPr>
            <a:endParaRPr kumimoji="1" lang="en-US" altLang="zh-CN" sz="800" dirty="0">
              <a:latin typeface="Calibri" charset="0"/>
              <a:cs typeface="Arial" charset="0"/>
            </a:endParaRPr>
          </a:p>
          <a:p>
            <a:pPr algn="ctr" eaLnBrk="0" hangingPunct="0">
              <a:lnSpc>
                <a:spcPct val="80000"/>
              </a:lnSpc>
            </a:pPr>
            <a:r>
              <a:rPr kumimoji="1" lang="en-US" altLang="zh-CN" sz="1400" dirty="0">
                <a:latin typeface="Calibri" charset="0"/>
                <a:cs typeface="Arial" charset="0"/>
              </a:rPr>
              <a:t>Univ.</a:t>
            </a:r>
            <a:r>
              <a:rPr kumimoji="1" lang="zh-CN" altLang="en-US" sz="1400" dirty="0">
                <a:latin typeface="Calibri" charset="0"/>
                <a:cs typeface="Arial" charset="0"/>
              </a:rPr>
              <a:t> </a:t>
            </a:r>
            <a:r>
              <a:rPr kumimoji="1" lang="en-US" altLang="zh-CN" sz="1400" dirty="0">
                <a:latin typeface="Calibri" charset="0"/>
                <a:cs typeface="Arial" charset="0"/>
              </a:rPr>
              <a:t>of Punjab</a:t>
            </a:r>
          </a:p>
          <a:p>
            <a:pPr algn="ctr" eaLnBrk="0" hangingPunct="0">
              <a:lnSpc>
                <a:spcPct val="80000"/>
              </a:lnSpc>
            </a:pPr>
            <a:r>
              <a:rPr kumimoji="1" lang="en-US" altLang="zh-CN" sz="1400" dirty="0">
                <a:latin typeface="Calibri" charset="0"/>
                <a:cs typeface="Arial" charset="0"/>
              </a:rPr>
              <a:t>COMSAT CIIT</a:t>
            </a:r>
          </a:p>
        </p:txBody>
      </p:sp>
      <p:sp>
        <p:nvSpPr>
          <p:cNvPr id="16" name="Rectangle 2"/>
          <p:cNvSpPr txBox="1">
            <a:spLocks noChangeArrowheads="1"/>
          </p:cNvSpPr>
          <p:nvPr/>
        </p:nvSpPr>
        <p:spPr>
          <a:xfrm>
            <a:off x="0" y="-49164"/>
            <a:ext cx="9144000" cy="1122516"/>
          </a:xfrm>
          <a:prstGeom prst="rect">
            <a:avLst/>
          </a:prstGeom>
          <a:noFill/>
          <a:ln>
            <a:noFill/>
          </a:ln>
        </p:spPr>
        <p:txBody>
          <a:bodyPr/>
          <a:lstStyle/>
          <a:p>
            <a:pPr algn="ctr">
              <a:defRPr/>
            </a:pPr>
            <a:r>
              <a:rPr lang="zh-CN" altLang="en-US" sz="3600" b="1" dirty="0" smtClean="0">
                <a:latin typeface="华文楷体"/>
                <a:ea typeface="华文楷体"/>
                <a:cs typeface="华文楷体"/>
              </a:rPr>
              <a:t>北京谱仪国际合作实验</a:t>
            </a:r>
            <a:endParaRPr lang="en-US" altLang="zh-CN" sz="3600" b="1" dirty="0" smtClean="0">
              <a:latin typeface="华文楷体"/>
              <a:ea typeface="华文楷体"/>
              <a:cs typeface="华文楷体"/>
            </a:endParaRPr>
          </a:p>
          <a:p>
            <a:pPr algn="ctr">
              <a:defRPr/>
            </a:pPr>
            <a:r>
              <a:rPr lang="en-US" sz="2400" b="1" dirty="0" smtClean="0">
                <a:solidFill>
                  <a:srgbClr val="0000FF"/>
                </a:solidFill>
                <a:latin typeface="华文楷体"/>
                <a:ea typeface="华文楷体"/>
                <a:cs typeface="华文楷体"/>
              </a:rPr>
              <a:t>11 </a:t>
            </a:r>
            <a:r>
              <a:rPr lang="zh-CN" altLang="en-US" sz="2400" b="1" dirty="0" smtClean="0">
                <a:solidFill>
                  <a:srgbClr val="0000FF"/>
                </a:solidFill>
                <a:latin typeface="华文楷体"/>
                <a:ea typeface="华文楷体"/>
                <a:cs typeface="华文楷体"/>
              </a:rPr>
              <a:t>国家</a:t>
            </a:r>
            <a:r>
              <a:rPr lang="en-US" sz="2400" b="1" dirty="0" smtClean="0">
                <a:solidFill>
                  <a:srgbClr val="0000FF"/>
                </a:solidFill>
                <a:latin typeface="华文楷体"/>
                <a:ea typeface="华文楷体"/>
                <a:cs typeface="华文楷体"/>
              </a:rPr>
              <a:t>, 52 </a:t>
            </a:r>
            <a:r>
              <a:rPr lang="zh-CN" altLang="en-US" sz="2400" b="1" dirty="0" smtClean="0">
                <a:solidFill>
                  <a:srgbClr val="0000FF"/>
                </a:solidFill>
                <a:latin typeface="华文楷体"/>
                <a:ea typeface="华文楷体"/>
                <a:cs typeface="华文楷体"/>
              </a:rPr>
              <a:t>单位</a:t>
            </a:r>
            <a:r>
              <a:rPr lang="en-US" sz="2400" b="1" dirty="0" smtClean="0">
                <a:solidFill>
                  <a:srgbClr val="0000FF"/>
                </a:solidFill>
                <a:latin typeface="华文楷体"/>
                <a:ea typeface="华文楷体"/>
                <a:cs typeface="华文楷体"/>
              </a:rPr>
              <a:t>, </a:t>
            </a:r>
            <a:r>
              <a:rPr lang="en-US" sz="2400" b="1" dirty="0">
                <a:solidFill>
                  <a:srgbClr val="0000FF"/>
                </a:solidFill>
                <a:latin typeface="华文楷体"/>
                <a:ea typeface="华文楷体"/>
                <a:cs typeface="华文楷体"/>
              </a:rPr>
              <a:t>351 </a:t>
            </a:r>
            <a:r>
              <a:rPr lang="zh-CN" altLang="en-US" sz="2400" b="1" dirty="0" smtClean="0">
                <a:solidFill>
                  <a:srgbClr val="0000FF"/>
                </a:solidFill>
                <a:latin typeface="华文楷体"/>
                <a:ea typeface="华文楷体"/>
                <a:cs typeface="华文楷体"/>
              </a:rPr>
              <a:t>作者</a:t>
            </a:r>
            <a:r>
              <a:rPr lang="en-US" sz="2400" b="1" dirty="0" smtClean="0">
                <a:solidFill>
                  <a:srgbClr val="0000FF"/>
                </a:solidFill>
                <a:latin typeface="华文楷体"/>
                <a:ea typeface="华文楷体"/>
                <a:cs typeface="华文楷体"/>
              </a:rPr>
              <a:t> </a:t>
            </a:r>
            <a:endParaRPr lang="en-US" sz="2400" b="1" dirty="0">
              <a:solidFill>
                <a:srgbClr val="0000FF"/>
              </a:solidFill>
              <a:latin typeface="华文楷体"/>
              <a:ea typeface="华文楷体"/>
              <a:cs typeface="华文楷体"/>
            </a:endParaRPr>
          </a:p>
          <a:p>
            <a:pPr algn="ctr">
              <a:defRPr/>
            </a:pPr>
            <a:endParaRPr lang="en-US" altLang="zh-CN" sz="3600" b="1" kern="0" dirty="0">
              <a:latin typeface="Calibri" pitchFamily="34" charset="0"/>
              <a:ea typeface="+mj-ea"/>
              <a:cs typeface="+mj-cs"/>
            </a:endParaRPr>
          </a:p>
        </p:txBody>
      </p:sp>
      <p:sp>
        <p:nvSpPr>
          <p:cNvPr id="11279" name="Rectangle 3"/>
          <p:cNvSpPr txBox="1">
            <a:spLocks noChangeArrowheads="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r" eaLnBrk="1" hangingPunct="1"/>
            <a:fld id="{08F3C557-E427-2E47-8DB0-C112CEE4E620}" type="slidenum">
              <a:rPr lang="en-US" altLang="zh-CN" sz="1200" b="0">
                <a:latin typeface="Arial Black" charset="0"/>
              </a:rPr>
              <a:pPr algn="r" eaLnBrk="1" hangingPunct="1"/>
              <a:t>19</a:t>
            </a:fld>
            <a:endParaRPr lang="en-US" altLang="zh-CN" sz="1200" b="0">
              <a:latin typeface="Arial Black" charset="0"/>
            </a:endParaRPr>
          </a:p>
        </p:txBody>
      </p:sp>
      <p:sp>
        <p:nvSpPr>
          <p:cNvPr id="5" name="Slide Number Placeholder 4"/>
          <p:cNvSpPr>
            <a:spLocks noGrp="1"/>
          </p:cNvSpPr>
          <p:nvPr>
            <p:ph type="sldNum" sz="quarter" idx="12"/>
          </p:nvPr>
        </p:nvSpPr>
        <p:spPr/>
        <p:txBody>
          <a:bodyPr/>
          <a:lstStyle/>
          <a:p>
            <a:fld id="{679A2F6C-EB47-8E48-9100-153391A91E0C}" type="slidenum">
              <a:rPr lang="en-US" smtClean="0"/>
              <a:pPr/>
              <a:t>19</a:t>
            </a:fld>
            <a:endParaRPr lang="en-US"/>
          </a:p>
        </p:txBody>
      </p:sp>
    </p:spTree>
    <p:extLst>
      <p:ext uri="{BB962C8B-B14F-4D97-AF65-F5344CB8AC3E}">
        <p14:creationId xmlns:p14="http://schemas.microsoft.com/office/powerpoint/2010/main" val="742036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checkerboard(across)">
                                      <p:cBhvr>
                                        <p:cTn id="7" dur="500"/>
                                        <p:tgtEl>
                                          <p:spTgt spid="1127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checkerboard(across)">
                                      <p:cBhvr>
                                        <p:cTn id="12" dur="500"/>
                                        <p:tgtEl>
                                          <p:spTgt spid="1127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animEffect transition="in" filter="checkerboard(across)">
                                      <p:cBhvr>
                                        <p:cTn id="17" dur="500"/>
                                        <p:tgtEl>
                                          <p:spTgt spid="1127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269"/>
                                        </p:tgtEl>
                                        <p:attrNameLst>
                                          <p:attrName>style.visibility</p:attrName>
                                        </p:attrNameLst>
                                      </p:cBhvr>
                                      <p:to>
                                        <p:strVal val="visible"/>
                                      </p:to>
                                    </p:set>
                                    <p:animEffect transition="in" filter="checkerboard(across)">
                                      <p:cBhvr>
                                        <p:cTn id="25" dur="500"/>
                                        <p:tgtEl>
                                          <p:spTgt spid="1126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275"/>
                                        </p:tgtEl>
                                        <p:attrNameLst>
                                          <p:attrName>style.visibility</p:attrName>
                                        </p:attrNameLst>
                                      </p:cBhvr>
                                      <p:to>
                                        <p:strVal val="visible"/>
                                      </p:to>
                                    </p:set>
                                    <p:animEffect transition="in" filter="checkerboard(across)">
                                      <p:cBhvr>
                                        <p:cTn id="28" dur="500"/>
                                        <p:tgtEl>
                                          <p:spTgt spid="1127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272"/>
                                        </p:tgtEl>
                                        <p:attrNameLst>
                                          <p:attrName>style.visibility</p:attrName>
                                        </p:attrNameLst>
                                      </p:cBhvr>
                                      <p:to>
                                        <p:strVal val="visible"/>
                                      </p:to>
                                    </p:set>
                                    <p:animEffect transition="in" filter="checkerboard(across)">
                                      <p:cBhvr>
                                        <p:cTn id="33"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269" grpId="0"/>
      <p:bldP spid="11270" grpId="0"/>
      <p:bldP spid="11271" grpId="0"/>
      <p:bldP spid="11272" grpId="0"/>
      <p:bldP spid="11275" grpId="0"/>
      <p:bldP spid="112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28077"/>
          </a:xfrm>
        </p:spPr>
        <p:txBody>
          <a:bodyPr>
            <a:noAutofit/>
          </a:bodyPr>
          <a:lstStyle/>
          <a:p>
            <a:r>
              <a:rPr lang="zh-CN" altLang="en-US" b="1" dirty="0" smtClean="0">
                <a:latin typeface="华文楷体"/>
                <a:ea typeface="华文楷体"/>
                <a:cs typeface="华文楷体"/>
              </a:rPr>
              <a:t>提纲</a:t>
            </a:r>
            <a:endParaRPr lang="en-US" b="1" dirty="0">
              <a:latin typeface="Times New Roman"/>
              <a:ea typeface="华文楷体"/>
              <a:cs typeface="Times New Roman"/>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2</a:t>
            </a:fld>
            <a:endParaRPr lang="en-US" dirty="0"/>
          </a:p>
        </p:txBody>
      </p:sp>
      <p:sp>
        <p:nvSpPr>
          <p:cNvPr id="5" name="TextBox 4"/>
          <p:cNvSpPr txBox="1"/>
          <p:nvPr/>
        </p:nvSpPr>
        <p:spPr>
          <a:xfrm>
            <a:off x="1007545" y="1627419"/>
            <a:ext cx="7605788" cy="2895152"/>
          </a:xfrm>
          <a:prstGeom prst="rect">
            <a:avLst/>
          </a:prstGeom>
          <a:noFill/>
        </p:spPr>
        <p:txBody>
          <a:bodyPr wrap="square" rtlCol="0">
            <a:spAutoFit/>
          </a:bodyPr>
          <a:lstStyle/>
          <a:p>
            <a:pPr>
              <a:lnSpc>
                <a:spcPct val="140000"/>
              </a:lnSpc>
            </a:pPr>
            <a:endParaRPr lang="en-US" altLang="zh-CN" sz="1200" b="1" dirty="0" smtClean="0">
              <a:latin typeface="华文楷体"/>
              <a:ea typeface="华文楷体"/>
              <a:cs typeface="华文楷体"/>
            </a:endParaRPr>
          </a:p>
          <a:p>
            <a:pPr marL="457200" indent="-457200">
              <a:lnSpc>
                <a:spcPct val="140000"/>
              </a:lnSpc>
              <a:buFont typeface="Arial"/>
              <a:buChar char="•"/>
            </a:pPr>
            <a:r>
              <a:rPr lang="zh-CN" altLang="en-US" sz="4000" b="1" dirty="0" smtClean="0">
                <a:latin typeface="华文楷体"/>
                <a:ea typeface="华文楷体"/>
                <a:cs typeface="华文楷体"/>
              </a:rPr>
              <a:t>粒子物理重大科学问题和装置</a:t>
            </a:r>
            <a:endParaRPr lang="en-US" altLang="zh-CN" sz="4000" b="1" dirty="0" smtClean="0">
              <a:latin typeface="华文楷体"/>
              <a:ea typeface="华文楷体"/>
              <a:cs typeface="华文楷体"/>
            </a:endParaRPr>
          </a:p>
          <a:p>
            <a:pPr marL="457200" indent="-457200">
              <a:lnSpc>
                <a:spcPct val="140000"/>
              </a:lnSpc>
              <a:buFont typeface="Arial"/>
              <a:buChar char="•"/>
            </a:pPr>
            <a:r>
              <a:rPr lang="zh-CN" altLang="en-US" sz="4000" b="1" dirty="0" smtClean="0">
                <a:latin typeface="华文楷体"/>
                <a:ea typeface="华文楷体"/>
                <a:cs typeface="华文楷体"/>
              </a:rPr>
              <a:t>基于加速器高能物理现状</a:t>
            </a:r>
            <a:endParaRPr lang="en-US" altLang="zh-CN" sz="4000" b="1" dirty="0" smtClean="0">
              <a:latin typeface="华文楷体"/>
              <a:ea typeface="华文楷体"/>
              <a:cs typeface="华文楷体"/>
            </a:endParaRPr>
          </a:p>
          <a:p>
            <a:pPr marL="457200" indent="-457200">
              <a:lnSpc>
                <a:spcPct val="140000"/>
              </a:lnSpc>
              <a:buFont typeface="Arial"/>
              <a:buChar char="•"/>
            </a:pPr>
            <a:r>
              <a:rPr lang="zh-CN" altLang="en-US" sz="4000" b="1" dirty="0" smtClean="0">
                <a:latin typeface="华文楷体"/>
                <a:ea typeface="华文楷体"/>
                <a:cs typeface="华文楷体"/>
              </a:rPr>
              <a:t>发展战略</a:t>
            </a:r>
            <a:endParaRPr lang="en-US" altLang="zh-CN" sz="4000" b="1" dirty="0" smtClean="0">
              <a:latin typeface="华文楷体"/>
              <a:ea typeface="华文楷体"/>
              <a:cs typeface="华文楷体"/>
            </a:endParaRPr>
          </a:p>
        </p:txBody>
      </p:sp>
    </p:spTree>
    <p:extLst>
      <p:ext uri="{BB962C8B-B14F-4D97-AF65-F5344CB8AC3E}">
        <p14:creationId xmlns:p14="http://schemas.microsoft.com/office/powerpoint/2010/main" val="3487035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63600"/>
          </a:xfrm>
        </p:spPr>
        <p:txBody>
          <a:bodyPr/>
          <a:lstStyle/>
          <a:p>
            <a:r>
              <a:rPr lang="en-US" b="1" dirty="0" smtClean="0">
                <a:latin typeface="华文楷体"/>
                <a:ea typeface="华文楷体"/>
                <a:cs typeface="华文楷体"/>
              </a:rPr>
              <a:t> </a:t>
            </a:r>
            <a:r>
              <a:rPr lang="zh-CN" altLang="en-US" b="1" dirty="0" smtClean="0">
                <a:latin typeface="华文楷体"/>
                <a:ea typeface="华文楷体"/>
                <a:cs typeface="华文楷体"/>
              </a:rPr>
              <a:t>北京正负电子对撞机和北京谱仪</a:t>
            </a:r>
            <a:endParaRPr lang="en-US" b="1" dirty="0">
              <a:latin typeface="华文楷体"/>
              <a:ea typeface="华文楷体"/>
              <a:cs typeface="华文楷体"/>
            </a:endParaRPr>
          </a:p>
        </p:txBody>
      </p:sp>
      <p:sp>
        <p:nvSpPr>
          <p:cNvPr id="3" name="Content Placeholder 2"/>
          <p:cNvSpPr>
            <a:spLocks noGrp="1"/>
          </p:cNvSpPr>
          <p:nvPr>
            <p:ph idx="1"/>
          </p:nvPr>
        </p:nvSpPr>
        <p:spPr>
          <a:xfrm>
            <a:off x="457200" y="1147394"/>
            <a:ext cx="8229600" cy="4919450"/>
          </a:xfrm>
        </p:spPr>
        <p:txBody>
          <a:bodyPr>
            <a:noAutofit/>
          </a:bodyPr>
          <a:lstStyle/>
          <a:p>
            <a:r>
              <a:rPr lang="zh-CN" altLang="en-US" sz="2800" b="1" dirty="0" smtClean="0">
                <a:latin typeface="华文楷体"/>
                <a:ea typeface="华文楷体"/>
                <a:cs typeface="华文楷体"/>
              </a:rPr>
              <a:t>正确选项，</a:t>
            </a:r>
            <a:r>
              <a:rPr lang="zh-CN" altLang="en-US" sz="2800" b="1" dirty="0">
                <a:latin typeface="华文楷体"/>
                <a:ea typeface="华文楷体"/>
                <a:cs typeface="华文楷体"/>
              </a:rPr>
              <a:t>中国高能由此真正起步，</a:t>
            </a:r>
            <a:r>
              <a:rPr lang="zh-CN" altLang="en-US" sz="2800" b="1" dirty="0" smtClean="0">
                <a:latin typeface="华文楷体"/>
                <a:ea typeface="华文楷体"/>
                <a:cs typeface="华文楷体"/>
              </a:rPr>
              <a:t>几代人的奋斗和贡献，巨大成功。</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latin typeface="华文楷体"/>
                <a:ea typeface="华文楷体"/>
                <a:cs typeface="华文楷体"/>
              </a:rPr>
              <a:t>从一席之地到前引领</a:t>
            </a:r>
            <a:r>
              <a:rPr lang="zh-CN" altLang="en-US" sz="2800" b="1" dirty="0" smtClean="0">
                <a:latin typeface="华文楷体"/>
                <a:ea typeface="华文楷体"/>
                <a:cs typeface="华文楷体"/>
                <a:sym typeface="Wingdings"/>
              </a:rPr>
              <a:t></a:t>
            </a:r>
            <a:r>
              <a:rPr lang="zh-CN" altLang="en-US" sz="2800" b="1" dirty="0" smtClean="0">
                <a:latin typeface="华文楷体"/>
                <a:ea typeface="华文楷体"/>
                <a:cs typeface="华文楷体"/>
              </a:rPr>
              <a:t>国际高能物理重要基地</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latin typeface="华文楷体"/>
                <a:ea typeface="华文楷体"/>
                <a:cs typeface="华文楷体"/>
              </a:rPr>
              <a:t>为我国粒子物理的发展，及其他大科学工程项目</a:t>
            </a:r>
            <a:r>
              <a:rPr lang="en-US" altLang="zh-CN" sz="2800" b="1" dirty="0" smtClean="0">
                <a:latin typeface="华文楷体"/>
                <a:ea typeface="华文楷体"/>
                <a:cs typeface="华文楷体"/>
              </a:rPr>
              <a:t>(</a:t>
            </a:r>
            <a:r>
              <a:rPr lang="zh-CN" altLang="en-US" sz="2800" b="1" dirty="0" smtClean="0">
                <a:latin typeface="华文楷体"/>
                <a:ea typeface="华文楷体"/>
                <a:cs typeface="华文楷体"/>
              </a:rPr>
              <a:t>如大亚湾中微子</a:t>
            </a:r>
            <a:r>
              <a:rPr lang="en-US" altLang="zh-CN" sz="2800" b="1" dirty="0">
                <a:latin typeface="华文楷体"/>
                <a:ea typeface="华文楷体"/>
                <a:cs typeface="华文楷体"/>
              </a:rPr>
              <a:t>)</a:t>
            </a:r>
            <a:r>
              <a:rPr lang="zh-CN" altLang="en-US" sz="2800" b="1" dirty="0" smtClean="0">
                <a:latin typeface="华文楷体"/>
                <a:ea typeface="华文楷体"/>
                <a:cs typeface="华文楷体"/>
              </a:rPr>
              <a:t>的发展和成功奠定了坚实的基础。</a:t>
            </a:r>
            <a:endParaRPr lang="en-US" altLang="zh-CN" sz="2800" b="1" dirty="0" smtClean="0">
              <a:latin typeface="华文楷体"/>
              <a:ea typeface="华文楷体"/>
              <a:cs typeface="华文楷体"/>
            </a:endParaRPr>
          </a:p>
          <a:p>
            <a:pPr marL="0" indent="0">
              <a:buNone/>
            </a:pPr>
            <a:endParaRPr lang="en-US" altLang="zh-CN" sz="1200" b="1" dirty="0">
              <a:latin typeface="华文楷体"/>
              <a:ea typeface="华文楷体"/>
              <a:cs typeface="华文楷体"/>
            </a:endParaRPr>
          </a:p>
          <a:p>
            <a:r>
              <a:rPr lang="zh-CN" altLang="en-US" sz="2800" b="1" dirty="0" smtClean="0">
                <a:latin typeface="华文楷体"/>
                <a:ea typeface="华文楷体"/>
                <a:cs typeface="华文楷体"/>
              </a:rPr>
              <a:t>为我国粒子物理发展及高校培养了大批人才。</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solidFill>
                  <a:srgbClr val="FF0000"/>
                </a:solidFill>
                <a:latin typeface="华文楷体"/>
                <a:ea typeface="华文楷体"/>
                <a:cs typeface="华文楷体"/>
              </a:rPr>
              <a:t>下一步如何发展？还可运行多少年？升级改进？超级</a:t>
            </a:r>
            <a:r>
              <a:rPr lang="en-US" altLang="zh-CN" sz="2800" b="1" dirty="0" smtClean="0">
                <a:solidFill>
                  <a:srgbClr val="FF0000"/>
                </a:solidFill>
                <a:latin typeface="华文楷体"/>
                <a:ea typeface="华文楷体"/>
                <a:cs typeface="华文楷体"/>
              </a:rPr>
              <a:t>tau-c </a:t>
            </a:r>
            <a:r>
              <a:rPr lang="zh-CN" altLang="en-US" sz="2800" b="1" dirty="0" smtClean="0">
                <a:solidFill>
                  <a:srgbClr val="FF0000"/>
                </a:solidFill>
                <a:latin typeface="华文楷体"/>
                <a:ea typeface="华文楷体"/>
                <a:cs typeface="华文楷体"/>
              </a:rPr>
              <a:t>工厂？</a:t>
            </a:r>
            <a:endParaRPr lang="en-US" altLang="zh-CN" sz="2800" b="1" dirty="0" smtClean="0">
              <a:solidFill>
                <a:srgbClr val="FF0000"/>
              </a:solidFill>
              <a:latin typeface="华文楷体"/>
              <a:ea typeface="华文楷体"/>
              <a:cs typeface="华文楷体"/>
            </a:endParaRPr>
          </a:p>
          <a:p>
            <a:pPr marL="0" indent="0">
              <a:buNone/>
            </a:pPr>
            <a:endParaRPr lang="en-US" sz="28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B995AD9E-1881-594F-89D1-A4CAC8FC4114}" type="slidenum">
              <a:rPr lang="en-US" smtClean="0"/>
              <a:pPr/>
              <a:t>20</a:t>
            </a:fld>
            <a:endParaRPr lang="en-US"/>
          </a:p>
        </p:txBody>
      </p:sp>
    </p:spTree>
    <p:extLst>
      <p:ext uri="{BB962C8B-B14F-4D97-AF65-F5344CB8AC3E}">
        <p14:creationId xmlns:p14="http://schemas.microsoft.com/office/powerpoint/2010/main" val="31149438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6743"/>
            <a:ext cx="9110800" cy="858204"/>
          </a:xfrm>
        </p:spPr>
        <p:txBody>
          <a:bodyPr>
            <a:noAutofit/>
          </a:bodyPr>
          <a:lstStyle/>
          <a:p>
            <a:r>
              <a:rPr lang="zh-CN" altLang="en-US" sz="3600" b="1" dirty="0" smtClean="0">
                <a:solidFill>
                  <a:srgbClr val="000000"/>
                </a:solidFill>
                <a:latin typeface="华文楷体"/>
                <a:ea typeface="华文楷体"/>
                <a:cs typeface="华文楷体"/>
              </a:rPr>
              <a:t>人类共建</a:t>
            </a:r>
            <a:r>
              <a:rPr lang="en-US" sz="3600" b="1" dirty="0" smtClean="0">
                <a:solidFill>
                  <a:srgbClr val="FF0000"/>
                </a:solidFill>
                <a:latin typeface="华文楷体"/>
                <a:ea typeface="华文楷体"/>
                <a:cs typeface="华文楷体"/>
              </a:rPr>
              <a:t>27</a:t>
            </a:r>
            <a:r>
              <a:rPr lang="zh-CN" altLang="en-US" sz="3600" b="1" dirty="0" smtClean="0">
                <a:solidFill>
                  <a:srgbClr val="000000"/>
                </a:solidFill>
                <a:latin typeface="华文楷体"/>
                <a:ea typeface="华文楷体"/>
                <a:cs typeface="华文楷体"/>
              </a:rPr>
              <a:t>个粒子加速器</a:t>
            </a:r>
            <a:r>
              <a:rPr lang="zh-CN" altLang="en-US" sz="3600" b="1" dirty="0">
                <a:solidFill>
                  <a:srgbClr val="000000"/>
                </a:solidFill>
                <a:latin typeface="华文楷体"/>
                <a:ea typeface="华文楷体"/>
                <a:cs typeface="华文楷体"/>
              </a:rPr>
              <a:t>，</a:t>
            </a:r>
            <a:r>
              <a:rPr lang="zh-CN" altLang="en-US" sz="3600" b="1" dirty="0" smtClean="0">
                <a:solidFill>
                  <a:srgbClr val="000000"/>
                </a:solidFill>
                <a:latin typeface="华文楷体"/>
                <a:ea typeface="华文楷体"/>
                <a:cs typeface="华文楷体"/>
              </a:rPr>
              <a:t>尚有</a:t>
            </a:r>
            <a:r>
              <a:rPr lang="en-US" sz="3600" b="1" dirty="0" smtClean="0">
                <a:solidFill>
                  <a:srgbClr val="FF0000"/>
                </a:solidFill>
                <a:latin typeface="华文楷体"/>
                <a:ea typeface="华文楷体"/>
                <a:cs typeface="华文楷体"/>
              </a:rPr>
              <a:t>7</a:t>
            </a:r>
            <a:r>
              <a:rPr lang="zh-CN" altLang="en-US" sz="3600" b="1" dirty="0" smtClean="0">
                <a:solidFill>
                  <a:srgbClr val="000000"/>
                </a:solidFill>
                <a:latin typeface="华文楷体"/>
                <a:ea typeface="华文楷体"/>
                <a:cs typeface="华文楷体"/>
              </a:rPr>
              <a:t>个在运行</a:t>
            </a:r>
            <a:r>
              <a:rPr lang="en-US" sz="3600" b="1" dirty="0" smtClean="0">
                <a:solidFill>
                  <a:srgbClr val="000000"/>
                </a:solidFill>
                <a:latin typeface="华文楷体"/>
                <a:ea typeface="华文楷体"/>
                <a:cs typeface="华文楷体"/>
              </a:rPr>
              <a:t>  </a:t>
            </a:r>
            <a:endParaRPr lang="en-US" sz="3600" b="1" dirty="0">
              <a:solidFill>
                <a:srgbClr val="000000"/>
              </a:solidFill>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21</a:t>
            </a:fld>
            <a:endParaRPr lang="en-US"/>
          </a:p>
        </p:txBody>
      </p:sp>
      <p:pic>
        <p:nvPicPr>
          <p:cNvPr id="5" name="Picture 4"/>
          <p:cNvPicPr>
            <a:picLocks noChangeAspect="1"/>
          </p:cNvPicPr>
          <p:nvPr/>
        </p:nvPicPr>
        <p:blipFill>
          <a:blip r:embed="rId2"/>
          <a:stretch>
            <a:fillRect/>
          </a:stretch>
        </p:blipFill>
        <p:spPr>
          <a:xfrm>
            <a:off x="8300" y="882792"/>
            <a:ext cx="9144000" cy="5262918"/>
          </a:xfrm>
          <a:prstGeom prst="rect">
            <a:avLst/>
          </a:prstGeom>
        </p:spPr>
      </p:pic>
      <p:sp>
        <p:nvSpPr>
          <p:cNvPr id="3" name="Line Callout 1 2"/>
          <p:cNvSpPr/>
          <p:nvPr/>
        </p:nvSpPr>
        <p:spPr>
          <a:xfrm>
            <a:off x="2051054" y="1236102"/>
            <a:ext cx="1718306" cy="1357026"/>
          </a:xfrm>
          <a:prstGeom prst="borderCallout1">
            <a:avLst>
              <a:gd name="adj1" fmla="val 102073"/>
              <a:gd name="adj2" fmla="val 99074"/>
              <a:gd name="adj3" fmla="val 140326"/>
              <a:gd name="adj4" fmla="val 128632"/>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smtClean="0">
                <a:solidFill>
                  <a:srgbClr val="0000FF"/>
                </a:solidFill>
                <a:latin typeface="华文楷体"/>
                <a:ea typeface="华文楷体"/>
                <a:cs typeface="华文楷体"/>
              </a:rPr>
              <a:t>欧洲</a:t>
            </a:r>
            <a:endParaRPr lang="en-US" sz="2400" b="1" dirty="0" smtClean="0">
              <a:solidFill>
                <a:srgbClr val="0000FF"/>
              </a:solidFill>
              <a:latin typeface="华文楷体"/>
              <a:ea typeface="华文楷体"/>
              <a:cs typeface="华文楷体"/>
            </a:endParaRPr>
          </a:p>
          <a:p>
            <a:pPr algn="ctr"/>
            <a:r>
              <a:rPr lang="en-US" sz="2400" dirty="0" smtClean="0">
                <a:solidFill>
                  <a:srgbClr val="0000FF"/>
                </a:solidFill>
                <a:sym typeface="Wingdings"/>
              </a:rPr>
              <a:t>HLHC</a:t>
            </a:r>
            <a:r>
              <a:rPr lang="en-US" sz="2400" dirty="0" smtClean="0">
                <a:solidFill>
                  <a:srgbClr val="0000FF"/>
                </a:solidFill>
              </a:rPr>
              <a:t> </a:t>
            </a:r>
          </a:p>
          <a:p>
            <a:pPr algn="ctr"/>
            <a:r>
              <a:rPr lang="en-US" sz="2400" dirty="0" smtClean="0">
                <a:solidFill>
                  <a:srgbClr val="FF0000"/>
                </a:solidFill>
              </a:rPr>
              <a:t>CLIC, F</a:t>
            </a:r>
            <a:r>
              <a:rPr lang="en-US" sz="2400" baseline="-25000" dirty="0" smtClean="0">
                <a:solidFill>
                  <a:srgbClr val="FF0000"/>
                </a:solidFill>
              </a:rPr>
              <a:t>CC</a:t>
            </a:r>
            <a:r>
              <a:rPr lang="en-US" sz="2400" dirty="0" smtClean="0">
                <a:solidFill>
                  <a:srgbClr val="FF0000"/>
                </a:solidFill>
              </a:rPr>
              <a:t> ?</a:t>
            </a:r>
            <a:endParaRPr lang="en-US" sz="2400" dirty="0">
              <a:solidFill>
                <a:srgbClr val="FF0000"/>
              </a:solidFill>
            </a:endParaRPr>
          </a:p>
        </p:txBody>
      </p:sp>
      <p:sp>
        <p:nvSpPr>
          <p:cNvPr id="7" name="Line Callout 1 6"/>
          <p:cNvSpPr/>
          <p:nvPr/>
        </p:nvSpPr>
        <p:spPr>
          <a:xfrm>
            <a:off x="2611509" y="3672243"/>
            <a:ext cx="975360" cy="944880"/>
          </a:xfrm>
          <a:prstGeom prst="borderCallout1">
            <a:avLst>
              <a:gd name="adj1" fmla="val 703"/>
              <a:gd name="adj2" fmla="val -718"/>
              <a:gd name="adj3" fmla="val -18276"/>
              <a:gd name="adj4" fmla="val -3163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smtClean="0">
                <a:solidFill>
                  <a:srgbClr val="0000FF"/>
                </a:solidFill>
                <a:latin typeface="华文楷体"/>
                <a:ea typeface="华文楷体"/>
                <a:cs typeface="华文楷体"/>
              </a:rPr>
              <a:t>美国</a:t>
            </a:r>
            <a:endParaRPr lang="en-US" sz="2400" b="1" dirty="0" smtClean="0">
              <a:solidFill>
                <a:srgbClr val="0000FF"/>
              </a:solidFill>
              <a:latin typeface="华文楷体"/>
              <a:ea typeface="华文楷体"/>
              <a:cs typeface="华文楷体"/>
            </a:endParaRPr>
          </a:p>
          <a:p>
            <a:pPr algn="ctr"/>
            <a:r>
              <a:rPr lang="en-US" sz="2400" dirty="0" smtClean="0">
                <a:solidFill>
                  <a:srgbClr val="FF0000"/>
                </a:solidFill>
              </a:rPr>
              <a:t>EIC ?</a:t>
            </a:r>
            <a:endParaRPr lang="en-US" sz="2400" dirty="0">
              <a:solidFill>
                <a:srgbClr val="FF0000"/>
              </a:solidFill>
            </a:endParaRPr>
          </a:p>
        </p:txBody>
      </p:sp>
      <p:sp>
        <p:nvSpPr>
          <p:cNvPr id="8" name="Line Callout 1 7"/>
          <p:cNvSpPr/>
          <p:nvPr/>
        </p:nvSpPr>
        <p:spPr>
          <a:xfrm>
            <a:off x="4620846" y="1343840"/>
            <a:ext cx="1200834" cy="721360"/>
          </a:xfrm>
          <a:prstGeom prst="borderCallout1">
            <a:avLst>
              <a:gd name="adj1" fmla="val 100147"/>
              <a:gd name="adj2" fmla="val 46189"/>
              <a:gd name="adj3" fmla="val 199366"/>
              <a:gd name="adj4" fmla="val 124331"/>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0000FF"/>
                </a:solidFill>
              </a:rPr>
              <a:t>Russia</a:t>
            </a:r>
            <a:endParaRPr lang="en-US" sz="2400" b="1" dirty="0" smtClean="0">
              <a:solidFill>
                <a:srgbClr val="0000FF"/>
              </a:solidFill>
            </a:endParaRPr>
          </a:p>
          <a:p>
            <a:pPr algn="ctr"/>
            <a:r>
              <a:rPr lang="en-US" sz="2400" dirty="0" smtClean="0">
                <a:solidFill>
                  <a:srgbClr val="FF0000"/>
                </a:solidFill>
              </a:rPr>
              <a:t>STCF ?</a:t>
            </a:r>
            <a:endParaRPr lang="en-US" sz="2400" dirty="0">
              <a:solidFill>
                <a:srgbClr val="FF0000"/>
              </a:solidFill>
            </a:endParaRPr>
          </a:p>
        </p:txBody>
      </p:sp>
      <p:sp>
        <p:nvSpPr>
          <p:cNvPr id="9" name="Line Callout 1 8"/>
          <p:cNvSpPr/>
          <p:nvPr/>
        </p:nvSpPr>
        <p:spPr>
          <a:xfrm>
            <a:off x="7355840" y="4095838"/>
            <a:ext cx="1402080" cy="1078132"/>
          </a:xfrm>
          <a:prstGeom prst="borderCallout1">
            <a:avLst>
              <a:gd name="adj1" fmla="val -2260"/>
              <a:gd name="adj2" fmla="val 47705"/>
              <a:gd name="adj3" fmla="val -29606"/>
              <a:gd name="adj4" fmla="val 242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smtClean="0">
                <a:solidFill>
                  <a:srgbClr val="0000FF"/>
                </a:solidFill>
                <a:latin typeface="华文楷体"/>
                <a:ea typeface="华文楷体"/>
                <a:cs typeface="华文楷体"/>
              </a:rPr>
              <a:t>日本</a:t>
            </a:r>
            <a:endParaRPr lang="en-US" sz="2400" b="1" dirty="0" smtClean="0">
              <a:solidFill>
                <a:srgbClr val="0000FF"/>
              </a:solidFill>
              <a:latin typeface="华文楷体"/>
              <a:ea typeface="华文楷体"/>
              <a:cs typeface="华文楷体"/>
            </a:endParaRPr>
          </a:p>
          <a:p>
            <a:pPr algn="ctr"/>
            <a:r>
              <a:rPr lang="en-US" sz="2400" dirty="0" smtClean="0">
                <a:solidFill>
                  <a:srgbClr val="0000FF"/>
                </a:solidFill>
              </a:rPr>
              <a:t>SKEK-B</a:t>
            </a:r>
          </a:p>
          <a:p>
            <a:pPr algn="ctr"/>
            <a:r>
              <a:rPr lang="en-US" sz="2400" dirty="0" smtClean="0">
                <a:solidFill>
                  <a:srgbClr val="FF0000"/>
                </a:solidFill>
              </a:rPr>
              <a:t>ILC ?</a:t>
            </a:r>
          </a:p>
        </p:txBody>
      </p:sp>
      <p:sp>
        <p:nvSpPr>
          <p:cNvPr id="10" name="Line Callout 1 9"/>
          <p:cNvSpPr/>
          <p:nvPr/>
        </p:nvSpPr>
        <p:spPr>
          <a:xfrm>
            <a:off x="7355840" y="903112"/>
            <a:ext cx="1763260" cy="1250402"/>
          </a:xfrm>
          <a:prstGeom prst="borderCallout1">
            <a:avLst>
              <a:gd name="adj1" fmla="val 102073"/>
              <a:gd name="adj2" fmla="val 42910"/>
              <a:gd name="adj3" fmla="val 184707"/>
              <a:gd name="adj4" fmla="val -93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smtClean="0">
                <a:solidFill>
                  <a:srgbClr val="0000FF"/>
                </a:solidFill>
                <a:latin typeface="华文楷体"/>
                <a:ea typeface="华文楷体"/>
                <a:cs typeface="华文楷体"/>
              </a:rPr>
              <a:t>中国</a:t>
            </a:r>
            <a:endParaRPr lang="en-US" sz="2400" b="1" dirty="0" smtClean="0">
              <a:solidFill>
                <a:srgbClr val="0000FF"/>
              </a:solidFill>
              <a:latin typeface="华文楷体"/>
              <a:ea typeface="华文楷体"/>
              <a:cs typeface="华文楷体"/>
            </a:endParaRPr>
          </a:p>
          <a:p>
            <a:pPr algn="ctr"/>
            <a:r>
              <a:rPr lang="en-US" sz="2400" dirty="0" smtClean="0">
                <a:solidFill>
                  <a:srgbClr val="FF0000"/>
                </a:solidFill>
              </a:rPr>
              <a:t>CEPC, ZF</a:t>
            </a:r>
          </a:p>
          <a:p>
            <a:pPr algn="ctr"/>
            <a:r>
              <a:rPr lang="en-US" sz="2400" dirty="0" smtClean="0">
                <a:solidFill>
                  <a:srgbClr val="FF0000"/>
                </a:solidFill>
              </a:rPr>
              <a:t>HIEPA ?</a:t>
            </a:r>
            <a:endParaRPr lang="en-US" sz="2400" dirty="0">
              <a:solidFill>
                <a:srgbClr val="FF0000"/>
              </a:solidFill>
            </a:endParaRPr>
          </a:p>
        </p:txBody>
      </p:sp>
      <p:sp>
        <p:nvSpPr>
          <p:cNvPr id="6" name="Rectangle 5"/>
          <p:cNvSpPr/>
          <p:nvPr/>
        </p:nvSpPr>
        <p:spPr>
          <a:xfrm>
            <a:off x="13584" y="5340714"/>
            <a:ext cx="9119100" cy="1508105"/>
          </a:xfrm>
          <a:prstGeom prst="rect">
            <a:avLst/>
          </a:prstGeom>
          <a:solidFill>
            <a:srgbClr val="FFFF00"/>
          </a:solidFill>
        </p:spPr>
        <p:txBody>
          <a:bodyPr wrap="square">
            <a:spAutoFit/>
          </a:bodyPr>
          <a:lstStyle/>
          <a:p>
            <a:pPr marL="457200" indent="-457200">
              <a:buFont typeface="Arial"/>
              <a:buChar char="•"/>
            </a:pPr>
            <a:r>
              <a:rPr lang="zh-CN" altLang="en-US" sz="2400" b="1" dirty="0" smtClean="0">
                <a:solidFill>
                  <a:srgbClr val="0000FF"/>
                </a:solidFill>
                <a:latin typeface="华文楷体"/>
                <a:ea typeface="华文楷体"/>
                <a:cs typeface="华文楷体"/>
              </a:rPr>
              <a:t>世界下一代加速器实验的布局处在关键时刻。</a:t>
            </a:r>
            <a:endParaRPr lang="en-US" altLang="zh-CN" sz="2400" b="1" dirty="0" smtClean="0">
              <a:solidFill>
                <a:srgbClr val="0000FF"/>
              </a:solidFill>
              <a:latin typeface="华文楷体"/>
              <a:ea typeface="华文楷体"/>
              <a:cs typeface="华文楷体"/>
            </a:endParaRPr>
          </a:p>
          <a:p>
            <a:endParaRPr lang="en-US" altLang="zh-CN" sz="1000" b="1" dirty="0" smtClean="0">
              <a:solidFill>
                <a:srgbClr val="0000FF"/>
              </a:solidFill>
              <a:latin typeface="华文楷体"/>
              <a:ea typeface="华文楷体"/>
              <a:cs typeface="华文楷体"/>
            </a:endParaRPr>
          </a:p>
          <a:p>
            <a:pPr marL="457200" indent="-457200">
              <a:buFont typeface="Arial"/>
              <a:buChar char="•"/>
            </a:pPr>
            <a:r>
              <a:rPr lang="zh-CN" altLang="en-US" sz="2400" b="1" dirty="0">
                <a:solidFill>
                  <a:srgbClr val="FF0000"/>
                </a:solidFill>
                <a:latin typeface="华文楷体"/>
                <a:ea typeface="华文楷体"/>
                <a:cs typeface="华文楷体"/>
              </a:rPr>
              <a:t>大国行为</a:t>
            </a:r>
            <a:r>
              <a:rPr lang="zh-CN" altLang="zh-CN" sz="2400" b="1" dirty="0">
                <a:solidFill>
                  <a:srgbClr val="0000FF"/>
                </a:solidFill>
                <a:latin typeface="华文楷体"/>
                <a:ea typeface="华文楷体"/>
                <a:cs typeface="华文楷体"/>
              </a:rPr>
              <a:t>，</a:t>
            </a:r>
            <a:r>
              <a:rPr lang="zh-CN" altLang="en-US" sz="2400" b="1" dirty="0">
                <a:solidFill>
                  <a:srgbClr val="0000FF"/>
                </a:solidFill>
                <a:latin typeface="华文楷体"/>
                <a:ea typeface="华文楷体"/>
                <a:cs typeface="华文楷体"/>
              </a:rPr>
              <a:t>反映一个国家甚至人类的经济、科学技术和教育的综合实力。中国在此领域应该有与</a:t>
            </a:r>
            <a:r>
              <a:rPr lang="zh-CN" altLang="en-US" sz="2400" b="1" dirty="0">
                <a:solidFill>
                  <a:srgbClr val="FF0000"/>
                </a:solidFill>
                <a:latin typeface="华文楷体"/>
                <a:ea typeface="华文楷体"/>
                <a:cs typeface="华文楷体"/>
              </a:rPr>
              <a:t>大国地位相称的作为</a:t>
            </a:r>
            <a:r>
              <a:rPr lang="zh-CN" altLang="en-US" sz="2400" b="1" dirty="0">
                <a:solidFill>
                  <a:srgbClr val="0000FF"/>
                </a:solidFill>
                <a:latin typeface="华文楷体"/>
                <a:ea typeface="华文楷体"/>
                <a:cs typeface="华文楷体"/>
              </a:rPr>
              <a:t>。</a:t>
            </a:r>
            <a:endParaRPr lang="en-US" altLang="zh-CN" sz="2400" b="1" dirty="0">
              <a:solidFill>
                <a:srgbClr val="0000FF"/>
              </a:solidFill>
              <a:latin typeface="华文楷体"/>
              <a:ea typeface="华文楷体"/>
              <a:cs typeface="华文楷体"/>
            </a:endParaRPr>
          </a:p>
          <a:p>
            <a:endParaRPr lang="en-US" altLang="zh-CN" sz="1000" b="1" dirty="0">
              <a:solidFill>
                <a:srgbClr val="0000FF"/>
              </a:solidFill>
              <a:latin typeface="华文楷体"/>
              <a:ea typeface="华文楷体"/>
              <a:cs typeface="华文楷体"/>
            </a:endParaRPr>
          </a:p>
        </p:txBody>
      </p:sp>
    </p:spTree>
    <p:extLst>
      <p:ext uri="{BB962C8B-B14F-4D97-AF65-F5344CB8AC3E}">
        <p14:creationId xmlns:p14="http://schemas.microsoft.com/office/powerpoint/2010/main" val="1537067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Future High Energy Frontiers</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22</a:t>
            </a:fld>
            <a:endParaRPr lang="en-US"/>
          </a:p>
        </p:txBody>
      </p:sp>
      <p:pic>
        <p:nvPicPr>
          <p:cNvPr id="5" name="Picture 4"/>
          <p:cNvPicPr>
            <a:picLocks noChangeAspect="1"/>
          </p:cNvPicPr>
          <p:nvPr/>
        </p:nvPicPr>
        <p:blipFill>
          <a:blip r:embed="rId2"/>
          <a:stretch>
            <a:fillRect/>
          </a:stretch>
        </p:blipFill>
        <p:spPr>
          <a:xfrm>
            <a:off x="4496059" y="941338"/>
            <a:ext cx="4026310" cy="2847466"/>
          </a:xfrm>
          <a:prstGeom prst="rect">
            <a:avLst/>
          </a:prstGeom>
        </p:spPr>
      </p:pic>
      <p:pic>
        <p:nvPicPr>
          <p:cNvPr id="6" name="Picture 5"/>
          <p:cNvPicPr>
            <a:picLocks noChangeAspect="1"/>
          </p:cNvPicPr>
          <p:nvPr/>
        </p:nvPicPr>
        <p:blipFill>
          <a:blip r:embed="rId3"/>
          <a:stretch>
            <a:fillRect/>
          </a:stretch>
        </p:blipFill>
        <p:spPr>
          <a:xfrm>
            <a:off x="4496058" y="3856618"/>
            <a:ext cx="4026311" cy="286485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568" r="-173"/>
          <a:stretch/>
        </p:blipFill>
        <p:spPr>
          <a:xfrm>
            <a:off x="1592716" y="3851020"/>
            <a:ext cx="2710467" cy="2870455"/>
          </a:xfrm>
          <a:prstGeom prst="rect">
            <a:avLst/>
          </a:prstGeom>
        </p:spPr>
      </p:pic>
      <p:pic>
        <p:nvPicPr>
          <p:cNvPr id="8" name="Picture 7"/>
          <p:cNvPicPr>
            <a:picLocks noChangeAspect="1"/>
          </p:cNvPicPr>
          <p:nvPr/>
        </p:nvPicPr>
        <p:blipFill>
          <a:blip r:embed="rId5"/>
          <a:stretch>
            <a:fillRect/>
          </a:stretch>
        </p:blipFill>
        <p:spPr>
          <a:xfrm>
            <a:off x="596035" y="941338"/>
            <a:ext cx="3707148" cy="2847466"/>
          </a:xfrm>
          <a:prstGeom prst="rect">
            <a:avLst/>
          </a:prstGeom>
        </p:spPr>
      </p:pic>
      <p:sp>
        <p:nvSpPr>
          <p:cNvPr id="9" name="TextBox 8"/>
          <p:cNvSpPr txBox="1"/>
          <p:nvPr/>
        </p:nvSpPr>
        <p:spPr>
          <a:xfrm>
            <a:off x="638016" y="1301538"/>
            <a:ext cx="776038" cy="646331"/>
          </a:xfrm>
          <a:prstGeom prst="rect">
            <a:avLst/>
          </a:prstGeom>
          <a:solidFill>
            <a:srgbClr val="FFFFFF"/>
          </a:solidFill>
        </p:spPr>
        <p:txBody>
          <a:bodyPr wrap="square" rtlCol="0">
            <a:spAutoFit/>
          </a:bodyPr>
          <a:lstStyle/>
          <a:p>
            <a:r>
              <a:rPr lang="en-US" sz="3600" dirty="0" smtClean="0">
                <a:solidFill>
                  <a:srgbClr val="FF0000"/>
                </a:solidFill>
              </a:rPr>
              <a:t>ILC</a:t>
            </a:r>
            <a:endParaRPr lang="en-US" sz="3600" dirty="0">
              <a:solidFill>
                <a:srgbClr val="FF0000"/>
              </a:solidFill>
            </a:endParaRPr>
          </a:p>
        </p:txBody>
      </p:sp>
      <p:sp>
        <p:nvSpPr>
          <p:cNvPr id="10" name="TextBox 9"/>
          <p:cNvSpPr txBox="1"/>
          <p:nvPr/>
        </p:nvSpPr>
        <p:spPr>
          <a:xfrm>
            <a:off x="4496058" y="2540505"/>
            <a:ext cx="1088237" cy="646331"/>
          </a:xfrm>
          <a:prstGeom prst="rect">
            <a:avLst/>
          </a:prstGeom>
          <a:noFill/>
        </p:spPr>
        <p:txBody>
          <a:bodyPr wrap="square" rtlCol="0">
            <a:spAutoFit/>
          </a:bodyPr>
          <a:lstStyle/>
          <a:p>
            <a:r>
              <a:rPr lang="en-US" sz="3600" dirty="0" smtClean="0">
                <a:solidFill>
                  <a:srgbClr val="FFFF00"/>
                </a:solidFill>
              </a:rPr>
              <a:t>CLIC</a:t>
            </a:r>
            <a:endParaRPr lang="en-US" sz="3600" dirty="0">
              <a:solidFill>
                <a:srgbClr val="FFFF00"/>
              </a:solidFill>
            </a:endParaRPr>
          </a:p>
        </p:txBody>
      </p:sp>
      <p:sp>
        <p:nvSpPr>
          <p:cNvPr id="11" name="TextBox 10"/>
          <p:cNvSpPr txBox="1"/>
          <p:nvPr/>
        </p:nvSpPr>
        <p:spPr>
          <a:xfrm>
            <a:off x="388325" y="3866969"/>
            <a:ext cx="1162163" cy="2123658"/>
          </a:xfrm>
          <a:prstGeom prst="rect">
            <a:avLst/>
          </a:prstGeom>
          <a:noFill/>
        </p:spPr>
        <p:txBody>
          <a:bodyPr wrap="square" rtlCol="0">
            <a:spAutoFit/>
          </a:bodyPr>
          <a:lstStyle/>
          <a:p>
            <a:r>
              <a:rPr lang="en-US" sz="3600" dirty="0" smtClean="0">
                <a:solidFill>
                  <a:srgbClr val="FF0000"/>
                </a:solidFill>
              </a:rPr>
              <a:t>F</a:t>
            </a:r>
            <a:r>
              <a:rPr lang="en-US" sz="3600" baseline="-25000" dirty="0" smtClean="0">
                <a:solidFill>
                  <a:srgbClr val="FF0000"/>
                </a:solidFill>
              </a:rPr>
              <a:t>CC</a:t>
            </a:r>
            <a:r>
              <a:rPr lang="en-US" sz="3600" dirty="0" smtClean="0">
                <a:solidFill>
                  <a:srgbClr val="FF0000"/>
                </a:solidFill>
              </a:rPr>
              <a:t>:</a:t>
            </a:r>
          </a:p>
          <a:p>
            <a:r>
              <a:rPr lang="en-US" sz="3200" dirty="0" err="1">
                <a:solidFill>
                  <a:srgbClr val="FF0000"/>
                </a:solidFill>
              </a:rPr>
              <a:t>e</a:t>
            </a:r>
            <a:r>
              <a:rPr lang="en-US" sz="3200" baseline="30000" dirty="0" err="1" smtClean="0">
                <a:solidFill>
                  <a:srgbClr val="FF0000"/>
                </a:solidFill>
              </a:rPr>
              <a:t>+</a:t>
            </a:r>
            <a:r>
              <a:rPr lang="en-US" sz="3200" dirty="0" err="1" smtClean="0">
                <a:solidFill>
                  <a:srgbClr val="FF0000"/>
                </a:solidFill>
              </a:rPr>
              <a:t>e</a:t>
            </a:r>
            <a:r>
              <a:rPr lang="en-US" sz="3200" baseline="30000" dirty="0" smtClean="0">
                <a:solidFill>
                  <a:srgbClr val="FF0000"/>
                </a:solidFill>
              </a:rPr>
              <a:t>-</a:t>
            </a:r>
            <a:endParaRPr lang="en-US" sz="3200" dirty="0" smtClean="0">
              <a:solidFill>
                <a:srgbClr val="FF0000"/>
              </a:solidFill>
            </a:endParaRPr>
          </a:p>
          <a:p>
            <a:r>
              <a:rPr lang="en-US" sz="3200" dirty="0" err="1">
                <a:solidFill>
                  <a:srgbClr val="FF0000"/>
                </a:solidFill>
              </a:rPr>
              <a:t>p</a:t>
            </a:r>
            <a:r>
              <a:rPr lang="en-US" sz="3200" dirty="0" err="1" smtClean="0">
                <a:solidFill>
                  <a:srgbClr val="FF0000"/>
                </a:solidFill>
              </a:rPr>
              <a:t>p</a:t>
            </a:r>
            <a:endParaRPr lang="en-US" sz="3200" dirty="0" smtClean="0">
              <a:solidFill>
                <a:srgbClr val="FF0000"/>
              </a:solidFill>
            </a:endParaRPr>
          </a:p>
          <a:p>
            <a:r>
              <a:rPr lang="en-US" sz="3200" dirty="0">
                <a:solidFill>
                  <a:srgbClr val="FF0000"/>
                </a:solidFill>
              </a:rPr>
              <a:t>e</a:t>
            </a:r>
            <a:r>
              <a:rPr lang="en-US" sz="3200" baseline="30000" dirty="0" smtClean="0">
                <a:solidFill>
                  <a:srgbClr val="FF0000"/>
                </a:solidFill>
              </a:rPr>
              <a:t>-</a:t>
            </a:r>
            <a:r>
              <a:rPr lang="en-US" sz="3200" dirty="0" smtClean="0">
                <a:solidFill>
                  <a:srgbClr val="FF0000"/>
                </a:solidFill>
              </a:rPr>
              <a:t> ion</a:t>
            </a:r>
          </a:p>
        </p:txBody>
      </p:sp>
      <p:sp>
        <p:nvSpPr>
          <p:cNvPr id="12" name="TextBox 11"/>
          <p:cNvSpPr txBox="1"/>
          <p:nvPr/>
        </p:nvSpPr>
        <p:spPr>
          <a:xfrm>
            <a:off x="6454584" y="5871898"/>
            <a:ext cx="2279509" cy="584776"/>
          </a:xfrm>
          <a:prstGeom prst="rect">
            <a:avLst/>
          </a:prstGeom>
          <a:noFill/>
        </p:spPr>
        <p:txBody>
          <a:bodyPr wrap="square" rtlCol="0">
            <a:spAutoFit/>
          </a:bodyPr>
          <a:lstStyle/>
          <a:p>
            <a:r>
              <a:rPr lang="en-US" sz="3200" dirty="0" err="1" smtClean="0">
                <a:solidFill>
                  <a:srgbClr val="FFFF00"/>
                </a:solidFill>
              </a:rPr>
              <a:t>CEPC+SppC</a:t>
            </a:r>
            <a:endParaRPr lang="en-US" sz="3200" dirty="0">
              <a:solidFill>
                <a:srgbClr val="FFFF00"/>
              </a:solidFill>
            </a:endParaRPr>
          </a:p>
        </p:txBody>
      </p:sp>
    </p:spTree>
    <p:extLst>
      <p:ext uri="{BB962C8B-B14F-4D97-AF65-F5344CB8AC3E}">
        <p14:creationId xmlns:p14="http://schemas.microsoft.com/office/powerpoint/2010/main" val="2831024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5"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531426" y="10853"/>
            <a:ext cx="79219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zh-CN" altLang="en-US" sz="4400" b="1" dirty="0" smtClean="0">
                <a:solidFill>
                  <a:srgbClr val="000000"/>
                </a:solidFill>
                <a:latin typeface="+mn-lt"/>
                <a:ea typeface="华文楷体"/>
                <a:cs typeface="华文楷体"/>
              </a:rPr>
              <a:t>我国高能物理可能的选项</a:t>
            </a:r>
            <a:endParaRPr lang="en-US" sz="44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174" y="3632750"/>
            <a:ext cx="3099760" cy="272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679A2F6C-EB47-8E48-9100-153391A91E0C}" type="slidenum">
              <a:rPr lang="en-US" smtClean="0"/>
              <a:pPr/>
              <a:t>23</a:t>
            </a:fld>
            <a:endParaRPr lang="en-US"/>
          </a:p>
        </p:txBody>
      </p:sp>
      <p:grpSp>
        <p:nvGrpSpPr>
          <p:cNvPr id="57" name="组合 20"/>
          <p:cNvGrpSpPr>
            <a:grpSpLocks/>
          </p:cNvGrpSpPr>
          <p:nvPr/>
        </p:nvGrpSpPr>
        <p:grpSpPr bwMode="auto">
          <a:xfrm>
            <a:off x="4423874" y="1008637"/>
            <a:ext cx="4661189" cy="2297516"/>
            <a:chOff x="813439" y="1736327"/>
            <a:chExt cx="7420373" cy="3273069"/>
          </a:xfrm>
        </p:grpSpPr>
        <p:cxnSp>
          <p:nvCxnSpPr>
            <p:cNvPr id="61" name="直接连接符 86"/>
            <p:cNvCxnSpPr>
              <a:stCxn id="85" idx="5"/>
            </p:cNvCxnSpPr>
            <p:nvPr/>
          </p:nvCxnSpPr>
          <p:spPr>
            <a:xfrm flipV="1">
              <a:off x="6379909" y="2799793"/>
              <a:ext cx="119044" cy="1333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2" name="椭圆 87"/>
            <p:cNvSpPr/>
            <p:nvPr/>
          </p:nvSpPr>
          <p:spPr>
            <a:xfrm>
              <a:off x="899150" y="1988702"/>
              <a:ext cx="7234666" cy="27586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3" name="任意多边形 88"/>
            <p:cNvSpPr/>
            <p:nvPr/>
          </p:nvSpPr>
          <p:spPr>
            <a:xfrm>
              <a:off x="7425904" y="2664876"/>
              <a:ext cx="566646" cy="315865"/>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4" name="任意多边形 89"/>
            <p:cNvSpPr/>
            <p:nvPr/>
          </p:nvSpPr>
          <p:spPr>
            <a:xfrm>
              <a:off x="1084857" y="2612496"/>
              <a:ext cx="636486" cy="371419"/>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6" name="右箭头 91"/>
            <p:cNvSpPr/>
            <p:nvPr/>
          </p:nvSpPr>
          <p:spPr>
            <a:xfrm rot="20678478">
              <a:off x="1318183" y="2687098"/>
              <a:ext cx="79362" cy="57141"/>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7" name="TextBox 6"/>
            <p:cNvSpPr txBox="1">
              <a:spLocks noChangeArrowheads="1"/>
            </p:cNvSpPr>
            <p:nvPr/>
          </p:nvSpPr>
          <p:spPr bwMode="auto">
            <a:xfrm>
              <a:off x="4233114" y="2141662"/>
              <a:ext cx="576263"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IP1</a:t>
              </a:r>
              <a:endParaRPr lang="zh-CN" altLang="en-US" sz="1800" b="1">
                <a:solidFill>
                  <a:srgbClr val="CC00FF"/>
                </a:solidFill>
                <a:cs typeface="Times New Roman" pitchFamily="18" charset="0"/>
              </a:endParaRPr>
            </a:p>
          </p:txBody>
        </p:sp>
        <p:sp>
          <p:nvSpPr>
            <p:cNvPr id="68" name="TextBox 7"/>
            <p:cNvSpPr txBox="1">
              <a:spLocks noChangeArrowheads="1"/>
            </p:cNvSpPr>
            <p:nvPr/>
          </p:nvSpPr>
          <p:spPr bwMode="auto">
            <a:xfrm>
              <a:off x="4501613" y="4283313"/>
              <a:ext cx="432494"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IP2</a:t>
              </a:r>
              <a:endParaRPr lang="zh-CN" altLang="en-US" sz="1800" b="1">
                <a:solidFill>
                  <a:srgbClr val="CC00FF"/>
                </a:solidFill>
                <a:cs typeface="Times New Roman" pitchFamily="18" charset="0"/>
              </a:endParaRPr>
            </a:p>
          </p:txBody>
        </p:sp>
        <p:sp>
          <p:nvSpPr>
            <p:cNvPr id="69" name="TextBox 11"/>
            <p:cNvSpPr txBox="1">
              <a:spLocks noChangeArrowheads="1"/>
            </p:cNvSpPr>
            <p:nvPr/>
          </p:nvSpPr>
          <p:spPr bwMode="auto">
            <a:xfrm>
              <a:off x="3464686" y="2113445"/>
              <a:ext cx="576262" cy="276999"/>
            </a:xfrm>
            <a:prstGeom prst="rect">
              <a:avLst/>
            </a:prstGeom>
            <a:noFill/>
            <a:ln w="9525">
              <a:noFill/>
              <a:miter lim="800000"/>
              <a:headEnd/>
              <a:tailEnd/>
            </a:ln>
          </p:spPr>
          <p:txBody>
            <a:bodyPr>
              <a:spAutoFit/>
            </a:bodyPr>
            <a:lstStyle/>
            <a:p>
              <a:r>
                <a:rPr lang="en-US" altLang="zh-CN" sz="1200" b="1">
                  <a:solidFill>
                    <a:srgbClr val="FF0000"/>
                  </a:solidFill>
                  <a:latin typeface="Arial" pitchFamily="34" charset="0"/>
                </a:rPr>
                <a:t>e+</a:t>
              </a:r>
              <a:endParaRPr lang="zh-CN" altLang="en-US" sz="1800" b="1">
                <a:solidFill>
                  <a:srgbClr val="FF0000"/>
                </a:solidFill>
                <a:latin typeface="Arial" pitchFamily="34" charset="0"/>
              </a:endParaRPr>
            </a:p>
          </p:txBody>
        </p:sp>
        <p:sp>
          <p:nvSpPr>
            <p:cNvPr id="70" name="TextBox 12"/>
            <p:cNvSpPr txBox="1">
              <a:spLocks noChangeArrowheads="1"/>
            </p:cNvSpPr>
            <p:nvPr/>
          </p:nvSpPr>
          <p:spPr bwMode="auto">
            <a:xfrm>
              <a:off x="5298529" y="2113445"/>
              <a:ext cx="576263" cy="276999"/>
            </a:xfrm>
            <a:prstGeom prst="rect">
              <a:avLst/>
            </a:prstGeom>
            <a:noFill/>
            <a:ln w="9525">
              <a:noFill/>
              <a:miter lim="800000"/>
              <a:headEnd/>
              <a:tailEnd/>
            </a:ln>
          </p:spPr>
          <p:txBody>
            <a:bodyPr>
              <a:spAutoFit/>
            </a:bodyPr>
            <a:lstStyle/>
            <a:p>
              <a:r>
                <a:rPr lang="en-US" altLang="zh-CN" sz="1200" b="1">
                  <a:solidFill>
                    <a:srgbClr val="00B0F0"/>
                  </a:solidFill>
                  <a:latin typeface="Arial" pitchFamily="34" charset="0"/>
                </a:rPr>
                <a:t>e-</a:t>
              </a:r>
              <a:endParaRPr lang="zh-CN" altLang="en-US" sz="1800" b="1">
                <a:solidFill>
                  <a:srgbClr val="00B0F0"/>
                </a:solidFill>
                <a:latin typeface="Arial" pitchFamily="34" charset="0"/>
              </a:endParaRPr>
            </a:p>
          </p:txBody>
        </p:sp>
        <p:sp>
          <p:nvSpPr>
            <p:cNvPr id="71" name="TextBox 25"/>
            <p:cNvSpPr txBox="1">
              <a:spLocks noChangeArrowheads="1"/>
            </p:cNvSpPr>
            <p:nvPr/>
          </p:nvSpPr>
          <p:spPr bwMode="auto">
            <a:xfrm>
              <a:off x="6698910" y="2618765"/>
              <a:ext cx="811098" cy="400110"/>
            </a:xfrm>
            <a:prstGeom prst="rect">
              <a:avLst/>
            </a:prstGeom>
            <a:noFill/>
            <a:ln w="9525">
              <a:noFill/>
              <a:miter lim="800000"/>
              <a:headEnd/>
              <a:tailEnd/>
            </a:ln>
          </p:spPr>
          <p:txBody>
            <a:bodyPr>
              <a:spAutoFit/>
            </a:bodyPr>
            <a:lstStyle/>
            <a:p>
              <a:r>
                <a:rPr lang="en-US" altLang="zh-CN" sz="1000" b="1">
                  <a:solidFill>
                    <a:srgbClr val="002060"/>
                  </a:solidFill>
                  <a:cs typeface="Times New Roman" pitchFamily="18" charset="0"/>
                </a:rPr>
                <a:t>e+ e- Linac</a:t>
              </a:r>
            </a:p>
            <a:p>
              <a:r>
                <a:rPr lang="en-US" altLang="zh-CN" sz="1000" b="1">
                  <a:solidFill>
                    <a:srgbClr val="002060"/>
                  </a:solidFill>
                  <a:cs typeface="Times New Roman" pitchFamily="18" charset="0"/>
                </a:rPr>
                <a:t>  (240m)</a:t>
              </a:r>
              <a:endParaRPr lang="zh-CN" altLang="en-US" sz="1000" b="1">
                <a:solidFill>
                  <a:srgbClr val="002060"/>
                </a:solidFill>
                <a:cs typeface="Times New Roman" pitchFamily="18" charset="0"/>
              </a:endParaRPr>
            </a:p>
          </p:txBody>
        </p:sp>
        <p:sp>
          <p:nvSpPr>
            <p:cNvPr id="73" name="椭圆 98"/>
            <p:cNvSpPr/>
            <p:nvPr/>
          </p:nvSpPr>
          <p:spPr>
            <a:xfrm>
              <a:off x="1056287" y="2096636"/>
              <a:ext cx="6920391" cy="2520573"/>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4" name="右箭头 99"/>
            <p:cNvSpPr/>
            <p:nvPr/>
          </p:nvSpPr>
          <p:spPr>
            <a:xfrm rot="21289895">
              <a:off x="3587944" y="2080763"/>
              <a:ext cx="187295" cy="1269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5" name="右箭头 100"/>
            <p:cNvSpPr/>
            <p:nvPr/>
          </p:nvSpPr>
          <p:spPr>
            <a:xfrm rot="14382723">
              <a:off x="6688628" y="2111715"/>
              <a:ext cx="82538" cy="65078"/>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6" name="右箭头 101"/>
            <p:cNvSpPr/>
            <p:nvPr/>
          </p:nvSpPr>
          <p:spPr>
            <a:xfrm rot="12476930">
              <a:off x="7814779" y="2745826"/>
              <a:ext cx="131742" cy="46031"/>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7" name="TextBox 48"/>
            <p:cNvSpPr txBox="1">
              <a:spLocks noChangeArrowheads="1"/>
            </p:cNvSpPr>
            <p:nvPr/>
          </p:nvSpPr>
          <p:spPr bwMode="auto">
            <a:xfrm rot="411638">
              <a:off x="2431937" y="4166756"/>
              <a:ext cx="1993832" cy="338554"/>
            </a:xfrm>
            <a:prstGeom prst="rect">
              <a:avLst/>
            </a:prstGeom>
            <a:noFill/>
            <a:ln w="9525">
              <a:noFill/>
              <a:miter lim="800000"/>
              <a:headEnd/>
              <a:tailEnd/>
            </a:ln>
          </p:spPr>
          <p:txBody>
            <a:bodyPr>
              <a:spAutoFit/>
            </a:bodyPr>
            <a:lstStyle/>
            <a:p>
              <a:r>
                <a:rPr lang="en-US" altLang="zh-CN" sz="1100" b="1">
                  <a:solidFill>
                    <a:srgbClr val="CC00FF"/>
                  </a:solidFill>
                  <a:cs typeface="Times New Roman" pitchFamily="18" charset="0"/>
                </a:rPr>
                <a:t>CEPC Collider Ring(50Km</a:t>
              </a:r>
              <a:r>
                <a:rPr lang="en-US" altLang="zh-CN" sz="1600" b="1">
                  <a:solidFill>
                    <a:srgbClr val="CC00FF"/>
                  </a:solidFill>
                  <a:cs typeface="Times New Roman" pitchFamily="18" charset="0"/>
                </a:rPr>
                <a:t>)</a:t>
              </a:r>
              <a:endParaRPr lang="zh-CN" altLang="en-US" sz="1600" b="1">
                <a:solidFill>
                  <a:srgbClr val="CC00FF"/>
                </a:solidFill>
                <a:cs typeface="Times New Roman" pitchFamily="18" charset="0"/>
              </a:endParaRPr>
            </a:p>
          </p:txBody>
        </p:sp>
        <p:sp>
          <p:nvSpPr>
            <p:cNvPr id="78" name="TextBox 50"/>
            <p:cNvSpPr txBox="1">
              <a:spLocks noChangeArrowheads="1"/>
            </p:cNvSpPr>
            <p:nvPr/>
          </p:nvSpPr>
          <p:spPr bwMode="auto">
            <a:xfrm rot="336818">
              <a:off x="2864436" y="3840646"/>
              <a:ext cx="1128835" cy="338554"/>
            </a:xfrm>
            <a:prstGeom prst="rect">
              <a:avLst/>
            </a:prstGeom>
            <a:noFill/>
            <a:ln w="9525">
              <a:noFill/>
              <a:miter lim="800000"/>
              <a:headEnd/>
              <a:tailEnd/>
            </a:ln>
          </p:spPr>
          <p:txBody>
            <a:bodyPr wrap="none">
              <a:spAutoFit/>
            </a:bodyPr>
            <a:lstStyle/>
            <a:p>
              <a:r>
                <a:rPr lang="en-US" altLang="zh-CN" sz="1100" b="1">
                  <a:solidFill>
                    <a:srgbClr val="00B050"/>
                  </a:solidFill>
                  <a:cs typeface="Times New Roman" pitchFamily="18" charset="0"/>
                </a:rPr>
                <a:t>Booster(50Km</a:t>
              </a:r>
              <a:r>
                <a:rPr lang="en-US" altLang="zh-CN" sz="1600" b="1">
                  <a:solidFill>
                    <a:srgbClr val="00B050"/>
                  </a:solidFill>
                  <a:cs typeface="Times New Roman" pitchFamily="18" charset="0"/>
                </a:rPr>
                <a:t>)</a:t>
              </a:r>
              <a:endParaRPr lang="zh-CN" altLang="en-US" sz="1600" b="1">
                <a:solidFill>
                  <a:srgbClr val="00B050"/>
                </a:solidFill>
                <a:cs typeface="Times New Roman" pitchFamily="18" charset="0"/>
              </a:endParaRPr>
            </a:p>
          </p:txBody>
        </p:sp>
        <p:cxnSp>
          <p:nvCxnSpPr>
            <p:cNvPr id="80" name="直接连接符 105"/>
            <p:cNvCxnSpPr/>
            <p:nvPr/>
          </p:nvCxnSpPr>
          <p:spPr>
            <a:xfrm flipV="1">
              <a:off x="6559268" y="2566466"/>
              <a:ext cx="144439" cy="176186"/>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81" name="右箭头 106"/>
            <p:cNvSpPr/>
            <p:nvPr/>
          </p:nvSpPr>
          <p:spPr>
            <a:xfrm rot="11153906">
              <a:off x="5346612" y="2079176"/>
              <a:ext cx="187295" cy="12698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82"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p:spPr>
          <p:txBody>
            <a:bodyPr/>
            <a:lstStyle/>
            <a:p>
              <a:pPr eaLnBrk="0" hangingPunct="0"/>
              <a:endParaRPr lang="en-US" altLang="zh-CN">
                <a:solidFill>
                  <a:srgbClr val="000000"/>
                </a:solidFill>
                <a:latin typeface="Times" pitchFamily="18" charset="0"/>
              </a:endParaRPr>
            </a:p>
          </p:txBody>
        </p:sp>
        <p:sp>
          <p:nvSpPr>
            <p:cNvPr id="85"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p:spPr>
          <p:txBody>
            <a:bodyPr/>
            <a:lstStyle/>
            <a:p>
              <a:pPr eaLnBrk="0" hangingPunct="0"/>
              <a:endParaRPr lang="en-US" altLang="zh-CN">
                <a:solidFill>
                  <a:srgbClr val="000000"/>
                </a:solidFill>
                <a:latin typeface="Times" pitchFamily="18" charset="0"/>
              </a:endParaRPr>
            </a:p>
          </p:txBody>
        </p:sp>
        <p:cxnSp>
          <p:nvCxnSpPr>
            <p:cNvPr id="86" name="直接连接符 109"/>
            <p:cNvCxnSpPr/>
            <p:nvPr/>
          </p:nvCxnSpPr>
          <p:spPr>
            <a:xfrm flipV="1">
              <a:off x="6473557" y="2761699"/>
              <a:ext cx="63490" cy="7142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TextBox 22"/>
            <p:cNvSpPr txBox="1">
              <a:spLocks noChangeArrowheads="1"/>
            </p:cNvSpPr>
            <p:nvPr/>
          </p:nvSpPr>
          <p:spPr bwMode="auto">
            <a:xfrm>
              <a:off x="3452594" y="2779770"/>
              <a:ext cx="2315879" cy="505744"/>
            </a:xfrm>
            <a:prstGeom prst="rect">
              <a:avLst/>
            </a:prstGeom>
            <a:noFill/>
            <a:ln w="9525">
              <a:noFill/>
              <a:miter lim="800000"/>
              <a:headEnd/>
              <a:tailEnd/>
            </a:ln>
          </p:spPr>
          <p:txBody>
            <a:bodyPr>
              <a:spAutoFit/>
            </a:bodyPr>
            <a:lstStyle/>
            <a:p>
              <a:pPr algn="ctr"/>
              <a:r>
                <a:rPr lang="en-US" altLang="zh-CN" sz="900" b="1" dirty="0">
                  <a:solidFill>
                    <a:srgbClr val="FF0000"/>
                  </a:solidFill>
                  <a:cs typeface="Times New Roman" pitchFamily="18" charset="0"/>
                </a:rPr>
                <a:t>Medium Energy</a:t>
              </a:r>
              <a:r>
                <a:rPr lang="zh-CN" altLang="en-US" sz="900" b="1" dirty="0">
                  <a:solidFill>
                    <a:srgbClr val="FF0000"/>
                  </a:solidFill>
                  <a:cs typeface="Times New Roman" pitchFamily="18" charset="0"/>
                </a:rPr>
                <a:t> </a:t>
              </a:r>
              <a:r>
                <a:rPr lang="en-US" altLang="zh-CN" sz="900" b="1" dirty="0">
                  <a:solidFill>
                    <a:srgbClr val="FF0000"/>
                  </a:solidFill>
                  <a:cs typeface="Times New Roman" pitchFamily="18" charset="0"/>
                </a:rPr>
                <a:t> Booster(4.5Km)</a:t>
              </a:r>
            </a:p>
          </p:txBody>
        </p:sp>
        <p:sp>
          <p:nvSpPr>
            <p:cNvPr id="88" name="TextBox 23"/>
            <p:cNvSpPr txBox="1">
              <a:spLocks noChangeArrowheads="1"/>
            </p:cNvSpPr>
            <p:nvPr/>
          </p:nvSpPr>
          <p:spPr bwMode="auto">
            <a:xfrm>
              <a:off x="4092275" y="3092803"/>
              <a:ext cx="1957196" cy="505744"/>
            </a:xfrm>
            <a:prstGeom prst="rect">
              <a:avLst/>
            </a:prstGeom>
            <a:noFill/>
            <a:ln w="9525">
              <a:noFill/>
              <a:miter lim="800000"/>
              <a:headEnd/>
              <a:tailEnd/>
            </a:ln>
          </p:spPr>
          <p:txBody>
            <a:bodyPr>
              <a:spAutoFit/>
            </a:bodyPr>
            <a:lstStyle/>
            <a:p>
              <a:pPr algn="ctr"/>
              <a:r>
                <a:rPr lang="en-US" altLang="zh-CN" sz="900" b="1" dirty="0">
                  <a:solidFill>
                    <a:srgbClr val="FF6600"/>
                  </a:solidFill>
                  <a:cs typeface="Times New Roman" pitchFamily="18" charset="0"/>
                </a:rPr>
                <a:t>Low Energy Booster(0.4Km)</a:t>
              </a:r>
            </a:p>
          </p:txBody>
        </p:sp>
        <p:sp>
          <p:nvSpPr>
            <p:cNvPr id="91" name="TextBox 111"/>
            <p:cNvSpPr txBox="1">
              <a:spLocks noChangeArrowheads="1"/>
            </p:cNvSpPr>
            <p:nvPr/>
          </p:nvSpPr>
          <p:spPr bwMode="auto">
            <a:xfrm rot="432443">
              <a:off x="2451039" y="4747786"/>
              <a:ext cx="1835759" cy="261610"/>
            </a:xfrm>
            <a:prstGeom prst="rect">
              <a:avLst/>
            </a:prstGeom>
            <a:noFill/>
            <a:ln w="9525">
              <a:noFill/>
              <a:miter lim="800000"/>
              <a:headEnd/>
              <a:tailEnd/>
            </a:ln>
          </p:spPr>
          <p:txBody>
            <a:bodyPr wrap="none">
              <a:spAutoFit/>
            </a:bodyPr>
            <a:lstStyle/>
            <a:p>
              <a:r>
                <a:rPr lang="en-US" altLang="zh-CN" sz="1100" b="1">
                  <a:solidFill>
                    <a:srgbClr val="1108C8"/>
                  </a:solidFill>
                  <a:cs typeface="Times New Roman" pitchFamily="18" charset="0"/>
                </a:rPr>
                <a:t>SppC Collider Ring(50Km)</a:t>
              </a:r>
              <a:endParaRPr lang="zh-CN" altLang="en-US" sz="1100" b="1">
                <a:solidFill>
                  <a:srgbClr val="1108C8"/>
                </a:solidFill>
                <a:cs typeface="Times New Roman" pitchFamily="18" charset="0"/>
              </a:endParaRPr>
            </a:p>
          </p:txBody>
        </p:sp>
        <p:sp>
          <p:nvSpPr>
            <p:cNvPr id="100" name="TextBox 24"/>
            <p:cNvSpPr txBox="1">
              <a:spLocks noChangeArrowheads="1"/>
            </p:cNvSpPr>
            <p:nvPr/>
          </p:nvSpPr>
          <p:spPr bwMode="auto">
            <a:xfrm>
              <a:off x="6021191" y="2998201"/>
              <a:ext cx="1174562" cy="399990"/>
            </a:xfrm>
            <a:prstGeom prst="rect">
              <a:avLst/>
            </a:prstGeom>
            <a:noFill/>
            <a:ln w="9525">
              <a:noFill/>
              <a:miter lim="800000"/>
              <a:headEnd/>
              <a:tailEnd/>
            </a:ln>
          </p:spPr>
          <p:txBody>
            <a:bodyPr>
              <a:spAutoFit/>
            </a:bodyPr>
            <a:lstStyle/>
            <a:p>
              <a:pPr algn="ctr"/>
              <a:r>
                <a:rPr lang="en-US" altLang="zh-CN" sz="1000" b="1" dirty="0">
                  <a:solidFill>
                    <a:srgbClr val="4597A0"/>
                  </a:solidFill>
                  <a:cs typeface="Times New Roman" pitchFamily="18" charset="0"/>
                </a:rPr>
                <a:t>Proton </a:t>
              </a:r>
              <a:r>
                <a:rPr lang="en-US" altLang="zh-CN" sz="1000" b="1" dirty="0" err="1">
                  <a:solidFill>
                    <a:srgbClr val="4597A0"/>
                  </a:solidFill>
                  <a:cs typeface="Times New Roman" pitchFamily="18" charset="0"/>
                </a:rPr>
                <a:t>Linac</a:t>
              </a:r>
              <a:endParaRPr lang="en-US" altLang="zh-CN" sz="1000" b="1" dirty="0">
                <a:solidFill>
                  <a:srgbClr val="4597A0"/>
                </a:solidFill>
                <a:cs typeface="Times New Roman" pitchFamily="18" charset="0"/>
              </a:endParaRPr>
            </a:p>
            <a:p>
              <a:pPr algn="ctr"/>
              <a:r>
                <a:rPr lang="en-US" altLang="zh-CN" sz="1000" b="1" dirty="0">
                  <a:solidFill>
                    <a:srgbClr val="4597A0"/>
                  </a:solidFill>
                  <a:cs typeface="Times New Roman" pitchFamily="18" charset="0"/>
                </a:rPr>
                <a:t>(100m)</a:t>
              </a:r>
            </a:p>
          </p:txBody>
        </p:sp>
        <p:sp>
          <p:nvSpPr>
            <p:cNvPr id="103" name="椭圆 116"/>
            <p:cNvSpPr/>
            <p:nvPr/>
          </p:nvSpPr>
          <p:spPr>
            <a:xfrm>
              <a:off x="813439" y="3271210"/>
              <a:ext cx="173009"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4" name="椭圆 117"/>
            <p:cNvSpPr/>
            <p:nvPr/>
          </p:nvSpPr>
          <p:spPr>
            <a:xfrm>
              <a:off x="4494261" y="2033146"/>
              <a:ext cx="139678" cy="141266"/>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1"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p:spPr>
          <p:txBody>
            <a:bodyPr/>
            <a:lstStyle/>
            <a:p>
              <a:pPr eaLnBrk="0" hangingPunct="0"/>
              <a:endParaRPr lang="en-US" altLang="zh-CN">
                <a:solidFill>
                  <a:srgbClr val="000000"/>
                </a:solidFill>
                <a:latin typeface="Times" pitchFamily="18" charset="0"/>
              </a:endParaRPr>
            </a:p>
          </p:txBody>
        </p:sp>
        <p:sp>
          <p:nvSpPr>
            <p:cNvPr id="113" name="椭圆 119"/>
            <p:cNvSpPr/>
            <p:nvPr/>
          </p:nvSpPr>
          <p:spPr>
            <a:xfrm>
              <a:off x="4503784" y="4523560"/>
              <a:ext cx="139678" cy="139679"/>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5" name="椭圆 120"/>
            <p:cNvSpPr/>
            <p:nvPr/>
          </p:nvSpPr>
          <p:spPr>
            <a:xfrm>
              <a:off x="8062389" y="3233116"/>
              <a:ext cx="171423"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6" name="任意多边形 121"/>
            <p:cNvSpPr/>
            <p:nvPr/>
          </p:nvSpPr>
          <p:spPr>
            <a:xfrm>
              <a:off x="6703707" y="2299806"/>
              <a:ext cx="801560" cy="261898"/>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7" name="任意多边形 122"/>
            <p:cNvSpPr/>
            <p:nvPr/>
          </p:nvSpPr>
          <p:spPr>
            <a:xfrm>
              <a:off x="6470382" y="1960131"/>
              <a:ext cx="312687" cy="606334"/>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8" name="右箭头 123"/>
            <p:cNvSpPr/>
            <p:nvPr/>
          </p:nvSpPr>
          <p:spPr>
            <a:xfrm rot="21079377">
              <a:off x="7108455" y="2280759"/>
              <a:ext cx="82537" cy="63490"/>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9" name="椭圆 124"/>
            <p:cNvSpPr/>
            <p:nvPr/>
          </p:nvSpPr>
          <p:spPr>
            <a:xfrm>
              <a:off x="1084857" y="1736327"/>
              <a:ext cx="6920391" cy="252692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0" name="TextBox 21"/>
            <p:cNvSpPr txBox="1">
              <a:spLocks noChangeArrowheads="1"/>
            </p:cNvSpPr>
            <p:nvPr/>
          </p:nvSpPr>
          <p:spPr bwMode="auto">
            <a:xfrm>
              <a:off x="2715568" y="2419359"/>
              <a:ext cx="2150747" cy="590034"/>
            </a:xfrm>
            <a:prstGeom prst="rect">
              <a:avLst/>
            </a:prstGeom>
            <a:noFill/>
            <a:ln w="9525">
              <a:noFill/>
              <a:miter lim="800000"/>
              <a:headEnd/>
              <a:tailEnd/>
            </a:ln>
          </p:spPr>
          <p:txBody>
            <a:bodyPr>
              <a:spAutoFit/>
            </a:bodyPr>
            <a:lstStyle/>
            <a:p>
              <a:pPr algn="ctr"/>
              <a:r>
                <a:rPr lang="en-US" altLang="zh-CN" sz="1050" b="1" dirty="0">
                  <a:solidFill>
                    <a:srgbClr val="C00000"/>
                  </a:solidFill>
                  <a:cs typeface="Times New Roman" pitchFamily="18" charset="0"/>
                </a:rPr>
                <a:t>High Energy</a:t>
              </a:r>
              <a:r>
                <a:rPr lang="zh-CN" altLang="en-US" sz="1050" b="1" dirty="0">
                  <a:solidFill>
                    <a:srgbClr val="C00000"/>
                  </a:solidFill>
                  <a:cs typeface="Times New Roman" pitchFamily="18" charset="0"/>
                </a:rPr>
                <a:t> </a:t>
              </a:r>
              <a:r>
                <a:rPr lang="en-US" altLang="zh-CN" sz="1050" b="1" dirty="0">
                  <a:solidFill>
                    <a:srgbClr val="C00000"/>
                  </a:solidFill>
                  <a:cs typeface="Times New Roman" pitchFamily="18" charset="0"/>
                </a:rPr>
                <a:t>Booster(7.2Km)</a:t>
              </a:r>
            </a:p>
          </p:txBody>
        </p:sp>
      </p:grpSp>
      <p:grpSp>
        <p:nvGrpSpPr>
          <p:cNvPr id="5" name="Group 4"/>
          <p:cNvGrpSpPr/>
          <p:nvPr/>
        </p:nvGrpSpPr>
        <p:grpSpPr>
          <a:xfrm>
            <a:off x="50120" y="1014993"/>
            <a:ext cx="3964407" cy="2601642"/>
            <a:chOff x="50120" y="1014993"/>
            <a:chExt cx="3964407" cy="2601642"/>
          </a:xfrm>
        </p:grpSpPr>
        <p:pic>
          <p:nvPicPr>
            <p:cNvPr id="122" name="图片 4"/>
            <p:cNvPicPr>
              <a:picLocks noChangeAspect="1"/>
            </p:cNvPicPr>
            <p:nvPr/>
          </p:nvPicPr>
          <p:blipFill>
            <a:blip r:embed="rId4"/>
            <a:stretch>
              <a:fillRect/>
            </a:stretch>
          </p:blipFill>
          <p:spPr>
            <a:xfrm>
              <a:off x="50120" y="1014993"/>
              <a:ext cx="3964407" cy="2601642"/>
            </a:xfrm>
            <a:prstGeom prst="rect">
              <a:avLst/>
            </a:prstGeom>
          </p:spPr>
        </p:pic>
        <p:sp>
          <p:nvSpPr>
            <p:cNvPr id="2" name="TextBox 1"/>
            <p:cNvSpPr txBox="1"/>
            <p:nvPr/>
          </p:nvSpPr>
          <p:spPr>
            <a:xfrm>
              <a:off x="2525503" y="1974424"/>
              <a:ext cx="941333" cy="461665"/>
            </a:xfrm>
            <a:prstGeom prst="rect">
              <a:avLst/>
            </a:prstGeom>
            <a:noFill/>
          </p:spPr>
          <p:txBody>
            <a:bodyPr wrap="none" rtlCol="0">
              <a:spAutoFit/>
            </a:bodyPr>
            <a:lstStyle/>
            <a:p>
              <a:r>
                <a:rPr lang="en-US" altLang="zh-CN" sz="2400" dirty="0" smtClean="0">
                  <a:solidFill>
                    <a:srgbClr val="FF0000"/>
                  </a:solidFill>
                </a:rPr>
                <a:t>HIEPA</a:t>
              </a:r>
              <a:endParaRPr lang="en-US" sz="2400" dirty="0">
                <a:solidFill>
                  <a:srgbClr val="FF0000"/>
                </a:solidFill>
              </a:endParaRPr>
            </a:p>
          </p:txBody>
        </p:sp>
      </p:grpSp>
      <p:sp>
        <p:nvSpPr>
          <p:cNvPr id="123" name="TextBox 122"/>
          <p:cNvSpPr txBox="1"/>
          <p:nvPr/>
        </p:nvSpPr>
        <p:spPr>
          <a:xfrm>
            <a:off x="4946838" y="1786150"/>
            <a:ext cx="671879" cy="461665"/>
          </a:xfrm>
          <a:prstGeom prst="rect">
            <a:avLst/>
          </a:prstGeom>
          <a:noFill/>
        </p:spPr>
        <p:txBody>
          <a:bodyPr wrap="none" rtlCol="0">
            <a:spAutoFit/>
          </a:bodyPr>
          <a:lstStyle/>
          <a:p>
            <a:r>
              <a:rPr lang="en-US" sz="2400" dirty="0" smtClean="0">
                <a:solidFill>
                  <a:srgbClr val="FF0000"/>
                </a:solidFill>
              </a:rPr>
              <a:t>CPC</a:t>
            </a:r>
            <a:endParaRPr lang="en-US" sz="2400" dirty="0">
              <a:solidFill>
                <a:srgbClr val="FF0000"/>
              </a:solidFill>
            </a:endParaRPr>
          </a:p>
        </p:txBody>
      </p:sp>
      <p:grpSp>
        <p:nvGrpSpPr>
          <p:cNvPr id="4" name="Group 3"/>
          <p:cNvGrpSpPr/>
          <p:nvPr/>
        </p:nvGrpSpPr>
        <p:grpSpPr>
          <a:xfrm>
            <a:off x="3299211" y="3985066"/>
            <a:ext cx="1065676" cy="1911375"/>
            <a:chOff x="3299211" y="3985066"/>
            <a:chExt cx="1065676" cy="1911375"/>
          </a:xfrm>
        </p:grpSpPr>
        <p:sp>
          <p:nvSpPr>
            <p:cNvPr id="3" name="Rectangle 2"/>
            <p:cNvSpPr/>
            <p:nvPr/>
          </p:nvSpPr>
          <p:spPr>
            <a:xfrm>
              <a:off x="3299211" y="3985066"/>
              <a:ext cx="715316"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4021197" y="5188471"/>
              <a:ext cx="343690"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036424" y="3991492"/>
            <a:ext cx="1868581" cy="1284565"/>
            <a:chOff x="4036424" y="3991492"/>
            <a:chExt cx="1868581" cy="1284565"/>
          </a:xfrm>
        </p:grpSpPr>
        <p:sp>
          <p:nvSpPr>
            <p:cNvPr id="142" name="Rectangle 141"/>
            <p:cNvSpPr/>
            <p:nvPr/>
          </p:nvSpPr>
          <p:spPr>
            <a:xfrm>
              <a:off x="5073182" y="4568087"/>
              <a:ext cx="831823"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477714" y="4693036"/>
              <a:ext cx="469124" cy="495435"/>
            </a:xfrm>
            <a:prstGeom prst="ellipse">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4036424" y="3991492"/>
              <a:ext cx="350360"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792872" y="4306477"/>
            <a:ext cx="1518364" cy="584776"/>
          </a:xfrm>
          <a:prstGeom prst="rect">
            <a:avLst/>
          </a:prstGeom>
        </p:spPr>
        <p:txBody>
          <a:bodyPr wrap="none">
            <a:spAutoFit/>
          </a:bodyPr>
          <a:lstStyle/>
          <a:p>
            <a:pPr algn="ctr"/>
            <a:r>
              <a:rPr lang="en-US" sz="3200" b="1" dirty="0" smtClean="0">
                <a:solidFill>
                  <a:srgbClr val="0000FF"/>
                </a:solidFill>
                <a:latin typeface="华文楷体"/>
                <a:ea typeface="华文楷体"/>
                <a:cs typeface="华文楷体"/>
              </a:rPr>
              <a:t>~4</a:t>
            </a:r>
            <a:r>
              <a:rPr lang="en-US" altLang="zh-CN" sz="3200" b="1" dirty="0" smtClean="0">
                <a:solidFill>
                  <a:srgbClr val="0000FF"/>
                </a:solidFill>
                <a:latin typeface="华文楷体"/>
                <a:ea typeface="华文楷体"/>
                <a:cs typeface="华文楷体"/>
              </a:rPr>
              <a:t>0</a:t>
            </a:r>
            <a:r>
              <a:rPr lang="en-US" sz="3200" b="1" dirty="0" smtClean="0">
                <a:solidFill>
                  <a:srgbClr val="0000FF"/>
                </a:solidFill>
                <a:latin typeface="华文楷体"/>
                <a:ea typeface="华文楷体"/>
                <a:cs typeface="华文楷体"/>
              </a:rPr>
              <a:t> </a:t>
            </a:r>
            <a:r>
              <a:rPr lang="zh-CN" altLang="en-US" sz="3200" b="1" dirty="0" smtClean="0">
                <a:solidFill>
                  <a:srgbClr val="0000FF"/>
                </a:solidFill>
                <a:latin typeface="华文楷体"/>
                <a:ea typeface="华文楷体"/>
                <a:cs typeface="华文楷体"/>
              </a:rPr>
              <a:t>亿</a:t>
            </a:r>
            <a:r>
              <a:rPr lang="en-US" altLang="zh-CN" sz="3200" b="1" dirty="0" smtClean="0">
                <a:solidFill>
                  <a:srgbClr val="0000FF"/>
                </a:solidFill>
                <a:latin typeface="华文楷体"/>
                <a:ea typeface="华文楷体"/>
                <a:cs typeface="华文楷体"/>
              </a:rPr>
              <a:t>?</a:t>
            </a:r>
            <a:endParaRPr lang="en-US" sz="3200" b="1" dirty="0">
              <a:latin typeface="华文楷体"/>
              <a:ea typeface="华文楷体"/>
              <a:cs typeface="华文楷体"/>
            </a:endParaRPr>
          </a:p>
        </p:txBody>
      </p:sp>
      <p:sp>
        <p:nvSpPr>
          <p:cNvPr id="53" name="Rectangle 52"/>
          <p:cNvSpPr/>
          <p:nvPr/>
        </p:nvSpPr>
        <p:spPr>
          <a:xfrm>
            <a:off x="6644262" y="4275699"/>
            <a:ext cx="1608133" cy="584776"/>
          </a:xfrm>
          <a:prstGeom prst="rect">
            <a:avLst/>
          </a:prstGeom>
        </p:spPr>
        <p:txBody>
          <a:bodyPr wrap="none">
            <a:spAutoFit/>
          </a:bodyPr>
          <a:lstStyle/>
          <a:p>
            <a:pPr algn="ctr"/>
            <a:r>
              <a:rPr lang="en-US" sz="3200" b="1" dirty="0" smtClean="0">
                <a:solidFill>
                  <a:srgbClr val="0000FF"/>
                </a:solidFill>
                <a:latin typeface="华文楷体"/>
                <a:ea typeface="华文楷体"/>
                <a:cs typeface="华文楷体"/>
              </a:rPr>
              <a:t>~400</a:t>
            </a:r>
            <a:r>
              <a:rPr lang="zh-CN" altLang="en-US" sz="3200" b="1" dirty="0" smtClean="0">
                <a:solidFill>
                  <a:srgbClr val="0000FF"/>
                </a:solidFill>
                <a:latin typeface="华文楷体"/>
                <a:ea typeface="华文楷体"/>
                <a:cs typeface="华文楷体"/>
              </a:rPr>
              <a:t>亿</a:t>
            </a:r>
            <a:r>
              <a:rPr lang="en-US" altLang="zh-CN" sz="3200" b="1" dirty="0" smtClean="0">
                <a:solidFill>
                  <a:srgbClr val="0000FF"/>
                </a:solidFill>
                <a:latin typeface="华文楷体"/>
                <a:ea typeface="华文楷体"/>
                <a:cs typeface="华文楷体"/>
              </a:rPr>
              <a:t>?</a:t>
            </a:r>
            <a:endParaRPr lang="en-US" sz="3200" b="1" dirty="0">
              <a:latin typeface="华文楷体"/>
              <a:ea typeface="华文楷体"/>
              <a:cs typeface="华文楷体"/>
            </a:endParaRPr>
          </a:p>
        </p:txBody>
      </p:sp>
    </p:spTree>
    <p:extLst>
      <p:ext uri="{BB962C8B-B14F-4D97-AF65-F5344CB8AC3E}">
        <p14:creationId xmlns:p14="http://schemas.microsoft.com/office/powerpoint/2010/main" val="355082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heckerboard(across)">
                                      <p:cBhvr>
                                        <p:cTn id="15" dur="500"/>
                                        <p:tgtEl>
                                          <p:spTgt spid="5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checkerboard(across)">
                                      <p:cBhvr>
                                        <p:cTn id="18" dur="500"/>
                                        <p:tgtEl>
                                          <p:spTgt spid="123"/>
                                        </p:tgtEl>
                                      </p:cBhvr>
                                    </p:animEffect>
                                  </p:childTnLst>
                                </p:cTn>
                              </p:par>
                              <p:par>
                                <p:cTn id="19" presetID="5"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checkerboard(across)">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6"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b="1" dirty="0" smtClean="0">
                <a:latin typeface="华文楷体"/>
                <a:ea typeface="华文楷体"/>
                <a:cs typeface="华文楷体"/>
              </a:rPr>
              <a:t>中国高能物理的未来？</a:t>
            </a:r>
            <a:endParaRPr lang="en-US" b="1" dirty="0">
              <a:latin typeface="华文楷体"/>
              <a:ea typeface="华文楷体"/>
              <a:cs typeface="华文楷体"/>
            </a:endParaRPr>
          </a:p>
        </p:txBody>
      </p:sp>
      <p:sp>
        <p:nvSpPr>
          <p:cNvPr id="3" name="Content Placeholder 2"/>
          <p:cNvSpPr>
            <a:spLocks noGrp="1"/>
          </p:cNvSpPr>
          <p:nvPr>
            <p:ph idx="1"/>
          </p:nvPr>
        </p:nvSpPr>
        <p:spPr>
          <a:xfrm>
            <a:off x="227075" y="932769"/>
            <a:ext cx="8654105" cy="5628091"/>
          </a:xfrm>
        </p:spPr>
        <p:txBody>
          <a:bodyPr>
            <a:noAutofit/>
          </a:bodyPr>
          <a:lstStyle/>
          <a:p>
            <a:pPr marL="0" indent="0">
              <a:buNone/>
            </a:pPr>
            <a:r>
              <a:rPr lang="zh-CN" altLang="en-US" sz="2400" b="1" dirty="0" smtClean="0">
                <a:solidFill>
                  <a:srgbClr val="0000FF"/>
                </a:solidFill>
                <a:latin typeface="华文楷体"/>
                <a:ea typeface="华文楷体"/>
                <a:cs typeface="华文楷体"/>
              </a:rPr>
              <a:t>高能量前沿</a:t>
            </a:r>
            <a:r>
              <a:rPr lang="en-US" altLang="zh-CN" sz="2400" b="1" dirty="0" smtClean="0">
                <a:solidFill>
                  <a:srgbClr val="0000FF"/>
                </a:solidFill>
                <a:latin typeface="华文楷体"/>
                <a:ea typeface="华文楷体"/>
                <a:cs typeface="华文楷体"/>
              </a:rPr>
              <a:t>: </a:t>
            </a:r>
            <a:r>
              <a:rPr lang="zh-CN" altLang="en-US" sz="2400" b="1" dirty="0" smtClean="0">
                <a:solidFill>
                  <a:srgbClr val="0000FF"/>
                </a:solidFill>
                <a:latin typeface="华文楷体"/>
                <a:ea typeface="华文楷体"/>
                <a:cs typeface="华文楷体"/>
              </a:rPr>
              <a:t>大型环型正负电子对撞机</a:t>
            </a:r>
            <a:r>
              <a:rPr lang="en-US" altLang="zh-CN" sz="2400" b="1" dirty="0" smtClean="0">
                <a:solidFill>
                  <a:srgbClr val="0000FF"/>
                </a:solidFill>
                <a:latin typeface="华文楷体"/>
                <a:ea typeface="华文楷体"/>
                <a:cs typeface="华文楷体"/>
              </a:rPr>
              <a:t>(</a:t>
            </a:r>
            <a:r>
              <a:rPr lang="en-US" sz="2400" b="1" dirty="0" smtClean="0">
                <a:solidFill>
                  <a:srgbClr val="0000FF"/>
                </a:solidFill>
                <a:latin typeface="华文楷体"/>
                <a:ea typeface="华文楷体"/>
                <a:cs typeface="华文楷体"/>
              </a:rPr>
              <a:t>CEPC, ZF, 250 </a:t>
            </a:r>
            <a:r>
              <a:rPr lang="en-US" sz="2400" b="1" dirty="0" err="1" smtClean="0">
                <a:solidFill>
                  <a:srgbClr val="0000FF"/>
                </a:solidFill>
                <a:latin typeface="华文楷体"/>
                <a:ea typeface="华文楷体"/>
                <a:cs typeface="华文楷体"/>
              </a:rPr>
              <a:t>GeV</a:t>
            </a:r>
            <a:r>
              <a:rPr lang="en-US" sz="2400" b="1" dirty="0" smtClean="0">
                <a:solidFill>
                  <a:srgbClr val="0000FF"/>
                </a:solidFill>
                <a:latin typeface="华文楷体"/>
                <a:ea typeface="华文楷体"/>
                <a:cs typeface="华文楷体"/>
              </a:rPr>
              <a:t>)</a:t>
            </a:r>
          </a:p>
          <a:p>
            <a:r>
              <a:rPr lang="zh-CN" altLang="en-US" sz="2400" b="1" dirty="0" smtClean="0">
                <a:solidFill>
                  <a:srgbClr val="FF0000"/>
                </a:solidFill>
                <a:latin typeface="华文楷体"/>
                <a:ea typeface="华文楷体"/>
                <a:cs typeface="华文楷体"/>
              </a:rPr>
              <a:t>重大关键</a:t>
            </a:r>
            <a:r>
              <a:rPr lang="zh-CN" altLang="en-US" sz="2400" b="1" dirty="0" smtClean="0">
                <a:latin typeface="华文楷体"/>
                <a:ea typeface="华文楷体"/>
                <a:cs typeface="华文楷体"/>
              </a:rPr>
              <a:t>科学问题</a:t>
            </a:r>
            <a:r>
              <a:rPr lang="zh-CN" altLang="en-US" sz="2400" b="1" dirty="0">
                <a:latin typeface="华文楷体"/>
                <a:ea typeface="华文楷体"/>
                <a:cs typeface="华文楷体"/>
              </a:rPr>
              <a:t>，</a:t>
            </a:r>
            <a:r>
              <a:rPr lang="zh-CN" altLang="en-US" sz="2400" b="1" dirty="0" smtClean="0">
                <a:solidFill>
                  <a:srgbClr val="FF0000"/>
                </a:solidFill>
                <a:latin typeface="华文楷体"/>
                <a:ea typeface="华文楷体"/>
                <a:cs typeface="华文楷体"/>
              </a:rPr>
              <a:t>丰富</a:t>
            </a:r>
            <a:r>
              <a:rPr lang="zh-CN" altLang="en-US" sz="2400" b="1" dirty="0" smtClean="0">
                <a:latin typeface="华文楷体"/>
                <a:ea typeface="华文楷体"/>
                <a:cs typeface="华文楷体"/>
              </a:rPr>
              <a:t>的物理课题，</a:t>
            </a:r>
            <a:r>
              <a:rPr lang="zh-CN" altLang="en-US" sz="2400" b="1" dirty="0" smtClean="0">
                <a:solidFill>
                  <a:srgbClr val="FF0000"/>
                </a:solidFill>
                <a:latin typeface="华文楷体"/>
                <a:ea typeface="华文楷体"/>
                <a:cs typeface="华文楷体"/>
              </a:rPr>
              <a:t>最先进</a:t>
            </a:r>
            <a:r>
              <a:rPr lang="zh-CN" altLang="en-US" sz="2400" b="1" dirty="0" smtClean="0">
                <a:latin typeface="华文楷体"/>
                <a:ea typeface="华文楷体"/>
                <a:cs typeface="华文楷体"/>
              </a:rPr>
              <a:t>的技术和方法，极具挑战</a:t>
            </a:r>
            <a:r>
              <a:rPr lang="zh-CN" altLang="zh-CN" sz="2400" b="1" dirty="0">
                <a:latin typeface="华文楷体"/>
                <a:ea typeface="华文楷体"/>
                <a:cs typeface="华文楷体"/>
              </a:rPr>
              <a:t>。</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国际项目，聚集</a:t>
            </a:r>
            <a:r>
              <a:rPr lang="zh-CN" altLang="en-US" sz="2400" b="1" dirty="0" smtClean="0">
                <a:solidFill>
                  <a:srgbClr val="FF0000"/>
                </a:solidFill>
                <a:latin typeface="华文楷体"/>
                <a:ea typeface="华文楷体"/>
                <a:cs typeface="华文楷体"/>
              </a:rPr>
              <a:t>世界一流</a:t>
            </a:r>
            <a:r>
              <a:rPr lang="zh-CN" altLang="en-US" sz="2400" b="1" dirty="0" smtClean="0">
                <a:latin typeface="华文楷体"/>
                <a:ea typeface="华文楷体"/>
                <a:cs typeface="华文楷体"/>
              </a:rPr>
              <a:t>科学家和高技术人才，与大国地位相称的</a:t>
            </a:r>
            <a:r>
              <a:rPr lang="zh-CN" altLang="en-US" sz="2400" b="1" dirty="0" smtClean="0">
                <a:solidFill>
                  <a:srgbClr val="FF0000"/>
                </a:solidFill>
                <a:latin typeface="华文楷体"/>
                <a:ea typeface="华文楷体"/>
                <a:cs typeface="华文楷体"/>
              </a:rPr>
              <a:t>大型国际</a:t>
            </a:r>
            <a:r>
              <a:rPr lang="zh-CN" altLang="en-US" sz="2400" b="1" dirty="0" smtClean="0">
                <a:latin typeface="华文楷体"/>
                <a:ea typeface="华文楷体"/>
                <a:cs typeface="华文楷体"/>
              </a:rPr>
              <a:t>研究中心。</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如何战</a:t>
            </a:r>
            <a:r>
              <a:rPr lang="zh-CN" altLang="en-US" sz="2400" b="1" dirty="0">
                <a:latin typeface="华文楷体"/>
                <a:ea typeface="华文楷体"/>
                <a:cs typeface="华文楷体"/>
              </a:rPr>
              <a:t>略布</a:t>
            </a:r>
            <a:r>
              <a:rPr lang="zh-CN" altLang="en-US" sz="2400" b="1" dirty="0" smtClean="0">
                <a:latin typeface="华文楷体"/>
                <a:ea typeface="华文楷体"/>
                <a:cs typeface="华文楷体"/>
              </a:rPr>
              <a:t>署，建立国际合作，得到国内外科技界支持？</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如何填补人才和关键技术的极大缺口？</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充分认识其长期性和复杂艰巨性。</a:t>
            </a:r>
            <a:endParaRPr lang="en-US" altLang="zh-CN" sz="2400" b="1" dirty="0" smtClean="0">
              <a:latin typeface="华文楷体"/>
              <a:ea typeface="华文楷体"/>
              <a:cs typeface="华文楷体"/>
            </a:endParaRPr>
          </a:p>
          <a:p>
            <a:pPr marL="0" indent="0">
              <a:buNone/>
            </a:pPr>
            <a:endParaRPr lang="en-US" sz="1000" b="1" dirty="0" smtClean="0">
              <a:latin typeface="华文楷体"/>
              <a:ea typeface="华文楷体"/>
              <a:cs typeface="华文楷体"/>
            </a:endParaRPr>
          </a:p>
          <a:p>
            <a:pPr marL="0" indent="0">
              <a:buNone/>
            </a:pPr>
            <a:endParaRPr lang="en-US" sz="1000" b="1" dirty="0">
              <a:latin typeface="华文楷体"/>
              <a:ea typeface="华文楷体"/>
              <a:cs typeface="华文楷体"/>
            </a:endParaRPr>
          </a:p>
          <a:p>
            <a:pPr marL="0" indent="0">
              <a:buNone/>
            </a:pPr>
            <a:r>
              <a:rPr lang="zh-CN" altLang="en-US" sz="2400" b="1" dirty="0" smtClean="0">
                <a:solidFill>
                  <a:srgbClr val="0000FF"/>
                </a:solidFill>
                <a:latin typeface="华文楷体"/>
                <a:ea typeface="华文楷体"/>
                <a:cs typeface="华文楷体"/>
              </a:rPr>
              <a:t>高精度前沿：高亮度正负电子加速器</a:t>
            </a:r>
            <a:r>
              <a:rPr lang="en-US" sz="2400" b="1" dirty="0" smtClean="0">
                <a:solidFill>
                  <a:srgbClr val="0000FF"/>
                </a:solidFill>
                <a:latin typeface="华文楷体"/>
                <a:ea typeface="华文楷体"/>
                <a:cs typeface="华文楷体"/>
              </a:rPr>
              <a:t>(HIEPA </a:t>
            </a:r>
            <a:r>
              <a:rPr lang="en-US" altLang="zh-CN" sz="2400" b="1" dirty="0" smtClean="0">
                <a:solidFill>
                  <a:srgbClr val="0000FF"/>
                </a:solidFill>
                <a:latin typeface="华文楷体"/>
                <a:ea typeface="华文楷体"/>
                <a:cs typeface="华文楷体"/>
              </a:rPr>
              <a:t>2-7 </a:t>
            </a:r>
            <a:r>
              <a:rPr lang="en-US" altLang="zh-CN" sz="2400" b="1" dirty="0" err="1" smtClean="0">
                <a:solidFill>
                  <a:srgbClr val="0000FF"/>
                </a:solidFill>
                <a:latin typeface="华文楷体"/>
                <a:ea typeface="华文楷体"/>
                <a:cs typeface="华文楷体"/>
              </a:rPr>
              <a:t>GeV</a:t>
            </a:r>
            <a:r>
              <a:rPr lang="en-US" sz="2400" b="1" dirty="0" smtClean="0">
                <a:solidFill>
                  <a:srgbClr val="0000FF"/>
                </a:solidFill>
                <a:latin typeface="华文楷体"/>
                <a:ea typeface="华文楷体"/>
                <a:cs typeface="华文楷体"/>
              </a:rPr>
              <a:t>)</a:t>
            </a:r>
          </a:p>
          <a:p>
            <a:r>
              <a:rPr lang="zh-CN" altLang="en-US" sz="2400" b="1" dirty="0" smtClean="0">
                <a:solidFill>
                  <a:srgbClr val="FF0000"/>
                </a:solidFill>
                <a:latin typeface="华文楷体"/>
                <a:ea typeface="华文楷体"/>
                <a:cs typeface="华文楷体"/>
              </a:rPr>
              <a:t>重大</a:t>
            </a:r>
            <a:r>
              <a:rPr lang="zh-CN" altLang="en-US" sz="2400" b="1" dirty="0" smtClean="0">
                <a:latin typeface="华文楷体"/>
                <a:ea typeface="华文楷体"/>
                <a:cs typeface="华文楷体"/>
              </a:rPr>
              <a:t>科学问题，</a:t>
            </a:r>
            <a:r>
              <a:rPr lang="zh-CN" altLang="en-US" sz="2400" b="1" dirty="0" smtClean="0">
                <a:solidFill>
                  <a:srgbClr val="FF0000"/>
                </a:solidFill>
                <a:latin typeface="华文楷体"/>
                <a:ea typeface="华文楷体"/>
                <a:cs typeface="华文楷体"/>
              </a:rPr>
              <a:t>丰富</a:t>
            </a:r>
            <a:r>
              <a:rPr lang="zh-CN" altLang="en-US" sz="2400" b="1" dirty="0" smtClean="0">
                <a:latin typeface="华文楷体"/>
                <a:ea typeface="华文楷体"/>
                <a:cs typeface="华文楷体"/>
              </a:rPr>
              <a:t>的</a:t>
            </a:r>
            <a:r>
              <a:rPr lang="en-US" altLang="zh-CN" sz="2400" b="1" dirty="0" smtClean="0">
                <a:latin typeface="Symbol" charset="2"/>
                <a:ea typeface="华文楷体"/>
                <a:cs typeface="Symbol" charset="2"/>
              </a:rPr>
              <a:t>t</a:t>
            </a:r>
            <a:r>
              <a:rPr lang="en-US" altLang="zh-CN" sz="2400" b="1" dirty="0" smtClean="0">
                <a:latin typeface="华文楷体"/>
                <a:ea typeface="华文楷体"/>
                <a:cs typeface="华文楷体"/>
              </a:rPr>
              <a:t>-</a:t>
            </a:r>
            <a:r>
              <a:rPr lang="en-US" sz="2400" b="1" dirty="0" smtClean="0">
                <a:latin typeface="华文楷体"/>
                <a:ea typeface="华文楷体"/>
                <a:cs typeface="华文楷体"/>
              </a:rPr>
              <a:t>c </a:t>
            </a:r>
            <a:r>
              <a:rPr lang="zh-CN" altLang="en-US" sz="2400" b="1" dirty="0" smtClean="0">
                <a:latin typeface="华文楷体"/>
                <a:ea typeface="华文楷体"/>
                <a:cs typeface="华文楷体"/>
              </a:rPr>
              <a:t>物理</a:t>
            </a:r>
            <a:r>
              <a:rPr lang="zh-CN" altLang="zh-CN" sz="2400" b="1" dirty="0" smtClean="0">
                <a:latin typeface="华文楷体"/>
                <a:ea typeface="华文楷体"/>
                <a:cs typeface="华文楷体"/>
              </a:rPr>
              <a:t>；</a:t>
            </a:r>
            <a:r>
              <a:rPr lang="zh-CN" altLang="en-US" sz="2400" b="1" dirty="0" smtClean="0">
                <a:latin typeface="华文楷体"/>
                <a:ea typeface="华文楷体"/>
                <a:cs typeface="华文楷体"/>
              </a:rPr>
              <a:t>具</a:t>
            </a:r>
            <a:r>
              <a:rPr lang="zh-CN" altLang="en-US" sz="2400" b="1" dirty="0" smtClean="0">
                <a:solidFill>
                  <a:srgbClr val="FF0000"/>
                </a:solidFill>
                <a:latin typeface="华文楷体"/>
                <a:ea typeface="华文楷体"/>
                <a:cs typeface="华文楷体"/>
              </a:rPr>
              <a:t>挑战性</a:t>
            </a:r>
            <a:r>
              <a:rPr lang="zh-CN" altLang="en-US" sz="2400" b="1" dirty="0" smtClean="0">
                <a:latin typeface="华文楷体"/>
                <a:ea typeface="华文楷体"/>
                <a:cs typeface="华文楷体"/>
              </a:rPr>
              <a:t>的新技术和方法。</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世界</a:t>
            </a:r>
            <a:r>
              <a:rPr lang="zh-CN" altLang="en-US" sz="2400" b="1" dirty="0" smtClean="0">
                <a:solidFill>
                  <a:srgbClr val="FF0000"/>
                </a:solidFill>
                <a:latin typeface="华文楷体"/>
                <a:ea typeface="华文楷体"/>
                <a:cs typeface="华文楷体"/>
              </a:rPr>
              <a:t>几大</a:t>
            </a:r>
            <a:r>
              <a:rPr lang="zh-CN" altLang="en-US" sz="2400" b="1" dirty="0" smtClean="0">
                <a:latin typeface="华文楷体"/>
                <a:ea typeface="华文楷体"/>
                <a:cs typeface="华文楷体"/>
              </a:rPr>
              <a:t>国际研究</a:t>
            </a:r>
            <a:r>
              <a:rPr lang="zh-CN" altLang="en-US" sz="2400" b="1" dirty="0" smtClean="0">
                <a:solidFill>
                  <a:srgbClr val="FF0000"/>
                </a:solidFill>
                <a:latin typeface="华文楷体"/>
                <a:ea typeface="华文楷体"/>
                <a:cs typeface="华文楷体"/>
              </a:rPr>
              <a:t>中心之一</a:t>
            </a:r>
            <a:r>
              <a:rPr lang="zh-CN" altLang="en-US" sz="2400" b="1" dirty="0" smtClean="0">
                <a:latin typeface="华文楷体"/>
                <a:ea typeface="华文楷体"/>
                <a:cs typeface="华文楷体"/>
              </a:rPr>
              <a:t>，</a:t>
            </a:r>
            <a:r>
              <a:rPr lang="zh-CN" altLang="en-US" sz="2400" b="1" dirty="0" smtClean="0">
                <a:solidFill>
                  <a:srgbClr val="FF0000"/>
                </a:solidFill>
                <a:latin typeface="华文楷体"/>
                <a:ea typeface="华文楷体"/>
                <a:cs typeface="华文楷体"/>
              </a:rPr>
              <a:t>引领</a:t>
            </a:r>
            <a:r>
              <a:rPr lang="en-US" altLang="zh-CN" sz="2400" b="1" dirty="0" smtClean="0">
                <a:latin typeface="Symbol" charset="2"/>
                <a:ea typeface="华文楷体"/>
                <a:cs typeface="Symbol" charset="2"/>
              </a:rPr>
              <a:t>t</a:t>
            </a:r>
            <a:r>
              <a:rPr lang="en-US" altLang="zh-CN" sz="2400" b="1" dirty="0">
                <a:latin typeface="华文楷体"/>
                <a:ea typeface="华文楷体"/>
                <a:cs typeface="华文楷体"/>
              </a:rPr>
              <a:t>-</a:t>
            </a:r>
            <a:r>
              <a:rPr lang="en-US" sz="2400" b="1" dirty="0" smtClean="0">
                <a:latin typeface="华文楷体"/>
                <a:ea typeface="华文楷体"/>
                <a:cs typeface="华文楷体"/>
              </a:rPr>
              <a:t>c</a:t>
            </a:r>
            <a:r>
              <a:rPr lang="zh-CN" altLang="en-US" sz="2400" b="1" dirty="0" smtClean="0">
                <a:latin typeface="华文楷体"/>
                <a:ea typeface="华文楷体"/>
                <a:cs typeface="华文楷体"/>
              </a:rPr>
              <a:t>物理和奇异物质研究</a:t>
            </a:r>
            <a:endParaRPr lang="en-US" altLang="zh-CN" sz="2400" b="1" dirty="0">
              <a:latin typeface="华文楷体"/>
              <a:ea typeface="华文楷体"/>
              <a:cs typeface="华文楷体"/>
            </a:endParaRPr>
          </a:p>
          <a:p>
            <a:r>
              <a:rPr lang="zh-CN" altLang="en-US" sz="2400" b="1" dirty="0" smtClean="0">
                <a:latin typeface="华文楷体"/>
                <a:ea typeface="华文楷体"/>
                <a:cs typeface="华文楷体"/>
              </a:rPr>
              <a:t>中国有成熟的队伍和主要相关技术。</a:t>
            </a:r>
            <a:endParaRPr lang="en-US" sz="24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24</a:t>
            </a:fld>
            <a:endParaRPr lang="en-US"/>
          </a:p>
        </p:txBody>
      </p:sp>
    </p:spTree>
    <p:extLst>
      <p:ext uri="{BB962C8B-B14F-4D97-AF65-F5344CB8AC3E}">
        <p14:creationId xmlns:p14="http://schemas.microsoft.com/office/powerpoint/2010/main" val="3557719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heckerboard(across)">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checkerboard(across)">
                                      <p:cBhvr>
                                        <p:cTn id="24" dur="500"/>
                                        <p:tgtEl>
                                          <p:spTgt spid="3">
                                            <p:txEl>
                                              <p:pRg st="9" end="9"/>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7" dur="500"/>
                                        <p:tgtEl>
                                          <p:spTgt spid="3">
                                            <p:txEl>
                                              <p:pRg st="10" end="10"/>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b="1" dirty="0" smtClean="0">
                <a:latin typeface="华文楷体"/>
                <a:ea typeface="华文楷体"/>
                <a:cs typeface="华文楷体"/>
              </a:rPr>
              <a:t>十三五，十四五的规划？</a:t>
            </a:r>
            <a:endParaRPr lang="en-US" b="1" dirty="0">
              <a:latin typeface="华文楷体"/>
              <a:ea typeface="华文楷体"/>
              <a:cs typeface="华文楷体"/>
            </a:endParaRPr>
          </a:p>
        </p:txBody>
      </p:sp>
      <p:sp>
        <p:nvSpPr>
          <p:cNvPr id="3" name="Content Placeholder 2"/>
          <p:cNvSpPr>
            <a:spLocks noGrp="1"/>
          </p:cNvSpPr>
          <p:nvPr>
            <p:ph idx="1"/>
          </p:nvPr>
        </p:nvSpPr>
        <p:spPr>
          <a:xfrm>
            <a:off x="365870" y="1170801"/>
            <a:ext cx="8654105" cy="4464105"/>
          </a:xfrm>
        </p:spPr>
        <p:txBody>
          <a:bodyPr>
            <a:normAutofit/>
          </a:bodyPr>
          <a:lstStyle/>
          <a:p>
            <a:r>
              <a:rPr lang="zh-CN" altLang="en-US" sz="2400" b="1" dirty="0" smtClean="0">
                <a:latin typeface="华文楷体"/>
                <a:ea typeface="华文楷体"/>
                <a:cs typeface="华文楷体"/>
              </a:rPr>
              <a:t>十三五期间充分发挥科技部重点研发课题的经费进行</a:t>
            </a:r>
            <a:r>
              <a:rPr lang="en-US" altLang="zh-CN" sz="2400" b="1" dirty="0" smtClean="0">
                <a:latin typeface="华文楷体"/>
                <a:ea typeface="华文楷体"/>
                <a:cs typeface="华文楷体"/>
              </a:rPr>
              <a:t>R&amp;D</a:t>
            </a:r>
          </a:p>
          <a:p>
            <a:pPr marL="0" indent="0">
              <a:buNone/>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 </a:t>
            </a:r>
            <a:r>
              <a:rPr lang="zh-CN" altLang="en-US" sz="2400" b="1" dirty="0" smtClean="0">
                <a:latin typeface="华文楷体"/>
                <a:ea typeface="华文楷体"/>
                <a:cs typeface="华文楷体"/>
              </a:rPr>
              <a:t>完成</a:t>
            </a:r>
            <a:r>
              <a:rPr lang="en-US" altLang="zh-CN" sz="2400" b="1" dirty="0" smtClean="0">
                <a:latin typeface="华文楷体"/>
                <a:ea typeface="华文楷体"/>
                <a:cs typeface="华文楷体"/>
              </a:rPr>
              <a:t> HIEPA R&amp;D ?</a:t>
            </a:r>
          </a:p>
          <a:p>
            <a:pPr marL="0" indent="0">
              <a:buNone/>
            </a:pPr>
            <a:r>
              <a:rPr lang="en-US" altLang="zh-CN" sz="2400" b="1" dirty="0" smtClean="0">
                <a:latin typeface="华文楷体"/>
                <a:ea typeface="华文楷体"/>
                <a:cs typeface="华文楷体"/>
              </a:rPr>
              <a:t>     - </a:t>
            </a:r>
            <a:r>
              <a:rPr lang="zh-CN" altLang="en-US" sz="2400" b="1" dirty="0" smtClean="0">
                <a:latin typeface="华文楷体"/>
                <a:ea typeface="华文楷体"/>
                <a:cs typeface="华文楷体"/>
              </a:rPr>
              <a:t>完成</a:t>
            </a:r>
            <a:r>
              <a:rPr lang="en-US" altLang="zh-CN" sz="2400" b="1" dirty="0" smtClean="0">
                <a:latin typeface="华文楷体"/>
                <a:ea typeface="华文楷体"/>
                <a:cs typeface="华文楷体"/>
              </a:rPr>
              <a:t> CEPC </a:t>
            </a:r>
            <a:r>
              <a:rPr lang="en-US" altLang="zh-CN" sz="2400" b="1" dirty="0">
                <a:latin typeface="华文楷体"/>
                <a:ea typeface="华文楷体"/>
                <a:cs typeface="华文楷体"/>
              </a:rPr>
              <a:t>R&amp;</a:t>
            </a:r>
            <a:r>
              <a:rPr lang="en-US" altLang="zh-CN" sz="2400" b="1" dirty="0" smtClean="0">
                <a:latin typeface="华文楷体"/>
                <a:ea typeface="华文楷体"/>
                <a:cs typeface="华文楷体"/>
              </a:rPr>
              <a:t>D ?</a:t>
            </a:r>
          </a:p>
          <a:p>
            <a:pPr marL="0" indent="0">
              <a:buNone/>
            </a:pPr>
            <a:endParaRPr lang="en-US" altLang="zh-CN" sz="1000" b="1" dirty="0" smtClean="0">
              <a:latin typeface="华文楷体"/>
              <a:ea typeface="华文楷体"/>
              <a:cs typeface="华文楷体"/>
            </a:endParaRPr>
          </a:p>
          <a:p>
            <a:r>
              <a:rPr lang="zh-CN" altLang="en-US" sz="2400" b="1" dirty="0" smtClean="0">
                <a:latin typeface="华文楷体"/>
                <a:ea typeface="华文楷体"/>
                <a:cs typeface="华文楷体"/>
              </a:rPr>
              <a:t>十四五如何申报项目？</a:t>
            </a:r>
            <a:endParaRPr lang="en-US" altLang="zh-CN" sz="2400" b="1" dirty="0" smtClean="0">
              <a:latin typeface="华文楷体"/>
              <a:ea typeface="华文楷体"/>
              <a:cs typeface="华文楷体"/>
            </a:endParaRPr>
          </a:p>
          <a:p>
            <a:pPr marL="0" indent="0">
              <a:buNone/>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 CEPC </a:t>
            </a:r>
          </a:p>
          <a:p>
            <a:pPr marL="0" indent="0">
              <a:buNone/>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 HIEPA</a:t>
            </a:r>
          </a:p>
          <a:p>
            <a:pPr marL="0" indent="0">
              <a:buNone/>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 CEPC+HIEPA</a:t>
            </a:r>
          </a:p>
          <a:p>
            <a:pPr marL="0" indent="0">
              <a:buNone/>
            </a:pPr>
            <a:endParaRPr lang="en-US" altLang="zh-CN" sz="1000" b="1" dirty="0" smtClean="0">
              <a:latin typeface="华文楷体"/>
              <a:ea typeface="华文楷体"/>
              <a:cs typeface="华文楷体"/>
            </a:endParaRPr>
          </a:p>
          <a:p>
            <a:r>
              <a:rPr lang="zh-CN" altLang="en-US" sz="2400" b="1" dirty="0" smtClean="0">
                <a:latin typeface="华文楷体"/>
                <a:ea typeface="华文楷体"/>
                <a:cs typeface="华文楷体"/>
              </a:rPr>
              <a:t>如何相互兼容，支持？怎样的战略安排才能保证高能物理</a:t>
            </a:r>
            <a:endParaRPr lang="en-US" altLang="zh-CN" sz="2400" b="1" dirty="0" smtClean="0">
              <a:latin typeface="华文楷体"/>
              <a:ea typeface="华文楷体"/>
              <a:cs typeface="华文楷体"/>
            </a:endParaRPr>
          </a:p>
          <a:p>
            <a:pPr marL="0" indent="0">
              <a:buNone/>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健康，持续发展？</a:t>
            </a:r>
            <a:endParaRPr lang="en-US" altLang="zh-CN" sz="2400" b="1" dirty="0" smtClean="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25</a:t>
            </a:fld>
            <a:endParaRPr lang="en-US"/>
          </a:p>
        </p:txBody>
      </p:sp>
    </p:spTree>
    <p:extLst>
      <p:ext uri="{BB962C8B-B14F-4D97-AF65-F5344CB8AC3E}">
        <p14:creationId xmlns:p14="http://schemas.microsoft.com/office/powerpoint/2010/main" val="3366787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234" y="3276599"/>
            <a:ext cx="3468915" cy="23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67600" y="2971800"/>
            <a:ext cx="1124026" cy="369332"/>
          </a:xfrm>
          <a:prstGeom prst="rect">
            <a:avLst/>
          </a:prstGeom>
          <a:noFill/>
        </p:spPr>
        <p:txBody>
          <a:bodyPr wrap="none" rtlCol="0">
            <a:spAutoFit/>
          </a:bodyPr>
          <a:lstStyle/>
          <a:p>
            <a:r>
              <a:rPr lang="en-US" altLang="zh-CN" b="1" dirty="0" err="1">
                <a:solidFill>
                  <a:srgbClr val="00B050"/>
                </a:solidFill>
              </a:rPr>
              <a:t>e</a:t>
            </a:r>
            <a:r>
              <a:rPr lang="en-US" altLang="zh-CN" b="1" baseline="30000" dirty="0" err="1" smtClean="0">
                <a:solidFill>
                  <a:srgbClr val="00B050"/>
                </a:solidFill>
              </a:rPr>
              <a:t>+</a:t>
            </a:r>
            <a:r>
              <a:rPr lang="en-US" altLang="zh-CN" b="1" dirty="0" err="1" smtClean="0">
                <a:solidFill>
                  <a:srgbClr val="00B050"/>
                </a:solidFill>
              </a:rPr>
              <a:t>e</a:t>
            </a:r>
            <a:r>
              <a:rPr lang="en-US" altLang="zh-CN" b="1" baseline="30000" dirty="0" smtClean="0">
                <a:solidFill>
                  <a:srgbClr val="00B050"/>
                </a:solidFill>
              </a:rPr>
              <a:t>-</a:t>
            </a:r>
            <a:r>
              <a:rPr lang="en-US" altLang="zh-CN" b="1" dirty="0" smtClean="0">
                <a:solidFill>
                  <a:srgbClr val="00B050"/>
                </a:solidFill>
              </a:rPr>
              <a:t> </a:t>
            </a:r>
            <a:r>
              <a:rPr lang="en-US" altLang="zh-CN" b="1" dirty="0" smtClean="0">
                <a:solidFill>
                  <a:srgbClr val="00B050"/>
                </a:solidFill>
                <a:sym typeface="Symbol"/>
              </a:rPr>
              <a:t> ZH</a:t>
            </a:r>
            <a:endParaRPr lang="zh-CN" altLang="en-US" b="1" dirty="0">
              <a:solidFill>
                <a:srgbClr val="00B050"/>
              </a:solidFill>
            </a:endParaRPr>
          </a:p>
        </p:txBody>
      </p:sp>
      <p:sp>
        <p:nvSpPr>
          <p:cNvPr id="7" name="矩形 6"/>
          <p:cNvSpPr/>
          <p:nvPr/>
        </p:nvSpPr>
        <p:spPr>
          <a:xfrm>
            <a:off x="508925" y="5334000"/>
            <a:ext cx="3943391" cy="36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TextBox 1"/>
          <p:cNvSpPr txBox="1"/>
          <p:nvPr/>
        </p:nvSpPr>
        <p:spPr>
          <a:xfrm>
            <a:off x="308889" y="935730"/>
            <a:ext cx="8467254" cy="2123658"/>
          </a:xfrm>
          <a:prstGeom prst="rect">
            <a:avLst/>
          </a:prstGeom>
          <a:noFill/>
        </p:spPr>
        <p:txBody>
          <a:bodyPr wrap="square" rtlCol="0">
            <a:spAutoFit/>
          </a:bodyPr>
          <a:lstStyle/>
          <a:p>
            <a:r>
              <a:rPr lang="en-US" altLang="zh-CN" b="1" dirty="0" smtClean="0">
                <a:solidFill>
                  <a:srgbClr val="002060"/>
                </a:solidFill>
                <a:latin typeface="Cambria"/>
                <a:ea typeface="MS Mincho"/>
                <a:cs typeface="Times New Roman"/>
              </a:rPr>
              <a:t>Phase 1:</a:t>
            </a:r>
            <a:r>
              <a:rPr lang="en-US" altLang="zh-CN" dirty="0" smtClean="0">
                <a:solidFill>
                  <a:prstClr val="black"/>
                </a:solidFill>
                <a:latin typeface="Cambria"/>
                <a:ea typeface="MS Mincho"/>
                <a:cs typeface="Times New Roman"/>
              </a:rPr>
              <a:t> </a:t>
            </a:r>
            <a:r>
              <a:rPr lang="en-US" altLang="zh-CN" sz="2000" b="1" dirty="0" err="1" smtClean="0">
                <a:solidFill>
                  <a:srgbClr val="FF0000"/>
                </a:solidFill>
                <a:latin typeface="Cambria"/>
                <a:ea typeface="MS Mincho"/>
                <a:cs typeface="Times New Roman"/>
              </a:rPr>
              <a:t>e</a:t>
            </a:r>
            <a:r>
              <a:rPr lang="en-US" altLang="zh-CN" sz="2000" b="1" baseline="30000" dirty="0" err="1" smtClean="0">
                <a:solidFill>
                  <a:srgbClr val="FF0000"/>
                </a:solidFill>
                <a:latin typeface="Cambria"/>
                <a:ea typeface="MS Mincho"/>
                <a:cs typeface="Times New Roman"/>
              </a:rPr>
              <a:t>+</a:t>
            </a:r>
            <a:r>
              <a:rPr lang="en-US" altLang="zh-CN" sz="2000" b="1" dirty="0" err="1" smtClean="0">
                <a:solidFill>
                  <a:srgbClr val="FF0000"/>
                </a:solidFill>
                <a:latin typeface="Cambria"/>
                <a:ea typeface="MS Mincho"/>
                <a:cs typeface="Times New Roman"/>
              </a:rPr>
              <a:t>e</a:t>
            </a:r>
            <a:r>
              <a:rPr lang="en-US" altLang="zh-CN" sz="2000" b="1" baseline="30000" dirty="0" smtClean="0">
                <a:solidFill>
                  <a:srgbClr val="FF0000"/>
                </a:solidFill>
                <a:latin typeface="Cambria"/>
                <a:ea typeface="MS Mincho"/>
                <a:cs typeface="Times New Roman"/>
              </a:rPr>
              <a:t>-</a:t>
            </a:r>
            <a:r>
              <a:rPr lang="en-US" altLang="zh-CN" sz="2000" b="1" dirty="0" smtClean="0">
                <a:solidFill>
                  <a:srgbClr val="FF0000"/>
                </a:solidFill>
                <a:latin typeface="Cambria"/>
                <a:ea typeface="MS Mincho"/>
                <a:cs typeface="Times New Roman"/>
              </a:rPr>
              <a:t> Higgs (Z) factory      </a:t>
            </a:r>
            <a:r>
              <a:rPr lang="en-US" altLang="zh-CN" sz="2000" b="1" dirty="0" smtClean="0">
                <a:solidFill>
                  <a:srgbClr val="000000"/>
                </a:solidFill>
                <a:latin typeface="Cambria"/>
                <a:ea typeface="MS Mincho"/>
                <a:cs typeface="Times New Roman"/>
              </a:rPr>
              <a:t>two detectors, 1M ZH events in ~10yrs</a:t>
            </a:r>
          </a:p>
          <a:p>
            <a:r>
              <a:rPr lang="en-US" altLang="zh-CN" sz="2000" b="1" dirty="0" smtClean="0">
                <a:solidFill>
                  <a:srgbClr val="000000"/>
                </a:solidFill>
                <a:latin typeface="Cambria"/>
                <a:ea typeface="MS Mincho"/>
                <a:cs typeface="Times New Roman"/>
              </a:rPr>
              <a:t>                Circular Electron Positron Collider (CEPC)</a:t>
            </a:r>
            <a:endParaRPr lang="en-US" altLang="zh-CN" b="1" dirty="0" smtClean="0">
              <a:solidFill>
                <a:srgbClr val="000000"/>
              </a:solidFill>
              <a:latin typeface="Cambria"/>
              <a:ea typeface="MS Mincho"/>
              <a:cs typeface="Times New Roman"/>
            </a:endParaRPr>
          </a:p>
          <a:p>
            <a:r>
              <a:rPr lang="en-US" altLang="zh-CN" dirty="0">
                <a:solidFill>
                  <a:srgbClr val="000000"/>
                </a:solidFill>
                <a:latin typeface="Cambria"/>
                <a:ea typeface="MS Mincho"/>
                <a:cs typeface="Times New Roman"/>
              </a:rPr>
              <a:t>	</a:t>
            </a:r>
            <a:r>
              <a:rPr lang="en-US" altLang="zh-CN" dirty="0" smtClean="0">
                <a:solidFill>
                  <a:srgbClr val="000000"/>
                </a:solidFill>
                <a:latin typeface="Cambria"/>
                <a:ea typeface="MS Mincho"/>
                <a:cs typeface="Times New Roman"/>
              </a:rPr>
              <a:t>         E</a:t>
            </a:r>
            <a:r>
              <a:rPr lang="en-US" altLang="zh-CN" baseline="-25000" dirty="0" smtClean="0">
                <a:solidFill>
                  <a:srgbClr val="000000"/>
                </a:solidFill>
                <a:latin typeface="Cambria"/>
                <a:ea typeface="MS Mincho"/>
                <a:cs typeface="Times New Roman"/>
              </a:rPr>
              <a:t>cm</a:t>
            </a:r>
            <a:r>
              <a:rPr lang="en-US" altLang="zh-CN" dirty="0" smtClean="0">
                <a:solidFill>
                  <a:srgbClr val="000000"/>
                </a:solidFill>
                <a:latin typeface="Cambria"/>
                <a:ea typeface="MS Mincho"/>
                <a:cs typeface="Times New Roman"/>
                <a:sym typeface="Symbol"/>
              </a:rPr>
              <a:t>240GeV, </a:t>
            </a:r>
            <a:r>
              <a:rPr lang="en-US" altLang="zh-CN" dirty="0" smtClean="0">
                <a:solidFill>
                  <a:srgbClr val="000000"/>
                </a:solidFill>
                <a:latin typeface="Cambria"/>
                <a:ea typeface="MS Mincho"/>
                <a:cs typeface="Times New Roman"/>
              </a:rPr>
              <a:t>luminosity ~</a:t>
            </a:r>
            <a:r>
              <a:rPr lang="en-US" altLang="zh-CN" dirty="0" smtClean="0">
                <a:solidFill>
                  <a:srgbClr val="000000"/>
                </a:solidFill>
                <a:latin typeface="宋体"/>
                <a:cs typeface="Times New Roman"/>
              </a:rPr>
              <a:t>2</a:t>
            </a:r>
            <a:r>
              <a:rPr lang="en-US" altLang="zh-CN" dirty="0">
                <a:solidFill>
                  <a:srgbClr val="000000"/>
                </a:solidFill>
                <a:latin typeface="宋体"/>
                <a:cs typeface="Times New Roman"/>
                <a:sym typeface="Symbol"/>
              </a:rPr>
              <a:t></a:t>
            </a:r>
            <a:r>
              <a:rPr lang="en-US" altLang="zh-CN" dirty="0">
                <a:solidFill>
                  <a:srgbClr val="000000"/>
                </a:solidFill>
                <a:latin typeface="宋体"/>
                <a:cs typeface="Times New Roman"/>
              </a:rPr>
              <a:t>10</a:t>
            </a:r>
            <a:r>
              <a:rPr lang="en-US" altLang="zh-CN" baseline="30000" dirty="0">
                <a:solidFill>
                  <a:srgbClr val="000000"/>
                </a:solidFill>
                <a:latin typeface="宋体"/>
                <a:cs typeface="Times New Roman"/>
              </a:rPr>
              <a:t>34</a:t>
            </a:r>
            <a:r>
              <a:rPr lang="en-US" altLang="zh-CN" dirty="0">
                <a:solidFill>
                  <a:srgbClr val="000000"/>
                </a:solidFill>
                <a:latin typeface="宋体"/>
                <a:cs typeface="Times New Roman"/>
              </a:rPr>
              <a:t> </a:t>
            </a:r>
            <a:r>
              <a:rPr lang="en-US" altLang="zh-CN" dirty="0" smtClean="0">
                <a:solidFill>
                  <a:srgbClr val="000000"/>
                </a:solidFill>
                <a:latin typeface="宋体"/>
                <a:cs typeface="Times New Roman"/>
              </a:rPr>
              <a:t>cm</a:t>
            </a:r>
            <a:r>
              <a:rPr lang="en-US" altLang="zh-CN" baseline="30000" dirty="0" smtClean="0">
                <a:solidFill>
                  <a:srgbClr val="000000"/>
                </a:solidFill>
                <a:latin typeface="宋体"/>
                <a:cs typeface="Times New Roman"/>
              </a:rPr>
              <a:t>-2</a:t>
            </a:r>
            <a:r>
              <a:rPr lang="en-US" altLang="zh-CN" dirty="0" smtClean="0">
                <a:solidFill>
                  <a:srgbClr val="000000"/>
                </a:solidFill>
                <a:latin typeface="宋体"/>
                <a:cs typeface="Times New Roman"/>
              </a:rPr>
              <a:t>s</a:t>
            </a:r>
            <a:r>
              <a:rPr lang="en-US" altLang="zh-CN" baseline="30000" dirty="0" smtClean="0">
                <a:solidFill>
                  <a:srgbClr val="000000"/>
                </a:solidFill>
                <a:latin typeface="宋体"/>
                <a:cs typeface="Times New Roman"/>
              </a:rPr>
              <a:t>-1</a:t>
            </a:r>
            <a:r>
              <a:rPr lang="en-US" altLang="zh-CN" dirty="0" smtClean="0">
                <a:solidFill>
                  <a:srgbClr val="000000"/>
                </a:solidFill>
                <a:latin typeface="Cambria"/>
                <a:ea typeface="MS Mincho"/>
                <a:cs typeface="Times New Roman"/>
              </a:rPr>
              <a:t>, can also run at the Z-pole</a:t>
            </a:r>
          </a:p>
          <a:p>
            <a:r>
              <a:rPr lang="en-US" altLang="zh-CN" dirty="0" smtClean="0">
                <a:solidFill>
                  <a:srgbClr val="000000"/>
                </a:solidFill>
                <a:latin typeface="Cambria"/>
                <a:ea typeface="MS Mincho"/>
                <a:cs typeface="Times New Roman"/>
              </a:rPr>
              <a:t>	         </a:t>
            </a:r>
            <a:r>
              <a:rPr lang="en-US" altLang="zh-CN" b="1" dirty="0" smtClean="0">
                <a:solidFill>
                  <a:srgbClr val="000000"/>
                </a:solidFill>
                <a:latin typeface="Cambria"/>
                <a:ea typeface="MS Mincho"/>
                <a:cs typeface="Times New Roman"/>
              </a:rPr>
              <a:t>Precision measurement of the Higgs boson (and the Z boson)</a:t>
            </a:r>
            <a:endParaRPr lang="en-US" altLang="zh-CN" b="1" dirty="0">
              <a:solidFill>
                <a:srgbClr val="000000"/>
              </a:solidFill>
              <a:latin typeface="Cambria"/>
              <a:ea typeface="MS Mincho"/>
              <a:cs typeface="Times New Roman"/>
            </a:endParaRPr>
          </a:p>
          <a:p>
            <a:endParaRPr lang="en-US" altLang="zh-CN" dirty="0" smtClean="0">
              <a:solidFill>
                <a:prstClr val="black"/>
              </a:solidFill>
              <a:latin typeface="Cambria"/>
              <a:ea typeface="MS Mincho"/>
              <a:cs typeface="Times New Roman"/>
            </a:endParaRPr>
          </a:p>
          <a:p>
            <a:r>
              <a:rPr lang="en-US" altLang="zh-CN" b="1" dirty="0" smtClean="0">
                <a:solidFill>
                  <a:srgbClr val="002060"/>
                </a:solidFill>
                <a:latin typeface="Cambria"/>
                <a:ea typeface="MS Mincho"/>
                <a:cs typeface="Times New Roman"/>
              </a:rPr>
              <a:t>Phase 2: </a:t>
            </a:r>
            <a:r>
              <a:rPr lang="en-US" altLang="zh-CN" sz="2000" b="1" dirty="0" smtClean="0">
                <a:solidFill>
                  <a:srgbClr val="FF0000"/>
                </a:solidFill>
                <a:latin typeface="Cambria"/>
                <a:ea typeface="MS Mincho"/>
                <a:cs typeface="Times New Roman"/>
              </a:rPr>
              <a:t>a discovery machine</a:t>
            </a:r>
            <a:r>
              <a:rPr lang="en-US" altLang="zh-CN" dirty="0" smtClean="0">
                <a:solidFill>
                  <a:prstClr val="black"/>
                </a:solidFill>
                <a:latin typeface="Cambria"/>
                <a:ea typeface="MS Mincho"/>
                <a:cs typeface="Times New Roman"/>
              </a:rPr>
              <a:t>; </a:t>
            </a:r>
            <a:r>
              <a:rPr lang="en-US" altLang="zh-CN" dirty="0" smtClean="0">
                <a:solidFill>
                  <a:srgbClr val="000000"/>
                </a:solidFill>
                <a:latin typeface="Cambria"/>
                <a:ea typeface="MS Mincho"/>
                <a:cs typeface="Times New Roman"/>
              </a:rPr>
              <a:t>pp collision </a:t>
            </a:r>
            <a:r>
              <a:rPr lang="en-US" altLang="zh-CN" dirty="0">
                <a:solidFill>
                  <a:srgbClr val="000000"/>
                </a:solidFill>
                <a:latin typeface="Cambria"/>
                <a:ea typeface="MS Mincho"/>
                <a:cs typeface="Times New Roman"/>
              </a:rPr>
              <a:t>with </a:t>
            </a:r>
            <a:r>
              <a:rPr lang="en-US" altLang="zh-CN" dirty="0" err="1" smtClean="0">
                <a:solidFill>
                  <a:srgbClr val="000000"/>
                </a:solidFill>
                <a:latin typeface="Cambria"/>
                <a:ea typeface="MS Mincho"/>
                <a:cs typeface="Times New Roman"/>
              </a:rPr>
              <a:t>E</a:t>
            </a:r>
            <a:r>
              <a:rPr lang="en-US" altLang="zh-CN" baseline="-25000" dirty="0" err="1" smtClean="0">
                <a:solidFill>
                  <a:srgbClr val="000000"/>
                </a:solidFill>
                <a:latin typeface="Cambria"/>
                <a:ea typeface="MS Mincho"/>
                <a:cs typeface="Times New Roman"/>
              </a:rPr>
              <a:t>cm</a:t>
            </a:r>
            <a:r>
              <a:rPr lang="en-US" altLang="zh-CN" dirty="0">
                <a:solidFill>
                  <a:srgbClr val="000000"/>
                </a:solidFill>
                <a:latin typeface="Cambria"/>
                <a:ea typeface="MS Mincho"/>
                <a:cs typeface="Times New Roman"/>
                <a:sym typeface="Symbol"/>
              </a:rPr>
              <a:t>  </a:t>
            </a:r>
            <a:r>
              <a:rPr lang="en-US" altLang="zh-CN" dirty="0" smtClean="0">
                <a:solidFill>
                  <a:srgbClr val="000000"/>
                </a:solidFill>
                <a:latin typeface="Cambria"/>
                <a:ea typeface="MS Mincho"/>
                <a:cs typeface="Times New Roman"/>
                <a:sym typeface="Symbol"/>
              </a:rPr>
              <a:t>50-100 TeV; </a:t>
            </a:r>
            <a:r>
              <a:rPr lang="en-US" altLang="zh-CN" dirty="0" err="1" smtClean="0">
                <a:solidFill>
                  <a:srgbClr val="000000"/>
                </a:solidFill>
                <a:latin typeface="Cambria"/>
                <a:ea typeface="MS Mincho"/>
                <a:cs typeface="Times New Roman"/>
                <a:sym typeface="Symbol"/>
              </a:rPr>
              <a:t>ep</a:t>
            </a:r>
            <a:r>
              <a:rPr lang="en-US" altLang="zh-CN" dirty="0" smtClean="0">
                <a:solidFill>
                  <a:srgbClr val="000000"/>
                </a:solidFill>
                <a:latin typeface="Cambria"/>
                <a:ea typeface="MS Mincho"/>
                <a:cs typeface="Times New Roman"/>
                <a:sym typeface="Symbol"/>
              </a:rPr>
              <a:t>, HI options</a:t>
            </a:r>
            <a:endParaRPr lang="en-US" altLang="zh-CN" dirty="0">
              <a:solidFill>
                <a:srgbClr val="000000"/>
              </a:solidFill>
              <a:sym typeface="Symbol"/>
            </a:endParaRPr>
          </a:p>
          <a:p>
            <a:r>
              <a:rPr lang="en-US" altLang="zh-CN" dirty="0" smtClean="0">
                <a:solidFill>
                  <a:srgbClr val="000000"/>
                </a:solidFill>
                <a:latin typeface="Cambria"/>
                <a:ea typeface="MS Mincho"/>
                <a:cs typeface="Times New Roman"/>
                <a:sym typeface="Symbol"/>
              </a:rPr>
              <a:t>                  </a:t>
            </a:r>
            <a:r>
              <a:rPr lang="en-US" altLang="zh-CN" b="1" dirty="0" smtClean="0">
                <a:solidFill>
                  <a:srgbClr val="000000"/>
                </a:solidFill>
                <a:latin typeface="Cambria"/>
                <a:ea typeface="MS Mincho"/>
                <a:cs typeface="Times New Roman"/>
                <a:sym typeface="Symbol"/>
              </a:rPr>
              <a:t>Super proton-proton Collider (SppC)</a:t>
            </a:r>
          </a:p>
        </p:txBody>
      </p:sp>
      <p:sp>
        <p:nvSpPr>
          <p:cNvPr id="11" name="Rectangle 3"/>
          <p:cNvSpPr/>
          <p:nvPr/>
        </p:nvSpPr>
        <p:spPr>
          <a:xfrm>
            <a:off x="-8467" y="81979"/>
            <a:ext cx="9144000" cy="646331"/>
          </a:xfrm>
          <a:prstGeom prst="rect">
            <a:avLst/>
          </a:prstGeom>
          <a:noFill/>
        </p:spPr>
        <p:txBody>
          <a:bodyPr wrap="square">
            <a:spAutoFit/>
          </a:bodyPr>
          <a:lstStyle/>
          <a:p>
            <a:pPr algn="ctr"/>
            <a:r>
              <a:rPr lang="en-US" sz="3600" b="1" dirty="0" smtClean="0">
                <a:cs typeface="Times New Roman" pitchFamily="18" charset="0"/>
              </a:rPr>
              <a:t>CEPC-</a:t>
            </a:r>
            <a:r>
              <a:rPr lang="en-US" sz="3600" b="1" dirty="0" err="1" smtClean="0">
                <a:cs typeface="Times New Roman" pitchFamily="18" charset="0"/>
              </a:rPr>
              <a:t>SppC</a:t>
            </a:r>
            <a:r>
              <a:rPr lang="en-US" sz="3600" b="1" dirty="0" smtClean="0">
                <a:cs typeface="Times New Roman" pitchFamily="18" charset="0"/>
              </a:rPr>
              <a:t> (</a:t>
            </a:r>
            <a:r>
              <a:rPr lang="en-US" sz="3600" b="1" dirty="0" smtClean="0">
                <a:solidFill>
                  <a:srgbClr val="FF0000"/>
                </a:solidFill>
                <a:cs typeface="Times New Roman" pitchFamily="18" charset="0"/>
              </a:rPr>
              <a:t>CPC:</a:t>
            </a:r>
            <a:r>
              <a:rPr lang="en-US" sz="3600" b="1" dirty="0" smtClean="0">
                <a:cs typeface="Times New Roman" pitchFamily="18" charset="0"/>
              </a:rPr>
              <a:t> </a:t>
            </a:r>
            <a:r>
              <a:rPr lang="en-US" sz="3600" b="1" dirty="0">
                <a:solidFill>
                  <a:srgbClr val="FF0000"/>
                </a:solidFill>
                <a:cs typeface="Times New Roman" pitchFamily="18" charset="0"/>
              </a:rPr>
              <a:t>C</a:t>
            </a:r>
            <a:r>
              <a:rPr lang="en-US" sz="3600" b="1" dirty="0" smtClean="0">
                <a:cs typeface="Times New Roman" pitchFamily="18" charset="0"/>
              </a:rPr>
              <a:t>ircular </a:t>
            </a:r>
            <a:r>
              <a:rPr lang="en-US" sz="3600" b="1" dirty="0" smtClean="0">
                <a:solidFill>
                  <a:srgbClr val="FF0000"/>
                </a:solidFill>
                <a:cs typeface="Times New Roman" pitchFamily="18" charset="0"/>
              </a:rPr>
              <a:t>P</a:t>
            </a:r>
            <a:r>
              <a:rPr lang="en-US" sz="3600" b="1" dirty="0" smtClean="0">
                <a:cs typeface="Times New Roman" pitchFamily="18" charset="0"/>
              </a:rPr>
              <a:t>article </a:t>
            </a:r>
            <a:r>
              <a:rPr lang="en-US" sz="3600" b="1" dirty="0" smtClean="0">
                <a:solidFill>
                  <a:srgbClr val="FF0000"/>
                </a:solidFill>
                <a:cs typeface="Times New Roman" pitchFamily="18" charset="0"/>
              </a:rPr>
              <a:t>C</a:t>
            </a:r>
            <a:r>
              <a:rPr lang="en-US" sz="3600" b="1" dirty="0" smtClean="0">
                <a:cs typeface="Times New Roman" pitchFamily="18" charset="0"/>
              </a:rPr>
              <a:t>ollider)</a:t>
            </a:r>
          </a:p>
        </p:txBody>
      </p:sp>
      <p:sp>
        <p:nvSpPr>
          <p:cNvPr id="3" name="TextBox 2"/>
          <p:cNvSpPr txBox="1"/>
          <p:nvPr/>
        </p:nvSpPr>
        <p:spPr>
          <a:xfrm>
            <a:off x="7696200" y="5638800"/>
            <a:ext cx="924036" cy="338554"/>
          </a:xfrm>
          <a:prstGeom prst="rect">
            <a:avLst/>
          </a:prstGeom>
          <a:noFill/>
        </p:spPr>
        <p:txBody>
          <a:bodyPr wrap="none" rtlCol="0">
            <a:spAutoFit/>
          </a:bodyPr>
          <a:lstStyle/>
          <a:p>
            <a:r>
              <a:rPr lang="en-US" altLang="zh-CN" sz="1600" dirty="0" err="1" smtClean="0"/>
              <a:t>E</a:t>
            </a:r>
            <a:r>
              <a:rPr lang="en-US" altLang="zh-CN" sz="1600" baseline="-25000" dirty="0" err="1" smtClean="0"/>
              <a:t>cm</a:t>
            </a:r>
            <a:r>
              <a:rPr lang="en-US" altLang="zh-CN" sz="1600" dirty="0" smtClean="0"/>
              <a:t>(</a:t>
            </a:r>
            <a:r>
              <a:rPr lang="en-US" altLang="zh-CN" sz="1600" dirty="0" err="1" smtClean="0"/>
              <a:t>GeV</a:t>
            </a:r>
            <a:r>
              <a:rPr lang="en-US" altLang="zh-CN" sz="1600" dirty="0" smtClean="0"/>
              <a:t>)</a:t>
            </a:r>
            <a:endParaRPr lang="zh-CN" altLang="en-US" sz="1600" dirty="0"/>
          </a:p>
        </p:txBody>
      </p:sp>
      <p:sp>
        <p:nvSpPr>
          <p:cNvPr id="45" name="灯片编号占位符 44"/>
          <p:cNvSpPr>
            <a:spLocks noGrp="1"/>
          </p:cNvSpPr>
          <p:nvPr>
            <p:ph type="sldNum" sz="quarter" idx="12"/>
          </p:nvPr>
        </p:nvSpPr>
        <p:spPr/>
        <p:txBody>
          <a:bodyPr/>
          <a:lstStyle/>
          <a:p>
            <a:fld id="{0A5276BE-B8C4-4399-BEE9-C19C59FEDAF5}" type="slidenum">
              <a:rPr lang="en-US" smtClean="0"/>
              <a:pPr/>
              <a:t>26</a:t>
            </a:fld>
            <a:endParaRPr lang="en-US"/>
          </a:p>
        </p:txBody>
      </p:sp>
      <p:grpSp>
        <p:nvGrpSpPr>
          <p:cNvPr id="85" name="组合 20"/>
          <p:cNvGrpSpPr>
            <a:grpSpLocks/>
          </p:cNvGrpSpPr>
          <p:nvPr/>
        </p:nvGrpSpPr>
        <p:grpSpPr bwMode="auto">
          <a:xfrm>
            <a:off x="1" y="3048000"/>
            <a:ext cx="5867399" cy="2732088"/>
            <a:chOff x="467419" y="1736327"/>
            <a:chExt cx="8209235" cy="3741178"/>
          </a:xfrm>
        </p:grpSpPr>
        <p:sp>
          <p:nvSpPr>
            <p:cNvPr id="86" name="TextBox 78"/>
            <p:cNvSpPr txBox="1">
              <a:spLocks noChangeArrowheads="1"/>
            </p:cNvSpPr>
            <p:nvPr/>
          </p:nvSpPr>
          <p:spPr bwMode="auto">
            <a:xfrm>
              <a:off x="467419" y="4769619"/>
              <a:ext cx="1923925" cy="707886"/>
            </a:xfrm>
            <a:prstGeom prst="rect">
              <a:avLst/>
            </a:prstGeom>
            <a:noFill/>
            <a:ln w="9525">
              <a:noFill/>
              <a:miter lim="800000"/>
              <a:headEnd/>
              <a:tailEnd/>
            </a:ln>
          </p:spPr>
          <p:txBody>
            <a:bodyPr wrap="none">
              <a:spAutoFit/>
            </a:bodyPr>
            <a:lstStyle/>
            <a:p>
              <a:r>
                <a:rPr lang="en-US" altLang="zh-CN" sz="1000" b="1">
                  <a:solidFill>
                    <a:srgbClr val="000000"/>
                  </a:solidFill>
                  <a:cs typeface="Times New Roman" pitchFamily="18" charset="0"/>
                </a:rPr>
                <a:t>LTB : Linac to Booster </a:t>
              </a:r>
            </a:p>
            <a:p>
              <a:endParaRPr lang="en-US" altLang="zh-CN" sz="1000">
                <a:solidFill>
                  <a:srgbClr val="000000"/>
                </a:solidFill>
                <a:cs typeface="Times New Roman" pitchFamily="18" charset="0"/>
              </a:endParaRPr>
            </a:p>
            <a:p>
              <a:r>
                <a:rPr lang="en-US" altLang="zh-CN" sz="1000" b="1">
                  <a:solidFill>
                    <a:srgbClr val="000000"/>
                  </a:solidFill>
                  <a:cs typeface="Times New Roman" pitchFamily="18" charset="0"/>
                </a:rPr>
                <a:t>BTC : Booster to Collider Ring </a:t>
              </a:r>
            </a:p>
            <a:p>
              <a:endParaRPr lang="zh-CN" altLang="en-US" sz="1000">
                <a:solidFill>
                  <a:srgbClr val="000000"/>
                </a:solidFill>
                <a:cs typeface="Times New Roman" pitchFamily="18" charset="0"/>
              </a:endParaRPr>
            </a:p>
          </p:txBody>
        </p:sp>
        <p:cxnSp>
          <p:nvCxnSpPr>
            <p:cNvPr id="87" name="直接连接符 86"/>
            <p:cNvCxnSpPr>
              <a:stCxn id="109" idx="5"/>
            </p:cNvCxnSpPr>
            <p:nvPr/>
          </p:nvCxnSpPr>
          <p:spPr>
            <a:xfrm flipV="1">
              <a:off x="6379909" y="2799793"/>
              <a:ext cx="119044" cy="1333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8" name="椭圆 87"/>
            <p:cNvSpPr/>
            <p:nvPr/>
          </p:nvSpPr>
          <p:spPr>
            <a:xfrm>
              <a:off x="899150" y="1988702"/>
              <a:ext cx="7234666" cy="27586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89" name="任意多边形 88"/>
            <p:cNvSpPr/>
            <p:nvPr/>
          </p:nvSpPr>
          <p:spPr>
            <a:xfrm>
              <a:off x="7425904" y="2664876"/>
              <a:ext cx="566646" cy="315865"/>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90" name="任意多边形 89"/>
            <p:cNvSpPr/>
            <p:nvPr/>
          </p:nvSpPr>
          <p:spPr>
            <a:xfrm>
              <a:off x="1084857" y="2612496"/>
              <a:ext cx="636486" cy="371419"/>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91" name="TextBox 76"/>
            <p:cNvSpPr txBox="1">
              <a:spLocks noChangeArrowheads="1"/>
            </p:cNvSpPr>
            <p:nvPr/>
          </p:nvSpPr>
          <p:spPr bwMode="auto">
            <a:xfrm>
              <a:off x="1461748" y="2743036"/>
              <a:ext cx="445956" cy="253916"/>
            </a:xfrm>
            <a:prstGeom prst="rect">
              <a:avLst/>
            </a:prstGeom>
            <a:noFill/>
            <a:ln w="9525">
              <a:noFill/>
              <a:miter lim="800000"/>
              <a:headEnd/>
              <a:tailEnd/>
            </a:ln>
          </p:spPr>
          <p:txBody>
            <a:bodyPr wrap="none">
              <a:spAutoFit/>
            </a:bodyPr>
            <a:lstStyle/>
            <a:p>
              <a:r>
                <a:rPr lang="en-US" altLang="zh-CN" sz="1000" b="1">
                  <a:solidFill>
                    <a:srgbClr val="FF0000"/>
                  </a:solidFill>
                  <a:cs typeface="Times New Roman" pitchFamily="18" charset="0"/>
                </a:rPr>
                <a:t>BTC</a:t>
              </a:r>
              <a:endParaRPr lang="zh-CN" altLang="en-US" sz="1000" b="1">
                <a:solidFill>
                  <a:srgbClr val="FF0000"/>
                </a:solidFill>
                <a:cs typeface="Times New Roman" pitchFamily="18" charset="0"/>
              </a:endParaRPr>
            </a:p>
          </p:txBody>
        </p:sp>
        <p:sp>
          <p:nvSpPr>
            <p:cNvPr id="92" name="右箭头 91"/>
            <p:cNvSpPr/>
            <p:nvPr/>
          </p:nvSpPr>
          <p:spPr>
            <a:xfrm rot="20678478">
              <a:off x="1318183" y="2687098"/>
              <a:ext cx="79362" cy="57141"/>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93" name="TextBox 6"/>
            <p:cNvSpPr txBox="1">
              <a:spLocks noChangeArrowheads="1"/>
            </p:cNvSpPr>
            <p:nvPr/>
          </p:nvSpPr>
          <p:spPr bwMode="auto">
            <a:xfrm>
              <a:off x="4233114" y="2141662"/>
              <a:ext cx="576263"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IP1</a:t>
              </a:r>
              <a:endParaRPr lang="zh-CN" altLang="en-US" sz="1800" b="1">
                <a:solidFill>
                  <a:srgbClr val="CC00FF"/>
                </a:solidFill>
                <a:cs typeface="Times New Roman" pitchFamily="18" charset="0"/>
              </a:endParaRPr>
            </a:p>
          </p:txBody>
        </p:sp>
        <p:sp>
          <p:nvSpPr>
            <p:cNvPr id="94" name="TextBox 7"/>
            <p:cNvSpPr txBox="1">
              <a:spLocks noChangeArrowheads="1"/>
            </p:cNvSpPr>
            <p:nvPr/>
          </p:nvSpPr>
          <p:spPr bwMode="auto">
            <a:xfrm>
              <a:off x="4501613" y="4283313"/>
              <a:ext cx="432494"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IP2</a:t>
              </a:r>
              <a:endParaRPr lang="zh-CN" altLang="en-US" sz="1800" b="1">
                <a:solidFill>
                  <a:srgbClr val="CC00FF"/>
                </a:solidFill>
                <a:cs typeface="Times New Roman" pitchFamily="18" charset="0"/>
              </a:endParaRPr>
            </a:p>
          </p:txBody>
        </p:sp>
        <p:sp>
          <p:nvSpPr>
            <p:cNvPr id="95" name="TextBox 11"/>
            <p:cNvSpPr txBox="1">
              <a:spLocks noChangeArrowheads="1"/>
            </p:cNvSpPr>
            <p:nvPr/>
          </p:nvSpPr>
          <p:spPr bwMode="auto">
            <a:xfrm>
              <a:off x="3464686" y="2113445"/>
              <a:ext cx="576262" cy="276999"/>
            </a:xfrm>
            <a:prstGeom prst="rect">
              <a:avLst/>
            </a:prstGeom>
            <a:noFill/>
            <a:ln w="9525">
              <a:noFill/>
              <a:miter lim="800000"/>
              <a:headEnd/>
              <a:tailEnd/>
            </a:ln>
          </p:spPr>
          <p:txBody>
            <a:bodyPr>
              <a:spAutoFit/>
            </a:bodyPr>
            <a:lstStyle/>
            <a:p>
              <a:r>
                <a:rPr lang="en-US" altLang="zh-CN" sz="1200" b="1">
                  <a:solidFill>
                    <a:srgbClr val="FF0000"/>
                  </a:solidFill>
                  <a:latin typeface="Arial" pitchFamily="34" charset="0"/>
                </a:rPr>
                <a:t>e+</a:t>
              </a:r>
              <a:endParaRPr lang="zh-CN" altLang="en-US" sz="1800" b="1">
                <a:solidFill>
                  <a:srgbClr val="FF0000"/>
                </a:solidFill>
                <a:latin typeface="Arial" pitchFamily="34" charset="0"/>
              </a:endParaRPr>
            </a:p>
          </p:txBody>
        </p:sp>
        <p:sp>
          <p:nvSpPr>
            <p:cNvPr id="96" name="TextBox 12"/>
            <p:cNvSpPr txBox="1">
              <a:spLocks noChangeArrowheads="1"/>
            </p:cNvSpPr>
            <p:nvPr/>
          </p:nvSpPr>
          <p:spPr bwMode="auto">
            <a:xfrm>
              <a:off x="5298529" y="2113445"/>
              <a:ext cx="576263" cy="276999"/>
            </a:xfrm>
            <a:prstGeom prst="rect">
              <a:avLst/>
            </a:prstGeom>
            <a:noFill/>
            <a:ln w="9525">
              <a:noFill/>
              <a:miter lim="800000"/>
              <a:headEnd/>
              <a:tailEnd/>
            </a:ln>
          </p:spPr>
          <p:txBody>
            <a:bodyPr>
              <a:spAutoFit/>
            </a:bodyPr>
            <a:lstStyle/>
            <a:p>
              <a:r>
                <a:rPr lang="en-US" altLang="zh-CN" sz="1200" b="1">
                  <a:solidFill>
                    <a:srgbClr val="00B0F0"/>
                  </a:solidFill>
                  <a:latin typeface="Arial" pitchFamily="34" charset="0"/>
                </a:rPr>
                <a:t>e-</a:t>
              </a:r>
              <a:endParaRPr lang="zh-CN" altLang="en-US" sz="1800" b="1">
                <a:solidFill>
                  <a:srgbClr val="00B0F0"/>
                </a:solidFill>
                <a:latin typeface="Arial" pitchFamily="34" charset="0"/>
              </a:endParaRPr>
            </a:p>
          </p:txBody>
        </p:sp>
        <p:sp>
          <p:nvSpPr>
            <p:cNvPr id="97" name="TextBox 25"/>
            <p:cNvSpPr txBox="1">
              <a:spLocks noChangeArrowheads="1"/>
            </p:cNvSpPr>
            <p:nvPr/>
          </p:nvSpPr>
          <p:spPr bwMode="auto">
            <a:xfrm>
              <a:off x="6698910" y="2618765"/>
              <a:ext cx="811098" cy="400110"/>
            </a:xfrm>
            <a:prstGeom prst="rect">
              <a:avLst/>
            </a:prstGeom>
            <a:noFill/>
            <a:ln w="9525">
              <a:noFill/>
              <a:miter lim="800000"/>
              <a:headEnd/>
              <a:tailEnd/>
            </a:ln>
          </p:spPr>
          <p:txBody>
            <a:bodyPr>
              <a:spAutoFit/>
            </a:bodyPr>
            <a:lstStyle/>
            <a:p>
              <a:r>
                <a:rPr lang="en-US" altLang="zh-CN" sz="1000" b="1">
                  <a:solidFill>
                    <a:srgbClr val="002060"/>
                  </a:solidFill>
                  <a:cs typeface="Times New Roman" pitchFamily="18" charset="0"/>
                </a:rPr>
                <a:t>e+ e- Linac</a:t>
              </a:r>
            </a:p>
            <a:p>
              <a:r>
                <a:rPr lang="en-US" altLang="zh-CN" sz="1000" b="1">
                  <a:solidFill>
                    <a:srgbClr val="002060"/>
                  </a:solidFill>
                  <a:cs typeface="Times New Roman" pitchFamily="18" charset="0"/>
                </a:rPr>
                <a:t>  (240m)</a:t>
              </a:r>
              <a:endParaRPr lang="zh-CN" altLang="en-US" sz="1000" b="1">
                <a:solidFill>
                  <a:srgbClr val="002060"/>
                </a:solidFill>
                <a:cs typeface="Times New Roman" pitchFamily="18" charset="0"/>
              </a:endParaRPr>
            </a:p>
          </p:txBody>
        </p:sp>
        <p:sp>
          <p:nvSpPr>
            <p:cNvPr id="98" name="TextBox 15"/>
            <p:cNvSpPr txBox="1">
              <a:spLocks noChangeArrowheads="1"/>
            </p:cNvSpPr>
            <p:nvPr/>
          </p:nvSpPr>
          <p:spPr bwMode="auto">
            <a:xfrm>
              <a:off x="6796752" y="2102659"/>
              <a:ext cx="439544" cy="246221"/>
            </a:xfrm>
            <a:prstGeom prst="rect">
              <a:avLst/>
            </a:prstGeom>
            <a:noFill/>
            <a:ln w="9525">
              <a:noFill/>
              <a:miter lim="800000"/>
              <a:headEnd/>
              <a:tailEnd/>
            </a:ln>
          </p:spPr>
          <p:txBody>
            <a:bodyPr wrap="none">
              <a:spAutoFit/>
            </a:bodyPr>
            <a:lstStyle/>
            <a:p>
              <a:r>
                <a:rPr lang="en-US" altLang="zh-CN" sz="1000" b="1">
                  <a:solidFill>
                    <a:srgbClr val="000000"/>
                  </a:solidFill>
                  <a:cs typeface="Times New Roman" pitchFamily="18" charset="0"/>
                </a:rPr>
                <a:t>LTB</a:t>
              </a:r>
              <a:endParaRPr lang="zh-CN" altLang="en-US" sz="900" b="1">
                <a:solidFill>
                  <a:srgbClr val="000000"/>
                </a:solidFill>
                <a:cs typeface="Times New Roman" pitchFamily="18" charset="0"/>
              </a:endParaRPr>
            </a:p>
          </p:txBody>
        </p:sp>
        <p:sp>
          <p:nvSpPr>
            <p:cNvPr id="99" name="椭圆 98"/>
            <p:cNvSpPr/>
            <p:nvPr/>
          </p:nvSpPr>
          <p:spPr>
            <a:xfrm>
              <a:off x="1056287" y="2096636"/>
              <a:ext cx="6920391" cy="2520573"/>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0" name="右箭头 99"/>
            <p:cNvSpPr/>
            <p:nvPr/>
          </p:nvSpPr>
          <p:spPr>
            <a:xfrm rot="21289895">
              <a:off x="3587944" y="2080763"/>
              <a:ext cx="187295" cy="1269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1" name="右箭头 100"/>
            <p:cNvSpPr/>
            <p:nvPr/>
          </p:nvSpPr>
          <p:spPr>
            <a:xfrm rot="14382723">
              <a:off x="6688628" y="2111715"/>
              <a:ext cx="82538" cy="65078"/>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2" name="右箭头 101"/>
            <p:cNvSpPr/>
            <p:nvPr/>
          </p:nvSpPr>
          <p:spPr>
            <a:xfrm rot="12476930">
              <a:off x="7814779" y="2745826"/>
              <a:ext cx="131742" cy="46031"/>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3" name="TextBox 48"/>
            <p:cNvSpPr txBox="1">
              <a:spLocks noChangeArrowheads="1"/>
            </p:cNvSpPr>
            <p:nvPr/>
          </p:nvSpPr>
          <p:spPr bwMode="auto">
            <a:xfrm rot="411638">
              <a:off x="2431937" y="4166756"/>
              <a:ext cx="1993832" cy="338554"/>
            </a:xfrm>
            <a:prstGeom prst="rect">
              <a:avLst/>
            </a:prstGeom>
            <a:noFill/>
            <a:ln w="9525">
              <a:noFill/>
              <a:miter lim="800000"/>
              <a:headEnd/>
              <a:tailEnd/>
            </a:ln>
          </p:spPr>
          <p:txBody>
            <a:bodyPr>
              <a:spAutoFit/>
            </a:bodyPr>
            <a:lstStyle/>
            <a:p>
              <a:r>
                <a:rPr lang="en-US" altLang="zh-CN" sz="1100" b="1">
                  <a:solidFill>
                    <a:srgbClr val="CC00FF"/>
                  </a:solidFill>
                  <a:cs typeface="Times New Roman" pitchFamily="18" charset="0"/>
                </a:rPr>
                <a:t>CEPC Collider Ring(50Km</a:t>
              </a:r>
              <a:r>
                <a:rPr lang="en-US" altLang="zh-CN" sz="1600" b="1">
                  <a:solidFill>
                    <a:srgbClr val="CC00FF"/>
                  </a:solidFill>
                  <a:cs typeface="Times New Roman" pitchFamily="18" charset="0"/>
                </a:rPr>
                <a:t>)</a:t>
              </a:r>
              <a:endParaRPr lang="zh-CN" altLang="en-US" sz="1600" b="1">
                <a:solidFill>
                  <a:srgbClr val="CC00FF"/>
                </a:solidFill>
                <a:cs typeface="Times New Roman" pitchFamily="18" charset="0"/>
              </a:endParaRPr>
            </a:p>
          </p:txBody>
        </p:sp>
        <p:sp>
          <p:nvSpPr>
            <p:cNvPr id="104" name="TextBox 50"/>
            <p:cNvSpPr txBox="1">
              <a:spLocks noChangeArrowheads="1"/>
            </p:cNvSpPr>
            <p:nvPr/>
          </p:nvSpPr>
          <p:spPr bwMode="auto">
            <a:xfrm rot="336818">
              <a:off x="2864436" y="3840646"/>
              <a:ext cx="1128835" cy="338554"/>
            </a:xfrm>
            <a:prstGeom prst="rect">
              <a:avLst/>
            </a:prstGeom>
            <a:noFill/>
            <a:ln w="9525">
              <a:noFill/>
              <a:miter lim="800000"/>
              <a:headEnd/>
              <a:tailEnd/>
            </a:ln>
          </p:spPr>
          <p:txBody>
            <a:bodyPr wrap="none">
              <a:spAutoFit/>
            </a:bodyPr>
            <a:lstStyle/>
            <a:p>
              <a:r>
                <a:rPr lang="en-US" altLang="zh-CN" sz="1100" b="1">
                  <a:solidFill>
                    <a:srgbClr val="00B050"/>
                  </a:solidFill>
                  <a:cs typeface="Times New Roman" pitchFamily="18" charset="0"/>
                </a:rPr>
                <a:t>Booster(50Km</a:t>
              </a:r>
              <a:r>
                <a:rPr lang="en-US" altLang="zh-CN" sz="1600" b="1">
                  <a:solidFill>
                    <a:srgbClr val="00B050"/>
                  </a:solidFill>
                  <a:cs typeface="Times New Roman" pitchFamily="18" charset="0"/>
                </a:rPr>
                <a:t>)</a:t>
              </a:r>
              <a:endParaRPr lang="zh-CN" altLang="en-US" sz="1600" b="1">
                <a:solidFill>
                  <a:srgbClr val="00B050"/>
                </a:solidFill>
                <a:cs typeface="Times New Roman" pitchFamily="18" charset="0"/>
              </a:endParaRPr>
            </a:p>
          </p:txBody>
        </p:sp>
        <p:sp>
          <p:nvSpPr>
            <p:cNvPr id="105" name="TextBox 61"/>
            <p:cNvSpPr txBox="1">
              <a:spLocks noChangeArrowheads="1"/>
            </p:cNvSpPr>
            <p:nvPr/>
          </p:nvSpPr>
          <p:spPr bwMode="auto">
            <a:xfrm>
              <a:off x="7956376" y="2564904"/>
              <a:ext cx="445956" cy="253916"/>
            </a:xfrm>
            <a:prstGeom prst="rect">
              <a:avLst/>
            </a:prstGeom>
            <a:noFill/>
            <a:ln w="9525">
              <a:noFill/>
              <a:miter lim="800000"/>
              <a:headEnd/>
              <a:tailEnd/>
            </a:ln>
          </p:spPr>
          <p:txBody>
            <a:bodyPr wrap="none">
              <a:spAutoFit/>
            </a:bodyPr>
            <a:lstStyle/>
            <a:p>
              <a:r>
                <a:rPr lang="en-US" altLang="zh-CN" sz="1000" b="1">
                  <a:solidFill>
                    <a:srgbClr val="00B0F0"/>
                  </a:solidFill>
                  <a:cs typeface="Times New Roman" pitchFamily="18" charset="0"/>
                </a:rPr>
                <a:t>BTC</a:t>
              </a:r>
              <a:endParaRPr lang="zh-CN" altLang="en-US" sz="1000" b="1">
                <a:solidFill>
                  <a:srgbClr val="00B0F0"/>
                </a:solidFill>
                <a:cs typeface="Times New Roman" pitchFamily="18" charset="0"/>
              </a:endParaRPr>
            </a:p>
          </p:txBody>
        </p:sp>
        <p:cxnSp>
          <p:nvCxnSpPr>
            <p:cNvPr id="106" name="直接连接符 105"/>
            <p:cNvCxnSpPr/>
            <p:nvPr/>
          </p:nvCxnSpPr>
          <p:spPr>
            <a:xfrm flipV="1">
              <a:off x="6559268" y="2566466"/>
              <a:ext cx="144439" cy="176186"/>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107" name="右箭头 106"/>
            <p:cNvSpPr/>
            <p:nvPr/>
          </p:nvSpPr>
          <p:spPr>
            <a:xfrm rot="11153906">
              <a:off x="5346612" y="2079176"/>
              <a:ext cx="187295" cy="12698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8"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p:spPr>
          <p:txBody>
            <a:bodyPr/>
            <a:lstStyle/>
            <a:p>
              <a:pPr eaLnBrk="0" hangingPunct="0"/>
              <a:endParaRPr lang="en-US" altLang="zh-CN">
                <a:solidFill>
                  <a:srgbClr val="000000"/>
                </a:solidFill>
                <a:latin typeface="Times" pitchFamily="18" charset="0"/>
              </a:endParaRPr>
            </a:p>
          </p:txBody>
        </p:sp>
        <p:sp>
          <p:nvSpPr>
            <p:cNvPr id="109"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p:spPr>
          <p:txBody>
            <a:bodyPr/>
            <a:lstStyle/>
            <a:p>
              <a:pPr eaLnBrk="0" hangingPunct="0"/>
              <a:endParaRPr lang="en-US" altLang="zh-CN">
                <a:solidFill>
                  <a:srgbClr val="000000"/>
                </a:solidFill>
                <a:latin typeface="Times" pitchFamily="18" charset="0"/>
              </a:endParaRPr>
            </a:p>
          </p:txBody>
        </p:sp>
        <p:cxnSp>
          <p:nvCxnSpPr>
            <p:cNvPr id="110" name="直接连接符 109"/>
            <p:cNvCxnSpPr/>
            <p:nvPr/>
          </p:nvCxnSpPr>
          <p:spPr>
            <a:xfrm flipV="1">
              <a:off x="6473557" y="2761699"/>
              <a:ext cx="63490" cy="7142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TextBox 22"/>
            <p:cNvSpPr txBox="1">
              <a:spLocks noChangeArrowheads="1"/>
            </p:cNvSpPr>
            <p:nvPr/>
          </p:nvSpPr>
          <p:spPr bwMode="auto">
            <a:xfrm>
              <a:off x="3452594" y="2779770"/>
              <a:ext cx="2315879" cy="505744"/>
            </a:xfrm>
            <a:prstGeom prst="rect">
              <a:avLst/>
            </a:prstGeom>
            <a:noFill/>
            <a:ln w="9525">
              <a:noFill/>
              <a:miter lim="800000"/>
              <a:headEnd/>
              <a:tailEnd/>
            </a:ln>
          </p:spPr>
          <p:txBody>
            <a:bodyPr>
              <a:spAutoFit/>
            </a:bodyPr>
            <a:lstStyle/>
            <a:p>
              <a:pPr algn="ctr"/>
              <a:r>
                <a:rPr lang="en-US" altLang="zh-CN" sz="900" b="1" dirty="0">
                  <a:solidFill>
                    <a:srgbClr val="FF0000"/>
                  </a:solidFill>
                  <a:cs typeface="Times New Roman" pitchFamily="18" charset="0"/>
                </a:rPr>
                <a:t>Medium Energy</a:t>
              </a:r>
              <a:r>
                <a:rPr lang="zh-CN" altLang="en-US" sz="900" b="1" dirty="0">
                  <a:solidFill>
                    <a:srgbClr val="FF0000"/>
                  </a:solidFill>
                  <a:cs typeface="Times New Roman" pitchFamily="18" charset="0"/>
                </a:rPr>
                <a:t> </a:t>
              </a:r>
              <a:r>
                <a:rPr lang="en-US" altLang="zh-CN" sz="900" b="1" dirty="0">
                  <a:solidFill>
                    <a:srgbClr val="FF0000"/>
                  </a:solidFill>
                  <a:cs typeface="Times New Roman" pitchFamily="18" charset="0"/>
                </a:rPr>
                <a:t> Booster(4.5Km)</a:t>
              </a:r>
            </a:p>
          </p:txBody>
        </p:sp>
        <p:sp>
          <p:nvSpPr>
            <p:cNvPr id="112" name="TextBox 23"/>
            <p:cNvSpPr txBox="1">
              <a:spLocks noChangeArrowheads="1"/>
            </p:cNvSpPr>
            <p:nvPr/>
          </p:nvSpPr>
          <p:spPr bwMode="auto">
            <a:xfrm>
              <a:off x="4092275" y="3092803"/>
              <a:ext cx="1957196" cy="505744"/>
            </a:xfrm>
            <a:prstGeom prst="rect">
              <a:avLst/>
            </a:prstGeom>
            <a:noFill/>
            <a:ln w="9525">
              <a:noFill/>
              <a:miter lim="800000"/>
              <a:headEnd/>
              <a:tailEnd/>
            </a:ln>
          </p:spPr>
          <p:txBody>
            <a:bodyPr>
              <a:spAutoFit/>
            </a:bodyPr>
            <a:lstStyle/>
            <a:p>
              <a:pPr algn="ctr"/>
              <a:r>
                <a:rPr lang="en-US" altLang="zh-CN" sz="900" b="1" dirty="0">
                  <a:solidFill>
                    <a:srgbClr val="FF6600"/>
                  </a:solidFill>
                  <a:cs typeface="Times New Roman" pitchFamily="18" charset="0"/>
                </a:rPr>
                <a:t>Low Energy Booster(0.4Km)</a:t>
              </a:r>
            </a:p>
          </p:txBody>
        </p:sp>
        <p:sp>
          <p:nvSpPr>
            <p:cNvPr id="113" name="TextBox 6"/>
            <p:cNvSpPr txBox="1">
              <a:spLocks noChangeArrowheads="1"/>
            </p:cNvSpPr>
            <p:nvPr/>
          </p:nvSpPr>
          <p:spPr bwMode="auto">
            <a:xfrm>
              <a:off x="467419" y="3212976"/>
              <a:ext cx="432173" cy="276999"/>
            </a:xfrm>
            <a:prstGeom prst="rect">
              <a:avLst/>
            </a:prstGeom>
            <a:noFill/>
            <a:ln w="9525">
              <a:noFill/>
              <a:miter lim="800000"/>
              <a:headEnd/>
              <a:tailEnd/>
            </a:ln>
          </p:spPr>
          <p:txBody>
            <a:bodyPr>
              <a:spAutoFit/>
            </a:bodyPr>
            <a:lstStyle/>
            <a:p>
              <a:r>
                <a:rPr lang="en-US" altLang="zh-CN" sz="1200" b="1">
                  <a:solidFill>
                    <a:srgbClr val="1108C8"/>
                  </a:solidFill>
                  <a:cs typeface="Times New Roman" pitchFamily="18" charset="0"/>
                </a:rPr>
                <a:t>IP4</a:t>
              </a:r>
              <a:endParaRPr lang="zh-CN" altLang="en-US" sz="1800" b="1">
                <a:solidFill>
                  <a:srgbClr val="1108C8"/>
                </a:solidFill>
                <a:cs typeface="Times New Roman" pitchFamily="18" charset="0"/>
              </a:endParaRPr>
            </a:p>
          </p:txBody>
        </p:sp>
        <p:sp>
          <p:nvSpPr>
            <p:cNvPr id="114" name="TextBox 6"/>
            <p:cNvSpPr txBox="1">
              <a:spLocks noChangeArrowheads="1"/>
            </p:cNvSpPr>
            <p:nvPr/>
          </p:nvSpPr>
          <p:spPr bwMode="auto">
            <a:xfrm>
              <a:off x="8244408" y="3140968"/>
              <a:ext cx="432246" cy="276999"/>
            </a:xfrm>
            <a:prstGeom prst="rect">
              <a:avLst/>
            </a:prstGeom>
            <a:noFill/>
            <a:ln w="9525">
              <a:noFill/>
              <a:miter lim="800000"/>
              <a:headEnd/>
              <a:tailEnd/>
            </a:ln>
          </p:spPr>
          <p:txBody>
            <a:bodyPr>
              <a:spAutoFit/>
            </a:bodyPr>
            <a:lstStyle/>
            <a:p>
              <a:r>
                <a:rPr lang="en-US" altLang="zh-CN" sz="1200" b="1">
                  <a:solidFill>
                    <a:srgbClr val="1108C8"/>
                  </a:solidFill>
                  <a:cs typeface="Times New Roman" pitchFamily="18" charset="0"/>
                </a:rPr>
                <a:t>IP3</a:t>
              </a:r>
              <a:endParaRPr lang="zh-CN" altLang="en-US" sz="1800" b="1">
                <a:solidFill>
                  <a:srgbClr val="1108C8"/>
                </a:solidFill>
                <a:cs typeface="Times New Roman" pitchFamily="18" charset="0"/>
              </a:endParaRPr>
            </a:p>
          </p:txBody>
        </p:sp>
        <p:sp>
          <p:nvSpPr>
            <p:cNvPr id="115" name="TextBox 111"/>
            <p:cNvSpPr txBox="1">
              <a:spLocks noChangeArrowheads="1"/>
            </p:cNvSpPr>
            <p:nvPr/>
          </p:nvSpPr>
          <p:spPr bwMode="auto">
            <a:xfrm rot="432443">
              <a:off x="2451039" y="4747786"/>
              <a:ext cx="1835759" cy="261610"/>
            </a:xfrm>
            <a:prstGeom prst="rect">
              <a:avLst/>
            </a:prstGeom>
            <a:noFill/>
            <a:ln w="9525">
              <a:noFill/>
              <a:miter lim="800000"/>
              <a:headEnd/>
              <a:tailEnd/>
            </a:ln>
          </p:spPr>
          <p:txBody>
            <a:bodyPr wrap="none">
              <a:spAutoFit/>
            </a:bodyPr>
            <a:lstStyle/>
            <a:p>
              <a:r>
                <a:rPr lang="en-US" altLang="zh-CN" sz="1100" b="1">
                  <a:solidFill>
                    <a:srgbClr val="1108C8"/>
                  </a:solidFill>
                  <a:cs typeface="Times New Roman" pitchFamily="18" charset="0"/>
                </a:rPr>
                <a:t>SppC Collider Ring(50Km)</a:t>
              </a:r>
              <a:endParaRPr lang="zh-CN" altLang="en-US" sz="1100" b="1">
                <a:solidFill>
                  <a:srgbClr val="1108C8"/>
                </a:solidFill>
                <a:cs typeface="Times New Roman" pitchFamily="18" charset="0"/>
              </a:endParaRPr>
            </a:p>
          </p:txBody>
        </p:sp>
        <p:sp>
          <p:nvSpPr>
            <p:cNvPr id="116" name="TextBox 24"/>
            <p:cNvSpPr txBox="1">
              <a:spLocks noChangeArrowheads="1"/>
            </p:cNvSpPr>
            <p:nvPr/>
          </p:nvSpPr>
          <p:spPr bwMode="auto">
            <a:xfrm>
              <a:off x="6021191" y="2998201"/>
              <a:ext cx="1174562" cy="399990"/>
            </a:xfrm>
            <a:prstGeom prst="rect">
              <a:avLst/>
            </a:prstGeom>
            <a:noFill/>
            <a:ln w="9525">
              <a:noFill/>
              <a:miter lim="800000"/>
              <a:headEnd/>
              <a:tailEnd/>
            </a:ln>
          </p:spPr>
          <p:txBody>
            <a:bodyPr>
              <a:spAutoFit/>
            </a:bodyPr>
            <a:lstStyle/>
            <a:p>
              <a:pPr algn="ctr"/>
              <a:r>
                <a:rPr lang="en-US" altLang="zh-CN" sz="1000" b="1">
                  <a:solidFill>
                    <a:srgbClr val="4597A0"/>
                  </a:solidFill>
                  <a:cs typeface="Times New Roman" pitchFamily="18" charset="0"/>
                </a:rPr>
                <a:t>Proton Linac</a:t>
              </a:r>
            </a:p>
            <a:p>
              <a:pPr algn="ctr"/>
              <a:r>
                <a:rPr lang="en-US" altLang="zh-CN" sz="1000" b="1">
                  <a:solidFill>
                    <a:srgbClr val="4597A0"/>
                  </a:solidFill>
                  <a:cs typeface="Times New Roman" pitchFamily="18" charset="0"/>
                </a:rPr>
                <a:t>(100m)</a:t>
              </a:r>
            </a:p>
          </p:txBody>
        </p:sp>
        <p:sp>
          <p:nvSpPr>
            <p:cNvPr id="117" name="椭圆 116"/>
            <p:cNvSpPr/>
            <p:nvPr/>
          </p:nvSpPr>
          <p:spPr>
            <a:xfrm>
              <a:off x="813439" y="3271210"/>
              <a:ext cx="173009"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8" name="椭圆 117"/>
            <p:cNvSpPr/>
            <p:nvPr/>
          </p:nvSpPr>
          <p:spPr>
            <a:xfrm>
              <a:off x="4494261" y="2033146"/>
              <a:ext cx="139678" cy="141266"/>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9"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p:spPr>
          <p:txBody>
            <a:bodyPr/>
            <a:lstStyle/>
            <a:p>
              <a:pPr eaLnBrk="0" hangingPunct="0"/>
              <a:endParaRPr lang="en-US" altLang="zh-CN">
                <a:solidFill>
                  <a:srgbClr val="000000"/>
                </a:solidFill>
                <a:latin typeface="Times" pitchFamily="18" charset="0"/>
              </a:endParaRPr>
            </a:p>
          </p:txBody>
        </p:sp>
        <p:sp>
          <p:nvSpPr>
            <p:cNvPr id="120" name="椭圆 119"/>
            <p:cNvSpPr/>
            <p:nvPr/>
          </p:nvSpPr>
          <p:spPr>
            <a:xfrm>
              <a:off x="4503784" y="4523560"/>
              <a:ext cx="139678" cy="139679"/>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1" name="椭圆 120"/>
            <p:cNvSpPr/>
            <p:nvPr/>
          </p:nvSpPr>
          <p:spPr>
            <a:xfrm>
              <a:off x="8062389" y="3233116"/>
              <a:ext cx="171423"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2" name="任意多边形 121"/>
            <p:cNvSpPr/>
            <p:nvPr/>
          </p:nvSpPr>
          <p:spPr>
            <a:xfrm>
              <a:off x="6703707" y="2299806"/>
              <a:ext cx="801560" cy="261898"/>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23" name="任意多边形 122"/>
            <p:cNvSpPr/>
            <p:nvPr/>
          </p:nvSpPr>
          <p:spPr>
            <a:xfrm>
              <a:off x="6470382" y="1960131"/>
              <a:ext cx="312687" cy="606334"/>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24" name="右箭头 123"/>
            <p:cNvSpPr/>
            <p:nvPr/>
          </p:nvSpPr>
          <p:spPr>
            <a:xfrm rot="21079377">
              <a:off x="7108455" y="2280759"/>
              <a:ext cx="82537" cy="63490"/>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5" name="椭圆 124"/>
            <p:cNvSpPr/>
            <p:nvPr/>
          </p:nvSpPr>
          <p:spPr>
            <a:xfrm>
              <a:off x="1084857" y="1736327"/>
              <a:ext cx="6920391" cy="252692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6" name="TextBox 21"/>
            <p:cNvSpPr txBox="1">
              <a:spLocks noChangeArrowheads="1"/>
            </p:cNvSpPr>
            <p:nvPr/>
          </p:nvSpPr>
          <p:spPr bwMode="auto">
            <a:xfrm>
              <a:off x="2715568" y="2419359"/>
              <a:ext cx="2150747" cy="590034"/>
            </a:xfrm>
            <a:prstGeom prst="rect">
              <a:avLst/>
            </a:prstGeom>
            <a:noFill/>
            <a:ln w="9525">
              <a:noFill/>
              <a:miter lim="800000"/>
              <a:headEnd/>
              <a:tailEnd/>
            </a:ln>
          </p:spPr>
          <p:txBody>
            <a:bodyPr>
              <a:spAutoFit/>
            </a:bodyPr>
            <a:lstStyle/>
            <a:p>
              <a:pPr algn="ctr"/>
              <a:r>
                <a:rPr lang="en-US" altLang="zh-CN" sz="1050" b="1" dirty="0">
                  <a:solidFill>
                    <a:srgbClr val="C00000"/>
                  </a:solidFill>
                  <a:cs typeface="Times New Roman" pitchFamily="18" charset="0"/>
                </a:rPr>
                <a:t>High Energy</a:t>
              </a:r>
              <a:r>
                <a:rPr lang="zh-CN" altLang="en-US" sz="1050" b="1" dirty="0">
                  <a:solidFill>
                    <a:srgbClr val="C00000"/>
                  </a:solidFill>
                  <a:cs typeface="Times New Roman" pitchFamily="18" charset="0"/>
                </a:rPr>
                <a:t> </a:t>
              </a:r>
              <a:r>
                <a:rPr lang="en-US" altLang="zh-CN" sz="1050" b="1" dirty="0">
                  <a:solidFill>
                    <a:srgbClr val="C00000"/>
                  </a:solidFill>
                  <a:cs typeface="Times New Roman" pitchFamily="18" charset="0"/>
                </a:rPr>
                <a:t>Booster(7.2Km)</a:t>
              </a:r>
            </a:p>
          </p:txBody>
        </p:sp>
      </p:grpSp>
    </p:spTree>
    <p:extLst>
      <p:ext uri="{BB962C8B-B14F-4D97-AF65-F5344CB8AC3E}">
        <p14:creationId xmlns:p14="http://schemas.microsoft.com/office/powerpoint/2010/main" val="22871433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404471" y="0"/>
            <a:ext cx="8229600" cy="87787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ea typeface="黑体" pitchFamily="49" charset="-122"/>
                <a:cs typeface="Arial" pitchFamily="34" charset="0"/>
              </a:rPr>
              <a:t>CEPC Detector  </a:t>
            </a:r>
            <a:endParaRPr lang="zh-CN" altLang="en-US" b="1" dirty="0">
              <a:ea typeface="黑体" pitchFamily="49" charset="-122"/>
              <a:cs typeface="Arial" pitchFamily="34" charset="0"/>
            </a:endParaRPr>
          </a:p>
        </p:txBody>
      </p:sp>
      <p:sp>
        <p:nvSpPr>
          <p:cNvPr id="18" name="TextBox 17"/>
          <p:cNvSpPr txBox="1"/>
          <p:nvPr/>
        </p:nvSpPr>
        <p:spPr>
          <a:xfrm>
            <a:off x="4587480" y="1289845"/>
            <a:ext cx="4357718" cy="2169825"/>
          </a:xfrm>
          <a:prstGeom prst="rect">
            <a:avLst/>
          </a:prstGeom>
          <a:noFill/>
        </p:spPr>
        <p:txBody>
          <a:bodyPr wrap="square" rtlCol="0">
            <a:spAutoFit/>
          </a:bodyPr>
          <a:lstStyle/>
          <a:p>
            <a:pPr marL="342900" indent="-342900">
              <a:spcBef>
                <a:spcPts val="300"/>
              </a:spcBef>
              <a:buFont typeface="Arial"/>
              <a:buChar char="•"/>
            </a:pPr>
            <a:r>
              <a:rPr lang="en-US" altLang="zh-CN" sz="2400" b="1" dirty="0" smtClean="0">
                <a:solidFill>
                  <a:prstClr val="black"/>
                </a:solidFill>
                <a:latin typeface="Arial" pitchFamily="34" charset="0"/>
                <a:cs typeface="Arial" pitchFamily="34" charset="0"/>
              </a:rPr>
              <a:t>ILD-like detector with additional considerations. </a:t>
            </a:r>
          </a:p>
          <a:p>
            <a:pPr>
              <a:spcBef>
                <a:spcPts val="300"/>
              </a:spcBef>
            </a:pPr>
            <a:endParaRPr lang="en-US" altLang="zh-CN" sz="1000" b="1" dirty="0" smtClean="0">
              <a:solidFill>
                <a:prstClr val="black"/>
              </a:solidFill>
              <a:latin typeface="Arial" pitchFamily="34" charset="0"/>
              <a:cs typeface="Arial" pitchFamily="34" charset="0"/>
            </a:endParaRPr>
          </a:p>
          <a:p>
            <a:pPr marL="342900" indent="-342900">
              <a:spcBef>
                <a:spcPts val="300"/>
              </a:spcBef>
              <a:buFont typeface="Arial"/>
              <a:buChar char="•"/>
            </a:pPr>
            <a:r>
              <a:rPr lang="en-US" altLang="zh-CN" sz="2400" b="1" dirty="0" smtClean="0">
                <a:solidFill>
                  <a:schemeClr val="tx1">
                    <a:lumMod val="95000"/>
                    <a:lumOff val="5000"/>
                  </a:schemeClr>
                </a:solidFill>
                <a:latin typeface="Arial" pitchFamily="34" charset="0"/>
                <a:ea typeface="黑体" pitchFamily="49" charset="-122"/>
                <a:cs typeface="Arial" pitchFamily="34" charset="0"/>
              </a:rPr>
              <a:t>Similar </a:t>
            </a:r>
            <a:r>
              <a:rPr lang="en-US" altLang="zh-CN" sz="2400" b="1" dirty="0">
                <a:solidFill>
                  <a:schemeClr val="tx1">
                    <a:lumMod val="95000"/>
                    <a:lumOff val="5000"/>
                  </a:schemeClr>
                </a:solidFill>
                <a:latin typeface="Arial" pitchFamily="34" charset="0"/>
                <a:ea typeface="黑体" pitchFamily="49" charset="-122"/>
                <a:cs typeface="Arial" pitchFamily="34" charset="0"/>
              </a:rPr>
              <a:t>performance requirements to ILC </a:t>
            </a:r>
            <a:r>
              <a:rPr lang="en-US" altLang="zh-CN" sz="2400" b="1" dirty="0" smtClean="0">
                <a:solidFill>
                  <a:schemeClr val="tx1">
                    <a:lumMod val="95000"/>
                    <a:lumOff val="5000"/>
                  </a:schemeClr>
                </a:solidFill>
                <a:latin typeface="Arial" pitchFamily="34" charset="0"/>
                <a:ea typeface="黑体" pitchFamily="49" charset="-122"/>
                <a:cs typeface="Arial" pitchFamily="34" charset="0"/>
              </a:rPr>
              <a:t>detectors</a:t>
            </a:r>
            <a:endParaRPr lang="en-US" altLang="zh-CN" sz="2400" b="1" dirty="0">
              <a:solidFill>
                <a:schemeClr val="tx1">
                  <a:lumMod val="95000"/>
                  <a:lumOff val="5000"/>
                </a:schemeClr>
              </a:solidFill>
              <a:latin typeface="Arial" pitchFamily="34" charset="0"/>
              <a:ea typeface="黑体" pitchFamily="49" charset="-122"/>
              <a:cs typeface="Arial" pitchFamily="34" charset="0"/>
            </a:endParaRPr>
          </a:p>
        </p:txBody>
      </p:sp>
      <p:sp>
        <p:nvSpPr>
          <p:cNvPr id="19" name="内容占位符 3"/>
          <p:cNvSpPr>
            <a:spLocks noGrp="1"/>
          </p:cNvSpPr>
          <p:nvPr>
            <p:ph idx="1"/>
          </p:nvPr>
        </p:nvSpPr>
        <p:spPr>
          <a:xfrm>
            <a:off x="1200191" y="4422061"/>
            <a:ext cx="6638159" cy="2175923"/>
          </a:xfrm>
          <a:ln>
            <a:noFill/>
          </a:ln>
        </p:spPr>
        <p:txBody>
          <a:bodyPr>
            <a:noAutofit/>
          </a:bodyPr>
          <a:lstStyle/>
          <a:p>
            <a:pPr marL="0" indent="0">
              <a:lnSpc>
                <a:spcPct val="120000"/>
              </a:lnSpc>
              <a:spcBef>
                <a:spcPts val="100"/>
              </a:spcBef>
              <a:buSzPct val="75000"/>
              <a:buNone/>
            </a:pPr>
            <a:r>
              <a:rPr lang="en-US" altLang="zh-CN" sz="2400" b="1" dirty="0" smtClean="0">
                <a:solidFill>
                  <a:srgbClr val="FF0000"/>
                </a:solidFill>
                <a:latin typeface="Arial" pitchFamily="34" charset="0"/>
                <a:ea typeface="黑体" pitchFamily="49" charset="-122"/>
                <a:cs typeface="Arial" pitchFamily="34" charset="0"/>
              </a:rPr>
              <a:t>Challenges: </a:t>
            </a:r>
          </a:p>
          <a:p>
            <a:pPr>
              <a:lnSpc>
                <a:spcPct val="120000"/>
              </a:lnSpc>
              <a:spcBef>
                <a:spcPts val="100"/>
              </a:spcBef>
              <a:buSzPct val="75000"/>
            </a:pPr>
            <a:r>
              <a:rPr lang="en-US" altLang="zh-CN" sz="2400" b="1" dirty="0" smtClean="0">
                <a:solidFill>
                  <a:schemeClr val="tx1">
                    <a:lumMod val="95000"/>
                    <a:lumOff val="5000"/>
                  </a:schemeClr>
                </a:solidFill>
                <a:latin typeface="Arial" pitchFamily="34" charset="0"/>
                <a:ea typeface="黑体" pitchFamily="49" charset="-122"/>
                <a:cs typeface="Arial" pitchFamily="34" charset="0"/>
              </a:rPr>
              <a:t>Momentum:</a:t>
            </a:r>
            <a:endParaRPr lang="en-US" altLang="zh-CN" sz="2400" b="1" dirty="0" smtClean="0">
              <a:solidFill>
                <a:srgbClr val="0070C0"/>
              </a:solidFill>
              <a:latin typeface="Arial" pitchFamily="34" charset="0"/>
              <a:ea typeface="黑体" pitchFamily="49" charset="-122"/>
              <a:cs typeface="Arial" pitchFamily="34" charset="0"/>
            </a:endParaRPr>
          </a:p>
          <a:p>
            <a:pPr>
              <a:lnSpc>
                <a:spcPct val="120000"/>
              </a:lnSpc>
              <a:spcBef>
                <a:spcPts val="100"/>
              </a:spcBef>
              <a:buSzPct val="75000"/>
            </a:pPr>
            <a:r>
              <a:rPr lang="en-US" altLang="zh-CN" sz="2400" b="1" dirty="0" smtClean="0">
                <a:solidFill>
                  <a:schemeClr val="tx1">
                    <a:lumMod val="95000"/>
                    <a:lumOff val="5000"/>
                  </a:schemeClr>
                </a:solidFill>
                <a:latin typeface="Arial" pitchFamily="34" charset="0"/>
                <a:ea typeface="黑体" pitchFamily="49" charset="-122"/>
                <a:cs typeface="Arial" pitchFamily="34" charset="0"/>
              </a:rPr>
              <a:t>Impact parameter:                                </a:t>
            </a:r>
            <a:endParaRPr lang="en-US" altLang="zh-CN" sz="2400" b="1" dirty="0" smtClean="0">
              <a:solidFill>
                <a:srgbClr val="0070C0"/>
              </a:solidFill>
              <a:latin typeface="Arial" pitchFamily="34" charset="0"/>
              <a:ea typeface="黑体" pitchFamily="49" charset="-122"/>
              <a:cs typeface="Arial" pitchFamily="34" charset="0"/>
            </a:endParaRPr>
          </a:p>
          <a:p>
            <a:pPr>
              <a:lnSpc>
                <a:spcPct val="120000"/>
              </a:lnSpc>
              <a:spcBef>
                <a:spcPts val="100"/>
              </a:spcBef>
              <a:buSzPct val="75000"/>
            </a:pPr>
            <a:r>
              <a:rPr lang="en-US" altLang="zh-CN" sz="2400" b="1" dirty="0" smtClean="0">
                <a:solidFill>
                  <a:schemeClr val="tx1">
                    <a:lumMod val="95000"/>
                    <a:lumOff val="5000"/>
                  </a:schemeClr>
                </a:solidFill>
                <a:latin typeface="Arial" pitchFamily="34" charset="0"/>
                <a:ea typeface="黑体" pitchFamily="49" charset="-122"/>
                <a:cs typeface="Arial" pitchFamily="34" charset="0"/>
              </a:rPr>
              <a:t>Jet energy:</a:t>
            </a:r>
            <a:endParaRPr lang="en-US" altLang="zh-CN" sz="2400" b="1" dirty="0" smtClean="0">
              <a:solidFill>
                <a:srgbClr val="0070C0"/>
              </a:solidFill>
              <a:latin typeface="Arial" pitchFamily="34" charset="0"/>
              <a:ea typeface="黑体" pitchFamily="49" charset="-122"/>
              <a:cs typeface="Arial" pitchFamily="34" charset="0"/>
            </a:endParaRPr>
          </a:p>
        </p:txBody>
      </p:sp>
      <p:graphicFrame>
        <p:nvGraphicFramePr>
          <p:cNvPr id="13" name="对象 12"/>
          <p:cNvGraphicFramePr>
            <a:graphicFrameLocks noChangeAspect="1"/>
          </p:cNvGraphicFramePr>
          <p:nvPr>
            <p:extLst>
              <p:ext uri="{D42A27DB-BD31-4B8C-83A1-F6EECF244321}">
                <p14:modId xmlns:p14="http://schemas.microsoft.com/office/powerpoint/2010/main" val="2340933728"/>
              </p:ext>
            </p:extLst>
          </p:nvPr>
        </p:nvGraphicFramePr>
        <p:xfrm>
          <a:off x="4423790" y="4751741"/>
          <a:ext cx="2509304" cy="507357"/>
        </p:xfrm>
        <a:graphic>
          <a:graphicData uri="http://schemas.openxmlformats.org/presentationml/2006/ole">
            <mc:AlternateContent xmlns:mc="http://schemas.openxmlformats.org/markup-compatibility/2006">
              <mc:Choice xmlns:v="urn:schemas-microsoft-com:vml" Requires="v">
                <p:oleObj spid="_x0000_s8457" name="公式" r:id="rId4" imgW="1256755" imgH="253890" progId="Equation.3">
                  <p:embed/>
                </p:oleObj>
              </mc:Choice>
              <mc:Fallback>
                <p:oleObj name="公式" r:id="rId4" imgW="1256755"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3790" y="4751741"/>
                        <a:ext cx="2509304" cy="507357"/>
                      </a:xfrm>
                      <a:prstGeom prst="rect">
                        <a:avLst/>
                      </a:prstGeom>
                      <a:noFill/>
                      <a:extLst/>
                    </p:spPr>
                  </p:pic>
                </p:oleObj>
              </mc:Fallback>
            </mc:AlternateContent>
          </a:graphicData>
        </a:graphic>
      </p:graphicFrame>
      <p:graphicFrame>
        <p:nvGraphicFramePr>
          <p:cNvPr id="14" name="对象 13"/>
          <p:cNvGraphicFramePr>
            <a:graphicFrameLocks noChangeAspect="1"/>
          </p:cNvGraphicFramePr>
          <p:nvPr>
            <p:extLst>
              <p:ext uri="{D42A27DB-BD31-4B8C-83A1-F6EECF244321}">
                <p14:modId xmlns:p14="http://schemas.microsoft.com/office/powerpoint/2010/main" val="636086891"/>
              </p:ext>
            </p:extLst>
          </p:nvPr>
        </p:nvGraphicFramePr>
        <p:xfrm>
          <a:off x="4385328" y="5134946"/>
          <a:ext cx="3162108" cy="660739"/>
        </p:xfrm>
        <a:graphic>
          <a:graphicData uri="http://schemas.openxmlformats.org/presentationml/2006/ole">
            <mc:AlternateContent xmlns:mc="http://schemas.openxmlformats.org/markup-compatibility/2006">
              <mc:Choice xmlns:v="urn:schemas-microsoft-com:vml" Requires="v">
                <p:oleObj spid="_x0000_s8458" name="公式" r:id="rId6" imgW="1701800" imgH="355600" progId="Equation.3">
                  <p:embed/>
                </p:oleObj>
              </mc:Choice>
              <mc:Fallback>
                <p:oleObj name="公式" r:id="rId6" imgW="1701800" imgH="355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5328" y="5134946"/>
                        <a:ext cx="3162108" cy="660739"/>
                      </a:xfrm>
                      <a:prstGeom prst="rect">
                        <a:avLst/>
                      </a:prstGeom>
                      <a:noFill/>
                      <a:extLst/>
                    </p:spPr>
                  </p:pic>
                </p:oleObj>
              </mc:Fallback>
            </mc:AlternateContent>
          </a:graphicData>
        </a:graphic>
      </p:graphicFrame>
      <p:graphicFrame>
        <p:nvGraphicFramePr>
          <p:cNvPr id="15" name="对象 14"/>
          <p:cNvGraphicFramePr>
            <a:graphicFrameLocks noChangeAspect="1"/>
          </p:cNvGraphicFramePr>
          <p:nvPr>
            <p:extLst>
              <p:ext uri="{D42A27DB-BD31-4B8C-83A1-F6EECF244321}">
                <p14:modId xmlns:p14="http://schemas.microsoft.com/office/powerpoint/2010/main" val="314021931"/>
              </p:ext>
            </p:extLst>
          </p:nvPr>
        </p:nvGraphicFramePr>
        <p:xfrm>
          <a:off x="4365397" y="5817583"/>
          <a:ext cx="1611151" cy="780401"/>
        </p:xfrm>
        <a:graphic>
          <a:graphicData uri="http://schemas.openxmlformats.org/presentationml/2006/ole">
            <mc:AlternateContent xmlns:mc="http://schemas.openxmlformats.org/markup-compatibility/2006">
              <mc:Choice xmlns:v="urn:schemas-microsoft-com:vml" Requires="v">
                <p:oleObj spid="_x0000_s8459" name="Equation" r:id="rId8" imgW="812447" imgH="393529" progId="Equation.3">
                  <p:embed/>
                </p:oleObj>
              </mc:Choice>
              <mc:Fallback>
                <p:oleObj name="Equation" r:id="rId8" imgW="812447"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5397" y="5817583"/>
                        <a:ext cx="1611151" cy="780401"/>
                      </a:xfrm>
                      <a:prstGeom prst="rect">
                        <a:avLst/>
                      </a:prstGeom>
                      <a:noFill/>
                      <a:extLst/>
                    </p:spPr>
                  </p:pic>
                </p:oleObj>
              </mc:Fallback>
            </mc:AlternateContent>
          </a:graphicData>
        </a:graphic>
      </p:graphicFrame>
      <p:pic>
        <p:nvPicPr>
          <p:cNvPr id="21" name="Picture 2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91" y="990600"/>
            <a:ext cx="4253944" cy="334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灯片编号占位符 16"/>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27</a:t>
            </a:fld>
            <a:endParaRPr lang="ja-JP" altLang="en-US">
              <a:solidFill>
                <a:prstClr val="black">
                  <a:tint val="75000"/>
                </a:prstClr>
              </a:solidFill>
            </a:endParaRPr>
          </a:p>
        </p:txBody>
      </p:sp>
    </p:spTree>
    <p:extLst>
      <p:ext uri="{BB962C8B-B14F-4D97-AF65-F5344CB8AC3E}">
        <p14:creationId xmlns:p14="http://schemas.microsoft.com/office/powerpoint/2010/main" val="11158061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00"/>
                </a:solidFill>
              </a:rPr>
              <a:t>HIEPA</a:t>
            </a:r>
            <a:r>
              <a:rPr lang="en-US" sz="3200" b="1" dirty="0" smtClean="0"/>
              <a:t> (</a:t>
            </a:r>
            <a:r>
              <a:rPr lang="en-US" sz="3200" b="1" dirty="0" smtClean="0">
                <a:solidFill>
                  <a:srgbClr val="FF0000"/>
                </a:solidFill>
              </a:rPr>
              <a:t>H</a:t>
            </a:r>
            <a:r>
              <a:rPr lang="en-US" sz="3200" b="1" dirty="0" smtClean="0"/>
              <a:t>igh </a:t>
            </a:r>
            <a:r>
              <a:rPr lang="en-US" sz="3200" b="1" dirty="0" smtClean="0">
                <a:solidFill>
                  <a:srgbClr val="FF0000"/>
                </a:solidFill>
              </a:rPr>
              <a:t>I</a:t>
            </a:r>
            <a:r>
              <a:rPr lang="en-US" sz="3200" b="1" dirty="0" smtClean="0"/>
              <a:t>ntensity </a:t>
            </a:r>
            <a:r>
              <a:rPr lang="en-US" sz="3200" b="1" dirty="0" smtClean="0">
                <a:solidFill>
                  <a:srgbClr val="FF0000"/>
                </a:solidFill>
              </a:rPr>
              <a:t>E</a:t>
            </a:r>
            <a:r>
              <a:rPr lang="en-US" sz="3200" b="1" dirty="0" smtClean="0"/>
              <a:t>lectron </a:t>
            </a:r>
            <a:r>
              <a:rPr lang="en-US" sz="3200" b="1" dirty="0" smtClean="0">
                <a:solidFill>
                  <a:srgbClr val="FF0000"/>
                </a:solidFill>
              </a:rPr>
              <a:t>P</a:t>
            </a:r>
            <a:r>
              <a:rPr lang="en-US" sz="3200" b="1" dirty="0" smtClean="0"/>
              <a:t>ositron </a:t>
            </a:r>
            <a:r>
              <a:rPr lang="en-US" sz="3200" b="1" dirty="0" smtClean="0">
                <a:solidFill>
                  <a:srgbClr val="FF0000"/>
                </a:solidFill>
              </a:rPr>
              <a:t>A</a:t>
            </a:r>
            <a:r>
              <a:rPr lang="en-US" sz="3200" b="1" dirty="0" smtClean="0"/>
              <a:t>ccelerator )</a:t>
            </a:r>
            <a:endParaRPr lang="en-US" sz="2700" b="1" dirty="0"/>
          </a:p>
        </p:txBody>
      </p:sp>
      <p:sp>
        <p:nvSpPr>
          <p:cNvPr id="3" name="Content Placeholder 2"/>
          <p:cNvSpPr>
            <a:spLocks noGrp="1"/>
          </p:cNvSpPr>
          <p:nvPr>
            <p:ph idx="1"/>
          </p:nvPr>
        </p:nvSpPr>
        <p:spPr>
          <a:xfrm>
            <a:off x="49945" y="1083901"/>
            <a:ext cx="9043755" cy="1990315"/>
          </a:xfrm>
        </p:spPr>
        <p:txBody>
          <a:bodyPr>
            <a:normAutofit/>
          </a:bodyPr>
          <a:lstStyle/>
          <a:p>
            <a:r>
              <a:rPr lang="en-US" sz="2800" b="1" dirty="0" err="1"/>
              <a:t>E</a:t>
            </a:r>
            <a:r>
              <a:rPr lang="en-US" sz="2800" b="1" baseline="-25000" dirty="0" err="1"/>
              <a:t>cm</a:t>
            </a:r>
            <a:r>
              <a:rPr lang="en-US" sz="2800" b="1" dirty="0"/>
              <a:t> = 2-7 </a:t>
            </a:r>
            <a:r>
              <a:rPr lang="en-US" sz="2800" b="1" dirty="0" err="1" smtClean="0"/>
              <a:t>GeV</a:t>
            </a:r>
            <a:r>
              <a:rPr lang="en-US" sz="2800" b="1" dirty="0" smtClean="0"/>
              <a:t>; L = (0.5-1)x</a:t>
            </a:r>
            <a:r>
              <a:rPr lang="en-US" sz="2800" b="1" dirty="0" smtClean="0">
                <a:solidFill>
                  <a:srgbClr val="FF0000"/>
                </a:solidFill>
              </a:rPr>
              <a:t>10</a:t>
            </a:r>
            <a:r>
              <a:rPr lang="en-US" sz="2800" b="1" baseline="30000" dirty="0" smtClean="0">
                <a:solidFill>
                  <a:srgbClr val="FF0000"/>
                </a:solidFill>
              </a:rPr>
              <a:t>35</a:t>
            </a:r>
            <a:r>
              <a:rPr lang="en-US" sz="2800" b="1" dirty="0" smtClean="0"/>
              <a:t> cm</a:t>
            </a:r>
            <a:r>
              <a:rPr lang="en-US" sz="2800" b="1" baseline="30000" dirty="0" smtClean="0"/>
              <a:t>-2</a:t>
            </a:r>
            <a:r>
              <a:rPr lang="en-US" sz="2800" b="1" dirty="0" smtClean="0"/>
              <a:t>s</a:t>
            </a:r>
            <a:r>
              <a:rPr lang="en-US" sz="2800" b="1" baseline="30000" dirty="0" smtClean="0"/>
              <a:t>-1</a:t>
            </a:r>
            <a:r>
              <a:rPr lang="en-US" sz="2800" b="1" dirty="0" smtClean="0"/>
              <a:t> at </a:t>
            </a:r>
            <a:r>
              <a:rPr lang="en-US" sz="2800" b="1" dirty="0" smtClean="0">
                <a:solidFill>
                  <a:srgbClr val="FF0000"/>
                </a:solidFill>
              </a:rPr>
              <a:t>4 </a:t>
            </a:r>
            <a:r>
              <a:rPr lang="en-US" sz="2800" b="1" dirty="0" err="1" smtClean="0">
                <a:solidFill>
                  <a:srgbClr val="FF0000"/>
                </a:solidFill>
              </a:rPr>
              <a:t>GeV</a:t>
            </a:r>
            <a:r>
              <a:rPr lang="en-US" sz="2800" b="1" dirty="0" smtClean="0">
                <a:solidFill>
                  <a:srgbClr val="FF0000"/>
                </a:solidFill>
              </a:rPr>
              <a:t>, </a:t>
            </a:r>
            <a:r>
              <a:rPr lang="en-US" sz="2800" b="1" dirty="0" smtClean="0"/>
              <a:t>and </a:t>
            </a:r>
            <a:r>
              <a:rPr lang="en-US" sz="2800" b="1" dirty="0"/>
              <a:t>single beam </a:t>
            </a:r>
            <a:r>
              <a:rPr lang="en-US" sz="2800" b="1" dirty="0" smtClean="0"/>
              <a:t>polarization</a:t>
            </a:r>
          </a:p>
          <a:p>
            <a:pPr marL="0" indent="0">
              <a:buNone/>
            </a:pPr>
            <a:endParaRPr lang="en-US" sz="1000" b="1" dirty="0" smtClean="0"/>
          </a:p>
          <a:p>
            <a:r>
              <a:rPr lang="en-US" sz="2800" b="1" dirty="0" smtClean="0"/>
              <a:t>Advanced synchrotron radiation facility (</a:t>
            </a:r>
            <a:r>
              <a:rPr lang="en-US" sz="2800" b="1" dirty="0" smtClean="0">
                <a:solidFill>
                  <a:srgbClr val="FF0000"/>
                </a:solidFill>
              </a:rPr>
              <a:t>SRF</a:t>
            </a:r>
            <a:r>
              <a:rPr lang="en-US" sz="2800" b="1" dirty="0" smtClean="0"/>
              <a:t>)</a:t>
            </a:r>
          </a:p>
        </p:txBody>
      </p:sp>
      <p:sp>
        <p:nvSpPr>
          <p:cNvPr id="4" name="Slide Number Placeholder 3"/>
          <p:cNvSpPr>
            <a:spLocks noGrp="1"/>
          </p:cNvSpPr>
          <p:nvPr>
            <p:ph type="sldNum" sz="quarter" idx="12"/>
          </p:nvPr>
        </p:nvSpPr>
        <p:spPr/>
        <p:txBody>
          <a:bodyPr/>
          <a:lstStyle/>
          <a:p>
            <a:fld id="{C973300C-797F-D148-A78D-320196FBAF04}" type="slidenum">
              <a:rPr lang="en-US" smtClean="0"/>
              <a:t>28</a:t>
            </a:fld>
            <a:endParaRPr lang="en-US"/>
          </a:p>
        </p:txBody>
      </p:sp>
      <p:pic>
        <p:nvPicPr>
          <p:cNvPr id="6" name="图片 4"/>
          <p:cNvPicPr>
            <a:picLocks noChangeAspect="1"/>
          </p:cNvPicPr>
          <p:nvPr/>
        </p:nvPicPr>
        <p:blipFill>
          <a:blip r:embed="rId2"/>
          <a:stretch>
            <a:fillRect/>
          </a:stretch>
        </p:blipFill>
        <p:spPr>
          <a:xfrm>
            <a:off x="182098" y="974976"/>
            <a:ext cx="8756570" cy="5746499"/>
          </a:xfrm>
          <a:prstGeom prst="rect">
            <a:avLst/>
          </a:prstGeom>
        </p:spPr>
      </p:pic>
      <p:sp>
        <p:nvSpPr>
          <p:cNvPr id="7" name="TextBox 6"/>
          <p:cNvSpPr txBox="1"/>
          <p:nvPr/>
        </p:nvSpPr>
        <p:spPr>
          <a:xfrm>
            <a:off x="5550565" y="3303563"/>
            <a:ext cx="2418350" cy="954107"/>
          </a:xfrm>
          <a:prstGeom prst="rect">
            <a:avLst/>
          </a:prstGeom>
          <a:solidFill>
            <a:srgbClr val="FFFF00"/>
          </a:solidFill>
        </p:spPr>
        <p:txBody>
          <a:bodyPr wrap="none" rtlCol="0">
            <a:spAutoFit/>
          </a:bodyPr>
          <a:lstStyle/>
          <a:p>
            <a:r>
              <a:rPr lang="en-US" sz="2800" dirty="0" smtClean="0">
                <a:solidFill>
                  <a:srgbClr val="3366FF"/>
                </a:solidFill>
              </a:rPr>
              <a:t>Circumference: </a:t>
            </a:r>
          </a:p>
          <a:p>
            <a:r>
              <a:rPr lang="en-US" sz="2800" dirty="0" smtClean="0">
                <a:solidFill>
                  <a:srgbClr val="3366FF"/>
                </a:solidFill>
              </a:rPr>
              <a:t>~ 700m </a:t>
            </a:r>
            <a:endParaRPr lang="en-US" sz="2800" dirty="0">
              <a:solidFill>
                <a:srgbClr val="3366FF"/>
              </a:solidFill>
            </a:endParaRPr>
          </a:p>
        </p:txBody>
      </p:sp>
    </p:spTree>
    <p:extLst>
      <p:ext uri="{BB962C8B-B14F-4D97-AF65-F5344CB8AC3E}">
        <p14:creationId xmlns:p14="http://schemas.microsoft.com/office/powerpoint/2010/main" val="2484229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24" y="987373"/>
            <a:ext cx="6386158" cy="5774621"/>
            <a:chOff x="521550" y="503675"/>
            <a:chExt cx="7020780" cy="5850651"/>
          </a:xfrm>
        </p:grpSpPr>
        <p:pic>
          <p:nvPicPr>
            <p:cNvPr id="3076" name="Picture 4"/>
            <p:cNvPicPr>
              <a:picLocks noChangeArrowheads="1"/>
            </p:cNvPicPr>
            <p:nvPr/>
          </p:nvPicPr>
          <p:blipFill>
            <a:blip r:embed="rId2" cstate="print"/>
            <a:srcRect/>
            <a:stretch>
              <a:fillRect/>
            </a:stretch>
          </p:blipFill>
          <p:spPr bwMode="auto">
            <a:xfrm>
              <a:off x="1691682" y="2573905"/>
              <a:ext cx="3600398" cy="1950216"/>
            </a:xfrm>
            <a:prstGeom prst="rect">
              <a:avLst/>
            </a:prstGeom>
            <a:noFill/>
            <a:ln w="9525">
              <a:noFill/>
              <a:miter lim="800000"/>
              <a:headEnd/>
              <a:tailEnd/>
            </a:ln>
          </p:spPr>
        </p:pic>
        <p:sp>
          <p:nvSpPr>
            <p:cNvPr id="7" name="任意多边形 6"/>
            <p:cNvSpPr/>
            <p:nvPr/>
          </p:nvSpPr>
          <p:spPr>
            <a:xfrm>
              <a:off x="1692275" y="3564015"/>
              <a:ext cx="2519685" cy="1675847"/>
            </a:xfrm>
            <a:custGeom>
              <a:avLst/>
              <a:gdLst>
                <a:gd name="connsiteX0" fmla="*/ 11723 w 2895600"/>
                <a:gd name="connsiteY0" fmla="*/ 0 h 1758461"/>
                <a:gd name="connsiteX1" fmla="*/ 2895600 w 2895600"/>
                <a:gd name="connsiteY1" fmla="*/ 0 h 1758461"/>
                <a:gd name="connsiteX2" fmla="*/ 2614246 w 2895600"/>
                <a:gd name="connsiteY2" fmla="*/ 1277815 h 1758461"/>
                <a:gd name="connsiteX3" fmla="*/ 1066800 w 2895600"/>
                <a:gd name="connsiteY3" fmla="*/ 1758461 h 1758461"/>
                <a:gd name="connsiteX4" fmla="*/ 0 w 2895600"/>
                <a:gd name="connsiteY4" fmla="*/ 1758461 h 1758461"/>
                <a:gd name="connsiteX5" fmla="*/ 11723 w 2895600"/>
                <a:gd name="connsiteY5" fmla="*/ 0 h 17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600" h="1758461">
                  <a:moveTo>
                    <a:pt x="11723" y="0"/>
                  </a:moveTo>
                  <a:lnTo>
                    <a:pt x="2895600" y="0"/>
                  </a:lnTo>
                  <a:lnTo>
                    <a:pt x="2614246" y="1277815"/>
                  </a:lnTo>
                  <a:lnTo>
                    <a:pt x="1066800" y="1758461"/>
                  </a:lnTo>
                  <a:lnTo>
                    <a:pt x="0" y="1758461"/>
                  </a:lnTo>
                  <a:cubicBezTo>
                    <a:pt x="3908" y="1168400"/>
                    <a:pt x="7815" y="578338"/>
                    <a:pt x="11723" y="0"/>
                  </a:cubicBezTo>
                  <a:close/>
                </a:path>
              </a:pathLst>
            </a:cu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692275" y="5499230"/>
              <a:ext cx="26943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91680" y="5454225"/>
              <a:ext cx="49505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691680" y="5364215"/>
              <a:ext cx="6300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691680" y="1718810"/>
              <a:ext cx="4185465" cy="765085"/>
            </a:xfrm>
            <a:prstGeom prst="rect">
              <a:avLst/>
            </a:prstGeom>
            <a:solidFill>
              <a:schemeClr val="accent6">
                <a:lumMod val="75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flipV="1">
              <a:off x="1691680" y="3459861"/>
              <a:ext cx="5850650" cy="212938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5" name="矩形 34"/>
            <p:cNvSpPr>
              <a:spLocks/>
            </p:cNvSpPr>
            <p:nvPr/>
          </p:nvSpPr>
          <p:spPr>
            <a:xfrm>
              <a:off x="1691680" y="68369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a:spLocks/>
            </p:cNvSpPr>
            <p:nvPr/>
          </p:nvSpPr>
          <p:spPr>
            <a:xfrm>
              <a:off x="1691680" y="77370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a:spLocks/>
            </p:cNvSpPr>
            <p:nvPr/>
          </p:nvSpPr>
          <p:spPr>
            <a:xfrm>
              <a:off x="1691680" y="86371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a:spLocks/>
            </p:cNvSpPr>
            <p:nvPr/>
          </p:nvSpPr>
          <p:spPr>
            <a:xfrm>
              <a:off x="1691680" y="964976"/>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a:spLocks/>
            </p:cNvSpPr>
            <p:nvPr/>
          </p:nvSpPr>
          <p:spPr>
            <a:xfrm>
              <a:off x="1691680" y="1066237"/>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a:spLocks/>
            </p:cNvSpPr>
            <p:nvPr/>
          </p:nvSpPr>
          <p:spPr>
            <a:xfrm>
              <a:off x="1691680" y="1167498"/>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a:spLocks/>
            </p:cNvSpPr>
            <p:nvPr/>
          </p:nvSpPr>
          <p:spPr>
            <a:xfrm>
              <a:off x="1691680" y="1268759"/>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a:spLocks/>
            </p:cNvSpPr>
            <p:nvPr/>
          </p:nvSpPr>
          <p:spPr>
            <a:xfrm>
              <a:off x="1692275" y="1370020"/>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p:cNvSpPr>
            <p:nvPr/>
          </p:nvSpPr>
          <p:spPr>
            <a:xfrm>
              <a:off x="1691680" y="1471281"/>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p:cNvSpPr>
            <p:nvPr/>
          </p:nvSpPr>
          <p:spPr>
            <a:xfrm>
              <a:off x="1692275" y="1572542"/>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a:spLocks/>
            </p:cNvSpPr>
            <p:nvPr/>
          </p:nvSpPr>
          <p:spPr>
            <a:xfrm rot="5400000">
              <a:off x="528698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a:spLocks/>
            </p:cNvSpPr>
            <p:nvPr/>
          </p:nvSpPr>
          <p:spPr>
            <a:xfrm rot="5400000">
              <a:off x="519697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a:spLocks/>
            </p:cNvSpPr>
            <p:nvPr/>
          </p:nvSpPr>
          <p:spPr>
            <a:xfrm rot="5400000">
              <a:off x="510696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a:spLocks/>
            </p:cNvSpPr>
            <p:nvPr/>
          </p:nvSpPr>
          <p:spPr>
            <a:xfrm rot="5400000">
              <a:off x="5005702"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p:cNvSpPr>
            <p:nvPr/>
          </p:nvSpPr>
          <p:spPr>
            <a:xfrm rot="5400000">
              <a:off x="4904441"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p:cNvSpPr>
            <p:nvPr/>
          </p:nvSpPr>
          <p:spPr>
            <a:xfrm rot="5400000">
              <a:off x="4803180"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p:cNvSpPr>
            <p:nvPr/>
          </p:nvSpPr>
          <p:spPr>
            <a:xfrm rot="5400000">
              <a:off x="4701919"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p:cNvSpPr>
            <p:nvPr/>
          </p:nvSpPr>
          <p:spPr>
            <a:xfrm rot="5400000">
              <a:off x="4600658"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p:cNvSpPr>
            <p:nvPr/>
          </p:nvSpPr>
          <p:spPr>
            <a:xfrm rot="5400000">
              <a:off x="4499397"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p:cNvSpPr>
            <p:nvPr/>
          </p:nvSpPr>
          <p:spPr>
            <a:xfrm rot="5400000">
              <a:off x="4398136"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p:cNvSpPr>
            <p:nvPr/>
          </p:nvSpPr>
          <p:spPr>
            <a:xfrm>
              <a:off x="1692634" y="3215698"/>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p:cNvSpPr>
            <p:nvPr/>
          </p:nvSpPr>
          <p:spPr>
            <a:xfrm>
              <a:off x="1692276" y="3215698"/>
              <a:ext cx="2519326" cy="307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p:cNvSpPr>
            <p:nvPr/>
          </p:nvSpPr>
          <p:spPr>
            <a:xfrm flipV="1">
              <a:off x="1692276" y="3430807"/>
              <a:ext cx="2519326" cy="28758"/>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p:cNvSpPr>
            <p:nvPr/>
          </p:nvSpPr>
          <p:spPr>
            <a:xfrm>
              <a:off x="1692276" y="3459861"/>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p:cNvSpPr>
            <p:nvPr/>
          </p:nvSpPr>
          <p:spPr>
            <a:xfrm rot="5400000">
              <a:off x="3890356" y="3872482"/>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p:cNvSpPr>
            <p:nvPr/>
          </p:nvSpPr>
          <p:spPr>
            <a:xfrm rot="5400000">
              <a:off x="3756066" y="3737996"/>
              <a:ext cx="1383233" cy="3386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p:cNvSpPr>
            <p:nvPr/>
          </p:nvSpPr>
          <p:spPr>
            <a:xfrm rot="5400000" flipV="1">
              <a:off x="3672952" y="3891501"/>
              <a:ext cx="1383233" cy="3163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p:cNvSpPr>
            <p:nvPr/>
          </p:nvSpPr>
          <p:spPr>
            <a:xfrm rot="5400000">
              <a:off x="3621776" y="3872286"/>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p:cNvSpPr txBox="1"/>
            <p:nvPr/>
          </p:nvSpPr>
          <p:spPr>
            <a:xfrm>
              <a:off x="2456765" y="4154789"/>
              <a:ext cx="810090" cy="369332"/>
            </a:xfrm>
            <a:prstGeom prst="rect">
              <a:avLst/>
            </a:prstGeom>
            <a:noFill/>
          </p:spPr>
          <p:txBody>
            <a:bodyPr wrap="square" rtlCol="0">
              <a:spAutoFit/>
            </a:bodyPr>
            <a:lstStyle/>
            <a:p>
              <a:pPr algn="ctr"/>
              <a:r>
                <a:rPr lang="en-US" altLang="zh-CN" b="1" dirty="0" smtClean="0"/>
                <a:t>MDC</a:t>
              </a:r>
              <a:endParaRPr lang="zh-CN" altLang="en-US" b="1" dirty="0"/>
            </a:p>
          </p:txBody>
        </p:sp>
        <p:sp>
          <p:nvSpPr>
            <p:cNvPr id="87" name="线形标注 2(无边框) 86"/>
            <p:cNvSpPr/>
            <p:nvPr/>
          </p:nvSpPr>
          <p:spPr>
            <a:xfrm>
              <a:off x="2906815" y="5004175"/>
              <a:ext cx="1132382" cy="360040"/>
            </a:xfrm>
            <a:prstGeom prst="callout2">
              <a:avLst>
                <a:gd name="adj1" fmla="val 83871"/>
                <a:gd name="adj2" fmla="val 91825"/>
                <a:gd name="adj3" fmla="val 83871"/>
                <a:gd name="adj4" fmla="val 7371"/>
                <a:gd name="adj5" fmla="val 119012"/>
                <a:gd name="adj6" fmla="val -576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PXD/SSD</a:t>
              </a:r>
              <a:endParaRPr lang="zh-CN" altLang="en-US" dirty="0">
                <a:solidFill>
                  <a:schemeClr val="tx1"/>
                </a:solidFill>
              </a:endParaRPr>
            </a:p>
          </p:txBody>
        </p:sp>
        <p:sp>
          <p:nvSpPr>
            <p:cNvPr id="88" name="TextBox 87"/>
            <p:cNvSpPr txBox="1"/>
            <p:nvPr/>
          </p:nvSpPr>
          <p:spPr>
            <a:xfrm>
              <a:off x="2231740" y="3171237"/>
              <a:ext cx="1620180" cy="369332"/>
            </a:xfrm>
            <a:prstGeom prst="rect">
              <a:avLst/>
            </a:prstGeom>
            <a:noFill/>
          </p:spPr>
          <p:txBody>
            <a:bodyPr wrap="square" rtlCol="0">
              <a:spAutoFit/>
            </a:bodyPr>
            <a:lstStyle/>
            <a:p>
              <a:pPr algn="ctr"/>
              <a:r>
                <a:rPr lang="en-US" altLang="zh-CN" b="1" dirty="0" smtClean="0"/>
                <a:t>PID-barrel</a:t>
              </a:r>
              <a:endParaRPr lang="zh-CN" altLang="en-US" b="1" dirty="0"/>
            </a:p>
          </p:txBody>
        </p:sp>
        <p:sp>
          <p:nvSpPr>
            <p:cNvPr id="89" name="TextBox 88"/>
            <p:cNvSpPr txBox="1"/>
            <p:nvPr/>
          </p:nvSpPr>
          <p:spPr>
            <a:xfrm rot="5400000">
              <a:off x="3826993" y="3731889"/>
              <a:ext cx="1365149" cy="369332"/>
            </a:xfrm>
            <a:prstGeom prst="rect">
              <a:avLst/>
            </a:prstGeom>
            <a:noFill/>
          </p:spPr>
          <p:txBody>
            <a:bodyPr wrap="square" rtlCol="0">
              <a:spAutoFit/>
            </a:bodyPr>
            <a:lstStyle/>
            <a:p>
              <a:pPr algn="ctr"/>
              <a:r>
                <a:rPr lang="en-US" altLang="zh-CN" b="1" dirty="0" smtClean="0"/>
                <a:t>PID-endcap</a:t>
              </a:r>
              <a:endParaRPr lang="zh-CN" altLang="en-US" b="1" dirty="0"/>
            </a:p>
          </p:txBody>
        </p:sp>
        <p:sp>
          <p:nvSpPr>
            <p:cNvPr id="91" name="TextBox 90"/>
            <p:cNvSpPr txBox="1"/>
            <p:nvPr/>
          </p:nvSpPr>
          <p:spPr>
            <a:xfrm>
              <a:off x="4436985" y="2528900"/>
              <a:ext cx="720080" cy="369332"/>
            </a:xfrm>
            <a:prstGeom prst="rect">
              <a:avLst/>
            </a:prstGeom>
            <a:noFill/>
            <a:ln>
              <a:noFill/>
            </a:ln>
          </p:spPr>
          <p:txBody>
            <a:bodyPr wrap="square" rtlCol="0">
              <a:spAutoFit/>
            </a:bodyPr>
            <a:lstStyle/>
            <a:p>
              <a:pPr algn="ctr"/>
              <a:r>
                <a:rPr lang="en-US" altLang="zh-CN" b="1" dirty="0" smtClean="0"/>
                <a:t>EMC</a:t>
              </a:r>
              <a:endParaRPr lang="zh-CN" altLang="en-US" b="1" dirty="0"/>
            </a:p>
          </p:txBody>
        </p:sp>
        <p:sp>
          <p:nvSpPr>
            <p:cNvPr id="92" name="TextBox 91"/>
            <p:cNvSpPr txBox="1"/>
            <p:nvPr/>
          </p:nvSpPr>
          <p:spPr>
            <a:xfrm>
              <a:off x="2321750" y="1742783"/>
              <a:ext cx="3037175" cy="646331"/>
            </a:xfrm>
            <a:prstGeom prst="rect">
              <a:avLst/>
            </a:prstGeom>
            <a:noFill/>
            <a:ln>
              <a:noFill/>
            </a:ln>
          </p:spPr>
          <p:txBody>
            <a:bodyPr wrap="square" rtlCol="0">
              <a:spAutoFit/>
            </a:bodyPr>
            <a:lstStyle/>
            <a:p>
              <a:pPr algn="ctr"/>
              <a:r>
                <a:rPr lang="en-US" altLang="zh-CN" b="1" dirty="0" smtClean="0"/>
                <a:t>Superconducting magnet</a:t>
              </a:r>
            </a:p>
            <a:p>
              <a:pPr algn="ctr"/>
              <a:r>
                <a:rPr lang="en-US" altLang="zh-CN" b="1" dirty="0" smtClean="0"/>
                <a:t>(0.7-1 T) </a:t>
              </a:r>
              <a:endParaRPr lang="zh-CN" altLang="en-US" b="1" dirty="0"/>
            </a:p>
          </p:txBody>
        </p:sp>
        <p:sp>
          <p:nvSpPr>
            <p:cNvPr id="93" name="TextBox 92"/>
            <p:cNvSpPr txBox="1"/>
            <p:nvPr/>
          </p:nvSpPr>
          <p:spPr>
            <a:xfrm>
              <a:off x="3041830" y="1000688"/>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sp>
          <p:nvSpPr>
            <p:cNvPr id="94" name="TextBox 93"/>
            <p:cNvSpPr txBox="1"/>
            <p:nvPr/>
          </p:nvSpPr>
          <p:spPr>
            <a:xfrm rot="5400000">
              <a:off x="5600806" y="2096706"/>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cxnSp>
          <p:nvCxnSpPr>
            <p:cNvPr id="96" name="直接连接符 95"/>
            <p:cNvCxnSpPr/>
            <p:nvPr/>
          </p:nvCxnSpPr>
          <p:spPr>
            <a:xfrm flipV="1">
              <a:off x="971600" y="5589240"/>
              <a:ext cx="6570730" cy="348"/>
            </a:xfrm>
            <a:prstGeom prst="line">
              <a:avLst/>
            </a:prstGeom>
            <a:ln w="12700">
              <a:solidFill>
                <a:srgbClr val="002060"/>
              </a:solidFill>
              <a:prstDash val="lgDashDot"/>
            </a:ln>
          </p:spPr>
          <p:style>
            <a:lnRef idx="1">
              <a:schemeClr val="accent1"/>
            </a:lnRef>
            <a:fillRef idx="0">
              <a:schemeClr val="accent1"/>
            </a:fillRef>
            <a:effectRef idx="0">
              <a:schemeClr val="accent1"/>
            </a:effectRef>
            <a:fontRef idx="minor">
              <a:schemeClr val="tx1"/>
            </a:fontRef>
          </p:style>
        </p:cxnSp>
        <p:sp>
          <p:nvSpPr>
            <p:cNvPr id="98" name="线形标注 2(无边框) 97"/>
            <p:cNvSpPr/>
            <p:nvPr/>
          </p:nvSpPr>
          <p:spPr>
            <a:xfrm>
              <a:off x="2186735" y="5589588"/>
              <a:ext cx="540060" cy="360040"/>
            </a:xfrm>
            <a:prstGeom prst="callout2">
              <a:avLst>
                <a:gd name="adj1" fmla="val 83871"/>
                <a:gd name="adj2" fmla="val 91825"/>
                <a:gd name="adj3" fmla="val 83871"/>
                <a:gd name="adj4" fmla="val 7371"/>
                <a:gd name="adj5" fmla="val 1794"/>
                <a:gd name="adj6" fmla="val -967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IP</a:t>
              </a:r>
              <a:endParaRPr lang="zh-CN" altLang="en-US" dirty="0">
                <a:solidFill>
                  <a:schemeClr val="tx1"/>
                </a:solidFill>
              </a:endParaRPr>
            </a:p>
          </p:txBody>
        </p:sp>
        <p:cxnSp>
          <p:nvCxnSpPr>
            <p:cNvPr id="101" name="直接箭头连接符 100"/>
            <p:cNvCxnSpPr/>
            <p:nvPr/>
          </p:nvCxnSpPr>
          <p:spPr>
            <a:xfrm>
              <a:off x="1241630" y="545422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a:off x="1241630" y="53642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a:off x="1241630" y="522920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a:off x="1241630" y="35640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1241630" y="320397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1241630" y="24838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a:off x="1241630" y="171881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1241630" y="6836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21550" y="532646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3~6 cm</a:t>
              </a:r>
              <a:endParaRPr lang="zh-CN" altLang="en-US" sz="1400" dirty="0">
                <a:solidFill>
                  <a:schemeClr val="tx1">
                    <a:lumMod val="65000"/>
                    <a:lumOff val="35000"/>
                  </a:schemeClr>
                </a:solidFill>
              </a:endParaRPr>
            </a:p>
          </p:txBody>
        </p:sp>
        <p:sp>
          <p:nvSpPr>
            <p:cNvPr id="111" name="TextBox 110"/>
            <p:cNvSpPr txBox="1"/>
            <p:nvPr/>
          </p:nvSpPr>
          <p:spPr>
            <a:xfrm>
              <a:off x="521550" y="51841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 cm</a:t>
              </a:r>
              <a:endParaRPr lang="zh-CN" altLang="en-US" sz="1400" dirty="0">
                <a:solidFill>
                  <a:schemeClr val="tx1">
                    <a:lumMod val="65000"/>
                    <a:lumOff val="35000"/>
                  </a:schemeClr>
                </a:solidFill>
              </a:endParaRPr>
            </a:p>
          </p:txBody>
        </p:sp>
        <p:sp>
          <p:nvSpPr>
            <p:cNvPr id="112" name="TextBox 111"/>
            <p:cNvSpPr txBox="1"/>
            <p:nvPr/>
          </p:nvSpPr>
          <p:spPr>
            <a:xfrm>
              <a:off x="521550" y="504918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15 cm</a:t>
              </a:r>
              <a:endParaRPr lang="zh-CN" altLang="en-US" sz="1400" dirty="0">
                <a:solidFill>
                  <a:schemeClr val="tx1">
                    <a:lumMod val="65000"/>
                    <a:lumOff val="35000"/>
                  </a:schemeClr>
                </a:solidFill>
              </a:endParaRPr>
            </a:p>
          </p:txBody>
        </p:sp>
        <p:sp>
          <p:nvSpPr>
            <p:cNvPr id="113" name="TextBox 112"/>
            <p:cNvSpPr txBox="1"/>
            <p:nvPr/>
          </p:nvSpPr>
          <p:spPr>
            <a:xfrm>
              <a:off x="521550" y="342900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85 cm</a:t>
              </a:r>
              <a:endParaRPr lang="zh-CN" altLang="en-US" sz="1400" dirty="0">
                <a:solidFill>
                  <a:schemeClr val="tx1">
                    <a:lumMod val="65000"/>
                    <a:lumOff val="35000"/>
                  </a:schemeClr>
                </a:solidFill>
              </a:endParaRPr>
            </a:p>
          </p:txBody>
        </p:sp>
        <p:sp>
          <p:nvSpPr>
            <p:cNvPr id="114" name="TextBox 113"/>
            <p:cNvSpPr txBox="1"/>
            <p:nvPr/>
          </p:nvSpPr>
          <p:spPr>
            <a:xfrm>
              <a:off x="521550" y="302395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105 cm</a:t>
              </a:r>
              <a:endParaRPr lang="zh-CN" altLang="en-US" sz="1400" dirty="0">
                <a:solidFill>
                  <a:schemeClr val="tx1">
                    <a:lumMod val="65000"/>
                    <a:lumOff val="35000"/>
                  </a:schemeClr>
                </a:solidFill>
              </a:endParaRPr>
            </a:p>
          </p:txBody>
        </p:sp>
        <p:sp>
          <p:nvSpPr>
            <p:cNvPr id="115" name="TextBox 114"/>
            <p:cNvSpPr txBox="1"/>
            <p:nvPr/>
          </p:nvSpPr>
          <p:spPr>
            <a:xfrm>
              <a:off x="521550" y="235613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135 cm</a:t>
              </a:r>
              <a:endParaRPr lang="zh-CN" altLang="en-US" sz="1400" dirty="0">
                <a:solidFill>
                  <a:schemeClr val="tx1">
                    <a:lumMod val="65000"/>
                    <a:lumOff val="35000"/>
                  </a:schemeClr>
                </a:solidFill>
              </a:endParaRPr>
            </a:p>
          </p:txBody>
        </p:sp>
        <p:sp>
          <p:nvSpPr>
            <p:cNvPr id="116" name="TextBox 115"/>
            <p:cNvSpPr txBox="1"/>
            <p:nvPr/>
          </p:nvSpPr>
          <p:spPr>
            <a:xfrm>
              <a:off x="521550" y="15837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185 cm</a:t>
              </a:r>
              <a:endParaRPr lang="zh-CN" altLang="en-US" sz="1400" dirty="0">
                <a:solidFill>
                  <a:schemeClr val="tx1">
                    <a:lumMod val="65000"/>
                    <a:lumOff val="35000"/>
                  </a:schemeClr>
                </a:solidFill>
              </a:endParaRPr>
            </a:p>
          </p:txBody>
        </p:sp>
        <p:sp>
          <p:nvSpPr>
            <p:cNvPr id="117" name="TextBox 116"/>
            <p:cNvSpPr txBox="1"/>
            <p:nvPr/>
          </p:nvSpPr>
          <p:spPr>
            <a:xfrm>
              <a:off x="521550" y="50367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245 cm</a:t>
              </a:r>
              <a:endParaRPr lang="zh-CN" altLang="en-US" sz="1400" dirty="0">
                <a:solidFill>
                  <a:schemeClr val="tx1">
                    <a:lumMod val="65000"/>
                    <a:lumOff val="35000"/>
                  </a:schemeClr>
                </a:solidFill>
              </a:endParaRPr>
            </a:p>
          </p:txBody>
        </p:sp>
        <p:cxnSp>
          <p:nvCxnSpPr>
            <p:cNvPr id="118" name="直接箭头连接符 117"/>
            <p:cNvCxnSpPr/>
            <p:nvPr/>
          </p:nvCxnSpPr>
          <p:spPr>
            <a:xfrm flipV="1">
              <a:off x="4278360" y="4616703"/>
              <a:ext cx="0" cy="104497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4617005" y="4644136"/>
              <a:ext cx="0" cy="101754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V="1">
              <a:off x="5292080" y="4419111"/>
              <a:ext cx="0" cy="12425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flipV="1">
              <a:off x="6012160" y="4059071"/>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p:nvPr/>
          </p:nvCxnSpPr>
          <p:spPr>
            <a:xfrm flipV="1">
              <a:off x="6980063" y="4050908"/>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rot="5400000">
              <a:off x="3923056" y="5840396"/>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120 cm</a:t>
              </a:r>
              <a:endParaRPr lang="zh-CN" altLang="en-US" sz="1400" dirty="0">
                <a:solidFill>
                  <a:schemeClr val="tx1">
                    <a:lumMod val="65000"/>
                    <a:lumOff val="35000"/>
                  </a:schemeClr>
                </a:solidFill>
              </a:endParaRPr>
            </a:p>
          </p:txBody>
        </p:sp>
        <p:sp>
          <p:nvSpPr>
            <p:cNvPr id="134" name="TextBox 133"/>
            <p:cNvSpPr txBox="1"/>
            <p:nvPr/>
          </p:nvSpPr>
          <p:spPr>
            <a:xfrm rot="5400000">
              <a:off x="4283096"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140 cm</a:t>
              </a:r>
              <a:endParaRPr lang="zh-CN" altLang="en-US" sz="1400" dirty="0">
                <a:solidFill>
                  <a:schemeClr val="tx1">
                    <a:lumMod val="65000"/>
                    <a:lumOff val="35000"/>
                  </a:schemeClr>
                </a:solidFill>
              </a:endParaRPr>
            </a:p>
          </p:txBody>
        </p:sp>
        <p:sp>
          <p:nvSpPr>
            <p:cNvPr id="135" name="TextBox 134"/>
            <p:cNvSpPr txBox="1"/>
            <p:nvPr/>
          </p:nvSpPr>
          <p:spPr>
            <a:xfrm rot="5400000">
              <a:off x="495817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190 cm</a:t>
              </a:r>
              <a:endParaRPr lang="zh-CN" altLang="en-US" sz="1400" dirty="0">
                <a:solidFill>
                  <a:schemeClr val="tx1">
                    <a:lumMod val="65000"/>
                    <a:lumOff val="35000"/>
                  </a:schemeClr>
                </a:solidFill>
              </a:endParaRPr>
            </a:p>
          </p:txBody>
        </p:sp>
        <p:sp>
          <p:nvSpPr>
            <p:cNvPr id="136" name="TextBox 135"/>
            <p:cNvSpPr txBox="1"/>
            <p:nvPr/>
          </p:nvSpPr>
          <p:spPr>
            <a:xfrm rot="5400000">
              <a:off x="567825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240 cm</a:t>
              </a:r>
              <a:endParaRPr lang="zh-CN" altLang="en-US" sz="1400" dirty="0">
                <a:solidFill>
                  <a:schemeClr val="tx1">
                    <a:lumMod val="65000"/>
                    <a:lumOff val="35000"/>
                  </a:schemeClr>
                </a:solidFill>
              </a:endParaRPr>
            </a:p>
          </p:txBody>
        </p:sp>
        <p:sp>
          <p:nvSpPr>
            <p:cNvPr id="137" name="TextBox 136"/>
            <p:cNvSpPr txBox="1"/>
            <p:nvPr/>
          </p:nvSpPr>
          <p:spPr>
            <a:xfrm rot="5400000">
              <a:off x="6616099"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300 cm</a:t>
              </a:r>
              <a:endParaRPr lang="zh-CN" altLang="en-US" sz="1400" dirty="0">
                <a:solidFill>
                  <a:schemeClr val="tx1">
                    <a:lumMod val="65000"/>
                    <a:lumOff val="35000"/>
                  </a:schemeClr>
                </a:solidFill>
              </a:endParaRPr>
            </a:p>
          </p:txBody>
        </p:sp>
        <p:sp>
          <p:nvSpPr>
            <p:cNvPr id="140" name="TextBox 139"/>
            <p:cNvSpPr txBox="1"/>
            <p:nvPr/>
          </p:nvSpPr>
          <p:spPr>
            <a:xfrm>
              <a:off x="6826025" y="3576319"/>
              <a:ext cx="619116" cy="311829"/>
            </a:xfrm>
            <a:prstGeom prst="rect">
              <a:avLst/>
            </a:prstGeom>
            <a:noFill/>
          </p:spPr>
          <p:txBody>
            <a:bodyPr wrap="square" rtlCol="0">
              <a:spAutoFit/>
            </a:bodyPr>
            <a:lstStyle/>
            <a:p>
              <a:pPr algn="ctr"/>
              <a:r>
                <a:rPr lang="en-US" altLang="zh-CN" sz="1400" dirty="0" smtClean="0">
                  <a:solidFill>
                    <a:schemeClr val="tx1">
                      <a:lumMod val="65000"/>
                      <a:lumOff val="35000"/>
                    </a:schemeClr>
                  </a:solidFill>
                </a:rPr>
                <a:t>20</a:t>
              </a:r>
              <a:r>
                <a:rPr lang="en-US" altLang="zh-CN" sz="1400" dirty="0" smtClean="0">
                  <a:solidFill>
                    <a:schemeClr val="tx1">
                      <a:lumMod val="65000"/>
                      <a:lumOff val="35000"/>
                    </a:schemeClr>
                  </a:solidFill>
                  <a:sym typeface="Symbol"/>
                </a:rPr>
                <a:t></a:t>
              </a:r>
              <a:endParaRPr lang="zh-CN" altLang="en-US" sz="1400" dirty="0">
                <a:solidFill>
                  <a:schemeClr val="tx1">
                    <a:lumMod val="65000"/>
                    <a:lumOff val="35000"/>
                  </a:schemeClr>
                </a:solidFill>
              </a:endParaRPr>
            </a:p>
          </p:txBody>
        </p:sp>
      </p:grpSp>
      <p:sp>
        <p:nvSpPr>
          <p:cNvPr id="3" name="TextBox 2"/>
          <p:cNvSpPr txBox="1"/>
          <p:nvPr/>
        </p:nvSpPr>
        <p:spPr>
          <a:xfrm>
            <a:off x="3442774" y="23872"/>
            <a:ext cx="2052916" cy="707886"/>
          </a:xfrm>
          <a:prstGeom prst="rect">
            <a:avLst/>
          </a:prstGeom>
          <a:noFill/>
        </p:spPr>
        <p:txBody>
          <a:bodyPr wrap="none" rtlCol="0">
            <a:spAutoFit/>
          </a:bodyPr>
          <a:lstStyle/>
          <a:p>
            <a:r>
              <a:rPr lang="en-US" sz="4000" b="1" dirty="0" smtClean="0"/>
              <a:t>Detector</a:t>
            </a:r>
            <a:endParaRPr lang="en-US" sz="4000" b="1" dirty="0"/>
          </a:p>
        </p:txBody>
      </p:sp>
      <p:sp>
        <p:nvSpPr>
          <p:cNvPr id="80" name="Rectangle 14"/>
          <p:cNvSpPr>
            <a:spLocks noChangeArrowheads="1"/>
          </p:cNvSpPr>
          <p:nvPr/>
        </p:nvSpPr>
        <p:spPr bwMode="auto">
          <a:xfrm>
            <a:off x="6266721" y="2180057"/>
            <a:ext cx="2877279" cy="1071143"/>
          </a:xfrm>
          <a:prstGeom prst="rect">
            <a:avLst/>
          </a:prstGeom>
          <a:solidFill>
            <a:srgbClr val="57D4D2"/>
          </a:solidFill>
          <a:ln>
            <a:noFill/>
          </a:ln>
          <a:extLst/>
        </p:spPr>
        <p:txBody>
          <a:bodyPr/>
          <a:lstStyle/>
          <a:p>
            <a:pPr marL="342900" indent="-342900">
              <a:lnSpc>
                <a:spcPct val="90000"/>
              </a:lnSpc>
              <a:spcBef>
                <a:spcPts val="600"/>
              </a:spcBef>
            </a:pPr>
            <a:r>
              <a:rPr lang="en-US" altLang="zh-CN" sz="1600" dirty="0" smtClean="0">
                <a:latin typeface="Times CY"/>
                <a:cs typeface="Times CY"/>
              </a:rPr>
              <a:t>MDC</a:t>
            </a:r>
          </a:p>
          <a:p>
            <a:pPr marL="342900" indent="-342900">
              <a:lnSpc>
                <a:spcPct val="90000"/>
              </a:lnSpc>
              <a:spcBef>
                <a:spcPts val="600"/>
              </a:spcBef>
              <a:buFont typeface="Arial"/>
              <a:buChar char="•"/>
            </a:pPr>
            <a:r>
              <a:rPr lang="en-US" altLang="zh-CN" sz="1600" dirty="0" err="1" smtClean="0">
                <a:latin typeface="Symbol" charset="2"/>
                <a:cs typeface="Symbol" charset="2"/>
              </a:rPr>
              <a:t>s</a:t>
            </a:r>
            <a:r>
              <a:rPr lang="en-US" altLang="zh-CN" sz="1600" baseline="-25000" dirty="0" err="1" smtClean="0">
                <a:latin typeface="Times CY"/>
                <a:cs typeface="Times CY"/>
              </a:rPr>
              <a:t>xy</a:t>
            </a:r>
            <a:r>
              <a:rPr lang="en-US" altLang="zh-CN" sz="1600" dirty="0" smtClean="0">
                <a:latin typeface="Times CY"/>
                <a:cs typeface="Times CY"/>
              </a:rPr>
              <a:t>=130 </a:t>
            </a:r>
            <a:r>
              <a:rPr lang="en-US" altLang="zh-CN" sz="1600" dirty="0" smtClean="0">
                <a:latin typeface="Symbol" charset="2"/>
                <a:cs typeface="Symbol" charset="2"/>
              </a:rPr>
              <a:t>m</a:t>
            </a:r>
            <a:r>
              <a:rPr lang="en-US" altLang="zh-CN" sz="1600" dirty="0" smtClean="0">
                <a:latin typeface="Times CY"/>
                <a:cs typeface="Times CY"/>
              </a:rPr>
              <a:t>m</a:t>
            </a:r>
          </a:p>
          <a:p>
            <a:pPr marL="342900" indent="-342900">
              <a:lnSpc>
                <a:spcPct val="90000"/>
              </a:lnSpc>
              <a:spcBef>
                <a:spcPts val="600"/>
              </a:spcBef>
              <a:buFont typeface="Arial"/>
              <a:buChar char="•"/>
            </a:pPr>
            <a:r>
              <a:rPr lang="en-US" altLang="zh-CN" sz="1600" dirty="0" err="1" smtClean="0">
                <a:latin typeface="Times CY"/>
                <a:cs typeface="Times CY"/>
              </a:rPr>
              <a:t>dE</a:t>
            </a:r>
            <a:r>
              <a:rPr lang="en-US" altLang="zh-CN" sz="1600" dirty="0">
                <a:latin typeface="Times CY"/>
                <a:cs typeface="Times CY"/>
              </a:rPr>
              <a:t>/</a:t>
            </a:r>
            <a:r>
              <a:rPr lang="en-US" altLang="zh-CN" sz="1600" dirty="0" smtClean="0">
                <a:latin typeface="Times CY"/>
                <a:cs typeface="Times CY"/>
              </a:rPr>
              <a:t>dx&lt;7%, </a:t>
            </a:r>
            <a:r>
              <a:rPr lang="en-US" altLang="zh-CN" sz="1600" dirty="0" err="1" smtClean="0">
                <a:latin typeface="Symbol" charset="2"/>
                <a:cs typeface="Symbol" charset="2"/>
              </a:rPr>
              <a:t>s</a:t>
            </a:r>
            <a:r>
              <a:rPr lang="en-US" altLang="zh-CN" sz="1600" baseline="-25000" dirty="0" err="1" smtClean="0">
                <a:latin typeface="Times CY"/>
                <a:cs typeface="Times CY"/>
              </a:rPr>
              <a:t>p</a:t>
            </a:r>
            <a:r>
              <a:rPr lang="en-US" altLang="zh-CN" sz="1600" dirty="0">
                <a:latin typeface="Times CY"/>
                <a:cs typeface="Times CY"/>
              </a:rPr>
              <a:t>/p </a:t>
            </a:r>
            <a:r>
              <a:rPr lang="en-US" altLang="zh-CN" sz="1600" dirty="0" smtClean="0">
                <a:latin typeface="Times CY"/>
                <a:cs typeface="Times CY"/>
              </a:rPr>
              <a:t>=0.5</a:t>
            </a:r>
            <a:r>
              <a:rPr lang="en-US" altLang="zh-CN" sz="1600" dirty="0">
                <a:latin typeface="Times CY"/>
                <a:cs typeface="Times CY"/>
              </a:rPr>
              <a:t>% at 1 </a:t>
            </a:r>
            <a:r>
              <a:rPr lang="en-US" altLang="zh-CN" sz="1600" dirty="0" err="1" smtClean="0">
                <a:latin typeface="Times CY"/>
                <a:cs typeface="Times CY"/>
              </a:rPr>
              <a:t>GeV</a:t>
            </a:r>
            <a:endParaRPr lang="en-US" altLang="zh-CN" sz="1600" dirty="0">
              <a:latin typeface="Times CY"/>
              <a:cs typeface="Times CY"/>
            </a:endParaRPr>
          </a:p>
          <a:p>
            <a:pPr marL="342900" indent="-342900">
              <a:lnSpc>
                <a:spcPct val="90000"/>
              </a:lnSpc>
              <a:spcBef>
                <a:spcPts val="600"/>
              </a:spcBef>
            </a:pP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86" name="Rectangle 14"/>
          <p:cNvSpPr>
            <a:spLocks noChangeArrowheads="1"/>
          </p:cNvSpPr>
          <p:nvPr/>
        </p:nvSpPr>
        <p:spPr bwMode="auto">
          <a:xfrm>
            <a:off x="6266721" y="904103"/>
            <a:ext cx="2877279" cy="1263942"/>
          </a:xfrm>
          <a:prstGeom prst="rect">
            <a:avLst/>
          </a:prstGeom>
          <a:solidFill>
            <a:srgbClr val="FF23DA"/>
          </a:solidFill>
          <a:ln>
            <a:noFill/>
          </a:ln>
          <a:extLst/>
        </p:spPr>
        <p:txBody>
          <a:bodyPr/>
          <a:lstStyle/>
          <a:p>
            <a:pPr marL="342900" indent="-342900">
              <a:lnSpc>
                <a:spcPct val="90000"/>
              </a:lnSpc>
              <a:spcBef>
                <a:spcPts val="600"/>
              </a:spcBef>
            </a:pPr>
            <a:r>
              <a:rPr lang="en-US" altLang="zh-CN" sz="1600" dirty="0" smtClean="0">
                <a:solidFill>
                  <a:schemeClr val="bg1"/>
                </a:solidFill>
                <a:latin typeface="Times CY"/>
                <a:cs typeface="Times CY"/>
              </a:rPr>
              <a:t>PXD</a:t>
            </a:r>
            <a:endParaRPr lang="en-US" altLang="zh-CN" sz="1600" dirty="0" smtClean="0">
              <a:solidFill>
                <a:srgbClr val="FF0000"/>
              </a:solidFill>
              <a:latin typeface="Times CY"/>
              <a:cs typeface="Times CY"/>
            </a:endParaRPr>
          </a:p>
          <a:p>
            <a:pPr marL="342900" indent="-342900">
              <a:lnSpc>
                <a:spcPct val="90000"/>
              </a:lnSpc>
              <a:spcBef>
                <a:spcPts val="600"/>
              </a:spcBef>
              <a:buFont typeface="Arial"/>
              <a:buChar char="•"/>
            </a:pPr>
            <a:r>
              <a:rPr lang="en-US" altLang="zh-CN" sz="1600" dirty="0">
                <a:solidFill>
                  <a:srgbClr val="FFFFFF"/>
                </a:solidFill>
                <a:latin typeface="Times CY"/>
                <a:cs typeface="Times CY"/>
              </a:rPr>
              <a:t>M</a:t>
            </a:r>
            <a:r>
              <a:rPr lang="en-US" altLang="zh-CN" sz="1600" dirty="0" smtClean="0">
                <a:solidFill>
                  <a:srgbClr val="FFFFFF"/>
                </a:solidFill>
                <a:latin typeface="Times CY"/>
                <a:cs typeface="Times CY"/>
              </a:rPr>
              <a:t>aterial budget ~0.15%X</a:t>
            </a:r>
            <a:r>
              <a:rPr lang="en-US" altLang="zh-CN" sz="1600" baseline="-25000" dirty="0" smtClean="0">
                <a:solidFill>
                  <a:srgbClr val="FFFFFF"/>
                </a:solidFill>
                <a:latin typeface="Times CY"/>
                <a:cs typeface="Times CY"/>
              </a:rPr>
              <a:t>0 </a:t>
            </a:r>
            <a:r>
              <a:rPr lang="en-US" altLang="zh-CN" sz="1600" dirty="0" smtClean="0">
                <a:solidFill>
                  <a:srgbClr val="FFFFFF"/>
                </a:solidFill>
                <a:latin typeface="Times CY"/>
                <a:cs typeface="Times CY"/>
              </a:rPr>
              <a:t>/ layer </a:t>
            </a:r>
          </a:p>
          <a:p>
            <a:pPr marL="342900" indent="-342900">
              <a:lnSpc>
                <a:spcPct val="90000"/>
              </a:lnSpc>
              <a:spcBef>
                <a:spcPts val="600"/>
              </a:spcBef>
              <a:buFont typeface="Arial"/>
              <a:buChar char="•"/>
            </a:pPr>
            <a:r>
              <a:rPr lang="en-US" altLang="zh-CN" sz="1600" dirty="0" err="1" smtClean="0">
                <a:solidFill>
                  <a:srgbClr val="FFFFFF"/>
                </a:solidFill>
                <a:latin typeface="Symbol" charset="2"/>
                <a:cs typeface="Symbol" charset="2"/>
              </a:rPr>
              <a:t>s</a:t>
            </a:r>
            <a:r>
              <a:rPr lang="en-US" altLang="zh-CN" sz="1600" baseline="-25000" dirty="0" err="1" smtClean="0">
                <a:solidFill>
                  <a:srgbClr val="FFFFFF"/>
                </a:solidFill>
                <a:latin typeface="Times CY"/>
                <a:cs typeface="Times CY"/>
              </a:rPr>
              <a:t>xy</a:t>
            </a:r>
            <a:r>
              <a:rPr lang="en-US" altLang="zh-CN" sz="1600" dirty="0" smtClean="0">
                <a:solidFill>
                  <a:srgbClr val="FFFFFF"/>
                </a:solidFill>
                <a:latin typeface="Times CY"/>
                <a:cs typeface="Times CY"/>
              </a:rPr>
              <a:t>=</a:t>
            </a:r>
            <a:r>
              <a:rPr lang="en-US" altLang="zh-CN" sz="1600" dirty="0">
                <a:solidFill>
                  <a:srgbClr val="FFFFFF"/>
                </a:solidFill>
                <a:latin typeface="Times CY"/>
                <a:cs typeface="Times CY"/>
              </a:rPr>
              <a:t>5</a:t>
            </a:r>
            <a:r>
              <a:rPr lang="en-US" altLang="zh-CN" sz="1600" dirty="0" smtClean="0">
                <a:solidFill>
                  <a:srgbClr val="FFFFFF"/>
                </a:solidFill>
                <a:latin typeface="Times CY"/>
                <a:cs typeface="Times CY"/>
              </a:rPr>
              <a:t>0 </a:t>
            </a:r>
            <a:r>
              <a:rPr lang="en-US" altLang="zh-CN" sz="1600" dirty="0" smtClean="0">
                <a:solidFill>
                  <a:srgbClr val="FFFFFF"/>
                </a:solidFill>
                <a:latin typeface="Symbol" charset="2"/>
                <a:cs typeface="Symbol" charset="2"/>
              </a:rPr>
              <a:t>m</a:t>
            </a:r>
            <a:r>
              <a:rPr lang="en-US" altLang="zh-CN" sz="1600" dirty="0" smtClean="0">
                <a:solidFill>
                  <a:srgbClr val="FFFFFF"/>
                </a:solidFill>
                <a:latin typeface="Times CY"/>
                <a:cs typeface="Times CY"/>
              </a:rPr>
              <a:t>m</a:t>
            </a:r>
            <a:endParaRPr lang="en-US" altLang="zh-CN" sz="1600" dirty="0">
              <a:solidFill>
                <a:srgbClr val="000000"/>
              </a:solidFill>
              <a:latin typeface="Times CY"/>
              <a:cs typeface="Times CY"/>
            </a:endParaRPr>
          </a:p>
        </p:txBody>
      </p:sp>
      <p:sp>
        <p:nvSpPr>
          <p:cNvPr id="90" name="Rectangle 14"/>
          <p:cNvSpPr>
            <a:spLocks noChangeArrowheads="1"/>
          </p:cNvSpPr>
          <p:nvPr/>
        </p:nvSpPr>
        <p:spPr bwMode="auto">
          <a:xfrm>
            <a:off x="6266721" y="3257381"/>
            <a:ext cx="2877279" cy="921079"/>
          </a:xfrm>
          <a:prstGeom prst="rect">
            <a:avLst/>
          </a:prstGeom>
          <a:solidFill>
            <a:srgbClr val="FF0000"/>
          </a:solidFill>
          <a:ln>
            <a:noFill/>
          </a:ln>
          <a:extLst/>
        </p:spPr>
        <p:txBody>
          <a:bodyPr/>
          <a:lstStyle/>
          <a:p>
            <a:pPr marL="342900" indent="-342900">
              <a:lnSpc>
                <a:spcPct val="90000"/>
              </a:lnSpc>
              <a:spcBef>
                <a:spcPts val="600"/>
              </a:spcBef>
            </a:pPr>
            <a:r>
              <a:rPr lang="en-US" altLang="zh-CN" sz="1600" dirty="0" smtClean="0">
                <a:latin typeface="Times CY"/>
                <a:cs typeface="Times CY"/>
              </a:rPr>
              <a:t>PID</a:t>
            </a:r>
          </a:p>
          <a:p>
            <a:pPr marL="342900" indent="-342900">
              <a:lnSpc>
                <a:spcPct val="90000"/>
              </a:lnSpc>
              <a:spcBef>
                <a:spcPts val="600"/>
              </a:spcBef>
              <a:buFont typeface="Arial"/>
              <a:buChar char="•"/>
            </a:pPr>
            <a:r>
              <a:rPr lang="en-US" altLang="zh-CN" sz="1600" dirty="0">
                <a:sym typeface="Symbol"/>
              </a:rPr>
              <a:t>/K (and K/p) 3-4 separation up to 2GeV/</a:t>
            </a:r>
            <a:r>
              <a:rPr lang="en-US" altLang="zh-CN" sz="1600" dirty="0" smtClean="0">
                <a:sym typeface="Symbol"/>
              </a:rPr>
              <a:t>c</a:t>
            </a: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95" name="Rectangle 15"/>
          <p:cNvSpPr>
            <a:spLocks noChangeArrowheads="1"/>
          </p:cNvSpPr>
          <p:nvPr/>
        </p:nvSpPr>
        <p:spPr bwMode="auto">
          <a:xfrm>
            <a:off x="6266721" y="4175649"/>
            <a:ext cx="2877279" cy="1556256"/>
          </a:xfrm>
          <a:prstGeom prst="rect">
            <a:avLst/>
          </a:prstGeom>
          <a:solidFill>
            <a:srgbClr val="0000FF"/>
          </a:solidFill>
          <a:ln>
            <a:noFill/>
          </a:ln>
          <a:extLst/>
        </p:spPr>
        <p:txBody>
          <a:bodyPr/>
          <a:lstStyle/>
          <a:p>
            <a:pPr marL="342900" indent="-342900">
              <a:lnSpc>
                <a:spcPct val="80000"/>
              </a:lnSpc>
              <a:spcBef>
                <a:spcPts val="600"/>
              </a:spcBef>
            </a:pPr>
            <a:r>
              <a:rPr lang="en-GB" altLang="zh-CN" dirty="0" smtClean="0">
                <a:solidFill>
                  <a:schemeClr val="bg1"/>
                </a:solidFill>
                <a:latin typeface="Calibri" charset="0"/>
              </a:rPr>
              <a:t>EMC </a:t>
            </a:r>
            <a:endParaRPr lang="en-GB" altLang="zh-CN" dirty="0" smtClean="0">
              <a:solidFill>
                <a:schemeClr val="bg1"/>
              </a:solidFill>
              <a:sym typeface="Wingdings"/>
            </a:endParaRPr>
          </a:p>
          <a:p>
            <a:pPr marL="342900" indent="-342900">
              <a:lnSpc>
                <a:spcPct val="80000"/>
              </a:lnSpc>
              <a:spcBef>
                <a:spcPts val="600"/>
              </a:spcBef>
            </a:pPr>
            <a:r>
              <a:rPr lang="en-GB" altLang="zh-CN" dirty="0" smtClean="0">
                <a:solidFill>
                  <a:schemeClr val="bg1"/>
                </a:solidFill>
                <a:sym typeface="Wingdings"/>
              </a:rPr>
              <a:t>Energy range: 0.02-2GeV</a:t>
            </a:r>
          </a:p>
          <a:p>
            <a:pPr marL="342900" indent="-342900">
              <a:lnSpc>
                <a:spcPct val="80000"/>
              </a:lnSpc>
              <a:spcBef>
                <a:spcPts val="600"/>
              </a:spcBef>
            </a:pPr>
            <a:r>
              <a:rPr lang="en-GB" altLang="zh-CN" dirty="0" smtClean="0">
                <a:solidFill>
                  <a:schemeClr val="bg1"/>
                </a:solidFill>
                <a:sym typeface="Wingdings"/>
              </a:rPr>
              <a:t>At 1 </a:t>
            </a:r>
            <a:r>
              <a:rPr lang="en-GB" altLang="zh-CN" dirty="0" err="1" smtClean="0">
                <a:solidFill>
                  <a:schemeClr val="bg1"/>
                </a:solidFill>
                <a:sym typeface="Wingdings"/>
              </a:rPr>
              <a:t>GeV</a:t>
            </a:r>
            <a:r>
              <a:rPr lang="en-GB" altLang="zh-CN" dirty="0" smtClean="0">
                <a:solidFill>
                  <a:schemeClr val="bg1"/>
                </a:solidFill>
                <a:sym typeface="Wingdings"/>
              </a:rPr>
              <a:t>        </a:t>
            </a:r>
            <a:r>
              <a:rPr lang="en-US" altLang="zh-CN" dirty="0" err="1" smtClean="0">
                <a:solidFill>
                  <a:schemeClr val="bg1"/>
                </a:solidFill>
                <a:latin typeface="Symbol" charset="0"/>
              </a:rPr>
              <a:t>s</a:t>
            </a:r>
            <a:r>
              <a:rPr lang="en-US" altLang="zh-CN" baseline="-25000" dirty="0" err="1" smtClean="0">
                <a:solidFill>
                  <a:schemeClr val="bg1"/>
                </a:solidFill>
                <a:latin typeface="Calibri" charset="0"/>
              </a:rPr>
              <a:t>E</a:t>
            </a:r>
            <a:r>
              <a:rPr lang="en-US" altLang="zh-CN" baseline="-25000" dirty="0" smtClean="0">
                <a:solidFill>
                  <a:schemeClr val="bg1"/>
                </a:solidFill>
                <a:latin typeface="Calibri" charset="0"/>
              </a:rPr>
              <a:t> </a:t>
            </a:r>
            <a:r>
              <a:rPr lang="en-US" altLang="zh-CN" dirty="0" smtClean="0">
                <a:solidFill>
                  <a:schemeClr val="bg1"/>
                </a:solidFill>
                <a:latin typeface="Calibri" charset="0"/>
              </a:rPr>
              <a:t>(%)</a:t>
            </a:r>
            <a:r>
              <a:rPr lang="en-US" altLang="zh-CN" baseline="-25000" dirty="0" smtClean="0">
                <a:solidFill>
                  <a:schemeClr val="bg1"/>
                </a:solidFill>
                <a:latin typeface="Calibri" charset="0"/>
              </a:rPr>
              <a:t>      </a:t>
            </a:r>
            <a:endParaRPr lang="en-GB" altLang="zh-CN" dirty="0">
              <a:solidFill>
                <a:schemeClr val="bg1"/>
              </a:solidFill>
            </a:endParaRPr>
          </a:p>
          <a:p>
            <a:pPr marL="342900" indent="-342900">
              <a:lnSpc>
                <a:spcPct val="80000"/>
              </a:lnSpc>
              <a:spcBef>
                <a:spcPts val="600"/>
              </a:spcBef>
            </a:pPr>
            <a:r>
              <a:rPr lang="en-US" altLang="zh-CN" dirty="0" smtClean="0">
                <a:solidFill>
                  <a:schemeClr val="bg1"/>
                </a:solidFill>
              </a:rPr>
              <a:t>Barrel(Cs(I):     </a:t>
            </a:r>
            <a:r>
              <a:rPr lang="en-GB" altLang="zh-CN" dirty="0" smtClean="0">
                <a:solidFill>
                  <a:schemeClr val="bg1"/>
                </a:solidFill>
                <a:latin typeface="Calibri" charset="0"/>
              </a:rPr>
              <a:t>2          </a:t>
            </a:r>
          </a:p>
          <a:p>
            <a:pPr marL="342900" indent="-342900">
              <a:lnSpc>
                <a:spcPct val="80000"/>
              </a:lnSpc>
              <a:spcBef>
                <a:spcPts val="600"/>
              </a:spcBef>
            </a:pPr>
            <a:r>
              <a:rPr lang="en-GB" altLang="zh-CN" dirty="0" err="1" smtClean="0">
                <a:solidFill>
                  <a:schemeClr val="bg1"/>
                </a:solidFill>
                <a:cs typeface="Symbol" charset="2"/>
              </a:rPr>
              <a:t>Endcap</a:t>
            </a:r>
            <a:r>
              <a:rPr lang="en-GB" altLang="zh-CN" dirty="0" smtClean="0">
                <a:solidFill>
                  <a:schemeClr val="bg1"/>
                </a:solidFill>
                <a:cs typeface="Symbol" charset="2"/>
              </a:rPr>
              <a:t> (Cs)</a:t>
            </a:r>
            <a:r>
              <a:rPr lang="en-GB" altLang="zh-CN" dirty="0" smtClean="0">
                <a:solidFill>
                  <a:schemeClr val="bg1"/>
                </a:solidFill>
                <a:latin typeface="Calibri" charset="0"/>
              </a:rPr>
              <a:t>:     </a:t>
            </a:r>
            <a:r>
              <a:rPr lang="en-GB" altLang="zh-CN" dirty="0">
                <a:solidFill>
                  <a:schemeClr val="bg1"/>
                </a:solidFill>
                <a:latin typeface="Calibri" charset="0"/>
              </a:rPr>
              <a:t>4</a:t>
            </a:r>
            <a:r>
              <a:rPr lang="en-GB" altLang="zh-CN" dirty="0" smtClean="0">
                <a:solidFill>
                  <a:schemeClr val="bg1"/>
                </a:solidFill>
                <a:latin typeface="Calibri" charset="0"/>
              </a:rPr>
              <a:t>     </a:t>
            </a: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a:solidFill>
                <a:schemeClr val="bg1"/>
              </a:solidFill>
              <a:latin typeface="Calibri" charset="0"/>
            </a:endParaRPr>
          </a:p>
          <a:p>
            <a:pPr marL="342900" indent="-342900">
              <a:lnSpc>
                <a:spcPct val="80000"/>
              </a:lnSpc>
              <a:spcBef>
                <a:spcPts val="600"/>
              </a:spcBef>
            </a:pPr>
            <a:endParaRPr lang="en-US" altLang="zh-CN" dirty="0">
              <a:solidFill>
                <a:schemeClr val="bg1"/>
              </a:solidFill>
              <a:latin typeface="Calibri" charset="0"/>
            </a:endParaRPr>
          </a:p>
        </p:txBody>
      </p:sp>
      <p:sp>
        <p:nvSpPr>
          <p:cNvPr id="97" name="Rectangle 14"/>
          <p:cNvSpPr>
            <a:spLocks noChangeArrowheads="1"/>
          </p:cNvSpPr>
          <p:nvPr/>
        </p:nvSpPr>
        <p:spPr bwMode="auto">
          <a:xfrm>
            <a:off x="6266721" y="5730074"/>
            <a:ext cx="2877279" cy="958571"/>
          </a:xfrm>
          <a:prstGeom prst="rect">
            <a:avLst/>
          </a:prstGeom>
          <a:solidFill>
            <a:srgbClr val="1EFF12"/>
          </a:solidFill>
          <a:ln>
            <a:noFill/>
          </a:ln>
          <a:extLst/>
        </p:spPr>
        <p:txBody>
          <a:bodyPr/>
          <a:lstStyle/>
          <a:p>
            <a:pPr marL="342900" indent="-342900">
              <a:lnSpc>
                <a:spcPct val="90000"/>
              </a:lnSpc>
              <a:spcBef>
                <a:spcPts val="600"/>
              </a:spcBef>
            </a:pPr>
            <a:r>
              <a:rPr lang="en-US" altLang="zh-CN" dirty="0" smtClean="0">
                <a:latin typeface="Times CY"/>
                <a:cs typeface="Times CY"/>
              </a:rPr>
              <a:t>MUD</a:t>
            </a:r>
          </a:p>
          <a:p>
            <a:pPr marL="342900" indent="-342900">
              <a:lnSpc>
                <a:spcPct val="90000"/>
              </a:lnSpc>
              <a:spcBef>
                <a:spcPts val="600"/>
              </a:spcBef>
              <a:buFont typeface="Arial"/>
              <a:buChar char="•"/>
            </a:pPr>
            <a:r>
              <a:rPr lang="en-US" altLang="zh-CN" dirty="0">
                <a:sym typeface="Symbol"/>
              </a:rPr>
              <a:t>/ suppression power &gt;</a:t>
            </a:r>
            <a:r>
              <a:rPr lang="en-US" altLang="zh-CN" dirty="0" smtClean="0">
                <a:sym typeface="Symbol"/>
              </a:rPr>
              <a:t>10</a:t>
            </a:r>
            <a:endParaRPr lang="en-US" altLang="zh-CN" dirty="0" smtClean="0">
              <a:solidFill>
                <a:srgbClr val="FFFFFF"/>
              </a:solidFill>
              <a:latin typeface="Times CY"/>
              <a:cs typeface="Times CY"/>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29</a:t>
            </a:fld>
            <a:endParaRPr lang="en-US"/>
          </a:p>
        </p:txBody>
      </p:sp>
    </p:spTree>
    <p:extLst>
      <p:ext uri="{BB962C8B-B14F-4D97-AF65-F5344CB8AC3E}">
        <p14:creationId xmlns:p14="http://schemas.microsoft.com/office/powerpoint/2010/main" val="6537725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30641"/>
          </a:xfrm>
        </p:spPr>
        <p:txBody>
          <a:bodyPr>
            <a:noAutofit/>
          </a:bodyPr>
          <a:lstStyle/>
          <a:p>
            <a:r>
              <a:rPr lang="en-US" b="1" dirty="0" smtClean="0">
                <a:latin typeface="+mn-lt"/>
                <a:cs typeface="Comic Sans MS"/>
              </a:rPr>
              <a:t>Key Science Questions</a:t>
            </a:r>
            <a:endParaRPr lang="en-US" b="1" dirty="0">
              <a:latin typeface="+mn-lt"/>
              <a:cs typeface="Comic Sans MS"/>
            </a:endParaRPr>
          </a:p>
        </p:txBody>
      </p:sp>
      <p:sp>
        <p:nvSpPr>
          <p:cNvPr id="3" name="Content Placeholder 2"/>
          <p:cNvSpPr>
            <a:spLocks noGrp="1"/>
          </p:cNvSpPr>
          <p:nvPr>
            <p:ph idx="1"/>
          </p:nvPr>
        </p:nvSpPr>
        <p:spPr>
          <a:xfrm>
            <a:off x="457200" y="1142365"/>
            <a:ext cx="8229600" cy="5032551"/>
          </a:xfrm>
        </p:spPr>
        <p:txBody>
          <a:bodyPr>
            <a:noAutofit/>
          </a:bodyPr>
          <a:lstStyle/>
          <a:p>
            <a:pPr>
              <a:lnSpc>
                <a:spcPct val="120000"/>
              </a:lnSpc>
              <a:buNone/>
            </a:pPr>
            <a:r>
              <a:rPr lang="en-US" sz="2400" b="1" dirty="0" smtClean="0">
                <a:cs typeface="Comic Sans MS"/>
              </a:rPr>
              <a:t>1.  What interaction does </a:t>
            </a:r>
            <a:r>
              <a:rPr lang="en-US" sz="2400" b="1" dirty="0" smtClean="0">
                <a:solidFill>
                  <a:srgbClr val="FF0000"/>
                </a:solidFill>
                <a:cs typeface="Comic Sans MS"/>
              </a:rPr>
              <a:t>Higgs</a:t>
            </a:r>
            <a:r>
              <a:rPr lang="en-US" sz="2400" b="1" dirty="0" smtClean="0">
                <a:cs typeface="Comic Sans MS"/>
              </a:rPr>
              <a:t> particle reflects? Are there any other Higgs particles?</a:t>
            </a:r>
            <a:endParaRPr lang="en-US" sz="900" b="1" dirty="0" smtClean="0">
              <a:cs typeface="Comic Sans MS"/>
            </a:endParaRPr>
          </a:p>
          <a:p>
            <a:pPr>
              <a:lnSpc>
                <a:spcPct val="120000"/>
              </a:lnSpc>
              <a:buNone/>
            </a:pPr>
            <a:r>
              <a:rPr lang="en-US" sz="2400" b="1" dirty="0" smtClean="0">
                <a:cs typeface="Comic Sans MS"/>
              </a:rPr>
              <a:t>2.  What are </a:t>
            </a:r>
            <a:r>
              <a:rPr lang="en-US" sz="2400" b="1" dirty="0" smtClean="0">
                <a:solidFill>
                  <a:srgbClr val="FF0000"/>
                </a:solidFill>
                <a:cs typeface="Comic Sans MS"/>
              </a:rPr>
              <a:t>dark matter </a:t>
            </a:r>
            <a:r>
              <a:rPr lang="en-US" sz="2400" b="1" dirty="0" smtClean="0">
                <a:cs typeface="Comic Sans MS"/>
              </a:rPr>
              <a:t>and</a:t>
            </a:r>
            <a:r>
              <a:rPr lang="en-US" sz="2400" b="1" dirty="0" smtClean="0">
                <a:solidFill>
                  <a:srgbClr val="FF0000"/>
                </a:solidFill>
                <a:cs typeface="Comic Sans MS"/>
              </a:rPr>
              <a:t> dark energy</a:t>
            </a:r>
            <a:r>
              <a:rPr lang="en-US" sz="2400" b="1" dirty="0" smtClean="0">
                <a:cs typeface="Comic Sans MS"/>
              </a:rPr>
              <a:t>?</a:t>
            </a:r>
          </a:p>
          <a:p>
            <a:pPr>
              <a:lnSpc>
                <a:spcPct val="120000"/>
              </a:lnSpc>
              <a:buNone/>
            </a:pPr>
            <a:r>
              <a:rPr lang="en-US" sz="2400" b="1" dirty="0" smtClean="0">
                <a:cs typeface="Comic Sans MS"/>
              </a:rPr>
              <a:t>3.  How did the </a:t>
            </a:r>
            <a:r>
              <a:rPr lang="en-US" sz="2400" b="1" dirty="0" smtClean="0">
                <a:solidFill>
                  <a:srgbClr val="FF0000"/>
                </a:solidFill>
                <a:cs typeface="Comic Sans MS"/>
              </a:rPr>
              <a:t>universe begins</a:t>
            </a:r>
            <a:r>
              <a:rPr lang="en-US" sz="2400" b="1" dirty="0" smtClean="0">
                <a:cs typeface="Comic Sans MS"/>
              </a:rPr>
              <a:t>?</a:t>
            </a:r>
          </a:p>
          <a:p>
            <a:pPr>
              <a:lnSpc>
                <a:spcPct val="120000"/>
              </a:lnSpc>
              <a:buNone/>
            </a:pPr>
            <a:r>
              <a:rPr lang="en-US" sz="2400" b="1" dirty="0" smtClean="0">
                <a:cs typeface="Comic Sans MS"/>
              </a:rPr>
              <a:t>4. </a:t>
            </a:r>
            <a:r>
              <a:rPr lang="en-US" sz="2400" b="1" dirty="0">
                <a:cs typeface="Comic Sans MS"/>
              </a:rPr>
              <a:t> </a:t>
            </a:r>
            <a:r>
              <a:rPr lang="en-US" sz="2400" b="1" dirty="0" smtClean="0">
                <a:cs typeface="Comic Sans MS"/>
              </a:rPr>
              <a:t>What are the property of </a:t>
            </a:r>
            <a:r>
              <a:rPr lang="en-US" sz="2400" b="1" dirty="0" smtClean="0">
                <a:solidFill>
                  <a:srgbClr val="FF0000"/>
                </a:solidFill>
                <a:cs typeface="Comic Sans MS"/>
              </a:rPr>
              <a:t>neutrinos</a:t>
            </a:r>
            <a:r>
              <a:rPr lang="en-US" sz="2400" b="1" dirty="0" smtClean="0">
                <a:cs typeface="Comic Sans MS"/>
              </a:rPr>
              <a:t>?   </a:t>
            </a:r>
          </a:p>
          <a:p>
            <a:pPr>
              <a:lnSpc>
                <a:spcPct val="120000"/>
              </a:lnSpc>
              <a:buNone/>
            </a:pPr>
            <a:r>
              <a:rPr lang="en-US" sz="2400" b="1" dirty="0" smtClean="0">
                <a:cs typeface="Comic Sans MS"/>
              </a:rPr>
              <a:t>6.  What information do </a:t>
            </a:r>
            <a:r>
              <a:rPr lang="en-US" sz="2400" b="1" dirty="0" smtClean="0">
                <a:solidFill>
                  <a:srgbClr val="FF0000"/>
                </a:solidFill>
                <a:cs typeface="Comic Sans MS"/>
              </a:rPr>
              <a:t>cosmic rays </a:t>
            </a:r>
            <a:r>
              <a:rPr lang="en-US" sz="2400" b="1" dirty="0" smtClean="0">
                <a:cs typeface="Comic Sans MS"/>
              </a:rPr>
              <a:t>bring us</a:t>
            </a:r>
            <a:r>
              <a:rPr lang="en-US" sz="2400" b="1" dirty="0" smtClean="0">
                <a:solidFill>
                  <a:srgbClr val="000000"/>
                </a:solidFill>
                <a:cs typeface="Comic Sans MS"/>
              </a:rPr>
              <a:t>?</a:t>
            </a:r>
          </a:p>
          <a:p>
            <a:pPr marL="457200" indent="-457200">
              <a:lnSpc>
                <a:spcPct val="120000"/>
              </a:lnSpc>
              <a:buAutoNum type="arabicPeriod" startAt="7"/>
            </a:pPr>
            <a:r>
              <a:rPr lang="en-US" sz="2400" b="1" dirty="0" smtClean="0">
                <a:cs typeface="Comic Sans MS"/>
              </a:rPr>
              <a:t>Does </a:t>
            </a:r>
            <a:r>
              <a:rPr lang="en-US" sz="2400" b="1" dirty="0" smtClean="0">
                <a:solidFill>
                  <a:srgbClr val="FF0000"/>
                </a:solidFill>
                <a:cs typeface="Comic Sans MS"/>
              </a:rPr>
              <a:t>proton decay</a:t>
            </a:r>
            <a:r>
              <a:rPr lang="en-US" sz="2400" b="1" dirty="0" smtClean="0">
                <a:cs typeface="Comic Sans MS"/>
              </a:rPr>
              <a:t>?</a:t>
            </a:r>
          </a:p>
          <a:p>
            <a:pPr marL="457200" indent="-457200">
              <a:lnSpc>
                <a:spcPct val="120000"/>
              </a:lnSpc>
              <a:buAutoNum type="arabicPeriod" startAt="7"/>
            </a:pPr>
            <a:r>
              <a:rPr lang="en-US" sz="2400" b="1" dirty="0" smtClean="0">
                <a:solidFill>
                  <a:srgbClr val="000000"/>
                </a:solidFill>
                <a:cs typeface="Comic Sans MS"/>
              </a:rPr>
              <a:t>Are there any </a:t>
            </a:r>
            <a:r>
              <a:rPr lang="en-US" sz="2400" b="1" dirty="0" smtClean="0">
                <a:solidFill>
                  <a:srgbClr val="FF0000"/>
                </a:solidFill>
                <a:cs typeface="Comic Sans MS"/>
              </a:rPr>
              <a:t>new forms </a:t>
            </a:r>
            <a:r>
              <a:rPr lang="en-US" sz="2400" b="1" dirty="0" smtClean="0">
                <a:solidFill>
                  <a:srgbClr val="000000"/>
                </a:solidFill>
                <a:cs typeface="Comic Sans MS"/>
              </a:rPr>
              <a:t>of matter? </a:t>
            </a:r>
          </a:p>
          <a:p>
            <a:pPr marL="457200" indent="-457200">
              <a:lnSpc>
                <a:spcPct val="120000"/>
              </a:lnSpc>
              <a:buAutoNum type="arabicPeriod" startAt="9"/>
            </a:pPr>
            <a:r>
              <a:rPr lang="en-US" sz="2400" b="1" dirty="0" smtClean="0">
                <a:cs typeface="Comic Sans MS"/>
              </a:rPr>
              <a:t>How are the </a:t>
            </a:r>
            <a:r>
              <a:rPr lang="en-US" sz="2400" b="1" dirty="0" smtClean="0">
                <a:solidFill>
                  <a:srgbClr val="FF0000"/>
                </a:solidFill>
                <a:cs typeface="Comic Sans MS"/>
              </a:rPr>
              <a:t>elements from</a:t>
            </a:r>
            <a:r>
              <a:rPr lang="en-US" sz="2400" b="1" dirty="0" smtClean="0">
                <a:cs typeface="Comic Sans MS"/>
              </a:rPr>
              <a:t> </a:t>
            </a:r>
            <a:r>
              <a:rPr lang="en-US" sz="2400" b="1" dirty="0" smtClean="0">
                <a:solidFill>
                  <a:srgbClr val="FF0000"/>
                </a:solidFill>
                <a:cs typeface="Comic Sans MS"/>
              </a:rPr>
              <a:t>iron to uranium </a:t>
            </a:r>
            <a:r>
              <a:rPr lang="en-US" sz="2400" b="1" dirty="0" smtClean="0">
                <a:cs typeface="Comic Sans MS"/>
              </a:rPr>
              <a:t>made?</a:t>
            </a:r>
          </a:p>
          <a:p>
            <a:pPr marL="457200" indent="-457200">
              <a:lnSpc>
                <a:spcPct val="120000"/>
              </a:lnSpc>
              <a:buAutoNum type="arabicPeriod" startAt="9"/>
            </a:pPr>
            <a:r>
              <a:rPr lang="en-US" sz="2400" b="1" dirty="0" smtClean="0"/>
              <a:t>Do all the </a:t>
            </a:r>
            <a:r>
              <a:rPr lang="en-US" sz="2400" b="1" dirty="0" smtClean="0">
                <a:solidFill>
                  <a:srgbClr val="FF0000"/>
                </a:solidFill>
              </a:rPr>
              <a:t>forces become one</a:t>
            </a:r>
            <a:r>
              <a:rPr lang="en-US" sz="2400" b="1" dirty="0" smtClean="0"/>
              <a:t>? </a:t>
            </a:r>
            <a:r>
              <a:rPr lang="en-US" sz="2400" b="1" dirty="0" smtClean="0">
                <a:cs typeface="Comic Sans MS"/>
              </a:rPr>
              <a:t>        </a:t>
            </a:r>
          </a:p>
        </p:txBody>
      </p:sp>
      <p:sp>
        <p:nvSpPr>
          <p:cNvPr id="5" name="Slide Number Placeholder 4"/>
          <p:cNvSpPr>
            <a:spLocks noGrp="1"/>
          </p:cNvSpPr>
          <p:nvPr>
            <p:ph type="sldNum" sz="quarter" idx="12"/>
          </p:nvPr>
        </p:nvSpPr>
        <p:spPr/>
        <p:txBody>
          <a:bodyPr/>
          <a:lstStyle/>
          <a:p>
            <a:fld id="{679A2F6C-EB47-8E48-9100-153391A91E0C}" type="slidenum">
              <a:rPr lang="en-US" smtClean="0"/>
              <a:pPr/>
              <a:t>3</a:t>
            </a:fld>
            <a:endParaRPr lang="en-US" dirty="0"/>
          </a:p>
        </p:txBody>
      </p:sp>
    </p:spTree>
    <p:extLst>
      <p:ext uri="{BB962C8B-B14F-4D97-AF65-F5344CB8AC3E}">
        <p14:creationId xmlns:p14="http://schemas.microsoft.com/office/powerpoint/2010/main" val="183509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Accelerator-based Experiments </a:t>
            </a:r>
            <a:endParaRPr lang="en-US" b="1" dirty="0"/>
          </a:p>
        </p:txBody>
      </p:sp>
      <p:sp>
        <p:nvSpPr>
          <p:cNvPr id="4" name="Slide Number Placeholder 3"/>
          <p:cNvSpPr>
            <a:spLocks noGrp="1"/>
          </p:cNvSpPr>
          <p:nvPr>
            <p:ph type="sldNum" sz="quarter" idx="12"/>
          </p:nvPr>
        </p:nvSpPr>
        <p:spPr>
          <a:xfrm>
            <a:off x="6500725" y="6219902"/>
            <a:ext cx="2133600" cy="365125"/>
          </a:xfrm>
        </p:spPr>
        <p:txBody>
          <a:bodyPr/>
          <a:lstStyle/>
          <a:p>
            <a:fld id="{C973300C-797F-D148-A78D-320196FBAF04}" type="slidenum">
              <a:rPr lang="en-US" smtClean="0"/>
              <a:t>30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44894060"/>
              </p:ext>
            </p:extLst>
          </p:nvPr>
        </p:nvGraphicFramePr>
        <p:xfrm>
          <a:off x="136445" y="1018682"/>
          <a:ext cx="8847521" cy="5638800"/>
        </p:xfrm>
        <a:graphic>
          <a:graphicData uri="http://schemas.openxmlformats.org/drawingml/2006/table">
            <a:tbl>
              <a:tblPr firstRow="1" bandRow="1">
                <a:tableStyleId>{5C22544A-7EE6-4342-B048-85BDC9FD1C3A}</a:tableStyleId>
              </a:tblPr>
              <a:tblGrid>
                <a:gridCol w="804321"/>
                <a:gridCol w="402160"/>
                <a:gridCol w="402160"/>
                <a:gridCol w="402160"/>
                <a:gridCol w="402160"/>
                <a:gridCol w="402160"/>
                <a:gridCol w="402160"/>
                <a:gridCol w="402160"/>
                <a:gridCol w="402160"/>
                <a:gridCol w="402160"/>
                <a:gridCol w="402160"/>
                <a:gridCol w="402160"/>
                <a:gridCol w="402160"/>
                <a:gridCol w="402160"/>
                <a:gridCol w="402160"/>
                <a:gridCol w="402160"/>
                <a:gridCol w="402160"/>
                <a:gridCol w="402160"/>
                <a:gridCol w="402160"/>
                <a:gridCol w="402160"/>
                <a:gridCol w="402160"/>
              </a:tblGrid>
              <a:tr h="1121826">
                <a:tc>
                  <a:txBody>
                    <a:bodyPr/>
                    <a:lstStyle/>
                    <a:p>
                      <a:endParaRPr lang="en-US" dirty="0"/>
                    </a:p>
                  </a:txBody>
                  <a:tcPr/>
                </a:tc>
                <a:tc>
                  <a:txBody>
                    <a:bodyPr/>
                    <a:lstStyle/>
                    <a:p>
                      <a:r>
                        <a:rPr lang="en-US" dirty="0" smtClean="0"/>
                        <a:t>2016</a:t>
                      </a:r>
                      <a:endParaRPr lang="en-US" dirty="0"/>
                    </a:p>
                  </a:txBody>
                  <a:tcPr/>
                </a:tc>
                <a:tc>
                  <a:txBody>
                    <a:bodyPr/>
                    <a:lstStyle/>
                    <a:p>
                      <a:r>
                        <a:rPr lang="en-US" dirty="0" smtClean="0"/>
                        <a:t>2017</a:t>
                      </a:r>
                      <a:endParaRPr lang="en-US" dirty="0"/>
                    </a:p>
                  </a:txBody>
                  <a:tcPr/>
                </a:tc>
                <a:tc>
                  <a:txBody>
                    <a:bodyPr/>
                    <a:lstStyle/>
                    <a:p>
                      <a:r>
                        <a:rPr lang="en-US" dirty="0" smtClean="0"/>
                        <a:t>2018</a:t>
                      </a:r>
                      <a:endParaRPr lang="en-US" dirty="0"/>
                    </a:p>
                  </a:txBody>
                  <a:tcPr/>
                </a:tc>
                <a:tc>
                  <a:txBody>
                    <a:bodyPr/>
                    <a:lstStyle/>
                    <a:p>
                      <a:r>
                        <a:rPr lang="en-US" dirty="0" smtClean="0"/>
                        <a:t>2019</a:t>
                      </a:r>
                      <a:endParaRPr lang="en-US" dirty="0"/>
                    </a:p>
                  </a:txBody>
                  <a:tcPr/>
                </a:tc>
                <a:tc>
                  <a:txBody>
                    <a:bodyPr/>
                    <a:lstStyle/>
                    <a:p>
                      <a:r>
                        <a:rPr lang="en-US" dirty="0" smtClean="0"/>
                        <a:t>2020</a:t>
                      </a:r>
                      <a:endParaRPr lang="en-US" dirty="0"/>
                    </a:p>
                  </a:txBody>
                  <a:tcPr/>
                </a:tc>
                <a:tc>
                  <a:txBody>
                    <a:bodyPr/>
                    <a:lstStyle/>
                    <a:p>
                      <a:r>
                        <a:rPr lang="en-US" dirty="0" smtClean="0"/>
                        <a:t>2021</a:t>
                      </a:r>
                      <a:endParaRPr lang="en-US" dirty="0"/>
                    </a:p>
                  </a:txBody>
                  <a:tcPr/>
                </a:tc>
                <a:tc>
                  <a:txBody>
                    <a:bodyPr/>
                    <a:lstStyle/>
                    <a:p>
                      <a:r>
                        <a:rPr lang="en-US" dirty="0" smtClean="0"/>
                        <a:t>2022</a:t>
                      </a:r>
                      <a:endParaRPr lang="en-US" dirty="0"/>
                    </a:p>
                  </a:txBody>
                  <a:tcPr/>
                </a:tc>
                <a:tc>
                  <a:txBody>
                    <a:bodyPr/>
                    <a:lstStyle/>
                    <a:p>
                      <a:r>
                        <a:rPr lang="en-US" dirty="0" smtClean="0"/>
                        <a:t>2023</a:t>
                      </a:r>
                      <a:endParaRPr lang="en-US" dirty="0"/>
                    </a:p>
                  </a:txBody>
                  <a:tcPr/>
                </a:tc>
                <a:tc>
                  <a:txBody>
                    <a:bodyPr/>
                    <a:lstStyle/>
                    <a:p>
                      <a:r>
                        <a:rPr lang="en-US" dirty="0" smtClean="0"/>
                        <a:t>2014</a:t>
                      </a:r>
                      <a:endParaRPr lang="en-US" dirty="0"/>
                    </a:p>
                  </a:txBody>
                  <a:tcPr/>
                </a:tc>
                <a:tc>
                  <a:txBody>
                    <a:bodyPr/>
                    <a:lstStyle/>
                    <a:p>
                      <a:r>
                        <a:rPr lang="en-US" dirty="0" smtClean="0"/>
                        <a:t>2025</a:t>
                      </a:r>
                      <a:endParaRPr lang="en-US" dirty="0"/>
                    </a:p>
                  </a:txBody>
                  <a:tcPr/>
                </a:tc>
                <a:tc>
                  <a:txBody>
                    <a:bodyPr/>
                    <a:lstStyle/>
                    <a:p>
                      <a:r>
                        <a:rPr lang="en-US" dirty="0" smtClean="0"/>
                        <a:t>2026</a:t>
                      </a:r>
                      <a:endParaRPr lang="en-US" dirty="0"/>
                    </a:p>
                  </a:txBody>
                  <a:tcPr/>
                </a:tc>
                <a:tc>
                  <a:txBody>
                    <a:bodyPr/>
                    <a:lstStyle/>
                    <a:p>
                      <a:r>
                        <a:rPr lang="en-US" dirty="0" smtClean="0"/>
                        <a:t>2027</a:t>
                      </a:r>
                      <a:endParaRPr lang="en-US" dirty="0"/>
                    </a:p>
                  </a:txBody>
                  <a:tcPr/>
                </a:tc>
                <a:tc>
                  <a:txBody>
                    <a:bodyPr/>
                    <a:lstStyle/>
                    <a:p>
                      <a:r>
                        <a:rPr lang="en-US" dirty="0" smtClean="0"/>
                        <a:t>2028</a:t>
                      </a:r>
                      <a:endParaRPr lang="en-US" dirty="0"/>
                    </a:p>
                  </a:txBody>
                  <a:tcPr/>
                </a:tc>
                <a:tc>
                  <a:txBody>
                    <a:bodyPr/>
                    <a:lstStyle/>
                    <a:p>
                      <a:r>
                        <a:rPr lang="en-US" dirty="0" smtClean="0"/>
                        <a:t>2029</a:t>
                      </a:r>
                      <a:endParaRPr lang="en-US" dirty="0"/>
                    </a:p>
                  </a:txBody>
                  <a:tcPr/>
                </a:tc>
                <a:tc>
                  <a:txBody>
                    <a:bodyPr/>
                    <a:lstStyle/>
                    <a:p>
                      <a:r>
                        <a:rPr lang="en-US" dirty="0" smtClean="0"/>
                        <a:t>2030</a:t>
                      </a:r>
                      <a:endParaRPr lang="en-US" dirty="0"/>
                    </a:p>
                  </a:txBody>
                  <a:tcPr/>
                </a:tc>
                <a:tc>
                  <a:txBody>
                    <a:bodyPr/>
                    <a:lstStyle/>
                    <a:p>
                      <a:r>
                        <a:rPr lang="en-US" dirty="0" smtClean="0"/>
                        <a:t>2031</a:t>
                      </a:r>
                      <a:endParaRPr lang="en-US" dirty="0"/>
                    </a:p>
                  </a:txBody>
                  <a:tcPr/>
                </a:tc>
                <a:tc>
                  <a:txBody>
                    <a:bodyPr/>
                    <a:lstStyle/>
                    <a:p>
                      <a:r>
                        <a:rPr lang="en-US" dirty="0" smtClean="0"/>
                        <a:t>2032</a:t>
                      </a:r>
                      <a:endParaRPr lang="en-US" dirty="0"/>
                    </a:p>
                  </a:txBody>
                  <a:tcPr/>
                </a:tc>
                <a:tc>
                  <a:txBody>
                    <a:bodyPr/>
                    <a:lstStyle/>
                    <a:p>
                      <a:r>
                        <a:rPr lang="en-US" dirty="0" smtClean="0"/>
                        <a:t>2033</a:t>
                      </a:r>
                      <a:endParaRPr lang="en-US" dirty="0"/>
                    </a:p>
                  </a:txBody>
                  <a:tcPr/>
                </a:tc>
                <a:tc>
                  <a:txBody>
                    <a:bodyPr/>
                    <a:lstStyle/>
                    <a:p>
                      <a:r>
                        <a:rPr lang="en-US" dirty="0" smtClean="0"/>
                        <a:t>2034</a:t>
                      </a:r>
                      <a:endParaRPr lang="en-US" dirty="0"/>
                    </a:p>
                  </a:txBody>
                  <a:tcPr/>
                </a:tc>
                <a:tc>
                  <a:txBody>
                    <a:bodyPr/>
                    <a:lstStyle/>
                    <a:p>
                      <a:r>
                        <a:rPr lang="en-US" dirty="0" smtClean="0"/>
                        <a:t>2035</a:t>
                      </a:r>
                      <a:endParaRPr lang="en-US" dirty="0"/>
                    </a:p>
                  </a:txBody>
                  <a:tcPr/>
                </a:tc>
              </a:tr>
              <a:tr h="345177">
                <a:tc>
                  <a:txBody>
                    <a:bodyPr/>
                    <a:lstStyle/>
                    <a:p>
                      <a:r>
                        <a:rPr lang="en-US" dirty="0" smtClean="0"/>
                        <a:t>LHC</a:t>
                      </a:r>
                      <a:endParaRPr lang="en-US" dirty="0"/>
                    </a:p>
                  </a:txBody>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r>
              <a:tr h="345177">
                <a:tc>
                  <a:txBody>
                    <a:bodyPr/>
                    <a:lstStyle/>
                    <a:p>
                      <a:r>
                        <a:rPr lang="en-US" dirty="0" err="1" smtClean="0"/>
                        <a:t>Fcc</a:t>
                      </a:r>
                      <a:endParaRPr lang="en-US" dirty="0"/>
                    </a:p>
                  </a:txBody>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r>
                        <a:rPr lang="en-US" dirty="0" smtClean="0"/>
                        <a:t>CEPC</a:t>
                      </a:r>
                      <a:endParaRPr lang="en-US" dirty="0"/>
                    </a:p>
                  </a:txBody>
                  <a:tcPr/>
                </a:tc>
                <a:tc>
                  <a:txBody>
                    <a:bodyPr/>
                    <a:lstStyle/>
                    <a:p>
                      <a:endParaRPr lang="en-US" dirty="0">
                        <a:solidFill>
                          <a:srgbClr val="FF23DA"/>
                        </a:solidFill>
                      </a:endParaRPr>
                    </a:p>
                  </a:txBody>
                  <a:tcPr>
                    <a:solidFill>
                      <a:srgbClr val="FF23DA"/>
                    </a:solidFill>
                  </a:tcPr>
                </a:tc>
                <a:tc>
                  <a:txBody>
                    <a:bodyPr/>
                    <a:lstStyle/>
                    <a:p>
                      <a:endParaRPr lang="en-US" dirty="0">
                        <a:solidFill>
                          <a:srgbClr val="FF23DA"/>
                        </a:solidFill>
                      </a:endParaRPr>
                    </a:p>
                  </a:txBody>
                  <a:tcPr>
                    <a:solidFill>
                      <a:srgbClr val="FF23DA"/>
                    </a:solidFill>
                  </a:tcPr>
                </a:tc>
                <a:tc>
                  <a:txBody>
                    <a:bodyPr/>
                    <a:lstStyle/>
                    <a:p>
                      <a:endParaRPr lang="en-US" dirty="0">
                        <a:solidFill>
                          <a:srgbClr val="FF23DA"/>
                        </a:solidFill>
                      </a:endParaRPr>
                    </a:p>
                  </a:txBody>
                  <a:tcPr>
                    <a:solidFill>
                      <a:srgbClr val="FF23DA"/>
                    </a:solidFill>
                  </a:tcPr>
                </a:tc>
                <a:tc>
                  <a:txBody>
                    <a:bodyPr/>
                    <a:lstStyle/>
                    <a:p>
                      <a:endParaRPr lang="en-US" dirty="0">
                        <a:solidFill>
                          <a:srgbClr val="FF23DA"/>
                        </a:solidFill>
                      </a:endParaRPr>
                    </a:p>
                  </a:txBody>
                  <a:tcPr>
                    <a:solidFill>
                      <a:srgbClr val="FF23DA"/>
                    </a:solidFill>
                  </a:tcPr>
                </a:tc>
                <a:tc>
                  <a:txBody>
                    <a:bodyPr/>
                    <a:lstStyle/>
                    <a:p>
                      <a:endParaRPr lang="en-US" dirty="0">
                        <a:solidFill>
                          <a:srgbClr val="FF23DA"/>
                        </a:solidFill>
                      </a:endParaRPr>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r>
              <a:tr h="345177">
                <a:tc>
                  <a:txBody>
                    <a:bodyPr/>
                    <a:lstStyle/>
                    <a:p>
                      <a:r>
                        <a:rPr lang="en-US" dirty="0" smtClean="0"/>
                        <a:t>ZF</a:t>
                      </a:r>
                      <a:endParaRPr lang="en-US" dirty="0"/>
                    </a:p>
                  </a:txBody>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r>
                        <a:rPr lang="en-US" dirty="0" err="1" smtClean="0"/>
                        <a:t>SppC</a:t>
                      </a:r>
                      <a:endParaRPr lang="en-US" dirty="0"/>
                    </a:p>
                  </a:txBody>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solidFill>
                          <a:srgbClr val="0ECD2A"/>
                        </a:solidFill>
                      </a:endParaRPr>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r>
              <a:tr h="345177">
                <a:tc>
                  <a:txBody>
                    <a:bodyPr/>
                    <a:lstStyle/>
                    <a:p>
                      <a:r>
                        <a:rPr lang="en-US" dirty="0" smtClean="0"/>
                        <a:t>ILC</a:t>
                      </a:r>
                      <a:endParaRPr lang="en-US" dirty="0"/>
                    </a:p>
                  </a:txBody>
                  <a:tcPr/>
                </a:tc>
                <a:tc>
                  <a:txBody>
                    <a:bodyPr/>
                    <a:lstStyle/>
                    <a:p>
                      <a:r>
                        <a:rPr lang="en-US" dirty="0" smtClean="0"/>
                        <a:t>T</a:t>
                      </a:r>
                      <a:endParaRPr lang="en-US" dirty="0"/>
                    </a:p>
                  </a:txBody>
                  <a:tcPr>
                    <a:solidFill>
                      <a:srgbClr val="FFFF00"/>
                    </a:solidFill>
                  </a:tcPr>
                </a:tc>
                <a:tc>
                  <a:txBody>
                    <a:bodyPr/>
                    <a:lstStyle/>
                    <a:p>
                      <a:r>
                        <a:rPr lang="en-US" dirty="0" smtClean="0"/>
                        <a:t>D</a:t>
                      </a:r>
                      <a:endParaRPr lang="en-US" dirty="0"/>
                    </a:p>
                  </a:txBody>
                  <a:tcPr>
                    <a:solidFill>
                      <a:srgbClr val="FFFF00"/>
                    </a:solidFill>
                  </a:tcPr>
                </a:tc>
                <a:tc>
                  <a:txBody>
                    <a:bodyPr/>
                    <a:lstStyle/>
                    <a:p>
                      <a:r>
                        <a:rPr lang="en-US" dirty="0" smtClean="0"/>
                        <a:t>R</a:t>
                      </a:r>
                      <a:endParaRPr lang="en-US" dirty="0"/>
                    </a:p>
                  </a:txBody>
                  <a:tcPr>
                    <a:solidFill>
                      <a:srgbClr val="FFFF00"/>
                    </a:solidFill>
                  </a:tcPr>
                </a:tc>
                <a:tc>
                  <a:txBody>
                    <a:bodyPr/>
                    <a:lstStyle/>
                    <a:p>
                      <a:endParaRPr lang="en-US" dirty="0"/>
                    </a:p>
                  </a:txBody>
                  <a:tcPr>
                    <a:solidFill>
                      <a:srgbClr val="FFFF00"/>
                    </a:solidFill>
                  </a:tcPr>
                </a:tc>
                <a:tc>
                  <a:txBody>
                    <a:bodyPr/>
                    <a:lstStyle/>
                    <a:p>
                      <a:endParaRPr lang="en-US" dirty="0"/>
                    </a:p>
                  </a:txBody>
                  <a:tcPr>
                    <a:solidFill>
                      <a:srgbClr val="FFFF00"/>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r>
                        <a:rPr lang="en-US" sz="1600" dirty="0" smtClean="0"/>
                        <a:t>SKEK-B</a:t>
                      </a:r>
                      <a:endParaRPr lang="en-US" sz="1600" dirty="0"/>
                    </a:p>
                  </a:txBody>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r>
                        <a:rPr lang="en-US" dirty="0" smtClean="0"/>
                        <a:t>BEPCII</a:t>
                      </a:r>
                      <a:endParaRPr lang="en-US" dirty="0"/>
                    </a:p>
                  </a:txBody>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r>
                        <a:rPr lang="en-US" sz="2200" dirty="0" smtClean="0">
                          <a:solidFill>
                            <a:schemeClr val="bg1"/>
                          </a:solidFill>
                        </a:rPr>
                        <a:t>?</a:t>
                      </a:r>
                      <a:endParaRPr lang="en-US" sz="2200" dirty="0">
                        <a:solidFill>
                          <a:schemeClr val="bg1"/>
                        </a:solidFill>
                      </a:endParaRPr>
                    </a:p>
                  </a:txBody>
                  <a:tcPr>
                    <a:solidFill>
                      <a:srgbClr val="0000FF"/>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45177">
                <a:tc>
                  <a:txBody>
                    <a:bodyPr/>
                    <a:lstStyle/>
                    <a:p>
                      <a:r>
                        <a:rPr lang="en-US" dirty="0" smtClean="0"/>
                        <a:t>HIEPA</a:t>
                      </a:r>
                      <a:endParaRPr lang="en-US" dirty="0"/>
                    </a:p>
                  </a:txBody>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FF23DA"/>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57D4D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c>
                  <a:txBody>
                    <a:bodyPr/>
                    <a:lstStyle/>
                    <a:p>
                      <a:endParaRPr lang="en-US" dirty="0"/>
                    </a:p>
                  </a:txBody>
                  <a:tcPr>
                    <a:solidFill>
                      <a:srgbClr val="1EFF12"/>
                    </a:solidFill>
                  </a:tcPr>
                </a:tc>
              </a:tr>
              <a:tr h="34517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Left-Right Arrow 4"/>
          <p:cNvSpPr/>
          <p:nvPr/>
        </p:nvSpPr>
        <p:spPr>
          <a:xfrm>
            <a:off x="4827822" y="5415177"/>
            <a:ext cx="4156144" cy="484632"/>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~10 years gap</a:t>
            </a:r>
            <a:endParaRPr lang="en-US" sz="2400" dirty="0"/>
          </a:p>
        </p:txBody>
      </p:sp>
      <p:sp>
        <p:nvSpPr>
          <p:cNvPr id="6" name="Rectangle 5"/>
          <p:cNvSpPr/>
          <p:nvPr/>
        </p:nvSpPr>
        <p:spPr>
          <a:xfrm>
            <a:off x="1910140" y="2246205"/>
            <a:ext cx="629716" cy="325384"/>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83763" y="2246205"/>
            <a:ext cx="939107" cy="325384"/>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6687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b="1" dirty="0" smtClean="0">
                <a:latin typeface="华文楷体"/>
                <a:ea typeface="华文楷体"/>
                <a:cs typeface="华文楷体"/>
              </a:rPr>
              <a:t>中国高能物理走向何方？</a:t>
            </a:r>
            <a:endParaRPr lang="en-US" b="1" dirty="0">
              <a:latin typeface="华文楷体"/>
              <a:ea typeface="华文楷体"/>
              <a:cs typeface="华文楷体"/>
            </a:endParaRPr>
          </a:p>
        </p:txBody>
      </p:sp>
      <p:sp>
        <p:nvSpPr>
          <p:cNvPr id="3" name="Content Placeholder 2"/>
          <p:cNvSpPr>
            <a:spLocks noGrp="1"/>
          </p:cNvSpPr>
          <p:nvPr>
            <p:ph idx="1"/>
          </p:nvPr>
        </p:nvSpPr>
        <p:spPr>
          <a:xfrm>
            <a:off x="227075" y="1059769"/>
            <a:ext cx="8654105" cy="4881338"/>
          </a:xfrm>
        </p:spPr>
        <p:txBody>
          <a:bodyPr>
            <a:normAutofit/>
          </a:bodyPr>
          <a:lstStyle/>
          <a:p>
            <a:pPr marL="0" indent="0">
              <a:buNone/>
            </a:pPr>
            <a:r>
              <a:rPr lang="en-US" altLang="zh-CN" sz="2800" b="1" dirty="0" smtClean="0">
                <a:latin typeface="华文楷体"/>
                <a:ea typeface="华文楷体"/>
                <a:cs typeface="华文楷体"/>
              </a:rPr>
              <a:t>Options:</a:t>
            </a:r>
          </a:p>
          <a:p>
            <a:pPr marL="0" indent="0">
              <a:buNone/>
            </a:pPr>
            <a:endParaRPr lang="en-US" altLang="zh-CN" sz="1000" b="1" dirty="0" smtClean="0">
              <a:latin typeface="华文楷体"/>
              <a:ea typeface="华文楷体"/>
              <a:cs typeface="华文楷体"/>
            </a:endParaRPr>
          </a:p>
          <a:p>
            <a:pPr marL="514350" indent="-514350">
              <a:buAutoNum type="alphaUcPeriod"/>
            </a:pPr>
            <a:r>
              <a:rPr lang="zh-CN" altLang="en-US" sz="2800" b="1" dirty="0" smtClean="0">
                <a:latin typeface="华文楷体"/>
                <a:ea typeface="华文楷体"/>
                <a:cs typeface="华文楷体"/>
              </a:rPr>
              <a:t>一步到位：</a:t>
            </a:r>
            <a:r>
              <a:rPr lang="en-US" altLang="zh-CN" sz="2800" b="1" dirty="0" smtClean="0">
                <a:solidFill>
                  <a:srgbClr val="FF0000"/>
                </a:solidFill>
                <a:latin typeface="华文楷体"/>
                <a:ea typeface="华文楷体"/>
                <a:cs typeface="华文楷体"/>
              </a:rPr>
              <a:t>CPC</a:t>
            </a:r>
            <a:r>
              <a:rPr lang="en-US" altLang="zh-CN" sz="2800" b="1" dirty="0" smtClean="0">
                <a:latin typeface="华文楷体"/>
                <a:ea typeface="华文楷体"/>
                <a:cs typeface="华文楷体"/>
              </a:rPr>
              <a:t>(</a:t>
            </a:r>
            <a:r>
              <a:rPr lang="en-US" altLang="zh-CN" sz="2800" b="1" dirty="0" err="1" smtClean="0">
                <a:latin typeface="华文楷体"/>
                <a:ea typeface="华文楷体"/>
                <a:cs typeface="华文楷体"/>
              </a:rPr>
              <a:t>CEPC+SppC</a:t>
            </a:r>
            <a:r>
              <a:rPr lang="en-US" altLang="zh-CN" sz="2800" b="1" dirty="0" smtClean="0">
                <a:latin typeface="华文楷体"/>
                <a:ea typeface="华文楷体"/>
                <a:cs typeface="华文楷体"/>
              </a:rPr>
              <a:t>)</a:t>
            </a:r>
            <a:r>
              <a:rPr lang="en-US" altLang="zh-CN" sz="2800" b="1" dirty="0" smtClean="0">
                <a:latin typeface="华文楷体"/>
                <a:ea typeface="华文楷体"/>
                <a:cs typeface="华文楷体"/>
                <a:sym typeface="Wingdings"/>
              </a:rPr>
              <a:t></a:t>
            </a:r>
            <a:r>
              <a:rPr lang="zh-CN" altLang="en-US" sz="2800" b="1" dirty="0" smtClean="0">
                <a:latin typeface="华文楷体"/>
                <a:ea typeface="华文楷体"/>
                <a:cs typeface="华文楷体"/>
                <a:sym typeface="Wingdings"/>
              </a:rPr>
              <a:t>至少</a:t>
            </a:r>
            <a:r>
              <a:rPr lang="zh-CN" altLang="en-US" sz="2800" b="1" dirty="0" smtClean="0">
                <a:latin typeface="华文楷体"/>
                <a:ea typeface="华文楷体"/>
                <a:cs typeface="华文楷体"/>
              </a:rPr>
              <a:t>全世界半世纪</a:t>
            </a:r>
            <a:endParaRPr lang="en-US" altLang="zh-CN" sz="2800" b="1" dirty="0" smtClean="0">
              <a:latin typeface="华文楷体"/>
              <a:ea typeface="华文楷体"/>
              <a:cs typeface="华文楷体"/>
            </a:endParaRPr>
          </a:p>
          <a:p>
            <a:pPr marL="0" indent="0">
              <a:buNone/>
            </a:pPr>
            <a:r>
              <a:rPr lang="en-US" altLang="zh-CN" sz="2800" b="1" dirty="0">
                <a:latin typeface="华文楷体"/>
                <a:ea typeface="华文楷体"/>
                <a:cs typeface="华文楷体"/>
              </a:rPr>
              <a:t> </a:t>
            </a:r>
            <a:r>
              <a:rPr lang="en-US" altLang="zh-CN" sz="2800" b="1" dirty="0" smtClean="0">
                <a:latin typeface="华文楷体"/>
                <a:ea typeface="华文楷体"/>
                <a:cs typeface="华文楷体"/>
              </a:rPr>
              <a:t>                        </a:t>
            </a:r>
            <a:r>
              <a:rPr lang="zh-CN" altLang="en-US" sz="2800" b="1" dirty="0" smtClean="0">
                <a:latin typeface="华文楷体"/>
                <a:ea typeface="华文楷体"/>
                <a:cs typeface="华文楷体"/>
              </a:rPr>
              <a:t>的高能物理</a:t>
            </a:r>
            <a:endParaRPr lang="en-US" altLang="zh-CN" sz="2800" b="1" dirty="0" smtClean="0">
              <a:latin typeface="华文楷体"/>
              <a:ea typeface="华文楷体"/>
              <a:cs typeface="华文楷体"/>
            </a:endParaRPr>
          </a:p>
          <a:p>
            <a:pPr marL="0" indent="0">
              <a:buNone/>
            </a:pPr>
            <a:endParaRPr lang="en-US" altLang="zh-CN" sz="1000" b="1" dirty="0" smtClean="0">
              <a:latin typeface="华文楷体"/>
              <a:ea typeface="华文楷体"/>
              <a:cs typeface="华文楷体"/>
            </a:endParaRPr>
          </a:p>
          <a:p>
            <a:pPr marL="514350" indent="-514350">
              <a:buAutoNum type="alphaUcPeriod" startAt="2"/>
            </a:pPr>
            <a:r>
              <a:rPr lang="zh-CN" altLang="en-US" sz="2800" b="1" dirty="0" smtClean="0">
                <a:latin typeface="华文楷体"/>
                <a:ea typeface="华文楷体"/>
                <a:cs typeface="华文楷体"/>
              </a:rPr>
              <a:t>分步走：</a:t>
            </a:r>
            <a:r>
              <a:rPr lang="en-US" altLang="zh-CN" sz="2800" b="1" dirty="0" smtClean="0">
                <a:latin typeface="华文楷体"/>
                <a:ea typeface="华文楷体"/>
                <a:cs typeface="华文楷体"/>
              </a:rPr>
              <a:t>    HIEPA </a:t>
            </a:r>
            <a:r>
              <a:rPr lang="en-US" altLang="zh-CN" sz="2800" b="1" dirty="0" smtClean="0">
                <a:latin typeface="华文楷体"/>
                <a:ea typeface="华文楷体"/>
                <a:cs typeface="华文楷体"/>
                <a:sym typeface="Wingdings"/>
              </a:rPr>
              <a:t> ZF  </a:t>
            </a:r>
            <a:r>
              <a:rPr lang="en-US" altLang="zh-CN" sz="2800" b="1" dirty="0" smtClean="0">
                <a:solidFill>
                  <a:srgbClr val="FF0000"/>
                </a:solidFill>
                <a:latin typeface="华文楷体"/>
                <a:ea typeface="华文楷体"/>
                <a:cs typeface="华文楷体"/>
                <a:sym typeface="Wingdings"/>
              </a:rPr>
              <a:t>CPC</a:t>
            </a:r>
          </a:p>
          <a:p>
            <a:pPr marL="0" indent="0">
              <a:buNone/>
            </a:pPr>
            <a:endParaRPr lang="en-US" sz="1000" b="1" dirty="0">
              <a:latin typeface="华文楷体"/>
              <a:ea typeface="华文楷体"/>
              <a:cs typeface="华文楷体"/>
              <a:sym typeface="Wingdings"/>
            </a:endParaRPr>
          </a:p>
          <a:p>
            <a:pPr marL="0" indent="0">
              <a:buNone/>
            </a:pPr>
            <a:r>
              <a:rPr lang="en-US" sz="2800" b="1" dirty="0" smtClean="0">
                <a:latin typeface="华文楷体"/>
                <a:ea typeface="华文楷体"/>
                <a:cs typeface="华文楷体"/>
                <a:sym typeface="Wingdings"/>
              </a:rPr>
              <a:t>C. </a:t>
            </a:r>
            <a:r>
              <a:rPr lang="zh-CN" altLang="en-US" sz="2800" b="1" dirty="0" smtClean="0">
                <a:latin typeface="华文楷体"/>
                <a:ea typeface="华文楷体"/>
                <a:cs typeface="华文楷体"/>
                <a:sym typeface="Wingdings"/>
              </a:rPr>
              <a:t>国际合作</a:t>
            </a:r>
            <a:r>
              <a:rPr lang="en-US" altLang="zh-CN" sz="2800" b="1" dirty="0" smtClean="0">
                <a:latin typeface="华文楷体"/>
                <a:ea typeface="华文楷体"/>
                <a:cs typeface="华文楷体"/>
                <a:sym typeface="Wingdings"/>
              </a:rPr>
              <a:t>:    LHC, </a:t>
            </a:r>
            <a:r>
              <a:rPr lang="en-US" altLang="zh-CN" sz="2800" b="1" dirty="0" err="1" smtClean="0">
                <a:latin typeface="华文楷体"/>
                <a:ea typeface="华文楷体"/>
                <a:cs typeface="华文楷体"/>
                <a:sym typeface="Wingdings"/>
              </a:rPr>
              <a:t>Fcc</a:t>
            </a:r>
            <a:r>
              <a:rPr lang="en-US" altLang="zh-CN" sz="2800" b="1" dirty="0" smtClean="0">
                <a:latin typeface="华文楷体"/>
                <a:ea typeface="华文楷体"/>
                <a:cs typeface="华文楷体"/>
                <a:sym typeface="Wingdings"/>
              </a:rPr>
              <a:t>, ILC…</a:t>
            </a:r>
          </a:p>
          <a:p>
            <a:pPr marL="0" indent="0">
              <a:buNone/>
            </a:pPr>
            <a:endParaRPr lang="en-US" altLang="zh-CN" sz="2800" b="1" dirty="0" smtClean="0">
              <a:latin typeface="华文楷体"/>
              <a:ea typeface="华文楷体"/>
              <a:cs typeface="华文楷体"/>
              <a:sym typeface="Wingdings"/>
            </a:endParaRPr>
          </a:p>
          <a:p>
            <a:r>
              <a:rPr lang="zh-CN" altLang="en-US" sz="2800" b="1" dirty="0" smtClean="0">
                <a:latin typeface="华文楷体"/>
                <a:ea typeface="华文楷体"/>
                <a:cs typeface="华文楷体"/>
              </a:rPr>
              <a:t>中国还</a:t>
            </a:r>
            <a:r>
              <a:rPr lang="zh-CN" altLang="en-US" sz="2800" b="1" dirty="0">
                <a:latin typeface="华文楷体"/>
                <a:ea typeface="华文楷体"/>
                <a:cs typeface="华文楷体"/>
              </a:rPr>
              <a:t>需要有</a:t>
            </a:r>
            <a:r>
              <a:rPr lang="zh-CN" altLang="en-US" sz="2800" b="1" dirty="0">
                <a:solidFill>
                  <a:srgbClr val="FF0000"/>
                </a:solidFill>
                <a:latin typeface="华文楷体"/>
                <a:ea typeface="华文楷体"/>
                <a:cs typeface="华文楷体"/>
              </a:rPr>
              <a:t>自己的</a:t>
            </a:r>
            <a:r>
              <a:rPr lang="zh-CN" altLang="en-US" sz="2800" b="1" dirty="0">
                <a:latin typeface="华文楷体"/>
                <a:ea typeface="华文楷体"/>
                <a:cs typeface="华文楷体"/>
              </a:rPr>
              <a:t>加速器研究基地吗</a:t>
            </a:r>
            <a:r>
              <a:rPr lang="zh-CN" altLang="en-US" sz="2800" b="1" dirty="0" smtClean="0">
                <a:latin typeface="华文楷体"/>
                <a:ea typeface="华文楷体"/>
                <a:cs typeface="华文楷体"/>
              </a:rPr>
              <a:t>？</a:t>
            </a:r>
            <a:endParaRPr lang="en-US" altLang="zh-CN" sz="2800" b="1" dirty="0" smtClean="0">
              <a:latin typeface="华文楷体"/>
              <a:ea typeface="华文楷体"/>
              <a:cs typeface="华文楷体"/>
            </a:endParaRPr>
          </a:p>
          <a:p>
            <a:r>
              <a:rPr lang="zh-CN" altLang="en-US" sz="2800" b="1" dirty="0" smtClean="0">
                <a:latin typeface="华文楷体"/>
                <a:ea typeface="华文楷体"/>
                <a:cs typeface="华文楷体"/>
              </a:rPr>
              <a:t>中国应该有一</a:t>
            </a:r>
            <a:r>
              <a:rPr lang="zh-CN" altLang="en-US" sz="2800" b="1" dirty="0" smtClean="0">
                <a:solidFill>
                  <a:srgbClr val="FF0000"/>
                </a:solidFill>
                <a:latin typeface="华文楷体"/>
                <a:ea typeface="华文楷体"/>
                <a:cs typeface="华文楷体"/>
              </a:rPr>
              <a:t>明确</a:t>
            </a:r>
            <a:r>
              <a:rPr lang="en-US" altLang="zh-CN" sz="2800" b="1" dirty="0">
                <a:latin typeface="华文楷体"/>
                <a:ea typeface="华文楷体"/>
                <a:cs typeface="华文楷体"/>
              </a:rPr>
              <a:t>,</a:t>
            </a:r>
            <a:r>
              <a:rPr lang="zh-CN" altLang="en-US" sz="2800" b="1" dirty="0" smtClean="0">
                <a:solidFill>
                  <a:srgbClr val="FF0000"/>
                </a:solidFill>
                <a:latin typeface="华文楷体"/>
                <a:ea typeface="华文楷体"/>
                <a:cs typeface="华文楷体"/>
              </a:rPr>
              <a:t>共识</a:t>
            </a:r>
            <a:r>
              <a:rPr lang="zh-CN" altLang="en-US" sz="2800" b="1" dirty="0" smtClean="0">
                <a:latin typeface="华文楷体"/>
                <a:ea typeface="华文楷体"/>
                <a:cs typeface="华文楷体"/>
              </a:rPr>
              <a:t>的高能物理发展</a:t>
            </a:r>
            <a:r>
              <a:rPr lang="zh-CN" altLang="en-US" sz="2800" b="1" dirty="0" smtClean="0">
                <a:solidFill>
                  <a:srgbClr val="FF0000"/>
                </a:solidFill>
                <a:latin typeface="华文楷体"/>
                <a:ea typeface="华文楷体"/>
                <a:cs typeface="华文楷体"/>
              </a:rPr>
              <a:t>路线图</a:t>
            </a:r>
            <a:r>
              <a:rPr lang="zh-CN" altLang="en-US" sz="2800" b="1" dirty="0" smtClean="0">
                <a:latin typeface="华文楷体"/>
                <a:ea typeface="华文楷体"/>
                <a:cs typeface="华文楷体"/>
                <a:sym typeface="Wingdings"/>
              </a:rPr>
              <a:t>。</a:t>
            </a:r>
            <a:endParaRPr lang="en-US" altLang="zh-CN" sz="28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31</a:t>
            </a:fld>
            <a:endParaRPr lang="en-US"/>
          </a:p>
        </p:txBody>
      </p:sp>
    </p:spTree>
    <p:extLst>
      <p:ext uri="{BB962C8B-B14F-4D97-AF65-F5344CB8AC3E}">
        <p14:creationId xmlns:p14="http://schemas.microsoft.com/office/powerpoint/2010/main" val="38796986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b="1" dirty="0" smtClean="0">
                <a:latin typeface="华文楷体"/>
                <a:ea typeface="华文楷体"/>
                <a:cs typeface="华文楷体"/>
              </a:rPr>
              <a:t>全球性科学的理念</a:t>
            </a:r>
            <a:endParaRPr lang="en-US" b="1" dirty="0">
              <a:latin typeface="华文楷体"/>
              <a:ea typeface="华文楷体"/>
              <a:cs typeface="华文楷体"/>
            </a:endParaRPr>
          </a:p>
        </p:txBody>
      </p:sp>
      <p:sp>
        <p:nvSpPr>
          <p:cNvPr id="3" name="Content Placeholder 2"/>
          <p:cNvSpPr>
            <a:spLocks noGrp="1"/>
          </p:cNvSpPr>
          <p:nvPr>
            <p:ph idx="1"/>
          </p:nvPr>
        </p:nvSpPr>
        <p:spPr>
          <a:xfrm>
            <a:off x="227075" y="972866"/>
            <a:ext cx="8773592" cy="4471932"/>
          </a:xfrm>
        </p:spPr>
        <p:txBody>
          <a:bodyPr>
            <a:noAutofit/>
          </a:bodyPr>
          <a:lstStyle/>
          <a:p>
            <a:r>
              <a:rPr lang="zh-CN" altLang="en-US" sz="2600" b="1" dirty="0" smtClean="0">
                <a:latin typeface="华文楷体"/>
                <a:ea typeface="华文楷体"/>
                <a:cs typeface="华文楷体"/>
              </a:rPr>
              <a:t>集中“</a:t>
            </a:r>
            <a:r>
              <a:rPr lang="zh-CN" altLang="en-US" sz="2600" b="1" dirty="0" smtClean="0">
                <a:solidFill>
                  <a:srgbClr val="FF0000"/>
                </a:solidFill>
                <a:latin typeface="华文楷体"/>
                <a:ea typeface="华文楷体"/>
                <a:cs typeface="华文楷体"/>
              </a:rPr>
              <a:t>最好</a:t>
            </a:r>
            <a:r>
              <a:rPr lang="zh-CN" altLang="en-US" sz="2600" b="1" dirty="0" smtClean="0">
                <a:latin typeface="华文楷体"/>
                <a:ea typeface="华文楷体"/>
                <a:cs typeface="华文楷体"/>
              </a:rPr>
              <a:t>”（</a:t>
            </a:r>
            <a:r>
              <a:rPr lang="en-US" altLang="zh-CN" sz="2600" b="1" dirty="0" smtClean="0">
                <a:latin typeface="华文楷体"/>
                <a:ea typeface="华文楷体"/>
                <a:cs typeface="华文楷体"/>
              </a:rPr>
              <a:t>experts, methods and technology..), </a:t>
            </a:r>
            <a:r>
              <a:rPr lang="zh-CN" altLang="en-US" sz="2600" b="1" dirty="0" smtClean="0">
                <a:latin typeface="华文楷体"/>
                <a:ea typeface="华文楷体"/>
                <a:cs typeface="华文楷体"/>
              </a:rPr>
              <a:t>协同</a:t>
            </a:r>
            <a:r>
              <a:rPr lang="zh-CN" altLang="en-US" sz="2600" b="1" dirty="0" smtClean="0">
                <a:solidFill>
                  <a:srgbClr val="FF0000"/>
                </a:solidFill>
                <a:latin typeface="华文楷体"/>
                <a:ea typeface="华文楷体"/>
                <a:cs typeface="华文楷体"/>
              </a:rPr>
              <a:t>合作</a:t>
            </a:r>
            <a:r>
              <a:rPr lang="zh-CN" altLang="en-US" sz="2600" b="1" dirty="0" smtClean="0">
                <a:latin typeface="华文楷体"/>
                <a:ea typeface="华文楷体"/>
                <a:cs typeface="华文楷体"/>
              </a:rPr>
              <a:t>，共同</a:t>
            </a:r>
            <a:r>
              <a:rPr lang="zh-CN" altLang="en-US" sz="2600" b="1" dirty="0" smtClean="0">
                <a:solidFill>
                  <a:srgbClr val="FF0000"/>
                </a:solidFill>
                <a:latin typeface="华文楷体"/>
                <a:ea typeface="华文楷体"/>
                <a:cs typeface="华文楷体"/>
              </a:rPr>
              <a:t>攻克</a:t>
            </a:r>
            <a:r>
              <a:rPr lang="zh-CN" altLang="en-US" sz="2600" b="1" dirty="0" smtClean="0">
                <a:latin typeface="华文楷体"/>
                <a:ea typeface="华文楷体"/>
                <a:cs typeface="华文楷体"/>
              </a:rPr>
              <a:t>关键科学问题，共同</a:t>
            </a:r>
            <a:r>
              <a:rPr lang="zh-CN" altLang="en-US" sz="2600" b="1" dirty="0" smtClean="0">
                <a:solidFill>
                  <a:srgbClr val="FF0000"/>
                </a:solidFill>
                <a:latin typeface="华文楷体"/>
                <a:ea typeface="华文楷体"/>
                <a:cs typeface="华文楷体"/>
              </a:rPr>
              <a:t>分享</a:t>
            </a:r>
            <a:r>
              <a:rPr lang="zh-CN" altLang="en-US" sz="2600" b="1" dirty="0" smtClean="0">
                <a:latin typeface="华文楷体"/>
                <a:ea typeface="华文楷体"/>
                <a:cs typeface="华文楷体"/>
              </a:rPr>
              <a:t>成果和技术。</a:t>
            </a:r>
            <a:endParaRPr lang="en-US" altLang="zh-CN" sz="2600" b="1" dirty="0" smtClean="0">
              <a:latin typeface="华文楷体"/>
              <a:ea typeface="华文楷体"/>
              <a:cs typeface="华文楷体"/>
            </a:endParaRPr>
          </a:p>
          <a:p>
            <a:pPr marL="0" indent="0">
              <a:buNone/>
            </a:pPr>
            <a:endParaRPr lang="en-US" altLang="zh-CN" sz="1000" b="1" dirty="0" smtClean="0">
              <a:latin typeface="华文楷体"/>
              <a:ea typeface="华文楷体"/>
              <a:cs typeface="华文楷体"/>
            </a:endParaRPr>
          </a:p>
          <a:p>
            <a:r>
              <a:rPr lang="zh-CN" altLang="en-US" sz="2600" b="1" dirty="0" smtClean="0">
                <a:latin typeface="华文楷体"/>
                <a:ea typeface="华文楷体"/>
                <a:cs typeface="华文楷体"/>
              </a:rPr>
              <a:t>在一些</a:t>
            </a:r>
            <a:r>
              <a:rPr lang="zh-CN" altLang="en-US" sz="2600" b="1" dirty="0" smtClean="0">
                <a:solidFill>
                  <a:srgbClr val="FF0000"/>
                </a:solidFill>
                <a:latin typeface="华文楷体"/>
                <a:ea typeface="华文楷体"/>
                <a:cs typeface="华文楷体"/>
              </a:rPr>
              <a:t>关键</a:t>
            </a:r>
            <a:r>
              <a:rPr lang="zh-CN" altLang="en-US" sz="2600" b="1" dirty="0" smtClean="0">
                <a:latin typeface="华文楷体"/>
                <a:ea typeface="华文楷体"/>
                <a:cs typeface="华文楷体"/>
              </a:rPr>
              <a:t>技术和方法及相关人才培养方面起</a:t>
            </a:r>
            <a:r>
              <a:rPr lang="zh-CN" altLang="en-US" sz="2600" b="1" dirty="0" smtClean="0">
                <a:solidFill>
                  <a:srgbClr val="FF0000"/>
                </a:solidFill>
                <a:latin typeface="华文楷体"/>
                <a:ea typeface="华文楷体"/>
                <a:cs typeface="华文楷体"/>
              </a:rPr>
              <a:t>领导</a:t>
            </a:r>
            <a:r>
              <a:rPr lang="zh-CN" altLang="en-US" sz="2600" b="1" dirty="0" smtClean="0">
                <a:latin typeface="华文楷体"/>
                <a:ea typeface="华文楷体"/>
                <a:cs typeface="华文楷体"/>
              </a:rPr>
              <a:t>作用，并做出</a:t>
            </a:r>
            <a:r>
              <a:rPr lang="zh-CN" altLang="en-US" sz="2600" b="1" dirty="0" smtClean="0">
                <a:solidFill>
                  <a:srgbClr val="FF0000"/>
                </a:solidFill>
                <a:latin typeface="华文楷体"/>
                <a:ea typeface="华文楷体"/>
                <a:cs typeface="华文楷体"/>
              </a:rPr>
              <a:t>重要</a:t>
            </a:r>
            <a:r>
              <a:rPr lang="zh-CN" altLang="en-US" sz="2600" b="1" dirty="0" smtClean="0">
                <a:latin typeface="华文楷体"/>
                <a:ea typeface="华文楷体"/>
                <a:cs typeface="华文楷体"/>
              </a:rPr>
              <a:t>贡献。</a:t>
            </a:r>
            <a:endParaRPr lang="en-US" altLang="zh-CN" sz="2600" b="1" dirty="0" smtClean="0">
              <a:latin typeface="华文楷体"/>
              <a:ea typeface="华文楷体"/>
              <a:cs typeface="华文楷体"/>
            </a:endParaRPr>
          </a:p>
          <a:p>
            <a:pPr marL="0" indent="0">
              <a:buNone/>
            </a:pPr>
            <a:endParaRPr lang="en-US" sz="1000" b="1" dirty="0" smtClean="0">
              <a:latin typeface="华文楷体"/>
              <a:ea typeface="华文楷体"/>
              <a:cs typeface="华文楷体"/>
            </a:endParaRPr>
          </a:p>
          <a:p>
            <a:r>
              <a:rPr lang="zh-CN" altLang="en-US" sz="2600" b="1" dirty="0" smtClean="0">
                <a:latin typeface="华文楷体"/>
                <a:ea typeface="华文楷体"/>
                <a:cs typeface="华文楷体"/>
              </a:rPr>
              <a:t>共同协商，</a:t>
            </a:r>
            <a:r>
              <a:rPr lang="zh-CN" altLang="en-US" sz="2600" b="1" dirty="0" smtClean="0">
                <a:solidFill>
                  <a:srgbClr val="FF0000"/>
                </a:solidFill>
                <a:latin typeface="华文楷体"/>
                <a:ea typeface="华文楷体"/>
                <a:cs typeface="华文楷体"/>
              </a:rPr>
              <a:t>相互支持建立“以我为主”的重大科学装置</a:t>
            </a:r>
            <a:r>
              <a:rPr lang="zh-CN" altLang="en-US" sz="2600" b="1" dirty="0" smtClean="0">
                <a:latin typeface="华文楷体"/>
                <a:ea typeface="华文楷体"/>
                <a:cs typeface="华文楷体"/>
                <a:sym typeface="Wingdings"/>
              </a:rPr>
              <a:t>你中有我，我中有你。以“最好”攻克难关，从“最好”中共赢。</a:t>
            </a:r>
            <a:endParaRPr lang="en-US" altLang="zh-CN" sz="2600" b="1" dirty="0" smtClean="0">
              <a:latin typeface="华文楷体"/>
              <a:ea typeface="华文楷体"/>
              <a:cs typeface="华文楷体"/>
            </a:endParaRPr>
          </a:p>
          <a:p>
            <a:pPr marL="0" indent="0">
              <a:buNone/>
            </a:pPr>
            <a:r>
              <a:rPr lang="en-US" sz="2600" b="1" dirty="0" smtClean="0">
                <a:latin typeface="华文楷体"/>
                <a:ea typeface="华文楷体"/>
                <a:cs typeface="华文楷体"/>
              </a:rPr>
              <a:t>     </a:t>
            </a:r>
            <a:r>
              <a:rPr lang="en-US" sz="2600" b="1" dirty="0" smtClean="0">
                <a:solidFill>
                  <a:srgbClr val="0000FF"/>
                </a:solidFill>
                <a:latin typeface="华文楷体"/>
                <a:ea typeface="华文楷体"/>
                <a:cs typeface="华文楷体"/>
              </a:rPr>
              <a:t>USA, Japan      </a:t>
            </a:r>
            <a:r>
              <a:rPr lang="en-US" sz="2600" b="1" dirty="0" smtClean="0">
                <a:solidFill>
                  <a:srgbClr val="0000FF"/>
                </a:solidFill>
                <a:latin typeface="华文楷体"/>
                <a:ea typeface="华文楷体"/>
                <a:cs typeface="华文楷体"/>
                <a:sym typeface="Wingdings"/>
              </a:rPr>
              <a:t> </a:t>
            </a:r>
            <a:r>
              <a:rPr lang="en-US" sz="2600" b="1" dirty="0" smtClean="0">
                <a:solidFill>
                  <a:srgbClr val="0000FF"/>
                </a:solidFill>
                <a:latin typeface="华文楷体"/>
                <a:ea typeface="华文楷体"/>
                <a:cs typeface="华文楷体"/>
              </a:rPr>
              <a:t>LHC (Europe)  </a:t>
            </a:r>
            <a:endParaRPr lang="en-US" sz="2600" b="1" dirty="0" smtClean="0">
              <a:solidFill>
                <a:srgbClr val="0000FF"/>
              </a:solidFill>
              <a:latin typeface="华文楷体"/>
              <a:ea typeface="华文楷体"/>
              <a:cs typeface="华文楷体"/>
              <a:sym typeface="Wingdings"/>
            </a:endParaRPr>
          </a:p>
          <a:p>
            <a:pPr marL="0" indent="0">
              <a:buNone/>
            </a:pPr>
            <a:r>
              <a:rPr lang="en-US" sz="2600" b="1" dirty="0" smtClean="0">
                <a:solidFill>
                  <a:srgbClr val="0000FF"/>
                </a:solidFill>
                <a:latin typeface="华文楷体"/>
                <a:ea typeface="华文楷体"/>
                <a:cs typeface="华文楷体"/>
                <a:sym typeface="Wingdings"/>
              </a:rPr>
              <a:t>     Europe, Japan   DUNE, space experiments (USA)</a:t>
            </a:r>
          </a:p>
          <a:p>
            <a:pPr marL="0" indent="0">
              <a:buNone/>
            </a:pPr>
            <a:r>
              <a:rPr lang="en-US" sz="2600" b="1" dirty="0" smtClean="0">
                <a:solidFill>
                  <a:srgbClr val="0000FF"/>
                </a:solidFill>
                <a:latin typeface="华文楷体"/>
                <a:ea typeface="华文楷体"/>
                <a:cs typeface="华文楷体"/>
                <a:sym typeface="Wingdings"/>
              </a:rPr>
              <a:t>     USA, Europe     ILC (Japan)</a:t>
            </a:r>
          </a:p>
        </p:txBody>
      </p:sp>
      <p:sp>
        <p:nvSpPr>
          <p:cNvPr id="4" name="Slide Number Placeholder 3"/>
          <p:cNvSpPr>
            <a:spLocks noGrp="1"/>
          </p:cNvSpPr>
          <p:nvPr>
            <p:ph type="sldNum" sz="quarter" idx="12"/>
          </p:nvPr>
        </p:nvSpPr>
        <p:spPr/>
        <p:txBody>
          <a:bodyPr/>
          <a:lstStyle/>
          <a:p>
            <a:fld id="{C973300C-797F-D148-A78D-320196FBAF04}" type="slidenum">
              <a:rPr lang="en-US" smtClean="0"/>
              <a:t>32</a:t>
            </a:fld>
            <a:endParaRPr lang="en-US" dirty="0"/>
          </a:p>
        </p:txBody>
      </p:sp>
      <p:sp>
        <p:nvSpPr>
          <p:cNvPr id="5" name="TextBox 4"/>
          <p:cNvSpPr txBox="1"/>
          <p:nvPr/>
        </p:nvSpPr>
        <p:spPr>
          <a:xfrm>
            <a:off x="-1664507" y="3341156"/>
            <a:ext cx="184666" cy="369332"/>
          </a:xfrm>
          <a:prstGeom prst="rect">
            <a:avLst/>
          </a:prstGeom>
          <a:noFill/>
        </p:spPr>
        <p:txBody>
          <a:bodyPr wrap="none" rtlCol="0">
            <a:spAutoFit/>
          </a:bodyPr>
          <a:lstStyle/>
          <a:p>
            <a:endParaRPr lang="en-US" dirty="0"/>
          </a:p>
        </p:txBody>
      </p:sp>
      <p:sp>
        <p:nvSpPr>
          <p:cNvPr id="7" name="Rectangle 6"/>
          <p:cNvSpPr/>
          <p:nvPr/>
        </p:nvSpPr>
        <p:spPr>
          <a:xfrm>
            <a:off x="970785" y="5665811"/>
            <a:ext cx="7357533" cy="523220"/>
          </a:xfrm>
          <a:prstGeom prst="rect">
            <a:avLst/>
          </a:prstGeom>
        </p:spPr>
        <p:txBody>
          <a:bodyPr wrap="square">
            <a:spAutoFit/>
          </a:bodyPr>
          <a:lstStyle/>
          <a:p>
            <a:r>
              <a:rPr lang="zh-CN" altLang="en-US" sz="2800" b="1" dirty="0">
                <a:solidFill>
                  <a:srgbClr val="FF0000"/>
                </a:solidFill>
                <a:latin typeface="华文楷体"/>
                <a:ea typeface="华文楷体"/>
                <a:cs typeface="华文楷体"/>
                <a:sym typeface="Wingdings"/>
              </a:rPr>
              <a:t>要在中国成功建造</a:t>
            </a:r>
            <a:r>
              <a:rPr lang="en-US" sz="2800" b="1" dirty="0">
                <a:solidFill>
                  <a:srgbClr val="FF0000"/>
                </a:solidFill>
                <a:latin typeface="华文楷体"/>
                <a:ea typeface="华文楷体"/>
                <a:cs typeface="华文楷体"/>
                <a:sym typeface="Wingdings"/>
              </a:rPr>
              <a:t>CPC</a:t>
            </a:r>
            <a:r>
              <a:rPr lang="zh-CN" altLang="en-US" sz="2800" b="1" dirty="0">
                <a:solidFill>
                  <a:srgbClr val="FF0000"/>
                </a:solidFill>
                <a:latin typeface="华文楷体"/>
                <a:ea typeface="华文楷体"/>
                <a:cs typeface="华文楷体"/>
                <a:sym typeface="Wingdings"/>
              </a:rPr>
              <a:t>，我们必须有以上</a:t>
            </a:r>
            <a:r>
              <a:rPr lang="zh-CN" altLang="en-US" sz="2800" b="1" dirty="0" smtClean="0">
                <a:solidFill>
                  <a:srgbClr val="FF0000"/>
                </a:solidFill>
                <a:latin typeface="华文楷体"/>
                <a:ea typeface="华文楷体"/>
                <a:cs typeface="华文楷体"/>
                <a:sym typeface="Wingdings"/>
              </a:rPr>
              <a:t>理</a:t>
            </a:r>
            <a:r>
              <a:rPr lang="zh-CN" altLang="en-US" sz="2800" b="1" dirty="0">
                <a:solidFill>
                  <a:srgbClr val="FF0000"/>
                </a:solidFill>
                <a:latin typeface="华文楷体"/>
                <a:ea typeface="华文楷体"/>
                <a:cs typeface="华文楷体"/>
              </a:rPr>
              <a:t>念</a:t>
            </a:r>
            <a:endParaRPr lang="en-US" sz="2800" b="1" dirty="0">
              <a:solidFill>
                <a:srgbClr val="FF0000"/>
              </a:solidFill>
              <a:latin typeface="华文楷体"/>
              <a:ea typeface="华文楷体"/>
              <a:cs typeface="华文楷体"/>
              <a:sym typeface="Wingdings"/>
            </a:endParaRPr>
          </a:p>
        </p:txBody>
      </p:sp>
    </p:spTree>
    <p:extLst>
      <p:ext uri="{BB962C8B-B14F-4D97-AF65-F5344CB8AC3E}">
        <p14:creationId xmlns:p14="http://schemas.microsoft.com/office/powerpoint/2010/main" val="442237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heckerboard(across)">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cComplex070082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43" y="158334"/>
            <a:ext cx="7100398" cy="6419943"/>
          </a:xfrm>
          <a:prstGeom prst="rect">
            <a:avLst/>
          </a:prstGeom>
        </p:spPr>
      </p:pic>
      <p:sp>
        <p:nvSpPr>
          <p:cNvPr id="6" name="Rectangle 5"/>
          <p:cNvSpPr/>
          <p:nvPr/>
        </p:nvSpPr>
        <p:spPr>
          <a:xfrm>
            <a:off x="5441605" y="3222789"/>
            <a:ext cx="1710725" cy="461665"/>
          </a:xfrm>
          <a:prstGeom prst="rect">
            <a:avLst/>
          </a:prstGeom>
        </p:spPr>
        <p:txBody>
          <a:bodyPr wrap="none">
            <a:spAutoFit/>
          </a:bodyPr>
          <a:lstStyle/>
          <a:p>
            <a:r>
              <a:rPr lang="en-US" sz="1200" dirty="0" smtClean="0"/>
              <a:t>Produce &gt;1000 </a:t>
            </a:r>
            <a:r>
              <a:rPr lang="en-US" sz="1200" dirty="0"/>
              <a:t>different </a:t>
            </a:r>
            <a:endParaRPr lang="en-US" sz="1200" dirty="0" smtClean="0"/>
          </a:p>
          <a:p>
            <a:r>
              <a:rPr lang="en-US" sz="1200" dirty="0" smtClean="0"/>
              <a:t>isotopes</a:t>
            </a:r>
            <a:endParaRPr lang="en-US" sz="1200" dirty="0"/>
          </a:p>
        </p:txBody>
      </p:sp>
      <p:sp>
        <p:nvSpPr>
          <p:cNvPr id="7" name="TextBox 6"/>
          <p:cNvSpPr txBox="1"/>
          <p:nvPr/>
        </p:nvSpPr>
        <p:spPr>
          <a:xfrm>
            <a:off x="5070670" y="4306668"/>
            <a:ext cx="961546" cy="276999"/>
          </a:xfrm>
          <a:prstGeom prst="rect">
            <a:avLst/>
          </a:prstGeom>
          <a:noFill/>
        </p:spPr>
        <p:txBody>
          <a:bodyPr wrap="none" rtlCol="0">
            <a:spAutoFit/>
          </a:bodyPr>
          <a:lstStyle/>
          <a:p>
            <a:r>
              <a:rPr lang="en-US" sz="1200" dirty="0" smtClean="0">
                <a:solidFill>
                  <a:schemeClr val="bg1"/>
                </a:solidFill>
              </a:rPr>
              <a:t>1959, 678 m</a:t>
            </a:r>
            <a:endParaRPr lang="en-US" sz="1200" dirty="0">
              <a:solidFill>
                <a:schemeClr val="bg1"/>
              </a:solidFill>
            </a:endParaRPr>
          </a:p>
        </p:txBody>
      </p:sp>
      <p:sp>
        <p:nvSpPr>
          <p:cNvPr id="8" name="TextBox 7"/>
          <p:cNvSpPr txBox="1"/>
          <p:nvPr/>
        </p:nvSpPr>
        <p:spPr>
          <a:xfrm>
            <a:off x="5535566" y="3706400"/>
            <a:ext cx="496650" cy="276999"/>
          </a:xfrm>
          <a:prstGeom prst="rect">
            <a:avLst/>
          </a:prstGeom>
          <a:noFill/>
        </p:spPr>
        <p:txBody>
          <a:bodyPr wrap="none" rtlCol="0">
            <a:spAutoFit/>
          </a:bodyPr>
          <a:lstStyle/>
          <a:p>
            <a:r>
              <a:rPr lang="en-US" sz="1200" dirty="0" smtClean="0">
                <a:solidFill>
                  <a:srgbClr val="FFFFFF"/>
                </a:solidFill>
              </a:rPr>
              <a:t>1969</a:t>
            </a:r>
            <a:endParaRPr lang="en-US" sz="1200" dirty="0">
              <a:solidFill>
                <a:srgbClr val="FFFFFF"/>
              </a:solidFill>
            </a:endParaRPr>
          </a:p>
        </p:txBody>
      </p:sp>
      <p:sp>
        <p:nvSpPr>
          <p:cNvPr id="9" name="TextBox 8"/>
          <p:cNvSpPr txBox="1"/>
          <p:nvPr/>
        </p:nvSpPr>
        <p:spPr>
          <a:xfrm>
            <a:off x="4732867" y="2440533"/>
            <a:ext cx="802699" cy="307777"/>
          </a:xfrm>
          <a:prstGeom prst="rect">
            <a:avLst/>
          </a:prstGeom>
          <a:noFill/>
        </p:spPr>
        <p:txBody>
          <a:bodyPr wrap="none" rtlCol="0">
            <a:spAutoFit/>
          </a:bodyPr>
          <a:lstStyle/>
          <a:p>
            <a:r>
              <a:rPr lang="en-US" sz="1400" dirty="0" smtClean="0"/>
              <a:t>450 </a:t>
            </a:r>
            <a:r>
              <a:rPr lang="en-US" sz="1400" dirty="0" err="1" smtClean="0"/>
              <a:t>GeV</a:t>
            </a:r>
            <a:endParaRPr lang="en-US" sz="1400" dirty="0"/>
          </a:p>
        </p:txBody>
      </p:sp>
      <p:sp>
        <p:nvSpPr>
          <p:cNvPr id="10" name="TextBox 9"/>
          <p:cNvSpPr txBox="1"/>
          <p:nvPr/>
        </p:nvSpPr>
        <p:spPr>
          <a:xfrm>
            <a:off x="5630866" y="4152779"/>
            <a:ext cx="711703" cy="307777"/>
          </a:xfrm>
          <a:prstGeom prst="rect">
            <a:avLst/>
          </a:prstGeom>
          <a:noFill/>
        </p:spPr>
        <p:txBody>
          <a:bodyPr wrap="none" rtlCol="0">
            <a:spAutoFit/>
          </a:bodyPr>
          <a:lstStyle/>
          <a:p>
            <a:r>
              <a:rPr lang="en-US" sz="1400" dirty="0" smtClean="0"/>
              <a:t>25 </a:t>
            </a:r>
            <a:r>
              <a:rPr lang="en-US" sz="1400" dirty="0" err="1" smtClean="0"/>
              <a:t>GeV</a:t>
            </a:r>
            <a:endParaRPr lang="en-US" sz="1400" dirty="0"/>
          </a:p>
        </p:txBody>
      </p:sp>
      <p:sp>
        <p:nvSpPr>
          <p:cNvPr id="11" name="TextBox 10"/>
          <p:cNvSpPr txBox="1"/>
          <p:nvPr/>
        </p:nvSpPr>
        <p:spPr>
          <a:xfrm>
            <a:off x="0" y="500130"/>
            <a:ext cx="2416046" cy="646331"/>
          </a:xfrm>
          <a:prstGeom prst="rect">
            <a:avLst/>
          </a:prstGeom>
          <a:noFill/>
        </p:spPr>
        <p:txBody>
          <a:bodyPr wrap="none" rtlCol="0">
            <a:spAutoFit/>
          </a:bodyPr>
          <a:lstStyle/>
          <a:p>
            <a:r>
              <a:rPr lang="en-US" dirty="0" smtClean="0"/>
              <a:t>LEP: 1988-2000</a:t>
            </a:r>
          </a:p>
          <a:p>
            <a:r>
              <a:rPr lang="en-US" dirty="0" err="1" smtClean="0"/>
              <a:t>E</a:t>
            </a:r>
            <a:r>
              <a:rPr lang="en-US" baseline="-25000" dirty="0" err="1" smtClean="0"/>
              <a:t>cm</a:t>
            </a:r>
            <a:r>
              <a:rPr lang="en-US" dirty="0" smtClean="0"/>
              <a:t>(</a:t>
            </a:r>
            <a:r>
              <a:rPr lang="en-US" dirty="0" err="1" smtClean="0"/>
              <a:t>e</a:t>
            </a:r>
            <a:r>
              <a:rPr lang="en-US" baseline="30000" dirty="0" err="1" smtClean="0"/>
              <a:t>+</a:t>
            </a:r>
            <a:r>
              <a:rPr lang="en-US" dirty="0" err="1" smtClean="0"/>
              <a:t>e</a:t>
            </a:r>
            <a:r>
              <a:rPr lang="en-US" baseline="30000" dirty="0" smtClean="0"/>
              <a:t>-</a:t>
            </a:r>
            <a:r>
              <a:rPr lang="en-US" dirty="0" smtClean="0"/>
              <a:t>) = 200-209 </a:t>
            </a:r>
            <a:r>
              <a:rPr lang="en-US" dirty="0" err="1" smtClean="0"/>
              <a:t>GeV</a:t>
            </a:r>
            <a:r>
              <a:rPr lang="en-US" dirty="0" smtClean="0"/>
              <a:t> </a:t>
            </a:r>
          </a:p>
        </p:txBody>
      </p:sp>
      <p:sp>
        <p:nvSpPr>
          <p:cNvPr id="12" name="TextBox 11"/>
          <p:cNvSpPr txBox="1"/>
          <p:nvPr/>
        </p:nvSpPr>
        <p:spPr>
          <a:xfrm>
            <a:off x="3406863" y="2175708"/>
            <a:ext cx="1326004" cy="338554"/>
          </a:xfrm>
          <a:prstGeom prst="rect">
            <a:avLst/>
          </a:prstGeom>
          <a:noFill/>
        </p:spPr>
        <p:txBody>
          <a:bodyPr wrap="none" rtlCol="0">
            <a:spAutoFit/>
          </a:bodyPr>
          <a:lstStyle/>
          <a:p>
            <a:r>
              <a:rPr lang="en-US" sz="1600" dirty="0" smtClean="0"/>
              <a:t>Discover W, Z</a:t>
            </a:r>
            <a:endParaRPr lang="en-US" sz="1600" dirty="0"/>
          </a:p>
        </p:txBody>
      </p:sp>
      <p:sp>
        <p:nvSpPr>
          <p:cNvPr id="13" name="TextBox 12"/>
          <p:cNvSpPr txBox="1"/>
          <p:nvPr/>
        </p:nvSpPr>
        <p:spPr>
          <a:xfrm>
            <a:off x="3158538" y="1220254"/>
            <a:ext cx="496650" cy="276999"/>
          </a:xfrm>
          <a:prstGeom prst="rect">
            <a:avLst/>
          </a:prstGeom>
          <a:noFill/>
        </p:spPr>
        <p:txBody>
          <a:bodyPr wrap="none" rtlCol="0">
            <a:spAutoFit/>
          </a:bodyPr>
          <a:lstStyle/>
          <a:p>
            <a:r>
              <a:rPr lang="en-US" sz="1200" dirty="0" smtClean="0"/>
              <a:t>2007</a:t>
            </a:r>
            <a:endParaRPr lang="en-US" sz="1200" dirty="0"/>
          </a:p>
        </p:txBody>
      </p:sp>
      <p:sp>
        <p:nvSpPr>
          <p:cNvPr id="14" name="TextBox 13"/>
          <p:cNvSpPr txBox="1"/>
          <p:nvPr/>
        </p:nvSpPr>
        <p:spPr>
          <a:xfrm>
            <a:off x="6342569" y="573923"/>
            <a:ext cx="2926026" cy="923330"/>
          </a:xfrm>
          <a:prstGeom prst="rect">
            <a:avLst/>
          </a:prstGeom>
          <a:noFill/>
        </p:spPr>
        <p:txBody>
          <a:bodyPr wrap="none" rtlCol="0">
            <a:spAutoFit/>
          </a:bodyPr>
          <a:lstStyle/>
          <a:p>
            <a:r>
              <a:rPr lang="en-US" dirty="0" smtClean="0"/>
              <a:t>LHC: Construction 1998-2007</a:t>
            </a:r>
          </a:p>
          <a:p>
            <a:r>
              <a:rPr lang="en-US" dirty="0"/>
              <a:t> </a:t>
            </a:r>
            <a:r>
              <a:rPr lang="en-US" dirty="0" smtClean="0"/>
              <a:t>        Commission 2007</a:t>
            </a:r>
          </a:p>
          <a:p>
            <a:r>
              <a:rPr lang="en-US" dirty="0"/>
              <a:t> </a:t>
            </a:r>
            <a:r>
              <a:rPr lang="en-US" dirty="0" smtClean="0"/>
              <a:t>                E(</a:t>
            </a:r>
            <a:r>
              <a:rPr lang="en-US" dirty="0" err="1" smtClean="0"/>
              <a:t>p+p</a:t>
            </a:r>
            <a:r>
              <a:rPr lang="en-US" dirty="0" smtClean="0"/>
              <a:t>) = 14 </a:t>
            </a:r>
            <a:r>
              <a:rPr lang="en-US" dirty="0" err="1" smtClean="0"/>
              <a:t>TeV</a:t>
            </a:r>
            <a:r>
              <a:rPr lang="en-US" dirty="0" smtClean="0"/>
              <a:t> </a:t>
            </a:r>
            <a:endParaRPr lang="en-US" dirty="0"/>
          </a:p>
        </p:txBody>
      </p:sp>
      <p:sp>
        <p:nvSpPr>
          <p:cNvPr id="2" name="TextBox 1"/>
          <p:cNvSpPr txBox="1"/>
          <p:nvPr/>
        </p:nvSpPr>
        <p:spPr>
          <a:xfrm>
            <a:off x="7946004" y="2517477"/>
            <a:ext cx="868747"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n</a:t>
            </a:r>
            <a:r>
              <a:rPr lang="en-US" sz="2400" baseline="-25000" dirty="0" err="1" smtClean="0">
                <a:solidFill>
                  <a:srgbClr val="FF0000"/>
                </a:solidFill>
                <a:latin typeface="Symbol" charset="2"/>
                <a:cs typeface="Symbol" charset="2"/>
              </a:rPr>
              <a:t>t</a:t>
            </a:r>
            <a:r>
              <a:rPr lang="en-US" sz="2400" dirty="0" smtClean="0">
                <a:solidFill>
                  <a:srgbClr val="FF0000"/>
                </a:solidFill>
                <a:latin typeface="Symbol" charset="2"/>
                <a:cs typeface="Symbol" charset="2"/>
              </a:rPr>
              <a:t>–n</a:t>
            </a:r>
            <a:r>
              <a:rPr lang="en-US" sz="2400" baseline="-25000" dirty="0" smtClean="0">
                <a:solidFill>
                  <a:srgbClr val="FF0000"/>
                </a:solidFill>
                <a:latin typeface="Symbol" charset="2"/>
                <a:cs typeface="Symbol" charset="2"/>
              </a:rPr>
              <a:t>m </a:t>
            </a:r>
            <a:r>
              <a:rPr lang="en-US" sz="2400" dirty="0" smtClean="0">
                <a:solidFill>
                  <a:srgbClr val="FF0000"/>
                </a:solidFill>
                <a:cs typeface="Symbol" charset="2"/>
              </a:rPr>
              <a:t> </a:t>
            </a:r>
            <a:endParaRPr lang="en-US" sz="2400" dirty="0">
              <a:solidFill>
                <a:srgbClr val="FF0000"/>
              </a:solidFill>
              <a:cs typeface="Symbol" charset="2"/>
            </a:endParaRPr>
          </a:p>
        </p:txBody>
      </p:sp>
      <p:sp>
        <p:nvSpPr>
          <p:cNvPr id="3" name="Rectangle 2"/>
          <p:cNvSpPr/>
          <p:nvPr/>
        </p:nvSpPr>
        <p:spPr>
          <a:xfrm>
            <a:off x="1669610" y="5239521"/>
            <a:ext cx="5861396" cy="2397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5127725"/>
            <a:ext cx="1551289" cy="369332"/>
          </a:xfrm>
          <a:prstGeom prst="rect">
            <a:avLst/>
          </a:prstGeom>
          <a:noFill/>
        </p:spPr>
        <p:txBody>
          <a:bodyPr wrap="none" rtlCol="0">
            <a:spAutoFit/>
          </a:bodyPr>
          <a:lstStyle/>
          <a:p>
            <a:r>
              <a:rPr lang="en-US" dirty="0" smtClean="0">
                <a:solidFill>
                  <a:srgbClr val="FF0000"/>
                </a:solidFill>
              </a:rPr>
              <a:t>Over 60 years!</a:t>
            </a:r>
            <a:endParaRPr lang="en-US" dirty="0">
              <a:solidFill>
                <a:srgbClr val="FF0000"/>
              </a:solidFill>
            </a:endParaRPr>
          </a:p>
        </p:txBody>
      </p:sp>
      <p:sp>
        <p:nvSpPr>
          <p:cNvPr id="15" name="Slide Number Placeholder 14"/>
          <p:cNvSpPr>
            <a:spLocks noGrp="1"/>
          </p:cNvSpPr>
          <p:nvPr>
            <p:ph type="sldNum" sz="quarter" idx="12"/>
          </p:nvPr>
        </p:nvSpPr>
        <p:spPr/>
        <p:txBody>
          <a:bodyPr/>
          <a:lstStyle/>
          <a:p>
            <a:fld id="{B995AD9E-1881-594F-89D1-A4CAC8FC4114}" type="slidenum">
              <a:rPr lang="en-US" smtClean="0"/>
              <a:pPr/>
              <a:t>33</a:t>
            </a:fld>
            <a:endParaRPr lang="en-US"/>
          </a:p>
        </p:txBody>
      </p:sp>
    </p:spTree>
    <p:extLst>
      <p:ext uri="{BB962C8B-B14F-4D97-AF65-F5344CB8AC3E}">
        <p14:creationId xmlns:p14="http://schemas.microsoft.com/office/powerpoint/2010/main" val="16780564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
            <a:ext cx="8229600" cy="871955"/>
          </a:xfrm>
        </p:spPr>
        <p:txBody>
          <a:bodyPr/>
          <a:lstStyle/>
          <a:p>
            <a:r>
              <a:rPr lang="en-US" b="1" dirty="0" smtClean="0"/>
              <a:t>What Can </a:t>
            </a:r>
            <a:r>
              <a:rPr lang="en-US" b="1" dirty="0"/>
              <a:t>B</a:t>
            </a:r>
            <a:r>
              <a:rPr lang="en-US" b="1" dirty="0" smtClean="0"/>
              <a:t>e Learnt </a:t>
            </a:r>
            <a:r>
              <a:rPr lang="en-US" b="1" dirty="0"/>
              <a:t>F</a:t>
            </a:r>
            <a:r>
              <a:rPr lang="en-US" b="1" dirty="0" smtClean="0"/>
              <a:t>rom CERN?  </a:t>
            </a:r>
            <a:endParaRPr lang="en-US" b="1" dirty="0"/>
          </a:p>
        </p:txBody>
      </p:sp>
      <p:sp>
        <p:nvSpPr>
          <p:cNvPr id="3" name="Content Placeholder 2"/>
          <p:cNvSpPr>
            <a:spLocks noGrp="1"/>
          </p:cNvSpPr>
          <p:nvPr>
            <p:ph idx="1"/>
          </p:nvPr>
        </p:nvSpPr>
        <p:spPr>
          <a:xfrm>
            <a:off x="457200" y="1194717"/>
            <a:ext cx="8229600" cy="4990977"/>
          </a:xfrm>
        </p:spPr>
        <p:txBody>
          <a:bodyPr>
            <a:normAutofit fontScale="92500" lnSpcReduction="10000"/>
          </a:bodyPr>
          <a:lstStyle/>
          <a:p>
            <a:r>
              <a:rPr lang="en-US" b="1" dirty="0" smtClean="0"/>
              <a:t>Successful for </a:t>
            </a:r>
            <a:r>
              <a:rPr lang="en-US" b="1" dirty="0" smtClean="0">
                <a:solidFill>
                  <a:srgbClr val="FF0000"/>
                </a:solidFill>
              </a:rPr>
              <a:t>over 60 years</a:t>
            </a:r>
            <a:r>
              <a:rPr lang="en-US" b="1" dirty="0" smtClean="0"/>
              <a:t>. Leads the HEP since SPS</a:t>
            </a:r>
          </a:p>
          <a:p>
            <a:pPr>
              <a:lnSpc>
                <a:spcPct val="130000"/>
              </a:lnSpc>
            </a:pPr>
            <a:r>
              <a:rPr lang="en-US" b="1" dirty="0" smtClean="0">
                <a:solidFill>
                  <a:srgbClr val="FF0000"/>
                </a:solidFill>
              </a:rPr>
              <a:t>Site</a:t>
            </a:r>
            <a:r>
              <a:rPr lang="en-US" b="1" dirty="0" smtClean="0"/>
              <a:t> that can accommodate continuous development and expansion</a:t>
            </a:r>
          </a:p>
          <a:p>
            <a:pPr>
              <a:lnSpc>
                <a:spcPct val="130000"/>
              </a:lnSpc>
            </a:pPr>
            <a:r>
              <a:rPr lang="en-US" b="1" dirty="0" smtClean="0">
                <a:solidFill>
                  <a:srgbClr val="FF0000"/>
                </a:solidFill>
              </a:rPr>
              <a:t>Sustainable</a:t>
            </a:r>
            <a:r>
              <a:rPr lang="en-US" b="1" dirty="0" smtClean="0"/>
              <a:t> development </a:t>
            </a:r>
          </a:p>
          <a:p>
            <a:pPr>
              <a:lnSpc>
                <a:spcPct val="130000"/>
              </a:lnSpc>
            </a:pPr>
            <a:r>
              <a:rPr lang="en-US" altLang="zh-CN" b="1" dirty="0" err="1" smtClean="0"/>
              <a:t>Multiformity</a:t>
            </a:r>
            <a:r>
              <a:rPr lang="en-US" altLang="zh-CN" b="1" dirty="0" smtClean="0"/>
              <a:t> </a:t>
            </a:r>
          </a:p>
          <a:p>
            <a:pPr marL="0" indent="0">
              <a:buNone/>
            </a:pPr>
            <a:r>
              <a:rPr lang="en-US" b="1" dirty="0"/>
              <a:t> </a:t>
            </a:r>
            <a:r>
              <a:rPr lang="en-US" b="1" dirty="0" smtClean="0"/>
              <a:t>   </a:t>
            </a:r>
            <a:r>
              <a:rPr lang="en-US" b="1" dirty="0" smtClean="0">
                <a:solidFill>
                  <a:srgbClr val="FF0000"/>
                </a:solidFill>
              </a:rPr>
              <a:t>p</a:t>
            </a:r>
            <a:r>
              <a:rPr lang="en-US" b="1" dirty="0" smtClean="0"/>
              <a:t>, </a:t>
            </a:r>
            <a:r>
              <a:rPr lang="en-US" b="1" dirty="0" err="1" smtClean="0">
                <a:solidFill>
                  <a:srgbClr val="FF0000"/>
                </a:solidFill>
              </a:rPr>
              <a:t>pbar</a:t>
            </a:r>
            <a:r>
              <a:rPr lang="en-US" b="1" dirty="0" smtClean="0"/>
              <a:t>,  </a:t>
            </a:r>
            <a:r>
              <a:rPr lang="en-US" b="1" dirty="0" smtClean="0">
                <a:solidFill>
                  <a:srgbClr val="FF0000"/>
                </a:solidFill>
              </a:rPr>
              <a:t>n</a:t>
            </a:r>
            <a:r>
              <a:rPr lang="en-US" b="1" dirty="0" smtClean="0"/>
              <a:t>, </a:t>
            </a:r>
            <a:r>
              <a:rPr lang="en-US" b="1" dirty="0" smtClean="0">
                <a:solidFill>
                  <a:srgbClr val="FF0000"/>
                </a:solidFill>
              </a:rPr>
              <a:t>e</a:t>
            </a:r>
            <a:r>
              <a:rPr lang="en-US" b="1" baseline="30000" dirty="0" smtClean="0"/>
              <a:t>+- </a:t>
            </a:r>
            <a:r>
              <a:rPr lang="en-US" b="1" dirty="0" smtClean="0"/>
              <a:t>, </a:t>
            </a:r>
            <a:r>
              <a:rPr lang="en-US" b="1" dirty="0" smtClean="0">
                <a:solidFill>
                  <a:srgbClr val="FF0000"/>
                </a:solidFill>
              </a:rPr>
              <a:t>ion</a:t>
            </a:r>
            <a:r>
              <a:rPr lang="en-US" b="1" dirty="0" smtClean="0"/>
              <a:t>, </a:t>
            </a:r>
            <a:r>
              <a:rPr lang="en-US" b="1" dirty="0" smtClean="0">
                <a:solidFill>
                  <a:srgbClr val="FF0000"/>
                </a:solidFill>
                <a:latin typeface="Symbol" charset="2"/>
                <a:cs typeface="Symbol" charset="2"/>
              </a:rPr>
              <a:t>n</a:t>
            </a:r>
            <a:r>
              <a:rPr lang="en-US" b="1" dirty="0" smtClean="0"/>
              <a:t>, &gt;1000 </a:t>
            </a:r>
            <a:r>
              <a:rPr lang="en-US" b="1" dirty="0" smtClean="0">
                <a:solidFill>
                  <a:srgbClr val="FF0000"/>
                </a:solidFill>
              </a:rPr>
              <a:t>isotopes</a:t>
            </a:r>
            <a:r>
              <a:rPr lang="en-US" b="1" dirty="0" smtClean="0"/>
              <a:t>, nuclear </a:t>
            </a:r>
          </a:p>
          <a:p>
            <a:pPr marL="0" indent="0">
              <a:buNone/>
            </a:pPr>
            <a:r>
              <a:rPr lang="en-US" b="1" dirty="0"/>
              <a:t> </a:t>
            </a:r>
            <a:r>
              <a:rPr lang="en-US" b="1" dirty="0" smtClean="0"/>
              <a:t>   physics, high energy physics, neutrino physics, </a:t>
            </a:r>
          </a:p>
          <a:p>
            <a:pPr marL="0" indent="0">
              <a:buNone/>
            </a:pPr>
            <a:r>
              <a:rPr lang="en-US" b="1" dirty="0"/>
              <a:t> </a:t>
            </a:r>
            <a:r>
              <a:rPr lang="en-US" b="1" dirty="0" smtClean="0"/>
              <a:t>   anti-matter, application…..</a:t>
            </a:r>
            <a:endParaRPr lang="en-US" b="1" dirty="0"/>
          </a:p>
        </p:txBody>
      </p:sp>
      <p:sp>
        <p:nvSpPr>
          <p:cNvPr id="4" name="Slide Number Placeholder 3"/>
          <p:cNvSpPr>
            <a:spLocks noGrp="1"/>
          </p:cNvSpPr>
          <p:nvPr>
            <p:ph type="sldNum" sz="quarter" idx="12"/>
          </p:nvPr>
        </p:nvSpPr>
        <p:spPr/>
        <p:txBody>
          <a:bodyPr/>
          <a:lstStyle/>
          <a:p>
            <a:fld id="{B995AD9E-1881-594F-89D1-A4CAC8FC4114}" type="slidenum">
              <a:rPr lang="en-US" smtClean="0"/>
              <a:pPr/>
              <a:t>34</a:t>
            </a:fld>
            <a:endParaRPr lang="en-US"/>
          </a:p>
        </p:txBody>
      </p:sp>
    </p:spTree>
    <p:extLst>
      <p:ext uri="{BB962C8B-B14F-4D97-AF65-F5344CB8AC3E}">
        <p14:creationId xmlns:p14="http://schemas.microsoft.com/office/powerpoint/2010/main" val="15840140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73300C-797F-D148-A78D-320196FBAF04}" type="slidenum">
              <a:rPr lang="en-US" smtClean="0"/>
              <a:t>35</a:t>
            </a:fld>
            <a:endParaRPr lang="en-US"/>
          </a:p>
        </p:txBody>
      </p:sp>
    </p:spTree>
    <p:extLst>
      <p:ext uri="{BB962C8B-B14F-4D97-AF65-F5344CB8AC3E}">
        <p14:creationId xmlns:p14="http://schemas.microsoft.com/office/powerpoint/2010/main" val="34128780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39242" y="0"/>
            <a:ext cx="8229600" cy="858650"/>
          </a:xfrm>
        </p:spPr>
        <p:txBody>
          <a:bodyPr/>
          <a:lstStyle/>
          <a:p>
            <a:r>
              <a:rPr lang="zh-CN" altLang="en-US" b="1" dirty="0" smtClean="0">
                <a:latin typeface="华文楷体"/>
                <a:ea typeface="华文楷体"/>
                <a:cs typeface="华文楷体"/>
              </a:rPr>
              <a:t>粒子物理重大科学前沿问题</a:t>
            </a:r>
            <a:endParaRPr lang="en-US" altLang="zh-CN" b="1" dirty="0">
              <a:latin typeface="华文楷体"/>
              <a:ea typeface="华文楷体"/>
              <a:cs typeface="华文楷体"/>
            </a:endParaRPr>
          </a:p>
        </p:txBody>
      </p:sp>
      <p:sp>
        <p:nvSpPr>
          <p:cNvPr id="4" name="Rectangle 3"/>
          <p:cNvSpPr/>
          <p:nvPr/>
        </p:nvSpPr>
        <p:spPr>
          <a:xfrm>
            <a:off x="3009055" y="868375"/>
            <a:ext cx="5969416" cy="5755421"/>
          </a:xfrm>
          <a:prstGeom prst="rect">
            <a:avLst/>
          </a:prstGeom>
        </p:spPr>
        <p:txBody>
          <a:bodyPr wrap="square">
            <a:spAutoFit/>
          </a:bodyPr>
          <a:lstStyle/>
          <a:p>
            <a:pPr marL="342900" lvl="0" indent="-342900">
              <a:lnSpc>
                <a:spcPct val="140000"/>
              </a:lnSpc>
              <a:buFont typeface="Arial"/>
              <a:buChar char="•"/>
            </a:pPr>
            <a:r>
              <a:rPr lang="zh-CN" altLang="en-US" sz="2400" b="1" dirty="0" smtClean="0">
                <a:latin typeface="华文楷体"/>
                <a:ea typeface="华文楷体"/>
                <a:cs typeface="华文楷体"/>
              </a:rPr>
              <a:t>标准</a:t>
            </a:r>
            <a:r>
              <a:rPr lang="zh-CN" altLang="en-US" sz="2400" b="1" dirty="0">
                <a:latin typeface="华文楷体"/>
                <a:ea typeface="华文楷体"/>
                <a:cs typeface="华文楷体"/>
              </a:rPr>
              <a:t>模型的</a:t>
            </a:r>
            <a:r>
              <a:rPr lang="en-US" sz="2400" b="1" dirty="0">
                <a:solidFill>
                  <a:srgbClr val="FF0000"/>
                </a:solidFill>
                <a:latin typeface="华文楷体"/>
                <a:ea typeface="华文楷体"/>
                <a:cs typeface="华文楷体"/>
              </a:rPr>
              <a:t>Higgs</a:t>
            </a:r>
            <a:r>
              <a:rPr lang="zh-CN" altLang="en-US" sz="2400" b="1" dirty="0">
                <a:latin typeface="华文楷体"/>
                <a:ea typeface="华文楷体"/>
                <a:cs typeface="华文楷体"/>
              </a:rPr>
              <a:t>粒子反映什么样的</a:t>
            </a:r>
            <a:r>
              <a:rPr lang="zh-CN" altLang="en-US" sz="2400" b="1" dirty="0" smtClean="0">
                <a:latin typeface="华文楷体"/>
                <a:ea typeface="华文楷体"/>
                <a:cs typeface="华文楷体"/>
              </a:rPr>
              <a:t>相互</a:t>
            </a:r>
            <a:endParaRPr lang="en-US" altLang="zh-CN" sz="2400" b="1" dirty="0" smtClean="0">
              <a:latin typeface="华文楷体"/>
              <a:ea typeface="华文楷体"/>
              <a:cs typeface="华文楷体"/>
            </a:endParaRPr>
          </a:p>
          <a:p>
            <a:pPr lvl="0">
              <a:lnSpc>
                <a:spcPct val="140000"/>
              </a:lnSpc>
            </a:pPr>
            <a:r>
              <a:rPr lang="en-US" altLang="zh-CN" sz="2400" b="1" dirty="0">
                <a:latin typeface="华文楷体"/>
                <a:ea typeface="华文楷体"/>
                <a:cs typeface="华文楷体"/>
              </a:rPr>
              <a:t> </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作用</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是否有超出标准模型的新物理？</a:t>
            </a:r>
            <a:endParaRPr lang="en-US" altLang="zh-CN" sz="1000" b="1" dirty="0" smtClean="0">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FF0000"/>
                </a:solidFill>
                <a:latin typeface="华文楷体"/>
                <a:ea typeface="华文楷体"/>
                <a:cs typeface="华文楷体"/>
              </a:rPr>
              <a:t>暗物质</a:t>
            </a:r>
            <a:endParaRPr lang="en-US" altLang="zh-CN" sz="2400" b="1" dirty="0">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FF0000"/>
                </a:solidFill>
                <a:latin typeface="华文楷体"/>
                <a:ea typeface="华文楷体"/>
                <a:cs typeface="华文楷体"/>
              </a:rPr>
              <a:t>暗能量</a:t>
            </a:r>
            <a:endParaRPr lang="en-US" altLang="zh-CN" sz="800" b="1" dirty="0" smtClean="0">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FF0000"/>
                </a:solidFill>
                <a:latin typeface="华文楷体"/>
                <a:ea typeface="华文楷体"/>
                <a:cs typeface="华文楷体"/>
              </a:rPr>
              <a:t>中微子</a:t>
            </a:r>
            <a:r>
              <a:rPr lang="zh-CN" altLang="en-US" sz="2400" b="1" dirty="0" smtClean="0">
                <a:latin typeface="华文楷体"/>
                <a:ea typeface="华文楷体"/>
                <a:cs typeface="华文楷体"/>
              </a:rPr>
              <a:t>的属性</a:t>
            </a:r>
            <a:endParaRPr lang="en-US" altLang="zh-CN" sz="1000" b="1" dirty="0" smtClean="0">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FF0000"/>
                </a:solidFill>
                <a:latin typeface="华文楷体"/>
                <a:ea typeface="华文楷体"/>
                <a:cs typeface="华文楷体"/>
              </a:rPr>
              <a:t>引力</a:t>
            </a:r>
            <a:r>
              <a:rPr lang="zh-CN" altLang="en-US" sz="2400" b="1" dirty="0" smtClean="0">
                <a:latin typeface="华文楷体"/>
                <a:ea typeface="华文楷体"/>
                <a:cs typeface="华文楷体"/>
              </a:rPr>
              <a:t>量子化</a:t>
            </a:r>
            <a:endParaRPr lang="en-US" altLang="zh-CN" sz="1000" b="1" dirty="0" smtClean="0">
              <a:latin typeface="华文楷体"/>
              <a:ea typeface="华文楷体"/>
              <a:cs typeface="华文楷体"/>
            </a:endParaRPr>
          </a:p>
          <a:p>
            <a:pPr marL="285750" lvl="0" indent="-285750">
              <a:lnSpc>
                <a:spcPct val="140000"/>
              </a:lnSpc>
              <a:buFont typeface="Arial"/>
              <a:buChar char="•"/>
            </a:pPr>
            <a:r>
              <a:rPr lang="zh-CN" altLang="en-US" sz="2400" b="1" dirty="0" smtClean="0">
                <a:latin typeface="华文楷体"/>
                <a:ea typeface="华文楷体"/>
                <a:cs typeface="华文楷体"/>
              </a:rPr>
              <a:t>宇宙</a:t>
            </a:r>
            <a:r>
              <a:rPr lang="zh-CN" altLang="en-US" sz="2400" b="1" dirty="0" smtClean="0">
                <a:solidFill>
                  <a:srgbClr val="FF0000"/>
                </a:solidFill>
                <a:latin typeface="华文楷体"/>
                <a:ea typeface="华文楷体"/>
                <a:cs typeface="华文楷体"/>
              </a:rPr>
              <a:t>起源</a:t>
            </a:r>
            <a:r>
              <a:rPr lang="zh-CN" altLang="en-US" sz="2400" b="1" dirty="0" smtClean="0">
                <a:latin typeface="华文楷体"/>
                <a:ea typeface="华文楷体"/>
                <a:cs typeface="华文楷体"/>
              </a:rPr>
              <a:t>及铁以上</a:t>
            </a:r>
            <a:r>
              <a:rPr lang="zh-CN" altLang="en-US" sz="2400" b="1" dirty="0" smtClean="0">
                <a:solidFill>
                  <a:srgbClr val="FF0000"/>
                </a:solidFill>
                <a:latin typeface="华文楷体"/>
                <a:ea typeface="华文楷体"/>
                <a:cs typeface="华文楷体"/>
              </a:rPr>
              <a:t>重元素</a:t>
            </a:r>
            <a:r>
              <a:rPr lang="zh-CN" altLang="en-US" sz="2400" b="1" dirty="0" smtClean="0">
                <a:latin typeface="华文楷体"/>
                <a:ea typeface="华文楷体"/>
                <a:cs typeface="华文楷体"/>
              </a:rPr>
              <a:t>的形成</a:t>
            </a:r>
            <a:endParaRPr lang="en-US" altLang="zh-CN" sz="800" b="1" dirty="0">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FF0000"/>
                </a:solidFill>
                <a:latin typeface="华文楷体"/>
                <a:ea typeface="华文楷体"/>
                <a:cs typeface="华文楷体"/>
              </a:rPr>
              <a:t>宇宙线</a:t>
            </a:r>
            <a:r>
              <a:rPr lang="zh-CN" altLang="en-US" sz="2400" b="1" dirty="0" smtClean="0">
                <a:latin typeface="华文楷体"/>
                <a:ea typeface="华文楷体"/>
                <a:cs typeface="华文楷体"/>
              </a:rPr>
              <a:t>粒子给我们带来的信息</a:t>
            </a:r>
            <a:endParaRPr lang="en-US" altLang="zh-CN" sz="800" b="1" dirty="0">
              <a:latin typeface="华文楷体"/>
              <a:ea typeface="华文楷体"/>
              <a:cs typeface="华文楷体"/>
            </a:endParaRPr>
          </a:p>
          <a:p>
            <a:pPr marL="285750" lvl="0" indent="-285750">
              <a:lnSpc>
                <a:spcPct val="140000"/>
              </a:lnSpc>
              <a:buFont typeface="Arial"/>
              <a:buChar char="•"/>
            </a:pPr>
            <a:r>
              <a:rPr lang="zh-CN" altLang="en-US" sz="2400" b="1" dirty="0" smtClean="0">
                <a:latin typeface="华文楷体"/>
                <a:ea typeface="华文楷体"/>
                <a:cs typeface="华文楷体"/>
              </a:rPr>
              <a:t>极端</a:t>
            </a:r>
            <a:r>
              <a:rPr lang="zh-CN" altLang="en-US" sz="2400" b="1" dirty="0">
                <a:latin typeface="华文楷体"/>
                <a:ea typeface="华文楷体"/>
                <a:cs typeface="华文楷体"/>
              </a:rPr>
              <a:t>条件</a:t>
            </a:r>
            <a:r>
              <a:rPr lang="zh-CN" altLang="en-US" sz="2400" b="1" dirty="0" smtClean="0">
                <a:latin typeface="华文楷体"/>
                <a:ea typeface="华文楷体"/>
                <a:cs typeface="华文楷体"/>
              </a:rPr>
              <a:t>下的物质形态及</a:t>
            </a:r>
            <a:r>
              <a:rPr lang="zh-CN" altLang="en-US" sz="2400" b="1" dirty="0" smtClean="0">
                <a:solidFill>
                  <a:srgbClr val="FF0000"/>
                </a:solidFill>
                <a:latin typeface="华文楷体"/>
                <a:ea typeface="华文楷体"/>
                <a:cs typeface="华文楷体"/>
              </a:rPr>
              <a:t>奇异物质</a:t>
            </a:r>
            <a:endParaRPr lang="en-US" altLang="zh-CN" sz="1000" b="1" dirty="0" smtClean="0">
              <a:solidFill>
                <a:srgbClr val="FF0000"/>
              </a:solidFill>
              <a:latin typeface="华文楷体"/>
              <a:ea typeface="华文楷体"/>
              <a:cs typeface="华文楷体"/>
            </a:endParaRPr>
          </a:p>
          <a:p>
            <a:pPr marL="285750" lvl="0" indent="-285750">
              <a:lnSpc>
                <a:spcPct val="140000"/>
              </a:lnSpc>
              <a:buFont typeface="Arial"/>
              <a:buChar char="•"/>
            </a:pPr>
            <a:r>
              <a:rPr lang="zh-CN" altLang="en-US" sz="2400" b="1" dirty="0" smtClean="0">
                <a:solidFill>
                  <a:srgbClr val="000000"/>
                </a:solidFill>
                <a:latin typeface="华文楷体"/>
                <a:ea typeface="华文楷体"/>
                <a:cs typeface="华文楷体"/>
              </a:rPr>
              <a:t>宇宙中正</a:t>
            </a:r>
            <a:r>
              <a:rPr lang="zh-CN" altLang="en-US" sz="2400" b="1" dirty="0" smtClean="0">
                <a:solidFill>
                  <a:srgbClr val="FF0000"/>
                </a:solidFill>
                <a:latin typeface="华文楷体"/>
                <a:ea typeface="华文楷体"/>
                <a:cs typeface="华文楷体"/>
              </a:rPr>
              <a:t>反物质</a:t>
            </a:r>
            <a:r>
              <a:rPr lang="zh-CN" altLang="en-US" sz="2400" b="1" dirty="0" smtClean="0">
                <a:solidFill>
                  <a:srgbClr val="000000"/>
                </a:solidFill>
                <a:latin typeface="华文楷体"/>
                <a:ea typeface="华文楷体"/>
                <a:cs typeface="华文楷体"/>
              </a:rPr>
              <a:t>不对称</a:t>
            </a:r>
            <a:endParaRPr lang="en-US" altLang="zh-CN" sz="800" b="1" dirty="0">
              <a:latin typeface="华文楷体"/>
              <a:ea typeface="华文楷体"/>
              <a:cs typeface="华文楷体"/>
            </a:endParaRPr>
          </a:p>
          <a:p>
            <a:pPr marL="285750" lvl="0" indent="-285750">
              <a:lnSpc>
                <a:spcPct val="140000"/>
              </a:lnSpc>
              <a:buFont typeface="Arial"/>
              <a:buChar char="•"/>
            </a:pPr>
            <a:r>
              <a:rPr lang="zh-CN" altLang="en-US" sz="2400" b="1" dirty="0" smtClean="0">
                <a:latin typeface="华文楷体"/>
                <a:ea typeface="华文楷体"/>
                <a:cs typeface="华文楷体"/>
              </a:rPr>
              <a:t>万有引力与弱电及强</a:t>
            </a:r>
            <a:r>
              <a:rPr lang="zh-CN" altLang="en-US" sz="2400" b="1" dirty="0" smtClean="0">
                <a:solidFill>
                  <a:srgbClr val="FF0000"/>
                </a:solidFill>
                <a:latin typeface="华文楷体"/>
                <a:ea typeface="华文楷体"/>
                <a:cs typeface="华文楷体"/>
              </a:rPr>
              <a:t>相互作用的统一</a:t>
            </a:r>
            <a:endParaRPr lang="en-US" altLang="zh-CN" sz="2400" b="1" dirty="0" smtClean="0">
              <a:latin typeface="华文楷体"/>
              <a:ea typeface="华文楷体"/>
              <a:cs typeface="华文楷体"/>
            </a:endParaRPr>
          </a:p>
        </p:txBody>
      </p:sp>
      <p:sp>
        <p:nvSpPr>
          <p:cNvPr id="2" name="Slide Number Placeholder 1"/>
          <p:cNvSpPr>
            <a:spLocks noGrp="1"/>
          </p:cNvSpPr>
          <p:nvPr>
            <p:ph type="sldNum" sz="quarter" idx="12"/>
          </p:nvPr>
        </p:nvSpPr>
        <p:spPr>
          <a:xfrm>
            <a:off x="6700080" y="6339070"/>
            <a:ext cx="2133600" cy="365125"/>
          </a:xfrm>
        </p:spPr>
        <p:txBody>
          <a:bodyPr/>
          <a:lstStyle/>
          <a:p>
            <a:fld id="{C973300C-797F-D148-A78D-320196FBAF04}" type="slidenum">
              <a:rPr lang="en-US" smtClean="0"/>
              <a:t>36</a:t>
            </a:fld>
            <a:endParaRPr lang="en-US"/>
          </a:p>
        </p:txBody>
      </p:sp>
      <p:sp>
        <p:nvSpPr>
          <p:cNvPr id="20" name="Rounded Rectangular Callout 19"/>
          <p:cNvSpPr/>
          <p:nvPr/>
        </p:nvSpPr>
        <p:spPr>
          <a:xfrm>
            <a:off x="-1" y="998387"/>
            <a:ext cx="2791335" cy="747100"/>
          </a:xfrm>
          <a:prstGeom prst="wedgeRoundRectCallout">
            <a:avLst>
              <a:gd name="adj1" fmla="val 60562"/>
              <a:gd name="adj2" fmla="val -21572"/>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rgbClr val="FF0000"/>
              </a:solidFill>
              <a:latin typeface="+mj-lt"/>
              <a:cs typeface="Times New Roman"/>
            </a:endParaRPr>
          </a:p>
          <a:p>
            <a:pPr algn="ctr"/>
            <a:r>
              <a:rPr lang="en-US" sz="2400" dirty="0" smtClean="0">
                <a:solidFill>
                  <a:srgbClr val="FF0000"/>
                </a:solidFill>
                <a:latin typeface="+mj-lt"/>
                <a:cs typeface="Times New Roman"/>
              </a:rPr>
              <a:t>ATLAS</a:t>
            </a:r>
            <a:r>
              <a:rPr lang="en-US" sz="2400" dirty="0">
                <a:solidFill>
                  <a:srgbClr val="FF0000"/>
                </a:solidFill>
                <a:latin typeface="+mj-lt"/>
                <a:cs typeface="Times New Roman"/>
              </a:rPr>
              <a:t>, CMS</a:t>
            </a:r>
          </a:p>
          <a:p>
            <a:pPr algn="ctr"/>
            <a:r>
              <a:rPr lang="en-US" sz="2400" dirty="0">
                <a:solidFill>
                  <a:srgbClr val="0000FF"/>
                </a:solidFill>
                <a:latin typeface="+mj-lt"/>
                <a:cs typeface="Times New Roman"/>
              </a:rPr>
              <a:t>CEPC, ILC, Fee</a:t>
            </a:r>
          </a:p>
          <a:p>
            <a:pPr algn="ctr"/>
            <a:endParaRPr lang="en-US" sz="2400" dirty="0">
              <a:latin typeface="+mj-lt"/>
              <a:cs typeface="Times New Roman"/>
            </a:endParaRPr>
          </a:p>
        </p:txBody>
      </p:sp>
      <p:sp>
        <p:nvSpPr>
          <p:cNvPr id="22" name="Rounded Rectangular Callout 21"/>
          <p:cNvSpPr/>
          <p:nvPr/>
        </p:nvSpPr>
        <p:spPr>
          <a:xfrm>
            <a:off x="0" y="1833781"/>
            <a:ext cx="2859251" cy="876140"/>
          </a:xfrm>
          <a:prstGeom prst="wedgeRoundRectCallout">
            <a:avLst>
              <a:gd name="adj1" fmla="val 58536"/>
              <a:gd name="adj2" fmla="val -4485"/>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endParaRPr lang="en-US" sz="2400" dirty="0" smtClean="0">
              <a:solidFill>
                <a:srgbClr val="FF0000"/>
              </a:solidFill>
            </a:endParaRPr>
          </a:p>
          <a:p>
            <a:pPr>
              <a:lnSpc>
                <a:spcPct val="80000"/>
              </a:lnSpc>
            </a:pPr>
            <a:r>
              <a:rPr lang="en-US" sz="2200" dirty="0" err="1">
                <a:solidFill>
                  <a:srgbClr val="FF0000"/>
                </a:solidFill>
              </a:rPr>
              <a:t>PandaX</a:t>
            </a:r>
            <a:r>
              <a:rPr lang="en-US" sz="2200" dirty="0">
                <a:solidFill>
                  <a:srgbClr val="FF0000"/>
                </a:solidFill>
              </a:rPr>
              <a:t>, CEDX</a:t>
            </a:r>
            <a:r>
              <a:rPr lang="en-US" sz="2200" dirty="0" smtClean="0">
                <a:solidFill>
                  <a:srgbClr val="FF0000"/>
                </a:solidFill>
              </a:rPr>
              <a:t>, DAMPE</a:t>
            </a:r>
            <a:endParaRPr lang="en-US" sz="2200" dirty="0">
              <a:solidFill>
                <a:srgbClr val="FF0000"/>
              </a:solidFill>
            </a:endParaRPr>
          </a:p>
          <a:p>
            <a:pPr>
              <a:lnSpc>
                <a:spcPct val="80000"/>
              </a:lnSpc>
            </a:pPr>
            <a:r>
              <a:rPr lang="en-US" sz="2200" dirty="0" smtClean="0">
                <a:solidFill>
                  <a:srgbClr val="FF0000"/>
                </a:solidFill>
              </a:rPr>
              <a:t>LUX, AMSII</a:t>
            </a:r>
          </a:p>
          <a:p>
            <a:pPr>
              <a:lnSpc>
                <a:spcPct val="80000"/>
              </a:lnSpc>
            </a:pPr>
            <a:r>
              <a:rPr lang="en-US" sz="2200" dirty="0" smtClean="0">
                <a:solidFill>
                  <a:srgbClr val="FF0000"/>
                </a:solidFill>
              </a:rPr>
              <a:t>ATLAS</a:t>
            </a:r>
            <a:r>
              <a:rPr lang="en-US" sz="2200" dirty="0">
                <a:solidFill>
                  <a:srgbClr val="FF0000"/>
                </a:solidFill>
              </a:rPr>
              <a:t>, CMS</a:t>
            </a:r>
          </a:p>
          <a:p>
            <a:pPr algn="ctr">
              <a:lnSpc>
                <a:spcPct val="80000"/>
              </a:lnSpc>
            </a:pPr>
            <a:endParaRPr lang="en-US" sz="2400" dirty="0"/>
          </a:p>
        </p:txBody>
      </p:sp>
      <p:sp>
        <p:nvSpPr>
          <p:cNvPr id="23" name="Rounded Rectangular Callout 22"/>
          <p:cNvSpPr/>
          <p:nvPr/>
        </p:nvSpPr>
        <p:spPr>
          <a:xfrm>
            <a:off x="0" y="2801195"/>
            <a:ext cx="2859251" cy="655821"/>
          </a:xfrm>
          <a:prstGeom prst="wedgeRoundRectCallout">
            <a:avLst>
              <a:gd name="adj1" fmla="val 57586"/>
              <a:gd name="adj2" fmla="val 18801"/>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smtClean="0">
              <a:solidFill>
                <a:srgbClr val="0000FF"/>
              </a:solidFill>
            </a:endParaRPr>
          </a:p>
          <a:p>
            <a:r>
              <a:rPr lang="en-US" sz="2200" dirty="0" err="1" smtClean="0">
                <a:solidFill>
                  <a:srgbClr val="FF0000"/>
                </a:solidFill>
              </a:rPr>
              <a:t>Dayabay</a:t>
            </a:r>
            <a:r>
              <a:rPr lang="en-US" sz="2200" dirty="0" smtClean="0">
                <a:solidFill>
                  <a:srgbClr val="FF0000"/>
                </a:solidFill>
              </a:rPr>
              <a:t>, JUNO, T2K, SK…</a:t>
            </a:r>
            <a:r>
              <a:rPr lang="en-US" sz="2200" dirty="0" smtClean="0">
                <a:solidFill>
                  <a:srgbClr val="0000FF"/>
                </a:solidFill>
              </a:rPr>
              <a:t>DUNE</a:t>
            </a:r>
            <a:endParaRPr lang="en-US" sz="2200" dirty="0">
              <a:solidFill>
                <a:srgbClr val="0000FF"/>
              </a:solidFill>
            </a:endParaRPr>
          </a:p>
          <a:p>
            <a:pPr algn="ctr"/>
            <a:endParaRPr lang="en-US" sz="2400" dirty="0"/>
          </a:p>
        </p:txBody>
      </p:sp>
      <p:sp>
        <p:nvSpPr>
          <p:cNvPr id="25" name="Rounded Rectangular Callout 24"/>
          <p:cNvSpPr/>
          <p:nvPr/>
        </p:nvSpPr>
        <p:spPr>
          <a:xfrm>
            <a:off x="-1" y="3823774"/>
            <a:ext cx="2791335" cy="407508"/>
          </a:xfrm>
          <a:prstGeom prst="wedgeRoundRectCallout">
            <a:avLst>
              <a:gd name="adj1" fmla="val 59833"/>
              <a:gd name="adj2" fmla="val 51306"/>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latin typeface="+mj-lt"/>
                <a:cs typeface="Times New Roman"/>
              </a:rPr>
              <a:t>CSR, </a:t>
            </a:r>
            <a:r>
              <a:rPr lang="en-US" sz="2400" dirty="0" smtClean="0">
                <a:solidFill>
                  <a:srgbClr val="0000FF"/>
                </a:solidFill>
                <a:latin typeface="+mj-lt"/>
                <a:cs typeface="Times New Roman"/>
              </a:rPr>
              <a:t>CJPL</a:t>
            </a:r>
            <a:endParaRPr lang="en-US" sz="2400" dirty="0">
              <a:solidFill>
                <a:srgbClr val="0000FF"/>
              </a:solidFill>
              <a:latin typeface="+mj-lt"/>
              <a:cs typeface="Times New Roman"/>
            </a:endParaRPr>
          </a:p>
        </p:txBody>
      </p:sp>
      <p:sp>
        <p:nvSpPr>
          <p:cNvPr id="26" name="Rounded Rectangular Callout 25"/>
          <p:cNvSpPr/>
          <p:nvPr/>
        </p:nvSpPr>
        <p:spPr>
          <a:xfrm>
            <a:off x="0" y="4458390"/>
            <a:ext cx="2791335" cy="703363"/>
          </a:xfrm>
          <a:prstGeom prst="wedgeRoundRectCallout">
            <a:avLst>
              <a:gd name="adj1" fmla="val 59832"/>
              <a:gd name="adj2" fmla="val -9580"/>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rgbClr val="FF0000"/>
                </a:solidFill>
                <a:latin typeface="+mj-lt"/>
                <a:cs typeface="Times New Roman"/>
              </a:rPr>
              <a:t>Yangbajing</a:t>
            </a:r>
            <a:r>
              <a:rPr lang="en-US" sz="2400" dirty="0" smtClean="0">
                <a:solidFill>
                  <a:srgbClr val="FF0000"/>
                </a:solidFill>
                <a:latin typeface="+mj-lt"/>
                <a:cs typeface="Times New Roman"/>
              </a:rPr>
              <a:t>, </a:t>
            </a:r>
          </a:p>
          <a:p>
            <a:pPr algn="ctr"/>
            <a:r>
              <a:rPr lang="en-US" sz="2400" dirty="0" smtClean="0">
                <a:solidFill>
                  <a:srgbClr val="FF0000"/>
                </a:solidFill>
                <a:latin typeface="+mj-lt"/>
                <a:cs typeface="Times New Roman"/>
              </a:rPr>
              <a:t>CTA, </a:t>
            </a:r>
            <a:r>
              <a:rPr lang="en-US" sz="2400" dirty="0" smtClean="0">
                <a:solidFill>
                  <a:srgbClr val="0000FF"/>
                </a:solidFill>
                <a:latin typeface="+mj-lt"/>
                <a:cs typeface="Times New Roman"/>
              </a:rPr>
              <a:t>LHASSO </a:t>
            </a:r>
            <a:endParaRPr lang="en-US" sz="2400" dirty="0">
              <a:solidFill>
                <a:srgbClr val="0000FF"/>
              </a:solidFill>
              <a:latin typeface="+mj-lt"/>
              <a:cs typeface="Times New Roman"/>
            </a:endParaRPr>
          </a:p>
        </p:txBody>
      </p:sp>
      <p:sp>
        <p:nvSpPr>
          <p:cNvPr id="27" name="Rounded Rectangular Callout 26"/>
          <p:cNvSpPr/>
          <p:nvPr/>
        </p:nvSpPr>
        <p:spPr>
          <a:xfrm>
            <a:off x="0" y="5239444"/>
            <a:ext cx="2859251" cy="876140"/>
          </a:xfrm>
          <a:prstGeom prst="wedgeRoundRectCallout">
            <a:avLst>
              <a:gd name="adj1" fmla="val 49509"/>
              <a:gd name="adj2" fmla="val -4484"/>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smtClean="0">
              <a:solidFill>
                <a:srgbClr val="FF0000"/>
              </a:solidFill>
            </a:endParaRPr>
          </a:p>
          <a:p>
            <a:pPr>
              <a:lnSpc>
                <a:spcPct val="80000"/>
              </a:lnSpc>
            </a:pPr>
            <a:r>
              <a:rPr lang="en-US" sz="2200" dirty="0" smtClean="0">
                <a:solidFill>
                  <a:srgbClr val="FF0000"/>
                </a:solidFill>
              </a:rPr>
              <a:t>STAR, ALICE, </a:t>
            </a:r>
            <a:r>
              <a:rPr lang="en-US" sz="2200" dirty="0" err="1" smtClean="0">
                <a:solidFill>
                  <a:srgbClr val="FF0000"/>
                </a:solidFill>
              </a:rPr>
              <a:t>LHCb</a:t>
            </a:r>
            <a:r>
              <a:rPr lang="en-US" sz="2200" dirty="0" smtClean="0">
                <a:solidFill>
                  <a:srgbClr val="FF0000"/>
                </a:solidFill>
              </a:rPr>
              <a:t>, BELLE, BESIII, ATLAS, CMS, AMSII, </a:t>
            </a:r>
            <a:r>
              <a:rPr lang="en-US" sz="2200" dirty="0" smtClean="0">
                <a:solidFill>
                  <a:srgbClr val="0000FF"/>
                </a:solidFill>
              </a:rPr>
              <a:t>CBM, CEE</a:t>
            </a:r>
            <a:endParaRPr lang="en-US" sz="2200" dirty="0">
              <a:solidFill>
                <a:srgbClr val="0000FF"/>
              </a:solidFill>
            </a:endParaRPr>
          </a:p>
          <a:p>
            <a:pPr algn="ctr"/>
            <a:endParaRPr lang="en-US" sz="2400" dirty="0"/>
          </a:p>
        </p:txBody>
      </p:sp>
      <p:sp>
        <p:nvSpPr>
          <p:cNvPr id="28" name="Left Brace 27"/>
          <p:cNvSpPr/>
          <p:nvPr/>
        </p:nvSpPr>
        <p:spPr>
          <a:xfrm>
            <a:off x="2893211" y="5304380"/>
            <a:ext cx="149804" cy="550134"/>
          </a:xfrm>
          <a:prstGeom prst="leftBrace">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8698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5" grpId="0" animBg="1"/>
      <p:bldP spid="26"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33916" y="1005416"/>
            <a:ext cx="8405369" cy="5607918"/>
            <a:chOff x="161128" y="205548"/>
            <a:chExt cx="8805158" cy="6524203"/>
          </a:xfrm>
        </p:grpSpPr>
        <p:pic>
          <p:nvPicPr>
            <p:cNvPr id="6" name="Picture 5"/>
            <p:cNvPicPr>
              <a:picLocks noChangeAspect="1"/>
            </p:cNvPicPr>
            <p:nvPr/>
          </p:nvPicPr>
          <p:blipFill>
            <a:blip r:embed="rId2"/>
            <a:stretch>
              <a:fillRect/>
            </a:stretch>
          </p:blipFill>
          <p:spPr>
            <a:xfrm>
              <a:off x="161128" y="205548"/>
              <a:ext cx="8805158" cy="6524203"/>
            </a:xfrm>
            <a:prstGeom prst="rect">
              <a:avLst/>
            </a:prstGeom>
          </p:spPr>
        </p:pic>
        <p:sp>
          <p:nvSpPr>
            <p:cNvPr id="8" name="5-Point Star 7"/>
            <p:cNvSpPr/>
            <p:nvPr/>
          </p:nvSpPr>
          <p:spPr>
            <a:xfrm>
              <a:off x="5888566" y="2508250"/>
              <a:ext cx="173567" cy="2159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1659466" y="3718983"/>
              <a:ext cx="173567" cy="2159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412066" y="5052483"/>
              <a:ext cx="173567" cy="215900"/>
            </a:xfrm>
            <a:prstGeom prst="star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5801782" y="5573183"/>
              <a:ext cx="173567" cy="2159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3412066" y="2554817"/>
              <a:ext cx="173567" cy="2159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145116" y="77647"/>
            <a:ext cx="7033446" cy="646331"/>
          </a:xfrm>
          <a:prstGeom prst="rect">
            <a:avLst/>
          </a:prstGeom>
          <a:noFill/>
        </p:spPr>
        <p:txBody>
          <a:bodyPr wrap="none" rtlCol="0">
            <a:spAutoFit/>
          </a:bodyPr>
          <a:lstStyle/>
          <a:p>
            <a:r>
              <a:rPr lang="en-US" sz="3600" dirty="0" smtClean="0"/>
              <a:t>Facilities for Particle Physics in China </a:t>
            </a:r>
            <a:endParaRPr lang="en-US" sz="3600" dirty="0"/>
          </a:p>
        </p:txBody>
      </p:sp>
      <p:sp>
        <p:nvSpPr>
          <p:cNvPr id="19" name="5-Point Star 18"/>
          <p:cNvSpPr/>
          <p:nvPr/>
        </p:nvSpPr>
        <p:spPr>
          <a:xfrm>
            <a:off x="628428" y="723978"/>
            <a:ext cx="165686" cy="185578"/>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5-Point Star 20"/>
          <p:cNvSpPr/>
          <p:nvPr/>
        </p:nvSpPr>
        <p:spPr>
          <a:xfrm>
            <a:off x="2324777" y="755548"/>
            <a:ext cx="165686" cy="185578"/>
          </a:xfrm>
          <a:prstGeom prst="star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94114" y="628646"/>
            <a:ext cx="899142" cy="369332"/>
          </a:xfrm>
          <a:prstGeom prst="rect">
            <a:avLst/>
          </a:prstGeom>
          <a:noFill/>
        </p:spPr>
        <p:txBody>
          <a:bodyPr wrap="none" rtlCol="0">
            <a:spAutoFit/>
          </a:bodyPr>
          <a:lstStyle/>
          <a:p>
            <a:r>
              <a:rPr lang="en-US" dirty="0" smtClean="0">
                <a:solidFill>
                  <a:srgbClr val="FF0000"/>
                </a:solidFill>
              </a:rPr>
              <a:t>Existing</a:t>
            </a:r>
            <a:endParaRPr lang="en-US" dirty="0">
              <a:solidFill>
                <a:srgbClr val="FF0000"/>
              </a:solidFill>
            </a:endParaRPr>
          </a:p>
        </p:txBody>
      </p:sp>
      <p:sp>
        <p:nvSpPr>
          <p:cNvPr id="24" name="TextBox 23"/>
          <p:cNvSpPr txBox="1"/>
          <p:nvPr/>
        </p:nvSpPr>
        <p:spPr>
          <a:xfrm>
            <a:off x="2536190" y="636084"/>
            <a:ext cx="2901455" cy="369332"/>
          </a:xfrm>
          <a:prstGeom prst="rect">
            <a:avLst/>
          </a:prstGeom>
          <a:noFill/>
        </p:spPr>
        <p:txBody>
          <a:bodyPr wrap="none" rtlCol="0">
            <a:spAutoFit/>
          </a:bodyPr>
          <a:lstStyle/>
          <a:p>
            <a:r>
              <a:rPr lang="en-US" dirty="0" smtClean="0">
                <a:solidFill>
                  <a:srgbClr val="FF0000"/>
                </a:solidFill>
              </a:rPr>
              <a:t>Under construction/planning</a:t>
            </a:r>
            <a:endParaRPr lang="en-US" dirty="0">
              <a:solidFill>
                <a:srgbClr val="FF0000"/>
              </a:solidFill>
            </a:endParaRPr>
          </a:p>
        </p:txBody>
      </p:sp>
      <p:sp>
        <p:nvSpPr>
          <p:cNvPr id="27" name="Slide Number Placeholder 26"/>
          <p:cNvSpPr>
            <a:spLocks noGrp="1"/>
          </p:cNvSpPr>
          <p:nvPr>
            <p:ph type="sldNum" sz="quarter" idx="12"/>
          </p:nvPr>
        </p:nvSpPr>
        <p:spPr/>
        <p:txBody>
          <a:bodyPr/>
          <a:lstStyle/>
          <a:p>
            <a:fld id="{B995AD9E-1881-594F-89D1-A4CAC8FC4114}" type="slidenum">
              <a:rPr lang="en-US" smtClean="0"/>
              <a:pPr/>
              <a:t>37</a:t>
            </a:fld>
            <a:endParaRPr lang="en-US"/>
          </a:p>
        </p:txBody>
      </p:sp>
    </p:spTree>
    <p:extLst>
      <p:ext uri="{BB962C8B-B14F-4D97-AF65-F5344CB8AC3E}">
        <p14:creationId xmlns:p14="http://schemas.microsoft.com/office/powerpoint/2010/main" val="26419855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Features of Accelerator-based Experiment</a:t>
            </a:r>
            <a:endParaRPr lang="en-US" b="1" dirty="0"/>
          </a:p>
        </p:txBody>
      </p:sp>
      <p:sp>
        <p:nvSpPr>
          <p:cNvPr id="3" name="Content Placeholder 2"/>
          <p:cNvSpPr>
            <a:spLocks noGrp="1"/>
          </p:cNvSpPr>
          <p:nvPr>
            <p:ph idx="1"/>
          </p:nvPr>
        </p:nvSpPr>
        <p:spPr>
          <a:xfrm>
            <a:off x="277249" y="1344249"/>
            <a:ext cx="8601745" cy="4029841"/>
          </a:xfrm>
        </p:spPr>
        <p:txBody>
          <a:bodyPr>
            <a:noAutofit/>
          </a:bodyPr>
          <a:lstStyle/>
          <a:p>
            <a:pPr>
              <a:lnSpc>
                <a:spcPct val="110000"/>
              </a:lnSpc>
            </a:pPr>
            <a:r>
              <a:rPr lang="en-US" sz="2800" b="1" dirty="0" smtClean="0">
                <a:solidFill>
                  <a:srgbClr val="FF0000"/>
                </a:solidFill>
              </a:rPr>
              <a:t>Frontier</a:t>
            </a:r>
            <a:r>
              <a:rPr lang="en-US" sz="2800" b="1" dirty="0" smtClean="0"/>
              <a:t> of high energy, precision and intensity</a:t>
            </a:r>
          </a:p>
          <a:p>
            <a:pPr>
              <a:lnSpc>
                <a:spcPct val="110000"/>
              </a:lnSpc>
            </a:pPr>
            <a:r>
              <a:rPr lang="en-US" sz="2800" b="1" dirty="0" smtClean="0"/>
              <a:t>Condition </a:t>
            </a:r>
            <a:r>
              <a:rPr lang="en-US" sz="2800" b="1" dirty="0" smtClean="0">
                <a:solidFill>
                  <a:srgbClr val="FF0000"/>
                </a:solidFill>
              </a:rPr>
              <a:t>controlled</a:t>
            </a:r>
            <a:r>
              <a:rPr lang="en-US" sz="2800" b="1" dirty="0" smtClean="0"/>
              <a:t> experiment </a:t>
            </a:r>
          </a:p>
          <a:p>
            <a:pPr>
              <a:lnSpc>
                <a:spcPct val="110000"/>
              </a:lnSpc>
            </a:pPr>
            <a:r>
              <a:rPr lang="en-US" sz="2800" b="1" dirty="0" smtClean="0"/>
              <a:t>Rich physics topics with </a:t>
            </a:r>
            <a:r>
              <a:rPr lang="en-US" sz="2800" b="1" dirty="0" smtClean="0">
                <a:solidFill>
                  <a:srgbClr val="FF0000"/>
                </a:solidFill>
              </a:rPr>
              <a:t>broad</a:t>
            </a:r>
            <a:r>
              <a:rPr lang="en-US" sz="2800" b="1" dirty="0" smtClean="0"/>
              <a:t> spectrum </a:t>
            </a:r>
          </a:p>
          <a:p>
            <a:pPr>
              <a:lnSpc>
                <a:spcPct val="110000"/>
              </a:lnSpc>
            </a:pPr>
            <a:r>
              <a:rPr lang="en-US" sz="2800" b="1" dirty="0" smtClean="0">
                <a:solidFill>
                  <a:srgbClr val="FF0000"/>
                </a:solidFill>
              </a:rPr>
              <a:t>Cutting edge </a:t>
            </a:r>
            <a:r>
              <a:rPr lang="en-US" sz="2800" b="1" dirty="0" smtClean="0"/>
              <a:t>technologies, driven force for high tech. </a:t>
            </a:r>
          </a:p>
          <a:p>
            <a:pPr>
              <a:lnSpc>
                <a:spcPct val="110000"/>
              </a:lnSpc>
            </a:pPr>
            <a:r>
              <a:rPr lang="en-US" sz="2800" b="1" dirty="0" smtClean="0"/>
              <a:t>Unique base for training experts and work force for industry, college of modern society </a:t>
            </a:r>
          </a:p>
          <a:p>
            <a:pPr>
              <a:lnSpc>
                <a:spcPct val="110000"/>
              </a:lnSpc>
            </a:pPr>
            <a:r>
              <a:rPr lang="en-US" sz="2800" b="1" dirty="0" smtClean="0"/>
              <a:t>High cost, large collaboration </a:t>
            </a:r>
            <a:r>
              <a:rPr lang="en-US" sz="2800" b="1" dirty="0" smtClean="0">
                <a:sym typeface="Wingdings"/>
              </a:rPr>
              <a:t> </a:t>
            </a:r>
            <a:r>
              <a:rPr lang="en-US" sz="2800" b="1" dirty="0" smtClean="0">
                <a:solidFill>
                  <a:srgbClr val="FF0000"/>
                </a:solidFill>
              </a:rPr>
              <a:t>global science</a:t>
            </a:r>
          </a:p>
        </p:txBody>
      </p:sp>
      <p:sp>
        <p:nvSpPr>
          <p:cNvPr id="4" name="Slide Number Placeholder 3"/>
          <p:cNvSpPr>
            <a:spLocks noGrp="1"/>
          </p:cNvSpPr>
          <p:nvPr>
            <p:ph type="sldNum" sz="quarter" idx="12"/>
          </p:nvPr>
        </p:nvSpPr>
        <p:spPr/>
        <p:txBody>
          <a:bodyPr/>
          <a:lstStyle/>
          <a:p>
            <a:fld id="{B995AD9E-1881-594F-89D1-A4CAC8FC4114}" type="slidenum">
              <a:rPr lang="en-US" smtClean="0"/>
              <a:pPr/>
              <a:t>38</a:t>
            </a:fld>
            <a:endParaRPr lang="en-US"/>
          </a:p>
        </p:txBody>
      </p:sp>
    </p:spTree>
    <p:extLst>
      <p:ext uri="{BB962C8B-B14F-4D97-AF65-F5344CB8AC3E}">
        <p14:creationId xmlns:p14="http://schemas.microsoft.com/office/powerpoint/2010/main" val="17215868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Features of Non Accelerator-based Experiment</a:t>
            </a:r>
            <a:endParaRPr lang="en-US" sz="3600" b="1" dirty="0"/>
          </a:p>
        </p:txBody>
      </p:sp>
      <p:sp>
        <p:nvSpPr>
          <p:cNvPr id="3" name="Content Placeholder 2"/>
          <p:cNvSpPr>
            <a:spLocks noGrp="1"/>
          </p:cNvSpPr>
          <p:nvPr>
            <p:ph idx="1"/>
          </p:nvPr>
        </p:nvSpPr>
        <p:spPr>
          <a:xfrm>
            <a:off x="320762" y="1264151"/>
            <a:ext cx="8661900" cy="2434557"/>
          </a:xfrm>
        </p:spPr>
        <p:txBody>
          <a:bodyPr>
            <a:noAutofit/>
          </a:bodyPr>
          <a:lstStyle/>
          <a:p>
            <a:r>
              <a:rPr lang="en-US" sz="2600" b="1" dirty="0" smtClean="0"/>
              <a:t>Frontier of high energy (cosmic ray), moving to precision</a:t>
            </a:r>
          </a:p>
          <a:p>
            <a:r>
              <a:rPr lang="en-US" sz="2600" b="1" dirty="0" smtClean="0"/>
              <a:t>Physics </a:t>
            </a:r>
            <a:r>
              <a:rPr lang="en-US" altLang="zh-CN" sz="2600" b="1" dirty="0" smtClean="0"/>
              <a:t>motivation usual single purpose</a:t>
            </a:r>
            <a:endParaRPr lang="en-US" sz="2600" b="1" dirty="0" smtClean="0"/>
          </a:p>
          <a:p>
            <a:r>
              <a:rPr lang="en-US" sz="2600" b="1" dirty="0" smtClean="0"/>
              <a:t>Weak signal, low signal rate, extremely low background</a:t>
            </a:r>
          </a:p>
          <a:p>
            <a:r>
              <a:rPr lang="en-US" sz="2600" b="1" dirty="0" smtClean="0"/>
              <a:t>Relatively smaller scale (cost, size, collaboration) </a:t>
            </a:r>
          </a:p>
          <a:p>
            <a:r>
              <a:rPr lang="en-US" sz="2600" b="1" dirty="0" smtClean="0"/>
              <a:t>Long project period, less “publication”  </a:t>
            </a:r>
          </a:p>
        </p:txBody>
      </p:sp>
      <p:sp>
        <p:nvSpPr>
          <p:cNvPr id="4" name="Rectangle 3"/>
          <p:cNvSpPr/>
          <p:nvPr/>
        </p:nvSpPr>
        <p:spPr>
          <a:xfrm>
            <a:off x="751936" y="4322044"/>
            <a:ext cx="7434371" cy="1292662"/>
          </a:xfrm>
          <a:prstGeom prst="rect">
            <a:avLst/>
          </a:prstGeom>
        </p:spPr>
        <p:txBody>
          <a:bodyPr wrap="square">
            <a:spAutoFit/>
          </a:bodyPr>
          <a:lstStyle/>
          <a:p>
            <a:r>
              <a:rPr lang="en-US" sz="2600" b="1" dirty="0"/>
              <a:t>Different frontiers are </a:t>
            </a:r>
            <a:r>
              <a:rPr lang="en-US" sz="2600" b="1" dirty="0">
                <a:solidFill>
                  <a:srgbClr val="FF0000"/>
                </a:solidFill>
              </a:rPr>
              <a:t>complementary</a:t>
            </a:r>
            <a:r>
              <a:rPr lang="en-US" sz="2600" b="1" dirty="0" smtClean="0"/>
              <a:t>. For </a:t>
            </a:r>
            <a:r>
              <a:rPr lang="en-US" sz="2600" b="1" dirty="0"/>
              <a:t>exploring these key science questions, </a:t>
            </a:r>
            <a:r>
              <a:rPr lang="en-US" sz="2600" b="1" dirty="0">
                <a:solidFill>
                  <a:srgbClr val="FF0000"/>
                </a:solidFill>
              </a:rPr>
              <a:t>multi-experiments </a:t>
            </a:r>
            <a:r>
              <a:rPr lang="en-US" sz="2600" b="1" dirty="0"/>
              <a:t>with </a:t>
            </a:r>
            <a:r>
              <a:rPr lang="en-US" sz="2600" b="1" dirty="0">
                <a:solidFill>
                  <a:srgbClr val="FF0000"/>
                </a:solidFill>
              </a:rPr>
              <a:t>different technologies</a:t>
            </a:r>
            <a:r>
              <a:rPr lang="en-US" sz="2600" b="1" dirty="0"/>
              <a:t> are need. </a:t>
            </a:r>
          </a:p>
        </p:txBody>
      </p:sp>
      <p:sp>
        <p:nvSpPr>
          <p:cNvPr id="5" name="Slide Number Placeholder 4"/>
          <p:cNvSpPr>
            <a:spLocks noGrp="1"/>
          </p:cNvSpPr>
          <p:nvPr>
            <p:ph type="sldNum" sz="quarter" idx="12"/>
          </p:nvPr>
        </p:nvSpPr>
        <p:spPr/>
        <p:txBody>
          <a:bodyPr/>
          <a:lstStyle/>
          <a:p>
            <a:fld id="{B995AD9E-1881-594F-89D1-A4CAC8FC4114}" type="slidenum">
              <a:rPr lang="en-US" smtClean="0"/>
              <a:pPr/>
              <a:t>39</a:t>
            </a:fld>
            <a:endParaRPr lang="en-US"/>
          </a:p>
        </p:txBody>
      </p:sp>
    </p:spTree>
    <p:extLst>
      <p:ext uri="{BB962C8B-B14F-4D97-AF65-F5344CB8AC3E}">
        <p14:creationId xmlns:p14="http://schemas.microsoft.com/office/powerpoint/2010/main" val="33764154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531426" y="10853"/>
            <a:ext cx="79219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zh-CN" altLang="en-US" sz="4400" b="1" dirty="0" smtClean="0">
                <a:solidFill>
                  <a:srgbClr val="000000"/>
                </a:solidFill>
                <a:latin typeface="+mn-lt"/>
                <a:ea typeface="华文楷体"/>
                <a:cs typeface="华文楷体"/>
              </a:rPr>
              <a:t>粒子物理研究的大科学装置</a:t>
            </a:r>
            <a:endParaRPr lang="en-US" sz="44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082" y="2086104"/>
            <a:ext cx="3653990" cy="321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4279572" y="3958477"/>
            <a:ext cx="2437372" cy="1384995"/>
          </a:xfrm>
          <a:prstGeom prst="rect">
            <a:avLst/>
          </a:prstGeom>
          <a:noFill/>
          <a:ln w="9525">
            <a:noFill/>
            <a:miter lim="800000"/>
            <a:headEnd/>
            <a:tailEnd/>
          </a:ln>
        </p:spPr>
        <p:txBody>
          <a:bodyPr wrap="square">
            <a:spAutoFit/>
          </a:bodyPr>
          <a:lstStyle/>
          <a:p>
            <a:r>
              <a:rPr lang="en-US" altLang="zh-CN" sz="2800" b="1" dirty="0" smtClean="0">
                <a:solidFill>
                  <a:srgbClr val="FFFF00"/>
                </a:solidFill>
              </a:rPr>
              <a:t>Graviton?</a:t>
            </a:r>
          </a:p>
          <a:p>
            <a:r>
              <a:rPr lang="en-US" altLang="zh-CN" sz="2800" b="1" dirty="0">
                <a:solidFill>
                  <a:srgbClr val="FFFF00"/>
                </a:solidFill>
              </a:rPr>
              <a:t> Dark matter</a:t>
            </a:r>
          </a:p>
          <a:p>
            <a:r>
              <a:rPr lang="en-US" altLang="zh-CN" sz="2800" b="1" dirty="0" smtClean="0">
                <a:solidFill>
                  <a:srgbClr val="FFFF00"/>
                </a:solidFill>
              </a:rPr>
              <a:t>Anti-matter</a:t>
            </a:r>
            <a:endParaRPr lang="en-US" altLang="zh-CN" sz="2800" b="1" dirty="0">
              <a:solidFill>
                <a:srgbClr val="FFFF00"/>
              </a:solidFill>
            </a:endParaRPr>
          </a:p>
        </p:txBody>
      </p:sp>
      <p:pic>
        <p:nvPicPr>
          <p:cNvPr id="16" name="Picture 15"/>
          <p:cNvPicPr>
            <a:picLocks noChangeAspect="1"/>
          </p:cNvPicPr>
          <p:nvPr/>
        </p:nvPicPr>
        <p:blipFill>
          <a:blip r:embed="rId4" cstate="print"/>
          <a:stretch>
            <a:fillRect/>
          </a:stretch>
        </p:blipFill>
        <p:spPr>
          <a:xfrm>
            <a:off x="6299841" y="3274683"/>
            <a:ext cx="2865174" cy="1588792"/>
          </a:xfrm>
          <a:prstGeom prst="rect">
            <a:avLst/>
          </a:prstGeom>
        </p:spPr>
      </p:pic>
      <p:grpSp>
        <p:nvGrpSpPr>
          <p:cNvPr id="6" name="Group 5"/>
          <p:cNvGrpSpPr/>
          <p:nvPr/>
        </p:nvGrpSpPr>
        <p:grpSpPr>
          <a:xfrm>
            <a:off x="-16418" y="3391328"/>
            <a:ext cx="2626869" cy="1964235"/>
            <a:chOff x="-16620" y="2900214"/>
            <a:chExt cx="2626869" cy="1964235"/>
          </a:xfrm>
        </p:grpSpPr>
        <p:pic>
          <p:nvPicPr>
            <p:cNvPr id="54" name="Picture 2" descr=" Ring4.JPG                                                      04FFC802Macintosh HD                   C12DDC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0" y="2900214"/>
              <a:ext cx="2626869" cy="19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7020" y="3789236"/>
              <a:ext cx="788234" cy="369332"/>
            </a:xfrm>
            <a:prstGeom prst="rect">
              <a:avLst/>
            </a:prstGeom>
            <a:noFill/>
          </p:spPr>
          <p:txBody>
            <a:bodyPr wrap="none" rtlCol="0">
              <a:spAutoFit/>
            </a:bodyPr>
            <a:lstStyle/>
            <a:p>
              <a:r>
                <a:rPr lang="en-US" b="1" dirty="0" smtClean="0">
                  <a:solidFill>
                    <a:srgbClr val="FF0000"/>
                  </a:solidFill>
                </a:rPr>
                <a:t>SKEKB</a:t>
              </a:r>
              <a:endParaRPr lang="en-US" b="1" dirty="0">
                <a:solidFill>
                  <a:srgbClr val="FF0000"/>
                </a:solidFill>
              </a:endParaRPr>
            </a:p>
          </p:txBody>
        </p:sp>
      </p:grpSp>
      <p:sp>
        <p:nvSpPr>
          <p:cNvPr id="8" name="Slide Number Placeholder 7"/>
          <p:cNvSpPr>
            <a:spLocks noGrp="1"/>
          </p:cNvSpPr>
          <p:nvPr>
            <p:ph type="sldNum" sz="quarter" idx="12"/>
          </p:nvPr>
        </p:nvSpPr>
        <p:spPr/>
        <p:txBody>
          <a:bodyPr/>
          <a:lstStyle/>
          <a:p>
            <a:fld id="{679A2F6C-EB47-8E48-9100-153391A91E0C}" type="slidenum">
              <a:rPr lang="en-US" smtClean="0"/>
              <a:pPr/>
              <a:t>4</a:t>
            </a:fld>
            <a:endParaRPr lang="en-US"/>
          </a:p>
        </p:txBody>
      </p:sp>
      <p:grpSp>
        <p:nvGrpSpPr>
          <p:cNvPr id="11" name="Group 10"/>
          <p:cNvGrpSpPr/>
          <p:nvPr/>
        </p:nvGrpSpPr>
        <p:grpSpPr>
          <a:xfrm>
            <a:off x="3029570" y="926649"/>
            <a:ext cx="2779541" cy="1159456"/>
            <a:chOff x="3029570" y="926649"/>
            <a:chExt cx="2779541" cy="1159456"/>
          </a:xfrm>
        </p:grpSpPr>
        <p:pic>
          <p:nvPicPr>
            <p:cNvPr id="84" name="Picture 83"/>
            <p:cNvPicPr>
              <a:picLocks noChangeAspect="1"/>
            </p:cNvPicPr>
            <p:nvPr/>
          </p:nvPicPr>
          <p:blipFill>
            <a:blip r:embed="rId6"/>
            <a:stretch>
              <a:fillRect/>
            </a:stretch>
          </p:blipFill>
          <p:spPr>
            <a:xfrm>
              <a:off x="3029570" y="926649"/>
              <a:ext cx="2752081" cy="1159456"/>
            </a:xfrm>
            <a:prstGeom prst="rect">
              <a:avLst/>
            </a:prstGeom>
          </p:spPr>
        </p:pic>
        <p:sp>
          <p:nvSpPr>
            <p:cNvPr id="9" name="TextBox 8"/>
            <p:cNvSpPr txBox="1"/>
            <p:nvPr/>
          </p:nvSpPr>
          <p:spPr>
            <a:xfrm>
              <a:off x="4981090" y="926649"/>
              <a:ext cx="828021" cy="369332"/>
            </a:xfrm>
            <a:prstGeom prst="rect">
              <a:avLst/>
            </a:prstGeom>
            <a:noFill/>
          </p:spPr>
          <p:txBody>
            <a:bodyPr wrap="none" rtlCol="0">
              <a:spAutoFit/>
            </a:bodyPr>
            <a:lstStyle/>
            <a:p>
              <a:r>
                <a:rPr lang="en-US" altLang="zh-CN" dirty="0" smtClean="0">
                  <a:solidFill>
                    <a:srgbClr val="FF0000"/>
                  </a:solidFill>
                </a:rPr>
                <a:t>DAFNE</a:t>
              </a:r>
              <a:endParaRPr lang="en-US" dirty="0">
                <a:solidFill>
                  <a:srgbClr val="FF0000"/>
                </a:solidFill>
              </a:endParaRPr>
            </a:p>
          </p:txBody>
        </p:sp>
      </p:grpSp>
      <p:pic>
        <p:nvPicPr>
          <p:cNvPr id="92" name="Picture 91"/>
          <p:cNvPicPr>
            <a:picLocks noChangeAspect="1"/>
          </p:cNvPicPr>
          <p:nvPr/>
        </p:nvPicPr>
        <p:blipFill>
          <a:blip r:embed="rId7"/>
          <a:stretch>
            <a:fillRect/>
          </a:stretch>
        </p:blipFill>
        <p:spPr>
          <a:xfrm>
            <a:off x="18328" y="926649"/>
            <a:ext cx="2542268" cy="2288041"/>
          </a:xfrm>
          <a:prstGeom prst="rect">
            <a:avLst/>
          </a:prstGeom>
        </p:spPr>
      </p:pic>
      <p:grpSp>
        <p:nvGrpSpPr>
          <p:cNvPr id="108" name="Group 107"/>
          <p:cNvGrpSpPr/>
          <p:nvPr/>
        </p:nvGrpSpPr>
        <p:grpSpPr>
          <a:xfrm>
            <a:off x="2892429" y="2528657"/>
            <a:ext cx="1210839" cy="2184421"/>
            <a:chOff x="1519579" y="2533484"/>
            <a:chExt cx="1210839" cy="2184421"/>
          </a:xfrm>
        </p:grpSpPr>
        <p:sp>
          <p:nvSpPr>
            <p:cNvPr id="55" name="Rectangle 54"/>
            <p:cNvSpPr/>
            <p:nvPr/>
          </p:nvSpPr>
          <p:spPr>
            <a:xfrm>
              <a:off x="1519579" y="2533484"/>
              <a:ext cx="849755" cy="78992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519579" y="3904757"/>
              <a:ext cx="1210839" cy="813148"/>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p:cNvPicPr>
            <a:picLocks noChangeAspect="1"/>
          </p:cNvPicPr>
          <p:nvPr/>
        </p:nvPicPr>
        <p:blipFill>
          <a:blip r:embed="rId8"/>
          <a:stretch>
            <a:fillRect/>
          </a:stretch>
        </p:blipFill>
        <p:spPr>
          <a:xfrm>
            <a:off x="8941" y="5355291"/>
            <a:ext cx="5473700" cy="1485900"/>
          </a:xfrm>
          <a:prstGeom prst="rect">
            <a:avLst/>
          </a:prstGeom>
        </p:spPr>
      </p:pic>
      <p:grpSp>
        <p:nvGrpSpPr>
          <p:cNvPr id="105" name="Group 104"/>
          <p:cNvGrpSpPr/>
          <p:nvPr/>
        </p:nvGrpSpPr>
        <p:grpSpPr>
          <a:xfrm>
            <a:off x="2892429" y="2533484"/>
            <a:ext cx="854833" cy="2184421"/>
            <a:chOff x="2892429" y="2533484"/>
            <a:chExt cx="854833" cy="2184421"/>
          </a:xfrm>
        </p:grpSpPr>
        <p:sp>
          <p:nvSpPr>
            <p:cNvPr id="59" name="Rectangle 58"/>
            <p:cNvSpPr/>
            <p:nvPr/>
          </p:nvSpPr>
          <p:spPr>
            <a:xfrm>
              <a:off x="2892429" y="3924242"/>
              <a:ext cx="854833" cy="79366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303600" y="2951760"/>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892429" y="2951151"/>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892429" y="2533484"/>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2901863" y="2548291"/>
            <a:ext cx="1275606" cy="2169124"/>
            <a:chOff x="1457288" y="3311956"/>
            <a:chExt cx="1275606" cy="2169124"/>
          </a:xfrm>
        </p:grpSpPr>
        <p:sp>
          <p:nvSpPr>
            <p:cNvPr id="83" name="Rectangle 82"/>
            <p:cNvSpPr/>
            <p:nvPr/>
          </p:nvSpPr>
          <p:spPr>
            <a:xfrm>
              <a:off x="2307831" y="3321634"/>
              <a:ext cx="405525" cy="404223"/>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457288" y="3311956"/>
              <a:ext cx="1265837" cy="2169124"/>
              <a:chOff x="1324743" y="2510349"/>
              <a:chExt cx="1265837" cy="2169124"/>
            </a:xfrm>
          </p:grpSpPr>
          <p:sp>
            <p:nvSpPr>
              <p:cNvPr id="102" name="Rectangle 101"/>
              <p:cNvSpPr/>
              <p:nvPr/>
            </p:nvSpPr>
            <p:spPr>
              <a:xfrm>
                <a:off x="1329654" y="2510349"/>
                <a:ext cx="1260926" cy="79061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1324743" y="3888854"/>
                <a:ext cx="1260926" cy="79061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flipV="1">
              <a:off x="2298895" y="3318586"/>
              <a:ext cx="433999" cy="3048"/>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713356" y="3318586"/>
              <a:ext cx="0" cy="407271"/>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125" name="Group 124"/>
          <p:cNvGrpSpPr/>
          <p:nvPr/>
        </p:nvGrpSpPr>
        <p:grpSpPr>
          <a:xfrm>
            <a:off x="2936102" y="2553094"/>
            <a:ext cx="2984769" cy="2134278"/>
            <a:chOff x="2936102" y="2553094"/>
            <a:chExt cx="2984769" cy="2134278"/>
          </a:xfrm>
        </p:grpSpPr>
        <p:sp>
          <p:nvSpPr>
            <p:cNvPr id="126" name="Oval 12"/>
            <p:cNvSpPr/>
            <p:nvPr/>
          </p:nvSpPr>
          <p:spPr>
            <a:xfrm>
              <a:off x="4292823" y="3389599"/>
              <a:ext cx="565710" cy="54087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020755" y="3216069"/>
              <a:ext cx="900116"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936102" y="2553094"/>
              <a:ext cx="1206051"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2936102" y="3899863"/>
              <a:ext cx="1206051"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1" name="Rectangle 130"/>
          <p:cNvSpPr/>
          <p:nvPr/>
        </p:nvSpPr>
        <p:spPr>
          <a:xfrm>
            <a:off x="2896476" y="4280350"/>
            <a:ext cx="1224546" cy="44352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2" name="Picture 5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4458" b="1323"/>
          <a:stretch/>
        </p:blipFill>
        <p:spPr bwMode="auto">
          <a:xfrm>
            <a:off x="2758528" y="5331721"/>
            <a:ext cx="3068589" cy="144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 name="Picture 1"/>
          <p:cNvPicPr>
            <a:picLocks noChangeAspect="1" noChangeArrowheads="1"/>
          </p:cNvPicPr>
          <p:nvPr/>
        </p:nvPicPr>
        <p:blipFill>
          <a:blip r:embed="rId10" cstate="print"/>
          <a:srcRect/>
          <a:stretch>
            <a:fillRect/>
          </a:stretch>
        </p:blipFill>
        <p:spPr bwMode="auto">
          <a:xfrm>
            <a:off x="1039187" y="5331721"/>
            <a:ext cx="1708366" cy="1538192"/>
          </a:xfrm>
          <a:prstGeom prst="rect">
            <a:avLst/>
          </a:prstGeom>
          <a:noFill/>
          <a:ln w="9525">
            <a:noFill/>
            <a:round/>
            <a:headEnd/>
            <a:tailEnd/>
          </a:ln>
        </p:spPr>
      </p:pic>
      <p:grpSp>
        <p:nvGrpSpPr>
          <p:cNvPr id="135" name="Group 134"/>
          <p:cNvGrpSpPr/>
          <p:nvPr/>
        </p:nvGrpSpPr>
        <p:grpSpPr>
          <a:xfrm>
            <a:off x="5878405" y="5296677"/>
            <a:ext cx="2728287" cy="1561323"/>
            <a:chOff x="5878405" y="5296677"/>
            <a:chExt cx="2728287" cy="1561323"/>
          </a:xfrm>
        </p:grpSpPr>
        <p:pic>
          <p:nvPicPr>
            <p:cNvPr id="134" name="Picture 4"/>
            <p:cNvPicPr>
              <a:picLocks noChangeAspect="1" noChangeArrowheads="1"/>
            </p:cNvPicPr>
            <p:nvPr/>
          </p:nvPicPr>
          <p:blipFill>
            <a:blip r:embed="rId11" cstate="print"/>
            <a:srcRect/>
            <a:stretch>
              <a:fillRect/>
            </a:stretch>
          </p:blipFill>
          <p:spPr bwMode="auto">
            <a:xfrm>
              <a:off x="5878405" y="5296677"/>
              <a:ext cx="2728287" cy="1532597"/>
            </a:xfrm>
            <a:prstGeom prst="rect">
              <a:avLst/>
            </a:prstGeom>
            <a:noFill/>
            <a:ln w="9525">
              <a:noFill/>
              <a:miter lim="800000"/>
              <a:headEnd/>
              <a:tailEnd/>
            </a:ln>
          </p:spPr>
        </p:pic>
        <p:sp>
          <p:nvSpPr>
            <p:cNvPr id="124" name="TextBox 123"/>
            <p:cNvSpPr txBox="1"/>
            <p:nvPr/>
          </p:nvSpPr>
          <p:spPr>
            <a:xfrm>
              <a:off x="7802191" y="6396335"/>
              <a:ext cx="787395" cy="461665"/>
            </a:xfrm>
            <a:prstGeom prst="rect">
              <a:avLst/>
            </a:prstGeom>
            <a:noFill/>
          </p:spPr>
          <p:txBody>
            <a:bodyPr wrap="none" rtlCol="0">
              <a:spAutoFit/>
            </a:bodyPr>
            <a:lstStyle/>
            <a:p>
              <a:r>
                <a:rPr lang="en-US" sz="2400" b="1" dirty="0" smtClean="0">
                  <a:solidFill>
                    <a:srgbClr val="FFFF00"/>
                  </a:solidFill>
                </a:rPr>
                <a:t>AMS</a:t>
              </a:r>
              <a:endParaRPr lang="en-US" sz="2400" b="1" dirty="0">
                <a:solidFill>
                  <a:srgbClr val="FFFF00"/>
                </a:solidFill>
              </a:endParaRPr>
            </a:p>
          </p:txBody>
        </p:sp>
      </p:grpSp>
      <p:grpSp>
        <p:nvGrpSpPr>
          <p:cNvPr id="138" name="Group 137"/>
          <p:cNvGrpSpPr/>
          <p:nvPr/>
        </p:nvGrpSpPr>
        <p:grpSpPr>
          <a:xfrm>
            <a:off x="5320296" y="5318132"/>
            <a:ext cx="2457450" cy="1523059"/>
            <a:chOff x="9427317" y="5755758"/>
            <a:chExt cx="2457450" cy="1523059"/>
          </a:xfrm>
        </p:grpSpPr>
        <p:pic>
          <p:nvPicPr>
            <p:cNvPr id="137" name="图片 3"/>
            <p:cNvPicPr/>
            <p:nvPr/>
          </p:nvPicPr>
          <p:blipFill>
            <a:blip r:embed="rId12" cstate="print">
              <a:extLst>
                <a:ext uri="{28A0092B-C50C-407E-A947-70E740481C1C}">
                  <a14:useLocalDpi xmlns:a14="http://schemas.microsoft.com/office/drawing/2010/main" val="0"/>
                </a:ext>
              </a:extLst>
            </a:blip>
            <a:stretch>
              <a:fillRect/>
            </a:stretch>
          </p:blipFill>
          <p:spPr>
            <a:xfrm>
              <a:off x="9427317" y="5755758"/>
              <a:ext cx="2457450" cy="1523059"/>
            </a:xfrm>
            <a:prstGeom prst="rect">
              <a:avLst/>
            </a:prstGeom>
          </p:spPr>
        </p:pic>
        <p:sp>
          <p:nvSpPr>
            <p:cNvPr id="136" name="TextBox 135"/>
            <p:cNvSpPr txBox="1"/>
            <p:nvPr/>
          </p:nvSpPr>
          <p:spPr>
            <a:xfrm>
              <a:off x="9427317" y="5755758"/>
              <a:ext cx="1124527" cy="461665"/>
            </a:xfrm>
            <a:prstGeom prst="rect">
              <a:avLst/>
            </a:prstGeom>
            <a:noFill/>
          </p:spPr>
          <p:txBody>
            <a:bodyPr wrap="none" rtlCol="0">
              <a:spAutoFit/>
            </a:bodyPr>
            <a:lstStyle/>
            <a:p>
              <a:r>
                <a:rPr lang="en-US" sz="2400" dirty="0" smtClean="0">
                  <a:solidFill>
                    <a:srgbClr val="FFFF00"/>
                  </a:solidFill>
                </a:rPr>
                <a:t>DAMPE</a:t>
              </a:r>
              <a:endParaRPr lang="en-US" sz="2400" dirty="0">
                <a:solidFill>
                  <a:srgbClr val="FFFF00"/>
                </a:solidFill>
              </a:endParaRPr>
            </a:p>
          </p:txBody>
        </p:sp>
      </p:grpSp>
      <p:grpSp>
        <p:nvGrpSpPr>
          <p:cNvPr id="141" name="Group 140"/>
          <p:cNvGrpSpPr/>
          <p:nvPr/>
        </p:nvGrpSpPr>
        <p:grpSpPr>
          <a:xfrm>
            <a:off x="1893370" y="5326818"/>
            <a:ext cx="2934086" cy="1538192"/>
            <a:chOff x="9884619" y="5481373"/>
            <a:chExt cx="2934086" cy="1538192"/>
          </a:xfrm>
        </p:grpSpPr>
        <p:pic>
          <p:nvPicPr>
            <p:cNvPr id="140" name="图片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4619" y="5481373"/>
              <a:ext cx="2934086" cy="1538192"/>
            </a:xfrm>
            <a:prstGeom prst="rect">
              <a:avLst/>
            </a:prstGeom>
          </p:spPr>
        </p:pic>
        <p:sp>
          <p:nvSpPr>
            <p:cNvPr id="139" name="TextBox 138"/>
            <p:cNvSpPr txBox="1"/>
            <p:nvPr/>
          </p:nvSpPr>
          <p:spPr>
            <a:xfrm>
              <a:off x="9884619" y="6490642"/>
              <a:ext cx="736099" cy="461665"/>
            </a:xfrm>
            <a:prstGeom prst="rect">
              <a:avLst/>
            </a:prstGeom>
            <a:noFill/>
          </p:spPr>
          <p:txBody>
            <a:bodyPr wrap="none" rtlCol="0">
              <a:spAutoFit/>
            </a:bodyPr>
            <a:lstStyle/>
            <a:p>
              <a:r>
                <a:rPr lang="en-US" sz="2400" dirty="0" smtClean="0">
                  <a:solidFill>
                    <a:srgbClr val="FFFF00"/>
                  </a:solidFill>
                </a:rPr>
                <a:t>CJPL</a:t>
              </a:r>
              <a:endParaRPr lang="en-US" sz="2400" dirty="0">
                <a:solidFill>
                  <a:srgbClr val="FFFF00"/>
                </a:solidFill>
              </a:endParaRPr>
            </a:p>
          </p:txBody>
        </p:sp>
      </p:grpSp>
      <p:grpSp>
        <p:nvGrpSpPr>
          <p:cNvPr id="2" name="Group 1"/>
          <p:cNvGrpSpPr/>
          <p:nvPr/>
        </p:nvGrpSpPr>
        <p:grpSpPr>
          <a:xfrm>
            <a:off x="6476784" y="913025"/>
            <a:ext cx="2473897" cy="2231823"/>
            <a:chOff x="6476784" y="913025"/>
            <a:chExt cx="2473897" cy="2231823"/>
          </a:xfrm>
        </p:grpSpPr>
        <p:grpSp>
          <p:nvGrpSpPr>
            <p:cNvPr id="93" name="Group 16"/>
            <p:cNvGrpSpPr>
              <a:grpSpLocks/>
            </p:cNvGrpSpPr>
            <p:nvPr/>
          </p:nvGrpSpPr>
          <p:grpSpPr bwMode="auto">
            <a:xfrm>
              <a:off x="6476784" y="913025"/>
              <a:ext cx="2473897" cy="2231823"/>
              <a:chOff x="336" y="762"/>
              <a:chExt cx="3850" cy="3696"/>
            </a:xfrm>
          </p:grpSpPr>
          <p:pic>
            <p:nvPicPr>
              <p:cNvPr id="94" name="Picture 3" descr="antechamber-011225-1"/>
              <p:cNvPicPr>
                <a:picLocks noChangeAspect="1" noChangeArrowheads="1"/>
              </p:cNvPicPr>
              <p:nvPr/>
            </p:nvPicPr>
            <p:blipFill>
              <a:blip r:embed="rId14"/>
              <a:srcRect/>
              <a:stretch>
                <a:fillRect/>
              </a:stretch>
            </p:blipFill>
            <p:spPr bwMode="auto">
              <a:xfrm>
                <a:off x="336" y="864"/>
                <a:ext cx="3850" cy="3594"/>
              </a:xfrm>
              <a:prstGeom prst="rect">
                <a:avLst/>
              </a:prstGeom>
              <a:noFill/>
              <a:ln w="38100">
                <a:noFill/>
                <a:miter lim="800000"/>
                <a:headEnd/>
                <a:tailEnd/>
              </a:ln>
            </p:spPr>
          </p:pic>
          <p:sp>
            <p:nvSpPr>
              <p:cNvPr id="95" name="Oval 4"/>
              <p:cNvSpPr>
                <a:spLocks noChangeArrowheads="1"/>
              </p:cNvSpPr>
              <p:nvPr/>
            </p:nvSpPr>
            <p:spPr bwMode="auto">
              <a:xfrm>
                <a:off x="243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pic>
            <p:nvPicPr>
              <p:cNvPr id="96" name="Picture 7" descr="BES3_2_0211 (2)"/>
              <p:cNvPicPr>
                <a:picLocks noChangeAspect="1" noChangeArrowheads="1"/>
              </p:cNvPicPr>
              <p:nvPr/>
            </p:nvPicPr>
            <p:blipFill>
              <a:blip r:embed="rId15"/>
              <a:srcRect/>
              <a:stretch>
                <a:fillRect/>
              </a:stretch>
            </p:blipFill>
            <p:spPr bwMode="auto">
              <a:xfrm>
                <a:off x="1121" y="1632"/>
                <a:ext cx="2291" cy="1969"/>
              </a:xfrm>
              <a:prstGeom prst="rect">
                <a:avLst/>
              </a:prstGeom>
              <a:noFill/>
            </p:spPr>
          </p:pic>
          <p:sp>
            <p:nvSpPr>
              <p:cNvPr id="97" name="Line 8"/>
              <p:cNvSpPr>
                <a:spLocks noChangeShapeType="1"/>
              </p:cNvSpPr>
              <p:nvPr/>
            </p:nvSpPr>
            <p:spPr bwMode="auto">
              <a:xfrm>
                <a:off x="2230" y="3604"/>
                <a:ext cx="0" cy="653"/>
              </a:xfrm>
              <a:prstGeom prst="line">
                <a:avLst/>
              </a:prstGeom>
              <a:noFill/>
              <a:ln w="76200">
                <a:solidFill>
                  <a:srgbClr val="9933FF"/>
                </a:solidFill>
                <a:prstDash val="sysDot"/>
                <a:round/>
                <a:headEnd/>
                <a:tailEnd type="stealth" w="med" len="med"/>
              </a:ln>
              <a:effectLst/>
            </p:spPr>
            <p:txBody>
              <a:bodyPr wrap="none" anchor="ctr">
                <a:prstTxWarp prst="textNoShape">
                  <a:avLst/>
                </a:prstTxWarp>
              </a:bodyPr>
              <a:lstStyle/>
              <a:p>
                <a:endParaRPr lang="en-US"/>
              </a:p>
            </p:txBody>
          </p:sp>
          <p:sp>
            <p:nvSpPr>
              <p:cNvPr id="98" name="Oval 9"/>
              <p:cNvSpPr>
                <a:spLocks noChangeArrowheads="1"/>
              </p:cNvSpPr>
              <p:nvPr/>
            </p:nvSpPr>
            <p:spPr bwMode="auto">
              <a:xfrm>
                <a:off x="3022" y="3971"/>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sp>
            <p:nvSpPr>
              <p:cNvPr id="99" name="Oval 11"/>
              <p:cNvSpPr>
                <a:spLocks noChangeArrowheads="1"/>
              </p:cNvSpPr>
              <p:nvPr/>
            </p:nvSpPr>
            <p:spPr bwMode="auto">
              <a:xfrm>
                <a:off x="165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grpSp>
        <p:sp>
          <p:nvSpPr>
            <p:cNvPr id="57" name="TextBox 56"/>
            <p:cNvSpPr txBox="1"/>
            <p:nvPr/>
          </p:nvSpPr>
          <p:spPr>
            <a:xfrm>
              <a:off x="7625310" y="1165240"/>
              <a:ext cx="781584" cy="369332"/>
            </a:xfrm>
            <a:prstGeom prst="rect">
              <a:avLst/>
            </a:prstGeom>
            <a:noFill/>
          </p:spPr>
          <p:txBody>
            <a:bodyPr wrap="none" rtlCol="0">
              <a:spAutoFit/>
            </a:bodyPr>
            <a:lstStyle/>
            <a:p>
              <a:r>
                <a:rPr lang="en-US" altLang="zh-CN" dirty="0" smtClean="0">
                  <a:solidFill>
                    <a:srgbClr val="FF0000"/>
                  </a:solidFill>
                </a:rPr>
                <a:t>BEPCII</a:t>
              </a:r>
              <a:endParaRPr lang="en-US" dirty="0">
                <a:solidFill>
                  <a:srgbClr val="FF0000"/>
                </a:solidFill>
              </a:endParaRPr>
            </a:p>
          </p:txBody>
        </p:sp>
      </p:grpSp>
    </p:spTree>
    <p:extLst>
      <p:ext uri="{BB962C8B-B14F-4D97-AF65-F5344CB8AC3E}">
        <p14:creationId xmlns:p14="http://schemas.microsoft.com/office/powerpoint/2010/main" val="390059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heckerboard(across)">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checkerboard(across)">
                                      <p:cBhvr>
                                        <p:cTn id="21" dur="500"/>
                                        <p:tgtEl>
                                          <p:spTgt spid="10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checkerboard(across)">
                                      <p:cBhvr>
                                        <p:cTn id="26" dur="500"/>
                                        <p:tgtEl>
                                          <p:spTgt spid="9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checkerboard(across)">
                                      <p:cBhvr>
                                        <p:cTn id="40" dur="500"/>
                                        <p:tgtEl>
                                          <p:spTgt spid="12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25"/>
                                        </p:tgtEl>
                                        <p:attrNameLst>
                                          <p:attrName>style.visibility</p:attrName>
                                        </p:attrNameLst>
                                      </p:cBhvr>
                                      <p:to>
                                        <p:strVal val="visible"/>
                                      </p:to>
                                    </p:set>
                                    <p:animEffect transition="in" filter="checkerboard(across)">
                                      <p:cBhvr>
                                        <p:cTn id="54" dur="500"/>
                                        <p:tgtEl>
                                          <p:spTgt spid="125"/>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heckerboard(across)">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2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checkerboard(across)">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checkerboard(across)">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nodeType="click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checkerboard(across)">
                                      <p:cBhvr>
                                        <p:cTn id="78" dur="500"/>
                                        <p:tgtEl>
                                          <p:spTgt spid="133"/>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nodeType="clickEffect">
                                  <p:stCondLst>
                                    <p:cond delay="0"/>
                                  </p:stCondLst>
                                  <p:childTnLst>
                                    <p:set>
                                      <p:cBhvr>
                                        <p:cTn id="82" dur="1" fill="hold">
                                          <p:stCondLst>
                                            <p:cond delay="0"/>
                                          </p:stCondLst>
                                        </p:cTn>
                                        <p:tgtEl>
                                          <p:spTgt spid="132"/>
                                        </p:tgtEl>
                                        <p:attrNameLst>
                                          <p:attrName>style.visibility</p:attrName>
                                        </p:attrNameLst>
                                      </p:cBhvr>
                                      <p:to>
                                        <p:strVal val="visible"/>
                                      </p:to>
                                    </p:set>
                                    <p:animEffect transition="in" filter="checkerboard(across)">
                                      <p:cBhvr>
                                        <p:cTn id="83" dur="500"/>
                                        <p:tgtEl>
                                          <p:spTgt spid="132"/>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1" nodeType="clickEffect">
                                  <p:stCondLst>
                                    <p:cond delay="0"/>
                                  </p:stCondLst>
                                  <p:childTnLst>
                                    <p:animEffect transition="out" filter="dissolve">
                                      <p:cBhvr>
                                        <p:cTn id="87" dur="500"/>
                                        <p:tgtEl>
                                          <p:spTgt spid="131"/>
                                        </p:tgtEl>
                                      </p:cBhvr>
                                    </p:animEffect>
                                    <p:set>
                                      <p:cBhvr>
                                        <p:cTn id="88" dur="1" fill="hold">
                                          <p:stCondLst>
                                            <p:cond delay="499"/>
                                          </p:stCondLst>
                                        </p:cTn>
                                        <p:tgtEl>
                                          <p:spTgt spid="1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checkerboard(across)">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nodeType="clickEffect">
                                  <p:stCondLst>
                                    <p:cond delay="0"/>
                                  </p:stCondLst>
                                  <p:childTnLst>
                                    <p:set>
                                      <p:cBhvr>
                                        <p:cTn id="97" dur="1" fill="hold">
                                          <p:stCondLst>
                                            <p:cond delay="0"/>
                                          </p:stCondLst>
                                        </p:cTn>
                                        <p:tgtEl>
                                          <p:spTgt spid="135"/>
                                        </p:tgtEl>
                                        <p:attrNameLst>
                                          <p:attrName>style.visibility</p:attrName>
                                        </p:attrNameLst>
                                      </p:cBhvr>
                                      <p:to>
                                        <p:strVal val="visible"/>
                                      </p:to>
                                    </p:set>
                                    <p:animEffect transition="in" filter="checkerboard(across)">
                                      <p:cBhvr>
                                        <p:cTn id="98" dur="500"/>
                                        <p:tgtEl>
                                          <p:spTgt spid="135"/>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nodeType="clickEffect">
                                  <p:stCondLst>
                                    <p:cond delay="0"/>
                                  </p:stCondLst>
                                  <p:childTnLst>
                                    <p:set>
                                      <p:cBhvr>
                                        <p:cTn id="102" dur="1" fill="hold">
                                          <p:stCondLst>
                                            <p:cond delay="0"/>
                                          </p:stCondLst>
                                        </p:cTn>
                                        <p:tgtEl>
                                          <p:spTgt spid="138"/>
                                        </p:tgtEl>
                                        <p:attrNameLst>
                                          <p:attrName>style.visibility</p:attrName>
                                        </p:attrNameLst>
                                      </p:cBhvr>
                                      <p:to>
                                        <p:strVal val="visible"/>
                                      </p:to>
                                    </p:set>
                                    <p:animEffect transition="in" filter="checkerboard(across)">
                                      <p:cBhvr>
                                        <p:cTn id="103" dur="500"/>
                                        <p:tgtEl>
                                          <p:spTgt spid="138"/>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nodeType="clickEffect">
                                  <p:stCondLst>
                                    <p:cond delay="0"/>
                                  </p:stCondLst>
                                  <p:childTnLst>
                                    <p:set>
                                      <p:cBhvr>
                                        <p:cTn id="107" dur="1" fill="hold">
                                          <p:stCondLst>
                                            <p:cond delay="0"/>
                                          </p:stCondLst>
                                        </p:cTn>
                                        <p:tgtEl>
                                          <p:spTgt spid="141"/>
                                        </p:tgtEl>
                                        <p:attrNameLst>
                                          <p:attrName>style.visibility</p:attrName>
                                        </p:attrNameLst>
                                      </p:cBhvr>
                                      <p:to>
                                        <p:strVal val="visible"/>
                                      </p:to>
                                    </p:set>
                                    <p:animEffect transition="in" filter="checkerboard(across)">
                                      <p:cBhvr>
                                        <p:cTn id="10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1" grpId="0" animBg="1"/>
      <p:bldP spid="13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9"/>
            <a:ext cx="8229600" cy="807492"/>
          </a:xfrm>
        </p:spPr>
        <p:txBody>
          <a:bodyPr/>
          <a:lstStyle/>
          <a:p>
            <a:r>
              <a:rPr lang="en-US" b="1" dirty="0" smtClean="0"/>
              <a:t>Remarks</a:t>
            </a:r>
            <a:endParaRPr lang="en-US" b="1" dirty="0"/>
          </a:p>
        </p:txBody>
      </p:sp>
      <p:sp>
        <p:nvSpPr>
          <p:cNvPr id="3" name="Content Placeholder 2"/>
          <p:cNvSpPr>
            <a:spLocks noGrp="1"/>
          </p:cNvSpPr>
          <p:nvPr>
            <p:ph idx="1"/>
          </p:nvPr>
        </p:nvSpPr>
        <p:spPr>
          <a:xfrm>
            <a:off x="457200" y="944779"/>
            <a:ext cx="8229600" cy="5288925"/>
          </a:xfrm>
        </p:spPr>
        <p:txBody>
          <a:bodyPr>
            <a:normAutofit/>
          </a:bodyPr>
          <a:lstStyle/>
          <a:p>
            <a:r>
              <a:rPr lang="en-US" sz="2400" b="1" dirty="0" smtClean="0">
                <a:solidFill>
                  <a:srgbClr val="FF0000"/>
                </a:solidFill>
              </a:rPr>
              <a:t>Infrastructures</a:t>
            </a:r>
            <a:r>
              <a:rPr lang="en-US" sz="2400" b="1" dirty="0" smtClean="0"/>
              <a:t> based in China is </a:t>
            </a:r>
            <a:r>
              <a:rPr lang="en-US" sz="2400" b="1" dirty="0" smtClean="0">
                <a:solidFill>
                  <a:srgbClr val="FF0000"/>
                </a:solidFill>
              </a:rPr>
              <a:t>crucial</a:t>
            </a:r>
            <a:r>
              <a:rPr lang="en-US" sz="2400" b="1" dirty="0" smtClean="0"/>
              <a:t> – We should have our own facilities</a:t>
            </a:r>
          </a:p>
          <a:p>
            <a:pPr>
              <a:lnSpc>
                <a:spcPct val="120000"/>
              </a:lnSpc>
            </a:pPr>
            <a:r>
              <a:rPr lang="en-US" sz="2400" b="1" dirty="0" smtClean="0"/>
              <a:t>Frontiers based abroad and in China are </a:t>
            </a:r>
            <a:r>
              <a:rPr lang="en-US" sz="2400" b="1" dirty="0" smtClean="0">
                <a:solidFill>
                  <a:srgbClr val="FF0000"/>
                </a:solidFill>
              </a:rPr>
              <a:t>complementary</a:t>
            </a:r>
          </a:p>
          <a:p>
            <a:r>
              <a:rPr lang="en-US" sz="2400" b="1" dirty="0" smtClean="0"/>
              <a:t>HEP has been </a:t>
            </a:r>
            <a:r>
              <a:rPr lang="en-US" sz="2400" b="1" dirty="0" smtClean="0">
                <a:solidFill>
                  <a:srgbClr val="FF0000"/>
                </a:solidFill>
              </a:rPr>
              <a:t>going global</a:t>
            </a:r>
            <a:r>
              <a:rPr lang="en-US" sz="2400" b="1" dirty="0" smtClean="0"/>
              <a:t>, international collaborations is not spending money for others, but spending money affordable to have the opportunity for standing at the frontier with discovery potential(LHC, AMS is a typical example), train world first class scientists, master cutting edge technology…… </a:t>
            </a:r>
          </a:p>
          <a:p>
            <a:pPr>
              <a:lnSpc>
                <a:spcPct val="110000"/>
              </a:lnSpc>
            </a:pPr>
            <a:r>
              <a:rPr lang="en-US" sz="2400" b="1" dirty="0" smtClean="0"/>
              <a:t>Our community is </a:t>
            </a:r>
            <a:r>
              <a:rPr lang="en-US" sz="2400" b="1" dirty="0" smtClean="0">
                <a:solidFill>
                  <a:srgbClr val="FF0000"/>
                </a:solidFill>
              </a:rPr>
              <a:t>too small</a:t>
            </a:r>
            <a:r>
              <a:rPr lang="en-US" sz="2400" b="1" dirty="0" smtClean="0"/>
              <a:t>, it needs to be </a:t>
            </a:r>
            <a:r>
              <a:rPr lang="en-US" sz="2400" b="1" dirty="0" smtClean="0">
                <a:solidFill>
                  <a:srgbClr val="FF0000"/>
                </a:solidFill>
              </a:rPr>
              <a:t>significantly expanded </a:t>
            </a:r>
            <a:r>
              <a:rPr lang="en-US" sz="2400" b="1" dirty="0" smtClean="0"/>
              <a:t>with projects and recruiting/cultivate experts Except for IHEP+IMP,  dream for having ~</a:t>
            </a:r>
            <a:r>
              <a:rPr lang="en-US" sz="2400" b="1" dirty="0" smtClean="0">
                <a:solidFill>
                  <a:srgbClr val="FF0000"/>
                </a:solidFill>
              </a:rPr>
              <a:t>30 groups </a:t>
            </a:r>
            <a:r>
              <a:rPr lang="en-US" sz="2400" b="1" dirty="0" smtClean="0"/>
              <a:t>from universities, each has faculties, PD and graduate students</a:t>
            </a:r>
          </a:p>
        </p:txBody>
      </p:sp>
      <p:sp>
        <p:nvSpPr>
          <p:cNvPr id="4" name="Slide Number Placeholder 3"/>
          <p:cNvSpPr>
            <a:spLocks noGrp="1"/>
          </p:cNvSpPr>
          <p:nvPr>
            <p:ph type="sldNum" sz="quarter" idx="12"/>
          </p:nvPr>
        </p:nvSpPr>
        <p:spPr/>
        <p:txBody>
          <a:bodyPr/>
          <a:lstStyle/>
          <a:p>
            <a:fld id="{B995AD9E-1881-594F-89D1-A4CAC8FC4114}" type="slidenum">
              <a:rPr lang="en-US" smtClean="0"/>
              <a:pPr/>
              <a:t>40</a:t>
            </a:fld>
            <a:endParaRPr lang="en-US"/>
          </a:p>
        </p:txBody>
      </p:sp>
    </p:spTree>
    <p:extLst>
      <p:ext uri="{BB962C8B-B14F-4D97-AF65-F5344CB8AC3E}">
        <p14:creationId xmlns:p14="http://schemas.microsoft.com/office/powerpoint/2010/main" val="40925706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1529"/>
          </a:xfrm>
        </p:spPr>
        <p:txBody>
          <a:bodyPr>
            <a:normAutofit/>
          </a:bodyPr>
          <a:lstStyle/>
          <a:p>
            <a:r>
              <a:rPr lang="zh-CN" altLang="en-US" sz="4000" b="1" dirty="0" smtClean="0">
                <a:latin typeface="华文楷体"/>
                <a:ea typeface="华文楷体"/>
                <a:cs typeface="华文楷体"/>
              </a:rPr>
              <a:t>基本粒子物理研究的特点</a:t>
            </a:r>
            <a:endParaRPr lang="en-US" sz="4000" b="1" dirty="0">
              <a:latin typeface="华文楷体"/>
              <a:ea typeface="华文楷体"/>
              <a:cs typeface="华文楷体"/>
            </a:endParaRPr>
          </a:p>
        </p:txBody>
      </p:sp>
      <p:sp>
        <p:nvSpPr>
          <p:cNvPr id="4" name="Content Placeholder 3"/>
          <p:cNvSpPr>
            <a:spLocks noGrp="1"/>
          </p:cNvSpPr>
          <p:nvPr>
            <p:ph idx="1"/>
          </p:nvPr>
        </p:nvSpPr>
        <p:spPr>
          <a:xfrm>
            <a:off x="290286" y="928382"/>
            <a:ext cx="8396514" cy="5793093"/>
          </a:xfrm>
        </p:spPr>
        <p:txBody>
          <a:bodyPr>
            <a:noAutofit/>
          </a:bodyPr>
          <a:lstStyle/>
          <a:p>
            <a:r>
              <a:rPr lang="zh-CN" altLang="en-US" sz="2800" b="1" dirty="0" smtClean="0">
                <a:solidFill>
                  <a:srgbClr val="FF0000"/>
                </a:solidFill>
                <a:latin typeface="华文楷体"/>
                <a:ea typeface="华文楷体"/>
                <a:cs typeface="华文楷体"/>
              </a:rPr>
              <a:t>极端条件</a:t>
            </a:r>
            <a:endParaRPr lang="en-US" altLang="zh-CN" sz="2800" b="1" dirty="0" smtClean="0">
              <a:solidFill>
                <a:srgbClr val="FF0000"/>
              </a:solidFill>
              <a:latin typeface="华文楷体"/>
              <a:ea typeface="华文楷体"/>
              <a:cs typeface="华文楷体"/>
            </a:endParaRPr>
          </a:p>
          <a:p>
            <a:pPr marL="0" indent="0">
              <a:buNone/>
            </a:pPr>
            <a:r>
              <a:rPr lang="en-US" altLang="zh-CN" sz="2800" b="1" dirty="0">
                <a:latin typeface="华文楷体"/>
                <a:ea typeface="华文楷体"/>
                <a:cs typeface="华文楷体"/>
              </a:rPr>
              <a:t> </a:t>
            </a:r>
            <a:r>
              <a:rPr lang="en-US" altLang="zh-CN" sz="2800" b="1" dirty="0" smtClean="0">
                <a:latin typeface="华文楷体"/>
                <a:ea typeface="华文楷体"/>
                <a:cs typeface="华文楷体"/>
              </a:rPr>
              <a:t>  </a:t>
            </a:r>
            <a:r>
              <a:rPr lang="zh-CN" altLang="en-US" sz="2800" b="1" dirty="0" smtClean="0">
                <a:latin typeface="华文楷体"/>
                <a:ea typeface="华文楷体"/>
                <a:cs typeface="华文楷体"/>
              </a:rPr>
              <a:t>最小尺寸：</a:t>
            </a:r>
            <a:r>
              <a:rPr lang="en-US" altLang="zh-CN" sz="2800" b="1" dirty="0" smtClean="0">
                <a:latin typeface="华文楷体"/>
                <a:ea typeface="华文楷体"/>
                <a:cs typeface="华文楷体"/>
              </a:rPr>
              <a:t> 1</a:t>
            </a:r>
            <a:r>
              <a:rPr lang="en-US" altLang="zh-CN" sz="2800" b="1" dirty="0">
                <a:latin typeface="华文楷体"/>
                <a:ea typeface="华文楷体"/>
                <a:cs typeface="华文楷体"/>
              </a:rPr>
              <a:t>/</a:t>
            </a:r>
            <a:r>
              <a:rPr lang="en-US" altLang="zh-CN" sz="2800" b="1" dirty="0" smtClean="0">
                <a:latin typeface="华文楷体"/>
                <a:ea typeface="华文楷体"/>
                <a:cs typeface="华文楷体"/>
              </a:rPr>
              <a:t>100,000,000 </a:t>
            </a:r>
            <a:r>
              <a:rPr lang="zh-CN" altLang="en-US" sz="2800" b="1" dirty="0" smtClean="0">
                <a:latin typeface="华文楷体"/>
                <a:ea typeface="华文楷体"/>
                <a:cs typeface="华文楷体"/>
              </a:rPr>
              <a:t>原子</a:t>
            </a:r>
            <a:r>
              <a:rPr lang="zh-CN" altLang="zh-CN" sz="2800" b="1" dirty="0" smtClean="0">
                <a:latin typeface="华文楷体"/>
                <a:ea typeface="华文楷体"/>
                <a:cs typeface="华文楷体"/>
              </a:rPr>
              <a:t>；</a:t>
            </a:r>
            <a:endParaRPr lang="en-US" altLang="zh-CN" sz="2800" b="1" dirty="0" smtClean="0">
              <a:latin typeface="华文楷体"/>
              <a:ea typeface="华文楷体"/>
              <a:cs typeface="华文楷体"/>
            </a:endParaRPr>
          </a:p>
          <a:p>
            <a:pPr marL="0" indent="0">
              <a:buNone/>
            </a:pPr>
            <a:r>
              <a:rPr lang="en-US" altLang="zh-CN" sz="2800" b="1" dirty="0">
                <a:latin typeface="华文楷体"/>
                <a:ea typeface="华文楷体"/>
                <a:cs typeface="华文楷体"/>
              </a:rPr>
              <a:t> </a:t>
            </a:r>
            <a:r>
              <a:rPr lang="en-US" altLang="zh-CN" sz="2800" b="1" dirty="0" smtClean="0">
                <a:latin typeface="华文楷体"/>
                <a:ea typeface="华文楷体"/>
                <a:cs typeface="华文楷体"/>
              </a:rPr>
              <a:t>  </a:t>
            </a:r>
            <a:r>
              <a:rPr lang="zh-CN" altLang="en-US" sz="2800" b="1" dirty="0" smtClean="0">
                <a:latin typeface="华文楷体"/>
                <a:ea typeface="华文楷体"/>
                <a:cs typeface="华文楷体"/>
              </a:rPr>
              <a:t>最快速度</a:t>
            </a:r>
            <a:r>
              <a:rPr lang="zh-CN" altLang="en-US" sz="2800" b="1" dirty="0">
                <a:latin typeface="华文楷体"/>
                <a:ea typeface="华文楷体"/>
                <a:cs typeface="华文楷体"/>
              </a:rPr>
              <a:t>：近光速</a:t>
            </a:r>
            <a:endParaRPr lang="en-US" altLang="zh-CN" sz="2800" b="1" dirty="0">
              <a:latin typeface="华文楷体"/>
              <a:ea typeface="华文楷体"/>
              <a:cs typeface="华文楷体"/>
            </a:endParaRPr>
          </a:p>
          <a:p>
            <a:pPr marL="0" indent="0">
              <a:buNone/>
            </a:pPr>
            <a:r>
              <a:rPr lang="en-US" altLang="zh-CN" sz="2800" b="1" dirty="0" smtClean="0">
                <a:latin typeface="华文楷体"/>
                <a:ea typeface="华文楷体"/>
                <a:cs typeface="华文楷体"/>
              </a:rPr>
              <a:t>   </a:t>
            </a:r>
            <a:r>
              <a:rPr lang="zh-CN" altLang="en-US" sz="2800" b="1" dirty="0" smtClean="0">
                <a:latin typeface="华文楷体"/>
                <a:ea typeface="华文楷体"/>
                <a:cs typeface="华文楷体"/>
              </a:rPr>
              <a:t>最高</a:t>
            </a:r>
            <a:r>
              <a:rPr lang="zh-CN" altLang="en-US" sz="2800" b="1" dirty="0">
                <a:latin typeface="华文楷体"/>
                <a:ea typeface="华文楷体"/>
                <a:cs typeface="华文楷体"/>
              </a:rPr>
              <a:t>温度：</a:t>
            </a:r>
            <a:r>
              <a:rPr lang="en-US" altLang="zh-CN" sz="2800" b="1" dirty="0">
                <a:latin typeface="华文楷体"/>
                <a:ea typeface="华文楷体"/>
                <a:cs typeface="华文楷体"/>
              </a:rPr>
              <a:t>1,000,000,000,000,000 </a:t>
            </a:r>
            <a:r>
              <a:rPr lang="en-US" altLang="zh-CN" sz="2800" b="1" baseline="30000" dirty="0" smtClean="0">
                <a:latin typeface="华文楷体"/>
                <a:ea typeface="华文楷体"/>
                <a:cs typeface="华文楷体"/>
              </a:rPr>
              <a:t>0</a:t>
            </a:r>
            <a:r>
              <a:rPr lang="en-US" altLang="zh-CN" sz="2800" b="1" dirty="0" smtClean="0">
                <a:latin typeface="华文楷体"/>
                <a:ea typeface="华文楷体"/>
                <a:cs typeface="华文楷体"/>
              </a:rPr>
              <a:t>C</a:t>
            </a:r>
            <a:r>
              <a:rPr lang="zh-CN" altLang="en-US" sz="2800" b="1" dirty="0" smtClean="0">
                <a:latin typeface="华文楷体"/>
                <a:ea typeface="华文楷体"/>
                <a:cs typeface="华文楷体"/>
              </a:rPr>
              <a:t>；</a:t>
            </a:r>
            <a:endParaRPr lang="en-US" altLang="zh-CN" sz="2800" b="1" dirty="0" smtClean="0">
              <a:latin typeface="华文楷体"/>
              <a:ea typeface="华文楷体"/>
              <a:cs typeface="华文楷体"/>
            </a:endParaRPr>
          </a:p>
          <a:p>
            <a:pPr marL="0" indent="0">
              <a:buNone/>
            </a:pPr>
            <a:endParaRPr lang="en-US" altLang="zh-CN" sz="1000" b="1" dirty="0" smtClean="0">
              <a:latin typeface="华文楷体"/>
              <a:ea typeface="华文楷体"/>
              <a:cs typeface="华文楷体"/>
            </a:endParaRPr>
          </a:p>
          <a:p>
            <a:r>
              <a:rPr lang="zh-CN" altLang="en-US" sz="2800" b="1" dirty="0" smtClean="0">
                <a:latin typeface="华文楷体"/>
                <a:ea typeface="华文楷体"/>
                <a:cs typeface="华文楷体"/>
              </a:rPr>
              <a:t>最前沿</a:t>
            </a:r>
            <a:r>
              <a:rPr lang="zh-CN" altLang="en-US" sz="2800" b="1" dirty="0">
                <a:latin typeface="华文楷体"/>
                <a:ea typeface="华文楷体"/>
                <a:cs typeface="华文楷体"/>
              </a:rPr>
              <a:t>的</a:t>
            </a:r>
            <a:r>
              <a:rPr lang="zh-CN" altLang="en-US" sz="2800" b="1" dirty="0" smtClean="0">
                <a:latin typeface="华文楷体"/>
                <a:ea typeface="华文楷体"/>
                <a:cs typeface="华文楷体"/>
              </a:rPr>
              <a:t>高新技术，高投入，大规模、长周期；</a:t>
            </a:r>
            <a:endParaRPr lang="en-US" altLang="zh-CN" sz="2800" b="1" dirty="0" smtClean="0">
              <a:latin typeface="华文楷体"/>
              <a:ea typeface="华文楷体"/>
              <a:cs typeface="华文楷体"/>
            </a:endParaRPr>
          </a:p>
          <a:p>
            <a:pPr marL="0" indent="0">
              <a:buNone/>
            </a:pPr>
            <a:endParaRPr lang="en-US" altLang="zh-CN" sz="1000" b="1" dirty="0" smtClean="0">
              <a:latin typeface="华文楷体"/>
              <a:ea typeface="华文楷体"/>
              <a:cs typeface="华文楷体"/>
            </a:endParaRPr>
          </a:p>
          <a:p>
            <a:r>
              <a:rPr lang="zh-CN" altLang="en-US" sz="2800" b="1" dirty="0">
                <a:solidFill>
                  <a:srgbClr val="FF0000"/>
                </a:solidFill>
                <a:latin typeface="华文楷体"/>
                <a:ea typeface="华文楷体"/>
                <a:cs typeface="华文楷体"/>
              </a:rPr>
              <a:t>多学科和技术的综合</a:t>
            </a:r>
            <a:r>
              <a:rPr lang="zh-CN" altLang="en-US" sz="2800" b="1" dirty="0">
                <a:latin typeface="华文楷体"/>
                <a:ea typeface="华文楷体"/>
                <a:cs typeface="华文楷体"/>
              </a:rPr>
              <a:t>，</a:t>
            </a:r>
            <a:r>
              <a:rPr lang="zh-CN" altLang="en-US" sz="2800" b="1" dirty="0" smtClean="0">
                <a:latin typeface="华文楷体"/>
                <a:ea typeface="华文楷体"/>
                <a:cs typeface="华文楷体"/>
              </a:rPr>
              <a:t>多国家甚至</a:t>
            </a:r>
            <a:r>
              <a:rPr lang="zh-CN" altLang="en-US" sz="2800" b="1" dirty="0" smtClean="0">
                <a:solidFill>
                  <a:srgbClr val="FF0000"/>
                </a:solidFill>
                <a:latin typeface="华文楷体"/>
                <a:ea typeface="华文楷体"/>
                <a:cs typeface="华文楷体"/>
              </a:rPr>
              <a:t>全球合作</a:t>
            </a:r>
            <a:r>
              <a:rPr lang="zh-CN" altLang="en-US" sz="2800" b="1" dirty="0" smtClean="0">
                <a:solidFill>
                  <a:srgbClr val="FF0000"/>
                </a:solidFill>
                <a:latin typeface="华文楷体"/>
                <a:ea typeface="华文楷体"/>
                <a:cs typeface="华文楷体"/>
                <a:sym typeface="Wingdings"/>
              </a:rPr>
              <a:t></a:t>
            </a:r>
            <a:r>
              <a:rPr lang="en-US" altLang="zh-CN" sz="2800" b="1" dirty="0" smtClean="0">
                <a:solidFill>
                  <a:srgbClr val="FF0000"/>
                </a:solidFill>
                <a:latin typeface="华文楷体"/>
                <a:ea typeface="华文楷体"/>
                <a:cs typeface="华文楷体"/>
                <a:sym typeface="Wingdings"/>
              </a:rPr>
              <a:t>Global science</a:t>
            </a:r>
            <a:r>
              <a:rPr lang="zh-CN" altLang="en-US" sz="2800" b="1" dirty="0" smtClean="0">
                <a:solidFill>
                  <a:srgbClr val="FF0000"/>
                </a:solidFill>
                <a:latin typeface="华文楷体"/>
                <a:ea typeface="华文楷体"/>
                <a:cs typeface="华文楷体"/>
              </a:rPr>
              <a:t>；</a:t>
            </a:r>
            <a:endParaRPr lang="en-US" altLang="zh-CN" sz="2800" b="1" dirty="0" smtClean="0">
              <a:solidFill>
                <a:srgbClr val="FF0000"/>
              </a:solidFill>
              <a:latin typeface="华文楷体"/>
              <a:ea typeface="华文楷体"/>
              <a:cs typeface="华文楷体"/>
            </a:endParaRPr>
          </a:p>
          <a:p>
            <a:pPr marL="0" indent="0">
              <a:buNone/>
            </a:pPr>
            <a:endParaRPr lang="en-US" altLang="zh-CN" sz="1000" b="1" dirty="0" smtClean="0">
              <a:latin typeface="华文楷体"/>
              <a:ea typeface="华文楷体"/>
              <a:cs typeface="华文楷体"/>
            </a:endParaRPr>
          </a:p>
          <a:p>
            <a:r>
              <a:rPr lang="zh-CN" altLang="en-US" sz="2800" b="1" dirty="0" smtClean="0">
                <a:latin typeface="华文楷体"/>
                <a:ea typeface="华文楷体"/>
                <a:cs typeface="华文楷体"/>
              </a:rPr>
              <a:t>由该领域发展的方法</a:t>
            </a:r>
            <a:r>
              <a:rPr lang="zh-CN" altLang="zh-CN" sz="2800" b="1" dirty="0" smtClean="0">
                <a:latin typeface="华文楷体"/>
                <a:ea typeface="华文楷体"/>
                <a:cs typeface="华文楷体"/>
              </a:rPr>
              <a:t>、</a:t>
            </a:r>
            <a:r>
              <a:rPr lang="zh-CN" altLang="en-US" sz="2800" b="1" dirty="0" smtClean="0">
                <a:latin typeface="华文楷体"/>
                <a:ea typeface="华文楷体"/>
                <a:cs typeface="华文楷体"/>
              </a:rPr>
              <a:t>手段和设备极大地推动了其它学科发展，并对国家安全、能源、医疗、信息等有广泛的应用。粒子物理的研究水平</a:t>
            </a:r>
            <a:r>
              <a:rPr lang="zh-CN" altLang="en-US" sz="2800" b="1" dirty="0" smtClean="0">
                <a:solidFill>
                  <a:srgbClr val="FF0000"/>
                </a:solidFill>
                <a:latin typeface="华文楷体"/>
                <a:ea typeface="华文楷体"/>
                <a:cs typeface="华文楷体"/>
              </a:rPr>
              <a:t>反映一个国家甚至人类的经济、科学技术和教育的综合实力</a:t>
            </a:r>
            <a:r>
              <a:rPr lang="zh-CN" altLang="en-US" sz="2800" b="1" dirty="0" smtClean="0">
                <a:latin typeface="华文楷体"/>
                <a:ea typeface="华文楷体"/>
                <a:cs typeface="华文楷体"/>
              </a:rPr>
              <a:t>。</a:t>
            </a:r>
            <a:endParaRPr lang="en-US" sz="2800" b="1" dirty="0">
              <a:latin typeface="华文楷体"/>
              <a:ea typeface="华文楷体"/>
              <a:cs typeface="华文楷体"/>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41</a:t>
            </a:fld>
            <a:endParaRPr lang="en-US"/>
          </a:p>
        </p:txBody>
      </p:sp>
    </p:spTree>
    <p:custDataLst>
      <p:tags r:id="rId1"/>
    </p:custDataLst>
    <p:extLst>
      <p:ext uri="{BB962C8B-B14F-4D97-AF65-F5344CB8AC3E}">
        <p14:creationId xmlns:p14="http://schemas.microsoft.com/office/powerpoint/2010/main" val="72682887"/>
      </p:ext>
    </p:extLst>
  </p:cSld>
  <p:clrMapOvr>
    <a:masterClrMapping/>
  </p:clrMapOvr>
  <mc:AlternateContent xmlns:mc="http://schemas.openxmlformats.org/markup-compatibility/2006" xmlns:p14="http://schemas.microsoft.com/office/powerpoint/2010/main">
    <mc:Choice Requires="p14">
      <p:transition spd="slow" p14:dur="2000" advTm="32581"/>
    </mc:Choice>
    <mc:Fallback xmlns="">
      <p:transition xmlns:p14="http://schemas.microsoft.com/office/powerpoint/2010/main" spd="slow" advTm="325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4">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4">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additive="base">
                                        <p:cTn id="37" dur="500"/>
                                        <p:tgtEl>
                                          <p:spTgt spid="4">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b="1" dirty="0" smtClean="0">
                <a:latin typeface="华文楷体"/>
                <a:ea typeface="华文楷体"/>
                <a:cs typeface="华文楷体"/>
              </a:rPr>
              <a:t>问题和思考</a:t>
            </a:r>
            <a:endParaRPr lang="en-US" b="1" dirty="0">
              <a:latin typeface="华文楷体"/>
              <a:ea typeface="华文楷体"/>
              <a:cs typeface="华文楷体"/>
            </a:endParaRPr>
          </a:p>
        </p:txBody>
      </p:sp>
      <p:sp>
        <p:nvSpPr>
          <p:cNvPr id="3" name="Content Placeholder 2"/>
          <p:cNvSpPr>
            <a:spLocks noGrp="1"/>
          </p:cNvSpPr>
          <p:nvPr>
            <p:ph idx="1"/>
          </p:nvPr>
        </p:nvSpPr>
        <p:spPr>
          <a:xfrm>
            <a:off x="227075" y="1046914"/>
            <a:ext cx="8654105" cy="5210804"/>
          </a:xfrm>
        </p:spPr>
        <p:txBody>
          <a:bodyPr>
            <a:noAutofit/>
          </a:bodyPr>
          <a:lstStyle/>
          <a:p>
            <a:r>
              <a:rPr lang="zh-CN" altLang="en-US" sz="2400" b="1" dirty="0" smtClean="0">
                <a:latin typeface="华文楷体"/>
                <a:ea typeface="华文楷体"/>
                <a:cs typeface="华文楷体"/>
              </a:rPr>
              <a:t>受国外资助，学习</a:t>
            </a:r>
            <a:r>
              <a:rPr lang="zh-CN" altLang="en-US" sz="2400" b="1" dirty="0" smtClean="0">
                <a:latin typeface="华文楷体"/>
                <a:ea typeface="华文楷体"/>
                <a:cs typeface="华文楷体"/>
                <a:sym typeface="Wingdings"/>
              </a:rPr>
              <a:t>自带经费参与，贡献</a:t>
            </a:r>
            <a:r>
              <a:rPr lang="zh-CN" altLang="en-US" sz="2400" b="1" dirty="0" smtClean="0">
                <a:solidFill>
                  <a:srgbClr val="FF0000"/>
                </a:solidFill>
                <a:latin typeface="华文楷体"/>
                <a:ea typeface="华文楷体"/>
                <a:cs typeface="华文楷体"/>
                <a:sym typeface="Wingdings"/>
              </a:rPr>
              <a:t>建立与大国地位相称的国际合作。</a:t>
            </a:r>
            <a:endParaRPr lang="en-US" altLang="zh-CN" sz="2400" b="1" dirty="0" smtClean="0">
              <a:solidFill>
                <a:srgbClr val="FF0000"/>
              </a:solidFill>
              <a:latin typeface="华文楷体"/>
              <a:ea typeface="华文楷体"/>
              <a:cs typeface="华文楷体"/>
              <a:sym typeface="Wingdings"/>
            </a:endParaRPr>
          </a:p>
          <a:p>
            <a:pPr marL="0" indent="0">
              <a:buNone/>
            </a:pPr>
            <a:endParaRPr lang="en-US" altLang="zh-CN" sz="800" b="1" dirty="0" smtClean="0">
              <a:latin typeface="华文楷体"/>
              <a:ea typeface="华文楷体"/>
              <a:cs typeface="华文楷体"/>
            </a:endParaRPr>
          </a:p>
          <a:p>
            <a:r>
              <a:rPr lang="zh-CN" altLang="en-US" sz="2400" b="1" dirty="0" smtClean="0">
                <a:latin typeface="华文楷体"/>
                <a:ea typeface="华文楷体"/>
                <a:cs typeface="华文楷体"/>
              </a:rPr>
              <a:t>已有相当的基础和实力，在一些课题和方向上取得最大成果，但总体实力，关键技术和方法及相关核心专家</a:t>
            </a:r>
            <a:r>
              <a:rPr lang="zh-CN" altLang="en-US" sz="2400" b="1" dirty="0" smtClean="0">
                <a:solidFill>
                  <a:srgbClr val="FF0000"/>
                </a:solidFill>
                <a:latin typeface="华文楷体"/>
                <a:ea typeface="华文楷体"/>
                <a:cs typeface="华文楷体"/>
              </a:rPr>
              <a:t>尚待</a:t>
            </a:r>
            <a:r>
              <a:rPr lang="zh-CN" altLang="en-US" sz="2400" b="1" dirty="0" smtClean="0">
                <a:latin typeface="华文楷体"/>
                <a:ea typeface="华文楷体"/>
                <a:cs typeface="华文楷体"/>
              </a:rPr>
              <a:t>大幅提高。</a:t>
            </a:r>
            <a:endParaRPr lang="en-US" altLang="zh-CN" sz="2400" b="1" dirty="0" smtClean="0">
              <a:latin typeface="华文楷体"/>
              <a:ea typeface="华文楷体"/>
              <a:cs typeface="华文楷体"/>
            </a:endParaRPr>
          </a:p>
          <a:p>
            <a:pPr marL="0" indent="0">
              <a:buNone/>
            </a:pPr>
            <a:endParaRPr lang="en-US" altLang="zh-CN" sz="800" b="1" dirty="0" smtClean="0">
              <a:latin typeface="华文楷体"/>
              <a:ea typeface="华文楷体"/>
              <a:cs typeface="华文楷体"/>
            </a:endParaRPr>
          </a:p>
          <a:p>
            <a:r>
              <a:rPr lang="zh-CN" altLang="en-US" sz="2400" b="1" dirty="0">
                <a:latin typeface="华文楷体"/>
                <a:ea typeface="华文楷体"/>
                <a:cs typeface="华文楷体"/>
              </a:rPr>
              <a:t>队伍</a:t>
            </a:r>
            <a:r>
              <a:rPr lang="zh-CN" altLang="en-US" sz="2400" b="1" dirty="0">
                <a:solidFill>
                  <a:srgbClr val="FF0000"/>
                </a:solidFill>
                <a:latin typeface="华文楷体"/>
                <a:ea typeface="华文楷体"/>
                <a:cs typeface="华文楷体"/>
              </a:rPr>
              <a:t>太小</a:t>
            </a:r>
            <a:r>
              <a:rPr lang="zh-CN" altLang="en-US" sz="2400" b="1" dirty="0">
                <a:latin typeface="华文楷体"/>
                <a:ea typeface="华文楷体"/>
                <a:cs typeface="华文楷体"/>
              </a:rPr>
              <a:t>，得到的资助</a:t>
            </a:r>
            <a:r>
              <a:rPr lang="zh-CN" altLang="en-US" sz="2400" b="1" dirty="0">
                <a:solidFill>
                  <a:srgbClr val="FF0000"/>
                </a:solidFill>
                <a:latin typeface="华文楷体"/>
                <a:ea typeface="华文楷体"/>
                <a:cs typeface="华文楷体"/>
              </a:rPr>
              <a:t>太少</a:t>
            </a:r>
            <a:r>
              <a:rPr lang="zh-CN" altLang="en-US" sz="2400" b="1" dirty="0" smtClean="0">
                <a:latin typeface="华文楷体"/>
                <a:ea typeface="华文楷体"/>
                <a:cs typeface="华文楷体"/>
              </a:rPr>
              <a:t>，与国家地位远</a:t>
            </a:r>
            <a:r>
              <a:rPr lang="zh-CN" altLang="en-US" sz="2400" b="1" dirty="0" smtClean="0">
                <a:solidFill>
                  <a:srgbClr val="FF0000"/>
                </a:solidFill>
                <a:latin typeface="华文楷体"/>
                <a:ea typeface="华文楷体"/>
                <a:cs typeface="华文楷体"/>
              </a:rPr>
              <a:t>不相称</a:t>
            </a:r>
            <a:r>
              <a:rPr lang="zh-CN" altLang="en-US" sz="2400" b="1" dirty="0">
                <a:latin typeface="华文楷体"/>
                <a:ea typeface="华文楷体"/>
                <a:cs typeface="华文楷体"/>
              </a:rPr>
              <a:t>。</a:t>
            </a:r>
            <a:endParaRPr lang="en-US" altLang="zh-CN" sz="2400" b="1" dirty="0">
              <a:latin typeface="华文楷体"/>
              <a:ea typeface="华文楷体"/>
              <a:cs typeface="华文楷体"/>
            </a:endParaRPr>
          </a:p>
          <a:p>
            <a:pPr marL="0" indent="0">
              <a:buNone/>
            </a:pPr>
            <a:endParaRPr lang="en-US" altLang="zh-CN" sz="800" b="1" dirty="0" smtClean="0">
              <a:latin typeface="华文楷体"/>
              <a:ea typeface="华文楷体"/>
              <a:cs typeface="华文楷体"/>
            </a:endParaRPr>
          </a:p>
          <a:p>
            <a:r>
              <a:rPr lang="zh-CN" altLang="en-US" sz="2400" b="1" dirty="0" smtClean="0">
                <a:latin typeface="华文楷体"/>
                <a:ea typeface="华文楷体"/>
                <a:cs typeface="华文楷体"/>
              </a:rPr>
              <a:t>没有</a:t>
            </a:r>
            <a:r>
              <a:rPr lang="zh-CN" altLang="en-US" sz="2400" b="1" dirty="0" smtClean="0">
                <a:solidFill>
                  <a:srgbClr val="FF0000"/>
                </a:solidFill>
                <a:latin typeface="华文楷体"/>
                <a:ea typeface="华文楷体"/>
                <a:cs typeface="华文楷体"/>
              </a:rPr>
              <a:t>专门</a:t>
            </a:r>
            <a:r>
              <a:rPr lang="zh-CN" altLang="en-US" sz="2400" b="1" dirty="0" smtClean="0">
                <a:latin typeface="华文楷体"/>
                <a:ea typeface="华文楷体"/>
                <a:cs typeface="华文楷体"/>
              </a:rPr>
              <a:t>的国家机构对</a:t>
            </a:r>
            <a:r>
              <a:rPr lang="zh-CN" altLang="en-US" sz="2400" b="1" dirty="0">
                <a:latin typeface="华文楷体"/>
                <a:ea typeface="华文楷体"/>
                <a:cs typeface="华文楷体"/>
              </a:rPr>
              <a:t>粒子物理在规划，布局和资</a:t>
            </a:r>
            <a:r>
              <a:rPr lang="zh-CN" altLang="en-US" sz="2400" b="1" dirty="0" smtClean="0">
                <a:latin typeface="华文楷体"/>
                <a:ea typeface="华文楷体"/>
                <a:cs typeface="华文楷体"/>
              </a:rPr>
              <a:t>助上</a:t>
            </a:r>
            <a:r>
              <a:rPr lang="zh-CN" altLang="en-US" sz="2400" b="1" dirty="0" smtClean="0">
                <a:solidFill>
                  <a:srgbClr val="FF0000"/>
                </a:solidFill>
                <a:latin typeface="华文楷体"/>
                <a:ea typeface="华文楷体"/>
                <a:cs typeface="华文楷体"/>
              </a:rPr>
              <a:t>整体负责</a:t>
            </a:r>
            <a:r>
              <a:rPr lang="en-US" altLang="zh-CN" sz="2400" b="1" dirty="0" smtClean="0">
                <a:latin typeface="华文楷体"/>
                <a:ea typeface="华文楷体"/>
                <a:cs typeface="华文楷体"/>
              </a:rPr>
              <a:t>(</a:t>
            </a:r>
            <a:r>
              <a:rPr lang="en-US" altLang="zh-CN" sz="2400" b="1" dirty="0">
                <a:latin typeface="华文楷体"/>
                <a:ea typeface="华文楷体"/>
                <a:cs typeface="华文楷体"/>
              </a:rPr>
              <a:t>USA: DOE)</a:t>
            </a:r>
            <a:r>
              <a:rPr lang="zh-CN" altLang="en-US" sz="2400" b="1" dirty="0" smtClean="0">
                <a:latin typeface="华文楷体"/>
                <a:ea typeface="华文楷体"/>
                <a:cs typeface="华文楷体"/>
              </a:rPr>
              <a:t>。</a:t>
            </a:r>
            <a:endParaRPr lang="en-US" altLang="zh-CN" sz="2400" b="1" dirty="0" smtClean="0">
              <a:latin typeface="华文楷体"/>
              <a:ea typeface="华文楷体"/>
              <a:cs typeface="华文楷体"/>
            </a:endParaRPr>
          </a:p>
          <a:p>
            <a:pPr marL="0" indent="0">
              <a:buNone/>
            </a:pPr>
            <a:endParaRPr lang="en-US" altLang="zh-CN" sz="800" b="1" dirty="0" smtClean="0">
              <a:latin typeface="华文楷体"/>
              <a:ea typeface="华文楷体"/>
              <a:cs typeface="华文楷体"/>
            </a:endParaRPr>
          </a:p>
          <a:p>
            <a:r>
              <a:rPr lang="zh-CN" altLang="en-US" sz="2400" b="1" dirty="0" smtClean="0">
                <a:latin typeface="华文楷体"/>
                <a:ea typeface="华文楷体"/>
                <a:cs typeface="华文楷体"/>
              </a:rPr>
              <a:t>没有形成规范的，国际标准的研究和制定规划，确定大装置建造项目的体系。</a:t>
            </a:r>
            <a:endParaRPr lang="en-US" altLang="zh-CN" sz="2400" b="1" dirty="0" smtClean="0">
              <a:latin typeface="华文楷体"/>
              <a:ea typeface="华文楷体"/>
              <a:cs typeface="华文楷体"/>
            </a:endParaRPr>
          </a:p>
          <a:p>
            <a:pPr marL="0" indent="0">
              <a:buNone/>
            </a:pPr>
            <a:endParaRPr lang="en-US" altLang="zh-CN" sz="800" b="1" dirty="0" smtClean="0">
              <a:latin typeface="华文楷体"/>
              <a:ea typeface="华文楷体"/>
              <a:cs typeface="华文楷体"/>
            </a:endParaRPr>
          </a:p>
          <a:p>
            <a:r>
              <a:rPr lang="zh-CN" altLang="en-US" sz="2400" b="1" dirty="0" smtClean="0">
                <a:latin typeface="华文楷体"/>
                <a:ea typeface="华文楷体"/>
                <a:cs typeface="华文楷体"/>
              </a:rPr>
              <a:t>建立正确，开阔心胸的国际合作，全球科学的</a:t>
            </a:r>
            <a:r>
              <a:rPr lang="zh-CN" altLang="en-US" sz="2400" b="1" dirty="0" smtClean="0">
                <a:solidFill>
                  <a:srgbClr val="FF0000"/>
                </a:solidFill>
                <a:latin typeface="华文楷体"/>
                <a:ea typeface="华文楷体"/>
                <a:cs typeface="华文楷体"/>
              </a:rPr>
              <a:t>理念</a:t>
            </a:r>
            <a:r>
              <a:rPr lang="zh-CN" altLang="en-US" sz="2400" b="1" dirty="0" smtClean="0">
                <a:latin typeface="华文楷体"/>
                <a:ea typeface="华文楷体"/>
                <a:cs typeface="华文楷体"/>
              </a:rPr>
              <a:t>。</a:t>
            </a:r>
            <a:endParaRPr lang="en-US" altLang="zh-CN" sz="2400" b="1" dirty="0" smtClean="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42</a:t>
            </a:fld>
            <a:endParaRPr lang="en-US"/>
          </a:p>
        </p:txBody>
      </p:sp>
    </p:spTree>
    <p:extLst>
      <p:ext uri="{BB962C8B-B14F-4D97-AF65-F5344CB8AC3E}">
        <p14:creationId xmlns:p14="http://schemas.microsoft.com/office/powerpoint/2010/main" val="331253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920"/>
          </a:xfrm>
        </p:spPr>
        <p:txBody>
          <a:bodyPr>
            <a:normAutofit/>
          </a:bodyPr>
          <a:lstStyle/>
          <a:p>
            <a:r>
              <a:rPr lang="en-US" b="1" dirty="0" smtClean="0"/>
              <a:t>Put all the best together  </a:t>
            </a:r>
            <a:endParaRPr lang="en-US" b="1" dirty="0"/>
          </a:p>
        </p:txBody>
      </p:sp>
      <p:pic>
        <p:nvPicPr>
          <p:cNvPr id="5" name="Picture 2" descr="at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9920"/>
            <a:ext cx="9013906" cy="59070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4" descr="Bigwheel"/>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7509022" y="0"/>
            <a:ext cx="1504885" cy="1993451"/>
          </a:xfrm>
          <a:prstGeom prst="rect">
            <a:avLst/>
          </a:prstGeom>
          <a:noFill/>
        </p:spPr>
      </p:pic>
      <p:sp>
        <p:nvSpPr>
          <p:cNvPr id="3" name="Slide Number Placeholder 2"/>
          <p:cNvSpPr>
            <a:spLocks noGrp="1"/>
          </p:cNvSpPr>
          <p:nvPr>
            <p:ph type="sldNum" sz="quarter" idx="12"/>
          </p:nvPr>
        </p:nvSpPr>
        <p:spPr/>
        <p:txBody>
          <a:bodyPr/>
          <a:lstStyle/>
          <a:p>
            <a:fld id="{C973300C-797F-D148-A78D-320196FBAF04}" type="slidenum">
              <a:rPr lang="en-US" smtClean="0"/>
              <a:t>43</a:t>
            </a:fld>
            <a:endParaRPr lang="en-US"/>
          </a:p>
        </p:txBody>
      </p:sp>
      <p:cxnSp>
        <p:nvCxnSpPr>
          <p:cNvPr id="8" name="Straight Arrow Connector 7"/>
          <p:cNvCxnSpPr/>
          <p:nvPr/>
        </p:nvCxnSpPr>
        <p:spPr>
          <a:xfrm flipH="1">
            <a:off x="7249933" y="1993451"/>
            <a:ext cx="582111" cy="65272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910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6"/>
          <p:cNvSpPr>
            <a:spLocks noGrp="1"/>
          </p:cNvSpPr>
          <p:nvPr>
            <p:ph type="sldNum" sz="quarter" idx="12"/>
          </p:nvPr>
        </p:nvSpPr>
        <p:spPr>
          <a:xfrm>
            <a:off x="65532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charset="0"/>
                <a:ea typeface="MS PGothic" charset="0"/>
                <a:cs typeface="MS PGothic" charset="0"/>
              </a:defRPr>
            </a:lvl1pPr>
            <a:lvl2pPr marL="742950" indent="-285750" eaLnBrk="0" hangingPunct="0">
              <a:defRPr sz="2400">
                <a:solidFill>
                  <a:schemeClr val="tx1"/>
                </a:solidFill>
                <a:latin typeface="Calisto MT" charset="0"/>
                <a:ea typeface="MS PGothic" charset="0"/>
                <a:cs typeface="MS PGothic" charset="0"/>
              </a:defRPr>
            </a:lvl2pPr>
            <a:lvl3pPr marL="1143000" indent="-228600" eaLnBrk="0" hangingPunct="0">
              <a:defRPr sz="2400">
                <a:solidFill>
                  <a:schemeClr val="tx1"/>
                </a:solidFill>
                <a:latin typeface="Calisto MT" charset="0"/>
                <a:ea typeface="MS PGothic" charset="0"/>
                <a:cs typeface="MS PGothic" charset="0"/>
              </a:defRPr>
            </a:lvl3pPr>
            <a:lvl4pPr marL="1600200" indent="-228600" eaLnBrk="0" hangingPunct="0">
              <a:defRPr sz="2400">
                <a:solidFill>
                  <a:schemeClr val="tx1"/>
                </a:solidFill>
                <a:latin typeface="Calisto MT" charset="0"/>
                <a:ea typeface="MS PGothic" charset="0"/>
                <a:cs typeface="MS PGothic" charset="0"/>
              </a:defRPr>
            </a:lvl4pPr>
            <a:lvl5pPr marL="2057400" indent="-228600" eaLnBrk="0" hangingPunct="0">
              <a:defRPr sz="2400">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sto MT" charset="0"/>
                <a:ea typeface="MS PGothic" charset="0"/>
                <a:cs typeface="MS PGothic" charset="0"/>
              </a:defRPr>
            </a:lvl9pPr>
          </a:lstStyle>
          <a:p>
            <a:pPr eaLnBrk="1" hangingPunct="1"/>
            <a:fld id="{72B39F57-8F4E-E447-A530-A81E841908DD}" type="slidenum">
              <a:rPr lang="en-US" altLang="zh-CN" sz="1400">
                <a:latin typeface="Arial" charset="0"/>
                <a:ea typeface="宋体" charset="0"/>
                <a:cs typeface="宋体" charset="0"/>
              </a:rPr>
              <a:pPr eaLnBrk="1" hangingPunct="1"/>
              <a:t>44</a:t>
            </a:fld>
            <a:endParaRPr lang="en-US" altLang="zh-CN" sz="1400">
              <a:latin typeface="Arial" charset="0"/>
              <a:ea typeface="宋体" charset="0"/>
              <a:cs typeface="宋体" charset="0"/>
            </a:endParaRPr>
          </a:p>
        </p:txBody>
      </p:sp>
      <p:pic>
        <p:nvPicPr>
          <p:cNvPr id="49156" name="Picture 4" descr="Bigwhe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48844" y="1351368"/>
            <a:ext cx="3657600" cy="4845050"/>
          </a:xfrm>
          <a:noFill/>
        </p:spPr>
      </p:pic>
      <p:cxnSp>
        <p:nvCxnSpPr>
          <p:cNvPr id="44041" name="Straight Arrow Connector 10"/>
          <p:cNvCxnSpPr>
            <a:cxnSpLocks noChangeShapeType="1"/>
          </p:cNvCxnSpPr>
          <p:nvPr/>
        </p:nvCxnSpPr>
        <p:spPr bwMode="auto">
          <a:xfrm flipV="1">
            <a:off x="4118224" y="3098946"/>
            <a:ext cx="1371600" cy="990600"/>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9161" name="TextBox 11"/>
          <p:cNvSpPr txBox="1">
            <a:spLocks noChangeArrowheads="1"/>
          </p:cNvSpPr>
          <p:nvPr/>
        </p:nvSpPr>
        <p:spPr bwMode="auto">
          <a:xfrm rot="-2013078">
            <a:off x="4291894" y="3211866"/>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charset="0"/>
                <a:ea typeface="MS PGothic" charset="0"/>
                <a:cs typeface="MS PGothic" charset="0"/>
              </a:defRPr>
            </a:lvl1pPr>
            <a:lvl2pPr marL="742950" indent="-285750" eaLnBrk="0" hangingPunct="0">
              <a:defRPr sz="2400">
                <a:solidFill>
                  <a:schemeClr val="tx1"/>
                </a:solidFill>
                <a:latin typeface="Calisto MT" charset="0"/>
                <a:ea typeface="MS PGothic" charset="0"/>
                <a:cs typeface="MS PGothic" charset="0"/>
              </a:defRPr>
            </a:lvl2pPr>
            <a:lvl3pPr marL="1143000" indent="-228600" eaLnBrk="0" hangingPunct="0">
              <a:defRPr sz="2400">
                <a:solidFill>
                  <a:schemeClr val="tx1"/>
                </a:solidFill>
                <a:latin typeface="Calisto MT" charset="0"/>
                <a:ea typeface="MS PGothic" charset="0"/>
                <a:cs typeface="MS PGothic" charset="0"/>
              </a:defRPr>
            </a:lvl3pPr>
            <a:lvl4pPr marL="1600200" indent="-228600" eaLnBrk="0" hangingPunct="0">
              <a:defRPr sz="2400">
                <a:solidFill>
                  <a:schemeClr val="tx1"/>
                </a:solidFill>
                <a:latin typeface="Calisto MT" charset="0"/>
                <a:ea typeface="MS PGothic" charset="0"/>
                <a:cs typeface="MS PGothic" charset="0"/>
              </a:defRPr>
            </a:lvl4pPr>
            <a:lvl5pPr marL="2057400" indent="-228600" eaLnBrk="0" hangingPunct="0">
              <a:defRPr sz="2400">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sto MT" charset="0"/>
                <a:ea typeface="MS PGothic" charset="0"/>
                <a:cs typeface="MS PGothic" charset="0"/>
              </a:defRPr>
            </a:lvl9pPr>
          </a:lstStyle>
          <a:p>
            <a:pPr eaLnBrk="1" hangingPunct="1"/>
            <a:r>
              <a:rPr lang="en-US" sz="1800" dirty="0">
                <a:solidFill>
                  <a:srgbClr val="FF3300"/>
                </a:solidFill>
                <a:ea typeface="宋体" charset="0"/>
                <a:cs typeface="宋体" charset="0"/>
              </a:rPr>
              <a:t>～</a:t>
            </a:r>
            <a:r>
              <a:rPr lang="en-US" altLang="zh-CN" sz="1800" dirty="0">
                <a:solidFill>
                  <a:srgbClr val="FF3300"/>
                </a:solidFill>
                <a:ea typeface="宋体" charset="0"/>
                <a:cs typeface="宋体" charset="0"/>
              </a:rPr>
              <a:t>11 </a:t>
            </a:r>
            <a:r>
              <a:rPr lang="zh-CN" altLang="en-US" sz="1800" dirty="0">
                <a:solidFill>
                  <a:srgbClr val="FF3300"/>
                </a:solidFill>
                <a:ea typeface="宋体" charset="0"/>
                <a:cs typeface="宋体" charset="0"/>
              </a:rPr>
              <a:t>米</a:t>
            </a:r>
            <a:endParaRPr lang="en-US" altLang="zh-CN" sz="1800" dirty="0">
              <a:solidFill>
                <a:srgbClr val="FF3300"/>
              </a:solidFill>
              <a:ea typeface="宋体" charset="0"/>
              <a:cs typeface="宋体" charset="0"/>
            </a:endParaRPr>
          </a:p>
        </p:txBody>
      </p:sp>
      <p:sp>
        <p:nvSpPr>
          <p:cNvPr id="3" name="Title 2"/>
          <p:cNvSpPr>
            <a:spLocks noGrp="1"/>
          </p:cNvSpPr>
          <p:nvPr>
            <p:ph type="title"/>
          </p:nvPr>
        </p:nvSpPr>
        <p:spPr/>
        <p:txBody>
          <a:bodyPr>
            <a:normAutofit fontScale="90000"/>
          </a:bodyPr>
          <a:lstStyle/>
          <a:p>
            <a:r>
              <a:rPr lang="en-US" sz="3600" dirty="0" smtClean="0"/>
              <a:t>Demanding of global science</a:t>
            </a:r>
            <a:br>
              <a:rPr lang="en-US" sz="3600" dirty="0" smtClean="0"/>
            </a:br>
            <a:r>
              <a:rPr lang="en-US" sz="3600" dirty="0" smtClean="0">
                <a:sym typeface="Wingdings"/>
              </a:rPr>
              <a:t> </a:t>
            </a:r>
            <a:r>
              <a:rPr lang="en-US" sz="3600" dirty="0" smtClean="0"/>
              <a:t>Put all the best together</a:t>
            </a:r>
            <a:endParaRPr lang="en-US" sz="3600" dirty="0"/>
          </a:p>
        </p:txBody>
      </p:sp>
      <p:sp>
        <p:nvSpPr>
          <p:cNvPr id="2" name="TextBox 1"/>
          <p:cNvSpPr txBox="1"/>
          <p:nvPr/>
        </p:nvSpPr>
        <p:spPr>
          <a:xfrm>
            <a:off x="129348" y="1147027"/>
            <a:ext cx="2348494" cy="5355313"/>
          </a:xfrm>
          <a:prstGeom prst="rect">
            <a:avLst/>
          </a:prstGeom>
          <a:noFill/>
        </p:spPr>
        <p:txBody>
          <a:bodyPr wrap="none" rtlCol="0">
            <a:spAutoFit/>
          </a:bodyPr>
          <a:lstStyle/>
          <a:p>
            <a:r>
              <a:rPr lang="en-US" dirty="0"/>
              <a:t>University of Michigan, </a:t>
            </a:r>
            <a:endParaRPr lang="en-US" dirty="0" smtClean="0"/>
          </a:p>
          <a:p>
            <a:r>
              <a:rPr lang="en-US" dirty="0" smtClean="0"/>
              <a:t>Tuffs </a:t>
            </a:r>
            <a:r>
              <a:rPr lang="en-US" dirty="0"/>
              <a:t>Univ. </a:t>
            </a:r>
            <a:endParaRPr lang="en-US" dirty="0" smtClean="0"/>
          </a:p>
          <a:p>
            <a:r>
              <a:rPr lang="en-US" dirty="0" smtClean="0"/>
              <a:t>Boston </a:t>
            </a:r>
            <a:r>
              <a:rPr lang="en-US" dirty="0"/>
              <a:t>U</a:t>
            </a:r>
            <a:r>
              <a:rPr lang="en-US" dirty="0" smtClean="0"/>
              <a:t>.</a:t>
            </a:r>
          </a:p>
          <a:p>
            <a:r>
              <a:rPr lang="en-US" dirty="0" smtClean="0"/>
              <a:t>Washington </a:t>
            </a:r>
            <a:r>
              <a:rPr lang="en-US" dirty="0"/>
              <a:t>U</a:t>
            </a:r>
            <a:r>
              <a:rPr lang="en-US" dirty="0" smtClean="0"/>
              <a:t>.</a:t>
            </a:r>
          </a:p>
          <a:p>
            <a:r>
              <a:rPr lang="en-US" dirty="0" smtClean="0"/>
              <a:t>MIT</a:t>
            </a:r>
          </a:p>
          <a:p>
            <a:r>
              <a:rPr lang="en-US" dirty="0" smtClean="0"/>
              <a:t>Harvard </a:t>
            </a:r>
            <a:r>
              <a:rPr lang="en-US" dirty="0"/>
              <a:t>U.  </a:t>
            </a:r>
            <a:endParaRPr lang="en-US" dirty="0" smtClean="0"/>
          </a:p>
          <a:p>
            <a:r>
              <a:rPr lang="en-US" dirty="0" smtClean="0"/>
              <a:t>BNL, US</a:t>
            </a:r>
          </a:p>
          <a:p>
            <a:r>
              <a:rPr lang="en-US" dirty="0" smtClean="0"/>
              <a:t>ANL, US</a:t>
            </a:r>
          </a:p>
          <a:p>
            <a:r>
              <a:rPr lang="en-US" dirty="0" smtClean="0"/>
              <a:t> </a:t>
            </a:r>
            <a:r>
              <a:rPr lang="en-US" dirty="0" err="1" smtClean="0"/>
              <a:t>Saclay</a:t>
            </a:r>
            <a:r>
              <a:rPr lang="en-US" dirty="0" smtClean="0"/>
              <a:t>, France</a:t>
            </a:r>
          </a:p>
          <a:p>
            <a:r>
              <a:rPr lang="en-US" dirty="0" smtClean="0"/>
              <a:t>IMP, Germany</a:t>
            </a:r>
          </a:p>
          <a:p>
            <a:r>
              <a:rPr lang="en-US" dirty="0" smtClean="0"/>
              <a:t>NIKHEF, Nederland</a:t>
            </a:r>
          </a:p>
          <a:p>
            <a:r>
              <a:rPr lang="en-US" dirty="0" smtClean="0"/>
              <a:t>INFN, Italy</a:t>
            </a:r>
          </a:p>
          <a:p>
            <a:r>
              <a:rPr lang="en-US" dirty="0" smtClean="0"/>
              <a:t>IHEP, JINR (Russia)</a:t>
            </a:r>
          </a:p>
          <a:p>
            <a:r>
              <a:rPr lang="en-US" dirty="0" smtClean="0"/>
              <a:t>Weizmann </a:t>
            </a:r>
            <a:r>
              <a:rPr lang="en-US" dirty="0"/>
              <a:t>Institute, </a:t>
            </a:r>
            <a:endParaRPr lang="en-US" dirty="0" smtClean="0"/>
          </a:p>
          <a:p>
            <a:r>
              <a:rPr lang="en-US" dirty="0" smtClean="0"/>
              <a:t>IHEP</a:t>
            </a:r>
            <a:r>
              <a:rPr lang="en-US" dirty="0"/>
              <a:t>, </a:t>
            </a:r>
            <a:r>
              <a:rPr lang="en-US" dirty="0" smtClean="0"/>
              <a:t>USTC, SDU</a:t>
            </a:r>
            <a:r>
              <a:rPr lang="en-US" dirty="0"/>
              <a:t>, </a:t>
            </a:r>
            <a:endParaRPr lang="en-US" dirty="0" smtClean="0"/>
          </a:p>
          <a:p>
            <a:r>
              <a:rPr lang="en-US" dirty="0" smtClean="0"/>
              <a:t>Tokyo U.</a:t>
            </a:r>
            <a:endParaRPr lang="en-US" dirty="0"/>
          </a:p>
          <a:p>
            <a:r>
              <a:rPr lang="en-US" dirty="0" smtClean="0"/>
              <a:t>Rome U.</a:t>
            </a:r>
          </a:p>
          <a:p>
            <a:r>
              <a:rPr lang="en-US" dirty="0" smtClean="0"/>
              <a:t>U. </a:t>
            </a:r>
            <a:r>
              <a:rPr lang="en-US" dirty="0"/>
              <a:t>o</a:t>
            </a:r>
            <a:r>
              <a:rPr lang="en-US" dirty="0" smtClean="0"/>
              <a:t>f Freiburg  </a:t>
            </a:r>
          </a:p>
          <a:p>
            <a:r>
              <a:rPr lang="en-US" dirty="0" smtClean="0"/>
              <a:t>……..</a:t>
            </a:r>
            <a:endParaRPr lang="en-US" dirty="0"/>
          </a:p>
        </p:txBody>
      </p:sp>
      <p:sp>
        <p:nvSpPr>
          <p:cNvPr id="4" name="TextBox 3"/>
          <p:cNvSpPr txBox="1"/>
          <p:nvPr/>
        </p:nvSpPr>
        <p:spPr>
          <a:xfrm>
            <a:off x="3463223" y="836979"/>
            <a:ext cx="1838965" cy="523220"/>
          </a:xfrm>
          <a:prstGeom prst="rect">
            <a:avLst/>
          </a:prstGeom>
          <a:noFill/>
        </p:spPr>
        <p:txBody>
          <a:bodyPr wrap="none" rtlCol="0">
            <a:spAutoFit/>
          </a:bodyPr>
          <a:lstStyle/>
          <a:p>
            <a:r>
              <a:rPr lang="en-US" sz="2800" dirty="0" smtClean="0">
                <a:solidFill>
                  <a:srgbClr val="FF0000"/>
                </a:solidFill>
              </a:rPr>
              <a:t>H</a:t>
            </a:r>
            <a:r>
              <a:rPr lang="en-US" sz="2800" dirty="0" smtClean="0">
                <a:solidFill>
                  <a:srgbClr val="FF0000"/>
                </a:solidFill>
                <a:sym typeface="Wingdings"/>
              </a:rPr>
              <a:t>ZZ4</a:t>
            </a:r>
            <a:r>
              <a:rPr lang="en-US" sz="2800" dirty="0" smtClean="0">
                <a:solidFill>
                  <a:srgbClr val="FF0000"/>
                </a:solidFill>
                <a:latin typeface="Symbol" charset="2"/>
                <a:cs typeface="Symbol" charset="2"/>
                <a:sym typeface="Wingdings"/>
              </a:rPr>
              <a:t>m</a:t>
            </a:r>
            <a:endParaRPr lang="en-US" sz="2800" dirty="0">
              <a:solidFill>
                <a:srgbClr val="FF0000"/>
              </a:solidFill>
              <a:latin typeface="Symbol" charset="2"/>
              <a:cs typeface="Symbol" charset="2"/>
            </a:endParaRPr>
          </a:p>
        </p:txBody>
      </p:sp>
      <p:sp>
        <p:nvSpPr>
          <p:cNvPr id="6" name="Rectangular Callout 5"/>
          <p:cNvSpPr/>
          <p:nvPr/>
        </p:nvSpPr>
        <p:spPr>
          <a:xfrm>
            <a:off x="6431104" y="973990"/>
            <a:ext cx="2687996" cy="1343860"/>
          </a:xfrm>
          <a:prstGeom prst="wedgeRectCallout">
            <a:avLst>
              <a:gd name="adj1" fmla="val -100550"/>
              <a:gd name="adj2" fmla="val 7347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FF"/>
                </a:solidFill>
              </a:rPr>
              <a:t>Al tube </a:t>
            </a:r>
          </a:p>
          <a:p>
            <a:pPr algn="ctr"/>
            <a:r>
              <a:rPr lang="en-US" sz="2000" dirty="0" smtClean="0">
                <a:solidFill>
                  <a:srgbClr val="0000FF"/>
                </a:solidFill>
              </a:rPr>
              <a:t>L:  6 m; </a:t>
            </a:r>
            <a:r>
              <a:rPr lang="en-US" sz="2000" dirty="0">
                <a:solidFill>
                  <a:srgbClr val="0000FF"/>
                </a:solidFill>
                <a:latin typeface="Symbol" charset="2"/>
                <a:cs typeface="Symbol" charset="2"/>
              </a:rPr>
              <a:t>f</a:t>
            </a:r>
            <a:r>
              <a:rPr lang="en-US" sz="2000" dirty="0" smtClean="0">
                <a:solidFill>
                  <a:srgbClr val="0000FF"/>
                </a:solidFill>
              </a:rPr>
              <a:t>: 30 mm</a:t>
            </a:r>
          </a:p>
          <a:p>
            <a:pPr algn="ctr"/>
            <a:r>
              <a:rPr lang="en-US" sz="2000" dirty="0" smtClean="0">
                <a:solidFill>
                  <a:srgbClr val="0000FF"/>
                </a:solidFill>
              </a:rPr>
              <a:t>Thickness: 200 mm</a:t>
            </a:r>
          </a:p>
          <a:p>
            <a:pPr algn="ctr"/>
            <a:r>
              <a:rPr lang="en-US" sz="2000" dirty="0" smtClean="0">
                <a:solidFill>
                  <a:srgbClr val="FF0000"/>
                </a:solidFill>
              </a:rPr>
              <a:t>Switzerland </a:t>
            </a:r>
            <a:endParaRPr lang="en-US" sz="2000" dirty="0">
              <a:solidFill>
                <a:srgbClr val="FF0000"/>
              </a:solidFill>
            </a:endParaRPr>
          </a:p>
        </p:txBody>
      </p:sp>
      <p:sp>
        <p:nvSpPr>
          <p:cNvPr id="11" name="Rectangular Callout 10"/>
          <p:cNvSpPr/>
          <p:nvPr/>
        </p:nvSpPr>
        <p:spPr>
          <a:xfrm>
            <a:off x="6431104" y="2394521"/>
            <a:ext cx="2687996" cy="1020609"/>
          </a:xfrm>
          <a:prstGeom prst="wedgeRectCallout">
            <a:avLst>
              <a:gd name="adj1" fmla="val -108267"/>
              <a:gd name="adj2" fmla="val 6402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FF"/>
                </a:solidFill>
              </a:rPr>
              <a:t>3D B sensor  </a:t>
            </a:r>
          </a:p>
          <a:p>
            <a:pPr algn="ctr"/>
            <a:r>
              <a:rPr lang="en-US" sz="2400" dirty="0" err="1" smtClean="0">
                <a:solidFill>
                  <a:srgbClr val="FF0000"/>
                </a:solidFill>
              </a:rPr>
              <a:t>Saclay</a:t>
            </a:r>
            <a:r>
              <a:rPr lang="en-US" sz="2400" dirty="0" smtClean="0">
                <a:solidFill>
                  <a:srgbClr val="FF0000"/>
                </a:solidFill>
              </a:rPr>
              <a:t>, France</a:t>
            </a:r>
          </a:p>
        </p:txBody>
      </p:sp>
      <p:sp>
        <p:nvSpPr>
          <p:cNvPr id="12" name="Rectangular Callout 11"/>
          <p:cNvSpPr/>
          <p:nvPr/>
        </p:nvSpPr>
        <p:spPr>
          <a:xfrm>
            <a:off x="6431104" y="3474656"/>
            <a:ext cx="2737556" cy="1020609"/>
          </a:xfrm>
          <a:prstGeom prst="wedgeRectCallout">
            <a:avLst>
              <a:gd name="adj1" fmla="val -95282"/>
              <a:gd name="adj2" fmla="val 4726"/>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FF"/>
                </a:solidFill>
              </a:rPr>
              <a:t>Alignment bar (10 </a:t>
            </a:r>
            <a:r>
              <a:rPr lang="en-US" sz="2000" dirty="0" smtClean="0">
                <a:solidFill>
                  <a:srgbClr val="0000FF"/>
                </a:solidFill>
                <a:latin typeface="Symbol" charset="2"/>
                <a:cs typeface="Symbol" charset="2"/>
              </a:rPr>
              <a:t>m</a:t>
            </a:r>
            <a:r>
              <a:rPr lang="en-US" sz="2000" dirty="0" smtClean="0">
                <a:solidFill>
                  <a:srgbClr val="0000FF"/>
                </a:solidFill>
              </a:rPr>
              <a:t>m) </a:t>
            </a:r>
          </a:p>
          <a:p>
            <a:pPr algn="ctr"/>
            <a:r>
              <a:rPr lang="en-US" dirty="0" smtClean="0">
                <a:solidFill>
                  <a:srgbClr val="FF0000"/>
                </a:solidFill>
              </a:rPr>
              <a:t>U. </a:t>
            </a:r>
            <a:r>
              <a:rPr lang="en-US" dirty="0">
                <a:solidFill>
                  <a:srgbClr val="FF0000"/>
                </a:solidFill>
              </a:rPr>
              <a:t>o</a:t>
            </a:r>
            <a:r>
              <a:rPr lang="en-US" dirty="0" smtClean="0">
                <a:solidFill>
                  <a:srgbClr val="FF0000"/>
                </a:solidFill>
              </a:rPr>
              <a:t>f Freiburg, Brandeis  U. </a:t>
            </a:r>
          </a:p>
        </p:txBody>
      </p:sp>
      <p:sp>
        <p:nvSpPr>
          <p:cNvPr id="13" name="Rectangular Callout 12"/>
          <p:cNvSpPr/>
          <p:nvPr/>
        </p:nvSpPr>
        <p:spPr>
          <a:xfrm>
            <a:off x="6431104" y="4549033"/>
            <a:ext cx="2737556" cy="1020609"/>
          </a:xfrm>
          <a:prstGeom prst="wedgeRectCallout">
            <a:avLst>
              <a:gd name="adj1" fmla="val -67605"/>
              <a:gd name="adj2" fmla="val 24156"/>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FF"/>
                </a:solidFill>
              </a:rPr>
              <a:t>RO electronics </a:t>
            </a:r>
          </a:p>
          <a:p>
            <a:pPr algn="ctr"/>
            <a:r>
              <a:rPr lang="en-US" dirty="0" smtClean="0">
                <a:solidFill>
                  <a:srgbClr val="FF0000"/>
                </a:solidFill>
              </a:rPr>
              <a:t>BNL, UM, </a:t>
            </a:r>
            <a:r>
              <a:rPr lang="en-US" dirty="0" err="1" smtClean="0">
                <a:solidFill>
                  <a:srgbClr val="FF0000"/>
                </a:solidFill>
              </a:rPr>
              <a:t>Harvad</a:t>
            </a:r>
            <a:r>
              <a:rPr lang="en-US" dirty="0" smtClean="0">
                <a:solidFill>
                  <a:srgbClr val="FF0000"/>
                </a:solidFill>
              </a:rPr>
              <a:t> U. </a:t>
            </a:r>
          </a:p>
          <a:p>
            <a:pPr algn="ctr"/>
            <a:r>
              <a:rPr lang="en-US" dirty="0" smtClean="0">
                <a:solidFill>
                  <a:srgbClr val="FF0000"/>
                </a:solidFill>
              </a:rPr>
              <a:t>Tokyo U., Weizmann, </a:t>
            </a:r>
          </a:p>
        </p:txBody>
      </p:sp>
      <p:sp>
        <p:nvSpPr>
          <p:cNvPr id="14" name="Rectangular Callout 13"/>
          <p:cNvSpPr/>
          <p:nvPr/>
        </p:nvSpPr>
        <p:spPr>
          <a:xfrm>
            <a:off x="6418534" y="5606629"/>
            <a:ext cx="2737556" cy="1020609"/>
          </a:xfrm>
          <a:prstGeom prst="wedgeRectCallout">
            <a:avLst>
              <a:gd name="adj1" fmla="val -50490"/>
              <a:gd name="adj2" fmla="val 2174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FF"/>
                </a:solidFill>
              </a:rPr>
              <a:t>Position monitor system 10 mm</a:t>
            </a:r>
          </a:p>
          <a:p>
            <a:pPr algn="ctr"/>
            <a:r>
              <a:rPr lang="en-US" sz="2000" dirty="0" smtClean="0">
                <a:solidFill>
                  <a:srgbClr val="0000FF"/>
                </a:solidFill>
              </a:rPr>
              <a:t>NIKHEF</a:t>
            </a:r>
          </a:p>
        </p:txBody>
      </p:sp>
      <p:pic>
        <p:nvPicPr>
          <p:cNvPr id="5" name="Picture 4"/>
          <p:cNvPicPr>
            <a:picLocks noChangeAspect="1"/>
          </p:cNvPicPr>
          <p:nvPr/>
        </p:nvPicPr>
        <p:blipFill>
          <a:blip r:embed="rId4"/>
          <a:stretch>
            <a:fillRect/>
          </a:stretch>
        </p:blipFill>
        <p:spPr>
          <a:xfrm>
            <a:off x="1992381" y="1498287"/>
            <a:ext cx="4979060" cy="4771599"/>
          </a:xfrm>
          <a:prstGeom prst="rect">
            <a:avLst/>
          </a:prstGeom>
        </p:spPr>
      </p:pic>
    </p:spTree>
    <p:extLst>
      <p:ext uri="{BB962C8B-B14F-4D97-AF65-F5344CB8AC3E}">
        <p14:creationId xmlns:p14="http://schemas.microsoft.com/office/powerpoint/2010/main" val="100136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156"/>
                                        </p:tgtEl>
                                        <p:attrNameLst>
                                          <p:attrName>style.visibility</p:attrName>
                                        </p:attrNameLst>
                                      </p:cBhvr>
                                      <p:to>
                                        <p:strVal val="visible"/>
                                      </p:to>
                                    </p:set>
                                    <p:anim calcmode="lin" valueType="num">
                                      <p:cBhvr additive="base">
                                        <p:cTn id="13" dur="500" fill="hold"/>
                                        <p:tgtEl>
                                          <p:spTgt spid="49156"/>
                                        </p:tgtEl>
                                        <p:attrNameLst>
                                          <p:attrName>ppt_x</p:attrName>
                                        </p:attrNameLst>
                                      </p:cBhvr>
                                      <p:tavLst>
                                        <p:tav tm="0">
                                          <p:val>
                                            <p:strVal val="#ppt_x"/>
                                          </p:val>
                                        </p:tav>
                                        <p:tav tm="100000">
                                          <p:val>
                                            <p:strVal val="#ppt_x"/>
                                          </p:val>
                                        </p:tav>
                                      </p:tavLst>
                                    </p:anim>
                                    <p:anim calcmode="lin" valueType="num">
                                      <p:cBhvr additive="base">
                                        <p:cTn id="14" dur="500" fill="hold"/>
                                        <p:tgtEl>
                                          <p:spTgt spid="4915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additive="base">
                                        <p:cTn id="17" dur="500" fill="hold"/>
                                        <p:tgtEl>
                                          <p:spTgt spid="44041"/>
                                        </p:tgtEl>
                                        <p:attrNameLst>
                                          <p:attrName>ppt_x</p:attrName>
                                        </p:attrNameLst>
                                      </p:cBhvr>
                                      <p:tavLst>
                                        <p:tav tm="0">
                                          <p:val>
                                            <p:strVal val="#ppt_x"/>
                                          </p:val>
                                        </p:tav>
                                        <p:tav tm="100000">
                                          <p:val>
                                            <p:strVal val="#ppt_x"/>
                                          </p:val>
                                        </p:tav>
                                      </p:tavLst>
                                    </p:anim>
                                    <p:anim calcmode="lin" valueType="num">
                                      <p:cBhvr additive="base">
                                        <p:cTn id="18" dur="500" fill="hold"/>
                                        <p:tgtEl>
                                          <p:spTgt spid="4404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9161"/>
                                        </p:tgtEl>
                                        <p:attrNameLst>
                                          <p:attrName>style.visibility</p:attrName>
                                        </p:attrNameLst>
                                      </p:cBhvr>
                                      <p:to>
                                        <p:strVal val="visible"/>
                                      </p:to>
                                    </p:set>
                                    <p:anim calcmode="lin" valueType="num">
                                      <p:cBhvr additive="base">
                                        <p:cTn id="21" dur="500" fill="hold"/>
                                        <p:tgtEl>
                                          <p:spTgt spid="49161"/>
                                        </p:tgtEl>
                                        <p:attrNameLst>
                                          <p:attrName>ppt_x</p:attrName>
                                        </p:attrNameLst>
                                      </p:cBhvr>
                                      <p:tavLst>
                                        <p:tav tm="0">
                                          <p:val>
                                            <p:strVal val="#ppt_x"/>
                                          </p:val>
                                        </p:tav>
                                        <p:tav tm="100000">
                                          <p:val>
                                            <p:strVal val="#ppt_x"/>
                                          </p:val>
                                        </p:tav>
                                      </p:tavLst>
                                    </p:anim>
                                    <p:anim calcmode="lin" valueType="num">
                                      <p:cBhvr additive="base">
                                        <p:cTn id="22"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P spid="2" grpId="0"/>
      <p:bldP spid="4" grpId="0"/>
      <p:bldP spid="6" grpId="0" animBg="1"/>
      <p:bldP spid="11"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4" name="Picture 3"/>
          <p:cNvPicPr>
            <a:picLocks noChangeAspect="1"/>
          </p:cNvPicPr>
          <p:nvPr/>
        </p:nvPicPr>
        <p:blipFill>
          <a:blip r:embed="rId3"/>
          <a:stretch>
            <a:fillRect/>
          </a:stretch>
        </p:blipFill>
        <p:spPr>
          <a:xfrm>
            <a:off x="8300" y="50539"/>
            <a:ext cx="9144000" cy="6807461"/>
          </a:xfrm>
          <a:prstGeom prst="rect">
            <a:avLst/>
          </a:prstGeom>
        </p:spPr>
      </p:pic>
      <p:sp>
        <p:nvSpPr>
          <p:cNvPr id="7" name="Rectangular Callout 6"/>
          <p:cNvSpPr/>
          <p:nvPr/>
        </p:nvSpPr>
        <p:spPr>
          <a:xfrm>
            <a:off x="1664506" y="3895961"/>
            <a:ext cx="1185653" cy="639396"/>
          </a:xfrm>
          <a:prstGeom prst="wedgeRectCallout">
            <a:avLst>
              <a:gd name="adj1" fmla="val 16086"/>
              <a:gd name="adj2" fmla="val 18154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China</a:t>
            </a:r>
            <a:endParaRPr lang="en-US" sz="2800" dirty="0">
              <a:solidFill>
                <a:srgbClr val="0000FF"/>
              </a:solidFill>
            </a:endParaRPr>
          </a:p>
        </p:txBody>
      </p:sp>
      <p:sp>
        <p:nvSpPr>
          <p:cNvPr id="8" name="Rectangular Callout 7"/>
          <p:cNvSpPr/>
          <p:nvPr/>
        </p:nvSpPr>
        <p:spPr>
          <a:xfrm>
            <a:off x="2302491" y="2046611"/>
            <a:ext cx="1243295" cy="670219"/>
          </a:xfrm>
          <a:prstGeom prst="wedgeRectCallout">
            <a:avLst>
              <a:gd name="adj1" fmla="val 21356"/>
              <a:gd name="adj2" fmla="val 16248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France</a:t>
            </a:r>
            <a:endParaRPr lang="en-US" sz="2800" dirty="0">
              <a:solidFill>
                <a:srgbClr val="0000FF"/>
              </a:solidFill>
            </a:endParaRPr>
          </a:p>
        </p:txBody>
      </p:sp>
      <p:sp>
        <p:nvSpPr>
          <p:cNvPr id="9" name="Rectangular Callout 8"/>
          <p:cNvSpPr/>
          <p:nvPr/>
        </p:nvSpPr>
        <p:spPr>
          <a:xfrm>
            <a:off x="5511368" y="3748013"/>
            <a:ext cx="1202426" cy="509941"/>
          </a:xfrm>
          <a:prstGeom prst="wedgeRectCallout">
            <a:avLst>
              <a:gd name="adj1" fmla="val 17010"/>
              <a:gd name="adj2" fmla="val 76786"/>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Russia</a:t>
            </a:r>
            <a:endParaRPr lang="en-US" sz="2800" dirty="0">
              <a:solidFill>
                <a:srgbClr val="0000FF"/>
              </a:solidFill>
            </a:endParaRPr>
          </a:p>
        </p:txBody>
      </p:sp>
      <p:sp>
        <p:nvSpPr>
          <p:cNvPr id="11" name="Rectangular Callout 10"/>
          <p:cNvSpPr/>
          <p:nvPr/>
        </p:nvSpPr>
        <p:spPr>
          <a:xfrm>
            <a:off x="7262181" y="3119233"/>
            <a:ext cx="785221" cy="468501"/>
          </a:xfrm>
          <a:prstGeom prst="wedgeRectCallout">
            <a:avLst>
              <a:gd name="adj1" fmla="val 81287"/>
              <a:gd name="adj2" fmla="val 86811"/>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UK</a:t>
            </a:r>
            <a:endParaRPr lang="en-US" sz="2800" dirty="0">
              <a:solidFill>
                <a:srgbClr val="0000FF"/>
              </a:solidFill>
            </a:endParaRPr>
          </a:p>
        </p:txBody>
      </p:sp>
      <p:sp>
        <p:nvSpPr>
          <p:cNvPr id="12" name="Rectangular Callout 11"/>
          <p:cNvSpPr/>
          <p:nvPr/>
        </p:nvSpPr>
        <p:spPr>
          <a:xfrm>
            <a:off x="7032362" y="1019883"/>
            <a:ext cx="1202426" cy="509941"/>
          </a:xfrm>
          <a:prstGeom prst="wedgeRectCallout">
            <a:avLst>
              <a:gd name="adj1" fmla="val 68280"/>
              <a:gd name="adj2" fmla="val 1150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USA</a:t>
            </a:r>
            <a:endParaRPr lang="en-US" sz="2800" dirty="0">
              <a:solidFill>
                <a:srgbClr val="0000FF"/>
              </a:solidFill>
            </a:endParaRPr>
          </a:p>
        </p:txBody>
      </p:sp>
      <p:sp>
        <p:nvSpPr>
          <p:cNvPr id="13" name="Rectangular Callout 12"/>
          <p:cNvSpPr/>
          <p:nvPr/>
        </p:nvSpPr>
        <p:spPr>
          <a:xfrm>
            <a:off x="4130442" y="2112710"/>
            <a:ext cx="1046586" cy="509941"/>
          </a:xfrm>
          <a:prstGeom prst="wedgeRectCallout">
            <a:avLst>
              <a:gd name="adj1" fmla="val 14654"/>
              <a:gd name="adj2" fmla="val 151736"/>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Italy</a:t>
            </a:r>
            <a:endParaRPr lang="en-US" sz="2800" dirty="0">
              <a:solidFill>
                <a:srgbClr val="0000FF"/>
              </a:solidFill>
            </a:endParaRPr>
          </a:p>
        </p:txBody>
      </p:sp>
      <p:sp>
        <p:nvSpPr>
          <p:cNvPr id="14" name="Rectangular Callout 13"/>
          <p:cNvSpPr/>
          <p:nvPr/>
        </p:nvSpPr>
        <p:spPr>
          <a:xfrm>
            <a:off x="4910155" y="3209990"/>
            <a:ext cx="1069740" cy="468502"/>
          </a:xfrm>
          <a:prstGeom prst="wedgeRectCallout">
            <a:avLst>
              <a:gd name="adj1" fmla="val -37336"/>
              <a:gd name="adj2" fmla="val 71951"/>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FF"/>
                </a:solidFill>
              </a:rPr>
              <a:t>Japan</a:t>
            </a:r>
            <a:endParaRPr lang="en-US" sz="2800" dirty="0">
              <a:solidFill>
                <a:srgbClr val="0000FF"/>
              </a:solidFill>
            </a:endParaRPr>
          </a:p>
        </p:txBody>
      </p:sp>
      <p:sp>
        <p:nvSpPr>
          <p:cNvPr id="15" name="Rectangular Callout 14"/>
          <p:cNvSpPr/>
          <p:nvPr/>
        </p:nvSpPr>
        <p:spPr>
          <a:xfrm>
            <a:off x="7299170" y="3895961"/>
            <a:ext cx="947949" cy="389219"/>
          </a:xfrm>
          <a:prstGeom prst="wedgeRectCallout">
            <a:avLst>
              <a:gd name="adj1" fmla="val 18852"/>
              <a:gd name="adj2" fmla="val 317755"/>
            </a:avLst>
          </a:prstGeom>
          <a:solidFill>
            <a:srgbClr val="0ECD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FF"/>
                </a:solidFill>
              </a:rPr>
              <a:t>Taiwan</a:t>
            </a:r>
            <a:endParaRPr lang="en-US" sz="2000" dirty="0">
              <a:solidFill>
                <a:srgbClr val="0000FF"/>
              </a:solidFill>
            </a:endParaRPr>
          </a:p>
        </p:txBody>
      </p:sp>
      <p:sp>
        <p:nvSpPr>
          <p:cNvPr id="16" name="Rectangular Callout 15"/>
          <p:cNvSpPr/>
          <p:nvPr/>
        </p:nvSpPr>
        <p:spPr>
          <a:xfrm>
            <a:off x="3329016" y="2790289"/>
            <a:ext cx="1405583" cy="419702"/>
          </a:xfrm>
          <a:prstGeom prst="wedgeRectCallout">
            <a:avLst>
              <a:gd name="adj1" fmla="val -20710"/>
              <a:gd name="adj2" fmla="val 18524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FF"/>
                </a:solidFill>
              </a:rPr>
              <a:t>Germany</a:t>
            </a:r>
            <a:endParaRPr lang="en-US" sz="2400" dirty="0">
              <a:solidFill>
                <a:srgbClr val="0000FF"/>
              </a:solidFill>
            </a:endParaRPr>
          </a:p>
        </p:txBody>
      </p:sp>
      <p:sp>
        <p:nvSpPr>
          <p:cNvPr id="17" name="Rectangular Callout 16"/>
          <p:cNvSpPr/>
          <p:nvPr/>
        </p:nvSpPr>
        <p:spPr>
          <a:xfrm>
            <a:off x="6423765" y="4405046"/>
            <a:ext cx="1232968" cy="389219"/>
          </a:xfrm>
          <a:prstGeom prst="wedgeRectCallout">
            <a:avLst>
              <a:gd name="adj1" fmla="val 57382"/>
              <a:gd name="adj2" fmla="val -14846"/>
            </a:avLst>
          </a:prstGeom>
          <a:solidFill>
            <a:srgbClr val="0ECD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rPr>
              <a:t>Switzerland</a:t>
            </a:r>
            <a:endParaRPr lang="en-US" sz="1600" dirty="0">
              <a:solidFill>
                <a:srgbClr val="0000FF"/>
              </a:solidFill>
            </a:endParaRPr>
          </a:p>
        </p:txBody>
      </p:sp>
      <p:sp>
        <p:nvSpPr>
          <p:cNvPr id="18" name="Rectangular Callout 17"/>
          <p:cNvSpPr/>
          <p:nvPr/>
        </p:nvSpPr>
        <p:spPr>
          <a:xfrm>
            <a:off x="3797541" y="4340747"/>
            <a:ext cx="887738" cy="389219"/>
          </a:xfrm>
          <a:prstGeom prst="wedgeRectCallout">
            <a:avLst>
              <a:gd name="adj1" fmla="val 44438"/>
              <a:gd name="adj2" fmla="val 187882"/>
            </a:avLst>
          </a:prstGeom>
          <a:solidFill>
            <a:srgbClr val="0ECD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rgbClr val="0000FF"/>
                </a:solidFill>
              </a:rPr>
              <a:t>I</a:t>
            </a:r>
            <a:r>
              <a:rPr lang="en-US" altLang="zh-CN" sz="2200" dirty="0" smtClean="0">
                <a:solidFill>
                  <a:srgbClr val="0000FF"/>
                </a:solidFill>
              </a:rPr>
              <a:t>srael</a:t>
            </a:r>
            <a:endParaRPr lang="en-US" sz="2200" dirty="0">
              <a:solidFill>
                <a:srgbClr val="0000FF"/>
              </a:solidFill>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45</a:t>
            </a:fld>
            <a:endParaRPr lang="en-US"/>
          </a:p>
        </p:txBody>
      </p:sp>
      <p:sp>
        <p:nvSpPr>
          <p:cNvPr id="19" name="Rectangular Callout 18"/>
          <p:cNvSpPr/>
          <p:nvPr/>
        </p:nvSpPr>
        <p:spPr>
          <a:xfrm>
            <a:off x="7007701" y="2001749"/>
            <a:ext cx="1202426" cy="509941"/>
          </a:xfrm>
          <a:prstGeom prst="wedgeRectCallout">
            <a:avLst>
              <a:gd name="adj1" fmla="val 88788"/>
              <a:gd name="adj2" fmla="val 3085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solidFill>
                  <a:srgbClr val="0000FF"/>
                </a:solidFill>
              </a:rPr>
              <a:t>CERN</a:t>
            </a:r>
            <a:endParaRPr lang="en-US" sz="2800" dirty="0">
              <a:solidFill>
                <a:srgbClr val="0000FF"/>
              </a:solidFill>
            </a:endParaRPr>
          </a:p>
        </p:txBody>
      </p:sp>
      <p:sp>
        <p:nvSpPr>
          <p:cNvPr id="5" name="TextBox 4"/>
          <p:cNvSpPr txBox="1"/>
          <p:nvPr/>
        </p:nvSpPr>
        <p:spPr>
          <a:xfrm>
            <a:off x="1099366" y="659641"/>
            <a:ext cx="3057247" cy="584776"/>
          </a:xfrm>
          <a:prstGeom prst="rect">
            <a:avLst/>
          </a:prstGeom>
          <a:noFill/>
        </p:spPr>
        <p:txBody>
          <a:bodyPr wrap="none" rtlCol="0">
            <a:spAutoFit/>
          </a:bodyPr>
          <a:lstStyle/>
          <a:p>
            <a:r>
              <a:rPr lang="zh-CN" altLang="en-US" sz="3200" dirty="0" smtClean="0">
                <a:solidFill>
                  <a:srgbClr val="0000FF"/>
                </a:solidFill>
                <a:latin typeface="华文楷体"/>
                <a:ea typeface="华文楷体"/>
                <a:cs typeface="华文楷体"/>
              </a:rPr>
              <a:t>作者</a:t>
            </a:r>
            <a:r>
              <a:rPr lang="zh-CN" altLang="en-US" sz="3200" dirty="0" smtClean="0">
                <a:latin typeface="华文楷体"/>
                <a:ea typeface="华文楷体"/>
                <a:cs typeface="华文楷体"/>
              </a:rPr>
              <a:t>和</a:t>
            </a:r>
            <a:r>
              <a:rPr lang="zh-CN" altLang="en-US" sz="3200" dirty="0" smtClean="0">
                <a:solidFill>
                  <a:srgbClr val="FF0000"/>
                </a:solidFill>
                <a:latin typeface="华文楷体"/>
                <a:ea typeface="华文楷体"/>
                <a:cs typeface="华文楷体"/>
              </a:rPr>
              <a:t>建造贡献</a:t>
            </a:r>
            <a:endParaRPr lang="en-US" sz="3200" dirty="0">
              <a:solidFill>
                <a:srgbClr val="FF0000"/>
              </a:solidFill>
              <a:latin typeface="华文楷体"/>
              <a:ea typeface="华文楷体"/>
              <a:cs typeface="华文楷体"/>
            </a:endParaRPr>
          </a:p>
        </p:txBody>
      </p:sp>
    </p:spTree>
    <p:extLst>
      <p:ext uri="{BB962C8B-B14F-4D97-AF65-F5344CB8AC3E}">
        <p14:creationId xmlns:p14="http://schemas.microsoft.com/office/powerpoint/2010/main" val="1603418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4" name="Slide Number Placeholder 3"/>
          <p:cNvSpPr>
            <a:spLocks noGrp="1"/>
          </p:cNvSpPr>
          <p:nvPr>
            <p:ph type="sldNum" sz="quarter" idx="12"/>
          </p:nvPr>
        </p:nvSpPr>
        <p:spPr/>
        <p:txBody>
          <a:bodyPr/>
          <a:lstStyle/>
          <a:p>
            <a:fld id="{C973300C-797F-D148-A78D-320196FBAF04}" type="slidenum">
              <a:rPr lang="en-US" smtClean="0"/>
              <a:t>46</a:t>
            </a:fld>
            <a:endParaRPr lang="en-US"/>
          </a:p>
        </p:txBody>
      </p:sp>
      <p:pic>
        <p:nvPicPr>
          <p:cNvPr id="5" name="Picture 4"/>
          <p:cNvPicPr>
            <a:picLocks noChangeAspect="1"/>
          </p:cNvPicPr>
          <p:nvPr/>
        </p:nvPicPr>
        <p:blipFill>
          <a:blip r:embed="rId2"/>
          <a:stretch>
            <a:fillRect/>
          </a:stretch>
        </p:blipFill>
        <p:spPr>
          <a:xfrm rot="5400000">
            <a:off x="1392854" y="-1313692"/>
            <a:ext cx="6285492" cy="905459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70589714"/>
              </p:ext>
            </p:extLst>
          </p:nvPr>
        </p:nvGraphicFramePr>
        <p:xfrm>
          <a:off x="8302" y="2022464"/>
          <a:ext cx="9054596" cy="2578608"/>
        </p:xfrm>
        <a:graphic>
          <a:graphicData uri="http://schemas.openxmlformats.org/drawingml/2006/table">
            <a:tbl>
              <a:tblPr firstRow="1" bandRow="1">
                <a:tableStyleId>{5C22544A-7EE6-4342-B048-85BDC9FD1C3A}</a:tableStyleId>
              </a:tblPr>
              <a:tblGrid>
                <a:gridCol w="3006815"/>
                <a:gridCol w="1866172"/>
                <a:gridCol w="2280877"/>
                <a:gridCol w="1900732"/>
              </a:tblGrid>
              <a:tr h="585216">
                <a:tc>
                  <a:txBody>
                    <a:bodyPr/>
                    <a:lstStyle/>
                    <a:p>
                      <a:pPr algn="ctr"/>
                      <a:r>
                        <a:rPr lang="zh-CN" altLang="en-US" sz="2400" b="1" dirty="0" smtClean="0">
                          <a:latin typeface="华文楷体"/>
                          <a:ea typeface="华文楷体"/>
                          <a:cs typeface="华文楷体"/>
                        </a:rPr>
                        <a:t>人民币（亿）</a:t>
                      </a:r>
                      <a:endParaRPr lang="en-US" altLang="zh-CN" sz="2400" b="1" dirty="0" smtClean="0">
                        <a:latin typeface="华文楷体"/>
                        <a:ea typeface="华文楷体"/>
                        <a:cs typeface="华文楷体"/>
                      </a:endParaRPr>
                    </a:p>
                    <a:p>
                      <a:pPr algn="ctr"/>
                      <a:r>
                        <a:rPr lang="zh-CN" altLang="zh-CN" sz="2400" b="1" dirty="0" smtClean="0">
                          <a:latin typeface="华文楷体"/>
                          <a:ea typeface="华文楷体"/>
                          <a:cs typeface="华文楷体"/>
                        </a:rPr>
                        <a:t>1</a:t>
                      </a:r>
                      <a:r>
                        <a:rPr lang="en-US" altLang="zh-CN" sz="2400" b="1" dirty="0" smtClean="0">
                          <a:latin typeface="华文楷体"/>
                          <a:ea typeface="华文楷体"/>
                          <a:cs typeface="华文楷体"/>
                        </a:rPr>
                        <a:t>$ = 6.45¥</a:t>
                      </a:r>
                      <a:endParaRPr lang="en-US" sz="2400" b="1" dirty="0">
                        <a:latin typeface="华文楷体"/>
                        <a:ea typeface="华文楷体"/>
                        <a:cs typeface="华文楷体"/>
                      </a:endParaRPr>
                    </a:p>
                  </a:txBody>
                  <a:tcPr/>
                </a:tc>
                <a:tc>
                  <a:txBody>
                    <a:bodyPr/>
                    <a:lstStyle/>
                    <a:p>
                      <a:pPr algn="ctr"/>
                      <a:r>
                        <a:rPr lang="en-US" sz="2400" b="1" dirty="0" smtClean="0">
                          <a:latin typeface="华文楷体"/>
                          <a:ea typeface="华文楷体"/>
                          <a:cs typeface="华文楷体"/>
                        </a:rPr>
                        <a:t>2013</a:t>
                      </a:r>
                      <a:endParaRPr lang="en-US" sz="2400" b="1" dirty="0">
                        <a:latin typeface="华文楷体"/>
                        <a:ea typeface="华文楷体"/>
                        <a:cs typeface="华文楷体"/>
                      </a:endParaRPr>
                    </a:p>
                  </a:txBody>
                  <a:tcPr/>
                </a:tc>
                <a:tc>
                  <a:txBody>
                    <a:bodyPr/>
                    <a:lstStyle/>
                    <a:p>
                      <a:pPr algn="ctr"/>
                      <a:r>
                        <a:rPr lang="en-US" sz="2400" b="1" dirty="0" smtClean="0">
                          <a:latin typeface="华文楷体"/>
                          <a:ea typeface="华文楷体"/>
                          <a:cs typeface="华文楷体"/>
                        </a:rPr>
                        <a:t>2014</a:t>
                      </a:r>
                      <a:endParaRPr lang="en-US" sz="2400" b="1" dirty="0">
                        <a:latin typeface="华文楷体"/>
                        <a:ea typeface="华文楷体"/>
                        <a:cs typeface="华文楷体"/>
                      </a:endParaRPr>
                    </a:p>
                  </a:txBody>
                  <a:tcPr/>
                </a:tc>
                <a:tc>
                  <a:txBody>
                    <a:bodyPr/>
                    <a:lstStyle/>
                    <a:p>
                      <a:pPr algn="ctr"/>
                      <a:r>
                        <a:rPr lang="en-US" sz="2400" b="1" dirty="0" smtClean="0">
                          <a:latin typeface="华文楷体"/>
                          <a:ea typeface="华文楷体"/>
                          <a:cs typeface="华文楷体"/>
                        </a:rPr>
                        <a:t>2015</a:t>
                      </a:r>
                      <a:endParaRPr lang="en-US" sz="2400" b="1" dirty="0">
                        <a:latin typeface="华文楷体"/>
                        <a:ea typeface="华文楷体"/>
                        <a:cs typeface="华文楷体"/>
                      </a:endParaRPr>
                    </a:p>
                  </a:txBody>
                  <a:tcPr/>
                </a:tc>
              </a:tr>
              <a:tr h="585216">
                <a:tc>
                  <a:txBody>
                    <a:bodyPr/>
                    <a:lstStyle/>
                    <a:p>
                      <a:pPr algn="ctr"/>
                      <a:r>
                        <a:rPr lang="zh-CN" altLang="en-US" sz="2400" b="1" dirty="0" smtClean="0">
                          <a:latin typeface="华文楷体"/>
                          <a:ea typeface="华文楷体"/>
                          <a:cs typeface="华文楷体"/>
                        </a:rPr>
                        <a:t>总计</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46.93</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51.38</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47.99</a:t>
                      </a:r>
                      <a:endParaRPr lang="en-US" sz="2400" b="1" dirty="0">
                        <a:latin typeface="华文楷体"/>
                        <a:ea typeface="华文楷体"/>
                        <a:cs typeface="华文楷体"/>
                      </a:endParaRPr>
                    </a:p>
                  </a:txBody>
                  <a:tcPr/>
                </a:tc>
              </a:tr>
              <a:tr h="585216">
                <a:tc>
                  <a:txBody>
                    <a:bodyPr/>
                    <a:lstStyle/>
                    <a:p>
                      <a:pPr algn="ctr"/>
                      <a:r>
                        <a:rPr lang="zh-CN" altLang="en-US" sz="2400" b="1" dirty="0" smtClean="0">
                          <a:latin typeface="华文楷体"/>
                          <a:ea typeface="华文楷体"/>
                          <a:cs typeface="华文楷体"/>
                        </a:rPr>
                        <a:t>大学</a:t>
                      </a:r>
                      <a:endParaRPr lang="en-US" sz="2400" b="1" dirty="0">
                        <a:latin typeface="华文楷体"/>
                        <a:ea typeface="华文楷体"/>
                        <a:cs typeface="华文楷体"/>
                      </a:endParaRPr>
                    </a:p>
                  </a:txBody>
                  <a:tcPr/>
                </a:tc>
                <a:tc>
                  <a:txBody>
                    <a:bodyPr/>
                    <a:lstStyle/>
                    <a:p>
                      <a:pPr algn="ctr"/>
                      <a:r>
                        <a:rPr lang="en-US" sz="2400" b="1" dirty="0" smtClean="0">
                          <a:latin typeface="华文楷体"/>
                          <a:ea typeface="华文楷体"/>
                          <a:cs typeface="华文楷体"/>
                        </a:rPr>
                        <a:t> </a:t>
                      </a:r>
                      <a:r>
                        <a:rPr lang="zh-CN" altLang="zh-CN" sz="2400" b="1" dirty="0" smtClean="0">
                          <a:latin typeface="华文楷体"/>
                          <a:ea typeface="华文楷体"/>
                          <a:cs typeface="华文楷体"/>
                        </a:rPr>
                        <a:t>7</a:t>
                      </a:r>
                      <a:r>
                        <a:rPr lang="en-US" altLang="zh-CN" sz="2400" b="1" dirty="0" smtClean="0">
                          <a:latin typeface="华文楷体"/>
                          <a:ea typeface="华文楷体"/>
                          <a:cs typeface="华文楷体"/>
                        </a:rPr>
                        <a:t>.8</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7.68</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7.74</a:t>
                      </a:r>
                      <a:endParaRPr lang="en-US" sz="2400" b="1" dirty="0">
                        <a:latin typeface="华文楷体"/>
                        <a:ea typeface="华文楷体"/>
                        <a:cs typeface="华文楷体"/>
                      </a:endParaRPr>
                    </a:p>
                  </a:txBody>
                  <a:tcPr/>
                </a:tc>
              </a:tr>
              <a:tr h="585216">
                <a:tc>
                  <a:txBody>
                    <a:bodyPr/>
                    <a:lstStyle/>
                    <a:p>
                      <a:pPr algn="ctr"/>
                      <a:r>
                        <a:rPr lang="zh-CN" altLang="en-US" sz="2400" b="1" dirty="0" smtClean="0">
                          <a:latin typeface="华文楷体"/>
                          <a:ea typeface="华文楷体"/>
                          <a:cs typeface="华文楷体"/>
                        </a:rPr>
                        <a:t>高能量前沿（</a:t>
                      </a:r>
                      <a:r>
                        <a:rPr lang="en-US" altLang="zh-CN" sz="2400" b="1" dirty="0" smtClean="0">
                          <a:latin typeface="华文楷体"/>
                          <a:ea typeface="华文楷体"/>
                          <a:cs typeface="华文楷体"/>
                        </a:rPr>
                        <a:t>LHC</a:t>
                      </a:r>
                      <a:r>
                        <a:rPr lang="zh-CN" altLang="en-US" sz="2400" b="1" dirty="0" smtClean="0">
                          <a:latin typeface="华文楷体"/>
                          <a:ea typeface="华文楷体"/>
                          <a:cs typeface="华文楷体"/>
                        </a:rPr>
                        <a:t>）</a:t>
                      </a:r>
                      <a:endParaRPr lang="en-US" sz="2400" b="1" dirty="0">
                        <a:latin typeface="华文楷体"/>
                        <a:ea typeface="华文楷体"/>
                        <a:cs typeface="华文楷体"/>
                      </a:endParaRPr>
                    </a:p>
                  </a:txBody>
                  <a:tcPr/>
                </a:tc>
                <a:tc>
                  <a:txBody>
                    <a:bodyPr/>
                    <a:lstStyle/>
                    <a:p>
                      <a:pPr algn="ctr"/>
                      <a:r>
                        <a:rPr lang="en-US" sz="2400" b="1" dirty="0" smtClean="0">
                          <a:latin typeface="华文楷体"/>
                          <a:ea typeface="华文楷体"/>
                          <a:cs typeface="华文楷体"/>
                        </a:rPr>
                        <a:t>9.64</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9.98</a:t>
                      </a:r>
                      <a:endParaRPr lang="en-US" sz="2400" b="1" dirty="0">
                        <a:latin typeface="华文楷体"/>
                        <a:ea typeface="华文楷体"/>
                        <a:cs typeface="华文楷体"/>
                      </a:endParaRPr>
                    </a:p>
                  </a:txBody>
                  <a:tcPr/>
                </a:tc>
                <a:tc>
                  <a:txBody>
                    <a:bodyPr/>
                    <a:lstStyle/>
                    <a:p>
                      <a:pPr algn="ctr"/>
                      <a:r>
                        <a:rPr lang="en-US" altLang="zh-CN" sz="2400" b="1" dirty="0" smtClean="0">
                          <a:latin typeface="华文楷体"/>
                          <a:ea typeface="华文楷体"/>
                          <a:cs typeface="华文楷体"/>
                        </a:rPr>
                        <a:t>9.91</a:t>
                      </a:r>
                      <a:endParaRPr lang="en-US" sz="2400" b="1" dirty="0">
                        <a:latin typeface="华文楷体"/>
                        <a:ea typeface="华文楷体"/>
                        <a:cs typeface="华文楷体"/>
                      </a:endParaRPr>
                    </a:p>
                  </a:txBody>
                  <a:tcPr/>
                </a:tc>
              </a:tr>
            </a:tbl>
          </a:graphicData>
        </a:graphic>
      </p:graphicFrame>
    </p:spTree>
    <p:extLst>
      <p:ext uri="{BB962C8B-B14F-4D97-AF65-F5344CB8AC3E}">
        <p14:creationId xmlns:p14="http://schemas.microsoft.com/office/powerpoint/2010/main" val="1458882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DOE Funding to National Labs and Universities </a:t>
            </a:r>
            <a:endParaRPr lang="en-US" sz="3600" dirty="0"/>
          </a:p>
        </p:txBody>
      </p:sp>
      <p:sp>
        <p:nvSpPr>
          <p:cNvPr id="4" name="Slide Number Placeholder 3"/>
          <p:cNvSpPr>
            <a:spLocks noGrp="1"/>
          </p:cNvSpPr>
          <p:nvPr>
            <p:ph type="sldNum" sz="quarter" idx="12"/>
          </p:nvPr>
        </p:nvSpPr>
        <p:spPr/>
        <p:txBody>
          <a:bodyPr/>
          <a:lstStyle/>
          <a:p>
            <a:fld id="{C973300C-797F-D148-A78D-320196FBAF04}" type="slidenum">
              <a:rPr lang="en-US" smtClean="0"/>
              <a:t>47</a:t>
            </a:fld>
            <a:endParaRPr lang="en-US"/>
          </a:p>
        </p:txBody>
      </p:sp>
      <p:pic>
        <p:nvPicPr>
          <p:cNvPr id="5" name="Picture 4"/>
          <p:cNvPicPr>
            <a:picLocks noChangeAspect="1"/>
          </p:cNvPicPr>
          <p:nvPr/>
        </p:nvPicPr>
        <p:blipFill>
          <a:blip r:embed="rId2"/>
          <a:stretch>
            <a:fillRect/>
          </a:stretch>
        </p:blipFill>
        <p:spPr>
          <a:xfrm rot="5400000">
            <a:off x="1520777" y="-747086"/>
            <a:ext cx="6075943" cy="9100894"/>
          </a:xfrm>
          <a:prstGeom prst="rect">
            <a:avLst/>
          </a:prstGeom>
        </p:spPr>
      </p:pic>
    </p:spTree>
    <p:extLst>
      <p:ext uri="{BB962C8B-B14F-4D97-AF65-F5344CB8AC3E}">
        <p14:creationId xmlns:p14="http://schemas.microsoft.com/office/powerpoint/2010/main" val="2825878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BEF7031F-3985-8841-9F96-93325AFB8D2A}" type="slidenum">
              <a:rPr lang="en-US" smtClean="0"/>
              <a:pPr/>
              <a:t>5</a:t>
            </a:fld>
            <a:endParaRPr lang="en-US"/>
          </a:p>
        </p:txBody>
      </p:sp>
      <p:sp>
        <p:nvSpPr>
          <p:cNvPr id="8" name="Oval 14"/>
          <p:cNvSpPr/>
          <p:nvPr/>
        </p:nvSpPr>
        <p:spPr>
          <a:xfrm>
            <a:off x="3053007" y="973705"/>
            <a:ext cx="3136012" cy="2994717"/>
          </a:xfrm>
          <a:prstGeom prst="ellipse">
            <a:avLst/>
          </a:prstGeom>
          <a:solidFill>
            <a:srgbClr val="36FF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097023" y="1207408"/>
            <a:ext cx="3096344" cy="2000548"/>
          </a:xfrm>
          <a:prstGeom prst="rect">
            <a:avLst/>
          </a:prstGeom>
          <a:noFill/>
        </p:spPr>
        <p:txBody>
          <a:bodyPr wrap="square" rtlCol="0">
            <a:spAutoFit/>
          </a:bodyPr>
          <a:lstStyle/>
          <a:p>
            <a:pPr algn="ctr"/>
            <a:r>
              <a:rPr lang="zh-CN" altLang="en-US" sz="3200" b="1" dirty="0" smtClean="0">
                <a:solidFill>
                  <a:srgbClr val="FF0000"/>
                </a:solidFill>
                <a:latin typeface="华文楷体"/>
                <a:ea typeface="华文楷体"/>
                <a:cs typeface="华文楷体"/>
              </a:rPr>
              <a:t>高能量前沿</a:t>
            </a:r>
            <a:endParaRPr lang="en-US" altLang="zh-CN" sz="3200" b="1" dirty="0" smtClean="0">
              <a:solidFill>
                <a:srgbClr val="FF0000"/>
              </a:solidFill>
              <a:latin typeface="华文楷体"/>
              <a:ea typeface="华文楷体"/>
              <a:cs typeface="华文楷体"/>
            </a:endParaRPr>
          </a:p>
          <a:p>
            <a:pPr algn="ctr"/>
            <a:endParaRPr lang="en-US" altLang="zh-CN" sz="800" b="1" dirty="0" smtClean="0">
              <a:latin typeface="华文楷体"/>
              <a:ea typeface="华文楷体"/>
              <a:cs typeface="华文楷体"/>
            </a:endParaRPr>
          </a:p>
          <a:p>
            <a:pPr algn="ctr"/>
            <a:r>
              <a:rPr lang="en-US" sz="2800" b="1" dirty="0" smtClean="0">
                <a:latin typeface="华文楷体"/>
                <a:ea typeface="华文楷体"/>
                <a:cs typeface="华文楷体"/>
              </a:rPr>
              <a:t>Higgs</a:t>
            </a:r>
          </a:p>
          <a:p>
            <a:pPr algn="ctr"/>
            <a:r>
              <a:rPr lang="zh-CN" altLang="en-US" sz="2800" b="1" dirty="0" smtClean="0">
                <a:latin typeface="华文楷体"/>
                <a:ea typeface="华文楷体"/>
                <a:cs typeface="华文楷体"/>
              </a:rPr>
              <a:t>超对称</a:t>
            </a:r>
            <a:endParaRPr lang="en-US" altLang="zh-CN" sz="2800" b="1" dirty="0">
              <a:latin typeface="华文楷体"/>
              <a:ea typeface="华文楷体"/>
              <a:cs typeface="华文楷体"/>
            </a:endParaRPr>
          </a:p>
          <a:p>
            <a:pPr algn="ctr"/>
            <a:r>
              <a:rPr lang="zh-CN" altLang="en-US" sz="2800" b="1" dirty="0" smtClean="0">
                <a:latin typeface="华文楷体"/>
                <a:ea typeface="华文楷体"/>
                <a:cs typeface="华文楷体"/>
              </a:rPr>
              <a:t>新相互作用</a:t>
            </a:r>
            <a:endParaRPr lang="en-US" altLang="zh-CN" sz="2800" b="1" dirty="0" smtClean="0">
              <a:latin typeface="华文楷体"/>
              <a:ea typeface="华文楷体"/>
              <a:cs typeface="华文楷体"/>
            </a:endParaRPr>
          </a:p>
        </p:txBody>
      </p:sp>
      <p:grpSp>
        <p:nvGrpSpPr>
          <p:cNvPr id="10" name="Group 10"/>
          <p:cNvGrpSpPr/>
          <p:nvPr/>
        </p:nvGrpSpPr>
        <p:grpSpPr>
          <a:xfrm>
            <a:off x="4393323" y="3264945"/>
            <a:ext cx="3109000" cy="2994717"/>
            <a:chOff x="505388" y="2932372"/>
            <a:chExt cx="3136012" cy="2994717"/>
          </a:xfrm>
          <a:solidFill>
            <a:srgbClr val="008000"/>
          </a:solidFill>
        </p:grpSpPr>
        <p:sp>
          <p:nvSpPr>
            <p:cNvPr id="11" name="Oval 3"/>
            <p:cNvSpPr/>
            <p:nvPr/>
          </p:nvSpPr>
          <p:spPr>
            <a:xfrm>
              <a:off x="505388" y="2932372"/>
              <a:ext cx="3136012" cy="2994717"/>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TextBox 12"/>
            <p:cNvSpPr txBox="1"/>
            <p:nvPr/>
          </p:nvSpPr>
          <p:spPr>
            <a:xfrm rot="19736249">
              <a:off x="1201700" y="3592413"/>
              <a:ext cx="1898685" cy="1877437"/>
            </a:xfrm>
            <a:prstGeom prst="rect">
              <a:avLst/>
            </a:prstGeom>
            <a:solidFill>
              <a:srgbClr val="3366FF"/>
            </a:solidFill>
          </p:spPr>
          <p:txBody>
            <a:bodyPr wrap="square" rtlCol="0">
              <a:spAutoFit/>
            </a:bodyPr>
            <a:lstStyle/>
            <a:p>
              <a:pPr algn="ctr"/>
              <a:r>
                <a:rPr lang="zh-CN" altLang="en-US" sz="3200" b="1" dirty="0" smtClean="0">
                  <a:solidFill>
                    <a:srgbClr val="FF0000"/>
                  </a:solidFill>
                  <a:latin typeface="华文楷体"/>
                  <a:ea typeface="华文楷体"/>
                  <a:cs typeface="华文楷体"/>
                </a:rPr>
                <a:t>宇宙前沿</a:t>
              </a:r>
              <a:endParaRPr lang="en-US" altLang="zh-CN" sz="3200" b="1" dirty="0" smtClean="0">
                <a:solidFill>
                  <a:srgbClr val="FF0000"/>
                </a:solidFill>
                <a:latin typeface="华文楷体"/>
                <a:ea typeface="华文楷体"/>
                <a:cs typeface="华文楷体"/>
              </a:endParaRPr>
            </a:p>
            <a:p>
              <a:pPr algn="ctr"/>
              <a:r>
                <a:rPr lang="zh-CN" altLang="en-US" sz="2800" b="1" dirty="0" smtClean="0">
                  <a:latin typeface="华文楷体"/>
                  <a:ea typeface="华文楷体"/>
                  <a:cs typeface="华文楷体"/>
                </a:rPr>
                <a:t>宇宙线源</a:t>
              </a:r>
              <a:endParaRPr lang="en-US" altLang="zh-CN" sz="2800" b="1" dirty="0" smtClean="0">
                <a:latin typeface="华文楷体"/>
                <a:ea typeface="华文楷体"/>
                <a:cs typeface="华文楷体"/>
              </a:endParaRPr>
            </a:p>
            <a:p>
              <a:pPr algn="ctr"/>
              <a:r>
                <a:rPr lang="zh-CN" altLang="en-US" sz="2800" b="1" dirty="0" smtClean="0">
                  <a:latin typeface="华文楷体"/>
                  <a:ea typeface="华文楷体"/>
                  <a:cs typeface="华文楷体"/>
                </a:rPr>
                <a:t>成份</a:t>
              </a:r>
              <a:endParaRPr lang="en-US" altLang="zh-CN" sz="2800" b="1" dirty="0" smtClean="0">
                <a:latin typeface="华文楷体"/>
                <a:ea typeface="华文楷体"/>
                <a:cs typeface="华文楷体"/>
              </a:endParaRPr>
            </a:p>
            <a:p>
              <a:pPr algn="ctr"/>
              <a:r>
                <a:rPr lang="zh-CN" altLang="en-US" sz="2800" b="1" dirty="0" smtClean="0">
                  <a:latin typeface="华文楷体"/>
                  <a:ea typeface="华文楷体"/>
                  <a:cs typeface="华文楷体"/>
                </a:rPr>
                <a:t>加速机制</a:t>
              </a:r>
              <a:endParaRPr lang="en-US" altLang="zh-CN" sz="2800" b="1" dirty="0" smtClean="0">
                <a:latin typeface="华文楷体"/>
                <a:ea typeface="华文楷体"/>
                <a:cs typeface="华文楷体"/>
              </a:endParaRPr>
            </a:p>
          </p:txBody>
        </p:sp>
      </p:grpSp>
      <p:grpSp>
        <p:nvGrpSpPr>
          <p:cNvPr id="14" name="Group 11"/>
          <p:cNvGrpSpPr/>
          <p:nvPr/>
        </p:nvGrpSpPr>
        <p:grpSpPr>
          <a:xfrm>
            <a:off x="1722472" y="3264945"/>
            <a:ext cx="3115937" cy="2994717"/>
            <a:chOff x="3823204" y="3037148"/>
            <a:chExt cx="2892261" cy="2994717"/>
          </a:xfrm>
        </p:grpSpPr>
        <p:sp>
          <p:nvSpPr>
            <p:cNvPr id="15" name="Oval 5"/>
            <p:cNvSpPr/>
            <p:nvPr/>
          </p:nvSpPr>
          <p:spPr>
            <a:xfrm>
              <a:off x="3823204" y="3037148"/>
              <a:ext cx="2892261" cy="2994717"/>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rot="886034">
              <a:off x="3971192" y="3571337"/>
              <a:ext cx="2592288" cy="2308324"/>
            </a:xfrm>
            <a:prstGeom prst="rect">
              <a:avLst/>
            </a:prstGeom>
            <a:noFill/>
          </p:spPr>
          <p:txBody>
            <a:bodyPr wrap="square" rtlCol="0">
              <a:spAutoFit/>
            </a:bodyPr>
            <a:lstStyle/>
            <a:p>
              <a:pPr algn="ctr"/>
              <a:r>
                <a:rPr lang="zh-CN" altLang="en-US" sz="3200" b="1" dirty="0" smtClean="0">
                  <a:solidFill>
                    <a:srgbClr val="FF0000"/>
                  </a:solidFill>
                  <a:latin typeface="华文楷体"/>
                  <a:ea typeface="华文楷体"/>
                  <a:cs typeface="华文楷体"/>
                </a:rPr>
                <a:t>高亮度／精度前沿</a:t>
              </a:r>
              <a:endParaRPr lang="en-US" altLang="zh-CN" sz="3200" b="1" dirty="0" smtClean="0">
                <a:solidFill>
                  <a:srgbClr val="FF0000"/>
                </a:solidFill>
                <a:latin typeface="华文楷体"/>
                <a:ea typeface="华文楷体"/>
                <a:cs typeface="华文楷体"/>
              </a:endParaRPr>
            </a:p>
            <a:p>
              <a:pPr algn="ctr"/>
              <a:endParaRPr lang="en-US" altLang="zh-CN" sz="800" b="1" dirty="0" smtClean="0">
                <a:latin typeface="华文楷体"/>
                <a:ea typeface="华文楷体"/>
                <a:cs typeface="华文楷体"/>
              </a:endParaRPr>
            </a:p>
            <a:p>
              <a:pPr algn="ctr"/>
              <a:r>
                <a:rPr lang="zh-CN" altLang="en-US" sz="2400" b="1" dirty="0" smtClean="0">
                  <a:latin typeface="华文楷体"/>
                  <a:ea typeface="华文楷体"/>
                  <a:cs typeface="华文楷体"/>
                </a:rPr>
                <a:t>新强子</a:t>
              </a:r>
              <a:endParaRPr lang="en-US" altLang="zh-CN" sz="2400" b="1" dirty="0" smtClean="0">
                <a:latin typeface="华文楷体"/>
                <a:ea typeface="华文楷体"/>
                <a:cs typeface="华文楷体"/>
              </a:endParaRPr>
            </a:p>
            <a:p>
              <a:pPr algn="ctr"/>
              <a:r>
                <a:rPr lang="zh-CN" altLang="en-US" sz="2400" b="1" dirty="0" smtClean="0">
                  <a:latin typeface="华文楷体"/>
                  <a:ea typeface="华文楷体"/>
                  <a:cs typeface="华文楷体"/>
                </a:rPr>
                <a:t>禁戒／稀有衰变</a:t>
              </a:r>
              <a:endParaRPr lang="en-US" altLang="zh-CN" sz="2400" b="1" dirty="0" smtClean="0">
                <a:latin typeface="华文楷体"/>
                <a:ea typeface="华文楷体"/>
                <a:cs typeface="华文楷体"/>
              </a:endParaRPr>
            </a:p>
            <a:p>
              <a:pPr algn="ctr"/>
              <a:r>
                <a:rPr lang="zh-CN" altLang="en-US" sz="2400" b="1" dirty="0" smtClean="0">
                  <a:latin typeface="华文楷体"/>
                  <a:ea typeface="华文楷体"/>
                  <a:cs typeface="华文楷体"/>
                </a:rPr>
                <a:t>中微子</a:t>
              </a:r>
              <a:endParaRPr lang="en-US" altLang="zh-CN" sz="2400" b="1" dirty="0">
                <a:latin typeface="华文楷体"/>
                <a:ea typeface="华文楷体"/>
                <a:cs typeface="华文楷体"/>
              </a:endParaRPr>
            </a:p>
          </p:txBody>
        </p:sp>
      </p:grpSp>
      <p:sp>
        <p:nvSpPr>
          <p:cNvPr id="21" name="Rectangle 2"/>
          <p:cNvSpPr>
            <a:spLocks noGrp="1" noChangeArrowheads="1"/>
          </p:cNvSpPr>
          <p:nvPr>
            <p:ph type="title"/>
          </p:nvPr>
        </p:nvSpPr>
        <p:spPr>
          <a:xfrm>
            <a:off x="409414" y="2728"/>
            <a:ext cx="8229600" cy="858650"/>
          </a:xfrm>
        </p:spPr>
        <p:txBody>
          <a:bodyPr>
            <a:normAutofit/>
          </a:bodyPr>
          <a:lstStyle/>
          <a:p>
            <a:r>
              <a:rPr lang="zh-CN" altLang="en-US" b="1" dirty="0" smtClean="0">
                <a:latin typeface="华文楷体"/>
                <a:ea typeface="华文楷体"/>
                <a:cs typeface="华文楷体"/>
              </a:rPr>
              <a:t>粒子物理前沿</a:t>
            </a:r>
            <a:endParaRPr lang="en-US" altLang="zh-CN" b="1" dirty="0">
              <a:latin typeface="华文楷体"/>
              <a:ea typeface="华文楷体"/>
              <a:cs typeface="华文楷体"/>
            </a:endParaRPr>
          </a:p>
        </p:txBody>
      </p:sp>
      <p:sp>
        <p:nvSpPr>
          <p:cNvPr id="5" name="TextBox 4"/>
          <p:cNvSpPr txBox="1"/>
          <p:nvPr/>
        </p:nvSpPr>
        <p:spPr>
          <a:xfrm>
            <a:off x="3937000" y="3274016"/>
            <a:ext cx="1261884" cy="523220"/>
          </a:xfrm>
          <a:prstGeom prst="rect">
            <a:avLst/>
          </a:prstGeom>
          <a:solidFill>
            <a:schemeClr val="tx1">
              <a:lumMod val="50000"/>
              <a:lumOff val="50000"/>
            </a:schemeClr>
          </a:solidFill>
        </p:spPr>
        <p:txBody>
          <a:bodyPr wrap="none" rtlCol="0">
            <a:spAutoFit/>
          </a:bodyPr>
          <a:lstStyle/>
          <a:p>
            <a:r>
              <a:rPr lang="zh-CN" altLang="en-US" sz="2800" dirty="0" smtClean="0">
                <a:latin typeface="华文楷体"/>
                <a:ea typeface="华文楷体"/>
                <a:cs typeface="华文楷体"/>
              </a:rPr>
              <a:t>暗物质</a:t>
            </a:r>
            <a:endParaRPr lang="en-US" sz="2800" dirty="0">
              <a:latin typeface="华文楷体"/>
              <a:ea typeface="华文楷体"/>
              <a:cs typeface="华文楷体"/>
            </a:endParaRPr>
          </a:p>
        </p:txBody>
      </p:sp>
      <p:sp>
        <p:nvSpPr>
          <p:cNvPr id="12" name="TextBox 11"/>
          <p:cNvSpPr txBox="1"/>
          <p:nvPr/>
        </p:nvSpPr>
        <p:spPr>
          <a:xfrm rot="1828807">
            <a:off x="1102029" y="3566382"/>
            <a:ext cx="876412" cy="461665"/>
          </a:xfrm>
          <a:prstGeom prst="rect">
            <a:avLst/>
          </a:prstGeom>
          <a:noFill/>
        </p:spPr>
        <p:txBody>
          <a:bodyPr wrap="none" rtlCol="0">
            <a:spAutoFit/>
          </a:bodyPr>
          <a:lstStyle/>
          <a:p>
            <a:r>
              <a:rPr lang="en-US" altLang="zh-CN" sz="2400" dirty="0" smtClean="0">
                <a:solidFill>
                  <a:srgbClr val="0000FF"/>
                </a:solidFill>
              </a:rPr>
              <a:t>BESIII</a:t>
            </a:r>
            <a:endParaRPr lang="en-US" sz="2400" dirty="0">
              <a:solidFill>
                <a:srgbClr val="0000FF"/>
              </a:solidFill>
            </a:endParaRPr>
          </a:p>
        </p:txBody>
      </p:sp>
      <p:sp>
        <p:nvSpPr>
          <p:cNvPr id="22" name="TextBox 21"/>
          <p:cNvSpPr txBox="1"/>
          <p:nvPr/>
        </p:nvSpPr>
        <p:spPr>
          <a:xfrm rot="2891310">
            <a:off x="1506276" y="2988224"/>
            <a:ext cx="954708" cy="461665"/>
          </a:xfrm>
          <a:prstGeom prst="rect">
            <a:avLst/>
          </a:prstGeom>
          <a:noFill/>
        </p:spPr>
        <p:txBody>
          <a:bodyPr wrap="none" rtlCol="0">
            <a:spAutoFit/>
          </a:bodyPr>
          <a:lstStyle/>
          <a:p>
            <a:r>
              <a:rPr lang="en-US" sz="2400" dirty="0" err="1" smtClean="0">
                <a:solidFill>
                  <a:srgbClr val="0000FF"/>
                </a:solidFill>
              </a:rPr>
              <a:t>BelleII</a:t>
            </a:r>
            <a:endParaRPr lang="en-US" sz="2400" dirty="0">
              <a:solidFill>
                <a:srgbClr val="0000FF"/>
              </a:solidFill>
            </a:endParaRPr>
          </a:p>
        </p:txBody>
      </p:sp>
      <p:sp>
        <p:nvSpPr>
          <p:cNvPr id="23" name="TextBox 22"/>
          <p:cNvSpPr txBox="1"/>
          <p:nvPr/>
        </p:nvSpPr>
        <p:spPr>
          <a:xfrm rot="2468424">
            <a:off x="1375307" y="3265147"/>
            <a:ext cx="831628" cy="461665"/>
          </a:xfrm>
          <a:prstGeom prst="rect">
            <a:avLst/>
          </a:prstGeom>
          <a:noFill/>
        </p:spPr>
        <p:txBody>
          <a:bodyPr wrap="none" rtlCol="0">
            <a:spAutoFit/>
          </a:bodyPr>
          <a:lstStyle/>
          <a:p>
            <a:r>
              <a:rPr lang="en-US" sz="2400" dirty="0" err="1" smtClean="0">
                <a:solidFill>
                  <a:srgbClr val="0000FF"/>
                </a:solidFill>
              </a:rPr>
              <a:t>LHCb</a:t>
            </a:r>
            <a:endParaRPr lang="en-US" sz="2400" dirty="0">
              <a:solidFill>
                <a:srgbClr val="0000FF"/>
              </a:solidFill>
            </a:endParaRPr>
          </a:p>
        </p:txBody>
      </p:sp>
      <p:sp>
        <p:nvSpPr>
          <p:cNvPr id="25" name="TextBox 24"/>
          <p:cNvSpPr txBox="1"/>
          <p:nvPr/>
        </p:nvSpPr>
        <p:spPr>
          <a:xfrm rot="988152">
            <a:off x="909084" y="3870007"/>
            <a:ext cx="961922" cy="461665"/>
          </a:xfrm>
          <a:prstGeom prst="rect">
            <a:avLst/>
          </a:prstGeom>
          <a:noFill/>
        </p:spPr>
        <p:txBody>
          <a:bodyPr wrap="none" rtlCol="0">
            <a:spAutoFit/>
          </a:bodyPr>
          <a:lstStyle/>
          <a:p>
            <a:r>
              <a:rPr lang="en-US" sz="2400" dirty="0" smtClean="0">
                <a:solidFill>
                  <a:srgbClr val="0000FF"/>
                </a:solidFill>
              </a:rPr>
              <a:t>Panda</a:t>
            </a:r>
          </a:p>
        </p:txBody>
      </p:sp>
      <p:sp>
        <p:nvSpPr>
          <p:cNvPr id="26" name="TextBox 25"/>
          <p:cNvSpPr txBox="1"/>
          <p:nvPr/>
        </p:nvSpPr>
        <p:spPr>
          <a:xfrm>
            <a:off x="409414" y="4564638"/>
            <a:ext cx="1329360" cy="830997"/>
          </a:xfrm>
          <a:prstGeom prst="rect">
            <a:avLst/>
          </a:prstGeom>
          <a:noFill/>
        </p:spPr>
        <p:txBody>
          <a:bodyPr wrap="none" rtlCol="0">
            <a:spAutoFit/>
          </a:bodyPr>
          <a:lstStyle/>
          <a:p>
            <a:r>
              <a:rPr lang="en-US" sz="2400" dirty="0" smtClean="0">
                <a:solidFill>
                  <a:srgbClr val="FF0000"/>
                </a:solidFill>
              </a:rPr>
              <a:t>Z Factory</a:t>
            </a:r>
          </a:p>
          <a:p>
            <a:r>
              <a:rPr lang="en-US" sz="2400" dirty="0" smtClean="0">
                <a:solidFill>
                  <a:srgbClr val="FF0000"/>
                </a:solidFill>
              </a:rPr>
              <a:t>     HIEPA</a:t>
            </a:r>
            <a:endParaRPr lang="en-US" sz="2400" dirty="0">
              <a:solidFill>
                <a:srgbClr val="FF0000"/>
              </a:solidFill>
            </a:endParaRPr>
          </a:p>
        </p:txBody>
      </p:sp>
      <p:sp>
        <p:nvSpPr>
          <p:cNvPr id="27" name="TextBox 26"/>
          <p:cNvSpPr txBox="1"/>
          <p:nvPr/>
        </p:nvSpPr>
        <p:spPr>
          <a:xfrm rot="458416">
            <a:off x="881197" y="4198969"/>
            <a:ext cx="924051" cy="461665"/>
          </a:xfrm>
          <a:prstGeom prst="rect">
            <a:avLst/>
          </a:prstGeom>
          <a:noFill/>
        </p:spPr>
        <p:txBody>
          <a:bodyPr wrap="none" rtlCol="0">
            <a:spAutoFit/>
          </a:bodyPr>
          <a:lstStyle/>
          <a:p>
            <a:r>
              <a:rPr lang="en-US" sz="2400" dirty="0" err="1" smtClean="0">
                <a:solidFill>
                  <a:srgbClr val="0000FF"/>
                </a:solidFill>
              </a:rPr>
              <a:t>GlueX</a:t>
            </a:r>
            <a:endParaRPr lang="en-US" sz="2400" dirty="0">
              <a:solidFill>
                <a:srgbClr val="0000FF"/>
              </a:solidFill>
            </a:endParaRPr>
          </a:p>
        </p:txBody>
      </p:sp>
      <p:sp>
        <p:nvSpPr>
          <p:cNvPr id="28" name="TextBox 27"/>
          <p:cNvSpPr txBox="1"/>
          <p:nvPr/>
        </p:nvSpPr>
        <p:spPr>
          <a:xfrm rot="4078148">
            <a:off x="2274362" y="2711142"/>
            <a:ext cx="684803" cy="461665"/>
          </a:xfrm>
          <a:prstGeom prst="rect">
            <a:avLst/>
          </a:prstGeom>
          <a:noFill/>
        </p:spPr>
        <p:txBody>
          <a:bodyPr wrap="none" rtlCol="0">
            <a:spAutoFit/>
          </a:bodyPr>
          <a:lstStyle/>
          <a:p>
            <a:r>
              <a:rPr lang="en-US" sz="2400" dirty="0" smtClean="0">
                <a:solidFill>
                  <a:srgbClr val="0000FF"/>
                </a:solidFill>
              </a:rPr>
              <a:t>Star</a:t>
            </a:r>
            <a:endParaRPr lang="en-US" sz="2400" dirty="0">
              <a:solidFill>
                <a:srgbClr val="0000FF"/>
              </a:solidFill>
            </a:endParaRPr>
          </a:p>
        </p:txBody>
      </p:sp>
      <p:sp>
        <p:nvSpPr>
          <p:cNvPr id="29" name="TextBox 28"/>
          <p:cNvSpPr txBox="1"/>
          <p:nvPr/>
        </p:nvSpPr>
        <p:spPr>
          <a:xfrm rot="3749761">
            <a:off x="1838432" y="2797665"/>
            <a:ext cx="884076" cy="461665"/>
          </a:xfrm>
          <a:prstGeom prst="rect">
            <a:avLst/>
          </a:prstGeom>
          <a:noFill/>
        </p:spPr>
        <p:txBody>
          <a:bodyPr wrap="none" rtlCol="0">
            <a:spAutoFit/>
          </a:bodyPr>
          <a:lstStyle/>
          <a:p>
            <a:r>
              <a:rPr lang="en-US" sz="2400" dirty="0" smtClean="0">
                <a:solidFill>
                  <a:srgbClr val="0000FF"/>
                </a:solidFill>
              </a:rPr>
              <a:t>ALICE</a:t>
            </a:r>
            <a:endParaRPr lang="en-US" sz="2400" dirty="0">
              <a:solidFill>
                <a:srgbClr val="0000FF"/>
              </a:solidFill>
            </a:endParaRPr>
          </a:p>
        </p:txBody>
      </p:sp>
      <p:sp>
        <p:nvSpPr>
          <p:cNvPr id="30" name="TextBox 29"/>
          <p:cNvSpPr txBox="1"/>
          <p:nvPr/>
        </p:nvSpPr>
        <p:spPr>
          <a:xfrm rot="20585386">
            <a:off x="308521" y="5270234"/>
            <a:ext cx="1568158" cy="461665"/>
          </a:xfrm>
          <a:prstGeom prst="rect">
            <a:avLst/>
          </a:prstGeom>
          <a:noFill/>
        </p:spPr>
        <p:txBody>
          <a:bodyPr wrap="none" rtlCol="0">
            <a:spAutoFit/>
          </a:bodyPr>
          <a:lstStyle/>
          <a:p>
            <a:r>
              <a:rPr lang="en-US" sz="2400" dirty="0" smtClean="0">
                <a:solidFill>
                  <a:srgbClr val="0000FF"/>
                </a:solidFill>
              </a:rPr>
              <a:t>Da </a:t>
            </a:r>
            <a:r>
              <a:rPr lang="en-US" sz="2400" dirty="0" err="1" smtClean="0">
                <a:solidFill>
                  <a:srgbClr val="0000FF"/>
                </a:solidFill>
              </a:rPr>
              <a:t>Yabay</a:t>
            </a:r>
            <a:r>
              <a:rPr lang="en-US" sz="2400" dirty="0" smtClean="0">
                <a:solidFill>
                  <a:srgbClr val="0000FF"/>
                </a:solidFill>
              </a:rPr>
              <a:t> </a:t>
            </a:r>
            <a:r>
              <a:rPr lang="en-US" sz="2400" dirty="0" smtClean="0">
                <a:solidFill>
                  <a:srgbClr val="0000FF"/>
                </a:solidFill>
                <a:latin typeface="Symbol" charset="2"/>
                <a:cs typeface="Symbol" charset="2"/>
              </a:rPr>
              <a:t>n</a:t>
            </a:r>
            <a:endParaRPr lang="en-US" sz="2400" dirty="0">
              <a:solidFill>
                <a:srgbClr val="0000FF"/>
              </a:solidFill>
              <a:latin typeface="Symbol" charset="2"/>
              <a:cs typeface="Symbol" charset="2"/>
            </a:endParaRPr>
          </a:p>
        </p:txBody>
      </p:sp>
      <p:sp>
        <p:nvSpPr>
          <p:cNvPr id="31" name="TextBox 30"/>
          <p:cNvSpPr txBox="1"/>
          <p:nvPr/>
        </p:nvSpPr>
        <p:spPr>
          <a:xfrm rot="19633059">
            <a:off x="1198238" y="5437976"/>
            <a:ext cx="768510" cy="461665"/>
          </a:xfrm>
          <a:prstGeom prst="rect">
            <a:avLst/>
          </a:prstGeom>
          <a:noFill/>
        </p:spPr>
        <p:txBody>
          <a:bodyPr wrap="none" rtlCol="0">
            <a:spAutoFit/>
          </a:bodyPr>
          <a:lstStyle/>
          <a:p>
            <a:r>
              <a:rPr lang="en-US" sz="2400" dirty="0" smtClean="0">
                <a:solidFill>
                  <a:srgbClr val="0000FF"/>
                </a:solidFill>
              </a:rPr>
              <a:t>Juno</a:t>
            </a:r>
            <a:endParaRPr lang="en-US" sz="2400" dirty="0">
              <a:solidFill>
                <a:srgbClr val="0000FF"/>
              </a:solidFill>
            </a:endParaRPr>
          </a:p>
        </p:txBody>
      </p:sp>
      <p:sp>
        <p:nvSpPr>
          <p:cNvPr id="32" name="TextBox 31"/>
          <p:cNvSpPr txBox="1"/>
          <p:nvPr/>
        </p:nvSpPr>
        <p:spPr>
          <a:xfrm rot="19384118">
            <a:off x="1092424" y="5770364"/>
            <a:ext cx="1121671" cy="461665"/>
          </a:xfrm>
          <a:prstGeom prst="rect">
            <a:avLst/>
          </a:prstGeom>
          <a:noFill/>
        </p:spPr>
        <p:txBody>
          <a:bodyPr wrap="none" rtlCol="0">
            <a:spAutoFit/>
          </a:bodyPr>
          <a:lstStyle/>
          <a:p>
            <a:r>
              <a:rPr lang="en-US" sz="2400" dirty="0" err="1" smtClean="0">
                <a:solidFill>
                  <a:srgbClr val="0000FF"/>
                </a:solidFill>
              </a:rPr>
              <a:t>PandaX</a:t>
            </a:r>
            <a:endParaRPr lang="en-US" sz="2400" dirty="0">
              <a:solidFill>
                <a:srgbClr val="0000FF"/>
              </a:solidFill>
            </a:endParaRPr>
          </a:p>
        </p:txBody>
      </p:sp>
      <p:sp>
        <p:nvSpPr>
          <p:cNvPr id="33" name="TextBox 32"/>
          <p:cNvSpPr txBox="1"/>
          <p:nvPr/>
        </p:nvSpPr>
        <p:spPr>
          <a:xfrm rot="18614896">
            <a:off x="1623658" y="5999842"/>
            <a:ext cx="848159" cy="461665"/>
          </a:xfrm>
          <a:prstGeom prst="rect">
            <a:avLst/>
          </a:prstGeom>
          <a:noFill/>
        </p:spPr>
        <p:txBody>
          <a:bodyPr wrap="none" rtlCol="0">
            <a:spAutoFit/>
          </a:bodyPr>
          <a:lstStyle/>
          <a:p>
            <a:r>
              <a:rPr lang="en-US" altLang="zh-CN" sz="2400" dirty="0" smtClean="0">
                <a:solidFill>
                  <a:srgbClr val="0000FF"/>
                </a:solidFill>
              </a:rPr>
              <a:t>CEDX</a:t>
            </a:r>
            <a:endParaRPr lang="en-US" sz="2400" dirty="0">
              <a:solidFill>
                <a:srgbClr val="0000FF"/>
              </a:solidFill>
            </a:endParaRPr>
          </a:p>
        </p:txBody>
      </p:sp>
      <p:sp>
        <p:nvSpPr>
          <p:cNvPr id="34" name="TextBox 33"/>
          <p:cNvSpPr txBox="1"/>
          <p:nvPr/>
        </p:nvSpPr>
        <p:spPr>
          <a:xfrm rot="17900451">
            <a:off x="2020203" y="6201155"/>
            <a:ext cx="820056" cy="461665"/>
          </a:xfrm>
          <a:prstGeom prst="rect">
            <a:avLst/>
          </a:prstGeom>
          <a:noFill/>
        </p:spPr>
        <p:txBody>
          <a:bodyPr wrap="none" rtlCol="0">
            <a:spAutoFit/>
          </a:bodyPr>
          <a:lstStyle/>
          <a:p>
            <a:r>
              <a:rPr lang="en-US" sz="2400" dirty="0" smtClean="0">
                <a:solidFill>
                  <a:srgbClr val="0000FF"/>
                </a:solidFill>
              </a:rPr>
              <a:t>0</a:t>
            </a:r>
            <a:r>
              <a:rPr lang="en-US" sz="2400" dirty="0" smtClean="0">
                <a:solidFill>
                  <a:srgbClr val="0000FF"/>
                </a:solidFill>
                <a:latin typeface="Symbol" charset="2"/>
                <a:cs typeface="Symbol" charset="2"/>
              </a:rPr>
              <a:t>n</a:t>
            </a:r>
            <a:r>
              <a:rPr lang="en-US" sz="2400" dirty="0" smtClean="0">
                <a:solidFill>
                  <a:srgbClr val="0000FF"/>
                </a:solidFill>
              </a:rPr>
              <a:t>2</a:t>
            </a:r>
            <a:r>
              <a:rPr lang="en-US" sz="2400" dirty="0" smtClean="0">
                <a:solidFill>
                  <a:srgbClr val="0000FF"/>
                </a:solidFill>
                <a:latin typeface="Symbol" charset="2"/>
                <a:cs typeface="Symbol" charset="2"/>
              </a:rPr>
              <a:t>b</a:t>
            </a:r>
            <a:endParaRPr lang="en-US" sz="2400" dirty="0">
              <a:solidFill>
                <a:srgbClr val="0000FF"/>
              </a:solidFill>
              <a:latin typeface="Symbol" charset="2"/>
              <a:cs typeface="Symbol" charset="2"/>
            </a:endParaRPr>
          </a:p>
        </p:txBody>
      </p:sp>
      <p:sp>
        <p:nvSpPr>
          <p:cNvPr id="35" name="TextBox 34"/>
          <p:cNvSpPr txBox="1"/>
          <p:nvPr/>
        </p:nvSpPr>
        <p:spPr>
          <a:xfrm rot="2019152">
            <a:off x="2551450" y="976576"/>
            <a:ext cx="961621" cy="461665"/>
          </a:xfrm>
          <a:prstGeom prst="rect">
            <a:avLst/>
          </a:prstGeom>
          <a:noFill/>
        </p:spPr>
        <p:txBody>
          <a:bodyPr wrap="none" rtlCol="0">
            <a:spAutoFit/>
          </a:bodyPr>
          <a:lstStyle/>
          <a:p>
            <a:r>
              <a:rPr lang="en-US" sz="2400" dirty="0" smtClean="0">
                <a:solidFill>
                  <a:srgbClr val="0000FF"/>
                </a:solidFill>
              </a:rPr>
              <a:t>ATLAS</a:t>
            </a:r>
          </a:p>
        </p:txBody>
      </p:sp>
      <p:sp>
        <p:nvSpPr>
          <p:cNvPr id="36" name="TextBox 35"/>
          <p:cNvSpPr txBox="1"/>
          <p:nvPr/>
        </p:nvSpPr>
        <p:spPr>
          <a:xfrm rot="1505357">
            <a:off x="2451377" y="1435169"/>
            <a:ext cx="753331" cy="461665"/>
          </a:xfrm>
          <a:prstGeom prst="rect">
            <a:avLst/>
          </a:prstGeom>
          <a:noFill/>
        </p:spPr>
        <p:txBody>
          <a:bodyPr wrap="none" rtlCol="0">
            <a:spAutoFit/>
          </a:bodyPr>
          <a:lstStyle/>
          <a:p>
            <a:r>
              <a:rPr lang="en-US" altLang="zh-CN" sz="2400" dirty="0" smtClean="0">
                <a:solidFill>
                  <a:srgbClr val="0000FF"/>
                </a:solidFill>
              </a:rPr>
              <a:t>CMS</a:t>
            </a:r>
            <a:endParaRPr lang="en-US" sz="2400" dirty="0">
              <a:solidFill>
                <a:srgbClr val="0000FF"/>
              </a:solidFill>
            </a:endParaRPr>
          </a:p>
        </p:txBody>
      </p:sp>
      <p:sp>
        <p:nvSpPr>
          <p:cNvPr id="37" name="TextBox 36"/>
          <p:cNvSpPr txBox="1"/>
          <p:nvPr/>
        </p:nvSpPr>
        <p:spPr>
          <a:xfrm rot="20796757">
            <a:off x="6011334" y="1379682"/>
            <a:ext cx="1716457" cy="461665"/>
          </a:xfrm>
          <a:prstGeom prst="rect">
            <a:avLst/>
          </a:prstGeom>
          <a:noFill/>
        </p:spPr>
        <p:txBody>
          <a:bodyPr wrap="none" rtlCol="0">
            <a:spAutoFit/>
          </a:bodyPr>
          <a:lstStyle/>
          <a:p>
            <a:r>
              <a:rPr lang="en-US" sz="2400" b="1" dirty="0" smtClean="0">
                <a:solidFill>
                  <a:srgbClr val="FF0000"/>
                </a:solidFill>
                <a:latin typeface="华文楷体"/>
                <a:ea typeface="华文楷体"/>
                <a:cs typeface="华文楷体"/>
              </a:rPr>
              <a:t>Higgs </a:t>
            </a:r>
            <a:r>
              <a:rPr lang="zh-CN" altLang="en-US" sz="2400" b="1" dirty="0" smtClean="0">
                <a:solidFill>
                  <a:srgbClr val="FF0000"/>
                </a:solidFill>
                <a:latin typeface="华文楷体"/>
                <a:ea typeface="华文楷体"/>
                <a:cs typeface="华文楷体"/>
              </a:rPr>
              <a:t>工厂</a:t>
            </a:r>
            <a:r>
              <a:rPr lang="en-US" altLang="zh-CN" sz="2400" b="1" dirty="0" smtClean="0">
                <a:solidFill>
                  <a:srgbClr val="FF0000"/>
                </a:solidFill>
                <a:latin typeface="华文楷体"/>
                <a:ea typeface="华文楷体"/>
                <a:cs typeface="华文楷体"/>
              </a:rPr>
              <a:t>?</a:t>
            </a:r>
            <a:r>
              <a:rPr lang="en-US" sz="2400" b="1" dirty="0" smtClean="0">
                <a:solidFill>
                  <a:srgbClr val="FF0000"/>
                </a:solidFill>
                <a:latin typeface="华文楷体"/>
                <a:ea typeface="华文楷体"/>
                <a:cs typeface="华文楷体"/>
              </a:rPr>
              <a:t> </a:t>
            </a:r>
            <a:endParaRPr lang="en-US" sz="2400" b="1" dirty="0">
              <a:solidFill>
                <a:srgbClr val="FF0000"/>
              </a:solidFill>
              <a:latin typeface="华文楷体"/>
              <a:ea typeface="华文楷体"/>
              <a:cs typeface="华文楷体"/>
            </a:endParaRPr>
          </a:p>
        </p:txBody>
      </p:sp>
      <p:sp>
        <p:nvSpPr>
          <p:cNvPr id="38" name="TextBox 37"/>
          <p:cNvSpPr txBox="1"/>
          <p:nvPr/>
        </p:nvSpPr>
        <p:spPr>
          <a:xfrm rot="20984107">
            <a:off x="6044068" y="1872614"/>
            <a:ext cx="2762295" cy="461665"/>
          </a:xfrm>
          <a:prstGeom prst="rect">
            <a:avLst/>
          </a:prstGeom>
          <a:noFill/>
        </p:spPr>
        <p:txBody>
          <a:bodyPr wrap="none" rtlCol="0">
            <a:spAutoFit/>
          </a:bodyPr>
          <a:lstStyle/>
          <a:p>
            <a:pPr algn="ctr"/>
            <a:r>
              <a:rPr lang="zh-CN" altLang="en-US" sz="2400" b="1" dirty="0" smtClean="0">
                <a:solidFill>
                  <a:srgbClr val="FF0000"/>
                </a:solidFill>
                <a:latin typeface="华文楷体"/>
                <a:ea typeface="华文楷体"/>
                <a:cs typeface="华文楷体"/>
              </a:rPr>
              <a:t>下一代超级对撞机</a:t>
            </a:r>
            <a:r>
              <a:rPr lang="en-US" altLang="zh-CN" sz="2400" b="1" dirty="0" smtClean="0">
                <a:solidFill>
                  <a:srgbClr val="FF0000"/>
                </a:solidFill>
                <a:latin typeface="华文楷体"/>
                <a:ea typeface="华文楷体"/>
                <a:cs typeface="华文楷体"/>
              </a:rPr>
              <a:t>?</a:t>
            </a:r>
            <a:endParaRPr lang="en-US" altLang="zh-CN" sz="2400" b="1" dirty="0">
              <a:solidFill>
                <a:srgbClr val="FF0000"/>
              </a:solidFill>
              <a:latin typeface="华文楷体"/>
              <a:ea typeface="华文楷体"/>
              <a:cs typeface="华文楷体"/>
            </a:endParaRPr>
          </a:p>
        </p:txBody>
      </p:sp>
      <p:sp>
        <p:nvSpPr>
          <p:cNvPr id="19" name="Rectangle 18"/>
          <p:cNvSpPr/>
          <p:nvPr/>
        </p:nvSpPr>
        <p:spPr>
          <a:xfrm rot="16829990">
            <a:off x="2431678" y="6324462"/>
            <a:ext cx="859129" cy="430887"/>
          </a:xfrm>
          <a:prstGeom prst="rect">
            <a:avLst/>
          </a:prstGeom>
        </p:spPr>
        <p:txBody>
          <a:bodyPr wrap="none">
            <a:spAutoFit/>
          </a:bodyPr>
          <a:lstStyle/>
          <a:p>
            <a:pPr algn="ctr"/>
            <a:r>
              <a:rPr lang="en-US" altLang="zh-CN" sz="2200" dirty="0" smtClean="0">
                <a:solidFill>
                  <a:srgbClr val="FF0000"/>
                </a:solidFill>
              </a:rPr>
              <a:t>DUNE</a:t>
            </a:r>
            <a:endParaRPr lang="en-US" altLang="zh-CN" sz="2200" dirty="0">
              <a:solidFill>
                <a:srgbClr val="FF0000"/>
              </a:solidFill>
            </a:endParaRPr>
          </a:p>
        </p:txBody>
      </p:sp>
      <p:sp>
        <p:nvSpPr>
          <p:cNvPr id="20" name="Rectangle 19"/>
          <p:cNvSpPr/>
          <p:nvPr/>
        </p:nvSpPr>
        <p:spPr>
          <a:xfrm rot="20613563">
            <a:off x="7394618" y="3737589"/>
            <a:ext cx="1642697" cy="461665"/>
          </a:xfrm>
          <a:prstGeom prst="rect">
            <a:avLst/>
          </a:prstGeom>
        </p:spPr>
        <p:txBody>
          <a:bodyPr wrap="none">
            <a:spAutoFit/>
          </a:bodyPr>
          <a:lstStyle/>
          <a:p>
            <a:pPr algn="ctr"/>
            <a:r>
              <a:rPr lang="en-US" altLang="zh-CN" sz="2400" dirty="0" err="1" smtClean="0">
                <a:solidFill>
                  <a:srgbClr val="0000FF"/>
                </a:solidFill>
              </a:rPr>
              <a:t>Yangba</a:t>
            </a:r>
            <a:r>
              <a:rPr lang="en-US" altLang="zh-CN" sz="2400" dirty="0" smtClean="0">
                <a:solidFill>
                  <a:srgbClr val="0000FF"/>
                </a:solidFill>
              </a:rPr>
              <a:t> Jing</a:t>
            </a:r>
            <a:endParaRPr lang="en-US" altLang="zh-CN" sz="2400" dirty="0">
              <a:solidFill>
                <a:srgbClr val="0000FF"/>
              </a:solidFill>
            </a:endParaRPr>
          </a:p>
        </p:txBody>
      </p:sp>
      <p:sp>
        <p:nvSpPr>
          <p:cNvPr id="39" name="Rectangle 38"/>
          <p:cNvSpPr/>
          <p:nvPr/>
        </p:nvSpPr>
        <p:spPr>
          <a:xfrm rot="21004440">
            <a:off x="7452745" y="4296796"/>
            <a:ext cx="1207181" cy="461665"/>
          </a:xfrm>
          <a:prstGeom prst="rect">
            <a:avLst/>
          </a:prstGeom>
        </p:spPr>
        <p:txBody>
          <a:bodyPr wrap="none">
            <a:spAutoFit/>
          </a:bodyPr>
          <a:lstStyle/>
          <a:p>
            <a:pPr algn="ctr"/>
            <a:r>
              <a:rPr lang="en-US" altLang="zh-CN" sz="2400" dirty="0" smtClean="0">
                <a:solidFill>
                  <a:srgbClr val="0000FF"/>
                </a:solidFill>
              </a:rPr>
              <a:t>LHAASO</a:t>
            </a:r>
          </a:p>
        </p:txBody>
      </p:sp>
      <p:sp>
        <p:nvSpPr>
          <p:cNvPr id="40" name="Rectangle 39"/>
          <p:cNvSpPr/>
          <p:nvPr/>
        </p:nvSpPr>
        <p:spPr>
          <a:xfrm rot="1271176">
            <a:off x="7318948" y="5595417"/>
            <a:ext cx="676838" cy="461665"/>
          </a:xfrm>
          <a:prstGeom prst="rect">
            <a:avLst/>
          </a:prstGeom>
        </p:spPr>
        <p:txBody>
          <a:bodyPr wrap="none">
            <a:spAutoFit/>
          </a:bodyPr>
          <a:lstStyle/>
          <a:p>
            <a:pPr algn="ctr"/>
            <a:r>
              <a:rPr lang="en-US" altLang="zh-CN" sz="2400" dirty="0" smtClean="0">
                <a:solidFill>
                  <a:srgbClr val="0000FF"/>
                </a:solidFill>
              </a:rPr>
              <a:t>CTA</a:t>
            </a:r>
          </a:p>
        </p:txBody>
      </p:sp>
      <p:sp>
        <p:nvSpPr>
          <p:cNvPr id="2" name="Rectangle 1"/>
          <p:cNvSpPr/>
          <p:nvPr/>
        </p:nvSpPr>
        <p:spPr>
          <a:xfrm>
            <a:off x="7534398" y="4782199"/>
            <a:ext cx="1198615" cy="830997"/>
          </a:xfrm>
          <a:prstGeom prst="rect">
            <a:avLst/>
          </a:prstGeom>
        </p:spPr>
        <p:txBody>
          <a:bodyPr wrap="none">
            <a:spAutoFit/>
          </a:bodyPr>
          <a:lstStyle/>
          <a:p>
            <a:r>
              <a:rPr lang="en-US" altLang="zh-CN" sz="2400" dirty="0" err="1" smtClean="0">
                <a:solidFill>
                  <a:srgbClr val="0000FF"/>
                </a:solidFill>
                <a:ea typeface="ＭＳ Ｐゴシック" pitchFamily="34" charset="-128"/>
                <a:cs typeface="Arial" charset="0"/>
              </a:rPr>
              <a:t>IceCube</a:t>
            </a:r>
            <a:endParaRPr lang="en-US" altLang="zh-CN" sz="2400" dirty="0" smtClean="0">
              <a:solidFill>
                <a:srgbClr val="0000FF"/>
              </a:solidFill>
              <a:ea typeface="ＭＳ Ｐゴシック" pitchFamily="34" charset="-128"/>
              <a:cs typeface="Arial" charset="0"/>
            </a:endParaRPr>
          </a:p>
          <a:p>
            <a:r>
              <a:rPr lang="en-US" altLang="zh-CN" sz="2400" dirty="0" smtClean="0">
                <a:solidFill>
                  <a:srgbClr val="0000FF"/>
                </a:solidFill>
                <a:ea typeface="ＭＳ Ｐゴシック" pitchFamily="34" charset="-128"/>
                <a:cs typeface="Arial" charset="0"/>
              </a:rPr>
              <a:t>AUGER</a:t>
            </a:r>
            <a:endParaRPr lang="en-US" sz="2400" dirty="0">
              <a:solidFill>
                <a:srgbClr val="0000FF"/>
              </a:solidFill>
            </a:endParaRPr>
          </a:p>
        </p:txBody>
      </p:sp>
    </p:spTree>
    <p:extLst>
      <p:ext uri="{BB962C8B-B14F-4D97-AF65-F5344CB8AC3E}">
        <p14:creationId xmlns:p14="http://schemas.microsoft.com/office/powerpoint/2010/main" val="957875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0"/>
            <a:ext cx="9110800" cy="860425"/>
          </a:xfrm>
        </p:spPr>
        <p:txBody>
          <a:bodyPr>
            <a:normAutofit/>
          </a:bodyPr>
          <a:lstStyle/>
          <a:p>
            <a:r>
              <a:rPr lang="zh-CN" altLang="en-US" sz="4000" b="1" dirty="0" smtClean="0">
                <a:latin typeface="华文楷体"/>
                <a:ea typeface="华文楷体"/>
                <a:cs typeface="华文楷体"/>
              </a:rPr>
              <a:t>大型强子对撞机</a:t>
            </a:r>
            <a:r>
              <a:rPr lang="zh-CN" altLang="en-US" sz="4000" b="1" dirty="0">
                <a:latin typeface="华文楷体"/>
                <a:ea typeface="华文楷体"/>
                <a:cs typeface="华文楷体"/>
              </a:rPr>
              <a:t>－</a:t>
            </a:r>
            <a:r>
              <a:rPr lang="zh-CN" altLang="en-US" sz="4000" b="1" dirty="0" smtClean="0">
                <a:latin typeface="华文楷体"/>
                <a:ea typeface="华文楷体"/>
                <a:cs typeface="华文楷体"/>
              </a:rPr>
              <a:t>世界最高能量前沿</a:t>
            </a:r>
            <a:endParaRPr lang="en-US" sz="27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6</a:t>
            </a:fld>
            <a:endParaRPr lang="en-US"/>
          </a:p>
        </p:txBody>
      </p:sp>
      <p:pic>
        <p:nvPicPr>
          <p:cNvPr id="5" name="Picture 2" descr="CERN_picture_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02" y="860425"/>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047749" y="2327233"/>
            <a:ext cx="7429705" cy="3963906"/>
            <a:chOff x="1657349" y="2327233"/>
            <a:chExt cx="7429705" cy="3963906"/>
          </a:xfrm>
        </p:grpSpPr>
        <p:sp>
          <p:nvSpPr>
            <p:cNvPr id="7" name="Line 70"/>
            <p:cNvSpPr>
              <a:spLocks noChangeShapeType="1"/>
            </p:cNvSpPr>
            <p:nvPr/>
          </p:nvSpPr>
          <p:spPr bwMode="auto">
            <a:xfrm flipV="1">
              <a:off x="3924299" y="2588707"/>
              <a:ext cx="505619" cy="1093245"/>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8" name="Line 71"/>
            <p:cNvSpPr>
              <a:spLocks noChangeShapeType="1"/>
            </p:cNvSpPr>
            <p:nvPr/>
          </p:nvSpPr>
          <p:spPr bwMode="auto">
            <a:xfrm>
              <a:off x="3924299" y="2386255"/>
              <a:ext cx="466725" cy="206134"/>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9" name="Oval 72"/>
            <p:cNvSpPr>
              <a:spLocks noChangeArrowheads="1"/>
            </p:cNvSpPr>
            <p:nvPr/>
          </p:nvSpPr>
          <p:spPr bwMode="auto">
            <a:xfrm>
              <a:off x="4364631" y="2566622"/>
              <a:ext cx="129183" cy="87116"/>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pic>
          <p:nvPicPr>
            <p:cNvPr id="10" name="Picture 73" descr="bul-pho-2007-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49" y="2346991"/>
              <a:ext cx="2266950" cy="1334961"/>
            </a:xfrm>
            <a:prstGeom prst="rect">
              <a:avLst/>
            </a:prstGeom>
            <a:noFill/>
            <a:ln w="38100" cap="flat" cmpd="sng" algn="ctr">
              <a:solidFill>
                <a:srgbClr val="FFFFFF"/>
              </a:solidFill>
              <a:prstDash val="solid"/>
              <a:miter lim="800000"/>
              <a:headEnd type="none" w="med" len="med"/>
              <a:tailEnd type="none" w="med" len="me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 Box 74"/>
            <p:cNvSpPr txBox="1">
              <a:spLocks noChangeArrowheads="1"/>
            </p:cNvSpPr>
            <p:nvPr/>
          </p:nvSpPr>
          <p:spPr bwMode="auto">
            <a:xfrm>
              <a:off x="3269753" y="2327233"/>
              <a:ext cx="673695" cy="338554"/>
            </a:xfrm>
            <a:prstGeom prst="rect">
              <a:avLst/>
            </a:prstGeom>
            <a:noFill/>
            <a:ln w="9525">
              <a:noFill/>
              <a:miter lim="800000"/>
              <a:headEnd/>
              <a:tailEnd/>
            </a:ln>
            <a:effectLst/>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CMS</a:t>
              </a:r>
              <a:endParaRPr lang="de-CH" sz="2000" b="1" dirty="0" smtClean="0">
                <a:solidFill>
                  <a:prstClr val="white"/>
                </a:solidFill>
                <a:latin typeface="Tahoma" charset="0"/>
              </a:endParaRPr>
            </a:p>
          </p:txBody>
        </p:sp>
        <p:sp>
          <p:nvSpPr>
            <p:cNvPr id="12" name="Oval 76"/>
            <p:cNvSpPr>
              <a:spLocks noChangeArrowheads="1"/>
            </p:cNvSpPr>
            <p:nvPr/>
          </p:nvSpPr>
          <p:spPr bwMode="auto">
            <a:xfrm>
              <a:off x="3182540" y="5276120"/>
              <a:ext cx="116681" cy="79754"/>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7" name="Oval 83"/>
            <p:cNvSpPr>
              <a:spLocks noChangeArrowheads="1"/>
            </p:cNvSpPr>
            <p:nvPr/>
          </p:nvSpPr>
          <p:spPr bwMode="auto">
            <a:xfrm>
              <a:off x="7940860" y="3439657"/>
              <a:ext cx="105569" cy="68711"/>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grpSp>
          <p:nvGrpSpPr>
            <p:cNvPr id="20" name="Group 90"/>
            <p:cNvGrpSpPr>
              <a:grpSpLocks/>
            </p:cNvGrpSpPr>
            <p:nvPr/>
          </p:nvGrpSpPr>
          <p:grpSpPr bwMode="auto">
            <a:xfrm>
              <a:off x="6657378" y="4945141"/>
              <a:ext cx="2429676" cy="1304285"/>
              <a:chOff x="3600" y="2976"/>
              <a:chExt cx="1920" cy="1063"/>
            </a:xfrm>
          </p:grpSpPr>
          <p:sp>
            <p:nvSpPr>
              <p:cNvPr id="23" name="Oval 91"/>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4" name="Line 92"/>
              <p:cNvSpPr>
                <a:spLocks noChangeShapeType="1"/>
              </p:cNvSpPr>
              <p:nvPr/>
            </p:nvSpPr>
            <p:spPr bwMode="auto">
              <a:xfrm flipV="1">
                <a:off x="3638" y="2976"/>
                <a:ext cx="298" cy="27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25" name="Line 93"/>
              <p:cNvSpPr>
                <a:spLocks noChangeShapeType="1"/>
              </p:cNvSpPr>
              <p:nvPr/>
            </p:nvSpPr>
            <p:spPr bwMode="auto">
              <a:xfrm>
                <a:off x="3638" y="3286"/>
                <a:ext cx="250" cy="746"/>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26" name="Picture 94" descr="0511013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 y="2976"/>
                <a:ext cx="1632" cy="1063"/>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1" name="Rectangle 95"/>
            <p:cNvSpPr>
              <a:spLocks noChangeArrowheads="1"/>
            </p:cNvSpPr>
            <p:nvPr/>
          </p:nvSpPr>
          <p:spPr bwMode="auto">
            <a:xfrm>
              <a:off x="8593526" y="6012618"/>
              <a:ext cx="485935" cy="235581"/>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2" name="Text Box 96"/>
            <p:cNvSpPr txBox="1">
              <a:spLocks noChangeArrowheads="1"/>
            </p:cNvSpPr>
            <p:nvPr/>
          </p:nvSpPr>
          <p:spPr bwMode="auto">
            <a:xfrm>
              <a:off x="8287674" y="5952585"/>
              <a:ext cx="791787" cy="338554"/>
            </a:xfrm>
            <a:prstGeom prst="rect">
              <a:avLst/>
            </a:prstGeom>
            <a:noFill/>
            <a:ln w="9525">
              <a:no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ATLAS</a:t>
              </a:r>
            </a:p>
          </p:txBody>
        </p:sp>
      </p:grpSp>
      <p:sp>
        <p:nvSpPr>
          <p:cNvPr id="36" name="Rectangle 35"/>
          <p:cNvSpPr/>
          <p:nvPr/>
        </p:nvSpPr>
        <p:spPr>
          <a:xfrm>
            <a:off x="2420654" y="4087713"/>
            <a:ext cx="3812579" cy="1200328"/>
          </a:xfrm>
          <a:prstGeom prst="rect">
            <a:avLst/>
          </a:prstGeom>
        </p:spPr>
        <p:txBody>
          <a:bodyPr wrap="square">
            <a:spAutoFit/>
          </a:bodyPr>
          <a:lstStyle/>
          <a:p>
            <a:r>
              <a:rPr lang="en-US" sz="2400" dirty="0">
                <a:solidFill>
                  <a:srgbClr val="FFFF00"/>
                </a:solidFill>
                <a:cs typeface="Comic Sans MS"/>
              </a:rPr>
              <a:t>Tunnel circumference: </a:t>
            </a:r>
            <a:r>
              <a:rPr lang="en-US" sz="2400" dirty="0" smtClean="0">
                <a:solidFill>
                  <a:srgbClr val="FFFF00"/>
                </a:solidFill>
                <a:cs typeface="Comic Sans MS"/>
              </a:rPr>
              <a:t>27 km</a:t>
            </a:r>
            <a:endParaRPr lang="en-US" sz="2400" dirty="0">
              <a:solidFill>
                <a:srgbClr val="FFFF00"/>
              </a:solidFill>
              <a:cs typeface="Comic Sans MS"/>
            </a:endParaRPr>
          </a:p>
          <a:p>
            <a:r>
              <a:rPr lang="en-US" sz="2400" dirty="0">
                <a:solidFill>
                  <a:srgbClr val="FFFF00"/>
                </a:solidFill>
                <a:cs typeface="Comic Sans MS"/>
              </a:rPr>
              <a:t>D</a:t>
            </a:r>
            <a:r>
              <a:rPr lang="en-US" sz="2400" dirty="0" smtClean="0">
                <a:solidFill>
                  <a:srgbClr val="FFFF00"/>
                </a:solidFill>
                <a:cs typeface="Comic Sans MS"/>
              </a:rPr>
              <a:t>iameter</a:t>
            </a:r>
            <a:r>
              <a:rPr lang="en-US" sz="2400" dirty="0">
                <a:solidFill>
                  <a:srgbClr val="FFFF00"/>
                </a:solidFill>
                <a:cs typeface="Comic Sans MS"/>
              </a:rPr>
              <a:t>: 3.8 m</a:t>
            </a:r>
          </a:p>
          <a:p>
            <a:r>
              <a:rPr lang="en-US" sz="2400" dirty="0">
                <a:solidFill>
                  <a:srgbClr val="FFFF00"/>
                </a:solidFill>
                <a:cs typeface="Comic Sans MS"/>
              </a:rPr>
              <a:t>Depth: 70 – 140 </a:t>
            </a:r>
            <a:r>
              <a:rPr lang="en-US" sz="2400" dirty="0" smtClean="0">
                <a:solidFill>
                  <a:srgbClr val="FFFF00"/>
                </a:solidFill>
                <a:cs typeface="Comic Sans MS"/>
              </a:rPr>
              <a:t>m</a:t>
            </a:r>
            <a:endParaRPr lang="en-US" sz="2400" dirty="0">
              <a:solidFill>
                <a:srgbClr val="FFFF00"/>
              </a:solidFill>
              <a:cs typeface="Comic Sans MS"/>
            </a:endParaRPr>
          </a:p>
        </p:txBody>
      </p:sp>
      <p:grpSp>
        <p:nvGrpSpPr>
          <p:cNvPr id="3" name="Group 2"/>
          <p:cNvGrpSpPr/>
          <p:nvPr/>
        </p:nvGrpSpPr>
        <p:grpSpPr>
          <a:xfrm>
            <a:off x="6591171" y="1411587"/>
            <a:ext cx="1930529" cy="2096781"/>
            <a:chOff x="6591171" y="1411587"/>
            <a:chExt cx="1930529" cy="2096781"/>
          </a:xfrm>
        </p:grpSpPr>
        <p:cxnSp>
          <p:nvCxnSpPr>
            <p:cNvPr id="13" name="Straight Connector 12"/>
            <p:cNvCxnSpPr/>
            <p:nvPr/>
          </p:nvCxnSpPr>
          <p:spPr>
            <a:xfrm flipH="1">
              <a:off x="7436829" y="2843403"/>
              <a:ext cx="1084871" cy="664965"/>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76669" y="2843403"/>
              <a:ext cx="654591" cy="596254"/>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6"/>
            <a:stretch>
              <a:fillRect/>
            </a:stretch>
          </p:blipFill>
          <p:spPr>
            <a:xfrm>
              <a:off x="6591171" y="1411587"/>
              <a:ext cx="1901745" cy="1431816"/>
            </a:xfrm>
            <a:prstGeom prst="rect">
              <a:avLst/>
            </a:prstGeom>
          </p:spPr>
        </p:pic>
      </p:grpSp>
      <p:pic>
        <p:nvPicPr>
          <p:cNvPr id="33" name="Picture 32"/>
          <p:cNvPicPr>
            <a:picLocks noChangeAspect="1"/>
          </p:cNvPicPr>
          <p:nvPr/>
        </p:nvPicPr>
        <p:blipFill>
          <a:blip r:embed="rId7"/>
          <a:stretch>
            <a:fillRect/>
          </a:stretch>
        </p:blipFill>
        <p:spPr>
          <a:xfrm>
            <a:off x="493602" y="5351273"/>
            <a:ext cx="2166551" cy="1514973"/>
          </a:xfrm>
          <a:prstGeom prst="rect">
            <a:avLst/>
          </a:prstGeom>
        </p:spPr>
      </p:pic>
      <p:pic>
        <p:nvPicPr>
          <p:cNvPr id="28" name="Picture 27"/>
          <p:cNvPicPr>
            <a:picLocks noChangeAspect="1"/>
          </p:cNvPicPr>
          <p:nvPr/>
        </p:nvPicPr>
        <p:blipFill>
          <a:blip r:embed="rId8"/>
          <a:stretch>
            <a:fillRect/>
          </a:stretch>
        </p:blipFill>
        <p:spPr>
          <a:xfrm>
            <a:off x="3916058" y="2835989"/>
            <a:ext cx="2226629" cy="1231606"/>
          </a:xfrm>
          <a:prstGeom prst="rect">
            <a:avLst/>
          </a:prstGeom>
        </p:spPr>
      </p:pic>
      <p:sp>
        <p:nvSpPr>
          <p:cNvPr id="29" name="Slide Number Placeholder 1"/>
          <p:cNvSpPr txBox="1">
            <a:spLocks/>
          </p:cNvSpPr>
          <p:nvPr/>
        </p:nvSpPr>
        <p:spPr>
          <a:xfrm>
            <a:off x="6449500" y="467884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6</a:t>
            </a:fld>
            <a:endParaRPr lang="en-US"/>
          </a:p>
        </p:txBody>
      </p:sp>
      <p:sp>
        <p:nvSpPr>
          <p:cNvPr id="34" name="Text Box 5"/>
          <p:cNvSpPr txBox="1">
            <a:spLocks noChangeArrowheads="1"/>
          </p:cNvSpPr>
          <p:nvPr/>
        </p:nvSpPr>
        <p:spPr bwMode="auto">
          <a:xfrm>
            <a:off x="428174" y="810852"/>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ATLAS</a:t>
            </a:r>
          </a:p>
          <a:p>
            <a:pPr>
              <a:defRPr/>
            </a:pPr>
            <a:r>
              <a:rPr lang="en-US" dirty="0">
                <a:solidFill>
                  <a:srgbClr val="FFFF00"/>
                </a:solidFill>
                <a:latin typeface="Arial" pitchFamily="34" charset="0"/>
                <a:ea typeface="+mn-ea"/>
              </a:rPr>
              <a:t>3000 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a:t>
            </a:r>
            <a:r>
              <a:rPr lang="en-US" altLang="zh-CN" dirty="0" smtClean="0">
                <a:solidFill>
                  <a:srgbClr val="FFFF00"/>
                </a:solidFill>
                <a:latin typeface="Arial" pitchFamily="34" charset="0"/>
                <a:ea typeface="+mn-ea"/>
              </a:rPr>
              <a:t>80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a:solidFill>
                  <a:srgbClr val="FFFF00"/>
                </a:solidFill>
                <a:latin typeface="Arial" pitchFamily="34" charset="0"/>
              </a:rPr>
              <a:t> </a:t>
            </a:r>
            <a:r>
              <a:rPr lang="en-US" dirty="0" smtClean="0">
                <a:solidFill>
                  <a:srgbClr val="FFFF00"/>
                </a:solidFill>
                <a:latin typeface="Arial" pitchFamily="34" charset="0"/>
              </a:rPr>
              <a:t>40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550 MCHF</a:t>
            </a:r>
          </a:p>
        </p:txBody>
      </p:sp>
      <p:sp>
        <p:nvSpPr>
          <p:cNvPr id="35" name="Text Box 7"/>
          <p:cNvSpPr txBox="1">
            <a:spLocks noChangeArrowheads="1"/>
          </p:cNvSpPr>
          <p:nvPr/>
        </p:nvSpPr>
        <p:spPr bwMode="auto">
          <a:xfrm>
            <a:off x="2301401" y="820559"/>
            <a:ext cx="1876521"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rgbClr val="FFFF00"/>
                </a:solidFill>
              </a:rPr>
              <a:t>CMS</a:t>
            </a:r>
          </a:p>
          <a:p>
            <a:pPr eaLnBrk="1" hangingPunct="1"/>
            <a:r>
              <a:rPr lang="en-US" dirty="0">
                <a:solidFill>
                  <a:srgbClr val="FFFF00"/>
                </a:solidFill>
              </a:rPr>
              <a:t>2900 Physicists</a:t>
            </a:r>
          </a:p>
          <a:p>
            <a:pPr eaLnBrk="1" hangingPunct="1"/>
            <a:r>
              <a:rPr lang="en-US" dirty="0">
                <a:solidFill>
                  <a:srgbClr val="FFFF00"/>
                </a:solidFill>
              </a:rPr>
              <a:t>  184 Institutions</a:t>
            </a:r>
          </a:p>
          <a:p>
            <a:pPr eaLnBrk="1" hangingPunct="1"/>
            <a:r>
              <a:rPr lang="en-US" dirty="0">
                <a:solidFill>
                  <a:srgbClr val="FFFF00"/>
                </a:solidFill>
              </a:rPr>
              <a:t>    38 countries</a:t>
            </a:r>
          </a:p>
          <a:p>
            <a:pPr eaLnBrk="1" hangingPunct="1"/>
            <a:r>
              <a:rPr lang="en-US" dirty="0">
                <a:solidFill>
                  <a:srgbClr val="FFFF00"/>
                </a:solidFill>
              </a:rPr>
              <a:t>  550 MCHF</a:t>
            </a:r>
          </a:p>
        </p:txBody>
      </p:sp>
      <p:sp>
        <p:nvSpPr>
          <p:cNvPr id="39" name="Text Box 8"/>
          <p:cNvSpPr txBox="1">
            <a:spLocks noChangeArrowheads="1"/>
          </p:cNvSpPr>
          <p:nvPr/>
        </p:nvSpPr>
        <p:spPr bwMode="auto">
          <a:xfrm>
            <a:off x="5880295" y="860425"/>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ALICE</a:t>
            </a:r>
          </a:p>
          <a:p>
            <a:pPr>
              <a:defRPr/>
            </a:pPr>
            <a:r>
              <a:rPr lang="en-US" dirty="0" smtClean="0">
                <a:solidFill>
                  <a:srgbClr val="FFFF00"/>
                </a:solidFill>
                <a:latin typeface="Arial" pitchFamily="34" charset="0"/>
                <a:ea typeface="+mn-ea"/>
              </a:rPr>
              <a:t>1550 </a:t>
            </a:r>
            <a:r>
              <a:rPr lang="en-US" dirty="0">
                <a:solidFill>
                  <a:srgbClr val="FFFF00"/>
                </a:solidFill>
                <a:latin typeface="Arial" pitchFamily="34" charset="0"/>
                <a:ea typeface="+mn-ea"/>
              </a:rPr>
              <a:t>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151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37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150 MCHF</a:t>
            </a:r>
          </a:p>
        </p:txBody>
      </p:sp>
      <p:sp>
        <p:nvSpPr>
          <p:cNvPr id="40" name="Text Box 6"/>
          <p:cNvSpPr txBox="1">
            <a:spLocks noChangeArrowheads="1"/>
          </p:cNvSpPr>
          <p:nvPr/>
        </p:nvSpPr>
        <p:spPr bwMode="auto">
          <a:xfrm>
            <a:off x="4068020" y="860425"/>
            <a:ext cx="1846314"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err="1">
                <a:solidFill>
                  <a:srgbClr val="FFFF00"/>
                </a:solidFill>
              </a:rPr>
              <a:t>LHCb</a:t>
            </a:r>
            <a:endParaRPr lang="en-US" i="1" dirty="0">
              <a:solidFill>
                <a:srgbClr val="FFFF00"/>
              </a:solidFill>
            </a:endParaRPr>
          </a:p>
          <a:p>
            <a:pPr eaLnBrk="1" hangingPunct="1"/>
            <a:r>
              <a:rPr lang="en-US" dirty="0">
                <a:solidFill>
                  <a:srgbClr val="FFFF00"/>
                </a:solidFill>
              </a:rPr>
              <a:t> </a:t>
            </a:r>
            <a:r>
              <a:rPr lang="en-US" dirty="0" smtClean="0">
                <a:solidFill>
                  <a:srgbClr val="FFFF00"/>
                </a:solidFill>
              </a:rPr>
              <a:t>1160 </a:t>
            </a:r>
            <a:r>
              <a:rPr lang="en-US" dirty="0">
                <a:solidFill>
                  <a:srgbClr val="FFFF00"/>
                </a:solidFill>
              </a:rPr>
              <a:t>Physicists</a:t>
            </a:r>
          </a:p>
          <a:p>
            <a:pPr eaLnBrk="1" hangingPunct="1"/>
            <a:r>
              <a:rPr lang="en-US" dirty="0">
                <a:solidFill>
                  <a:srgbClr val="FFFF00"/>
                </a:solidFill>
              </a:rPr>
              <a:t>   </a:t>
            </a:r>
            <a:r>
              <a:rPr lang="en-US" dirty="0" smtClean="0">
                <a:solidFill>
                  <a:srgbClr val="FFFF00"/>
                </a:solidFill>
              </a:rPr>
              <a:t>69 </a:t>
            </a:r>
            <a:r>
              <a:rPr lang="en-US" dirty="0">
                <a:solidFill>
                  <a:srgbClr val="FFFF00"/>
                </a:solidFill>
              </a:rPr>
              <a:t>Institutions</a:t>
            </a:r>
          </a:p>
          <a:p>
            <a:pPr eaLnBrk="1" hangingPunct="1"/>
            <a:r>
              <a:rPr lang="en-US" dirty="0">
                <a:solidFill>
                  <a:srgbClr val="FFFF00"/>
                </a:solidFill>
              </a:rPr>
              <a:t>   </a:t>
            </a:r>
            <a:r>
              <a:rPr lang="en-US" dirty="0" smtClean="0">
                <a:solidFill>
                  <a:srgbClr val="FFFF00"/>
                </a:solidFill>
              </a:rPr>
              <a:t>16 </a:t>
            </a:r>
            <a:r>
              <a:rPr lang="en-US" dirty="0">
                <a:solidFill>
                  <a:srgbClr val="FFFF00"/>
                </a:solidFill>
              </a:rPr>
              <a:t>countries</a:t>
            </a:r>
          </a:p>
          <a:p>
            <a:pPr eaLnBrk="1" hangingPunct="1"/>
            <a:r>
              <a:rPr lang="en-US" dirty="0">
                <a:solidFill>
                  <a:srgbClr val="FFFF00"/>
                </a:solidFill>
              </a:rPr>
              <a:t>   75 MCHF</a:t>
            </a:r>
          </a:p>
        </p:txBody>
      </p:sp>
      <p:sp>
        <p:nvSpPr>
          <p:cNvPr id="14" name="Rectangle 13"/>
          <p:cNvSpPr/>
          <p:nvPr/>
        </p:nvSpPr>
        <p:spPr>
          <a:xfrm>
            <a:off x="3200873" y="2915611"/>
            <a:ext cx="5268988" cy="1938992"/>
          </a:xfrm>
          <a:prstGeom prst="rect">
            <a:avLst/>
          </a:prstGeom>
          <a:solidFill>
            <a:srgbClr val="FFFF00"/>
          </a:solidFill>
        </p:spPr>
        <p:txBody>
          <a:bodyPr wrap="square">
            <a:spAutoFit/>
          </a:bodyPr>
          <a:lstStyle/>
          <a:p>
            <a:r>
              <a:rPr lang="en-US" sz="2400" b="1" dirty="0">
                <a:solidFill>
                  <a:srgbClr val="3366FF"/>
                </a:solidFill>
              </a:rPr>
              <a:t>Experiment     </a:t>
            </a:r>
            <a:r>
              <a:rPr lang="en-US" sz="2400" b="1" dirty="0" smtClean="0">
                <a:solidFill>
                  <a:srgbClr val="3366FF"/>
                </a:solidFill>
              </a:rPr>
              <a:t># </a:t>
            </a:r>
            <a:r>
              <a:rPr lang="en-US" sz="2400" b="1" dirty="0">
                <a:solidFill>
                  <a:srgbClr val="3366FF"/>
                </a:solidFill>
              </a:rPr>
              <a:t>of authors </a:t>
            </a:r>
            <a:r>
              <a:rPr lang="en-US" sz="2400" b="1" dirty="0" smtClean="0">
                <a:solidFill>
                  <a:srgbClr val="3366FF"/>
                </a:solidFill>
              </a:rPr>
              <a:t>from </a:t>
            </a:r>
            <a:r>
              <a:rPr lang="en-US" sz="2400" b="1" dirty="0">
                <a:solidFill>
                  <a:srgbClr val="3366FF"/>
                </a:solidFill>
              </a:rPr>
              <a:t>China</a:t>
            </a:r>
          </a:p>
          <a:p>
            <a:r>
              <a:rPr lang="en-US" sz="2400" b="1" dirty="0">
                <a:solidFill>
                  <a:srgbClr val="3366FF"/>
                </a:solidFill>
              </a:rPr>
              <a:t>ATLAS              </a:t>
            </a:r>
            <a:r>
              <a:rPr lang="en-US" sz="2400" b="1" dirty="0" smtClean="0">
                <a:solidFill>
                  <a:srgbClr val="3366FF"/>
                </a:solidFill>
              </a:rPr>
              <a:t> 51</a:t>
            </a:r>
            <a:endParaRPr lang="en-US" sz="2400" b="1" dirty="0">
              <a:solidFill>
                <a:srgbClr val="3366FF"/>
              </a:solidFill>
            </a:endParaRPr>
          </a:p>
          <a:p>
            <a:r>
              <a:rPr lang="en-US" sz="2400" b="1" dirty="0">
                <a:solidFill>
                  <a:srgbClr val="3366FF"/>
                </a:solidFill>
              </a:rPr>
              <a:t>CMS                 </a:t>
            </a:r>
            <a:r>
              <a:rPr lang="en-US" sz="2400" b="1" dirty="0" smtClean="0">
                <a:solidFill>
                  <a:srgbClr val="3366FF"/>
                </a:solidFill>
              </a:rPr>
              <a:t> 32</a:t>
            </a:r>
            <a:endParaRPr lang="en-US" sz="2400" b="1" dirty="0">
              <a:solidFill>
                <a:srgbClr val="3366FF"/>
              </a:solidFill>
            </a:endParaRPr>
          </a:p>
          <a:p>
            <a:r>
              <a:rPr lang="en-US" sz="2400" b="1" dirty="0" err="1">
                <a:solidFill>
                  <a:srgbClr val="3366FF"/>
                </a:solidFill>
              </a:rPr>
              <a:t>LHCb</a:t>
            </a:r>
            <a:r>
              <a:rPr lang="en-US" sz="2400" b="1" dirty="0">
                <a:solidFill>
                  <a:srgbClr val="3366FF"/>
                </a:solidFill>
              </a:rPr>
              <a:t>               </a:t>
            </a:r>
            <a:r>
              <a:rPr lang="en-US" sz="2400" b="1" dirty="0" smtClean="0">
                <a:solidFill>
                  <a:srgbClr val="3366FF"/>
                </a:solidFill>
              </a:rPr>
              <a:t>  16</a:t>
            </a:r>
            <a:endParaRPr lang="en-US" sz="2400" b="1" dirty="0">
              <a:solidFill>
                <a:srgbClr val="3366FF"/>
              </a:solidFill>
            </a:endParaRPr>
          </a:p>
          <a:p>
            <a:r>
              <a:rPr lang="en-US" sz="2400" b="1" dirty="0">
                <a:solidFill>
                  <a:srgbClr val="3366FF"/>
                </a:solidFill>
              </a:rPr>
              <a:t>ALICE               </a:t>
            </a:r>
            <a:r>
              <a:rPr lang="en-US" sz="2400" b="1" dirty="0" smtClean="0">
                <a:solidFill>
                  <a:srgbClr val="3366FF"/>
                </a:solidFill>
              </a:rPr>
              <a:t>   </a:t>
            </a:r>
            <a:r>
              <a:rPr lang="en-US" altLang="zh-CN" sz="2400" b="1" dirty="0" smtClean="0">
                <a:solidFill>
                  <a:srgbClr val="3366FF"/>
                </a:solidFill>
              </a:rPr>
              <a:t>9</a:t>
            </a:r>
            <a:endParaRPr lang="en-US" sz="2400" b="1" dirty="0">
              <a:solidFill>
                <a:srgbClr val="3366FF"/>
              </a:solidFill>
            </a:endParaRPr>
          </a:p>
        </p:txBody>
      </p:sp>
    </p:spTree>
    <p:extLst>
      <p:ext uri="{BB962C8B-B14F-4D97-AF65-F5344CB8AC3E}">
        <p14:creationId xmlns:p14="http://schemas.microsoft.com/office/powerpoint/2010/main" val="2281157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heckerboard(across)">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p:bldP spid="35" grpId="0"/>
      <p:bldP spid="39" grpId="0"/>
      <p:bldP spid="40"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0" y="0"/>
            <a:ext cx="9144000" cy="915375"/>
          </a:xfrm>
        </p:spPr>
        <p:txBody>
          <a:bodyPr>
            <a:noAutofit/>
          </a:bodyPr>
          <a:lstStyle/>
          <a:p>
            <a:r>
              <a:rPr lang="en-US" b="1" dirty="0" smtClean="0">
                <a:latin typeface="+mn-lt"/>
              </a:rPr>
              <a:t>Physics at LHC</a:t>
            </a:r>
            <a:endParaRPr lang="en-US" b="1" dirty="0">
              <a:latin typeface="+mn-lt"/>
            </a:endParaRPr>
          </a:p>
        </p:txBody>
      </p:sp>
      <p:sp>
        <p:nvSpPr>
          <p:cNvPr id="823299" name="Rectangle 3"/>
          <p:cNvSpPr>
            <a:spLocks noGrp="1" noChangeArrowheads="1"/>
          </p:cNvSpPr>
          <p:nvPr>
            <p:ph type="body" idx="1"/>
          </p:nvPr>
        </p:nvSpPr>
        <p:spPr>
          <a:xfrm>
            <a:off x="448733" y="925946"/>
            <a:ext cx="8509000" cy="5335102"/>
          </a:xfrm>
        </p:spPr>
        <p:txBody>
          <a:bodyPr>
            <a:noAutofit/>
          </a:bodyPr>
          <a:lstStyle/>
          <a:p>
            <a:pPr>
              <a:buSzTx/>
              <a:buFontTx/>
              <a:buChar char="•"/>
            </a:pPr>
            <a:r>
              <a:rPr lang="en-US" sz="2400" dirty="0">
                <a:solidFill>
                  <a:srgbClr val="FF0000"/>
                </a:solidFill>
              </a:rPr>
              <a:t>Search</a:t>
            </a:r>
            <a:r>
              <a:rPr lang="en-US" sz="2400" dirty="0"/>
              <a:t> for </a:t>
            </a:r>
            <a:r>
              <a:rPr lang="en-US" sz="2400" dirty="0">
                <a:solidFill>
                  <a:srgbClr val="FF0000"/>
                </a:solidFill>
              </a:rPr>
              <a:t>Higgs bosons</a:t>
            </a:r>
            <a:r>
              <a:rPr lang="en-US" sz="2400" dirty="0"/>
              <a:t> and alternative schemes for the spontaneous symmetry-breaking </a:t>
            </a:r>
            <a:r>
              <a:rPr lang="en-US" sz="2400" dirty="0" smtClean="0"/>
              <a:t>mechanism. </a:t>
            </a:r>
            <a:r>
              <a:rPr lang="en-US" sz="2400" dirty="0" smtClean="0">
                <a:solidFill>
                  <a:srgbClr val="FF0000"/>
                </a:solidFill>
              </a:rPr>
              <a:t>Found it!</a:t>
            </a:r>
            <a:r>
              <a:rPr lang="en-US" sz="2400" dirty="0" smtClean="0">
                <a:solidFill>
                  <a:srgbClr val="000000"/>
                </a:solidFill>
                <a:sym typeface="Wingdings"/>
              </a:rPr>
              <a:t>study of its </a:t>
            </a:r>
            <a:r>
              <a:rPr lang="en-US" sz="2400" dirty="0" smtClean="0">
                <a:solidFill>
                  <a:srgbClr val="FF0000"/>
                </a:solidFill>
                <a:sym typeface="Wingdings"/>
              </a:rPr>
              <a:t>properties</a:t>
            </a:r>
            <a:endParaRPr lang="en-US" sz="2400" dirty="0">
              <a:solidFill>
                <a:srgbClr val="FF0000"/>
              </a:solidFill>
            </a:endParaRPr>
          </a:p>
          <a:p>
            <a:pPr>
              <a:lnSpc>
                <a:spcPct val="45000"/>
              </a:lnSpc>
              <a:buSzTx/>
              <a:buFontTx/>
              <a:buNone/>
            </a:pPr>
            <a:endParaRPr lang="en-US" sz="1000" dirty="0"/>
          </a:p>
          <a:p>
            <a:pPr>
              <a:buSzTx/>
              <a:buFontTx/>
              <a:buChar char="•"/>
            </a:pPr>
            <a:r>
              <a:rPr lang="en-US" sz="2400" dirty="0">
                <a:solidFill>
                  <a:srgbClr val="FF0000"/>
                </a:solidFill>
              </a:rPr>
              <a:t>Search</a:t>
            </a:r>
            <a:r>
              <a:rPr lang="en-US" sz="2400" dirty="0"/>
              <a:t> for super-symmetric particles, new gauge bosons, </a:t>
            </a:r>
            <a:r>
              <a:rPr lang="en-US" sz="2400" dirty="0" err="1"/>
              <a:t>leptonquarks</a:t>
            </a:r>
            <a:r>
              <a:rPr lang="en-US" sz="2400" dirty="0"/>
              <a:t> and quark and lepton compositeness </a:t>
            </a:r>
            <a:r>
              <a:rPr lang="en-US" sz="2400" dirty="0">
                <a:solidFill>
                  <a:srgbClr val="FF0000"/>
                </a:solidFill>
              </a:rPr>
              <a:t>beyond </a:t>
            </a:r>
            <a:r>
              <a:rPr lang="en-US" sz="2400" dirty="0" smtClean="0">
                <a:solidFill>
                  <a:srgbClr val="FF0000"/>
                </a:solidFill>
              </a:rPr>
              <a:t>SM.</a:t>
            </a:r>
            <a:endParaRPr lang="en-US" sz="2400" dirty="0">
              <a:solidFill>
                <a:srgbClr val="FF0000"/>
              </a:solidFill>
            </a:endParaRPr>
          </a:p>
          <a:p>
            <a:pPr>
              <a:lnSpc>
                <a:spcPct val="45000"/>
              </a:lnSpc>
              <a:buSzTx/>
              <a:buFontTx/>
              <a:buNone/>
            </a:pPr>
            <a:endParaRPr lang="en-US" sz="1000" dirty="0"/>
          </a:p>
          <a:p>
            <a:pPr>
              <a:lnSpc>
                <a:spcPct val="45000"/>
              </a:lnSpc>
              <a:buSzTx/>
              <a:buFontTx/>
              <a:buNone/>
            </a:pPr>
            <a:endParaRPr lang="en-US" sz="1000" dirty="0"/>
          </a:p>
          <a:p>
            <a:pPr>
              <a:buSzTx/>
              <a:buFontTx/>
              <a:buChar char="•"/>
            </a:pPr>
            <a:r>
              <a:rPr lang="en-US" sz="2400" dirty="0" smtClean="0"/>
              <a:t>Test of the </a:t>
            </a:r>
            <a:r>
              <a:rPr lang="en-US" sz="2400" dirty="0" smtClean="0">
                <a:solidFill>
                  <a:srgbClr val="FF0000"/>
                </a:solidFill>
              </a:rPr>
              <a:t>Standard Model </a:t>
            </a:r>
            <a:r>
              <a:rPr lang="en-US" sz="2400" dirty="0" smtClean="0"/>
              <a:t>and </a:t>
            </a:r>
            <a:r>
              <a:rPr lang="en-US" sz="2400" dirty="0">
                <a:solidFill>
                  <a:srgbClr val="FF0000"/>
                </a:solidFill>
              </a:rPr>
              <a:t>h</a:t>
            </a:r>
            <a:r>
              <a:rPr lang="en-US" sz="2400" dirty="0" smtClean="0">
                <a:solidFill>
                  <a:srgbClr val="FF0000"/>
                </a:solidFill>
              </a:rPr>
              <a:t>igh</a:t>
            </a:r>
            <a:r>
              <a:rPr lang="en-US" sz="2400" dirty="0">
                <a:solidFill>
                  <a:srgbClr val="FF0000"/>
                </a:solidFill>
              </a:rPr>
              <a:t>-precision measurement</a:t>
            </a:r>
            <a:r>
              <a:rPr lang="en-US" sz="2400" dirty="0"/>
              <a:t> of the </a:t>
            </a:r>
            <a:r>
              <a:rPr lang="en-US" sz="2400" dirty="0" smtClean="0"/>
              <a:t>2</a:t>
            </a:r>
            <a:r>
              <a:rPr lang="en-US" sz="2400" baseline="30000" dirty="0" smtClean="0"/>
              <a:t>nd</a:t>
            </a:r>
            <a:r>
              <a:rPr lang="en-US" sz="2400" dirty="0" smtClean="0"/>
              <a:t> and 3</a:t>
            </a:r>
            <a:r>
              <a:rPr lang="en-US" sz="2400" baseline="30000" dirty="0" smtClean="0"/>
              <a:t>rd</a:t>
            </a:r>
            <a:r>
              <a:rPr lang="en-US" sz="2400" dirty="0" smtClean="0"/>
              <a:t> </a:t>
            </a:r>
            <a:r>
              <a:rPr lang="en-US" sz="2400" dirty="0"/>
              <a:t>quark </a:t>
            </a:r>
            <a:r>
              <a:rPr lang="en-US" sz="2400" dirty="0" smtClean="0"/>
              <a:t>family (</a:t>
            </a:r>
            <a:r>
              <a:rPr lang="en-US" sz="2400" dirty="0" err="1" smtClean="0"/>
              <a:t>m</a:t>
            </a:r>
            <a:r>
              <a:rPr lang="en-US" sz="2400" baseline="-25000" dirty="0" err="1" smtClean="0"/>
              <a:t>t</a:t>
            </a:r>
            <a:r>
              <a:rPr lang="en-US" sz="2400" baseline="-25000" dirty="0" smtClean="0"/>
              <a:t>,</a:t>
            </a:r>
            <a:r>
              <a:rPr lang="en-US" sz="2400" dirty="0" smtClean="0"/>
              <a:t> </a:t>
            </a:r>
            <a:r>
              <a:rPr lang="en-US" sz="2400" dirty="0"/>
              <a:t>t decay properties, rare decays and spectroscopy of B-hadrons; B</a:t>
            </a:r>
            <a:r>
              <a:rPr lang="en-US" sz="2400" baseline="30000" dirty="0"/>
              <a:t>0</a:t>
            </a:r>
            <a:r>
              <a:rPr lang="en-US" sz="2400" baseline="-25000" dirty="0"/>
              <a:t>s</a:t>
            </a:r>
            <a:r>
              <a:rPr lang="en-US" sz="2400" dirty="0"/>
              <a:t>-</a:t>
            </a:r>
            <a:r>
              <a:rPr lang="en-US" sz="2400" dirty="0" smtClean="0"/>
              <a:t>mixing), explore the source of </a:t>
            </a:r>
            <a:r>
              <a:rPr lang="en-US" sz="2400" dirty="0" smtClean="0">
                <a:solidFill>
                  <a:srgbClr val="FF0000"/>
                </a:solidFill>
              </a:rPr>
              <a:t>CPV</a:t>
            </a:r>
            <a:r>
              <a:rPr lang="en-US" sz="2400" dirty="0" smtClean="0"/>
              <a:t>.</a:t>
            </a:r>
            <a:endParaRPr lang="en-US" sz="2400" dirty="0"/>
          </a:p>
          <a:p>
            <a:pPr>
              <a:lnSpc>
                <a:spcPct val="45000"/>
              </a:lnSpc>
              <a:buSzTx/>
              <a:buFontTx/>
              <a:buNone/>
            </a:pPr>
            <a:endParaRPr lang="en-US" sz="1000" dirty="0"/>
          </a:p>
          <a:p>
            <a:pPr>
              <a:buSzTx/>
              <a:buFontTx/>
              <a:buChar char="•"/>
            </a:pPr>
            <a:r>
              <a:rPr lang="en-US" sz="2400" dirty="0">
                <a:solidFill>
                  <a:srgbClr val="FF0000"/>
                </a:solidFill>
              </a:rPr>
              <a:t>QCD studies</a:t>
            </a:r>
            <a:r>
              <a:rPr lang="en-US" sz="2400" dirty="0"/>
              <a:t> (proton structure, hard diffractive scattering, physics of jet, photon and heavy flavor…</a:t>
            </a:r>
            <a:r>
              <a:rPr lang="en-US" sz="2400" dirty="0" smtClean="0"/>
              <a:t>).  </a:t>
            </a:r>
          </a:p>
          <a:p>
            <a:pPr marL="0" indent="0">
              <a:buSzTx/>
              <a:buNone/>
            </a:pPr>
            <a:endParaRPr lang="en-US" sz="1000" dirty="0"/>
          </a:p>
          <a:p>
            <a:pPr>
              <a:buSzTx/>
              <a:buFontTx/>
              <a:buChar char="•"/>
            </a:pPr>
            <a:r>
              <a:rPr lang="en-US" sz="2400" dirty="0" smtClean="0"/>
              <a:t>Physics with </a:t>
            </a:r>
            <a:r>
              <a:rPr lang="en-US" sz="2400" dirty="0" smtClean="0">
                <a:solidFill>
                  <a:srgbClr val="FF0000"/>
                </a:solidFill>
              </a:rPr>
              <a:t>Heavy ion </a:t>
            </a:r>
            <a:r>
              <a:rPr lang="en-US" sz="2400" dirty="0"/>
              <a:t>c</a:t>
            </a:r>
            <a:r>
              <a:rPr lang="en-US" sz="2400" dirty="0" smtClean="0"/>
              <a:t>ollision</a:t>
            </a:r>
            <a:r>
              <a:rPr lang="en-US" sz="2400" dirty="0" smtClean="0">
                <a:solidFill>
                  <a:srgbClr val="000000"/>
                </a:solidFill>
              </a:rPr>
              <a:t>, Quark gluon plasma (</a:t>
            </a:r>
            <a:r>
              <a:rPr lang="en-US" sz="2400" dirty="0" smtClean="0">
                <a:solidFill>
                  <a:srgbClr val="FF0000"/>
                </a:solidFill>
              </a:rPr>
              <a:t>QGP</a:t>
            </a:r>
            <a:r>
              <a:rPr lang="en-US" sz="2400" dirty="0" smtClean="0">
                <a:solidFill>
                  <a:srgbClr val="000000"/>
                </a:solidFill>
              </a:rPr>
              <a:t>).</a:t>
            </a:r>
            <a:r>
              <a:rPr lang="en-US" sz="2400" dirty="0" smtClean="0"/>
              <a:t>  </a:t>
            </a:r>
            <a:endParaRPr lang="en-US" sz="2400" dirty="0"/>
          </a:p>
        </p:txBody>
      </p:sp>
      <p:sp>
        <p:nvSpPr>
          <p:cNvPr id="3" name="Slide Number Placeholder 2"/>
          <p:cNvSpPr>
            <a:spLocks noGrp="1"/>
          </p:cNvSpPr>
          <p:nvPr>
            <p:ph type="sldNum" sz="quarter" idx="12"/>
          </p:nvPr>
        </p:nvSpPr>
        <p:spPr/>
        <p:txBody>
          <a:bodyPr/>
          <a:lstStyle/>
          <a:p>
            <a:fld id="{C973300C-797F-D148-A78D-320196FBAF04}" type="slidenum">
              <a:rPr lang="en-US" smtClean="0"/>
              <a:t>7</a:t>
            </a:fld>
            <a:endParaRPr lang="en-US"/>
          </a:p>
        </p:txBody>
      </p:sp>
    </p:spTree>
    <p:extLst>
      <p:ext uri="{BB962C8B-B14F-4D97-AF65-F5344CB8AC3E}">
        <p14:creationId xmlns:p14="http://schemas.microsoft.com/office/powerpoint/2010/main" val="153599225"/>
      </p:ext>
    </p:extLst>
  </p:cSld>
  <p:clrMapOvr>
    <a:masterClrMapping/>
  </p:clrMapOvr>
  <mc:AlternateContent xmlns:mc="http://schemas.openxmlformats.org/markup-compatibility/2006" xmlns:p14="http://schemas.microsoft.com/office/powerpoint/2010/main">
    <mc:Choice Requires="p14">
      <p:transition spd="slow" p14:dur="2000" advTm="4797"/>
    </mc:Choice>
    <mc:Fallback xmlns="">
      <p:transition xmlns:p14="http://schemas.microsoft.com/office/powerpoint/2010/main" spd="slow" advTm="4797"/>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0759" y="146753"/>
            <a:ext cx="8259993" cy="584776"/>
          </a:xfrm>
          <a:prstGeom prst="rect">
            <a:avLst/>
          </a:prstGeom>
          <a:noFill/>
        </p:spPr>
        <p:txBody>
          <a:bodyPr wrap="none" rtlCol="0">
            <a:spAutoFit/>
          </a:bodyPr>
          <a:lstStyle/>
          <a:p>
            <a:r>
              <a:rPr lang="en-US" sz="3200" b="1" dirty="0" smtClean="0">
                <a:latin typeface="+mj-lt"/>
                <a:cs typeface="Chalkboard"/>
              </a:rPr>
              <a:t>The Fundamental Interactions: </a:t>
            </a:r>
            <a:r>
              <a:rPr lang="en-US" sz="3200" b="1" dirty="0" smtClean="0">
                <a:solidFill>
                  <a:srgbClr val="FF0000"/>
                </a:solidFill>
                <a:latin typeface="+mj-lt"/>
                <a:cs typeface="Chalkboard"/>
              </a:rPr>
              <a:t>Boson Exchange</a:t>
            </a:r>
            <a:endParaRPr lang="en-US" sz="3200" b="1" dirty="0">
              <a:solidFill>
                <a:srgbClr val="FF0000"/>
              </a:solidFill>
              <a:latin typeface="+mj-lt"/>
              <a:cs typeface="Chalkboard"/>
            </a:endParaRPr>
          </a:p>
        </p:txBody>
      </p:sp>
      <p:grpSp>
        <p:nvGrpSpPr>
          <p:cNvPr id="13" name="Group 12"/>
          <p:cNvGrpSpPr/>
          <p:nvPr/>
        </p:nvGrpSpPr>
        <p:grpSpPr>
          <a:xfrm>
            <a:off x="2687348" y="4194470"/>
            <a:ext cx="4292072" cy="1745183"/>
            <a:chOff x="2687348" y="4194470"/>
            <a:chExt cx="4292072" cy="1745183"/>
          </a:xfrm>
        </p:grpSpPr>
        <p:cxnSp>
          <p:nvCxnSpPr>
            <p:cNvPr id="12" name="直接连接符 11"/>
            <p:cNvCxnSpPr/>
            <p:nvPr/>
          </p:nvCxnSpPr>
          <p:spPr>
            <a:xfrm>
              <a:off x="2687348" y="5175644"/>
              <a:ext cx="1267691" cy="1039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flipV="1">
              <a:off x="3955039" y="4458671"/>
              <a:ext cx="997527" cy="72736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089785" y="4716092"/>
              <a:ext cx="376425" cy="461665"/>
            </a:xfrm>
            <a:prstGeom prst="rect">
              <a:avLst/>
            </a:prstGeom>
            <a:noFill/>
          </p:spPr>
          <p:txBody>
            <a:bodyPr wrap="none" rtlCol="0">
              <a:spAutoFit/>
            </a:bodyPr>
            <a:lstStyle/>
            <a:p>
              <a:r>
                <a:rPr lang="en-US" altLang="zh-CN" sz="2400" dirty="0" smtClean="0"/>
                <a:t>H</a:t>
              </a:r>
              <a:endParaRPr lang="en-US" sz="2400" dirty="0"/>
            </a:p>
          </p:txBody>
        </p:sp>
        <p:sp>
          <p:nvSpPr>
            <p:cNvPr id="3" name="TextBox 2"/>
            <p:cNvSpPr txBox="1"/>
            <p:nvPr/>
          </p:nvSpPr>
          <p:spPr>
            <a:xfrm>
              <a:off x="5029200" y="4194470"/>
              <a:ext cx="1926579" cy="461665"/>
            </a:xfrm>
            <a:prstGeom prst="rect">
              <a:avLst/>
            </a:prstGeom>
            <a:noFill/>
          </p:spPr>
          <p:txBody>
            <a:bodyPr wrap="none" rtlCol="0">
              <a:spAutoFit/>
            </a:bodyPr>
            <a:lstStyle/>
            <a:p>
              <a:r>
                <a:rPr lang="en-US" altLang="zh-CN" sz="2400" dirty="0" smtClean="0">
                  <a:latin typeface="Symbol" charset="2"/>
                  <a:cs typeface="Symbol" charset="2"/>
                </a:rPr>
                <a:t>g</a:t>
              </a:r>
              <a:r>
                <a:rPr lang="en-US" altLang="zh-CN" sz="2400" dirty="0" smtClean="0"/>
                <a:t>, Z, W, </a:t>
              </a:r>
              <a:r>
                <a:rPr lang="en-US" altLang="zh-CN" sz="2400" dirty="0" smtClean="0">
                  <a:solidFill>
                    <a:srgbClr val="FF0000"/>
                  </a:solidFill>
                  <a:latin typeface="Symbol" charset="2"/>
                  <a:cs typeface="Symbol" charset="2"/>
                </a:rPr>
                <a:t>t</a:t>
              </a:r>
              <a:r>
                <a:rPr lang="en-US" altLang="zh-CN" sz="2400" dirty="0" smtClean="0">
                  <a:solidFill>
                    <a:srgbClr val="FF0000"/>
                  </a:solidFill>
                </a:rPr>
                <a:t>, </a:t>
              </a:r>
              <a:r>
                <a:rPr lang="en-US" altLang="zh-CN" sz="2400" dirty="0" smtClean="0">
                  <a:solidFill>
                    <a:srgbClr val="FF0000"/>
                  </a:solidFill>
                  <a:latin typeface="Symbol" charset="2"/>
                  <a:cs typeface="Symbol" charset="2"/>
                </a:rPr>
                <a:t>m</a:t>
              </a:r>
              <a:r>
                <a:rPr lang="en-US" altLang="zh-CN" sz="2400" dirty="0" smtClean="0">
                  <a:solidFill>
                    <a:srgbClr val="FF0000"/>
                  </a:solidFill>
                </a:rPr>
                <a:t>, e</a:t>
              </a:r>
              <a:endParaRPr lang="en-US" sz="2400" dirty="0">
                <a:solidFill>
                  <a:srgbClr val="FF0000"/>
                </a:solidFill>
              </a:endParaRPr>
            </a:p>
          </p:txBody>
        </p:sp>
        <p:sp>
          <p:nvSpPr>
            <p:cNvPr id="5" name="Oval 4"/>
            <p:cNvSpPr/>
            <p:nvPr/>
          </p:nvSpPr>
          <p:spPr>
            <a:xfrm>
              <a:off x="3716678" y="4867606"/>
              <a:ext cx="624578" cy="596800"/>
            </a:xfrm>
            <a:prstGeom prst="ellipse">
              <a:avLst/>
            </a:prstGeom>
            <a:solidFill>
              <a:srgbClr val="FF23DA">
                <a:alpha val="34000"/>
              </a:srgb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t>?</a:t>
              </a:r>
              <a:endParaRPr lang="en-US" sz="4000" dirty="0"/>
            </a:p>
          </p:txBody>
        </p:sp>
        <p:cxnSp>
          <p:nvCxnSpPr>
            <p:cNvPr id="16" name="直接连接符 13"/>
            <p:cNvCxnSpPr/>
            <p:nvPr/>
          </p:nvCxnSpPr>
          <p:spPr>
            <a:xfrm>
              <a:off x="3955039" y="5186035"/>
              <a:ext cx="1005038" cy="59218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52841" y="5477988"/>
              <a:ext cx="1926579" cy="461665"/>
            </a:xfrm>
            <a:prstGeom prst="rect">
              <a:avLst/>
            </a:prstGeom>
            <a:noFill/>
          </p:spPr>
          <p:txBody>
            <a:bodyPr wrap="none" rtlCol="0">
              <a:spAutoFit/>
            </a:bodyPr>
            <a:lstStyle/>
            <a:p>
              <a:r>
                <a:rPr lang="en-US" altLang="zh-CN" sz="2400" dirty="0" smtClean="0">
                  <a:latin typeface="Symbol" charset="2"/>
                  <a:cs typeface="Symbol" charset="2"/>
                </a:rPr>
                <a:t>g</a:t>
              </a:r>
              <a:r>
                <a:rPr lang="en-US" altLang="zh-CN" sz="2400" dirty="0" smtClean="0"/>
                <a:t>, Z, W, </a:t>
              </a:r>
              <a:r>
                <a:rPr lang="en-US" altLang="zh-CN" sz="2400" dirty="0" smtClean="0">
                  <a:solidFill>
                    <a:srgbClr val="FF0000"/>
                  </a:solidFill>
                  <a:latin typeface="Symbol" charset="2"/>
                  <a:cs typeface="Symbol" charset="2"/>
                </a:rPr>
                <a:t>t</a:t>
              </a:r>
              <a:r>
                <a:rPr lang="en-US" altLang="zh-CN" sz="2400" dirty="0" smtClean="0">
                  <a:solidFill>
                    <a:srgbClr val="FF0000"/>
                  </a:solidFill>
                </a:rPr>
                <a:t>, </a:t>
              </a:r>
              <a:r>
                <a:rPr lang="en-US" altLang="zh-CN" sz="2400" dirty="0" smtClean="0">
                  <a:solidFill>
                    <a:srgbClr val="FF0000"/>
                  </a:solidFill>
                  <a:latin typeface="Symbol" charset="2"/>
                  <a:cs typeface="Symbol" charset="2"/>
                </a:rPr>
                <a:t>m</a:t>
              </a:r>
              <a:r>
                <a:rPr lang="en-US" altLang="zh-CN" sz="2400" dirty="0" smtClean="0">
                  <a:solidFill>
                    <a:srgbClr val="FF0000"/>
                  </a:solidFill>
                </a:rPr>
                <a:t>, e</a:t>
              </a:r>
              <a:endParaRPr lang="en-US" sz="2400" dirty="0">
                <a:solidFill>
                  <a:srgbClr val="FF0000"/>
                </a:solidFill>
              </a:endParaRPr>
            </a:p>
          </p:txBody>
        </p:sp>
      </p:grpSp>
      <p:grpSp>
        <p:nvGrpSpPr>
          <p:cNvPr id="6" name="Group 5"/>
          <p:cNvGrpSpPr/>
          <p:nvPr/>
        </p:nvGrpSpPr>
        <p:grpSpPr>
          <a:xfrm>
            <a:off x="643217" y="1022611"/>
            <a:ext cx="7924670" cy="2068939"/>
            <a:chOff x="643217" y="1022611"/>
            <a:chExt cx="7924670" cy="2068939"/>
          </a:xfrm>
        </p:grpSpPr>
        <p:pic>
          <p:nvPicPr>
            <p:cNvPr id="7" name="Picture 6"/>
            <p:cNvPicPr>
              <a:picLocks noChangeAspect="1"/>
            </p:cNvPicPr>
            <p:nvPr/>
          </p:nvPicPr>
          <p:blipFill>
            <a:blip r:embed="rId2"/>
            <a:stretch>
              <a:fillRect/>
            </a:stretch>
          </p:blipFill>
          <p:spPr>
            <a:xfrm>
              <a:off x="2895600" y="1567550"/>
              <a:ext cx="1627654" cy="1524000"/>
            </a:xfrm>
            <a:prstGeom prst="rect">
              <a:avLst/>
            </a:prstGeom>
          </p:spPr>
        </p:pic>
        <p:pic>
          <p:nvPicPr>
            <p:cNvPr id="8" name="Picture 7"/>
            <p:cNvPicPr>
              <a:picLocks noChangeAspect="1"/>
            </p:cNvPicPr>
            <p:nvPr/>
          </p:nvPicPr>
          <p:blipFill>
            <a:blip r:embed="rId3"/>
            <a:stretch>
              <a:fillRect/>
            </a:stretch>
          </p:blipFill>
          <p:spPr>
            <a:xfrm>
              <a:off x="643217" y="1567550"/>
              <a:ext cx="1640995" cy="1453931"/>
            </a:xfrm>
            <a:prstGeom prst="rect">
              <a:avLst/>
            </a:prstGeom>
          </p:spPr>
        </p:pic>
        <p:pic>
          <p:nvPicPr>
            <p:cNvPr id="9" name="Picture 8"/>
            <p:cNvPicPr>
              <a:picLocks noChangeAspect="1"/>
            </p:cNvPicPr>
            <p:nvPr/>
          </p:nvPicPr>
          <p:blipFill>
            <a:blip r:embed="rId4"/>
            <a:stretch>
              <a:fillRect/>
            </a:stretch>
          </p:blipFill>
          <p:spPr>
            <a:xfrm>
              <a:off x="5029200" y="1567550"/>
              <a:ext cx="1627654" cy="1436414"/>
            </a:xfrm>
            <a:prstGeom prst="rect">
              <a:avLst/>
            </a:prstGeom>
          </p:spPr>
        </p:pic>
        <p:pic>
          <p:nvPicPr>
            <p:cNvPr id="10" name="Picture 9"/>
            <p:cNvPicPr>
              <a:picLocks noChangeAspect="1"/>
            </p:cNvPicPr>
            <p:nvPr/>
          </p:nvPicPr>
          <p:blipFill>
            <a:blip r:embed="rId5"/>
            <a:stretch>
              <a:fillRect/>
            </a:stretch>
          </p:blipFill>
          <p:spPr>
            <a:xfrm>
              <a:off x="6953575" y="1653346"/>
              <a:ext cx="1614312" cy="1436414"/>
            </a:xfrm>
            <a:prstGeom prst="rect">
              <a:avLst/>
            </a:prstGeom>
          </p:spPr>
        </p:pic>
        <p:sp>
          <p:nvSpPr>
            <p:cNvPr id="11" name="TextBox 10"/>
            <p:cNvSpPr txBox="1"/>
            <p:nvPr/>
          </p:nvSpPr>
          <p:spPr>
            <a:xfrm>
              <a:off x="916048" y="1022611"/>
              <a:ext cx="1022786" cy="461665"/>
            </a:xfrm>
            <a:prstGeom prst="rect">
              <a:avLst/>
            </a:prstGeom>
            <a:noFill/>
          </p:spPr>
          <p:txBody>
            <a:bodyPr wrap="none" rtlCol="0">
              <a:spAutoFit/>
            </a:bodyPr>
            <a:lstStyle/>
            <a:p>
              <a:r>
                <a:rPr lang="en-US" sz="2400" b="1" dirty="0" smtClean="0"/>
                <a:t>Strong</a:t>
              </a:r>
              <a:endParaRPr lang="en-US" sz="2400" b="1" dirty="0"/>
            </a:p>
          </p:txBody>
        </p:sp>
        <p:sp>
          <p:nvSpPr>
            <p:cNvPr id="18" name="TextBox 17"/>
            <p:cNvSpPr txBox="1"/>
            <p:nvPr/>
          </p:nvSpPr>
          <p:spPr>
            <a:xfrm>
              <a:off x="2590182" y="1022611"/>
              <a:ext cx="2252991" cy="461665"/>
            </a:xfrm>
            <a:prstGeom prst="rect">
              <a:avLst/>
            </a:prstGeom>
            <a:noFill/>
          </p:spPr>
          <p:txBody>
            <a:bodyPr wrap="none" rtlCol="0">
              <a:spAutoFit/>
            </a:bodyPr>
            <a:lstStyle/>
            <a:p>
              <a:r>
                <a:rPr lang="en-US" sz="2400" b="1" dirty="0" smtClean="0"/>
                <a:t>Electromagnetic </a:t>
              </a:r>
              <a:endParaRPr lang="en-US" sz="2400" b="1" dirty="0"/>
            </a:p>
          </p:txBody>
        </p:sp>
        <p:sp>
          <p:nvSpPr>
            <p:cNvPr id="19" name="TextBox 18"/>
            <p:cNvSpPr txBox="1"/>
            <p:nvPr/>
          </p:nvSpPr>
          <p:spPr>
            <a:xfrm>
              <a:off x="5364159" y="1022611"/>
              <a:ext cx="918190" cy="461665"/>
            </a:xfrm>
            <a:prstGeom prst="rect">
              <a:avLst/>
            </a:prstGeom>
            <a:noFill/>
          </p:spPr>
          <p:txBody>
            <a:bodyPr wrap="none" rtlCol="0">
              <a:spAutoFit/>
            </a:bodyPr>
            <a:lstStyle/>
            <a:p>
              <a:r>
                <a:rPr lang="en-US" sz="2400" b="1" dirty="0" smtClean="0"/>
                <a:t>Weak</a:t>
              </a:r>
              <a:endParaRPr lang="en-US" sz="2400" b="1" dirty="0"/>
            </a:p>
          </p:txBody>
        </p:sp>
        <p:sp>
          <p:nvSpPr>
            <p:cNvPr id="20" name="TextBox 19"/>
            <p:cNvSpPr txBox="1"/>
            <p:nvPr/>
          </p:nvSpPr>
          <p:spPr>
            <a:xfrm>
              <a:off x="6863146" y="1022611"/>
              <a:ext cx="1632779" cy="461665"/>
            </a:xfrm>
            <a:prstGeom prst="rect">
              <a:avLst/>
            </a:prstGeom>
            <a:noFill/>
          </p:spPr>
          <p:txBody>
            <a:bodyPr wrap="none" rtlCol="0">
              <a:spAutoFit/>
            </a:bodyPr>
            <a:lstStyle/>
            <a:p>
              <a:r>
                <a:rPr lang="en-US" sz="2400" b="1" dirty="0" smtClean="0"/>
                <a:t>Gravitation</a:t>
              </a:r>
              <a:endParaRPr lang="en-US" sz="2400" b="1" dirty="0"/>
            </a:p>
          </p:txBody>
        </p:sp>
      </p:grpSp>
      <p:sp>
        <p:nvSpPr>
          <p:cNvPr id="21" name="TextBox 20"/>
          <p:cNvSpPr txBox="1"/>
          <p:nvPr/>
        </p:nvSpPr>
        <p:spPr>
          <a:xfrm>
            <a:off x="998569" y="3455891"/>
            <a:ext cx="7420471" cy="523220"/>
          </a:xfrm>
          <a:prstGeom prst="rect">
            <a:avLst/>
          </a:prstGeom>
          <a:noFill/>
        </p:spPr>
        <p:txBody>
          <a:bodyPr wrap="none" rtlCol="0">
            <a:spAutoFit/>
          </a:bodyPr>
          <a:lstStyle/>
          <a:p>
            <a:r>
              <a:rPr lang="en-US" sz="2800" b="1" dirty="0" smtClean="0">
                <a:solidFill>
                  <a:srgbClr val="0000FF"/>
                </a:solidFill>
              </a:rPr>
              <a:t>A new interaction that we don’t understand yet! </a:t>
            </a:r>
            <a:endParaRPr lang="en-US" sz="2800" b="1" dirty="0">
              <a:solidFill>
                <a:srgbClr val="0000FF"/>
              </a:solidFill>
            </a:endParaRPr>
          </a:p>
        </p:txBody>
      </p:sp>
    </p:spTree>
    <p:extLst>
      <p:ext uri="{BB962C8B-B14F-4D97-AF65-F5344CB8AC3E}">
        <p14:creationId xmlns:p14="http://schemas.microsoft.com/office/powerpoint/2010/main" val="2700037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458"/>
            <a:ext cx="9110800" cy="1041179"/>
          </a:xfrm>
        </p:spPr>
        <p:txBody>
          <a:bodyPr>
            <a:normAutofit/>
          </a:bodyPr>
          <a:lstStyle/>
          <a:p>
            <a:r>
              <a:rPr lang="en-US" sz="3600" b="1" dirty="0" smtClean="0"/>
              <a:t>Higgs </a:t>
            </a:r>
            <a:r>
              <a:rPr lang="zh-CN" altLang="en-US" sz="3600" b="1" dirty="0" smtClean="0">
                <a:latin typeface="华文楷体"/>
                <a:ea typeface="华文楷体"/>
                <a:cs typeface="华文楷体"/>
              </a:rPr>
              <a:t>粒子发现后高能物理的主要</a:t>
            </a:r>
            <a:r>
              <a:rPr lang="zh-CN" altLang="en-US" sz="3600" b="1" dirty="0">
                <a:latin typeface="华文楷体"/>
                <a:ea typeface="华文楷体"/>
                <a:cs typeface="华文楷体"/>
              </a:rPr>
              <a:t>物理目标</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9</a:t>
            </a:fld>
            <a:endParaRPr lang="en-US"/>
          </a:p>
        </p:txBody>
      </p:sp>
      <p:sp>
        <p:nvSpPr>
          <p:cNvPr id="9" name="Content Placeholder 2"/>
          <p:cNvSpPr txBox="1">
            <a:spLocks/>
          </p:cNvSpPr>
          <p:nvPr/>
        </p:nvSpPr>
        <p:spPr>
          <a:xfrm>
            <a:off x="331290" y="1043692"/>
            <a:ext cx="8258588" cy="55689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2400" b="1" dirty="0" smtClean="0">
                <a:solidFill>
                  <a:srgbClr val="0000FF"/>
                </a:solidFill>
                <a:latin typeface="华文楷体"/>
                <a:ea typeface="华文楷体"/>
                <a:cs typeface="华文楷体"/>
              </a:rPr>
              <a:t>Higgs </a:t>
            </a:r>
            <a:r>
              <a:rPr lang="zh-CN" altLang="en-US" sz="2400" b="1" dirty="0" smtClean="0">
                <a:solidFill>
                  <a:srgbClr val="0000FF"/>
                </a:solidFill>
                <a:latin typeface="华文楷体"/>
                <a:ea typeface="华文楷体"/>
                <a:cs typeface="华文楷体"/>
              </a:rPr>
              <a:t>粒子物理</a:t>
            </a:r>
            <a:endParaRPr lang="en-US" altLang="zh-CN" sz="2400" b="1" dirty="0" smtClean="0">
              <a:solidFill>
                <a:srgbClr val="0000FF"/>
              </a:solidFill>
              <a:latin typeface="华文楷体"/>
              <a:ea typeface="华文楷体"/>
              <a:cs typeface="华文楷体"/>
            </a:endParaRPr>
          </a:p>
          <a:p>
            <a:pPr>
              <a:lnSpc>
                <a:spcPct val="120000"/>
              </a:lnSpc>
            </a:pPr>
            <a:r>
              <a:rPr lang="en-US" altLang="zh-CN" sz="2400" b="1" dirty="0" smtClean="0">
                <a:latin typeface="华文楷体"/>
                <a:ea typeface="华文楷体"/>
                <a:cs typeface="华文楷体"/>
              </a:rPr>
              <a:t>Higgs</a:t>
            </a:r>
            <a:r>
              <a:rPr lang="zh-CN" altLang="en-US" sz="2400" b="1" dirty="0" smtClean="0">
                <a:latin typeface="华文楷体"/>
                <a:ea typeface="华文楷体"/>
                <a:cs typeface="华文楷体"/>
              </a:rPr>
              <a:t>粒子</a:t>
            </a:r>
            <a:r>
              <a:rPr lang="zh-CN" altLang="en-US" sz="2400" b="1" dirty="0" smtClean="0">
                <a:solidFill>
                  <a:srgbClr val="FF0000"/>
                </a:solidFill>
                <a:latin typeface="华文楷体"/>
                <a:ea typeface="华文楷体"/>
                <a:cs typeface="华文楷体"/>
              </a:rPr>
              <a:t>性质</a:t>
            </a:r>
            <a:r>
              <a:rPr lang="zh-CN" altLang="en-US" sz="2400" b="1" dirty="0" smtClean="0">
                <a:latin typeface="华文楷体"/>
                <a:ea typeface="华文楷体"/>
                <a:cs typeface="华文楷体"/>
              </a:rPr>
              <a:t>研究</a:t>
            </a:r>
            <a:r>
              <a:rPr lang="en-US" altLang="zh-CN" sz="2400" b="1" dirty="0" smtClean="0">
                <a:latin typeface="华文楷体"/>
                <a:ea typeface="华文楷体"/>
                <a:cs typeface="华文楷体"/>
              </a:rPr>
              <a:t>: m,  </a:t>
            </a:r>
            <a:r>
              <a:rPr lang="zh-CN" altLang="en-US" sz="2400" b="1" dirty="0" smtClean="0">
                <a:latin typeface="华文楷体"/>
                <a:ea typeface="华文楷体"/>
                <a:cs typeface="华文楷体"/>
              </a:rPr>
              <a:t>宽度，</a:t>
            </a:r>
            <a:r>
              <a:rPr lang="en-US" altLang="zh-CN" sz="2400" b="1" dirty="0" smtClean="0">
                <a:latin typeface="华文楷体"/>
                <a:ea typeface="华文楷体"/>
                <a:cs typeface="华文楷体"/>
              </a:rPr>
              <a:t>J</a:t>
            </a:r>
            <a:r>
              <a:rPr lang="en-US" altLang="zh-CN" sz="2400" b="1" baseline="30000" dirty="0" smtClean="0">
                <a:latin typeface="华文楷体"/>
                <a:ea typeface="华文楷体"/>
                <a:cs typeface="华文楷体"/>
              </a:rPr>
              <a:t>PC</a:t>
            </a:r>
            <a:r>
              <a:rPr lang="en-US" altLang="zh-CN" sz="2400" b="1" dirty="0" smtClean="0">
                <a:latin typeface="华文楷体"/>
                <a:ea typeface="华文楷体"/>
                <a:cs typeface="华文楷体"/>
              </a:rPr>
              <a:t> , </a:t>
            </a:r>
            <a:r>
              <a:rPr lang="zh-CN" altLang="en-US" sz="2400" b="1" dirty="0" smtClean="0">
                <a:latin typeface="华文楷体"/>
                <a:ea typeface="华文楷体"/>
                <a:cs typeface="华文楷体"/>
              </a:rPr>
              <a:t>产生和</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衰变模式</a:t>
            </a:r>
            <a:r>
              <a:rPr lang="zh-CN" altLang="zh-CN" sz="2400" b="1" dirty="0">
                <a:latin typeface="华文楷体"/>
                <a:ea typeface="华文楷体"/>
                <a:cs typeface="华文楷体"/>
              </a:rPr>
              <a:t>；</a:t>
            </a:r>
            <a:endParaRPr lang="en-US" altLang="zh-CN" sz="2400" b="1" dirty="0">
              <a:latin typeface="华文楷体"/>
              <a:ea typeface="华文楷体"/>
              <a:cs typeface="华文楷体"/>
            </a:endParaRPr>
          </a:p>
          <a:p>
            <a:pPr>
              <a:lnSpc>
                <a:spcPct val="120000"/>
              </a:lnSpc>
            </a:pPr>
            <a:r>
              <a:rPr lang="zh-CN" altLang="en-US" sz="2400" b="1" dirty="0" smtClean="0">
                <a:latin typeface="华文楷体"/>
                <a:ea typeface="华文楷体"/>
                <a:cs typeface="华文楷体"/>
              </a:rPr>
              <a:t>与其它粒子的耦合。</a:t>
            </a:r>
            <a:endParaRPr lang="en-US" altLang="zh-CN" sz="2400" b="1" dirty="0">
              <a:latin typeface="华文楷体"/>
              <a:ea typeface="华文楷体"/>
              <a:cs typeface="华文楷体"/>
            </a:endParaRPr>
          </a:p>
          <a:p>
            <a:pPr>
              <a:lnSpc>
                <a:spcPct val="120000"/>
              </a:lnSpc>
            </a:pPr>
            <a:r>
              <a:rPr lang="en-US" altLang="zh-CN" sz="2400" b="1" dirty="0" smtClean="0">
                <a:latin typeface="华文楷体"/>
                <a:ea typeface="华文楷体"/>
                <a:cs typeface="华文楷体"/>
              </a:rPr>
              <a:t>Higgs</a:t>
            </a:r>
            <a:r>
              <a:rPr lang="zh-CN" altLang="en-US" sz="2400" b="1" dirty="0" smtClean="0">
                <a:latin typeface="华文楷体"/>
                <a:ea typeface="华文楷体"/>
                <a:cs typeface="华文楷体"/>
              </a:rPr>
              <a:t>粒子为新物理的探索提供新的窗口。</a:t>
            </a:r>
            <a:endParaRPr lang="en-US" altLang="zh-CN" sz="2400" b="1" dirty="0" smtClean="0">
              <a:latin typeface="华文楷体"/>
              <a:ea typeface="华文楷体"/>
              <a:cs typeface="华文楷体"/>
            </a:endParaRPr>
          </a:p>
          <a:p>
            <a:pPr marL="0" indent="0">
              <a:lnSpc>
                <a:spcPct val="120000"/>
              </a:lnSpc>
              <a:buNone/>
            </a:pPr>
            <a:endParaRPr lang="en-US" altLang="zh-CN" sz="1000" b="1" dirty="0" smtClean="0">
              <a:latin typeface="华文楷体"/>
              <a:ea typeface="华文楷体"/>
              <a:cs typeface="华文楷体"/>
            </a:endParaRPr>
          </a:p>
          <a:p>
            <a:pPr marL="0" indent="0">
              <a:lnSpc>
                <a:spcPct val="120000"/>
              </a:lnSpc>
              <a:buNone/>
            </a:pPr>
            <a:r>
              <a:rPr lang="zh-CN" altLang="en-US" sz="2400" b="1" dirty="0" smtClean="0">
                <a:solidFill>
                  <a:srgbClr val="0000FF"/>
                </a:solidFill>
                <a:latin typeface="华文楷体"/>
                <a:ea typeface="华文楷体"/>
                <a:cs typeface="华文楷体"/>
              </a:rPr>
              <a:t>超出标准模型新物理</a:t>
            </a:r>
            <a:endParaRPr lang="en-US" altLang="zh-CN" sz="2400" b="1" dirty="0" smtClean="0">
              <a:solidFill>
                <a:srgbClr val="0000FF"/>
              </a:solidFill>
              <a:latin typeface="华文楷体"/>
              <a:ea typeface="华文楷体"/>
              <a:cs typeface="华文楷体"/>
            </a:endParaRPr>
          </a:p>
          <a:p>
            <a:pPr>
              <a:lnSpc>
                <a:spcPct val="120000"/>
              </a:lnSpc>
            </a:pPr>
            <a:r>
              <a:rPr lang="zh-CN" altLang="en-US" sz="2400" b="1" dirty="0" smtClean="0">
                <a:solidFill>
                  <a:srgbClr val="000000"/>
                </a:solidFill>
                <a:latin typeface="华文楷体"/>
                <a:ea typeface="华文楷体"/>
                <a:cs typeface="华文楷体"/>
                <a:sym typeface="Wingdings"/>
              </a:rPr>
              <a:t>寻找其它</a:t>
            </a:r>
            <a:r>
              <a:rPr lang="en-US" altLang="zh-CN" sz="2400" b="1" dirty="0" smtClean="0">
                <a:solidFill>
                  <a:srgbClr val="000000"/>
                </a:solidFill>
                <a:latin typeface="华文楷体"/>
                <a:ea typeface="华文楷体"/>
                <a:cs typeface="华文楷体"/>
                <a:sym typeface="Wingdings"/>
              </a:rPr>
              <a:t>Higgs</a:t>
            </a:r>
            <a:r>
              <a:rPr lang="zh-CN" altLang="en-US" sz="2400" b="1" dirty="0" smtClean="0">
                <a:solidFill>
                  <a:srgbClr val="000000"/>
                </a:solidFill>
                <a:latin typeface="华文楷体"/>
                <a:ea typeface="华文楷体"/>
                <a:cs typeface="华文楷体"/>
                <a:sym typeface="Wingdings"/>
              </a:rPr>
              <a:t>粒子，</a:t>
            </a:r>
            <a:r>
              <a:rPr lang="zh-CN" altLang="en-US" sz="2400" b="1" dirty="0" smtClean="0">
                <a:latin typeface="华文楷体"/>
                <a:ea typeface="华文楷体"/>
                <a:cs typeface="华文楷体"/>
                <a:sym typeface="Wingdings"/>
              </a:rPr>
              <a:t>超对称</a:t>
            </a:r>
            <a:r>
              <a:rPr lang="zh-CN" altLang="en-US" sz="2400" b="1" dirty="0">
                <a:latin typeface="华文楷体"/>
                <a:ea typeface="华文楷体"/>
                <a:cs typeface="华文楷体"/>
                <a:sym typeface="Wingdings"/>
              </a:rPr>
              <a:t>粒子，暗物质粒子，奇异强子和极端</a:t>
            </a:r>
            <a:r>
              <a:rPr lang="zh-CN" altLang="en-US" sz="2400" b="1" dirty="0" smtClean="0">
                <a:latin typeface="华文楷体"/>
                <a:ea typeface="华文楷体"/>
                <a:cs typeface="华文楷体"/>
                <a:sym typeface="Wingdings"/>
              </a:rPr>
              <a:t>条件下物质形态</a:t>
            </a:r>
            <a:r>
              <a:rPr lang="en-US" altLang="zh-CN" sz="2400" b="1" dirty="0" smtClean="0">
                <a:latin typeface="华文楷体"/>
                <a:ea typeface="华文楷体"/>
                <a:cs typeface="华文楷体"/>
                <a:sym typeface="Wingdings"/>
              </a:rPr>
              <a:t>;</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直接</a:t>
            </a:r>
            <a:r>
              <a:rPr lang="zh-CN" altLang="en-US" sz="2400" b="1" dirty="0" smtClean="0">
                <a:latin typeface="华文楷体"/>
                <a:ea typeface="华文楷体"/>
                <a:cs typeface="华文楷体"/>
                <a:sym typeface="Wingdings"/>
              </a:rPr>
              <a:t>寻找－高能量，高统计量数据</a:t>
            </a:r>
            <a:r>
              <a:rPr lang="en-US" altLang="zh-CN" sz="2400" b="1" dirty="0">
                <a:latin typeface="华文楷体"/>
                <a:ea typeface="华文楷体"/>
                <a:cs typeface="华文楷体"/>
                <a:sym typeface="Wingdings"/>
              </a:rPr>
              <a:t>.</a:t>
            </a:r>
            <a:r>
              <a:rPr lang="en-US" altLang="zh-CN" sz="2400" b="1" dirty="0" smtClean="0">
                <a:latin typeface="华文楷体"/>
                <a:ea typeface="华文楷体"/>
                <a:cs typeface="华文楷体"/>
                <a:sym typeface="Wingdings"/>
              </a:rPr>
              <a:t> </a:t>
            </a:r>
            <a:r>
              <a:rPr lang="en-US" sz="2400" b="1" dirty="0"/>
              <a:t>Look for </a:t>
            </a:r>
            <a:r>
              <a:rPr lang="en-US" sz="2400" b="1" dirty="0">
                <a:solidFill>
                  <a:srgbClr val="FF0000"/>
                </a:solidFill>
              </a:rPr>
              <a:t>unusual </a:t>
            </a:r>
            <a:r>
              <a:rPr lang="en-US" sz="2400" b="1" dirty="0" smtClean="0">
                <a:solidFill>
                  <a:srgbClr val="FF0000"/>
                </a:solidFill>
              </a:rPr>
              <a:t>signatures</a:t>
            </a:r>
            <a:r>
              <a:rPr lang="en-US" sz="2400" b="1" dirty="0" smtClean="0"/>
              <a:t> and </a:t>
            </a:r>
            <a:r>
              <a:rPr lang="en-US" sz="2400" b="1" dirty="0">
                <a:solidFill>
                  <a:srgbClr val="FF0000"/>
                </a:solidFill>
              </a:rPr>
              <a:t>rare</a:t>
            </a:r>
            <a:r>
              <a:rPr lang="en-US" sz="2400" b="1" dirty="0"/>
              <a:t> final </a:t>
            </a:r>
            <a:r>
              <a:rPr lang="en-US" sz="2400" b="1" dirty="0" smtClean="0"/>
              <a:t>states;</a:t>
            </a:r>
            <a:endParaRPr lang="en-US" altLang="zh-CN" sz="2400" b="1" dirty="0" smtClean="0">
              <a:latin typeface="华文楷体"/>
              <a:ea typeface="华文楷体"/>
              <a:cs typeface="华文楷体"/>
              <a:sym typeface="Wingdings"/>
            </a:endParaRPr>
          </a:p>
          <a:p>
            <a:r>
              <a:rPr lang="zh-CN" altLang="en-US" sz="2400" b="1" dirty="0" smtClean="0">
                <a:latin typeface="华文楷体"/>
                <a:ea typeface="华文楷体"/>
                <a:cs typeface="华文楷体"/>
              </a:rPr>
              <a:t>间接</a:t>
            </a:r>
            <a:r>
              <a:rPr lang="zh-CN" altLang="en-US" sz="2400" b="1" dirty="0" smtClean="0">
                <a:latin typeface="华文楷体"/>
                <a:ea typeface="华文楷体"/>
                <a:cs typeface="华文楷体"/>
                <a:sym typeface="Wingdings"/>
              </a:rPr>
              <a:t>寻找－高统计量，高精度</a:t>
            </a:r>
            <a:r>
              <a:rPr lang="en-US" altLang="zh-CN" sz="2400" b="1" dirty="0" smtClean="0">
                <a:latin typeface="华文楷体"/>
                <a:ea typeface="华文楷体"/>
                <a:cs typeface="华文楷体"/>
                <a:sym typeface="Wingdings"/>
              </a:rPr>
              <a:t>. </a:t>
            </a:r>
            <a:r>
              <a:rPr lang="en-US" sz="2400" b="1" dirty="0"/>
              <a:t>Precision measurements of</a:t>
            </a:r>
          </a:p>
          <a:p>
            <a:pPr marL="0" indent="0">
              <a:buNone/>
            </a:pPr>
            <a:r>
              <a:rPr lang="en-US" sz="2400" b="1" dirty="0" smtClean="0"/>
              <a:t>     the </a:t>
            </a:r>
            <a:r>
              <a:rPr lang="en-US" sz="2400" b="1" dirty="0"/>
              <a:t>known </a:t>
            </a:r>
            <a:r>
              <a:rPr lang="en-US" sz="2400" b="1" dirty="0" smtClean="0"/>
              <a:t>processes.</a:t>
            </a:r>
            <a:endParaRPr lang="en-US" altLang="zh-CN" sz="2400" b="1" dirty="0" smtClean="0">
              <a:latin typeface="华文楷体"/>
              <a:ea typeface="华文楷体"/>
              <a:cs typeface="华文楷体"/>
              <a:sym typeface="Wingdings"/>
            </a:endParaRPr>
          </a:p>
        </p:txBody>
      </p:sp>
    </p:spTree>
    <p:extLst>
      <p:ext uri="{BB962C8B-B14F-4D97-AF65-F5344CB8AC3E}">
        <p14:creationId xmlns:p14="http://schemas.microsoft.com/office/powerpoint/2010/main" val="55555749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6.6|6.5|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18340</TotalTime>
  <Words>3465</Words>
  <Application>Microsoft Macintosh PowerPoint</Application>
  <PresentationFormat>On-screen Show (4:3)</PresentationFormat>
  <Paragraphs>753</Paragraphs>
  <Slides>47</Slides>
  <Notes>16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Office Theme</vt:lpstr>
      <vt:lpstr>Photo Editor 照片</vt:lpstr>
      <vt:lpstr>公式</vt:lpstr>
      <vt:lpstr>Equation</vt:lpstr>
      <vt:lpstr>中国高能物理发展战略研讨（第5次）</vt:lpstr>
      <vt:lpstr>提纲</vt:lpstr>
      <vt:lpstr>Key Science Questions</vt:lpstr>
      <vt:lpstr>PowerPoint Presentation</vt:lpstr>
      <vt:lpstr>粒子物理前沿</vt:lpstr>
      <vt:lpstr>大型强子对撞机－世界最高能量前沿</vt:lpstr>
      <vt:lpstr>Physics at LHC</vt:lpstr>
      <vt:lpstr>PowerPoint Presentation</vt:lpstr>
      <vt:lpstr>Higgs 粒子发现后高能物理的主要物理目标</vt:lpstr>
      <vt:lpstr>PowerPoint Presentation</vt:lpstr>
      <vt:lpstr>The Belle Experiment at KEKB</vt:lpstr>
      <vt:lpstr>PowerPoint Presentation</vt:lpstr>
      <vt:lpstr>Belle II Detector</vt:lpstr>
      <vt:lpstr>Physics at SuperB Factory—Precision Frontier</vt:lpstr>
      <vt:lpstr>Belle II Schedule </vt:lpstr>
      <vt:lpstr>PowerPoint Presentation</vt:lpstr>
      <vt:lpstr> Physics at tau-charm sector</vt:lpstr>
      <vt:lpstr>北京谱仪 (BESIII Detector)</vt:lpstr>
      <vt:lpstr>PowerPoint Presentation</vt:lpstr>
      <vt:lpstr> 北京正负电子对撞机和北京谱仪</vt:lpstr>
      <vt:lpstr>人类共建27个粒子加速器，尚有7个在运行  </vt:lpstr>
      <vt:lpstr>Future High Energy Frontiers</vt:lpstr>
      <vt:lpstr>PowerPoint Presentation</vt:lpstr>
      <vt:lpstr>中国高能物理的未来？</vt:lpstr>
      <vt:lpstr>十三五，十四五的规划？</vt:lpstr>
      <vt:lpstr>PowerPoint Presentation</vt:lpstr>
      <vt:lpstr>PowerPoint Presentation</vt:lpstr>
      <vt:lpstr>HIEPA (High Intensity Electron Positron Accelerator )</vt:lpstr>
      <vt:lpstr>PowerPoint Presentation</vt:lpstr>
      <vt:lpstr>Accelerator-based Experiments </vt:lpstr>
      <vt:lpstr>中国高能物理走向何方？</vt:lpstr>
      <vt:lpstr>全球性科学的理念</vt:lpstr>
      <vt:lpstr>PowerPoint Presentation</vt:lpstr>
      <vt:lpstr>What Can Be Learnt From CERN?  </vt:lpstr>
      <vt:lpstr>Extra Slides</vt:lpstr>
      <vt:lpstr>粒子物理重大科学前沿问题</vt:lpstr>
      <vt:lpstr>PowerPoint Presentation</vt:lpstr>
      <vt:lpstr>Features of Accelerator-based Experiment</vt:lpstr>
      <vt:lpstr>Features of Non Accelerator-based Experiment</vt:lpstr>
      <vt:lpstr>Remarks</vt:lpstr>
      <vt:lpstr>基本粒子物理研究的特点</vt:lpstr>
      <vt:lpstr>问题和思考</vt:lpstr>
      <vt:lpstr>Put all the best together  </vt:lpstr>
      <vt:lpstr>Demanding of global science  Put all the best together</vt:lpstr>
      <vt:lpstr>PowerPoint Presentation</vt:lpstr>
      <vt:lpstr>PowerPoint Presentation</vt:lpstr>
      <vt:lpstr>DOE Funding to National Labs and Universities </vt:lpstr>
    </vt:vector>
  </TitlesOfParts>
  <Company>ustc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Zhengguo Zhao</cp:lastModifiedBy>
  <cp:revision>1254</cp:revision>
  <cp:lastPrinted>2015-01-13T05:42:08Z</cp:lastPrinted>
  <dcterms:created xsi:type="dcterms:W3CDTF">2012-07-20T12:09:59Z</dcterms:created>
  <dcterms:modified xsi:type="dcterms:W3CDTF">2016-08-19T13:40:47Z</dcterms:modified>
</cp:coreProperties>
</file>