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4643"/>
  </p:normalViewPr>
  <p:slideViewPr>
    <p:cSldViewPr snapToGrid="0" snapToObjects="1">
      <p:cViewPr varScale="1">
        <p:scale>
          <a:sx n="127" d="100"/>
          <a:sy n="127" d="100"/>
        </p:scale>
        <p:origin x="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tlas-logo-0803011_05_cle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75"/>
            <a:ext cx="1557867" cy="1869440"/>
          </a:xfrm>
          <a:prstGeom prst="rect">
            <a:avLst/>
          </a:prstGeom>
        </p:spPr>
      </p:pic>
      <p:pic>
        <p:nvPicPr>
          <p:cNvPr id="13" name="Picture 12" descr="tsinghua_logo2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734" y="0"/>
            <a:ext cx="1866265" cy="186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4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51"/>
            <a:ext cx="9144000" cy="68891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0765"/>
            <a:ext cx="9144000" cy="6148310"/>
          </a:xfrm>
        </p:spPr>
        <p:txBody>
          <a:bodyPr/>
          <a:lstStyle>
            <a:lvl1pPr marL="180000" algn="l">
              <a:buSzPct val="100000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39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83950"/>
            <a:ext cx="2133600" cy="365125"/>
          </a:xfrm>
        </p:spPr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9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4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0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5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F9F3-96FA-B241-B153-DAC32D01BF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BCC2-AD91-384A-89AB-5047EE31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3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1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sample and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the package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pan.baidu.com/s/1pK81ZAV</a:t>
            </a:r>
          </a:p>
          <a:p>
            <a:endParaRPr lang="en-US" dirty="0"/>
          </a:p>
          <a:p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</a:t>
            </a:r>
            <a:r>
              <a:rPr lang="en-US" dirty="0" err="1" smtClean="0"/>
              <a:t>tagprobe_istep.tar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.L </a:t>
            </a:r>
            <a:r>
              <a:rPr lang="en-US" dirty="0" err="1" smtClean="0"/>
              <a:t>dataanalyze.C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un()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2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Generated from MC for LHC production with ATLAS detector simulation</a:t>
            </a:r>
          </a:p>
          <a:p>
            <a:r>
              <a:rPr lang="en-US" sz="1100" dirty="0"/>
              <a:t>******************************************************************************</a:t>
            </a:r>
          </a:p>
          <a:p>
            <a:r>
              <a:rPr lang="en-US" sz="1100" dirty="0"/>
              <a:t>*Tree    :data      : data                                                   *</a:t>
            </a:r>
          </a:p>
          <a:p>
            <a:r>
              <a:rPr lang="en-US" sz="1100" dirty="0"/>
              <a:t>*Entries :   105265 : Total =         5614290 bytes  File  Size =    2732107 *</a:t>
            </a:r>
          </a:p>
          <a:p>
            <a:r>
              <a:rPr lang="en-US" sz="1100" dirty="0"/>
              <a:t>*        :          : Tree compression factor =   2.05                       *</a:t>
            </a:r>
          </a:p>
          <a:p>
            <a:r>
              <a:rPr lang="en-US" sz="1100" dirty="0"/>
              <a:t>******************************************************************************</a:t>
            </a:r>
          </a:p>
          <a:p>
            <a:r>
              <a:rPr lang="en-US" sz="1100" dirty="0"/>
              <a:t>*Br    0 :</a:t>
            </a:r>
            <a:r>
              <a:rPr lang="en-US" sz="1100" dirty="0" err="1"/>
              <a:t>ele_N</a:t>
            </a:r>
            <a:r>
              <a:rPr lang="en-US" sz="1100" dirty="0"/>
              <a:t>     : </a:t>
            </a:r>
            <a:r>
              <a:rPr lang="en-US" sz="1100" dirty="0" err="1"/>
              <a:t>ele_N</a:t>
            </a:r>
            <a:r>
              <a:rPr lang="en-US" sz="1100" dirty="0"/>
              <a:t>/I                                                *</a:t>
            </a:r>
          </a:p>
          <a:p>
            <a:r>
              <a:rPr lang="en-US" sz="1100" dirty="0"/>
              <a:t>*Entries :   105265 : Total  Size=     422918 bytes  File Size  =      44030 *</a:t>
            </a:r>
          </a:p>
          <a:p>
            <a:r>
              <a:rPr lang="en-US" sz="1100" dirty="0"/>
              <a:t>*Baskets :       17 : Basket Size=      32000 bytes  Compression=   9.59     *</a:t>
            </a:r>
          </a:p>
          <a:p>
            <a:r>
              <a:rPr lang="en-US" sz="1100" dirty="0"/>
              <a:t>*............................................................................*</a:t>
            </a:r>
          </a:p>
          <a:p>
            <a:r>
              <a:rPr lang="en-US" sz="1100" dirty="0"/>
              <a:t>*Br    1 :</a:t>
            </a:r>
            <a:r>
              <a:rPr lang="en-US" sz="1100" dirty="0" err="1"/>
              <a:t>ele_PT</a:t>
            </a:r>
            <a:r>
              <a:rPr lang="en-US" sz="1100" dirty="0"/>
              <a:t>    : </a:t>
            </a:r>
            <a:r>
              <a:rPr lang="en-US" sz="1100" dirty="0" err="1"/>
              <a:t>ele_PT</a:t>
            </a:r>
            <a:r>
              <a:rPr lang="en-US" sz="1100" dirty="0"/>
              <a:t>[</a:t>
            </a:r>
            <a:r>
              <a:rPr lang="en-US" sz="1100" dirty="0" err="1"/>
              <a:t>ele_N</a:t>
            </a:r>
            <a:r>
              <a:rPr lang="en-US" sz="1100" dirty="0"/>
              <a:t>]/F                                        *</a:t>
            </a:r>
          </a:p>
          <a:p>
            <a:r>
              <a:rPr lang="en-US" sz="1100" dirty="0"/>
              <a:t>*Entries :   105265 : Total  Size=    1038188 bytes  File Size  =     723075 *</a:t>
            </a:r>
          </a:p>
          <a:p>
            <a:r>
              <a:rPr lang="en-US" sz="1100" dirty="0"/>
              <a:t>*Baskets :       47 : Basket Size=      32000 bytes  Compression=   1.43     *</a:t>
            </a:r>
          </a:p>
          <a:p>
            <a:r>
              <a:rPr lang="en-US" sz="1100" dirty="0"/>
              <a:t>*............................................................................*</a:t>
            </a:r>
          </a:p>
          <a:p>
            <a:r>
              <a:rPr lang="en-US" sz="1100" dirty="0"/>
              <a:t>*Br    2 :</a:t>
            </a:r>
            <a:r>
              <a:rPr lang="en-US" sz="1100" dirty="0" err="1"/>
              <a:t>ele_Eta</a:t>
            </a:r>
            <a:r>
              <a:rPr lang="en-US" sz="1100" dirty="0"/>
              <a:t>   : </a:t>
            </a:r>
            <a:r>
              <a:rPr lang="en-US" sz="1100" dirty="0" err="1"/>
              <a:t>ele_Eta</a:t>
            </a:r>
            <a:r>
              <a:rPr lang="en-US" sz="1100" dirty="0"/>
              <a:t>[</a:t>
            </a:r>
            <a:r>
              <a:rPr lang="en-US" sz="1100" dirty="0" err="1"/>
              <a:t>ele_N</a:t>
            </a:r>
            <a:r>
              <a:rPr lang="en-US" sz="1100" dirty="0"/>
              <a:t>]/F                                       *</a:t>
            </a:r>
          </a:p>
          <a:p>
            <a:r>
              <a:rPr lang="en-US" sz="1100" dirty="0"/>
              <a:t>*Entries :   105265 : Total  Size=    1038239 bytes  File Size  =     749259 *</a:t>
            </a:r>
          </a:p>
          <a:p>
            <a:r>
              <a:rPr lang="en-US" sz="1100" dirty="0"/>
              <a:t>*Baskets :       47 : Basket Size=      32000 bytes  Compression=   1.38     *</a:t>
            </a:r>
          </a:p>
          <a:p>
            <a:r>
              <a:rPr lang="en-US" sz="1100" dirty="0"/>
              <a:t>*............................................................................*</a:t>
            </a:r>
          </a:p>
          <a:p>
            <a:r>
              <a:rPr lang="en-US" sz="1100" dirty="0"/>
              <a:t>*Br    3 :</a:t>
            </a:r>
            <a:r>
              <a:rPr lang="en-US" sz="1100" dirty="0" err="1"/>
              <a:t>ele_Phi</a:t>
            </a:r>
            <a:r>
              <a:rPr lang="en-US" sz="1100" dirty="0"/>
              <a:t>   : </a:t>
            </a:r>
            <a:r>
              <a:rPr lang="en-US" sz="1100" dirty="0" err="1"/>
              <a:t>ele_Phi</a:t>
            </a:r>
            <a:r>
              <a:rPr lang="en-US" sz="1100" dirty="0"/>
              <a:t>[</a:t>
            </a:r>
            <a:r>
              <a:rPr lang="en-US" sz="1100" dirty="0" err="1"/>
              <a:t>ele_N</a:t>
            </a:r>
            <a:r>
              <a:rPr lang="en-US" sz="1100" dirty="0"/>
              <a:t>]/F                                       *</a:t>
            </a:r>
          </a:p>
          <a:p>
            <a:r>
              <a:rPr lang="en-US" sz="1100" dirty="0"/>
              <a:t>*Entries :   105265 : Total  Size=    1038239 bytes  File Size  =     750433 *</a:t>
            </a:r>
          </a:p>
          <a:p>
            <a:r>
              <a:rPr lang="en-US" sz="1100" dirty="0"/>
              <a:t>*Baskets :       47 : Basket Size=      32000 bytes  Compression=   1.38     *</a:t>
            </a:r>
          </a:p>
          <a:p>
            <a:r>
              <a:rPr lang="en-US" sz="1100" dirty="0"/>
              <a:t>*............................................................................*</a:t>
            </a:r>
          </a:p>
          <a:p>
            <a:r>
              <a:rPr lang="en-US" sz="1100" dirty="0"/>
              <a:t>*Br    4 :</a:t>
            </a:r>
            <a:r>
              <a:rPr lang="en-US" sz="1100" dirty="0" err="1"/>
              <a:t>ele_Charge</a:t>
            </a:r>
            <a:r>
              <a:rPr lang="en-US" sz="1100" dirty="0"/>
              <a:t> : </a:t>
            </a:r>
            <a:r>
              <a:rPr lang="en-US" sz="1100" dirty="0" err="1"/>
              <a:t>ele_Charge</a:t>
            </a:r>
            <a:r>
              <a:rPr lang="en-US" sz="1100" dirty="0"/>
              <a:t>[</a:t>
            </a:r>
            <a:r>
              <a:rPr lang="en-US" sz="1100" dirty="0" err="1"/>
              <a:t>ele_N</a:t>
            </a:r>
            <a:r>
              <a:rPr lang="en-US" sz="1100" dirty="0"/>
              <a:t>]/I                                   *</a:t>
            </a:r>
          </a:p>
          <a:p>
            <a:r>
              <a:rPr lang="en-US" sz="1100" dirty="0"/>
              <a:t>*Entries :   105265 : Total  Size=    1038385 bytes  File Size  =     246315 *</a:t>
            </a:r>
          </a:p>
          <a:p>
            <a:r>
              <a:rPr lang="en-US" sz="1100" dirty="0"/>
              <a:t>*Baskets :       47 : Basket Size=      32000 bytes  Compression=   4.21     *</a:t>
            </a:r>
          </a:p>
          <a:p>
            <a:r>
              <a:rPr lang="en-US" sz="1100" dirty="0"/>
              <a:t>*............................................................................*</a:t>
            </a:r>
          </a:p>
          <a:p>
            <a:r>
              <a:rPr lang="en-US" sz="1100" dirty="0"/>
              <a:t>*Br    5 :</a:t>
            </a:r>
            <a:r>
              <a:rPr lang="en-US" sz="1100" dirty="0" err="1"/>
              <a:t>ele_tight</a:t>
            </a:r>
            <a:r>
              <a:rPr lang="en-US" sz="1100" dirty="0"/>
              <a:t> : </a:t>
            </a:r>
            <a:r>
              <a:rPr lang="en-US" sz="1100" dirty="0" err="1"/>
              <a:t>ele_tight</a:t>
            </a:r>
            <a:r>
              <a:rPr lang="en-US" sz="1100" dirty="0"/>
              <a:t>[</a:t>
            </a:r>
            <a:r>
              <a:rPr lang="en-US" sz="1100" dirty="0" err="1"/>
              <a:t>ele_N</a:t>
            </a:r>
            <a:r>
              <a:rPr lang="en-US" sz="1100" dirty="0"/>
              <a:t>]/I                                     *</a:t>
            </a:r>
          </a:p>
          <a:p>
            <a:r>
              <a:rPr lang="en-US" sz="1100" dirty="0"/>
              <a:t>*Entries :   105265 : Total  Size=    1038334 bytes  File Size  =     216414 *</a:t>
            </a:r>
          </a:p>
          <a:p>
            <a:r>
              <a:rPr lang="en-US" sz="1100" dirty="0"/>
              <a:t>*Baskets :       47 : Basket Size=      32000 bytes  Compression=   4.79     *</a:t>
            </a:r>
          </a:p>
          <a:p>
            <a:r>
              <a:rPr lang="en-US" sz="1100" dirty="0"/>
              <a:t>*............................................................................*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5446207" y="2321170"/>
            <a:ext cx="3516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Electron information only:</a:t>
            </a:r>
          </a:p>
          <a:p>
            <a:endParaRPr lang="en-US" dirty="0" smtClean="0"/>
          </a:p>
          <a:p>
            <a:r>
              <a:rPr lang="en-US" dirty="0" smtClean="0"/>
              <a:t>Momentum</a:t>
            </a:r>
          </a:p>
          <a:p>
            <a:endParaRPr lang="en-US" dirty="0" smtClean="0"/>
          </a:p>
          <a:p>
            <a:r>
              <a:rPr lang="en-US" dirty="0" smtClean="0"/>
              <a:t>Electric charge</a:t>
            </a:r>
          </a:p>
          <a:p>
            <a:endParaRPr lang="en-US" dirty="0" smtClean="0"/>
          </a:p>
          <a:p>
            <a:r>
              <a:rPr lang="en-US" dirty="0" smtClean="0"/>
              <a:t>Electron </a:t>
            </a:r>
            <a:r>
              <a:rPr lang="en-US" dirty="0" err="1" smtClean="0"/>
              <a:t>ID_tight</a:t>
            </a:r>
            <a:endParaRPr lang="en-US" dirty="0" smtClean="0"/>
          </a:p>
          <a:p>
            <a:r>
              <a:rPr lang="en-US" dirty="0" smtClean="0"/>
              <a:t>(=1, passing tight selection)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Mixture of Zee process and QCD </a:t>
            </a:r>
            <a:r>
              <a:rPr lang="en-US" dirty="0" err="1" smtClean="0"/>
              <a:t>dijet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smtClean="0"/>
              <a:t>With some small probability, jet is </a:t>
            </a:r>
            <a:r>
              <a:rPr lang="en-US" dirty="0" err="1" smtClean="0"/>
              <a:t>mis</a:t>
            </a:r>
            <a:r>
              <a:rPr lang="en-US" dirty="0" smtClean="0"/>
              <a:t>-reconstructed as electron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1832010"/>
            <a:ext cx="720090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directly counting the number of electrons passing the tight selection, we get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46" y="1946875"/>
            <a:ext cx="7200900" cy="490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0264" y="1577543"/>
            <a:ext cx="4622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Too low to be correct!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85" y="1439043"/>
            <a:ext cx="3838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Electron sample is not pure, contaminated by </a:t>
            </a:r>
            <a:r>
              <a:rPr lang="en-US" smtClean="0">
                <a:solidFill>
                  <a:srgbClr val="0070C0"/>
                </a:solidFill>
              </a:rPr>
              <a:t>jet-faked electron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3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Tag&amp;Probe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</a:t>
            </a:r>
            <a:r>
              <a:rPr lang="en-US" dirty="0" err="1" smtClean="0"/>
              <a:t>tag&amp;probe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1946875"/>
            <a:ext cx="7200900" cy="490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99621" y="1392877"/>
            <a:ext cx="494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improvement, but still not </a:t>
            </a:r>
            <a:r>
              <a:rPr lang="en-US" smtClean="0">
                <a:solidFill>
                  <a:srgbClr val="0070C0"/>
                </a:solidFill>
              </a:rPr>
              <a:t>pure enough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9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Tag&amp;probe</a:t>
            </a:r>
            <a:r>
              <a:rPr lang="en-US" dirty="0" smtClean="0"/>
              <a:t> with background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 the spectrum to remove the background contribution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42" y="1711429"/>
            <a:ext cx="720090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0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and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way to reduce the background contribution at selection level?</a:t>
            </a:r>
          </a:p>
          <a:p>
            <a:pPr lvl="1"/>
            <a:r>
              <a:rPr lang="en-US" dirty="0" smtClean="0"/>
              <a:t>Narrower window around Z  peak?</a:t>
            </a:r>
          </a:p>
          <a:p>
            <a:pPr lvl="1"/>
            <a:r>
              <a:rPr lang="en-US" dirty="0" smtClean="0"/>
              <a:t>Charge information?</a:t>
            </a:r>
          </a:p>
          <a:p>
            <a:pPr lvl="1"/>
            <a:endParaRPr lang="en-US" dirty="0"/>
          </a:p>
          <a:p>
            <a:r>
              <a:rPr lang="en-US" dirty="0" smtClean="0"/>
              <a:t>Is efficiency a constant?</a:t>
            </a:r>
          </a:p>
          <a:p>
            <a:pPr lvl="1"/>
            <a:r>
              <a:rPr lang="en-US" dirty="0" smtClean="0"/>
              <a:t>Dependence on the </a:t>
            </a:r>
            <a:r>
              <a:rPr lang="en-US" dirty="0" err="1" smtClean="0"/>
              <a:t>pseudorapidity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Dependence on the </a:t>
            </a:r>
            <a:r>
              <a:rPr lang="en-US" dirty="0" err="1" smtClean="0"/>
              <a:t>pT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Uncertainty?</a:t>
            </a:r>
          </a:p>
          <a:p>
            <a:pPr lvl="1"/>
            <a:r>
              <a:rPr lang="en-US" dirty="0" smtClean="0"/>
              <a:t>Statistical uncertainty?</a:t>
            </a:r>
          </a:p>
          <a:p>
            <a:pPr lvl="1"/>
            <a:r>
              <a:rPr lang="en-US" dirty="0" smtClean="0"/>
              <a:t>Systematic uncertainty?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04879"/>
      </p:ext>
    </p:extLst>
  </p:cSld>
  <p:clrMapOvr>
    <a:masterClrMapping/>
  </p:clrMapOvr>
</p:sld>
</file>

<file path=ppt/theme/theme1.xml><?xml version="1.0" encoding="utf-8"?>
<a:theme xmlns:a="http://schemas.openxmlformats.org/drawingml/2006/main" name="tsinghua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tsinghua</Template>
  <TotalTime>28</TotalTime>
  <Words>437</Words>
  <Application>Microsoft Macintosh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tsinghua</vt:lpstr>
      <vt:lpstr>PowerPoint Presentation</vt:lpstr>
      <vt:lpstr>Getting sample and code</vt:lpstr>
      <vt:lpstr>Data Sample</vt:lpstr>
      <vt:lpstr>Data Composition</vt:lpstr>
      <vt:lpstr>Efficiency Measurement</vt:lpstr>
      <vt:lpstr>Tag&amp;Probe</vt:lpstr>
      <vt:lpstr>Tag&amp;probe with background subtraction</vt:lpstr>
      <vt:lpstr>Question and Task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Ning Zhou</dc:creator>
  <cp:lastModifiedBy>Ning Zhou</cp:lastModifiedBy>
  <cp:revision>10</cp:revision>
  <dcterms:created xsi:type="dcterms:W3CDTF">2016-07-16T14:04:23Z</dcterms:created>
  <dcterms:modified xsi:type="dcterms:W3CDTF">2016-07-16T14:32:50Z</dcterms:modified>
</cp:coreProperties>
</file>