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65" r:id="rId2"/>
    <p:sldId id="272" r:id="rId3"/>
    <p:sldId id="266" r:id="rId4"/>
    <p:sldId id="267" r:id="rId5"/>
    <p:sldId id="270" r:id="rId6"/>
    <p:sldId id="268" r:id="rId7"/>
    <p:sldId id="271" r:id="rId8"/>
    <p:sldId id="275" r:id="rId9"/>
    <p:sldId id="284" r:id="rId10"/>
    <p:sldId id="276" r:id="rId11"/>
    <p:sldId id="277" r:id="rId12"/>
    <p:sldId id="278" r:id="rId13"/>
    <p:sldId id="279" r:id="rId14"/>
    <p:sldId id="285" r:id="rId15"/>
    <p:sldId id="280" r:id="rId16"/>
    <p:sldId id="282" r:id="rId17"/>
    <p:sldId id="281" r:id="rId18"/>
    <p:sldId id="283" r:id="rId19"/>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42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E8916CA2-51A6-4508-B3D8-EF28761710F2}" type="datetimeFigureOut">
              <a:rPr lang="zh-CN" altLang="en-US" smtClean="0"/>
              <a:t>2016/7/20</a:t>
            </a:fld>
            <a:endParaRPr lang="zh-CN" altLang="en-US"/>
          </a:p>
        </p:txBody>
      </p:sp>
      <p:sp>
        <p:nvSpPr>
          <p:cNvPr id="4" name="页脚占位符 3"/>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919A7C2E-D098-4F71-972D-79BD9BA78E10}" type="slidenum">
              <a:rPr lang="zh-CN" altLang="en-US" smtClean="0"/>
              <a:t>‹#›</a:t>
            </a:fld>
            <a:endParaRPr lang="zh-CN" altLang="en-US"/>
          </a:p>
        </p:txBody>
      </p:sp>
    </p:spTree>
    <p:extLst>
      <p:ext uri="{BB962C8B-B14F-4D97-AF65-F5344CB8AC3E}">
        <p14:creationId xmlns:p14="http://schemas.microsoft.com/office/powerpoint/2010/main" val="2066463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5FF0ACC6-5223-458E-AC17-CAB51C1470E9}" type="datetimeFigureOut">
              <a:rPr lang="zh-CN" altLang="en-US" smtClean="0"/>
              <a:t>2016/7/20</a:t>
            </a:fld>
            <a:endParaRPr lang="zh-CN" altLang="en-US"/>
          </a:p>
        </p:txBody>
      </p:sp>
      <p:sp>
        <p:nvSpPr>
          <p:cNvPr id="4" name="幻灯片图像占位符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56080EFF-1874-4E36-87E1-CB46DF2A3205}" type="slidenum">
              <a:rPr lang="zh-CN" altLang="en-US" smtClean="0"/>
              <a:t>‹#›</a:t>
            </a:fld>
            <a:endParaRPr lang="zh-CN" altLang="en-US"/>
          </a:p>
        </p:txBody>
      </p:sp>
    </p:spTree>
    <p:extLst>
      <p:ext uri="{BB962C8B-B14F-4D97-AF65-F5344CB8AC3E}">
        <p14:creationId xmlns:p14="http://schemas.microsoft.com/office/powerpoint/2010/main" val="19077426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080EFF-1874-4E36-87E1-CB46DF2A3205}" type="slidenum">
              <a:rPr lang="zh-CN" altLang="en-US" smtClean="0"/>
              <a:t>5</a:t>
            </a:fld>
            <a:endParaRPr lang="zh-CN" altLang="en-US"/>
          </a:p>
        </p:txBody>
      </p:sp>
    </p:spTree>
    <p:extLst>
      <p:ext uri="{BB962C8B-B14F-4D97-AF65-F5344CB8AC3E}">
        <p14:creationId xmlns:p14="http://schemas.microsoft.com/office/powerpoint/2010/main" val="352149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080EFF-1874-4E36-87E1-CB46DF2A3205}" type="slidenum">
              <a:rPr lang="zh-CN" altLang="en-US" smtClean="0"/>
              <a:t>9</a:t>
            </a:fld>
            <a:endParaRPr lang="zh-CN" altLang="en-US"/>
          </a:p>
        </p:txBody>
      </p:sp>
    </p:spTree>
    <p:extLst>
      <p:ext uri="{BB962C8B-B14F-4D97-AF65-F5344CB8AC3E}">
        <p14:creationId xmlns:p14="http://schemas.microsoft.com/office/powerpoint/2010/main" val="372098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9040"/>
            <a:ext cx="907164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504000" y="1769040"/>
            <a:ext cx="907164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37" name="Picture 36"/>
          <p:cNvPicPr/>
          <p:nvPr/>
        </p:nvPicPr>
        <p:blipFill>
          <a:blip r:embed="rId2"/>
          <a:stretch/>
        </p:blipFill>
        <p:spPr>
          <a:xfrm>
            <a:off x="2292120" y="1768680"/>
            <a:ext cx="5495040" cy="4384440"/>
          </a:xfrm>
          <a:prstGeom prst="rect">
            <a:avLst/>
          </a:prstGeom>
          <a:ln>
            <a:noFill/>
          </a:ln>
        </p:spPr>
      </p:pic>
      <p:pic>
        <p:nvPicPr>
          <p:cNvPr id="38" name="Picture 37"/>
          <p:cNvPicPr/>
          <p:nvPr/>
        </p:nvPicPr>
        <p:blipFill>
          <a:blip r:embed="rId2"/>
          <a:stretch/>
        </p:blipFill>
        <p:spPr>
          <a:xfrm>
            <a:off x="2292120" y="1768680"/>
            <a:ext cx="5495040" cy="43844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9040"/>
            <a:ext cx="9071640" cy="43844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9040"/>
            <a:ext cx="907164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6" name="PlaceHolder 2"/>
          <p:cNvSpPr>
            <a:spLocks noGrp="1"/>
          </p:cNvSpPr>
          <p:nvPr>
            <p:ph type="body"/>
          </p:nvPr>
        </p:nvSpPr>
        <p:spPr>
          <a:xfrm>
            <a:off x="504000" y="1769040"/>
            <a:ext cx="9071640" cy="438444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endParaRPr lang="en-US" sz="1400" b="0" strike="noStrike" spc="-1">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endParaRPr lang="en-US" sz="1400" b="0" strike="noStrike" spc="-1">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A5EE57C6-E355-4210-AE84-36DA7AEF9BD9}"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1022680"/>
            <a:ext cx="10080624" cy="1262160"/>
          </a:xfrm>
        </p:spPr>
        <p:txBody>
          <a:bodyPr/>
          <a:lstStyle/>
          <a:p>
            <a:pPr algn="ctr"/>
            <a:r>
              <a:rPr lang="en-US" altLang="zh-CN" sz="4000" b="1" dirty="0" err="1">
                <a:solidFill>
                  <a:schemeClr val="bg1"/>
                </a:solidFill>
              </a:rPr>
              <a:t>Zprime</a:t>
            </a:r>
            <a:r>
              <a:rPr lang="en-US" altLang="zh-CN" sz="4000" b="1" dirty="0">
                <a:solidFill>
                  <a:schemeClr val="bg1"/>
                </a:solidFill>
              </a:rPr>
              <a:t> Searches at 13TeV pp </a:t>
            </a:r>
            <a:r>
              <a:rPr lang="en-US" altLang="zh-CN" sz="4000" b="1" dirty="0" smtClean="0">
                <a:solidFill>
                  <a:schemeClr val="bg1"/>
                </a:solidFill>
              </a:rPr>
              <a:t>Collider</a:t>
            </a:r>
            <a:endParaRPr lang="zh-CN" altLang="en-US" sz="4000" dirty="0">
              <a:solidFill>
                <a:schemeClr val="bg1"/>
              </a:solidFill>
            </a:endParaRPr>
          </a:p>
        </p:txBody>
      </p:sp>
      <p:sp>
        <p:nvSpPr>
          <p:cNvPr id="3" name="文本占位符 2"/>
          <p:cNvSpPr>
            <a:spLocks noGrp="1"/>
          </p:cNvSpPr>
          <p:nvPr>
            <p:ph type="body"/>
          </p:nvPr>
        </p:nvSpPr>
        <p:spPr>
          <a:xfrm>
            <a:off x="1770245" y="2357120"/>
            <a:ext cx="6497375" cy="4500879"/>
          </a:xfrm>
        </p:spPr>
        <p:txBody>
          <a:bodyPr/>
          <a:lstStyle/>
          <a:p>
            <a:r>
              <a:rPr lang="zh-CN" altLang="en-US" sz="2800" dirty="0" smtClean="0">
                <a:solidFill>
                  <a:schemeClr val="bg1"/>
                </a:solidFill>
              </a:rPr>
              <a:t>   黄</a:t>
            </a:r>
            <a:r>
              <a:rPr lang="zh-CN" altLang="en-US" sz="2800" dirty="0">
                <a:solidFill>
                  <a:schemeClr val="bg1"/>
                </a:solidFill>
              </a:rPr>
              <a:t>迁</a:t>
            </a:r>
            <a:r>
              <a:rPr lang="zh-CN" altLang="en-US" sz="2800" dirty="0" smtClean="0">
                <a:solidFill>
                  <a:schemeClr val="bg1"/>
                </a:solidFill>
              </a:rPr>
              <a:t>明        北京大学</a:t>
            </a:r>
            <a:endParaRPr lang="en-US" altLang="zh-CN" sz="2800" dirty="0" smtClean="0">
              <a:solidFill>
                <a:schemeClr val="bg1"/>
              </a:solidFill>
            </a:endParaRPr>
          </a:p>
          <a:p>
            <a:r>
              <a:rPr lang="zh-CN" altLang="en-US" sz="2800" dirty="0" smtClean="0">
                <a:solidFill>
                  <a:schemeClr val="bg1"/>
                </a:solidFill>
              </a:rPr>
              <a:t>   史</a:t>
            </a:r>
            <a:r>
              <a:rPr lang="zh-CN" altLang="en-US" sz="2800" dirty="0">
                <a:solidFill>
                  <a:schemeClr val="bg1"/>
                </a:solidFill>
              </a:rPr>
              <a:t>静</a:t>
            </a:r>
            <a:r>
              <a:rPr lang="zh-CN" altLang="en-US" sz="2800" dirty="0" smtClean="0">
                <a:solidFill>
                  <a:schemeClr val="bg1"/>
                </a:solidFill>
              </a:rPr>
              <a:t>远        东南</a:t>
            </a:r>
            <a:r>
              <a:rPr lang="zh-CN" altLang="en-US" sz="2800" dirty="0">
                <a:solidFill>
                  <a:schemeClr val="bg1"/>
                </a:solidFill>
              </a:rPr>
              <a:t>大学</a:t>
            </a:r>
            <a:br>
              <a:rPr lang="zh-CN" altLang="en-US" sz="2800" dirty="0">
                <a:solidFill>
                  <a:schemeClr val="bg1"/>
                </a:solidFill>
              </a:rPr>
            </a:br>
            <a:r>
              <a:rPr lang="zh-CN" altLang="en-US" sz="2800" dirty="0" smtClean="0">
                <a:solidFill>
                  <a:schemeClr val="bg1"/>
                </a:solidFill>
              </a:rPr>
              <a:t>   吕    游       中国</a:t>
            </a:r>
            <a:r>
              <a:rPr lang="zh-CN" altLang="en-US" sz="2800" dirty="0">
                <a:solidFill>
                  <a:schemeClr val="bg1"/>
                </a:solidFill>
              </a:rPr>
              <a:t>科学技术大学</a:t>
            </a:r>
            <a:br>
              <a:rPr lang="zh-CN" altLang="en-US" sz="2800" dirty="0">
                <a:solidFill>
                  <a:schemeClr val="bg1"/>
                </a:solidFill>
              </a:rPr>
            </a:br>
            <a:r>
              <a:rPr lang="zh-CN" altLang="en-US" sz="2800" dirty="0" smtClean="0">
                <a:solidFill>
                  <a:schemeClr val="bg1"/>
                </a:solidFill>
              </a:rPr>
              <a:t>   岳</a:t>
            </a:r>
            <a:r>
              <a:rPr lang="zh-CN" altLang="en-US" sz="2800" dirty="0">
                <a:solidFill>
                  <a:schemeClr val="bg1"/>
                </a:solidFill>
              </a:rPr>
              <a:t>远方 </a:t>
            </a:r>
            <a:r>
              <a:rPr lang="zh-CN" altLang="en-US" sz="2800" dirty="0" smtClean="0">
                <a:solidFill>
                  <a:schemeClr val="bg1"/>
                </a:solidFill>
              </a:rPr>
              <a:t>       河南师范大学</a:t>
            </a:r>
            <a:endParaRPr lang="en-US" altLang="zh-CN" sz="2800" dirty="0" smtClean="0">
              <a:solidFill>
                <a:schemeClr val="bg1"/>
              </a:solidFill>
            </a:endParaRPr>
          </a:p>
          <a:p>
            <a:r>
              <a:rPr lang="zh-CN" altLang="en-US" sz="2800" dirty="0" smtClean="0">
                <a:solidFill>
                  <a:schemeClr val="bg1"/>
                </a:solidFill>
              </a:rPr>
              <a:t>   惠    文        郑州大学</a:t>
            </a:r>
            <a:endParaRPr lang="en-US" altLang="zh-CN" sz="2800" dirty="0" smtClean="0">
              <a:solidFill>
                <a:schemeClr val="bg1"/>
              </a:solidFill>
            </a:endParaRPr>
          </a:p>
        </p:txBody>
      </p:sp>
    </p:spTree>
    <p:extLst>
      <p:ext uri="{BB962C8B-B14F-4D97-AF65-F5344CB8AC3E}">
        <p14:creationId xmlns:p14="http://schemas.microsoft.com/office/powerpoint/2010/main" val="2786719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占位符 2"/>
          <p:cNvSpPr>
            <a:spLocks noGrp="1"/>
          </p:cNvSpPr>
          <p:nvPr>
            <p:ph type="body"/>
          </p:nvPr>
        </p:nvSpPr>
        <p:spPr>
          <a:xfrm>
            <a:off x="0" y="3981620"/>
            <a:ext cx="9071640" cy="296910"/>
          </a:xfrm>
        </p:spPr>
        <p:txBody>
          <a:bodyPr/>
          <a:lstStyle/>
          <a:p>
            <a:pPr marL="0" indent="0">
              <a:buNone/>
            </a:pPr>
            <a:r>
              <a:rPr lang="en-US" altLang="zh-CN" sz="1800" dirty="0" smtClean="0">
                <a:solidFill>
                  <a:schemeClr val="tx1">
                    <a:lumMod val="65000"/>
                    <a:lumOff val="35000"/>
                  </a:schemeClr>
                </a:solidFill>
              </a:rPr>
              <a:t>4</a:t>
            </a:r>
            <a:r>
              <a:rPr lang="en-US" altLang="zh-CN" sz="1800" dirty="0">
                <a:solidFill>
                  <a:schemeClr val="tx1">
                    <a:lumMod val="65000"/>
                    <a:lumOff val="35000"/>
                  </a:schemeClr>
                </a:solidFill>
              </a:rPr>
              <a:t>.</a:t>
            </a:r>
            <a:r>
              <a:rPr lang="en-US" altLang="zh-CN" sz="1800" dirty="0" smtClean="0">
                <a:solidFill>
                  <a:schemeClr val="tx1">
                    <a:lumMod val="65000"/>
                    <a:lumOff val="35000"/>
                  </a:schemeClr>
                </a:solidFill>
              </a:rPr>
              <a:t>Apply the cut on the </a:t>
            </a:r>
            <a:r>
              <a:rPr lang="en-US" altLang="zh-CN" sz="1800" dirty="0" err="1" smtClean="0">
                <a:solidFill>
                  <a:schemeClr val="tx1">
                    <a:lumMod val="65000"/>
                    <a:lumOff val="35000"/>
                  </a:schemeClr>
                </a:solidFill>
              </a:rPr>
              <a:t>ntuples</a:t>
            </a:r>
            <a:endParaRPr lang="zh-CN" altLang="en-US" sz="1800" dirty="0">
              <a:solidFill>
                <a:schemeClr val="tx1">
                  <a:lumMod val="65000"/>
                  <a:lumOff val="35000"/>
                </a:schemeClr>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41" y="4290642"/>
            <a:ext cx="4730439" cy="329629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920" y="4280892"/>
            <a:ext cx="4787265" cy="3283132"/>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6393"/>
            <a:ext cx="4764839" cy="3333115"/>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1938" y="636393"/>
            <a:ext cx="4794250" cy="3313786"/>
          </a:xfrm>
          <a:prstGeom prst="rect">
            <a:avLst/>
          </a:prstGeom>
        </p:spPr>
      </p:pic>
      <p:sp>
        <p:nvSpPr>
          <p:cNvPr id="9" name="文本占位符 2"/>
          <p:cNvSpPr txBox="1">
            <a:spLocks/>
          </p:cNvSpPr>
          <p:nvPr/>
        </p:nvSpPr>
        <p:spPr>
          <a:xfrm>
            <a:off x="0" y="259512"/>
            <a:ext cx="9071640" cy="34544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dirty="0" smtClean="0">
                <a:solidFill>
                  <a:schemeClr val="tx1">
                    <a:lumMod val="65000"/>
                    <a:lumOff val="35000"/>
                  </a:schemeClr>
                </a:solidFill>
              </a:rPr>
              <a:t>3</a:t>
            </a:r>
            <a:r>
              <a:rPr lang="en-US" altLang="zh-CN" sz="1800" dirty="0">
                <a:solidFill>
                  <a:schemeClr val="tx1">
                    <a:lumMod val="65000"/>
                    <a:lumOff val="35000"/>
                  </a:schemeClr>
                </a:solidFill>
              </a:rPr>
              <a:t>.</a:t>
            </a:r>
            <a:r>
              <a:rPr lang="en-US" altLang="zh-CN" sz="1800" dirty="0" smtClean="0">
                <a:solidFill>
                  <a:schemeClr val="tx1">
                    <a:lumMod val="65000"/>
                    <a:lumOff val="35000"/>
                  </a:schemeClr>
                </a:solidFill>
              </a:rPr>
              <a:t>Apply the cut on the histograms</a:t>
            </a:r>
            <a:endParaRPr lang="zh-CN" altLang="en-US" sz="1800" dirty="0">
              <a:solidFill>
                <a:schemeClr val="tx1">
                  <a:lumMod val="65000"/>
                  <a:lumOff val="35000"/>
                </a:schemeClr>
              </a:solidFill>
            </a:endParaRPr>
          </a:p>
        </p:txBody>
      </p:sp>
    </p:spTree>
    <p:extLst>
      <p:ext uri="{BB962C8B-B14F-4D97-AF65-F5344CB8AC3E}">
        <p14:creationId xmlns:p14="http://schemas.microsoft.com/office/powerpoint/2010/main" val="1847056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bg1"/>
                </a:solidFill>
              </a:rPr>
              <a:t>5</a:t>
            </a:r>
            <a:r>
              <a:rPr lang="en-US" altLang="zh-CN" dirty="0">
                <a:solidFill>
                  <a:schemeClr val="bg1"/>
                </a:solidFill>
              </a:rPr>
              <a:t>.</a:t>
            </a:r>
            <a:r>
              <a:rPr lang="en-US" altLang="zh-CN" dirty="0" smtClean="0">
                <a:solidFill>
                  <a:schemeClr val="bg1"/>
                </a:solidFill>
              </a:rPr>
              <a:t>Use TMVA to select the data</a:t>
            </a:r>
            <a:endParaRPr lang="zh-CN" altLang="en-US" dirty="0">
              <a:solidFill>
                <a:schemeClr val="bg1"/>
              </a:solidFill>
            </a:endParaRPr>
          </a:p>
        </p:txBody>
      </p:sp>
      <p:sp>
        <p:nvSpPr>
          <p:cNvPr id="3" name="文本占位符 2"/>
          <p:cNvSpPr>
            <a:spLocks noGrp="1"/>
          </p:cNvSpPr>
          <p:nvPr>
            <p:ph type="body"/>
          </p:nvPr>
        </p:nvSpPr>
        <p:spPr>
          <a:xfrm>
            <a:off x="1270000" y="1769040"/>
            <a:ext cx="8305640" cy="4384440"/>
          </a:xfrm>
        </p:spPr>
        <p:txBody>
          <a:bodyPr/>
          <a:lstStyle/>
          <a:p>
            <a:pPr>
              <a:lnSpc>
                <a:spcPct val="150000"/>
              </a:lnSpc>
              <a:buFont typeface="Wingdings" panose="05000000000000000000" pitchFamily="2" charset="2"/>
              <a:buChar char="Ø"/>
            </a:pPr>
            <a:r>
              <a:rPr lang="en-US" altLang="zh-CN" dirty="0" smtClean="0">
                <a:solidFill>
                  <a:schemeClr val="bg1"/>
                </a:solidFill>
              </a:rPr>
              <a:t>BDT</a:t>
            </a:r>
          </a:p>
          <a:p>
            <a:pPr>
              <a:lnSpc>
                <a:spcPct val="150000"/>
              </a:lnSpc>
              <a:buFont typeface="Wingdings" panose="05000000000000000000" pitchFamily="2" charset="2"/>
              <a:buChar char="Ø"/>
            </a:pPr>
            <a:r>
              <a:rPr lang="en-US" altLang="zh-CN" dirty="0" smtClean="0">
                <a:solidFill>
                  <a:schemeClr val="bg1"/>
                </a:solidFill>
              </a:rPr>
              <a:t>BDTG</a:t>
            </a:r>
          </a:p>
          <a:p>
            <a:pPr>
              <a:lnSpc>
                <a:spcPct val="150000"/>
              </a:lnSpc>
              <a:buFont typeface="Wingdings" panose="05000000000000000000" pitchFamily="2" charset="2"/>
              <a:buChar char="Ø"/>
            </a:pPr>
            <a:r>
              <a:rPr lang="en-US" altLang="zh-CN" dirty="0" smtClean="0">
                <a:solidFill>
                  <a:schemeClr val="bg1"/>
                </a:solidFill>
              </a:rPr>
              <a:t>Fisher</a:t>
            </a:r>
          </a:p>
          <a:p>
            <a:pPr>
              <a:lnSpc>
                <a:spcPct val="150000"/>
              </a:lnSpc>
              <a:buFont typeface="Wingdings" panose="05000000000000000000" pitchFamily="2" charset="2"/>
              <a:buChar char="Ø"/>
            </a:pPr>
            <a:r>
              <a:rPr lang="en-US" altLang="zh-CN" dirty="0" err="1" smtClean="0">
                <a:solidFill>
                  <a:schemeClr val="bg1"/>
                </a:solidFill>
              </a:rPr>
              <a:t>LikelihoodD</a:t>
            </a:r>
            <a:endParaRPr lang="en-US" altLang="zh-CN" dirty="0" smtClean="0">
              <a:solidFill>
                <a:schemeClr val="bg1"/>
              </a:solidFill>
            </a:endParaRPr>
          </a:p>
          <a:p>
            <a:pPr>
              <a:lnSpc>
                <a:spcPct val="150000"/>
              </a:lnSpc>
              <a:buFont typeface="Wingdings" panose="05000000000000000000" pitchFamily="2" charset="2"/>
              <a:buChar char="Ø"/>
            </a:pPr>
            <a:r>
              <a:rPr lang="en-US" altLang="zh-CN" dirty="0" smtClean="0">
                <a:solidFill>
                  <a:schemeClr val="bg1"/>
                </a:solidFill>
              </a:rPr>
              <a:t>MLP</a:t>
            </a:r>
          </a:p>
        </p:txBody>
      </p:sp>
      <p:sp>
        <p:nvSpPr>
          <p:cNvPr id="5" name="文本框 4"/>
          <p:cNvSpPr txBox="1"/>
          <p:nvPr/>
        </p:nvSpPr>
        <p:spPr>
          <a:xfrm>
            <a:off x="8925400" y="6908800"/>
            <a:ext cx="650240" cy="369332"/>
          </a:xfrm>
          <a:prstGeom prst="rect">
            <a:avLst/>
          </a:prstGeom>
          <a:noFill/>
        </p:spPr>
        <p:txBody>
          <a:bodyPr wrap="square" rtlCol="0">
            <a:spAutoFit/>
          </a:bodyPr>
          <a:lstStyle/>
          <a:p>
            <a:r>
              <a:rPr lang="en-US" altLang="zh-CN" dirty="0" smtClean="0">
                <a:solidFill>
                  <a:schemeClr val="bg1"/>
                </a:solidFill>
              </a:rPr>
              <a:t>11</a:t>
            </a:r>
            <a:endParaRPr lang="zh-CN" altLang="en-US" dirty="0">
              <a:solidFill>
                <a:schemeClr val="bg1"/>
              </a:solidFill>
            </a:endParaRPr>
          </a:p>
        </p:txBody>
      </p:sp>
    </p:spTree>
    <p:extLst>
      <p:ext uri="{BB962C8B-B14F-4D97-AF65-F5344CB8AC3E}">
        <p14:creationId xmlns:p14="http://schemas.microsoft.com/office/powerpoint/2010/main" val="2208563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4000" y="230200"/>
            <a:ext cx="9071640" cy="1262160"/>
          </a:xfrm>
        </p:spPr>
        <p:txBody>
          <a:bodyPr/>
          <a:lstStyle/>
          <a:p>
            <a:r>
              <a:rPr lang="en-US" altLang="zh-CN" dirty="0" smtClean="0">
                <a:solidFill>
                  <a:schemeClr val="tx1">
                    <a:lumMod val="65000"/>
                    <a:lumOff val="35000"/>
                  </a:schemeClr>
                </a:solidFill>
              </a:rPr>
              <a:t>BDTG</a:t>
            </a:r>
            <a:endParaRPr lang="zh-CN" altLang="en-US" dirty="0">
              <a:solidFill>
                <a:schemeClr val="tx1">
                  <a:lumMod val="65000"/>
                  <a:lumOff val="35000"/>
                </a:schemeClr>
              </a:solidFill>
            </a:endParaRPr>
          </a:p>
        </p:txBody>
      </p:sp>
      <p:sp>
        <p:nvSpPr>
          <p:cNvPr id="3" name="文本占位符 2"/>
          <p:cNvSpPr>
            <a:spLocks noGrp="1"/>
          </p:cNvSpPr>
          <p:nvPr>
            <p:ph type="body"/>
          </p:nvPr>
        </p:nvSpPr>
        <p:spPr>
          <a:xfrm>
            <a:off x="504000" y="1275645"/>
            <a:ext cx="9071640" cy="1919040"/>
          </a:xfrm>
        </p:spPr>
        <p:txBody>
          <a:bodyPr/>
          <a:lstStyle/>
          <a:p>
            <a:pPr>
              <a:lnSpc>
                <a:spcPct val="150000"/>
              </a:lnSpc>
            </a:pPr>
            <a:r>
              <a:rPr lang="en-US" altLang="zh-CN" sz="1800" dirty="0" smtClean="0">
                <a:solidFill>
                  <a:schemeClr val="tx1">
                    <a:lumMod val="65000"/>
                    <a:lumOff val="35000"/>
                  </a:schemeClr>
                </a:solidFill>
              </a:rPr>
              <a:t>Origin data is in the </a:t>
            </a:r>
            <a:r>
              <a:rPr lang="en-US" altLang="zh-CN" sz="1800" dirty="0" err="1" smtClean="0">
                <a:solidFill>
                  <a:schemeClr val="tx1">
                    <a:lumMod val="65000"/>
                    <a:lumOff val="35000"/>
                  </a:schemeClr>
                </a:solidFill>
              </a:rPr>
              <a:t>TMVA.root</a:t>
            </a:r>
            <a:r>
              <a:rPr lang="en-US" altLang="zh-CN" sz="1800" dirty="0" smtClean="0">
                <a:solidFill>
                  <a:schemeClr val="tx1">
                    <a:lumMod val="65000"/>
                    <a:lumOff val="35000"/>
                  </a:schemeClr>
                </a:solidFill>
              </a:rPr>
              <a:t>, half of the data for training and the rest for test</a:t>
            </a:r>
          </a:p>
          <a:p>
            <a:pPr>
              <a:lnSpc>
                <a:spcPct val="150000"/>
              </a:lnSpc>
            </a:pPr>
            <a:r>
              <a:rPr lang="en-US" altLang="zh-CN" sz="1800" dirty="0" smtClean="0">
                <a:solidFill>
                  <a:schemeClr val="tx1">
                    <a:lumMod val="65000"/>
                    <a:lumOff val="35000"/>
                  </a:schemeClr>
                </a:solidFill>
              </a:rPr>
              <a:t>Apply the cut on the </a:t>
            </a:r>
            <a:r>
              <a:rPr lang="en-US" altLang="zh-CN" sz="1800" dirty="0" err="1" smtClean="0">
                <a:solidFill>
                  <a:schemeClr val="tx1">
                    <a:lumMod val="65000"/>
                    <a:lumOff val="35000"/>
                  </a:schemeClr>
                </a:solidFill>
              </a:rPr>
              <a:t>result.root</a:t>
            </a:r>
            <a:endParaRPr lang="en-US" altLang="zh-CN" sz="1800" dirty="0" smtClean="0">
              <a:solidFill>
                <a:schemeClr val="tx1">
                  <a:lumMod val="65000"/>
                  <a:lumOff val="35000"/>
                </a:schemeClr>
              </a:solidFill>
            </a:endParaRPr>
          </a:p>
          <a:p>
            <a:pPr marL="0" indent="0">
              <a:lnSpc>
                <a:spcPct val="150000"/>
              </a:lnSpc>
              <a:buNone/>
            </a:pPr>
            <a:endParaRPr lang="en-US" altLang="zh-CN" sz="1800" dirty="0">
              <a:solidFill>
                <a:schemeClr val="tx1">
                  <a:lumMod val="65000"/>
                  <a:lumOff val="35000"/>
                </a:schemeClr>
              </a:solidFill>
            </a:endParaRPr>
          </a:p>
          <a:p>
            <a:pPr marL="0" indent="0">
              <a:lnSpc>
                <a:spcPct val="150000"/>
              </a:lnSpc>
              <a:buNone/>
            </a:pPr>
            <a:r>
              <a:rPr lang="en-US" altLang="zh-CN" sz="1800" dirty="0" smtClean="0">
                <a:solidFill>
                  <a:schemeClr val="tx1">
                    <a:lumMod val="65000"/>
                    <a:lumOff val="35000"/>
                  </a:schemeClr>
                </a:solidFill>
              </a:rPr>
              <a:t>Before </a:t>
            </a:r>
            <a:r>
              <a:rPr lang="en-US" altLang="zh-CN" sz="1800" dirty="0" err="1" smtClean="0">
                <a:solidFill>
                  <a:schemeClr val="tx1">
                    <a:lumMod val="65000"/>
                    <a:lumOff val="35000"/>
                  </a:schemeClr>
                </a:solidFill>
              </a:rPr>
              <a:t>training,the</a:t>
            </a:r>
            <a:r>
              <a:rPr lang="en-US" altLang="zh-CN" sz="1800" dirty="0" smtClean="0">
                <a:solidFill>
                  <a:schemeClr val="tx1">
                    <a:lumMod val="65000"/>
                    <a:lumOff val="35000"/>
                  </a:schemeClr>
                </a:solidFill>
              </a:rPr>
              <a:t> data in the </a:t>
            </a:r>
            <a:r>
              <a:rPr lang="en-US" altLang="zh-CN" sz="1800" dirty="0" err="1" smtClean="0">
                <a:solidFill>
                  <a:schemeClr val="tx1">
                    <a:lumMod val="65000"/>
                    <a:lumOff val="35000"/>
                  </a:schemeClr>
                </a:solidFill>
              </a:rPr>
              <a:t>TMVA.root</a:t>
            </a:r>
            <a:r>
              <a:rPr lang="en-US" altLang="zh-CN" sz="1800" dirty="0" smtClean="0">
                <a:solidFill>
                  <a:schemeClr val="tx1">
                    <a:lumMod val="65000"/>
                    <a:lumOff val="35000"/>
                  </a:schemeClr>
                </a:solidFill>
              </a:rPr>
              <a:t> is like this</a:t>
            </a:r>
            <a:endParaRPr lang="zh-CN" altLang="en-US" sz="1800" dirty="0">
              <a:solidFill>
                <a:schemeClr val="tx1">
                  <a:lumMod val="65000"/>
                  <a:lumOff val="35000"/>
                </a:schemeClr>
              </a:solidFill>
            </a:endParaRPr>
          </a:p>
        </p:txBody>
      </p:sp>
      <p:pic>
        <p:nvPicPr>
          <p:cNvPr id="4" name="图片 3"/>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863917" y="3361690"/>
            <a:ext cx="7600950" cy="3933825"/>
          </a:xfrm>
          <a:prstGeom prst="rect">
            <a:avLst/>
          </a:prstGeom>
        </p:spPr>
      </p:pic>
      <p:sp>
        <p:nvSpPr>
          <p:cNvPr id="5" name="文本框 4"/>
          <p:cNvSpPr txBox="1"/>
          <p:nvPr/>
        </p:nvSpPr>
        <p:spPr>
          <a:xfrm>
            <a:off x="9245600" y="7061200"/>
            <a:ext cx="589280" cy="369332"/>
          </a:xfrm>
          <a:prstGeom prst="rect">
            <a:avLst/>
          </a:prstGeom>
          <a:noFill/>
        </p:spPr>
        <p:txBody>
          <a:bodyPr wrap="square" rtlCol="0">
            <a:spAutoFit/>
          </a:bodyPr>
          <a:lstStyle/>
          <a:p>
            <a:r>
              <a:rPr lang="en-US" altLang="zh-CN" dirty="0" smtClean="0">
                <a:solidFill>
                  <a:schemeClr val="bg1"/>
                </a:solidFill>
              </a:rPr>
              <a:t>11</a:t>
            </a:r>
            <a:endParaRPr lang="zh-CN" altLang="en-US" dirty="0">
              <a:solidFill>
                <a:schemeClr val="bg1"/>
              </a:solidFill>
            </a:endParaRPr>
          </a:p>
        </p:txBody>
      </p:sp>
      <p:pic>
        <p:nvPicPr>
          <p:cNvPr id="6" name="图片 5"/>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1963629" y="3064437"/>
            <a:ext cx="6152381" cy="4495238"/>
          </a:xfrm>
          <a:prstGeom prst="rect">
            <a:avLst/>
          </a:prstGeom>
        </p:spPr>
      </p:pic>
      <p:sp>
        <p:nvSpPr>
          <p:cNvPr id="7" name="文本框 6"/>
          <p:cNvSpPr txBox="1"/>
          <p:nvPr/>
        </p:nvSpPr>
        <p:spPr>
          <a:xfrm>
            <a:off x="8910320" y="6593840"/>
            <a:ext cx="914400" cy="369332"/>
          </a:xfrm>
          <a:prstGeom prst="rect">
            <a:avLst/>
          </a:prstGeom>
          <a:noFill/>
        </p:spPr>
        <p:txBody>
          <a:bodyPr wrap="square" rtlCol="0">
            <a:spAutoFit/>
          </a:bodyPr>
          <a:lstStyle/>
          <a:p>
            <a:r>
              <a:rPr lang="en-US" altLang="zh-CN" dirty="0" smtClean="0">
                <a:solidFill>
                  <a:schemeClr val="tx1">
                    <a:lumMod val="65000"/>
                    <a:lumOff val="35000"/>
                  </a:schemeClr>
                </a:solidFill>
              </a:rPr>
              <a:t>12</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401790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占位符 2"/>
          <p:cNvSpPr>
            <a:spLocks noGrp="1"/>
          </p:cNvSpPr>
          <p:nvPr>
            <p:ph type="body"/>
          </p:nvPr>
        </p:nvSpPr>
        <p:spPr>
          <a:xfrm>
            <a:off x="81280" y="3786778"/>
            <a:ext cx="9071640" cy="304800"/>
          </a:xfrm>
        </p:spPr>
        <p:txBody>
          <a:bodyPr/>
          <a:lstStyle/>
          <a:p>
            <a:pPr marL="0" indent="0">
              <a:buNone/>
            </a:pPr>
            <a:r>
              <a:rPr lang="en-US" altLang="zh-CN" sz="1800" dirty="0" smtClean="0">
                <a:solidFill>
                  <a:schemeClr val="tx1">
                    <a:lumMod val="65000"/>
                    <a:lumOff val="35000"/>
                  </a:schemeClr>
                </a:solidFill>
              </a:rPr>
              <a:t>The training result, test sample accord with the training sample perfectly.</a:t>
            </a:r>
            <a:endParaRPr lang="zh-CN" altLang="en-US" sz="1800" dirty="0">
              <a:solidFill>
                <a:schemeClr val="tx1">
                  <a:lumMod val="65000"/>
                  <a:lumOff val="35000"/>
                </a:schemeClr>
              </a:solidFill>
            </a:endParaRPr>
          </a:p>
        </p:txBody>
      </p:sp>
      <p:sp>
        <p:nvSpPr>
          <p:cNvPr id="4" name="文本框 3"/>
          <p:cNvSpPr txBox="1"/>
          <p:nvPr/>
        </p:nvSpPr>
        <p:spPr>
          <a:xfrm>
            <a:off x="81280" y="172720"/>
            <a:ext cx="9580880" cy="369332"/>
          </a:xfrm>
          <a:prstGeom prst="rect">
            <a:avLst/>
          </a:prstGeom>
          <a:noFill/>
        </p:spPr>
        <p:txBody>
          <a:bodyPr wrap="square" rtlCol="0">
            <a:spAutoFit/>
          </a:bodyPr>
          <a:lstStyle/>
          <a:p>
            <a:r>
              <a:rPr lang="en-US" altLang="zh-CN" dirty="0" smtClean="0">
                <a:solidFill>
                  <a:schemeClr val="tx1">
                    <a:lumMod val="65000"/>
                    <a:lumOff val="35000"/>
                  </a:schemeClr>
                </a:solidFill>
              </a:rPr>
              <a:t>If we calculate the significance, the result will be like this, but it is wrong. </a:t>
            </a:r>
            <a:endParaRPr lang="zh-CN" altLang="en-US" dirty="0">
              <a:solidFill>
                <a:schemeClr val="tx1">
                  <a:lumMod val="65000"/>
                  <a:lumOff val="35000"/>
                </a:schemeClr>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575" y="570859"/>
            <a:ext cx="4961050" cy="3215919"/>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332" y="4198964"/>
            <a:ext cx="4564776" cy="3360711"/>
          </a:xfrm>
          <a:prstGeom prst="rect">
            <a:avLst/>
          </a:prstGeom>
        </p:spPr>
      </p:pic>
      <p:sp>
        <p:nvSpPr>
          <p:cNvPr id="9" name="文本框 8"/>
          <p:cNvSpPr txBox="1"/>
          <p:nvPr/>
        </p:nvSpPr>
        <p:spPr>
          <a:xfrm>
            <a:off x="8910320" y="6593840"/>
            <a:ext cx="914400" cy="369332"/>
          </a:xfrm>
          <a:prstGeom prst="rect">
            <a:avLst/>
          </a:prstGeom>
          <a:noFill/>
        </p:spPr>
        <p:txBody>
          <a:bodyPr wrap="square" rtlCol="0">
            <a:spAutoFit/>
          </a:bodyPr>
          <a:lstStyle/>
          <a:p>
            <a:r>
              <a:rPr lang="en-US" altLang="zh-CN" dirty="0" smtClean="0">
                <a:solidFill>
                  <a:schemeClr val="tx1">
                    <a:lumMod val="65000"/>
                    <a:lumOff val="35000"/>
                  </a:schemeClr>
                </a:solidFill>
              </a:rPr>
              <a:t>13</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3759573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 y="0"/>
            <a:ext cx="5261160" cy="3879886"/>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625" y="16035"/>
            <a:ext cx="5047000" cy="372195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879886"/>
            <a:ext cx="4989827" cy="3679789"/>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9478" y="3737988"/>
            <a:ext cx="5182244" cy="3821688"/>
          </a:xfrm>
          <a:prstGeom prst="rect">
            <a:avLst/>
          </a:prstGeom>
        </p:spPr>
      </p:pic>
    </p:spTree>
    <p:extLst>
      <p:ext uri="{BB962C8B-B14F-4D97-AF65-F5344CB8AC3E}">
        <p14:creationId xmlns:p14="http://schemas.microsoft.com/office/powerpoint/2010/main" val="868126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占位符 2"/>
          <p:cNvSpPr>
            <a:spLocks noGrp="1"/>
          </p:cNvSpPr>
          <p:nvPr>
            <p:ph type="body"/>
          </p:nvPr>
        </p:nvSpPr>
        <p:spPr>
          <a:xfrm>
            <a:off x="250000" y="193040"/>
            <a:ext cx="9071640" cy="619760"/>
          </a:xfrm>
        </p:spPr>
        <p:txBody>
          <a:bodyPr/>
          <a:lstStyle/>
          <a:p>
            <a:pPr marL="0" indent="0">
              <a:buNone/>
            </a:pPr>
            <a:r>
              <a:rPr lang="en-US" altLang="zh-CN" sz="1800" dirty="0" smtClean="0">
                <a:solidFill>
                  <a:schemeClr val="tx1">
                    <a:lumMod val="65000"/>
                    <a:lumOff val="35000"/>
                  </a:schemeClr>
                </a:solidFill>
              </a:rPr>
              <a:t>After training, the output is like this, all variables turn into one, the signal and background also have some change.</a:t>
            </a:r>
            <a:endParaRPr lang="zh-CN" altLang="en-US" sz="1800" dirty="0">
              <a:solidFill>
                <a:schemeClr val="tx1">
                  <a:lumMod val="65000"/>
                  <a:lumOff val="35000"/>
                </a:schemeClr>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348" y="502920"/>
            <a:ext cx="4291996" cy="2941320"/>
          </a:xfrm>
          <a:prstGeom prst="rect">
            <a:avLst/>
          </a:prstGeom>
        </p:spPr>
      </p:pic>
      <p:sp>
        <p:nvSpPr>
          <p:cNvPr id="5" name="文本框 4"/>
          <p:cNvSpPr txBox="1"/>
          <p:nvPr/>
        </p:nvSpPr>
        <p:spPr>
          <a:xfrm>
            <a:off x="250000" y="3531578"/>
            <a:ext cx="9747440" cy="923330"/>
          </a:xfrm>
          <a:prstGeom prst="rect">
            <a:avLst/>
          </a:prstGeom>
          <a:noFill/>
        </p:spPr>
        <p:txBody>
          <a:bodyPr wrap="square" rtlCol="0">
            <a:spAutoFit/>
          </a:bodyPr>
          <a:lstStyle/>
          <a:p>
            <a:pPr>
              <a:lnSpc>
                <a:spcPct val="150000"/>
              </a:lnSpc>
            </a:pPr>
            <a:r>
              <a:rPr lang="en-US" altLang="zh-CN" dirty="0" smtClean="0">
                <a:solidFill>
                  <a:schemeClr val="tx1">
                    <a:lumMod val="65000"/>
                    <a:lumOff val="35000"/>
                  </a:schemeClr>
                </a:solidFill>
              </a:rPr>
              <a:t>Now we can calculate the significance ,and in similar </a:t>
            </a:r>
            <a:r>
              <a:rPr lang="en-US" altLang="zh-CN" dirty="0" err="1" smtClean="0">
                <a:solidFill>
                  <a:schemeClr val="tx1">
                    <a:lumMod val="65000"/>
                    <a:lumOff val="35000"/>
                  </a:schemeClr>
                </a:solidFill>
              </a:rPr>
              <a:t>way,we</a:t>
            </a:r>
            <a:r>
              <a:rPr lang="en-US" altLang="zh-CN" dirty="0" smtClean="0">
                <a:solidFill>
                  <a:schemeClr val="tx1">
                    <a:lumMod val="65000"/>
                    <a:lumOff val="35000"/>
                  </a:schemeClr>
                </a:solidFill>
              </a:rPr>
              <a:t> can get the output of BDT</a:t>
            </a:r>
            <a:r>
              <a:rPr lang="zh-CN" altLang="en-US" dirty="0" smtClean="0">
                <a:solidFill>
                  <a:schemeClr val="tx1">
                    <a:lumMod val="65000"/>
                    <a:lumOff val="35000"/>
                  </a:schemeClr>
                </a:solidFill>
              </a:rPr>
              <a:t>、</a:t>
            </a:r>
            <a:r>
              <a:rPr lang="en-US" altLang="zh-CN" dirty="0" smtClean="0">
                <a:solidFill>
                  <a:schemeClr val="tx1">
                    <a:lumMod val="65000"/>
                    <a:lumOff val="35000"/>
                  </a:schemeClr>
                </a:solidFill>
              </a:rPr>
              <a:t>Fisher</a:t>
            </a:r>
            <a:r>
              <a:rPr lang="zh-CN" altLang="en-US" dirty="0" smtClean="0">
                <a:solidFill>
                  <a:schemeClr val="tx1">
                    <a:lumMod val="65000"/>
                    <a:lumOff val="35000"/>
                  </a:schemeClr>
                </a:solidFill>
              </a:rPr>
              <a:t>、</a:t>
            </a:r>
            <a:r>
              <a:rPr lang="en-US" altLang="zh-CN" dirty="0" err="1" smtClean="0">
                <a:solidFill>
                  <a:schemeClr val="tx1">
                    <a:lumMod val="65000"/>
                    <a:lumOff val="35000"/>
                  </a:schemeClr>
                </a:solidFill>
              </a:rPr>
              <a:t>LikelihoodD</a:t>
            </a:r>
            <a:r>
              <a:rPr lang="zh-CN" altLang="en-US" dirty="0" smtClean="0">
                <a:solidFill>
                  <a:schemeClr val="tx1">
                    <a:lumMod val="65000"/>
                    <a:lumOff val="35000"/>
                  </a:schemeClr>
                </a:solidFill>
              </a:rPr>
              <a:t>、</a:t>
            </a:r>
            <a:r>
              <a:rPr lang="en-US" altLang="zh-CN" dirty="0" smtClean="0">
                <a:solidFill>
                  <a:schemeClr val="tx1">
                    <a:lumMod val="65000"/>
                    <a:lumOff val="35000"/>
                  </a:schemeClr>
                </a:solidFill>
              </a:rPr>
              <a:t>MLP, the significance of them is like this</a:t>
            </a:r>
            <a:endParaRPr lang="en-US" altLang="zh-CN" dirty="0">
              <a:solidFill>
                <a:schemeClr val="tx1">
                  <a:lumMod val="65000"/>
                  <a:lumOff val="35000"/>
                </a:schemeClr>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600" y="4454908"/>
            <a:ext cx="4575492" cy="3089001"/>
          </a:xfrm>
          <a:prstGeom prst="rect">
            <a:avLst/>
          </a:prstGeom>
        </p:spPr>
      </p:pic>
      <p:sp>
        <p:nvSpPr>
          <p:cNvPr id="8" name="文本框 7"/>
          <p:cNvSpPr txBox="1"/>
          <p:nvPr/>
        </p:nvSpPr>
        <p:spPr>
          <a:xfrm>
            <a:off x="8910320" y="6593840"/>
            <a:ext cx="914400" cy="369332"/>
          </a:xfrm>
          <a:prstGeom prst="rect">
            <a:avLst/>
          </a:prstGeom>
          <a:noFill/>
        </p:spPr>
        <p:txBody>
          <a:bodyPr wrap="square" rtlCol="0">
            <a:spAutoFit/>
          </a:bodyPr>
          <a:lstStyle/>
          <a:p>
            <a:r>
              <a:rPr lang="en-US" altLang="zh-CN" dirty="0" smtClean="0">
                <a:solidFill>
                  <a:schemeClr val="tx1">
                    <a:lumMod val="65000"/>
                    <a:lumOff val="35000"/>
                  </a:schemeClr>
                </a:solidFill>
              </a:rPr>
              <a:t>15</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206293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4000" y="301320"/>
            <a:ext cx="9071640" cy="918041"/>
          </a:xfrm>
        </p:spPr>
        <p:txBody>
          <a:bodyPr/>
          <a:lstStyle/>
          <a:p>
            <a:r>
              <a:rPr lang="en-US" altLang="zh-CN" sz="3600" dirty="0" smtClean="0">
                <a:solidFill>
                  <a:schemeClr val="tx1">
                    <a:lumMod val="65000"/>
                    <a:lumOff val="35000"/>
                  </a:schemeClr>
                </a:solidFill>
              </a:rPr>
              <a:t>We can use fitting or shape analysis</a:t>
            </a:r>
            <a:endParaRPr lang="zh-CN" altLang="en-US" sz="3600" dirty="0">
              <a:solidFill>
                <a:schemeClr val="tx1">
                  <a:lumMod val="65000"/>
                  <a:lumOff val="35000"/>
                </a:schemeClr>
              </a:solidFill>
            </a:endParaRPr>
          </a:p>
        </p:txBody>
      </p:sp>
      <p:sp>
        <p:nvSpPr>
          <p:cNvPr id="3" name="文本占位符 2"/>
          <p:cNvSpPr>
            <a:spLocks noGrp="1"/>
          </p:cNvSpPr>
          <p:nvPr>
            <p:ph type="body"/>
          </p:nvPr>
        </p:nvSpPr>
        <p:spPr>
          <a:xfrm>
            <a:off x="412560" y="5415280"/>
            <a:ext cx="9071640" cy="1625600"/>
          </a:xfrm>
        </p:spPr>
        <p:txBody>
          <a:bodyPr/>
          <a:lstStyle/>
          <a:p>
            <a:pPr marL="0" indent="0">
              <a:lnSpc>
                <a:spcPct val="150000"/>
              </a:lnSpc>
              <a:buNone/>
            </a:pPr>
            <a:r>
              <a:rPr lang="en-US" altLang="zh-CN" sz="1800" dirty="0" smtClean="0">
                <a:solidFill>
                  <a:schemeClr val="tx1">
                    <a:lumMod val="65000"/>
                    <a:lumOff val="35000"/>
                  </a:schemeClr>
                </a:solidFill>
              </a:rPr>
              <a:t>Like this, signal is buried in the background, we can predict the function of signal and background and then apply them together on the data, by doing this we can get the parameters of function of signal and background, we can rebuild the signal and the background.</a:t>
            </a:r>
            <a:endParaRPr lang="zh-CN" altLang="en-US" sz="1800" dirty="0">
              <a:solidFill>
                <a:schemeClr val="tx1">
                  <a:lumMod val="65000"/>
                  <a:lumOff val="35000"/>
                </a:schemeClr>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232" y="1593295"/>
            <a:ext cx="4829175" cy="3448050"/>
          </a:xfrm>
          <a:prstGeom prst="rect">
            <a:avLst/>
          </a:prstGeom>
        </p:spPr>
      </p:pic>
      <p:sp>
        <p:nvSpPr>
          <p:cNvPr id="10" name="文本框 9"/>
          <p:cNvSpPr txBox="1"/>
          <p:nvPr/>
        </p:nvSpPr>
        <p:spPr>
          <a:xfrm>
            <a:off x="8910320" y="6593840"/>
            <a:ext cx="914400" cy="369332"/>
          </a:xfrm>
          <a:prstGeom prst="rect">
            <a:avLst/>
          </a:prstGeom>
          <a:noFill/>
        </p:spPr>
        <p:txBody>
          <a:bodyPr wrap="square" rtlCol="0">
            <a:spAutoFit/>
          </a:bodyPr>
          <a:lstStyle/>
          <a:p>
            <a:r>
              <a:rPr lang="en-US" altLang="zh-CN" dirty="0" smtClean="0">
                <a:solidFill>
                  <a:schemeClr val="tx1">
                    <a:lumMod val="65000"/>
                    <a:lumOff val="35000"/>
                  </a:schemeClr>
                </a:solidFill>
              </a:rPr>
              <a:t>16</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3425413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bg1"/>
                </a:solidFill>
              </a:rPr>
              <a:t>Summary </a:t>
            </a:r>
            <a:endParaRPr lang="zh-CN" altLang="en-US" dirty="0">
              <a:solidFill>
                <a:schemeClr val="bg1"/>
              </a:solidFill>
            </a:endParaRPr>
          </a:p>
        </p:txBody>
      </p:sp>
      <p:sp>
        <p:nvSpPr>
          <p:cNvPr id="3" name="文本占位符 2"/>
          <p:cNvSpPr>
            <a:spLocks noGrp="1"/>
          </p:cNvSpPr>
          <p:nvPr>
            <p:ph type="body"/>
          </p:nvPr>
        </p:nvSpPr>
        <p:spPr>
          <a:xfrm>
            <a:off x="284480" y="1769040"/>
            <a:ext cx="9603500" cy="3504000"/>
          </a:xfrm>
        </p:spPr>
        <p:txBody>
          <a:bodyPr/>
          <a:lstStyle/>
          <a:p>
            <a:pPr marL="0" indent="0">
              <a:lnSpc>
                <a:spcPct val="200000"/>
              </a:lnSpc>
              <a:buNone/>
            </a:pPr>
            <a:r>
              <a:rPr lang="en-US" altLang="zh-CN" sz="1800" dirty="0">
                <a:solidFill>
                  <a:schemeClr val="bg1"/>
                </a:solidFill>
              </a:rPr>
              <a:t>I</a:t>
            </a:r>
            <a:r>
              <a:rPr lang="en-US" altLang="zh-CN" sz="1800" dirty="0" smtClean="0">
                <a:solidFill>
                  <a:schemeClr val="bg1"/>
                </a:solidFill>
              </a:rPr>
              <a:t>n </a:t>
            </a:r>
            <a:r>
              <a:rPr lang="en-US" altLang="zh-CN" sz="1800" dirty="0">
                <a:solidFill>
                  <a:schemeClr val="bg1"/>
                </a:solidFill>
              </a:rPr>
              <a:t>the Sequential </a:t>
            </a:r>
            <a:r>
              <a:rPr lang="en-US" altLang="zh-CN" sz="1800" dirty="0" smtClean="0">
                <a:solidFill>
                  <a:schemeClr val="bg1"/>
                </a:solidFill>
              </a:rPr>
              <a:t>Standard Model </a:t>
            </a:r>
            <a:r>
              <a:rPr lang="en-US" altLang="zh-CN" sz="1800" dirty="0">
                <a:solidFill>
                  <a:schemeClr val="bg1"/>
                </a:solidFill>
              </a:rPr>
              <a:t>(SSM</a:t>
            </a:r>
            <a:r>
              <a:rPr lang="en-US" altLang="zh-CN" sz="1800" dirty="0" smtClean="0">
                <a:solidFill>
                  <a:schemeClr val="bg1"/>
                </a:solidFill>
              </a:rPr>
              <a:t>),</a:t>
            </a:r>
            <a:r>
              <a:rPr lang="en-US" altLang="zh-CN" sz="1800" dirty="0">
                <a:solidFill>
                  <a:schemeClr val="bg1"/>
                </a:solidFill>
              </a:rPr>
              <a:t> The SSM </a:t>
            </a:r>
            <a:r>
              <a:rPr lang="en-US" altLang="zh-CN" sz="1800" dirty="0" smtClean="0">
                <a:solidFill>
                  <a:schemeClr val="bg1"/>
                </a:solidFill>
              </a:rPr>
              <a:t>Z’ </a:t>
            </a:r>
            <a:r>
              <a:rPr lang="en-US" altLang="zh-CN" sz="1800" dirty="0">
                <a:solidFill>
                  <a:schemeClr val="bg1"/>
                </a:solidFill>
              </a:rPr>
              <a:t>is a carbon copy of SM Z boson with </a:t>
            </a:r>
            <a:r>
              <a:rPr lang="en-US" altLang="zh-CN" sz="1800" dirty="0" smtClean="0">
                <a:solidFill>
                  <a:schemeClr val="bg1"/>
                </a:solidFill>
              </a:rPr>
              <a:t>the same </a:t>
            </a:r>
            <a:r>
              <a:rPr lang="en-US" altLang="zh-CN" sz="1800" dirty="0">
                <a:solidFill>
                  <a:schemeClr val="bg1"/>
                </a:solidFill>
              </a:rPr>
              <a:t>couplings, but only with a heavier </a:t>
            </a:r>
            <a:r>
              <a:rPr lang="en-US" altLang="zh-CN" sz="1800" dirty="0" smtClean="0">
                <a:solidFill>
                  <a:schemeClr val="bg1"/>
                </a:solidFill>
              </a:rPr>
              <a:t>mass. There are various decay channels and many kinds of backgrounds, we use cuts on histograms, </a:t>
            </a:r>
            <a:r>
              <a:rPr lang="en-US" altLang="zh-CN" sz="1800" dirty="0" err="1" smtClean="0">
                <a:solidFill>
                  <a:schemeClr val="bg1"/>
                </a:solidFill>
              </a:rPr>
              <a:t>ntuples</a:t>
            </a:r>
            <a:r>
              <a:rPr lang="zh-CN" altLang="en-US" sz="1800" dirty="0" smtClean="0">
                <a:solidFill>
                  <a:schemeClr val="bg1"/>
                </a:solidFill>
              </a:rPr>
              <a:t> </a:t>
            </a:r>
            <a:r>
              <a:rPr lang="en-US" altLang="zh-CN" sz="1800" dirty="0" smtClean="0">
                <a:solidFill>
                  <a:schemeClr val="bg1"/>
                </a:solidFill>
              </a:rPr>
              <a:t>and TMVA to find the significance and compare with each other, different way has different performance. We also predict that we can use shape or fitting methods to analyze the data.</a:t>
            </a:r>
            <a:endParaRPr lang="zh-CN" altLang="en-US" sz="1800" dirty="0">
              <a:solidFill>
                <a:schemeClr val="bg1"/>
              </a:solidFill>
            </a:endParaRPr>
          </a:p>
        </p:txBody>
      </p:sp>
      <p:sp>
        <p:nvSpPr>
          <p:cNvPr id="5" name="文本框 4"/>
          <p:cNvSpPr txBox="1"/>
          <p:nvPr/>
        </p:nvSpPr>
        <p:spPr>
          <a:xfrm>
            <a:off x="8910320" y="6593840"/>
            <a:ext cx="914400" cy="369332"/>
          </a:xfrm>
          <a:prstGeom prst="rect">
            <a:avLst/>
          </a:prstGeom>
          <a:noFill/>
        </p:spPr>
        <p:txBody>
          <a:bodyPr wrap="square" rtlCol="0">
            <a:spAutoFit/>
          </a:bodyPr>
          <a:lstStyle/>
          <a:p>
            <a:r>
              <a:rPr lang="en-US" altLang="zh-CN" dirty="0" smtClean="0">
                <a:solidFill>
                  <a:schemeClr val="bg1"/>
                </a:solidFill>
              </a:rPr>
              <a:t>17</a:t>
            </a:r>
            <a:endParaRPr lang="zh-CN" altLang="en-US" dirty="0">
              <a:solidFill>
                <a:schemeClr val="bg1"/>
              </a:solidFill>
            </a:endParaRPr>
          </a:p>
        </p:txBody>
      </p:sp>
    </p:spTree>
    <p:extLst>
      <p:ext uri="{BB962C8B-B14F-4D97-AF65-F5344CB8AC3E}">
        <p14:creationId xmlns:p14="http://schemas.microsoft.com/office/powerpoint/2010/main" val="3391011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2963240"/>
            <a:ext cx="10080624" cy="1262160"/>
          </a:xfrm>
        </p:spPr>
        <p:txBody>
          <a:bodyPr/>
          <a:lstStyle/>
          <a:p>
            <a:pPr algn="ctr"/>
            <a:r>
              <a:rPr lang="en-US" altLang="zh-CN" sz="4800" dirty="0" smtClean="0">
                <a:solidFill>
                  <a:schemeClr val="bg1"/>
                </a:solidFill>
              </a:rPr>
              <a:t>Thank you</a:t>
            </a:r>
            <a:endParaRPr lang="zh-CN" altLang="en-US" sz="4800" dirty="0">
              <a:solidFill>
                <a:schemeClr val="bg1"/>
              </a:solidFill>
            </a:endParaRPr>
          </a:p>
        </p:txBody>
      </p:sp>
    </p:spTree>
    <p:extLst>
      <p:ext uri="{BB962C8B-B14F-4D97-AF65-F5344CB8AC3E}">
        <p14:creationId xmlns:p14="http://schemas.microsoft.com/office/powerpoint/2010/main" val="695067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4880" y="301320"/>
            <a:ext cx="8630760" cy="1262160"/>
          </a:xfrm>
        </p:spPr>
        <p:txBody>
          <a:bodyPr/>
          <a:lstStyle/>
          <a:p>
            <a:r>
              <a:rPr lang="en-US" altLang="zh-CN" dirty="0" smtClean="0">
                <a:solidFill>
                  <a:schemeClr val="bg1"/>
                </a:solidFill>
              </a:rPr>
              <a:t>OUTLINE</a:t>
            </a:r>
            <a:endParaRPr lang="zh-CN" altLang="en-US" dirty="0">
              <a:solidFill>
                <a:schemeClr val="bg1"/>
              </a:solidFill>
            </a:endParaRPr>
          </a:p>
        </p:txBody>
      </p:sp>
      <p:sp>
        <p:nvSpPr>
          <p:cNvPr id="3" name="文本占位符 2"/>
          <p:cNvSpPr>
            <a:spLocks noGrp="1"/>
          </p:cNvSpPr>
          <p:nvPr>
            <p:ph type="body"/>
          </p:nvPr>
        </p:nvSpPr>
        <p:spPr>
          <a:xfrm>
            <a:off x="944880" y="2113280"/>
            <a:ext cx="8630760" cy="4040200"/>
          </a:xfrm>
        </p:spPr>
        <p:txBody>
          <a:bodyPr/>
          <a:lstStyle/>
          <a:p>
            <a:pPr>
              <a:lnSpc>
                <a:spcPct val="150000"/>
              </a:lnSpc>
              <a:buFont typeface="Wingdings" panose="05000000000000000000" pitchFamily="2" charset="2"/>
              <a:buChar char="Ø"/>
            </a:pPr>
            <a:r>
              <a:rPr lang="en-US" altLang="zh-CN" sz="4000" dirty="0">
                <a:solidFill>
                  <a:schemeClr val="bg1"/>
                </a:solidFill>
              </a:rPr>
              <a:t>Standard </a:t>
            </a:r>
            <a:r>
              <a:rPr lang="en-US" altLang="zh-CN" sz="4000" dirty="0" smtClean="0">
                <a:solidFill>
                  <a:schemeClr val="bg1"/>
                </a:solidFill>
              </a:rPr>
              <a:t>Model</a:t>
            </a:r>
          </a:p>
          <a:p>
            <a:pPr>
              <a:lnSpc>
                <a:spcPct val="150000"/>
              </a:lnSpc>
              <a:buFont typeface="Wingdings" panose="05000000000000000000" pitchFamily="2" charset="2"/>
              <a:buChar char="Ø"/>
            </a:pPr>
            <a:r>
              <a:rPr lang="en-US" altLang="zh-CN" sz="4000" dirty="0">
                <a:solidFill>
                  <a:schemeClr val="bg1"/>
                </a:solidFill>
              </a:rPr>
              <a:t>Sequential Standard </a:t>
            </a:r>
            <a:r>
              <a:rPr lang="en-US" altLang="zh-CN" sz="4000" dirty="0" smtClean="0">
                <a:solidFill>
                  <a:schemeClr val="bg1"/>
                </a:solidFill>
              </a:rPr>
              <a:t>Model</a:t>
            </a:r>
          </a:p>
          <a:p>
            <a:pPr>
              <a:lnSpc>
                <a:spcPct val="150000"/>
              </a:lnSpc>
              <a:buFont typeface="Wingdings" panose="05000000000000000000" pitchFamily="2" charset="2"/>
              <a:buChar char="Ø"/>
            </a:pPr>
            <a:r>
              <a:rPr lang="en-US" altLang="zh-CN" sz="4000" dirty="0" smtClean="0">
                <a:solidFill>
                  <a:schemeClr val="bg1"/>
                </a:solidFill>
              </a:rPr>
              <a:t>Search strategy and result</a:t>
            </a:r>
            <a:endParaRPr lang="en-US" altLang="zh-CN" sz="4000" dirty="0">
              <a:solidFill>
                <a:schemeClr val="bg1"/>
              </a:solidFill>
            </a:endParaRPr>
          </a:p>
          <a:p>
            <a:pPr>
              <a:lnSpc>
                <a:spcPct val="150000"/>
              </a:lnSpc>
              <a:buFont typeface="Wingdings" panose="05000000000000000000" pitchFamily="2" charset="2"/>
              <a:buChar char="Ø"/>
            </a:pPr>
            <a:r>
              <a:rPr lang="en-US" altLang="zh-CN" sz="4000" dirty="0" smtClean="0">
                <a:solidFill>
                  <a:schemeClr val="bg1"/>
                </a:solidFill>
              </a:rPr>
              <a:t>Summary and prediction</a:t>
            </a:r>
          </a:p>
        </p:txBody>
      </p:sp>
      <p:sp>
        <p:nvSpPr>
          <p:cNvPr id="5" name="文本框 4"/>
          <p:cNvSpPr txBox="1"/>
          <p:nvPr/>
        </p:nvSpPr>
        <p:spPr>
          <a:xfrm>
            <a:off x="8910320" y="6593840"/>
            <a:ext cx="914400" cy="369332"/>
          </a:xfrm>
          <a:prstGeom prst="rect">
            <a:avLst/>
          </a:prstGeom>
          <a:noFill/>
        </p:spPr>
        <p:txBody>
          <a:bodyPr wrap="square" rtlCol="0">
            <a:spAutoFit/>
          </a:bodyPr>
          <a:lstStyle/>
          <a:p>
            <a:r>
              <a:rPr lang="en-US" altLang="zh-CN" dirty="0" smtClean="0">
                <a:solidFill>
                  <a:schemeClr val="bg1"/>
                </a:solidFill>
              </a:rPr>
              <a:t>2</a:t>
            </a:r>
            <a:endParaRPr lang="zh-CN" altLang="en-US" dirty="0">
              <a:solidFill>
                <a:schemeClr val="bg1"/>
              </a:solidFill>
            </a:endParaRPr>
          </a:p>
        </p:txBody>
      </p:sp>
    </p:spTree>
    <p:extLst>
      <p:ext uri="{BB962C8B-B14F-4D97-AF65-F5344CB8AC3E}">
        <p14:creationId xmlns:p14="http://schemas.microsoft.com/office/powerpoint/2010/main" val="2359910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tx1">
                    <a:lumMod val="65000"/>
                    <a:lumOff val="35000"/>
                  </a:schemeClr>
                </a:solidFill>
              </a:rPr>
              <a:t>Standard Model</a:t>
            </a:r>
            <a:endParaRPr lang="zh-CN" altLang="en-US" dirty="0">
              <a:solidFill>
                <a:schemeClr val="tx1">
                  <a:lumMod val="65000"/>
                  <a:lumOff val="35000"/>
                </a:schemeClr>
              </a:solidFill>
            </a:endParaRPr>
          </a:p>
        </p:txBody>
      </p:sp>
      <p:sp>
        <p:nvSpPr>
          <p:cNvPr id="5" name="文本框 4"/>
          <p:cNvSpPr txBox="1"/>
          <p:nvPr/>
        </p:nvSpPr>
        <p:spPr>
          <a:xfrm>
            <a:off x="3005448" y="6518007"/>
            <a:ext cx="4068743" cy="461665"/>
          </a:xfrm>
          <a:prstGeom prst="rect">
            <a:avLst/>
          </a:prstGeom>
          <a:noFill/>
        </p:spPr>
        <p:txBody>
          <a:bodyPr wrap="none" rtlCol="0">
            <a:spAutoFit/>
          </a:bodyPr>
          <a:lstStyle/>
          <a:p>
            <a:r>
              <a:rPr lang="en-US" altLang="zh-CN" sz="2400" dirty="0" smtClean="0">
                <a:solidFill>
                  <a:schemeClr val="tx1">
                    <a:lumMod val="65000"/>
                    <a:lumOff val="35000"/>
                  </a:schemeClr>
                </a:solidFill>
              </a:rPr>
              <a:t>Theory of </a:t>
            </a:r>
            <a:r>
              <a:rPr lang="en-US" altLang="zh-CN" sz="2400" b="1" dirty="0" smtClean="0">
                <a:solidFill>
                  <a:schemeClr val="tx1">
                    <a:lumMod val="65000"/>
                    <a:lumOff val="35000"/>
                  </a:schemeClr>
                </a:solidFill>
              </a:rPr>
              <a:t>almost</a:t>
            </a:r>
            <a:r>
              <a:rPr lang="en-US" altLang="zh-CN" sz="2400" dirty="0" smtClean="0">
                <a:solidFill>
                  <a:schemeClr val="tx1">
                    <a:lumMod val="65000"/>
                    <a:lumOff val="35000"/>
                  </a:schemeClr>
                </a:solidFill>
              </a:rPr>
              <a:t> everything</a:t>
            </a:r>
            <a:endParaRPr lang="zh-CN" altLang="en-US" sz="2400" dirty="0">
              <a:solidFill>
                <a:schemeClr val="tx1">
                  <a:lumMod val="65000"/>
                  <a:lumOff val="35000"/>
                </a:schemeClr>
              </a:solidFill>
            </a:endParaRPr>
          </a:p>
        </p:txBody>
      </p:sp>
      <mc:AlternateContent xmlns:mc="http://schemas.openxmlformats.org/markup-compatibility/2006" xmlns:a14="http://schemas.microsoft.com/office/drawing/2010/main">
        <mc:Choice Requires="a14">
          <p:sp>
            <p:nvSpPr>
              <p:cNvPr id="6" name="文本框 5"/>
              <p:cNvSpPr txBox="1"/>
              <p:nvPr/>
            </p:nvSpPr>
            <p:spPr>
              <a:xfrm>
                <a:off x="504000" y="3597310"/>
                <a:ext cx="441122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i="1" spc="-1" smtClean="0">
                          <a:solidFill>
                            <a:schemeClr val="tx1">
                              <a:lumMod val="65000"/>
                              <a:lumOff val="35000"/>
                            </a:schemeClr>
                          </a:solidFill>
                          <a:uFill>
                            <a:solidFill>
                              <a:srgbClr val="FFFFFF"/>
                            </a:solidFill>
                          </a:uFill>
                          <a:latin typeface="Cambria Math" panose="02040503050406030204" pitchFamily="18" charset="0"/>
                        </a:rPr>
                        <m:t>𝑆𝑈</m:t>
                      </m:r>
                      <m:sSub>
                        <m:sSubPr>
                          <m:ctrlPr>
                            <a:rPr lang="en-US" altLang="zh-CN" sz="2800" i="1" spc="-1">
                              <a:solidFill>
                                <a:schemeClr val="tx1">
                                  <a:lumMod val="65000"/>
                                  <a:lumOff val="35000"/>
                                </a:schemeClr>
                              </a:solidFill>
                              <a:uFill>
                                <a:solidFill>
                                  <a:srgbClr val="FFFFFF"/>
                                </a:solidFill>
                              </a:uFill>
                              <a:latin typeface="Cambria Math" panose="02040503050406030204" pitchFamily="18" charset="0"/>
                            </a:rPr>
                          </m:ctrlPr>
                        </m:sSubPr>
                        <m:e>
                          <m:d>
                            <m:dPr>
                              <m:ctrlPr>
                                <a:rPr lang="en-US" altLang="zh-CN" sz="2800" i="1" spc="-1">
                                  <a:solidFill>
                                    <a:schemeClr val="tx1">
                                      <a:lumMod val="65000"/>
                                      <a:lumOff val="35000"/>
                                    </a:schemeClr>
                                  </a:solidFill>
                                  <a:uFill>
                                    <a:solidFill>
                                      <a:srgbClr val="FFFFFF"/>
                                    </a:solidFill>
                                  </a:uFill>
                                  <a:latin typeface="Cambria Math" panose="02040503050406030204" pitchFamily="18" charset="0"/>
                                </a:rPr>
                              </m:ctrlPr>
                            </m:dPr>
                            <m:e>
                              <m:r>
                                <a:rPr lang="en-US" altLang="zh-CN" sz="2800" i="1" spc="-1">
                                  <a:solidFill>
                                    <a:schemeClr val="tx1">
                                      <a:lumMod val="65000"/>
                                      <a:lumOff val="35000"/>
                                    </a:schemeClr>
                                  </a:solidFill>
                                  <a:uFill>
                                    <a:solidFill>
                                      <a:srgbClr val="FFFFFF"/>
                                    </a:solidFill>
                                  </a:uFill>
                                  <a:latin typeface="Cambria Math" panose="02040503050406030204" pitchFamily="18" charset="0"/>
                                </a:rPr>
                                <m:t>3</m:t>
                              </m:r>
                            </m:e>
                          </m:d>
                        </m:e>
                        <m:sub>
                          <m:r>
                            <a:rPr lang="en-US" altLang="zh-CN" sz="2800" i="1" spc="-1">
                              <a:solidFill>
                                <a:schemeClr val="tx1">
                                  <a:lumMod val="65000"/>
                                  <a:lumOff val="35000"/>
                                </a:schemeClr>
                              </a:solidFill>
                              <a:uFill>
                                <a:solidFill>
                                  <a:srgbClr val="FFFFFF"/>
                                </a:solidFill>
                              </a:uFill>
                              <a:latin typeface="Cambria Math" panose="02040503050406030204" pitchFamily="18" charset="0"/>
                            </a:rPr>
                            <m:t>𝐶</m:t>
                          </m:r>
                        </m:sub>
                      </m:sSub>
                      <m:r>
                        <a:rPr lang="en-US" altLang="zh-CN" sz="2800" i="1" spc="-1">
                          <a:solidFill>
                            <a:schemeClr val="tx1">
                              <a:lumMod val="65000"/>
                              <a:lumOff val="35000"/>
                            </a:schemeClr>
                          </a:solidFill>
                          <a:uFill>
                            <a:solidFill>
                              <a:srgbClr val="FFFFFF"/>
                            </a:solidFill>
                          </a:uFill>
                          <a:latin typeface="Cambria Math" panose="02040503050406030204" pitchFamily="18" charset="0"/>
                        </a:rPr>
                        <m:t>×</m:t>
                      </m:r>
                      <m:r>
                        <a:rPr lang="en-US" altLang="zh-CN" sz="2800" i="1" spc="-1">
                          <a:solidFill>
                            <a:schemeClr val="tx1">
                              <a:lumMod val="65000"/>
                              <a:lumOff val="35000"/>
                            </a:schemeClr>
                          </a:solidFill>
                          <a:uFill>
                            <a:solidFill>
                              <a:srgbClr val="FFFFFF"/>
                            </a:solidFill>
                          </a:uFill>
                          <a:latin typeface="Cambria Math" panose="02040503050406030204" pitchFamily="18" charset="0"/>
                        </a:rPr>
                        <m:t>𝑆𝑈</m:t>
                      </m:r>
                      <m:sSub>
                        <m:sSubPr>
                          <m:ctrlPr>
                            <a:rPr lang="en-US" altLang="zh-CN" sz="2800" i="1" spc="-1">
                              <a:solidFill>
                                <a:schemeClr val="tx1">
                                  <a:lumMod val="65000"/>
                                  <a:lumOff val="35000"/>
                                </a:schemeClr>
                              </a:solidFill>
                              <a:uFill>
                                <a:solidFill>
                                  <a:srgbClr val="FFFFFF"/>
                                </a:solidFill>
                              </a:uFill>
                              <a:latin typeface="Cambria Math" panose="02040503050406030204" pitchFamily="18" charset="0"/>
                            </a:rPr>
                          </m:ctrlPr>
                        </m:sSubPr>
                        <m:e>
                          <m:d>
                            <m:dPr>
                              <m:ctrlPr>
                                <a:rPr lang="en-US" altLang="zh-CN" sz="2800" i="1" spc="-1">
                                  <a:solidFill>
                                    <a:schemeClr val="tx1">
                                      <a:lumMod val="65000"/>
                                      <a:lumOff val="35000"/>
                                    </a:schemeClr>
                                  </a:solidFill>
                                  <a:uFill>
                                    <a:solidFill>
                                      <a:srgbClr val="FFFFFF"/>
                                    </a:solidFill>
                                  </a:uFill>
                                  <a:latin typeface="Cambria Math" panose="02040503050406030204" pitchFamily="18" charset="0"/>
                                </a:rPr>
                              </m:ctrlPr>
                            </m:dPr>
                            <m:e>
                              <m:r>
                                <a:rPr lang="en-US" altLang="zh-CN" sz="2800" i="1" spc="-1">
                                  <a:solidFill>
                                    <a:schemeClr val="tx1">
                                      <a:lumMod val="65000"/>
                                      <a:lumOff val="35000"/>
                                    </a:schemeClr>
                                  </a:solidFill>
                                  <a:uFill>
                                    <a:solidFill>
                                      <a:srgbClr val="FFFFFF"/>
                                    </a:solidFill>
                                  </a:uFill>
                                  <a:latin typeface="Cambria Math" panose="02040503050406030204" pitchFamily="18" charset="0"/>
                                </a:rPr>
                                <m:t>2</m:t>
                              </m:r>
                            </m:e>
                          </m:d>
                        </m:e>
                        <m:sub>
                          <m:r>
                            <a:rPr lang="en-US" altLang="zh-CN" sz="2800" i="1" spc="-1">
                              <a:solidFill>
                                <a:schemeClr val="tx1">
                                  <a:lumMod val="65000"/>
                                  <a:lumOff val="35000"/>
                                </a:schemeClr>
                              </a:solidFill>
                              <a:uFill>
                                <a:solidFill>
                                  <a:srgbClr val="FFFFFF"/>
                                </a:solidFill>
                              </a:uFill>
                              <a:latin typeface="Cambria Math" panose="02040503050406030204" pitchFamily="18" charset="0"/>
                            </a:rPr>
                            <m:t>𝐿</m:t>
                          </m:r>
                        </m:sub>
                      </m:sSub>
                      <m:r>
                        <a:rPr lang="en-US" altLang="zh-CN" sz="2800" i="1" spc="-1">
                          <a:solidFill>
                            <a:schemeClr val="tx1">
                              <a:lumMod val="65000"/>
                              <a:lumOff val="35000"/>
                            </a:schemeClr>
                          </a:solidFill>
                          <a:uFill>
                            <a:solidFill>
                              <a:srgbClr val="FFFFFF"/>
                            </a:solidFill>
                          </a:uFill>
                          <a:latin typeface="Cambria Math" panose="02040503050406030204" pitchFamily="18" charset="0"/>
                        </a:rPr>
                        <m:t>×</m:t>
                      </m:r>
                      <m:r>
                        <a:rPr lang="en-US" altLang="zh-CN" sz="2800" i="1" spc="-1">
                          <a:solidFill>
                            <a:schemeClr val="tx1">
                              <a:lumMod val="65000"/>
                              <a:lumOff val="35000"/>
                            </a:schemeClr>
                          </a:solidFill>
                          <a:uFill>
                            <a:solidFill>
                              <a:srgbClr val="FFFFFF"/>
                            </a:solidFill>
                          </a:uFill>
                          <a:latin typeface="Cambria Math" panose="02040503050406030204" pitchFamily="18" charset="0"/>
                        </a:rPr>
                        <m:t>𝑈</m:t>
                      </m:r>
                      <m:sSub>
                        <m:sSubPr>
                          <m:ctrlPr>
                            <a:rPr lang="en-US" altLang="zh-CN" sz="2800" i="1" spc="-1">
                              <a:solidFill>
                                <a:schemeClr val="tx1">
                                  <a:lumMod val="65000"/>
                                  <a:lumOff val="35000"/>
                                </a:schemeClr>
                              </a:solidFill>
                              <a:uFill>
                                <a:solidFill>
                                  <a:srgbClr val="FFFFFF"/>
                                </a:solidFill>
                              </a:uFill>
                              <a:latin typeface="Cambria Math" panose="02040503050406030204" pitchFamily="18" charset="0"/>
                            </a:rPr>
                          </m:ctrlPr>
                        </m:sSubPr>
                        <m:e>
                          <m:d>
                            <m:dPr>
                              <m:ctrlPr>
                                <a:rPr lang="en-US" altLang="zh-CN" sz="2800" i="1" spc="-1">
                                  <a:solidFill>
                                    <a:schemeClr val="tx1">
                                      <a:lumMod val="65000"/>
                                      <a:lumOff val="35000"/>
                                    </a:schemeClr>
                                  </a:solidFill>
                                  <a:uFill>
                                    <a:solidFill>
                                      <a:srgbClr val="FFFFFF"/>
                                    </a:solidFill>
                                  </a:uFill>
                                  <a:latin typeface="Cambria Math" panose="02040503050406030204" pitchFamily="18" charset="0"/>
                                </a:rPr>
                              </m:ctrlPr>
                            </m:dPr>
                            <m:e>
                              <m:r>
                                <a:rPr lang="en-US" altLang="zh-CN" sz="2800" i="1" spc="-1">
                                  <a:solidFill>
                                    <a:schemeClr val="tx1">
                                      <a:lumMod val="65000"/>
                                      <a:lumOff val="35000"/>
                                    </a:schemeClr>
                                  </a:solidFill>
                                  <a:uFill>
                                    <a:solidFill>
                                      <a:srgbClr val="FFFFFF"/>
                                    </a:solidFill>
                                  </a:uFill>
                                  <a:latin typeface="Cambria Math" panose="02040503050406030204" pitchFamily="18" charset="0"/>
                                </a:rPr>
                                <m:t>1</m:t>
                              </m:r>
                            </m:e>
                          </m:d>
                        </m:e>
                        <m:sub>
                          <m:r>
                            <a:rPr lang="en-US" altLang="zh-CN" sz="2800" i="1" spc="-1">
                              <a:solidFill>
                                <a:schemeClr val="tx1">
                                  <a:lumMod val="65000"/>
                                  <a:lumOff val="35000"/>
                                </a:schemeClr>
                              </a:solidFill>
                              <a:uFill>
                                <a:solidFill>
                                  <a:srgbClr val="FFFFFF"/>
                                </a:solidFill>
                              </a:uFill>
                              <a:latin typeface="Cambria Math" panose="02040503050406030204" pitchFamily="18" charset="0"/>
                            </a:rPr>
                            <m:t>𝑌</m:t>
                          </m:r>
                        </m:sub>
                      </m:sSub>
                    </m:oMath>
                  </m:oMathPara>
                </a14:m>
                <a:endParaRPr lang="zh-CN" altLang="en-US" dirty="0">
                  <a:solidFill>
                    <a:schemeClr val="bg1"/>
                  </a:solidFill>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504000" y="3597310"/>
                <a:ext cx="4411227" cy="523220"/>
              </a:xfrm>
              <a:prstGeom prst="rect">
                <a:avLst/>
              </a:prstGeom>
              <a:blipFill rotWithShape="0">
                <a:blip r:embed="rId2"/>
                <a:stretch>
                  <a:fillRect/>
                </a:stretch>
              </a:blipFill>
            </p:spPr>
            <p:txBody>
              <a:bodyPr/>
              <a:lstStyle/>
              <a:p>
                <a:r>
                  <a:rPr lang="zh-CN" altLang="en-US">
                    <a:noFill/>
                  </a:rPr>
                  <a:t> </a:t>
                </a:r>
              </a:p>
            </p:txBody>
          </p:sp>
        </mc:Fallback>
      </mc:AlternateContent>
      <p:sp>
        <p:nvSpPr>
          <p:cNvPr id="7" name="文本框 6"/>
          <p:cNvSpPr txBox="1"/>
          <p:nvPr/>
        </p:nvSpPr>
        <p:spPr>
          <a:xfrm>
            <a:off x="8910320" y="6593840"/>
            <a:ext cx="914400" cy="369332"/>
          </a:xfrm>
          <a:prstGeom prst="rect">
            <a:avLst/>
          </a:prstGeom>
          <a:noFill/>
        </p:spPr>
        <p:txBody>
          <a:bodyPr wrap="square" rtlCol="0">
            <a:spAutoFit/>
          </a:bodyPr>
          <a:lstStyle/>
          <a:p>
            <a:r>
              <a:rPr lang="en-US" altLang="zh-CN" dirty="0" smtClean="0">
                <a:solidFill>
                  <a:schemeClr val="tx1">
                    <a:lumMod val="65000"/>
                    <a:lumOff val="35000"/>
                  </a:schemeClr>
                </a:solidFill>
              </a:rPr>
              <a:t>3</a:t>
            </a:r>
            <a:endParaRPr lang="zh-CN" altLang="en-US" dirty="0">
              <a:solidFill>
                <a:schemeClr val="tx1">
                  <a:lumMod val="65000"/>
                  <a:lumOff val="35000"/>
                </a:schemeClr>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108" y="1943104"/>
            <a:ext cx="5102612" cy="3831632"/>
          </a:xfrm>
          <a:prstGeom prst="rect">
            <a:avLst/>
          </a:prstGeom>
        </p:spPr>
      </p:pic>
    </p:spTree>
    <p:extLst>
      <p:ext uri="{BB962C8B-B14F-4D97-AF65-F5344CB8AC3E}">
        <p14:creationId xmlns:p14="http://schemas.microsoft.com/office/powerpoint/2010/main" val="2046025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bg1"/>
                </a:solidFill>
              </a:rPr>
              <a:t>Sequential Standard Model</a:t>
            </a:r>
            <a:endParaRPr lang="zh-CN" altLang="en-US" dirty="0">
              <a:solidFill>
                <a:schemeClr val="bg1"/>
              </a:solidFill>
            </a:endParaRPr>
          </a:p>
        </p:txBody>
      </p:sp>
      <mc:AlternateContent xmlns:mc="http://schemas.openxmlformats.org/markup-compatibility/2006" xmlns:a14="http://schemas.microsoft.com/office/drawing/2010/main">
        <mc:Choice Requires="a14">
          <p:sp>
            <p:nvSpPr>
              <p:cNvPr id="3" name="文本占位符 2"/>
              <p:cNvSpPr>
                <a:spLocks noGrp="1"/>
              </p:cNvSpPr>
              <p:nvPr>
                <p:ph type="body"/>
              </p:nvPr>
            </p:nvSpPr>
            <p:spPr>
              <a:xfrm>
                <a:off x="504000" y="1563480"/>
                <a:ext cx="9071640" cy="4013355"/>
              </a:xfrm>
            </p:spPr>
            <p:txBody>
              <a:bodyPr/>
              <a:lstStyle/>
              <a:p>
                <a:r>
                  <a:rPr lang="en-US" altLang="zh-CN" sz="2800" dirty="0" smtClean="0">
                    <a:solidFill>
                      <a:schemeClr val="bg1"/>
                    </a:solidFill>
                  </a:rPr>
                  <a:t>1.Electroweak symmetry breaking.</a:t>
                </a:r>
              </a:p>
              <a:p>
                <a:endParaRPr lang="en-US" altLang="zh-CN" sz="2800" dirty="0" smtClean="0"/>
              </a:p>
              <a:p>
                <a14:m>
                  <m:oMath xmlns:m="http://schemas.openxmlformats.org/officeDocument/2006/math">
                    <m:r>
                      <m:rPr>
                        <m:sty m:val="p"/>
                      </m:rPr>
                      <a:rPr lang="en-US" altLang="zh-CN" sz="2800" i="1" u="sng" spc="-1" dirty="0">
                        <a:solidFill>
                          <a:schemeClr val="bg1"/>
                        </a:solidFill>
                        <a:uFill>
                          <a:solidFill>
                            <a:srgbClr val="FFFFFF"/>
                          </a:solidFill>
                        </a:uFill>
                        <a:latin typeface="Cambria Math" panose="02040503050406030204" pitchFamily="18" charset="0"/>
                      </a:rPr>
                      <m:t>L</m:t>
                    </m:r>
                    <m:r>
                      <m:rPr>
                        <m:sty m:val="p"/>
                      </m:rPr>
                      <a:rPr lang="en-US" altLang="zh-CN" sz="2400" i="1" u="sng" spc="-1" dirty="0">
                        <a:solidFill>
                          <a:schemeClr val="bg1"/>
                        </a:solidFill>
                        <a:uFill>
                          <a:solidFill>
                            <a:srgbClr val="FFFFFF"/>
                          </a:solidFill>
                        </a:uFill>
                        <a:latin typeface="Cambria Math" panose="02040503050406030204" pitchFamily="18" charset="0"/>
                      </a:rPr>
                      <m:t>arge</m:t>
                    </m:r>
                    <m:r>
                      <a:rPr lang="en-US" altLang="zh-CN" sz="2400" i="1" u="sng" spc="-1" dirty="0">
                        <a:solidFill>
                          <a:schemeClr val="bg1"/>
                        </a:solidFill>
                        <a:uFill>
                          <a:solidFill>
                            <a:srgbClr val="FFFFFF"/>
                          </a:solidFill>
                        </a:uFill>
                        <a:latin typeface="Cambria Math" panose="02040503050406030204" pitchFamily="18" charset="0"/>
                      </a:rPr>
                      <m:t> </m:t>
                    </m:r>
                    <m:r>
                      <m:rPr>
                        <m:sty m:val="p"/>
                      </m:rPr>
                      <a:rPr lang="en-US" altLang="zh-CN" sz="2400" i="1" u="sng" spc="-1" dirty="0">
                        <a:solidFill>
                          <a:schemeClr val="bg1"/>
                        </a:solidFill>
                        <a:uFill>
                          <a:solidFill>
                            <a:srgbClr val="FFFFFF"/>
                          </a:solidFill>
                        </a:uFill>
                        <a:latin typeface="Cambria Math" panose="02040503050406030204" pitchFamily="18" charset="0"/>
                      </a:rPr>
                      <m:t>group</m:t>
                    </m:r>
                    <m:r>
                      <a:rPr lang="en-US" altLang="zh-CN" sz="2400" i="1" u="sng" spc="-1" dirty="0">
                        <a:solidFill>
                          <a:schemeClr val="bg1"/>
                        </a:solidFill>
                        <a:uFill>
                          <a:solidFill>
                            <a:srgbClr val="FFFFFF"/>
                          </a:solidFill>
                        </a:uFill>
                        <a:latin typeface="Cambria Math" panose="02040503050406030204" pitchFamily="18" charset="0"/>
                      </a:rPr>
                      <m:t>→</m:t>
                    </m:r>
                    <m:r>
                      <m:rPr>
                        <m:sty m:val="p"/>
                      </m:rPr>
                      <a:rPr lang="en-US" altLang="zh-CN" sz="2400" i="1" u="sng" spc="-1" dirty="0">
                        <a:solidFill>
                          <a:schemeClr val="bg1"/>
                        </a:solidFill>
                        <a:uFill>
                          <a:solidFill>
                            <a:srgbClr val="FFFFFF"/>
                          </a:solidFill>
                        </a:uFill>
                        <a:latin typeface="Cambria Math" panose="02040503050406030204" pitchFamily="18" charset="0"/>
                      </a:rPr>
                      <m:t>SMGroup</m:t>
                    </m:r>
                    <m:r>
                      <a:rPr lang="en-US" altLang="zh-CN" sz="2400" i="1" u="sng" spc="-1">
                        <a:solidFill>
                          <a:schemeClr val="bg1"/>
                        </a:solidFill>
                        <a:uFill>
                          <a:solidFill>
                            <a:srgbClr val="FFFFFF"/>
                          </a:solidFill>
                        </a:uFill>
                        <a:latin typeface="Cambria Math" panose="02040503050406030204" pitchFamily="18" charset="0"/>
                      </a:rPr>
                      <m:t>×</m:t>
                    </m:r>
                    <m:r>
                      <a:rPr lang="en-US" altLang="zh-CN" sz="2400" i="1" u="sng" spc="-1">
                        <a:solidFill>
                          <a:schemeClr val="bg1"/>
                        </a:solidFill>
                        <a:uFill>
                          <a:solidFill>
                            <a:srgbClr val="FFFFFF"/>
                          </a:solidFill>
                        </a:uFill>
                        <a:latin typeface="Cambria Math" panose="02040503050406030204" pitchFamily="18" charset="0"/>
                      </a:rPr>
                      <m:t>𝑈</m:t>
                    </m:r>
                    <m:sSubSup>
                      <m:sSubSupPr>
                        <m:ctrlPr>
                          <a:rPr lang="en-US" altLang="zh-CN" sz="2400" i="1" u="sng" spc="-1">
                            <a:solidFill>
                              <a:schemeClr val="bg1"/>
                            </a:solidFill>
                            <a:uFill>
                              <a:solidFill>
                                <a:srgbClr val="FFFFFF"/>
                              </a:solidFill>
                            </a:uFill>
                            <a:latin typeface="Cambria Math" panose="02040503050406030204" pitchFamily="18" charset="0"/>
                          </a:rPr>
                        </m:ctrlPr>
                      </m:sSubSupPr>
                      <m:e>
                        <m:d>
                          <m:dPr>
                            <m:ctrlPr>
                              <a:rPr lang="en-US" altLang="zh-CN" sz="2400" i="1" u="sng" spc="-1">
                                <a:solidFill>
                                  <a:schemeClr val="bg1"/>
                                </a:solidFill>
                                <a:uFill>
                                  <a:solidFill>
                                    <a:srgbClr val="FFFFFF"/>
                                  </a:solidFill>
                                </a:uFill>
                                <a:latin typeface="Cambria Math" panose="02040503050406030204" pitchFamily="18" charset="0"/>
                              </a:rPr>
                            </m:ctrlPr>
                          </m:dPr>
                          <m:e>
                            <m:r>
                              <a:rPr lang="en-US" altLang="zh-CN" sz="2400" i="1" u="sng" spc="-1">
                                <a:solidFill>
                                  <a:schemeClr val="bg1"/>
                                </a:solidFill>
                                <a:uFill>
                                  <a:solidFill>
                                    <a:srgbClr val="FFFFFF"/>
                                  </a:solidFill>
                                </a:uFill>
                                <a:latin typeface="Cambria Math" panose="02040503050406030204" pitchFamily="18" charset="0"/>
                              </a:rPr>
                              <m:t>1</m:t>
                            </m:r>
                          </m:e>
                        </m:d>
                      </m:e>
                      <m:sub>
                        <m:r>
                          <a:rPr lang="en-US" altLang="zh-CN" sz="2400" i="1" u="sng" spc="-1">
                            <a:solidFill>
                              <a:schemeClr val="bg1"/>
                            </a:solidFill>
                            <a:uFill>
                              <a:solidFill>
                                <a:srgbClr val="FFFFFF"/>
                              </a:solidFill>
                            </a:uFill>
                            <a:latin typeface="Cambria Math" panose="02040503050406030204" pitchFamily="18" charset="0"/>
                          </a:rPr>
                          <m:t>𝑌</m:t>
                        </m:r>
                      </m:sub>
                      <m:sup>
                        <m:r>
                          <a:rPr lang="en-US" altLang="zh-CN" sz="2400" i="1" u="sng" spc="-1">
                            <a:solidFill>
                              <a:schemeClr val="bg1"/>
                            </a:solidFill>
                            <a:uFill>
                              <a:solidFill>
                                <a:srgbClr val="FFFFFF"/>
                              </a:solidFill>
                            </a:uFill>
                            <a:latin typeface="Cambria Math" panose="02040503050406030204" pitchFamily="18" charset="0"/>
                          </a:rPr>
                          <m:t>′</m:t>
                        </m:r>
                      </m:sup>
                    </m:sSubSup>
                  </m:oMath>
                </a14:m>
                <a:r>
                  <a:rPr lang="en-US" altLang="zh-CN" sz="2400" spc="-1" dirty="0">
                    <a:solidFill>
                      <a:schemeClr val="bg1"/>
                    </a:solidFill>
                    <a:uFill>
                      <a:solidFill>
                        <a:srgbClr val="FFFFFF"/>
                      </a:solidFill>
                    </a:uFill>
                  </a:rPr>
                  <a:t> </a:t>
                </a:r>
              </a:p>
              <a:p>
                <a:endParaRPr lang="en-US" altLang="zh-CN" sz="2800" dirty="0" smtClean="0"/>
              </a:p>
              <a:p>
                <a:r>
                  <a:rPr lang="en-US" altLang="zh-CN" sz="2800" dirty="0" smtClean="0">
                    <a:solidFill>
                      <a:schemeClr val="bg1"/>
                    </a:solidFill>
                  </a:rPr>
                  <a:t>2.Predicts the existence of </a:t>
                </a:r>
                <a:r>
                  <a:rPr lang="en-US" altLang="zh-CN" sz="2800" dirty="0" err="1" smtClean="0">
                    <a:solidFill>
                      <a:schemeClr val="bg1"/>
                    </a:solidFill>
                  </a:rPr>
                  <a:t>dilepton</a:t>
                </a:r>
                <a:r>
                  <a:rPr lang="en-US" altLang="zh-CN" sz="2800" dirty="0" smtClean="0">
                    <a:solidFill>
                      <a:schemeClr val="bg1"/>
                    </a:solidFill>
                  </a:rPr>
                  <a:t> resonance model.</a:t>
                </a:r>
              </a:p>
              <a:p>
                <a:endParaRPr lang="en-US" altLang="zh-CN" sz="2800" dirty="0" smtClean="0">
                  <a:solidFill>
                    <a:schemeClr val="bg1"/>
                  </a:solidFill>
                </a:endParaRPr>
              </a:p>
              <a:p>
                <a:endParaRPr lang="en-US" altLang="zh-CN" sz="2800" dirty="0">
                  <a:solidFill>
                    <a:schemeClr val="bg1"/>
                  </a:solidFill>
                </a:endParaRPr>
              </a:p>
              <a:p>
                <a:r>
                  <a:rPr lang="en-US" altLang="zh-CN" sz="2800" dirty="0" smtClean="0">
                    <a:solidFill>
                      <a:schemeClr val="bg1"/>
                    </a:solidFill>
                  </a:rPr>
                  <a:t>3.Leads to an additional bosons : Z’</a:t>
                </a:r>
              </a:p>
              <a:p>
                <a:endParaRPr lang="en-US" altLang="zh-CN" sz="2800" dirty="0" smtClean="0">
                  <a:solidFill>
                    <a:schemeClr val="bg1"/>
                  </a:solidFill>
                </a:endParaRPr>
              </a:p>
              <a:p>
                <a:r>
                  <a:rPr lang="en-US" altLang="zh-CN" sz="2400" spc="-1" dirty="0" smtClean="0">
                    <a:solidFill>
                      <a:schemeClr val="bg1"/>
                    </a:solidFill>
                    <a:uFill>
                      <a:solidFill>
                        <a:srgbClr val="FFFFFF"/>
                      </a:solidFill>
                    </a:uFill>
                  </a:rPr>
                  <a:t>Same coupling </a:t>
                </a:r>
                <a:r>
                  <a:rPr lang="en-US" altLang="zh-CN" sz="2400" spc="-1" dirty="0">
                    <a:solidFill>
                      <a:schemeClr val="bg1"/>
                    </a:solidFill>
                    <a:uFill>
                      <a:solidFill>
                        <a:srgbClr val="FFFFFF"/>
                      </a:solidFill>
                    </a:uFill>
                  </a:rPr>
                  <a:t>constants as </a:t>
                </a:r>
                <a:r>
                  <a:rPr lang="en-US" altLang="zh-CN" sz="2400" spc="-1" dirty="0" smtClean="0">
                    <a:solidFill>
                      <a:schemeClr val="bg1"/>
                    </a:solidFill>
                    <a:uFill>
                      <a:solidFill>
                        <a:srgbClr val="FFFFFF"/>
                      </a:solidFill>
                    </a:uFill>
                  </a:rPr>
                  <a:t>Z, heavier </a:t>
                </a:r>
                <a:r>
                  <a:rPr lang="en-US" altLang="zh-CN" sz="2400" spc="-1" dirty="0">
                    <a:solidFill>
                      <a:schemeClr val="bg1"/>
                    </a:solidFill>
                    <a:uFill>
                      <a:solidFill>
                        <a:srgbClr val="FFFFFF"/>
                      </a:solidFill>
                    </a:uFill>
                  </a:rPr>
                  <a:t>mass</a:t>
                </a:r>
              </a:p>
              <a:p>
                <a:endParaRPr lang="zh-CN" altLang="en-US" sz="2800" dirty="0">
                  <a:solidFill>
                    <a:schemeClr val="bg1"/>
                  </a:solidFill>
                </a:endParaRPr>
              </a:p>
            </p:txBody>
          </p:sp>
        </mc:Choice>
        <mc:Fallback xmlns="">
          <p:sp>
            <p:nvSpPr>
              <p:cNvPr id="3" name="文本占位符 2"/>
              <p:cNvSpPr>
                <a:spLocks noGrp="1" noRot="1" noChangeAspect="1" noMove="1" noResize="1" noEditPoints="1" noAdjustHandles="1" noChangeArrowheads="1" noChangeShapeType="1" noTextEdit="1"/>
              </p:cNvSpPr>
              <p:nvPr>
                <p:ph type="body"/>
              </p:nvPr>
            </p:nvSpPr>
            <p:spPr>
              <a:xfrm>
                <a:off x="504000" y="1563480"/>
                <a:ext cx="9071640" cy="4013355"/>
              </a:xfrm>
              <a:blipFill rotWithShape="0">
                <a:blip r:embed="rId2"/>
                <a:stretch>
                  <a:fillRect l="-2419" t="-5615"/>
                </a:stretch>
              </a:blipFill>
            </p:spPr>
            <p:txBody>
              <a:bodyPr/>
              <a:lstStyle/>
              <a:p>
                <a:r>
                  <a:rPr lang="zh-CN" altLang="en-US">
                    <a:noFill/>
                  </a:rPr>
                  <a:t> </a:t>
                </a:r>
              </a:p>
            </p:txBody>
          </p:sp>
        </mc:Fallback>
      </mc:AlternateContent>
      <p:sp>
        <p:nvSpPr>
          <p:cNvPr id="6" name="文本框 5"/>
          <p:cNvSpPr txBox="1"/>
          <p:nvPr/>
        </p:nvSpPr>
        <p:spPr>
          <a:xfrm>
            <a:off x="8910320" y="6593840"/>
            <a:ext cx="914400" cy="369332"/>
          </a:xfrm>
          <a:prstGeom prst="rect">
            <a:avLst/>
          </a:prstGeom>
          <a:noFill/>
        </p:spPr>
        <p:txBody>
          <a:bodyPr wrap="square" rtlCol="0">
            <a:spAutoFit/>
          </a:bodyPr>
          <a:lstStyle/>
          <a:p>
            <a:r>
              <a:rPr lang="en-US" altLang="zh-CN" dirty="0" smtClean="0">
                <a:solidFill>
                  <a:schemeClr val="bg1"/>
                </a:solidFill>
              </a:rPr>
              <a:t>4</a:t>
            </a:r>
            <a:endParaRPr lang="zh-CN" altLang="en-US" dirty="0">
              <a:solidFill>
                <a:schemeClr val="bg1"/>
              </a:solidFill>
            </a:endParaRPr>
          </a:p>
        </p:txBody>
      </p:sp>
    </p:spTree>
    <p:extLst>
      <p:ext uri="{BB962C8B-B14F-4D97-AF65-F5344CB8AC3E}">
        <p14:creationId xmlns:p14="http://schemas.microsoft.com/office/powerpoint/2010/main" val="1282808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pc="-1" dirty="0">
                <a:solidFill>
                  <a:schemeClr val="tx1">
                    <a:lumMod val="65000"/>
                    <a:lumOff val="35000"/>
                  </a:schemeClr>
                </a:solidFill>
                <a:uFill>
                  <a:solidFill>
                    <a:srgbClr val="FFFFFF"/>
                  </a:solidFill>
                </a:uFill>
              </a:rPr>
              <a:t>Signal </a:t>
            </a:r>
            <a:r>
              <a:rPr lang="en-US" altLang="zh-CN" spc="-1" dirty="0" smtClean="0">
                <a:solidFill>
                  <a:schemeClr val="tx1">
                    <a:lumMod val="65000"/>
                    <a:lumOff val="35000"/>
                  </a:schemeClr>
                </a:solidFill>
                <a:uFill>
                  <a:solidFill>
                    <a:srgbClr val="FFFFFF"/>
                  </a:solidFill>
                </a:uFill>
              </a:rPr>
              <a:t>process</a:t>
            </a:r>
            <a:endParaRPr lang="zh-CN" altLang="en-US" dirty="0">
              <a:solidFill>
                <a:schemeClr val="tx1">
                  <a:lumMod val="65000"/>
                  <a:lumOff val="35000"/>
                </a:schemeClr>
              </a:solidFill>
            </a:endParaRPr>
          </a:p>
        </p:txBody>
      </p:sp>
      <mc:AlternateContent xmlns:mc="http://schemas.openxmlformats.org/markup-compatibility/2006" xmlns:a14="http://schemas.microsoft.com/office/drawing/2010/main">
        <mc:Choice Requires="a14">
          <p:sp>
            <p:nvSpPr>
              <p:cNvPr id="4" name="TextShape 2"/>
              <p:cNvSpPr txBox="1"/>
              <p:nvPr/>
            </p:nvSpPr>
            <p:spPr>
              <a:xfrm>
                <a:off x="3320804" y="1121353"/>
                <a:ext cx="3438027" cy="1125415"/>
              </a:xfrm>
              <a:prstGeom prst="rect">
                <a:avLst/>
              </a:prstGeom>
              <a:noFill/>
              <a:ln>
                <a:noFill/>
              </a:ln>
            </p:spPr>
            <p:txBody>
              <a:bodyPr lIns="0" tIns="0" rIns="0" bIns="0"/>
              <a:lstStyle/>
              <a:p>
                <a:pPr marL="108000">
                  <a:buClr>
                    <a:srgbClr val="000000"/>
                  </a:buClr>
                  <a:buSzPct val="45000"/>
                </a:pPr>
                <a:r>
                  <a:rPr lang="en-US" sz="3200" b="0" strike="noStrike" spc="-1" dirty="0" smtClean="0">
                    <a:solidFill>
                      <a:srgbClr val="000000"/>
                    </a:solidFill>
                    <a:uFill>
                      <a:solidFill>
                        <a:srgbClr val="FFFFFF"/>
                      </a:solidFill>
                    </a:uFill>
                    <a:latin typeface="Arial"/>
                  </a:rPr>
                  <a:t>       </a:t>
                </a:r>
                <a:endParaRPr lang="en-US" sz="3200" b="0" i="1" strike="noStrike" spc="-1" dirty="0" smtClean="0">
                  <a:solidFill>
                    <a:schemeClr val="bg1"/>
                  </a:solidFill>
                  <a:uFill>
                    <a:solidFill>
                      <a:srgbClr val="FFFFFF"/>
                    </a:solidFill>
                  </a:uFill>
                  <a:latin typeface="Cambria Math" panose="02040503050406030204" pitchFamily="18" charset="0"/>
                </a:endParaRPr>
              </a:p>
              <a:p>
                <a:pPr marL="108000">
                  <a:buClr>
                    <a:srgbClr val="000000"/>
                  </a:buClr>
                  <a:buSzPct val="45000"/>
                </a:pPr>
                <a14:m>
                  <m:oMathPara xmlns:m="http://schemas.openxmlformats.org/officeDocument/2006/math">
                    <m:oMathParaPr>
                      <m:jc m:val="centerGroup"/>
                    </m:oMathParaPr>
                    <m:oMath xmlns:m="http://schemas.openxmlformats.org/officeDocument/2006/math">
                      <m: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t>𝑝</m:t>
                      </m:r>
                      <m: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t> </m:t>
                      </m:r>
                      <m: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t>𝑝</m:t>
                      </m:r>
                      <m: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t>→</m:t>
                      </m:r>
                      <m:sSup>
                        <m:sSupPr>
                          <m:ctrlP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ctrlPr>
                        </m:sSupPr>
                        <m:e>
                          <m: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t>𝑍</m:t>
                          </m:r>
                        </m:e>
                        <m:sup>
                          <m: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t>′</m:t>
                          </m:r>
                        </m:sup>
                      </m:sSup>
                      <m: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t>→</m:t>
                      </m:r>
                      <m:sSup>
                        <m:sSupPr>
                          <m:ctrlP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ctrlPr>
                        </m:sSupPr>
                        <m:e>
                          <m: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t>𝜇</m:t>
                          </m:r>
                        </m:e>
                        <m:sup>
                          <m: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t>+</m:t>
                          </m:r>
                        </m:sup>
                      </m:sSup>
                      <m: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t> </m:t>
                      </m:r>
                      <m:sSup>
                        <m:sSupPr>
                          <m:ctrlP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ctrlPr>
                        </m:sSupPr>
                        <m:e>
                          <m: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t>𝜇</m:t>
                          </m:r>
                        </m:e>
                        <m:sup>
                          <m:r>
                            <a:rPr lang="en-US" sz="3200" b="0" i="1" strike="noStrike" spc="-1" smtClean="0">
                              <a:solidFill>
                                <a:schemeClr val="tx1">
                                  <a:lumMod val="65000"/>
                                  <a:lumOff val="35000"/>
                                </a:schemeClr>
                              </a:solidFill>
                              <a:uFill>
                                <a:solidFill>
                                  <a:srgbClr val="FFFFFF"/>
                                </a:solidFill>
                              </a:uFill>
                              <a:latin typeface="Cambria Math" panose="02040503050406030204" pitchFamily="18" charset="0"/>
                            </a:rPr>
                            <m:t>−</m:t>
                          </m:r>
                        </m:sup>
                      </m:sSup>
                    </m:oMath>
                  </m:oMathPara>
                </a14:m>
                <a:endParaRPr lang="en-US" sz="3200" b="0" strike="noStrike" spc="-1" dirty="0" smtClean="0">
                  <a:solidFill>
                    <a:schemeClr val="bg1"/>
                  </a:solidFill>
                  <a:uFill>
                    <a:solidFill>
                      <a:srgbClr val="FFFFFF"/>
                    </a:solidFill>
                  </a:uFill>
                  <a:latin typeface="Arial"/>
                </a:endParaRPr>
              </a:p>
              <a:p>
                <a:pPr marL="108000">
                  <a:buClr>
                    <a:srgbClr val="000000"/>
                  </a:buClr>
                  <a:buSzPct val="45000"/>
                </a:pPr>
                <a:endParaRPr lang="en-US" sz="3200" b="0" strike="noStrike" spc="-1" dirty="0" smtClean="0">
                  <a:solidFill>
                    <a:schemeClr val="bg1"/>
                  </a:solidFill>
                  <a:uFill>
                    <a:solidFill>
                      <a:srgbClr val="FFFFFF"/>
                    </a:solidFill>
                  </a:uFill>
                  <a:latin typeface="Arial"/>
                </a:endParaRPr>
              </a:p>
              <a:p>
                <a:pPr marL="108000">
                  <a:buClr>
                    <a:srgbClr val="000000"/>
                  </a:buClr>
                  <a:buSzPct val="45000"/>
                </a:pPr>
                <a:r>
                  <a:rPr lang="en-US" sz="3200" spc="-1" dirty="0" smtClean="0">
                    <a:solidFill>
                      <a:schemeClr val="bg1"/>
                    </a:solidFill>
                    <a:uFill>
                      <a:solidFill>
                        <a:srgbClr val="FFFFFF"/>
                      </a:solidFill>
                    </a:uFill>
                    <a:latin typeface="Arial"/>
                  </a:rPr>
                  <a:t>    </a:t>
                </a:r>
                <a:r>
                  <a:rPr lang="en-US" sz="3200" b="0" strike="noStrike" spc="-1" dirty="0" smtClean="0">
                    <a:solidFill>
                      <a:schemeClr val="bg1"/>
                    </a:solidFill>
                    <a:uFill>
                      <a:solidFill>
                        <a:srgbClr val="FFFFFF"/>
                      </a:solidFill>
                    </a:uFill>
                    <a:latin typeface="Arial"/>
                  </a:rPr>
                  <a:t> </a:t>
                </a:r>
              </a:p>
              <a:p>
                <a:pPr marL="432000" indent="-324000">
                  <a:buClr>
                    <a:srgbClr val="000000"/>
                  </a:buClr>
                  <a:buSzPct val="45000"/>
                  <a:buFont typeface="Wingdings" charset="2"/>
                  <a:buChar char=""/>
                </a:pPr>
                <a:endParaRPr lang="en-US" sz="3200" b="0" strike="noStrike" spc="-1" dirty="0">
                  <a:solidFill>
                    <a:srgbClr val="000000"/>
                  </a:solidFill>
                  <a:uFill>
                    <a:solidFill>
                      <a:srgbClr val="FFFFFF"/>
                    </a:solidFill>
                  </a:uFill>
                  <a:latin typeface="Arial"/>
                </a:endParaRPr>
              </a:p>
            </p:txBody>
          </p:sp>
        </mc:Choice>
        <mc:Fallback xmlns="">
          <p:sp>
            <p:nvSpPr>
              <p:cNvPr id="4" name="TextShape 2"/>
              <p:cNvSpPr txBox="1">
                <a:spLocks noRot="1" noChangeAspect="1" noMove="1" noResize="1" noEditPoints="1" noAdjustHandles="1" noChangeArrowheads="1" noChangeShapeType="1" noTextEdit="1"/>
              </p:cNvSpPr>
              <p:nvPr/>
            </p:nvSpPr>
            <p:spPr>
              <a:xfrm>
                <a:off x="3320804" y="1121353"/>
                <a:ext cx="3438027" cy="1125415"/>
              </a:xfrm>
              <a:prstGeom prst="rect">
                <a:avLst/>
              </a:prstGeom>
              <a:blipFill rotWithShape="0">
                <a:blip r:embed="rId3"/>
                <a:stretch>
                  <a:fillRect/>
                </a:stretch>
              </a:blipFill>
              <a:ln>
                <a:noFill/>
              </a:ln>
            </p:spPr>
            <p:txBody>
              <a:bodyPr/>
              <a:lstStyle/>
              <a:p>
                <a:r>
                  <a:rPr lang="zh-CN" altLang="en-US">
                    <a:noFill/>
                  </a:rPr>
                  <a:t> </a:t>
                </a:r>
              </a:p>
            </p:txBody>
          </p:sp>
        </mc:Fallback>
      </mc:AlternateContent>
      <p:pic>
        <p:nvPicPr>
          <p:cNvPr id="5" name="Picture 2"/>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r="11784"/>
          <a:stretch/>
        </p:blipFill>
        <p:spPr>
          <a:xfrm>
            <a:off x="2726777" y="3066801"/>
            <a:ext cx="4626079" cy="3546775"/>
          </a:xfrm>
          <a:prstGeom prst="rect">
            <a:avLst/>
          </a:prstGeom>
        </p:spPr>
      </p:pic>
      <p:sp>
        <p:nvSpPr>
          <p:cNvPr id="7" name="文本框 6"/>
          <p:cNvSpPr txBox="1"/>
          <p:nvPr/>
        </p:nvSpPr>
        <p:spPr>
          <a:xfrm>
            <a:off x="8910320" y="6593840"/>
            <a:ext cx="914400" cy="369332"/>
          </a:xfrm>
          <a:prstGeom prst="rect">
            <a:avLst/>
          </a:prstGeom>
          <a:noFill/>
        </p:spPr>
        <p:txBody>
          <a:bodyPr wrap="square" rtlCol="0">
            <a:spAutoFit/>
          </a:bodyPr>
          <a:lstStyle/>
          <a:p>
            <a:r>
              <a:rPr lang="en-US" altLang="zh-CN" dirty="0" smtClean="0">
                <a:solidFill>
                  <a:schemeClr val="tx1">
                    <a:lumMod val="65000"/>
                    <a:lumOff val="35000"/>
                  </a:schemeClr>
                </a:solidFill>
              </a:rPr>
              <a:t>5</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2610898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929607" y="-30143"/>
            <a:ext cx="7151017" cy="2386792"/>
          </a:xfrm>
          <a:prstGeom prst="rect">
            <a:avLst/>
          </a:prstGeom>
        </p:spPr>
      </p:pic>
      <p:pic>
        <p:nvPicPr>
          <p:cNvPr id="5" name="Picture 3"/>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8769" y="2308889"/>
            <a:ext cx="7151018" cy="2348944"/>
          </a:xfrm>
          <a:prstGeom prst="rect">
            <a:avLst/>
          </a:prstGeom>
        </p:spPr>
      </p:pic>
      <p:pic>
        <p:nvPicPr>
          <p:cNvPr id="7" name="图片 6"/>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25192" t="25111" r="16730" b="31893"/>
          <a:stretch/>
        </p:blipFill>
        <p:spPr>
          <a:xfrm>
            <a:off x="2929606" y="4657834"/>
            <a:ext cx="7151017" cy="2901841"/>
          </a:xfrm>
          <a:prstGeom prst="rect">
            <a:avLst/>
          </a:prstGeom>
        </p:spPr>
      </p:pic>
      <p:sp>
        <p:nvSpPr>
          <p:cNvPr id="8" name="文本框 7"/>
          <p:cNvSpPr txBox="1"/>
          <p:nvPr/>
        </p:nvSpPr>
        <p:spPr>
          <a:xfrm>
            <a:off x="58769" y="839454"/>
            <a:ext cx="2922595" cy="707886"/>
          </a:xfrm>
          <a:prstGeom prst="rect">
            <a:avLst/>
          </a:prstGeom>
          <a:noFill/>
        </p:spPr>
        <p:txBody>
          <a:bodyPr wrap="none" rtlCol="0">
            <a:spAutoFit/>
          </a:bodyPr>
          <a:lstStyle/>
          <a:p>
            <a:r>
              <a:rPr lang="en-US" altLang="zh-CN" sz="4000" dirty="0" smtClean="0">
                <a:solidFill>
                  <a:schemeClr val="tx1">
                    <a:lumMod val="65000"/>
                    <a:lumOff val="35000"/>
                  </a:schemeClr>
                </a:solidFill>
              </a:rPr>
              <a:t>Background</a:t>
            </a:r>
          </a:p>
        </p:txBody>
      </p:sp>
      <p:pic>
        <p:nvPicPr>
          <p:cNvPr id="6" name="Picture 3"/>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Lst>
          </a:blip>
          <a:srcRect l="2199" r="10816"/>
          <a:stretch/>
        </p:blipFill>
        <p:spPr>
          <a:xfrm>
            <a:off x="-2" y="4934912"/>
            <a:ext cx="3040135" cy="2347684"/>
          </a:xfrm>
          <a:prstGeom prst="rect">
            <a:avLst/>
          </a:prstGeom>
        </p:spPr>
      </p:pic>
      <p:sp>
        <p:nvSpPr>
          <p:cNvPr id="9" name="文本框 8"/>
          <p:cNvSpPr txBox="1"/>
          <p:nvPr/>
        </p:nvSpPr>
        <p:spPr>
          <a:xfrm>
            <a:off x="7209787" y="2722411"/>
            <a:ext cx="2624746" cy="1569660"/>
          </a:xfrm>
          <a:prstGeom prst="rect">
            <a:avLst/>
          </a:prstGeom>
          <a:noFill/>
        </p:spPr>
        <p:txBody>
          <a:bodyPr wrap="square" rtlCol="0">
            <a:spAutoFit/>
          </a:bodyPr>
          <a:lstStyle/>
          <a:p>
            <a:r>
              <a:rPr lang="en-US" altLang="zh-CN" sz="3200" dirty="0">
                <a:solidFill>
                  <a:schemeClr val="tx1">
                    <a:lumMod val="65000"/>
                    <a:lumOff val="35000"/>
                  </a:schemeClr>
                </a:solidFill>
              </a:rPr>
              <a:t>↑DY</a:t>
            </a:r>
            <a:endParaRPr lang="en-US" altLang="zh-CN" sz="3200" dirty="0" smtClean="0">
              <a:solidFill>
                <a:schemeClr val="tx1">
                  <a:lumMod val="65000"/>
                  <a:lumOff val="35000"/>
                </a:schemeClr>
              </a:solidFill>
            </a:endParaRPr>
          </a:p>
          <a:p>
            <a:r>
              <a:rPr lang="en-US" altLang="zh-CN" sz="3200" dirty="0">
                <a:solidFill>
                  <a:schemeClr val="tx1">
                    <a:lumMod val="65000"/>
                    <a:lumOff val="35000"/>
                  </a:schemeClr>
                </a:solidFill>
              </a:rPr>
              <a:t>←</a:t>
            </a:r>
            <a:r>
              <a:rPr lang="en-US" altLang="zh-CN" sz="3200" dirty="0" err="1">
                <a:solidFill>
                  <a:schemeClr val="tx1">
                    <a:lumMod val="65000"/>
                    <a:lumOff val="35000"/>
                  </a:schemeClr>
                </a:solidFill>
              </a:rPr>
              <a:t>TTbar</a:t>
            </a:r>
            <a:endParaRPr lang="en-US" altLang="zh-CN" sz="3200" dirty="0" smtClean="0">
              <a:solidFill>
                <a:schemeClr val="tx1">
                  <a:lumMod val="65000"/>
                  <a:lumOff val="35000"/>
                </a:schemeClr>
              </a:solidFill>
            </a:endParaRPr>
          </a:p>
          <a:p>
            <a:r>
              <a:rPr lang="en-US" altLang="zh-CN" sz="3200" dirty="0">
                <a:solidFill>
                  <a:schemeClr val="tx1">
                    <a:lumMod val="65000"/>
                    <a:lumOff val="35000"/>
                  </a:schemeClr>
                </a:solidFill>
              </a:rPr>
              <a:t>↙WW ↓ST</a:t>
            </a:r>
            <a:endParaRPr lang="zh-CN" altLang="en-US" sz="3200" dirty="0">
              <a:solidFill>
                <a:schemeClr val="tx1">
                  <a:lumMod val="65000"/>
                  <a:lumOff val="35000"/>
                </a:schemeClr>
              </a:solidFill>
            </a:endParaRPr>
          </a:p>
        </p:txBody>
      </p:sp>
      <p:sp>
        <p:nvSpPr>
          <p:cNvPr id="3" name="文本框 2"/>
          <p:cNvSpPr txBox="1"/>
          <p:nvPr/>
        </p:nvSpPr>
        <p:spPr>
          <a:xfrm>
            <a:off x="9499600" y="7000240"/>
            <a:ext cx="334933" cy="369332"/>
          </a:xfrm>
          <a:prstGeom prst="rect">
            <a:avLst/>
          </a:prstGeom>
          <a:noFill/>
        </p:spPr>
        <p:txBody>
          <a:bodyPr wrap="square" rtlCol="0">
            <a:spAutoFit/>
          </a:bodyPr>
          <a:lstStyle/>
          <a:p>
            <a:r>
              <a:rPr lang="en-US" altLang="zh-CN" dirty="0" smtClean="0">
                <a:solidFill>
                  <a:schemeClr val="tx1">
                    <a:lumMod val="65000"/>
                    <a:lumOff val="35000"/>
                  </a:schemeClr>
                </a:solidFill>
              </a:rPr>
              <a:t>6</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1725993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标题 4"/>
          <p:cNvSpPr>
            <a:spLocks noGrp="1"/>
          </p:cNvSpPr>
          <p:nvPr>
            <p:ph type="title"/>
          </p:nvPr>
        </p:nvSpPr>
        <p:spPr>
          <a:xfrm>
            <a:off x="504000" y="230200"/>
            <a:ext cx="9071640" cy="968680"/>
          </a:xfrm>
        </p:spPr>
        <p:txBody>
          <a:bodyPr/>
          <a:lstStyle/>
          <a:p>
            <a:r>
              <a:rPr lang="en-US" altLang="zh-CN" dirty="0">
                <a:solidFill>
                  <a:schemeClr val="tx1">
                    <a:lumMod val="65000"/>
                    <a:lumOff val="35000"/>
                  </a:schemeClr>
                </a:solidFill>
              </a:rPr>
              <a:t>Search  strategy and </a:t>
            </a:r>
            <a:r>
              <a:rPr lang="en-US" altLang="zh-CN" dirty="0" smtClean="0">
                <a:solidFill>
                  <a:schemeClr val="tx1">
                    <a:lumMod val="65000"/>
                    <a:lumOff val="35000"/>
                  </a:schemeClr>
                </a:solidFill>
              </a:rPr>
              <a:t>result</a:t>
            </a:r>
            <a:endParaRPr lang="zh-CN" altLang="en-US" dirty="0">
              <a:solidFill>
                <a:schemeClr val="tx1">
                  <a:lumMod val="65000"/>
                  <a:lumOff val="35000"/>
                </a:schemeClr>
              </a:solidFill>
            </a:endParaRPr>
          </a:p>
        </p:txBody>
      </p:sp>
      <p:sp>
        <p:nvSpPr>
          <p:cNvPr id="6" name="文本框 5"/>
          <p:cNvSpPr txBox="1"/>
          <p:nvPr/>
        </p:nvSpPr>
        <p:spPr>
          <a:xfrm>
            <a:off x="504000" y="1132840"/>
            <a:ext cx="7955280" cy="2031325"/>
          </a:xfrm>
          <a:prstGeom prst="rect">
            <a:avLst/>
          </a:prstGeom>
          <a:solidFill>
            <a:schemeClr val="tx1">
              <a:lumMod val="50000"/>
              <a:lumOff val="50000"/>
              <a:alpha val="0"/>
            </a:schemeClr>
          </a:solidFill>
        </p:spPr>
        <p:txBody>
          <a:bodyPr wrap="square" rtlCol="0">
            <a:spAutoFit/>
          </a:bodyPr>
          <a:lstStyle/>
          <a:p>
            <a:r>
              <a:rPr lang="en-US" altLang="zh-CN" dirty="0" smtClean="0">
                <a:solidFill>
                  <a:schemeClr val="tx1">
                    <a:lumMod val="65000"/>
                    <a:lumOff val="35000"/>
                  </a:schemeClr>
                </a:solidFill>
              </a:rPr>
              <a:t>1.Generate </a:t>
            </a:r>
            <a:r>
              <a:rPr lang="en-US" altLang="zh-CN" dirty="0">
                <a:solidFill>
                  <a:schemeClr val="tx1">
                    <a:lumMod val="65000"/>
                    <a:lumOff val="35000"/>
                  </a:schemeClr>
                </a:solidFill>
              </a:rPr>
              <a:t>background and signal </a:t>
            </a:r>
            <a:r>
              <a:rPr lang="en-US" altLang="zh-CN" dirty="0" smtClean="0">
                <a:solidFill>
                  <a:schemeClr val="tx1">
                    <a:lumMod val="65000"/>
                    <a:lumOff val="35000"/>
                  </a:schemeClr>
                </a:solidFill>
              </a:rPr>
              <a:t>events</a:t>
            </a:r>
          </a:p>
          <a:p>
            <a:r>
              <a:rPr lang="en-US" altLang="zh-CN" dirty="0">
                <a:solidFill>
                  <a:schemeClr val="tx1">
                    <a:lumMod val="65000"/>
                    <a:lumOff val="35000"/>
                  </a:schemeClr>
                </a:solidFill>
              </a:rPr>
              <a:t>	</a:t>
            </a:r>
            <a:r>
              <a:rPr lang="en-US" altLang="zh-CN" dirty="0" err="1" smtClean="0">
                <a:solidFill>
                  <a:schemeClr val="tx1">
                    <a:lumMod val="65000"/>
                    <a:lumOff val="35000"/>
                  </a:schemeClr>
                </a:solidFill>
              </a:rPr>
              <a:t>out.root</a:t>
            </a:r>
            <a:endParaRPr lang="en-US" altLang="zh-CN" dirty="0" smtClean="0">
              <a:solidFill>
                <a:schemeClr val="tx1">
                  <a:lumMod val="65000"/>
                  <a:lumOff val="35000"/>
                </a:schemeClr>
              </a:solidFill>
            </a:endParaRPr>
          </a:p>
          <a:p>
            <a:r>
              <a:rPr lang="en-US" altLang="zh-CN" dirty="0">
                <a:solidFill>
                  <a:schemeClr val="tx1">
                    <a:lumMod val="65000"/>
                    <a:lumOff val="35000"/>
                  </a:schemeClr>
                </a:solidFill>
              </a:rPr>
              <a:t>	</a:t>
            </a:r>
            <a:r>
              <a:rPr lang="en-US" altLang="zh-CN" dirty="0" err="1" smtClean="0">
                <a:solidFill>
                  <a:schemeClr val="tx1">
                    <a:lumMod val="65000"/>
                    <a:lumOff val="35000"/>
                  </a:schemeClr>
                </a:solidFill>
              </a:rPr>
              <a:t>outdata.root</a:t>
            </a:r>
            <a:endParaRPr lang="en-US" altLang="zh-CN" dirty="0" smtClean="0">
              <a:solidFill>
                <a:schemeClr val="tx1">
                  <a:lumMod val="65000"/>
                  <a:lumOff val="35000"/>
                </a:schemeClr>
              </a:solidFill>
            </a:endParaRPr>
          </a:p>
          <a:p>
            <a:r>
              <a:rPr lang="en-US" altLang="zh-CN" dirty="0">
                <a:solidFill>
                  <a:schemeClr val="tx1">
                    <a:lumMod val="65000"/>
                    <a:lumOff val="35000"/>
                  </a:schemeClr>
                </a:solidFill>
              </a:rPr>
              <a:t>	</a:t>
            </a:r>
            <a:r>
              <a:rPr lang="en-US" altLang="zh-CN" dirty="0" err="1" smtClean="0">
                <a:solidFill>
                  <a:schemeClr val="tx1">
                    <a:lumMod val="65000"/>
                    <a:lumOff val="35000"/>
                  </a:schemeClr>
                </a:solidFill>
              </a:rPr>
              <a:t>zprimetraining.root</a:t>
            </a:r>
            <a:endParaRPr lang="en-US" altLang="zh-CN" dirty="0" smtClean="0">
              <a:solidFill>
                <a:schemeClr val="tx1">
                  <a:lumMod val="65000"/>
                  <a:lumOff val="35000"/>
                </a:schemeClr>
              </a:solidFill>
            </a:endParaRPr>
          </a:p>
          <a:p>
            <a:endParaRPr lang="en-US" altLang="zh-CN" dirty="0" smtClean="0">
              <a:solidFill>
                <a:schemeClr val="tx1">
                  <a:lumMod val="65000"/>
                  <a:lumOff val="35000"/>
                </a:schemeClr>
              </a:solidFill>
            </a:endParaRPr>
          </a:p>
          <a:p>
            <a:r>
              <a:rPr lang="en-US" altLang="zh-CN" dirty="0" smtClean="0">
                <a:solidFill>
                  <a:schemeClr val="tx1">
                    <a:lumMod val="65000"/>
                    <a:lumOff val="35000"/>
                  </a:schemeClr>
                </a:solidFill>
              </a:rPr>
              <a:t>2.Distribution of histograms and </a:t>
            </a:r>
            <a:r>
              <a:rPr lang="en-US" altLang="zh-CN" dirty="0" err="1" smtClean="0">
                <a:solidFill>
                  <a:schemeClr val="tx1">
                    <a:lumMod val="65000"/>
                    <a:lumOff val="35000"/>
                  </a:schemeClr>
                </a:solidFill>
              </a:rPr>
              <a:t>ntuples</a:t>
            </a:r>
            <a:endParaRPr lang="en-US" altLang="zh-CN" dirty="0" smtClean="0">
              <a:solidFill>
                <a:schemeClr val="tx1">
                  <a:lumMod val="65000"/>
                  <a:lumOff val="35000"/>
                </a:schemeClr>
              </a:solidFill>
            </a:endParaRPr>
          </a:p>
          <a:p>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13" y="3164165"/>
            <a:ext cx="4027644" cy="2689325"/>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189" y="2897585"/>
            <a:ext cx="4536526" cy="3076495"/>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075" y="4839639"/>
            <a:ext cx="4010900" cy="2720036"/>
          </a:xfrm>
          <a:prstGeom prst="rect">
            <a:avLst/>
          </a:prstGeom>
        </p:spPr>
      </p:pic>
      <p:sp>
        <p:nvSpPr>
          <p:cNvPr id="10" name="文本框 9"/>
          <p:cNvSpPr txBox="1"/>
          <p:nvPr/>
        </p:nvSpPr>
        <p:spPr>
          <a:xfrm>
            <a:off x="9042400" y="6969760"/>
            <a:ext cx="690880" cy="369332"/>
          </a:xfrm>
          <a:prstGeom prst="rect">
            <a:avLst/>
          </a:prstGeom>
          <a:noFill/>
        </p:spPr>
        <p:txBody>
          <a:bodyPr wrap="square" rtlCol="0">
            <a:spAutoFit/>
          </a:bodyPr>
          <a:lstStyle/>
          <a:p>
            <a:r>
              <a:rPr lang="en-US" altLang="zh-CN" dirty="0" smtClean="0">
                <a:solidFill>
                  <a:schemeClr val="tx1">
                    <a:lumMod val="65000"/>
                    <a:lumOff val="35000"/>
                  </a:schemeClr>
                </a:solidFill>
              </a:rPr>
              <a:t>7</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188839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91748" cy="3453025"/>
          </a:xfrm>
          <a:prstGeom prst="rect">
            <a:avLst/>
          </a:prstGeom>
          <a:solidFill>
            <a:schemeClr val="tx1">
              <a:lumMod val="50000"/>
              <a:lumOff val="50000"/>
            </a:schemeClr>
          </a:solidFill>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420" y="0"/>
            <a:ext cx="5091748" cy="3453025"/>
          </a:xfrm>
          <a:prstGeom prst="rect">
            <a:avLst/>
          </a:prstGeom>
        </p:spPr>
      </p:pic>
      <p:pic>
        <p:nvPicPr>
          <p:cNvPr id="10" name="图片 9"/>
          <p:cNvPicPr>
            <a:picLocks noChangeAspect="1"/>
          </p:cNvPicPr>
          <p:nvPr/>
        </p:nvPicPr>
        <p:blipFill>
          <a:blip r:embed="rId4"/>
          <a:stretch>
            <a:fillRect/>
          </a:stretch>
        </p:blipFill>
        <p:spPr>
          <a:xfrm>
            <a:off x="0" y="3556000"/>
            <a:ext cx="4230596" cy="2751454"/>
          </a:xfrm>
          <a:prstGeom prst="rect">
            <a:avLst/>
          </a:prstGeom>
        </p:spPr>
      </p:pic>
      <p:pic>
        <p:nvPicPr>
          <p:cNvPr id="11" name="图片 10"/>
          <p:cNvPicPr>
            <a:picLocks noChangeAspect="1"/>
          </p:cNvPicPr>
          <p:nvPr/>
        </p:nvPicPr>
        <p:blipFill>
          <a:blip r:embed="rId5"/>
          <a:stretch>
            <a:fillRect/>
          </a:stretch>
        </p:blipFill>
        <p:spPr>
          <a:xfrm>
            <a:off x="2958432" y="3512502"/>
            <a:ext cx="4289976" cy="2767127"/>
          </a:xfrm>
          <a:prstGeom prst="rect">
            <a:avLst/>
          </a:prstGeom>
        </p:spPr>
      </p:pic>
      <p:pic>
        <p:nvPicPr>
          <p:cNvPr id="12" name="图片 11"/>
          <p:cNvPicPr>
            <a:picLocks noChangeAspect="1"/>
          </p:cNvPicPr>
          <p:nvPr/>
        </p:nvPicPr>
        <p:blipFill>
          <a:blip r:embed="rId6"/>
          <a:stretch>
            <a:fillRect/>
          </a:stretch>
        </p:blipFill>
        <p:spPr>
          <a:xfrm>
            <a:off x="5661977" y="3512502"/>
            <a:ext cx="4326432" cy="2794952"/>
          </a:xfrm>
          <a:prstGeom prst="rect">
            <a:avLst/>
          </a:prstGeom>
        </p:spPr>
      </p:pic>
      <p:pic>
        <p:nvPicPr>
          <p:cNvPr id="13" name="图片 12"/>
          <p:cNvPicPr>
            <a:picLocks noChangeAspect="1"/>
          </p:cNvPicPr>
          <p:nvPr/>
        </p:nvPicPr>
        <p:blipFill>
          <a:blip r:embed="rId7"/>
          <a:stretch>
            <a:fillRect/>
          </a:stretch>
        </p:blipFill>
        <p:spPr>
          <a:xfrm>
            <a:off x="73977" y="4822166"/>
            <a:ext cx="4156619" cy="2737509"/>
          </a:xfrm>
          <a:prstGeom prst="rect">
            <a:avLst/>
          </a:prstGeom>
        </p:spPr>
      </p:pic>
      <p:pic>
        <p:nvPicPr>
          <p:cNvPr id="14" name="图片 13"/>
          <p:cNvPicPr>
            <a:picLocks noChangeAspect="1"/>
          </p:cNvPicPr>
          <p:nvPr/>
        </p:nvPicPr>
        <p:blipFill>
          <a:blip r:embed="rId8"/>
          <a:stretch>
            <a:fillRect/>
          </a:stretch>
        </p:blipFill>
        <p:spPr>
          <a:xfrm>
            <a:off x="3103445" y="4839033"/>
            <a:ext cx="4144963" cy="2690162"/>
          </a:xfrm>
          <a:prstGeom prst="rect">
            <a:avLst/>
          </a:prstGeom>
        </p:spPr>
      </p:pic>
      <p:pic>
        <p:nvPicPr>
          <p:cNvPr id="15" name="图片 14"/>
          <p:cNvPicPr>
            <a:picLocks noChangeAspect="1"/>
          </p:cNvPicPr>
          <p:nvPr/>
        </p:nvPicPr>
        <p:blipFill>
          <a:blip r:embed="rId9"/>
          <a:stretch>
            <a:fillRect/>
          </a:stretch>
        </p:blipFill>
        <p:spPr>
          <a:xfrm>
            <a:off x="6041724" y="4839034"/>
            <a:ext cx="4123207" cy="2687304"/>
          </a:xfrm>
          <a:prstGeom prst="rect">
            <a:avLst/>
          </a:prstGeom>
        </p:spPr>
      </p:pic>
      <p:sp>
        <p:nvSpPr>
          <p:cNvPr id="16" name="文本框 15"/>
          <p:cNvSpPr txBox="1"/>
          <p:nvPr/>
        </p:nvSpPr>
        <p:spPr>
          <a:xfrm>
            <a:off x="9296400" y="7000240"/>
            <a:ext cx="784225" cy="365760"/>
          </a:xfrm>
          <a:prstGeom prst="rect">
            <a:avLst/>
          </a:prstGeom>
          <a:noFill/>
        </p:spPr>
        <p:txBody>
          <a:bodyPr wrap="square" rtlCol="0">
            <a:spAutoFit/>
          </a:bodyPr>
          <a:lstStyle/>
          <a:p>
            <a:r>
              <a:rPr lang="en-US" altLang="zh-CN" dirty="0" smtClean="0"/>
              <a:t>8</a:t>
            </a:r>
            <a:endParaRPr lang="zh-CN" altLang="en-US" dirty="0"/>
          </a:p>
        </p:txBody>
      </p:sp>
    </p:spTree>
    <p:extLst>
      <p:ext uri="{BB962C8B-B14F-4D97-AF65-F5344CB8AC3E}">
        <p14:creationId xmlns:p14="http://schemas.microsoft.com/office/powerpoint/2010/main" val="154466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Significance</a:t>
            </a:r>
            <a:endParaRPr lang="zh-CN" altLang="en-US" dirty="0"/>
          </a:p>
        </p:txBody>
      </p:sp>
      <p:pic>
        <p:nvPicPr>
          <p:cNvPr id="5" name="图片 4"/>
          <p:cNvPicPr>
            <a:picLocks noChangeAspect="1"/>
          </p:cNvPicPr>
          <p:nvPr/>
        </p:nvPicPr>
        <p:blipFill rotWithShape="1">
          <a:blip r:embed="rId3"/>
          <a:srcRect l="36203" t="52559" r="12025" b="34309"/>
          <a:stretch/>
        </p:blipFill>
        <p:spPr>
          <a:xfrm>
            <a:off x="305860" y="3384939"/>
            <a:ext cx="9467919" cy="1350841"/>
          </a:xfrm>
          <a:prstGeom prst="rect">
            <a:avLst/>
          </a:prstGeom>
        </p:spPr>
      </p:pic>
      <p:sp>
        <p:nvSpPr>
          <p:cNvPr id="6" name="文本框 5"/>
          <p:cNvSpPr txBox="1"/>
          <p:nvPr/>
        </p:nvSpPr>
        <p:spPr>
          <a:xfrm>
            <a:off x="8910320" y="6593840"/>
            <a:ext cx="914400" cy="369332"/>
          </a:xfrm>
          <a:prstGeom prst="rect">
            <a:avLst/>
          </a:prstGeom>
          <a:noFill/>
        </p:spPr>
        <p:txBody>
          <a:bodyPr wrap="square" rtlCol="0">
            <a:spAutoFit/>
          </a:bodyPr>
          <a:lstStyle/>
          <a:p>
            <a:r>
              <a:rPr lang="en-US" altLang="zh-CN" dirty="0" smtClean="0">
                <a:solidFill>
                  <a:schemeClr val="tx1">
                    <a:lumMod val="65000"/>
                    <a:lumOff val="35000"/>
                  </a:schemeClr>
                </a:solidFill>
              </a:rPr>
              <a:t>9</a:t>
            </a:r>
            <a:endParaRPr lang="zh-CN" altLang="en-US" dirty="0">
              <a:solidFill>
                <a:schemeClr val="tx1">
                  <a:lumMod val="65000"/>
                  <a:lumOff val="35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3336054" y="3384939"/>
                <a:ext cx="2753249" cy="1207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US" altLang="zh-CN" sz="2800" i="1" smtClean="0">
                              <a:solidFill>
                                <a:schemeClr val="tx1">
                                  <a:lumMod val="65000"/>
                                  <a:lumOff val="35000"/>
                                </a:schemeClr>
                              </a:solidFill>
                              <a:latin typeface="Cambria Math" panose="02040503050406030204" pitchFamily="18" charset="0"/>
                            </a:rPr>
                          </m:ctrlPr>
                        </m:radPr>
                        <m:deg/>
                        <m:e>
                          <m:r>
                            <a:rPr lang="en-US" altLang="zh-CN" sz="2800" b="0" i="1" smtClean="0">
                              <a:solidFill>
                                <a:schemeClr val="tx1">
                                  <a:lumMod val="65000"/>
                                  <a:lumOff val="35000"/>
                                </a:schemeClr>
                              </a:solidFill>
                              <a:latin typeface="Cambria Math" panose="02040503050406030204" pitchFamily="18" charset="0"/>
                            </a:rPr>
                            <m:t>2</m:t>
                          </m:r>
                          <m:r>
                            <a:rPr lang="en-US" altLang="zh-CN" sz="2800" b="0" i="1" smtClean="0">
                              <a:solidFill>
                                <a:schemeClr val="tx1">
                                  <a:lumMod val="65000"/>
                                  <a:lumOff val="35000"/>
                                </a:schemeClr>
                              </a:solidFill>
                              <a:latin typeface="Cambria Math" panose="02040503050406030204" pitchFamily="18" charset="0"/>
                            </a:rPr>
                            <m:t>(</m:t>
                          </m:r>
                          <m:r>
                            <a:rPr lang="en-US" altLang="zh-CN" sz="2800" b="0" i="1" smtClean="0">
                              <a:solidFill>
                                <a:schemeClr val="tx1">
                                  <a:lumMod val="65000"/>
                                  <a:lumOff val="35000"/>
                                </a:schemeClr>
                              </a:solidFill>
                              <a:latin typeface="Cambria Math" panose="02040503050406030204" pitchFamily="18" charset="0"/>
                            </a:rPr>
                            <m:t>𝑛</m:t>
                          </m:r>
                          <m:func>
                            <m:funcPr>
                              <m:ctrlPr>
                                <a:rPr lang="en-US" altLang="zh-CN" sz="2800" b="0" i="1" smtClean="0">
                                  <a:solidFill>
                                    <a:schemeClr val="tx1">
                                      <a:lumMod val="65000"/>
                                      <a:lumOff val="35000"/>
                                    </a:schemeClr>
                                  </a:solidFill>
                                  <a:latin typeface="Cambria Math" panose="02040503050406030204" pitchFamily="18" charset="0"/>
                                </a:rPr>
                              </m:ctrlPr>
                            </m:funcPr>
                            <m:fName>
                              <m:r>
                                <m:rPr>
                                  <m:sty m:val="p"/>
                                </m:rPr>
                                <a:rPr lang="en-US" altLang="zh-CN" sz="2800" b="0" i="0" smtClean="0">
                                  <a:solidFill>
                                    <a:schemeClr val="tx1">
                                      <a:lumMod val="65000"/>
                                      <a:lumOff val="35000"/>
                                    </a:schemeClr>
                                  </a:solidFill>
                                  <a:latin typeface="Cambria Math" panose="02040503050406030204" pitchFamily="18" charset="0"/>
                                </a:rPr>
                                <m:t>ln</m:t>
                              </m:r>
                            </m:fName>
                            <m:e>
                              <m:f>
                                <m:fPr>
                                  <m:ctrlPr>
                                    <a:rPr lang="en-US" altLang="zh-CN" sz="2800" b="0" i="1" smtClean="0">
                                      <a:solidFill>
                                        <a:schemeClr val="tx1">
                                          <a:lumMod val="65000"/>
                                          <a:lumOff val="35000"/>
                                        </a:schemeClr>
                                      </a:solidFill>
                                      <a:latin typeface="Cambria Math" panose="02040503050406030204" pitchFamily="18" charset="0"/>
                                    </a:rPr>
                                  </m:ctrlPr>
                                </m:fPr>
                                <m:num>
                                  <m:r>
                                    <a:rPr lang="en-US" altLang="zh-CN" sz="2800" b="0" i="1" smtClean="0">
                                      <a:solidFill>
                                        <a:schemeClr val="tx1">
                                          <a:lumMod val="65000"/>
                                          <a:lumOff val="35000"/>
                                        </a:schemeClr>
                                      </a:solidFill>
                                      <a:latin typeface="Cambria Math" panose="02040503050406030204" pitchFamily="18" charset="0"/>
                                    </a:rPr>
                                    <m:t>𝑛</m:t>
                                  </m:r>
                                </m:num>
                                <m:den>
                                  <m:r>
                                    <a:rPr lang="en-US" altLang="zh-CN" sz="2800" b="0" i="1" smtClean="0">
                                      <a:solidFill>
                                        <a:schemeClr val="tx1">
                                          <a:lumMod val="65000"/>
                                          <a:lumOff val="35000"/>
                                        </a:schemeClr>
                                      </a:solidFill>
                                      <a:latin typeface="Cambria Math" panose="02040503050406030204" pitchFamily="18" charset="0"/>
                                    </a:rPr>
                                    <m:t>𝑏</m:t>
                                  </m:r>
                                </m:den>
                              </m:f>
                            </m:e>
                          </m:func>
                          <m:r>
                            <a:rPr lang="en-US" altLang="zh-CN" sz="2800" b="0" i="1" smtClean="0">
                              <a:solidFill>
                                <a:schemeClr val="tx1">
                                  <a:lumMod val="65000"/>
                                  <a:lumOff val="35000"/>
                                </a:schemeClr>
                              </a:solidFill>
                              <a:latin typeface="Cambria Math" panose="02040503050406030204" pitchFamily="18" charset="0"/>
                            </a:rPr>
                            <m:t>+</m:t>
                          </m:r>
                          <m:r>
                            <a:rPr lang="en-US" altLang="zh-CN" sz="2800" b="0" i="1" smtClean="0">
                              <a:solidFill>
                                <a:schemeClr val="tx1">
                                  <a:lumMod val="65000"/>
                                  <a:lumOff val="35000"/>
                                </a:schemeClr>
                              </a:solidFill>
                              <a:latin typeface="Cambria Math" panose="02040503050406030204" pitchFamily="18" charset="0"/>
                            </a:rPr>
                            <m:t>𝑏</m:t>
                          </m:r>
                          <m:r>
                            <a:rPr lang="en-US" altLang="zh-CN" sz="2800" b="0" i="1" smtClean="0">
                              <a:solidFill>
                                <a:schemeClr val="tx1">
                                  <a:lumMod val="65000"/>
                                  <a:lumOff val="35000"/>
                                </a:schemeClr>
                              </a:solidFill>
                              <a:latin typeface="Cambria Math" panose="02040503050406030204" pitchFamily="18" charset="0"/>
                            </a:rPr>
                            <m:t>−</m:t>
                          </m:r>
                          <m:r>
                            <a:rPr lang="en-US" altLang="zh-CN" sz="2800" b="0" i="1" smtClean="0">
                              <a:solidFill>
                                <a:schemeClr val="tx1">
                                  <a:lumMod val="65000"/>
                                  <a:lumOff val="35000"/>
                                </a:schemeClr>
                              </a:solidFill>
                              <a:latin typeface="Cambria Math" panose="02040503050406030204" pitchFamily="18" charset="0"/>
                            </a:rPr>
                            <m:t>𝑛</m:t>
                          </m:r>
                          <m:r>
                            <a:rPr lang="en-US" altLang="zh-CN" sz="2800" b="0" i="1" smtClean="0">
                              <a:solidFill>
                                <a:schemeClr val="tx1">
                                  <a:lumMod val="65000"/>
                                  <a:lumOff val="35000"/>
                                </a:schemeClr>
                              </a:solidFill>
                              <a:latin typeface="Cambria Math" panose="02040503050406030204" pitchFamily="18" charset="0"/>
                            </a:rPr>
                            <m:t>)</m:t>
                          </m:r>
                        </m:e>
                      </m:rad>
                    </m:oMath>
                  </m:oMathPara>
                </a14:m>
                <a:endParaRPr lang="zh-CN" altLang="en-US" dirty="0">
                  <a:solidFill>
                    <a:schemeClr val="tx1">
                      <a:lumMod val="65000"/>
                      <a:lumOff val="35000"/>
                    </a:schemeClr>
                  </a:solidFill>
                </a:endParaRPr>
              </a:p>
            </p:txBody>
          </p:sp>
        </mc:Choice>
        <mc:Fallback xmlns="">
          <p:sp>
            <p:nvSpPr>
              <p:cNvPr id="7" name="矩形 6"/>
              <p:cNvSpPr>
                <a:spLocks noRot="1" noChangeAspect="1" noMove="1" noResize="1" noEditPoints="1" noAdjustHandles="1" noChangeArrowheads="1" noChangeShapeType="1" noTextEdit="1"/>
              </p:cNvSpPr>
              <p:nvPr/>
            </p:nvSpPr>
            <p:spPr>
              <a:xfrm>
                <a:off x="3336054" y="3384939"/>
                <a:ext cx="2753249" cy="1207158"/>
              </a:xfrm>
              <a:prstGeom prst="rect">
                <a:avLst/>
              </a:prstGeom>
              <a:blipFill rotWithShape="0">
                <a:blip r:embed="rId4"/>
                <a:stretch>
                  <a:fillRect l="-3319" r="-221"/>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矩形 2"/>
              <p:cNvSpPr/>
              <p:nvPr/>
            </p:nvSpPr>
            <p:spPr>
              <a:xfrm>
                <a:off x="1416818" y="3349107"/>
                <a:ext cx="1587640" cy="1386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US" altLang="zh-CN" b="0" i="1" dirty="0" smtClean="0">
                              <a:solidFill>
                                <a:schemeClr val="tx1"/>
                              </a:solidFill>
                              <a:latin typeface="Cambria Math" panose="02040503050406030204" pitchFamily="18" charset="0"/>
                            </a:rPr>
                          </m:ctrlPr>
                        </m:radPr>
                        <m:deg/>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2</m:t>
                          </m:r>
                          <m:func>
                            <m:funcPr>
                              <m:ctrlPr>
                                <a:rPr lang="en-US" altLang="zh-CN" i="1">
                                  <a:solidFill>
                                    <a:schemeClr val="tx1"/>
                                  </a:solidFill>
                                  <a:latin typeface="Cambria Math" panose="02040503050406030204" pitchFamily="18" charset="0"/>
                                </a:rPr>
                              </m:ctrlPr>
                            </m:funcPr>
                            <m:fName>
                              <m:r>
                                <m:rPr>
                                  <m:sty m:val="p"/>
                                </m:rPr>
                                <a:rPr lang="en-US" altLang="zh-CN">
                                  <a:solidFill>
                                    <a:schemeClr val="tx1"/>
                                  </a:solidFill>
                                  <a:latin typeface="Cambria Math" panose="02040503050406030204" pitchFamily="18" charset="0"/>
                                </a:rPr>
                                <m:t>ln</m:t>
                              </m:r>
                            </m:fName>
                            <m:e>
                              <m:f>
                                <m:fPr>
                                  <m:ctrlPr>
                                    <a:rPr lang="en-US" altLang="zh-CN" i="1">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𝐿</m:t>
                                  </m:r>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0</m:t>
                                  </m:r>
                                  <m:r>
                                    <a:rPr lang="en-US" altLang="zh-CN" i="1">
                                      <a:solidFill>
                                        <a:schemeClr val="tx1"/>
                                      </a:solidFill>
                                      <a:latin typeface="Cambria Math" panose="02040503050406030204" pitchFamily="18" charset="0"/>
                                    </a:rPr>
                                    <m:t>)</m:t>
                                  </m:r>
                                </m:num>
                                <m:den>
                                  <m:r>
                                    <a:rPr lang="en-US" altLang="zh-CN" i="1">
                                      <a:solidFill>
                                        <a:schemeClr val="tx1"/>
                                      </a:solidFill>
                                      <a:latin typeface="Cambria Math" panose="02040503050406030204" pitchFamily="18" charset="0"/>
                                    </a:rPr>
                                    <m:t>𝐿</m:t>
                                  </m:r>
                                  <m:r>
                                    <a:rPr lang="en-US" altLang="zh-CN" i="1">
                                      <a:solidFill>
                                        <a:schemeClr val="tx1"/>
                                      </a:solidFill>
                                      <a:latin typeface="Cambria Math" panose="02040503050406030204" pitchFamily="18" charset="0"/>
                                    </a:rPr>
                                    <m:t>(</m:t>
                                  </m:r>
                                  <m:acc>
                                    <m:accPr>
                                      <m:chr m:val="̂"/>
                                      <m:ctrlPr>
                                        <a:rPr lang="en-US" altLang="zh-CN" i="1">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𝑆</m:t>
                                      </m:r>
                                    </m:e>
                                  </m:acc>
                                  <m:r>
                                    <a:rPr lang="en-US" altLang="zh-CN" i="1">
                                      <a:solidFill>
                                        <a:schemeClr val="tx1"/>
                                      </a:solidFill>
                                      <a:latin typeface="Cambria Math" panose="02040503050406030204" pitchFamily="18" charset="0"/>
                                    </a:rPr>
                                    <m:t>)</m:t>
                                  </m:r>
                                </m:den>
                              </m:f>
                            </m:e>
                          </m:func>
                        </m:e>
                      </m:rad>
                    </m:oMath>
                  </m:oMathPara>
                </a14:m>
                <a:endParaRPr lang="zh-CN" altLang="en-US" dirty="0"/>
              </a:p>
            </p:txBody>
          </p:sp>
        </mc:Choice>
        <mc:Fallback>
          <p:sp>
            <p:nvSpPr>
              <p:cNvPr id="3" name="矩形 2"/>
              <p:cNvSpPr>
                <a:spLocks noRot="1" noChangeAspect="1" noMove="1" noResize="1" noEditPoints="1" noAdjustHandles="1" noChangeArrowheads="1" noChangeShapeType="1" noTextEdit="1"/>
              </p:cNvSpPr>
              <p:nvPr/>
            </p:nvSpPr>
            <p:spPr>
              <a:xfrm>
                <a:off x="1416818" y="3349107"/>
                <a:ext cx="1587640" cy="1386673"/>
              </a:xfrm>
              <a:prstGeom prst="rect">
                <a:avLst/>
              </a:prstGeom>
              <a:blipFill rotWithShape="0">
                <a:blip r:embed="rId5"/>
                <a:stretch>
                  <a:fillRect/>
                </a:stretch>
              </a:blipFill>
              <a:ln>
                <a:noFill/>
              </a:ln>
            </p:spPr>
            <p:txBody>
              <a:bodyPr/>
              <a:lstStyle/>
              <a:p>
                <a:r>
                  <a:rPr lang="zh-CN" altLang="en-US">
                    <a:noFill/>
                  </a:rPr>
                  <a:t> </a:t>
                </a:r>
              </a:p>
            </p:txBody>
          </p:sp>
        </mc:Fallback>
      </mc:AlternateContent>
      <p:sp>
        <p:nvSpPr>
          <p:cNvPr id="4" name="矩形 3"/>
          <p:cNvSpPr/>
          <p:nvPr/>
        </p:nvSpPr>
        <p:spPr>
          <a:xfrm>
            <a:off x="170822" y="3585243"/>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9" name="文本框 8"/>
              <p:cNvSpPr txBox="1"/>
              <p:nvPr/>
            </p:nvSpPr>
            <p:spPr>
              <a:xfrm>
                <a:off x="456973" y="3803339"/>
                <a:ext cx="628249" cy="37035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ad>
                        <m:radPr>
                          <m:degHide m:val="on"/>
                          <m:ctrlPr>
                            <a:rPr lang="zh-CN" altLang="en-US" i="1" smtClean="0">
                              <a:latin typeface="Cambria Math" panose="02040503050406030204" pitchFamily="18" charset="0"/>
                            </a:rPr>
                          </m:ctrlPr>
                        </m:radPr>
                        <m:deg/>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0</m:t>
                              </m:r>
                            </m:sub>
                          </m:sSub>
                        </m:e>
                      </m:rad>
                    </m:oMath>
                  </m:oMathPara>
                </a14:m>
                <a:endParaRPr lang="zh-CN" altLang="en-US" dirty="0"/>
              </a:p>
            </p:txBody>
          </p:sp>
        </mc:Choice>
        <mc:Fallback>
          <p:sp>
            <p:nvSpPr>
              <p:cNvPr id="9" name="文本框 8"/>
              <p:cNvSpPr txBox="1">
                <a:spLocks noRot="1" noChangeAspect="1" noMove="1" noResize="1" noEditPoints="1" noAdjustHandles="1" noChangeArrowheads="1" noChangeShapeType="1" noTextEdit="1"/>
              </p:cNvSpPr>
              <p:nvPr/>
            </p:nvSpPr>
            <p:spPr>
              <a:xfrm>
                <a:off x="456973" y="3803339"/>
                <a:ext cx="628249" cy="370358"/>
              </a:xfrm>
              <a:prstGeom prst="rect">
                <a:avLst/>
              </a:prstGeom>
              <a:blipFill rotWithShape="0">
                <a:blip r:embed="rId6"/>
                <a:stretch>
                  <a:fillRect b="-65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79030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1044</TotalTime>
  <Words>386</Words>
  <Application>Microsoft Office PowerPoint</Application>
  <PresentationFormat>自定义</PresentationFormat>
  <Paragraphs>82</Paragraphs>
  <Slides>18</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DejaVu Sans</vt:lpstr>
      <vt:lpstr>等线</vt:lpstr>
      <vt:lpstr>Arial</vt:lpstr>
      <vt:lpstr>Cambria Math</vt:lpstr>
      <vt:lpstr>Symbol</vt:lpstr>
      <vt:lpstr>Times New Roman</vt:lpstr>
      <vt:lpstr>Wingdings</vt:lpstr>
      <vt:lpstr>Office Theme</vt:lpstr>
      <vt:lpstr>Zprime Searches at 13TeV pp Collider</vt:lpstr>
      <vt:lpstr>OUTLINE</vt:lpstr>
      <vt:lpstr>Standard Model</vt:lpstr>
      <vt:lpstr>Sequential Standard Model</vt:lpstr>
      <vt:lpstr>Signal process</vt:lpstr>
      <vt:lpstr>PowerPoint 演示文稿</vt:lpstr>
      <vt:lpstr>Search  strategy and result</vt:lpstr>
      <vt:lpstr>PowerPoint 演示文稿</vt:lpstr>
      <vt:lpstr>Significance</vt:lpstr>
      <vt:lpstr>PowerPoint 演示文稿</vt:lpstr>
      <vt:lpstr>5.Use TMVA to select the data</vt:lpstr>
      <vt:lpstr>BDTG</vt:lpstr>
      <vt:lpstr>PowerPoint 演示文稿</vt:lpstr>
      <vt:lpstr>PowerPoint 演示文稿</vt:lpstr>
      <vt:lpstr>PowerPoint 演示文稿</vt:lpstr>
      <vt:lpstr>We can use fitting or shape analysis</vt:lpstr>
      <vt:lpstr>Summary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史静远</dc:creator>
  <dc:description/>
  <cp:lastModifiedBy>史静远</cp:lastModifiedBy>
  <cp:revision>103</cp:revision>
  <dcterms:created xsi:type="dcterms:W3CDTF">2016-07-18T20:14:55Z</dcterms:created>
  <dcterms:modified xsi:type="dcterms:W3CDTF">2016-07-20T03:41:39Z</dcterms:modified>
  <dc:language>en-US</dc:language>
</cp:coreProperties>
</file>