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8" r:id="rId12"/>
    <p:sldId id="269" r:id="rId13"/>
    <p:sldId id="272" r:id="rId14"/>
    <p:sldId id="273" r:id="rId15"/>
    <p:sldId id="276" r:id="rId16"/>
    <p:sldId id="278" r:id="rId17"/>
    <p:sldId id="274" r:id="rId18"/>
    <p:sldId id="275" r:id="rId19"/>
    <p:sldId id="277" r:id="rId20"/>
    <p:sldId id="279" r:id="rId21"/>
    <p:sldId id="280" r:id="rId22"/>
    <p:sldId id="281" r:id="rId23"/>
    <p:sldId id="282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25" d="100"/>
          <a:sy n="125" d="100"/>
        </p:scale>
        <p:origin x="-608" y="-80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0F41-F113-3146-961D-98604D174140}" type="datetimeFigureOut">
              <a:rPr lang="en-US" smtClean="0"/>
              <a:t>7/20/16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6D5DF-8739-1548-B42E-50510041D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7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86D5DF-8739-1548-B42E-50510041D67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201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889146"/>
            <a:ext cx="3200400" cy="547688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60818"/>
            <a:ext cx="2743200" cy="6858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7086600" cy="276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279282"/>
            <a:ext cx="3053868" cy="940356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601648"/>
            <a:ext cx="4759514" cy="3569636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H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249074"/>
            <a:ext cx="3053866" cy="199761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67048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CH" smtClean="0"/>
              <a:t>Click to edit Master title style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55613" y="3826475"/>
            <a:ext cx="8231187" cy="447075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H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52333"/>
            <a:ext cx="4040188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952333"/>
            <a:ext cx="4041775" cy="27649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CH" smtClean="0"/>
              <a:t>Click to edit Master text styles</a:t>
            </a:r>
          </a:p>
          <a:p>
            <a:pPr lvl="1" eaLnBrk="1" latinLnBrk="0" hangingPunct="1"/>
            <a:r>
              <a:rPr lang="fr-CH" smtClean="0"/>
              <a:t>Second level</a:t>
            </a:r>
          </a:p>
          <a:p>
            <a:pPr lvl="2" eaLnBrk="1" latinLnBrk="0" hangingPunct="1"/>
            <a:r>
              <a:rPr lang="fr-CH" smtClean="0"/>
              <a:t>Third level</a:t>
            </a:r>
          </a:p>
          <a:p>
            <a:pPr lvl="3" eaLnBrk="1" latinLnBrk="0" hangingPunct="1"/>
            <a:r>
              <a:rPr lang="fr-CH" smtClean="0"/>
              <a:t>Fourth level</a:t>
            </a:r>
          </a:p>
          <a:p>
            <a:pPr lvl="4" eaLnBrk="1" latinLnBrk="0" hangingPunct="1"/>
            <a:r>
              <a:rPr lang="fr-CH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648"/>
            <a:ext cx="9144000" cy="707202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77178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767263"/>
            <a:ext cx="50142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jpg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100" dirty="0" smtClean="0">
                <a:latin typeface="Times New Roman"/>
                <a:cs typeface="Times New Roman"/>
              </a:rPr>
              <a:t>Determining electron efficiency by using Tag and Probe Method</a:t>
            </a:r>
            <a:endParaRPr lang="en-US" sz="4100" dirty="0">
              <a:latin typeface="Times New Roman"/>
              <a:cs typeface="Times New Roman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iSTEP2016 Group Study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457200" y="3345763"/>
            <a:ext cx="5913120" cy="314740"/>
          </a:xfrm>
        </p:spPr>
        <p:txBody>
          <a:bodyPr>
            <a:noAutofit/>
          </a:bodyPr>
          <a:lstStyle/>
          <a:p>
            <a:r>
              <a:rPr lang="en-US" sz="1600" dirty="0" smtClean="0">
                <a:latin typeface="Times New Roman"/>
                <a:cs typeface="Times New Roman"/>
              </a:rPr>
              <a:t>Collaboration</a:t>
            </a:r>
            <a:r>
              <a:rPr lang="zh-CN" altLang="en-US" sz="1600" dirty="0" smtClean="0"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latin typeface="Times New Roman"/>
                <a:cs typeface="Times New Roman"/>
              </a:rPr>
              <a:t>of</a:t>
            </a:r>
          </a:p>
          <a:p>
            <a:r>
              <a:rPr lang="en-US" sz="1600" dirty="0" err="1" smtClean="0">
                <a:latin typeface="Times New Roman"/>
                <a:cs typeface="Times New Roman"/>
              </a:rPr>
              <a:t>Chenliang</a:t>
            </a:r>
            <a:r>
              <a:rPr lang="zh-CN" altLang="en-US" sz="1600" dirty="0" smtClean="0"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latin typeface="Times New Roman"/>
                <a:cs typeface="Times New Roman"/>
              </a:rPr>
              <a:t>Wang,</a:t>
            </a:r>
            <a:r>
              <a:rPr lang="zh-CN" altLang="en-US" sz="1600" dirty="0" smtClean="0">
                <a:latin typeface="Times New Roman"/>
                <a:cs typeface="Times New Roman"/>
              </a:rPr>
              <a:t> </a:t>
            </a:r>
            <a:r>
              <a:rPr lang="en-US" altLang="zh-CN" sz="1600" dirty="0" err="1" smtClean="0">
                <a:latin typeface="Times New Roman"/>
                <a:cs typeface="Times New Roman"/>
              </a:rPr>
              <a:t>Fengfei</a:t>
            </a:r>
            <a:r>
              <a:rPr lang="zh-CN" altLang="en-US" sz="1600" dirty="0" smtClean="0">
                <a:latin typeface="Times New Roman"/>
                <a:cs typeface="Times New Roman"/>
              </a:rPr>
              <a:t> </a:t>
            </a:r>
            <a:r>
              <a:rPr lang="en-US" altLang="zh-CN" sz="1600" dirty="0" smtClean="0">
                <a:latin typeface="Times New Roman"/>
                <a:cs typeface="Times New Roman"/>
              </a:rPr>
              <a:t>Sui, </a:t>
            </a:r>
            <a:r>
              <a:rPr lang="en-US" altLang="zh-CN" sz="1600" dirty="0" err="1" smtClean="0">
                <a:latin typeface="Times New Roman"/>
                <a:cs typeface="Times New Roman"/>
              </a:rPr>
              <a:t>Guanghua</a:t>
            </a:r>
            <a:r>
              <a:rPr lang="en-US" altLang="zh-CN" sz="1600" dirty="0" smtClean="0">
                <a:latin typeface="Times New Roman"/>
                <a:cs typeface="Times New Roman"/>
              </a:rPr>
              <a:t> </a:t>
            </a:r>
            <a:r>
              <a:rPr lang="en-US" altLang="zh-CN" sz="1600" dirty="0" err="1" smtClean="0">
                <a:latin typeface="Times New Roman"/>
                <a:cs typeface="Times New Roman"/>
              </a:rPr>
              <a:t>Duan</a:t>
            </a:r>
            <a:r>
              <a:rPr lang="en-US" altLang="zh-CN" sz="1600" dirty="0" smtClean="0">
                <a:latin typeface="Times New Roman"/>
                <a:cs typeface="Times New Roman"/>
              </a:rPr>
              <a:t>, </a:t>
            </a:r>
            <a:r>
              <a:rPr lang="en-US" altLang="zh-CN" sz="1600" dirty="0" err="1" smtClean="0">
                <a:latin typeface="Times New Roman"/>
                <a:cs typeface="Times New Roman"/>
              </a:rPr>
              <a:t>Yishuai</a:t>
            </a:r>
            <a:r>
              <a:rPr lang="en-US" altLang="zh-CN" sz="1600" dirty="0" smtClean="0">
                <a:latin typeface="Times New Roman"/>
                <a:cs typeface="Times New Roman"/>
              </a:rPr>
              <a:t> </a:t>
            </a:r>
            <a:r>
              <a:rPr lang="en-US" altLang="zh-CN" sz="1600" dirty="0" err="1" smtClean="0">
                <a:latin typeface="Times New Roman"/>
                <a:cs typeface="Times New Roman"/>
              </a:rPr>
              <a:t>Guo</a:t>
            </a:r>
            <a:r>
              <a:rPr lang="en-US" altLang="zh-CN" sz="1600" dirty="0" smtClean="0">
                <a:latin typeface="Times New Roman"/>
                <a:cs typeface="Times New Roman"/>
              </a:rPr>
              <a:t>, Zhaoyuan Cui</a:t>
            </a:r>
            <a:endParaRPr lang="en-US" sz="1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25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Analysis</a:t>
            </a:r>
            <a:r>
              <a:rPr lang="zh-CN" altLang="en-US" dirty="0" smtClean="0"/>
              <a:t> </a:t>
            </a:r>
            <a:r>
              <a:rPr lang="en-US" altLang="zh-CN" dirty="0"/>
              <a:t>p</a:t>
            </a:r>
            <a:r>
              <a:rPr lang="en-US" dirty="0" smtClean="0"/>
              <a:t>rocedure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events</a:t>
            </a:r>
          </a:p>
          <a:p>
            <a:r>
              <a:rPr lang="en-US" dirty="0" smtClean="0"/>
              <a:t>Reconstruct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invariant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</a:t>
            </a:r>
          </a:p>
          <a:p>
            <a:r>
              <a:rPr lang="en-US" dirty="0" smtClean="0"/>
              <a:t>Apply</a:t>
            </a:r>
            <a:r>
              <a:rPr lang="zh-CN" altLang="en-US" dirty="0" smtClean="0"/>
              <a:t> </a:t>
            </a:r>
            <a:r>
              <a:rPr lang="en-US" altLang="zh-CN" dirty="0" smtClean="0"/>
              <a:t>tag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 background fitting</a:t>
            </a:r>
          </a:p>
          <a:p>
            <a:r>
              <a:rPr lang="en-US" dirty="0" smtClean="0"/>
              <a:t>Calculate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efficiency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6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89600" y="1200151"/>
            <a:ext cx="3454400" cy="1441450"/>
          </a:xfrm>
        </p:spPr>
        <p:txBody>
          <a:bodyPr/>
          <a:lstStyle/>
          <a:p>
            <a:r>
              <a:rPr lang="en-US" dirty="0" smtClean="0"/>
              <a:t>Direct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calculation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efficiency.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图片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5843" b="-25843"/>
          <a:stretch>
            <a:fillRect/>
          </a:stretch>
        </p:blipFill>
        <p:spPr>
          <a:xfrm>
            <a:off x="457200" y="384454"/>
            <a:ext cx="5232400" cy="46676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4942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71969" y="1200151"/>
            <a:ext cx="3253311" cy="165481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Efficiency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with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tag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and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probe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method,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without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background</a:t>
            </a:r>
            <a:r>
              <a:rPr lang="zh-CN" altLang="en-US" sz="1800" dirty="0" smtClean="0"/>
              <a:t> </a:t>
            </a:r>
            <a:r>
              <a:rPr lang="en-US" altLang="zh-CN" sz="1800" dirty="0" smtClean="0"/>
              <a:t>subtraction.</a:t>
            </a:r>
            <a:endParaRPr lang="en-US" sz="180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8" name="图片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6170" b="-26170"/>
          <a:stretch>
            <a:fillRect/>
          </a:stretch>
        </p:blipFill>
        <p:spPr>
          <a:xfrm>
            <a:off x="457200" y="121618"/>
            <a:ext cx="5514769" cy="49194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405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" indent="0">
              <a:buNone/>
            </a:pPr>
            <a:r>
              <a:rPr lang="nb-NO" sz="2000" dirty="0"/>
              <a:t>Breit-</a:t>
            </a:r>
            <a:r>
              <a:rPr lang="nb-NO" sz="2000" dirty="0" err="1"/>
              <a:t>Wigner</a:t>
            </a:r>
            <a:r>
              <a:rPr lang="nb-NO" sz="2000" dirty="0"/>
              <a:t> </a:t>
            </a:r>
            <a:r>
              <a:rPr lang="nb-NO" sz="2000" dirty="0" err="1"/>
              <a:t>pdf</a:t>
            </a:r>
            <a:r>
              <a:rPr lang="nb-NO" sz="2000" dirty="0"/>
              <a:t> </a:t>
            </a:r>
            <a:endParaRPr lang="en-US" sz="2000" dirty="0"/>
          </a:p>
          <a:p>
            <a:pPr marL="36576" indent="0">
              <a:buNone/>
            </a:pPr>
            <a:r>
              <a:rPr lang="nb-NO" sz="2000" dirty="0" smtClean="0"/>
              <a:t>	Chi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square</a:t>
            </a:r>
            <a:r>
              <a:rPr lang="nb-NO" sz="2000" dirty="0" smtClean="0"/>
              <a:t>: </a:t>
            </a:r>
            <a:r>
              <a:rPr lang="nb-NO" sz="2000" dirty="0"/>
              <a:t>4.28845 </a:t>
            </a:r>
            <a:endParaRPr lang="nb-NO" sz="2000" dirty="0" smtClean="0"/>
          </a:p>
          <a:p>
            <a:pPr marL="36576" indent="0">
              <a:buNone/>
            </a:pPr>
            <a:r>
              <a:rPr lang="nb-NO" sz="2000" dirty="0" smtClean="0"/>
              <a:t>	</a:t>
            </a:r>
            <a:r>
              <a:rPr lang="nb-NO" sz="2000" dirty="0" err="1" smtClean="0"/>
              <a:t>Efficiency</a:t>
            </a:r>
            <a:r>
              <a:rPr lang="nb-NO" sz="2000" dirty="0" smtClean="0"/>
              <a:t>: </a:t>
            </a:r>
            <a:r>
              <a:rPr lang="nb-NO" sz="2000" dirty="0"/>
              <a:t>0.779469+/-</a:t>
            </a:r>
            <a:r>
              <a:rPr lang="nb-NO" sz="2000" dirty="0" smtClean="0"/>
              <a:t>0.00415531</a:t>
            </a:r>
          </a:p>
          <a:p>
            <a:pPr marL="36576" indent="0">
              <a:buNone/>
            </a:pPr>
            <a:r>
              <a:rPr lang="it-IT" sz="2000" dirty="0" err="1"/>
              <a:t>Gaussian</a:t>
            </a:r>
            <a:r>
              <a:rPr lang="it-IT" sz="2000" dirty="0"/>
              <a:t> pdf </a:t>
            </a:r>
            <a:endParaRPr lang="it-IT" sz="2000" dirty="0" smtClean="0"/>
          </a:p>
          <a:p>
            <a:pPr marL="36576" indent="0">
              <a:buNone/>
            </a:pPr>
            <a:r>
              <a:rPr lang="it-IT" sz="2000" dirty="0" smtClean="0"/>
              <a:t>	Chi</a:t>
            </a:r>
            <a:r>
              <a:rPr lang="zh-CN" altLang="en-US" sz="2000" dirty="0" smtClean="0"/>
              <a:t> </a:t>
            </a:r>
            <a:r>
              <a:rPr lang="en-US" sz="2000" dirty="0" smtClean="0"/>
              <a:t>square</a:t>
            </a:r>
            <a:r>
              <a:rPr lang="it-IT" sz="2000" dirty="0" smtClean="0"/>
              <a:t>: </a:t>
            </a:r>
            <a:r>
              <a:rPr lang="it-IT" sz="2000" dirty="0"/>
              <a:t>11.3525 </a:t>
            </a:r>
            <a:endParaRPr lang="it-IT" sz="2000" dirty="0" smtClean="0"/>
          </a:p>
          <a:p>
            <a:pPr marL="36576" indent="0">
              <a:buNone/>
            </a:pPr>
            <a:r>
              <a:rPr lang="it-IT" sz="2000" dirty="0" smtClean="0"/>
              <a:t>	</a:t>
            </a:r>
            <a:r>
              <a:rPr lang="it-IT" sz="2000" dirty="0" err="1" smtClean="0"/>
              <a:t>Efficiency</a:t>
            </a:r>
            <a:r>
              <a:rPr lang="it-IT" sz="2000" dirty="0" smtClean="0"/>
              <a:t>: </a:t>
            </a:r>
            <a:r>
              <a:rPr lang="it-IT" sz="2000" dirty="0"/>
              <a:t>0.818511+/-0.00438447</a:t>
            </a:r>
            <a:endParaRPr lang="en-US" sz="2000" dirty="0"/>
          </a:p>
          <a:p>
            <a:pPr lvl="1"/>
            <a:endParaRPr lang="nb-NO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802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Result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36576" indent="0">
              <a:buNone/>
            </a:pPr>
            <a:r>
              <a:rPr lang="nb-NO" sz="2800" dirty="0"/>
              <a:t>Breit-</a:t>
            </a:r>
            <a:r>
              <a:rPr lang="nb-NO" sz="2800" dirty="0" err="1"/>
              <a:t>Wigner</a:t>
            </a:r>
            <a:r>
              <a:rPr lang="nb-NO" sz="2800" dirty="0"/>
              <a:t> </a:t>
            </a:r>
            <a:r>
              <a:rPr lang="nb-NO" sz="2800" dirty="0" err="1"/>
              <a:t>pdf</a:t>
            </a:r>
            <a:r>
              <a:rPr lang="nb-NO" sz="2800" dirty="0"/>
              <a:t> </a:t>
            </a:r>
            <a:endParaRPr lang="en-US" sz="2800" dirty="0"/>
          </a:p>
          <a:p>
            <a:pPr marL="36576" indent="0">
              <a:buNone/>
            </a:pPr>
            <a:r>
              <a:rPr lang="en-US" dirty="0" err="1" smtClean="0"/>
              <a:t>Eff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bin</a:t>
            </a:r>
            <a:r>
              <a:rPr lang="zh-CN" altLang="en-US" dirty="0" smtClean="0"/>
              <a:t> </a:t>
            </a:r>
            <a:r>
              <a:rPr lang="en-US" altLang="zh-CN" dirty="0" smtClean="0"/>
              <a:t>size</a:t>
            </a:r>
          </a:p>
          <a:p>
            <a:pPr marL="36576" indent="0">
              <a:buNone/>
            </a:pPr>
            <a:r>
              <a:rPr lang="en-US" dirty="0" smtClean="0"/>
              <a:t>Smaller bin size leads to smaller chi square, but one can not</a:t>
            </a:r>
            <a:r>
              <a:rPr lang="zh-CN" altLang="en-US" dirty="0" smtClean="0"/>
              <a:t> </a:t>
            </a:r>
            <a:r>
              <a:rPr lang="en-US" altLang="zh-CN" dirty="0" smtClean="0"/>
              <a:t>go</a:t>
            </a:r>
            <a:r>
              <a:rPr lang="zh-CN" altLang="en-US" dirty="0" smtClean="0"/>
              <a:t> </a:t>
            </a:r>
            <a:r>
              <a:rPr lang="en-US" altLang="zh-CN" dirty="0" smtClean="0"/>
              <a:t>below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resolution</a:t>
            </a:r>
          </a:p>
          <a:p>
            <a:pPr marL="36576" indent="0">
              <a:buNone/>
            </a:pPr>
            <a:r>
              <a:rPr lang="it-IT" altLang="zh-CN" dirty="0" err="1"/>
              <a:t>Dx</a:t>
            </a:r>
            <a:r>
              <a:rPr lang="it-IT" altLang="zh-CN" dirty="0"/>
              <a:t> =2 </a:t>
            </a:r>
            <a:r>
              <a:rPr lang="it-IT" altLang="zh-CN" dirty="0" err="1" smtClean="0"/>
              <a:t>GeV</a:t>
            </a:r>
            <a:endParaRPr lang="it-IT" altLang="zh-CN" dirty="0" smtClean="0"/>
          </a:p>
          <a:p>
            <a:pPr marL="36576" indent="0">
              <a:buNone/>
            </a:pPr>
            <a:r>
              <a:rPr lang="it-IT" altLang="zh-CN" dirty="0" smtClean="0"/>
              <a:t> </a:t>
            </a:r>
            <a:r>
              <a:rPr lang="it-IT" altLang="zh-CN" dirty="0" err="1"/>
              <a:t>eff</a:t>
            </a:r>
            <a:r>
              <a:rPr lang="it-IT" altLang="zh-CN" dirty="0"/>
              <a:t> = </a:t>
            </a:r>
            <a:r>
              <a:rPr lang="it-IT" altLang="zh-CN" dirty="0" smtClean="0"/>
              <a:t>0.779469</a:t>
            </a:r>
          </a:p>
          <a:p>
            <a:pPr marL="36576" indent="0">
              <a:buNone/>
            </a:pPr>
            <a:r>
              <a:rPr lang="it-IT" altLang="zh-CN" dirty="0" smtClean="0"/>
              <a:t> </a:t>
            </a:r>
            <a:r>
              <a:rPr lang="it-IT" altLang="zh-CN" dirty="0" err="1"/>
              <a:t>err</a:t>
            </a:r>
            <a:r>
              <a:rPr lang="it-IT" altLang="zh-CN" dirty="0"/>
              <a:t> = 0.004155</a:t>
            </a:r>
            <a:endParaRPr lang="en-US" altLang="zh-CN" dirty="0" smtClean="0"/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图片 17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23656" r="-23656"/>
          <a:stretch>
            <a:fillRect/>
          </a:stretch>
        </p:blipFill>
        <p:spPr>
          <a:xfrm>
            <a:off x="457200" y="1117922"/>
            <a:ext cx="3657600" cy="3262788"/>
          </a:xfrm>
          <a:prstGeom prst="rect">
            <a:avLst/>
          </a:prstGeom>
        </p:spPr>
      </p:pic>
      <p:sp>
        <p:nvSpPr>
          <p:cNvPr id="9" name="矩形 18"/>
          <p:cNvSpPr/>
          <p:nvPr/>
        </p:nvSpPr>
        <p:spPr>
          <a:xfrm>
            <a:off x="1402080" y="1402080"/>
            <a:ext cx="711200" cy="297863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11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图片 3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15681" b="-15681"/>
          <a:stretch>
            <a:fillRect/>
          </a:stretch>
        </p:blipFill>
        <p:spPr>
          <a:xfrm>
            <a:off x="436880" y="792302"/>
            <a:ext cx="4114800" cy="3670637"/>
          </a:xfrm>
          <a:prstGeom prst="rect">
            <a:avLst/>
          </a:prstGeom>
        </p:spPr>
      </p:pic>
      <p:pic>
        <p:nvPicPr>
          <p:cNvPr id="9" name="图片 4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-15681" b="-15681"/>
          <a:stretch>
            <a:fillRect/>
          </a:stretch>
        </p:blipFill>
        <p:spPr>
          <a:xfrm>
            <a:off x="4450080" y="768402"/>
            <a:ext cx="4175760" cy="3725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46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7" name="Content Placeholder 6" descr="2Deff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640" r="-55640"/>
          <a:stretch>
            <a:fillRect/>
          </a:stretch>
        </p:blipFill>
        <p:spPr>
          <a:xfrm>
            <a:off x="457200" y="175121"/>
            <a:ext cx="10334014" cy="402223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7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Result: Uncertainty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Binomial distribution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 descr="er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540" y="1722470"/>
            <a:ext cx="2855035" cy="96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00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Other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investigation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7621156" cy="272160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Considering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charge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dirty="0" err="1" smtClean="0"/>
              <a:t>Breit</a:t>
            </a:r>
            <a:r>
              <a:rPr lang="en-US" dirty="0"/>
              <a:t>-Wigner </a:t>
            </a:r>
            <a:r>
              <a:rPr lang="en-US" dirty="0" err="1"/>
              <a:t>pdf</a:t>
            </a:r>
            <a:r>
              <a:rPr lang="en-US" dirty="0"/>
              <a:t>, 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	dx</a:t>
            </a:r>
            <a:r>
              <a:rPr lang="en-US" dirty="0"/>
              <a:t>=</a:t>
            </a:r>
            <a:r>
              <a:rPr lang="en-US" dirty="0" smtClean="0"/>
              <a:t>2GeV</a:t>
            </a:r>
          </a:p>
          <a:p>
            <a:pPr marL="36576" indent="0">
              <a:buNone/>
            </a:pPr>
            <a:r>
              <a:rPr lang="en-US" dirty="0" smtClean="0"/>
              <a:t>	Opposite </a:t>
            </a:r>
            <a:r>
              <a:rPr lang="en-US" dirty="0"/>
              <a:t>charge 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	Chi</a:t>
            </a:r>
            <a:r>
              <a:rPr lang="zh-CN" altLang="en-US" dirty="0" smtClean="0"/>
              <a:t> </a:t>
            </a:r>
            <a:r>
              <a:rPr lang="en-US" altLang="zh-CN" dirty="0" smtClean="0"/>
              <a:t>square</a:t>
            </a:r>
            <a:r>
              <a:rPr lang="en-US" dirty="0" smtClean="0"/>
              <a:t>: </a:t>
            </a:r>
            <a:r>
              <a:rPr lang="en-US" dirty="0"/>
              <a:t>4.93513 </a:t>
            </a:r>
          </a:p>
          <a:p>
            <a:pPr marL="36576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Eff</a:t>
            </a:r>
            <a:r>
              <a:rPr lang="en-US" dirty="0"/>
              <a:t>: 0.742979 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	Err</a:t>
            </a:r>
            <a:r>
              <a:rPr lang="en-US" dirty="0"/>
              <a:t>: 0.00437968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396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Efficiency with Tag and Probe Method</a:t>
            </a:r>
          </a:p>
          <a:p>
            <a:pPr lvl="1"/>
            <a:r>
              <a:rPr lang="en-US" altLang="zh-CN" dirty="0" err="1"/>
              <a:t>Breit</a:t>
            </a:r>
            <a:r>
              <a:rPr lang="en-US" altLang="zh-CN" dirty="0"/>
              <a:t>-Wigner </a:t>
            </a:r>
            <a:r>
              <a:rPr lang="en-US" altLang="zh-CN" dirty="0" err="1"/>
              <a:t>pdf</a:t>
            </a:r>
            <a:endParaRPr lang="en-US" altLang="zh-CN" dirty="0"/>
          </a:p>
          <a:p>
            <a:pPr lvl="1"/>
            <a:r>
              <a:rPr lang="en-US" altLang="zh-CN" dirty="0"/>
              <a:t>chi2/(N-1): 4.28845 (</a:t>
            </a:r>
            <a:r>
              <a:rPr lang="en-US" altLang="zh-CN" dirty="0" err="1"/>
              <a:t>Dx</a:t>
            </a:r>
            <a:r>
              <a:rPr lang="en-US" altLang="zh-CN" dirty="0"/>
              <a:t>=2GeV)</a:t>
            </a:r>
          </a:p>
          <a:p>
            <a:r>
              <a:rPr lang="en-US" altLang="zh-CN" dirty="0" err="1"/>
              <a:t>Eff</a:t>
            </a:r>
            <a:r>
              <a:rPr lang="en-US" altLang="zh-CN" dirty="0"/>
              <a:t>: 0.779469</a:t>
            </a:r>
          </a:p>
          <a:p>
            <a:r>
              <a:rPr lang="en-US" altLang="zh-CN" dirty="0"/>
              <a:t>Err: 0.004155 (Binomial distribution)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116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efficiency</a:t>
            </a:r>
          </a:p>
          <a:p>
            <a:r>
              <a:rPr lang="en-US" dirty="0" smtClean="0"/>
              <a:t>Tag and probe method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47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Future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range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mass</a:t>
            </a:r>
            <a:r>
              <a:rPr lang="zh-CN" altLang="en-US" dirty="0" smtClean="0"/>
              <a:t> </a:t>
            </a:r>
            <a:r>
              <a:rPr lang="en-US" altLang="zh-CN" dirty="0" smtClean="0"/>
              <a:t>spectrum</a:t>
            </a:r>
          </a:p>
          <a:p>
            <a:r>
              <a:rPr lang="en-US" dirty="0" smtClean="0"/>
              <a:t>Try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fitting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functions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921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iSTEP2016</a:t>
            </a:r>
            <a:r>
              <a:rPr lang="zh-CN" altLang="en-US" dirty="0" smtClean="0"/>
              <a:t> </a:t>
            </a:r>
            <a:r>
              <a:rPr lang="en-US" altLang="zh-CN" dirty="0" smtClean="0"/>
              <a:t>committee</a:t>
            </a:r>
          </a:p>
          <a:p>
            <a:r>
              <a:rPr lang="en-US" altLang="zh-CN" dirty="0" smtClean="0"/>
              <a:t>All</a:t>
            </a:r>
            <a:r>
              <a:rPr lang="zh-CN" altLang="en-US" dirty="0" smtClean="0"/>
              <a:t> </a:t>
            </a:r>
            <a:r>
              <a:rPr lang="en-US" altLang="zh-CN" dirty="0" smtClean="0"/>
              <a:t>lecturers</a:t>
            </a:r>
          </a:p>
          <a:p>
            <a:r>
              <a:rPr lang="en-US" dirty="0" smtClean="0"/>
              <a:t>Special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thanks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Prof.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Ning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Zhou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Prof.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Huaqiao</a:t>
            </a:r>
            <a:r>
              <a:rPr lang="zh-CN" altLang="en-US" dirty="0" smtClean="0"/>
              <a:t> </a:t>
            </a:r>
            <a:r>
              <a:rPr lang="en-US" altLang="zh-CN" dirty="0" smtClean="0"/>
              <a:t>Zhang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their</a:t>
            </a:r>
            <a:r>
              <a:rPr lang="zh-CN" altLang="en-US" dirty="0" smtClean="0"/>
              <a:t> </a:t>
            </a:r>
            <a:r>
              <a:rPr lang="en-US" altLang="zh-CN" dirty="0" smtClean="0"/>
              <a:t>patient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guidance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through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study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6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3200" dirty="0" err="1">
                <a:latin typeface="Times New Roman"/>
                <a:cs typeface="Times New Roman"/>
              </a:rPr>
              <a:t>Chenliang</a:t>
            </a:r>
            <a:r>
              <a:rPr lang="zh-CN" altLang="en-US" sz="3200" dirty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Wang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(Coding)</a:t>
            </a:r>
          </a:p>
          <a:p>
            <a:pPr lvl="1"/>
            <a:r>
              <a:rPr lang="en-US" altLang="zh-CN" sz="2800" dirty="0" smtClean="0">
                <a:latin typeface="Times New Roman"/>
                <a:cs typeface="Times New Roman"/>
              </a:rPr>
              <a:t>Shanghai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Jiao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Tong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University</a:t>
            </a:r>
          </a:p>
          <a:p>
            <a:r>
              <a:rPr lang="en-US" altLang="zh-CN" sz="3200" dirty="0" err="1" smtClean="0">
                <a:latin typeface="Times New Roman"/>
                <a:cs typeface="Times New Roman"/>
              </a:rPr>
              <a:t>Fengfei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Sui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(Chair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of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group)</a:t>
            </a:r>
          </a:p>
          <a:p>
            <a:pPr lvl="1"/>
            <a:r>
              <a:rPr lang="en-US" altLang="zh-CN" sz="2800" dirty="0" smtClean="0">
                <a:latin typeface="Times New Roman"/>
                <a:cs typeface="Times New Roman"/>
              </a:rPr>
              <a:t>Shandong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University</a:t>
            </a:r>
          </a:p>
          <a:p>
            <a:r>
              <a:rPr lang="en-US" altLang="zh-CN" sz="3200" dirty="0" err="1" smtClean="0">
                <a:latin typeface="Times New Roman"/>
                <a:cs typeface="Times New Roman"/>
              </a:rPr>
              <a:t>Guanghua</a:t>
            </a:r>
            <a:r>
              <a:rPr lang="en-US" altLang="zh-CN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err="1" smtClean="0">
                <a:latin typeface="Times New Roman"/>
                <a:cs typeface="Times New Roman"/>
              </a:rPr>
              <a:t>Duan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(Leader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of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study)</a:t>
            </a:r>
          </a:p>
          <a:p>
            <a:pPr lvl="1"/>
            <a:r>
              <a:rPr lang="en-US" altLang="zh-CN" sz="2800" dirty="0" smtClean="0">
                <a:latin typeface="Times New Roman"/>
                <a:cs typeface="Times New Roman"/>
              </a:rPr>
              <a:t>ITP,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CAS</a:t>
            </a:r>
          </a:p>
          <a:p>
            <a:r>
              <a:rPr lang="en-US" altLang="zh-CN" sz="3200" dirty="0" err="1" smtClean="0">
                <a:latin typeface="Times New Roman"/>
                <a:cs typeface="Times New Roman"/>
              </a:rPr>
              <a:t>Yishuai</a:t>
            </a:r>
            <a:r>
              <a:rPr lang="en-US" altLang="zh-CN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err="1" smtClean="0">
                <a:latin typeface="Times New Roman"/>
                <a:cs typeface="Times New Roman"/>
              </a:rPr>
              <a:t>Guo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(Coding)</a:t>
            </a:r>
          </a:p>
          <a:p>
            <a:pPr lvl="1"/>
            <a:r>
              <a:rPr lang="en-US" altLang="zh-CN" sz="2800" dirty="0" smtClean="0">
                <a:latin typeface="Times New Roman"/>
                <a:cs typeface="Times New Roman"/>
              </a:rPr>
              <a:t>Zhejiang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University</a:t>
            </a:r>
          </a:p>
          <a:p>
            <a:r>
              <a:rPr lang="en-US" altLang="zh-CN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>
                <a:latin typeface="Times New Roman"/>
                <a:cs typeface="Times New Roman"/>
              </a:rPr>
              <a:t>Zhaoyuan </a:t>
            </a:r>
            <a:r>
              <a:rPr lang="en-US" altLang="zh-CN" sz="3200" dirty="0" smtClean="0">
                <a:latin typeface="Times New Roman"/>
                <a:cs typeface="Times New Roman"/>
              </a:rPr>
              <a:t>Cui</a:t>
            </a:r>
            <a:r>
              <a:rPr lang="zh-CN" altLang="en-US" sz="3200" dirty="0" smtClean="0">
                <a:latin typeface="Times New Roman"/>
                <a:cs typeface="Times New Roman"/>
              </a:rPr>
              <a:t> </a:t>
            </a:r>
            <a:r>
              <a:rPr lang="en-US" altLang="zh-CN" sz="3200" dirty="0" smtClean="0">
                <a:latin typeface="Times New Roman"/>
                <a:cs typeface="Times New Roman"/>
              </a:rPr>
              <a:t>(Coding)</a:t>
            </a:r>
          </a:p>
          <a:p>
            <a:pPr lvl="1"/>
            <a:r>
              <a:rPr lang="en-US" sz="2800" dirty="0" smtClean="0">
                <a:latin typeface="Times New Roman"/>
                <a:cs typeface="Times New Roman"/>
              </a:rPr>
              <a:t>University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of</a:t>
            </a:r>
            <a:r>
              <a:rPr lang="zh-CN" altLang="en-US" sz="2800" dirty="0" smtClean="0">
                <a:latin typeface="Times New Roman"/>
                <a:cs typeface="Times New Roman"/>
              </a:rPr>
              <a:t> </a:t>
            </a:r>
            <a:r>
              <a:rPr lang="en-US" altLang="zh-CN" sz="2800" dirty="0" smtClean="0">
                <a:latin typeface="Times New Roman"/>
                <a:cs typeface="Times New Roman"/>
              </a:rPr>
              <a:t>Arizona</a:t>
            </a:r>
            <a:endParaRPr lang="en-US" sz="2800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5071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Thank</a:t>
            </a:r>
            <a:r>
              <a:rPr lang="zh-CN" altLang="en-US" dirty="0" smtClean="0"/>
              <a:t> </a:t>
            </a:r>
            <a:r>
              <a:rPr lang="en-US" altLang="zh-CN" dirty="0" smtClean="0"/>
              <a:t>you!</a:t>
            </a:r>
          </a:p>
          <a:p>
            <a:r>
              <a:rPr lang="en-US" dirty="0" smtClean="0"/>
              <a:t>Q</a:t>
            </a:r>
            <a:r>
              <a:rPr lang="en-US" altLang="zh-CN" dirty="0" smtClean="0"/>
              <a:t>&amp;A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Document reference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578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efficiency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8" name="Picture Placeholder 7" descr="LHC.jp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876" b="-8876"/>
          <a:stretch/>
        </p:blipFill>
        <p:spPr/>
      </p:pic>
      <p:pic>
        <p:nvPicPr>
          <p:cNvPr id="9" name="Picture Placeholder 7" descr="FCal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19" b="-12419"/>
          <a:stretch>
            <a:fillRect/>
          </a:stretch>
        </p:blipFill>
        <p:spPr>
          <a:xfrm>
            <a:off x="4267200" y="1200150"/>
            <a:ext cx="3657600" cy="3262313"/>
          </a:xfrm>
        </p:spPr>
      </p:pic>
    </p:spTree>
    <p:extLst>
      <p:ext uri="{BB962C8B-B14F-4D97-AF65-F5344CB8AC3E}">
        <p14:creationId xmlns:p14="http://schemas.microsoft.com/office/powerpoint/2010/main" val="4279996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r>
              <a:rPr lang="en-US" altLang="zh-CN" dirty="0" smtClean="0"/>
              <a:t>: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 marL="36576" indent="0">
              <a:buNone/>
            </a:pPr>
            <a:r>
              <a:rPr lang="en-US" altLang="zh-CN" dirty="0"/>
              <a:t>	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radio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detected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electrons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total</a:t>
            </a:r>
            <a:r>
              <a:rPr lang="zh-CN" altLang="en-US" dirty="0" smtClean="0"/>
              <a:t> </a:t>
            </a:r>
            <a:r>
              <a:rPr lang="en-US" altLang="zh-CN" dirty="0" smtClean="0"/>
              <a:t>	electrons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29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Significance</a:t>
            </a:r>
          </a:p>
          <a:p>
            <a:pPr marL="36576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Can be used to predict the total electron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cro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82" y="1546926"/>
            <a:ext cx="2753435" cy="74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3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in calculating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Among detected electrons</a:t>
            </a:r>
          </a:p>
          <a:p>
            <a:pPr marL="36576" indent="0">
              <a:buNone/>
            </a:pPr>
            <a:r>
              <a:rPr lang="en-US" dirty="0" smtClean="0"/>
              <a:t>	“Fake”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may</a:t>
            </a:r>
            <a:r>
              <a:rPr lang="zh-CN" altLang="en-US" dirty="0" smtClean="0"/>
              <a:t> </a:t>
            </a:r>
            <a:r>
              <a:rPr lang="en-US" altLang="zh-CN" dirty="0" smtClean="0"/>
              <a:t>exist</a:t>
            </a:r>
          </a:p>
          <a:p>
            <a:pPr marL="36576" indent="0">
              <a:buNone/>
            </a:pPr>
            <a:r>
              <a:rPr lang="en-US" dirty="0" smtClean="0"/>
              <a:t>	Background</a:t>
            </a:r>
            <a:r>
              <a:rPr lang="zh-CN" alt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825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Tag and probe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powerful tool to measure reconstruction efficiency from </a:t>
            </a:r>
            <a:r>
              <a:rPr lang="en-US" dirty="0" smtClean="0"/>
              <a:t>data</a:t>
            </a:r>
          </a:p>
          <a:p>
            <a:r>
              <a:rPr lang="en-US" dirty="0"/>
              <a:t>Utilize data from a clean </a:t>
            </a:r>
            <a:r>
              <a:rPr lang="en-US" dirty="0" err="1"/>
              <a:t>dilepton</a:t>
            </a:r>
            <a:r>
              <a:rPr lang="en-US" dirty="0"/>
              <a:t> </a:t>
            </a:r>
            <a:r>
              <a:rPr lang="en-US" dirty="0" smtClean="0"/>
              <a:t>sample </a:t>
            </a:r>
            <a:r>
              <a:rPr lang="en-US" dirty="0"/>
              <a:t>e.g., Z &gt; e+ e- / mu+ mu</a:t>
            </a:r>
            <a:r>
              <a:rPr lang="en-US" dirty="0" smtClean="0"/>
              <a:t>-</a:t>
            </a:r>
          </a:p>
          <a:p>
            <a:r>
              <a:rPr lang="en-US" dirty="0"/>
              <a:t>A “tag”: a electron/</a:t>
            </a:r>
            <a:r>
              <a:rPr lang="en-US" dirty="0" err="1"/>
              <a:t>muon</a:t>
            </a:r>
            <a:r>
              <a:rPr lang="en-US" dirty="0"/>
              <a:t> passed a set of very tight selection criteria -- isolation, ID conditions, etc.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probe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method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Select</a:t>
            </a:r>
            <a:r>
              <a:rPr lang="zh-CN" altLang="en-US" dirty="0" smtClean="0"/>
              <a:t> </a:t>
            </a:r>
            <a:r>
              <a:rPr lang="en-US" altLang="zh-CN" dirty="0" smtClean="0"/>
              <a:t>clean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sample</a:t>
            </a:r>
          </a:p>
          <a:p>
            <a:r>
              <a:rPr lang="en-US" dirty="0"/>
              <a:t>Tagging the ‘tag’ lepton with the selection </a:t>
            </a:r>
            <a:r>
              <a:rPr lang="en-US" dirty="0" smtClean="0"/>
              <a:t>criteria</a:t>
            </a:r>
          </a:p>
          <a:p>
            <a:r>
              <a:rPr lang="en-US" dirty="0"/>
              <a:t>Probing the ‘probe’ lepton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图片 29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-9544" r="-9544"/>
          <a:stretch>
            <a:fillRect/>
          </a:stretch>
        </p:blipFill>
        <p:spPr>
          <a:xfrm>
            <a:off x="457200" y="1200151"/>
            <a:ext cx="3535680" cy="315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4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CN" dirty="0" smtClean="0"/>
              <a:t>Efficiency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under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conditions</a:t>
            </a:r>
          </a:p>
          <a:p>
            <a:r>
              <a:rPr lang="en-US" altLang="zh-CN" dirty="0" smtClean="0"/>
              <a:t>Efficiency</a:t>
            </a:r>
            <a:r>
              <a:rPr lang="zh-CN" altLang="en-US" dirty="0" smtClean="0"/>
              <a:t> </a:t>
            </a:r>
            <a:r>
              <a:rPr lang="en-US" altLang="zh-CN" dirty="0" smtClean="0"/>
              <a:t>vs.</a:t>
            </a:r>
            <a:r>
              <a:rPr lang="zh-CN" altLang="en-US" dirty="0" smtClean="0"/>
              <a:t> </a:t>
            </a:r>
            <a:r>
              <a:rPr lang="en-US" altLang="zh-CN" dirty="0" smtClean="0"/>
              <a:t>different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quantities</a:t>
            </a:r>
            <a:r>
              <a:rPr lang="zh-CN" altLang="en-US" dirty="0" smtClean="0"/>
              <a:t> </a:t>
            </a:r>
            <a:endParaRPr lang="en-US" altLang="zh-CN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FD808-6B56-4447-9401-2398D08EE3C0}" type="datetime1">
              <a:rPr lang="en-US" smtClean="0"/>
              <a:pPr/>
              <a:t>7/20/16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iSTEP2016 Group Study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图片 7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6716" r="-6716"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985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591</TotalTime>
  <Words>478</Words>
  <Application>Microsoft Macintosh PowerPoint</Application>
  <PresentationFormat>On-screen Show (16:9)</PresentationFormat>
  <Paragraphs>159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CERNCorporate16-9</vt:lpstr>
      <vt:lpstr>Determining electron efficiency by using Tag and Probe Method</vt:lpstr>
      <vt:lpstr>Background</vt:lpstr>
      <vt:lpstr>Electron efficiency</vt:lpstr>
      <vt:lpstr>Electron efficiency</vt:lpstr>
      <vt:lpstr>Electron efficiency</vt:lpstr>
      <vt:lpstr>Problem in calculating efficiency</vt:lpstr>
      <vt:lpstr>Tag and probe method</vt:lpstr>
      <vt:lpstr>Tag and probe method</vt:lpstr>
      <vt:lpstr>Analysis</vt:lpstr>
      <vt:lpstr>Analysis procedure</vt:lpstr>
      <vt:lpstr>Result</vt:lpstr>
      <vt:lpstr>Result</vt:lpstr>
      <vt:lpstr>Result</vt:lpstr>
      <vt:lpstr>Result</vt:lpstr>
      <vt:lpstr>Result</vt:lpstr>
      <vt:lpstr>Result</vt:lpstr>
      <vt:lpstr>Result: Uncertainty</vt:lpstr>
      <vt:lpstr>Other investigation</vt:lpstr>
      <vt:lpstr>Conclusion</vt:lpstr>
      <vt:lpstr>Future study</vt:lpstr>
      <vt:lpstr>Thanks to</vt:lpstr>
      <vt:lpstr>Group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zhaoyuan cui</cp:lastModifiedBy>
  <cp:revision>82</cp:revision>
  <dcterms:created xsi:type="dcterms:W3CDTF">2012-11-30T11:04:26Z</dcterms:created>
  <dcterms:modified xsi:type="dcterms:W3CDTF">2016-07-20T03:53:58Z</dcterms:modified>
</cp:coreProperties>
</file>