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257" r:id="rId3"/>
    <p:sldId id="285" r:id="rId4"/>
    <p:sldId id="289" r:id="rId5"/>
    <p:sldId id="301" r:id="rId6"/>
    <p:sldId id="290" r:id="rId7"/>
    <p:sldId id="291" r:id="rId8"/>
    <p:sldId id="292" r:id="rId9"/>
    <p:sldId id="293" r:id="rId10"/>
    <p:sldId id="294" r:id="rId11"/>
    <p:sldId id="295" r:id="rId12"/>
    <p:sldId id="286" r:id="rId13"/>
    <p:sldId id="288" r:id="rId14"/>
    <p:sldId id="287" r:id="rId15"/>
    <p:sldId id="282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50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A977C-B0AE-4BAE-9218-4BD1E37A6512}" type="datetimeFigureOut">
              <a:rPr lang="zh-CN" altLang="en-US" smtClean="0"/>
              <a:t>2016-3-25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2810E-903A-4E21-9062-E1369AD781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17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2016-3-25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2016-3-25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2016-3-25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2016-3-25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2016-3-25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2016-3-25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2016-3-25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2016-3-25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2016-3-25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2016-3-25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2016-3-25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2016-3-25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/>
          <a:lstStyle/>
          <a:p>
            <a:r>
              <a:rPr lang="en-US" altLang="zh-CN" dirty="0"/>
              <a:t>CEPC </a:t>
            </a:r>
            <a:r>
              <a:rPr lang="en-US" altLang="zh-CN" dirty="0" smtClean="0"/>
              <a:t>partial double </a:t>
            </a:r>
            <a:r>
              <a:rPr lang="en-US" altLang="zh-CN" dirty="0"/>
              <a:t>ring scheme and </a:t>
            </a:r>
            <a:r>
              <a:rPr lang="en-US" altLang="zh-CN" dirty="0" smtClean="0"/>
              <a:t>crab-waist </a:t>
            </a:r>
            <a:r>
              <a:rPr lang="en-US" altLang="zh-CN" dirty="0"/>
              <a:t>parameters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09582" y="4005064"/>
            <a:ext cx="7740860" cy="1752600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Dou Wang, </a:t>
            </a:r>
            <a:r>
              <a:rPr lang="en-US" altLang="zh-CN" sz="2800" dirty="0" err="1"/>
              <a:t>Jie</a:t>
            </a:r>
            <a:r>
              <a:rPr lang="en-US" altLang="zh-CN" sz="2800" dirty="0"/>
              <a:t> Gao, Feng </a:t>
            </a:r>
            <a:r>
              <a:rPr lang="en-US" altLang="zh-CN" sz="2800" dirty="0" smtClean="0"/>
              <a:t>Su, Ming Xiao, Yuan Zhang, </a:t>
            </a:r>
            <a:r>
              <a:rPr lang="en-US" altLang="zh-CN" sz="2800" dirty="0" err="1" smtClean="0"/>
              <a:t>Jiyuan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Zhai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Yiwei</a:t>
            </a:r>
            <a:r>
              <a:rPr lang="en-US" altLang="zh-CN" sz="2800" dirty="0" smtClean="0"/>
              <a:t> Wang, Bai </a:t>
            </a:r>
            <a:r>
              <a:rPr lang="en-US" altLang="zh-CN" sz="2800" dirty="0" err="1" smtClean="0"/>
              <a:t>Sha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Huiping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Geng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Tianjian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Bian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Xiaohao</a:t>
            </a:r>
            <a:r>
              <a:rPr lang="en-US" altLang="zh-CN" sz="2800" dirty="0" smtClean="0"/>
              <a:t> Cui, </a:t>
            </a:r>
            <a:r>
              <a:rPr lang="en-US" altLang="zh-CN" sz="2800" dirty="0" err="1" smtClean="0"/>
              <a:t>Yuanyuan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Guo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3059832" y="6381328"/>
            <a:ext cx="3168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CEPC AP meeting, 2016.03.25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78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Bunch length vs </a:t>
            </a:r>
            <a:r>
              <a:rPr lang="en-US" altLang="zh-CN" dirty="0"/>
              <a:t>circumference (Higgs)</a:t>
            </a:r>
            <a:endParaRPr lang="zh-CN" alt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04864"/>
            <a:ext cx="6702554" cy="4028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9139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SR loss vs </a:t>
            </a:r>
            <a:r>
              <a:rPr lang="en-US" altLang="zh-CN" dirty="0"/>
              <a:t>circumference (Higgs)</a:t>
            </a:r>
            <a:endParaRPr lang="zh-CN" alt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60848"/>
            <a:ext cx="6993292" cy="4203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2394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91" t="4438" r="21161" b="23585"/>
          <a:stretch/>
        </p:blipFill>
        <p:spPr bwMode="auto">
          <a:xfrm>
            <a:off x="2708589" y="2333172"/>
            <a:ext cx="4265608" cy="3607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组合 6"/>
          <p:cNvGrpSpPr/>
          <p:nvPr/>
        </p:nvGrpSpPr>
        <p:grpSpPr>
          <a:xfrm>
            <a:off x="4224536" y="1689104"/>
            <a:ext cx="4806384" cy="1163832"/>
            <a:chOff x="4224536" y="1689104"/>
            <a:chExt cx="4806384" cy="1163832"/>
          </a:xfrm>
        </p:grpSpPr>
        <p:sp>
          <p:nvSpPr>
            <p:cNvPr id="5" name="椭圆 4"/>
            <p:cNvSpPr/>
            <p:nvPr/>
          </p:nvSpPr>
          <p:spPr>
            <a:xfrm>
              <a:off x="4224536" y="2276872"/>
              <a:ext cx="203448" cy="576064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" name="直接箭头连接符 9"/>
            <p:cNvCxnSpPr/>
            <p:nvPr/>
          </p:nvCxnSpPr>
          <p:spPr>
            <a:xfrm>
              <a:off x="4326260" y="1916832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445120" y="1689104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Crab </a:t>
              </a:r>
              <a:r>
                <a:rPr lang="en-US" altLang="zh-CN" dirty="0" err="1" smtClean="0"/>
                <a:t>sextupole</a:t>
              </a:r>
              <a:endParaRPr lang="zh-CN" alt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259120" y="1836898"/>
              <a:ext cx="2771800" cy="64633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CN" i="1" dirty="0" smtClean="0"/>
                <a:t>Critical energy: </a:t>
              </a:r>
              <a:r>
                <a:rPr lang="en-US" altLang="zh-CN" i="1" dirty="0" err="1" smtClean="0"/>
                <a:t>E</a:t>
              </a:r>
              <a:r>
                <a:rPr lang="en-US" altLang="zh-CN" dirty="0" err="1" smtClean="0"/>
                <a:t>c</a:t>
              </a:r>
              <a:r>
                <a:rPr lang="en-US" altLang="zh-CN" dirty="0" smtClean="0"/>
                <a:t>=190 </a:t>
              </a:r>
              <a:r>
                <a:rPr lang="en-US" altLang="zh-CN" dirty="0" err="1" smtClean="0"/>
                <a:t>keV</a:t>
              </a:r>
              <a:endParaRPr lang="en-US" altLang="zh-CN" dirty="0" smtClean="0"/>
            </a:p>
            <a:p>
              <a:r>
                <a:rPr lang="en-US" altLang="zh-CN" i="1" dirty="0" smtClean="0"/>
                <a:t>Dipole strength</a:t>
              </a:r>
              <a:r>
                <a:rPr lang="en-US" altLang="zh-CN" dirty="0" smtClean="0"/>
                <a:t>: B=0.019 T</a:t>
              </a:r>
              <a:endParaRPr lang="zh-CN" altLang="en-US" dirty="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 Double ring FFS design with crab </a:t>
            </a:r>
            <a:r>
              <a:rPr lang="en-US" altLang="zh-CN" dirty="0" err="1" smtClean="0"/>
              <a:t>sextupoles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689104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Betax</a:t>
            </a:r>
            <a:r>
              <a:rPr lang="en-US" altLang="zh-CN" dirty="0" smtClean="0"/>
              <a:t>=0.25m</a:t>
            </a:r>
          </a:p>
          <a:p>
            <a:r>
              <a:rPr lang="en-US" altLang="zh-CN" dirty="0" err="1" smtClean="0"/>
              <a:t>Betay</a:t>
            </a:r>
            <a:r>
              <a:rPr lang="en-US" altLang="zh-CN" dirty="0" smtClean="0"/>
              <a:t>=0.00136m</a:t>
            </a:r>
          </a:p>
          <a:p>
            <a:r>
              <a:rPr lang="en-US" altLang="zh-CN" dirty="0" smtClean="0"/>
              <a:t>K2hs=23.3 m</a:t>
            </a:r>
            <a:r>
              <a:rPr lang="en-US" altLang="zh-CN" baseline="30000" dirty="0" smtClean="0"/>
              <a:t>-3</a:t>
            </a:r>
          </a:p>
          <a:p>
            <a:r>
              <a:rPr lang="en-US" altLang="zh-CN" dirty="0" smtClean="0"/>
              <a:t>K2vs=-32.8 m</a:t>
            </a:r>
            <a:r>
              <a:rPr lang="en-US" altLang="zh-CN" baseline="30000" dirty="0" smtClean="0"/>
              <a:t>-3</a:t>
            </a:r>
            <a:endParaRPr lang="zh-CN" altLang="en-US" baseline="30000" dirty="0"/>
          </a:p>
        </p:txBody>
      </p:sp>
      <p:cxnSp>
        <p:nvCxnSpPr>
          <p:cNvPr id="8" name="直接箭头连接符 7"/>
          <p:cNvCxnSpPr/>
          <p:nvPr/>
        </p:nvCxnSpPr>
        <p:spPr>
          <a:xfrm>
            <a:off x="2771800" y="220486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55776" y="191683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IP</a:t>
            </a:r>
          </a:p>
        </p:txBody>
      </p:sp>
      <p:sp>
        <p:nvSpPr>
          <p:cNvPr id="17" name="矩形 16"/>
          <p:cNvSpPr/>
          <p:nvPr/>
        </p:nvSpPr>
        <p:spPr>
          <a:xfrm>
            <a:off x="276672" y="6021288"/>
            <a:ext cx="8748464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altLang="zh-CN" sz="2000" dirty="0">
                <a:solidFill>
                  <a:prstClr val="black"/>
                </a:solidFill>
              </a:rPr>
              <a:t>As </a:t>
            </a:r>
            <a:r>
              <a:rPr lang="en-US" altLang="zh-CN" sz="2000" dirty="0" err="1">
                <a:solidFill>
                  <a:prstClr val="black"/>
                </a:solidFill>
              </a:rPr>
              <a:t>Oide</a:t>
            </a:r>
            <a:r>
              <a:rPr lang="en-US" altLang="zh-CN" sz="2000" dirty="0">
                <a:solidFill>
                  <a:prstClr val="black"/>
                </a:solidFill>
              </a:rPr>
              <a:t> said, the second FFS </a:t>
            </a:r>
            <a:r>
              <a:rPr lang="en-US" altLang="zh-CN" sz="2000" dirty="0" err="1">
                <a:solidFill>
                  <a:prstClr val="black"/>
                </a:solidFill>
              </a:rPr>
              <a:t>sextupoles</a:t>
            </a:r>
            <a:r>
              <a:rPr lang="en-US" altLang="zh-CN" sz="2000" dirty="0">
                <a:solidFill>
                  <a:prstClr val="black"/>
                </a:solidFill>
              </a:rPr>
              <a:t> of the CCS-Y section can work as the crab </a:t>
            </a:r>
            <a:r>
              <a:rPr lang="en-US" altLang="zh-CN" sz="2000" dirty="0" err="1">
                <a:solidFill>
                  <a:prstClr val="black"/>
                </a:solidFill>
              </a:rPr>
              <a:t>sextupoles</a:t>
            </a:r>
            <a:r>
              <a:rPr lang="en-US" altLang="zh-CN" sz="2000" dirty="0">
                <a:solidFill>
                  <a:prstClr val="black"/>
                </a:solidFill>
              </a:rPr>
              <a:t>, if their strengths and phases to the IP are properly chosen.</a:t>
            </a:r>
            <a:endParaRPr lang="zh-CN" altLang="en-US" sz="2000" dirty="0">
              <a:solidFill>
                <a:prstClr val="black"/>
              </a:solidFill>
            </a:endParaRPr>
          </a:p>
        </p:txBody>
      </p:sp>
      <p:sp>
        <p:nvSpPr>
          <p:cNvPr id="6" name="右中括号 5"/>
          <p:cNvSpPr/>
          <p:nvPr/>
        </p:nvSpPr>
        <p:spPr>
          <a:xfrm rot="16200000">
            <a:off x="4434634" y="1187692"/>
            <a:ext cx="274736" cy="2016224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箭头连接符 10"/>
          <p:cNvCxnSpPr/>
          <p:nvPr/>
        </p:nvCxnSpPr>
        <p:spPr>
          <a:xfrm>
            <a:off x="5724128" y="2195803"/>
            <a:ext cx="360040" cy="90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753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1" t="4018" r="9309" b="9608"/>
          <a:stretch/>
        </p:blipFill>
        <p:spPr bwMode="auto">
          <a:xfrm>
            <a:off x="1907704" y="1556792"/>
            <a:ext cx="5544616" cy="4277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Final doublet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98776" y="2856873"/>
            <a:ext cx="3168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L*=1.5m</a:t>
            </a:r>
          </a:p>
          <a:p>
            <a:r>
              <a:rPr lang="en-US" altLang="zh-CN" sz="1600" dirty="0"/>
              <a:t>L(QD0</a:t>
            </a:r>
            <a:r>
              <a:rPr lang="en-US" altLang="zh-CN" sz="1600" dirty="0" smtClean="0"/>
              <a:t>)=1.56m,  </a:t>
            </a:r>
            <a:r>
              <a:rPr lang="en-US" altLang="zh-CN" sz="1600" dirty="0"/>
              <a:t>G(QD0</a:t>
            </a:r>
            <a:r>
              <a:rPr lang="en-US" altLang="zh-CN" sz="1600" dirty="0" smtClean="0"/>
              <a:t>)=-200T/m</a:t>
            </a:r>
          </a:p>
          <a:p>
            <a:r>
              <a:rPr lang="en-US" altLang="zh-CN" sz="1600" dirty="0" smtClean="0"/>
              <a:t>L(QF1)=1.53m,   G(QF1)=98T/m</a:t>
            </a:r>
          </a:p>
          <a:p>
            <a:r>
              <a:rPr lang="en-US" altLang="zh-CN" sz="1600" dirty="0" smtClean="0"/>
              <a:t>L</a:t>
            </a:r>
            <a:r>
              <a:rPr lang="en-US" altLang="zh-CN" sz="1600" baseline="-25000" dirty="0" smtClean="0"/>
              <a:t>0</a:t>
            </a:r>
            <a:r>
              <a:rPr lang="en-US" altLang="zh-CN" sz="1600" dirty="0" smtClean="0"/>
              <a:t>=0.85m</a:t>
            </a:r>
            <a:endParaRPr lang="zh-CN" alt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979712" y="16288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2176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91" t="4438" r="21161" b="23585"/>
          <a:stretch/>
        </p:blipFill>
        <p:spPr bwMode="auto">
          <a:xfrm>
            <a:off x="4572000" y="2007840"/>
            <a:ext cx="4522846" cy="3824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Crab </a:t>
            </a:r>
            <a:r>
              <a:rPr lang="en-US" altLang="zh-CN" dirty="0" err="1" smtClean="0"/>
              <a:t>sextupole</a:t>
            </a:r>
            <a:r>
              <a:rPr lang="en-US" altLang="zh-CN" dirty="0" smtClean="0"/>
              <a:t> strength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07504" y="1617548"/>
            <a:ext cx="41764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/>
              <a:t>The crab </a:t>
            </a:r>
            <a:r>
              <a:rPr lang="en-US" altLang="zh-CN" sz="2400" dirty="0" err="1"/>
              <a:t>sextupole</a:t>
            </a:r>
            <a:r>
              <a:rPr lang="en-US" altLang="zh-CN" sz="2400" dirty="0"/>
              <a:t> should be placed on both sides of the IP in phase with the IP in the horizontal plane and at π/2 in the vertical one.</a:t>
            </a:r>
            <a:endParaRPr lang="zh-CN" altLang="en-US" sz="2400" dirty="0"/>
          </a:p>
        </p:txBody>
      </p:sp>
      <p:sp>
        <p:nvSpPr>
          <p:cNvPr id="7" name="椭圆 6"/>
          <p:cNvSpPr/>
          <p:nvPr/>
        </p:nvSpPr>
        <p:spPr>
          <a:xfrm>
            <a:off x="6203776" y="2094240"/>
            <a:ext cx="122808" cy="288032"/>
          </a:xfrm>
          <a:prstGeom prst="ellipse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144983"/>
              </p:ext>
            </p:extLst>
          </p:nvPr>
        </p:nvGraphicFramePr>
        <p:xfrm>
          <a:off x="654050" y="4076700"/>
          <a:ext cx="30861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name="Equation" r:id="rId4" imgW="1879560" imgH="761760" progId="Equation.DSMT4">
                  <p:embed/>
                </p:oleObj>
              </mc:Choice>
              <mc:Fallback>
                <p:oleObj name="Equation" r:id="rId4" imgW="187956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4050" y="4076700"/>
                        <a:ext cx="3086100" cy="1254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直接连接符 9"/>
          <p:cNvCxnSpPr/>
          <p:nvPr/>
        </p:nvCxnSpPr>
        <p:spPr>
          <a:xfrm>
            <a:off x="5148064" y="170080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6276776" y="170080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>
            <a:off x="5230676" y="1844824"/>
            <a:ext cx="9731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76056" y="1248216"/>
            <a:ext cx="300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ym typeface="Symbol"/>
              </a:rPr>
              <a:t></a:t>
            </a:r>
            <a:r>
              <a:rPr lang="en-US" altLang="zh-CN" baseline="-25000" dirty="0" smtClean="0">
                <a:sym typeface="Symbol"/>
              </a:rPr>
              <a:t>x</a:t>
            </a:r>
            <a:r>
              <a:rPr lang="en-US" altLang="zh-CN" dirty="0" smtClean="0">
                <a:sym typeface="Symbol"/>
              </a:rPr>
              <a:t>=2, </a:t>
            </a:r>
            <a:r>
              <a:rPr lang="zh-CN" altLang="en-US" dirty="0" smtClean="0">
                <a:sym typeface="Symbol"/>
              </a:rPr>
              <a:t></a:t>
            </a:r>
            <a:r>
              <a:rPr lang="en-US" altLang="zh-CN" baseline="-25000" dirty="0" smtClean="0">
                <a:sym typeface="Symbol"/>
              </a:rPr>
              <a:t>y</a:t>
            </a:r>
            <a:r>
              <a:rPr lang="en-US" altLang="zh-CN" dirty="0" smtClean="0">
                <a:sym typeface="Symbol"/>
              </a:rPr>
              <a:t>=2.5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573325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13%</a:t>
            </a:r>
            <a:r>
              <a:rPr lang="en-US" altLang="zh-CN" dirty="0" smtClean="0"/>
              <a:t> strength of main </a:t>
            </a:r>
            <a:r>
              <a:rPr lang="en-US" altLang="zh-CN" dirty="0" err="1" smtClean="0"/>
              <a:t>sextupoles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766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43808" y="2636912"/>
            <a:ext cx="391504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zh-CN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Thanks</a:t>
            </a:r>
            <a:r>
              <a:rPr lang="zh-CN" altLang="en-US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！</a:t>
            </a:r>
            <a:endParaRPr lang="zh-CN" altLang="en-US" sz="6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842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Primary parameter for CEPC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wangdou20160325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16154"/>
              </p:ext>
            </p:extLst>
          </p:nvPr>
        </p:nvGraphicFramePr>
        <p:xfrm>
          <a:off x="107504" y="836712"/>
          <a:ext cx="8640960" cy="5931338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008112"/>
                <a:gridCol w="1152128"/>
                <a:gridCol w="1296144"/>
                <a:gridCol w="1008112"/>
                <a:gridCol w="936104"/>
                <a:gridCol w="1152128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0.74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0.46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1100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26.2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45.4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31.2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15.6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0.25/0.00136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0.268 /0.00124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0.08/0.001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2.45/0.0074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2.06 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1.02/0.003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0.62/0.002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0.62/0.0028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24.8/0.1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23.5/0.088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10.1/0.056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7/0.046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7.9/0.053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0.006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0.074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0.084 (</a:t>
                      </a:r>
                      <a:r>
                        <a:rPr lang="en-US" altLang="zh-CN" sz="1200" kern="100" dirty="0" err="1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Fl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=3)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0.073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altLang="zh-CN" sz="1200" kern="100" dirty="0" err="1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Fl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=2.6)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3.09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3.09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99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 for CEPC double ring-88km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wangdou20160318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00223"/>
              </p:ext>
            </p:extLst>
          </p:nvPr>
        </p:nvGraphicFramePr>
        <p:xfrm>
          <a:off x="1187624" y="836712"/>
          <a:ext cx="6840761" cy="5931338"/>
        </p:xfrm>
        <a:graphic>
          <a:graphicData uri="http://schemas.openxmlformats.org/drawingml/2006/table">
            <a:tbl>
              <a:tblPr firstRow="1" bandRow="1"/>
              <a:tblGrid>
                <a:gridCol w="2016224"/>
                <a:gridCol w="1512168"/>
                <a:gridCol w="1584176"/>
                <a:gridCol w="1728193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1.75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1.53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257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176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24.5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14.7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0.36/0.0011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0.36/0.0011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1.63/0.005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1.15 /0.0035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24.4/0.074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20.5/0.062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0.091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0.091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2.94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4.18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7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 for CEPC double ring-100km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wangdou20160318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609239"/>
              </p:ext>
            </p:extLst>
          </p:nvPr>
        </p:nvGraphicFramePr>
        <p:xfrm>
          <a:off x="1187624" y="836712"/>
          <a:ext cx="6840761" cy="5931338"/>
        </p:xfrm>
        <a:graphic>
          <a:graphicData uri="http://schemas.openxmlformats.org/drawingml/2006/table">
            <a:tbl>
              <a:tblPr firstRow="1" bandRow="1"/>
              <a:tblGrid>
                <a:gridCol w="2016224"/>
                <a:gridCol w="1512168"/>
                <a:gridCol w="1584176"/>
                <a:gridCol w="1728193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1.43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1.22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436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0.297/0.0011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0.3/0.0011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1.63/0.0049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1.03/0.003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22/0.074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17.6/0.59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0.025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0.083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0.083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2.25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4.75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41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Luminosity vs </a:t>
            </a:r>
            <a:r>
              <a:rPr lang="en-US" altLang="zh-CN" dirty="0" smtClean="0"/>
              <a:t>circumference </a:t>
            </a:r>
            <a:r>
              <a:rPr lang="en-US" altLang="zh-CN" dirty="0" smtClean="0"/>
              <a:t>(Higgs)</a:t>
            </a:r>
            <a:endParaRPr lang="zh-CN" alt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6984776" cy="4198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5733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i="1" dirty="0" smtClean="0">
                <a:sym typeface="Symbol"/>
              </a:rPr>
              <a:t></a:t>
            </a:r>
            <a:r>
              <a:rPr lang="en-US" altLang="zh-CN" i="1" baseline="-25000" dirty="0" smtClean="0">
                <a:sym typeface="Symbol"/>
              </a:rPr>
              <a:t>y</a:t>
            </a:r>
            <a:r>
              <a:rPr lang="en-US" altLang="zh-CN" dirty="0" smtClean="0">
                <a:sym typeface="Symbol"/>
              </a:rPr>
              <a:t> vs </a:t>
            </a:r>
            <a:r>
              <a:rPr lang="en-US" altLang="zh-CN" dirty="0" smtClean="0">
                <a:sym typeface="Symbol"/>
              </a:rPr>
              <a:t>circumference </a:t>
            </a:r>
            <a:r>
              <a:rPr lang="en-US" altLang="zh-CN" dirty="0"/>
              <a:t>(Higgs)</a:t>
            </a:r>
            <a:endParaRPr lang="zh-CN" alt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64916"/>
            <a:ext cx="7273894" cy="4372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0811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Bunch number vs </a:t>
            </a:r>
            <a:r>
              <a:rPr lang="en-US" altLang="zh-CN" dirty="0"/>
              <a:t>circumference (Higgs)</a:t>
            </a:r>
            <a:endParaRPr lang="zh-CN" alt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44824"/>
            <a:ext cx="7007240" cy="4212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0042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Bunch charge vs </a:t>
            </a:r>
            <a:r>
              <a:rPr lang="en-US" altLang="zh-CN" dirty="0"/>
              <a:t>circumference (Higgs)</a:t>
            </a:r>
            <a:endParaRPr lang="zh-CN" alt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72816"/>
            <a:ext cx="7246824" cy="4356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0878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Energy acceptance vs </a:t>
            </a:r>
            <a:r>
              <a:rPr lang="en-US" altLang="zh-CN" dirty="0"/>
              <a:t>circumference (Higgs)</a:t>
            </a:r>
            <a:endParaRPr lang="zh-CN" alt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88840"/>
            <a:ext cx="7113084" cy="4275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2438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5352</TotalTime>
  <Words>1001</Words>
  <Application>Microsoft Office PowerPoint</Application>
  <PresentationFormat>全屏显示(4:3)</PresentationFormat>
  <Paragraphs>477</Paragraphs>
  <Slides>15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7" baseType="lpstr">
      <vt:lpstr>Office 主题</vt:lpstr>
      <vt:lpstr>Equation</vt:lpstr>
      <vt:lpstr>CEPC partial double ring scheme and crab-waist parameters</vt:lpstr>
      <vt:lpstr>Primary parameter for CEPC double ring （wangdou20160325）</vt:lpstr>
      <vt:lpstr>parameter for CEPC double ring-88km （wangdou20160318）</vt:lpstr>
      <vt:lpstr>parameter for CEPC double ring-100km （wangdou20160318）</vt:lpstr>
      <vt:lpstr>Luminosity vs circumference (Higgs)</vt:lpstr>
      <vt:lpstr>y vs circumference (Higgs)</vt:lpstr>
      <vt:lpstr>Bunch number vs circumference (Higgs)</vt:lpstr>
      <vt:lpstr>Bunch charge vs circumference (Higgs)</vt:lpstr>
      <vt:lpstr>Energy acceptance vs circumference (Higgs)</vt:lpstr>
      <vt:lpstr>Bunch length vs circumference (Higgs)</vt:lpstr>
      <vt:lpstr>SR loss vs circumference (Higgs)</vt:lpstr>
      <vt:lpstr> Double ring FFS design with crab sextupoles</vt:lpstr>
      <vt:lpstr>Final doublet</vt:lpstr>
      <vt:lpstr>Crab sextupole strength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parameter design</dc:title>
  <dc:creator>Dou</dc:creator>
  <cp:lastModifiedBy>Dou</cp:lastModifiedBy>
  <cp:revision>101</cp:revision>
  <dcterms:created xsi:type="dcterms:W3CDTF">2015-12-30T07:06:21Z</dcterms:created>
  <dcterms:modified xsi:type="dcterms:W3CDTF">2016-03-25T08:42:56Z</dcterms:modified>
</cp:coreProperties>
</file>