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86" r:id="rId4"/>
    <p:sldId id="287" r:id="rId5"/>
    <p:sldId id="290" r:id="rId6"/>
    <p:sldId id="291" r:id="rId7"/>
    <p:sldId id="294" r:id="rId8"/>
    <p:sldId id="293" r:id="rId9"/>
    <p:sldId id="289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0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2016/4/1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2016/4/1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Interaction region design for the partial double ring scheme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sz="2600" dirty="0" smtClean="0"/>
              <a:t>Yiwei Wang, Xiaohao Cui, Dou Wang, Feng Su,</a:t>
            </a:r>
          </a:p>
          <a:p>
            <a:r>
              <a:rPr lang="en-US" altLang="zh-CN" sz="2600" dirty="0"/>
              <a:t>Sha Bai, </a:t>
            </a:r>
            <a:r>
              <a:rPr lang="en-US" altLang="zh-CN" sz="2600" dirty="0" smtClean="0"/>
              <a:t>Huiping Geng, Yuan Zhang, Jie Gao</a:t>
            </a:r>
          </a:p>
          <a:p>
            <a:endParaRPr lang="en-US" altLang="zh-CN" dirty="0" smtClean="0"/>
          </a:p>
          <a:p>
            <a:r>
              <a:rPr lang="en-US" altLang="zh-CN" sz="2400" dirty="0" smtClean="0"/>
              <a:t>CEPC AP meeting, 19 Feb 2016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98572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568952" cy="504056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Primary parameter for CEPC double ring</a:t>
            </a:r>
            <a:br>
              <a:rPr lang="en-US" altLang="zh-CN" dirty="0" smtClean="0"/>
            </a:br>
            <a:r>
              <a:rPr lang="zh-CN" altLang="en-US" sz="2200" dirty="0" smtClean="0"/>
              <a:t>（</a:t>
            </a:r>
            <a:r>
              <a:rPr lang="en-US" altLang="zh-CN" sz="2200" dirty="0" smtClean="0"/>
              <a:t>wangdou20160325</a:t>
            </a:r>
            <a:r>
              <a:rPr lang="zh-CN" altLang="en-US" sz="2200" dirty="0" smtClean="0"/>
              <a:t>）</a:t>
            </a:r>
            <a:endParaRPr lang="zh-CN" altLang="en-US" sz="2200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621710"/>
              </p:ext>
            </p:extLst>
          </p:nvPr>
        </p:nvGraphicFramePr>
        <p:xfrm>
          <a:off x="251520" y="836712"/>
          <a:ext cx="8208912" cy="5931338"/>
        </p:xfrm>
        <a:graphic>
          <a:graphicData uri="http://schemas.openxmlformats.org/drawingml/2006/table">
            <a:tbl>
              <a:tblPr firstRow="1" bandRow="1"/>
              <a:tblGrid>
                <a:gridCol w="2088232"/>
                <a:gridCol w="1296144"/>
                <a:gridCol w="1296144"/>
                <a:gridCol w="1296144"/>
                <a:gridCol w="1080120"/>
                <a:gridCol w="1152128"/>
              </a:tblGrid>
              <a:tr h="435215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 </a:t>
                      </a:r>
                      <a:endParaRPr lang="zh-CN" sz="16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Pre-CDR</a:t>
                      </a: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H-high </a:t>
                      </a:r>
                      <a:r>
                        <a:rPr lang="en-US" altLang="zh-CN" sz="1600" b="1" i="1" kern="100" baseline="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lumi</a:t>
                      </a:r>
                      <a:r>
                        <a:rPr lang="en-US" altLang="zh-CN" sz="1600" b="1" i="1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.</a:t>
                      </a:r>
                      <a:endParaRPr lang="zh-CN" sz="1600" b="1" i="1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baseline="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H-low power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W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600" b="1" i="1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Z</a:t>
                      </a:r>
                      <a:endParaRPr lang="zh-CN" altLang="zh-CN" sz="1600" b="1" i="1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Number of IPs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120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120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80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45.5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Circumference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loss/turn (</a:t>
                      </a: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GeV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2.96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0.59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0.062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Half crossing angle (</a:t>
                      </a:r>
                      <a:r>
                        <a:rPr lang="en-US" altLang="zh-CN" sz="1200" kern="100" dirty="0" err="1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mrad</a:t>
                      </a: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err="1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Piwinski</a:t>
                      </a: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 angle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7.6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/bunch (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10</a:t>
                      </a:r>
                      <a:r>
                        <a:rPr lang="en-US" sz="1200" kern="100" baseline="300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11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3.79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2.85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0.74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0.46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Bunch number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67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44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400</a:t>
                      </a:r>
                      <a:endParaRPr 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1100</a:t>
                      </a:r>
                      <a:endParaRPr lang="zh-CN" altLang="zh-CN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 current (mA)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16.6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16.9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10.5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26.2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45.4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SR power /beam (MW)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51.7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50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31.2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15.6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2.8</a:t>
                      </a:r>
                      <a:endParaRPr lang="zh-CN" altLang="en-US" sz="12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Bending radius (km)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Momentum compaction (10</a:t>
                      </a:r>
                      <a:r>
                        <a:rPr lang="en-US" sz="1200" kern="100" baseline="30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-5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3.4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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x/y (m)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0.8/0.0012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0.25/0.00136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0.268 /0.00124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0.1/0.001</a:t>
                      </a:r>
                      <a:endParaRPr lang="zh-CN" altLang="zh-CN" sz="1200" kern="100" dirty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Emittance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 x/y (nm)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6.12/0.018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2.45/0.0074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2.06 /0.0062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1.02/0.003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+mn-lt"/>
                          <a:ea typeface="+mn-ea"/>
                          <a:cs typeface="Times New Roman"/>
                        </a:rPr>
                        <a:t>0.62/0.0028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Transverse  </a:t>
                      </a: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IP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(um)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69.97/0.15</a:t>
                      </a: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24.8/0.1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23.5/0.088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10.1/0.056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7.9/0.053</a:t>
                      </a:r>
                      <a:endParaRPr lang="zh-CN" altLang="zh-CN" sz="1200" kern="100" dirty="0" smtClean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x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0.118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0.008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0.006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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y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0.083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0.11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0.074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0.073</a:t>
                      </a: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 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V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 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(GV)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6.87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3.62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3.53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 </a:t>
                      </a:r>
                      <a:r>
                        <a:rPr lang="en-US" sz="1200" i="1" kern="100" baseline="-250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RF</a:t>
                      </a: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(MHz)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650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smtClean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Nature 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z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2.14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3.0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3.25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Total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  </a:t>
                      </a:r>
                      <a:r>
                        <a:rPr lang="en-US" altLang="zh-CN" sz="1200" i="1" kern="100" dirty="0" smtClean="0">
                          <a:effectLst/>
                          <a:latin typeface="Times New Roman"/>
                          <a:ea typeface="+mn-ea"/>
                          <a:cs typeface="Times New Roman"/>
                          <a:sym typeface="Symbol"/>
                        </a:rPr>
                        <a:t></a:t>
                      </a:r>
                      <a:r>
                        <a:rPr lang="en-US" altLang="zh-CN" sz="1200" i="1" kern="100" baseline="-250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z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(mm)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2.65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3.35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4.0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HOM power</a:t>
                      </a:r>
                      <a:r>
                        <a:rPr lang="en-US" altLang="zh-CN" sz="1200" kern="100" baseline="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/cavity (kw)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3.6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99"/>
                    </a:solidFill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spread (%)</a:t>
                      </a:r>
                      <a:endParaRPr lang="zh-CN" sz="1200" kern="10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0.13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0.13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0.09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0.05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Energy acceptance (%)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Energy acceptance  by</a:t>
                      </a:r>
                      <a:r>
                        <a:rPr lang="en-US" altLang="zh-CN" sz="1200" kern="100" baseline="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 RF </a:t>
                      </a: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+mn-ea"/>
                          <a:cs typeface="Times New Roman"/>
                        </a:rPr>
                        <a:t>(%)</a:t>
                      </a:r>
                      <a:endParaRPr lang="zh-CN" altLang="zh-CN" sz="1200" kern="100" dirty="0" smtClean="0">
                        <a:effectLst/>
                        <a:latin typeface="+mn-lt"/>
                        <a:ea typeface="+mn-ea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Calibri"/>
                          <a:ea typeface="宋体"/>
                          <a:cs typeface="Times New Roman"/>
                        </a:rPr>
                        <a:t>6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1.7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  <a:endParaRPr lang="zh-CN" altLang="en-US" sz="1200" b="1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n</a:t>
                      </a:r>
                      <a:r>
                        <a:rPr lang="en-US" sz="1200" i="1" kern="100" baseline="-25000" dirty="0">
                          <a:effectLst/>
                          <a:latin typeface="Times New Roman"/>
                          <a:ea typeface="宋体"/>
                          <a:cs typeface="Times New Roman"/>
                          <a:sym typeface="Symbol"/>
                        </a:rPr>
                        <a:t>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0.23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0.47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0.3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0.24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014">
                <a:tc>
                  <a:txBody>
                    <a:bodyPr/>
                    <a:lstStyle/>
                    <a:p>
                      <a:pPr marL="29210" algn="l"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Life time due 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to</a:t>
                      </a:r>
                      <a:r>
                        <a:rPr lang="en-US" sz="1200" kern="100" baseline="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 err="1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beamstrahlung_cal</a:t>
                      </a: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(minute)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47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32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2603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F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 (hour glass)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0.68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0.81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0.92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0.95</a:t>
                      </a:r>
                      <a:endParaRPr lang="zh-CN" alt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3507">
                <a:tc>
                  <a:txBody>
                    <a:bodyPr/>
                    <a:lstStyle/>
                    <a:p>
                      <a:pPr marL="29210" algn="just">
                        <a:spcAft>
                          <a:spcPts val="0"/>
                        </a:spcAft>
                      </a:pPr>
                      <a:r>
                        <a:rPr lang="en-US" sz="1200" i="1" kern="1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L</a:t>
                      </a:r>
                      <a:r>
                        <a:rPr lang="en-US" sz="1200" i="1" kern="100" baseline="-25000" dirty="0" err="1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max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/IP (10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34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cm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-2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s</a:t>
                      </a:r>
                      <a:r>
                        <a:rPr lang="en-US" sz="1200" kern="100" baseline="300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-1</a:t>
                      </a:r>
                      <a:r>
                        <a:rPr lang="en-US" sz="1200" kern="100" dirty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)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kern="100" dirty="0" smtClean="0">
                          <a:effectLst/>
                          <a:latin typeface="Times New Roman"/>
                          <a:ea typeface="宋体"/>
                          <a:cs typeface="Times New Roman"/>
                        </a:rPr>
                        <a:t>2.04</a:t>
                      </a:r>
                      <a:endParaRPr lang="zh-CN" sz="1200" kern="100" dirty="0">
                        <a:effectLst/>
                        <a:latin typeface="Calibri"/>
                        <a:ea typeface="宋体"/>
                        <a:cs typeface="Times New Roman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2.96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2.01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宋体"/>
                          <a:cs typeface="Times New Roman" panose="02020603050405020304" pitchFamily="18" charset="0"/>
                        </a:rPr>
                        <a:t>3.09</a:t>
                      </a:r>
                      <a:endParaRPr lang="zh-CN" sz="1200" kern="100" dirty="0">
                        <a:effectLst/>
                        <a:latin typeface="Times New Roman" panose="02020603050405020304" pitchFamily="18" charset="0"/>
                        <a:ea typeface="宋体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CN" sz="1200" kern="1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3.09</a:t>
                      </a:r>
                      <a:endParaRPr lang="zh-CN" altLang="zh-CN" sz="1200" kern="100" dirty="0"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3040" marR="430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444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ARC lattice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60/60 degree</a:t>
            </a:r>
          </a:p>
          <a:p>
            <a:pPr lvl="1"/>
            <a:r>
              <a:rPr lang="en-US" altLang="zh-CN" dirty="0" smtClean="0"/>
              <a:t>156 cells in each section</a:t>
            </a:r>
          </a:p>
          <a:p>
            <a:r>
              <a:rPr lang="en-US" altLang="zh-CN" b="1" dirty="0" smtClean="0"/>
              <a:t>55km</a:t>
            </a:r>
            <a:endParaRPr lang="zh-CN" alt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5530"/>
            <a:ext cx="4104456" cy="2949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143026"/>
            <a:ext cx="4181005" cy="3382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9610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778098"/>
          </a:xfrm>
        </p:spPr>
        <p:txBody>
          <a:bodyPr/>
          <a:lstStyle/>
          <a:p>
            <a:r>
              <a:rPr lang="en-US" altLang="zh-CN" dirty="0" smtClean="0"/>
              <a:t>Tune shift</a:t>
            </a:r>
            <a:endParaRPr lang="zh-CN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564904"/>
            <a:ext cx="4320480" cy="3513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sz="2800" dirty="0"/>
              <a:t>tune vs. </a:t>
            </a:r>
            <a:r>
              <a:rPr lang="en-US" altLang="zh-CN" sz="2800" dirty="0" err="1" smtClean="0"/>
              <a:t>dP</a:t>
            </a:r>
            <a:r>
              <a:rPr lang="en-US" altLang="zh-CN" sz="2800" dirty="0" smtClean="0"/>
              <a:t>/P</a:t>
            </a:r>
          </a:p>
          <a:p>
            <a:pPr lvl="1"/>
            <a:r>
              <a:rPr lang="en-US" altLang="zh-CN" b="1" dirty="0" smtClean="0"/>
              <a:t>Second order </a:t>
            </a:r>
            <a:r>
              <a:rPr lang="en-US" altLang="zh-CN" b="1" dirty="0" err="1" smtClean="0"/>
              <a:t>chromaiticity</a:t>
            </a:r>
            <a:r>
              <a:rPr lang="en-US" altLang="zh-CN" dirty="0" smtClean="0"/>
              <a:t> arise due to stronger focusing</a:t>
            </a:r>
          </a:p>
        </p:txBody>
      </p:sp>
      <p:sp>
        <p:nvSpPr>
          <p:cNvPr id="3" name="矩形 2"/>
          <p:cNvSpPr/>
          <p:nvPr/>
        </p:nvSpPr>
        <p:spPr>
          <a:xfrm>
            <a:off x="4781963" y="6173203"/>
            <a:ext cx="17394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2 families in ARC</a:t>
            </a:r>
          </a:p>
        </p:txBody>
      </p:sp>
    </p:spTree>
    <p:extLst>
      <p:ext uri="{BB962C8B-B14F-4D97-AF65-F5344CB8AC3E}">
        <p14:creationId xmlns:p14="http://schemas.microsoft.com/office/powerpoint/2010/main" val="273058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IR lattice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lang="en-US" altLang="zh-CN" dirty="0" smtClean="0"/>
              <a:t>Additional </a:t>
            </a:r>
            <a:r>
              <a:rPr lang="en-US" altLang="zh-CN" dirty="0" err="1" smtClean="0"/>
              <a:t>sextupole</a:t>
            </a:r>
            <a:r>
              <a:rPr lang="en-US" altLang="zh-CN" dirty="0" smtClean="0"/>
              <a:t> for 3</a:t>
            </a:r>
            <a:r>
              <a:rPr lang="en-US" altLang="zh-CN" baseline="30000" dirty="0" smtClean="0"/>
              <a:t>rd</a:t>
            </a:r>
            <a:r>
              <a:rPr lang="en-US" altLang="zh-CN" dirty="0" smtClean="0"/>
              <a:t> order chromaticity</a:t>
            </a:r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420888"/>
            <a:ext cx="5401142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接箭头连接符 4"/>
          <p:cNvCxnSpPr/>
          <p:nvPr/>
        </p:nvCxnSpPr>
        <p:spPr>
          <a:xfrm>
            <a:off x="5724128" y="1916832"/>
            <a:ext cx="0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>
            <a:off x="4067944" y="1916832"/>
            <a:ext cx="0" cy="50405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84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Chromaticity correction</a:t>
            </a:r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2420888"/>
            <a:ext cx="4281487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674" y="2536043"/>
            <a:ext cx="4352925" cy="280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1412776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</a:t>
            </a:r>
            <a:r>
              <a:rPr lang="en-US" altLang="zh-CN" baseline="30000" dirty="0" smtClean="0"/>
              <a:t>rd</a:t>
            </a:r>
            <a:r>
              <a:rPr lang="en-US" altLang="zh-CN" dirty="0" smtClean="0"/>
              <a:t> order vertical chromaticity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32040" y="141277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3</a:t>
            </a:r>
            <a:r>
              <a:rPr lang="en-US" altLang="zh-CN" baseline="30000" dirty="0" smtClean="0"/>
              <a:t>rd</a:t>
            </a:r>
            <a:r>
              <a:rPr lang="en-US" altLang="zh-CN" dirty="0" smtClean="0"/>
              <a:t> order vertical and horizontal chromaticity</a:t>
            </a:r>
            <a:endParaRPr lang="zh-CN" alt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860032" y="5410090"/>
            <a:ext cx="41239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Preliminary result</a:t>
            </a:r>
          </a:p>
          <a:p>
            <a:r>
              <a:rPr lang="en-US" altLang="zh-CN" dirty="0" smtClean="0"/>
              <a:t>to be further optimized with whole ring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7744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ARC+IR</a:t>
            </a:r>
            <a:endParaRPr lang="zh-CN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532" y="2304271"/>
            <a:ext cx="4429948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13416" y="2304271"/>
            <a:ext cx="5007234" cy="3573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55576" y="1412776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ARC 6.28nm</a:t>
            </a:r>
          </a:p>
          <a:p>
            <a:r>
              <a:rPr lang="en-US" altLang="zh-CN" dirty="0" smtClean="0"/>
              <a:t>3</a:t>
            </a:r>
            <a:r>
              <a:rPr lang="en-US" altLang="zh-CN" baseline="30000" dirty="0" smtClean="0"/>
              <a:t>rd</a:t>
            </a:r>
            <a:r>
              <a:rPr lang="en-US" altLang="zh-CN" dirty="0" smtClean="0"/>
              <a:t> order vertical chromaticity</a:t>
            </a:r>
            <a:endParaRPr lang="zh-CN" alt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32040" y="1412776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ARC </a:t>
            </a:r>
            <a:r>
              <a:rPr lang="en-US" altLang="zh-CN" dirty="0" smtClean="0"/>
              <a:t>2.9nm</a:t>
            </a:r>
          </a:p>
          <a:p>
            <a:r>
              <a:rPr lang="en-US" altLang="zh-CN" dirty="0" smtClean="0"/>
              <a:t>3</a:t>
            </a:r>
            <a:r>
              <a:rPr lang="en-US" altLang="zh-CN" baseline="30000" dirty="0" smtClean="0"/>
              <a:t>rd</a:t>
            </a:r>
            <a:r>
              <a:rPr lang="en-US" altLang="zh-CN" dirty="0" smtClean="0"/>
              <a:t> order vertical and horizontal chromaticity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640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ARC+IR</a:t>
            </a:r>
            <a:endParaRPr lang="zh-CN" alt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425" y="2263120"/>
            <a:ext cx="4024830" cy="3110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276872"/>
            <a:ext cx="3839009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88024" y="5517232"/>
            <a:ext cx="48965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4 families in IR</a:t>
            </a:r>
          </a:p>
          <a:p>
            <a:r>
              <a:rPr lang="en-US" altLang="zh-CN" dirty="0" smtClean="0"/>
              <a:t>2 families in ARC</a:t>
            </a:r>
          </a:p>
          <a:p>
            <a:r>
              <a:rPr lang="en-US" altLang="zh-CN" dirty="0"/>
              <a:t>Preliminary result</a:t>
            </a:r>
          </a:p>
          <a:p>
            <a:r>
              <a:rPr lang="en-US" altLang="zh-CN" dirty="0"/>
              <a:t>to be further optimized with whole ring </a:t>
            </a:r>
            <a:endParaRPr lang="zh-CN" altLang="en-US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55576" y="1268760"/>
            <a:ext cx="3816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ARC 6.28nm</a:t>
            </a:r>
          </a:p>
          <a:p>
            <a:r>
              <a:rPr lang="en-US" altLang="zh-CN" dirty="0" smtClean="0"/>
              <a:t>3</a:t>
            </a:r>
            <a:r>
              <a:rPr lang="en-US" altLang="zh-CN" baseline="30000" dirty="0" smtClean="0"/>
              <a:t>rd</a:t>
            </a:r>
            <a:r>
              <a:rPr lang="en-US" altLang="zh-CN" dirty="0" smtClean="0"/>
              <a:t> order vertical chromaticity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932040" y="1268760"/>
            <a:ext cx="38164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ARC </a:t>
            </a:r>
            <a:r>
              <a:rPr lang="en-US" altLang="zh-CN" dirty="0" smtClean="0"/>
              <a:t>2.9nm</a:t>
            </a:r>
          </a:p>
          <a:p>
            <a:r>
              <a:rPr lang="en-US" altLang="zh-CN" dirty="0" smtClean="0"/>
              <a:t>3</a:t>
            </a:r>
            <a:r>
              <a:rPr lang="en-US" altLang="zh-CN" baseline="30000" dirty="0" smtClean="0"/>
              <a:t>rd</a:t>
            </a:r>
            <a:r>
              <a:rPr lang="en-US" altLang="zh-CN" dirty="0" smtClean="0"/>
              <a:t> order vertical and horizontal chromaticity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8807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PDR lattice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4525963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The bending angle in PDR is small compare with its length</a:t>
            </a:r>
          </a:p>
          <a:p>
            <a:pPr lvl="1"/>
            <a:r>
              <a:rPr lang="en-US" altLang="zh-CN" sz="2400" dirty="0" smtClean="0"/>
              <a:t>If scale bending angle with (6km/54km</a:t>
            </a:r>
            <a:r>
              <a:rPr lang="en-US" altLang="zh-CN" sz="2400" dirty="0"/>
              <a:t>)*2</a:t>
            </a:r>
            <a:r>
              <a:rPr lang="en-US" altLang="zh-CN" sz="2400" dirty="0">
                <a:sym typeface="Symbol"/>
              </a:rPr>
              <a:t>/4=175 </a:t>
            </a:r>
            <a:r>
              <a:rPr lang="en-US" altLang="zh-CN" sz="2400" dirty="0" err="1" smtClean="0">
                <a:sym typeface="Symbol"/>
              </a:rPr>
              <a:t>mrad</a:t>
            </a:r>
            <a:endParaRPr lang="en-US" altLang="zh-CN" sz="2400" dirty="0" smtClean="0"/>
          </a:p>
          <a:p>
            <a:pPr lvl="1"/>
            <a:r>
              <a:rPr lang="en-US" altLang="zh-CN" sz="2400" dirty="0" smtClean="0"/>
              <a:t>Actually: Left </a:t>
            </a:r>
            <a:r>
              <a:rPr lang="en-US" altLang="zh-CN" sz="2400" dirty="0"/>
              <a:t>PDR 0.75mrad+14.25mrad-15mrad-15mrad</a:t>
            </a:r>
          </a:p>
          <a:p>
            <a:pPr lvl="1"/>
            <a:r>
              <a:rPr lang="en-US" altLang="zh-CN" sz="2400" dirty="0" smtClean="0"/>
              <a:t>Actually: Right </a:t>
            </a:r>
            <a:r>
              <a:rPr lang="en-US" altLang="zh-CN" sz="2400" dirty="0"/>
              <a:t>PDR +15mrad +</a:t>
            </a:r>
            <a:r>
              <a:rPr lang="en-US" altLang="zh-CN" sz="2400" dirty="0" smtClean="0"/>
              <a:t>15mrad-14.25mrad-0.75mrad</a:t>
            </a:r>
          </a:p>
          <a:p>
            <a:r>
              <a:rPr lang="en-US" altLang="zh-CN" sz="2400" dirty="0" smtClean="0"/>
              <a:t>Present PDR almost doesn’t contribute to the emittance</a:t>
            </a:r>
          </a:p>
          <a:p>
            <a:r>
              <a:rPr lang="en-US" altLang="zh-CN" sz="2400" b="1" dirty="0"/>
              <a:t>The PDR should be included into the ARC</a:t>
            </a:r>
            <a:r>
              <a:rPr lang="en-US" altLang="zh-CN" sz="2400" dirty="0"/>
              <a:t>, otherwise</a:t>
            </a:r>
          </a:p>
          <a:p>
            <a:pPr marL="0" indent="0">
              <a:buNone/>
            </a:pPr>
            <a:r>
              <a:rPr lang="en-US" altLang="zh-CN" sz="2400" dirty="0"/>
              <a:t>the total length will be 55km+6km</a:t>
            </a:r>
            <a:r>
              <a:rPr lang="en-US" altLang="zh-CN" sz="2400" dirty="0" smtClean="0"/>
              <a:t>!!!</a:t>
            </a:r>
            <a:endParaRPr lang="en-US" altLang="zh-CN" sz="2400" b="1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33056"/>
            <a:ext cx="8280920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24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2810</TotalTime>
  <Words>495</Words>
  <Application>Microsoft Office PowerPoint</Application>
  <PresentationFormat>全屏显示(4:3)</PresentationFormat>
  <Paragraphs>219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5" baseType="lpstr">
      <vt:lpstr>宋体</vt:lpstr>
      <vt:lpstr>Arial</vt:lpstr>
      <vt:lpstr>Calibri</vt:lpstr>
      <vt:lpstr>Symbol</vt:lpstr>
      <vt:lpstr>Times New Roman</vt:lpstr>
      <vt:lpstr>Office 主题</vt:lpstr>
      <vt:lpstr>Interaction region design for the partial double ring scheme</vt:lpstr>
      <vt:lpstr>Primary parameter for CEPC double ring （wangdou20160325）</vt:lpstr>
      <vt:lpstr>ARC lattice</vt:lpstr>
      <vt:lpstr>Tune shift</vt:lpstr>
      <vt:lpstr>IR lattice</vt:lpstr>
      <vt:lpstr>Chromaticity correction</vt:lpstr>
      <vt:lpstr>ARC+IR</vt:lpstr>
      <vt:lpstr>ARC+IR</vt:lpstr>
      <vt:lpstr>PDR lattice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Interaction region design for the partial double ring scheme</dc:title>
  <dc:creator>yiwei</dc:creator>
  <cp:lastModifiedBy>lenovo</cp:lastModifiedBy>
  <cp:revision>373</cp:revision>
  <dcterms:created xsi:type="dcterms:W3CDTF">2016-02-17T09:03:44Z</dcterms:created>
  <dcterms:modified xsi:type="dcterms:W3CDTF">2016-04-01T03:27:34Z</dcterms:modified>
</cp:coreProperties>
</file>