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67" r:id="rId4"/>
    <p:sldId id="268" r:id="rId5"/>
    <p:sldId id="269" r:id="rId6"/>
    <p:sldId id="262" r:id="rId7"/>
    <p:sldId id="263" r:id="rId8"/>
    <p:sldId id="264" r:id="rId9"/>
    <p:sldId id="265" r:id="rId10"/>
    <p:sldId id="270" r:id="rId11"/>
    <p:sldId id="266" r:id="rId1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image" Target="../media/image15.png"/><Relationship Id="rId4" Type="http://schemas.openxmlformats.org/officeDocument/2006/relationships/image" Target="../media/image18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image" Target="../media/image15.png"/><Relationship Id="rId4" Type="http://schemas.openxmlformats.org/officeDocument/2006/relationships/image" Target="../media/image18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A7A141-0E61-4D98-884A-66670433DBD2}" type="doc">
      <dgm:prSet loTypeId="urn:microsoft.com/office/officeart/2005/8/layout/p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6E7232D2-34D2-40DF-A1D9-1EA0495D648D}">
      <dgm:prSet phldrT="[文本]"/>
      <dgm:spPr/>
      <dgm:t>
        <a:bodyPr/>
        <a:lstStyle/>
        <a:p>
          <a:r>
            <a:rPr lang="en-US" altLang="zh-CN" dirty="0" smtClean="0">
              <a:solidFill>
                <a:srgbClr val="0070C0"/>
              </a:solidFill>
            </a:rPr>
            <a:t>Multipole errors of all magnets</a:t>
          </a:r>
          <a:endParaRPr lang="zh-CN" altLang="en-US" dirty="0">
            <a:solidFill>
              <a:srgbClr val="0070C0"/>
            </a:solidFill>
          </a:endParaRPr>
        </a:p>
      </dgm:t>
    </dgm:pt>
    <dgm:pt modelId="{CC8FEA42-D6A2-4FE2-A3CF-64DD79189D2F}" type="parTrans" cxnId="{C9CB8C11-81FD-4DA3-B371-9C3D13FEC696}">
      <dgm:prSet/>
      <dgm:spPr/>
      <dgm:t>
        <a:bodyPr/>
        <a:lstStyle/>
        <a:p>
          <a:endParaRPr lang="zh-CN" altLang="en-US"/>
        </a:p>
      </dgm:t>
    </dgm:pt>
    <dgm:pt modelId="{B6422364-B3FD-4C29-9972-DF7A0B32774D}" type="sibTrans" cxnId="{C9CB8C11-81FD-4DA3-B371-9C3D13FEC696}">
      <dgm:prSet/>
      <dgm:spPr/>
      <dgm:t>
        <a:bodyPr/>
        <a:lstStyle/>
        <a:p>
          <a:endParaRPr lang="zh-CN" altLang="en-US"/>
        </a:p>
      </dgm:t>
    </dgm:pt>
    <dgm:pt modelId="{E4834632-ED6E-4C24-99C2-CF557B8EE9C4}">
      <dgm:prSet phldrT="[文本]"/>
      <dgm:spPr/>
      <dgm:t>
        <a:bodyPr/>
        <a:lstStyle/>
        <a:p>
          <a:r>
            <a:rPr lang="en-US" altLang="zh-CN" dirty="0" smtClean="0">
              <a:solidFill>
                <a:srgbClr val="0070C0"/>
              </a:solidFill>
            </a:rPr>
            <a:t>Multipole errors of bend</a:t>
          </a:r>
          <a:endParaRPr lang="zh-CN" altLang="en-US" dirty="0">
            <a:solidFill>
              <a:srgbClr val="0070C0"/>
            </a:solidFill>
          </a:endParaRPr>
        </a:p>
      </dgm:t>
    </dgm:pt>
    <dgm:pt modelId="{D5338B49-009C-42B5-B05D-B1493790E03E}" type="parTrans" cxnId="{A8BB3ED2-F9B0-400C-BB05-55DAB5770C7D}">
      <dgm:prSet/>
      <dgm:spPr/>
      <dgm:t>
        <a:bodyPr/>
        <a:lstStyle/>
        <a:p>
          <a:endParaRPr lang="zh-CN" altLang="en-US"/>
        </a:p>
      </dgm:t>
    </dgm:pt>
    <dgm:pt modelId="{63D905F1-74EB-4EDD-9D2B-4CFE75B144CD}" type="sibTrans" cxnId="{A8BB3ED2-F9B0-400C-BB05-55DAB5770C7D}">
      <dgm:prSet/>
      <dgm:spPr/>
      <dgm:t>
        <a:bodyPr/>
        <a:lstStyle/>
        <a:p>
          <a:endParaRPr lang="zh-CN" altLang="en-US"/>
        </a:p>
      </dgm:t>
    </dgm:pt>
    <dgm:pt modelId="{F5831EA4-689B-410D-8816-1D2B0D2B6284}">
      <dgm:prSet phldrT="[文本]"/>
      <dgm:spPr/>
      <dgm:t>
        <a:bodyPr/>
        <a:lstStyle/>
        <a:p>
          <a:r>
            <a:rPr lang="en-US" altLang="zh-CN" dirty="0" smtClean="0">
              <a:solidFill>
                <a:srgbClr val="0070C0"/>
              </a:solidFill>
            </a:rPr>
            <a:t>Multipole errors of </a:t>
          </a:r>
          <a:r>
            <a:rPr lang="en-US" altLang="zh-CN" dirty="0" err="1" smtClean="0">
              <a:solidFill>
                <a:srgbClr val="0070C0"/>
              </a:solidFill>
            </a:rPr>
            <a:t>quadurpoles</a:t>
          </a:r>
          <a:endParaRPr lang="zh-CN" altLang="en-US" dirty="0">
            <a:solidFill>
              <a:srgbClr val="0070C0"/>
            </a:solidFill>
          </a:endParaRPr>
        </a:p>
      </dgm:t>
    </dgm:pt>
    <dgm:pt modelId="{8DAAD219-72DE-4458-AADF-41DC5B433715}" type="parTrans" cxnId="{78EBC346-A572-4D8D-B76A-601EEF486C55}">
      <dgm:prSet/>
      <dgm:spPr/>
      <dgm:t>
        <a:bodyPr/>
        <a:lstStyle/>
        <a:p>
          <a:endParaRPr lang="zh-CN" altLang="en-US"/>
        </a:p>
      </dgm:t>
    </dgm:pt>
    <dgm:pt modelId="{B9C215CA-14DA-4FE0-BC30-617BF68A7F9A}" type="sibTrans" cxnId="{78EBC346-A572-4D8D-B76A-601EEF486C55}">
      <dgm:prSet/>
      <dgm:spPr/>
      <dgm:t>
        <a:bodyPr/>
        <a:lstStyle/>
        <a:p>
          <a:endParaRPr lang="zh-CN" altLang="en-US"/>
        </a:p>
      </dgm:t>
    </dgm:pt>
    <dgm:pt modelId="{9337FD38-6D7B-4C54-9167-00B7D017C4A9}">
      <dgm:prSet phldrT="[文本]"/>
      <dgm:spPr/>
      <dgm:t>
        <a:bodyPr/>
        <a:lstStyle/>
        <a:p>
          <a:r>
            <a:rPr lang="en-US" altLang="zh-CN" dirty="0" smtClean="0">
              <a:solidFill>
                <a:srgbClr val="0070C0"/>
              </a:solidFill>
            </a:rPr>
            <a:t>Multipole errors of </a:t>
          </a:r>
          <a:r>
            <a:rPr lang="en-US" altLang="zh-CN" dirty="0" err="1" smtClean="0">
              <a:solidFill>
                <a:srgbClr val="0070C0"/>
              </a:solidFill>
            </a:rPr>
            <a:t>sextupoles</a:t>
          </a:r>
          <a:endParaRPr lang="zh-CN" altLang="en-US" dirty="0">
            <a:solidFill>
              <a:srgbClr val="0070C0"/>
            </a:solidFill>
          </a:endParaRPr>
        </a:p>
      </dgm:t>
    </dgm:pt>
    <dgm:pt modelId="{11F98021-8ECA-494E-9D61-86E0535C09CA}" type="parTrans" cxnId="{B8D66B17-83AC-4EFA-9840-4E8232D9555B}">
      <dgm:prSet/>
      <dgm:spPr/>
      <dgm:t>
        <a:bodyPr/>
        <a:lstStyle/>
        <a:p>
          <a:endParaRPr lang="zh-CN" altLang="en-US"/>
        </a:p>
      </dgm:t>
    </dgm:pt>
    <dgm:pt modelId="{1D89E809-1A4B-46C7-B433-600349977036}" type="sibTrans" cxnId="{B8D66B17-83AC-4EFA-9840-4E8232D9555B}">
      <dgm:prSet/>
      <dgm:spPr/>
      <dgm:t>
        <a:bodyPr/>
        <a:lstStyle/>
        <a:p>
          <a:endParaRPr lang="zh-CN" altLang="en-US"/>
        </a:p>
      </dgm:t>
    </dgm:pt>
    <dgm:pt modelId="{55EAB830-E0F5-45FA-9B5E-3254D2F83060}" type="pres">
      <dgm:prSet presAssocID="{19A7A141-0E61-4D98-884A-66670433DBD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83227621-778A-4354-A84E-81670E732A0A}" type="pres">
      <dgm:prSet presAssocID="{6E7232D2-34D2-40DF-A1D9-1EA0495D648D}" presName="compNode" presStyleCnt="0"/>
      <dgm:spPr/>
    </dgm:pt>
    <dgm:pt modelId="{10F2776F-B906-4826-9450-221553A15257}" type="pres">
      <dgm:prSet presAssocID="{6E7232D2-34D2-40DF-A1D9-1EA0495D648D}" presName="pictRect" presStyleLbl="node1" presStyleIdx="0" presStyleCnt="4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087F95BE-B8A8-4D30-94DE-8F8C66734793}" type="pres">
      <dgm:prSet presAssocID="{6E7232D2-34D2-40DF-A1D9-1EA0495D648D}" presName="textRect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CB8B0B6D-D7A8-4361-AF34-281CB42CD030}" type="pres">
      <dgm:prSet presAssocID="{B6422364-B3FD-4C29-9972-DF7A0B32774D}" presName="sibTrans" presStyleLbl="sibTrans2D1" presStyleIdx="0" presStyleCnt="0"/>
      <dgm:spPr/>
      <dgm:t>
        <a:bodyPr/>
        <a:lstStyle/>
        <a:p>
          <a:endParaRPr lang="zh-CN" altLang="en-US"/>
        </a:p>
      </dgm:t>
    </dgm:pt>
    <dgm:pt modelId="{B2C23DDC-52AE-48F9-92FA-BF8B44D1D63B}" type="pres">
      <dgm:prSet presAssocID="{E4834632-ED6E-4C24-99C2-CF557B8EE9C4}" presName="compNode" presStyleCnt="0"/>
      <dgm:spPr/>
    </dgm:pt>
    <dgm:pt modelId="{A2C14D29-1E0E-4D77-A87C-A220A47AA017}" type="pres">
      <dgm:prSet presAssocID="{E4834632-ED6E-4C24-99C2-CF557B8EE9C4}" presName="pictRect" presStyleLbl="node1" presStyleIdx="1" presStyleCnt="4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  <dgm:pt modelId="{8939917D-D4A9-4250-AE29-CDA2190ABDD1}" type="pres">
      <dgm:prSet presAssocID="{E4834632-ED6E-4C24-99C2-CF557B8EE9C4}" presName="textRect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CCDDA5DB-AA97-4A24-A31A-0D7E37A58E1E}" type="pres">
      <dgm:prSet presAssocID="{63D905F1-74EB-4EDD-9D2B-4CFE75B144CD}" presName="sibTrans" presStyleLbl="sibTrans2D1" presStyleIdx="0" presStyleCnt="0"/>
      <dgm:spPr/>
      <dgm:t>
        <a:bodyPr/>
        <a:lstStyle/>
        <a:p>
          <a:endParaRPr lang="zh-CN" altLang="en-US"/>
        </a:p>
      </dgm:t>
    </dgm:pt>
    <dgm:pt modelId="{7BBD267C-D1F5-4F00-BF8D-CCC0DCEC3112}" type="pres">
      <dgm:prSet presAssocID="{F5831EA4-689B-410D-8816-1D2B0D2B6284}" presName="compNode" presStyleCnt="0"/>
      <dgm:spPr/>
    </dgm:pt>
    <dgm:pt modelId="{B06865BB-095E-4A33-9BDB-E7555DA39ECF}" type="pres">
      <dgm:prSet presAssocID="{F5831EA4-689B-410D-8816-1D2B0D2B6284}" presName="pictRect" presStyleLbl="node1" presStyleIdx="2" presStyleCnt="4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</dgm:pt>
    <dgm:pt modelId="{F9F817DE-A5E2-4EF6-A009-6AC56EF1AC83}" type="pres">
      <dgm:prSet presAssocID="{F5831EA4-689B-410D-8816-1D2B0D2B6284}" presName="textRect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7D1427BB-65F2-46C0-BAF8-78555CB9E320}" type="pres">
      <dgm:prSet presAssocID="{B9C215CA-14DA-4FE0-BC30-617BF68A7F9A}" presName="sibTrans" presStyleLbl="sibTrans2D1" presStyleIdx="0" presStyleCnt="0"/>
      <dgm:spPr/>
      <dgm:t>
        <a:bodyPr/>
        <a:lstStyle/>
        <a:p>
          <a:endParaRPr lang="zh-CN" altLang="en-US"/>
        </a:p>
      </dgm:t>
    </dgm:pt>
    <dgm:pt modelId="{239815B5-17B8-4E8B-8C99-BA48289A8F76}" type="pres">
      <dgm:prSet presAssocID="{9337FD38-6D7B-4C54-9167-00B7D017C4A9}" presName="compNode" presStyleCnt="0"/>
      <dgm:spPr/>
    </dgm:pt>
    <dgm:pt modelId="{6A69F300-AA34-4C01-9209-707F2C3AE61F}" type="pres">
      <dgm:prSet presAssocID="{9337FD38-6D7B-4C54-9167-00B7D017C4A9}" presName="pictRect" presStyleLbl="node1" presStyleIdx="3" presStyleCnt="4"/>
      <dgm:spPr>
        <a:blipFill rotWithShape="1">
          <a:blip xmlns:r="http://schemas.openxmlformats.org/officeDocument/2006/relationships" r:embed="rId4"/>
          <a:stretch>
            <a:fillRect/>
          </a:stretch>
        </a:blipFill>
      </dgm:spPr>
    </dgm:pt>
    <dgm:pt modelId="{92188816-B62B-4247-9CB8-B217E6978A49}" type="pres">
      <dgm:prSet presAssocID="{9337FD38-6D7B-4C54-9167-00B7D017C4A9}" presName="textRect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78EBC346-A572-4D8D-B76A-601EEF486C55}" srcId="{19A7A141-0E61-4D98-884A-66670433DBD2}" destId="{F5831EA4-689B-410D-8816-1D2B0D2B6284}" srcOrd="2" destOrd="0" parTransId="{8DAAD219-72DE-4458-AADF-41DC5B433715}" sibTransId="{B9C215CA-14DA-4FE0-BC30-617BF68A7F9A}"/>
    <dgm:cxn modelId="{A8BB3ED2-F9B0-400C-BB05-55DAB5770C7D}" srcId="{19A7A141-0E61-4D98-884A-66670433DBD2}" destId="{E4834632-ED6E-4C24-99C2-CF557B8EE9C4}" srcOrd="1" destOrd="0" parTransId="{D5338B49-009C-42B5-B05D-B1493790E03E}" sibTransId="{63D905F1-74EB-4EDD-9D2B-4CFE75B144CD}"/>
    <dgm:cxn modelId="{CC8774AC-B1EB-4185-BA63-EC652EACE6ED}" type="presOf" srcId="{B9C215CA-14DA-4FE0-BC30-617BF68A7F9A}" destId="{7D1427BB-65F2-46C0-BAF8-78555CB9E320}" srcOrd="0" destOrd="0" presId="urn:microsoft.com/office/officeart/2005/8/layout/pList1"/>
    <dgm:cxn modelId="{B8D66B17-83AC-4EFA-9840-4E8232D9555B}" srcId="{19A7A141-0E61-4D98-884A-66670433DBD2}" destId="{9337FD38-6D7B-4C54-9167-00B7D017C4A9}" srcOrd="3" destOrd="0" parTransId="{11F98021-8ECA-494E-9D61-86E0535C09CA}" sibTransId="{1D89E809-1A4B-46C7-B433-600349977036}"/>
    <dgm:cxn modelId="{C9CB8C11-81FD-4DA3-B371-9C3D13FEC696}" srcId="{19A7A141-0E61-4D98-884A-66670433DBD2}" destId="{6E7232D2-34D2-40DF-A1D9-1EA0495D648D}" srcOrd="0" destOrd="0" parTransId="{CC8FEA42-D6A2-4FE2-A3CF-64DD79189D2F}" sibTransId="{B6422364-B3FD-4C29-9972-DF7A0B32774D}"/>
    <dgm:cxn modelId="{00F92FC4-17F3-4239-83F9-06448ACA999E}" type="presOf" srcId="{9337FD38-6D7B-4C54-9167-00B7D017C4A9}" destId="{92188816-B62B-4247-9CB8-B217E6978A49}" srcOrd="0" destOrd="0" presId="urn:microsoft.com/office/officeart/2005/8/layout/pList1"/>
    <dgm:cxn modelId="{7CEA9D32-8077-481B-B841-970539D239B6}" type="presOf" srcId="{6E7232D2-34D2-40DF-A1D9-1EA0495D648D}" destId="{087F95BE-B8A8-4D30-94DE-8F8C66734793}" srcOrd="0" destOrd="0" presId="urn:microsoft.com/office/officeart/2005/8/layout/pList1"/>
    <dgm:cxn modelId="{F2E64B22-5E5C-4F26-B2C2-65BACA66B735}" type="presOf" srcId="{19A7A141-0E61-4D98-884A-66670433DBD2}" destId="{55EAB830-E0F5-45FA-9B5E-3254D2F83060}" srcOrd="0" destOrd="0" presId="urn:microsoft.com/office/officeart/2005/8/layout/pList1"/>
    <dgm:cxn modelId="{6ACF10AB-6F6F-4617-BA75-6A9E0BAD18EB}" type="presOf" srcId="{63D905F1-74EB-4EDD-9D2B-4CFE75B144CD}" destId="{CCDDA5DB-AA97-4A24-A31A-0D7E37A58E1E}" srcOrd="0" destOrd="0" presId="urn:microsoft.com/office/officeart/2005/8/layout/pList1"/>
    <dgm:cxn modelId="{8451DB5C-B6BB-4D47-8BA4-DBC02B5604F8}" type="presOf" srcId="{E4834632-ED6E-4C24-99C2-CF557B8EE9C4}" destId="{8939917D-D4A9-4250-AE29-CDA2190ABDD1}" srcOrd="0" destOrd="0" presId="urn:microsoft.com/office/officeart/2005/8/layout/pList1"/>
    <dgm:cxn modelId="{B3B909BF-8C7B-499C-A88E-A84656CE3F74}" type="presOf" srcId="{F5831EA4-689B-410D-8816-1D2B0D2B6284}" destId="{F9F817DE-A5E2-4EF6-A009-6AC56EF1AC83}" srcOrd="0" destOrd="0" presId="urn:microsoft.com/office/officeart/2005/8/layout/pList1"/>
    <dgm:cxn modelId="{E0C2E25A-540F-45FF-BBC8-583FFA8E3DCE}" type="presOf" srcId="{B6422364-B3FD-4C29-9972-DF7A0B32774D}" destId="{CB8B0B6D-D7A8-4361-AF34-281CB42CD030}" srcOrd="0" destOrd="0" presId="urn:microsoft.com/office/officeart/2005/8/layout/pList1"/>
    <dgm:cxn modelId="{82C0484E-8051-458E-9236-C3F264CA838B}" type="presParOf" srcId="{55EAB830-E0F5-45FA-9B5E-3254D2F83060}" destId="{83227621-778A-4354-A84E-81670E732A0A}" srcOrd="0" destOrd="0" presId="urn:microsoft.com/office/officeart/2005/8/layout/pList1"/>
    <dgm:cxn modelId="{60093A55-1104-4AAD-8EFC-2FF245397DD1}" type="presParOf" srcId="{83227621-778A-4354-A84E-81670E732A0A}" destId="{10F2776F-B906-4826-9450-221553A15257}" srcOrd="0" destOrd="0" presId="urn:microsoft.com/office/officeart/2005/8/layout/pList1"/>
    <dgm:cxn modelId="{531E300D-F81E-4581-A859-1C8B0C0B542A}" type="presParOf" srcId="{83227621-778A-4354-A84E-81670E732A0A}" destId="{087F95BE-B8A8-4D30-94DE-8F8C66734793}" srcOrd="1" destOrd="0" presId="urn:microsoft.com/office/officeart/2005/8/layout/pList1"/>
    <dgm:cxn modelId="{880B4696-633D-4290-B87A-9EBCABF9CA87}" type="presParOf" srcId="{55EAB830-E0F5-45FA-9B5E-3254D2F83060}" destId="{CB8B0B6D-D7A8-4361-AF34-281CB42CD030}" srcOrd="1" destOrd="0" presId="urn:microsoft.com/office/officeart/2005/8/layout/pList1"/>
    <dgm:cxn modelId="{6D91AB13-3216-4CE7-B41D-A89E100B0AD0}" type="presParOf" srcId="{55EAB830-E0F5-45FA-9B5E-3254D2F83060}" destId="{B2C23DDC-52AE-48F9-92FA-BF8B44D1D63B}" srcOrd="2" destOrd="0" presId="urn:microsoft.com/office/officeart/2005/8/layout/pList1"/>
    <dgm:cxn modelId="{316ADA4C-3A4D-45E7-A83E-C29E69147A97}" type="presParOf" srcId="{B2C23DDC-52AE-48F9-92FA-BF8B44D1D63B}" destId="{A2C14D29-1E0E-4D77-A87C-A220A47AA017}" srcOrd="0" destOrd="0" presId="urn:microsoft.com/office/officeart/2005/8/layout/pList1"/>
    <dgm:cxn modelId="{AE72D5AF-D2CD-4773-A340-12D420951288}" type="presParOf" srcId="{B2C23DDC-52AE-48F9-92FA-BF8B44D1D63B}" destId="{8939917D-D4A9-4250-AE29-CDA2190ABDD1}" srcOrd="1" destOrd="0" presId="urn:microsoft.com/office/officeart/2005/8/layout/pList1"/>
    <dgm:cxn modelId="{32F3F2C8-8F15-422D-9A5E-6D06343FF747}" type="presParOf" srcId="{55EAB830-E0F5-45FA-9B5E-3254D2F83060}" destId="{CCDDA5DB-AA97-4A24-A31A-0D7E37A58E1E}" srcOrd="3" destOrd="0" presId="urn:microsoft.com/office/officeart/2005/8/layout/pList1"/>
    <dgm:cxn modelId="{E6B4EF6C-69AB-4835-8579-9A0B82C17352}" type="presParOf" srcId="{55EAB830-E0F5-45FA-9B5E-3254D2F83060}" destId="{7BBD267C-D1F5-4F00-BF8D-CCC0DCEC3112}" srcOrd="4" destOrd="0" presId="urn:microsoft.com/office/officeart/2005/8/layout/pList1"/>
    <dgm:cxn modelId="{6213FC09-64B2-4D14-991A-96262EC00728}" type="presParOf" srcId="{7BBD267C-D1F5-4F00-BF8D-CCC0DCEC3112}" destId="{B06865BB-095E-4A33-9BDB-E7555DA39ECF}" srcOrd="0" destOrd="0" presId="urn:microsoft.com/office/officeart/2005/8/layout/pList1"/>
    <dgm:cxn modelId="{EC98982A-7C35-47EE-8A78-A569E261927B}" type="presParOf" srcId="{7BBD267C-D1F5-4F00-BF8D-CCC0DCEC3112}" destId="{F9F817DE-A5E2-4EF6-A009-6AC56EF1AC83}" srcOrd="1" destOrd="0" presId="urn:microsoft.com/office/officeart/2005/8/layout/pList1"/>
    <dgm:cxn modelId="{49A37068-5BA2-40BE-BE37-CEB1AA130796}" type="presParOf" srcId="{55EAB830-E0F5-45FA-9B5E-3254D2F83060}" destId="{7D1427BB-65F2-46C0-BAF8-78555CB9E320}" srcOrd="5" destOrd="0" presId="urn:microsoft.com/office/officeart/2005/8/layout/pList1"/>
    <dgm:cxn modelId="{147425FB-9642-4172-9BD0-1BA91E67E070}" type="presParOf" srcId="{55EAB830-E0F5-45FA-9B5E-3254D2F83060}" destId="{239815B5-17B8-4E8B-8C99-BA48289A8F76}" srcOrd="6" destOrd="0" presId="urn:microsoft.com/office/officeart/2005/8/layout/pList1"/>
    <dgm:cxn modelId="{56D9B98A-31A0-4BD5-9E25-370DC476C4B5}" type="presParOf" srcId="{239815B5-17B8-4E8B-8C99-BA48289A8F76}" destId="{6A69F300-AA34-4C01-9209-707F2C3AE61F}" srcOrd="0" destOrd="0" presId="urn:microsoft.com/office/officeart/2005/8/layout/pList1"/>
    <dgm:cxn modelId="{6B3C8A7F-179A-4369-95A5-80693321A27B}" type="presParOf" srcId="{239815B5-17B8-4E8B-8C99-BA48289A8F76}" destId="{92188816-B62B-4247-9CB8-B217E6978A49}" srcOrd="1" destOrd="0" presId="urn:microsoft.com/office/officeart/2005/8/layout/p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F2776F-B906-4826-9450-221553A15257}">
      <dsp:nvSpPr>
        <dsp:cNvPr id="0" name=""/>
        <dsp:cNvSpPr/>
      </dsp:nvSpPr>
      <dsp:spPr>
        <a:xfrm>
          <a:off x="5133" y="617468"/>
          <a:ext cx="2443028" cy="1683246"/>
        </a:xfrm>
        <a:prstGeom prst="roundRect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7F95BE-B8A8-4D30-94DE-8F8C66734793}">
      <dsp:nvSpPr>
        <dsp:cNvPr id="0" name=""/>
        <dsp:cNvSpPr/>
      </dsp:nvSpPr>
      <dsp:spPr>
        <a:xfrm>
          <a:off x="5133" y="2300715"/>
          <a:ext cx="2443028" cy="906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0" numCol="1" spcCol="1270" anchor="t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400" kern="1200" dirty="0" smtClean="0">
              <a:solidFill>
                <a:srgbClr val="0070C0"/>
              </a:solidFill>
            </a:rPr>
            <a:t>Multipole errors of all magnets</a:t>
          </a:r>
          <a:endParaRPr lang="zh-CN" altLang="en-US" sz="2400" kern="1200" dirty="0">
            <a:solidFill>
              <a:srgbClr val="0070C0"/>
            </a:solidFill>
          </a:endParaRPr>
        </a:p>
      </dsp:txBody>
      <dsp:txXfrm>
        <a:off x="5133" y="2300715"/>
        <a:ext cx="2443028" cy="906363"/>
      </dsp:txXfrm>
    </dsp:sp>
    <dsp:sp modelId="{A2C14D29-1E0E-4D77-A87C-A220A47AA017}">
      <dsp:nvSpPr>
        <dsp:cNvPr id="0" name=""/>
        <dsp:cNvSpPr/>
      </dsp:nvSpPr>
      <dsp:spPr>
        <a:xfrm>
          <a:off x="2692568" y="617468"/>
          <a:ext cx="2443028" cy="1683246"/>
        </a:xfrm>
        <a:prstGeom prst="roundRect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39917D-D4A9-4250-AE29-CDA2190ABDD1}">
      <dsp:nvSpPr>
        <dsp:cNvPr id="0" name=""/>
        <dsp:cNvSpPr/>
      </dsp:nvSpPr>
      <dsp:spPr>
        <a:xfrm>
          <a:off x="2692568" y="2300715"/>
          <a:ext cx="2443028" cy="906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0" numCol="1" spcCol="1270" anchor="t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400" kern="1200" dirty="0" smtClean="0">
              <a:solidFill>
                <a:srgbClr val="0070C0"/>
              </a:solidFill>
            </a:rPr>
            <a:t>Multipole errors of bend</a:t>
          </a:r>
          <a:endParaRPr lang="zh-CN" altLang="en-US" sz="2400" kern="1200" dirty="0">
            <a:solidFill>
              <a:srgbClr val="0070C0"/>
            </a:solidFill>
          </a:endParaRPr>
        </a:p>
      </dsp:txBody>
      <dsp:txXfrm>
        <a:off x="2692568" y="2300715"/>
        <a:ext cx="2443028" cy="906363"/>
      </dsp:txXfrm>
    </dsp:sp>
    <dsp:sp modelId="{B06865BB-095E-4A33-9BDB-E7555DA39ECF}">
      <dsp:nvSpPr>
        <dsp:cNvPr id="0" name=""/>
        <dsp:cNvSpPr/>
      </dsp:nvSpPr>
      <dsp:spPr>
        <a:xfrm>
          <a:off x="5380002" y="617468"/>
          <a:ext cx="2443028" cy="1683246"/>
        </a:xfrm>
        <a:prstGeom prst="roundRect">
          <a:avLst/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F817DE-A5E2-4EF6-A009-6AC56EF1AC83}">
      <dsp:nvSpPr>
        <dsp:cNvPr id="0" name=""/>
        <dsp:cNvSpPr/>
      </dsp:nvSpPr>
      <dsp:spPr>
        <a:xfrm>
          <a:off x="5380002" y="2300715"/>
          <a:ext cx="2443028" cy="906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0" numCol="1" spcCol="1270" anchor="t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400" kern="1200" dirty="0" smtClean="0">
              <a:solidFill>
                <a:srgbClr val="0070C0"/>
              </a:solidFill>
            </a:rPr>
            <a:t>Multipole errors of </a:t>
          </a:r>
          <a:r>
            <a:rPr lang="en-US" altLang="zh-CN" sz="2400" kern="1200" dirty="0" err="1" smtClean="0">
              <a:solidFill>
                <a:srgbClr val="0070C0"/>
              </a:solidFill>
            </a:rPr>
            <a:t>quadurpoles</a:t>
          </a:r>
          <a:endParaRPr lang="zh-CN" altLang="en-US" sz="2400" kern="1200" dirty="0">
            <a:solidFill>
              <a:srgbClr val="0070C0"/>
            </a:solidFill>
          </a:endParaRPr>
        </a:p>
      </dsp:txBody>
      <dsp:txXfrm>
        <a:off x="5380002" y="2300715"/>
        <a:ext cx="2443028" cy="906363"/>
      </dsp:txXfrm>
    </dsp:sp>
    <dsp:sp modelId="{6A69F300-AA34-4C01-9209-707F2C3AE61F}">
      <dsp:nvSpPr>
        <dsp:cNvPr id="0" name=""/>
        <dsp:cNvSpPr/>
      </dsp:nvSpPr>
      <dsp:spPr>
        <a:xfrm>
          <a:off x="8067437" y="617468"/>
          <a:ext cx="2443028" cy="1683246"/>
        </a:xfrm>
        <a:prstGeom prst="roundRect">
          <a:avLst/>
        </a:prstGeom>
        <a:blipFill rotWithShape="1">
          <a:blip xmlns:r="http://schemas.openxmlformats.org/officeDocument/2006/relationships" r:embed="rId4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188816-B62B-4247-9CB8-B217E6978A49}">
      <dsp:nvSpPr>
        <dsp:cNvPr id="0" name=""/>
        <dsp:cNvSpPr/>
      </dsp:nvSpPr>
      <dsp:spPr>
        <a:xfrm>
          <a:off x="8067437" y="2300715"/>
          <a:ext cx="2443028" cy="906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0" numCol="1" spcCol="1270" anchor="t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400" kern="1200" dirty="0" smtClean="0">
              <a:solidFill>
                <a:srgbClr val="0070C0"/>
              </a:solidFill>
            </a:rPr>
            <a:t>Multipole errors of </a:t>
          </a:r>
          <a:r>
            <a:rPr lang="en-US" altLang="zh-CN" sz="2400" kern="1200" dirty="0" err="1" smtClean="0">
              <a:solidFill>
                <a:srgbClr val="0070C0"/>
              </a:solidFill>
            </a:rPr>
            <a:t>sextupoles</a:t>
          </a:r>
          <a:endParaRPr lang="zh-CN" altLang="en-US" sz="2400" kern="1200" dirty="0">
            <a:solidFill>
              <a:srgbClr val="0070C0"/>
            </a:solidFill>
          </a:endParaRPr>
        </a:p>
      </dsp:txBody>
      <dsp:txXfrm>
        <a:off x="8067437" y="2300715"/>
        <a:ext cx="2443028" cy="9063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  <dgm:cat type="picture" pri="2500"/>
    <dgm:cat type="pictureconvert" pri="2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C0D047-282A-4675-B8C5-1899A675493D}" type="datetimeFigureOut">
              <a:rPr lang="zh-CN" altLang="en-US" smtClean="0"/>
              <a:t>2016/3/31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099E39-A202-47F7-84EE-61042F00D2F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82311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099E39-A202-47F7-84EE-61042F00D2FF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79857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FCF1E-529B-4F4F-9EF9-D24F4B8435CF}" type="datetimeFigureOut">
              <a:rPr lang="zh-CN" altLang="en-US" smtClean="0"/>
              <a:t>2016/3/31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AAC0A-6F15-4463-ABB8-F15EE496FF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6689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FCF1E-529B-4F4F-9EF9-D24F4B8435CF}" type="datetimeFigureOut">
              <a:rPr lang="zh-CN" altLang="en-US" smtClean="0"/>
              <a:t>2016/3/31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AAC0A-6F15-4463-ABB8-F15EE496FF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38236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FCF1E-529B-4F4F-9EF9-D24F4B8435CF}" type="datetimeFigureOut">
              <a:rPr lang="zh-CN" altLang="en-US" smtClean="0"/>
              <a:t>2016/3/31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AAC0A-6F15-4463-ABB8-F15EE496FF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32204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FCF1E-529B-4F4F-9EF9-D24F4B8435CF}" type="datetimeFigureOut">
              <a:rPr lang="zh-CN" altLang="en-US" smtClean="0"/>
              <a:t>2016/3/31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AAC0A-6F15-4463-ABB8-F15EE496FF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0910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FCF1E-529B-4F4F-9EF9-D24F4B8435CF}" type="datetimeFigureOut">
              <a:rPr lang="zh-CN" altLang="en-US" smtClean="0"/>
              <a:t>2016/3/31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AAC0A-6F15-4463-ABB8-F15EE496FF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5096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FCF1E-529B-4F4F-9EF9-D24F4B8435CF}" type="datetimeFigureOut">
              <a:rPr lang="zh-CN" altLang="en-US" smtClean="0"/>
              <a:t>2016/3/31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AAC0A-6F15-4463-ABB8-F15EE496FF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9990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FCF1E-529B-4F4F-9EF9-D24F4B8435CF}" type="datetimeFigureOut">
              <a:rPr lang="zh-CN" altLang="en-US" smtClean="0"/>
              <a:t>2016/3/31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AAC0A-6F15-4463-ABB8-F15EE496FF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9143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FCF1E-529B-4F4F-9EF9-D24F4B8435CF}" type="datetimeFigureOut">
              <a:rPr lang="zh-CN" altLang="en-US" smtClean="0"/>
              <a:t>2016/3/31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AAC0A-6F15-4463-ABB8-F15EE496FF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40019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FCF1E-529B-4F4F-9EF9-D24F4B8435CF}" type="datetimeFigureOut">
              <a:rPr lang="zh-CN" altLang="en-US" smtClean="0"/>
              <a:t>2016/3/31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AAC0A-6F15-4463-ABB8-F15EE496FF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4573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FCF1E-529B-4F4F-9EF9-D24F4B8435CF}" type="datetimeFigureOut">
              <a:rPr lang="zh-CN" altLang="en-US" smtClean="0"/>
              <a:t>2016/3/31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AAC0A-6F15-4463-ABB8-F15EE496FF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4675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FCF1E-529B-4F4F-9EF9-D24F4B8435CF}" type="datetimeFigureOut">
              <a:rPr lang="zh-CN" altLang="en-US" smtClean="0"/>
              <a:t>2016/3/31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AAC0A-6F15-4463-ABB8-F15EE496FF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2984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BFCF1E-529B-4F4F-9EF9-D24F4B8435CF}" type="datetimeFigureOut">
              <a:rPr lang="zh-CN" altLang="en-US" smtClean="0"/>
              <a:t>2016/3/31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4AAC0A-6F15-4463-ABB8-F15EE496FF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02075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214651" y="1122363"/>
            <a:ext cx="9853683" cy="2387600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>
                <a:solidFill>
                  <a:srgbClr val="002060"/>
                </a:solidFill>
              </a:rPr>
              <a:t>Orbit correction and error analysis in CEPC partial double ring</a:t>
            </a:r>
            <a:endParaRPr lang="zh-CN" altLang="en-US" dirty="0">
              <a:solidFill>
                <a:srgbClr val="002060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184613"/>
          </a:xfrm>
        </p:spPr>
        <p:txBody>
          <a:bodyPr>
            <a:normAutofit lnSpcReduction="10000"/>
          </a:bodyPr>
          <a:lstStyle/>
          <a:p>
            <a:r>
              <a:rPr lang="en-US" altLang="zh-CN" dirty="0" smtClean="0"/>
              <a:t>Sha Bai, </a:t>
            </a:r>
            <a:r>
              <a:rPr lang="en-US" altLang="zh-CN" dirty="0" err="1" smtClean="0"/>
              <a:t>Dengjie</a:t>
            </a:r>
            <a:r>
              <a:rPr lang="en-US" altLang="zh-CN" dirty="0" smtClean="0"/>
              <a:t> Xiao,</a:t>
            </a:r>
          </a:p>
          <a:p>
            <a:r>
              <a:rPr lang="en-US" altLang="zh-CN" dirty="0" err="1" smtClean="0"/>
              <a:t>Yiwei</a:t>
            </a:r>
            <a:r>
              <a:rPr lang="en-US" altLang="zh-CN" dirty="0" smtClean="0"/>
              <a:t> Wang, Feng Su, </a:t>
            </a:r>
            <a:r>
              <a:rPr lang="en-US" altLang="zh-CN" dirty="0" err="1" smtClean="0"/>
              <a:t>Huiping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Geng</a:t>
            </a:r>
            <a:r>
              <a:rPr lang="en-US" altLang="zh-CN" dirty="0" smtClean="0"/>
              <a:t>, Dou Wang</a:t>
            </a:r>
          </a:p>
          <a:p>
            <a:endParaRPr lang="en-US" altLang="zh-CN" dirty="0"/>
          </a:p>
          <a:p>
            <a:r>
              <a:rPr lang="en-US" altLang="zh-CN" i="1" dirty="0" smtClean="0"/>
              <a:t>2016-04-01</a:t>
            </a:r>
          </a:p>
          <a:p>
            <a:r>
              <a:rPr lang="en-US" altLang="zh-CN" i="1" dirty="0" smtClean="0"/>
              <a:t>CEPC AP meeting</a:t>
            </a:r>
            <a:endParaRPr lang="zh-CN" altLang="en-US" i="1" dirty="0"/>
          </a:p>
        </p:txBody>
      </p:sp>
    </p:spTree>
    <p:extLst>
      <p:ext uri="{BB962C8B-B14F-4D97-AF65-F5344CB8AC3E}">
        <p14:creationId xmlns:p14="http://schemas.microsoft.com/office/powerpoint/2010/main" val="9107081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Multipole errors effect on DA</a:t>
            </a:r>
            <a:endParaRPr lang="zh-CN" altLang="en-US" dirty="0">
              <a:solidFill>
                <a:srgbClr val="7030A0"/>
              </a:solidFill>
            </a:endParaRPr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1480185"/>
              </p:ext>
            </p:extLst>
          </p:nvPr>
        </p:nvGraphicFramePr>
        <p:xfrm>
          <a:off x="838200" y="1825625"/>
          <a:ext cx="10515600" cy="38245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文本框 4"/>
          <p:cNvSpPr txBox="1"/>
          <p:nvPr/>
        </p:nvSpPr>
        <p:spPr>
          <a:xfrm>
            <a:off x="1201003" y="5363570"/>
            <a:ext cx="99901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Multipole errors reduce DA a little bit , but not much. It seems to have not much effect on DA, especially of off-momentum DA.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Orbit has no change due to multipole errors.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277569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Conclusions and Prospects</a:t>
            </a:r>
            <a:endParaRPr lang="en-US" altLang="zh-CN" dirty="0">
              <a:solidFill>
                <a:srgbClr val="7030A0"/>
              </a:solidFill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SzPct val="80000"/>
              <a:buFont typeface="Wingdings" panose="05000000000000000000" pitchFamily="2" charset="2"/>
              <a:buChar char="Ø"/>
            </a:pPr>
            <a:r>
              <a:rPr lang="en-US" altLang="zh-CN" dirty="0" smtClean="0">
                <a:solidFill>
                  <a:srgbClr val="002060"/>
                </a:solidFill>
              </a:rPr>
              <a:t> The LEP </a:t>
            </a:r>
            <a:r>
              <a:rPr lang="en-US" altLang="zh-CN" dirty="0">
                <a:solidFill>
                  <a:srgbClr val="002060"/>
                </a:solidFill>
              </a:rPr>
              <a:t>misalignment </a:t>
            </a:r>
            <a:r>
              <a:rPr lang="en-US" altLang="zh-CN" dirty="0" smtClean="0">
                <a:solidFill>
                  <a:srgbClr val="002060"/>
                </a:solidFill>
              </a:rPr>
              <a:t>errors (bending magnets and quadrupoles) are used for the CEPC partial double ring.</a:t>
            </a:r>
            <a:endParaRPr lang="en-US" altLang="zh-CN" dirty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  <a:buSzPct val="80000"/>
              <a:buFont typeface="Wingdings" panose="05000000000000000000" pitchFamily="2" charset="2"/>
              <a:buChar char="Ø"/>
            </a:pPr>
            <a:r>
              <a:rPr lang="en-US" altLang="zh-CN" dirty="0" smtClean="0">
                <a:solidFill>
                  <a:srgbClr val="002060"/>
                </a:solidFill>
              </a:rPr>
              <a:t> Orbit correction in CEPC partial double ring are executed using </a:t>
            </a:r>
            <a:r>
              <a:rPr lang="en-US" altLang="zh-CN" dirty="0">
                <a:solidFill>
                  <a:srgbClr val="002060"/>
                </a:solidFill>
              </a:rPr>
              <a:t>MICADO </a:t>
            </a:r>
            <a:r>
              <a:rPr lang="en-US" altLang="zh-CN" dirty="0" smtClean="0">
                <a:solidFill>
                  <a:srgbClr val="002060"/>
                </a:solidFill>
              </a:rPr>
              <a:t>method, using about 1700 correctors. Correctors strength statistic are done and maximum strength of correctors are got</a:t>
            </a:r>
            <a:r>
              <a:rPr lang="en-US" altLang="zh-CN" dirty="0" smtClean="0">
                <a:solidFill>
                  <a:srgbClr val="002060"/>
                </a:solidFill>
              </a:rPr>
              <a:t>.</a:t>
            </a:r>
          </a:p>
          <a:p>
            <a:pPr>
              <a:lnSpc>
                <a:spcPct val="90000"/>
              </a:lnSpc>
              <a:buSzPct val="80000"/>
              <a:buFont typeface="Wingdings" panose="05000000000000000000" pitchFamily="2" charset="2"/>
              <a:buChar char="Ø"/>
            </a:pPr>
            <a:r>
              <a:rPr lang="en-US" altLang="zh-CN" dirty="0">
                <a:solidFill>
                  <a:srgbClr val="002060"/>
                </a:solidFill>
              </a:rPr>
              <a:t> </a:t>
            </a:r>
            <a:r>
              <a:rPr lang="en-US" altLang="zh-CN" dirty="0" err="1" smtClean="0">
                <a:solidFill>
                  <a:srgbClr val="002060"/>
                </a:solidFill>
              </a:rPr>
              <a:t>Dengjie</a:t>
            </a:r>
            <a:r>
              <a:rPr lang="en-US" altLang="zh-CN" dirty="0" smtClean="0">
                <a:solidFill>
                  <a:srgbClr val="002060"/>
                </a:solidFill>
              </a:rPr>
              <a:t> is working with </a:t>
            </a:r>
            <a:r>
              <a:rPr lang="en-US" altLang="zh-CN" dirty="0" err="1" smtClean="0">
                <a:solidFill>
                  <a:srgbClr val="002060"/>
                </a:solidFill>
              </a:rPr>
              <a:t>Yiwei</a:t>
            </a:r>
            <a:r>
              <a:rPr lang="en-US" altLang="zh-CN" dirty="0" smtClean="0">
                <a:solidFill>
                  <a:srgbClr val="002060"/>
                </a:solidFill>
              </a:rPr>
              <a:t> on the DA program to calculate DA from MADX tracking, and will be given the DA after orbit correction in the near future.</a:t>
            </a:r>
            <a:endParaRPr lang="en-US" altLang="zh-CN" dirty="0" smtClean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  <a:buSzPct val="80000"/>
              <a:buFont typeface="Wingdings" panose="05000000000000000000" pitchFamily="2" charset="2"/>
              <a:buChar char="Ø"/>
            </a:pPr>
            <a:r>
              <a:rPr lang="en-US" altLang="zh-CN" dirty="0">
                <a:solidFill>
                  <a:srgbClr val="002060"/>
                </a:solidFill>
              </a:rPr>
              <a:t> </a:t>
            </a:r>
            <a:r>
              <a:rPr lang="en-US" altLang="zh-CN" dirty="0" smtClean="0">
                <a:solidFill>
                  <a:srgbClr val="002060"/>
                </a:solidFill>
              </a:rPr>
              <a:t>Multipole errors are introduced to CEPC partial double ring, but may have not much effect on dynamic aperture.</a:t>
            </a:r>
            <a:endParaRPr lang="en-US" altLang="zh-CN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8260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3"/>
          <p:cNvSpPr txBox="1">
            <a:spLocks noChangeArrowheads="1"/>
          </p:cNvSpPr>
          <p:nvPr/>
        </p:nvSpPr>
        <p:spPr bwMode="auto">
          <a:xfrm>
            <a:off x="4008438" y="5732463"/>
            <a:ext cx="61198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>
                <a:latin typeface="Calibri" panose="020F0502020204030204" pitchFamily="34" charset="0"/>
              </a:rPr>
              <a:t>From: LEP Design Report---------LEP2   P177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xfrm>
            <a:off x="1981200" y="304800"/>
            <a:ext cx="8229600" cy="1143000"/>
          </a:xfrm>
        </p:spPr>
        <p:txBody>
          <a:bodyPr/>
          <a:lstStyle/>
          <a:p>
            <a:r>
              <a:rPr lang="en-US" altLang="zh-CN" dirty="0">
                <a:solidFill>
                  <a:srgbClr val="7030A0"/>
                </a:solidFill>
              </a:rPr>
              <a:t>LEP Alignment parameters</a:t>
            </a: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4338" y="1447800"/>
            <a:ext cx="8831262" cy="41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47253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7030A0"/>
                </a:solidFill>
              </a:rPr>
              <a:t>Magnet Field error  1</a:t>
            </a:r>
          </a:p>
        </p:txBody>
      </p:sp>
      <p:pic>
        <p:nvPicPr>
          <p:cNvPr id="7171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903539" y="2687638"/>
            <a:ext cx="6384925" cy="2349500"/>
          </a:xfrm>
          <a:noFill/>
          <a:ln/>
        </p:spPr>
      </p:pic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3810001" y="6172200"/>
            <a:ext cx="396640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/>
              <a:t>From: LEP Design Report---------LEP   P18</a:t>
            </a:r>
          </a:p>
        </p:txBody>
      </p:sp>
    </p:spTree>
    <p:extLst>
      <p:ext uri="{BB962C8B-B14F-4D97-AF65-F5344CB8AC3E}">
        <p14:creationId xmlns:p14="http://schemas.microsoft.com/office/powerpoint/2010/main" val="2229493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7030A0"/>
                </a:solidFill>
              </a:rPr>
              <a:t>Magnet Field error  2</a:t>
            </a:r>
          </a:p>
        </p:txBody>
      </p:sp>
      <p:pic>
        <p:nvPicPr>
          <p:cNvPr id="8195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25714" y="1600201"/>
            <a:ext cx="7138987" cy="4525963"/>
          </a:xfrm>
          <a:noFill/>
          <a:ln/>
        </p:spPr>
      </p:pic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3810001" y="6172200"/>
            <a:ext cx="396640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/>
              <a:t>From: LEP Design Report---------LEP   P19</a:t>
            </a:r>
          </a:p>
        </p:txBody>
      </p:sp>
    </p:spTree>
    <p:extLst>
      <p:ext uri="{BB962C8B-B14F-4D97-AF65-F5344CB8AC3E}">
        <p14:creationId xmlns:p14="http://schemas.microsoft.com/office/powerpoint/2010/main" val="934121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7030A0"/>
                </a:solidFill>
              </a:rPr>
              <a:t>Magnet Field error  3</a:t>
            </a:r>
          </a:p>
        </p:txBody>
      </p:sp>
      <p:pic>
        <p:nvPicPr>
          <p:cNvPr id="9219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86000" y="2057400"/>
            <a:ext cx="7239000" cy="3124200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3401300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Target orbit</a:t>
            </a:r>
            <a:br>
              <a:rPr lang="en-US" altLang="zh-CN" dirty="0" smtClean="0">
                <a:solidFill>
                  <a:srgbClr val="7030A0"/>
                </a:solidFill>
              </a:rPr>
            </a:br>
            <a:r>
              <a:rPr lang="en-US" altLang="zh-CN" sz="2800" i="1" dirty="0" smtClean="0">
                <a:solidFill>
                  <a:srgbClr val="7030A0"/>
                </a:solidFill>
              </a:rPr>
              <a:t>no error</a:t>
            </a:r>
            <a:endParaRPr lang="zh-CN" altLang="en-US" sz="2800" i="1" dirty="0">
              <a:solidFill>
                <a:srgbClr val="7030A0"/>
              </a:solidFill>
            </a:endParaRPr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6696" y="1989671"/>
            <a:ext cx="5899387" cy="36957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1934" y="1989671"/>
            <a:ext cx="5771865" cy="3695700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7269388" y="1128931"/>
            <a:ext cx="48046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zh-CN" b="1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Lattice</a:t>
            </a:r>
            <a:r>
              <a:rPr lang="zh-CN" altLang="zh-CN" b="1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版本：</a:t>
            </a:r>
            <a:r>
              <a:rPr lang="en-US" altLang="zh-CN" b="1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CEPC-ARC1.0-PDR1.0-FFS (WD1.0)</a:t>
            </a:r>
            <a:r>
              <a:rPr lang="en-US" altLang="zh-CN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zh-CN" altLang="zh-CN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65639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10283"/>
            <a:ext cx="10515600" cy="1325563"/>
          </a:xfrm>
        </p:spPr>
        <p:txBody>
          <a:bodyPr/>
          <a:lstStyle/>
          <a:p>
            <a:pPr algn="ctr"/>
            <a:r>
              <a:rPr lang="en-US" altLang="zh-CN" dirty="0" smtClean="0">
                <a:solidFill>
                  <a:srgbClr val="7030A0"/>
                </a:solidFill>
              </a:rPr>
              <a:t>Orbit correction result</a:t>
            </a:r>
            <a:endParaRPr lang="zh-CN" altLang="en-US" dirty="0">
              <a:solidFill>
                <a:srgbClr val="7030A0"/>
              </a:solidFill>
            </a:endParaRPr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023772" y="1335846"/>
            <a:ext cx="4040504" cy="285039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6440" y="4049758"/>
            <a:ext cx="4229932" cy="2984025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265528" y="1017547"/>
            <a:ext cx="2442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Before correction</a:t>
            </a:r>
            <a:endParaRPr lang="zh-CN" altLang="en-US" dirty="0">
              <a:solidFill>
                <a:srgbClr val="0070C0"/>
              </a:solidFill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14631" y="1457317"/>
            <a:ext cx="4221083" cy="2977782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8068101" y="1017547"/>
            <a:ext cx="2442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After correction</a:t>
            </a:r>
            <a:endParaRPr lang="zh-CN" altLang="en-US" dirty="0">
              <a:solidFill>
                <a:srgbClr val="0070C0"/>
              </a:solidFill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86727" y="4186238"/>
            <a:ext cx="4148987" cy="2926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10592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14997"/>
            <a:ext cx="10515600" cy="1325563"/>
          </a:xfrm>
        </p:spPr>
        <p:txBody>
          <a:bodyPr/>
          <a:lstStyle/>
          <a:p>
            <a:pPr algn="ctr"/>
            <a:r>
              <a:rPr lang="en-US" altLang="zh-CN" dirty="0" smtClean="0">
                <a:solidFill>
                  <a:srgbClr val="7030A0"/>
                </a:solidFill>
              </a:rPr>
              <a:t>BPM readings statistic</a:t>
            </a:r>
            <a:endParaRPr lang="zh-CN" altLang="en-US" dirty="0">
              <a:solidFill>
                <a:srgbClr val="7030A0"/>
              </a:solidFill>
            </a:endParaRPr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7765" y="1164382"/>
            <a:ext cx="5238750" cy="36957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0646" y="1164382"/>
            <a:ext cx="5238750" cy="3695700"/>
          </a:xfrm>
          <a:prstGeom prst="rect">
            <a:avLst/>
          </a:prstGeom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318146" y="4632325"/>
            <a:ext cx="27432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CN" sz="2000" dirty="0">
                <a:solidFill>
                  <a:srgbClr val="FF0000"/>
                </a:solidFill>
              </a:rPr>
              <a:t>X CORRECTION </a:t>
            </a:r>
          </a:p>
          <a:p>
            <a:r>
              <a:rPr lang="en-US" altLang="zh-CN" sz="2000" dirty="0">
                <a:solidFill>
                  <a:srgbClr val="FF0000"/>
                </a:solidFill>
              </a:rPr>
              <a:t>SUMMARY:</a:t>
            </a:r>
            <a:r>
              <a:rPr lang="en-US" altLang="zh-CN" sz="2000" dirty="0"/>
              <a:t>   </a:t>
            </a:r>
          </a:p>
          <a:p>
            <a:r>
              <a:rPr lang="en-US" altLang="zh-CN" sz="2000" dirty="0" smtClean="0">
                <a:solidFill>
                  <a:srgbClr val="FF0000"/>
                </a:solidFill>
              </a:rPr>
              <a:t>RMS </a:t>
            </a:r>
            <a:r>
              <a:rPr lang="en-US" altLang="zh-CN" sz="2000" dirty="0">
                <a:solidFill>
                  <a:srgbClr val="FF0000"/>
                </a:solidFill>
              </a:rPr>
              <a:t>before correction </a:t>
            </a:r>
          </a:p>
          <a:p>
            <a:r>
              <a:rPr lang="en-US" altLang="zh-CN" sz="2000" dirty="0" smtClean="0">
                <a:solidFill>
                  <a:srgbClr val="FF0000"/>
                </a:solidFill>
              </a:rPr>
              <a:t>2.127 </a:t>
            </a:r>
            <a:r>
              <a:rPr lang="en-US" altLang="zh-CN" sz="2000" dirty="0">
                <a:solidFill>
                  <a:srgbClr val="FF0000"/>
                </a:solidFill>
              </a:rPr>
              <a:t>mm</a:t>
            </a:r>
          </a:p>
          <a:p>
            <a:r>
              <a:rPr lang="en-US" altLang="zh-CN" sz="2000" dirty="0">
                <a:solidFill>
                  <a:srgbClr val="FF0000"/>
                </a:solidFill>
              </a:rPr>
              <a:t>RMS after correction  </a:t>
            </a:r>
          </a:p>
          <a:p>
            <a:r>
              <a:rPr lang="en-US" altLang="zh-CN" sz="2000" dirty="0" smtClean="0">
                <a:solidFill>
                  <a:srgbClr val="FF0000"/>
                </a:solidFill>
              </a:rPr>
              <a:t>0.0009987 </a:t>
            </a:r>
            <a:r>
              <a:rPr lang="en-US" altLang="zh-CN" sz="2000" dirty="0">
                <a:solidFill>
                  <a:srgbClr val="FF0000"/>
                </a:solidFill>
              </a:rPr>
              <a:t>mm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7014949" y="4632325"/>
            <a:ext cx="31242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CN" sz="2000" dirty="0">
                <a:solidFill>
                  <a:srgbClr val="00CC00"/>
                </a:solidFill>
              </a:rPr>
              <a:t>Y CORRECTION </a:t>
            </a:r>
          </a:p>
          <a:p>
            <a:r>
              <a:rPr lang="en-US" altLang="zh-CN" sz="2000" dirty="0">
                <a:solidFill>
                  <a:srgbClr val="00CC00"/>
                </a:solidFill>
              </a:rPr>
              <a:t>SUMMARY:   </a:t>
            </a:r>
          </a:p>
          <a:p>
            <a:r>
              <a:rPr lang="en-US" altLang="zh-CN" sz="2000" dirty="0" smtClean="0">
                <a:solidFill>
                  <a:srgbClr val="00CC00"/>
                </a:solidFill>
              </a:rPr>
              <a:t>RMS </a:t>
            </a:r>
            <a:r>
              <a:rPr lang="en-US" altLang="zh-CN" sz="2000" dirty="0">
                <a:solidFill>
                  <a:srgbClr val="00CC00"/>
                </a:solidFill>
              </a:rPr>
              <a:t>before correction </a:t>
            </a:r>
          </a:p>
          <a:p>
            <a:r>
              <a:rPr lang="en-US" altLang="zh-CN" sz="2000" dirty="0" smtClean="0">
                <a:solidFill>
                  <a:srgbClr val="00CC00"/>
                </a:solidFill>
              </a:rPr>
              <a:t>0.6423 </a:t>
            </a:r>
            <a:r>
              <a:rPr lang="en-US" altLang="zh-CN" sz="2000" dirty="0">
                <a:solidFill>
                  <a:srgbClr val="00CC00"/>
                </a:solidFill>
              </a:rPr>
              <a:t>mm</a:t>
            </a:r>
          </a:p>
          <a:p>
            <a:r>
              <a:rPr lang="en-US" altLang="zh-CN" sz="2000" dirty="0">
                <a:solidFill>
                  <a:srgbClr val="00CC00"/>
                </a:solidFill>
              </a:rPr>
              <a:t>RMS after correction  </a:t>
            </a:r>
          </a:p>
          <a:p>
            <a:r>
              <a:rPr lang="en-US" altLang="zh-CN" sz="2000" dirty="0" smtClean="0">
                <a:solidFill>
                  <a:srgbClr val="00CC00"/>
                </a:solidFill>
              </a:rPr>
              <a:t>0.0009935 </a:t>
            </a:r>
            <a:r>
              <a:rPr lang="en-US" altLang="zh-CN" sz="2000" dirty="0">
                <a:solidFill>
                  <a:srgbClr val="00CC00"/>
                </a:solidFill>
              </a:rPr>
              <a:t>mm</a:t>
            </a:r>
            <a:endParaRPr lang="en-US" altLang="zh-CN" sz="2000" dirty="0"/>
          </a:p>
        </p:txBody>
      </p:sp>
    </p:spTree>
    <p:extLst>
      <p:ext uri="{BB962C8B-B14F-4D97-AF65-F5344CB8AC3E}">
        <p14:creationId xmlns:p14="http://schemas.microsoft.com/office/powerpoint/2010/main" val="4911218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105818"/>
            <a:ext cx="10515600" cy="1325563"/>
          </a:xfrm>
        </p:spPr>
        <p:txBody>
          <a:bodyPr/>
          <a:lstStyle/>
          <a:p>
            <a:pPr algn="ctr"/>
            <a:r>
              <a:rPr lang="en-US" altLang="zh-CN" dirty="0" smtClean="0">
                <a:solidFill>
                  <a:srgbClr val="7030A0"/>
                </a:solidFill>
              </a:rPr>
              <a:t>Correctors strength statistics</a:t>
            </a:r>
            <a:endParaRPr lang="zh-CN" altLang="en-US" dirty="0">
              <a:solidFill>
                <a:srgbClr val="7030A0"/>
              </a:solidFill>
            </a:endParaRPr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33425" y="1063709"/>
            <a:ext cx="5238750" cy="36957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72175" y="1063709"/>
            <a:ext cx="5238750" cy="3695700"/>
          </a:xfrm>
          <a:prstGeom prst="rect">
            <a:avLst/>
          </a:prstGeom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257300" y="4759409"/>
            <a:ext cx="45720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CN" sz="2000" dirty="0">
                <a:solidFill>
                  <a:srgbClr val="FF0000"/>
                </a:solidFill>
              </a:rPr>
              <a:t>X CORRECTION</a:t>
            </a:r>
            <a:r>
              <a:rPr lang="en-US" altLang="zh-CN" sz="1600" dirty="0">
                <a:solidFill>
                  <a:srgbClr val="FF0000"/>
                </a:solidFill>
              </a:rPr>
              <a:t>:  </a:t>
            </a:r>
          </a:p>
          <a:p>
            <a:endParaRPr lang="en-US" altLang="zh-CN" sz="1600" dirty="0">
              <a:solidFill>
                <a:srgbClr val="FF0000"/>
              </a:solidFill>
            </a:endParaRPr>
          </a:p>
          <a:p>
            <a:r>
              <a:rPr lang="en-US" altLang="zh-CN" sz="2000" dirty="0">
                <a:solidFill>
                  <a:srgbClr val="FF0000"/>
                </a:solidFill>
              </a:rPr>
              <a:t>a</a:t>
            </a:r>
            <a:r>
              <a:rPr lang="en-US" altLang="zh-CN" sz="2000" dirty="0" smtClean="0">
                <a:solidFill>
                  <a:srgbClr val="FF0000"/>
                </a:solidFill>
              </a:rPr>
              <a:t>bout 1700 </a:t>
            </a:r>
            <a:r>
              <a:rPr lang="en-US" altLang="zh-CN" sz="2000" dirty="0">
                <a:solidFill>
                  <a:srgbClr val="FF0000"/>
                </a:solidFill>
              </a:rPr>
              <a:t>correctors used</a:t>
            </a:r>
          </a:p>
          <a:p>
            <a:r>
              <a:rPr lang="en-US" altLang="zh-CN" sz="2000" dirty="0">
                <a:solidFill>
                  <a:srgbClr val="FF0000"/>
                </a:solidFill>
              </a:rPr>
              <a:t>Max strength ~ </a:t>
            </a:r>
            <a:r>
              <a:rPr lang="en-US" altLang="zh-CN" sz="2000" dirty="0" smtClean="0">
                <a:solidFill>
                  <a:srgbClr val="FF0000"/>
                </a:solidFill>
              </a:rPr>
              <a:t>23urad</a:t>
            </a:r>
            <a:endParaRPr lang="en-US" altLang="zh-CN" sz="2000" dirty="0">
              <a:solidFill>
                <a:srgbClr val="FF0000"/>
              </a:solidFill>
            </a:endParaRPr>
          </a:p>
          <a:p>
            <a:r>
              <a:rPr lang="en-US" altLang="zh-CN" sz="2000" dirty="0">
                <a:solidFill>
                  <a:srgbClr val="FF0000"/>
                </a:solidFill>
              </a:rPr>
              <a:t>RMS ~ </a:t>
            </a:r>
            <a:r>
              <a:rPr lang="en-US" altLang="zh-CN" sz="2000" dirty="0" smtClean="0">
                <a:solidFill>
                  <a:srgbClr val="FF0000"/>
                </a:solidFill>
              </a:rPr>
              <a:t>0.77urad</a:t>
            </a:r>
            <a:endParaRPr lang="en-US" altLang="zh-CN" sz="2000" dirty="0">
              <a:solidFill>
                <a:srgbClr val="FF0000"/>
              </a:solidFill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7138917" y="4699084"/>
            <a:ext cx="457200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CN" sz="2000" dirty="0">
                <a:solidFill>
                  <a:srgbClr val="009900"/>
                </a:solidFill>
              </a:rPr>
              <a:t>Y CORRECTION: </a:t>
            </a:r>
          </a:p>
          <a:p>
            <a:endParaRPr lang="en-US" altLang="zh-CN" sz="2000" dirty="0">
              <a:solidFill>
                <a:srgbClr val="009900"/>
              </a:solidFill>
            </a:endParaRPr>
          </a:p>
          <a:p>
            <a:r>
              <a:rPr lang="en-US" altLang="zh-CN" sz="2000" dirty="0">
                <a:solidFill>
                  <a:srgbClr val="009900"/>
                </a:solidFill>
              </a:rPr>
              <a:t>a</a:t>
            </a:r>
            <a:r>
              <a:rPr lang="en-US" altLang="zh-CN" sz="2000" dirty="0" smtClean="0">
                <a:solidFill>
                  <a:srgbClr val="009900"/>
                </a:solidFill>
              </a:rPr>
              <a:t>bout 1700 </a:t>
            </a:r>
            <a:r>
              <a:rPr lang="en-US" altLang="zh-CN" sz="2000" dirty="0">
                <a:solidFill>
                  <a:srgbClr val="009900"/>
                </a:solidFill>
              </a:rPr>
              <a:t>correctors used</a:t>
            </a:r>
          </a:p>
          <a:p>
            <a:r>
              <a:rPr lang="en-US" altLang="zh-CN" sz="2000" dirty="0">
                <a:solidFill>
                  <a:srgbClr val="009900"/>
                </a:solidFill>
              </a:rPr>
              <a:t>Max strength ~ </a:t>
            </a:r>
            <a:r>
              <a:rPr lang="en-US" altLang="zh-CN" sz="2000" dirty="0" smtClean="0">
                <a:solidFill>
                  <a:srgbClr val="009900"/>
                </a:solidFill>
              </a:rPr>
              <a:t>6.7urad</a:t>
            </a:r>
            <a:endParaRPr lang="en-US" altLang="zh-CN" sz="2000" dirty="0">
              <a:solidFill>
                <a:srgbClr val="009900"/>
              </a:solidFill>
            </a:endParaRPr>
          </a:p>
          <a:p>
            <a:r>
              <a:rPr lang="en-US" altLang="zh-CN" sz="2000" dirty="0">
                <a:solidFill>
                  <a:srgbClr val="009900"/>
                </a:solidFill>
              </a:rPr>
              <a:t>RMS ~ </a:t>
            </a:r>
            <a:r>
              <a:rPr lang="en-US" altLang="zh-CN" sz="2000" dirty="0" smtClean="0">
                <a:solidFill>
                  <a:srgbClr val="009900"/>
                </a:solidFill>
              </a:rPr>
              <a:t>0.37urad</a:t>
            </a:r>
            <a:endParaRPr lang="en-US" altLang="zh-CN" sz="2000" dirty="0">
              <a:solidFill>
                <a:srgbClr val="00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53372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314</Words>
  <Application>Microsoft Office PowerPoint</Application>
  <PresentationFormat>宽屏</PresentationFormat>
  <Paragraphs>55</Paragraphs>
  <Slides>11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8" baseType="lpstr">
      <vt:lpstr>宋体</vt:lpstr>
      <vt:lpstr>Arial</vt:lpstr>
      <vt:lpstr>Calibri</vt:lpstr>
      <vt:lpstr>Calibri Light</vt:lpstr>
      <vt:lpstr>Times New Roman</vt:lpstr>
      <vt:lpstr>Wingdings</vt:lpstr>
      <vt:lpstr>Office 主题</vt:lpstr>
      <vt:lpstr>Orbit correction and error analysis in CEPC partial double ring</vt:lpstr>
      <vt:lpstr>LEP Alignment parameters</vt:lpstr>
      <vt:lpstr>Magnet Field error  1</vt:lpstr>
      <vt:lpstr>Magnet Field error  2</vt:lpstr>
      <vt:lpstr>Magnet Field error  3</vt:lpstr>
      <vt:lpstr>Target orbit no error</vt:lpstr>
      <vt:lpstr>Orbit correction result</vt:lpstr>
      <vt:lpstr>BPM readings statistic</vt:lpstr>
      <vt:lpstr>Correctors strength statistics</vt:lpstr>
      <vt:lpstr>Multipole errors effect on DA</vt:lpstr>
      <vt:lpstr>Conclusions and Prospects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Orbit correction and error analysis in CEPC partial double ring</dc:title>
  <dc:creator>baisha</dc:creator>
  <cp:lastModifiedBy>baisha</cp:lastModifiedBy>
  <cp:revision>47</cp:revision>
  <dcterms:created xsi:type="dcterms:W3CDTF">2016-03-31T09:43:12Z</dcterms:created>
  <dcterms:modified xsi:type="dcterms:W3CDTF">2016-03-31T12:38:45Z</dcterms:modified>
</cp:coreProperties>
</file>