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9" r:id="rId2"/>
    <p:sldId id="257" r:id="rId3"/>
    <p:sldId id="285" r:id="rId4"/>
    <p:sldId id="289" r:id="rId5"/>
    <p:sldId id="301" r:id="rId6"/>
    <p:sldId id="302" r:id="rId7"/>
    <p:sldId id="290" r:id="rId8"/>
    <p:sldId id="291" r:id="rId9"/>
    <p:sldId id="292" r:id="rId10"/>
    <p:sldId id="293" r:id="rId11"/>
    <p:sldId id="295" r:id="rId12"/>
    <p:sldId id="286" r:id="rId13"/>
    <p:sldId id="288" r:id="rId14"/>
    <p:sldId id="287" r:id="rId15"/>
    <p:sldId id="305" r:id="rId16"/>
    <p:sldId id="303" r:id="rId17"/>
    <p:sldId id="304" r:id="rId18"/>
    <p:sldId id="306" r:id="rId19"/>
    <p:sldId id="282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162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A977C-B0AE-4BAE-9218-4BD1E37A6512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92810E-903A-4E21-9062-E1369AD781C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173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2016-4-1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3568" y="1988840"/>
            <a:ext cx="7772400" cy="1470025"/>
          </a:xfrm>
        </p:spPr>
        <p:txBody>
          <a:bodyPr/>
          <a:lstStyle/>
          <a:p>
            <a:r>
              <a:rPr lang="en-US" altLang="zh-CN" dirty="0"/>
              <a:t>CEPC </a:t>
            </a:r>
            <a:r>
              <a:rPr lang="en-US" altLang="zh-CN" dirty="0" smtClean="0"/>
              <a:t>partial double </a:t>
            </a:r>
            <a:r>
              <a:rPr lang="en-US" altLang="zh-CN" dirty="0"/>
              <a:t>ring scheme and </a:t>
            </a:r>
            <a:r>
              <a:rPr lang="en-US" altLang="zh-CN" dirty="0" smtClean="0"/>
              <a:t>crab-waist </a:t>
            </a:r>
            <a:r>
              <a:rPr lang="en-US" altLang="zh-CN" dirty="0"/>
              <a:t>parameters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09582" y="4005064"/>
            <a:ext cx="7740860" cy="1752600"/>
          </a:xfrm>
        </p:spPr>
        <p:txBody>
          <a:bodyPr>
            <a:noAutofit/>
          </a:bodyPr>
          <a:lstStyle/>
          <a:p>
            <a:r>
              <a:rPr lang="en-US" altLang="zh-CN" sz="2800" dirty="0" smtClean="0"/>
              <a:t>Dou Wang, </a:t>
            </a:r>
            <a:r>
              <a:rPr lang="en-US" altLang="zh-CN" sz="2800" dirty="0" err="1"/>
              <a:t>Jie</a:t>
            </a:r>
            <a:r>
              <a:rPr lang="en-US" altLang="zh-CN" sz="2800" dirty="0"/>
              <a:t> Gao, Feng </a:t>
            </a:r>
            <a:r>
              <a:rPr lang="en-US" altLang="zh-CN" sz="2800" dirty="0" smtClean="0"/>
              <a:t>Su, Ming Xiao, Yuan Zhang, </a:t>
            </a:r>
            <a:r>
              <a:rPr lang="en-US" altLang="zh-CN" sz="2800" dirty="0" err="1" smtClean="0"/>
              <a:t>Jiyuan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Zhai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Yiwei</a:t>
            </a:r>
            <a:r>
              <a:rPr lang="en-US" altLang="zh-CN" sz="2800" dirty="0" smtClean="0"/>
              <a:t> Wang, Bai </a:t>
            </a:r>
            <a:r>
              <a:rPr lang="en-US" altLang="zh-CN" sz="2800" dirty="0" err="1" smtClean="0"/>
              <a:t>Sha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Huiping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Geng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Tianjian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Bian</a:t>
            </a:r>
            <a:r>
              <a:rPr lang="en-US" altLang="zh-CN" sz="2800" dirty="0" smtClean="0"/>
              <a:t>, </a:t>
            </a:r>
            <a:r>
              <a:rPr lang="en-US" altLang="zh-CN" sz="2800" dirty="0" err="1" smtClean="0"/>
              <a:t>Xiaohao</a:t>
            </a:r>
            <a:r>
              <a:rPr lang="en-US" altLang="zh-CN" sz="2800" dirty="0" smtClean="0"/>
              <a:t> Cui, </a:t>
            </a:r>
            <a:r>
              <a:rPr lang="en-US" altLang="zh-CN" sz="2800" dirty="0" err="1" smtClean="0"/>
              <a:t>Yuanyuan</a:t>
            </a:r>
            <a:r>
              <a:rPr lang="en-US" altLang="zh-CN" sz="2800" dirty="0" smtClean="0"/>
              <a:t> </a:t>
            </a:r>
            <a:r>
              <a:rPr lang="en-US" altLang="zh-CN" sz="2800" dirty="0" err="1" smtClean="0"/>
              <a:t>Guo</a:t>
            </a:r>
            <a:endParaRPr lang="zh-CN" altLang="en-US" sz="2800" dirty="0"/>
          </a:p>
        </p:txBody>
      </p:sp>
      <p:sp>
        <p:nvSpPr>
          <p:cNvPr id="4" name="矩形 3"/>
          <p:cNvSpPr/>
          <p:nvPr/>
        </p:nvSpPr>
        <p:spPr>
          <a:xfrm>
            <a:off x="3059832" y="6381328"/>
            <a:ext cx="3168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smtClean="0"/>
              <a:t>CEPC AP meeting, 2016.04.01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7834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Energy acceptance vs </a:t>
            </a:r>
            <a:r>
              <a:rPr lang="en-US" altLang="zh-CN" dirty="0"/>
              <a:t>circumference (Higgs)</a:t>
            </a:r>
            <a:endParaRPr lang="zh-CN" altLang="en-US" dirty="0"/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88840"/>
            <a:ext cx="7113084" cy="4275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243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SR loss vs circumference</a:t>
            </a:r>
            <a:endParaRPr lang="zh-CN" altLang="en-US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6550" y="1772816"/>
            <a:ext cx="730731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22394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1" t="4438" r="21161" b="23585"/>
          <a:stretch/>
        </p:blipFill>
        <p:spPr bwMode="auto">
          <a:xfrm>
            <a:off x="2708589" y="2333172"/>
            <a:ext cx="4265608" cy="3607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" name="组合 6"/>
          <p:cNvGrpSpPr/>
          <p:nvPr/>
        </p:nvGrpSpPr>
        <p:grpSpPr>
          <a:xfrm>
            <a:off x="4224536" y="1689104"/>
            <a:ext cx="4806384" cy="1163832"/>
            <a:chOff x="4224536" y="1689104"/>
            <a:chExt cx="4806384" cy="1163832"/>
          </a:xfrm>
        </p:grpSpPr>
        <p:sp>
          <p:nvSpPr>
            <p:cNvPr id="5" name="椭圆 4"/>
            <p:cNvSpPr/>
            <p:nvPr/>
          </p:nvSpPr>
          <p:spPr>
            <a:xfrm>
              <a:off x="4224536" y="2276872"/>
              <a:ext cx="203448" cy="576064"/>
            </a:xfrm>
            <a:prstGeom prst="ellipse">
              <a:avLst/>
            </a:prstGeom>
            <a:solidFill>
              <a:schemeClr val="bg1">
                <a:alpha val="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cxnSp>
          <p:nvCxnSpPr>
            <p:cNvPr id="10" name="直接箭头连接符 9"/>
            <p:cNvCxnSpPr/>
            <p:nvPr/>
          </p:nvCxnSpPr>
          <p:spPr>
            <a:xfrm>
              <a:off x="4326260" y="1916832"/>
              <a:ext cx="0" cy="28803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TextBox 12"/>
            <p:cNvSpPr txBox="1"/>
            <p:nvPr/>
          </p:nvSpPr>
          <p:spPr>
            <a:xfrm>
              <a:off x="4445120" y="1689104"/>
              <a:ext cx="201622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 smtClean="0"/>
                <a:t>Crab </a:t>
              </a:r>
              <a:r>
                <a:rPr lang="en-US" altLang="zh-CN" dirty="0" err="1" smtClean="0"/>
                <a:t>sextupole</a:t>
              </a:r>
              <a:endParaRPr lang="zh-CN" altLang="en-US" dirty="0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259120" y="1836898"/>
              <a:ext cx="2771800" cy="646331"/>
            </a:xfrm>
            <a:prstGeom prst="rect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US" altLang="zh-CN" i="1" dirty="0" smtClean="0"/>
                <a:t>Critical energy: </a:t>
              </a:r>
              <a:r>
                <a:rPr lang="en-US" altLang="zh-CN" i="1" dirty="0" err="1" smtClean="0"/>
                <a:t>E</a:t>
              </a:r>
              <a:r>
                <a:rPr lang="en-US" altLang="zh-CN" dirty="0" err="1" smtClean="0"/>
                <a:t>c</a:t>
              </a:r>
              <a:r>
                <a:rPr lang="en-US" altLang="zh-CN" dirty="0" smtClean="0"/>
                <a:t>=190 </a:t>
              </a:r>
              <a:r>
                <a:rPr lang="en-US" altLang="zh-CN" dirty="0" err="1" smtClean="0"/>
                <a:t>keV</a:t>
              </a:r>
              <a:endParaRPr lang="en-US" altLang="zh-CN" dirty="0" smtClean="0"/>
            </a:p>
            <a:p>
              <a:r>
                <a:rPr lang="en-US" altLang="zh-CN" i="1" dirty="0" smtClean="0"/>
                <a:t>Dipole strength</a:t>
              </a:r>
              <a:r>
                <a:rPr lang="en-US" altLang="zh-CN" dirty="0" smtClean="0"/>
                <a:t>: B=0.019 T</a:t>
              </a:r>
              <a:endParaRPr lang="zh-CN" altLang="en-US" dirty="0"/>
            </a:p>
          </p:txBody>
        </p:sp>
      </p:grp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 Double ring FFS design with crab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689104"/>
            <a:ext cx="21602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Betax</a:t>
            </a:r>
            <a:r>
              <a:rPr lang="en-US" altLang="zh-CN" dirty="0" smtClean="0"/>
              <a:t>=0.25m</a:t>
            </a:r>
          </a:p>
          <a:p>
            <a:r>
              <a:rPr lang="en-US" altLang="zh-CN" dirty="0" err="1" smtClean="0"/>
              <a:t>Betay</a:t>
            </a:r>
            <a:r>
              <a:rPr lang="en-US" altLang="zh-CN" dirty="0" smtClean="0"/>
              <a:t>=0.00136m</a:t>
            </a:r>
          </a:p>
          <a:p>
            <a:r>
              <a:rPr lang="en-US" altLang="zh-CN" dirty="0" smtClean="0"/>
              <a:t>K2hs=26.8 m</a:t>
            </a:r>
            <a:r>
              <a:rPr lang="en-US" altLang="zh-CN" baseline="30000" dirty="0" smtClean="0"/>
              <a:t>-3</a:t>
            </a:r>
          </a:p>
          <a:p>
            <a:r>
              <a:rPr lang="en-US" altLang="zh-CN" dirty="0" smtClean="0"/>
              <a:t>K2vs=32.2 m</a:t>
            </a:r>
            <a:r>
              <a:rPr lang="en-US" altLang="zh-CN" baseline="30000" dirty="0" smtClean="0"/>
              <a:t>-3</a:t>
            </a:r>
            <a:endParaRPr lang="zh-CN" altLang="en-US" baseline="30000" dirty="0"/>
          </a:p>
        </p:txBody>
      </p:sp>
      <p:cxnSp>
        <p:nvCxnSpPr>
          <p:cNvPr id="8" name="直接箭头连接符 7"/>
          <p:cNvCxnSpPr/>
          <p:nvPr/>
        </p:nvCxnSpPr>
        <p:spPr>
          <a:xfrm>
            <a:off x="2771800" y="2204864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555776" y="1916832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IP</a:t>
            </a:r>
          </a:p>
        </p:txBody>
      </p:sp>
      <p:sp>
        <p:nvSpPr>
          <p:cNvPr id="17" name="矩形 16"/>
          <p:cNvSpPr/>
          <p:nvPr/>
        </p:nvSpPr>
        <p:spPr>
          <a:xfrm>
            <a:off x="276672" y="6021288"/>
            <a:ext cx="8748464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altLang="zh-CN" sz="2000" dirty="0">
                <a:solidFill>
                  <a:prstClr val="black"/>
                </a:solidFill>
              </a:rPr>
              <a:t>As </a:t>
            </a:r>
            <a:r>
              <a:rPr lang="en-US" altLang="zh-CN" sz="2000" dirty="0" err="1">
                <a:solidFill>
                  <a:prstClr val="black"/>
                </a:solidFill>
              </a:rPr>
              <a:t>Oide</a:t>
            </a:r>
            <a:r>
              <a:rPr lang="en-US" altLang="zh-CN" sz="2000" dirty="0">
                <a:solidFill>
                  <a:prstClr val="black"/>
                </a:solidFill>
              </a:rPr>
              <a:t> said, the second FFS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 of the CCS-Y section can work as the crab </a:t>
            </a:r>
            <a:r>
              <a:rPr lang="en-US" altLang="zh-CN" sz="2000" dirty="0" err="1">
                <a:solidFill>
                  <a:prstClr val="black"/>
                </a:solidFill>
              </a:rPr>
              <a:t>sextupoles</a:t>
            </a:r>
            <a:r>
              <a:rPr lang="en-US" altLang="zh-CN" sz="2000" dirty="0">
                <a:solidFill>
                  <a:prstClr val="black"/>
                </a:solidFill>
              </a:rPr>
              <a:t>, if their strengths and phases to the IP are properly chosen.</a:t>
            </a:r>
            <a:endParaRPr lang="zh-CN" altLang="en-US" sz="2000" dirty="0">
              <a:solidFill>
                <a:prstClr val="black"/>
              </a:solidFill>
            </a:endParaRPr>
          </a:p>
        </p:txBody>
      </p:sp>
      <p:sp>
        <p:nvSpPr>
          <p:cNvPr id="6" name="右中括号 5"/>
          <p:cNvSpPr/>
          <p:nvPr/>
        </p:nvSpPr>
        <p:spPr>
          <a:xfrm rot="16200000">
            <a:off x="4434634" y="1187692"/>
            <a:ext cx="274736" cy="2016224"/>
          </a:xfrm>
          <a:prstGeom prst="righ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5724128" y="2195803"/>
            <a:ext cx="360040" cy="90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75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81" t="4018" r="9309" b="9608"/>
          <a:stretch/>
        </p:blipFill>
        <p:spPr bwMode="auto">
          <a:xfrm>
            <a:off x="1907704" y="1556792"/>
            <a:ext cx="5544616" cy="4277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Final doublet</a:t>
            </a:r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498776" y="2856873"/>
            <a:ext cx="31683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dirty="0" smtClean="0"/>
              <a:t>L*=1.5m</a:t>
            </a:r>
          </a:p>
          <a:p>
            <a:r>
              <a:rPr lang="en-US" altLang="zh-CN" sz="1600" dirty="0"/>
              <a:t>L(QD0</a:t>
            </a:r>
            <a:r>
              <a:rPr lang="en-US" altLang="zh-CN" sz="1600" dirty="0" smtClean="0"/>
              <a:t>)=1.46m,  </a:t>
            </a:r>
            <a:r>
              <a:rPr lang="en-US" altLang="zh-CN" sz="1600" dirty="0"/>
              <a:t>G(QD0</a:t>
            </a:r>
            <a:r>
              <a:rPr lang="en-US" altLang="zh-CN" sz="1600" dirty="0" smtClean="0"/>
              <a:t>)=-200T/m</a:t>
            </a:r>
          </a:p>
          <a:p>
            <a:r>
              <a:rPr lang="en-US" altLang="zh-CN" sz="1600" dirty="0" smtClean="0"/>
              <a:t>L(QF1)=1.29m,   G(QF1)=97T/m</a:t>
            </a:r>
          </a:p>
          <a:p>
            <a:r>
              <a:rPr lang="en-US" altLang="zh-CN" sz="1600" dirty="0" smtClean="0"/>
              <a:t>L</a:t>
            </a:r>
            <a:r>
              <a:rPr lang="en-US" altLang="zh-CN" sz="1600" baseline="-25000" dirty="0" smtClean="0"/>
              <a:t>0</a:t>
            </a:r>
            <a:r>
              <a:rPr lang="en-US" altLang="zh-CN" sz="1600" dirty="0" smtClean="0"/>
              <a:t>=1.5m</a:t>
            </a:r>
            <a:endParaRPr lang="zh-CN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979712" y="16288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IP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2176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91" t="4438" r="21161" b="23585"/>
          <a:stretch/>
        </p:blipFill>
        <p:spPr bwMode="auto">
          <a:xfrm>
            <a:off x="4572000" y="2007840"/>
            <a:ext cx="4522846" cy="3824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Crab </a:t>
            </a:r>
            <a:r>
              <a:rPr lang="en-US" altLang="zh-CN" dirty="0" err="1" smtClean="0"/>
              <a:t>sextupole</a:t>
            </a:r>
            <a:r>
              <a:rPr lang="en-US" altLang="zh-CN" dirty="0" smtClean="0"/>
              <a:t> strength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107504" y="1617548"/>
            <a:ext cx="417646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400" dirty="0"/>
              <a:t>The crab </a:t>
            </a:r>
            <a:r>
              <a:rPr lang="en-US" altLang="zh-CN" sz="2400" dirty="0" err="1"/>
              <a:t>sextupole</a:t>
            </a:r>
            <a:r>
              <a:rPr lang="en-US" altLang="zh-CN" sz="2400" dirty="0"/>
              <a:t> should be placed on both sides of the IP in phase with the IP in the horizontal plane and at π/2 in the vertical one.</a:t>
            </a:r>
            <a:endParaRPr lang="zh-CN" altLang="en-US" sz="2400" dirty="0"/>
          </a:p>
        </p:txBody>
      </p:sp>
      <p:sp>
        <p:nvSpPr>
          <p:cNvPr id="7" name="椭圆 6"/>
          <p:cNvSpPr/>
          <p:nvPr/>
        </p:nvSpPr>
        <p:spPr>
          <a:xfrm>
            <a:off x="6203776" y="2094240"/>
            <a:ext cx="122808" cy="288032"/>
          </a:xfrm>
          <a:prstGeom prst="ellipse">
            <a:avLst/>
          </a:prstGeom>
          <a:solidFill>
            <a:schemeClr val="accent1">
              <a:alpha val="0"/>
            </a:schemeClr>
          </a:solidFill>
          <a:ln w="127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9144983"/>
              </p:ext>
            </p:extLst>
          </p:nvPr>
        </p:nvGraphicFramePr>
        <p:xfrm>
          <a:off x="654050" y="4076700"/>
          <a:ext cx="3086100" cy="1254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79" name="Equation" r:id="rId4" imgW="1879560" imgH="761760" progId="Equation.DSMT4">
                  <p:embed/>
                </p:oleObj>
              </mc:Choice>
              <mc:Fallback>
                <p:oleObj name="Equation" r:id="rId4" imgW="1879560" imgH="761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54050" y="4076700"/>
                        <a:ext cx="3086100" cy="1254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0" name="直接连接符 9"/>
          <p:cNvCxnSpPr/>
          <p:nvPr/>
        </p:nvCxnSpPr>
        <p:spPr>
          <a:xfrm>
            <a:off x="5148064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6276776" y="1700808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5230676" y="1844824"/>
            <a:ext cx="9731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5076056" y="1248216"/>
            <a:ext cx="30003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 smtClean="0">
                <a:sym typeface="Symbol"/>
              </a:rPr>
              <a:t></a:t>
            </a:r>
            <a:r>
              <a:rPr lang="en-US" altLang="zh-CN" baseline="-25000" dirty="0" smtClean="0">
                <a:sym typeface="Symbol"/>
              </a:rPr>
              <a:t>x</a:t>
            </a:r>
            <a:r>
              <a:rPr lang="en-US" altLang="zh-CN" dirty="0" smtClean="0">
                <a:sym typeface="Symbol"/>
              </a:rPr>
              <a:t>=2, </a:t>
            </a:r>
            <a:r>
              <a:rPr lang="zh-CN" altLang="en-US" dirty="0" smtClean="0">
                <a:sym typeface="Symbol"/>
              </a:rPr>
              <a:t></a:t>
            </a:r>
            <a:r>
              <a:rPr lang="en-US" altLang="zh-CN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=2.5</a:t>
            </a:r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83568" y="5733256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13%</a:t>
            </a:r>
            <a:r>
              <a:rPr lang="en-US" altLang="zh-CN" dirty="0" smtClean="0"/>
              <a:t> strength of main </a:t>
            </a:r>
            <a:r>
              <a:rPr lang="en-US" altLang="zh-CN" dirty="0" err="1" smtClean="0"/>
              <a:t>sextupoles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276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Insert FFS in PDR</a:t>
            </a:r>
            <a:endParaRPr lang="zh-CN" alt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0" t="3410" r="10140" b="6900"/>
          <a:stretch/>
        </p:blipFill>
        <p:spPr bwMode="auto">
          <a:xfrm>
            <a:off x="1741213" y="1700808"/>
            <a:ext cx="6132332" cy="4879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6532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en-US" altLang="zh-CN" dirty="0" smtClean="0"/>
              <a:t>DA of the whole ring</a:t>
            </a:r>
            <a:endParaRPr lang="zh-CN" altLang="en-US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6696744" cy="4402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矩形 2"/>
          <p:cNvSpPr/>
          <p:nvPr/>
        </p:nvSpPr>
        <p:spPr>
          <a:xfrm>
            <a:off x="1475656" y="2110652"/>
            <a:ext cx="15765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>
                <a:solidFill>
                  <a:prstClr val="black"/>
                </a:solidFill>
              </a:rPr>
              <a:t>Sextupole</a:t>
            </a:r>
            <a:r>
              <a:rPr lang="en-US" altLang="zh-CN" dirty="0">
                <a:solidFill>
                  <a:prstClr val="black"/>
                </a:solidFill>
              </a:rPr>
              <a:t>: 2</a:t>
            </a:r>
            <a:r>
              <a:rPr lang="zh-CN" altLang="en-US" dirty="0">
                <a:solidFill>
                  <a:prstClr val="black"/>
                </a:solidFill>
              </a:rPr>
              <a:t>组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20272" y="1268760"/>
            <a:ext cx="2018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2060"/>
                </a:solidFill>
              </a:rPr>
              <a:t>Su Feng 2016.03.31</a:t>
            </a:r>
            <a:endParaRPr lang="zh-CN" alt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920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Chromaticity </a:t>
            </a:r>
            <a:r>
              <a:rPr lang="en-US" altLang="zh-CN" dirty="0" smtClean="0"/>
              <a:t>correction in FFS</a:t>
            </a:r>
            <a:endParaRPr lang="zh-CN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47" t="5298" r="13384" b="10087"/>
          <a:stretch/>
        </p:blipFill>
        <p:spPr bwMode="auto">
          <a:xfrm>
            <a:off x="1691680" y="2492895"/>
            <a:ext cx="5328592" cy="4261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67544" y="1268760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Fine tuning the phase of main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 smtClean="0"/>
              <a:t>Weak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are -10% of main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 to correct the </a:t>
            </a:r>
            <a:r>
              <a:rPr lang="en-US" altLang="zh-CN" dirty="0" err="1" smtClean="0"/>
              <a:t>sextupoles</a:t>
            </a:r>
            <a:r>
              <a:rPr lang="en-US" altLang="zh-CN" dirty="0" smtClean="0"/>
              <a:t>’ length effect</a:t>
            </a:r>
            <a:endParaRPr lang="zh-CN" altLang="en-US" dirty="0"/>
          </a:p>
        </p:txBody>
      </p:sp>
      <p:grpSp>
        <p:nvGrpSpPr>
          <p:cNvPr id="5" name="组合 4"/>
          <p:cNvGrpSpPr/>
          <p:nvPr/>
        </p:nvGrpSpPr>
        <p:grpSpPr>
          <a:xfrm>
            <a:off x="1619672" y="2258025"/>
            <a:ext cx="5898531" cy="4471467"/>
            <a:chOff x="1547664" y="2282841"/>
            <a:chExt cx="5898531" cy="4471467"/>
          </a:xfrm>
        </p:grpSpPr>
        <p:pic>
          <p:nvPicPr>
            <p:cNvPr id="14339" name="Picture 3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54" t="3266" r="28257" b="28519"/>
            <a:stretch/>
          </p:blipFill>
          <p:spPr bwMode="auto">
            <a:xfrm>
              <a:off x="1547664" y="2282841"/>
              <a:ext cx="5898531" cy="4471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矩形 3"/>
            <p:cNvSpPr/>
            <p:nvPr/>
          </p:nvSpPr>
          <p:spPr>
            <a:xfrm>
              <a:off x="4496929" y="3413566"/>
              <a:ext cx="228600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dirty="0"/>
                <a:t>K2hs=-</a:t>
              </a:r>
              <a:r>
                <a:rPr lang="en-US" altLang="zh-CN" dirty="0" smtClean="0"/>
                <a:t>6.99 </a:t>
              </a:r>
              <a:r>
                <a:rPr lang="en-US" altLang="zh-CN" dirty="0"/>
                <a:t>m-3</a:t>
              </a:r>
            </a:p>
            <a:p>
              <a:r>
                <a:rPr lang="en-US" altLang="zh-CN" dirty="0" smtClean="0"/>
                <a:t>K2vs=32.16 </a:t>
              </a:r>
              <a:r>
                <a:rPr lang="en-US" altLang="zh-CN" dirty="0"/>
                <a:t>m-3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115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after </a:t>
            </a:r>
            <a:r>
              <a:rPr lang="en-US" altLang="zh-CN" smtClean="0"/>
              <a:t>chromaticity correction</a:t>
            </a:r>
            <a:endParaRPr lang="zh-CN" alt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163166"/>
            <a:ext cx="6489627" cy="41461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矩形 3"/>
          <p:cNvSpPr/>
          <p:nvPr/>
        </p:nvSpPr>
        <p:spPr>
          <a:xfrm>
            <a:off x="1619672" y="2492896"/>
            <a:ext cx="203555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 err="1"/>
              <a:t>Sextupole</a:t>
            </a:r>
            <a:r>
              <a:rPr lang="en-US" altLang="zh-CN" sz="2400" dirty="0"/>
              <a:t>: 2</a:t>
            </a:r>
            <a:r>
              <a:rPr lang="zh-CN" altLang="en-US" sz="2400" dirty="0"/>
              <a:t>组</a:t>
            </a:r>
          </a:p>
        </p:txBody>
      </p:sp>
    </p:spTree>
    <p:extLst>
      <p:ext uri="{BB962C8B-B14F-4D97-AF65-F5344CB8AC3E}">
        <p14:creationId xmlns:p14="http://schemas.microsoft.com/office/powerpoint/2010/main" val="315271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843808" y="2636912"/>
            <a:ext cx="3915047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altLang="zh-CN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Thanks</a:t>
            </a:r>
            <a:r>
              <a:rPr lang="zh-CN" altLang="en-US" sz="66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！</a:t>
            </a:r>
            <a:endParaRPr lang="zh-CN" altLang="en-US" sz="66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8428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Primary parameter for CEPC double ring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374882"/>
              </p:ext>
            </p:extLst>
          </p:nvPr>
        </p:nvGraphicFramePr>
        <p:xfrm>
          <a:off x="107504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499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double ring-88km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wangdou20160329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2586951"/>
              </p:ext>
            </p:extLst>
          </p:nvPr>
        </p:nvGraphicFramePr>
        <p:xfrm>
          <a:off x="899592" y="836712"/>
          <a:ext cx="7560840" cy="5931338"/>
        </p:xfrm>
        <a:graphic>
          <a:graphicData uri="http://schemas.openxmlformats.org/drawingml/2006/table">
            <a:tbl>
              <a:tblPr firstRow="1" bandRow="1"/>
              <a:tblGrid>
                <a:gridCol w="2160240"/>
                <a:gridCol w="1512168"/>
                <a:gridCol w="1368152"/>
                <a:gridCol w="1224136"/>
                <a:gridCol w="1296144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1.75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1.53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0.565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257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176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1150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6600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24.5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86.5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14.3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0.36/0.0011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0.36/0.0011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1.63/0.005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1.15 /0.0035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0.76/0.0023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0.24/0.0011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24.4/0.074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20.5/0.062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8.7/0.048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4.9/0.033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0.0053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0.0033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0.091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0.091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0.061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2.94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3.93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3.52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5.02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171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parameter for CEPC double ring-100km</a:t>
            </a:r>
            <a:br>
              <a:rPr lang="en-US" altLang="zh-CN" dirty="0" smtClean="0"/>
            </a:b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wangdou20160329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366248"/>
              </p:ext>
            </p:extLst>
          </p:nvPr>
        </p:nvGraphicFramePr>
        <p:xfrm>
          <a:off x="827584" y="836712"/>
          <a:ext cx="8064896" cy="5931338"/>
        </p:xfrm>
        <a:graphic>
          <a:graphicData uri="http://schemas.openxmlformats.org/drawingml/2006/table">
            <a:tbl>
              <a:tblPr firstRow="1" bandRow="1"/>
              <a:tblGrid>
                <a:gridCol w="2376264"/>
                <a:gridCol w="1368152"/>
                <a:gridCol w="1296144"/>
                <a:gridCol w="1224136"/>
                <a:gridCol w="936104"/>
                <a:gridCol w="864096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</a:t>
                      </a:r>
                      <a:r>
                        <a:rPr lang="en-US" altLang="zh-CN" sz="1600" b="1" i="1" kern="100" baseline="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lumi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2.83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8.65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15.8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1.43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1.22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0.42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0.165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436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15800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182260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48.7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125.3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1449.7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4.3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0.297/0.0011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0.3/0.0011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1.63/0.0049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1.03/0.003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0.46/0.0014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0.14/0.00065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22/0.074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17.6/0.59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6.8/0.037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3.8/0.026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0.025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0.083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0.055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0.41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2.77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3.8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3.94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0.037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0.26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0.985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4.75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4.46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6.59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76.4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241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CEPC Luminosity vs circumference</a:t>
            </a:r>
            <a:endParaRPr lang="zh-CN" altLang="en-US" dirty="0"/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7" y="1772816"/>
            <a:ext cx="7187527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573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100km CEPC vs </a:t>
            </a:r>
            <a:r>
              <a:rPr lang="en-US" altLang="zh-CN" dirty="0" err="1" smtClean="0"/>
              <a:t>Fcc-ee</a:t>
            </a:r>
            <a:endParaRPr lang="zh-CN" altLang="en-US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6696744" cy="4525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527032" y="1762943"/>
            <a:ext cx="1296144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HOM</a:t>
            </a:r>
            <a:r>
              <a:rPr lang="en-US" altLang="zh-CN" sz="1400" dirty="0" smtClean="0"/>
              <a:t>=11.3 kw</a:t>
            </a:r>
            <a:endParaRPr lang="zh-CN" altLang="en-US" sz="1400" dirty="0"/>
          </a:p>
        </p:txBody>
      </p:sp>
      <p:sp>
        <p:nvSpPr>
          <p:cNvPr id="4" name="矩形 3"/>
          <p:cNvSpPr/>
          <p:nvPr/>
        </p:nvSpPr>
        <p:spPr>
          <a:xfrm>
            <a:off x="3563888" y="2763643"/>
            <a:ext cx="1192955" cy="30777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zh-CN" sz="1400" dirty="0" smtClean="0"/>
              <a:t>P</a:t>
            </a:r>
            <a:r>
              <a:rPr lang="en-US" altLang="zh-CN" sz="1400" baseline="-25000" dirty="0" smtClean="0"/>
              <a:t>HOM</a:t>
            </a:r>
            <a:r>
              <a:rPr lang="en-US" altLang="zh-CN" sz="1400" dirty="0" smtClean="0"/>
              <a:t>=29.1 </a:t>
            </a:r>
            <a:r>
              <a:rPr lang="en-US" altLang="zh-CN" sz="1400" dirty="0"/>
              <a:t>kw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5616" y="6237312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2400" dirty="0" err="1" smtClean="0"/>
              <a:t>Fcc-ee</a:t>
            </a:r>
            <a:r>
              <a:rPr lang="en-US" altLang="zh-CN" sz="2400" dirty="0" smtClean="0"/>
              <a:t> did not include the constraint for HOM power.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1150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i="1" dirty="0" smtClean="0">
                <a:sym typeface="Symbol"/>
              </a:rPr>
              <a:t></a:t>
            </a:r>
            <a:r>
              <a:rPr lang="en-US" altLang="zh-CN" i="1" baseline="-25000" dirty="0" smtClean="0"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 vs circumference </a:t>
            </a:r>
            <a:r>
              <a:rPr lang="en-US" altLang="zh-CN" dirty="0"/>
              <a:t>(Higgs)</a:t>
            </a:r>
            <a:endParaRPr lang="zh-CN" alt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16832"/>
            <a:ext cx="6696744" cy="4300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811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Bunch number vs circumference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844824"/>
            <a:ext cx="7007240" cy="4212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20072" y="2060848"/>
            <a:ext cx="792088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zh-CN" sz="2000" dirty="0" smtClean="0"/>
              <a:t>Higgs</a:t>
            </a:r>
            <a:endParaRPr lang="zh-CN" altLang="en-US" sz="20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801539"/>
            <a:ext cx="7079248" cy="42553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50042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Bunch charge vs circumference</a:t>
            </a:r>
            <a:endParaRPr lang="zh-CN" altLang="en-US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772816"/>
            <a:ext cx="7372104" cy="44314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1087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5978</TotalTime>
  <Words>1082</Words>
  <Application>Microsoft Office PowerPoint</Application>
  <PresentationFormat>全屏显示(4:3)</PresentationFormat>
  <Paragraphs>522</Paragraphs>
  <Slides>19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1" baseType="lpstr">
      <vt:lpstr>Office 主题</vt:lpstr>
      <vt:lpstr>Equation</vt:lpstr>
      <vt:lpstr>CEPC partial double ring scheme and crab-waist parameters</vt:lpstr>
      <vt:lpstr>Primary parameter for CEPC double ring （wangdou20160325）</vt:lpstr>
      <vt:lpstr>parameter for CEPC double ring-88km （wangdou20160329）</vt:lpstr>
      <vt:lpstr>parameter for CEPC double ring-100km （wangdou20160329）</vt:lpstr>
      <vt:lpstr>CEPC Luminosity vs circumference</vt:lpstr>
      <vt:lpstr>100km CEPC vs Fcc-ee</vt:lpstr>
      <vt:lpstr>y vs circumference (Higgs)</vt:lpstr>
      <vt:lpstr>Bunch number vs circumference</vt:lpstr>
      <vt:lpstr>Bunch charge vs circumference</vt:lpstr>
      <vt:lpstr>Energy acceptance vs circumference (Higgs)</vt:lpstr>
      <vt:lpstr>SR loss vs circumference</vt:lpstr>
      <vt:lpstr> Double ring FFS design with crab sextupoles</vt:lpstr>
      <vt:lpstr>Final doublet</vt:lpstr>
      <vt:lpstr>Crab sextupole strength</vt:lpstr>
      <vt:lpstr>Insert FFS in PDR</vt:lpstr>
      <vt:lpstr>DA of the whole ring</vt:lpstr>
      <vt:lpstr>Chromaticity correction in FFS</vt:lpstr>
      <vt:lpstr>DA after chromaticity correction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parameter design</dc:title>
  <dc:creator>Dou</dc:creator>
  <cp:lastModifiedBy>Dou</cp:lastModifiedBy>
  <cp:revision>133</cp:revision>
  <dcterms:created xsi:type="dcterms:W3CDTF">2015-12-30T07:06:21Z</dcterms:created>
  <dcterms:modified xsi:type="dcterms:W3CDTF">2016-04-01T00:41:28Z</dcterms:modified>
</cp:coreProperties>
</file>