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47"/>
  </p:handoutMasterIdLst>
  <p:sldIdLst>
    <p:sldId id="256" r:id="rId3"/>
    <p:sldId id="257" r:id="rId5"/>
    <p:sldId id="315" r:id="rId6"/>
    <p:sldId id="332" r:id="rId7"/>
    <p:sldId id="333" r:id="rId8"/>
    <p:sldId id="322" r:id="rId9"/>
    <p:sldId id="318" r:id="rId10"/>
    <p:sldId id="317" r:id="rId11"/>
    <p:sldId id="263" r:id="rId12"/>
    <p:sldId id="334" r:id="rId13"/>
    <p:sldId id="335" r:id="rId14"/>
    <p:sldId id="323" r:id="rId15"/>
    <p:sldId id="337" r:id="rId16"/>
    <p:sldId id="336" r:id="rId17"/>
    <p:sldId id="338" r:id="rId18"/>
    <p:sldId id="339" r:id="rId19"/>
    <p:sldId id="340" r:id="rId20"/>
    <p:sldId id="342" r:id="rId21"/>
    <p:sldId id="343" r:id="rId22"/>
    <p:sldId id="344" r:id="rId23"/>
    <p:sldId id="345" r:id="rId24"/>
    <p:sldId id="268" r:id="rId25"/>
    <p:sldId id="356" r:id="rId26"/>
    <p:sldId id="348" r:id="rId27"/>
    <p:sldId id="349" r:id="rId28"/>
    <p:sldId id="350" r:id="rId29"/>
    <p:sldId id="351" r:id="rId30"/>
    <p:sldId id="352" r:id="rId31"/>
    <p:sldId id="353" r:id="rId32"/>
    <p:sldId id="354" r:id="rId33"/>
    <p:sldId id="355" r:id="rId34"/>
    <p:sldId id="357" r:id="rId35"/>
    <p:sldId id="358" r:id="rId36"/>
    <p:sldId id="275" r:id="rId37"/>
    <p:sldId id="309" r:id="rId38"/>
    <p:sldId id="359" r:id="rId39"/>
    <p:sldId id="360" r:id="rId40"/>
    <p:sldId id="361" r:id="rId41"/>
    <p:sldId id="362" r:id="rId42"/>
    <p:sldId id="363" r:id="rId43"/>
    <p:sldId id="364" r:id="rId44"/>
    <p:sldId id="365" r:id="rId45"/>
    <p:sldId id="366" r:id="rId46"/>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99D699"/>
    <a:srgbClr val="FF9999"/>
    <a:srgbClr val="FDF385"/>
    <a:srgbClr val="990099"/>
    <a:srgbClr val="3333CC"/>
    <a:srgbClr val="003399"/>
    <a:srgbClr val="CC33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9464" autoAdjust="0"/>
  </p:normalViewPr>
  <p:slideViewPr>
    <p:cSldViewPr snapToGrid="0">
      <p:cViewPr varScale="1">
        <p:scale>
          <a:sx n="59" d="100"/>
          <a:sy n="59" d="100"/>
        </p:scale>
        <p:origin x="1758"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0" Type="http://schemas.openxmlformats.org/officeDocument/2006/relationships/image" Target="../media/image20.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2"/>
            <a:ext cx="3962400" cy="344091"/>
          </a:xfrm>
          <a:prstGeom prst="rect">
            <a:avLst/>
          </a:prstGeom>
        </p:spPr>
        <p:txBody>
          <a:bodyPr vert="horz" lIns="91440" tIns="45720" rIns="91440" bIns="45720" rtlCol="0"/>
          <a:lstStyle>
            <a:lvl1pPr algn="r">
              <a:defRPr sz="1200"/>
            </a:lvl1pPr>
          </a:lstStyle>
          <a:p>
            <a:fld id="{BDE08DF4-D430-4E88-A37C-22BF16B00978}"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2FFCCBB-E2D5-4EEE-B005-A15EC3913EA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9C74BF76-BD28-44CF-8912-947D7EA54B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1D344FC-2B91-4F00-A3C6-722EB003E0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latinLnBrk="0" hangingPunct="1">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各位老师好，我是来自清华大学工物系的硕士生杨恒江。我的报告题目是一个逆康普顿散射装置的辐射屏蔽设计，由于时间有限</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报告内容较多</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所以我讲的稍快点</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希望各位多提宝贵意见。</a:t>
            </a:r>
            <a:endParaRPr lang="zh-CN" altLang="zh-CN" sz="1200" kern="1200" dirty="0" smtClean="0">
              <a:solidFill>
                <a:schemeClr val="tx1"/>
              </a:solidFill>
              <a:effectLst/>
              <a:latin typeface="+mn-lt"/>
              <a:ea typeface="+mn-ea"/>
              <a:cs typeface="+mn-cs"/>
            </a:endParaRPr>
          </a:p>
          <a:p>
            <a:endParaRPr lang="zh-CN" altLang="en-US" dirty="0" smtClean="0">
              <a:latin typeface="Arial" pitchFamily="34" charset="0"/>
            </a:endParaRPr>
          </a:p>
        </p:txBody>
      </p:sp>
      <p:sp>
        <p:nvSpPr>
          <p:cNvPr id="61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17878226-1204-43ED-B5A0-DE42D44F60C0}" type="slidenum">
              <a:rPr lang="en-US" altLang="zh-CN" smtClean="0"/>
            </a:fld>
            <a:endParaRPr lang="en-US" altLang="zh-CN" smtClean="0"/>
          </a:p>
        </p:txBody>
      </p:sp>
      <p:sp>
        <p:nvSpPr>
          <p:cNvPr id="6149" name="日期占位符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102CEA0E-3D2A-4E74-8EFA-00EB17C4F464}" type="datetime1">
              <a:rPr lang="zh-CN" altLang="en-US"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加速器运行期间假设束流输运过程中两个加速段各有</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的线均匀损失，废束桶</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的点损失</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加速器隧道主体墙的屏蔽采用半经验程序</a:t>
            </a:r>
            <a:r>
              <a:rPr lang="en-US" altLang="zh-CN" sz="1200" kern="1200" dirty="0" smtClean="0">
                <a:solidFill>
                  <a:schemeClr val="tx1"/>
                </a:solidFill>
                <a:effectLst/>
                <a:latin typeface="+mn-lt"/>
                <a:ea typeface="+mn-ea"/>
                <a:cs typeface="+mn-cs"/>
              </a:rPr>
              <a:t>Shield11</a:t>
            </a:r>
            <a:r>
              <a:rPr lang="zh-CN" altLang="zh-CN" sz="1200" kern="1200" dirty="0" smtClean="0">
                <a:solidFill>
                  <a:schemeClr val="tx1"/>
                </a:solidFill>
                <a:effectLst/>
                <a:latin typeface="+mn-lt"/>
                <a:ea typeface="+mn-ea"/>
                <a:cs typeface="+mn-cs"/>
              </a:rPr>
              <a:t>进行计算，结果由蒙卡程序</a:t>
            </a:r>
            <a:r>
              <a:rPr lang="en-US" altLang="zh-CN" sz="1200" kern="1200" dirty="0"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进行验证。整个装置各部位的设计思路和主体屏蔽墙一致，都是先采用经验公式计算，再由蒙卡方法验证</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计算侧墙时，顶板居留因子取</a:t>
            </a:r>
            <a:r>
              <a:rPr lang="en-US" altLang="zh-CN" sz="1200" kern="1200" dirty="0" smtClean="0">
                <a:solidFill>
                  <a:schemeClr val="tx1"/>
                </a:solidFill>
                <a:effectLst/>
                <a:latin typeface="+mn-lt"/>
                <a:ea typeface="+mn-ea"/>
                <a:cs typeface="+mn-cs"/>
              </a:rPr>
              <a:t>0.25</a:t>
            </a:r>
            <a:r>
              <a:rPr lang="zh-CN" altLang="zh-CN" sz="1200" kern="1200" dirty="0" smtClean="0">
                <a:solidFill>
                  <a:schemeClr val="tx1"/>
                </a:solidFill>
                <a:effectLst/>
                <a:latin typeface="+mn-lt"/>
                <a:ea typeface="+mn-ea"/>
                <a:cs typeface="+mn-cs"/>
              </a:rPr>
              <a:t>，出于保守取两倍的安全因子。根据输入条件计算得到对应不同目标剂量率，源项不同距离时所需的屏蔽厚度。与国内同类装置对比，这个结果应该是</a:t>
            </a:r>
            <a:r>
              <a:rPr lang="zh-CN" altLang="en-US" sz="1200" kern="1200" dirty="0" smtClean="0">
                <a:solidFill>
                  <a:schemeClr val="tx1"/>
                </a:solidFill>
                <a:effectLst/>
                <a:latin typeface="+mn-lt"/>
                <a:ea typeface="+mn-ea"/>
                <a:cs typeface="+mn-cs"/>
              </a:rPr>
              <a:t>可信的</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隧道前端墙附近由供设备进出的设备门以及人员进出的屏蔽门。使用</a:t>
            </a:r>
            <a:r>
              <a:rPr lang="en-US" altLang="zh-CN" sz="1200" kern="1200" dirty="0"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建立束流均匀损失模型来计算，假设束流损失率为</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，电子最大发散角为</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°，电子能量为</a:t>
            </a:r>
            <a:r>
              <a:rPr lang="en-US" altLang="zh-CN" sz="1200" kern="1200" dirty="0" smtClean="0">
                <a:solidFill>
                  <a:schemeClr val="tx1"/>
                </a:solidFill>
                <a:effectLst/>
                <a:latin typeface="+mn-lt"/>
                <a:ea typeface="+mn-ea"/>
                <a:cs typeface="+mn-cs"/>
              </a:rPr>
              <a:t>180MeV</a:t>
            </a:r>
            <a:r>
              <a:rPr lang="zh-CN" altLang="zh-CN" sz="1200" kern="1200" dirty="0" smtClean="0">
                <a:solidFill>
                  <a:schemeClr val="tx1"/>
                </a:solidFill>
                <a:effectLst/>
                <a:latin typeface="+mn-lt"/>
                <a:ea typeface="+mn-ea"/>
                <a:cs typeface="+mn-cs"/>
              </a:rPr>
              <a:t>，管壁厚度</a:t>
            </a:r>
            <a:r>
              <a:rPr lang="en-US" altLang="zh-CN" sz="1200" kern="1200" dirty="0" smtClean="0">
                <a:solidFill>
                  <a:schemeClr val="tx1"/>
                </a:solidFill>
                <a:effectLst/>
                <a:latin typeface="+mn-lt"/>
                <a:ea typeface="+mn-ea"/>
                <a:cs typeface="+mn-cs"/>
              </a:rPr>
              <a:t>2cm</a:t>
            </a:r>
            <a:r>
              <a:rPr lang="zh-CN" altLang="zh-CN" sz="1200" kern="1200" dirty="0" smtClean="0">
                <a:solidFill>
                  <a:schemeClr val="tx1"/>
                </a:solidFill>
                <a:effectLst/>
                <a:latin typeface="+mn-lt"/>
                <a:ea typeface="+mn-ea"/>
                <a:cs typeface="+mn-cs"/>
              </a:rPr>
              <a:t>，材料为铁。这个均匀损失模型也使用在了对其他部件进行模拟计算时，只不过能量不同</a:t>
            </a:r>
            <a:r>
              <a:rPr lang="zh-CN" altLang="en-US"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latinLnBrk="0" hangingPunct="1">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经计算前端墙取</a:t>
            </a:r>
            <a:r>
              <a:rPr lang="en-US" altLang="zh-CN" sz="1200" kern="1200" dirty="0" smtClean="0">
                <a:solidFill>
                  <a:schemeClr val="tx1"/>
                </a:solidFill>
                <a:effectLst/>
                <a:latin typeface="+mn-lt"/>
                <a:ea typeface="+mn-ea"/>
                <a:cs typeface="+mn-cs"/>
              </a:rPr>
              <a:t>80cm</a:t>
            </a:r>
            <a:r>
              <a:rPr lang="zh-CN" altLang="zh-CN" sz="1200" kern="1200" dirty="0" smtClean="0">
                <a:solidFill>
                  <a:schemeClr val="tx1"/>
                </a:solidFill>
                <a:effectLst/>
                <a:latin typeface="+mn-lt"/>
                <a:ea typeface="+mn-ea"/>
                <a:cs typeface="+mn-cs"/>
              </a:rPr>
              <a:t>，设备门结构为</a:t>
            </a:r>
            <a:r>
              <a:rPr lang="en-US" altLang="zh-CN" sz="1200" kern="1200" dirty="0" smtClean="0">
                <a:solidFill>
                  <a:schemeClr val="tx1"/>
                </a:solidFill>
                <a:effectLst/>
                <a:latin typeface="+mn-lt"/>
                <a:ea typeface="+mn-ea"/>
                <a:cs typeface="+mn-cs"/>
              </a:rPr>
              <a:t>6cm</a:t>
            </a:r>
            <a:r>
              <a:rPr lang="zh-CN" altLang="zh-CN" sz="1200" kern="1200" dirty="0" smtClean="0">
                <a:solidFill>
                  <a:schemeClr val="tx1"/>
                </a:solidFill>
                <a:effectLst/>
                <a:latin typeface="+mn-lt"/>
                <a:ea typeface="+mn-ea"/>
                <a:cs typeface="+mn-cs"/>
              </a:rPr>
              <a:t>铁</a:t>
            </a:r>
            <a:r>
              <a:rPr lang="en-US" altLang="zh-CN" sz="1200" kern="1200" dirty="0" smtClean="0">
                <a:solidFill>
                  <a:schemeClr val="tx1"/>
                </a:solidFill>
                <a:effectLst/>
                <a:latin typeface="+mn-lt"/>
                <a:ea typeface="+mn-ea"/>
                <a:cs typeface="+mn-cs"/>
              </a:rPr>
              <a:t>+20cm</a:t>
            </a:r>
            <a:r>
              <a:rPr lang="zh-CN" altLang="zh-CN" sz="1200" kern="1200" dirty="0" smtClean="0">
                <a:solidFill>
                  <a:schemeClr val="tx1"/>
                </a:solidFill>
                <a:effectLst/>
                <a:latin typeface="+mn-lt"/>
                <a:ea typeface="+mn-ea"/>
                <a:cs typeface="+mn-cs"/>
              </a:rPr>
              <a:t>混凝土</a:t>
            </a:r>
            <a:r>
              <a:rPr lang="en-US" altLang="zh-CN" sz="1200" kern="1200" dirty="0" smtClean="0">
                <a:solidFill>
                  <a:schemeClr val="tx1"/>
                </a:solidFill>
                <a:effectLst/>
                <a:latin typeface="+mn-lt"/>
                <a:ea typeface="+mn-ea"/>
                <a:cs typeface="+mn-cs"/>
              </a:rPr>
              <a:t>+6cm</a:t>
            </a:r>
            <a:r>
              <a:rPr lang="zh-CN" altLang="zh-CN" sz="1200" kern="1200" dirty="0" smtClean="0">
                <a:solidFill>
                  <a:schemeClr val="tx1"/>
                </a:solidFill>
                <a:effectLst/>
                <a:latin typeface="+mn-lt"/>
                <a:ea typeface="+mn-ea"/>
                <a:cs typeface="+mn-cs"/>
              </a:rPr>
              <a:t>铁</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两侧与上方超出墙体</a:t>
            </a:r>
            <a:r>
              <a:rPr lang="en-US" altLang="zh-CN" sz="1200" kern="1200" dirty="0" smtClean="0">
                <a:solidFill>
                  <a:schemeClr val="tx1"/>
                </a:solidFill>
                <a:effectLst/>
                <a:latin typeface="+mn-lt"/>
                <a:ea typeface="+mn-ea"/>
                <a:cs typeface="+mn-cs"/>
              </a:rPr>
              <a:t>20cm</a:t>
            </a:r>
            <a:r>
              <a:rPr lang="zh-CN" altLang="zh-CN" sz="1200" kern="1200" dirty="0" smtClean="0">
                <a:solidFill>
                  <a:schemeClr val="tx1"/>
                </a:solidFill>
                <a:effectLst/>
                <a:latin typeface="+mn-lt"/>
                <a:ea typeface="+mn-ea"/>
                <a:cs typeface="+mn-cs"/>
              </a:rPr>
              <a:t>，下方应有地沟</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防止从缝隙泄漏出剂量。屏蔽门包括两个门</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隧道侧的门为</a:t>
            </a:r>
            <a:r>
              <a:rPr lang="en-US" altLang="zh-CN" sz="1200" kern="1200" dirty="0" smtClean="0">
                <a:solidFill>
                  <a:schemeClr val="tx1"/>
                </a:solidFill>
                <a:effectLst/>
                <a:latin typeface="+mn-lt"/>
                <a:ea typeface="+mn-ea"/>
                <a:cs typeface="+mn-cs"/>
              </a:rPr>
              <a:t>5cm</a:t>
            </a:r>
            <a:r>
              <a:rPr lang="zh-CN" altLang="zh-CN" sz="1200" kern="1200" dirty="0" smtClean="0">
                <a:solidFill>
                  <a:schemeClr val="tx1"/>
                </a:solidFill>
                <a:effectLst/>
                <a:latin typeface="+mn-lt"/>
                <a:ea typeface="+mn-ea"/>
                <a:cs typeface="+mn-cs"/>
              </a:rPr>
              <a:t>铁，外侧的门为</a:t>
            </a:r>
            <a:r>
              <a:rPr lang="en-US" altLang="zh-CN" sz="1200" kern="1200" dirty="0" smtClean="0">
                <a:solidFill>
                  <a:schemeClr val="tx1"/>
                </a:solidFill>
                <a:effectLst/>
                <a:latin typeface="+mn-lt"/>
                <a:ea typeface="+mn-ea"/>
                <a:cs typeface="+mn-cs"/>
              </a:rPr>
              <a:t>3cm</a:t>
            </a:r>
            <a:r>
              <a:rPr lang="zh-CN" altLang="zh-CN" sz="1200" kern="1200" dirty="0" smtClean="0">
                <a:solidFill>
                  <a:schemeClr val="tx1"/>
                </a:solidFill>
                <a:effectLst/>
                <a:latin typeface="+mn-lt"/>
                <a:ea typeface="+mn-ea"/>
                <a:cs typeface="+mn-cs"/>
              </a:rPr>
              <a:t>铁</a:t>
            </a:r>
            <a:r>
              <a:rPr lang="en-US" altLang="zh-CN" sz="1200" kern="1200" dirty="0" smtClean="0">
                <a:solidFill>
                  <a:schemeClr val="tx1"/>
                </a:solidFill>
                <a:effectLst/>
                <a:latin typeface="+mn-lt"/>
                <a:ea typeface="+mn-ea"/>
                <a:cs typeface="+mn-cs"/>
              </a:rPr>
              <a:t>+20cm</a:t>
            </a:r>
            <a:r>
              <a:rPr lang="zh-CN" altLang="zh-CN" sz="1200" kern="1200" dirty="0" smtClean="0">
                <a:solidFill>
                  <a:schemeClr val="tx1"/>
                </a:solidFill>
                <a:effectLst/>
                <a:latin typeface="+mn-lt"/>
                <a:ea typeface="+mn-ea"/>
                <a:cs typeface="+mn-cs"/>
              </a:rPr>
              <a:t>混凝土。</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在隧道后端墙的计算中也采用相同的束流损失模型，电子能量为</a:t>
            </a:r>
            <a:r>
              <a:rPr lang="en-US" altLang="zh-CN" sz="1200" kern="1200" dirty="0" smtClean="0">
                <a:solidFill>
                  <a:schemeClr val="tx1"/>
                </a:solidFill>
                <a:effectLst/>
                <a:latin typeface="+mn-lt"/>
                <a:ea typeface="+mn-ea"/>
                <a:cs typeface="+mn-cs"/>
              </a:rPr>
              <a:t>1GeV</a:t>
            </a:r>
            <a:r>
              <a:rPr lang="zh-CN" altLang="zh-CN" sz="1200" kern="1200" dirty="0" smtClean="0">
                <a:solidFill>
                  <a:schemeClr val="tx1"/>
                </a:solidFill>
                <a:effectLst/>
                <a:latin typeface="+mn-lt"/>
                <a:ea typeface="+mn-ea"/>
                <a:cs typeface="+mn-cs"/>
              </a:rPr>
              <a:t>。为了释放实验厅室使用体积，采用针对热点屏蔽的方法，在束流前端方向后端墙上设置了一半径</a:t>
            </a:r>
            <a:r>
              <a:rPr lang="en-US" altLang="zh-CN" sz="1200" kern="1200" dirty="0" smtClean="0">
                <a:solidFill>
                  <a:schemeClr val="tx1"/>
                </a:solidFill>
                <a:effectLst/>
                <a:latin typeface="+mn-lt"/>
                <a:ea typeface="+mn-ea"/>
                <a:cs typeface="+mn-cs"/>
              </a:rPr>
              <a:t>35cm</a:t>
            </a:r>
            <a:r>
              <a:rPr lang="zh-CN" altLang="zh-CN" sz="1200" kern="1200" dirty="0" smtClean="0">
                <a:solidFill>
                  <a:schemeClr val="tx1"/>
                </a:solidFill>
                <a:effectLst/>
                <a:latin typeface="+mn-lt"/>
                <a:ea typeface="+mn-ea"/>
                <a:cs typeface="+mn-cs"/>
              </a:rPr>
              <a:t>，厚度</a:t>
            </a:r>
            <a:r>
              <a:rPr lang="en-US" altLang="zh-CN" sz="1200" kern="1200" dirty="0" smtClean="0">
                <a:solidFill>
                  <a:schemeClr val="tx1"/>
                </a:solidFill>
                <a:effectLst/>
                <a:latin typeface="+mn-lt"/>
                <a:ea typeface="+mn-ea"/>
                <a:cs typeface="+mn-cs"/>
              </a:rPr>
              <a:t>15cm</a:t>
            </a:r>
            <a:r>
              <a:rPr lang="zh-CN" altLang="zh-CN" sz="1200" kern="1200" dirty="0" smtClean="0">
                <a:solidFill>
                  <a:schemeClr val="tx1"/>
                </a:solidFill>
                <a:effectLst/>
                <a:latin typeface="+mn-lt"/>
                <a:ea typeface="+mn-ea"/>
                <a:cs typeface="+mn-cs"/>
              </a:rPr>
              <a:t>的圆形铁板，后端墙厚</a:t>
            </a:r>
            <a:r>
              <a:rPr lang="en-US" altLang="zh-CN" sz="1200" kern="1200" dirty="0" smtClean="0">
                <a:solidFill>
                  <a:schemeClr val="tx1"/>
                </a:solidFill>
                <a:effectLst/>
                <a:latin typeface="+mn-lt"/>
                <a:ea typeface="+mn-ea"/>
                <a:cs typeface="+mn-cs"/>
              </a:rPr>
              <a:t>200cm</a:t>
            </a:r>
            <a:r>
              <a:rPr lang="zh-CN" altLang="zh-CN" sz="1200" kern="1200" dirty="0" smtClean="0">
                <a:solidFill>
                  <a:schemeClr val="tx1"/>
                </a:solidFill>
                <a:effectLst/>
                <a:latin typeface="+mn-lt"/>
                <a:ea typeface="+mn-ea"/>
                <a:cs typeface="+mn-cs"/>
              </a:rPr>
              <a:t>。墙外剂量均低于</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μ</a:t>
            </a:r>
            <a:r>
              <a:rPr lang="en-US" altLang="zh-CN" sz="1200" kern="1200" dirty="0" err="1" smtClean="0">
                <a:solidFill>
                  <a:schemeClr val="tx1"/>
                </a:solidFill>
                <a:effectLst/>
                <a:latin typeface="+mn-lt"/>
                <a:ea typeface="+mn-ea"/>
                <a:cs typeface="+mn-cs"/>
              </a:rPr>
              <a:t>Sv</a:t>
            </a:r>
            <a:r>
              <a:rPr lang="en-US" altLang="zh-CN" sz="1200" kern="1200" dirty="0" smtClean="0">
                <a:solidFill>
                  <a:schemeClr val="tx1"/>
                </a:solidFill>
                <a:effectLst/>
                <a:latin typeface="+mn-lt"/>
                <a:ea typeface="+mn-ea"/>
                <a:cs typeface="+mn-cs"/>
              </a:rPr>
              <a:t>/h</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射线的剂量计算采用相关经验公式得到</a:t>
            </a:r>
            <a:endParaRPr lang="zh-CN" altLang="en-US" dirty="0"/>
          </a:p>
        </p:txBody>
      </p:sp>
      <p:sp>
        <p:nvSpPr>
          <p:cNvPr id="4" name="灯片编号占位符 3"/>
          <p:cNvSpPr>
            <a:spLocks noGrp="1"/>
          </p:cNvSpPr>
          <p:nvPr>
            <p:ph type="sldNum" sz="quarter" idx="10"/>
          </p:nvPr>
        </p:nvSpPr>
        <p:spPr/>
        <p:txBody>
          <a:bodyPr/>
          <a:lstStyle/>
          <a:p>
            <a:fld id="{53C56BF0-23C9-4E7B-9069-AE8AB5A7D07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射线的剂量计算采用相关经验公式得到</a:t>
            </a:r>
            <a:endParaRPr lang="zh-CN" altLang="en-US" dirty="0"/>
          </a:p>
        </p:txBody>
      </p:sp>
      <p:sp>
        <p:nvSpPr>
          <p:cNvPr id="4" name="灯片编号占位符 3"/>
          <p:cNvSpPr>
            <a:spLocks noGrp="1"/>
          </p:cNvSpPr>
          <p:nvPr>
            <p:ph type="sldNum" sz="quarter" idx="10"/>
          </p:nvPr>
        </p:nvSpPr>
        <p:spPr/>
        <p:txBody>
          <a:bodyPr/>
          <a:lstStyle/>
          <a:p>
            <a:fld id="{53C56BF0-23C9-4E7B-9069-AE8AB5A7D07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在计算</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实验站侧墙厚度时主要考虑伽马射线打靶产生剂量，而计算微束实验站还需要考虑加速器电子束损的剂量贡献。两者分别由经验公式与</a:t>
            </a:r>
            <a:r>
              <a:rPr lang="en-US" altLang="zh-CN" sz="1200" kern="1200" dirty="0" smtClean="0">
                <a:solidFill>
                  <a:schemeClr val="tx1"/>
                </a:solidFill>
                <a:effectLst/>
                <a:latin typeface="+mn-lt"/>
                <a:ea typeface="+mn-ea"/>
                <a:cs typeface="+mn-cs"/>
              </a:rPr>
              <a:t>Shield11</a:t>
            </a:r>
            <a:r>
              <a:rPr lang="zh-CN" altLang="zh-CN" sz="1200" kern="1200" dirty="0" smtClean="0">
                <a:solidFill>
                  <a:schemeClr val="tx1"/>
                </a:solidFill>
                <a:effectLst/>
                <a:latin typeface="+mn-lt"/>
                <a:ea typeface="+mn-ea"/>
                <a:cs typeface="+mn-cs"/>
              </a:rPr>
              <a:t>计算，同时由于本装置伽马射线为笔形束，考虑到经验公式可能带来的较大误差，所以计算散射时安全因子取</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。计算出微束站与</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实验站屏蔽墙厚度</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与国内外同类型装置对比，将参数进行外推后，两者比较符合，证明使用经验方法得到的结果应该是可信的</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latinLnBrk="0" hangingPunct="1">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报告由以下几方面组成</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pPr lvl="0"/>
            <a:r>
              <a:rPr lang="zh-CN" altLang="zh-CN" sz="1200" kern="1200" dirty="0" smtClean="0">
                <a:solidFill>
                  <a:schemeClr val="tx1"/>
                </a:solidFill>
                <a:effectLst/>
                <a:latin typeface="+mn-lt"/>
                <a:ea typeface="+mn-ea"/>
                <a:cs typeface="+mn-cs"/>
              </a:rPr>
              <a:t>进入</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实验站</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射线由光子收集器收集。采用圆柱形结构，材料为铁。为了屏蔽反散射，收集器开口较深，使用</a:t>
            </a:r>
            <a:r>
              <a:rPr lang="en-US" altLang="zh-CN" sz="1200" kern="1200" dirty="0"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对射线未打靶直接被收集器收集的情况进行了模拟。</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实验站侧面有供设备进出的设备门，材料为铁，厚度通过</a:t>
            </a:r>
            <a:r>
              <a:rPr lang="en-US" altLang="zh-CN" sz="1200" kern="1200" dirty="0" smtClean="0">
                <a:solidFill>
                  <a:schemeClr val="tx1"/>
                </a:solidFill>
                <a:effectLst/>
                <a:latin typeface="+mn-lt"/>
                <a:ea typeface="+mn-ea"/>
                <a:cs typeface="+mn-cs"/>
              </a:rPr>
              <a:t>3MeV</a:t>
            </a:r>
            <a:r>
              <a:rPr lang="zh-CN" altLang="zh-CN" sz="1200" kern="1200" dirty="0" smtClean="0">
                <a:solidFill>
                  <a:schemeClr val="tx1"/>
                </a:solidFill>
                <a:effectLst/>
                <a:latin typeface="+mn-lt"/>
                <a:ea typeface="+mn-ea"/>
                <a:cs typeface="+mn-cs"/>
              </a:rPr>
              <a:t>光子在混凝土与铁中的十值层得到。同时针对散射最严重的靶情形进行了计算，发现设备门两侧宽出墙体</a:t>
            </a:r>
            <a:r>
              <a:rPr lang="en-US" altLang="zh-CN" sz="1200" kern="1200" dirty="0" smtClean="0">
                <a:solidFill>
                  <a:schemeClr val="tx1"/>
                </a:solidFill>
                <a:effectLst/>
                <a:latin typeface="+mn-lt"/>
                <a:ea typeface="+mn-ea"/>
                <a:cs typeface="+mn-cs"/>
              </a:rPr>
              <a:t>20cm</a:t>
            </a:r>
            <a:r>
              <a:rPr lang="zh-CN" altLang="zh-CN" sz="1200" kern="1200" dirty="0" smtClean="0">
                <a:solidFill>
                  <a:schemeClr val="tx1"/>
                </a:solidFill>
                <a:effectLst/>
                <a:latin typeface="+mn-lt"/>
                <a:ea typeface="+mn-ea"/>
                <a:cs typeface="+mn-cs"/>
              </a:rPr>
              <a:t>时会导致散射后的粒子穿过较薄的混凝土而不经过设备门，从而在墙外形成一个高剂量区域，需要在设备门南侧添加局部屏蔽。因此设计了一个混凝土结构。</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在现设计上模拟了靶处于不同位置时γ实验站整体剂量分布，低于目标剂量率</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束流安全闸用于防止隧道中产生的中子、</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γ射线产生的辐射进入到伽马实验站。先使用</a:t>
            </a:r>
            <a:r>
              <a:rPr lang="en-US" altLang="zh-CN" sz="1200" kern="1200" dirty="0" smtClean="0">
                <a:solidFill>
                  <a:schemeClr val="tx1"/>
                </a:solidFill>
                <a:effectLst/>
                <a:latin typeface="+mn-lt"/>
                <a:ea typeface="+mn-ea"/>
                <a:cs typeface="+mn-cs"/>
              </a:rPr>
              <a:t>SHIELD11</a:t>
            </a:r>
            <a:r>
              <a:rPr lang="zh-CN" altLang="zh-CN" sz="1200" kern="1200" dirty="0" smtClean="0">
                <a:solidFill>
                  <a:schemeClr val="tx1"/>
                </a:solidFill>
                <a:effectLst/>
                <a:latin typeface="+mn-lt"/>
                <a:ea typeface="+mn-ea"/>
                <a:cs typeface="+mn-cs"/>
              </a:rPr>
              <a:t>与经验公式确定初步尺寸与材料，再用</a:t>
            </a:r>
            <a:r>
              <a:rPr lang="en-US" altLang="zh-CN" sz="1200" kern="1200" dirty="0"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模拟了电子均匀束损与光子打靶同时存在时安全闸的剂量情况，确定束流安全闸初步方案为半径</a:t>
            </a:r>
            <a:r>
              <a:rPr lang="en-US" altLang="zh-CN" sz="1200" kern="1200" dirty="0" smtClean="0">
                <a:solidFill>
                  <a:schemeClr val="tx1"/>
                </a:solidFill>
                <a:effectLst/>
                <a:latin typeface="+mn-lt"/>
                <a:ea typeface="+mn-ea"/>
                <a:cs typeface="+mn-cs"/>
              </a:rPr>
              <a:t>50cm</a:t>
            </a:r>
            <a:r>
              <a:rPr lang="zh-CN" altLang="zh-CN" sz="1200" kern="1200" dirty="0" smtClean="0">
                <a:solidFill>
                  <a:schemeClr val="tx1"/>
                </a:solidFill>
                <a:effectLst/>
                <a:latin typeface="+mn-lt"/>
                <a:ea typeface="+mn-ea"/>
                <a:cs typeface="+mn-cs"/>
              </a:rPr>
              <a:t>，厚度</a:t>
            </a:r>
            <a:r>
              <a:rPr lang="en-US" altLang="zh-CN" sz="1200" kern="1200" dirty="0" smtClean="0">
                <a:solidFill>
                  <a:schemeClr val="tx1"/>
                </a:solidFill>
                <a:effectLst/>
                <a:latin typeface="+mn-lt"/>
                <a:ea typeface="+mn-ea"/>
                <a:cs typeface="+mn-cs"/>
              </a:rPr>
              <a:t>90cm</a:t>
            </a:r>
            <a:r>
              <a:rPr lang="zh-CN" altLang="zh-CN" sz="1200" kern="1200" dirty="0" smtClean="0">
                <a:solidFill>
                  <a:schemeClr val="tx1"/>
                </a:solidFill>
                <a:effectLst/>
                <a:latin typeface="+mn-lt"/>
                <a:ea typeface="+mn-ea"/>
                <a:cs typeface="+mn-cs"/>
              </a:rPr>
              <a:t>的铁圆柱</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pPr lvl="0"/>
            <a:r>
              <a:rPr lang="zh-CN" altLang="zh-CN" sz="1200" kern="1200" dirty="0" smtClean="0">
                <a:solidFill>
                  <a:schemeClr val="tx1"/>
                </a:solidFill>
                <a:effectLst/>
                <a:latin typeface="+mn-lt"/>
                <a:ea typeface="+mn-ea"/>
                <a:cs typeface="+mn-cs"/>
              </a:rPr>
              <a:t>迷道的计算先由</a:t>
            </a:r>
            <a:r>
              <a:rPr lang="en-US" altLang="zh-CN" sz="1200" kern="1200" dirty="0" smtClean="0">
                <a:solidFill>
                  <a:schemeClr val="tx1"/>
                </a:solidFill>
                <a:effectLst/>
                <a:latin typeface="+mn-lt"/>
                <a:ea typeface="+mn-ea"/>
                <a:cs typeface="+mn-cs"/>
              </a:rPr>
              <a:t>NCRP144</a:t>
            </a:r>
            <a:r>
              <a:rPr lang="zh-CN" altLang="zh-CN" sz="1200" kern="1200" dirty="0" smtClean="0">
                <a:solidFill>
                  <a:schemeClr val="tx1"/>
                </a:solidFill>
                <a:effectLst/>
                <a:latin typeface="+mn-lt"/>
                <a:ea typeface="+mn-ea"/>
                <a:cs typeface="+mn-cs"/>
              </a:rPr>
              <a:t>建议的经验公式分别度中子与光子在迷道内的衰减输运进行计算。</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pPr marL="0" marR="0" lvl="0" indent="0" algn="l" defTabSz="914400" rtl="0" eaLnBrk="1" latinLnBrk="0" hangingPunct="1">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迷道的计算先由</a:t>
            </a:r>
            <a:r>
              <a:rPr lang="en-US" altLang="zh-CN" sz="1200" kern="1200" dirty="0" smtClean="0">
                <a:solidFill>
                  <a:schemeClr val="tx1"/>
                </a:solidFill>
                <a:effectLst/>
                <a:latin typeface="+mn-lt"/>
                <a:ea typeface="+mn-ea"/>
                <a:cs typeface="+mn-cs"/>
              </a:rPr>
              <a:t>NCRP144</a:t>
            </a:r>
            <a:r>
              <a:rPr lang="zh-CN" altLang="zh-CN" sz="1200" kern="1200" dirty="0" smtClean="0">
                <a:solidFill>
                  <a:schemeClr val="tx1"/>
                </a:solidFill>
                <a:effectLst/>
                <a:latin typeface="+mn-lt"/>
                <a:ea typeface="+mn-ea"/>
                <a:cs typeface="+mn-cs"/>
              </a:rPr>
              <a:t>建议的经验公式分别度中子与光子在迷道内的衰减输运进行计算。</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由于装置内的四处迷道位置不同，源项也不同，分别进行了计算设计，直线隧道东侧迷道由经验公式计算后使用</a:t>
            </a:r>
            <a:r>
              <a:rPr lang="en-US" altLang="zh-CN" sz="1200" kern="1200" dirty="0" err="1"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计算验证</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联通微束实验站与</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实验站的微束实验站迷道源项比较复杂，有电子加速器偏转前后的线损失以及微束站内</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射线打靶产生的辐射，考虑到源项多且剂量率高，所以迷道两侧出口均安装屏蔽门（</a:t>
            </a:r>
            <a:r>
              <a:rPr lang="en-US" altLang="zh-CN" sz="1200" kern="1200" dirty="0" smtClean="0">
                <a:solidFill>
                  <a:schemeClr val="tx1"/>
                </a:solidFill>
                <a:effectLst/>
                <a:latin typeface="+mn-lt"/>
                <a:ea typeface="+mn-ea"/>
                <a:cs typeface="+mn-cs"/>
              </a:rPr>
              <a:t>5cm</a:t>
            </a:r>
            <a:r>
              <a:rPr lang="zh-CN" altLang="zh-CN" sz="1200" kern="1200" dirty="0" smtClean="0">
                <a:solidFill>
                  <a:schemeClr val="tx1"/>
                </a:solidFill>
                <a:effectLst/>
                <a:latin typeface="+mn-lt"/>
                <a:ea typeface="+mn-ea"/>
                <a:cs typeface="+mn-cs"/>
              </a:rPr>
              <a:t>铁）加以屏蔽</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同时对伽马实验站与激光站迷道进行了计算设计。</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装置的天空反散射采用</a:t>
            </a:r>
            <a:r>
              <a:rPr lang="en-US" altLang="zh-CN" sz="1200" kern="1200" dirty="0" smtClean="0">
                <a:solidFill>
                  <a:schemeClr val="tx1"/>
                </a:solidFill>
                <a:effectLst/>
                <a:latin typeface="+mn-lt"/>
                <a:ea typeface="+mn-ea"/>
                <a:cs typeface="+mn-cs"/>
              </a:rPr>
              <a:t>NCRP144</a:t>
            </a:r>
            <a:r>
              <a:rPr lang="zh-CN" altLang="zh-CN" sz="1200" kern="1200" dirty="0" smtClean="0">
                <a:solidFill>
                  <a:schemeClr val="tx1"/>
                </a:solidFill>
                <a:effectLst/>
                <a:latin typeface="+mn-lt"/>
                <a:ea typeface="+mn-ea"/>
                <a:cs typeface="+mn-cs"/>
              </a:rPr>
              <a:t>建议的方法进行简单估算，结果表明通过屋顶又在空气中不断散射回到地面的中子对周边环境公众人员产生的影响可以忽略不计</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整个装置通过逆康普顿散射产生高品质的</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γ射线源。装置</a:t>
            </a:r>
            <a:r>
              <a:rPr lang="zh-CN" altLang="en-US" sz="1200" kern="1200" dirty="0" smtClean="0">
                <a:solidFill>
                  <a:schemeClr val="tx1"/>
                </a:solidFill>
                <a:effectLst/>
                <a:latin typeface="+mn-lt"/>
                <a:ea typeface="+mn-ea"/>
                <a:cs typeface="+mn-cs"/>
              </a:rPr>
              <a:t>主体</a:t>
            </a:r>
            <a:r>
              <a:rPr lang="zh-CN" altLang="zh-CN" sz="1200" kern="1200" dirty="0" smtClean="0">
                <a:solidFill>
                  <a:schemeClr val="tx1"/>
                </a:solidFill>
                <a:effectLst/>
                <a:latin typeface="+mn-lt"/>
                <a:ea typeface="+mn-ea"/>
                <a:cs typeface="+mn-cs"/>
              </a:rPr>
              <a:t>由</a:t>
            </a:r>
            <a:r>
              <a:rPr lang="zh-CN" altLang="en-US" sz="1200" kern="1200" dirty="0" smtClean="0">
                <a:solidFill>
                  <a:schemeClr val="tx1"/>
                </a:solidFill>
                <a:effectLst/>
                <a:latin typeface="+mn-lt"/>
                <a:ea typeface="+mn-ea"/>
                <a:cs typeface="+mn-cs"/>
              </a:rPr>
              <a:t>这</a:t>
            </a:r>
            <a:r>
              <a:rPr lang="zh-CN" altLang="zh-CN" sz="1200" kern="1200" dirty="0" smtClean="0">
                <a:solidFill>
                  <a:schemeClr val="tx1"/>
                </a:solidFill>
                <a:effectLst/>
                <a:latin typeface="+mn-lt"/>
                <a:ea typeface="+mn-ea"/>
                <a:cs typeface="+mn-cs"/>
              </a:rPr>
              <a:t>几个部分组成</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pPr marL="0" marR="0" lvl="0" indent="0" algn="l" defTabSz="914400" rtl="0" eaLnBrk="1" latinLnBrk="0" hangingPunct="1">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对于隧道内波导孔的屏蔽参考国内外想关装置的经验，在波导孔位置设置一屏蔽平台，屏蔽材料为混凝土</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平台两侧及后方都由混凝土包围。使用</a:t>
            </a:r>
            <a:r>
              <a:rPr lang="en-US" altLang="zh-CN" sz="1200" kern="1200" dirty="0" err="1"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模拟后可以看到通过波导孔泄露的辐射较好的被屏蔽在了出口附近。（波导系统负责连接速调管微波输出口和电子枪、速度压缩腔和加速管，负责微波功率的传输和在各加速器件间的分配）</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为了屏蔽让强光站产生激光进入隧道的激光孔泄露的辐射，根据想关工程需求，在隧道内设计了这样一个</a:t>
            </a:r>
            <a:r>
              <a:rPr lang="en-US" altLang="zh-CN" sz="1200" kern="1200" dirty="0" smtClean="0">
                <a:solidFill>
                  <a:schemeClr val="tx1"/>
                </a:solidFill>
                <a:effectLst/>
                <a:latin typeface="+mn-lt"/>
                <a:ea typeface="+mn-ea"/>
                <a:cs typeface="+mn-cs"/>
              </a:rPr>
              <a:t>L</a:t>
            </a:r>
            <a:r>
              <a:rPr lang="zh-CN" altLang="zh-CN" sz="1200" kern="1200" dirty="0" smtClean="0">
                <a:solidFill>
                  <a:schemeClr val="tx1"/>
                </a:solidFill>
                <a:effectLst/>
                <a:latin typeface="+mn-lt"/>
                <a:ea typeface="+mn-ea"/>
                <a:cs typeface="+mn-cs"/>
              </a:rPr>
              <a:t>形的混凝土墙进行了屏蔽，蒙卡验证内较好的对隧道内辐射进行屏蔽</a:t>
            </a:r>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装置废束桶是一个辐射热点，用石墨芯作为与入射电子相互作用的靶材料，以产生较少的轫致辐射；石墨芯外侧是铁屏蔽层，包容石墨；废束桶前方设置聚乙烯材料制成的中子吸收屏蔽层。</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latinLnBrk="0" hangingPunct="1">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废束桶前方有一法兰盘保持管道真空，使用</a:t>
            </a:r>
            <a:r>
              <a:rPr lang="en-US" altLang="zh-CN" sz="1200" kern="1200" dirty="0" smtClean="0">
                <a:solidFill>
                  <a:schemeClr val="tx1"/>
                </a:solidFill>
                <a:effectLst/>
                <a:latin typeface="+mn-lt"/>
                <a:ea typeface="+mn-ea"/>
                <a:cs typeface="+mn-cs"/>
              </a:rPr>
              <a:t>FLUKA</a:t>
            </a:r>
            <a:r>
              <a:rPr lang="zh-CN" altLang="zh-CN" sz="1200" kern="1200" dirty="0" smtClean="0">
                <a:solidFill>
                  <a:schemeClr val="tx1"/>
                </a:solidFill>
                <a:effectLst/>
                <a:latin typeface="+mn-lt"/>
                <a:ea typeface="+mn-ea"/>
                <a:cs typeface="+mn-cs"/>
              </a:rPr>
              <a:t>模拟了</a:t>
            </a:r>
            <a:r>
              <a:rPr lang="en-US" altLang="zh-CN" sz="1200" kern="1200" dirty="0" smtClean="0">
                <a:solidFill>
                  <a:schemeClr val="tx1"/>
                </a:solidFill>
                <a:effectLst/>
                <a:latin typeface="+mn-lt"/>
                <a:ea typeface="+mn-ea"/>
                <a:cs typeface="+mn-cs"/>
              </a:rPr>
              <a:t>1GeV</a:t>
            </a:r>
            <a:r>
              <a:rPr lang="zh-CN" altLang="zh-CN" sz="1200" kern="1200" dirty="0" smtClean="0">
                <a:solidFill>
                  <a:schemeClr val="tx1"/>
                </a:solidFill>
                <a:effectLst/>
                <a:latin typeface="+mn-lt"/>
                <a:ea typeface="+mn-ea"/>
                <a:cs typeface="+mn-cs"/>
              </a:rPr>
              <a:t>电子打在法兰盘后再打入废束桶时的剂量分布如图，墙外剂量达到</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μ</a:t>
            </a:r>
            <a:r>
              <a:rPr lang="en-US" altLang="zh-CN" sz="1200" kern="1200" dirty="0" err="1" smtClean="0">
                <a:solidFill>
                  <a:schemeClr val="tx1"/>
                </a:solidFill>
                <a:effectLst/>
                <a:latin typeface="+mn-lt"/>
                <a:ea typeface="+mn-ea"/>
                <a:cs typeface="+mn-cs"/>
              </a:rPr>
              <a:t>Sv</a:t>
            </a:r>
            <a:r>
              <a:rPr lang="en-US" altLang="zh-CN" sz="1200" kern="1200" dirty="0" smtClean="0">
                <a:solidFill>
                  <a:schemeClr val="tx1"/>
                </a:solidFill>
                <a:effectLst/>
                <a:latin typeface="+mn-lt"/>
                <a:ea typeface="+mn-ea"/>
                <a:cs typeface="+mn-cs"/>
              </a:rPr>
              <a:t>/h</a:t>
            </a:r>
            <a:r>
              <a:rPr lang="zh-CN" altLang="zh-CN" sz="1200" kern="1200" dirty="0" smtClean="0">
                <a:solidFill>
                  <a:schemeClr val="tx1"/>
                </a:solidFill>
                <a:effectLst/>
                <a:latin typeface="+mn-lt"/>
                <a:ea typeface="+mn-ea"/>
                <a:cs typeface="+mn-cs"/>
              </a:rPr>
              <a:t>以下的水平</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pitchFamily="34" charset="0"/>
            </a:endParaRPr>
          </a:p>
        </p:txBody>
      </p:sp>
      <p:sp>
        <p:nvSpPr>
          <p:cNvPr id="61444" name="幻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ea typeface="宋体" pitchFamily="2" charset="-122"/>
              </a:defRPr>
            </a:lvl1pPr>
            <a:lvl2pPr marL="742950" indent="-285750">
              <a:spcBef>
                <a:spcPct val="30000"/>
              </a:spcBef>
              <a:defRPr kumimoji="1" sz="1200">
                <a:solidFill>
                  <a:schemeClr val="tx1"/>
                </a:solidFill>
                <a:latin typeface="Arial" pitchFamily="34" charset="0"/>
                <a:ea typeface="宋体" pitchFamily="2" charset="-122"/>
              </a:defRPr>
            </a:lvl2pPr>
            <a:lvl3pPr marL="1143000" indent="-228600">
              <a:spcBef>
                <a:spcPct val="30000"/>
              </a:spcBef>
              <a:defRPr kumimoji="1" sz="1200">
                <a:solidFill>
                  <a:schemeClr val="tx1"/>
                </a:solidFill>
                <a:latin typeface="Arial" pitchFamily="34" charset="0"/>
                <a:ea typeface="宋体" pitchFamily="2" charset="-122"/>
              </a:defRPr>
            </a:lvl3pPr>
            <a:lvl4pPr marL="1600200" indent="-228600">
              <a:spcBef>
                <a:spcPct val="30000"/>
              </a:spcBef>
              <a:defRPr kumimoji="1" sz="1200">
                <a:solidFill>
                  <a:schemeClr val="tx1"/>
                </a:solidFill>
                <a:latin typeface="Arial" pitchFamily="34" charset="0"/>
                <a:ea typeface="宋体" pitchFamily="2" charset="-122"/>
              </a:defRPr>
            </a:lvl4pPr>
            <a:lvl5pPr marL="2057400" indent="-228600">
              <a:spcBef>
                <a:spcPct val="30000"/>
              </a:spcBef>
              <a:defRPr kumimoji="1"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kumimoji="1"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kumimoji="1"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kumimoji="1"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kumimoji="1" sz="1200">
                <a:solidFill>
                  <a:schemeClr val="tx1"/>
                </a:solidFill>
                <a:latin typeface="Arial" pitchFamily="34" charset="0"/>
                <a:ea typeface="宋体" pitchFamily="2" charset="-122"/>
              </a:defRPr>
            </a:lvl9pPr>
          </a:lstStyle>
          <a:p>
            <a:pPr>
              <a:spcBef>
                <a:spcPct val="0"/>
              </a:spcBef>
            </a:pPr>
            <a:fld id="{5B7020E9-E27E-44A7-A629-56A82AF9A219}" type="slidenum">
              <a:rPr kumimoji="0" lang="en-US" altLang="zh-CN" smtClean="0"/>
            </a:fld>
            <a:endParaRPr kumimoji="0" lang="en-US" altLang="zh-CN" smtClean="0"/>
          </a:p>
        </p:txBody>
      </p:sp>
      <p:sp>
        <p:nvSpPr>
          <p:cNvPr id="61445" name="日期占位符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2E1A5A44-4F51-46EE-B5FF-B4D557AD40E2}" type="datetime1">
              <a:rPr lang="zh-CN" altLang="en-US" smtClean="0"/>
            </a:fld>
            <a:endParaRPr lang="en-US"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E406F-E262-4EBC-9A45-35C061F44D3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以下</a:t>
            </a:r>
            <a:r>
              <a:rPr lang="zh-CN" altLang="zh-CN" sz="1200" kern="1200" dirty="0" smtClean="0">
                <a:solidFill>
                  <a:schemeClr val="tx1"/>
                </a:solidFill>
                <a:effectLst/>
                <a:latin typeface="+mn-lt"/>
                <a:ea typeface="+mn-ea"/>
                <a:cs typeface="+mn-cs"/>
              </a:rPr>
              <a:t>加速器与激光系统的</a:t>
            </a:r>
            <a:r>
              <a:rPr lang="zh-CN" altLang="en-US" sz="1200" kern="1200" dirty="0" smtClean="0">
                <a:solidFill>
                  <a:schemeClr val="tx1"/>
                </a:solidFill>
                <a:effectLst/>
                <a:latin typeface="+mn-lt"/>
                <a:ea typeface="+mn-ea"/>
                <a:cs typeface="+mn-cs"/>
              </a:rPr>
              <a:t>相关</a:t>
            </a:r>
            <a:r>
              <a:rPr lang="zh-CN" altLang="zh-CN" sz="1200" kern="1200" dirty="0" smtClean="0">
                <a:solidFill>
                  <a:schemeClr val="tx1"/>
                </a:solidFill>
                <a:effectLst/>
                <a:latin typeface="+mn-lt"/>
                <a:ea typeface="+mn-ea"/>
                <a:cs typeface="+mn-cs"/>
              </a:rPr>
              <a:t>参数</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latinLnBrk="0" hangingPunct="1">
              <a:spcBef>
                <a:spcPts val="0"/>
              </a:spcBef>
              <a:spcAft>
                <a:spcPts val="0"/>
              </a:spcAft>
              <a:buClrTx/>
              <a:buSzTx/>
              <a:buFontTx/>
              <a:buNone/>
              <a:defRPr/>
            </a:pPr>
            <a:r>
              <a:rPr lang="zh-CN" altLang="en-US" sz="1200" kern="1200" dirty="0" smtClean="0">
                <a:solidFill>
                  <a:schemeClr val="tx1"/>
                </a:solidFill>
                <a:effectLst/>
                <a:latin typeface="+mn-lt"/>
                <a:ea typeface="+mn-ea"/>
                <a:cs typeface="+mn-cs"/>
              </a:rPr>
              <a:t>以下</a:t>
            </a:r>
            <a:r>
              <a:rPr lang="zh-CN" altLang="zh-CN" sz="1200" kern="1200" dirty="0" smtClean="0">
                <a:solidFill>
                  <a:schemeClr val="tx1"/>
                </a:solidFill>
                <a:effectLst/>
                <a:latin typeface="+mn-lt"/>
                <a:ea typeface="+mn-ea"/>
                <a:cs typeface="+mn-cs"/>
              </a:rPr>
              <a:t>加速器与激光系统的参数</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由此得到进行装置辐射屏蔽设计的几个关键参数。电子加速器能量一期</a:t>
            </a:r>
            <a:r>
              <a:rPr lang="en-US" altLang="zh-CN" sz="1200" kern="1200" dirty="0" smtClean="0">
                <a:solidFill>
                  <a:schemeClr val="tx1"/>
                </a:solidFill>
                <a:effectLst/>
                <a:latin typeface="+mn-lt"/>
                <a:ea typeface="+mn-ea"/>
                <a:cs typeface="+mn-cs"/>
              </a:rPr>
              <a:t>400mev</a:t>
            </a:r>
            <a:r>
              <a:rPr lang="zh-CN" altLang="zh-CN" sz="1200" kern="1200" dirty="0" smtClean="0">
                <a:solidFill>
                  <a:schemeClr val="tx1"/>
                </a:solidFill>
                <a:effectLst/>
                <a:latin typeface="+mn-lt"/>
                <a:ea typeface="+mn-ea"/>
                <a:cs typeface="+mn-cs"/>
              </a:rPr>
              <a:t>，二期</a:t>
            </a:r>
            <a:r>
              <a:rPr lang="en-US" altLang="zh-CN" sz="1200" kern="1200" dirty="0" smtClean="0">
                <a:solidFill>
                  <a:schemeClr val="tx1"/>
                </a:solidFill>
                <a:effectLst/>
                <a:latin typeface="+mn-lt"/>
                <a:ea typeface="+mn-ea"/>
                <a:cs typeface="+mn-cs"/>
              </a:rPr>
              <a:t>1GeV</a:t>
            </a:r>
            <a:r>
              <a:rPr lang="zh-CN" altLang="zh-CN" sz="1200" kern="1200" dirty="0" smtClean="0">
                <a:solidFill>
                  <a:schemeClr val="tx1"/>
                </a:solidFill>
                <a:effectLst/>
                <a:latin typeface="+mn-lt"/>
                <a:ea typeface="+mn-ea"/>
                <a:cs typeface="+mn-cs"/>
              </a:rPr>
              <a:t>，设计计算时都是使用较高的能量也就是</a:t>
            </a:r>
            <a:r>
              <a:rPr lang="en-US" altLang="zh-CN" sz="1200" kern="1200" dirty="0" smtClean="0">
                <a:solidFill>
                  <a:schemeClr val="tx1"/>
                </a:solidFill>
                <a:effectLst/>
                <a:latin typeface="+mn-lt"/>
                <a:ea typeface="+mn-ea"/>
                <a:cs typeface="+mn-cs"/>
              </a:rPr>
              <a:t>1GeV</a:t>
            </a:r>
            <a:r>
              <a:rPr lang="zh-CN" altLang="zh-CN" sz="1200" kern="1200" dirty="0" smtClean="0">
                <a:solidFill>
                  <a:schemeClr val="tx1"/>
                </a:solidFill>
                <a:effectLst/>
                <a:latin typeface="+mn-lt"/>
                <a:ea typeface="+mn-ea"/>
                <a:cs typeface="+mn-cs"/>
              </a:rPr>
              <a:t>作为电子的能量。重复频率</a:t>
            </a:r>
            <a:r>
              <a:rPr lang="en-US" altLang="zh-CN" sz="1200" kern="1200" dirty="0" smtClean="0">
                <a:solidFill>
                  <a:schemeClr val="tx1"/>
                </a:solidFill>
                <a:effectLst/>
                <a:latin typeface="+mn-lt"/>
                <a:ea typeface="+mn-ea"/>
                <a:cs typeface="+mn-cs"/>
              </a:rPr>
              <a:t>10Hz</a:t>
            </a:r>
            <a:r>
              <a:rPr lang="zh-CN" altLang="zh-CN" sz="1200" kern="1200" dirty="0" smtClean="0">
                <a:solidFill>
                  <a:schemeClr val="tx1"/>
                </a:solidFill>
                <a:effectLst/>
                <a:latin typeface="+mn-lt"/>
                <a:ea typeface="+mn-ea"/>
                <a:cs typeface="+mn-cs"/>
              </a:rPr>
              <a:t>，电荷量</a:t>
            </a:r>
            <a:r>
              <a:rPr lang="en-US" altLang="zh-CN" sz="1200" kern="1200" dirty="0" smtClean="0">
                <a:solidFill>
                  <a:schemeClr val="tx1"/>
                </a:solidFill>
                <a:effectLst/>
                <a:latin typeface="+mn-lt"/>
                <a:ea typeface="+mn-ea"/>
                <a:cs typeface="+mn-cs"/>
              </a:rPr>
              <a:t>1nC</a:t>
            </a:r>
            <a:r>
              <a:rPr lang="zh-CN" altLang="zh-CN" sz="1200" kern="1200" dirty="0" smtClean="0">
                <a:solidFill>
                  <a:schemeClr val="tx1"/>
                </a:solidFill>
                <a:effectLst/>
                <a:latin typeface="+mn-lt"/>
                <a:ea typeface="+mn-ea"/>
                <a:cs typeface="+mn-cs"/>
              </a:rPr>
              <a:t>，束流功率</a:t>
            </a:r>
            <a:r>
              <a:rPr lang="en-US" altLang="zh-CN" sz="1200" kern="1200" dirty="0" smtClean="0">
                <a:solidFill>
                  <a:schemeClr val="tx1"/>
                </a:solidFill>
                <a:effectLst/>
                <a:latin typeface="+mn-lt"/>
                <a:ea typeface="+mn-ea"/>
                <a:cs typeface="+mn-cs"/>
              </a:rPr>
              <a:t>4W</a:t>
            </a:r>
            <a:r>
              <a:rPr lang="zh-CN" altLang="zh-CN" sz="1200" kern="1200" dirty="0" smtClean="0">
                <a:solidFill>
                  <a:schemeClr val="tx1"/>
                </a:solidFill>
                <a:effectLst/>
                <a:latin typeface="+mn-lt"/>
                <a:ea typeface="+mn-ea"/>
                <a:cs typeface="+mn-cs"/>
              </a:rPr>
              <a:t>。产生的伽马射线能量是</a:t>
            </a:r>
            <a:r>
              <a:rPr lang="en-US" altLang="zh-CN" sz="1200" kern="1200" dirty="0" smtClean="0">
                <a:solidFill>
                  <a:schemeClr val="tx1"/>
                </a:solidFill>
                <a:effectLst/>
                <a:latin typeface="+mn-lt"/>
                <a:ea typeface="+mn-ea"/>
                <a:cs typeface="+mn-cs"/>
              </a:rPr>
              <a:t>3MeV</a:t>
            </a:r>
            <a:r>
              <a:rPr lang="zh-CN" altLang="zh-CN" sz="1200" kern="1200" dirty="0" smtClean="0">
                <a:solidFill>
                  <a:schemeClr val="tx1"/>
                </a:solidFill>
                <a:effectLst/>
                <a:latin typeface="+mn-lt"/>
                <a:ea typeface="+mn-ea"/>
                <a:cs typeface="+mn-cs"/>
              </a:rPr>
              <a:t>，强度是每秒</a:t>
            </a:r>
            <a:r>
              <a:rPr lang="en-US" altLang="zh-CN" sz="1200" kern="1200" dirty="0" smtClean="0">
                <a:solidFill>
                  <a:schemeClr val="tx1"/>
                </a:solidFill>
                <a:effectLst/>
                <a:latin typeface="+mn-lt"/>
                <a:ea typeface="+mn-ea"/>
                <a:cs typeface="+mn-cs"/>
              </a:rPr>
              <a:t>10E10</a:t>
            </a:r>
            <a:r>
              <a:rPr lang="zh-CN" altLang="zh-CN" sz="1200" kern="1200" dirty="0" smtClean="0">
                <a:solidFill>
                  <a:schemeClr val="tx1"/>
                </a:solidFill>
                <a:effectLst/>
                <a:latin typeface="+mn-lt"/>
                <a:ea typeface="+mn-ea"/>
                <a:cs typeface="+mn-cs"/>
              </a:rPr>
              <a:t>个光子，辐射张角</a:t>
            </a:r>
            <a:r>
              <a:rPr lang="en-US" altLang="zh-CN" sz="1200" kern="1200" dirty="0" smtClean="0">
                <a:solidFill>
                  <a:schemeClr val="tx1"/>
                </a:solidFill>
                <a:effectLst/>
                <a:latin typeface="+mn-lt"/>
                <a:ea typeface="+mn-ea"/>
                <a:cs typeface="+mn-cs"/>
              </a:rPr>
              <a:t>1.41mrad</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是一个束斑尺寸较小的笔形束。</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辐射屏蔽系统的设计原则遵循辐射防护三原则，同时根据国家相关标准来制定装置年剂量设计目标值，对于职业人员为每年</a:t>
            </a:r>
            <a:r>
              <a:rPr lang="en-US" altLang="zh-CN" sz="1200" kern="1200" dirty="0" smtClean="0">
                <a:solidFill>
                  <a:schemeClr val="tx1"/>
                </a:solidFill>
                <a:effectLst/>
                <a:latin typeface="+mn-lt"/>
                <a:ea typeface="+mn-ea"/>
                <a:cs typeface="+mn-cs"/>
              </a:rPr>
              <a:t>5mSv</a:t>
            </a:r>
            <a:r>
              <a:rPr lang="zh-CN" altLang="zh-CN" sz="1200" kern="1200" dirty="0" smtClean="0">
                <a:solidFill>
                  <a:schemeClr val="tx1"/>
                </a:solidFill>
                <a:effectLst/>
                <a:latin typeface="+mn-lt"/>
                <a:ea typeface="+mn-ea"/>
                <a:cs typeface="+mn-cs"/>
              </a:rPr>
              <a:t>，公众</a:t>
            </a:r>
            <a:r>
              <a:rPr lang="en-US" altLang="zh-CN" sz="1200" kern="1200" dirty="0" smtClean="0">
                <a:solidFill>
                  <a:schemeClr val="tx1"/>
                </a:solidFill>
                <a:effectLst/>
                <a:latin typeface="+mn-lt"/>
                <a:ea typeface="+mn-ea"/>
                <a:cs typeface="+mn-cs"/>
              </a:rPr>
              <a:t>0.1mSv</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装置的电子由前端隧道的光阴极注入器注入，逐级加速后与强光光学站内的钛蓝宝石激光系统产生的激光在微束实验站前端进行对撞，产生实验所用的</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γ射线。产生的射线可以通过微束站后端墙上预留的开孔进入γ实验站开展实验，也可以直接在后方的微束实验站内开展实验，当在微束站内进行实验的时候，需要一个束流安全闸来屏蔽从微束站后端墙上开孔泄露的辐射，避免对γ试验站内的人员造成辐射损伤。剩余的电子束流经过磁铁偏转后被安装在混凝土墙内的废束桶收集。</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由此对装置进行区域划分，由于剂量率没有本身没有限值，但是在设计过程中设定了一个目标值，每个区域的目标值不同。黄色斜杠区域剂量率目标值</a:t>
            </a:r>
            <a:r>
              <a:rPr lang="en-US" altLang="zh-CN" sz="1200" kern="1200" dirty="0" smtClean="0">
                <a:solidFill>
                  <a:schemeClr val="tx1"/>
                </a:solidFill>
                <a:effectLst/>
                <a:latin typeface="+mn-lt"/>
                <a:ea typeface="+mn-ea"/>
                <a:cs typeface="+mn-cs"/>
              </a:rPr>
              <a:t>2.5uSv</a:t>
            </a:r>
            <a:r>
              <a:rPr lang="zh-CN" altLang="zh-CN" sz="1200" kern="1200" dirty="0" smtClean="0">
                <a:solidFill>
                  <a:schemeClr val="tx1"/>
                </a:solidFill>
                <a:effectLst/>
                <a:latin typeface="+mn-lt"/>
                <a:ea typeface="+mn-ea"/>
                <a:cs typeface="+mn-cs"/>
              </a:rPr>
              <a:t>每小时，黄色与绿色区域剂量率目标值</a:t>
            </a:r>
            <a:r>
              <a:rPr lang="en-US" altLang="zh-CN" sz="1200" kern="1200" dirty="0" smtClean="0">
                <a:solidFill>
                  <a:schemeClr val="tx1"/>
                </a:solidFill>
                <a:effectLst/>
                <a:latin typeface="+mn-lt"/>
                <a:ea typeface="+mn-ea"/>
                <a:cs typeface="+mn-cs"/>
              </a:rPr>
              <a:t>0.25</a:t>
            </a:r>
            <a:r>
              <a:rPr lang="zh-CN" altLang="zh-CN" sz="1200" kern="1200" dirty="0" smtClean="0">
                <a:solidFill>
                  <a:schemeClr val="tx1"/>
                </a:solidFill>
                <a:effectLst/>
                <a:latin typeface="+mn-lt"/>
                <a:ea typeface="+mn-ea"/>
                <a:cs typeface="+mn-cs"/>
              </a:rPr>
              <a:t>小时</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隧道内辐射源项主要是由加速器内电子打在加速器部件以及废束桶时产生的轫致辐射与中子、气体轫致辐射以及感生放射性。微束实验站厅内辐射源项是γ射线打靶与电子加速器产生的部分。而γ实验厅内源项只有γ射线。</a:t>
            </a:r>
            <a:endParaRPr lang="zh-CN" altLang="en-US" dirty="0"/>
          </a:p>
        </p:txBody>
      </p:sp>
      <p:sp>
        <p:nvSpPr>
          <p:cNvPr id="4" name="灯片编号占位符 3"/>
          <p:cNvSpPr>
            <a:spLocks noGrp="1"/>
          </p:cNvSpPr>
          <p:nvPr>
            <p:ph type="sldNum" sz="quarter" idx="10"/>
          </p:nvPr>
        </p:nvSpPr>
        <p:spPr/>
        <p:txBody>
          <a:bodyPr/>
          <a:lstStyle/>
          <a:p>
            <a:fld id="{71D344FC-2B91-4F00-A3C6-722EB003E0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263564" y="1752600"/>
            <a:ext cx="8616874" cy="1143000"/>
          </a:xfrm>
          <a:prstGeom prst="rect">
            <a:avLst/>
          </a:prstGeom>
          <a:noFill/>
        </p:spPr>
        <p:txBody>
          <a:bodyPr/>
          <a:lstStyle>
            <a:lvl1pPr algn="ctr">
              <a:defRPr sz="4050" b="1">
                <a:effectLst/>
              </a:defRPr>
            </a:lvl1pPr>
          </a:lstStyle>
          <a:p>
            <a:r>
              <a:rPr lang="zh-CN" altLang="en-US" smtClean="0"/>
              <a:t>单击此处编辑母版标题样式</a:t>
            </a:r>
            <a:endParaRPr lang="zh-CN" altLang="en-US" dirty="0"/>
          </a:p>
        </p:txBody>
      </p:sp>
      <p:sp>
        <p:nvSpPr>
          <p:cNvPr id="8196" name="Rectangle 4"/>
          <p:cNvSpPr>
            <a:spLocks noGrp="1" noChangeArrowheads="1"/>
          </p:cNvSpPr>
          <p:nvPr>
            <p:ph type="subTitle" idx="1"/>
          </p:nvPr>
        </p:nvSpPr>
        <p:spPr>
          <a:xfrm>
            <a:off x="1600200" y="3581400"/>
            <a:ext cx="6248400" cy="838200"/>
          </a:xfrm>
          <a:noFill/>
        </p:spPr>
        <p:txBody>
          <a:bodyPr/>
          <a:lstStyle>
            <a:lvl1pPr marL="0" indent="0" algn="ctr">
              <a:buFont typeface="Wingdings" pitchFamily="2" charset="2"/>
              <a:buNone/>
              <a:defRPr b="1">
                <a:solidFill>
                  <a:schemeClr val="accent2"/>
                </a:solidFill>
              </a:defRPr>
            </a:lvl1pPr>
          </a:lstStyle>
          <a:p>
            <a:r>
              <a:rPr lang="zh-CN" altLang="en-US" smtClean="0"/>
              <a:t>单击此处编辑母版副标题样式</a:t>
            </a:r>
            <a:endParaRPr lang="zh-CN" altLang="en-US" dirty="0"/>
          </a:p>
        </p:txBody>
      </p:sp>
      <p:pic>
        <p:nvPicPr>
          <p:cNvPr id="9" name="Picture 4" descr="22"/>
          <p:cNvPicPr>
            <a:picLocks noChangeAspect="1" noChangeArrowheads="1"/>
          </p:cNvPicPr>
          <p:nvPr/>
        </p:nvPicPr>
        <p:blipFill>
          <a:blip r:embed="rId2" cstate="print"/>
          <a:srcRect/>
          <a:stretch>
            <a:fillRect/>
          </a:stretch>
        </p:blipFill>
        <p:spPr bwMode="auto">
          <a:xfrm>
            <a:off x="0" y="0"/>
            <a:ext cx="9144000" cy="1219200"/>
          </a:xfrm>
          <a:prstGeom prst="rect">
            <a:avLst/>
          </a:prstGeom>
          <a:noFill/>
          <a:ln w="9525">
            <a:noFill/>
            <a:miter lim="800000"/>
            <a:headEnd/>
            <a:tailEnd/>
          </a:ln>
        </p:spPr>
      </p:pic>
      <p:sp>
        <p:nvSpPr>
          <p:cNvPr id="5" name="Rectangle 4"/>
          <p:cNvSpPr>
            <a:spLocks noGrp="1" noChangeArrowheads="1"/>
          </p:cNvSpPr>
          <p:nvPr>
            <p:ph type="dt" sz="half" idx="2"/>
          </p:nvPr>
        </p:nvSpPr>
        <p:spPr bwMode="gray">
          <a:xfrm>
            <a:off x="3995738" y="6237288"/>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solidFill>
                  <a:srgbClr val="000000"/>
                </a:solidFill>
                <a:effectLst>
                  <a:outerShdw blurRad="38100" dist="38100" dir="2700000" algn="tl">
                    <a:srgbClr val="C0C0C0"/>
                  </a:outerShdw>
                </a:effectLst>
                <a:ea typeface="黑体" pitchFamily="2" charset="-122"/>
              </a:defRPr>
            </a:lvl1pPr>
          </a:lstStyle>
          <a:p>
            <a:fld id="{A58804B2-D9B0-4C1F-BD28-803A5D0272AF}" type="datetime2">
              <a:rPr lang="zh-CN" altLang="en-US" smtClean="0"/>
            </a:fld>
            <a:endParaRPr lang="en-US" altLang="zh-CN" dirty="0"/>
          </a:p>
        </p:txBody>
      </p:sp>
      <p:sp>
        <p:nvSpPr>
          <p:cNvPr id="6"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4"/>
            <a:ext cx="2057400" cy="5965825"/>
          </a:xfrm>
          <a:prstGeom prst="rect">
            <a:avLst/>
          </a:prstGeom>
        </p:spPr>
        <p:txBody>
          <a:bodyPr vert="eaVert"/>
          <a:lstStyle>
            <a:lvl1pPr>
              <a:defRPr>
                <a:effectLst/>
              </a:defRPr>
            </a:lvl1pPr>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468313" y="260354"/>
            <a:ext cx="6019800" cy="59658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文本与两项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68313" y="1700213"/>
            <a:ext cx="4038600"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59313" y="1700217"/>
            <a:ext cx="4038600" cy="2185987"/>
          </a:xfrm>
        </p:spPr>
        <p:txBody>
          <a:bodyPr/>
          <a:lstStyle>
            <a:lvl1pPr>
              <a:defRPr sz="1500"/>
            </a:lvl1pPr>
            <a:lvl2pPr>
              <a:defRPr sz="1350"/>
            </a:lvl2pPr>
            <a:lvl3pPr>
              <a:defRPr sz="1200"/>
            </a:lvl3pPr>
            <a:lvl4pPr>
              <a:defRPr sz="1050"/>
            </a:lvl4pPr>
            <a:lvl5pPr>
              <a:defRPr sz="9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内容占位符 4"/>
          <p:cNvSpPr>
            <a:spLocks noGrp="1"/>
          </p:cNvSpPr>
          <p:nvPr>
            <p:ph sz="quarter" idx="3"/>
          </p:nvPr>
        </p:nvSpPr>
        <p:spPr>
          <a:xfrm>
            <a:off x="4659313" y="4038604"/>
            <a:ext cx="4038600" cy="2187575"/>
          </a:xfrm>
        </p:spPr>
        <p:txBody>
          <a:bodyPr/>
          <a:lstStyle>
            <a:lvl1pPr>
              <a:defRPr sz="1500"/>
            </a:lvl1pPr>
            <a:lvl2pPr>
              <a:defRPr sz="1350"/>
            </a:lvl2pPr>
            <a:lvl3pPr>
              <a:defRPr sz="1200"/>
            </a:lvl3pPr>
            <a:lvl4pPr>
              <a:defRPr sz="1050"/>
            </a:lvl4pPr>
            <a:lvl5pPr>
              <a:defRPr sz="9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6"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dirty="0">
                <a:solidFill>
                  <a:srgbClr val="CC0099"/>
                </a:solidFill>
                <a:effectLst>
                  <a:outerShdw blurRad="38100" dist="38100" dir="2700000" algn="tl">
                    <a:srgbClr val="C0C0C0"/>
                  </a:outerShdw>
                </a:effectLst>
                <a:latin typeface="+mj-lt"/>
                <a:ea typeface="+mj-ea"/>
                <a:cs typeface="+mj-cs"/>
              </a:defRPr>
            </a:lvl1pPr>
          </a:lstStyle>
          <a:p>
            <a:r>
              <a:rPr lang="zh-CN" altLang="en-US" smtClean="0"/>
              <a:t>单击此处编辑母版标题样式</a:t>
            </a:r>
            <a:endParaRPr lang="zh-CN" altLang="en-US" dirty="0"/>
          </a:p>
        </p:txBody>
      </p:sp>
      <p:sp>
        <p:nvSpPr>
          <p:cNvPr id="7"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文本与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68313" y="1700213"/>
            <a:ext cx="4038600"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9313" y="1700213"/>
            <a:ext cx="4038600"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dirty="0">
                <a:solidFill>
                  <a:srgbClr val="CC0099"/>
                </a:solidFill>
                <a:effectLst>
                  <a:outerShdw blurRad="38100" dist="38100" dir="2700000" algn="tl">
                    <a:srgbClr val="C0C0C0"/>
                  </a:outerShdw>
                </a:effectLst>
                <a:latin typeface="+mj-lt"/>
                <a:ea typeface="+mj-ea"/>
                <a:cs typeface="+mj-cs"/>
              </a:defRPr>
            </a:lvl1pPr>
          </a:lstStyle>
          <a:p>
            <a:r>
              <a:rPr lang="zh-CN" altLang="en-US" smtClean="0"/>
              <a:t>单击此处编辑母版标题样式</a:t>
            </a:r>
            <a:endParaRPr lang="zh-CN" altLang="en-US" dirty="0"/>
          </a:p>
        </p:txBody>
      </p:sp>
      <p:sp>
        <p:nvSpPr>
          <p:cNvPr id="6"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和表格">
    <p:spTree>
      <p:nvGrpSpPr>
        <p:cNvPr id="1" name=""/>
        <p:cNvGrpSpPr/>
        <p:nvPr/>
      </p:nvGrpSpPr>
      <p:grpSpPr>
        <a:xfrm>
          <a:off x="0" y="0"/>
          <a:ext cx="0" cy="0"/>
          <a:chOff x="0" y="0"/>
          <a:chExt cx="0" cy="0"/>
        </a:xfrm>
      </p:grpSpPr>
      <p:sp>
        <p:nvSpPr>
          <p:cNvPr id="3" name="表格占位符 2"/>
          <p:cNvSpPr>
            <a:spLocks noGrp="1"/>
          </p:cNvSpPr>
          <p:nvPr>
            <p:ph type="tbl" idx="1" hasCustomPrompt="1"/>
          </p:nvPr>
        </p:nvSpPr>
        <p:spPr>
          <a:xfrm>
            <a:off x="468313" y="1700213"/>
            <a:ext cx="8229600" cy="4525962"/>
          </a:xfrm>
        </p:spPr>
        <p:txBody>
          <a:bodyPr/>
          <a:lstStyle/>
          <a:p>
            <a:pPr lvl="0"/>
            <a:r>
              <a:rPr lang="zh-CN" altLang="en-US" noProof="0" smtClean="0"/>
              <a:t>单击图标添加表格</a:t>
            </a:r>
            <a:endParaRPr lang="zh-CN" altLang="en-US" noProof="0"/>
          </a:p>
        </p:txBody>
      </p:sp>
      <p:sp>
        <p:nvSpPr>
          <p:cNvPr id="4"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dirty="0">
                <a:solidFill>
                  <a:srgbClr val="CC0099"/>
                </a:solidFill>
                <a:effectLst>
                  <a:outerShdw blurRad="38100" dist="38100" dir="2700000" algn="tl">
                    <a:srgbClr val="C0C0C0"/>
                  </a:outerShdw>
                </a:effectLst>
                <a:latin typeface="+mj-lt"/>
                <a:ea typeface="+mj-ea"/>
                <a:cs typeface="+mj-cs"/>
              </a:defRPr>
            </a:lvl1pPr>
          </a:lstStyle>
          <a:p>
            <a:r>
              <a:rPr lang="zh-CN" altLang="en-US" smtClean="0"/>
              <a:t>单击此处编辑母版标题样式</a:t>
            </a:r>
            <a:endParaRPr lang="zh-CN" altLang="en-US" dirty="0"/>
          </a:p>
        </p:txBody>
      </p:sp>
      <p:sp>
        <p:nvSpPr>
          <p:cNvPr id="5"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a:prstGeom prst="rect">
            <a:avLst/>
          </a:prstGeom>
        </p:spPr>
        <p:txBody>
          <a:bodyPr/>
          <a:lstStyle>
            <a:lvl1pPr algn="ctr">
              <a:defRPr lang="zh-CN" altLang="en-US" sz="3000" dirty="0">
                <a:solidFill>
                  <a:srgbClr val="CC0099"/>
                </a:solidFill>
                <a:effectLst>
                  <a:outerShdw blurRad="38100" dist="38100" dir="2700000" algn="tl">
                    <a:srgbClr val="C0C0C0"/>
                  </a:outerShdw>
                </a:effectLst>
                <a:latin typeface="+mj-lt"/>
                <a:ea typeface="+mj-ea"/>
                <a:cs typeface="+mj-cs"/>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zh-CN" altLang="en-US" smtClean="0"/>
              <a:t>单击此处编辑母版副标题样式</a:t>
            </a:r>
            <a:endParaRPr lang="zh-CN" altLang="en-US"/>
          </a:p>
        </p:txBody>
      </p:sp>
      <p:sp>
        <p:nvSpPr>
          <p:cNvPr id="4"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4FE33A-4A7D-4D84-9011-01BAB8B751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BA48D8-19D3-423A-97F7-C1378F107FD9}" type="slidenum">
              <a:rPr lang="zh-CN" altLang="en-US" smtClean="0"/>
            </a:fld>
            <a:endParaRPr lang="zh-CN" altLang="en-US"/>
          </a:p>
        </p:txBody>
      </p:sp>
    </p:spTree>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标题 1"/>
          <p:cNvSpPr>
            <a:spLocks noGrp="1"/>
          </p:cNvSpPr>
          <p:nvPr>
            <p:ph type="title"/>
          </p:nvPr>
        </p:nvSpPr>
        <p:spPr>
          <a:xfrm>
            <a:off x="541040" y="201960"/>
            <a:ext cx="7199313" cy="1138808"/>
          </a:xfrm>
          <a:prstGeom prst="rect">
            <a:avLst/>
          </a:prstGeom>
        </p:spPr>
        <p:txBody>
          <a:bodyPr anchor="ctr" anchorCtr="0"/>
          <a:lstStyle>
            <a:lvl1pPr algn="l">
              <a:defRPr sz="2700">
                <a:effectLst/>
              </a:defRPr>
            </a:lvl1pPr>
          </a:lstStyle>
          <a:p>
            <a:r>
              <a:rPr lang="zh-CN" altLang="en-US" smtClean="0"/>
              <a:t>单击此处编辑母版标题样式</a:t>
            </a:r>
            <a:endParaRPr lang="zh-CN" altLang="en-US" dirty="0"/>
          </a:p>
        </p:txBody>
      </p:sp>
      <p:sp>
        <p:nvSpPr>
          <p:cNvPr id="6"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a:prstGeom prst="rect">
            <a:avLst/>
          </a:prstGeom>
        </p:spPr>
        <p:txBody>
          <a:bodyPr anchor="t"/>
          <a:lstStyle>
            <a:lvl1pPr algn="l">
              <a:defRPr sz="2250" b="1" cap="all">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smtClean="0"/>
              <a:t>单击此处编辑母版文本样式</a:t>
            </a:r>
            <a:endParaRPr lang="zh-CN" altLang="en-US" smtClean="0"/>
          </a:p>
        </p:txBody>
      </p:sp>
      <p:sp>
        <p:nvSpPr>
          <p:cNvPr id="4" name="标题 1"/>
          <p:cNvSpPr txBox="1"/>
          <p:nvPr/>
        </p:nvSpPr>
        <p:spPr>
          <a:xfrm>
            <a:off x="541040" y="201960"/>
            <a:ext cx="7199313" cy="1138808"/>
          </a:xfrm>
          <a:prstGeom prst="rect">
            <a:avLst/>
          </a:prstGeom>
        </p:spPr>
        <p:txBody>
          <a:bodyPr anchor="ctr" anchorCtr="0"/>
          <a:lstStyle>
            <a:lvl1pPr algn="r" rtl="0" eaLnBrk="0" fontAlgn="base" hangingPunct="0">
              <a:spcBef>
                <a:spcPct val="0"/>
              </a:spcBef>
              <a:spcAft>
                <a:spcPct val="0"/>
              </a:spcAft>
              <a:defRPr sz="3200">
                <a:solidFill>
                  <a:srgbClr val="CC0099"/>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2pPr>
            <a:lvl3pPr algn="r" rtl="0" eaLnBrk="0" fontAlgn="base" hangingPunct="0">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3pPr>
            <a:lvl4pPr algn="r" rtl="0" eaLnBrk="0" fontAlgn="base" hangingPunct="0">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4pPr>
            <a:lvl5pPr algn="r" rtl="0" eaLnBrk="0" fontAlgn="base" hangingPunct="0">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5pPr>
            <a:lvl6pPr marL="457200" algn="r" rtl="0" fontAlgn="base">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6pPr>
            <a:lvl7pPr marL="914400" algn="r" rtl="0" fontAlgn="base">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7pPr>
            <a:lvl8pPr marL="1371600" algn="r" rtl="0" fontAlgn="base">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8pPr>
            <a:lvl9pPr marL="1828800" algn="r" rtl="0" fontAlgn="base">
              <a:spcBef>
                <a:spcPct val="0"/>
              </a:spcBef>
              <a:spcAft>
                <a:spcPct val="0"/>
              </a:spcAft>
              <a:defRPr sz="3200">
                <a:solidFill>
                  <a:srgbClr val="CC0099"/>
                </a:solidFill>
                <a:effectLst>
                  <a:outerShdw blurRad="38100" dist="38100" dir="2700000" algn="tl">
                    <a:srgbClr val="C0C0C0"/>
                  </a:outerShdw>
                </a:effectLst>
                <a:latin typeface="Arial" charset="0"/>
                <a:ea typeface="黑体" pitchFamily="2" charset="-122"/>
              </a:defRPr>
            </a:lvl9pPr>
          </a:lstStyle>
          <a:p>
            <a:pPr algn="l"/>
            <a:r>
              <a:rPr lang="zh-CN" altLang="en-US" sz="2700" kern="0" dirty="0" smtClean="0">
                <a:effectLst/>
              </a:rPr>
              <a:t>单击此处编辑母版标题样式</a:t>
            </a:r>
            <a:endParaRPr lang="zh-CN" altLang="en-US" sz="2700" kern="0" dirty="0">
              <a:effectLst/>
            </a:endParaRPr>
          </a:p>
        </p:txBody>
      </p:sp>
      <p:sp>
        <p:nvSpPr>
          <p:cNvPr id="5"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68313" y="1700213"/>
            <a:ext cx="4038600" cy="4525962"/>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内容占位符 3"/>
          <p:cNvSpPr>
            <a:spLocks noGrp="1"/>
          </p:cNvSpPr>
          <p:nvPr>
            <p:ph sz="half" idx="2"/>
          </p:nvPr>
        </p:nvSpPr>
        <p:spPr>
          <a:xfrm>
            <a:off x="4659313" y="1700213"/>
            <a:ext cx="4038600" cy="4525962"/>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kern="0" dirty="0">
                <a:solidFill>
                  <a:srgbClr val="CC0099"/>
                </a:solidFill>
                <a:effectLst/>
                <a:latin typeface="+mj-lt"/>
                <a:ea typeface="+mj-ea"/>
                <a:cs typeface="+mj-cs"/>
              </a:defRPr>
            </a:lvl1pPr>
          </a:lstStyle>
          <a:p>
            <a:r>
              <a:rPr lang="zh-CN" altLang="en-US" smtClean="0"/>
              <a:t>单击此处编辑母版标题样式</a:t>
            </a:r>
            <a:endParaRPr lang="zh-CN" altLang="en-US" dirty="0"/>
          </a:p>
        </p:txBody>
      </p:sp>
      <p:sp>
        <p:nvSpPr>
          <p:cNvPr id="5"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180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2174875"/>
            <a:ext cx="4041775" cy="3951288"/>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kern="0" dirty="0" smtClean="0">
                <a:solidFill>
                  <a:srgbClr val="CC0099"/>
                </a:solidFill>
                <a:effectLst/>
                <a:latin typeface="+mj-lt"/>
                <a:ea typeface="+mj-ea"/>
                <a:cs typeface="+mj-cs"/>
              </a:defRPr>
            </a:lvl1pPr>
          </a:lstStyle>
          <a:p>
            <a:r>
              <a:rPr lang="zh-CN" altLang="en-US" smtClean="0"/>
              <a:t>单击此处编辑母版标题样式</a:t>
            </a:r>
            <a:endParaRPr lang="zh-CN" altLang="en-US" dirty="0"/>
          </a:p>
        </p:txBody>
      </p:sp>
      <p:sp>
        <p:nvSpPr>
          <p:cNvPr id="7" name="Rectangle 61"/>
          <p:cNvSpPr>
            <a:spLocks noGrp="1" noChangeArrowheads="1"/>
          </p:cNvSpPr>
          <p:nvPr>
            <p:ph type="sldNum" sz="quarter" idx="10"/>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dirty="0">
                <a:solidFill>
                  <a:srgbClr val="CC0099"/>
                </a:solidFill>
                <a:effectLst/>
                <a:latin typeface="+mj-lt"/>
                <a:ea typeface="+mj-ea"/>
                <a:cs typeface="+mj-cs"/>
              </a:defRPr>
            </a:lvl1pPr>
          </a:lstStyle>
          <a:p>
            <a:r>
              <a:rPr lang="zh-CN" altLang="en-US" smtClean="0"/>
              <a:t>单击此处编辑母版标题样式</a:t>
            </a:r>
            <a:endParaRPr lang="zh-CN" altLang="en-US" dirty="0"/>
          </a:p>
        </p:txBody>
      </p:sp>
      <p:sp>
        <p:nvSpPr>
          <p:cNvPr id="4"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558800"/>
            <a:ext cx="3008313" cy="876300"/>
          </a:xfrm>
          <a:prstGeom prst="rect">
            <a:avLst/>
          </a:prstGeom>
        </p:spPr>
        <p:txBody>
          <a:bodyPr anchor="b"/>
          <a:lstStyle>
            <a:lvl1pPr algn="l">
              <a:defRPr sz="112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41185" y="1540933"/>
            <a:ext cx="5111750" cy="458523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smtClean="0"/>
              <a:t>单击此处编辑母版文本样式</a:t>
            </a:r>
            <a:endParaRPr lang="zh-CN" altLang="en-US" smtClean="0"/>
          </a:p>
        </p:txBody>
      </p:sp>
      <p:sp>
        <p:nvSpPr>
          <p:cNvPr id="5"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112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smtClean="0"/>
              <a:t>单击此处编辑母版文本样式</a:t>
            </a:r>
            <a:endParaRPr lang="zh-CN" altLang="en-US" smtClean="0"/>
          </a:p>
        </p:txBody>
      </p:sp>
      <p:sp>
        <p:nvSpPr>
          <p:cNvPr id="5"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标题 1"/>
          <p:cNvSpPr>
            <a:spLocks noGrp="1"/>
          </p:cNvSpPr>
          <p:nvPr>
            <p:ph type="title"/>
          </p:nvPr>
        </p:nvSpPr>
        <p:spPr>
          <a:xfrm>
            <a:off x="541040" y="201960"/>
            <a:ext cx="7199313" cy="1138808"/>
          </a:xfrm>
          <a:prstGeom prst="rect">
            <a:avLst/>
          </a:prstGeom>
        </p:spPr>
        <p:txBody>
          <a:bodyPr anchor="ctr" anchorCtr="0"/>
          <a:lstStyle>
            <a:lvl1pPr algn="l">
              <a:defRPr lang="zh-CN" altLang="en-US" sz="2700" dirty="0">
                <a:solidFill>
                  <a:srgbClr val="CC0099"/>
                </a:solidFill>
                <a:effectLst>
                  <a:outerShdw blurRad="38100" dist="38100" dir="2700000" algn="tl">
                    <a:srgbClr val="C0C0C0"/>
                  </a:outerShdw>
                </a:effectLst>
                <a:latin typeface="+mj-lt"/>
                <a:ea typeface="+mj-ea"/>
                <a:cs typeface="+mj-cs"/>
              </a:defRPr>
            </a:lvl1pPr>
          </a:lstStyle>
          <a:p>
            <a:r>
              <a:rPr lang="zh-CN" altLang="en-US" smtClean="0"/>
              <a:t>单击此处编辑母版标题样式</a:t>
            </a:r>
            <a:endParaRPr lang="zh-CN" altLang="en-US" dirty="0"/>
          </a:p>
        </p:txBody>
      </p:sp>
      <p:sp>
        <p:nvSpPr>
          <p:cNvPr id="5"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3387" y="158750"/>
            <a:ext cx="9144000" cy="1289050"/>
            <a:chOff x="3387" y="158750"/>
            <a:chExt cx="9144000" cy="1289050"/>
          </a:xfrm>
        </p:grpSpPr>
        <p:sp>
          <p:nvSpPr>
            <p:cNvPr id="10" name="Rectangle 5"/>
            <p:cNvSpPr>
              <a:spLocks noChangeArrowheads="1"/>
            </p:cNvSpPr>
            <p:nvPr/>
          </p:nvSpPr>
          <p:spPr bwMode="auto">
            <a:xfrm>
              <a:off x="3387" y="1371600"/>
              <a:ext cx="9144000" cy="76200"/>
            </a:xfrm>
            <a:prstGeom prst="rect">
              <a:avLst/>
            </a:prstGeom>
            <a:gradFill rotWithShape="1">
              <a:gsLst>
                <a:gs pos="100000">
                  <a:srgbClr val="990099"/>
                </a:gs>
                <a:gs pos="100000">
                  <a:srgbClr val="470047">
                    <a:alpha val="0"/>
                  </a:srgbClr>
                </a:gs>
              </a:gsLst>
              <a:lin ang="0" scaled="1"/>
            </a:gradFill>
            <a:ln w="9525">
              <a:noFill/>
              <a:miter lim="800000"/>
            </a:ln>
          </p:spPr>
          <p:txBody>
            <a:bodyPr wrap="none" anchor="ctr"/>
            <a:lstStyle/>
            <a:p>
              <a:endParaRPr lang="zh-CN" altLang="en-US" sz="1015"/>
            </a:p>
          </p:txBody>
        </p:sp>
        <p:pic>
          <p:nvPicPr>
            <p:cNvPr id="11" name="Picture 6"/>
            <p:cNvPicPr>
              <a:picLocks noChangeAspect="1" noChangeArrowheads="1"/>
            </p:cNvPicPr>
            <p:nvPr/>
          </p:nvPicPr>
          <p:blipFill>
            <a:blip r:embed="rId16" cstate="print">
              <a:clrChange>
                <a:clrFrom>
                  <a:srgbClr val="FCFAFC"/>
                </a:clrFrom>
                <a:clrTo>
                  <a:srgbClr val="FCFAFC">
                    <a:alpha val="0"/>
                  </a:srgbClr>
                </a:clrTo>
              </a:clrChange>
              <a:lum bright="30000" contrast="40000"/>
            </a:blip>
            <a:srcRect/>
            <a:stretch>
              <a:fillRect/>
            </a:stretch>
          </p:blipFill>
          <p:spPr bwMode="auto">
            <a:xfrm>
              <a:off x="7740650" y="158750"/>
              <a:ext cx="1198563" cy="1182688"/>
            </a:xfrm>
            <a:prstGeom prst="rect">
              <a:avLst/>
            </a:prstGeom>
            <a:noFill/>
            <a:ln w="9525">
              <a:noFill/>
              <a:miter lim="800000"/>
              <a:headEnd/>
              <a:tailEnd/>
            </a:ln>
          </p:spPr>
        </p:pic>
      </p:grpSp>
      <p:sp>
        <p:nvSpPr>
          <p:cNvPr id="4101" name="Rectangle 11"/>
          <p:cNvSpPr>
            <a:spLocks noGrp="1" noChangeArrowheads="1"/>
          </p:cNvSpPr>
          <p:nvPr>
            <p:ph type="body" idx="1"/>
          </p:nvPr>
        </p:nvSpPr>
        <p:spPr bwMode="auto">
          <a:xfrm>
            <a:off x="468313" y="1700213"/>
            <a:ext cx="8229600" cy="4525962"/>
          </a:xfrm>
          <a:prstGeom prst="rect">
            <a:avLst/>
          </a:prstGeom>
          <a:noFill/>
          <a:ln>
            <a:noFill/>
          </a:ln>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13" name="页脚占位符 8"/>
          <p:cNvSpPr txBox="1"/>
          <p:nvPr/>
        </p:nvSpPr>
        <p:spPr>
          <a:xfrm>
            <a:off x="212692" y="6448757"/>
            <a:ext cx="2895600" cy="365125"/>
          </a:xfrm>
          <a:prstGeom prst="rect">
            <a:avLst/>
          </a:prstGeom>
        </p:spPr>
        <p:txBody>
          <a:bodyPr vert="horz" lIns="51435" tIns="25718" rIns="51435" bIns="25718"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675" dirty="0" smtClean="0">
                <a:solidFill>
                  <a:srgbClr val="F3CAF9"/>
                </a:solidFill>
                <a:latin typeface="Calibri"/>
                <a:ea typeface="宋体" pitchFamily="2" charset="-122"/>
              </a:rPr>
              <a:t>清华大学工程物理系辐射防护与环境保护研究室</a:t>
            </a:r>
            <a:endParaRPr lang="zh-CN" altLang="en-US" sz="675" dirty="0">
              <a:solidFill>
                <a:srgbClr val="F3CAF9"/>
              </a:solidFill>
              <a:latin typeface="Calibri"/>
              <a:ea typeface="宋体" pitchFamily="2" charset="-122"/>
            </a:endParaRPr>
          </a:p>
        </p:txBody>
      </p:sp>
      <p:sp>
        <p:nvSpPr>
          <p:cNvPr id="8" name="Rectangle 61"/>
          <p:cNvSpPr>
            <a:spLocks noGrp="1" noChangeArrowheads="1"/>
          </p:cNvSpPr>
          <p:nvPr>
            <p:ph type="sldNum" sz="quarter" idx="4"/>
          </p:nvPr>
        </p:nvSpPr>
        <p:spPr bwMode="gray">
          <a:xfrm>
            <a:off x="6477000" y="659765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rgbClr val="000000"/>
                </a:solidFill>
                <a:ea typeface="宋体" pitchFamily="2" charset="-122"/>
              </a:defRPr>
            </a:lvl1pPr>
          </a:lstStyle>
          <a:p>
            <a:fld id="{CA22802C-5A16-41DF-9B29-D131635E4942}"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Click="0"/>
  <p:hf hdr="0" ftr="0"/>
  <p:txStyles>
    <p:titleStyle>
      <a:lvl1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p:titleStyle>
    <p:body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4.wmf"/><Relationship Id="rId7" Type="http://schemas.openxmlformats.org/officeDocument/2006/relationships/oleObject" Target="../embeddings/oleObject4.bin"/><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 Id="rId3" Type="http://schemas.openxmlformats.org/officeDocument/2006/relationships/oleObject" Target="../embeddings/oleObject2.bin"/><Relationship Id="rId23" Type="http://schemas.openxmlformats.org/officeDocument/2006/relationships/notesSlide" Target="../notesSlides/notesSlide16.xml"/><Relationship Id="rId22" Type="http://schemas.openxmlformats.org/officeDocument/2006/relationships/vmlDrawing" Target="../drawings/vmlDrawing1.vml"/><Relationship Id="rId21" Type="http://schemas.openxmlformats.org/officeDocument/2006/relationships/slideLayout" Target="../slideLayouts/slideLayout15.xml"/><Relationship Id="rId20" Type="http://schemas.openxmlformats.org/officeDocument/2006/relationships/image" Target="../media/image20.wmf"/><Relationship Id="rId2" Type="http://schemas.openxmlformats.org/officeDocument/2006/relationships/image" Target="../media/image11.wmf"/><Relationship Id="rId19" Type="http://schemas.openxmlformats.org/officeDocument/2006/relationships/oleObject" Target="../embeddings/oleObject10.bin"/><Relationship Id="rId18" Type="http://schemas.openxmlformats.org/officeDocument/2006/relationships/image" Target="../media/image19.wmf"/><Relationship Id="rId17" Type="http://schemas.openxmlformats.org/officeDocument/2006/relationships/oleObject" Target="../embeddings/oleObject9.bin"/><Relationship Id="rId16" Type="http://schemas.openxmlformats.org/officeDocument/2006/relationships/image" Target="../media/image18.wmf"/><Relationship Id="rId15" Type="http://schemas.openxmlformats.org/officeDocument/2006/relationships/oleObject" Target="../embeddings/oleObject8.bin"/><Relationship Id="rId14" Type="http://schemas.openxmlformats.org/officeDocument/2006/relationships/image" Target="../media/image17.wmf"/><Relationship Id="rId13" Type="http://schemas.openxmlformats.org/officeDocument/2006/relationships/oleObject" Target="../embeddings/oleObject7.bin"/><Relationship Id="rId12" Type="http://schemas.openxmlformats.org/officeDocument/2006/relationships/image" Target="../media/image16.wmf"/><Relationship Id="rId11" Type="http://schemas.openxmlformats.org/officeDocument/2006/relationships/oleObject" Target="../embeddings/oleObject6.bin"/><Relationship Id="rId10" Type="http://schemas.openxmlformats.org/officeDocument/2006/relationships/image" Target="../media/image15.w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5.bin"/><Relationship Id="rId8" Type="http://schemas.openxmlformats.org/officeDocument/2006/relationships/image" Target="../media/image24.wmf"/><Relationship Id="rId7" Type="http://schemas.openxmlformats.org/officeDocument/2006/relationships/oleObject" Target="../embeddings/oleObject14.bin"/><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 Id="rId3" Type="http://schemas.openxmlformats.org/officeDocument/2006/relationships/oleObject" Target="../embeddings/oleObject12.bin"/><Relationship Id="rId2" Type="http://schemas.openxmlformats.org/officeDocument/2006/relationships/image" Target="../media/image21.wmf"/><Relationship Id="rId16" Type="http://schemas.openxmlformats.org/officeDocument/2006/relationships/notesSlide" Target="../notesSlides/notesSlide17.xml"/><Relationship Id="rId15" Type="http://schemas.openxmlformats.org/officeDocument/2006/relationships/vmlDrawing" Target="../drawings/vmlDrawing2.vml"/><Relationship Id="rId14" Type="http://schemas.openxmlformats.org/officeDocument/2006/relationships/slideLayout" Target="../slideLayouts/slideLayout15.xml"/><Relationship Id="rId13" Type="http://schemas.openxmlformats.org/officeDocument/2006/relationships/image" Target="../media/image27.wmf"/><Relationship Id="rId12" Type="http://schemas.openxmlformats.org/officeDocument/2006/relationships/image" Target="../media/image26.wmf"/><Relationship Id="rId11" Type="http://schemas.openxmlformats.org/officeDocument/2006/relationships/oleObject" Target="../embeddings/oleObject16.bin"/><Relationship Id="rId10" Type="http://schemas.openxmlformats.org/officeDocument/2006/relationships/image" Target="../media/image25.wmf"/><Relationship Id="rId1"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5.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5.xml"/><Relationship Id="rId2" Type="http://schemas.openxmlformats.org/officeDocument/2006/relationships/image" Target="../media/image31.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image" Target="../media/image37.wmf"/><Relationship Id="rId7" Type="http://schemas.openxmlformats.org/officeDocument/2006/relationships/oleObject" Target="../embeddings/oleObject20.bin"/><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 Id="rId3" Type="http://schemas.openxmlformats.org/officeDocument/2006/relationships/oleObject" Target="../embeddings/oleObject18.bin"/><Relationship Id="rId2" Type="http://schemas.openxmlformats.org/officeDocument/2006/relationships/image" Target="../media/image34.wmf"/><Relationship Id="rId11" Type="http://schemas.openxmlformats.org/officeDocument/2006/relationships/notesSlide" Target="../notesSlides/notesSlide24.xml"/><Relationship Id="rId10" Type="http://schemas.openxmlformats.org/officeDocument/2006/relationships/vmlDrawing" Target="../drawings/vmlDrawing3.vml"/><Relationship Id="rId1"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4.vml"/><Relationship Id="rId3" Type="http://schemas.openxmlformats.org/officeDocument/2006/relationships/slideLayout" Target="../slideLayouts/slideLayout15.xml"/><Relationship Id="rId2" Type="http://schemas.openxmlformats.org/officeDocument/2006/relationships/image" Target="../media/image38.wmf"/><Relationship Id="rId1"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5.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5.xml"/><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5.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15.xml"/><Relationship Id="rId7" Type="http://schemas.openxmlformats.org/officeDocument/2006/relationships/image" Target="../media/image51.wmf"/><Relationship Id="rId6" Type="http://schemas.openxmlformats.org/officeDocument/2006/relationships/oleObject" Target="../embeddings/oleObject24.bin"/><Relationship Id="rId5" Type="http://schemas.openxmlformats.org/officeDocument/2006/relationships/image" Target="../media/image50.png"/><Relationship Id="rId4" Type="http://schemas.openxmlformats.org/officeDocument/2006/relationships/image" Target="../media/image49.wmf"/><Relationship Id="rId3" Type="http://schemas.openxmlformats.org/officeDocument/2006/relationships/oleObject" Target="../embeddings/oleObject23.bin"/><Relationship Id="rId2" Type="http://schemas.openxmlformats.org/officeDocument/2006/relationships/image" Target="../media/image48.wmf"/><Relationship Id="rId10" Type="http://schemas.openxmlformats.org/officeDocument/2006/relationships/notesSlide" Target="../notesSlides/notesSlide29.xml"/><Relationship Id="rId1"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5.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5.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5.xml"/><Relationship Id="rId2" Type="http://schemas.openxmlformats.org/officeDocument/2006/relationships/image" Target="../media/image61.wmf"/><Relationship Id="rId1" Type="http://schemas.openxmlformats.org/officeDocument/2006/relationships/oleObject" Target="../embeddings/oleObject25.bin"/></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vmlDrawing" Target="../drawings/vmlDrawing7.vml"/><Relationship Id="rId4" Type="http://schemas.openxmlformats.org/officeDocument/2006/relationships/slideLayout" Target="../slideLayouts/slideLayout15.xml"/><Relationship Id="rId3" Type="http://schemas.openxmlformats.org/officeDocument/2006/relationships/image" Target="../media/image63.wmf"/><Relationship Id="rId2" Type="http://schemas.openxmlformats.org/officeDocument/2006/relationships/oleObject" Target="../embeddings/oleObject26.bin"/><Relationship Id="rId1" Type="http://schemas.openxmlformats.org/officeDocument/2006/relationships/image" Target="../media/image62.png"/></Relationships>
</file>

<file path=ppt/slides/_rels/slide39.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5.xml"/><Relationship Id="rId3" Type="http://schemas.openxmlformats.org/officeDocument/2006/relationships/image" Target="../media/image65.png"/><Relationship Id="rId2" Type="http://schemas.openxmlformats.org/officeDocument/2006/relationships/image" Target="../media/image64.wmf"/><Relationship Id="rId1"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15.xml"/><Relationship Id="rId3" Type="http://schemas.openxmlformats.org/officeDocument/2006/relationships/image" Target="../media/image67.png"/><Relationship Id="rId2" Type="http://schemas.openxmlformats.org/officeDocument/2006/relationships/image" Target="../media/image66.wmf"/><Relationship Id="rId1"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5.xml"/><Relationship Id="rId2" Type="http://schemas.openxmlformats.org/officeDocument/2006/relationships/image" Target="../media/image68.wmf"/><Relationship Id="rId1"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793750" y="1695450"/>
            <a:ext cx="7734300" cy="800100"/>
          </a:xfrm>
          <a:prstGeom prst="rect">
            <a:avLst/>
          </a:prstGeom>
        </p:spPr>
        <p:txBody>
          <a:bodyPr lIns="0" tIns="0" rIns="-37" bIns="0" anchor="b"/>
          <a:lstStyle/>
          <a:p>
            <a:pPr marL="78105" algn="ctr" eaLnBrk="1" hangingPunct="1">
              <a:defRPr/>
            </a:pPr>
            <a:endParaRPr lang="en-US" altLang="zh-CN" sz="3200" kern="0" dirty="0">
              <a:latin typeface="黑体" pitchFamily="49" charset="-122"/>
              <a:ea typeface="黑体" pitchFamily="49" charset="-122"/>
              <a:cs typeface="+mj-cs"/>
              <a:sym typeface="华文宋体" pitchFamily="-109" charset="-122"/>
            </a:endParaRPr>
          </a:p>
        </p:txBody>
      </p:sp>
      <p:sp>
        <p:nvSpPr>
          <p:cNvPr id="6" name="Rectangle 2"/>
          <p:cNvSpPr txBox="1">
            <a:spLocks noChangeArrowheads="1"/>
          </p:cNvSpPr>
          <p:nvPr/>
        </p:nvSpPr>
        <p:spPr>
          <a:xfrm>
            <a:off x="2838450" y="3648075"/>
            <a:ext cx="2933700" cy="1066800"/>
          </a:xfrm>
          <a:prstGeom prst="rect">
            <a:avLst/>
          </a:prstGeom>
        </p:spPr>
        <p:txBody>
          <a:bodyPr lIns="0" tIns="0" rIns="-37" bIns="0"/>
          <a:lstStyle/>
          <a:p>
            <a:pPr marL="565150" algn="ctr" eaLnBrk="1" hangingPunct="1">
              <a:lnSpc>
                <a:spcPct val="90000"/>
              </a:lnSpc>
              <a:spcBef>
                <a:spcPct val="20000"/>
              </a:spcBef>
              <a:buFont typeface="Times New Roman" pitchFamily="-109" charset="0"/>
              <a:buNone/>
              <a:defRPr/>
            </a:pPr>
            <a:endParaRPr lang="en-US" altLang="ja-JP" sz="2000" kern="0" dirty="0">
              <a:latin typeface="华文楷体" pitchFamily="-109" charset="-122"/>
              <a:ea typeface="华文楷体" pitchFamily="-109" charset="-122"/>
              <a:sym typeface="华文楷体" pitchFamily="-109" charset="-122"/>
            </a:endParaRPr>
          </a:p>
        </p:txBody>
      </p:sp>
      <p:sp>
        <p:nvSpPr>
          <p:cNvPr id="5124" name="TextBox 3"/>
          <p:cNvSpPr txBox="1">
            <a:spLocks noChangeArrowheads="1"/>
          </p:cNvSpPr>
          <p:nvPr/>
        </p:nvSpPr>
        <p:spPr bwMode="auto">
          <a:xfrm>
            <a:off x="-72074" y="2390170"/>
            <a:ext cx="94659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800" b="1" dirty="0" smtClean="0">
                <a:solidFill>
                  <a:srgbClr val="990099"/>
                </a:solidFill>
                <a:latin typeface="黑体" pitchFamily="49" charset="-122"/>
                <a:ea typeface="黑体" pitchFamily="49" charset="-122"/>
              </a:rPr>
              <a:t>某逆康普顿散射装置</a:t>
            </a:r>
            <a:endParaRPr lang="en-US" altLang="zh-CN" sz="4800" b="1" dirty="0" smtClean="0">
              <a:solidFill>
                <a:srgbClr val="990099"/>
              </a:solidFill>
              <a:latin typeface="黑体" pitchFamily="49" charset="-122"/>
              <a:ea typeface="黑体" pitchFamily="49" charset="-122"/>
            </a:endParaRPr>
          </a:p>
          <a:p>
            <a:pPr algn="ctr" eaLnBrk="1" hangingPunct="1"/>
            <a:r>
              <a:rPr lang="zh-CN" altLang="en-US" sz="4800" b="1" dirty="0" smtClean="0">
                <a:solidFill>
                  <a:srgbClr val="990099"/>
                </a:solidFill>
                <a:latin typeface="黑体" pitchFamily="49" charset="-122"/>
                <a:ea typeface="黑体" pitchFamily="49" charset="-122"/>
              </a:rPr>
              <a:t>辐射</a:t>
            </a:r>
            <a:r>
              <a:rPr lang="zh-CN" altLang="en-US" sz="4800" b="1" dirty="0">
                <a:solidFill>
                  <a:srgbClr val="990099"/>
                </a:solidFill>
                <a:latin typeface="黑体" pitchFamily="49" charset="-122"/>
                <a:ea typeface="黑体" pitchFamily="49" charset="-122"/>
              </a:rPr>
              <a:t>屏蔽</a:t>
            </a:r>
            <a:r>
              <a:rPr lang="zh-CN" altLang="en-US" sz="4800" b="1" dirty="0" smtClean="0">
                <a:solidFill>
                  <a:srgbClr val="990099"/>
                </a:solidFill>
                <a:latin typeface="黑体" pitchFamily="49" charset="-122"/>
                <a:ea typeface="黑体" pitchFamily="49" charset="-122"/>
              </a:rPr>
              <a:t>设计</a:t>
            </a:r>
            <a:endParaRPr lang="zh-CN" altLang="en-US" sz="4800" b="1" dirty="0">
              <a:solidFill>
                <a:srgbClr val="990099"/>
              </a:solidFill>
              <a:latin typeface="黑体" pitchFamily="49" charset="-122"/>
              <a:ea typeface="黑体" pitchFamily="49" charset="-122"/>
            </a:endParaRPr>
          </a:p>
        </p:txBody>
      </p:sp>
      <p:sp>
        <p:nvSpPr>
          <p:cNvPr id="5126" name="文本框 2"/>
          <p:cNvSpPr txBox="1">
            <a:spLocks noChangeArrowheads="1"/>
          </p:cNvSpPr>
          <p:nvPr/>
        </p:nvSpPr>
        <p:spPr bwMode="auto">
          <a:xfrm>
            <a:off x="4000076" y="5878711"/>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C9B1B45-AEF4-44F6-A0AB-C30AAA95E14C}" type="datetime5">
              <a:rPr lang="zh-CN" altLang="en-US" smtClean="0">
                <a:latin typeface="黑体" pitchFamily="49" charset="-122"/>
                <a:ea typeface="黑体" pitchFamily="49" charset="-122"/>
              </a:rPr>
            </a:fld>
            <a:endParaRPr lang="zh-CN" altLang="en-US" dirty="0">
              <a:latin typeface="黑体" pitchFamily="49" charset="-122"/>
              <a:ea typeface="黑体" pitchFamily="49" charset="-122"/>
            </a:endParaRPr>
          </a:p>
        </p:txBody>
      </p:sp>
      <p:sp>
        <p:nvSpPr>
          <p:cNvPr id="2" name="文本框 1"/>
          <p:cNvSpPr txBox="1"/>
          <p:nvPr/>
        </p:nvSpPr>
        <p:spPr>
          <a:xfrm>
            <a:off x="2924647" y="4714875"/>
            <a:ext cx="3276600" cy="1200329"/>
          </a:xfrm>
          <a:prstGeom prst="rect">
            <a:avLst/>
          </a:prstGeom>
          <a:noFill/>
        </p:spPr>
        <p:txBody>
          <a:bodyPr wrap="square" rtlCol="0">
            <a:spAutoFit/>
          </a:bodyPr>
          <a:lstStyle/>
          <a:p>
            <a:pPr algn="ctr"/>
            <a:r>
              <a:rPr lang="zh-CN" altLang="en-US" dirty="0" smtClean="0"/>
              <a:t>清华大学工程物理系</a:t>
            </a:r>
            <a:endParaRPr lang="en-US" altLang="zh-CN" dirty="0" smtClean="0"/>
          </a:p>
          <a:p>
            <a:pPr algn="ctr"/>
            <a:r>
              <a:rPr lang="zh-CN" altLang="en-US" dirty="0" smtClean="0"/>
              <a:t>辐射防护与环境保护研究室</a:t>
            </a:r>
            <a:endParaRPr lang="en-US" altLang="zh-CN" dirty="0" smtClean="0"/>
          </a:p>
          <a:p>
            <a:pPr algn="ctr"/>
            <a:endParaRPr lang="en-US" altLang="zh-CN" dirty="0" smtClean="0"/>
          </a:p>
          <a:p>
            <a:pPr algn="ctr"/>
            <a:r>
              <a:rPr lang="zh-CN" altLang="en-US" dirty="0" smtClean="0"/>
              <a:t>邱  睿         杨恒江</a:t>
            </a:r>
            <a:endParaRPr lang="zh-CN" altLang="en-US"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束流损失分析</a:t>
            </a:r>
            <a:endParaRPr lang="zh-CN" altLang="en-US" kern="0" dirty="0">
              <a:solidFill>
                <a:srgbClr val="990099"/>
              </a:solidFill>
              <a:latin typeface="+mn-ea"/>
              <a:ea typeface="+mn-ea"/>
            </a:endParaRPr>
          </a:p>
        </p:txBody>
      </p:sp>
      <p:sp>
        <p:nvSpPr>
          <p:cNvPr id="4" name="矩形 3"/>
          <p:cNvSpPr/>
          <p:nvPr/>
        </p:nvSpPr>
        <p:spPr>
          <a:xfrm>
            <a:off x="496887" y="1664375"/>
            <a:ext cx="3416320" cy="369332"/>
          </a:xfrm>
          <a:prstGeom prst="rect">
            <a:avLst/>
          </a:prstGeom>
        </p:spPr>
        <p:txBody>
          <a:bodyPr wrap="none">
            <a:spAutoFit/>
          </a:bodyPr>
          <a:lstStyle/>
          <a:p>
            <a:r>
              <a:rPr lang="zh-CN" altLang="en-US" dirty="0">
                <a:latin typeface="黑体" pitchFamily="49" charset="-122"/>
                <a:ea typeface="黑体" pitchFamily="49" charset="-122"/>
              </a:rPr>
              <a:t>加速器运行时的束流损失假设：</a:t>
            </a:r>
            <a:endParaRPr lang="zh-CN" altLang="en-US" dirty="0">
              <a:latin typeface="黑体" pitchFamily="49" charset="-122"/>
              <a:ea typeface="黑体" pitchFamily="49" charset="-122"/>
            </a:endParaRPr>
          </a:p>
        </p:txBody>
      </p:sp>
      <p:graphicFrame>
        <p:nvGraphicFramePr>
          <p:cNvPr id="2" name="表格 1"/>
          <p:cNvGraphicFramePr>
            <a:graphicFrameLocks noGrp="1"/>
          </p:cNvGraphicFramePr>
          <p:nvPr/>
        </p:nvGraphicFramePr>
        <p:xfrm>
          <a:off x="807129" y="2158449"/>
          <a:ext cx="7528560" cy="2652472"/>
        </p:xfrm>
        <a:graphic>
          <a:graphicData uri="http://schemas.openxmlformats.org/drawingml/2006/table">
            <a:tbl>
              <a:tblPr firstRow="1" bandRow="1">
                <a:tableStyleId>{5C22544A-7EE6-4342-B048-85BDC9FD1C3A}</a:tableStyleId>
              </a:tblPr>
              <a:tblGrid>
                <a:gridCol w="2175380"/>
                <a:gridCol w="1787020"/>
                <a:gridCol w="1868722"/>
                <a:gridCol w="1697438"/>
              </a:tblGrid>
              <a:tr h="506874">
                <a:tc>
                  <a:txBody>
                    <a:bodyPr/>
                    <a:lstStyle/>
                    <a:p>
                      <a:pPr algn="ctr"/>
                      <a:r>
                        <a:rPr lang="zh-CN" altLang="en-US" sz="1600" b="1" dirty="0" smtClean="0">
                          <a:latin typeface="+mn-ea"/>
                          <a:ea typeface="+mn-ea"/>
                        </a:rPr>
                        <a:t>束流损失位置</a:t>
                      </a:r>
                      <a:endParaRPr lang="zh-CN"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600" b="1" dirty="0" smtClean="0">
                          <a:latin typeface="+mn-ea"/>
                          <a:ea typeface="+mn-ea"/>
                        </a:rPr>
                        <a:t>束流损失能量</a:t>
                      </a:r>
                      <a:endParaRPr lang="zh-CN"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600" b="1" dirty="0" smtClean="0">
                          <a:latin typeface="+mn-ea"/>
                          <a:ea typeface="+mn-ea"/>
                        </a:rPr>
                        <a:t> 束流损失情形</a:t>
                      </a:r>
                      <a:endParaRPr lang="zh-CN"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600" b="1" baseline="0" dirty="0" smtClean="0">
                          <a:latin typeface="+mn-ea"/>
                          <a:ea typeface="+mn-ea"/>
                        </a:rPr>
                        <a:t>  </a:t>
                      </a:r>
                      <a:r>
                        <a:rPr lang="zh-CN" altLang="en-US" sz="1600" b="1" dirty="0" smtClean="0">
                          <a:latin typeface="+mn-ea"/>
                          <a:ea typeface="+mn-ea"/>
                        </a:rPr>
                        <a:t>束流损失率</a:t>
                      </a:r>
                      <a:endParaRPr lang="zh-CN" altLang="en-US" sz="1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708235">
                <a:tc>
                  <a:txBody>
                    <a:bodyPr/>
                    <a:lstStyle/>
                    <a:p>
                      <a:pPr algn="ctr"/>
                      <a:r>
                        <a:rPr lang="en-US" altLang="zh-CN" sz="1600" b="0" dirty="0" smtClean="0">
                          <a:latin typeface="+mn-ea"/>
                          <a:ea typeface="+mn-ea"/>
                        </a:rPr>
                        <a:t>0-180MeV</a:t>
                      </a:r>
                      <a:r>
                        <a:rPr lang="zh-CN" altLang="en-US" sz="1600" b="0" dirty="0" smtClean="0">
                          <a:latin typeface="+mn-ea"/>
                          <a:ea typeface="+mn-ea"/>
                        </a:rPr>
                        <a:t>加速段</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b="0" dirty="0" smtClean="0">
                          <a:latin typeface="+mn-ea"/>
                          <a:ea typeface="+mn-ea"/>
                        </a:rPr>
                        <a:t>保守假设</a:t>
                      </a:r>
                      <a:r>
                        <a:rPr lang="en-US" altLang="zh-CN" sz="1600" b="0" dirty="0" smtClean="0">
                          <a:latin typeface="+mn-ea"/>
                          <a:ea typeface="+mn-ea"/>
                        </a:rPr>
                        <a:t>180MeV</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b="0" dirty="0" smtClean="0">
                          <a:latin typeface="+mn-ea"/>
                          <a:ea typeface="+mn-ea"/>
                        </a:rPr>
                        <a:t>线均匀损失</a:t>
                      </a:r>
                      <a:endParaRPr lang="en-US" altLang="zh-CN" sz="1600" b="0" dirty="0" smtClean="0">
                        <a:latin typeface="+mn-ea"/>
                        <a:ea typeface="+mn-ea"/>
                      </a:endParaRPr>
                    </a:p>
                    <a:p>
                      <a:pPr algn="ctr"/>
                      <a:r>
                        <a:rPr lang="zh-CN" altLang="en-US" sz="1600" b="0" dirty="0" smtClean="0">
                          <a:latin typeface="+mn-ea"/>
                          <a:ea typeface="+mn-ea"/>
                        </a:rPr>
                        <a:t>（保守假设为</a:t>
                      </a:r>
                      <a:endParaRPr lang="en-US" altLang="zh-CN" sz="1600" b="0" dirty="0" smtClean="0">
                        <a:latin typeface="+mn-ea"/>
                        <a:ea typeface="+mn-ea"/>
                      </a:endParaRPr>
                    </a:p>
                    <a:p>
                      <a:pPr algn="ctr"/>
                      <a:r>
                        <a:rPr lang="zh-CN" altLang="en-US" sz="1600" b="0" dirty="0" smtClean="0">
                          <a:latin typeface="+mn-ea"/>
                          <a:ea typeface="+mn-ea"/>
                        </a:rPr>
                        <a:t>点损失）</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n-ea"/>
                          <a:ea typeface="+mn-ea"/>
                        </a:rPr>
                        <a:t>1%</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80">
                <a:tc>
                  <a:txBody>
                    <a:bodyPr/>
                    <a:lstStyle/>
                    <a:p>
                      <a:pPr algn="ctr"/>
                      <a:r>
                        <a:rPr lang="en-US" altLang="zh-CN" sz="1600" b="0" dirty="0" smtClean="0">
                          <a:latin typeface="+mn-ea"/>
                          <a:ea typeface="+mn-ea"/>
                        </a:rPr>
                        <a:t>180MeV-1GeV</a:t>
                      </a:r>
                      <a:r>
                        <a:rPr lang="zh-CN" altLang="en-US" sz="1600" b="0" dirty="0" smtClean="0">
                          <a:latin typeface="+mn-ea"/>
                          <a:ea typeface="+mn-ea"/>
                        </a:rPr>
                        <a:t>加速段</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b="0" dirty="0" smtClean="0">
                          <a:latin typeface="+mn-ea"/>
                          <a:ea typeface="+mn-ea"/>
                        </a:rPr>
                        <a:t>保守假设</a:t>
                      </a:r>
                      <a:r>
                        <a:rPr lang="en-US" altLang="zh-CN" sz="1600" b="0" dirty="0" smtClean="0">
                          <a:latin typeface="+mn-ea"/>
                          <a:ea typeface="+mn-ea"/>
                        </a:rPr>
                        <a:t>1GeV</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b="0" dirty="0" smtClean="0">
                          <a:latin typeface="+mn-ea"/>
                          <a:ea typeface="+mn-ea"/>
                        </a:rPr>
                        <a:t>线均匀损失</a:t>
                      </a:r>
                      <a:endParaRPr lang="en-US" altLang="zh-CN" sz="1600" b="0" dirty="0" smtClean="0">
                        <a:latin typeface="+mn-ea"/>
                        <a:ea typeface="+mn-ea"/>
                      </a:endParaRPr>
                    </a:p>
                    <a:p>
                      <a:pPr algn="ctr"/>
                      <a:r>
                        <a:rPr lang="zh-CN" altLang="en-US" sz="1600" b="0" dirty="0" smtClean="0">
                          <a:latin typeface="+mn-ea"/>
                          <a:ea typeface="+mn-ea"/>
                        </a:rPr>
                        <a:t>（保守假设为点损失）</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n-ea"/>
                          <a:ea typeface="+mn-ea"/>
                        </a:rPr>
                        <a:t>1%             </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678">
                <a:tc>
                  <a:txBody>
                    <a:bodyPr/>
                    <a:lstStyle/>
                    <a:p>
                      <a:pPr algn="ctr"/>
                      <a:r>
                        <a:rPr lang="zh-CN" altLang="en-US" sz="1600" b="0" dirty="0" smtClean="0">
                          <a:latin typeface="+mn-ea"/>
                          <a:ea typeface="+mn-ea"/>
                        </a:rPr>
                        <a:t>废束桶</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n-ea"/>
                          <a:ea typeface="+mn-ea"/>
                        </a:rPr>
                        <a:t>1GeV</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b="0" dirty="0" smtClean="0">
                          <a:latin typeface="+mn-ea"/>
                          <a:ea typeface="+mn-ea"/>
                        </a:rPr>
                        <a:t>点损失</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b="0" dirty="0" smtClean="0">
                          <a:latin typeface="+mn-ea"/>
                          <a:ea typeface="+mn-ea"/>
                        </a:rPr>
                        <a:t>100%</a:t>
                      </a:r>
                      <a:endParaRPr lang="zh-CN" altLang="en-US" sz="16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矩形 6"/>
          <p:cNvSpPr/>
          <p:nvPr/>
        </p:nvSpPr>
        <p:spPr>
          <a:xfrm>
            <a:off x="496887" y="4965174"/>
            <a:ext cx="7895220" cy="1892826"/>
          </a:xfrm>
          <a:prstGeom prst="rect">
            <a:avLst/>
          </a:prstGeom>
        </p:spPr>
        <p:txBody>
          <a:bodyPr wrap="square">
            <a:spAutoFit/>
          </a:bodyPr>
          <a:lstStyle/>
          <a:p>
            <a:pPr>
              <a:lnSpc>
                <a:spcPct val="150000"/>
              </a:lnSpc>
              <a:defRPr/>
            </a:pPr>
            <a:r>
              <a:rPr lang="zh-CN" altLang="en-US" dirty="0" smtClean="0">
                <a:latin typeface="黑体" pitchFamily="49" charset="-122"/>
                <a:ea typeface="黑体" pitchFamily="49" charset="-122"/>
              </a:rPr>
              <a:t>  若加速器</a:t>
            </a:r>
            <a:r>
              <a:rPr lang="zh-CN" altLang="en-US" dirty="0">
                <a:latin typeface="黑体" pitchFamily="49" charset="-122"/>
                <a:ea typeface="黑体" pitchFamily="49" charset="-122"/>
              </a:rPr>
              <a:t>出现异常丢束情况，系统会通过机器安全连锁，迅速中断电子枪电源和高频功率。</a:t>
            </a:r>
            <a:r>
              <a:rPr lang="zh-CN" altLang="zh-CN" dirty="0">
                <a:latin typeface="黑体" pitchFamily="49" charset="-122"/>
                <a:ea typeface="黑体" pitchFamily="49" charset="-122"/>
              </a:rPr>
              <a:t>由于系统响应时间很短（小于</a:t>
            </a:r>
            <a:r>
              <a:rPr lang="en-US" altLang="zh-CN" dirty="0">
                <a:latin typeface="黑体" pitchFamily="49" charset="-122"/>
                <a:ea typeface="黑体" pitchFamily="49" charset="-122"/>
              </a:rPr>
              <a:t>100ms</a:t>
            </a:r>
            <a:r>
              <a:rPr lang="zh-CN" altLang="zh-CN" dirty="0">
                <a:latin typeface="黑体" pitchFamily="49" charset="-122"/>
                <a:ea typeface="黑体" pitchFamily="49" charset="-122"/>
              </a:rPr>
              <a:t>）</a:t>
            </a:r>
            <a:r>
              <a:rPr lang="zh-CN" altLang="en-US" dirty="0">
                <a:latin typeface="黑体" pitchFamily="49" charset="-122"/>
                <a:ea typeface="黑体" pitchFamily="49" charset="-122"/>
              </a:rPr>
              <a:t>，单次异常损失的总电子数将不超过</a:t>
            </a:r>
            <a:r>
              <a:rPr lang="en-US" altLang="zh-CN" dirty="0">
                <a:latin typeface="黑体" pitchFamily="49" charset="-122"/>
                <a:ea typeface="黑体" pitchFamily="49" charset="-122"/>
              </a:rPr>
              <a:t>6.25×10</a:t>
            </a:r>
            <a:r>
              <a:rPr lang="en-US" altLang="zh-CN" baseline="30000" dirty="0">
                <a:latin typeface="黑体" pitchFamily="49" charset="-122"/>
                <a:ea typeface="黑体" pitchFamily="49" charset="-122"/>
              </a:rPr>
              <a:t>9</a:t>
            </a:r>
            <a:r>
              <a:rPr lang="zh-CN" altLang="en-US" dirty="0">
                <a:latin typeface="黑体" pitchFamily="49" charset="-122"/>
                <a:ea typeface="黑体" pitchFamily="49" charset="-122"/>
              </a:rPr>
              <a:t>。</a:t>
            </a:r>
            <a:endParaRPr lang="zh-CN" altLang="en-US" dirty="0">
              <a:latin typeface="黑体" pitchFamily="49" charset="-122"/>
              <a:ea typeface="黑体" pitchFamily="49" charset="-122"/>
            </a:endParaRPr>
          </a:p>
          <a:p>
            <a:pPr marL="285750" indent="-285750">
              <a:buFont typeface="Arial" pitchFamily="34" charset="0"/>
              <a:buChar char="•"/>
              <a:defRPr/>
            </a:pPr>
            <a:endParaRPr lang="en-US" altLang="zh-CN" dirty="0">
              <a:latin typeface="宋体" pitchFamily="2" charset="-122"/>
              <a:cs typeface="Arial Unicode MS" pitchFamily="34" charset="-122"/>
            </a:endParaRPr>
          </a:p>
          <a:p>
            <a:pPr marL="285750" indent="-285750">
              <a:buFont typeface="Arial" pitchFamily="34" charset="0"/>
              <a:buChar char="•"/>
              <a:defRPr/>
            </a:pPr>
            <a:endParaRPr lang="en-US" altLang="zh-CN" dirty="0">
              <a:latin typeface="宋体" pitchFamily="2" charset="-122"/>
              <a:cs typeface="Arial Unicode MS" pitchFamily="34" charset="-122"/>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6" name="矩形 5"/>
          <p:cNvSpPr/>
          <p:nvPr/>
        </p:nvSpPr>
        <p:spPr>
          <a:xfrm>
            <a:off x="751401" y="1516078"/>
            <a:ext cx="5846826" cy="584775"/>
          </a:xfrm>
          <a:prstGeom prst="rect">
            <a:avLst/>
          </a:prstGeom>
        </p:spPr>
        <p:txBody>
          <a:bodyPr wrap="square">
            <a:spAutoFit/>
          </a:bodyPr>
          <a:lstStyle/>
          <a:p>
            <a:r>
              <a:rPr lang="zh-CN" altLang="en-US" sz="1600" dirty="0" smtClean="0">
                <a:latin typeface="黑体" pitchFamily="49" charset="-122"/>
                <a:ea typeface="黑体" pitchFamily="49" charset="-122"/>
              </a:rPr>
              <a:t>加速器隧道</a:t>
            </a:r>
            <a:r>
              <a:rPr lang="zh-CN" altLang="en-US" sz="1600" dirty="0">
                <a:latin typeface="黑体" pitchFamily="49" charset="-122"/>
                <a:ea typeface="黑体" pitchFamily="49" charset="-122"/>
              </a:rPr>
              <a:t>屏蔽</a:t>
            </a:r>
            <a:r>
              <a:rPr lang="zh-CN" altLang="en-US" sz="1600" dirty="0" smtClean="0">
                <a:latin typeface="黑体" pitchFamily="49" charset="-122"/>
                <a:ea typeface="黑体" pitchFamily="49" charset="-122"/>
              </a:rPr>
              <a:t>墙采用</a:t>
            </a:r>
            <a:r>
              <a:rPr lang="zh-CN" altLang="en-US" sz="1600" dirty="0">
                <a:latin typeface="黑体" pitchFamily="49" charset="-122"/>
                <a:ea typeface="黑体" pitchFamily="49" charset="-122"/>
              </a:rPr>
              <a:t>半经验程序</a:t>
            </a:r>
            <a:r>
              <a:rPr lang="en-US" altLang="zh-CN" sz="1600" dirty="0">
                <a:latin typeface="黑体" pitchFamily="49" charset="-122"/>
                <a:ea typeface="黑体" pitchFamily="49" charset="-122"/>
              </a:rPr>
              <a:t>Shield11</a:t>
            </a:r>
            <a:r>
              <a:rPr lang="zh-CN" altLang="en-US" sz="1600" dirty="0">
                <a:latin typeface="黑体" pitchFamily="49" charset="-122"/>
                <a:ea typeface="黑体" pitchFamily="49" charset="-122"/>
              </a:rPr>
              <a:t>进行</a:t>
            </a:r>
            <a:r>
              <a:rPr lang="zh-CN" altLang="en-US" sz="1600" dirty="0" smtClean="0">
                <a:latin typeface="黑体" pitchFamily="49" charset="-122"/>
                <a:ea typeface="黑体" pitchFamily="49" charset="-122"/>
              </a:rPr>
              <a:t>计算，结果由蒙卡程序</a:t>
            </a:r>
            <a:r>
              <a:rPr lang="en-US" altLang="zh-CN" sz="1600" dirty="0" smtClean="0">
                <a:latin typeface="黑体" pitchFamily="49" charset="-122"/>
                <a:ea typeface="黑体" pitchFamily="49" charset="-122"/>
              </a:rPr>
              <a:t>FLUKA</a:t>
            </a:r>
            <a:r>
              <a:rPr lang="zh-CN" altLang="en-US" sz="1600" dirty="0" smtClean="0">
                <a:latin typeface="黑体" pitchFamily="49" charset="-122"/>
                <a:ea typeface="黑体" pitchFamily="49" charset="-122"/>
              </a:rPr>
              <a:t>进行验证。</a:t>
            </a:r>
            <a:endParaRPr lang="zh-CN" altLang="en-US" sz="1600" dirty="0">
              <a:latin typeface="黑体" pitchFamily="49" charset="-122"/>
              <a:ea typeface="黑体" pitchFamily="49" charset="-122"/>
            </a:endParaRPr>
          </a:p>
        </p:txBody>
      </p:sp>
      <p:pic>
        <p:nvPicPr>
          <p:cNvPr id="8" name="图片 7" descr="C:\Users\ybo\Desktop\QQ图片20130903083252.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68656" y="2100853"/>
            <a:ext cx="2209910" cy="1620180"/>
          </a:xfrm>
          <a:prstGeom prst="rect">
            <a:avLst/>
          </a:prstGeom>
          <a:noFill/>
          <a:ln>
            <a:noFill/>
          </a:ln>
        </p:spPr>
      </p:pic>
      <p:sp>
        <p:nvSpPr>
          <p:cNvPr id="9" name="矩形 8"/>
          <p:cNvSpPr/>
          <p:nvPr/>
        </p:nvSpPr>
        <p:spPr>
          <a:xfrm>
            <a:off x="1353643" y="3526843"/>
            <a:ext cx="1640402" cy="276999"/>
          </a:xfrm>
          <a:prstGeom prst="rect">
            <a:avLst/>
          </a:prstGeom>
        </p:spPr>
        <p:txBody>
          <a:bodyPr wrap="square">
            <a:spAutoFit/>
          </a:bodyPr>
          <a:lstStyle/>
          <a:p>
            <a:r>
              <a:rPr lang="en-US" sz="1200" dirty="0"/>
              <a:t> SHI10LD11</a:t>
            </a:r>
            <a:r>
              <a:rPr lang="zh-CN" altLang="en-US" sz="1200" dirty="0"/>
              <a:t>几何模型</a:t>
            </a:r>
            <a:endParaRPr lang="zh-CN" altLang="en-US" sz="1200" dirty="0"/>
          </a:p>
        </p:txBody>
      </p:sp>
      <p:pic>
        <p:nvPicPr>
          <p:cNvPr id="10" name="图片 9" descr="C:\Users\ybo\AppData\Roaming\Tencent\Users\479107727\QQ\WinTemp\RichOle\WE@}OYIF4LGY%O_TCYM1WG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6308" y="3035927"/>
            <a:ext cx="2897185" cy="1258833"/>
          </a:xfrm>
          <a:prstGeom prst="rect">
            <a:avLst/>
          </a:prstGeom>
          <a:noFill/>
          <a:ln>
            <a:noFill/>
          </a:ln>
        </p:spPr>
      </p:pic>
      <p:pic>
        <p:nvPicPr>
          <p:cNvPr id="11" name="图片 10" descr="C:\Users\ybo\AppData\Roaming\Tencent\Users\479107727\QQ\WinTemp\RichOle\DQQY)170}}P[7}}{F[Y4H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8511" y="5003002"/>
            <a:ext cx="3116978" cy="1065322"/>
          </a:xfrm>
          <a:prstGeom prst="rect">
            <a:avLst/>
          </a:prstGeom>
          <a:noFill/>
          <a:ln>
            <a:noFill/>
          </a:ln>
        </p:spPr>
      </p:pic>
      <p:sp>
        <p:nvSpPr>
          <p:cNvPr id="12" name="Rectangle 1"/>
          <p:cNvSpPr>
            <a:spLocks noChangeArrowheads="1"/>
          </p:cNvSpPr>
          <p:nvPr/>
        </p:nvSpPr>
        <p:spPr bwMode="auto">
          <a:xfrm>
            <a:off x="637100" y="3921582"/>
            <a:ext cx="4226999" cy="2146742"/>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Z</a:t>
            </a:r>
            <a:r>
              <a:rPr lang="zh-CN" altLang="en-US" sz="1400" dirty="0">
                <a:latin typeface="黑体" pitchFamily="49" charset="-122"/>
                <a:ea typeface="黑体" pitchFamily="49" charset="-122"/>
                <a:cs typeface="Times New Roman" pitchFamily="18" charset="0"/>
              </a:rPr>
              <a:t>为靶材的原子序数，</a:t>
            </a:r>
            <a:r>
              <a:rPr lang="en-US" altLang="zh-CN" sz="1400" dirty="0">
                <a:latin typeface="黑体" pitchFamily="49" charset="-122"/>
                <a:ea typeface="黑体" pitchFamily="49" charset="-122"/>
                <a:cs typeface="Times New Roman" pitchFamily="18" charset="0"/>
              </a:rPr>
              <a:t>A</a:t>
            </a:r>
            <a:r>
              <a:rPr lang="zh-CN" altLang="en-US" sz="1400" dirty="0">
                <a:latin typeface="黑体" pitchFamily="49" charset="-122"/>
                <a:ea typeface="黑体" pitchFamily="49" charset="-122"/>
                <a:cs typeface="Times New Roman" pitchFamily="18" charset="0"/>
              </a:rPr>
              <a:t>为靶材的原子质量数</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X</a:t>
            </a:r>
            <a:r>
              <a:rPr lang="en-US" altLang="zh-CN" sz="1400" baseline="-30000" dirty="0" smtClean="0">
                <a:latin typeface="黑体" pitchFamily="49" charset="-122"/>
                <a:ea typeface="黑体" pitchFamily="49" charset="-122"/>
                <a:cs typeface="Times New Roman" pitchFamily="18" charset="0"/>
              </a:rPr>
              <a:t>0</a:t>
            </a:r>
            <a:r>
              <a:rPr lang="zh-CN" altLang="en-US" sz="1400" dirty="0">
                <a:latin typeface="黑体" pitchFamily="49" charset="-122"/>
                <a:ea typeface="黑体" pitchFamily="49" charset="-122"/>
                <a:cs typeface="Times New Roman" pitchFamily="18" charset="0"/>
              </a:rPr>
              <a:t>为靶材的辐射长度，</a:t>
            </a:r>
            <a:r>
              <a:rPr lang="en-US" altLang="zh-CN" sz="1400" dirty="0">
                <a:latin typeface="黑体" pitchFamily="49" charset="-122"/>
                <a:ea typeface="黑体" pitchFamily="49" charset="-122"/>
                <a:cs typeface="Times New Roman" pitchFamily="18" charset="0"/>
              </a:rPr>
              <a:t>cm</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t</a:t>
            </a:r>
            <a:r>
              <a:rPr lang="zh-CN" altLang="en-US" sz="1400" dirty="0">
                <a:latin typeface="黑体" pitchFamily="49" charset="-122"/>
                <a:ea typeface="黑体" pitchFamily="49" charset="-122"/>
                <a:cs typeface="Times New Roman" pitchFamily="18" charset="0"/>
              </a:rPr>
              <a:t>为靶材的长度，</a:t>
            </a:r>
            <a:r>
              <a:rPr lang="en-US" altLang="zh-CN" sz="1400" dirty="0">
                <a:latin typeface="黑体" pitchFamily="49" charset="-122"/>
                <a:ea typeface="黑体" pitchFamily="49" charset="-122"/>
                <a:cs typeface="Times New Roman" pitchFamily="18" charset="0"/>
              </a:rPr>
              <a:t>cm</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r</a:t>
            </a:r>
            <a:r>
              <a:rPr lang="zh-CN" altLang="en-US" sz="1400" dirty="0">
                <a:latin typeface="黑体" pitchFamily="49" charset="-122"/>
                <a:ea typeface="黑体" pitchFamily="49" charset="-122"/>
                <a:cs typeface="Times New Roman" pitchFamily="18" charset="0"/>
              </a:rPr>
              <a:t>为靶材的底面半径，</a:t>
            </a:r>
            <a:r>
              <a:rPr lang="en-US" altLang="zh-CN" sz="1400" dirty="0">
                <a:latin typeface="黑体" pitchFamily="49" charset="-122"/>
                <a:ea typeface="黑体" pitchFamily="49" charset="-122"/>
                <a:cs typeface="Times New Roman" pitchFamily="18" charset="0"/>
              </a:rPr>
              <a:t>cm</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ρ</a:t>
            </a:r>
            <a:r>
              <a:rPr lang="zh-CN" altLang="en-US" sz="1400" dirty="0">
                <a:latin typeface="黑体" pitchFamily="49" charset="-122"/>
                <a:ea typeface="黑体" pitchFamily="49" charset="-122"/>
                <a:cs typeface="Times New Roman" pitchFamily="18" charset="0"/>
              </a:rPr>
              <a:t>为屏蔽体材料密度，</a:t>
            </a:r>
            <a:r>
              <a:rPr lang="en-US" altLang="zh-CN" sz="1400" dirty="0">
                <a:latin typeface="黑体" pitchFamily="49" charset="-122"/>
                <a:ea typeface="黑体" pitchFamily="49" charset="-122"/>
                <a:cs typeface="Times New Roman" pitchFamily="18" charset="0"/>
              </a:rPr>
              <a:t>g/cm</a:t>
            </a:r>
            <a:r>
              <a:rPr lang="en-US" altLang="zh-CN" sz="1400" baseline="30000" dirty="0">
                <a:latin typeface="黑体" pitchFamily="49" charset="-122"/>
                <a:ea typeface="黑体" pitchFamily="49" charset="-122"/>
                <a:cs typeface="Times New Roman" pitchFamily="18" charset="0"/>
              </a:rPr>
              <a:t>3</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μ</a:t>
            </a:r>
            <a:r>
              <a:rPr lang="zh-CN" altLang="en-US" sz="1400" dirty="0">
                <a:latin typeface="黑体" pitchFamily="49" charset="-122"/>
                <a:ea typeface="黑体" pitchFamily="49" charset="-122"/>
                <a:cs typeface="Times New Roman" pitchFamily="18" charset="0"/>
              </a:rPr>
              <a:t>为光子在靶材中的质量衰减系数，</a:t>
            </a:r>
            <a:r>
              <a:rPr lang="en-US" altLang="zh-CN" sz="1400" dirty="0">
                <a:latin typeface="黑体" pitchFamily="49" charset="-122"/>
                <a:ea typeface="黑体" pitchFamily="49" charset="-122"/>
                <a:cs typeface="Times New Roman" pitchFamily="18" charset="0"/>
              </a:rPr>
              <a:t>cm-</a:t>
            </a:r>
            <a:r>
              <a:rPr lang="en-US" altLang="zh-CN" sz="1400" baseline="30000" dirty="0">
                <a:latin typeface="黑体" pitchFamily="49" charset="-122"/>
                <a:ea typeface="黑体" pitchFamily="49" charset="-122"/>
                <a:cs typeface="Times New Roman" pitchFamily="18" charset="0"/>
              </a:rPr>
              <a:t>1</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err="1" smtClean="0">
                <a:latin typeface="黑体" pitchFamily="49" charset="-122"/>
                <a:ea typeface="黑体" pitchFamily="49" charset="-122"/>
                <a:cs typeface="Times New Roman" pitchFamily="18" charset="0"/>
              </a:rPr>
              <a:t>μs</a:t>
            </a:r>
            <a:r>
              <a:rPr lang="zh-CN" altLang="en-US" sz="1400" dirty="0">
                <a:latin typeface="黑体" pitchFamily="49" charset="-122"/>
                <a:ea typeface="黑体" pitchFamily="49" charset="-122"/>
                <a:cs typeface="Times New Roman" pitchFamily="18" charset="0"/>
              </a:rPr>
              <a:t>为光子在屏蔽体中的质量衰减系数，</a:t>
            </a:r>
            <a:r>
              <a:rPr lang="en-US" altLang="zh-CN" sz="1400" dirty="0">
                <a:latin typeface="黑体" pitchFamily="49" charset="-122"/>
                <a:ea typeface="黑体" pitchFamily="49" charset="-122"/>
                <a:cs typeface="Times New Roman" pitchFamily="18" charset="0"/>
              </a:rPr>
              <a:t>cm-</a:t>
            </a:r>
            <a:r>
              <a:rPr lang="en-US" altLang="zh-CN" sz="1400" baseline="30000" dirty="0">
                <a:latin typeface="黑体" pitchFamily="49" charset="-122"/>
                <a:ea typeface="黑体" pitchFamily="49" charset="-122"/>
                <a:cs typeface="Times New Roman" pitchFamily="18" charset="0"/>
              </a:rPr>
              <a:t>1</a:t>
            </a:r>
            <a:r>
              <a:rPr lang="zh-CN" altLang="en-US" sz="1400" dirty="0" smtClean="0">
                <a:latin typeface="黑体" pitchFamily="49" charset="-122"/>
                <a:ea typeface="黑体" pitchFamily="49" charset="-122"/>
                <a:cs typeface="Times New Roman" pitchFamily="18" charset="0"/>
              </a:rPr>
              <a:t>；</a:t>
            </a:r>
            <a:endParaRPr lang="en-US" altLang="zh-CN" sz="1400" dirty="0" smtClean="0">
              <a:latin typeface="黑体" pitchFamily="49" charset="-122"/>
              <a:ea typeface="黑体" pitchFamily="49" charset="-122"/>
              <a:cs typeface="Times New Roman" pitchFamily="18" charset="0"/>
            </a:endParaRPr>
          </a:p>
          <a:p>
            <a:pPr indent="200025" fontAlgn="base">
              <a:lnSpc>
                <a:spcPts val="1800"/>
              </a:lnSpc>
              <a:spcBef>
                <a:spcPct val="0"/>
              </a:spcBef>
              <a:spcAft>
                <a:spcPct val="0"/>
              </a:spcAft>
            </a:pPr>
            <a:r>
              <a:rPr lang="en-US" altLang="zh-CN" sz="1400" dirty="0" smtClean="0">
                <a:latin typeface="黑体" pitchFamily="49" charset="-122"/>
                <a:ea typeface="黑体" pitchFamily="49" charset="-122"/>
                <a:cs typeface="Times New Roman" pitchFamily="18" charset="0"/>
              </a:rPr>
              <a:t>λ</a:t>
            </a:r>
            <a:r>
              <a:rPr lang="en-US" altLang="zh-CN" sz="1400" baseline="-30000" dirty="0" smtClean="0">
                <a:latin typeface="黑体" pitchFamily="49" charset="-122"/>
                <a:ea typeface="黑体" pitchFamily="49" charset="-122"/>
                <a:cs typeface="Times New Roman" pitchFamily="18" charset="0"/>
              </a:rPr>
              <a:t>1</a:t>
            </a:r>
            <a:r>
              <a:rPr lang="zh-CN" altLang="en-US" sz="1400" dirty="0">
                <a:latin typeface="黑体" pitchFamily="49" charset="-122"/>
                <a:ea typeface="黑体" pitchFamily="49" charset="-122"/>
                <a:cs typeface="Times New Roman" pitchFamily="18" charset="0"/>
              </a:rPr>
              <a:t>、</a:t>
            </a:r>
            <a:r>
              <a:rPr lang="en-US" altLang="zh-CN" sz="1400" dirty="0">
                <a:latin typeface="黑体" pitchFamily="49" charset="-122"/>
                <a:ea typeface="黑体" pitchFamily="49" charset="-122"/>
                <a:cs typeface="Times New Roman" pitchFamily="18" charset="0"/>
              </a:rPr>
              <a:t>λ</a:t>
            </a:r>
            <a:r>
              <a:rPr lang="en-US" altLang="zh-CN" sz="1400" baseline="-30000" dirty="0">
                <a:latin typeface="黑体" pitchFamily="49" charset="-122"/>
                <a:ea typeface="黑体" pitchFamily="49" charset="-122"/>
                <a:cs typeface="Times New Roman" pitchFamily="18" charset="0"/>
              </a:rPr>
              <a:t>2</a:t>
            </a:r>
            <a:r>
              <a:rPr lang="zh-CN" altLang="en-US" sz="1400" dirty="0">
                <a:latin typeface="黑体" pitchFamily="49" charset="-122"/>
                <a:ea typeface="黑体" pitchFamily="49" charset="-122"/>
                <a:cs typeface="Times New Roman" pitchFamily="18" charset="0"/>
              </a:rPr>
              <a:t>、</a:t>
            </a:r>
            <a:r>
              <a:rPr lang="en-US" altLang="zh-CN" sz="1400" dirty="0">
                <a:latin typeface="黑体" pitchFamily="49" charset="-122"/>
                <a:ea typeface="黑体" pitchFamily="49" charset="-122"/>
                <a:cs typeface="Times New Roman" pitchFamily="18" charset="0"/>
              </a:rPr>
              <a:t>λ</a:t>
            </a:r>
            <a:r>
              <a:rPr lang="en-US" altLang="zh-CN" sz="1400" baseline="-30000" dirty="0">
                <a:latin typeface="黑体" pitchFamily="49" charset="-122"/>
                <a:ea typeface="黑体" pitchFamily="49" charset="-122"/>
                <a:cs typeface="Times New Roman" pitchFamily="18" charset="0"/>
              </a:rPr>
              <a:t>3</a:t>
            </a:r>
            <a:r>
              <a:rPr lang="zh-CN" altLang="en-US" sz="1400" dirty="0">
                <a:latin typeface="黑体" pitchFamily="49" charset="-122"/>
                <a:ea typeface="黑体" pitchFamily="49" charset="-122"/>
                <a:cs typeface="Times New Roman" pitchFamily="18" charset="0"/>
              </a:rPr>
              <a:t>分别为高能、中能、共振中子在屏蔽体中的平均自由程</a:t>
            </a:r>
            <a:r>
              <a:rPr lang="en-US" altLang="zh-CN" sz="1400" dirty="0">
                <a:latin typeface="黑体" pitchFamily="49" charset="-122"/>
                <a:ea typeface="黑体" pitchFamily="49" charset="-122"/>
                <a:cs typeface="Times New Roman" pitchFamily="18" charset="0"/>
              </a:rPr>
              <a:t>,g/cm</a:t>
            </a:r>
            <a:r>
              <a:rPr lang="en-US" altLang="zh-CN" sz="1400" baseline="30000" dirty="0">
                <a:latin typeface="黑体" pitchFamily="49" charset="-122"/>
                <a:ea typeface="黑体" pitchFamily="49" charset="-122"/>
                <a:cs typeface="Times New Roman" pitchFamily="18" charset="0"/>
              </a:rPr>
              <a:t>2</a:t>
            </a:r>
            <a:r>
              <a:rPr lang="zh-CN" altLang="en-US" sz="1400" dirty="0">
                <a:latin typeface="黑体" pitchFamily="49" charset="-122"/>
                <a:ea typeface="黑体" pitchFamily="49" charset="-122"/>
                <a:cs typeface="Times New Roman" pitchFamily="18" charset="0"/>
              </a:rPr>
              <a:t>。</a:t>
            </a:r>
            <a:r>
              <a:rPr lang="zh-CN" altLang="en-US" sz="1400" dirty="0">
                <a:latin typeface="黑体" pitchFamily="49" charset="-122"/>
                <a:ea typeface="黑体" pitchFamily="49" charset="-122"/>
                <a:cs typeface="宋体" pitchFamily="2" charset="-122"/>
              </a:rPr>
              <a:t> </a:t>
            </a:r>
            <a:endParaRPr lang="zh-CN" altLang="en-US" sz="1400" dirty="0">
              <a:latin typeface="黑体" pitchFamily="49" charset="-122"/>
              <a:ea typeface="黑体" pitchFamily="49" charset="-122"/>
              <a:cs typeface="宋体" pitchFamily="2" charset="-122"/>
            </a:endParaRPr>
          </a:p>
        </p:txBody>
      </p:sp>
      <p:sp>
        <p:nvSpPr>
          <p:cNvPr id="13" name="矩形 12"/>
          <p:cNvSpPr/>
          <p:nvPr/>
        </p:nvSpPr>
        <p:spPr>
          <a:xfrm>
            <a:off x="4342486" y="1928039"/>
            <a:ext cx="3828257" cy="1084912"/>
          </a:xfrm>
          <a:prstGeom prst="rect">
            <a:avLst/>
          </a:prstGeom>
        </p:spPr>
        <p:txBody>
          <a:bodyPr wrap="square">
            <a:spAutoFit/>
          </a:bodyPr>
          <a:lstStyle/>
          <a:p>
            <a:pPr>
              <a:lnSpc>
                <a:spcPct val="150000"/>
              </a:lnSpc>
            </a:pPr>
            <a:r>
              <a:rPr lang="en-US" altLang="zh-CN" sz="1400" dirty="0">
                <a:latin typeface="黑体" pitchFamily="49" charset="-122"/>
                <a:ea typeface="黑体" pitchFamily="49" charset="-122"/>
              </a:rPr>
              <a:t>Shield11</a:t>
            </a:r>
            <a:r>
              <a:rPr lang="zh-CN" altLang="en-US" sz="1400" dirty="0">
                <a:latin typeface="黑体" pitchFamily="49" charset="-122"/>
                <a:ea typeface="黑体" pitchFamily="49" charset="-122"/>
              </a:rPr>
              <a:t>在计算屏蔽体后某点处的辐射剂量包括了中子剂量当量</a:t>
            </a:r>
            <a:r>
              <a:rPr lang="en-US" sz="1400" dirty="0" err="1">
                <a:latin typeface="黑体" pitchFamily="49" charset="-122"/>
                <a:ea typeface="黑体" pitchFamily="49" charset="-122"/>
              </a:rPr>
              <a:t>H</a:t>
            </a:r>
            <a:r>
              <a:rPr lang="en-US" sz="1400" baseline="-25000" dirty="0" err="1">
                <a:latin typeface="黑体" pitchFamily="49" charset="-122"/>
                <a:ea typeface="黑体" pitchFamily="49" charset="-122"/>
              </a:rPr>
              <a:t>n</a:t>
            </a:r>
            <a:r>
              <a:rPr lang="zh-CN" altLang="en-US" sz="1400" dirty="0">
                <a:latin typeface="黑体" pitchFamily="49" charset="-122"/>
                <a:ea typeface="黑体" pitchFamily="49" charset="-122"/>
              </a:rPr>
              <a:t>和光子剂量当量</a:t>
            </a:r>
            <a:r>
              <a:rPr lang="en-US" sz="1400" dirty="0">
                <a:latin typeface="黑体" pitchFamily="49" charset="-122"/>
                <a:ea typeface="黑体" pitchFamily="49" charset="-122"/>
              </a:rPr>
              <a:t>H</a:t>
            </a:r>
            <a:r>
              <a:rPr lang="en-US" sz="1400" baseline="-25000" dirty="0">
                <a:latin typeface="黑体" pitchFamily="49" charset="-122"/>
                <a:ea typeface="黑体" pitchFamily="49" charset="-122"/>
              </a:rPr>
              <a:t>p</a:t>
            </a:r>
            <a:endParaRPr lang="en-US" sz="1400" baseline="-25000" dirty="0">
              <a:latin typeface="黑体" pitchFamily="49" charset="-122"/>
              <a:ea typeface="黑体" pitchFamily="49" charset="-122"/>
            </a:endParaRPr>
          </a:p>
          <a:p>
            <a:endParaRPr lang="en-US" altLang="zh-CN" sz="1350" baseline="-25000" dirty="0"/>
          </a:p>
          <a:p>
            <a:endParaRPr lang="zh-CN" altLang="en-US" sz="1350" dirty="0"/>
          </a:p>
        </p:txBody>
      </p:sp>
      <p:sp>
        <p:nvSpPr>
          <p:cNvPr id="14" name="TextBox 13"/>
          <p:cNvSpPr txBox="1"/>
          <p:nvPr/>
        </p:nvSpPr>
        <p:spPr>
          <a:xfrm>
            <a:off x="4576539" y="2665065"/>
            <a:ext cx="2287853" cy="300082"/>
          </a:xfrm>
          <a:prstGeom prst="rect">
            <a:avLst/>
          </a:prstGeom>
          <a:noFill/>
        </p:spPr>
        <p:txBody>
          <a:bodyPr wrap="square" rtlCol="0">
            <a:spAutoFit/>
          </a:bodyPr>
          <a:lstStyle/>
          <a:p>
            <a:r>
              <a:rPr lang="zh-CN" altLang="en-US" sz="1350" dirty="0">
                <a:latin typeface="黑体" pitchFamily="49" charset="-122"/>
                <a:ea typeface="黑体" pitchFamily="49" charset="-122"/>
              </a:rPr>
              <a:t>光子剂量当量：</a:t>
            </a:r>
            <a:endParaRPr lang="zh-CN" altLang="en-US" sz="1350" dirty="0">
              <a:latin typeface="黑体" pitchFamily="49" charset="-122"/>
              <a:ea typeface="黑体" pitchFamily="49" charset="-122"/>
            </a:endParaRPr>
          </a:p>
        </p:txBody>
      </p:sp>
      <p:sp>
        <p:nvSpPr>
          <p:cNvPr id="15" name="TextBox 14"/>
          <p:cNvSpPr txBox="1"/>
          <p:nvPr/>
        </p:nvSpPr>
        <p:spPr>
          <a:xfrm>
            <a:off x="4632766" y="4473676"/>
            <a:ext cx="1779442" cy="300082"/>
          </a:xfrm>
          <a:prstGeom prst="rect">
            <a:avLst/>
          </a:prstGeom>
          <a:noFill/>
        </p:spPr>
        <p:txBody>
          <a:bodyPr wrap="square" rtlCol="0">
            <a:spAutoFit/>
          </a:bodyPr>
          <a:lstStyle/>
          <a:p>
            <a:r>
              <a:rPr lang="zh-CN" altLang="en-US" sz="1350" dirty="0">
                <a:latin typeface="黑体" pitchFamily="49" charset="-122"/>
                <a:ea typeface="黑体" pitchFamily="49" charset="-122"/>
              </a:rPr>
              <a:t>中子剂量当量：</a:t>
            </a:r>
            <a:endParaRPr lang="zh-CN" altLang="en-US" sz="1350" dirty="0">
              <a:latin typeface="黑体" pitchFamily="49" charset="-122"/>
              <a:ea typeface="黑体" pitchFamily="49" charset="-122"/>
            </a:endParaRPr>
          </a:p>
        </p:txBody>
      </p:sp>
      <p:sp>
        <p:nvSpPr>
          <p:cNvPr id="16"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屏蔽墙</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3726" y="4711700"/>
            <a:ext cx="82907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屏蔽墙</a:t>
            </a:r>
            <a:endParaRPr lang="zh-CN" altLang="en-US" kern="0" dirty="0">
              <a:solidFill>
                <a:srgbClr val="990099"/>
              </a:solidFill>
              <a:latin typeface="+mn-ea"/>
              <a:ea typeface="+mn-ea"/>
            </a:endParaRPr>
          </a:p>
        </p:txBody>
      </p:sp>
      <p:sp>
        <p:nvSpPr>
          <p:cNvPr id="9" name="矩形 8"/>
          <p:cNvSpPr/>
          <p:nvPr/>
        </p:nvSpPr>
        <p:spPr>
          <a:xfrm>
            <a:off x="496887" y="1349041"/>
            <a:ext cx="8727210" cy="1000274"/>
          </a:xfrm>
          <a:prstGeom prst="rect">
            <a:avLst/>
          </a:prstGeom>
        </p:spPr>
        <p:txBody>
          <a:bodyPr wrap="square">
            <a:spAutoFit/>
          </a:bodyPr>
          <a:lstStyle/>
          <a:p>
            <a:pPr>
              <a:lnSpc>
                <a:spcPct val="150000"/>
              </a:lnSpc>
            </a:pPr>
            <a:r>
              <a:rPr lang="zh-CN" altLang="en-US" b="1" dirty="0">
                <a:solidFill>
                  <a:srgbClr val="990099"/>
                </a:solidFill>
                <a:latin typeface="黑体" pitchFamily="49" charset="-122"/>
                <a:ea typeface="黑体" pitchFamily="49" charset="-122"/>
              </a:rPr>
              <a:t>隧道侧墙    </a:t>
            </a:r>
            <a:endParaRPr lang="en-US" altLang="zh-CN" b="1" dirty="0">
              <a:solidFill>
                <a:srgbClr val="990099"/>
              </a:solidFill>
              <a:latin typeface="黑体" pitchFamily="49" charset="-122"/>
              <a:ea typeface="黑体" pitchFamily="49" charset="-122"/>
            </a:endParaRPr>
          </a:p>
          <a:p>
            <a:r>
              <a:rPr lang="en-US" altLang="zh-CN" sz="1600" dirty="0">
                <a:latin typeface="黑体" pitchFamily="49" charset="-122"/>
                <a:ea typeface="黑体" pitchFamily="49" charset="-122"/>
              </a:rPr>
              <a:t>   </a:t>
            </a:r>
            <a:r>
              <a:rPr lang="zh-CN" altLang="en-US" sz="1600" dirty="0" smtClean="0">
                <a:latin typeface="黑体" pitchFamily="49" charset="-122"/>
                <a:ea typeface="黑体" pitchFamily="49" charset="-122"/>
              </a:rPr>
              <a:t>根据</a:t>
            </a:r>
            <a:r>
              <a:rPr lang="zh-CN" altLang="en-US" sz="1600" dirty="0">
                <a:latin typeface="黑体" pitchFamily="49" charset="-122"/>
                <a:ea typeface="黑体" pitchFamily="49" charset="-122"/>
              </a:rPr>
              <a:t>输入条件，装置区域主体墙防护计算射线能量取</a:t>
            </a:r>
            <a:r>
              <a:rPr lang="en-US" altLang="zh-CN" sz="1600" dirty="0">
                <a:latin typeface="黑体" pitchFamily="49" charset="-122"/>
                <a:ea typeface="黑体" pitchFamily="49" charset="-122"/>
              </a:rPr>
              <a:t>1GeV</a:t>
            </a:r>
            <a:r>
              <a:rPr lang="zh-CN" altLang="en-US" sz="1600" dirty="0" smtClean="0">
                <a:latin typeface="黑体" pitchFamily="49" charset="-122"/>
                <a:ea typeface="黑体" pitchFamily="49" charset="-122"/>
              </a:rPr>
              <a:t>，安全因子取</a:t>
            </a:r>
            <a:r>
              <a:rPr lang="en-US" altLang="zh-CN" sz="1600" dirty="0" smtClean="0">
                <a:latin typeface="黑体" pitchFamily="49" charset="-122"/>
                <a:ea typeface="黑体" pitchFamily="49" charset="-122"/>
              </a:rPr>
              <a:t>2</a:t>
            </a:r>
            <a:r>
              <a:rPr lang="zh-CN" altLang="en-US" sz="1600" dirty="0" smtClean="0">
                <a:latin typeface="黑体" pitchFamily="49" charset="-122"/>
                <a:ea typeface="黑体" pitchFamily="49" charset="-122"/>
              </a:rPr>
              <a:t>，顶板居留因子取</a:t>
            </a:r>
            <a:r>
              <a:rPr lang="en-US" altLang="zh-CN" sz="1600" dirty="0" smtClean="0">
                <a:latin typeface="黑体" pitchFamily="49" charset="-122"/>
                <a:ea typeface="黑体" pitchFamily="49" charset="-122"/>
              </a:rPr>
              <a:t>0.25</a:t>
            </a:r>
            <a:r>
              <a:rPr lang="zh-CN" altLang="en-US" sz="1600" dirty="0" smtClean="0">
                <a:latin typeface="黑体" pitchFamily="49" charset="-122"/>
                <a:ea typeface="黑体" pitchFamily="49" charset="-122"/>
              </a:rPr>
              <a:t>，主体</a:t>
            </a:r>
            <a:r>
              <a:rPr lang="zh-CN" altLang="en-US" sz="1600" dirty="0">
                <a:latin typeface="黑体" pitchFamily="49" charset="-122"/>
                <a:ea typeface="黑体" pitchFamily="49" charset="-122"/>
              </a:rPr>
              <a:t>墙的屏蔽采用半经验</a:t>
            </a:r>
            <a:r>
              <a:rPr lang="zh-CN" altLang="en-US" sz="1600" dirty="0" smtClean="0">
                <a:latin typeface="黑体" pitchFamily="49" charset="-122"/>
                <a:ea typeface="黑体" pitchFamily="49" charset="-122"/>
              </a:rPr>
              <a:t>程序</a:t>
            </a:r>
            <a:r>
              <a:rPr lang="en-US" altLang="zh-CN" sz="1600" dirty="0" smtClean="0">
                <a:latin typeface="黑体" pitchFamily="49" charset="-122"/>
                <a:ea typeface="黑体" pitchFamily="49" charset="-122"/>
              </a:rPr>
              <a:t>SHIELD11</a:t>
            </a:r>
            <a:r>
              <a:rPr lang="zh-CN" altLang="en-US" sz="1600" dirty="0">
                <a:latin typeface="黑体" pitchFamily="49" charset="-122"/>
                <a:ea typeface="黑体" pitchFamily="49" charset="-122"/>
              </a:rPr>
              <a:t>给出的计算结果。</a:t>
            </a:r>
            <a:endParaRPr lang="zh-CN" altLang="en-US" sz="1600" dirty="0">
              <a:latin typeface="黑体" pitchFamily="49" charset="-122"/>
              <a:ea typeface="黑体" pitchFamily="49" charset="-122"/>
            </a:endParaRPr>
          </a:p>
        </p:txBody>
      </p:sp>
      <p:graphicFrame>
        <p:nvGraphicFramePr>
          <p:cNvPr id="10" name="表格 9"/>
          <p:cNvGraphicFramePr>
            <a:graphicFrameLocks noGrp="1"/>
          </p:cNvGraphicFramePr>
          <p:nvPr/>
        </p:nvGraphicFramePr>
        <p:xfrm>
          <a:off x="981461" y="2349315"/>
          <a:ext cx="7132024" cy="2420964"/>
        </p:xfrm>
        <a:graphic>
          <a:graphicData uri="http://schemas.openxmlformats.org/drawingml/2006/table">
            <a:tbl>
              <a:tblPr firstRow="1" firstCol="1" bandRow="1">
                <a:tableStyleId>{5C22544A-7EE6-4342-B048-85BDC9FD1C3A}</a:tableStyleId>
              </a:tblPr>
              <a:tblGrid>
                <a:gridCol w="1649457"/>
                <a:gridCol w="1415158"/>
                <a:gridCol w="1087141"/>
                <a:gridCol w="1490134"/>
                <a:gridCol w="1490134"/>
              </a:tblGrid>
              <a:tr h="461452">
                <a:tc>
                  <a:txBody>
                    <a:bodyPr/>
                    <a:lstStyle/>
                    <a:p>
                      <a:pPr algn="ctr">
                        <a:spcBef>
                          <a:spcPts val="600"/>
                        </a:spcBef>
                        <a:spcAft>
                          <a:spcPts val="600"/>
                        </a:spcAft>
                      </a:pPr>
                      <a:r>
                        <a:rPr lang="zh-CN" sz="1400" kern="0" dirty="0">
                          <a:effectLst/>
                        </a:rPr>
                        <a:t>墙体</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zh-CN" sz="1400" kern="0" dirty="0">
                          <a:effectLst/>
                        </a:rPr>
                        <a:t>目标剂量率（</a:t>
                      </a:r>
                      <a:r>
                        <a:rPr lang="en-US" sz="1400" kern="0" dirty="0" err="1">
                          <a:effectLst/>
                        </a:rPr>
                        <a:t>uSv</a:t>
                      </a:r>
                      <a:r>
                        <a:rPr lang="en-US" sz="1400" kern="0" dirty="0">
                          <a:effectLst/>
                        </a:rPr>
                        <a:t>/h</a:t>
                      </a:r>
                      <a:r>
                        <a:rPr lang="zh-CN" sz="1400" kern="0" dirty="0">
                          <a:effectLst/>
                        </a:rPr>
                        <a:t>）</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zh-CN" sz="1400" kern="0">
                          <a:effectLst/>
                        </a:rPr>
                        <a:t>屏蔽厚度</a:t>
                      </a:r>
                      <a:r>
                        <a:rPr lang="en-US" sz="1400" kern="0">
                          <a:effectLst/>
                        </a:rPr>
                        <a:t>(cm)</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zh-CN" sz="1400" kern="0" dirty="0">
                          <a:effectLst/>
                        </a:rPr>
                        <a:t>源项距离</a:t>
                      </a:r>
                      <a:r>
                        <a:rPr lang="zh-CN" sz="1400" kern="0" dirty="0" smtClean="0">
                          <a:effectLst/>
                        </a:rPr>
                        <a:t>（</a:t>
                      </a:r>
                      <a:r>
                        <a:rPr lang="en-US" altLang="zh-CN" sz="1400" kern="0" dirty="0" smtClean="0">
                          <a:effectLst/>
                        </a:rPr>
                        <a:t>c</a:t>
                      </a:r>
                      <a:r>
                        <a:rPr lang="en-US" sz="1400" kern="0" dirty="0" smtClean="0">
                          <a:effectLst/>
                        </a:rPr>
                        <a:t>m</a:t>
                      </a:r>
                      <a:r>
                        <a:rPr lang="zh-CN" sz="1400" kern="0" dirty="0">
                          <a:effectLst/>
                        </a:rPr>
                        <a:t>）</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zh-CN" sz="1400" kern="0" dirty="0">
                          <a:effectLst/>
                        </a:rPr>
                        <a:t>计算剂量率</a:t>
                      </a:r>
                      <a:endParaRPr lang="zh-CN" sz="1400" kern="100" dirty="0">
                        <a:effectLst/>
                      </a:endParaRPr>
                    </a:p>
                    <a:p>
                      <a:pPr algn="ctr">
                        <a:spcAft>
                          <a:spcPts val="0"/>
                        </a:spcAft>
                      </a:pPr>
                      <a:r>
                        <a:rPr lang="zh-CN" sz="1400" kern="0" dirty="0">
                          <a:effectLst/>
                        </a:rPr>
                        <a:t>（</a:t>
                      </a:r>
                      <a:r>
                        <a:rPr lang="en-US" sz="1400" kern="100" dirty="0" err="1">
                          <a:effectLst/>
                        </a:rPr>
                        <a:t>μSv</a:t>
                      </a:r>
                      <a:r>
                        <a:rPr lang="en-US" sz="1400" kern="100" dirty="0">
                          <a:effectLst/>
                        </a:rPr>
                        <a:t>/h</a:t>
                      </a:r>
                      <a:r>
                        <a:rPr lang="zh-CN" sz="1400" kern="0" dirty="0">
                          <a:effectLst/>
                        </a:rPr>
                        <a:t>）</a:t>
                      </a:r>
                      <a:endParaRPr lang="zh-CN" sz="1400" kern="100" dirty="0">
                        <a:effectLst/>
                        <a:latin typeface="宋体" pitchFamily="2" charset="-122"/>
                        <a:ea typeface="宋体" pitchFamily="2" charset="-122"/>
                        <a:cs typeface="Times New Roman"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90099"/>
                    </a:solidFill>
                  </a:tcPr>
                </a:tc>
              </a:tr>
              <a:tr h="288407">
                <a:tc>
                  <a:txBody>
                    <a:bodyPr/>
                    <a:lstStyle/>
                    <a:p>
                      <a:pPr algn="ctr">
                        <a:spcAft>
                          <a:spcPts val="0"/>
                        </a:spcAft>
                      </a:pPr>
                      <a:r>
                        <a:rPr lang="zh-CN" sz="1400" kern="0">
                          <a:effectLst/>
                        </a:rPr>
                        <a:t>隧道段西侧墙</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a:effectLst/>
                          <a:latin typeface="+mn-ea"/>
                          <a:ea typeface="+mn-ea"/>
                        </a:rPr>
                        <a:t>0.25</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170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150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b="1" kern="100">
                          <a:effectLst/>
                          <a:latin typeface="+mn-ea"/>
                          <a:ea typeface="+mn-ea"/>
                          <a:cs typeface="Times New Roman" pitchFamily="18" charset="0"/>
                        </a:rPr>
                        <a:t>0.212</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288407">
                <a:tc>
                  <a:txBody>
                    <a:bodyPr/>
                    <a:lstStyle/>
                    <a:p>
                      <a:pPr algn="ctr">
                        <a:spcAft>
                          <a:spcPts val="0"/>
                        </a:spcAft>
                      </a:pPr>
                      <a:r>
                        <a:rPr lang="zh-CN" sz="1400" kern="0" dirty="0">
                          <a:effectLst/>
                        </a:rPr>
                        <a:t>隧道段东侧墙</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a:effectLst/>
                          <a:latin typeface="+mn-ea"/>
                          <a:ea typeface="+mn-ea"/>
                        </a:rPr>
                        <a:t>0.25</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160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250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b="1" kern="100">
                          <a:effectLst/>
                          <a:latin typeface="+mn-ea"/>
                          <a:ea typeface="+mn-ea"/>
                          <a:cs typeface="Times New Roman" pitchFamily="18" charset="0"/>
                        </a:rPr>
                        <a:t>0.242</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8407">
                <a:tc>
                  <a:txBody>
                    <a:bodyPr/>
                    <a:lstStyle/>
                    <a:p>
                      <a:pPr algn="ctr">
                        <a:spcAft>
                          <a:spcPts val="0"/>
                        </a:spcAft>
                      </a:pPr>
                      <a:r>
                        <a:rPr lang="zh-CN" sz="1400" kern="0">
                          <a:effectLst/>
                        </a:rPr>
                        <a:t>隧道段东侧墙</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a:effectLst/>
                          <a:latin typeface="+mn-ea"/>
                          <a:ea typeface="+mn-ea"/>
                        </a:rPr>
                        <a:t>2.5</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120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250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b="1" kern="100">
                          <a:effectLst/>
                          <a:latin typeface="+mn-ea"/>
                          <a:ea typeface="+mn-ea"/>
                          <a:cs typeface="Times New Roman" pitchFamily="18" charset="0"/>
                        </a:rPr>
                        <a:t>1.018</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8407">
                <a:tc>
                  <a:txBody>
                    <a:bodyPr/>
                    <a:lstStyle/>
                    <a:p>
                      <a:pPr algn="ctr">
                        <a:spcAft>
                          <a:spcPts val="0"/>
                        </a:spcAft>
                      </a:pPr>
                      <a:r>
                        <a:rPr lang="zh-CN" sz="1400" kern="0">
                          <a:effectLst/>
                        </a:rPr>
                        <a:t>加宽段西侧墙</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dirty="0">
                          <a:effectLst/>
                          <a:latin typeface="+mn-ea"/>
                          <a:ea typeface="+mn-ea"/>
                        </a:rPr>
                        <a:t>0.25</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150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300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b="1" kern="100">
                          <a:effectLst/>
                          <a:latin typeface="+mn-ea"/>
                          <a:ea typeface="+mn-ea"/>
                          <a:cs typeface="Times New Roman" pitchFamily="18" charset="0"/>
                        </a:rPr>
                        <a:t>0.236</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8407">
                <a:tc>
                  <a:txBody>
                    <a:bodyPr/>
                    <a:lstStyle/>
                    <a:p>
                      <a:pPr algn="ctr">
                        <a:spcAft>
                          <a:spcPts val="0"/>
                        </a:spcAft>
                      </a:pPr>
                      <a:r>
                        <a:rPr lang="zh-CN" sz="1400" kern="0" dirty="0">
                          <a:effectLst/>
                        </a:rPr>
                        <a:t>加宽段东侧墙</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a:effectLst/>
                          <a:latin typeface="+mn-ea"/>
                          <a:ea typeface="+mn-ea"/>
                        </a:rPr>
                        <a:t>2.5</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120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400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b="1" kern="100" dirty="0" smtClean="0">
                          <a:effectLst/>
                          <a:latin typeface="+mn-ea"/>
                          <a:ea typeface="+mn-ea"/>
                          <a:cs typeface="Times New Roman" pitchFamily="18" charset="0"/>
                        </a:rPr>
                        <a:t>0.215</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8407">
                <a:tc>
                  <a:txBody>
                    <a:bodyPr/>
                    <a:lstStyle/>
                    <a:p>
                      <a:pPr algn="ctr">
                        <a:spcAft>
                          <a:spcPts val="0"/>
                        </a:spcAft>
                      </a:pPr>
                      <a:r>
                        <a:rPr lang="zh-CN" sz="1400" kern="0">
                          <a:effectLst/>
                        </a:rPr>
                        <a:t>隧道顶板</a:t>
                      </a:r>
                      <a:endParaRPr lang="zh-CN" sz="1400" b="1"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a:effectLst/>
                          <a:latin typeface="+mn-ea"/>
                          <a:ea typeface="+mn-ea"/>
                        </a:rPr>
                        <a:t>2.5</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100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300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b="1" kern="100" dirty="0">
                          <a:effectLst/>
                          <a:latin typeface="+mn-ea"/>
                          <a:ea typeface="+mn-ea"/>
                          <a:cs typeface="Times New Roman" pitchFamily="18" charset="0"/>
                        </a:rPr>
                        <a:t>0.709</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29070">
                <a:tc>
                  <a:txBody>
                    <a:bodyPr/>
                    <a:lstStyle/>
                    <a:p>
                      <a:pPr algn="ctr">
                        <a:spcAft>
                          <a:spcPts val="0"/>
                        </a:spcAft>
                      </a:pPr>
                      <a:r>
                        <a:rPr lang="zh-CN" sz="1400" kern="0" dirty="0">
                          <a:effectLst/>
                        </a:rPr>
                        <a:t>加宽段顶板</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99"/>
                    </a:solidFill>
                  </a:tcPr>
                </a:tc>
                <a:tc>
                  <a:txBody>
                    <a:bodyPr/>
                    <a:lstStyle/>
                    <a:p>
                      <a:pPr algn="ctr">
                        <a:spcAft>
                          <a:spcPts val="0"/>
                        </a:spcAft>
                      </a:pPr>
                      <a:r>
                        <a:rPr lang="en-US" sz="1400" kern="0">
                          <a:effectLst/>
                          <a:latin typeface="+mn-ea"/>
                          <a:ea typeface="+mn-ea"/>
                        </a:rPr>
                        <a:t>2.5</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a:effectLst/>
                          <a:latin typeface="+mn-ea"/>
                          <a:ea typeface="+mn-ea"/>
                        </a:rPr>
                        <a:t>100</a:t>
                      </a:r>
                      <a:endParaRPr lang="zh-CN" sz="1400" b="0" kern="10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US" sz="1400" kern="0" dirty="0" smtClean="0">
                          <a:effectLst/>
                          <a:latin typeface="+mn-ea"/>
                          <a:ea typeface="+mn-ea"/>
                        </a:rPr>
                        <a:t>450</a:t>
                      </a:r>
                      <a:endParaRPr lang="zh-CN" sz="1400" b="0"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zh-CN" sz="1400" b="1" kern="100" dirty="0">
                          <a:effectLst/>
                          <a:latin typeface="+mn-ea"/>
                          <a:ea typeface="+mn-ea"/>
                          <a:cs typeface="Times New Roman" pitchFamily="18" charset="0"/>
                        </a:rPr>
                        <a:t>＜</a:t>
                      </a:r>
                      <a:r>
                        <a:rPr lang="en-US" sz="1400" b="1" kern="100" dirty="0">
                          <a:effectLst/>
                          <a:latin typeface="+mn-ea"/>
                          <a:ea typeface="+mn-ea"/>
                          <a:cs typeface="Times New Roman" pitchFamily="18" charset="0"/>
                        </a:rPr>
                        <a:t>0.709</a:t>
                      </a:r>
                      <a:endParaRPr lang="zh-CN" sz="1400" b="1" kern="100" dirty="0">
                        <a:effectLst/>
                        <a:latin typeface="+mn-ea"/>
                        <a:ea typeface="+mn-ea"/>
                        <a:cs typeface="Times New Roman"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3" name="矩形 12"/>
          <p:cNvSpPr/>
          <p:nvPr/>
        </p:nvSpPr>
        <p:spPr>
          <a:xfrm>
            <a:off x="496887" y="4770279"/>
            <a:ext cx="8727210" cy="442878"/>
          </a:xfrm>
          <a:prstGeom prst="rect">
            <a:avLst/>
          </a:prstGeom>
        </p:spPr>
        <p:txBody>
          <a:bodyPr wrap="square">
            <a:spAutoFit/>
          </a:bodyPr>
          <a:lstStyle/>
          <a:p>
            <a:pPr>
              <a:lnSpc>
                <a:spcPct val="150000"/>
              </a:lnSpc>
            </a:pPr>
            <a:r>
              <a:rPr lang="zh-CN" altLang="en-US" b="1" dirty="0" smtClean="0">
                <a:solidFill>
                  <a:srgbClr val="990099"/>
                </a:solidFill>
                <a:latin typeface="黑体" pitchFamily="49" charset="-122"/>
                <a:ea typeface="黑体" pitchFamily="49" charset="-122"/>
              </a:rPr>
              <a:t>与国内外同类装置对比    </a:t>
            </a:r>
            <a:endParaRPr lang="en-US" altLang="zh-CN" b="1" dirty="0">
              <a:solidFill>
                <a:srgbClr val="990099"/>
              </a:solidFill>
              <a:latin typeface="黑体" pitchFamily="49" charset="-122"/>
              <a:ea typeface="黑体" pitchFamily="49" charset="-122"/>
            </a:endParaRPr>
          </a:p>
        </p:txBody>
      </p:sp>
      <p:graphicFrame>
        <p:nvGraphicFramePr>
          <p:cNvPr id="6" name="表格 5"/>
          <p:cNvGraphicFramePr>
            <a:graphicFrameLocks noGrp="1"/>
          </p:cNvGraphicFramePr>
          <p:nvPr/>
        </p:nvGraphicFramePr>
        <p:xfrm>
          <a:off x="981460" y="5213157"/>
          <a:ext cx="7132025" cy="1571851"/>
        </p:xfrm>
        <a:graphic>
          <a:graphicData uri="http://schemas.openxmlformats.org/drawingml/2006/table">
            <a:tbl>
              <a:tblPr firstRow="1" firstCol="1" bandRow="1">
                <a:tableStyleId>{5C22544A-7EE6-4342-B048-85BDC9FD1C3A}</a:tableStyleId>
              </a:tblPr>
              <a:tblGrid>
                <a:gridCol w="1382741"/>
                <a:gridCol w="1086038"/>
                <a:gridCol w="1097233"/>
                <a:gridCol w="1188671"/>
                <a:gridCol w="1188671"/>
                <a:gridCol w="1188671"/>
              </a:tblGrid>
              <a:tr h="479358">
                <a:tc>
                  <a:txBody>
                    <a:bodyPr/>
                    <a:lstStyle/>
                    <a:p>
                      <a:pPr algn="ctr"/>
                      <a:r>
                        <a:rPr lang="zh-CN" altLang="en-US" sz="1400" dirty="0" smtClean="0"/>
                        <a:t>装置名称</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zh-CN" altLang="en-US" sz="1400" dirty="0" smtClean="0"/>
                        <a:t>剂量限值</a:t>
                      </a:r>
                      <a:endParaRPr lang="en-US" altLang="zh-CN" sz="1400" dirty="0" smtClean="0"/>
                    </a:p>
                    <a:p>
                      <a:pPr algn="ctr"/>
                      <a:r>
                        <a:rPr lang="zh-CN" altLang="en-US" sz="1400" dirty="0" smtClean="0"/>
                        <a:t>（</a:t>
                      </a:r>
                      <a:r>
                        <a:rPr lang="en-US" altLang="zh-CN" sz="1400" dirty="0" err="1" smtClean="0"/>
                        <a:t>uSv</a:t>
                      </a:r>
                      <a:r>
                        <a:rPr lang="en-US" altLang="zh-CN" sz="1400" dirty="0" smtClean="0"/>
                        <a:t>/h</a:t>
                      </a:r>
                      <a:r>
                        <a:rPr lang="zh-CN" altLang="en-US" sz="1400" dirty="0" smtClean="0"/>
                        <a:t>）</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zh-CN" altLang="en-US" sz="1400" dirty="0" smtClean="0"/>
                        <a:t>电子能量</a:t>
                      </a:r>
                      <a:endParaRPr lang="en-US" altLang="zh-CN" sz="1400" dirty="0" smtClean="0"/>
                    </a:p>
                    <a:p>
                      <a:pPr algn="ctr"/>
                      <a:r>
                        <a:rPr lang="zh-CN" altLang="en-US" sz="1400" dirty="0" smtClean="0"/>
                        <a:t>（</a:t>
                      </a:r>
                      <a:r>
                        <a:rPr lang="en-US" altLang="zh-CN" sz="1400" dirty="0" err="1" smtClean="0"/>
                        <a:t>GeV</a:t>
                      </a:r>
                      <a:r>
                        <a:rPr lang="zh-CN" altLang="en-US" sz="1400" dirty="0" smtClean="0"/>
                        <a:t>）</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zh-CN" altLang="en-US" sz="1400" dirty="0" smtClean="0"/>
                        <a:t>束流损失</a:t>
                      </a:r>
                      <a:endParaRPr lang="en-US" altLang="zh-CN" sz="1400" dirty="0" smtClean="0"/>
                    </a:p>
                    <a:p>
                      <a:pPr algn="ctr"/>
                      <a:r>
                        <a:rPr lang="zh-CN" altLang="en-US" sz="1400" dirty="0" smtClean="0"/>
                        <a:t>（</a:t>
                      </a:r>
                      <a:r>
                        <a:rPr lang="en-US" altLang="zh-CN" sz="1400" dirty="0" smtClean="0"/>
                        <a:t>e/h</a:t>
                      </a:r>
                      <a:r>
                        <a:rPr lang="zh-CN" altLang="en-US" sz="1400" dirty="0" smtClean="0"/>
                        <a:t>）</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zh-CN" altLang="en-US" sz="1400" dirty="0" smtClean="0"/>
                        <a:t>侧墙厚度</a:t>
                      </a:r>
                      <a:endParaRPr lang="en-US" altLang="zh-CN" sz="1400" dirty="0" smtClean="0"/>
                    </a:p>
                    <a:p>
                      <a:pPr algn="ctr"/>
                      <a:r>
                        <a:rPr lang="zh-CN" altLang="en-US" sz="1400" dirty="0" smtClean="0"/>
                        <a:t>（</a:t>
                      </a:r>
                      <a:r>
                        <a:rPr lang="en-US" altLang="zh-CN" sz="1400" dirty="0" smtClean="0"/>
                        <a:t>cm</a:t>
                      </a:r>
                      <a:r>
                        <a:rPr lang="zh-CN" altLang="en-US" sz="1400" dirty="0" smtClean="0"/>
                        <a:t>）</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zh-CN" altLang="en-US" sz="1400" dirty="0" smtClean="0"/>
                        <a:t>顶板厚度</a:t>
                      </a:r>
                      <a:endParaRPr lang="en-US" altLang="zh-CN" sz="1400" dirty="0" smtClean="0"/>
                    </a:p>
                    <a:p>
                      <a:pPr algn="ctr"/>
                      <a:r>
                        <a:rPr lang="zh-CN" altLang="en-US" sz="1400" dirty="0" smtClean="0"/>
                        <a:t>（</a:t>
                      </a:r>
                      <a:r>
                        <a:rPr lang="en-US" altLang="zh-CN" sz="1400" dirty="0" smtClean="0"/>
                        <a:t>cm</a:t>
                      </a:r>
                      <a:r>
                        <a:rPr lang="zh-CN" altLang="en-US" sz="1400" dirty="0" smtClean="0"/>
                        <a:t>）</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r>
              <a:tr h="332613">
                <a:tc>
                  <a:txBody>
                    <a:bodyPr/>
                    <a:lstStyle/>
                    <a:p>
                      <a:pPr algn="ctr"/>
                      <a:r>
                        <a:rPr lang="zh-CN" altLang="en-US" sz="1400" dirty="0" smtClean="0"/>
                        <a:t>大连</a:t>
                      </a:r>
                      <a:r>
                        <a:rPr lang="en-US" altLang="zh-CN" sz="1400" dirty="0" smtClean="0"/>
                        <a:t>FEL</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en-US" altLang="zh-CN" sz="1400" dirty="0" smtClean="0"/>
                        <a:t>1.25</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0.4</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baseline="0" dirty="0" smtClean="0"/>
                        <a:t>1×10</a:t>
                      </a:r>
                      <a:r>
                        <a:rPr lang="en-US" altLang="zh-CN" sz="1400" baseline="30000" dirty="0" smtClean="0"/>
                        <a:t>13</a:t>
                      </a:r>
                      <a:endParaRPr lang="zh-CN" altLang="en-US" sz="1400" baseline="30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100</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90</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9612">
                <a:tc>
                  <a:txBody>
                    <a:bodyPr/>
                    <a:lstStyle/>
                    <a:p>
                      <a:pPr algn="ctr"/>
                      <a:r>
                        <a:rPr lang="zh-CN" altLang="en-US" sz="1400" dirty="0" smtClean="0"/>
                        <a:t>本装置</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en-US" altLang="zh-CN" sz="1400" dirty="0" smtClean="0"/>
                        <a:t>1.25</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0.4</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2.25×10</a:t>
                      </a:r>
                      <a:r>
                        <a:rPr lang="en-US" altLang="zh-CN" sz="1400" baseline="30000" dirty="0" smtClean="0"/>
                        <a:t>12</a:t>
                      </a:r>
                      <a:endParaRPr lang="zh-CN" altLang="en-US" sz="1400" baseline="30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90</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85</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1466">
                <a:tc>
                  <a:txBody>
                    <a:bodyPr/>
                    <a:lstStyle/>
                    <a:p>
                      <a:pPr algn="ctr"/>
                      <a:r>
                        <a:rPr lang="zh-CN" altLang="en-US" sz="1400" dirty="0" smtClean="0"/>
                        <a:t>本装置</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99"/>
                    </a:solidFill>
                  </a:tcPr>
                </a:tc>
                <a:tc>
                  <a:txBody>
                    <a:bodyPr/>
                    <a:lstStyle/>
                    <a:p>
                      <a:pPr algn="ctr"/>
                      <a:r>
                        <a:rPr lang="en-US" altLang="zh-CN" sz="1400" dirty="0" smtClean="0"/>
                        <a:t>1.25</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1</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latinLnBrk="0" hangingPunct="1">
                        <a:spcBef>
                          <a:spcPts val="0"/>
                        </a:spcBef>
                        <a:spcAft>
                          <a:spcPts val="0"/>
                        </a:spcAft>
                        <a:buClrTx/>
                        <a:buSzTx/>
                        <a:buFontTx/>
                        <a:buNone/>
                        <a:defRPr/>
                      </a:pPr>
                      <a:r>
                        <a:rPr lang="en-US" altLang="zh-CN" sz="1400" dirty="0" smtClean="0"/>
                        <a:t>2.25×10</a:t>
                      </a:r>
                      <a:r>
                        <a:rPr lang="en-US" altLang="zh-CN" sz="1400" baseline="30000" dirty="0" smtClean="0"/>
                        <a:t>12</a:t>
                      </a:r>
                      <a:endParaRPr lang="zh-CN" altLang="en-US" sz="1400" baseline="300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120</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smtClean="0"/>
                        <a:t>100</a:t>
                      </a:r>
                      <a:endParaRPr lang="zh-CN" alt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3726" y="4711700"/>
            <a:ext cx="82907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屏蔽墙</a:t>
            </a:r>
            <a:endParaRPr lang="zh-CN" altLang="en-US" kern="0" dirty="0">
              <a:solidFill>
                <a:srgbClr val="990099"/>
              </a:solidFill>
              <a:latin typeface="+mn-ea"/>
              <a:ea typeface="+mn-ea"/>
            </a:endParaRPr>
          </a:p>
        </p:txBody>
      </p:sp>
      <p:sp>
        <p:nvSpPr>
          <p:cNvPr id="9" name="矩形 8"/>
          <p:cNvSpPr/>
          <p:nvPr/>
        </p:nvSpPr>
        <p:spPr>
          <a:xfrm>
            <a:off x="496887" y="1822881"/>
            <a:ext cx="4379913" cy="3139321"/>
          </a:xfrm>
          <a:prstGeom prst="rect">
            <a:avLst/>
          </a:prstGeom>
        </p:spPr>
        <p:txBody>
          <a:bodyPr wrap="square">
            <a:spAutoFit/>
          </a:bodyPr>
          <a:lstStyle/>
          <a:p>
            <a:pPr>
              <a:lnSpc>
                <a:spcPct val="150000"/>
              </a:lnSpc>
            </a:pPr>
            <a:r>
              <a:rPr lang="zh-CN" altLang="en-US" b="1" dirty="0" smtClean="0">
                <a:solidFill>
                  <a:srgbClr val="990099"/>
                </a:solidFill>
                <a:latin typeface="黑体" pitchFamily="49" charset="-122"/>
                <a:ea typeface="黑体" pitchFamily="49" charset="-122"/>
              </a:rPr>
              <a:t>隧道</a:t>
            </a:r>
            <a:r>
              <a:rPr lang="zh-CN" altLang="en-US" b="1" dirty="0">
                <a:solidFill>
                  <a:srgbClr val="990099"/>
                </a:solidFill>
                <a:latin typeface="黑体" pitchFamily="49" charset="-122"/>
                <a:ea typeface="黑体" pitchFamily="49" charset="-122"/>
              </a:rPr>
              <a:t>前端墙</a:t>
            </a:r>
            <a:r>
              <a:rPr lang="zh-CN" altLang="en-US" b="1" dirty="0" smtClean="0">
                <a:solidFill>
                  <a:srgbClr val="990099"/>
                </a:solidFill>
                <a:latin typeface="黑体" pitchFamily="49" charset="-122"/>
                <a:ea typeface="黑体" pitchFamily="49" charset="-122"/>
              </a:rPr>
              <a:t>    </a:t>
            </a:r>
            <a:endParaRPr lang="en-US" altLang="zh-CN" b="1" dirty="0">
              <a:solidFill>
                <a:srgbClr val="990099"/>
              </a:solidFill>
              <a:latin typeface="黑体" pitchFamily="49" charset="-122"/>
              <a:ea typeface="黑体" pitchFamily="49" charset="-122"/>
            </a:endParaRPr>
          </a:p>
          <a:p>
            <a:pPr>
              <a:lnSpc>
                <a:spcPct val="150000"/>
              </a:lnSpc>
            </a:pPr>
            <a:r>
              <a:rPr lang="en-US" altLang="zh-CN" dirty="0" smtClean="0"/>
              <a:t>      </a:t>
            </a:r>
            <a:r>
              <a:rPr lang="zh-CN" altLang="zh-CN" sz="1600" dirty="0" smtClean="0"/>
              <a:t>加速器</a:t>
            </a:r>
            <a:r>
              <a:rPr lang="zh-CN" altLang="zh-CN" sz="1600" dirty="0"/>
              <a:t>隧道的前端需要对前端墙的</a:t>
            </a:r>
            <a:r>
              <a:rPr lang="zh-CN" altLang="zh-CN" sz="1600" dirty="0" smtClean="0"/>
              <a:t>厚度</a:t>
            </a:r>
            <a:r>
              <a:rPr lang="zh-CN" altLang="en-US" sz="1600" dirty="0" smtClean="0"/>
              <a:t>与前端设备门</a:t>
            </a:r>
            <a:r>
              <a:rPr lang="zh-CN" altLang="zh-CN" sz="1600" dirty="0" smtClean="0"/>
              <a:t>及</a:t>
            </a:r>
            <a:r>
              <a:rPr lang="zh-CN" altLang="zh-CN" sz="1600" dirty="0"/>
              <a:t>屏蔽门</a:t>
            </a:r>
            <a:r>
              <a:rPr lang="en-US" altLang="zh-CN" sz="1600" dirty="0"/>
              <a:t>(</a:t>
            </a:r>
            <a:r>
              <a:rPr lang="zh-CN" altLang="zh-CN" sz="1600" dirty="0"/>
              <a:t>宽</a:t>
            </a:r>
            <a:r>
              <a:rPr lang="en-US" altLang="zh-CN" sz="1600" dirty="0"/>
              <a:t>2.2</a:t>
            </a:r>
            <a:r>
              <a:rPr lang="zh-CN" altLang="zh-CN" sz="1600" dirty="0"/>
              <a:t>米</a:t>
            </a:r>
            <a:r>
              <a:rPr lang="en-US" altLang="zh-CN" sz="1600" dirty="0"/>
              <a:t>,</a:t>
            </a:r>
            <a:r>
              <a:rPr lang="zh-CN" altLang="zh-CN" sz="1600" dirty="0"/>
              <a:t>高</a:t>
            </a:r>
            <a:r>
              <a:rPr lang="en-US" altLang="zh-CN" sz="1600" dirty="0"/>
              <a:t>2.5</a:t>
            </a:r>
            <a:r>
              <a:rPr lang="zh-CN" altLang="zh-CN" sz="1600" dirty="0"/>
              <a:t>米</a:t>
            </a:r>
            <a:r>
              <a:rPr lang="en-US" altLang="zh-CN" sz="1600" dirty="0"/>
              <a:t>)</a:t>
            </a:r>
            <a:r>
              <a:rPr lang="zh-CN" altLang="zh-CN" sz="1600" dirty="0"/>
              <a:t>的结构进行设计。屏蔽设计利用</a:t>
            </a:r>
            <a:r>
              <a:rPr lang="en-US" altLang="zh-CN" sz="1600" dirty="0"/>
              <a:t>FLUKA</a:t>
            </a:r>
            <a:r>
              <a:rPr lang="zh-CN" altLang="zh-CN" sz="1600" dirty="0"/>
              <a:t>程序建立束流均匀损失模型来计算，假设束流损失率为</a:t>
            </a:r>
            <a:r>
              <a:rPr lang="en-US" altLang="zh-CN" sz="1600" dirty="0"/>
              <a:t>1%</a:t>
            </a:r>
            <a:r>
              <a:rPr lang="zh-CN" altLang="zh-CN" sz="1600" dirty="0"/>
              <a:t>，电子最大发散角为</a:t>
            </a:r>
            <a:r>
              <a:rPr lang="en-US" altLang="zh-CN" sz="1600" dirty="0"/>
              <a:t>1</a:t>
            </a:r>
            <a:r>
              <a:rPr lang="zh-CN" altLang="zh-CN" sz="1600" dirty="0" smtClean="0"/>
              <a:t>°</a:t>
            </a:r>
            <a:r>
              <a:rPr lang="zh-CN" altLang="en-US" sz="1600" dirty="0"/>
              <a:t>，</a:t>
            </a:r>
            <a:r>
              <a:rPr lang="zh-CN" altLang="zh-CN" sz="1600" dirty="0" smtClean="0"/>
              <a:t>电子</a:t>
            </a:r>
            <a:r>
              <a:rPr lang="zh-CN" altLang="zh-CN" sz="1600" dirty="0"/>
              <a:t>能量为</a:t>
            </a:r>
            <a:r>
              <a:rPr lang="en-US" altLang="zh-CN" sz="1600" dirty="0"/>
              <a:t>180MeV</a:t>
            </a:r>
            <a:r>
              <a:rPr lang="zh-CN" altLang="zh-CN" sz="1600" dirty="0"/>
              <a:t>，管壁厚度</a:t>
            </a:r>
            <a:r>
              <a:rPr lang="en-US" altLang="zh-CN" sz="1600" dirty="0"/>
              <a:t>2cm</a:t>
            </a:r>
            <a:r>
              <a:rPr lang="zh-CN" altLang="zh-CN" sz="1600" dirty="0"/>
              <a:t>，材料为铁，前端墙距注入器起始端</a:t>
            </a:r>
            <a:r>
              <a:rPr lang="en-US" altLang="zh-CN" sz="1600" dirty="0"/>
              <a:t>2m</a:t>
            </a:r>
            <a:r>
              <a:rPr lang="zh-CN" altLang="zh-CN" sz="1600" dirty="0"/>
              <a:t>，门与墙壁间留有</a:t>
            </a:r>
            <a:r>
              <a:rPr lang="en-US" altLang="zh-CN" sz="1600" dirty="0"/>
              <a:t>2mm</a:t>
            </a:r>
            <a:r>
              <a:rPr lang="zh-CN" altLang="zh-CN" sz="1600" dirty="0"/>
              <a:t>缝隙</a:t>
            </a:r>
            <a:r>
              <a:rPr lang="zh-CN" altLang="zh-CN" sz="1600" dirty="0" smtClean="0"/>
              <a:t>。</a:t>
            </a:r>
            <a:endParaRPr lang="zh-CN" altLang="zh-CN" sz="1600" dirty="0"/>
          </a:p>
        </p:txBody>
      </p:sp>
      <p:pic>
        <p:nvPicPr>
          <p:cNvPr id="8" name="图片 7"/>
          <p:cNvPicPr/>
          <p:nvPr/>
        </p:nvPicPr>
        <p:blipFill>
          <a:blip r:embed="rId1"/>
          <a:stretch>
            <a:fillRect/>
          </a:stretch>
        </p:blipFill>
        <p:spPr>
          <a:xfrm>
            <a:off x="5021943" y="2338734"/>
            <a:ext cx="3367314" cy="2968052"/>
          </a:xfrm>
          <a:prstGeom prst="rect">
            <a:avLst/>
          </a:prstGeo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3726" y="4711700"/>
            <a:ext cx="82907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屏蔽墙</a:t>
            </a:r>
            <a:endParaRPr lang="zh-CN" altLang="en-US" kern="0" dirty="0">
              <a:solidFill>
                <a:srgbClr val="990099"/>
              </a:solidFill>
              <a:latin typeface="+mn-ea"/>
              <a:ea typeface="+mn-ea"/>
            </a:endParaRPr>
          </a:p>
        </p:txBody>
      </p:sp>
      <p:sp>
        <p:nvSpPr>
          <p:cNvPr id="9" name="矩形 8"/>
          <p:cNvSpPr/>
          <p:nvPr/>
        </p:nvSpPr>
        <p:spPr>
          <a:xfrm>
            <a:off x="496887" y="1447991"/>
            <a:ext cx="4423456" cy="784830"/>
          </a:xfrm>
          <a:prstGeom prst="rect">
            <a:avLst/>
          </a:prstGeom>
        </p:spPr>
        <p:txBody>
          <a:bodyPr wrap="square">
            <a:spAutoFit/>
          </a:bodyPr>
          <a:lstStyle/>
          <a:p>
            <a:pPr>
              <a:lnSpc>
                <a:spcPct val="150000"/>
              </a:lnSpc>
            </a:pPr>
            <a:r>
              <a:rPr lang="zh-CN" altLang="en-US" b="1" dirty="0" smtClean="0">
                <a:solidFill>
                  <a:srgbClr val="990099"/>
                </a:solidFill>
                <a:latin typeface="黑体" pitchFamily="49" charset="-122"/>
                <a:ea typeface="黑体" pitchFamily="49" charset="-122"/>
              </a:rPr>
              <a:t>隧道</a:t>
            </a:r>
            <a:r>
              <a:rPr lang="zh-CN" altLang="en-US" b="1" dirty="0">
                <a:solidFill>
                  <a:srgbClr val="990099"/>
                </a:solidFill>
                <a:latin typeface="黑体" pitchFamily="49" charset="-122"/>
                <a:ea typeface="黑体" pitchFamily="49" charset="-122"/>
              </a:rPr>
              <a:t>前端墙</a:t>
            </a:r>
            <a:r>
              <a:rPr lang="zh-CN" altLang="en-US" b="1" dirty="0" smtClean="0">
                <a:solidFill>
                  <a:srgbClr val="990099"/>
                </a:solidFill>
                <a:latin typeface="黑体" pitchFamily="49" charset="-122"/>
                <a:ea typeface="黑体" pitchFamily="49" charset="-122"/>
              </a:rPr>
              <a:t>    </a:t>
            </a:r>
            <a:endParaRPr lang="en-US" altLang="zh-CN" b="1" dirty="0">
              <a:solidFill>
                <a:srgbClr val="990099"/>
              </a:solidFill>
              <a:latin typeface="黑体" pitchFamily="49" charset="-122"/>
              <a:ea typeface="黑体" pitchFamily="49" charset="-122"/>
            </a:endParaRPr>
          </a:p>
          <a:p>
            <a:r>
              <a:rPr lang="en-US" altLang="zh-CN" dirty="0" smtClean="0"/>
              <a:t>      </a:t>
            </a:r>
            <a:endParaRPr lang="zh-CN" altLang="zh-CN" sz="1600" dirty="0"/>
          </a:p>
        </p:txBody>
      </p:sp>
      <p:sp>
        <p:nvSpPr>
          <p:cNvPr id="2" name="矩形 1"/>
          <p:cNvSpPr/>
          <p:nvPr/>
        </p:nvSpPr>
        <p:spPr>
          <a:xfrm>
            <a:off x="612999" y="1816562"/>
            <a:ext cx="7747227" cy="1153586"/>
          </a:xfrm>
          <a:prstGeom prst="rect">
            <a:avLst/>
          </a:prstGeom>
        </p:spPr>
        <p:txBody>
          <a:bodyPr wrap="square">
            <a:spAutoFit/>
          </a:bodyPr>
          <a:lstStyle/>
          <a:p>
            <a:pPr>
              <a:lnSpc>
                <a:spcPct val="150000"/>
              </a:lnSpc>
            </a:pPr>
            <a:r>
              <a:rPr lang="en-US" altLang="zh-CN" sz="1600" dirty="0" smtClean="0"/>
              <a:t>      </a:t>
            </a:r>
            <a:r>
              <a:rPr lang="zh-CN" altLang="zh-CN" sz="1600" dirty="0" smtClean="0"/>
              <a:t>经</a:t>
            </a:r>
            <a:r>
              <a:rPr lang="zh-CN" altLang="zh-CN" sz="1600" dirty="0"/>
              <a:t>计算前端墙取</a:t>
            </a:r>
            <a:r>
              <a:rPr lang="en-US" altLang="zh-CN" sz="1600" dirty="0"/>
              <a:t>80cm</a:t>
            </a:r>
            <a:r>
              <a:rPr lang="zh-CN" altLang="zh-CN" sz="1600" dirty="0"/>
              <a:t>，设备门结构为</a:t>
            </a:r>
            <a:r>
              <a:rPr lang="en-US" altLang="zh-CN" sz="1600" dirty="0"/>
              <a:t>6cm</a:t>
            </a:r>
            <a:r>
              <a:rPr lang="zh-CN" altLang="zh-CN" sz="1600" dirty="0"/>
              <a:t>铁</a:t>
            </a:r>
            <a:r>
              <a:rPr lang="en-US" altLang="zh-CN" sz="1600" dirty="0"/>
              <a:t>+20cm</a:t>
            </a:r>
            <a:r>
              <a:rPr lang="zh-CN" altLang="zh-CN" sz="1600" dirty="0"/>
              <a:t>混凝土</a:t>
            </a:r>
            <a:r>
              <a:rPr lang="en-US" altLang="zh-CN" sz="1600" dirty="0"/>
              <a:t>+6cm</a:t>
            </a:r>
            <a:r>
              <a:rPr lang="zh-CN" altLang="zh-CN" sz="1600" dirty="0"/>
              <a:t>铁</a:t>
            </a:r>
            <a:r>
              <a:rPr lang="en-US" altLang="zh-CN" sz="1600" dirty="0"/>
              <a:t>;</a:t>
            </a:r>
            <a:r>
              <a:rPr lang="zh-CN" altLang="zh-CN" sz="1600" dirty="0"/>
              <a:t>两侧与上方超出墙体</a:t>
            </a:r>
            <a:r>
              <a:rPr lang="en-US" altLang="zh-CN" sz="1600" dirty="0"/>
              <a:t>20cm</a:t>
            </a:r>
            <a:r>
              <a:rPr lang="zh-CN" altLang="zh-CN" sz="1600" dirty="0"/>
              <a:t>，下方应有地沟</a:t>
            </a:r>
            <a:r>
              <a:rPr lang="en-US" altLang="zh-CN" sz="1600" dirty="0"/>
              <a:t>,</a:t>
            </a:r>
            <a:r>
              <a:rPr lang="zh-CN" altLang="zh-CN" sz="1600" dirty="0"/>
              <a:t>防止从缝隙泄漏出剂量。</a:t>
            </a:r>
            <a:endParaRPr lang="zh-CN" altLang="zh-CN" sz="1600" dirty="0"/>
          </a:p>
          <a:p>
            <a:pPr>
              <a:lnSpc>
                <a:spcPct val="150000"/>
              </a:lnSpc>
            </a:pPr>
            <a:r>
              <a:rPr lang="en-US" altLang="zh-CN" sz="1600" dirty="0" smtClean="0"/>
              <a:t>      </a:t>
            </a:r>
            <a:r>
              <a:rPr lang="zh-CN" altLang="zh-CN" sz="1600" dirty="0" smtClean="0"/>
              <a:t>屏蔽门</a:t>
            </a:r>
            <a:r>
              <a:rPr lang="zh-CN" altLang="zh-CN" sz="1600" dirty="0"/>
              <a:t>包括两个门</a:t>
            </a:r>
            <a:r>
              <a:rPr lang="en-US" altLang="zh-CN" sz="1600" dirty="0"/>
              <a:t>,</a:t>
            </a:r>
            <a:r>
              <a:rPr lang="zh-CN" altLang="zh-CN" sz="1600" dirty="0"/>
              <a:t>隧道侧的门为</a:t>
            </a:r>
            <a:r>
              <a:rPr lang="en-US" altLang="zh-CN" sz="1600" dirty="0"/>
              <a:t>5cm</a:t>
            </a:r>
            <a:r>
              <a:rPr lang="zh-CN" altLang="zh-CN" sz="1600" dirty="0"/>
              <a:t>铁，外侧的门为</a:t>
            </a:r>
            <a:r>
              <a:rPr lang="en-US" altLang="zh-CN" sz="1600" dirty="0"/>
              <a:t>3cm</a:t>
            </a:r>
            <a:r>
              <a:rPr lang="zh-CN" altLang="zh-CN" sz="1600" dirty="0"/>
              <a:t>铁</a:t>
            </a:r>
            <a:r>
              <a:rPr lang="en-US" altLang="zh-CN" sz="1600" dirty="0"/>
              <a:t>+20cm</a:t>
            </a:r>
            <a:r>
              <a:rPr lang="zh-CN" altLang="zh-CN" sz="1600" dirty="0"/>
              <a:t>混凝土</a:t>
            </a:r>
            <a:r>
              <a:rPr lang="zh-CN" altLang="en-US" sz="1600" dirty="0"/>
              <a:t>。</a:t>
            </a:r>
            <a:endParaRPr lang="zh-CN" altLang="en-US" sz="1600" dirty="0">
              <a:latin typeface="黑体" pitchFamily="49" charset="-122"/>
              <a:ea typeface="黑体" pitchFamily="49" charset="-122"/>
            </a:endParaRPr>
          </a:p>
        </p:txBody>
      </p:sp>
      <p:pic>
        <p:nvPicPr>
          <p:cNvPr id="11" name="图片 10"/>
          <p:cNvPicPr/>
          <p:nvPr/>
        </p:nvPicPr>
        <p:blipFill>
          <a:blip r:embed="rId1"/>
          <a:stretch>
            <a:fillRect/>
          </a:stretch>
        </p:blipFill>
        <p:spPr>
          <a:xfrm>
            <a:off x="1775189" y="2970148"/>
            <a:ext cx="5422845" cy="3647963"/>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53726" y="4711700"/>
            <a:ext cx="82907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屏蔽墙</a:t>
            </a:r>
            <a:endParaRPr lang="zh-CN" altLang="en-US" kern="0" dirty="0">
              <a:solidFill>
                <a:srgbClr val="990099"/>
              </a:solidFill>
              <a:latin typeface="+mn-ea"/>
              <a:ea typeface="+mn-ea"/>
            </a:endParaRPr>
          </a:p>
        </p:txBody>
      </p:sp>
      <p:sp>
        <p:nvSpPr>
          <p:cNvPr id="9" name="矩形 8"/>
          <p:cNvSpPr/>
          <p:nvPr/>
        </p:nvSpPr>
        <p:spPr>
          <a:xfrm>
            <a:off x="496887" y="1447991"/>
            <a:ext cx="4423456" cy="784830"/>
          </a:xfrm>
          <a:prstGeom prst="rect">
            <a:avLst/>
          </a:prstGeom>
        </p:spPr>
        <p:txBody>
          <a:bodyPr wrap="square">
            <a:spAutoFit/>
          </a:bodyPr>
          <a:lstStyle/>
          <a:p>
            <a:pPr>
              <a:lnSpc>
                <a:spcPct val="150000"/>
              </a:lnSpc>
            </a:pPr>
            <a:r>
              <a:rPr lang="zh-CN" altLang="en-US" b="1" dirty="0" smtClean="0">
                <a:solidFill>
                  <a:srgbClr val="990099"/>
                </a:solidFill>
                <a:latin typeface="黑体" pitchFamily="49" charset="-122"/>
                <a:ea typeface="黑体" pitchFamily="49" charset="-122"/>
              </a:rPr>
              <a:t>隧道后端</a:t>
            </a:r>
            <a:r>
              <a:rPr lang="zh-CN" altLang="en-US" b="1" dirty="0">
                <a:solidFill>
                  <a:srgbClr val="990099"/>
                </a:solidFill>
                <a:latin typeface="黑体" pitchFamily="49" charset="-122"/>
                <a:ea typeface="黑体" pitchFamily="49" charset="-122"/>
              </a:rPr>
              <a:t>墙</a:t>
            </a:r>
            <a:r>
              <a:rPr lang="zh-CN" altLang="en-US" b="1" dirty="0" smtClean="0">
                <a:solidFill>
                  <a:srgbClr val="990099"/>
                </a:solidFill>
                <a:latin typeface="黑体" pitchFamily="49" charset="-122"/>
                <a:ea typeface="黑体" pitchFamily="49" charset="-122"/>
              </a:rPr>
              <a:t>    </a:t>
            </a:r>
            <a:endParaRPr lang="en-US" altLang="zh-CN" b="1" dirty="0">
              <a:solidFill>
                <a:srgbClr val="990099"/>
              </a:solidFill>
              <a:latin typeface="黑体" pitchFamily="49" charset="-122"/>
              <a:ea typeface="黑体" pitchFamily="49" charset="-122"/>
            </a:endParaRPr>
          </a:p>
          <a:p>
            <a:r>
              <a:rPr lang="en-US" altLang="zh-CN" dirty="0" smtClean="0"/>
              <a:t>      </a:t>
            </a:r>
            <a:endParaRPr lang="zh-CN" altLang="zh-CN" sz="1600" dirty="0"/>
          </a:p>
        </p:txBody>
      </p:sp>
      <p:sp>
        <p:nvSpPr>
          <p:cNvPr id="2" name="矩形 1"/>
          <p:cNvSpPr/>
          <p:nvPr/>
        </p:nvSpPr>
        <p:spPr>
          <a:xfrm>
            <a:off x="612999" y="1816562"/>
            <a:ext cx="2870429" cy="3785652"/>
          </a:xfrm>
          <a:prstGeom prst="rect">
            <a:avLst/>
          </a:prstGeom>
        </p:spPr>
        <p:txBody>
          <a:bodyPr wrap="square">
            <a:spAutoFit/>
          </a:bodyPr>
          <a:lstStyle/>
          <a:p>
            <a:pPr>
              <a:lnSpc>
                <a:spcPct val="150000"/>
              </a:lnSpc>
            </a:pPr>
            <a:r>
              <a:rPr lang="en-US" altLang="zh-CN" sz="1600" dirty="0" smtClean="0"/>
              <a:t>      </a:t>
            </a:r>
            <a:r>
              <a:rPr lang="zh-CN" altLang="zh-CN" sz="1600" dirty="0" smtClean="0">
                <a:latin typeface="黑体" pitchFamily="49" charset="-122"/>
                <a:ea typeface="黑体" pitchFamily="49" charset="-122"/>
              </a:rPr>
              <a:t>主要</a:t>
            </a:r>
            <a:r>
              <a:rPr lang="zh-CN" altLang="zh-CN" sz="1600" dirty="0">
                <a:latin typeface="黑体" pitchFamily="49" charset="-122"/>
                <a:ea typeface="黑体" pitchFamily="49" charset="-122"/>
              </a:rPr>
              <a:t>由加速器末端束损贡献</a:t>
            </a:r>
            <a:r>
              <a:rPr lang="zh-CN" altLang="en-US" sz="1600" dirty="0">
                <a:latin typeface="黑体" pitchFamily="49" charset="-122"/>
                <a:ea typeface="黑体" pitchFamily="49" charset="-122"/>
              </a:rPr>
              <a:t>。使用</a:t>
            </a:r>
            <a:r>
              <a:rPr lang="en-US" altLang="zh-CN" sz="1600" dirty="0">
                <a:latin typeface="黑体" pitchFamily="49" charset="-122"/>
                <a:ea typeface="黑体" pitchFamily="49" charset="-122"/>
              </a:rPr>
              <a:t>FLUKA</a:t>
            </a:r>
            <a:r>
              <a:rPr lang="zh-CN" altLang="en-US" sz="1600" dirty="0">
                <a:latin typeface="黑体" pitchFamily="49" charset="-122"/>
                <a:ea typeface="黑体" pitchFamily="49" charset="-122"/>
              </a:rPr>
              <a:t>建立</a:t>
            </a:r>
            <a:r>
              <a:rPr lang="zh-CN" altLang="zh-CN" sz="1600" dirty="0">
                <a:latin typeface="黑体" pitchFamily="49" charset="-122"/>
                <a:ea typeface="黑体" pitchFamily="49" charset="-122"/>
              </a:rPr>
              <a:t>束流均匀</a:t>
            </a:r>
            <a:r>
              <a:rPr lang="zh-CN" altLang="en-US" sz="1600" dirty="0">
                <a:latin typeface="黑体" pitchFamily="49" charset="-122"/>
                <a:ea typeface="黑体" pitchFamily="49" charset="-122"/>
              </a:rPr>
              <a:t>损失</a:t>
            </a:r>
            <a:r>
              <a:rPr lang="zh-CN" altLang="zh-CN" sz="1600" dirty="0">
                <a:latin typeface="黑体" pitchFamily="49" charset="-122"/>
                <a:ea typeface="黑体" pitchFamily="49" charset="-122"/>
              </a:rPr>
              <a:t>模型</a:t>
            </a:r>
            <a:r>
              <a:rPr lang="zh-CN" altLang="en-US" sz="1600" dirty="0">
                <a:latin typeface="黑体" pitchFamily="49" charset="-122"/>
                <a:ea typeface="黑体" pitchFamily="49" charset="-122"/>
              </a:rPr>
              <a:t>，</a:t>
            </a:r>
            <a:r>
              <a:rPr lang="zh-CN" altLang="zh-CN" sz="1600" dirty="0">
                <a:latin typeface="黑体" pitchFamily="49" charset="-122"/>
                <a:ea typeface="黑体" pitchFamily="49" charset="-122"/>
              </a:rPr>
              <a:t>假设束流损失率为</a:t>
            </a:r>
            <a:r>
              <a:rPr lang="en-US" altLang="zh-CN" sz="1600" dirty="0">
                <a:latin typeface="黑体" pitchFamily="49" charset="-122"/>
                <a:ea typeface="黑体" pitchFamily="49" charset="-122"/>
              </a:rPr>
              <a:t>1%</a:t>
            </a:r>
            <a:r>
              <a:rPr lang="zh-CN" altLang="en-US" sz="1600" dirty="0">
                <a:latin typeface="黑体" pitchFamily="49" charset="-122"/>
                <a:ea typeface="黑体" pitchFamily="49" charset="-122"/>
              </a:rPr>
              <a:t>全发生在与后墙垂直方向</a:t>
            </a:r>
            <a:r>
              <a:rPr lang="zh-CN" altLang="zh-CN" sz="1600" dirty="0">
                <a:latin typeface="黑体" pitchFamily="49" charset="-122"/>
                <a:ea typeface="黑体" pitchFamily="49" charset="-122"/>
              </a:rPr>
              <a:t>，电子最大发散角为</a:t>
            </a:r>
            <a:r>
              <a:rPr lang="en-US" altLang="zh-CN" sz="1600" dirty="0">
                <a:latin typeface="黑体" pitchFamily="49" charset="-122"/>
                <a:ea typeface="黑体" pitchFamily="49" charset="-122"/>
              </a:rPr>
              <a:t>1</a:t>
            </a:r>
            <a:r>
              <a:rPr lang="zh-CN" altLang="zh-CN" sz="1600"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zh-CN" sz="1600" dirty="0">
                <a:latin typeface="黑体" pitchFamily="49" charset="-122"/>
                <a:ea typeface="黑体" pitchFamily="49" charset="-122"/>
              </a:rPr>
              <a:t>，电子能量为</a:t>
            </a:r>
            <a:r>
              <a:rPr lang="en-US" altLang="zh-CN" sz="1600" dirty="0">
                <a:latin typeface="黑体" pitchFamily="49" charset="-122"/>
                <a:ea typeface="黑体" pitchFamily="49" charset="-122"/>
              </a:rPr>
              <a:t>1GeV</a:t>
            </a:r>
            <a:r>
              <a:rPr lang="zh-CN" altLang="en-US" sz="1600" dirty="0">
                <a:latin typeface="黑体" pitchFamily="49" charset="-122"/>
                <a:ea typeface="黑体" pitchFamily="49" charset="-122"/>
              </a:rPr>
              <a:t>。</a:t>
            </a:r>
            <a:endParaRPr lang="en-US" altLang="zh-CN" sz="1600" dirty="0">
              <a:latin typeface="黑体" pitchFamily="49" charset="-122"/>
              <a:ea typeface="黑体" pitchFamily="49" charset="-122"/>
            </a:endParaRPr>
          </a:p>
          <a:p>
            <a:pPr>
              <a:lnSpc>
                <a:spcPct val="150000"/>
              </a:lnSpc>
            </a:pPr>
            <a:r>
              <a:rPr lang="en-US" altLang="zh-CN" sz="1600" dirty="0">
                <a:latin typeface="黑体" pitchFamily="49" charset="-122"/>
                <a:ea typeface="黑体" pitchFamily="49" charset="-122"/>
              </a:rPr>
              <a:t>   </a:t>
            </a:r>
            <a:r>
              <a:rPr lang="zh-CN" altLang="zh-CN" sz="1600" dirty="0">
                <a:latin typeface="黑体" pitchFamily="49" charset="-122"/>
                <a:ea typeface="黑体" pitchFamily="49" charset="-122"/>
              </a:rPr>
              <a:t>束流前端方向，后端墙前设置了一半径</a:t>
            </a:r>
            <a:r>
              <a:rPr lang="en-US" altLang="zh-CN" sz="1600" dirty="0">
                <a:latin typeface="黑体" pitchFamily="49" charset="-122"/>
                <a:ea typeface="黑体" pitchFamily="49" charset="-122"/>
              </a:rPr>
              <a:t>35cm</a:t>
            </a:r>
            <a:r>
              <a:rPr lang="zh-CN" altLang="zh-CN" sz="1600" dirty="0">
                <a:latin typeface="黑体" pitchFamily="49" charset="-122"/>
                <a:ea typeface="黑体" pitchFamily="49" charset="-122"/>
              </a:rPr>
              <a:t>，厚度</a:t>
            </a:r>
            <a:r>
              <a:rPr lang="en-US" altLang="zh-CN" sz="1600" dirty="0">
                <a:latin typeface="黑体" pitchFamily="49" charset="-122"/>
                <a:ea typeface="黑体" pitchFamily="49" charset="-122"/>
              </a:rPr>
              <a:t>15cm</a:t>
            </a:r>
            <a:r>
              <a:rPr lang="zh-CN" altLang="zh-CN" sz="1600" dirty="0">
                <a:latin typeface="黑体" pitchFamily="49" charset="-122"/>
                <a:ea typeface="黑体" pitchFamily="49" charset="-122"/>
              </a:rPr>
              <a:t>的圆形铁板，</a:t>
            </a:r>
            <a:r>
              <a:rPr lang="zh-CN" altLang="en-US" sz="1600" dirty="0">
                <a:latin typeface="黑体" pitchFamily="49" charset="-122"/>
                <a:ea typeface="黑体" pitchFamily="49" charset="-122"/>
              </a:rPr>
              <a:t>后端墙厚</a:t>
            </a:r>
            <a:r>
              <a:rPr lang="en-US" altLang="zh-CN" sz="1600" dirty="0">
                <a:latin typeface="黑体" pitchFamily="49" charset="-122"/>
                <a:ea typeface="黑体" pitchFamily="49" charset="-122"/>
              </a:rPr>
              <a:t>200cm</a:t>
            </a:r>
            <a:r>
              <a:rPr lang="zh-CN" altLang="en-US" sz="1600" dirty="0">
                <a:latin typeface="黑体" pitchFamily="49" charset="-122"/>
                <a:ea typeface="黑体" pitchFamily="49" charset="-122"/>
              </a:rPr>
              <a:t>。</a:t>
            </a:r>
            <a:r>
              <a:rPr lang="zh-CN" altLang="zh-CN" sz="1600" dirty="0">
                <a:latin typeface="黑体" pitchFamily="49" charset="-122"/>
                <a:ea typeface="黑体" pitchFamily="49" charset="-122"/>
              </a:rPr>
              <a:t>墙外剂量均低于</a:t>
            </a:r>
            <a:r>
              <a:rPr lang="en-US" altLang="zh-CN" sz="1600" dirty="0">
                <a:latin typeface="黑体" pitchFamily="49" charset="-122"/>
                <a:ea typeface="黑体" pitchFamily="49" charset="-122"/>
              </a:rPr>
              <a:t>1μSv/h</a:t>
            </a:r>
            <a:r>
              <a:rPr lang="zh-CN" altLang="en-US" sz="1600" dirty="0">
                <a:latin typeface="黑体" pitchFamily="49" charset="-122"/>
                <a:ea typeface="黑体" pitchFamily="49" charset="-122"/>
              </a:rPr>
              <a:t>。</a:t>
            </a:r>
            <a:endParaRPr lang="en-US" altLang="zh-CN" sz="1600" dirty="0">
              <a:latin typeface="黑体" pitchFamily="49" charset="-122"/>
              <a:ea typeface="黑体" pitchFamily="49" charset="-122"/>
            </a:endParaRPr>
          </a:p>
        </p:txBody>
      </p:sp>
      <p:graphicFrame>
        <p:nvGraphicFramePr>
          <p:cNvPr id="8" name="表格 7"/>
          <p:cNvGraphicFramePr>
            <a:graphicFrameLocks noGrp="1"/>
          </p:cNvGraphicFramePr>
          <p:nvPr/>
        </p:nvGraphicFramePr>
        <p:xfrm>
          <a:off x="4096543" y="1691650"/>
          <a:ext cx="3930225" cy="1195923"/>
        </p:xfrm>
        <a:graphic>
          <a:graphicData uri="http://schemas.openxmlformats.org/drawingml/2006/table">
            <a:tbl>
              <a:tblPr firstRow="1" firstCol="1" bandRow="1">
                <a:tableStyleId>{5C22544A-7EE6-4342-B048-85BDC9FD1C3A}</a:tableStyleId>
              </a:tblPr>
              <a:tblGrid>
                <a:gridCol w="970943"/>
                <a:gridCol w="1792469"/>
                <a:gridCol w="1166813"/>
              </a:tblGrid>
              <a:tr h="509158">
                <a:tc>
                  <a:txBody>
                    <a:bodyPr/>
                    <a:lstStyle/>
                    <a:p>
                      <a:pPr algn="ctr">
                        <a:spcBef>
                          <a:spcPts val="600"/>
                        </a:spcBef>
                        <a:spcAft>
                          <a:spcPts val="600"/>
                        </a:spcAft>
                      </a:pPr>
                      <a:r>
                        <a:rPr lang="zh-CN" sz="1400" kern="0" dirty="0">
                          <a:effectLst/>
                          <a:latin typeface="+mn-ea"/>
                          <a:ea typeface="+mn-ea"/>
                        </a:rPr>
                        <a:t>束损段</a:t>
                      </a:r>
                      <a:endParaRPr lang="zh-CN" sz="1400" kern="100" dirty="0">
                        <a:effectLst/>
                        <a:latin typeface="+mn-ea"/>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400" kern="0" dirty="0">
                          <a:effectLst/>
                          <a:latin typeface="+mn-ea"/>
                          <a:ea typeface="+mn-ea"/>
                        </a:rPr>
                        <a:t>屏蔽</a:t>
                      </a:r>
                      <a:r>
                        <a:rPr lang="zh-CN" sz="1400" kern="0" dirty="0" smtClean="0">
                          <a:effectLst/>
                          <a:latin typeface="+mn-ea"/>
                          <a:ea typeface="+mn-ea"/>
                        </a:rPr>
                        <a:t>厚度</a:t>
                      </a:r>
                      <a:endParaRPr lang="zh-CN" sz="1400" kern="100" dirty="0">
                        <a:effectLst/>
                        <a:latin typeface="+mn-ea"/>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400" kern="0" dirty="0">
                          <a:effectLst/>
                          <a:latin typeface="+mn-ea"/>
                          <a:ea typeface="+mn-ea"/>
                        </a:rPr>
                        <a:t>计算剂量（</a:t>
                      </a:r>
                      <a:r>
                        <a:rPr lang="en-US" sz="1400" kern="0" dirty="0" err="1">
                          <a:effectLst/>
                          <a:latin typeface="+mn-ea"/>
                          <a:ea typeface="+mn-ea"/>
                        </a:rPr>
                        <a:t>uSv</a:t>
                      </a:r>
                      <a:r>
                        <a:rPr lang="en-US" sz="1400" kern="0" dirty="0">
                          <a:effectLst/>
                          <a:latin typeface="+mn-ea"/>
                          <a:ea typeface="+mn-ea"/>
                        </a:rPr>
                        <a:t>/h</a:t>
                      </a:r>
                      <a:r>
                        <a:rPr lang="zh-CN" sz="1400" kern="0" dirty="0">
                          <a:effectLst/>
                          <a:latin typeface="+mn-ea"/>
                          <a:ea typeface="+mn-ea"/>
                        </a:rPr>
                        <a:t>）</a:t>
                      </a:r>
                      <a:endParaRPr lang="zh-CN" sz="1400" kern="100" dirty="0">
                        <a:effectLst/>
                        <a:latin typeface="+mn-ea"/>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686765">
                <a:tc>
                  <a:txBody>
                    <a:bodyPr/>
                    <a:lstStyle/>
                    <a:p>
                      <a:pPr algn="ctr">
                        <a:spcAft>
                          <a:spcPts val="0"/>
                        </a:spcAft>
                      </a:pPr>
                      <a:r>
                        <a:rPr lang="en-US" sz="1400" kern="0" dirty="0">
                          <a:effectLst/>
                          <a:latin typeface="+mn-ea"/>
                          <a:ea typeface="+mn-ea"/>
                        </a:rPr>
                        <a:t>90</a:t>
                      </a:r>
                      <a:r>
                        <a:rPr lang="zh-CN" sz="1400" kern="0" dirty="0">
                          <a:effectLst/>
                          <a:latin typeface="+mn-ea"/>
                          <a:ea typeface="+mn-ea"/>
                        </a:rPr>
                        <a:t>°方向</a:t>
                      </a:r>
                      <a:endParaRPr lang="zh-CN" sz="1400" kern="100" dirty="0">
                        <a:effectLst/>
                        <a:latin typeface="+mn-ea"/>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altLang="zh-CN" sz="1400" kern="1200" dirty="0" smtClean="0">
                          <a:solidFill>
                            <a:schemeClr val="dk1"/>
                          </a:solidFill>
                          <a:effectLst/>
                          <a:latin typeface="+mn-ea"/>
                          <a:ea typeface="+mn-ea"/>
                          <a:cs typeface="+mn-cs"/>
                        </a:rPr>
                        <a:t>15cm</a:t>
                      </a:r>
                      <a:r>
                        <a:rPr lang="zh-CN" altLang="en-US" sz="1400" kern="1200" dirty="0" smtClean="0">
                          <a:solidFill>
                            <a:schemeClr val="dk1"/>
                          </a:solidFill>
                          <a:effectLst/>
                          <a:latin typeface="+mn-ea"/>
                          <a:ea typeface="+mn-ea"/>
                          <a:cs typeface="+mn-cs"/>
                        </a:rPr>
                        <a:t>铁</a:t>
                      </a:r>
                      <a:r>
                        <a:rPr lang="en-US" altLang="zh-CN" sz="1400" kern="1200" dirty="0" smtClean="0">
                          <a:solidFill>
                            <a:schemeClr val="dk1"/>
                          </a:solidFill>
                          <a:effectLst/>
                          <a:latin typeface="+mn-ea"/>
                          <a:ea typeface="+mn-ea"/>
                          <a:cs typeface="+mn-cs"/>
                        </a:rPr>
                        <a:t>+200cm</a:t>
                      </a:r>
                      <a:r>
                        <a:rPr lang="zh-CN" altLang="en-US" sz="1400" kern="1200" dirty="0" smtClean="0">
                          <a:solidFill>
                            <a:schemeClr val="dk1"/>
                          </a:solidFill>
                          <a:effectLst/>
                          <a:latin typeface="+mn-ea"/>
                          <a:ea typeface="+mn-ea"/>
                          <a:cs typeface="+mn-cs"/>
                        </a:rPr>
                        <a:t>混凝土</a:t>
                      </a:r>
                      <a:endParaRPr lang="zh-CN" sz="1400" kern="100" dirty="0">
                        <a:effectLst/>
                        <a:latin typeface="+mn-ea"/>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smtClean="0">
                          <a:effectLst/>
                          <a:latin typeface="+mn-ea"/>
                          <a:ea typeface="+mn-ea"/>
                          <a:cs typeface="+mn-cs"/>
                        </a:rPr>
                        <a:t>1.02</a:t>
                      </a:r>
                      <a:endParaRPr lang="en-US" sz="1400" kern="100" dirty="0">
                        <a:effectLst/>
                        <a:latin typeface="+mn-ea"/>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37754" y="2972902"/>
            <a:ext cx="5025839" cy="34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dirty="0"/>
          </a:p>
        </p:txBody>
      </p:sp>
      <p:sp>
        <p:nvSpPr>
          <p:cNvPr id="74753" name="Rectangle 1"/>
          <p:cNvSpPr>
            <a:spLocks noChangeArrowheads="1"/>
          </p:cNvSpPr>
          <p:nvPr/>
        </p:nvSpPr>
        <p:spPr bwMode="auto">
          <a:xfrm>
            <a:off x="710549" y="1493809"/>
            <a:ext cx="7958446" cy="1119537"/>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ct val="150000"/>
              </a:lnSpc>
              <a:spcBef>
                <a:spcPct val="0"/>
              </a:spcBef>
              <a:spcAft>
                <a:spcPct val="0"/>
              </a:spcAft>
            </a:pPr>
            <a:r>
              <a:rPr lang="en-US" altLang="zh-CN" sz="1600" dirty="0">
                <a:latin typeface="黑体" pitchFamily="49" charset="-122"/>
                <a:ea typeface="黑体" pitchFamily="49" charset="-122"/>
                <a:cs typeface="Arial Unicode MS" pitchFamily="34" charset="-122"/>
              </a:rPr>
              <a:t> </a:t>
            </a:r>
            <a:r>
              <a:rPr lang="zh-CN" altLang="en-US" sz="1600" dirty="0">
                <a:latin typeface="黑体" pitchFamily="49" charset="-122"/>
                <a:ea typeface="黑体" pitchFamily="49" charset="-122"/>
                <a:cs typeface="Arial Unicode MS" pitchFamily="34" charset="-122"/>
              </a:rPr>
              <a:t>对于康普顿</a:t>
            </a:r>
            <a:r>
              <a:rPr lang="en-US" altLang="zh-CN" sz="1600" dirty="0">
                <a:latin typeface="黑体" pitchFamily="49" charset="-122"/>
                <a:ea typeface="黑体" pitchFamily="49" charset="-122"/>
                <a:cs typeface="Arial Unicode MS" pitchFamily="34" charset="-122"/>
              </a:rPr>
              <a:t>γ</a:t>
            </a:r>
            <a:r>
              <a:rPr lang="zh-CN" altLang="en-US" sz="1600" dirty="0">
                <a:latin typeface="黑体" pitchFamily="49" charset="-122"/>
                <a:ea typeface="黑体" pitchFamily="49" charset="-122"/>
                <a:cs typeface="Arial Unicode MS" pitchFamily="34" charset="-122"/>
              </a:rPr>
              <a:t>射线源实验站，初步设计主要采用相关经验公式进行计算。根据伽马源相关参数，首先用下式计算得到激光与电子束作用点（即伽马射线产生点）前向</a:t>
            </a:r>
            <a:r>
              <a:rPr lang="en-US" altLang="zh-CN" sz="1600" dirty="0">
                <a:latin typeface="黑体" pitchFamily="49" charset="-122"/>
                <a:ea typeface="黑体" pitchFamily="49" charset="-122"/>
                <a:cs typeface="Arial Unicode MS" pitchFamily="34" charset="-122"/>
              </a:rPr>
              <a:t>1m</a:t>
            </a:r>
            <a:r>
              <a:rPr lang="zh-CN" altLang="en-US" sz="1600" dirty="0">
                <a:latin typeface="黑体" pitchFamily="49" charset="-122"/>
                <a:ea typeface="黑体" pitchFamily="49" charset="-122"/>
                <a:cs typeface="Arial Unicode MS" pitchFamily="34" charset="-122"/>
              </a:rPr>
              <a:t>处的辐射剂量：</a:t>
            </a:r>
            <a:endParaRPr lang="zh-CN" altLang="en-US" sz="1600" dirty="0">
              <a:latin typeface="黑体" pitchFamily="49" charset="-122"/>
              <a:ea typeface="黑体" pitchFamily="49" charset="-122"/>
              <a:cs typeface="宋体" pitchFamily="2" charset="-122"/>
            </a:endParaRPr>
          </a:p>
        </p:txBody>
      </p:sp>
      <p:graphicFrame>
        <p:nvGraphicFramePr>
          <p:cNvPr id="74755" name="Object 3"/>
          <p:cNvGraphicFramePr>
            <a:graphicFrameLocks noChangeAspect="1"/>
          </p:cNvGraphicFramePr>
          <p:nvPr/>
        </p:nvGraphicFramePr>
        <p:xfrm>
          <a:off x="3528920" y="2491000"/>
          <a:ext cx="2321704" cy="473213"/>
        </p:xfrm>
        <a:graphic>
          <a:graphicData uri="http://schemas.openxmlformats.org/presentationml/2006/ole">
            <mc:AlternateContent xmlns:mc="http://schemas.openxmlformats.org/markup-compatibility/2006">
              <mc:Choice xmlns:v="urn:schemas-microsoft-com:vml" Requires="v">
                <p:oleObj spid="_x0000_s14154" name="" r:id="rId1" imgW="1270000" imgH="279400" progId="Equation.DSMT4">
                  <p:embed/>
                </p:oleObj>
              </mc:Choice>
              <mc:Fallback>
                <p:oleObj name="" r:id="rId1" imgW="1270000" imgH="2794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920" y="2491000"/>
                        <a:ext cx="2321704" cy="473213"/>
                      </a:xfrm>
                      <a:prstGeom prst="rect">
                        <a:avLst/>
                      </a:prstGeom>
                      <a:noFill/>
                    </p:spPr>
                  </p:pic>
                </p:oleObj>
              </mc:Fallback>
            </mc:AlternateContent>
          </a:graphicData>
        </a:graphic>
      </p:graphicFrame>
      <p:graphicFrame>
        <p:nvGraphicFramePr>
          <p:cNvPr id="74754" name="Object 2"/>
          <p:cNvGraphicFramePr>
            <a:graphicFrameLocks noChangeAspect="1"/>
          </p:cNvGraphicFramePr>
          <p:nvPr/>
        </p:nvGraphicFramePr>
        <p:xfrm>
          <a:off x="3038061" y="4149798"/>
          <a:ext cx="3569419" cy="869329"/>
        </p:xfrm>
        <a:graphic>
          <a:graphicData uri="http://schemas.openxmlformats.org/presentationml/2006/ole">
            <mc:AlternateContent xmlns:mc="http://schemas.openxmlformats.org/markup-compatibility/2006">
              <mc:Choice xmlns:v="urn:schemas-microsoft-com:vml" Requires="v">
                <p:oleObj spid="_x0000_s14155" name="" r:id="rId3" imgW="1028065" imgH="533400" progId="Equation.DSMT4">
                  <p:embed/>
                </p:oleObj>
              </mc:Choice>
              <mc:Fallback>
                <p:oleObj name="" r:id="rId3" imgW="1028065" imgH="533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061" y="4149798"/>
                        <a:ext cx="3569419" cy="869329"/>
                      </a:xfrm>
                      <a:prstGeom prst="rect">
                        <a:avLst/>
                      </a:prstGeom>
                      <a:noFill/>
                    </p:spPr>
                  </p:pic>
                </p:oleObj>
              </mc:Fallback>
            </mc:AlternateContent>
          </a:graphicData>
        </a:graphic>
      </p:graphicFrame>
      <p:sp>
        <p:nvSpPr>
          <p:cNvPr id="74756" name="Rectangle 4"/>
          <p:cNvSpPr>
            <a:spLocks noChangeArrowheads="1"/>
          </p:cNvSpPr>
          <p:nvPr/>
        </p:nvSpPr>
        <p:spPr bwMode="auto">
          <a:xfrm>
            <a:off x="1143001" y="89020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74757" name="Rectangle 5"/>
          <p:cNvSpPr>
            <a:spLocks noChangeArrowheads="1"/>
          </p:cNvSpPr>
          <p:nvPr/>
        </p:nvSpPr>
        <p:spPr bwMode="auto">
          <a:xfrm>
            <a:off x="1479930" y="2945062"/>
            <a:ext cx="7447364" cy="1915909"/>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ct val="150000"/>
              </a:lnSpc>
              <a:spcBef>
                <a:spcPct val="0"/>
              </a:spcBef>
              <a:spcAft>
                <a:spcPct val="0"/>
              </a:spcAft>
            </a:pPr>
            <a:r>
              <a:rPr lang="zh-CN" altLang="en-US" sz="1600" dirty="0">
                <a:latin typeface="黑体" pitchFamily="49" charset="-122"/>
                <a:ea typeface="黑体" pitchFamily="49" charset="-122"/>
                <a:cs typeface="Arial Unicode MS" pitchFamily="34" charset="-122"/>
              </a:rPr>
              <a:t>式中：    为光子能量；</a:t>
            </a:r>
            <a:endParaRPr lang="zh-CN" altLang="en-US" sz="160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en-US" altLang="zh-CN" sz="1600" dirty="0">
                <a:latin typeface="黑体" pitchFamily="49" charset="-122"/>
                <a:ea typeface="黑体" pitchFamily="49" charset="-122"/>
                <a:cs typeface="Arial Unicode MS" pitchFamily="34" charset="-122"/>
              </a:rPr>
              <a:t>          </a:t>
            </a:r>
            <a:r>
              <a:rPr lang="zh-CN" altLang="en-US" sz="1600" dirty="0">
                <a:latin typeface="黑体" pitchFamily="49" charset="-122"/>
                <a:ea typeface="黑体" pitchFamily="49" charset="-122"/>
                <a:cs typeface="Arial Unicode MS" pitchFamily="34" charset="-122"/>
              </a:rPr>
              <a:t>为光子注量 ；</a:t>
            </a:r>
            <a:endParaRPr lang="zh-CN" altLang="en-US" sz="160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en-US" altLang="zh-CN" sz="1600" dirty="0">
                <a:latin typeface="黑体" pitchFamily="49" charset="-122"/>
                <a:ea typeface="黑体" pitchFamily="49" charset="-122"/>
                <a:cs typeface="Arial Unicode MS" pitchFamily="34" charset="-122"/>
              </a:rPr>
              <a:t>          </a:t>
            </a:r>
            <a:r>
              <a:rPr lang="zh-CN" altLang="en-US" sz="1600" dirty="0">
                <a:latin typeface="黑体" pitchFamily="49" charset="-122"/>
                <a:ea typeface="黑体" pitchFamily="49" charset="-122"/>
                <a:cs typeface="Arial Unicode MS" pitchFamily="34" charset="-122"/>
              </a:rPr>
              <a:t>为空气中的质量吸收系数；</a:t>
            </a:r>
            <a:endParaRPr lang="zh-CN" altLang="en-US" sz="1600" dirty="0">
              <a:latin typeface="黑体" pitchFamily="49" charset="-122"/>
              <a:ea typeface="黑体" pitchFamily="49" charset="-122"/>
              <a:cs typeface="Arial Unicode MS" pitchFamily="34" charset="-122"/>
            </a:endParaRPr>
          </a:p>
          <a:p>
            <a:pPr indent="200025" eaLnBrk="0" fontAlgn="base" hangingPunct="0">
              <a:spcBef>
                <a:spcPct val="0"/>
              </a:spcBef>
              <a:spcAft>
                <a:spcPct val="0"/>
              </a:spcAft>
            </a:pPr>
            <a:r>
              <a:rPr lang="zh-CN" altLang="en-US" sz="1600" dirty="0">
                <a:latin typeface="黑体" pitchFamily="49" charset="-122"/>
                <a:ea typeface="黑体" pitchFamily="49" charset="-122"/>
                <a:cs typeface="Arial Unicode MS" pitchFamily="34" charset="-122"/>
              </a:rPr>
              <a:t>    </a:t>
            </a:r>
            <a:endParaRPr lang="en-US" altLang="zh-CN" sz="1600" dirty="0">
              <a:latin typeface="黑体" pitchFamily="49" charset="-122"/>
              <a:ea typeface="黑体" pitchFamily="49" charset="-122"/>
              <a:cs typeface="Arial Unicode MS" pitchFamily="34" charset="-122"/>
            </a:endParaRPr>
          </a:p>
          <a:p>
            <a:pPr indent="200025" eaLnBrk="0" fontAlgn="base" hangingPunct="0">
              <a:spcBef>
                <a:spcPct val="0"/>
              </a:spcBef>
              <a:spcAft>
                <a:spcPct val="0"/>
              </a:spcAft>
            </a:pPr>
            <a:r>
              <a:rPr lang="zh-CN" altLang="en-US" sz="1600" dirty="0">
                <a:latin typeface="黑体" pitchFamily="49" charset="-122"/>
                <a:ea typeface="黑体" pitchFamily="49" charset="-122"/>
                <a:cs typeface="Arial Unicode MS" pitchFamily="34" charset="-122"/>
              </a:rPr>
              <a:t>透射公式</a:t>
            </a:r>
            <a:endParaRPr lang="zh-CN" altLang="en-US" sz="1600" dirty="0">
              <a:latin typeface="黑体" pitchFamily="49" charset="-122"/>
              <a:ea typeface="黑体" pitchFamily="49" charset="-122"/>
              <a:cs typeface="Arial Unicode MS" pitchFamily="34" charset="-122"/>
            </a:endParaRPr>
          </a:p>
          <a:p>
            <a:pPr indent="200025" eaLnBrk="0" fontAlgn="base" hangingPunct="0">
              <a:spcBef>
                <a:spcPct val="0"/>
              </a:spcBef>
              <a:spcAft>
                <a:spcPct val="0"/>
              </a:spcAft>
            </a:pPr>
            <a:endParaRPr lang="zh-CN" altLang="en-US" sz="1600" dirty="0">
              <a:latin typeface="Arial" pitchFamily="34" charset="0"/>
              <a:ea typeface="宋体" pitchFamily="2" charset="-122"/>
              <a:cs typeface="宋体" pitchFamily="2" charset="-122"/>
            </a:endParaRPr>
          </a:p>
        </p:txBody>
      </p:sp>
      <p:sp>
        <p:nvSpPr>
          <p:cNvPr id="74758" name="Rectangle 6"/>
          <p:cNvSpPr>
            <a:spLocks noChangeArrowheads="1"/>
          </p:cNvSpPr>
          <p:nvPr/>
        </p:nvSpPr>
        <p:spPr bwMode="auto">
          <a:xfrm>
            <a:off x="1479606" y="4716701"/>
            <a:ext cx="8019994" cy="1812035"/>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ct val="150000"/>
              </a:lnSpc>
              <a:spcBef>
                <a:spcPct val="0"/>
              </a:spcBef>
              <a:spcAft>
                <a:spcPct val="0"/>
              </a:spcAft>
            </a:pPr>
            <a:r>
              <a:rPr lang="zh-CN" altLang="en-US" sz="1350" dirty="0">
                <a:latin typeface="黑体" pitchFamily="49" charset="-122"/>
                <a:ea typeface="黑体" pitchFamily="49" charset="-122"/>
                <a:cs typeface="Arial Unicode MS" pitchFamily="34" charset="-122"/>
              </a:rPr>
              <a:t>式中：</a:t>
            </a:r>
            <a:r>
              <a:rPr lang="en-US" altLang="zh-CN" sz="1350" dirty="0">
                <a:latin typeface="黑体" pitchFamily="49" charset="-122"/>
                <a:ea typeface="黑体" pitchFamily="49" charset="-122"/>
                <a:cs typeface="Arial Unicode MS" pitchFamily="34" charset="-122"/>
              </a:rPr>
              <a:t>   </a:t>
            </a:r>
            <a:r>
              <a:rPr lang="zh-CN" altLang="en-US" sz="1350" dirty="0">
                <a:latin typeface="黑体" pitchFamily="49" charset="-122"/>
                <a:ea typeface="黑体" pitchFamily="49" charset="-122"/>
                <a:cs typeface="Arial Unicode MS" pitchFamily="34" charset="-122"/>
              </a:rPr>
              <a:t>为计算点剂量率</a:t>
            </a:r>
            <a:endParaRPr lang="zh-CN" altLang="en-US" sz="135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zh-CN" altLang="en-US" sz="1350" dirty="0">
                <a:latin typeface="黑体" pitchFamily="49" charset="-122"/>
                <a:ea typeface="黑体" pitchFamily="49" charset="-122"/>
                <a:cs typeface="Arial Unicode MS" pitchFamily="34" charset="-122"/>
              </a:rPr>
              <a:t>         为源项剂量率</a:t>
            </a:r>
            <a:endParaRPr lang="zh-CN" altLang="en-US" sz="135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en-US" altLang="zh-CN" sz="1350" dirty="0">
                <a:latin typeface="黑体" pitchFamily="49" charset="-122"/>
                <a:ea typeface="黑体" pitchFamily="49" charset="-122"/>
                <a:cs typeface="Arial Unicode MS" pitchFamily="34" charset="-122"/>
              </a:rPr>
              <a:t>         </a:t>
            </a:r>
            <a:r>
              <a:rPr lang="zh-CN" altLang="en-US" sz="1350" dirty="0">
                <a:latin typeface="黑体" pitchFamily="49" charset="-122"/>
                <a:ea typeface="黑体" pitchFamily="49" charset="-122"/>
                <a:cs typeface="Arial Unicode MS" pitchFamily="34" charset="-122"/>
              </a:rPr>
              <a:t>为计算点到源点的距离</a:t>
            </a:r>
            <a:endParaRPr lang="zh-CN" altLang="en-US" sz="135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en-US" altLang="zh-CN" sz="1350" dirty="0">
                <a:latin typeface="黑体" pitchFamily="49" charset="-122"/>
                <a:ea typeface="黑体" pitchFamily="49" charset="-122"/>
                <a:cs typeface="Arial Unicode MS" pitchFamily="34" charset="-122"/>
              </a:rPr>
              <a:t>         </a:t>
            </a:r>
            <a:r>
              <a:rPr lang="zh-CN" altLang="en-US" sz="1350" dirty="0">
                <a:latin typeface="黑体" pitchFamily="49" charset="-122"/>
                <a:ea typeface="黑体" pitchFamily="49" charset="-122"/>
                <a:cs typeface="Arial Unicode MS" pitchFamily="34" charset="-122"/>
              </a:rPr>
              <a:t>为第</a:t>
            </a:r>
            <a:r>
              <a:rPr lang="en-US" altLang="zh-CN" sz="1350" dirty="0" err="1">
                <a:latin typeface="黑体" pitchFamily="49" charset="-122"/>
                <a:ea typeface="黑体" pitchFamily="49" charset="-122"/>
                <a:cs typeface="Arial Unicode MS" pitchFamily="34" charset="-122"/>
              </a:rPr>
              <a:t>i</a:t>
            </a:r>
            <a:r>
              <a:rPr lang="zh-CN" altLang="en-US" sz="1350" dirty="0">
                <a:latin typeface="黑体" pitchFamily="49" charset="-122"/>
                <a:ea typeface="黑体" pitchFamily="49" charset="-122"/>
                <a:cs typeface="Arial Unicode MS" pitchFamily="34" charset="-122"/>
              </a:rPr>
              <a:t>种屏蔽体的厚度</a:t>
            </a:r>
            <a:endParaRPr lang="zh-CN" altLang="en-US" sz="135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en-US" altLang="zh-CN" sz="1350" dirty="0">
                <a:latin typeface="黑体" pitchFamily="49" charset="-122"/>
                <a:ea typeface="黑体" pitchFamily="49" charset="-122"/>
                <a:cs typeface="Arial Unicode MS" pitchFamily="34" charset="-122"/>
              </a:rPr>
              <a:t>         </a:t>
            </a:r>
            <a:r>
              <a:rPr lang="zh-CN" altLang="en-US" sz="1350" dirty="0">
                <a:latin typeface="黑体" pitchFamily="49" charset="-122"/>
                <a:ea typeface="黑体" pitchFamily="49" charset="-122"/>
                <a:cs typeface="Arial Unicode MS" pitchFamily="34" charset="-122"/>
              </a:rPr>
              <a:t>为第</a:t>
            </a:r>
            <a:r>
              <a:rPr lang="en-US" altLang="zh-CN" sz="1350" dirty="0" err="1">
                <a:latin typeface="黑体" pitchFamily="49" charset="-122"/>
                <a:ea typeface="黑体" pitchFamily="49" charset="-122"/>
                <a:cs typeface="Arial Unicode MS" pitchFamily="34" charset="-122"/>
              </a:rPr>
              <a:t>i</a:t>
            </a:r>
            <a:r>
              <a:rPr lang="zh-CN" altLang="en-US" sz="1350" dirty="0">
                <a:latin typeface="黑体" pitchFamily="49" charset="-122"/>
                <a:ea typeface="黑体" pitchFamily="49" charset="-122"/>
                <a:cs typeface="Arial Unicode MS" pitchFamily="34" charset="-122"/>
              </a:rPr>
              <a:t>种屏蔽体的十分之一值层厚度</a:t>
            </a:r>
            <a:endParaRPr lang="zh-CN" altLang="en-US" sz="1350" dirty="0">
              <a:latin typeface="黑体" pitchFamily="49" charset="-122"/>
              <a:ea typeface="黑体" pitchFamily="49" charset="-122"/>
              <a:cs typeface="Arial Unicode MS" pitchFamily="34" charset="-122"/>
            </a:endParaRPr>
          </a:p>
          <a:p>
            <a:pPr indent="200025" eaLnBrk="0" fontAlgn="base" hangingPunct="0">
              <a:spcBef>
                <a:spcPct val="0"/>
              </a:spcBef>
              <a:spcAft>
                <a:spcPct val="0"/>
              </a:spcAft>
            </a:pPr>
            <a:endParaRPr lang="zh-CN" altLang="en-US" sz="1200" dirty="0">
              <a:latin typeface="宋体" pitchFamily="2" charset="-122"/>
              <a:ea typeface="宋体" pitchFamily="2" charset="-122"/>
              <a:cs typeface="Arial Unicode MS" pitchFamily="34" charset="-122"/>
            </a:endParaRPr>
          </a:p>
        </p:txBody>
      </p:sp>
      <p:sp>
        <p:nvSpPr>
          <p:cNvPr id="5" name="Rectangle 195"/>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6" name="对象 5"/>
          <p:cNvGraphicFramePr>
            <a:graphicFrameLocks noChangeAspect="1"/>
          </p:cNvGraphicFramePr>
          <p:nvPr/>
        </p:nvGraphicFramePr>
        <p:xfrm>
          <a:off x="2375797" y="3023092"/>
          <a:ext cx="286961" cy="362478"/>
        </p:xfrm>
        <a:graphic>
          <a:graphicData uri="http://schemas.openxmlformats.org/presentationml/2006/ole">
            <mc:AlternateContent xmlns:mc="http://schemas.openxmlformats.org/markup-compatibility/2006">
              <mc:Choice xmlns:v="urn:schemas-microsoft-com:vml" Requires="v">
                <p:oleObj spid="_x0000_s14156" name="Equation" r:id="rId5" imgW="177800" imgH="228600" progId="Equation.DSMT4">
                  <p:embed/>
                </p:oleObj>
              </mc:Choice>
              <mc:Fallback>
                <p:oleObj name="Equation" r:id="rId5" imgW="177800" imgH="228600" progId="Equation.DSMT4">
                  <p:embed/>
                  <p:pic>
                    <p:nvPicPr>
                      <p:cNvPr id="0" name="对象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797" y="3023092"/>
                        <a:ext cx="286961" cy="362478"/>
                      </a:xfrm>
                      <a:prstGeom prst="rect">
                        <a:avLst/>
                      </a:prstGeom>
                      <a:noFill/>
                    </p:spPr>
                  </p:pic>
                </p:oleObj>
              </mc:Fallback>
            </mc:AlternateContent>
          </a:graphicData>
        </a:graphic>
      </p:graphicFrame>
      <p:sp>
        <p:nvSpPr>
          <p:cNvPr id="7" name="Rectangle 197"/>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8" name="对象 7"/>
          <p:cNvGraphicFramePr>
            <a:graphicFrameLocks noChangeAspect="1"/>
          </p:cNvGraphicFramePr>
          <p:nvPr/>
        </p:nvGraphicFramePr>
        <p:xfrm>
          <a:off x="2383083" y="3354808"/>
          <a:ext cx="241984" cy="341624"/>
        </p:xfrm>
        <a:graphic>
          <a:graphicData uri="http://schemas.openxmlformats.org/presentationml/2006/ole">
            <mc:AlternateContent xmlns:mc="http://schemas.openxmlformats.org/markup-compatibility/2006">
              <mc:Choice xmlns:v="urn:schemas-microsoft-com:vml" Requires="v">
                <p:oleObj spid="_x0000_s14157" name="Equation" r:id="rId7" imgW="165100" imgH="228600" progId="Equation.DSMT4">
                  <p:embed/>
                </p:oleObj>
              </mc:Choice>
              <mc:Fallback>
                <p:oleObj name="Equation" r:id="rId7" imgW="165100" imgH="228600" progId="Equation.DSMT4">
                  <p:embed/>
                  <p:pic>
                    <p:nvPicPr>
                      <p:cNvPr id="0"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3083" y="3354808"/>
                        <a:ext cx="241984" cy="341624"/>
                      </a:xfrm>
                      <a:prstGeom prst="rect">
                        <a:avLst/>
                      </a:prstGeom>
                      <a:noFill/>
                    </p:spPr>
                  </p:pic>
                </p:oleObj>
              </mc:Fallback>
            </mc:AlternateContent>
          </a:graphicData>
        </a:graphic>
      </p:graphicFrame>
      <p:sp>
        <p:nvSpPr>
          <p:cNvPr id="9" name="Rectangle 199"/>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10" name="对象 9"/>
          <p:cNvGraphicFramePr>
            <a:graphicFrameLocks noChangeAspect="1"/>
          </p:cNvGraphicFramePr>
          <p:nvPr/>
        </p:nvGraphicFramePr>
        <p:xfrm>
          <a:off x="1875870" y="3756298"/>
          <a:ext cx="876286" cy="311313"/>
        </p:xfrm>
        <a:graphic>
          <a:graphicData uri="http://schemas.openxmlformats.org/presentationml/2006/ole">
            <mc:AlternateContent xmlns:mc="http://schemas.openxmlformats.org/markup-compatibility/2006">
              <mc:Choice xmlns:v="urn:schemas-microsoft-com:vml" Requires="v">
                <p:oleObj spid="_x0000_s14158" name="Equation" r:id="rId9" imgW="723900" imgH="254000" progId="Equation.DSMT4">
                  <p:embed/>
                </p:oleObj>
              </mc:Choice>
              <mc:Fallback>
                <p:oleObj name="Equation" r:id="rId9" imgW="723900" imgH="254000" progId="Equation.DSMT4">
                  <p:embed/>
                  <p:pic>
                    <p:nvPicPr>
                      <p:cNvPr id="0" name="对象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5870" y="3756298"/>
                        <a:ext cx="876286" cy="311313"/>
                      </a:xfrm>
                      <a:prstGeom prst="rect">
                        <a:avLst/>
                      </a:prstGeom>
                      <a:noFill/>
                    </p:spPr>
                  </p:pic>
                </p:oleObj>
              </mc:Fallback>
            </mc:AlternateContent>
          </a:graphicData>
        </a:graphic>
      </p:graphicFrame>
      <p:sp>
        <p:nvSpPr>
          <p:cNvPr id="11" name="Rectangle 201"/>
          <p:cNvSpPr>
            <a:spLocks noChangeArrowheads="1"/>
          </p:cNvSpPr>
          <p:nvPr/>
        </p:nvSpPr>
        <p:spPr bwMode="auto">
          <a:xfrm>
            <a:off x="2345605" y="4522812"/>
            <a:ext cx="162042" cy="36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endParaRPr lang="zh-CN" altLang="en-US" sz="1350"/>
          </a:p>
        </p:txBody>
      </p:sp>
      <p:graphicFrame>
        <p:nvGraphicFramePr>
          <p:cNvPr id="12" name="对象 11"/>
          <p:cNvGraphicFramePr>
            <a:graphicFrameLocks noChangeAspect="1"/>
          </p:cNvGraphicFramePr>
          <p:nvPr/>
        </p:nvGraphicFramePr>
        <p:xfrm>
          <a:off x="2286477" y="4830664"/>
          <a:ext cx="228283" cy="228283"/>
        </p:xfrm>
        <a:graphic>
          <a:graphicData uri="http://schemas.openxmlformats.org/presentationml/2006/ole">
            <mc:AlternateContent xmlns:mc="http://schemas.openxmlformats.org/markup-compatibility/2006">
              <mc:Choice xmlns:v="urn:schemas-microsoft-com:vml" Requires="v">
                <p:oleObj spid="_x0000_s14159" name="Equation" r:id="rId11" imgW="165100" imgH="165100" progId="Equation.DSMT4">
                  <p:embed/>
                </p:oleObj>
              </mc:Choice>
              <mc:Fallback>
                <p:oleObj name="Equation" r:id="rId11" imgW="165100" imgH="165100" progId="Equation.DSMT4">
                  <p:embed/>
                  <p:pic>
                    <p:nvPicPr>
                      <p:cNvPr id="0" name="对象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477" y="4830664"/>
                        <a:ext cx="228283" cy="228283"/>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2276356" y="5080935"/>
          <a:ext cx="282843" cy="323248"/>
        </p:xfrm>
        <a:graphic>
          <a:graphicData uri="http://schemas.openxmlformats.org/presentationml/2006/ole">
            <mc:AlternateContent xmlns:mc="http://schemas.openxmlformats.org/markup-compatibility/2006">
              <mc:Choice xmlns:v="urn:schemas-microsoft-com:vml" Requires="v">
                <p:oleObj spid="_x0000_s14160" name="Equation" r:id="rId13" imgW="203200" imgH="228600" progId="Equation.DSMT4">
                  <p:embed/>
                </p:oleObj>
              </mc:Choice>
              <mc:Fallback>
                <p:oleObj name="Equation" r:id="rId13" imgW="203200" imgH="228600" progId="Equation.DSMT4">
                  <p:embed/>
                  <p:pic>
                    <p:nvPicPr>
                      <p:cNvPr id="0" name="对象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6356" y="5080935"/>
                        <a:ext cx="282843" cy="323248"/>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2328356" y="5451052"/>
          <a:ext cx="178845" cy="193748"/>
        </p:xfrm>
        <a:graphic>
          <a:graphicData uri="http://schemas.openxmlformats.org/presentationml/2006/ole">
            <mc:AlternateContent xmlns:mc="http://schemas.openxmlformats.org/markup-compatibility/2006">
              <mc:Choice xmlns:v="urn:schemas-microsoft-com:vml" Requires="v">
                <p:oleObj spid="_x0000_s14161" name="Equation" r:id="rId15" imgW="114300" imgH="127000" progId="Equation.DSMT4">
                  <p:embed/>
                </p:oleObj>
              </mc:Choice>
              <mc:Fallback>
                <p:oleObj name="Equation" r:id="rId15" imgW="114300" imgH="127000" progId="Equation.DSMT4">
                  <p:embed/>
                  <p:pic>
                    <p:nvPicPr>
                      <p:cNvPr id="0" name="对象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28356" y="5451052"/>
                        <a:ext cx="178845" cy="193748"/>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2268083" y="5661853"/>
          <a:ext cx="215221" cy="322831"/>
        </p:xfrm>
        <a:graphic>
          <a:graphicData uri="http://schemas.openxmlformats.org/presentationml/2006/ole">
            <mc:AlternateContent xmlns:mc="http://schemas.openxmlformats.org/markup-compatibility/2006">
              <mc:Choice xmlns:v="urn:schemas-microsoft-com:vml" Requires="v">
                <p:oleObj spid="_x0000_s14162" name="Equation" r:id="rId17" imgW="152400" imgH="228600" progId="Equation.DSMT4">
                  <p:embed/>
                </p:oleObj>
              </mc:Choice>
              <mc:Fallback>
                <p:oleObj name="Equation" r:id="rId17" imgW="152400" imgH="228600" progId="Equation.DSMT4">
                  <p:embed/>
                  <p:pic>
                    <p:nvPicPr>
                      <p:cNvPr id="0" name="对象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083" y="5661853"/>
                        <a:ext cx="215221" cy="322831"/>
                      </a:xfrm>
                      <a:prstGeom prst="rect">
                        <a:avLst/>
                      </a:prstGeom>
                      <a:noFill/>
                    </p:spPr>
                  </p:pic>
                </p:oleObj>
              </mc:Fallback>
            </mc:AlternateContent>
          </a:graphicData>
        </a:graphic>
      </p:graphicFrame>
      <p:sp>
        <p:nvSpPr>
          <p:cNvPr id="19" name="Rectangle 216"/>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20" name="对象 19"/>
          <p:cNvGraphicFramePr>
            <a:graphicFrameLocks noChangeAspect="1"/>
          </p:cNvGraphicFramePr>
          <p:nvPr/>
        </p:nvGraphicFramePr>
        <p:xfrm>
          <a:off x="2160576" y="6035919"/>
          <a:ext cx="358701" cy="260873"/>
        </p:xfrm>
        <a:graphic>
          <a:graphicData uri="http://schemas.openxmlformats.org/presentationml/2006/ole">
            <mc:AlternateContent xmlns:mc="http://schemas.openxmlformats.org/markup-compatibility/2006">
              <mc:Choice xmlns:v="urn:schemas-microsoft-com:vml" Requires="v">
                <p:oleObj spid="_x0000_s14163" name="Equation" r:id="rId19" imgW="317500" imgH="228600" progId="Equation.DSMT4">
                  <p:embed/>
                </p:oleObj>
              </mc:Choice>
              <mc:Fallback>
                <p:oleObj name="Equation" r:id="rId19" imgW="317500" imgH="228600" progId="Equation.DSMT4">
                  <p:embed/>
                  <p:pic>
                    <p:nvPicPr>
                      <p:cNvPr id="0" name="对象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60576" y="6035919"/>
                        <a:ext cx="358701" cy="260873"/>
                      </a:xfrm>
                      <a:prstGeom prst="rect">
                        <a:avLst/>
                      </a:prstGeom>
                      <a:noFill/>
                    </p:spPr>
                  </p:pic>
                </p:oleObj>
              </mc:Fallback>
            </mc:AlternateContent>
          </a:graphicData>
        </a:graphic>
      </p:graphicFrame>
      <p:sp>
        <p:nvSpPr>
          <p:cNvPr id="24"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682851" y="5410200"/>
            <a:ext cx="1600200" cy="273844"/>
          </a:xfrm>
        </p:spPr>
        <p:txBody>
          <a:bodyPr/>
          <a:lstStyle/>
          <a:p>
            <a:fld id="{302F3C9A-FCF2-4FDA-83E1-D6A98EE1B414}" type="slidenum">
              <a:rPr lang="zh-CN" altLang="en-US"/>
            </a:fld>
            <a:endParaRPr lang="zh-CN" altLang="en-US"/>
          </a:p>
        </p:txBody>
      </p:sp>
      <p:sp>
        <p:nvSpPr>
          <p:cNvPr id="74756" name="Rectangle 4"/>
          <p:cNvSpPr>
            <a:spLocks noChangeArrowheads="1"/>
          </p:cNvSpPr>
          <p:nvPr/>
        </p:nvSpPr>
        <p:spPr bwMode="auto">
          <a:xfrm>
            <a:off x="-375049" y="642936"/>
            <a:ext cx="138564" cy="253916"/>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200"/>
          </a:p>
        </p:txBody>
      </p:sp>
      <p:graphicFrame>
        <p:nvGraphicFramePr>
          <p:cNvPr id="76806" name="Object 6"/>
          <p:cNvGraphicFramePr>
            <a:graphicFrameLocks noChangeAspect="1"/>
          </p:cNvGraphicFramePr>
          <p:nvPr/>
        </p:nvGraphicFramePr>
        <p:xfrm>
          <a:off x="3269612" y="2196213"/>
          <a:ext cx="2023675" cy="706681"/>
        </p:xfrm>
        <a:graphic>
          <a:graphicData uri="http://schemas.openxmlformats.org/presentationml/2006/ole">
            <mc:AlternateContent xmlns:mc="http://schemas.openxmlformats.org/markup-compatibility/2006">
              <mc:Choice xmlns:v="urn:schemas-microsoft-com:vml" Requires="v">
                <p:oleObj spid="_x0000_s14836" name="公式" r:id="rId1" imgW="927100" imgH="520700" progId="Equation.3">
                  <p:embed/>
                </p:oleObj>
              </mc:Choice>
              <mc:Fallback>
                <p:oleObj name="公式" r:id="rId1" imgW="927100" imgH="520700" progId="Equation.3">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612" y="2196213"/>
                        <a:ext cx="2023675" cy="706681"/>
                      </a:xfrm>
                      <a:prstGeom prst="rect">
                        <a:avLst/>
                      </a:prstGeom>
                      <a:noFill/>
                    </p:spPr>
                  </p:pic>
                </p:oleObj>
              </mc:Fallback>
            </mc:AlternateContent>
          </a:graphicData>
        </a:graphic>
      </p:graphicFrame>
      <p:sp>
        <p:nvSpPr>
          <p:cNvPr id="76807" name="Rectangle 7"/>
          <p:cNvSpPr>
            <a:spLocks noChangeArrowheads="1"/>
          </p:cNvSpPr>
          <p:nvPr/>
        </p:nvSpPr>
        <p:spPr bwMode="auto">
          <a:xfrm>
            <a:off x="956220" y="1870238"/>
            <a:ext cx="7316747" cy="561692"/>
          </a:xfrm>
          <a:prstGeom prst="rect">
            <a:avLst/>
          </a:prstGeom>
          <a:noFill/>
          <a:ln w="9525">
            <a:noFill/>
            <a:miter lim="800000"/>
          </a:ln>
          <a:effectLst/>
        </p:spPr>
        <p:txBody>
          <a:bodyPr vert="horz" wrap="none" lIns="68580" tIns="34290" rIns="68580" bIns="34290" numCol="1" anchor="ctr" anchorCtr="0" compatLnSpc="1">
            <a:spAutoFit/>
          </a:bodyPr>
          <a:lstStyle/>
          <a:p>
            <a:pPr indent="200025" fontAlgn="base">
              <a:spcBef>
                <a:spcPct val="0"/>
              </a:spcBef>
              <a:spcAft>
                <a:spcPct val="0"/>
              </a:spcAft>
            </a:pPr>
            <a:r>
              <a:rPr lang="zh-CN" altLang="en-US" sz="1600" dirty="0">
                <a:latin typeface="黑体" pitchFamily="49" charset="-122"/>
                <a:ea typeface="黑体" pitchFamily="49" charset="-122"/>
                <a:cs typeface="Arial Unicode MS" pitchFamily="34" charset="-122"/>
              </a:rPr>
              <a:t>利用散射公式，计算得到伽马射线经器件散射后对周围产生的次级辐射剂量：</a:t>
            </a:r>
            <a:endParaRPr lang="zh-CN" altLang="en-US" sz="1600" dirty="0">
              <a:latin typeface="黑体" pitchFamily="49" charset="-122"/>
              <a:ea typeface="黑体" pitchFamily="49" charset="-122"/>
              <a:cs typeface="宋体" pitchFamily="2" charset="-122"/>
            </a:endParaRPr>
          </a:p>
          <a:p>
            <a:pPr indent="200025" eaLnBrk="0" fontAlgn="base" hangingPunct="0">
              <a:spcBef>
                <a:spcPct val="0"/>
              </a:spcBef>
              <a:spcAft>
                <a:spcPct val="0"/>
              </a:spcAft>
            </a:pPr>
            <a:endParaRPr lang="zh-CN" altLang="en-US" sz="1600" dirty="0">
              <a:latin typeface="Arial" pitchFamily="34" charset="0"/>
              <a:ea typeface="宋体" pitchFamily="2" charset="-122"/>
              <a:cs typeface="宋体" pitchFamily="2" charset="-122"/>
            </a:endParaRPr>
          </a:p>
        </p:txBody>
      </p:sp>
      <p:sp>
        <p:nvSpPr>
          <p:cNvPr id="76808" name="Rectangle 8"/>
          <p:cNvSpPr>
            <a:spLocks noChangeArrowheads="1"/>
          </p:cNvSpPr>
          <p:nvPr/>
        </p:nvSpPr>
        <p:spPr bwMode="auto">
          <a:xfrm>
            <a:off x="1143001" y="2902894"/>
            <a:ext cx="6824625" cy="4747453"/>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ct val="150000"/>
              </a:lnSpc>
              <a:spcBef>
                <a:spcPct val="0"/>
              </a:spcBef>
              <a:spcAft>
                <a:spcPct val="0"/>
              </a:spcAft>
            </a:pPr>
            <a:r>
              <a:rPr lang="zh-CN" altLang="en-US" sz="1600" dirty="0">
                <a:latin typeface="黑体" pitchFamily="49" charset="-122"/>
                <a:ea typeface="黑体" pitchFamily="49" charset="-122"/>
                <a:cs typeface="Arial Unicode MS" pitchFamily="34" charset="-122"/>
              </a:rPr>
              <a:t>式中：</a:t>
            </a:r>
            <a:r>
              <a:rPr lang="en-US" altLang="zh-CN" sz="1600" dirty="0">
                <a:latin typeface="黑体" pitchFamily="49" charset="-122"/>
                <a:ea typeface="黑体" pitchFamily="49" charset="-122"/>
                <a:cs typeface="Arial Unicode MS" pitchFamily="34" charset="-122"/>
              </a:rPr>
              <a:t>   </a:t>
            </a:r>
            <a:r>
              <a:rPr lang="zh-CN" altLang="en-US" sz="1600" dirty="0">
                <a:latin typeface="黑体" pitchFamily="49" charset="-122"/>
                <a:ea typeface="黑体" pitchFamily="49" charset="-122"/>
                <a:cs typeface="Arial Unicode MS" pitchFamily="34" charset="-122"/>
              </a:rPr>
              <a:t>为计算点散射剂量率；</a:t>
            </a:r>
            <a:endParaRPr lang="zh-CN" altLang="en-US" sz="1600" dirty="0">
              <a:latin typeface="黑体" pitchFamily="49" charset="-122"/>
              <a:ea typeface="黑体" pitchFamily="49" charset="-122"/>
              <a:cs typeface="宋体" pitchFamily="2" charset="-122"/>
            </a:endParaRPr>
          </a:p>
          <a:p>
            <a:pPr indent="200025" eaLnBrk="0" fontAlgn="base" hangingPunct="0">
              <a:lnSpc>
                <a:spcPct val="150000"/>
              </a:lnSpc>
              <a:spcBef>
                <a:spcPct val="0"/>
              </a:spcBef>
              <a:spcAft>
                <a:spcPct val="0"/>
              </a:spcAft>
            </a:pPr>
            <a:r>
              <a:rPr lang="zh-CN" altLang="en-US" sz="1600" dirty="0">
                <a:latin typeface="黑体" pitchFamily="49" charset="-122"/>
                <a:ea typeface="黑体" pitchFamily="49" charset="-122"/>
                <a:cs typeface="Arial Unicode MS" pitchFamily="34" charset="-122"/>
              </a:rPr>
              <a:t>         为源项剂量率；</a:t>
            </a:r>
            <a:endParaRPr lang="zh-CN" altLang="en-US" sz="1600" dirty="0">
              <a:latin typeface="黑体" pitchFamily="49" charset="-122"/>
              <a:ea typeface="黑体" pitchFamily="49" charset="-122"/>
              <a:cs typeface="宋体" pitchFamily="2" charset="-122"/>
            </a:endParaRPr>
          </a:p>
          <a:p>
            <a:pPr indent="200025" eaLnBrk="0" fontAlgn="base" hangingPunct="0">
              <a:lnSpc>
                <a:spcPct val="150000"/>
              </a:lnSpc>
              <a:spcBef>
                <a:spcPct val="0"/>
              </a:spcBef>
              <a:spcAft>
                <a:spcPct val="0"/>
              </a:spcAft>
            </a:pPr>
            <a:r>
              <a:rPr lang="en-US" altLang="zh-CN" sz="1600" dirty="0">
                <a:latin typeface="黑体" pitchFamily="49" charset="-122"/>
                <a:ea typeface="黑体" pitchFamily="49" charset="-122"/>
                <a:cs typeface="Arial Unicode MS" pitchFamily="34" charset="-122"/>
              </a:rPr>
              <a:t>         </a:t>
            </a:r>
            <a:r>
              <a:rPr lang="zh-CN" altLang="en-US" sz="1600" dirty="0">
                <a:latin typeface="黑体" pitchFamily="49" charset="-122"/>
                <a:ea typeface="黑体" pitchFamily="49" charset="-122"/>
                <a:cs typeface="Arial Unicode MS" pitchFamily="34" charset="-122"/>
              </a:rPr>
              <a:t>为散射体面积；</a:t>
            </a:r>
            <a:endParaRPr lang="zh-CN" altLang="en-US" sz="1600" dirty="0">
              <a:latin typeface="黑体" pitchFamily="49" charset="-122"/>
              <a:ea typeface="黑体" pitchFamily="49" charset="-122"/>
              <a:cs typeface="宋体" pitchFamily="2" charset="-122"/>
            </a:endParaRPr>
          </a:p>
          <a:p>
            <a:pPr indent="200025" eaLnBrk="0" fontAlgn="base" hangingPunct="0">
              <a:lnSpc>
                <a:spcPct val="150000"/>
              </a:lnSpc>
              <a:spcBef>
                <a:spcPct val="0"/>
              </a:spcBef>
              <a:spcAft>
                <a:spcPct val="0"/>
              </a:spcAft>
            </a:pPr>
            <a:r>
              <a:rPr lang="en-US" altLang="zh-CN" sz="1600" dirty="0">
                <a:latin typeface="黑体" pitchFamily="49" charset="-122"/>
                <a:ea typeface="黑体" pitchFamily="49" charset="-122"/>
                <a:cs typeface="Arial Unicode MS" pitchFamily="34" charset="-122"/>
              </a:rPr>
              <a:t>         </a:t>
            </a:r>
            <a:r>
              <a:rPr lang="zh-CN" altLang="en-US" sz="1600" dirty="0">
                <a:latin typeface="黑体" pitchFamily="49" charset="-122"/>
                <a:ea typeface="黑体" pitchFamily="49" charset="-122"/>
                <a:cs typeface="Arial Unicode MS" pitchFamily="34" charset="-122"/>
              </a:rPr>
              <a:t>为散射系数；</a:t>
            </a:r>
            <a:endParaRPr lang="en-US" altLang="zh-CN" sz="160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zh-CN" altLang="en-US" sz="1600" dirty="0">
                <a:latin typeface="黑体" pitchFamily="49" charset="-122"/>
                <a:ea typeface="黑体" pitchFamily="49" charset="-122"/>
                <a:cs typeface="Arial Unicode MS" pitchFamily="34" charset="-122"/>
              </a:rPr>
              <a:t>         分别为源点到散射点、散射点到计算点的距离</a:t>
            </a:r>
            <a:endParaRPr lang="en-US" altLang="zh-CN" sz="160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zh-CN" altLang="en-US" sz="1600" dirty="0">
                <a:latin typeface="黑体" pitchFamily="49" charset="-122"/>
                <a:ea typeface="黑体" pitchFamily="49" charset="-122"/>
                <a:cs typeface="Arial Unicode MS" pitchFamily="34" charset="-122"/>
              </a:rPr>
              <a:t>由此可确定实验站侧向屏蔽墙所厚度。</a:t>
            </a:r>
            <a:endParaRPr lang="en-US" altLang="zh-CN" sz="160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r>
              <a:rPr lang="zh-CN" altLang="en-US" sz="1600" dirty="0">
                <a:latin typeface="黑体" pitchFamily="49" charset="-122"/>
                <a:ea typeface="黑体" pitchFamily="49" charset="-122"/>
              </a:rPr>
              <a:t>在计算由于伽马射线散射所造成的周围剂量时，其散射系数通过蒙特卡罗模拟计算得到（与防护手册数据吻合）。选取材料为铁的无限厚散射体情况下的散射系数，保守取值为</a:t>
            </a:r>
            <a:r>
              <a:rPr lang="en-US" altLang="zh-CN" sz="1600" dirty="0">
                <a:latin typeface="黑体" pitchFamily="49" charset="-122"/>
                <a:ea typeface="黑体" pitchFamily="49" charset="-122"/>
              </a:rPr>
              <a:t>0.1</a:t>
            </a:r>
            <a:r>
              <a:rPr lang="zh-CN" altLang="en-US" sz="1600" dirty="0">
                <a:latin typeface="黑体" pitchFamily="49" charset="-122"/>
                <a:ea typeface="黑体" pitchFamily="49" charset="-122"/>
              </a:rPr>
              <a:t>。</a:t>
            </a:r>
            <a:endParaRPr lang="zh-CN" altLang="en-US" sz="1600" dirty="0">
              <a:latin typeface="黑体" pitchFamily="49" charset="-122"/>
              <a:ea typeface="黑体" pitchFamily="49" charset="-122"/>
            </a:endParaRPr>
          </a:p>
          <a:p>
            <a:pPr indent="200025" eaLnBrk="0" fontAlgn="base" hangingPunct="0">
              <a:lnSpc>
                <a:spcPct val="150000"/>
              </a:lnSpc>
              <a:spcBef>
                <a:spcPct val="0"/>
              </a:spcBef>
              <a:spcAft>
                <a:spcPct val="0"/>
              </a:spcAft>
            </a:pPr>
            <a:endParaRPr lang="zh-CN" altLang="en-US" sz="1600" dirty="0">
              <a:latin typeface="黑体" pitchFamily="49" charset="-122"/>
              <a:ea typeface="黑体" pitchFamily="49" charset="-122"/>
              <a:cs typeface="宋体" pitchFamily="2" charset="-122"/>
            </a:endParaRPr>
          </a:p>
          <a:p>
            <a:pPr indent="200025" eaLnBrk="0" fontAlgn="base" hangingPunct="0">
              <a:lnSpc>
                <a:spcPct val="150000"/>
              </a:lnSpc>
              <a:spcBef>
                <a:spcPct val="0"/>
              </a:spcBef>
              <a:spcAft>
                <a:spcPct val="0"/>
              </a:spcAft>
            </a:pPr>
            <a:endParaRPr lang="en-US" altLang="zh-CN" sz="1600" dirty="0">
              <a:latin typeface="黑体" pitchFamily="49" charset="-122"/>
              <a:ea typeface="黑体" pitchFamily="49" charset="-122"/>
              <a:cs typeface="Arial Unicode MS" pitchFamily="34" charset="-122"/>
            </a:endParaRPr>
          </a:p>
          <a:p>
            <a:pPr indent="200025" eaLnBrk="0" fontAlgn="base" hangingPunct="0">
              <a:lnSpc>
                <a:spcPct val="150000"/>
              </a:lnSpc>
              <a:spcBef>
                <a:spcPct val="0"/>
              </a:spcBef>
              <a:spcAft>
                <a:spcPct val="0"/>
              </a:spcAft>
            </a:pPr>
            <a:endParaRPr lang="zh-CN" altLang="en-US" sz="1600" dirty="0">
              <a:latin typeface="黑体" pitchFamily="49" charset="-122"/>
              <a:ea typeface="黑体" pitchFamily="49" charset="-122"/>
              <a:cs typeface="宋体" pitchFamily="2" charset="-122"/>
            </a:endParaRPr>
          </a:p>
          <a:p>
            <a:pPr indent="200025" eaLnBrk="0" fontAlgn="base" hangingPunct="0">
              <a:spcBef>
                <a:spcPct val="0"/>
              </a:spcBef>
              <a:spcAft>
                <a:spcPct val="0"/>
              </a:spcAft>
            </a:pPr>
            <a:endParaRPr lang="zh-CN" altLang="en-US" sz="1600" dirty="0">
              <a:latin typeface="Arial" pitchFamily="34" charset="0"/>
              <a:ea typeface="宋体" pitchFamily="2" charset="-122"/>
              <a:cs typeface="宋体" pitchFamily="2" charset="-122"/>
            </a:endParaRPr>
          </a:p>
        </p:txBody>
      </p:sp>
      <p:graphicFrame>
        <p:nvGraphicFramePr>
          <p:cNvPr id="6" name="对象 5"/>
          <p:cNvGraphicFramePr>
            <a:graphicFrameLocks noChangeAspect="1"/>
          </p:cNvGraphicFramePr>
          <p:nvPr/>
        </p:nvGraphicFramePr>
        <p:xfrm>
          <a:off x="1932931" y="3066543"/>
          <a:ext cx="417172" cy="297981"/>
        </p:xfrm>
        <a:graphic>
          <a:graphicData uri="http://schemas.openxmlformats.org/presentationml/2006/ole">
            <mc:AlternateContent xmlns:mc="http://schemas.openxmlformats.org/markup-compatibility/2006">
              <mc:Choice xmlns:v="urn:schemas-microsoft-com:vml" Requires="v">
                <p:oleObj spid="_x0000_s14837" name="Equation" r:id="rId3" imgW="330200" imgH="241300" progId="Equation.DSMT4">
                  <p:embed/>
                </p:oleObj>
              </mc:Choice>
              <mc:Fallback>
                <p:oleObj name="Equation" r:id="rId3" imgW="330200" imgH="241300" progId="Equation.DSMT4">
                  <p:embed/>
                  <p:pic>
                    <p:nvPicPr>
                      <p:cNvPr id="0"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931" y="3066543"/>
                        <a:ext cx="417172" cy="297981"/>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2046320" y="3418270"/>
          <a:ext cx="242860" cy="277554"/>
        </p:xfrm>
        <a:graphic>
          <a:graphicData uri="http://schemas.openxmlformats.org/presentationml/2006/ole">
            <mc:AlternateContent xmlns:mc="http://schemas.openxmlformats.org/markup-compatibility/2006">
              <mc:Choice xmlns:v="urn:schemas-microsoft-com:vml" Requires="v">
                <p:oleObj spid="_x0000_s14838" name="Equation" r:id="rId5" imgW="203200" imgH="228600" progId="Equation.DSMT4">
                  <p:embed/>
                </p:oleObj>
              </mc:Choice>
              <mc:Fallback>
                <p:oleObj name="Equation" r:id="rId5" imgW="203200" imgH="228600" progId="Equation.DSMT4">
                  <p:embed/>
                  <p:pic>
                    <p:nvPicPr>
                      <p:cNvPr id="0" name="对象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320" y="3418270"/>
                        <a:ext cx="242860" cy="277554"/>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2045510" y="3817435"/>
          <a:ext cx="208586" cy="260733"/>
        </p:xfrm>
        <a:graphic>
          <a:graphicData uri="http://schemas.openxmlformats.org/presentationml/2006/ole">
            <mc:AlternateContent xmlns:mc="http://schemas.openxmlformats.org/markup-compatibility/2006">
              <mc:Choice xmlns:v="urn:schemas-microsoft-com:vml" Requires="v">
                <p:oleObj spid="_x0000_s14839" name="Equation" r:id="rId7" imgW="114300" imgH="139700" progId="Equation.DSMT4">
                  <p:embed/>
                </p:oleObj>
              </mc:Choice>
              <mc:Fallback>
                <p:oleObj name="Equation" r:id="rId7" imgW="114300" imgH="139700" progId="Equation.DSMT4">
                  <p:embed/>
                  <p:pic>
                    <p:nvPicPr>
                      <p:cNvPr id="0" name="对象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5510" y="3817435"/>
                        <a:ext cx="208586" cy="260733"/>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2029783" y="4187121"/>
          <a:ext cx="222493" cy="208586"/>
        </p:xfrm>
        <a:graphic>
          <a:graphicData uri="http://schemas.openxmlformats.org/presentationml/2006/ole">
            <mc:AlternateContent xmlns:mc="http://schemas.openxmlformats.org/markup-compatibility/2006">
              <mc:Choice xmlns:v="urn:schemas-microsoft-com:vml" Requires="v">
                <p:oleObj spid="_x0000_s14840" name="Equation" r:id="rId9" imgW="152400" imgH="139700" progId="Equation.DSMT4">
                  <p:embed/>
                </p:oleObj>
              </mc:Choice>
              <mc:Fallback>
                <p:oleObj name="Equation" r:id="rId9" imgW="152400" imgH="139700" progId="Equation.DSMT4">
                  <p:embed/>
                  <p:pic>
                    <p:nvPicPr>
                      <p:cNvPr id="0" name="对象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9783" y="4187121"/>
                        <a:ext cx="222493" cy="208586"/>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1928103" y="4503199"/>
          <a:ext cx="192541" cy="208586"/>
        </p:xfrm>
        <a:graphic>
          <a:graphicData uri="http://schemas.openxmlformats.org/presentationml/2006/ole">
            <mc:AlternateContent xmlns:mc="http://schemas.openxmlformats.org/markup-compatibility/2006">
              <mc:Choice xmlns:v="urn:schemas-microsoft-com:vml" Requires="v">
                <p:oleObj spid="_x0000_s14841" name="Equation" r:id="rId11" imgW="114300" imgH="127000" progId="Equation.DSMT4">
                  <p:embed/>
                </p:oleObj>
              </mc:Choice>
              <mc:Fallback>
                <p:oleObj name="Equation" r:id="rId11" imgW="114300" imgH="127000" progId="Equation.DSMT4">
                  <p:embed/>
                  <p:pic>
                    <p:nvPicPr>
                      <p:cNvPr id="0" name="对象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103" y="4503199"/>
                        <a:ext cx="192541" cy="208586"/>
                      </a:xfrm>
                      <a:prstGeom prst="rect">
                        <a:avLst/>
                      </a:prstGeom>
                      <a:noFill/>
                    </p:spPr>
                  </p:pic>
                </p:oleObj>
              </mc:Fallback>
            </mc:AlternateContent>
          </a:graphicData>
        </a:graphic>
      </p:graphicFrame>
      <p:pic>
        <p:nvPicPr>
          <p:cNvPr id="81005"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5211" y="4440836"/>
            <a:ext cx="204419" cy="3406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1"/>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sp>
        <p:nvSpPr>
          <p:cNvPr id="1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64517" y="1491020"/>
            <a:ext cx="7793683" cy="3862596"/>
          </a:xfrm>
          <a:prstGeom prst="rect">
            <a:avLst/>
          </a:prstGeom>
          <a:noFill/>
        </p:spPr>
        <p:txBody>
          <a:bodyPr wrap="square" rtlCol="0">
            <a:spAutoFit/>
          </a:bodyPr>
          <a:lstStyle/>
          <a:p>
            <a:pPr>
              <a:lnSpc>
                <a:spcPct val="150000"/>
              </a:lnSpc>
            </a:pPr>
            <a:r>
              <a:rPr lang="zh-CN" altLang="en-US" sz="1400" dirty="0"/>
              <a:t>        </a:t>
            </a:r>
            <a:r>
              <a:rPr lang="zh-CN" altLang="en-US" sz="1400" dirty="0">
                <a:latin typeface="黑体" pitchFamily="49" charset="-122"/>
                <a:ea typeface="黑体" pitchFamily="49" charset="-122"/>
              </a:rPr>
              <a:t>微束站主体墙的屏蔽需要综合考虑加速器电子束损、微束站伽马射线的剂量贡献。电子能量</a:t>
            </a:r>
            <a:r>
              <a:rPr lang="en-US" altLang="zh-CN" sz="1400" dirty="0">
                <a:latin typeface="黑体" pitchFamily="49" charset="-122"/>
                <a:ea typeface="黑体" pitchFamily="49" charset="-122"/>
              </a:rPr>
              <a:t>1GeV</a:t>
            </a:r>
            <a:r>
              <a:rPr lang="zh-CN" altLang="en-US" sz="1400" dirty="0">
                <a:latin typeface="黑体" pitchFamily="49" charset="-122"/>
                <a:ea typeface="黑体" pitchFamily="49" charset="-122"/>
              </a:rPr>
              <a:t>，光子能量</a:t>
            </a:r>
            <a:r>
              <a:rPr lang="en-US" altLang="zh-CN" sz="1400" dirty="0">
                <a:latin typeface="黑体" pitchFamily="49" charset="-122"/>
                <a:ea typeface="黑体" pitchFamily="49" charset="-122"/>
              </a:rPr>
              <a:t>3MeV</a:t>
            </a:r>
            <a:r>
              <a:rPr lang="zh-CN" altLang="en-US" sz="1400" dirty="0" smtClean="0">
                <a:latin typeface="黑体" pitchFamily="49" charset="-122"/>
                <a:ea typeface="黑体" pitchFamily="49" charset="-122"/>
              </a:rPr>
              <a:t>。伽</a:t>
            </a:r>
            <a:r>
              <a:rPr lang="zh-CN" altLang="en-US" sz="1400" dirty="0">
                <a:latin typeface="黑体" pitchFamily="49" charset="-122"/>
                <a:ea typeface="黑体" pitchFamily="49" charset="-122"/>
              </a:rPr>
              <a:t>马实验站主体墙只需考虑光子，光子能量</a:t>
            </a:r>
            <a:r>
              <a:rPr lang="en-US" altLang="zh-CN" sz="1400" dirty="0">
                <a:latin typeface="黑体" pitchFamily="49" charset="-122"/>
                <a:ea typeface="黑体" pitchFamily="49" charset="-122"/>
              </a:rPr>
              <a:t>3MeV</a:t>
            </a:r>
            <a:r>
              <a:rPr lang="zh-CN" altLang="en-US" sz="1400" dirty="0" smtClean="0">
                <a:latin typeface="黑体" pitchFamily="49" charset="-122"/>
                <a:ea typeface="黑体" pitchFamily="49" charset="-122"/>
              </a:rPr>
              <a:t>。</a:t>
            </a:r>
            <a:endParaRPr lang="en-US" altLang="zh-CN" sz="1400" dirty="0" smtClean="0">
              <a:latin typeface="黑体" pitchFamily="49" charset="-122"/>
              <a:ea typeface="黑体" pitchFamily="49" charset="-122"/>
            </a:endParaRPr>
          </a:p>
          <a:p>
            <a:pPr>
              <a:lnSpc>
                <a:spcPct val="150000"/>
              </a:lnSpc>
            </a:pPr>
            <a:r>
              <a:rPr lang="en-US" altLang="zh-CN" sz="1400" dirty="0">
                <a:latin typeface="黑体" pitchFamily="49" charset="-122"/>
                <a:ea typeface="黑体" pitchFamily="49" charset="-122"/>
              </a:rPr>
              <a:t> </a:t>
            </a:r>
            <a:r>
              <a:rPr lang="en-US" altLang="zh-CN" sz="1400" dirty="0" smtClean="0">
                <a:latin typeface="黑体" pitchFamily="49" charset="-122"/>
                <a:ea typeface="黑体" pitchFamily="49" charset="-122"/>
              </a:rPr>
              <a:t>   </a:t>
            </a:r>
            <a:r>
              <a:rPr lang="zh-CN" altLang="en-US" sz="1400" dirty="0" smtClean="0">
                <a:latin typeface="黑体" pitchFamily="49" charset="-122"/>
                <a:ea typeface="黑体" pitchFamily="49" charset="-122"/>
              </a:rPr>
              <a:t>使用</a:t>
            </a:r>
            <a:r>
              <a:rPr lang="en-US" altLang="zh-CN" sz="1400" dirty="0">
                <a:latin typeface="黑体" pitchFamily="49" charset="-122"/>
                <a:ea typeface="黑体" pitchFamily="49" charset="-122"/>
              </a:rPr>
              <a:t>SHIELD11</a:t>
            </a:r>
            <a:r>
              <a:rPr lang="zh-CN" altLang="en-US" sz="1400" dirty="0">
                <a:latin typeface="黑体" pitchFamily="49" charset="-122"/>
                <a:ea typeface="黑体" pitchFamily="49" charset="-122"/>
              </a:rPr>
              <a:t>计算电子束损在墙外产生的剂量，电子能量取</a:t>
            </a:r>
            <a:r>
              <a:rPr lang="en-US" altLang="zh-CN" sz="1400" dirty="0">
                <a:latin typeface="黑体" pitchFamily="49" charset="-122"/>
                <a:ea typeface="黑体" pitchFamily="49" charset="-122"/>
              </a:rPr>
              <a:t>1GeV</a:t>
            </a:r>
            <a:r>
              <a:rPr lang="zh-CN" altLang="en-US" sz="1400" dirty="0">
                <a:latin typeface="黑体" pitchFamily="49" charset="-122"/>
                <a:ea typeface="黑体" pitchFamily="49" charset="-122"/>
              </a:rPr>
              <a:t>，安全因子取</a:t>
            </a:r>
            <a:r>
              <a:rPr lang="en-US" altLang="zh-CN" sz="1400" dirty="0">
                <a:latin typeface="黑体" pitchFamily="49" charset="-122"/>
                <a:ea typeface="黑体" pitchFamily="49" charset="-122"/>
              </a:rPr>
              <a:t>2</a:t>
            </a:r>
            <a:r>
              <a:rPr lang="zh-CN" altLang="en-US" sz="1400" dirty="0">
                <a:latin typeface="黑体" pitchFamily="49" charset="-122"/>
                <a:ea typeface="黑体" pitchFamily="49" charset="-122"/>
              </a:rPr>
              <a:t>；使用经验公式计算伽马射线产生的剂量，光子能量取</a:t>
            </a:r>
            <a:r>
              <a:rPr lang="en-US" altLang="zh-CN" sz="1400" dirty="0">
                <a:latin typeface="黑体" pitchFamily="49" charset="-122"/>
                <a:ea typeface="黑体" pitchFamily="49" charset="-122"/>
              </a:rPr>
              <a:t>3MeV</a:t>
            </a:r>
            <a:r>
              <a:rPr lang="zh-CN" altLang="en-US" sz="1400" dirty="0">
                <a:latin typeface="黑体" pitchFamily="49" charset="-122"/>
                <a:ea typeface="黑体" pitchFamily="49" charset="-122"/>
              </a:rPr>
              <a:t>，由于本装置伽马射线为笔形束，计算散射时安全因子取</a:t>
            </a:r>
            <a:r>
              <a:rPr lang="en-US" altLang="zh-CN" sz="1400" dirty="0">
                <a:latin typeface="黑体" pitchFamily="49" charset="-122"/>
                <a:ea typeface="黑体" pitchFamily="49" charset="-122"/>
              </a:rPr>
              <a:t>4</a:t>
            </a:r>
            <a:r>
              <a:rPr lang="zh-CN" altLang="en-US" sz="1400" dirty="0">
                <a:latin typeface="黑体" pitchFamily="49" charset="-122"/>
                <a:ea typeface="黑体" pitchFamily="49" charset="-122"/>
              </a:rPr>
              <a:t>；顶板居留因子取</a:t>
            </a:r>
            <a:r>
              <a:rPr lang="en-US" altLang="zh-CN" sz="1400" dirty="0">
                <a:latin typeface="黑体" pitchFamily="49" charset="-122"/>
                <a:ea typeface="黑体" pitchFamily="49" charset="-122"/>
              </a:rPr>
              <a:t>0.25</a:t>
            </a:r>
            <a:r>
              <a:rPr lang="zh-CN" altLang="en-US" sz="1400" dirty="0">
                <a:latin typeface="黑体" pitchFamily="49" charset="-122"/>
                <a:ea typeface="黑体" pitchFamily="49" charset="-122"/>
              </a:rPr>
              <a:t>。由此计算得微束站各墙</a:t>
            </a:r>
            <a:r>
              <a:rPr lang="zh-CN" altLang="en-US" sz="1400" dirty="0" smtClean="0">
                <a:latin typeface="黑体" pitchFamily="49" charset="-122"/>
                <a:ea typeface="黑体" pitchFamily="49" charset="-122"/>
              </a:rPr>
              <a:t>厚度。</a:t>
            </a:r>
            <a:endParaRPr lang="en-US" altLang="zh-CN" sz="1400" dirty="0" smtClean="0">
              <a:latin typeface="黑体" pitchFamily="49" charset="-122"/>
              <a:ea typeface="黑体" pitchFamily="49" charset="-122"/>
            </a:endParaRPr>
          </a:p>
          <a:p>
            <a:pPr>
              <a:lnSpc>
                <a:spcPct val="150000"/>
              </a:lnSpc>
            </a:pPr>
            <a:endParaRPr lang="en-US" altLang="zh-CN" sz="1400" dirty="0">
              <a:latin typeface="黑体" pitchFamily="49" charset="-122"/>
              <a:ea typeface="黑体" pitchFamily="49" charset="-122"/>
            </a:endParaRPr>
          </a:p>
          <a:p>
            <a:pPr>
              <a:lnSpc>
                <a:spcPct val="150000"/>
              </a:lnSpc>
            </a:pPr>
            <a:endParaRPr lang="en-US" altLang="zh-CN" sz="1400" dirty="0" smtClean="0">
              <a:latin typeface="黑体" pitchFamily="49" charset="-122"/>
              <a:ea typeface="黑体" pitchFamily="49" charset="-122"/>
            </a:endParaRPr>
          </a:p>
          <a:p>
            <a:pPr>
              <a:lnSpc>
                <a:spcPct val="150000"/>
              </a:lnSpc>
            </a:pPr>
            <a:endParaRPr lang="en-US" altLang="zh-CN" sz="1400" dirty="0">
              <a:latin typeface="黑体" pitchFamily="49" charset="-122"/>
              <a:ea typeface="黑体" pitchFamily="49" charset="-122"/>
            </a:endParaRPr>
          </a:p>
          <a:p>
            <a:pPr>
              <a:lnSpc>
                <a:spcPct val="150000"/>
              </a:lnSpc>
            </a:pPr>
            <a:endParaRPr lang="en-US" altLang="zh-CN" sz="1400" dirty="0" smtClean="0">
              <a:latin typeface="黑体" pitchFamily="49" charset="-122"/>
              <a:ea typeface="黑体" pitchFamily="49" charset="-122"/>
            </a:endParaRPr>
          </a:p>
          <a:p>
            <a:pPr>
              <a:lnSpc>
                <a:spcPct val="150000"/>
              </a:lnSpc>
            </a:pPr>
            <a:r>
              <a:rPr lang="zh-CN" altLang="en-US" sz="1400" dirty="0" smtClean="0">
                <a:latin typeface="黑体" pitchFamily="49" charset="-122"/>
                <a:ea typeface="黑体" pitchFamily="49" charset="-122"/>
              </a:rPr>
              <a:t>    </a:t>
            </a:r>
            <a:r>
              <a:rPr lang="zh-CN" altLang="en-US" sz="1400" dirty="0">
                <a:latin typeface="黑体" pitchFamily="49" charset="-122"/>
                <a:ea typeface="黑体" pitchFamily="49" charset="-122"/>
              </a:rPr>
              <a:t>同样使用经验公式得到的伽马实验站主体墙厚度，安全因子取</a:t>
            </a:r>
            <a:r>
              <a:rPr lang="en-US" altLang="zh-CN" sz="1400" dirty="0">
                <a:latin typeface="黑体" pitchFamily="49" charset="-122"/>
                <a:ea typeface="黑体" pitchFamily="49" charset="-122"/>
              </a:rPr>
              <a:t>4</a:t>
            </a:r>
            <a:r>
              <a:rPr lang="zh-CN" altLang="en-US" sz="1400" dirty="0">
                <a:latin typeface="黑体" pitchFamily="49" charset="-122"/>
                <a:ea typeface="黑体" pitchFamily="49" charset="-122"/>
              </a:rPr>
              <a:t>，顶板居留因子取</a:t>
            </a:r>
            <a:r>
              <a:rPr lang="en-US" altLang="zh-CN" sz="1400" dirty="0">
                <a:latin typeface="黑体" pitchFamily="49" charset="-122"/>
                <a:ea typeface="黑体" pitchFamily="49" charset="-122"/>
              </a:rPr>
              <a:t>0.25</a:t>
            </a:r>
            <a:r>
              <a:rPr lang="zh-CN" altLang="en-US" sz="1400" dirty="0">
                <a:latin typeface="黑体" pitchFamily="49" charset="-122"/>
                <a:ea typeface="黑体" pitchFamily="49" charset="-122"/>
              </a:rPr>
              <a:t>。由此计算得伽马试验站各墙厚度</a:t>
            </a:r>
            <a:endParaRPr lang="zh-CN" altLang="en-US" sz="1400" dirty="0">
              <a:latin typeface="黑体" pitchFamily="49" charset="-122"/>
              <a:ea typeface="黑体" pitchFamily="49" charset="-122"/>
            </a:endParaRPr>
          </a:p>
          <a:p>
            <a:endParaRPr lang="zh-CN" altLang="en-US" sz="1400" dirty="0">
              <a:latin typeface="黑体" pitchFamily="49" charset="-122"/>
              <a:ea typeface="黑体" pitchFamily="49" charset="-122"/>
            </a:endParaRPr>
          </a:p>
        </p:txBody>
      </p:sp>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graphicFrame>
        <p:nvGraphicFramePr>
          <p:cNvPr id="6" name="表格 5"/>
          <p:cNvGraphicFramePr>
            <a:graphicFrameLocks noGrp="1"/>
          </p:cNvGraphicFramePr>
          <p:nvPr/>
        </p:nvGraphicFramePr>
        <p:xfrm>
          <a:off x="2079323" y="3204441"/>
          <a:ext cx="4790535" cy="1180148"/>
        </p:xfrm>
        <a:graphic>
          <a:graphicData uri="http://schemas.openxmlformats.org/drawingml/2006/table">
            <a:tbl>
              <a:tblPr firstRow="1" firstCol="1" bandRow="1">
                <a:tableStyleId>{5C22544A-7EE6-4342-B048-85BDC9FD1C3A}</a:tableStyleId>
              </a:tblPr>
              <a:tblGrid>
                <a:gridCol w="1142966"/>
                <a:gridCol w="1069490"/>
                <a:gridCol w="1069490"/>
                <a:gridCol w="1508589"/>
              </a:tblGrid>
              <a:tr h="323013">
                <a:tc>
                  <a:txBody>
                    <a:bodyPr/>
                    <a:lstStyle/>
                    <a:p>
                      <a:pPr algn="ctr">
                        <a:spcAft>
                          <a:spcPts val="0"/>
                        </a:spcAft>
                      </a:pPr>
                      <a:r>
                        <a:rPr lang="zh-CN" sz="1200" kern="100" dirty="0">
                          <a:effectLst/>
                          <a:latin typeface="+mn-ea"/>
                          <a:ea typeface="+mn-ea"/>
                        </a:rPr>
                        <a:t>墙体</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200" kern="100" dirty="0">
                          <a:effectLst/>
                          <a:latin typeface="+mn-ea"/>
                          <a:ea typeface="+mn-ea"/>
                        </a:rPr>
                        <a:t>屏蔽厚度</a:t>
                      </a:r>
                      <a:r>
                        <a:rPr lang="en-US" sz="1200" kern="100" dirty="0">
                          <a:effectLst/>
                          <a:latin typeface="+mn-ea"/>
                          <a:ea typeface="+mn-ea"/>
                        </a:rPr>
                        <a:t>(cm)</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200" kern="0" dirty="0">
                          <a:effectLst/>
                          <a:latin typeface="宋体" pitchFamily="2" charset="-122"/>
                          <a:ea typeface="宋体" pitchFamily="2" charset="-122"/>
                          <a:cs typeface="Times New Roman" pitchFamily="18" charset="0"/>
                        </a:rPr>
                        <a:t>计算剂量率</a:t>
                      </a:r>
                      <a:endParaRPr lang="zh-CN" sz="1200" kern="100" dirty="0">
                        <a:effectLst/>
                        <a:latin typeface="宋体" pitchFamily="2" charset="-122"/>
                        <a:ea typeface="宋体" pitchFamily="2" charset="-122"/>
                        <a:cs typeface="Times New Roman" pitchFamily="18" charset="0"/>
                      </a:endParaRPr>
                    </a:p>
                    <a:p>
                      <a:pPr algn="ctr">
                        <a:spcAft>
                          <a:spcPts val="0"/>
                        </a:spcAft>
                      </a:pPr>
                      <a:r>
                        <a:rPr lang="zh-CN" sz="1200" kern="0" dirty="0">
                          <a:effectLst/>
                          <a:latin typeface="宋体" pitchFamily="2" charset="-122"/>
                          <a:ea typeface="宋体" pitchFamily="2" charset="-122"/>
                          <a:cs typeface="Times New Roman" pitchFamily="18" charset="0"/>
                        </a:rPr>
                        <a:t>（</a:t>
                      </a:r>
                      <a:r>
                        <a:rPr lang="en-US" sz="1200" kern="100" dirty="0" err="1">
                          <a:effectLst/>
                          <a:latin typeface="Arial Unicode MS" panose="020B0604020202020204" pitchFamily="34" charset="-122"/>
                          <a:ea typeface="宋体" pitchFamily="2" charset="-122"/>
                          <a:cs typeface="Times New Roman" pitchFamily="18" charset="0"/>
                        </a:rPr>
                        <a:t>μ</a:t>
                      </a:r>
                      <a:r>
                        <a:rPr lang="en-US" sz="1200" kern="100" dirty="0" err="1">
                          <a:effectLst/>
                          <a:latin typeface="宋体" pitchFamily="2" charset="-122"/>
                          <a:ea typeface="宋体" pitchFamily="2" charset="-122"/>
                          <a:cs typeface="Times New Roman" pitchFamily="18" charset="0"/>
                        </a:rPr>
                        <a:t>Sv</a:t>
                      </a:r>
                      <a:r>
                        <a:rPr lang="en-US" sz="1200" kern="100" dirty="0">
                          <a:effectLst/>
                          <a:latin typeface="宋体" pitchFamily="2" charset="-122"/>
                          <a:ea typeface="宋体" pitchFamily="2" charset="-122"/>
                          <a:cs typeface="Times New Roman" pitchFamily="18" charset="0"/>
                        </a:rPr>
                        <a:t>/h</a:t>
                      </a:r>
                      <a:r>
                        <a:rPr lang="zh-CN" sz="1200" kern="0" dirty="0">
                          <a:effectLst/>
                          <a:latin typeface="宋体" pitchFamily="2" charset="-122"/>
                          <a:ea typeface="宋体" pitchFamily="2" charset="-122"/>
                          <a:cs typeface="Times New Roman" pitchFamily="18" charset="0"/>
                        </a:rPr>
                        <a:t>）</a:t>
                      </a:r>
                      <a:endParaRPr lang="zh-CN" sz="1200" kern="100" dirty="0">
                        <a:effectLst/>
                        <a:latin typeface="宋体" pitchFamily="2" charset="-122"/>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200" kern="100" dirty="0">
                          <a:effectLst/>
                          <a:latin typeface="+mn-ea"/>
                          <a:ea typeface="+mn-ea"/>
                        </a:rPr>
                        <a:t>备注</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310753">
                <a:tc>
                  <a:txBody>
                    <a:bodyPr/>
                    <a:lstStyle/>
                    <a:p>
                      <a:pPr algn="ctr">
                        <a:spcAft>
                          <a:spcPts val="0"/>
                        </a:spcAft>
                      </a:pPr>
                      <a:r>
                        <a:rPr lang="zh-CN" sz="1200" kern="100">
                          <a:effectLst/>
                          <a:latin typeface="+mn-ea"/>
                          <a:ea typeface="+mn-ea"/>
                        </a:rPr>
                        <a:t>微束站西侧墙</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a:effectLst/>
                          <a:latin typeface="+mn-ea"/>
                          <a:ea typeface="+mn-ea"/>
                        </a:rPr>
                        <a:t>120</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cs typeface="Times New Roman" pitchFamily="18" charset="0"/>
                        </a:rPr>
                        <a:t>2.412</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n-ea"/>
                          <a:ea typeface="+mn-ea"/>
                        </a:rPr>
                        <a:t>3MeV</a:t>
                      </a:r>
                      <a:r>
                        <a:rPr lang="zh-CN" sz="1200" kern="100" dirty="0" smtClean="0">
                          <a:effectLst/>
                          <a:latin typeface="+mn-ea"/>
                          <a:ea typeface="+mn-ea"/>
                        </a:rPr>
                        <a:t>光子</a:t>
                      </a:r>
                      <a:r>
                        <a:rPr lang="en-US" altLang="zh-CN" sz="1200" kern="100" dirty="0" smtClean="0">
                          <a:effectLst/>
                          <a:latin typeface="+mn-ea"/>
                          <a:ea typeface="+mn-ea"/>
                        </a:rPr>
                        <a:t>+1GeV</a:t>
                      </a:r>
                      <a:r>
                        <a:rPr lang="zh-CN" altLang="en-US" sz="1200" kern="100" dirty="0" smtClean="0">
                          <a:effectLst/>
                          <a:latin typeface="+mn-ea"/>
                          <a:ea typeface="+mn-ea"/>
                        </a:rPr>
                        <a:t>电子</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460">
                <a:tc>
                  <a:txBody>
                    <a:bodyPr/>
                    <a:lstStyle/>
                    <a:p>
                      <a:pPr algn="ctr">
                        <a:spcAft>
                          <a:spcPts val="0"/>
                        </a:spcAft>
                      </a:pPr>
                      <a:r>
                        <a:rPr lang="zh-CN" sz="1200" kern="100" dirty="0">
                          <a:effectLst/>
                          <a:latin typeface="+mn-ea"/>
                          <a:ea typeface="+mn-ea"/>
                        </a:rPr>
                        <a:t>微束站东侧墙</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dirty="0">
                          <a:effectLst/>
                          <a:latin typeface="+mn-ea"/>
                          <a:ea typeface="+mn-ea"/>
                        </a:rPr>
                        <a:t>150</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cs typeface="Times New Roman" pitchFamily="18" charset="0"/>
                        </a:rPr>
                        <a:t>1.516</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spcBef>
                          <a:spcPts val="0"/>
                        </a:spcBef>
                        <a:spcAft>
                          <a:spcPts val="0"/>
                        </a:spcAft>
                        <a:buClrTx/>
                        <a:buSzTx/>
                        <a:buFontTx/>
                        <a:buNone/>
                        <a:defRPr/>
                      </a:pPr>
                      <a:r>
                        <a:rPr lang="en-US" sz="1200" kern="100" dirty="0">
                          <a:effectLst/>
                          <a:latin typeface="+mn-ea"/>
                          <a:ea typeface="+mn-ea"/>
                        </a:rPr>
                        <a:t>3MeV</a:t>
                      </a:r>
                      <a:r>
                        <a:rPr lang="zh-CN" sz="1200" kern="100" dirty="0" smtClean="0">
                          <a:effectLst/>
                          <a:latin typeface="+mn-ea"/>
                          <a:ea typeface="+mn-ea"/>
                        </a:rPr>
                        <a:t>光子</a:t>
                      </a:r>
                      <a:r>
                        <a:rPr lang="en-US" altLang="zh-CN" sz="1200" kern="100" dirty="0" smtClean="0">
                          <a:effectLst/>
                          <a:latin typeface="+mn-ea"/>
                          <a:ea typeface="+mn-ea"/>
                        </a:rPr>
                        <a:t>+1GeV</a:t>
                      </a:r>
                      <a:r>
                        <a:rPr lang="zh-CN" altLang="en-US" sz="1200" kern="100" dirty="0" smtClean="0">
                          <a:effectLst/>
                          <a:latin typeface="+mn-ea"/>
                          <a:ea typeface="+mn-ea"/>
                        </a:rPr>
                        <a:t>电子</a:t>
                      </a:r>
                      <a:endParaRPr lang="zh-CN" altLang="zh-CN" sz="1200" kern="100" dirty="0" smtClean="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5">
                <a:tc>
                  <a:txBody>
                    <a:bodyPr/>
                    <a:lstStyle/>
                    <a:p>
                      <a:pPr algn="ctr">
                        <a:spcAft>
                          <a:spcPts val="0"/>
                        </a:spcAft>
                      </a:pPr>
                      <a:r>
                        <a:rPr lang="zh-CN" sz="1200" kern="100" dirty="0">
                          <a:effectLst/>
                          <a:latin typeface="+mn-ea"/>
                          <a:ea typeface="+mn-ea"/>
                        </a:rPr>
                        <a:t>微束站顶板</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dirty="0">
                          <a:effectLst/>
                          <a:latin typeface="+mn-ea"/>
                          <a:ea typeface="+mn-ea"/>
                        </a:rPr>
                        <a:t>120</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n-ea"/>
                          <a:ea typeface="+mn-ea"/>
                          <a:cs typeface="Times New Roman" pitchFamily="18" charset="0"/>
                        </a:rPr>
                        <a:t>2.228</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latinLnBrk="0" hangingPunct="1">
                        <a:spcBef>
                          <a:spcPts val="0"/>
                        </a:spcBef>
                        <a:spcAft>
                          <a:spcPts val="0"/>
                        </a:spcAft>
                        <a:buClrTx/>
                        <a:buSzTx/>
                        <a:buFontTx/>
                        <a:buNone/>
                        <a:defRPr/>
                      </a:pPr>
                      <a:r>
                        <a:rPr lang="en-US" sz="1200" kern="100" dirty="0">
                          <a:effectLst/>
                          <a:latin typeface="+mn-ea"/>
                          <a:ea typeface="+mn-ea"/>
                        </a:rPr>
                        <a:t>3MeV</a:t>
                      </a:r>
                      <a:r>
                        <a:rPr lang="zh-CN" sz="1200" kern="100" dirty="0" smtClean="0">
                          <a:effectLst/>
                          <a:latin typeface="+mn-ea"/>
                          <a:ea typeface="+mn-ea"/>
                        </a:rPr>
                        <a:t>光子</a:t>
                      </a:r>
                      <a:r>
                        <a:rPr lang="en-US" altLang="zh-CN" sz="1200" kern="100" dirty="0" smtClean="0">
                          <a:effectLst/>
                          <a:latin typeface="+mn-ea"/>
                          <a:ea typeface="+mn-ea"/>
                        </a:rPr>
                        <a:t>+1GeV</a:t>
                      </a:r>
                      <a:r>
                        <a:rPr lang="zh-CN" altLang="en-US" sz="1200" kern="100" dirty="0" smtClean="0">
                          <a:effectLst/>
                          <a:latin typeface="+mn-ea"/>
                          <a:ea typeface="+mn-ea"/>
                        </a:rPr>
                        <a:t>电子</a:t>
                      </a:r>
                      <a:endParaRPr lang="zh-CN" altLang="zh-CN" sz="1200" kern="100" dirty="0" smtClean="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1821805" y="5196668"/>
          <a:ext cx="5305569" cy="1282924"/>
        </p:xfrm>
        <a:graphic>
          <a:graphicData uri="http://schemas.openxmlformats.org/drawingml/2006/table">
            <a:tbl>
              <a:tblPr firstRow="1" firstCol="1" bandRow="1">
                <a:tableStyleId>{5C22544A-7EE6-4342-B048-85BDC9FD1C3A}</a:tableStyleId>
              </a:tblPr>
              <a:tblGrid>
                <a:gridCol w="1559652"/>
                <a:gridCol w="1133583"/>
                <a:gridCol w="1558438"/>
                <a:gridCol w="1053896"/>
              </a:tblGrid>
              <a:tr h="381200">
                <a:tc>
                  <a:txBody>
                    <a:bodyPr/>
                    <a:lstStyle/>
                    <a:p>
                      <a:pPr algn="ctr">
                        <a:spcAft>
                          <a:spcPts val="0"/>
                        </a:spcAft>
                      </a:pPr>
                      <a:r>
                        <a:rPr lang="zh-CN" sz="1200" kern="100" dirty="0">
                          <a:effectLst/>
                          <a:latin typeface="+mn-ea"/>
                          <a:ea typeface="+mn-ea"/>
                          <a:cs typeface="Times New Roman" pitchFamily="18" charset="0"/>
                        </a:rPr>
                        <a:t>墙体</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200" kern="100" dirty="0">
                          <a:effectLst/>
                          <a:latin typeface="+mn-ea"/>
                          <a:ea typeface="+mn-ea"/>
                          <a:cs typeface="Times New Roman" pitchFamily="18" charset="0"/>
                        </a:rPr>
                        <a:t>屏蔽厚度</a:t>
                      </a:r>
                      <a:r>
                        <a:rPr lang="en-US" sz="1200" kern="100" dirty="0">
                          <a:effectLst/>
                          <a:latin typeface="+mn-ea"/>
                          <a:ea typeface="+mn-ea"/>
                          <a:cs typeface="Times New Roman" pitchFamily="18" charset="0"/>
                        </a:rPr>
                        <a:t>(cm)</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altLang="zh-CN" sz="1200" kern="0" dirty="0" smtClean="0">
                          <a:effectLst/>
                          <a:latin typeface="+mn-ea"/>
                          <a:ea typeface="+mn-ea"/>
                          <a:cs typeface="Times New Roman" pitchFamily="18" charset="0"/>
                        </a:rPr>
                        <a:t>计算剂量率</a:t>
                      </a:r>
                      <a:endParaRPr lang="zh-CN" altLang="zh-CN" sz="1200" kern="100" dirty="0" smtClean="0">
                        <a:effectLst/>
                        <a:latin typeface="+mn-ea"/>
                        <a:ea typeface="+mn-ea"/>
                        <a:cs typeface="Times New Roman" pitchFamily="18" charset="0"/>
                      </a:endParaRPr>
                    </a:p>
                    <a:p>
                      <a:pPr algn="ctr">
                        <a:spcAft>
                          <a:spcPts val="0"/>
                        </a:spcAft>
                      </a:pPr>
                      <a:r>
                        <a:rPr lang="zh-CN" altLang="zh-CN" sz="1200" kern="0" dirty="0" smtClean="0">
                          <a:effectLst/>
                          <a:latin typeface="+mn-ea"/>
                          <a:ea typeface="+mn-ea"/>
                          <a:cs typeface="Times New Roman" pitchFamily="18" charset="0"/>
                        </a:rPr>
                        <a:t>（</a:t>
                      </a:r>
                      <a:r>
                        <a:rPr lang="en-US" altLang="zh-CN" sz="1200" kern="100" dirty="0" err="1" smtClean="0">
                          <a:effectLst/>
                          <a:latin typeface="+mn-ea"/>
                          <a:ea typeface="+mn-ea"/>
                          <a:cs typeface="Times New Roman" pitchFamily="18" charset="0"/>
                        </a:rPr>
                        <a:t>μSv</a:t>
                      </a:r>
                      <a:r>
                        <a:rPr lang="en-US" altLang="zh-CN" sz="1200" kern="100" dirty="0" smtClean="0">
                          <a:effectLst/>
                          <a:latin typeface="+mn-ea"/>
                          <a:ea typeface="+mn-ea"/>
                          <a:cs typeface="Times New Roman" pitchFamily="18" charset="0"/>
                        </a:rPr>
                        <a:t>/h</a:t>
                      </a:r>
                      <a:r>
                        <a:rPr lang="zh-CN" altLang="zh-CN" sz="1200" kern="0" dirty="0" smtClean="0">
                          <a:effectLst/>
                          <a:latin typeface="+mn-ea"/>
                          <a:ea typeface="+mn-ea"/>
                          <a:cs typeface="Times New Roman" pitchFamily="18" charset="0"/>
                        </a:rPr>
                        <a:t>）</a:t>
                      </a:r>
                      <a:endParaRPr lang="zh-CN" altLang="zh-CN" sz="1200" kern="100" dirty="0" smtClean="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200" kern="100" dirty="0">
                          <a:effectLst/>
                          <a:latin typeface="+mn-ea"/>
                          <a:ea typeface="+mn-ea"/>
                          <a:cs typeface="Times New Roman" pitchFamily="18" charset="0"/>
                        </a:rPr>
                        <a:t>备注</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225431">
                <a:tc>
                  <a:txBody>
                    <a:bodyPr/>
                    <a:lstStyle/>
                    <a:p>
                      <a:pPr algn="l">
                        <a:spcAft>
                          <a:spcPts val="0"/>
                        </a:spcAft>
                      </a:pPr>
                      <a:r>
                        <a:rPr lang="zh-CN" sz="1200" kern="100" dirty="0">
                          <a:effectLst/>
                          <a:latin typeface="+mn-ea"/>
                          <a:ea typeface="+mn-ea"/>
                        </a:rPr>
                        <a:t>实验站南侧后端墙</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dirty="0">
                          <a:effectLst/>
                          <a:latin typeface="+mn-ea"/>
                          <a:ea typeface="+mn-ea"/>
                        </a:rPr>
                        <a:t>180</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cs typeface="Times New Roman" pitchFamily="18" charset="0"/>
                        </a:rPr>
                        <a:t>0.784</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rPr>
                        <a:t>3MeV</a:t>
                      </a:r>
                      <a:r>
                        <a:rPr lang="zh-CN" sz="1200" kern="100">
                          <a:effectLst/>
                          <a:latin typeface="+mn-ea"/>
                          <a:ea typeface="+mn-ea"/>
                        </a:rPr>
                        <a:t>光子</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31">
                <a:tc>
                  <a:txBody>
                    <a:bodyPr/>
                    <a:lstStyle/>
                    <a:p>
                      <a:pPr algn="l">
                        <a:spcAft>
                          <a:spcPts val="0"/>
                        </a:spcAft>
                      </a:pPr>
                      <a:r>
                        <a:rPr lang="zh-CN" sz="1200" kern="100" dirty="0">
                          <a:effectLst/>
                          <a:latin typeface="+mn-ea"/>
                          <a:ea typeface="+mn-ea"/>
                        </a:rPr>
                        <a:t>实验站西侧墙</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dirty="0" smtClean="0">
                          <a:effectLst/>
                          <a:latin typeface="+mn-ea"/>
                          <a:ea typeface="+mn-ea"/>
                        </a:rPr>
                        <a:t>1</a:t>
                      </a:r>
                      <a:r>
                        <a:rPr lang="en-US" altLang="zh-CN" sz="1200" kern="100" dirty="0" smtClean="0">
                          <a:effectLst/>
                          <a:latin typeface="+mn-ea"/>
                          <a:ea typeface="+mn-ea"/>
                        </a:rPr>
                        <a:t>2</a:t>
                      </a:r>
                      <a:r>
                        <a:rPr lang="en-US" sz="1200" kern="100" dirty="0" smtClean="0">
                          <a:effectLst/>
                          <a:latin typeface="+mn-ea"/>
                          <a:ea typeface="+mn-ea"/>
                        </a:rPr>
                        <a:t>0</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cs typeface="Times New Roman" pitchFamily="18" charset="0"/>
                        </a:rPr>
                        <a:t>1.904</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n-ea"/>
                          <a:ea typeface="+mn-ea"/>
                        </a:rPr>
                        <a:t>3MeV</a:t>
                      </a:r>
                      <a:r>
                        <a:rPr lang="zh-CN" sz="1200" kern="100" dirty="0">
                          <a:effectLst/>
                          <a:latin typeface="+mn-ea"/>
                          <a:ea typeface="+mn-ea"/>
                        </a:rPr>
                        <a:t>光子</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31">
                <a:tc>
                  <a:txBody>
                    <a:bodyPr/>
                    <a:lstStyle/>
                    <a:p>
                      <a:pPr algn="l">
                        <a:spcAft>
                          <a:spcPts val="0"/>
                        </a:spcAft>
                      </a:pPr>
                      <a:r>
                        <a:rPr lang="zh-CN" sz="1200" kern="100" dirty="0">
                          <a:effectLst/>
                          <a:latin typeface="+mn-ea"/>
                          <a:ea typeface="+mn-ea"/>
                        </a:rPr>
                        <a:t>实验站东侧墙</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dirty="0" smtClean="0">
                          <a:effectLst/>
                          <a:latin typeface="+mn-ea"/>
                          <a:ea typeface="+mn-ea"/>
                        </a:rPr>
                        <a:t>1</a:t>
                      </a:r>
                      <a:r>
                        <a:rPr lang="en-US" altLang="zh-CN" sz="1200" kern="100" dirty="0" smtClean="0">
                          <a:effectLst/>
                          <a:latin typeface="+mn-ea"/>
                          <a:ea typeface="+mn-ea"/>
                        </a:rPr>
                        <a:t>1</a:t>
                      </a:r>
                      <a:r>
                        <a:rPr lang="en-US" sz="1200" kern="100" dirty="0" smtClean="0">
                          <a:effectLst/>
                          <a:latin typeface="+mn-ea"/>
                          <a:ea typeface="+mn-ea"/>
                        </a:rPr>
                        <a:t>0</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cs typeface="Times New Roman" pitchFamily="18" charset="0"/>
                        </a:rPr>
                        <a:t>1.62</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a:effectLst/>
                          <a:latin typeface="+mn-ea"/>
                          <a:ea typeface="+mn-ea"/>
                        </a:rPr>
                        <a:t>3MeV</a:t>
                      </a:r>
                      <a:r>
                        <a:rPr lang="zh-CN" sz="1200" kern="100">
                          <a:effectLst/>
                          <a:latin typeface="+mn-ea"/>
                          <a:ea typeface="+mn-ea"/>
                        </a:rPr>
                        <a:t>光子</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31">
                <a:tc>
                  <a:txBody>
                    <a:bodyPr/>
                    <a:lstStyle/>
                    <a:p>
                      <a:pPr algn="l">
                        <a:spcAft>
                          <a:spcPts val="0"/>
                        </a:spcAft>
                      </a:pPr>
                      <a:r>
                        <a:rPr lang="zh-CN" sz="1200" kern="100" dirty="0">
                          <a:effectLst/>
                          <a:latin typeface="+mn-ea"/>
                          <a:ea typeface="+mn-ea"/>
                        </a:rPr>
                        <a:t>实验站顶板</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200" kern="100">
                          <a:effectLst/>
                          <a:latin typeface="+mn-ea"/>
                          <a:ea typeface="+mn-ea"/>
                        </a:rPr>
                        <a:t>90</a:t>
                      </a:r>
                      <a:endParaRPr lang="zh-CN" sz="12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n-ea"/>
                          <a:ea typeface="+mn-ea"/>
                          <a:cs typeface="Times New Roman" pitchFamily="18" charset="0"/>
                        </a:rPr>
                        <a:t>1.06</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a:effectLst/>
                          <a:latin typeface="+mn-ea"/>
                          <a:ea typeface="+mn-ea"/>
                        </a:rPr>
                        <a:t>3MeV</a:t>
                      </a:r>
                      <a:r>
                        <a:rPr lang="zh-CN" sz="1200" kern="100" dirty="0">
                          <a:effectLst/>
                          <a:latin typeface="+mn-ea"/>
                          <a:ea typeface="+mn-ea"/>
                        </a:rPr>
                        <a:t>光子</a:t>
                      </a:r>
                      <a:endParaRPr lang="zh-CN" sz="12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graphicFrame>
        <p:nvGraphicFramePr>
          <p:cNvPr id="6" name="表格 5"/>
          <p:cNvGraphicFramePr>
            <a:graphicFrameLocks noGrp="1"/>
          </p:cNvGraphicFramePr>
          <p:nvPr/>
        </p:nvGraphicFramePr>
        <p:xfrm>
          <a:off x="1562101" y="2368480"/>
          <a:ext cx="6134099" cy="3117921"/>
        </p:xfrm>
        <a:graphic>
          <a:graphicData uri="http://schemas.openxmlformats.org/drawingml/2006/table">
            <a:tbl>
              <a:tblPr firstRow="1" bandRow="1">
                <a:tableStyleId>{5C22544A-7EE6-4342-B048-85BDC9FD1C3A}</a:tableStyleId>
              </a:tblPr>
              <a:tblGrid>
                <a:gridCol w="1643670"/>
                <a:gridCol w="934430"/>
                <a:gridCol w="685800"/>
                <a:gridCol w="1130300"/>
                <a:gridCol w="787400"/>
                <a:gridCol w="952499"/>
              </a:tblGrid>
              <a:tr h="1016717">
                <a:tc>
                  <a:txBody>
                    <a:bodyPr/>
                    <a:lstStyle/>
                    <a:p>
                      <a:pPr algn="ctr"/>
                      <a:r>
                        <a:rPr lang="zh-CN" altLang="en-US" sz="1400" dirty="0" smtClean="0">
                          <a:latin typeface="+mn-ea"/>
                          <a:ea typeface="+mn-ea"/>
                        </a:rPr>
                        <a:t>装置名称</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400" dirty="0" smtClean="0">
                          <a:latin typeface="+mn-ea"/>
                          <a:ea typeface="+mn-ea"/>
                        </a:rPr>
                        <a:t>光子能量</a:t>
                      </a:r>
                      <a:r>
                        <a:rPr lang="en-US" altLang="zh-CN" sz="1400" dirty="0" smtClean="0">
                          <a:latin typeface="+mn-ea"/>
                          <a:ea typeface="+mn-ea"/>
                        </a:rPr>
                        <a:t>MeV</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400" dirty="0" smtClean="0">
                          <a:latin typeface="+mn-ea"/>
                          <a:ea typeface="+mn-ea"/>
                        </a:rPr>
                        <a:t>亮度</a:t>
                      </a:r>
                      <a:endParaRPr lang="en-US" altLang="zh-CN" sz="1400" dirty="0" smtClean="0">
                        <a:latin typeface="+mn-ea"/>
                        <a:ea typeface="+mn-ea"/>
                      </a:endParaRPr>
                    </a:p>
                    <a:p>
                      <a:pPr algn="ctr"/>
                      <a:r>
                        <a:rPr lang="en-US" altLang="zh-CN" sz="1400" dirty="0" smtClean="0">
                          <a:latin typeface="+mn-ea"/>
                          <a:ea typeface="+mn-ea"/>
                        </a:rPr>
                        <a:t>p/s</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400" dirty="0" smtClean="0">
                          <a:latin typeface="+mn-ea"/>
                          <a:ea typeface="+mn-ea"/>
                        </a:rPr>
                        <a:t>源距侧墙的距离（</a:t>
                      </a:r>
                      <a:r>
                        <a:rPr lang="en-US" altLang="zh-CN" sz="1400" dirty="0" smtClean="0">
                          <a:latin typeface="+mn-ea"/>
                          <a:ea typeface="+mn-ea"/>
                        </a:rPr>
                        <a:t>m</a:t>
                      </a:r>
                      <a:r>
                        <a:rPr lang="zh-CN" altLang="en-US" sz="1400" dirty="0" smtClean="0">
                          <a:latin typeface="+mn-ea"/>
                          <a:ea typeface="+mn-ea"/>
                        </a:rPr>
                        <a:t>）</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400" dirty="0" smtClean="0">
                          <a:latin typeface="+mn-ea"/>
                          <a:ea typeface="+mn-ea"/>
                        </a:rPr>
                        <a:t>剂量率目标值</a:t>
                      </a:r>
                      <a:endParaRPr lang="en-US" altLang="zh-CN" sz="1400" dirty="0" smtClean="0">
                        <a:latin typeface="+mn-ea"/>
                        <a:ea typeface="+mn-ea"/>
                      </a:endParaRPr>
                    </a:p>
                    <a:p>
                      <a:pPr algn="ctr"/>
                      <a:r>
                        <a:rPr lang="en-US" altLang="zh-CN" sz="1400" dirty="0" err="1" smtClean="0">
                          <a:latin typeface="+mn-ea"/>
                          <a:ea typeface="+mn-ea"/>
                        </a:rPr>
                        <a:t>uSv</a:t>
                      </a:r>
                      <a:r>
                        <a:rPr lang="en-US" altLang="zh-CN" sz="1400" dirty="0" smtClean="0">
                          <a:latin typeface="+mn-ea"/>
                          <a:ea typeface="+mn-ea"/>
                        </a:rPr>
                        <a:t>/h</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r>
                        <a:rPr lang="zh-CN" altLang="en-US" sz="1400" dirty="0" smtClean="0">
                          <a:latin typeface="+mn-ea"/>
                          <a:ea typeface="+mn-ea"/>
                        </a:rPr>
                        <a:t>侧墙厚度（</a:t>
                      </a:r>
                      <a:r>
                        <a:rPr lang="en-US" altLang="zh-CN" sz="1400" dirty="0" smtClean="0">
                          <a:latin typeface="+mn-ea"/>
                          <a:ea typeface="+mn-ea"/>
                        </a:rPr>
                        <a:t>cm</a:t>
                      </a:r>
                      <a:r>
                        <a:rPr lang="zh-CN" altLang="en-US" sz="1400" dirty="0" smtClean="0">
                          <a:latin typeface="+mn-ea"/>
                          <a:ea typeface="+mn-ea"/>
                        </a:rPr>
                        <a:t>）</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704923">
                <a:tc>
                  <a:txBody>
                    <a:bodyPr/>
                    <a:lstStyle/>
                    <a:p>
                      <a:pPr algn="ctr"/>
                      <a:r>
                        <a:rPr lang="en-US" altLang="zh-CN" sz="1400" dirty="0" smtClean="0">
                          <a:latin typeface="+mn-ea"/>
                          <a:ea typeface="+mn-ea"/>
                        </a:rPr>
                        <a:t>MeGa-ray</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2.5</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10</a:t>
                      </a:r>
                      <a:r>
                        <a:rPr lang="en-US" altLang="zh-CN" sz="1400" baseline="30000" dirty="0" smtClean="0">
                          <a:latin typeface="+mn-ea"/>
                          <a:ea typeface="+mn-ea"/>
                        </a:rPr>
                        <a:t>12</a:t>
                      </a:r>
                      <a:endParaRPr lang="zh-CN" altLang="en-US" sz="1400" baseline="300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350</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0.5</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200</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475">
                <a:tc>
                  <a:txBody>
                    <a:bodyPr/>
                    <a:lstStyle/>
                    <a:p>
                      <a:pPr algn="ctr"/>
                      <a:r>
                        <a:rPr lang="en-US" altLang="zh-CN" sz="1400" dirty="0" smtClean="0">
                          <a:latin typeface="+mn-ea"/>
                          <a:ea typeface="+mn-ea"/>
                        </a:rPr>
                        <a:t>MeGa-ray</a:t>
                      </a:r>
                      <a:r>
                        <a:rPr lang="zh-CN" altLang="en-US" sz="1400" dirty="0" smtClean="0">
                          <a:latin typeface="+mn-ea"/>
                          <a:ea typeface="+mn-ea"/>
                        </a:rPr>
                        <a:t>类推</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2.5</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10</a:t>
                      </a:r>
                      <a:r>
                        <a:rPr lang="en-US" altLang="zh-CN" sz="1400" baseline="30000" dirty="0" smtClean="0">
                          <a:latin typeface="+mn-ea"/>
                          <a:ea typeface="+mn-ea"/>
                        </a:rPr>
                        <a:t>10</a:t>
                      </a:r>
                      <a:endParaRPr lang="zh-CN" altLang="en-US" sz="1400" baseline="300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300</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1.25</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110</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7806">
                <a:tc>
                  <a:txBody>
                    <a:bodyPr/>
                    <a:lstStyle/>
                    <a:p>
                      <a:pPr algn="ctr"/>
                      <a:r>
                        <a:rPr lang="zh-CN" altLang="en-US" sz="1400" dirty="0" smtClean="0">
                          <a:latin typeface="+mn-ea"/>
                          <a:ea typeface="+mn-ea"/>
                        </a:rPr>
                        <a:t>本装置</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3</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3765" rtl="0" eaLnBrk="1" latinLnBrk="0" hangingPunct="1">
                        <a:spcBef>
                          <a:spcPts val="0"/>
                        </a:spcBef>
                        <a:spcAft>
                          <a:spcPts val="0"/>
                        </a:spcAft>
                        <a:buClrTx/>
                        <a:buSzTx/>
                        <a:buFontTx/>
                        <a:buNone/>
                        <a:defRPr/>
                      </a:pPr>
                      <a:r>
                        <a:rPr lang="en-US" altLang="zh-CN" sz="1400" dirty="0" smtClean="0">
                          <a:latin typeface="+mn-ea"/>
                          <a:ea typeface="+mn-ea"/>
                        </a:rPr>
                        <a:t>10</a:t>
                      </a:r>
                      <a:r>
                        <a:rPr lang="en-US" altLang="zh-CN" sz="1400" baseline="30000" dirty="0" smtClean="0">
                          <a:latin typeface="+mn-ea"/>
                          <a:ea typeface="+mn-ea"/>
                        </a:rPr>
                        <a:t>10</a:t>
                      </a:r>
                      <a:endParaRPr lang="zh-CN" altLang="en-US" sz="1400" baseline="30000" dirty="0" smtClean="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300</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1.25</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smtClean="0">
                          <a:latin typeface="+mn-ea"/>
                          <a:ea typeface="+mn-ea"/>
                        </a:rPr>
                        <a:t>120</a:t>
                      </a:r>
                      <a:endParaRPr lang="zh-CN" altLang="en-US" sz="1400" dirty="0">
                        <a:latin typeface="+mn-ea"/>
                        <a:ea typeface="+mn-ea"/>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sp>
        <p:nvSpPr>
          <p:cNvPr id="5" name="矩形 4"/>
          <p:cNvSpPr/>
          <p:nvPr/>
        </p:nvSpPr>
        <p:spPr>
          <a:xfrm>
            <a:off x="815590" y="1666389"/>
            <a:ext cx="2509020" cy="369332"/>
          </a:xfrm>
          <a:prstGeom prst="rect">
            <a:avLst/>
          </a:prstGeom>
        </p:spPr>
        <p:txBody>
          <a:bodyPr wrap="none">
            <a:spAutoFit/>
          </a:bodyPr>
          <a:lstStyle/>
          <a:p>
            <a:r>
              <a:rPr lang="zh-CN" altLang="en-US" b="1" dirty="0">
                <a:solidFill>
                  <a:srgbClr val="990099"/>
                </a:solidFill>
                <a:latin typeface="黑体" pitchFamily="49" charset="-122"/>
                <a:ea typeface="黑体" pitchFamily="49" charset="-122"/>
                <a:cs typeface="Heiti SC Light"/>
              </a:rPr>
              <a:t>与国内外同类装置对比</a:t>
            </a:r>
            <a:endParaRPr lang="zh-CN" altLang="en-US" dirty="0">
              <a:solidFill>
                <a:srgbClr val="990099"/>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p:cNvSpPr>
            <a:spLocks noGrp="1"/>
          </p:cNvSpPr>
          <p:nvPr>
            <p:ph idx="1"/>
          </p:nvPr>
        </p:nvSpPr>
        <p:spPr bwMode="auto">
          <a:xfrm>
            <a:off x="879475" y="1557338"/>
            <a:ext cx="4443296"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812800" indent="-812800">
              <a:lnSpc>
                <a:spcPts val="3100"/>
              </a:lnSpc>
              <a:spcBef>
                <a:spcPct val="10000"/>
              </a:spcBef>
              <a:spcAft>
                <a:spcPct val="10000"/>
              </a:spcAft>
              <a:buFontTx/>
              <a:buAutoNum type="ea1JpnChsDbPeriod"/>
            </a:pPr>
            <a:r>
              <a:rPr lang="zh-CN" altLang="en-US" b="1" dirty="0" smtClean="0">
                <a:solidFill>
                  <a:srgbClr val="990099"/>
                </a:solidFill>
                <a:latin typeface="黑体" pitchFamily="49" charset="-122"/>
                <a:ea typeface="黑体" pitchFamily="49" charset="-122"/>
                <a:cs typeface="Times New Roman" pitchFamily="18" charset="0"/>
              </a:rPr>
              <a:t>装置介绍</a:t>
            </a:r>
            <a:endParaRPr lang="en-US" altLang="zh-CN" b="1" dirty="0" smtClean="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r>
              <a:rPr lang="zh-CN" altLang="en-US" b="1" dirty="0" smtClean="0">
                <a:solidFill>
                  <a:srgbClr val="990099"/>
                </a:solidFill>
                <a:latin typeface="黑体" pitchFamily="49" charset="-122"/>
                <a:ea typeface="黑体" pitchFamily="49" charset="-122"/>
                <a:cs typeface="Times New Roman" pitchFamily="18" charset="0"/>
              </a:rPr>
              <a:t>设计目标</a:t>
            </a:r>
            <a:endParaRPr lang="en-US" altLang="zh-CN" b="1" dirty="0" smtClean="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r>
              <a:rPr lang="zh-CN" altLang="en-US" b="1" dirty="0" smtClean="0">
                <a:solidFill>
                  <a:srgbClr val="990099"/>
                </a:solidFill>
                <a:latin typeface="黑体" pitchFamily="49" charset="-122"/>
                <a:ea typeface="黑体" pitchFamily="49" charset="-122"/>
                <a:cs typeface="Times New Roman" pitchFamily="18" charset="0"/>
              </a:rPr>
              <a:t>辐射屏蔽系统</a:t>
            </a:r>
            <a:endParaRPr lang="en-US" altLang="zh-CN" b="1" dirty="0" smtClean="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endParaRPr lang="en-US" altLang="zh-CN" b="1" dirty="0" smtClean="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endParaRPr lang="en-US" altLang="zh-CN" b="1" dirty="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endParaRPr lang="en-US" altLang="zh-CN" b="1" dirty="0" smtClean="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endParaRPr lang="en-US" altLang="zh-CN" b="1" dirty="0">
              <a:solidFill>
                <a:srgbClr val="990099"/>
              </a:solidFill>
              <a:latin typeface="黑体" pitchFamily="49" charset="-122"/>
              <a:ea typeface="黑体" pitchFamily="49" charset="-122"/>
              <a:cs typeface="Times New Roman" pitchFamily="18" charset="0"/>
            </a:endParaRPr>
          </a:p>
          <a:p>
            <a:pPr marL="812800" indent="-812800">
              <a:lnSpc>
                <a:spcPts val="3100"/>
              </a:lnSpc>
              <a:spcBef>
                <a:spcPct val="10000"/>
              </a:spcBef>
              <a:spcAft>
                <a:spcPct val="10000"/>
              </a:spcAft>
              <a:buFontTx/>
              <a:buAutoNum type="ea1JpnChsDbPeriod"/>
            </a:pPr>
            <a:r>
              <a:rPr lang="zh-CN" altLang="en-US" b="1" dirty="0" smtClean="0">
                <a:solidFill>
                  <a:srgbClr val="990099"/>
                </a:solidFill>
                <a:latin typeface="黑体" pitchFamily="49" charset="-122"/>
                <a:ea typeface="黑体" pitchFamily="49" charset="-122"/>
                <a:cs typeface="Times New Roman" pitchFamily="18" charset="0"/>
              </a:rPr>
              <a:t>总结</a:t>
            </a:r>
            <a:endParaRPr lang="en-US" altLang="zh-CN" b="1" dirty="0" smtClean="0">
              <a:solidFill>
                <a:srgbClr val="990099"/>
              </a:solidFill>
              <a:latin typeface="黑体" pitchFamily="49" charset="-122"/>
              <a:ea typeface="黑体" pitchFamily="49" charset="-122"/>
              <a:cs typeface="Times New Roman" pitchFamily="18" charset="0"/>
            </a:endParaRPr>
          </a:p>
        </p:txBody>
      </p:sp>
      <p:sp>
        <p:nvSpPr>
          <p:cNvPr id="2" name="标题 1"/>
          <p:cNvSpPr>
            <a:spLocks noGrp="1"/>
          </p:cNvSpPr>
          <p:nvPr>
            <p:ph type="title"/>
          </p:nvPr>
        </p:nvSpPr>
        <p:spPr>
          <a:xfrm>
            <a:off x="476250" y="908050"/>
            <a:ext cx="8235950" cy="541338"/>
          </a:xfrm>
        </p:spPr>
        <p:txBody>
          <a:bodyPr/>
          <a:lstStyle/>
          <a:p>
            <a:pPr>
              <a:defRPr/>
            </a:pPr>
            <a:r>
              <a:rPr lang="zh-CN" altLang="en-US" dirty="0" smtClean="0">
                <a:solidFill>
                  <a:srgbClr val="990099"/>
                </a:solidFill>
              </a:rPr>
              <a:t>目录</a:t>
            </a:r>
            <a:endParaRPr lang="zh-CN" altLang="en-US" dirty="0">
              <a:solidFill>
                <a:srgbClr val="990099"/>
              </a:solidFill>
            </a:endParaRPr>
          </a:p>
        </p:txBody>
      </p:sp>
      <p:sp>
        <p:nvSpPr>
          <p:cNvPr id="3" name="文本框 2"/>
          <p:cNvSpPr txBox="1"/>
          <p:nvPr/>
        </p:nvSpPr>
        <p:spPr>
          <a:xfrm>
            <a:off x="2008815" y="2941599"/>
            <a:ext cx="5349240" cy="2763834"/>
          </a:xfrm>
          <a:prstGeom prst="rect">
            <a:avLst/>
          </a:prstGeom>
          <a:noFill/>
        </p:spPr>
        <p:txBody>
          <a:bodyPr wrap="square" rtlCol="0">
            <a:spAutoFit/>
          </a:bodyPr>
          <a:lstStyle/>
          <a:p>
            <a:pPr>
              <a:lnSpc>
                <a:spcPts val="2500"/>
              </a:lnSpc>
              <a:spcBef>
                <a:spcPct val="10000"/>
              </a:spcBef>
              <a:spcAft>
                <a:spcPct val="10000"/>
              </a:spcAft>
            </a:pPr>
            <a:r>
              <a:rPr lang="zh-CN" altLang="en-US" b="1" dirty="0" smtClean="0">
                <a:solidFill>
                  <a:srgbClr val="990099"/>
                </a:solidFill>
                <a:latin typeface="黑体" pitchFamily="49" charset="-122"/>
                <a:ea typeface="黑体" pitchFamily="49" charset="-122"/>
                <a:cs typeface="Times New Roman" pitchFamily="18" charset="0"/>
              </a:rPr>
              <a:t>屏蔽主体墙</a:t>
            </a:r>
            <a:endParaRPr lang="en-US" altLang="zh-CN" b="1" dirty="0" smtClean="0">
              <a:solidFill>
                <a:srgbClr val="990099"/>
              </a:solidFill>
              <a:latin typeface="黑体" pitchFamily="49" charset="-122"/>
              <a:ea typeface="黑体" pitchFamily="49" charset="-122"/>
              <a:cs typeface="Times New Roman" pitchFamily="18" charset="0"/>
            </a:endParaRPr>
          </a:p>
          <a:p>
            <a:pPr>
              <a:lnSpc>
                <a:spcPts val="2500"/>
              </a:lnSpc>
              <a:spcBef>
                <a:spcPct val="10000"/>
              </a:spcBef>
              <a:spcAft>
                <a:spcPct val="10000"/>
              </a:spcAft>
            </a:pPr>
            <a:r>
              <a:rPr lang="zh-CN" altLang="en-US" b="1" dirty="0">
                <a:solidFill>
                  <a:srgbClr val="990099"/>
                </a:solidFill>
                <a:latin typeface="黑体" pitchFamily="49" charset="-122"/>
                <a:ea typeface="黑体" pitchFamily="49" charset="-122"/>
                <a:cs typeface="Times New Roman" pitchFamily="18" charset="0"/>
              </a:rPr>
              <a:t>束流安全闸</a:t>
            </a:r>
            <a:endParaRPr lang="en-US" altLang="zh-CN" b="1" dirty="0" smtClean="0">
              <a:solidFill>
                <a:srgbClr val="990099"/>
              </a:solidFill>
              <a:latin typeface="黑体" pitchFamily="49" charset="-122"/>
              <a:ea typeface="黑体" pitchFamily="49" charset="-122"/>
              <a:cs typeface="Times New Roman" pitchFamily="18" charset="0"/>
            </a:endParaRPr>
          </a:p>
          <a:p>
            <a:pPr>
              <a:lnSpc>
                <a:spcPts val="2500"/>
              </a:lnSpc>
              <a:spcBef>
                <a:spcPct val="10000"/>
              </a:spcBef>
              <a:spcAft>
                <a:spcPct val="10000"/>
              </a:spcAft>
            </a:pPr>
            <a:r>
              <a:rPr lang="zh-CN" altLang="en-US" b="1" dirty="0">
                <a:solidFill>
                  <a:srgbClr val="990099"/>
                </a:solidFill>
                <a:latin typeface="黑体" pitchFamily="49" charset="-122"/>
                <a:ea typeface="黑体" pitchFamily="49" charset="-122"/>
                <a:cs typeface="Times New Roman" pitchFamily="18" charset="0"/>
              </a:rPr>
              <a:t>迷</a:t>
            </a:r>
            <a:r>
              <a:rPr lang="zh-CN" altLang="en-US" b="1" dirty="0" smtClean="0">
                <a:solidFill>
                  <a:srgbClr val="990099"/>
                </a:solidFill>
                <a:latin typeface="黑体" pitchFamily="49" charset="-122"/>
                <a:ea typeface="黑体" pitchFamily="49" charset="-122"/>
                <a:cs typeface="Times New Roman" pitchFamily="18" charset="0"/>
              </a:rPr>
              <a:t>道与天空散射</a:t>
            </a:r>
            <a:endParaRPr lang="en-US" altLang="zh-CN" b="1" dirty="0" smtClean="0">
              <a:solidFill>
                <a:srgbClr val="990099"/>
              </a:solidFill>
              <a:latin typeface="黑体" pitchFamily="49" charset="-122"/>
              <a:ea typeface="黑体" pitchFamily="49" charset="-122"/>
              <a:cs typeface="Times New Roman" pitchFamily="18" charset="0"/>
            </a:endParaRPr>
          </a:p>
          <a:p>
            <a:pPr>
              <a:lnSpc>
                <a:spcPts val="2500"/>
              </a:lnSpc>
              <a:spcBef>
                <a:spcPct val="10000"/>
              </a:spcBef>
              <a:spcAft>
                <a:spcPct val="10000"/>
              </a:spcAft>
            </a:pPr>
            <a:r>
              <a:rPr lang="zh-CN" altLang="en-US" b="1" dirty="0" smtClean="0">
                <a:solidFill>
                  <a:srgbClr val="990099"/>
                </a:solidFill>
                <a:latin typeface="黑体" pitchFamily="49" charset="-122"/>
                <a:ea typeface="黑体" pitchFamily="49" charset="-122"/>
                <a:cs typeface="Times New Roman" pitchFamily="18" charset="0"/>
              </a:rPr>
              <a:t>孔道屏蔽</a:t>
            </a:r>
            <a:endParaRPr lang="en-US" altLang="zh-CN" b="1" dirty="0" smtClean="0">
              <a:solidFill>
                <a:srgbClr val="990099"/>
              </a:solidFill>
              <a:latin typeface="黑体" pitchFamily="49" charset="-122"/>
              <a:ea typeface="黑体" pitchFamily="49" charset="-122"/>
              <a:cs typeface="Times New Roman" pitchFamily="18" charset="0"/>
            </a:endParaRPr>
          </a:p>
          <a:p>
            <a:pPr>
              <a:lnSpc>
                <a:spcPts val="2500"/>
              </a:lnSpc>
              <a:spcBef>
                <a:spcPct val="10000"/>
              </a:spcBef>
              <a:spcAft>
                <a:spcPct val="10000"/>
              </a:spcAft>
            </a:pPr>
            <a:r>
              <a:rPr lang="zh-CN" altLang="en-US" b="1" dirty="0" smtClean="0">
                <a:solidFill>
                  <a:srgbClr val="990099"/>
                </a:solidFill>
                <a:latin typeface="黑体" pitchFamily="49" charset="-122"/>
                <a:ea typeface="黑体" pitchFamily="49" charset="-122"/>
                <a:cs typeface="Times New Roman" pitchFamily="18" charset="0"/>
              </a:rPr>
              <a:t>废束桶</a:t>
            </a:r>
            <a:endParaRPr lang="en-US" altLang="zh-CN" b="1" dirty="0" smtClean="0">
              <a:solidFill>
                <a:srgbClr val="990099"/>
              </a:solidFill>
              <a:latin typeface="黑体" pitchFamily="49" charset="-122"/>
              <a:ea typeface="黑体" pitchFamily="49" charset="-122"/>
              <a:cs typeface="Times New Roman" pitchFamily="18" charset="0"/>
            </a:endParaRPr>
          </a:p>
          <a:p>
            <a:pPr>
              <a:lnSpc>
                <a:spcPct val="150000"/>
              </a:lnSpc>
              <a:spcBef>
                <a:spcPct val="10000"/>
              </a:spcBef>
              <a:spcAft>
                <a:spcPct val="10000"/>
              </a:spcAft>
            </a:pPr>
            <a:endParaRPr lang="en-US" altLang="zh-CN" b="1" dirty="0" smtClean="0">
              <a:solidFill>
                <a:srgbClr val="990099"/>
              </a:solidFill>
              <a:latin typeface="黑体" pitchFamily="49" charset="-122"/>
              <a:ea typeface="黑体" pitchFamily="49" charset="-122"/>
              <a:cs typeface="Times New Roman" pitchFamily="18" charset="0"/>
            </a:endParaRPr>
          </a:p>
          <a:p>
            <a:pPr>
              <a:lnSpc>
                <a:spcPts val="2500"/>
              </a:lnSpc>
              <a:spcBef>
                <a:spcPct val="10000"/>
              </a:spcBef>
              <a:spcAft>
                <a:spcPct val="10000"/>
              </a:spcAft>
            </a:pPr>
            <a:endParaRPr lang="en-US" altLang="zh-CN" b="1" dirty="0">
              <a:solidFill>
                <a:srgbClr val="990099"/>
              </a:solidFill>
              <a:latin typeface="黑体" pitchFamily="49" charset="-122"/>
              <a:ea typeface="黑体" pitchFamily="49" charset="-122"/>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11" name="文本框 10"/>
          <p:cNvSpPr txBox="1"/>
          <p:nvPr/>
        </p:nvSpPr>
        <p:spPr>
          <a:xfrm>
            <a:off x="1025592" y="1728426"/>
            <a:ext cx="4290583" cy="1200329"/>
          </a:xfrm>
          <a:prstGeom prst="rect">
            <a:avLst/>
          </a:prstGeom>
          <a:noFill/>
        </p:spPr>
        <p:txBody>
          <a:bodyPr wrap="square" rtlCol="0">
            <a:spAutoFit/>
          </a:bodyPr>
          <a:lstStyle/>
          <a:p>
            <a:pPr>
              <a:lnSpc>
                <a:spcPct val="150000"/>
              </a:lnSpc>
            </a:pPr>
            <a:r>
              <a:rPr lang="zh-CN" altLang="en-US" sz="1350" dirty="0"/>
              <a:t>      </a:t>
            </a:r>
            <a:r>
              <a:rPr lang="zh-CN" altLang="en-US" sz="1600" dirty="0" smtClean="0">
                <a:latin typeface="黑体" pitchFamily="49" charset="-122"/>
                <a:ea typeface="黑体" pitchFamily="49" charset="-122"/>
              </a:rPr>
              <a:t>对</a:t>
            </a:r>
            <a:r>
              <a:rPr lang="zh-CN" altLang="en-US" sz="1600" dirty="0">
                <a:latin typeface="黑体" pitchFamily="49" charset="-122"/>
                <a:ea typeface="黑体" pitchFamily="49" charset="-122"/>
              </a:rPr>
              <a:t>光子收集器及设备门进行了设计。</a:t>
            </a:r>
            <a:r>
              <a:rPr lang="zh-CN" altLang="zh-CN" sz="1600" dirty="0" smtClean="0">
                <a:latin typeface="黑体" pitchFamily="49" charset="-122"/>
                <a:ea typeface="黑体" pitchFamily="49" charset="-122"/>
              </a:rPr>
              <a:t>光子</a:t>
            </a:r>
            <a:r>
              <a:rPr lang="zh-CN" altLang="en-US" sz="1600" dirty="0">
                <a:latin typeface="黑体" pitchFamily="49" charset="-122"/>
                <a:ea typeface="黑体" pitchFamily="49" charset="-122"/>
              </a:rPr>
              <a:t>收集器</a:t>
            </a:r>
            <a:r>
              <a:rPr lang="zh-CN" altLang="zh-CN" sz="1600" dirty="0" smtClean="0">
                <a:latin typeface="黑体" pitchFamily="49" charset="-122"/>
                <a:ea typeface="黑体" pitchFamily="49" charset="-122"/>
              </a:rPr>
              <a:t>采用</a:t>
            </a:r>
            <a:r>
              <a:rPr lang="zh-CN" altLang="zh-CN" sz="1600" dirty="0">
                <a:latin typeface="黑体" pitchFamily="49" charset="-122"/>
                <a:ea typeface="黑体" pitchFamily="49" charset="-122"/>
              </a:rPr>
              <a:t>圆柱形结构，材料为铁</a:t>
            </a:r>
            <a:r>
              <a:rPr lang="zh-CN" altLang="en-US" sz="1600" dirty="0">
                <a:latin typeface="黑体" pitchFamily="49" charset="-122"/>
                <a:ea typeface="黑体" pitchFamily="49" charset="-122"/>
              </a:rPr>
              <a:t>。收集器</a:t>
            </a:r>
            <a:endParaRPr lang="en-US" altLang="zh-CN" sz="1600" dirty="0">
              <a:latin typeface="黑体" pitchFamily="49" charset="-122"/>
              <a:ea typeface="黑体" pitchFamily="49" charset="-122"/>
            </a:endParaRPr>
          </a:p>
          <a:p>
            <a:pPr>
              <a:lnSpc>
                <a:spcPct val="150000"/>
              </a:lnSpc>
            </a:pPr>
            <a:r>
              <a:rPr lang="zh-CN" altLang="en-US" sz="1600" dirty="0">
                <a:latin typeface="黑体" pitchFamily="49" charset="-122"/>
                <a:ea typeface="黑体" pitchFamily="49" charset="-122"/>
              </a:rPr>
              <a:t>两侧屏蔽厚度</a:t>
            </a:r>
            <a:r>
              <a:rPr lang="en-US" altLang="zh-CN" sz="1600" dirty="0">
                <a:latin typeface="黑体" pitchFamily="49" charset="-122"/>
                <a:ea typeface="黑体" pitchFamily="49" charset="-122"/>
              </a:rPr>
              <a:t>30cm</a:t>
            </a:r>
            <a:r>
              <a:rPr lang="zh-CN" altLang="en-US" sz="1600" dirty="0">
                <a:latin typeface="黑体" pitchFamily="49" charset="-122"/>
                <a:ea typeface="黑体" pitchFamily="49" charset="-122"/>
              </a:rPr>
              <a:t>，底座厚度</a:t>
            </a:r>
            <a:r>
              <a:rPr lang="en-US" altLang="zh-CN" sz="1600" dirty="0">
                <a:latin typeface="黑体" pitchFamily="49" charset="-122"/>
                <a:ea typeface="黑体" pitchFamily="49" charset="-122"/>
              </a:rPr>
              <a:t>50cm</a:t>
            </a:r>
            <a:r>
              <a:rPr lang="zh-CN" altLang="en-US" sz="1600" dirty="0">
                <a:latin typeface="黑体" pitchFamily="49" charset="-122"/>
                <a:ea typeface="黑体" pitchFamily="49" charset="-122"/>
              </a:rPr>
              <a:t>。</a:t>
            </a:r>
            <a:endParaRPr lang="en-US" altLang="zh-CN" sz="1600" dirty="0">
              <a:latin typeface="黑体" pitchFamily="49" charset="-122"/>
              <a:ea typeface="黑体" pitchFamily="49" charset="-122"/>
            </a:endParaRPr>
          </a:p>
        </p:txBody>
      </p:sp>
      <p:pic>
        <p:nvPicPr>
          <p:cNvPr id="111618"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16175" y="1579379"/>
            <a:ext cx="2709032" cy="152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949630" y="3107650"/>
            <a:ext cx="6293826" cy="773289"/>
          </a:xfrm>
          <a:prstGeom prst="rect">
            <a:avLst/>
          </a:prstGeom>
        </p:spPr>
        <p:txBody>
          <a:bodyPr wrap="square">
            <a:spAutoFit/>
          </a:bodyPr>
          <a:lstStyle/>
          <a:p>
            <a:pPr>
              <a:lnSpc>
                <a:spcPct val="150000"/>
              </a:lnSpc>
            </a:pPr>
            <a:r>
              <a:rPr lang="zh-CN" altLang="en-US" sz="1600" dirty="0">
                <a:latin typeface="黑体" pitchFamily="49" charset="-122"/>
                <a:ea typeface="黑体" pitchFamily="49" charset="-122"/>
              </a:rPr>
              <a:t>   使用</a:t>
            </a:r>
            <a:r>
              <a:rPr lang="en-US" altLang="zh-CN" sz="1600" dirty="0">
                <a:latin typeface="黑体" pitchFamily="49" charset="-122"/>
                <a:ea typeface="黑体" pitchFamily="49" charset="-122"/>
              </a:rPr>
              <a:t>FLUKA</a:t>
            </a:r>
            <a:r>
              <a:rPr lang="zh-CN" altLang="en-US" sz="1600" dirty="0">
                <a:latin typeface="黑体" pitchFamily="49" charset="-122"/>
                <a:ea typeface="黑体" pitchFamily="49" charset="-122"/>
              </a:rPr>
              <a:t>对射线未打靶直接被收集器收集的情况进行了模拟，</a:t>
            </a:r>
            <a:r>
              <a:rPr lang="zh-CN" altLang="zh-CN" sz="1600" dirty="0">
                <a:latin typeface="黑体" pitchFamily="49" charset="-122"/>
                <a:ea typeface="黑体" pitchFamily="49" charset="-122"/>
              </a:rPr>
              <a:t>侧墙和后墙外的剂量均能达到</a:t>
            </a:r>
            <a:r>
              <a:rPr lang="zh-CN" altLang="en-US" sz="1600" dirty="0">
                <a:latin typeface="黑体" pitchFamily="49" charset="-122"/>
                <a:ea typeface="黑体" pitchFamily="49" charset="-122"/>
              </a:rPr>
              <a:t>目标值之下。</a:t>
            </a:r>
            <a:endParaRPr lang="zh-CN" altLang="en-US" sz="1600" dirty="0">
              <a:latin typeface="黑体" pitchFamily="49" charset="-122"/>
              <a:ea typeface="黑体" pitchFamily="49" charset="-122"/>
            </a:endParaRPr>
          </a:p>
        </p:txBody>
      </p:sp>
      <p:pic>
        <p:nvPicPr>
          <p:cNvPr id="430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234" y="3945517"/>
            <a:ext cx="4599266" cy="26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11" name="文本框 10"/>
          <p:cNvSpPr txBox="1"/>
          <p:nvPr/>
        </p:nvSpPr>
        <p:spPr>
          <a:xfrm>
            <a:off x="808654" y="1705722"/>
            <a:ext cx="3640319" cy="1650452"/>
          </a:xfrm>
          <a:prstGeom prst="rect">
            <a:avLst/>
          </a:prstGeom>
          <a:noFill/>
        </p:spPr>
        <p:txBody>
          <a:bodyPr wrap="square" rtlCol="0">
            <a:spAutoFit/>
          </a:bodyPr>
          <a:lstStyle/>
          <a:p>
            <a:pPr>
              <a:lnSpc>
                <a:spcPct val="150000"/>
              </a:lnSpc>
            </a:pPr>
            <a:r>
              <a:rPr lang="en-US" altLang="zh-CN" sz="1350" dirty="0">
                <a:latin typeface="黑体" pitchFamily="49" charset="-122"/>
                <a:ea typeface="黑体" pitchFamily="49" charset="-122"/>
              </a:rPr>
              <a:t>   </a:t>
            </a:r>
            <a:r>
              <a:rPr lang="zh-CN" altLang="zh-CN" sz="1350" dirty="0">
                <a:latin typeface="黑体" pitchFamily="49" charset="-122"/>
                <a:ea typeface="黑体" pitchFamily="49" charset="-122"/>
              </a:rPr>
              <a:t>设备门</a:t>
            </a:r>
            <a:r>
              <a:rPr lang="zh-CN" altLang="en-US" sz="1350" dirty="0">
                <a:latin typeface="黑体" pitchFamily="49" charset="-122"/>
                <a:ea typeface="黑体" pitchFamily="49" charset="-122"/>
              </a:rPr>
              <a:t>材料使</a:t>
            </a:r>
            <a:r>
              <a:rPr lang="zh-CN" altLang="zh-CN" sz="1350" dirty="0">
                <a:latin typeface="黑体" pitchFamily="49" charset="-122"/>
                <a:ea typeface="黑体" pitchFamily="49" charset="-122"/>
              </a:rPr>
              <a:t>用铁，</a:t>
            </a:r>
            <a:r>
              <a:rPr lang="zh-CN" altLang="en-US" sz="1350" dirty="0">
                <a:latin typeface="黑体" pitchFamily="49" charset="-122"/>
                <a:ea typeface="黑体" pitchFamily="49" charset="-122"/>
              </a:rPr>
              <a:t>根据伽马实验站东侧墙厚度</a:t>
            </a:r>
            <a:r>
              <a:rPr lang="en-US" altLang="zh-CN" sz="1350" dirty="0">
                <a:latin typeface="黑体" pitchFamily="49" charset="-122"/>
                <a:ea typeface="黑体" pitchFamily="49" charset="-122"/>
              </a:rPr>
              <a:t>110cm</a:t>
            </a:r>
            <a:r>
              <a:rPr lang="zh-CN" altLang="en-US" sz="1350" dirty="0">
                <a:latin typeface="黑体" pitchFamily="49" charset="-122"/>
                <a:ea typeface="黑体" pitchFamily="49" charset="-122"/>
              </a:rPr>
              <a:t>，换算</a:t>
            </a:r>
            <a:r>
              <a:rPr lang="en-US" altLang="zh-CN" sz="1350" dirty="0">
                <a:latin typeface="黑体" pitchFamily="49" charset="-122"/>
                <a:ea typeface="黑体" pitchFamily="49" charset="-122"/>
              </a:rPr>
              <a:t>3MeV</a:t>
            </a:r>
            <a:r>
              <a:rPr lang="zh-CN" altLang="en-US" sz="1350" dirty="0">
                <a:latin typeface="黑体" pitchFamily="49" charset="-122"/>
                <a:ea typeface="黑体" pitchFamily="49" charset="-122"/>
              </a:rPr>
              <a:t>光子在混凝土与铁中的十值层得到铁门</a:t>
            </a:r>
            <a:r>
              <a:rPr lang="zh-CN" altLang="zh-CN" sz="1350" dirty="0">
                <a:latin typeface="黑体" pitchFamily="49" charset="-122"/>
                <a:ea typeface="黑体" pitchFamily="49" charset="-122"/>
              </a:rPr>
              <a:t>厚度为</a:t>
            </a:r>
            <a:r>
              <a:rPr lang="en-US" altLang="zh-CN" sz="1350" dirty="0" smtClean="0">
                <a:latin typeface="黑体" pitchFamily="49" charset="-122"/>
                <a:ea typeface="黑体" pitchFamily="49" charset="-122"/>
              </a:rPr>
              <a:t>31cm</a:t>
            </a:r>
            <a:r>
              <a:rPr lang="zh-CN" altLang="en-US" sz="1350" dirty="0" smtClean="0">
                <a:latin typeface="黑体" pitchFamily="49" charset="-122"/>
                <a:ea typeface="黑体" pitchFamily="49" charset="-122"/>
              </a:rPr>
              <a:t>。</a:t>
            </a:r>
            <a:endParaRPr lang="en-US" altLang="zh-CN" sz="1350" dirty="0" smtClean="0">
              <a:latin typeface="黑体" pitchFamily="49" charset="-122"/>
              <a:ea typeface="黑体" pitchFamily="49" charset="-122"/>
            </a:endParaRPr>
          </a:p>
          <a:p>
            <a:pPr>
              <a:lnSpc>
                <a:spcPct val="150000"/>
              </a:lnSpc>
            </a:pPr>
            <a:r>
              <a:rPr lang="en-US" altLang="zh-CN" sz="1350" dirty="0">
                <a:latin typeface="黑体" pitchFamily="49" charset="-122"/>
                <a:ea typeface="黑体" pitchFamily="49" charset="-122"/>
              </a:rPr>
              <a:t> </a:t>
            </a:r>
            <a:r>
              <a:rPr lang="en-US" altLang="zh-CN" sz="1350" dirty="0" smtClean="0">
                <a:latin typeface="黑体" pitchFamily="49" charset="-122"/>
                <a:ea typeface="黑体" pitchFamily="49" charset="-122"/>
              </a:rPr>
              <a:t>  </a:t>
            </a:r>
            <a:r>
              <a:rPr lang="zh-CN" altLang="en-US" sz="1350" dirty="0" smtClean="0">
                <a:latin typeface="黑体" pitchFamily="49" charset="-122"/>
                <a:ea typeface="黑体" pitchFamily="49" charset="-122"/>
              </a:rPr>
              <a:t>针对散射最严重的靶情形进行了计算。设备门厚度</a:t>
            </a:r>
            <a:r>
              <a:rPr lang="en-US" altLang="zh-CN" sz="1350" dirty="0" smtClean="0">
                <a:latin typeface="黑体" pitchFamily="49" charset="-122"/>
                <a:ea typeface="黑体" pitchFamily="49" charset="-122"/>
              </a:rPr>
              <a:t>31cm</a:t>
            </a:r>
            <a:r>
              <a:rPr lang="zh-CN" altLang="en-US" sz="1350" dirty="0" smtClean="0">
                <a:latin typeface="黑体" pitchFamily="49" charset="-122"/>
                <a:ea typeface="黑体" pitchFamily="49" charset="-122"/>
              </a:rPr>
              <a:t>，两侧宽出墙体</a:t>
            </a:r>
            <a:r>
              <a:rPr lang="en-US" altLang="zh-CN" sz="1350" dirty="0" smtClean="0">
                <a:latin typeface="黑体" pitchFamily="49" charset="-122"/>
                <a:ea typeface="黑体" pitchFamily="49" charset="-122"/>
              </a:rPr>
              <a:t>20cm</a:t>
            </a:r>
            <a:r>
              <a:rPr lang="zh-CN" altLang="en-US" sz="1350" dirty="0" smtClean="0">
                <a:latin typeface="黑体" pitchFamily="49" charset="-122"/>
                <a:ea typeface="黑体" pitchFamily="49" charset="-122"/>
              </a:rPr>
              <a:t>。</a:t>
            </a:r>
            <a:endParaRPr lang="zh-CN" altLang="en-US" sz="1350" dirty="0">
              <a:latin typeface="黑体" pitchFamily="49" charset="-122"/>
              <a:ea typeface="黑体" pitchFamily="49" charset="-122"/>
            </a:endParaRPr>
          </a:p>
        </p:txBody>
      </p:sp>
      <p:pic>
        <p:nvPicPr>
          <p:cNvPr id="2355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0319" y="3356174"/>
            <a:ext cx="3756990" cy="289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nvGraphicFramePr>
        <p:xfrm>
          <a:off x="4787900" y="1784148"/>
          <a:ext cx="3670300" cy="1210708"/>
        </p:xfrm>
        <a:graphic>
          <a:graphicData uri="http://schemas.openxmlformats.org/drawingml/2006/table">
            <a:tbl>
              <a:tblPr firstRow="1" firstCol="1" bandRow="1">
                <a:tableStyleId>{5C22544A-7EE6-4342-B048-85BDC9FD1C3A}</a:tableStyleId>
              </a:tblPr>
              <a:tblGrid>
                <a:gridCol w="787400"/>
                <a:gridCol w="1562100"/>
                <a:gridCol w="1320800"/>
              </a:tblGrid>
              <a:tr h="391994">
                <a:tc>
                  <a:txBody>
                    <a:bodyPr/>
                    <a:lstStyle/>
                    <a:p>
                      <a:pPr algn="ctr">
                        <a:spcAft>
                          <a:spcPts val="0"/>
                        </a:spcAft>
                      </a:pPr>
                      <a:r>
                        <a:rPr lang="zh-CN" sz="1400" kern="100" dirty="0">
                          <a:effectLst/>
                        </a:rPr>
                        <a:t>材料</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dirty="0">
                          <a:effectLst/>
                        </a:rPr>
                        <a:t>3MeV</a:t>
                      </a:r>
                      <a:r>
                        <a:rPr lang="zh-CN" sz="1400" kern="100" dirty="0">
                          <a:effectLst/>
                        </a:rPr>
                        <a:t>光子十值层（</a:t>
                      </a:r>
                      <a:r>
                        <a:rPr lang="en-US" sz="1400" kern="100" dirty="0">
                          <a:effectLst/>
                        </a:rPr>
                        <a:t>cm</a:t>
                      </a:r>
                      <a:r>
                        <a:rPr lang="zh-CN" sz="1400" kern="100" dirty="0">
                          <a:effectLst/>
                        </a:rPr>
                        <a:t>）</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altLang="en-US" sz="1400" kern="100" dirty="0" smtClean="0">
                          <a:effectLst/>
                          <a:latin typeface="Calibri" pitchFamily="34" charset="0"/>
                          <a:ea typeface="宋体" pitchFamily="2" charset="-122"/>
                          <a:cs typeface="Times New Roman" pitchFamily="18" charset="0"/>
                        </a:rPr>
                        <a:t>屏蔽厚度</a:t>
                      </a:r>
                      <a:endParaRPr lang="en-US" altLang="zh-CN" sz="1400" kern="100" dirty="0" smtClean="0">
                        <a:effectLst/>
                        <a:latin typeface="Calibri" pitchFamily="34" charset="0"/>
                        <a:ea typeface="宋体" pitchFamily="2" charset="-122"/>
                        <a:cs typeface="Times New Roman" pitchFamily="18" charset="0"/>
                      </a:endParaRPr>
                    </a:p>
                    <a:p>
                      <a:pPr algn="ctr">
                        <a:spcAft>
                          <a:spcPts val="0"/>
                        </a:spcAft>
                      </a:pPr>
                      <a:r>
                        <a:rPr lang="zh-CN" altLang="en-US" sz="1400" kern="100" dirty="0" smtClean="0">
                          <a:effectLst/>
                          <a:latin typeface="Calibri" pitchFamily="34" charset="0"/>
                          <a:ea typeface="宋体" pitchFamily="2" charset="-122"/>
                          <a:cs typeface="Times New Roman" pitchFamily="18" charset="0"/>
                        </a:rPr>
                        <a:t>（</a:t>
                      </a:r>
                      <a:r>
                        <a:rPr lang="en-US" altLang="zh-CN" sz="1400" kern="100" dirty="0" smtClean="0">
                          <a:effectLst/>
                          <a:latin typeface="Calibri" pitchFamily="34" charset="0"/>
                          <a:ea typeface="宋体" pitchFamily="2" charset="-122"/>
                          <a:cs typeface="Times New Roman" pitchFamily="18" charset="0"/>
                        </a:rPr>
                        <a:t>cm</a:t>
                      </a:r>
                      <a:r>
                        <a:rPr lang="zh-CN" altLang="en-US" sz="1400" kern="100" dirty="0" smtClean="0">
                          <a:effectLst/>
                          <a:latin typeface="Calibri" pitchFamily="34" charset="0"/>
                          <a:ea typeface="宋体" pitchFamily="2" charset="-122"/>
                          <a:cs typeface="Times New Roman" pitchFamily="18" charset="0"/>
                        </a:rPr>
                        <a:t>）</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391994">
                <a:tc>
                  <a:txBody>
                    <a:bodyPr/>
                    <a:lstStyle/>
                    <a:p>
                      <a:pPr algn="ctr">
                        <a:spcAft>
                          <a:spcPts val="0"/>
                        </a:spcAft>
                      </a:pPr>
                      <a:r>
                        <a:rPr lang="zh-CN" sz="1400" kern="100">
                          <a:effectLst/>
                        </a:rPr>
                        <a:t>混凝土</a:t>
                      </a:r>
                      <a:endParaRPr lang="zh-CN" sz="1400" kern="10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a:effectLst/>
                        </a:rPr>
                        <a:t>43.7</a:t>
                      </a:r>
                      <a:endParaRPr lang="zh-CN" sz="1400" kern="10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400" kern="100" dirty="0" smtClean="0">
                          <a:effectLst/>
                          <a:latin typeface="Calibri" pitchFamily="34" charset="0"/>
                          <a:ea typeface="宋体" pitchFamily="2" charset="-122"/>
                          <a:cs typeface="Times New Roman" pitchFamily="18" charset="0"/>
                        </a:rPr>
                        <a:t>110</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994">
                <a:tc>
                  <a:txBody>
                    <a:bodyPr/>
                    <a:lstStyle/>
                    <a:p>
                      <a:pPr algn="ctr">
                        <a:spcAft>
                          <a:spcPts val="0"/>
                        </a:spcAft>
                      </a:pPr>
                      <a:r>
                        <a:rPr lang="zh-CN" sz="1400" kern="100" dirty="0">
                          <a:effectLst/>
                        </a:rPr>
                        <a:t>铁</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dirty="0">
                          <a:effectLst/>
                        </a:rPr>
                        <a:t>12.1</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400" kern="100" dirty="0" smtClean="0">
                          <a:effectLst/>
                          <a:latin typeface="Calibri" pitchFamily="34" charset="0"/>
                          <a:ea typeface="宋体" pitchFamily="2" charset="-122"/>
                          <a:cs typeface="Times New Roman" pitchFamily="18" charset="0"/>
                        </a:rPr>
                        <a:t>31</a:t>
                      </a:r>
                      <a:endParaRPr lang="zh-CN" sz="1400" kern="100" dirty="0">
                        <a:effectLst/>
                        <a:latin typeface="Calibri" pitchFamily="34" charset="0"/>
                        <a:ea typeface="宋体" pitchFamily="2" charset="-122"/>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sp>
        <p:nvSpPr>
          <p:cNvPr id="7" name="矩形 6"/>
          <p:cNvSpPr/>
          <p:nvPr/>
        </p:nvSpPr>
        <p:spPr>
          <a:xfrm>
            <a:off x="4507309" y="3111092"/>
            <a:ext cx="4065191" cy="1384995"/>
          </a:xfrm>
          <a:prstGeom prst="rect">
            <a:avLst/>
          </a:prstGeom>
        </p:spPr>
        <p:txBody>
          <a:bodyPr wrap="square">
            <a:spAutoFit/>
          </a:bodyPr>
          <a:lstStyle/>
          <a:p>
            <a:pPr>
              <a:lnSpc>
                <a:spcPct val="150000"/>
              </a:lnSpc>
            </a:pPr>
            <a:r>
              <a:rPr lang="en-US" altLang="zh-CN" sz="1400" kern="100" dirty="0" smtClean="0">
                <a:latin typeface="+mn-ea"/>
                <a:cs typeface="Times New Roman" pitchFamily="18" charset="0"/>
              </a:rPr>
              <a:t>   </a:t>
            </a:r>
            <a:r>
              <a:rPr lang="zh-CN" altLang="zh-CN" sz="1400" kern="100" dirty="0" smtClean="0">
                <a:latin typeface="+mn-ea"/>
                <a:cs typeface="Times New Roman" pitchFamily="18" charset="0"/>
              </a:rPr>
              <a:t>设备</a:t>
            </a:r>
            <a:r>
              <a:rPr lang="zh-CN" altLang="zh-CN" sz="1400" kern="100" dirty="0">
                <a:latin typeface="+mn-ea"/>
                <a:cs typeface="Times New Roman" pitchFamily="18" charset="0"/>
              </a:rPr>
              <a:t>门宽度过短会导致散射后的粒子穿过较薄的混凝土而不经过设备门，从而在墙外形成一个高剂量区域，最高处约为</a:t>
            </a:r>
            <a:r>
              <a:rPr lang="en-US" altLang="zh-CN" sz="1400" kern="100" dirty="0">
                <a:latin typeface="+mn-ea"/>
                <a:cs typeface="Times New Roman" pitchFamily="18" charset="0"/>
              </a:rPr>
              <a:t>100μSv/h</a:t>
            </a:r>
            <a:r>
              <a:rPr lang="zh-CN" altLang="zh-CN" sz="1400" kern="100" dirty="0">
                <a:latin typeface="+mn-ea"/>
                <a:cs typeface="Times New Roman" pitchFamily="18" charset="0"/>
              </a:rPr>
              <a:t>，需要在设备门南侧添加局部</a:t>
            </a:r>
            <a:r>
              <a:rPr lang="zh-CN" altLang="zh-CN" sz="1400" kern="100" dirty="0" smtClean="0">
                <a:latin typeface="+mn-ea"/>
                <a:cs typeface="Times New Roman" pitchFamily="18" charset="0"/>
              </a:rPr>
              <a:t>屏蔽</a:t>
            </a:r>
            <a:r>
              <a:rPr lang="zh-CN" altLang="en-US" sz="1400" kern="100" dirty="0" smtClean="0">
                <a:latin typeface="+mn-ea"/>
                <a:cs typeface="Times New Roman" pitchFamily="18" charset="0"/>
              </a:rPr>
              <a:t>。</a:t>
            </a:r>
            <a:endParaRPr lang="zh-CN" altLang="en-US" sz="1400" dirty="0">
              <a:latin typeface="+mn-ea"/>
            </a:endParaRPr>
          </a:p>
        </p:txBody>
      </p:sp>
      <p:pic>
        <p:nvPicPr>
          <p:cNvPr id="12" name="图片 11"/>
          <p:cNvPicPr/>
          <p:nvPr/>
        </p:nvPicPr>
        <p:blipFill>
          <a:blip r:embed="rId2"/>
          <a:stretch>
            <a:fillRect/>
          </a:stretch>
        </p:blipFill>
        <p:spPr>
          <a:xfrm>
            <a:off x="4738687" y="4541672"/>
            <a:ext cx="3476625" cy="1710690"/>
          </a:xfrm>
          <a:prstGeom prst="rect">
            <a:avLst/>
          </a:prstGeom>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12006" y="1511562"/>
            <a:ext cx="8090694" cy="507831"/>
          </a:xfrm>
          <a:prstGeom prst="rect">
            <a:avLst/>
          </a:prstGeom>
        </p:spPr>
        <p:txBody>
          <a:bodyPr wrap="square">
            <a:spAutoFit/>
          </a:bodyPr>
          <a:lstStyle/>
          <a:p>
            <a:pPr>
              <a:lnSpc>
                <a:spcPct val="150000"/>
              </a:lnSpc>
              <a:defRPr/>
            </a:pPr>
            <a:r>
              <a:rPr lang="en-US" altLang="zh-CN" dirty="0" smtClean="0"/>
              <a:t>   </a:t>
            </a:r>
            <a:r>
              <a:rPr lang="zh-CN" altLang="zh-CN" sz="1400" dirty="0" smtClean="0"/>
              <a:t>模拟</a:t>
            </a:r>
            <a:r>
              <a:rPr lang="zh-CN" altLang="zh-CN" sz="1400" dirty="0"/>
              <a:t>了靶处于不同位置时，实验站整体剂量分布如图所示，此时墙外及门外剂量均低于</a:t>
            </a:r>
            <a:r>
              <a:rPr lang="en-US" altLang="zh-CN" sz="1400" dirty="0" smtClean="0"/>
              <a:t>2.5μSv/h</a:t>
            </a:r>
            <a:r>
              <a:rPr lang="zh-CN" altLang="en-US" sz="1400" dirty="0" smtClean="0"/>
              <a:t>。</a:t>
            </a:r>
            <a:endParaRPr lang="zh-CN" altLang="en-US" sz="1400" dirty="0">
              <a:latin typeface="+mn-ea"/>
            </a:endParaRPr>
          </a:p>
        </p:txBody>
      </p:sp>
      <p:sp>
        <p:nvSpPr>
          <p:cNvPr id="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en-US" altLang="zh-CN" kern="0" dirty="0" smtClean="0">
                <a:solidFill>
                  <a:srgbClr val="990099"/>
                </a:solidFill>
                <a:latin typeface="+mn-ea"/>
                <a:ea typeface="+mn-ea"/>
              </a:rPr>
              <a:t>gamma</a:t>
            </a:r>
            <a:r>
              <a:rPr lang="zh-CN" altLang="en-US" kern="0" dirty="0" smtClean="0">
                <a:solidFill>
                  <a:srgbClr val="990099"/>
                </a:solidFill>
                <a:latin typeface="+mn-ea"/>
                <a:ea typeface="+mn-ea"/>
              </a:rPr>
              <a:t>实验站</a:t>
            </a:r>
            <a:endParaRPr lang="zh-CN" altLang="en-US" kern="0" dirty="0">
              <a:solidFill>
                <a:srgbClr val="990099"/>
              </a:solidFill>
              <a:latin typeface="+mn-ea"/>
              <a:ea typeface="+mn-ea"/>
            </a:endParaRPr>
          </a:p>
        </p:txBody>
      </p:sp>
      <p:pic>
        <p:nvPicPr>
          <p:cNvPr id="11" name="图片 10"/>
          <p:cNvPicPr/>
          <p:nvPr/>
        </p:nvPicPr>
        <p:blipFill>
          <a:blip r:embed="rId1"/>
          <a:stretch>
            <a:fillRect/>
          </a:stretch>
        </p:blipFill>
        <p:spPr>
          <a:xfrm>
            <a:off x="1611630" y="2019393"/>
            <a:ext cx="6084570" cy="4811395"/>
          </a:xfrm>
          <a:prstGeom prst="rect">
            <a:avLst/>
          </a:prstGeom>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6" name="文本框 5"/>
          <p:cNvSpPr txBox="1"/>
          <p:nvPr/>
        </p:nvSpPr>
        <p:spPr>
          <a:xfrm>
            <a:off x="870516" y="1549531"/>
            <a:ext cx="7587684" cy="1338828"/>
          </a:xfrm>
          <a:prstGeom prst="rect">
            <a:avLst/>
          </a:prstGeom>
          <a:noFill/>
        </p:spPr>
        <p:txBody>
          <a:bodyPr wrap="square" rtlCol="0">
            <a:spAutoFit/>
          </a:bodyPr>
          <a:lstStyle/>
          <a:p>
            <a:pPr>
              <a:lnSpc>
                <a:spcPct val="150000"/>
              </a:lnSpc>
            </a:pPr>
            <a:r>
              <a:rPr lang="en-US" altLang="zh-CN" sz="1350" dirty="0"/>
              <a:t>      </a:t>
            </a:r>
            <a:r>
              <a:rPr lang="zh-CN" altLang="zh-CN" sz="1350" dirty="0">
                <a:latin typeface="黑体" pitchFamily="49" charset="-122"/>
                <a:ea typeface="黑体" pitchFamily="49" charset="-122"/>
              </a:rPr>
              <a:t>束流安全闸用于防止隧道中产生的中子、</a:t>
            </a:r>
            <a:r>
              <a:rPr lang="en-US" altLang="zh-CN" sz="1350" dirty="0" smtClean="0">
                <a:latin typeface="黑体" pitchFamily="49" charset="-122"/>
                <a:ea typeface="黑体" pitchFamily="49" charset="-122"/>
              </a:rPr>
              <a:t>X/γ</a:t>
            </a:r>
            <a:r>
              <a:rPr lang="zh-CN" altLang="en-US" sz="1350" dirty="0" smtClean="0">
                <a:latin typeface="黑体" pitchFamily="49" charset="-122"/>
                <a:ea typeface="黑体" pitchFamily="49" charset="-122"/>
              </a:rPr>
              <a:t>射线产生的</a:t>
            </a:r>
            <a:r>
              <a:rPr lang="zh-CN" altLang="zh-CN" sz="1350" dirty="0" smtClean="0">
                <a:latin typeface="黑体" pitchFamily="49" charset="-122"/>
                <a:ea typeface="黑体" pitchFamily="49" charset="-122"/>
              </a:rPr>
              <a:t>辐射</a:t>
            </a:r>
            <a:r>
              <a:rPr lang="zh-CN" altLang="zh-CN" sz="1350" dirty="0">
                <a:latin typeface="黑体" pitchFamily="49" charset="-122"/>
                <a:ea typeface="黑体" pitchFamily="49" charset="-122"/>
              </a:rPr>
              <a:t>进入到伽马实验站。束流安全闸处于常闭模式，屏蔽功能与隧道南端屏蔽墙</a:t>
            </a:r>
            <a:r>
              <a:rPr lang="zh-CN" altLang="en-US" sz="1350" dirty="0">
                <a:latin typeface="黑体" pitchFamily="49" charset="-122"/>
                <a:ea typeface="黑体" pitchFamily="49" charset="-122"/>
              </a:rPr>
              <a:t>相同</a:t>
            </a:r>
            <a:r>
              <a:rPr lang="zh-CN" altLang="zh-CN" sz="1350" dirty="0">
                <a:latin typeface="黑体" pitchFamily="49" charset="-122"/>
                <a:ea typeface="黑体" pitchFamily="49" charset="-122"/>
              </a:rPr>
              <a:t>。使用</a:t>
            </a:r>
            <a:r>
              <a:rPr lang="en-US" altLang="zh-CN" sz="1350" dirty="0" smtClean="0">
                <a:latin typeface="黑体" pitchFamily="49" charset="-122"/>
                <a:ea typeface="黑体" pitchFamily="49" charset="-122"/>
              </a:rPr>
              <a:t>SHIELD11</a:t>
            </a:r>
            <a:r>
              <a:rPr lang="zh-CN" altLang="en-US" sz="1350" dirty="0" smtClean="0">
                <a:latin typeface="黑体" pitchFamily="49" charset="-122"/>
                <a:ea typeface="黑体" pitchFamily="49" charset="-122"/>
              </a:rPr>
              <a:t>与经验公式</a:t>
            </a:r>
            <a:r>
              <a:rPr lang="zh-CN" altLang="zh-CN" sz="1350" dirty="0" smtClean="0">
                <a:latin typeface="黑体" pitchFamily="49" charset="-122"/>
                <a:ea typeface="黑体" pitchFamily="49" charset="-122"/>
              </a:rPr>
              <a:t>计算</a:t>
            </a:r>
            <a:r>
              <a:rPr lang="zh-CN" altLang="zh-CN" sz="1350" dirty="0">
                <a:latin typeface="黑体" pitchFamily="49" charset="-122"/>
                <a:ea typeface="黑体" pitchFamily="49" charset="-122"/>
              </a:rPr>
              <a:t>了铁、铅两种材料不同厚度情况下，安全闸后的剂量情况，同时考虑</a:t>
            </a:r>
            <a:r>
              <a:rPr lang="en-US" altLang="zh-CN" sz="1350" dirty="0">
                <a:latin typeface="黑体" pitchFamily="49" charset="-122"/>
                <a:ea typeface="黑体" pitchFamily="49" charset="-122"/>
              </a:rPr>
              <a:t>SHIELD11</a:t>
            </a:r>
            <a:r>
              <a:rPr lang="zh-CN" altLang="zh-CN" sz="1350" dirty="0">
                <a:latin typeface="黑体" pitchFamily="49" charset="-122"/>
                <a:ea typeface="黑体" pitchFamily="49" charset="-122"/>
              </a:rPr>
              <a:t>在计算前向剂量在铁中的衰减存在结果偏</a:t>
            </a:r>
            <a:r>
              <a:rPr lang="zh-CN" altLang="zh-CN" sz="1350" dirty="0" smtClean="0">
                <a:latin typeface="黑体" pitchFamily="49" charset="-122"/>
                <a:ea typeface="黑体" pitchFamily="49" charset="-122"/>
              </a:rPr>
              <a:t>小，</a:t>
            </a:r>
            <a:r>
              <a:rPr lang="zh-CN" altLang="zh-CN" sz="1350" dirty="0">
                <a:latin typeface="黑体" pitchFamily="49" charset="-122"/>
                <a:ea typeface="黑体" pitchFamily="49" charset="-122"/>
              </a:rPr>
              <a:t>需要对结果采取更为保守的处理。束流安全闸初步方案为半径</a:t>
            </a:r>
            <a:r>
              <a:rPr lang="en-US" altLang="zh-CN" sz="1350" dirty="0">
                <a:latin typeface="黑体" pitchFamily="49" charset="-122"/>
                <a:ea typeface="黑体" pitchFamily="49" charset="-122"/>
              </a:rPr>
              <a:t>50cm</a:t>
            </a:r>
            <a:r>
              <a:rPr lang="zh-CN" altLang="zh-CN" sz="1350" dirty="0">
                <a:latin typeface="黑体" pitchFamily="49" charset="-122"/>
                <a:ea typeface="黑体" pitchFamily="49" charset="-122"/>
              </a:rPr>
              <a:t>，厚度</a:t>
            </a:r>
            <a:r>
              <a:rPr lang="en-US" altLang="zh-CN" sz="1350" dirty="0">
                <a:latin typeface="黑体" pitchFamily="49" charset="-122"/>
                <a:ea typeface="黑体" pitchFamily="49" charset="-122"/>
              </a:rPr>
              <a:t>90cm</a:t>
            </a:r>
            <a:r>
              <a:rPr lang="zh-CN" altLang="zh-CN" sz="1350" dirty="0">
                <a:latin typeface="黑体" pitchFamily="49" charset="-122"/>
                <a:ea typeface="黑体" pitchFamily="49" charset="-122"/>
              </a:rPr>
              <a:t>的铁圆柱</a:t>
            </a:r>
            <a:r>
              <a:rPr lang="zh-CN" altLang="en-US" sz="1350" dirty="0">
                <a:latin typeface="黑体" pitchFamily="49" charset="-122"/>
                <a:ea typeface="黑体" pitchFamily="49" charset="-122"/>
              </a:rPr>
              <a:t>。</a:t>
            </a:r>
            <a:endParaRPr lang="zh-CN" altLang="en-US" sz="1350" dirty="0">
              <a:latin typeface="黑体" pitchFamily="49" charset="-122"/>
              <a:ea typeface="黑体" pitchFamily="49" charset="-122"/>
            </a:endParaRPr>
          </a:p>
        </p:txBody>
      </p:sp>
      <p:graphicFrame>
        <p:nvGraphicFramePr>
          <p:cNvPr id="5" name="表格 4"/>
          <p:cNvGraphicFramePr>
            <a:graphicFrameLocks noGrp="1"/>
          </p:cNvGraphicFramePr>
          <p:nvPr/>
        </p:nvGraphicFramePr>
        <p:xfrm>
          <a:off x="965201" y="3116703"/>
          <a:ext cx="2666999" cy="2507784"/>
        </p:xfrm>
        <a:graphic>
          <a:graphicData uri="http://schemas.openxmlformats.org/drawingml/2006/table">
            <a:tbl>
              <a:tblPr firstRow="1" firstCol="1" bandRow="1">
                <a:tableStyleId>{5C22544A-7EE6-4342-B048-85BDC9FD1C3A}</a:tableStyleId>
              </a:tblPr>
              <a:tblGrid>
                <a:gridCol w="853793"/>
                <a:gridCol w="906603"/>
                <a:gridCol w="906603"/>
              </a:tblGrid>
              <a:tr h="417964">
                <a:tc>
                  <a:txBody>
                    <a:bodyPr/>
                    <a:lstStyle/>
                    <a:p>
                      <a:pPr algn="ctr">
                        <a:spcBef>
                          <a:spcPts val="600"/>
                        </a:spcBef>
                        <a:spcAft>
                          <a:spcPts val="600"/>
                        </a:spcAft>
                      </a:pPr>
                      <a:r>
                        <a:rPr lang="en-US" sz="1400" kern="100" dirty="0">
                          <a:effectLst/>
                          <a:latin typeface="+mn-ea"/>
                          <a:ea typeface="+mn-ea"/>
                        </a:rPr>
                        <a:t> </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400" kern="100" dirty="0">
                          <a:effectLst/>
                          <a:latin typeface="+mn-ea"/>
                          <a:ea typeface="+mn-ea"/>
                        </a:rPr>
                        <a:t>铁</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zh-CN" sz="1400" kern="100" dirty="0">
                          <a:effectLst/>
                          <a:latin typeface="+mn-ea"/>
                          <a:ea typeface="+mn-ea"/>
                        </a:rPr>
                        <a:t>铅</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417964">
                <a:tc>
                  <a:txBody>
                    <a:bodyPr/>
                    <a:lstStyle/>
                    <a:p>
                      <a:pPr algn="ctr">
                        <a:spcAft>
                          <a:spcPts val="0"/>
                        </a:spcAft>
                      </a:pPr>
                      <a:r>
                        <a:rPr lang="zh-CN" sz="1400" kern="100">
                          <a:effectLst/>
                          <a:latin typeface="+mn-ea"/>
                          <a:ea typeface="+mn-ea"/>
                        </a:rPr>
                        <a:t>厚度（</a:t>
                      </a:r>
                      <a:r>
                        <a:rPr lang="en-US" sz="1400" kern="100">
                          <a:effectLst/>
                          <a:latin typeface="+mn-ea"/>
                          <a:ea typeface="+mn-ea"/>
                        </a:rPr>
                        <a:t>m</a:t>
                      </a:r>
                      <a:r>
                        <a:rPr lang="zh-CN" sz="1400" kern="100">
                          <a:effectLst/>
                          <a:latin typeface="+mn-ea"/>
                          <a:ea typeface="+mn-ea"/>
                        </a:rPr>
                        <a:t>）</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gridSpan="2">
                  <a:txBody>
                    <a:bodyPr/>
                    <a:lstStyle/>
                    <a:p>
                      <a:pPr algn="ctr">
                        <a:spcAft>
                          <a:spcPts val="0"/>
                        </a:spcAft>
                      </a:pPr>
                      <a:r>
                        <a:rPr lang="zh-CN" sz="1400" kern="100" dirty="0">
                          <a:effectLst/>
                          <a:latin typeface="+mn-ea"/>
                          <a:ea typeface="+mn-ea"/>
                        </a:rPr>
                        <a:t>剂量率（</a:t>
                      </a:r>
                      <a:r>
                        <a:rPr lang="en-US" sz="1400" kern="100" dirty="0" err="1">
                          <a:effectLst/>
                          <a:latin typeface="+mn-ea"/>
                          <a:ea typeface="+mn-ea"/>
                        </a:rPr>
                        <a:t>uSv</a:t>
                      </a:r>
                      <a:r>
                        <a:rPr lang="en-US" sz="1400" kern="100" dirty="0">
                          <a:effectLst/>
                          <a:latin typeface="+mn-ea"/>
                          <a:ea typeface="+mn-ea"/>
                        </a:rPr>
                        <a:t>/h</a:t>
                      </a:r>
                      <a:r>
                        <a:rPr lang="zh-CN" sz="1400" kern="100" dirty="0">
                          <a:effectLst/>
                          <a:latin typeface="+mn-ea"/>
                          <a:ea typeface="+mn-ea"/>
                        </a:rPr>
                        <a:t>）</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417964">
                <a:tc>
                  <a:txBody>
                    <a:bodyPr/>
                    <a:lstStyle/>
                    <a:p>
                      <a:pPr algn="ctr">
                        <a:spcAft>
                          <a:spcPts val="0"/>
                        </a:spcAft>
                      </a:pPr>
                      <a:r>
                        <a:rPr lang="en-US" sz="1400" kern="100">
                          <a:effectLst/>
                          <a:latin typeface="+mn-ea"/>
                          <a:ea typeface="+mn-ea"/>
                        </a:rPr>
                        <a:t>1</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dirty="0">
                          <a:effectLst/>
                          <a:latin typeface="+mn-ea"/>
                          <a:ea typeface="+mn-ea"/>
                        </a:rPr>
                        <a:t>0.191</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n-ea"/>
                          <a:ea typeface="+mn-ea"/>
                        </a:rPr>
                        <a:t>0.154</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964">
                <a:tc>
                  <a:txBody>
                    <a:bodyPr/>
                    <a:lstStyle/>
                    <a:p>
                      <a:pPr algn="ctr">
                        <a:spcAft>
                          <a:spcPts val="0"/>
                        </a:spcAft>
                      </a:pPr>
                      <a:r>
                        <a:rPr lang="en-US" sz="1400" kern="100">
                          <a:effectLst/>
                          <a:latin typeface="+mn-ea"/>
                          <a:ea typeface="+mn-ea"/>
                        </a:rPr>
                        <a:t>0.9</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a:effectLst/>
                          <a:latin typeface="+mn-ea"/>
                          <a:ea typeface="+mn-ea"/>
                        </a:rPr>
                        <a:t>0.35</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n-ea"/>
                          <a:ea typeface="+mn-ea"/>
                        </a:rPr>
                        <a:t>0.281</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964">
                <a:tc>
                  <a:txBody>
                    <a:bodyPr/>
                    <a:lstStyle/>
                    <a:p>
                      <a:pPr algn="ctr">
                        <a:spcAft>
                          <a:spcPts val="0"/>
                        </a:spcAft>
                      </a:pPr>
                      <a:r>
                        <a:rPr lang="en-US" sz="1400" kern="100">
                          <a:effectLst/>
                          <a:latin typeface="+mn-ea"/>
                          <a:ea typeface="+mn-ea"/>
                        </a:rPr>
                        <a:t>0.8</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a:effectLst/>
                          <a:latin typeface="+mn-ea"/>
                          <a:ea typeface="+mn-ea"/>
                        </a:rPr>
                        <a:t>0.623</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n-ea"/>
                          <a:ea typeface="+mn-ea"/>
                        </a:rPr>
                        <a:t>0.514</a:t>
                      </a:r>
                      <a:endParaRPr lang="zh-CN" sz="1400" kern="10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964">
                <a:tc>
                  <a:txBody>
                    <a:bodyPr/>
                    <a:lstStyle/>
                    <a:p>
                      <a:pPr algn="ctr">
                        <a:spcAft>
                          <a:spcPts val="0"/>
                        </a:spcAft>
                      </a:pPr>
                      <a:r>
                        <a:rPr lang="en-US" sz="1400" kern="100" dirty="0">
                          <a:effectLst/>
                          <a:latin typeface="+mn-ea"/>
                          <a:ea typeface="+mn-ea"/>
                        </a:rPr>
                        <a:t>0.7</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lgn="ctr">
                        <a:spcAft>
                          <a:spcPts val="0"/>
                        </a:spcAft>
                      </a:pPr>
                      <a:r>
                        <a:rPr lang="en-US" sz="1400" kern="100" dirty="0">
                          <a:effectLst/>
                          <a:latin typeface="+mn-ea"/>
                          <a:ea typeface="+mn-ea"/>
                        </a:rPr>
                        <a:t>1.11</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n-ea"/>
                          <a:ea typeface="+mn-ea"/>
                        </a:rPr>
                        <a:t>0.943</a:t>
                      </a:r>
                      <a:endParaRPr lang="zh-CN" sz="1400" kern="100" dirty="0">
                        <a:effectLst/>
                        <a:latin typeface="+mn-ea"/>
                        <a:ea typeface="+mn-ea"/>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图片 7"/>
          <p:cNvPicPr>
            <a:picLocks noChangeAspect="1"/>
          </p:cNvPicPr>
          <p:nvPr/>
        </p:nvPicPr>
        <p:blipFill>
          <a:blip r:embed="rId1"/>
          <a:stretch>
            <a:fillRect/>
          </a:stretch>
        </p:blipFill>
        <p:spPr>
          <a:xfrm>
            <a:off x="3810000" y="3219918"/>
            <a:ext cx="4984394" cy="2301354"/>
          </a:xfrm>
          <a:prstGeom prst="rect">
            <a:avLst/>
          </a:prstGeom>
        </p:spPr>
      </p:pic>
      <p:sp>
        <p:nvSpPr>
          <p:cNvPr id="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束流安全闸</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9" name="矩形 8"/>
          <p:cNvSpPr/>
          <p:nvPr/>
        </p:nvSpPr>
        <p:spPr>
          <a:xfrm>
            <a:off x="1073612" y="1682600"/>
            <a:ext cx="6540191" cy="1234953"/>
          </a:xfrm>
          <a:prstGeom prst="rect">
            <a:avLst/>
          </a:prstGeom>
        </p:spPr>
        <p:txBody>
          <a:bodyPr wrap="square">
            <a:spAutoFit/>
          </a:bodyPr>
          <a:lstStyle/>
          <a:p>
            <a:pPr>
              <a:lnSpc>
                <a:spcPct val="150000"/>
              </a:lnSpc>
            </a:pPr>
            <a:r>
              <a:rPr lang="zh-CN" altLang="en-US" sz="1350" dirty="0">
                <a:latin typeface="黑体" pitchFamily="49" charset="-122"/>
                <a:ea typeface="黑体" pitchFamily="49" charset="-122"/>
              </a:rPr>
              <a:t>中子和光子在迷道内的散射计算方法均采用</a:t>
            </a:r>
            <a:r>
              <a:rPr lang="en-US" sz="1350" dirty="0">
                <a:latin typeface="黑体" pitchFamily="49" charset="-122"/>
                <a:ea typeface="黑体" pitchFamily="49" charset="-122"/>
              </a:rPr>
              <a:t>NCRP144</a:t>
            </a:r>
            <a:r>
              <a:rPr lang="zh-CN" altLang="en-US" sz="1350" dirty="0">
                <a:latin typeface="黑体" pitchFamily="49" charset="-122"/>
                <a:ea typeface="黑体" pitchFamily="49" charset="-122"/>
              </a:rPr>
              <a:t>号报告的建议方法，计算公式为</a:t>
            </a:r>
            <a:endParaRPr lang="en-US" altLang="zh-CN" sz="1350" dirty="0">
              <a:latin typeface="黑体" pitchFamily="49" charset="-122"/>
              <a:ea typeface="黑体" pitchFamily="49" charset="-122"/>
            </a:endParaRPr>
          </a:p>
          <a:p>
            <a:pPr>
              <a:lnSpc>
                <a:spcPct val="150000"/>
              </a:lnSpc>
            </a:pPr>
            <a:r>
              <a:rPr lang="en-US" altLang="zh-CN" sz="1350" dirty="0">
                <a:latin typeface="黑体" pitchFamily="49" charset="-122"/>
                <a:ea typeface="黑体" pitchFamily="49" charset="-122"/>
              </a:rPr>
              <a:t>  1</a:t>
            </a:r>
            <a:r>
              <a:rPr lang="zh-CN" altLang="en-US" sz="1350" dirty="0">
                <a:latin typeface="黑体" pitchFamily="49" charset="-122"/>
                <a:ea typeface="黑体" pitchFamily="49" charset="-122"/>
              </a:rPr>
              <a:t>、</a:t>
            </a:r>
            <a:r>
              <a:rPr lang="zh-CN" altLang="zh-CN" sz="1350" dirty="0">
                <a:latin typeface="黑体" pitchFamily="49" charset="-122"/>
                <a:ea typeface="黑体" pitchFamily="49" charset="-122"/>
              </a:rPr>
              <a:t>中子在迷道内散射的计算方法：</a:t>
            </a:r>
            <a:endParaRPr lang="en-US" altLang="zh-CN" sz="1350" dirty="0">
              <a:latin typeface="黑体" pitchFamily="49" charset="-122"/>
              <a:ea typeface="黑体" pitchFamily="49" charset="-122"/>
            </a:endParaRPr>
          </a:p>
          <a:p>
            <a:pPr>
              <a:lnSpc>
                <a:spcPct val="150000"/>
              </a:lnSpc>
            </a:pPr>
            <a:r>
              <a:rPr lang="en-US" altLang="zh-CN" sz="1350" dirty="0">
                <a:latin typeface="黑体" pitchFamily="49" charset="-122"/>
                <a:ea typeface="黑体" pitchFamily="49" charset="-122"/>
              </a:rPr>
              <a:t>      </a:t>
            </a:r>
            <a:r>
              <a:rPr lang="zh-CN" altLang="zh-CN" sz="1350" dirty="0">
                <a:latin typeface="黑体" pitchFamily="49" charset="-122"/>
                <a:ea typeface="黑体" pitchFamily="49" charset="-122"/>
              </a:rPr>
              <a:t>对于初次转弯（射线从散射源点开始的第一段）计算公式如下：</a:t>
            </a:r>
            <a:endParaRPr lang="en-US" altLang="zh-CN" sz="1350" dirty="0">
              <a:latin typeface="黑体" pitchFamily="49" charset="-122"/>
              <a:ea typeface="黑体" pitchFamily="49" charset="-122"/>
            </a:endParaRPr>
          </a:p>
          <a:p>
            <a:endParaRPr lang="zh-CN" altLang="en-US" sz="1350" dirty="0"/>
          </a:p>
        </p:txBody>
      </p:sp>
      <p:sp>
        <p:nvSpPr>
          <p:cNvPr id="24586" name="Rectangle 48"/>
          <p:cNvSpPr>
            <a:spLocks noChangeArrowheads="1"/>
          </p:cNvSpPr>
          <p:nvPr/>
        </p:nvSpPr>
        <p:spPr bwMode="auto">
          <a:xfrm>
            <a:off x="1871701" y="201444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24587" name="对象 24586"/>
          <p:cNvGraphicFramePr>
            <a:graphicFrameLocks noChangeAspect="1"/>
          </p:cNvGraphicFramePr>
          <p:nvPr/>
        </p:nvGraphicFramePr>
        <p:xfrm>
          <a:off x="3015471" y="2704964"/>
          <a:ext cx="1328236" cy="477335"/>
        </p:xfrm>
        <a:graphic>
          <a:graphicData uri="http://schemas.openxmlformats.org/presentationml/2006/ole">
            <mc:AlternateContent xmlns:mc="http://schemas.openxmlformats.org/markup-compatibility/2006">
              <mc:Choice xmlns:v="urn:schemas-microsoft-com:vml" Requires="v">
                <p:oleObj spid="_x0000_s19774" name="公式" r:id="rId1" imgW="1397000" imgH="508000" progId="Equation.3">
                  <p:embed/>
                </p:oleObj>
              </mc:Choice>
              <mc:Fallback>
                <p:oleObj name="公式" r:id="rId1" imgW="1397000" imgH="508000" progId="Equation.3">
                  <p:embed/>
                  <p:pic>
                    <p:nvPicPr>
                      <p:cNvPr id="0" name="对象 245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471" y="2704964"/>
                        <a:ext cx="1328236" cy="477335"/>
                      </a:xfrm>
                      <a:prstGeom prst="rect">
                        <a:avLst/>
                      </a:prstGeom>
                      <a:noFill/>
                    </p:spPr>
                  </p:pic>
                </p:oleObj>
              </mc:Fallback>
            </mc:AlternateContent>
          </a:graphicData>
        </a:graphic>
      </p:graphicFrame>
      <p:sp>
        <p:nvSpPr>
          <p:cNvPr id="24588" name="文本框 24587"/>
          <p:cNvSpPr txBox="1"/>
          <p:nvPr/>
        </p:nvSpPr>
        <p:spPr>
          <a:xfrm>
            <a:off x="1899746" y="3182299"/>
            <a:ext cx="4887924" cy="1131079"/>
          </a:xfrm>
          <a:prstGeom prst="rect">
            <a:avLst/>
          </a:prstGeom>
          <a:noFill/>
        </p:spPr>
        <p:txBody>
          <a:bodyPr wrap="square" rtlCol="0">
            <a:spAutoFit/>
          </a:bodyPr>
          <a:lstStyle/>
          <a:p>
            <a:pPr>
              <a:lnSpc>
                <a:spcPct val="150000"/>
              </a:lnSpc>
            </a:pPr>
            <a:r>
              <a:rPr lang="zh-CN" altLang="zh-CN" sz="1350" dirty="0">
                <a:latin typeface="黑体" pitchFamily="49" charset="-122"/>
                <a:ea typeface="黑体" pitchFamily="49" charset="-122"/>
              </a:rPr>
              <a:t>对于射线接下来的其它各个段计算公式为</a:t>
            </a:r>
            <a:r>
              <a:rPr lang="zh-CN" altLang="zh-CN" sz="1350" dirty="0"/>
              <a:t>：</a:t>
            </a:r>
            <a:endParaRPr lang="en-US" altLang="zh-CN" sz="1350" dirty="0"/>
          </a:p>
          <a:p>
            <a:pPr>
              <a:lnSpc>
                <a:spcPct val="150000"/>
              </a:lnSpc>
            </a:pPr>
            <a:endParaRPr lang="en-US" altLang="zh-CN" sz="1350" i="1" dirty="0">
              <a:latin typeface="黑体" pitchFamily="49" charset="-122"/>
              <a:ea typeface="黑体" pitchFamily="49" charset="-122"/>
            </a:endParaRPr>
          </a:p>
          <a:p>
            <a:endParaRPr lang="en-US" altLang="zh-CN" sz="1350" dirty="0">
              <a:latin typeface="黑体" pitchFamily="49" charset="-122"/>
              <a:ea typeface="黑体" pitchFamily="49" charset="-122"/>
            </a:endParaRPr>
          </a:p>
          <a:p>
            <a:r>
              <a:rPr lang="en-US" altLang="zh-CN" sz="1350" dirty="0"/>
              <a:t> </a:t>
            </a:r>
            <a:endParaRPr lang="zh-CN" altLang="en-US" sz="1350" dirty="0"/>
          </a:p>
        </p:txBody>
      </p:sp>
      <p:sp>
        <p:nvSpPr>
          <p:cNvPr id="24589" name="Rectangle 51"/>
          <p:cNvSpPr>
            <a:spLocks noChangeArrowheads="1"/>
          </p:cNvSpPr>
          <p:nvPr/>
        </p:nvSpPr>
        <p:spPr bwMode="auto">
          <a:xfrm>
            <a:off x="1143001" y="7427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24590" name="对象 24589"/>
          <p:cNvGraphicFramePr>
            <a:graphicFrameLocks noChangeAspect="1"/>
          </p:cNvGraphicFramePr>
          <p:nvPr/>
        </p:nvGraphicFramePr>
        <p:xfrm>
          <a:off x="2480314" y="3557729"/>
          <a:ext cx="2335817" cy="473477"/>
        </p:xfrm>
        <a:graphic>
          <a:graphicData uri="http://schemas.openxmlformats.org/presentationml/2006/ole">
            <mc:AlternateContent xmlns:mc="http://schemas.openxmlformats.org/markup-compatibility/2006">
              <mc:Choice xmlns:v="urn:schemas-microsoft-com:vml" Requires="v">
                <p:oleObj spid="_x0000_s19775" name="公式" r:id="rId3" imgW="2514600" imgH="508000" progId="Equation.3">
                  <p:embed/>
                </p:oleObj>
              </mc:Choice>
              <mc:Fallback>
                <p:oleObj name="公式" r:id="rId3" imgW="2514600" imgH="508000" progId="Equation.3">
                  <p:embed/>
                  <p:pic>
                    <p:nvPicPr>
                      <p:cNvPr id="0" name="对象 245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314" y="3557729"/>
                        <a:ext cx="2335817" cy="473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4" name="Rectangle 56"/>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24595" name="对象 24594"/>
          <p:cNvGraphicFramePr>
            <a:graphicFrameLocks noChangeAspect="1"/>
          </p:cNvGraphicFramePr>
          <p:nvPr/>
        </p:nvGraphicFramePr>
        <p:xfrm>
          <a:off x="1920061" y="4716104"/>
          <a:ext cx="405818" cy="198768"/>
        </p:xfrm>
        <a:graphic>
          <a:graphicData uri="http://schemas.openxmlformats.org/presentationml/2006/ole">
            <mc:AlternateContent xmlns:mc="http://schemas.openxmlformats.org/markup-compatibility/2006">
              <mc:Choice xmlns:v="urn:schemas-microsoft-com:vml" Requires="v">
                <p:oleObj spid="_x0000_s19776" name="公式" r:id="rId5" imgW="471170" imgH="229235" progId="Equation.3">
                  <p:embed/>
                </p:oleObj>
              </mc:Choice>
              <mc:Fallback>
                <p:oleObj name="公式" r:id="rId5" imgW="471170" imgH="229235" progId="Equation.3">
                  <p:embed/>
                  <p:pic>
                    <p:nvPicPr>
                      <p:cNvPr id="0" name="对象 245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061" y="4716104"/>
                        <a:ext cx="405818" cy="198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9" name="Rectangle 58"/>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24600" name="对象 24599"/>
          <p:cNvGraphicFramePr>
            <a:graphicFrameLocks noChangeAspect="1"/>
          </p:cNvGraphicFramePr>
          <p:nvPr/>
        </p:nvGraphicFramePr>
        <p:xfrm>
          <a:off x="1951085" y="5306005"/>
          <a:ext cx="264127" cy="226394"/>
        </p:xfrm>
        <a:graphic>
          <a:graphicData uri="http://schemas.openxmlformats.org/presentationml/2006/ole">
            <mc:AlternateContent xmlns:mc="http://schemas.openxmlformats.org/markup-compatibility/2006">
              <mc:Choice xmlns:v="urn:schemas-microsoft-com:vml" Requires="v">
                <p:oleObj spid="_x0000_s19777" name="公式" r:id="rId7" imgW="254635" imgH="229235" progId="Equation.3">
                  <p:embed/>
                </p:oleObj>
              </mc:Choice>
              <mc:Fallback>
                <p:oleObj name="公式" r:id="rId7" imgW="254635" imgH="229235" progId="Equation.3">
                  <p:embed/>
                  <p:pic>
                    <p:nvPicPr>
                      <p:cNvPr id="0" name="对象 245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1085" y="5306005"/>
                        <a:ext cx="264127" cy="226394"/>
                      </a:xfrm>
                      <a:prstGeom prst="rect">
                        <a:avLst/>
                      </a:prstGeom>
                      <a:noFill/>
                    </p:spPr>
                  </p:pic>
                </p:oleObj>
              </mc:Fallback>
            </mc:AlternateContent>
          </a:graphicData>
        </a:graphic>
      </p:graphicFrame>
      <p:sp>
        <p:nvSpPr>
          <p:cNvPr id="5" name="矩形 4"/>
          <p:cNvSpPr/>
          <p:nvPr/>
        </p:nvSpPr>
        <p:spPr>
          <a:xfrm>
            <a:off x="1884556" y="3990008"/>
            <a:ext cx="5773544" cy="1962076"/>
          </a:xfrm>
          <a:prstGeom prst="rect">
            <a:avLst/>
          </a:prstGeom>
        </p:spPr>
        <p:txBody>
          <a:bodyPr wrap="square">
            <a:spAutoFit/>
          </a:bodyPr>
          <a:lstStyle/>
          <a:p>
            <a:pPr>
              <a:lnSpc>
                <a:spcPct val="150000"/>
              </a:lnSpc>
            </a:pPr>
            <a:r>
              <a:rPr lang="en-US" altLang="zh-CN" sz="1350" i="1" dirty="0">
                <a:latin typeface="黑体" pitchFamily="49" charset="-122"/>
                <a:ea typeface="黑体" pitchFamily="49" charset="-122"/>
              </a:rPr>
              <a:t>r</a:t>
            </a:r>
            <a:r>
              <a:rPr lang="en-US" altLang="zh-CN" sz="1350" i="1" baseline="-25000" dirty="0">
                <a:latin typeface="黑体" pitchFamily="49" charset="-122"/>
                <a:ea typeface="黑体" pitchFamily="49" charset="-122"/>
              </a:rPr>
              <a:t>0</a:t>
            </a:r>
            <a:r>
              <a:rPr lang="zh-CN" altLang="zh-CN" sz="1350" dirty="0">
                <a:latin typeface="黑体" pitchFamily="49" charset="-122"/>
                <a:ea typeface="黑体" pitchFamily="49" charset="-122"/>
              </a:rPr>
              <a:t>为从辐射源到迷道口的距离，单位</a:t>
            </a:r>
            <a:r>
              <a:rPr lang="en-US" altLang="zh-CN" sz="1350" dirty="0">
                <a:latin typeface="黑体" pitchFamily="49" charset="-122"/>
                <a:ea typeface="黑体" pitchFamily="49" charset="-122"/>
              </a:rPr>
              <a:t>(m)</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r</a:t>
            </a:r>
            <a:r>
              <a:rPr lang="en-US" altLang="zh-CN" sz="1350" i="1" baseline="-25000" dirty="0">
                <a:latin typeface="黑体" pitchFamily="49" charset="-122"/>
                <a:ea typeface="黑体" pitchFamily="49" charset="-122"/>
              </a:rPr>
              <a:t>1</a:t>
            </a:r>
            <a:r>
              <a:rPr lang="zh-CN" altLang="zh-CN" sz="1350" dirty="0">
                <a:latin typeface="黑体" pitchFamily="49" charset="-122"/>
                <a:ea typeface="黑体" pitchFamily="49" charset="-122"/>
              </a:rPr>
              <a:t>为从辐射源到第一转折段（</a:t>
            </a:r>
            <a:r>
              <a:rPr lang="en-US" altLang="zh-CN" sz="1350" dirty="0">
                <a:latin typeface="黑体" pitchFamily="49" charset="-122"/>
                <a:ea typeface="黑体" pitchFamily="49" charset="-122"/>
              </a:rPr>
              <a:t>leg</a:t>
            </a:r>
            <a:r>
              <a:rPr lang="zh-CN" altLang="zh-CN" sz="1350" dirty="0">
                <a:latin typeface="黑体" pitchFamily="49" charset="-122"/>
                <a:ea typeface="黑体" pitchFamily="49" charset="-122"/>
              </a:rPr>
              <a:t>）的距离，单位</a:t>
            </a:r>
            <a:r>
              <a:rPr lang="en-US" altLang="zh-CN" sz="1350" dirty="0">
                <a:latin typeface="黑体" pitchFamily="49" charset="-122"/>
                <a:ea typeface="黑体" pitchFamily="49" charset="-122"/>
              </a:rPr>
              <a:t>(m)</a:t>
            </a:r>
            <a:r>
              <a:rPr lang="zh-CN" altLang="zh-CN" sz="1350" dirty="0">
                <a:latin typeface="黑体" pitchFamily="49" charset="-122"/>
                <a:ea typeface="黑体" pitchFamily="49" charset="-122"/>
              </a:rPr>
              <a:t>；</a:t>
            </a:r>
            <a:endParaRPr lang="en-US" altLang="zh-CN" sz="1350" dirty="0">
              <a:latin typeface="黑体" pitchFamily="49" charset="-122"/>
              <a:ea typeface="黑体" pitchFamily="49" charset="-122"/>
            </a:endParaRPr>
          </a:p>
          <a:p>
            <a:pPr>
              <a:lnSpc>
                <a:spcPct val="150000"/>
              </a:lnSpc>
            </a:pPr>
            <a:r>
              <a:rPr lang="en-US" altLang="zh-CN" sz="1350" dirty="0">
                <a:latin typeface="黑体" pitchFamily="49" charset="-122"/>
                <a:ea typeface="黑体" pitchFamily="49" charset="-122"/>
              </a:rPr>
              <a:t>    </a:t>
            </a:r>
            <a:r>
              <a:rPr lang="zh-CN" altLang="zh-CN" sz="1350" dirty="0">
                <a:latin typeface="黑体" pitchFamily="49" charset="-122"/>
                <a:ea typeface="黑体" pitchFamily="49" charset="-122"/>
              </a:rPr>
              <a:t>为辐射源在迷道口处的剂量当量；</a:t>
            </a:r>
            <a:endParaRPr lang="en-US"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A</a:t>
            </a:r>
            <a:r>
              <a:rPr lang="en-US" altLang="zh-CN" sz="1350" i="1" baseline="-25000" dirty="0">
                <a:latin typeface="黑体" pitchFamily="49" charset="-122"/>
                <a:ea typeface="黑体" pitchFamily="49" charset="-122"/>
              </a:rPr>
              <a:t>i</a:t>
            </a:r>
            <a:r>
              <a:rPr lang="zh-CN" altLang="zh-CN" sz="1350" dirty="0">
                <a:latin typeface="黑体" pitchFamily="49" charset="-122"/>
                <a:ea typeface="黑体" pitchFamily="49" charset="-122"/>
              </a:rPr>
              <a:t>为迷道口或者迷道内有效面积，单位</a:t>
            </a:r>
            <a:r>
              <a:rPr lang="en-US" altLang="zh-CN" sz="1350" dirty="0">
                <a:latin typeface="黑体" pitchFamily="49" charset="-122"/>
                <a:ea typeface="黑体" pitchFamily="49" charset="-122"/>
              </a:rPr>
              <a:t>(m</a:t>
            </a:r>
            <a:r>
              <a:rPr lang="en-US" altLang="zh-CN" sz="1350" baseline="30000" dirty="0">
                <a:latin typeface="黑体" pitchFamily="49" charset="-122"/>
                <a:ea typeface="黑体" pitchFamily="49" charset="-122"/>
              </a:rPr>
              <a:t>2</a:t>
            </a:r>
            <a:r>
              <a:rPr lang="en-US" altLang="zh-CN" sz="1350" dirty="0">
                <a:latin typeface="黑体" pitchFamily="49" charset="-122"/>
                <a:ea typeface="黑体" pitchFamily="49" charset="-122"/>
              </a:rPr>
              <a:t>)</a:t>
            </a:r>
            <a:endParaRPr lang="en-US" altLang="zh-CN" sz="1350" dirty="0">
              <a:latin typeface="黑体" pitchFamily="49" charset="-122"/>
              <a:ea typeface="黑体" pitchFamily="49" charset="-122"/>
            </a:endParaRPr>
          </a:p>
          <a:p>
            <a:pPr>
              <a:lnSpc>
                <a:spcPct val="150000"/>
              </a:lnSpc>
            </a:pPr>
            <a:r>
              <a:rPr lang="en-US" altLang="zh-CN" sz="1350" dirty="0">
                <a:latin typeface="黑体" pitchFamily="49" charset="-122"/>
                <a:ea typeface="黑体" pitchFamily="49" charset="-122"/>
              </a:rPr>
              <a:t>   </a:t>
            </a:r>
            <a:r>
              <a:rPr lang="zh-CN" altLang="zh-CN" sz="1350" dirty="0">
                <a:latin typeface="黑体" pitchFamily="49" charset="-122"/>
                <a:ea typeface="黑体" pitchFamily="49" charset="-122"/>
              </a:rPr>
              <a:t>为进入第</a:t>
            </a:r>
            <a:r>
              <a:rPr lang="en-US" altLang="zh-CN" sz="1350" i="1" dirty="0" err="1">
                <a:latin typeface="黑体" pitchFamily="49" charset="-122"/>
                <a:ea typeface="黑体" pitchFamily="49" charset="-122"/>
              </a:rPr>
              <a:t>i</a:t>
            </a:r>
            <a:r>
              <a:rPr lang="zh-CN" altLang="zh-CN" sz="1350" dirty="0">
                <a:latin typeface="黑体" pitchFamily="49" charset="-122"/>
                <a:ea typeface="黑体" pitchFamily="49" charset="-122"/>
              </a:rPr>
              <a:t>条迷道中心线在迷道入口处的剂量当量；</a:t>
            </a:r>
            <a:endParaRPr lang="en-US" altLang="zh-CN" sz="1350" dirty="0">
              <a:latin typeface="黑体" pitchFamily="49" charset="-122"/>
              <a:ea typeface="黑体" pitchFamily="49" charset="-122"/>
            </a:endParaRPr>
          </a:p>
          <a:p>
            <a:pPr>
              <a:lnSpc>
                <a:spcPct val="150000"/>
              </a:lnSpc>
            </a:pPr>
            <a:r>
              <a:rPr lang="en-US" altLang="zh-CN" sz="1350" i="1" dirty="0" err="1">
                <a:latin typeface="黑体" pitchFamily="49" charset="-122"/>
                <a:ea typeface="黑体" pitchFamily="49" charset="-122"/>
              </a:rPr>
              <a:t>r</a:t>
            </a:r>
            <a:r>
              <a:rPr lang="en-US" altLang="zh-CN" sz="1350" i="1" baseline="-25000" dirty="0" err="1">
                <a:latin typeface="黑体" pitchFamily="49" charset="-122"/>
                <a:ea typeface="黑体" pitchFamily="49" charset="-122"/>
              </a:rPr>
              <a:t>i</a:t>
            </a:r>
            <a:r>
              <a:rPr lang="zh-CN" altLang="zh-CN" sz="1350" dirty="0">
                <a:latin typeface="黑体" pitchFamily="49" charset="-122"/>
                <a:ea typeface="黑体" pitchFamily="49" charset="-122"/>
              </a:rPr>
              <a:t>为第</a:t>
            </a:r>
            <a:r>
              <a:rPr lang="en-US" altLang="zh-CN" sz="1350" i="1" dirty="0" err="1">
                <a:latin typeface="黑体" pitchFamily="49" charset="-122"/>
                <a:ea typeface="黑体" pitchFamily="49" charset="-122"/>
              </a:rPr>
              <a:t>i</a:t>
            </a:r>
            <a:r>
              <a:rPr lang="zh-CN" altLang="zh-CN" sz="1350" dirty="0">
                <a:latin typeface="黑体" pitchFamily="49" charset="-122"/>
                <a:ea typeface="黑体" pitchFamily="49" charset="-122"/>
              </a:rPr>
              <a:t>条迷道中心线长度，单位</a:t>
            </a:r>
            <a:r>
              <a:rPr lang="en-US" altLang="zh-CN" sz="1350" dirty="0">
                <a:latin typeface="黑体" pitchFamily="49" charset="-122"/>
                <a:ea typeface="黑体" pitchFamily="49" charset="-122"/>
              </a:rPr>
              <a:t>(m)</a:t>
            </a:r>
            <a:r>
              <a:rPr lang="zh-CN" altLang="zh-CN" sz="1350" dirty="0">
                <a:latin typeface="黑体" pitchFamily="49" charset="-122"/>
                <a:ea typeface="黑体" pitchFamily="49" charset="-122"/>
              </a:rPr>
              <a:t>。</a:t>
            </a:r>
            <a:endParaRPr lang="zh-CN" altLang="en-US" sz="1350" dirty="0">
              <a:latin typeface="黑体" pitchFamily="49" charset="-122"/>
              <a:ea typeface="黑体" pitchFamily="49" charset="-122"/>
            </a:endParaRPr>
          </a:p>
        </p:txBody>
      </p:sp>
      <p:sp>
        <p:nvSpPr>
          <p:cNvPr id="1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迷道</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24586" name="Rectangle 48"/>
          <p:cNvSpPr>
            <a:spLocks noChangeArrowheads="1"/>
          </p:cNvSpPr>
          <p:nvPr/>
        </p:nvSpPr>
        <p:spPr bwMode="auto">
          <a:xfrm>
            <a:off x="1871701" y="201444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sp>
        <p:nvSpPr>
          <p:cNvPr id="24589" name="Rectangle 51"/>
          <p:cNvSpPr>
            <a:spLocks noChangeArrowheads="1"/>
          </p:cNvSpPr>
          <p:nvPr/>
        </p:nvSpPr>
        <p:spPr bwMode="auto">
          <a:xfrm>
            <a:off x="1143001" y="7427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sp>
        <p:nvSpPr>
          <p:cNvPr id="24594" name="Rectangle 56"/>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sp>
        <p:nvSpPr>
          <p:cNvPr id="24599" name="Rectangle 58"/>
          <p:cNvSpPr>
            <a:spLocks noChangeArrowheads="1"/>
          </p:cNvSpPr>
          <p:nvPr/>
        </p:nvSpPr>
        <p:spPr bwMode="auto">
          <a:xfrm>
            <a:off x="1143001" y="7187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sp>
        <p:nvSpPr>
          <p:cNvPr id="5" name="文本框 4"/>
          <p:cNvSpPr txBox="1"/>
          <p:nvPr/>
        </p:nvSpPr>
        <p:spPr>
          <a:xfrm>
            <a:off x="1352085" y="2812496"/>
            <a:ext cx="6418956" cy="3104696"/>
          </a:xfrm>
          <a:prstGeom prst="rect">
            <a:avLst/>
          </a:prstGeom>
          <a:noFill/>
        </p:spPr>
        <p:txBody>
          <a:bodyPr wrap="square" rtlCol="0">
            <a:spAutoFit/>
          </a:bodyPr>
          <a:lstStyle/>
          <a:p>
            <a:pPr>
              <a:lnSpc>
                <a:spcPct val="150000"/>
              </a:lnSpc>
            </a:pPr>
            <a:r>
              <a:rPr lang="en-US" altLang="zh-CN" sz="1350" i="1" dirty="0"/>
              <a:t>                 </a:t>
            </a:r>
            <a:r>
              <a:rPr lang="en-US" altLang="zh-CN" sz="1350" i="1" dirty="0">
                <a:latin typeface="黑体" pitchFamily="49" charset="-122"/>
                <a:ea typeface="黑体" pitchFamily="49" charset="-122"/>
              </a:rPr>
              <a:t>H</a:t>
            </a:r>
            <a:r>
              <a:rPr lang="en-US" altLang="zh-CN" sz="1350" i="1" baseline="-25000" dirty="0">
                <a:latin typeface="黑体" pitchFamily="49" charset="-122"/>
                <a:ea typeface="黑体" pitchFamily="49" charset="-122"/>
              </a:rPr>
              <a:t>rj</a:t>
            </a:r>
            <a:r>
              <a:rPr lang="zh-CN" altLang="zh-CN" sz="1350" dirty="0">
                <a:latin typeface="黑体" pitchFamily="49" charset="-122"/>
                <a:ea typeface="黑体" pitchFamily="49" charset="-122"/>
              </a:rPr>
              <a:t>为经过多次反射后，到达迷宫口的辐射剂量（</a:t>
            </a:r>
            <a:r>
              <a:rPr lang="en-US" altLang="zh-CN" sz="1350" dirty="0" err="1">
                <a:latin typeface="黑体" pitchFamily="49" charset="-122"/>
                <a:ea typeface="黑体" pitchFamily="49" charset="-122"/>
              </a:rPr>
              <a:t>Sv</a:t>
            </a:r>
            <a:r>
              <a:rPr lang="en-US" altLang="zh-CN" sz="1350" dirty="0">
                <a:latin typeface="黑体" pitchFamily="49" charset="-122"/>
                <a:ea typeface="黑体" pitchFamily="49" charset="-122"/>
              </a:rPr>
              <a:t>/h</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H</a:t>
            </a:r>
            <a:r>
              <a:rPr lang="en-US" altLang="zh-CN" sz="1350" i="1" baseline="-25000" dirty="0">
                <a:latin typeface="黑体" pitchFamily="49" charset="-122"/>
                <a:ea typeface="黑体" pitchFamily="49" charset="-122"/>
              </a:rPr>
              <a:t>0</a:t>
            </a:r>
            <a:r>
              <a:rPr lang="zh-CN" altLang="zh-CN" sz="1350" dirty="0">
                <a:latin typeface="黑体" pitchFamily="49" charset="-122"/>
                <a:ea typeface="黑体" pitchFamily="49" charset="-122"/>
              </a:rPr>
              <a:t>为束流损失进入第一层反射区的剂量（</a:t>
            </a:r>
            <a:r>
              <a:rPr lang="en-US" altLang="zh-CN" sz="1350" dirty="0" err="1">
                <a:latin typeface="黑体" pitchFamily="49" charset="-122"/>
                <a:ea typeface="黑体" pitchFamily="49" charset="-122"/>
              </a:rPr>
              <a:t>Sv</a:t>
            </a:r>
            <a:r>
              <a:rPr lang="en-US" altLang="zh-CN" sz="1350" dirty="0">
                <a:latin typeface="黑体" pitchFamily="49" charset="-122"/>
                <a:ea typeface="黑体" pitchFamily="49" charset="-122"/>
              </a:rPr>
              <a:t>/h</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α</a:t>
            </a:r>
            <a:r>
              <a:rPr lang="en-US" altLang="zh-CN" sz="1350" i="1" baseline="-25000" dirty="0">
                <a:latin typeface="黑体" pitchFamily="49" charset="-122"/>
                <a:ea typeface="黑体" pitchFamily="49" charset="-122"/>
              </a:rPr>
              <a:t>1</a:t>
            </a:r>
            <a:r>
              <a:rPr lang="zh-CN" altLang="zh-CN" sz="1350" dirty="0">
                <a:latin typeface="黑体" pitchFamily="49" charset="-122"/>
                <a:ea typeface="黑体" pitchFamily="49" charset="-122"/>
              </a:rPr>
              <a:t>为第一层反射材料上的反射系数；</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α</a:t>
            </a:r>
            <a:r>
              <a:rPr lang="en-US" altLang="zh-CN" sz="1350" i="1" baseline="-25000" dirty="0" err="1">
                <a:latin typeface="黑体" pitchFamily="49" charset="-122"/>
                <a:ea typeface="黑体" pitchFamily="49" charset="-122"/>
              </a:rPr>
              <a:t>i</a:t>
            </a:r>
            <a:r>
              <a:rPr lang="zh-CN" altLang="zh-CN" sz="1350" dirty="0">
                <a:latin typeface="黑体" pitchFamily="49" charset="-122"/>
                <a:ea typeface="黑体" pitchFamily="49" charset="-122"/>
              </a:rPr>
              <a:t>为其余反射材料上的反射系数；</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A</a:t>
            </a:r>
            <a:r>
              <a:rPr lang="en-US" altLang="zh-CN" sz="1350" i="1" baseline="-25000" dirty="0">
                <a:latin typeface="黑体" pitchFamily="49" charset="-122"/>
                <a:ea typeface="黑体" pitchFamily="49" charset="-122"/>
              </a:rPr>
              <a:t>1</a:t>
            </a:r>
            <a:r>
              <a:rPr lang="zh-CN" altLang="zh-CN" sz="1350" dirty="0">
                <a:latin typeface="黑体" pitchFamily="49" charset="-122"/>
                <a:ea typeface="黑体" pitchFamily="49" charset="-122"/>
              </a:rPr>
              <a:t>为第一层反射材料上的面积</a:t>
            </a:r>
            <a:r>
              <a:rPr lang="en-US" altLang="zh-CN" sz="1350" dirty="0">
                <a:latin typeface="黑体" pitchFamily="49" charset="-122"/>
                <a:ea typeface="黑体" pitchFamily="49" charset="-122"/>
              </a:rPr>
              <a:t>(m</a:t>
            </a:r>
            <a:r>
              <a:rPr lang="en-US" altLang="zh-CN" sz="1350" baseline="30000" dirty="0">
                <a:latin typeface="黑体" pitchFamily="49" charset="-122"/>
                <a:ea typeface="黑体" pitchFamily="49" charset="-122"/>
              </a:rPr>
              <a:t>2</a:t>
            </a:r>
            <a:r>
              <a:rPr lang="en-US" altLang="zh-CN" sz="1350" dirty="0">
                <a:latin typeface="黑体" pitchFamily="49" charset="-122"/>
                <a:ea typeface="黑体" pitchFamily="49" charset="-122"/>
              </a:rPr>
              <a:t>)</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A</a:t>
            </a:r>
            <a:r>
              <a:rPr lang="en-US" altLang="zh-CN" sz="1350" i="1" baseline="-25000" dirty="0">
                <a:latin typeface="黑体" pitchFamily="49" charset="-122"/>
                <a:ea typeface="黑体" pitchFamily="49" charset="-122"/>
              </a:rPr>
              <a:t>i</a:t>
            </a:r>
            <a:r>
              <a:rPr lang="zh-CN" altLang="zh-CN" sz="1350" dirty="0">
                <a:latin typeface="黑体" pitchFamily="49" charset="-122"/>
                <a:ea typeface="黑体" pitchFamily="49" charset="-122"/>
              </a:rPr>
              <a:t>为其它反射截面上被反射束流打到的面积</a:t>
            </a:r>
            <a:r>
              <a:rPr lang="en-US" altLang="zh-CN" sz="1350" dirty="0">
                <a:latin typeface="黑体" pitchFamily="49" charset="-122"/>
                <a:ea typeface="黑体" pitchFamily="49" charset="-122"/>
              </a:rPr>
              <a:t>(m</a:t>
            </a:r>
            <a:r>
              <a:rPr lang="en-US" altLang="zh-CN" sz="1350" baseline="30000" dirty="0">
                <a:latin typeface="黑体" pitchFamily="49" charset="-122"/>
                <a:ea typeface="黑体" pitchFamily="49" charset="-122"/>
              </a:rPr>
              <a:t>2</a:t>
            </a:r>
            <a:r>
              <a:rPr lang="en-US" altLang="zh-CN" sz="1350" dirty="0">
                <a:latin typeface="黑体" pitchFamily="49" charset="-122"/>
                <a:ea typeface="黑体" pitchFamily="49" charset="-122"/>
              </a:rPr>
              <a:t>)</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d</a:t>
            </a:r>
            <a:r>
              <a:rPr lang="en-US" altLang="zh-CN" sz="1350" i="1" baseline="-25000" dirty="0">
                <a:latin typeface="黑体" pitchFamily="49" charset="-122"/>
                <a:ea typeface="黑体" pitchFamily="49" charset="-122"/>
              </a:rPr>
              <a:t>i</a:t>
            </a:r>
            <a:r>
              <a:rPr lang="zh-CN" altLang="zh-CN" sz="1350" dirty="0">
                <a:latin typeface="黑体" pitchFamily="49" charset="-122"/>
                <a:ea typeface="黑体" pitchFamily="49" charset="-122"/>
              </a:rPr>
              <a:t>为从束流损失点到迷宫第二个反射截面中线的垂直距离</a:t>
            </a:r>
            <a:r>
              <a:rPr lang="en-US" altLang="zh-CN" sz="1350" dirty="0">
                <a:latin typeface="黑体" pitchFamily="49" charset="-122"/>
                <a:ea typeface="黑体" pitchFamily="49" charset="-122"/>
              </a:rPr>
              <a:t>(m)</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a:t>
            </a:r>
            <a:r>
              <a:rPr lang="en-US" altLang="zh-CN" sz="1350" i="1" dirty="0" err="1">
                <a:latin typeface="黑体" pitchFamily="49" charset="-122"/>
                <a:ea typeface="黑体" pitchFamily="49" charset="-122"/>
              </a:rPr>
              <a:t>d</a:t>
            </a:r>
            <a:r>
              <a:rPr lang="en-US" altLang="zh-CN" sz="1350" i="1" baseline="-25000" dirty="0" err="1">
                <a:latin typeface="黑体" pitchFamily="49" charset="-122"/>
                <a:ea typeface="黑体" pitchFamily="49" charset="-122"/>
              </a:rPr>
              <a:t>ri</a:t>
            </a:r>
            <a:r>
              <a:rPr lang="zh-CN" altLang="zh-CN" sz="1350" dirty="0">
                <a:latin typeface="黑体" pitchFamily="49" charset="-122"/>
                <a:ea typeface="黑体" pitchFamily="49" charset="-122"/>
              </a:rPr>
              <a:t>为每一段迷宫长度中线间的距离</a:t>
            </a:r>
            <a:r>
              <a:rPr lang="en-US" altLang="zh-CN" sz="1350" dirty="0">
                <a:latin typeface="黑体" pitchFamily="49" charset="-122"/>
                <a:ea typeface="黑体" pitchFamily="49" charset="-122"/>
              </a:rPr>
              <a:t>(m)</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	j</a:t>
            </a:r>
            <a:r>
              <a:rPr lang="zh-CN" altLang="zh-CN" sz="1350" dirty="0">
                <a:latin typeface="黑体" pitchFamily="49" charset="-122"/>
                <a:ea typeface="黑体" pitchFamily="49" charset="-122"/>
              </a:rPr>
              <a:t>为反射次数。</a:t>
            </a:r>
            <a:endParaRPr lang="zh-CN" altLang="zh-CN" sz="1350" dirty="0">
              <a:latin typeface="黑体" pitchFamily="49" charset="-122"/>
              <a:ea typeface="黑体" pitchFamily="49" charset="-122"/>
            </a:endParaRPr>
          </a:p>
          <a:p>
            <a:endParaRPr lang="zh-CN" altLang="en-US" sz="1350" dirty="0"/>
          </a:p>
        </p:txBody>
      </p:sp>
      <p:sp>
        <p:nvSpPr>
          <p:cNvPr id="8" name="文本框 7"/>
          <p:cNvSpPr txBox="1"/>
          <p:nvPr/>
        </p:nvSpPr>
        <p:spPr>
          <a:xfrm>
            <a:off x="1738598" y="1938103"/>
            <a:ext cx="5238582" cy="507831"/>
          </a:xfrm>
          <a:prstGeom prst="rect">
            <a:avLst/>
          </a:prstGeom>
          <a:noFill/>
        </p:spPr>
        <p:txBody>
          <a:bodyPr wrap="square" rtlCol="0">
            <a:spAutoFit/>
          </a:bodyPr>
          <a:lstStyle/>
          <a:p>
            <a:r>
              <a:rPr lang="en-US" altLang="zh-CN" sz="1350" dirty="0">
                <a:latin typeface="黑体" pitchFamily="49" charset="-122"/>
                <a:ea typeface="黑体" pitchFamily="49" charset="-122"/>
              </a:rPr>
              <a:t>2</a:t>
            </a:r>
            <a:r>
              <a:rPr lang="zh-CN" altLang="en-US" sz="1350" dirty="0">
                <a:latin typeface="黑体" pitchFamily="49" charset="-122"/>
                <a:ea typeface="黑体" pitchFamily="49" charset="-122"/>
              </a:rPr>
              <a:t>、</a:t>
            </a:r>
            <a:r>
              <a:rPr lang="zh-CN" altLang="zh-CN" sz="1350" dirty="0">
                <a:latin typeface="黑体" pitchFamily="49" charset="-122"/>
                <a:ea typeface="黑体" pitchFamily="49" charset="-122"/>
              </a:rPr>
              <a:t>光子在迷道内散射的计算方法：</a:t>
            </a:r>
            <a:endParaRPr lang="zh-CN" altLang="zh-CN" sz="1350" dirty="0">
              <a:latin typeface="黑体" pitchFamily="49" charset="-122"/>
              <a:ea typeface="黑体" pitchFamily="49" charset="-122"/>
            </a:endParaRPr>
          </a:p>
          <a:p>
            <a:endParaRPr lang="zh-CN" altLang="en-US" sz="1350" dirty="0"/>
          </a:p>
        </p:txBody>
      </p:sp>
      <p:sp>
        <p:nvSpPr>
          <p:cNvPr id="10" name="Rectangle 4"/>
          <p:cNvSpPr>
            <a:spLocks noChangeArrowheads="1"/>
          </p:cNvSpPr>
          <p:nvPr/>
        </p:nvSpPr>
        <p:spPr bwMode="auto">
          <a:xfrm>
            <a:off x="1871705" y="2084766"/>
            <a:ext cx="81471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endParaRPr lang="zh-CN" altLang="en-US" sz="1350"/>
          </a:p>
        </p:txBody>
      </p:sp>
      <p:graphicFrame>
        <p:nvGraphicFramePr>
          <p:cNvPr id="11" name="对象 10"/>
          <p:cNvGraphicFramePr>
            <a:graphicFrameLocks noChangeAspect="1"/>
          </p:cNvGraphicFramePr>
          <p:nvPr/>
        </p:nvGraphicFramePr>
        <p:xfrm>
          <a:off x="2942484" y="2279980"/>
          <a:ext cx="2352013" cy="593603"/>
        </p:xfrm>
        <a:graphic>
          <a:graphicData uri="http://schemas.openxmlformats.org/presentationml/2006/ole">
            <mc:AlternateContent xmlns:mc="http://schemas.openxmlformats.org/markup-compatibility/2006">
              <mc:Choice xmlns:v="urn:schemas-microsoft-com:vml" Requires="v">
                <p:oleObj spid="_x0000_s20561" name="公式" r:id="rId1" imgW="2222500" imgH="558800" progId="Equation.3">
                  <p:embed/>
                </p:oleObj>
              </mc:Choice>
              <mc:Fallback>
                <p:oleObj name="公式" r:id="rId1" imgW="2222500" imgH="558800" progId="Equation.3">
                  <p:embed/>
                  <p:pic>
                    <p:nvPicPr>
                      <p:cNvPr id="0" name="对象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484" y="2279980"/>
                        <a:ext cx="2352013" cy="593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迷道</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p:nvPr/>
        </p:nvPicPr>
        <p:blipFill>
          <a:blip r:embed="rId1"/>
          <a:stretch>
            <a:fillRect/>
          </a:stretch>
        </p:blipFill>
        <p:spPr>
          <a:xfrm>
            <a:off x="891493" y="3497922"/>
            <a:ext cx="4238625" cy="2922905"/>
          </a:xfrm>
          <a:prstGeom prst="rect">
            <a:avLst/>
          </a:prstGeom>
        </p:spPr>
      </p:pic>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18" name="文本框 17"/>
          <p:cNvSpPr txBox="1"/>
          <p:nvPr/>
        </p:nvSpPr>
        <p:spPr>
          <a:xfrm>
            <a:off x="1072153" y="1462869"/>
            <a:ext cx="6300788" cy="738664"/>
          </a:xfrm>
          <a:prstGeom prst="rect">
            <a:avLst/>
          </a:prstGeom>
          <a:noFill/>
        </p:spPr>
        <p:txBody>
          <a:bodyPr wrap="square" rtlCol="0">
            <a:spAutoFit/>
          </a:bodyPr>
          <a:lstStyle/>
          <a:p>
            <a:pPr>
              <a:lnSpc>
                <a:spcPct val="150000"/>
              </a:lnSpc>
            </a:pPr>
            <a:r>
              <a:rPr lang="zh-CN" altLang="en-US" sz="1400" dirty="0"/>
              <a:t>       </a:t>
            </a:r>
            <a:r>
              <a:rPr lang="zh-CN" altLang="en-US" sz="1400" dirty="0" smtClean="0">
                <a:latin typeface="黑体" pitchFamily="49" charset="-122"/>
                <a:ea typeface="黑体" pitchFamily="49" charset="-122"/>
              </a:rPr>
              <a:t>装置</a:t>
            </a:r>
            <a:r>
              <a:rPr lang="zh-CN" altLang="en-US" sz="1400" dirty="0">
                <a:latin typeface="黑体" pitchFamily="49" charset="-122"/>
                <a:ea typeface="黑体" pitchFamily="49" charset="-122"/>
              </a:rPr>
              <a:t>内一共有四处迷道，且每处迷道源项都不一样。对四处迷道分别进行了设计，计算了各迷道内剂量衰减的情况，并使用蒙特卡罗程序模拟进行验证。</a:t>
            </a:r>
            <a:endParaRPr lang="zh-CN" altLang="en-US" sz="1400" dirty="0">
              <a:latin typeface="黑体" pitchFamily="49" charset="-122"/>
              <a:ea typeface="黑体" pitchFamily="49" charset="-122"/>
            </a:endParaRPr>
          </a:p>
        </p:txBody>
      </p:sp>
      <p:sp>
        <p:nvSpPr>
          <p:cNvPr id="11" name="文本框 10"/>
          <p:cNvSpPr txBox="1"/>
          <p:nvPr/>
        </p:nvSpPr>
        <p:spPr>
          <a:xfrm>
            <a:off x="1143001" y="2244066"/>
            <a:ext cx="3471114" cy="1292662"/>
          </a:xfrm>
          <a:prstGeom prst="rect">
            <a:avLst/>
          </a:prstGeom>
          <a:noFill/>
        </p:spPr>
        <p:txBody>
          <a:bodyPr wrap="square" rtlCol="0">
            <a:spAutoFit/>
          </a:bodyPr>
          <a:lstStyle/>
          <a:p>
            <a:pPr>
              <a:lnSpc>
                <a:spcPct val="150000"/>
              </a:lnSpc>
            </a:pPr>
            <a:r>
              <a:rPr lang="zh-CN" altLang="zh-CN" sz="1600" b="1" dirty="0" smtClean="0">
                <a:solidFill>
                  <a:srgbClr val="990099"/>
                </a:solidFill>
                <a:latin typeface="黑体" pitchFamily="49" charset="-122"/>
                <a:ea typeface="黑体" pitchFamily="49" charset="-122"/>
              </a:rPr>
              <a:t>直线</a:t>
            </a:r>
            <a:r>
              <a:rPr lang="zh-CN" altLang="zh-CN" sz="1600" b="1" dirty="0">
                <a:solidFill>
                  <a:srgbClr val="990099"/>
                </a:solidFill>
                <a:latin typeface="黑体" pitchFamily="49" charset="-122"/>
                <a:ea typeface="黑体" pitchFamily="49" charset="-122"/>
              </a:rPr>
              <a:t>隧道</a:t>
            </a:r>
            <a:r>
              <a:rPr lang="zh-CN" altLang="en-US" sz="1600" b="1" dirty="0">
                <a:solidFill>
                  <a:srgbClr val="990099"/>
                </a:solidFill>
                <a:latin typeface="黑体" pitchFamily="49" charset="-122"/>
                <a:ea typeface="黑体" pitchFamily="49" charset="-122"/>
              </a:rPr>
              <a:t>东</a:t>
            </a:r>
            <a:r>
              <a:rPr lang="zh-CN" altLang="zh-CN" sz="1600" b="1" dirty="0">
                <a:solidFill>
                  <a:srgbClr val="990099"/>
                </a:solidFill>
                <a:latin typeface="黑体" pitchFamily="49" charset="-122"/>
                <a:ea typeface="黑体" pitchFamily="49" charset="-122"/>
              </a:rPr>
              <a:t>侧迷道</a:t>
            </a:r>
            <a:endParaRPr lang="en-US" altLang="zh-CN" sz="1600" b="1" dirty="0">
              <a:solidFill>
                <a:srgbClr val="990099"/>
              </a:solidFill>
              <a:latin typeface="黑体" pitchFamily="49" charset="-122"/>
              <a:ea typeface="黑体" pitchFamily="49" charset="-122"/>
            </a:endParaRPr>
          </a:p>
          <a:p>
            <a:pPr>
              <a:lnSpc>
                <a:spcPct val="150000"/>
              </a:lnSpc>
            </a:pPr>
            <a:r>
              <a:rPr lang="en-US" altLang="zh-CN" sz="1350" dirty="0" smtClean="0">
                <a:latin typeface="黑体" pitchFamily="49" charset="-122"/>
                <a:ea typeface="黑体" pitchFamily="49" charset="-122"/>
              </a:rPr>
              <a:t>   假定</a:t>
            </a:r>
            <a:r>
              <a:rPr lang="en-US" altLang="zh-CN" sz="1350" dirty="0">
                <a:latin typeface="黑体" pitchFamily="49" charset="-122"/>
                <a:ea typeface="黑体" pitchFamily="49" charset="-122"/>
              </a:rPr>
              <a:t>1GeV的电</a:t>
            </a:r>
            <a:r>
              <a:rPr lang="zh-CN" altLang="en-US" sz="1350" dirty="0">
                <a:latin typeface="黑体" pitchFamily="49" charset="-122"/>
                <a:ea typeface="黑体" pitchFamily="49" charset="-122"/>
              </a:rPr>
              <a:t>子</a:t>
            </a:r>
            <a:r>
              <a:rPr lang="en-US" altLang="zh-CN" sz="1350" dirty="0">
                <a:latin typeface="黑体" pitchFamily="49" charset="-122"/>
                <a:ea typeface="黑体" pitchFamily="49" charset="-122"/>
              </a:rPr>
              <a:t>1%损失</a:t>
            </a:r>
            <a:r>
              <a:rPr lang="zh-CN" altLang="en-US" sz="1350" dirty="0">
                <a:latin typeface="黑体" pitchFamily="49" charset="-122"/>
                <a:ea typeface="黑体" pitchFamily="49" charset="-122"/>
              </a:rPr>
              <a:t>。经蒙卡</a:t>
            </a:r>
            <a:r>
              <a:rPr lang="zh-CN" altLang="en-US" sz="1350" dirty="0" smtClean="0">
                <a:latin typeface="黑体" pitchFamily="49" charset="-122"/>
                <a:ea typeface="黑体" pitchFamily="49" charset="-122"/>
              </a:rPr>
              <a:t>程序  模拟</a:t>
            </a:r>
            <a:r>
              <a:rPr lang="zh-CN" altLang="en-US" sz="1350" dirty="0">
                <a:latin typeface="黑体" pitchFamily="49" charset="-122"/>
                <a:ea typeface="黑体" pitchFamily="49" charset="-122"/>
              </a:rPr>
              <a:t>，迷道出口处的剂量在</a:t>
            </a:r>
            <a:r>
              <a:rPr lang="en-US" altLang="zh-CN" sz="1350" dirty="0">
                <a:latin typeface="黑体" pitchFamily="49" charset="-122"/>
                <a:ea typeface="黑体" pitchFamily="49" charset="-122"/>
              </a:rPr>
              <a:t>0.2</a:t>
            </a:r>
            <a:r>
              <a:rPr lang="en-US" altLang="zh-CN" sz="1350" kern="100" dirty="0">
                <a:latin typeface="黑体" pitchFamily="49" charset="-122"/>
                <a:ea typeface="黑体" pitchFamily="49" charset="-122"/>
              </a:rPr>
              <a:t>μ</a:t>
            </a:r>
            <a:r>
              <a:rPr lang="en-US" altLang="zh-CN" sz="1350" dirty="0">
                <a:latin typeface="黑体" pitchFamily="49" charset="-122"/>
                <a:ea typeface="黑体" pitchFamily="49" charset="-122"/>
              </a:rPr>
              <a:t>Sv/h</a:t>
            </a:r>
            <a:r>
              <a:rPr lang="zh-CN" altLang="en-US" sz="1350" dirty="0">
                <a:latin typeface="黑体" pitchFamily="49" charset="-122"/>
                <a:ea typeface="黑体" pitchFamily="49" charset="-122"/>
              </a:rPr>
              <a:t>以下。</a:t>
            </a:r>
            <a:endParaRPr lang="zh-CN" altLang="en-US" sz="1350" dirty="0">
              <a:latin typeface="黑体" pitchFamily="49" charset="-122"/>
              <a:ea typeface="黑体" pitchFamily="49" charset="-122"/>
            </a:endParaRPr>
          </a:p>
          <a:p>
            <a:pPr lvl="0"/>
            <a:endParaRPr lang="zh-CN" altLang="zh-CN" sz="1350" dirty="0"/>
          </a:p>
        </p:txBody>
      </p:sp>
      <p:sp>
        <p:nvSpPr>
          <p:cNvPr id="12"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迷道</a:t>
            </a:r>
            <a:endParaRPr lang="zh-CN" altLang="en-US" kern="0" dirty="0">
              <a:solidFill>
                <a:srgbClr val="990099"/>
              </a:solidFill>
              <a:latin typeface="+mn-ea"/>
              <a:ea typeface="+mn-ea"/>
            </a:endParaRPr>
          </a:p>
        </p:txBody>
      </p:sp>
      <p:pic>
        <p:nvPicPr>
          <p:cNvPr id="13" name="图片 12"/>
          <p:cNvPicPr/>
          <p:nvPr/>
        </p:nvPicPr>
        <p:blipFill>
          <a:blip r:embed="rId2">
            <a:extLst>
              <a:ext uri="{28A0092B-C50C-407E-A947-70E740481C1C}">
                <a14:useLocalDpi xmlns:a14="http://schemas.microsoft.com/office/drawing/2010/main" val="0"/>
              </a:ext>
            </a:extLst>
          </a:blip>
          <a:srcRect/>
          <a:stretch>
            <a:fillRect/>
          </a:stretch>
        </p:blipFill>
        <p:spPr bwMode="auto">
          <a:xfrm>
            <a:off x="4949457" y="2102693"/>
            <a:ext cx="2847975" cy="1924050"/>
          </a:xfrm>
          <a:prstGeom prst="rect">
            <a:avLst/>
          </a:prstGeom>
          <a:noFill/>
          <a:ln>
            <a:noFill/>
          </a:ln>
        </p:spPr>
      </p:pic>
      <p:pic>
        <p:nvPicPr>
          <p:cNvPr id="14" name="图片 13"/>
          <p:cNvPicPr/>
          <p:nvPr/>
        </p:nvPicPr>
        <p:blipFill>
          <a:blip r:embed="rId3">
            <a:extLst>
              <a:ext uri="{28A0092B-C50C-407E-A947-70E740481C1C}">
                <a14:useLocalDpi xmlns:a14="http://schemas.microsoft.com/office/drawing/2010/main" val="0"/>
              </a:ext>
            </a:extLst>
          </a:blip>
          <a:srcRect/>
          <a:stretch>
            <a:fillRect/>
          </a:stretch>
        </p:blipFill>
        <p:spPr bwMode="auto">
          <a:xfrm>
            <a:off x="5190283" y="4120438"/>
            <a:ext cx="2695575" cy="2152650"/>
          </a:xfrm>
          <a:prstGeom prst="rect">
            <a:avLst/>
          </a:prstGeom>
          <a:noFill/>
          <a:ln>
            <a:noFill/>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278783" y="6392424"/>
            <a:ext cx="1600200" cy="273844"/>
          </a:xfrm>
        </p:spPr>
        <p:txBody>
          <a:bodyPr/>
          <a:lstStyle/>
          <a:p>
            <a:fld id="{302F3C9A-FCF2-4FDA-83E1-D6A98EE1B414}" type="slidenum">
              <a:rPr lang="zh-CN" altLang="en-US" smtClean="0"/>
            </a:fld>
            <a:endParaRPr lang="zh-CN" altLang="en-US" dirty="0"/>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13" name="内容占位符 2"/>
          <p:cNvSpPr txBox="1"/>
          <p:nvPr/>
        </p:nvSpPr>
        <p:spPr bwMode="auto">
          <a:xfrm>
            <a:off x="533552" y="2075167"/>
            <a:ext cx="7545331" cy="961901"/>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marL="257175" lvl="1" indent="0">
              <a:lnSpc>
                <a:spcPts val="2700"/>
              </a:lnSpc>
              <a:buNone/>
            </a:pPr>
            <a:endParaRPr lang="en-US" altLang="zh-CN" sz="1400" dirty="0">
              <a:solidFill>
                <a:schemeClr val="tx1"/>
              </a:solidFill>
              <a:latin typeface="+mn-ea"/>
            </a:endParaRPr>
          </a:p>
          <a:p>
            <a:pPr lvl="1">
              <a:lnSpc>
                <a:spcPts val="2000"/>
              </a:lnSpc>
            </a:pPr>
            <a:r>
              <a:rPr lang="zh-CN" altLang="zh-CN" sz="1400" kern="100" dirty="0">
                <a:latin typeface="+mn-ea"/>
                <a:cs typeface="Times New Roman" pitchFamily="18" charset="0"/>
              </a:rPr>
              <a:t>微束站</a:t>
            </a:r>
            <a:r>
              <a:rPr lang="en-US" altLang="zh-CN" sz="1400" kern="100" dirty="0">
                <a:latin typeface="+mn-ea"/>
                <a:cs typeface="Times New Roman" pitchFamily="18" charset="0"/>
              </a:rPr>
              <a:t>γ</a:t>
            </a:r>
            <a:r>
              <a:rPr lang="zh-CN" altLang="zh-CN" sz="1400" kern="100" dirty="0">
                <a:latin typeface="+mn-ea"/>
                <a:cs typeface="Times New Roman" pitchFamily="18" charset="0"/>
              </a:rPr>
              <a:t>射线打靶，光子能量</a:t>
            </a:r>
            <a:r>
              <a:rPr lang="en-US" altLang="zh-CN" sz="1400" kern="100" dirty="0">
                <a:latin typeface="+mn-ea"/>
                <a:cs typeface="Times New Roman" pitchFamily="18" charset="0"/>
              </a:rPr>
              <a:t>3MeV</a:t>
            </a:r>
            <a:r>
              <a:rPr lang="zh-CN" altLang="zh-CN" sz="1400" kern="100" dirty="0">
                <a:latin typeface="+mn-ea"/>
                <a:cs typeface="Times New Roman" pitchFamily="18" charset="0"/>
              </a:rPr>
              <a:t>，束损</a:t>
            </a:r>
            <a:r>
              <a:rPr lang="en-US" altLang="zh-CN" sz="1400" kern="100" dirty="0">
                <a:latin typeface="+mn-ea"/>
                <a:cs typeface="Times New Roman" pitchFamily="18" charset="0"/>
              </a:rPr>
              <a:t>100%</a:t>
            </a:r>
            <a:r>
              <a:rPr lang="zh-CN" altLang="zh-CN" sz="1400" kern="100" dirty="0">
                <a:latin typeface="+mn-ea"/>
                <a:cs typeface="Times New Roman" pitchFamily="18" charset="0"/>
              </a:rPr>
              <a:t>，靶材料为</a:t>
            </a:r>
            <a:r>
              <a:rPr lang="zh-CN" altLang="zh-CN" sz="1400" kern="100" dirty="0" smtClean="0">
                <a:latin typeface="+mn-ea"/>
                <a:cs typeface="Times New Roman" pitchFamily="18" charset="0"/>
              </a:rPr>
              <a:t>铁</a:t>
            </a:r>
            <a:endParaRPr lang="en-US" altLang="zh-CN" sz="1400" kern="100" dirty="0" smtClean="0">
              <a:latin typeface="+mn-ea"/>
              <a:cs typeface="Times New Roman" pitchFamily="18" charset="0"/>
            </a:endParaRPr>
          </a:p>
          <a:p>
            <a:pPr lvl="1">
              <a:lnSpc>
                <a:spcPts val="2000"/>
              </a:lnSpc>
            </a:pPr>
            <a:r>
              <a:rPr lang="zh-CN" altLang="zh-CN" sz="1400" kern="100" dirty="0">
                <a:latin typeface="+mn-ea"/>
                <a:cs typeface="Times New Roman" pitchFamily="18" charset="0"/>
              </a:rPr>
              <a:t>加速器与隧道平行段（偏转前）的电子均匀束损，假设电子能量为</a:t>
            </a:r>
            <a:r>
              <a:rPr lang="en-US" altLang="zh-CN" sz="1400" kern="100" dirty="0">
                <a:latin typeface="+mn-ea"/>
                <a:cs typeface="Times New Roman" pitchFamily="18" charset="0"/>
              </a:rPr>
              <a:t>1GeV</a:t>
            </a:r>
            <a:r>
              <a:rPr lang="zh-CN" altLang="zh-CN" sz="1400" kern="100" dirty="0">
                <a:latin typeface="+mn-ea"/>
                <a:cs typeface="Times New Roman" pitchFamily="18" charset="0"/>
              </a:rPr>
              <a:t>，束流损失率为</a:t>
            </a:r>
            <a:r>
              <a:rPr lang="en-US" altLang="zh-CN" sz="1400" kern="100" dirty="0">
                <a:latin typeface="+mn-ea"/>
                <a:cs typeface="Times New Roman" pitchFamily="18" charset="0"/>
              </a:rPr>
              <a:t>1%</a:t>
            </a:r>
            <a:r>
              <a:rPr lang="zh-CN" altLang="zh-CN" sz="1400" kern="100" dirty="0">
                <a:latin typeface="+mn-ea"/>
                <a:cs typeface="Times New Roman" pitchFamily="18" charset="0"/>
              </a:rPr>
              <a:t>，电子最大发散角为</a:t>
            </a:r>
            <a:r>
              <a:rPr lang="en-US" altLang="zh-CN" sz="1400" kern="100" dirty="0">
                <a:latin typeface="+mn-ea"/>
                <a:cs typeface="Times New Roman" pitchFamily="18" charset="0"/>
              </a:rPr>
              <a:t>1</a:t>
            </a:r>
            <a:r>
              <a:rPr lang="zh-CN" altLang="zh-CN" sz="1400" kern="100" dirty="0">
                <a:latin typeface="+mn-ea"/>
                <a:cs typeface="Times New Roman" pitchFamily="18" charset="0"/>
              </a:rPr>
              <a:t>°，管壁厚度</a:t>
            </a:r>
            <a:r>
              <a:rPr lang="en-US" altLang="zh-CN" sz="1400" kern="100" dirty="0">
                <a:latin typeface="+mn-ea"/>
                <a:cs typeface="Times New Roman" pitchFamily="18" charset="0"/>
              </a:rPr>
              <a:t>2cm</a:t>
            </a:r>
            <a:r>
              <a:rPr lang="zh-CN" altLang="zh-CN" sz="1400" kern="100" dirty="0">
                <a:latin typeface="+mn-ea"/>
                <a:cs typeface="Times New Roman" pitchFamily="18" charset="0"/>
              </a:rPr>
              <a:t>，材料为</a:t>
            </a:r>
            <a:r>
              <a:rPr lang="zh-CN" altLang="zh-CN" sz="1400" kern="100" dirty="0" smtClean="0">
                <a:latin typeface="+mn-ea"/>
                <a:cs typeface="Times New Roman" pitchFamily="18" charset="0"/>
              </a:rPr>
              <a:t>铁</a:t>
            </a:r>
            <a:endParaRPr lang="en-US" altLang="zh-CN" sz="1400" kern="100" dirty="0" smtClean="0">
              <a:latin typeface="+mn-ea"/>
              <a:cs typeface="Times New Roman" pitchFamily="18" charset="0"/>
            </a:endParaRPr>
          </a:p>
          <a:p>
            <a:pPr lvl="1">
              <a:lnSpc>
                <a:spcPts val="2000"/>
              </a:lnSpc>
            </a:pPr>
            <a:r>
              <a:rPr lang="zh-CN" altLang="zh-CN" sz="1400" kern="100" dirty="0">
                <a:latin typeface="+mn-ea"/>
                <a:cs typeface="Times New Roman" pitchFamily="18" charset="0"/>
              </a:rPr>
              <a:t>加速器与隧道平行段（偏转后）的电子均匀束损，假设电子能量为</a:t>
            </a:r>
            <a:r>
              <a:rPr lang="en-US" altLang="zh-CN" sz="1400" kern="100" dirty="0">
                <a:latin typeface="+mn-ea"/>
                <a:cs typeface="Times New Roman" pitchFamily="18" charset="0"/>
              </a:rPr>
              <a:t>1GeV</a:t>
            </a:r>
            <a:r>
              <a:rPr lang="zh-CN" altLang="zh-CN" sz="1400" kern="100" dirty="0">
                <a:latin typeface="+mn-ea"/>
                <a:cs typeface="Times New Roman" pitchFamily="18" charset="0"/>
              </a:rPr>
              <a:t>，束流损失率为</a:t>
            </a:r>
            <a:r>
              <a:rPr lang="en-US" altLang="zh-CN" sz="1400" kern="100" dirty="0">
                <a:latin typeface="+mn-ea"/>
                <a:cs typeface="Times New Roman" pitchFamily="18" charset="0"/>
              </a:rPr>
              <a:t>1%</a:t>
            </a:r>
            <a:r>
              <a:rPr lang="zh-CN" altLang="zh-CN" sz="1400" kern="100" dirty="0">
                <a:latin typeface="+mn-ea"/>
                <a:cs typeface="Times New Roman" pitchFamily="18" charset="0"/>
              </a:rPr>
              <a:t>，电子最大发散角为</a:t>
            </a:r>
            <a:r>
              <a:rPr lang="en-US" altLang="zh-CN" sz="1400" kern="100" dirty="0">
                <a:latin typeface="+mn-ea"/>
                <a:cs typeface="Times New Roman" pitchFamily="18" charset="0"/>
              </a:rPr>
              <a:t>1</a:t>
            </a:r>
            <a:r>
              <a:rPr lang="zh-CN" altLang="zh-CN" sz="1400" kern="100" dirty="0">
                <a:latin typeface="+mn-ea"/>
                <a:cs typeface="Times New Roman" pitchFamily="18" charset="0"/>
              </a:rPr>
              <a:t>°，管壁厚度</a:t>
            </a:r>
            <a:r>
              <a:rPr lang="en-US" altLang="zh-CN" sz="1400" kern="100" dirty="0">
                <a:latin typeface="+mn-ea"/>
                <a:cs typeface="Times New Roman" pitchFamily="18" charset="0"/>
              </a:rPr>
              <a:t>2cm</a:t>
            </a:r>
            <a:r>
              <a:rPr lang="zh-CN" altLang="zh-CN" sz="1400" kern="100" dirty="0">
                <a:latin typeface="+mn-ea"/>
                <a:cs typeface="Times New Roman" pitchFamily="18" charset="0"/>
              </a:rPr>
              <a:t>，材料为铁</a:t>
            </a:r>
            <a:endParaRPr lang="en-US" altLang="zh-CN" sz="1400" dirty="0" smtClean="0">
              <a:solidFill>
                <a:schemeClr val="tx1"/>
              </a:solidFill>
              <a:latin typeface="+mn-ea"/>
            </a:endParaRPr>
          </a:p>
          <a:p>
            <a:pPr lvl="1">
              <a:lnSpc>
                <a:spcPct val="150000"/>
              </a:lnSpc>
            </a:pPr>
            <a:endParaRPr lang="en-US" altLang="zh-CN" sz="1600" dirty="0" smtClean="0">
              <a:solidFill>
                <a:schemeClr val="tx1"/>
              </a:solidFill>
              <a:latin typeface="+mn-ea"/>
            </a:endParaRPr>
          </a:p>
        </p:txBody>
      </p:sp>
      <p:sp>
        <p:nvSpPr>
          <p:cNvPr id="14" name="文本框 13"/>
          <p:cNvSpPr txBox="1"/>
          <p:nvPr/>
        </p:nvSpPr>
        <p:spPr>
          <a:xfrm>
            <a:off x="635000" y="1525017"/>
            <a:ext cx="7785100" cy="1100301"/>
          </a:xfrm>
          <a:prstGeom prst="rect">
            <a:avLst/>
          </a:prstGeom>
          <a:noFill/>
        </p:spPr>
        <p:txBody>
          <a:bodyPr wrap="square" rtlCol="0">
            <a:spAutoFit/>
          </a:bodyPr>
          <a:lstStyle/>
          <a:p>
            <a:pPr>
              <a:lnSpc>
                <a:spcPct val="150000"/>
              </a:lnSpc>
            </a:pPr>
            <a:r>
              <a:rPr lang="zh-CN" altLang="en-US" sz="1600" b="1" dirty="0" smtClean="0">
                <a:solidFill>
                  <a:srgbClr val="990099"/>
                </a:solidFill>
                <a:latin typeface="黑体" pitchFamily="49" charset="-122"/>
                <a:ea typeface="黑体" pitchFamily="49" charset="-122"/>
              </a:rPr>
              <a:t>微束实验站迷道</a:t>
            </a:r>
            <a:endParaRPr lang="en-US" altLang="zh-CN" sz="1600" b="1" dirty="0">
              <a:solidFill>
                <a:srgbClr val="990099"/>
              </a:solidFill>
              <a:latin typeface="黑体" pitchFamily="49" charset="-122"/>
              <a:ea typeface="黑体" pitchFamily="49" charset="-122"/>
            </a:endParaRPr>
          </a:p>
          <a:p>
            <a:r>
              <a:rPr lang="zh-CN" altLang="en-US" sz="1400" kern="100" dirty="0" smtClean="0">
                <a:latin typeface="+mn-ea"/>
                <a:cs typeface="Times New Roman" pitchFamily="18" charset="0"/>
              </a:rPr>
              <a:t>    微</a:t>
            </a:r>
            <a:r>
              <a:rPr lang="zh-CN" altLang="en-US" sz="1400" kern="100" dirty="0">
                <a:latin typeface="+mn-ea"/>
                <a:cs typeface="Times New Roman" pitchFamily="18" charset="0"/>
              </a:rPr>
              <a:t>束实验站</a:t>
            </a:r>
            <a:r>
              <a:rPr lang="zh-CN" altLang="zh-CN" sz="1400" kern="100" dirty="0">
                <a:latin typeface="+mn-ea"/>
                <a:cs typeface="Times New Roman" pitchFamily="18" charset="0"/>
              </a:rPr>
              <a:t>迷道高</a:t>
            </a:r>
            <a:r>
              <a:rPr lang="en-US" altLang="zh-CN" sz="1400" kern="100" dirty="0">
                <a:latin typeface="+mn-ea"/>
                <a:cs typeface="Times New Roman" pitchFamily="18" charset="0"/>
              </a:rPr>
              <a:t>2m</a:t>
            </a:r>
            <a:r>
              <a:rPr lang="zh-CN" altLang="zh-CN" sz="1400" kern="100" dirty="0">
                <a:latin typeface="+mn-ea"/>
                <a:cs typeface="Times New Roman" pitchFamily="18" charset="0"/>
              </a:rPr>
              <a:t>，顶板厚度</a:t>
            </a:r>
            <a:r>
              <a:rPr lang="en-US" altLang="zh-CN" sz="1400" kern="100" dirty="0">
                <a:latin typeface="+mn-ea"/>
                <a:cs typeface="Times New Roman" pitchFamily="18" charset="0"/>
              </a:rPr>
              <a:t>1.2m,</a:t>
            </a:r>
            <a:r>
              <a:rPr lang="zh-CN" altLang="zh-CN" sz="1400" kern="100" dirty="0">
                <a:latin typeface="+mn-ea"/>
                <a:cs typeface="Times New Roman" pitchFamily="18" charset="0"/>
              </a:rPr>
              <a:t>由于迷道隧道侧源项多剂量高，因此迷道两侧出口均使用屏蔽门（</a:t>
            </a:r>
            <a:r>
              <a:rPr lang="en-US" altLang="zh-CN" sz="1400" kern="100" dirty="0">
                <a:latin typeface="+mn-ea"/>
                <a:cs typeface="Times New Roman" pitchFamily="18" charset="0"/>
              </a:rPr>
              <a:t>5cm</a:t>
            </a:r>
            <a:r>
              <a:rPr lang="zh-CN" altLang="zh-CN" sz="1400" kern="100" dirty="0">
                <a:latin typeface="+mn-ea"/>
                <a:cs typeface="Times New Roman" pitchFamily="18" charset="0"/>
              </a:rPr>
              <a:t>铁）加以屏蔽。迷道内剂量分布应用前面提到的经验公式计算，考虑的源项有</a:t>
            </a:r>
            <a:endParaRPr lang="zh-CN" altLang="en-US" sz="1400" dirty="0">
              <a:latin typeface="+mn-ea"/>
            </a:endParaRPr>
          </a:p>
          <a:p>
            <a:pPr lvl="0"/>
            <a:endParaRPr lang="zh-CN" altLang="zh-CN" sz="1350" dirty="0"/>
          </a:p>
        </p:txBody>
      </p:sp>
      <p:sp>
        <p:nvSpPr>
          <p:cNvPr id="15"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迷道</a:t>
            </a:r>
            <a:endParaRPr lang="zh-CN" altLang="en-US" kern="0" dirty="0">
              <a:solidFill>
                <a:srgbClr val="990099"/>
              </a:solidFill>
              <a:latin typeface="+mn-ea"/>
              <a:ea typeface="+mn-ea"/>
            </a:endParaRPr>
          </a:p>
        </p:txBody>
      </p:sp>
      <p:pic>
        <p:nvPicPr>
          <p:cNvPr id="16" name="图片 15"/>
          <p:cNvPicPr/>
          <p:nvPr/>
        </p:nvPicPr>
        <p:blipFill>
          <a:blip r:embed="rId1"/>
          <a:stretch>
            <a:fillRect/>
          </a:stretch>
        </p:blipFill>
        <p:spPr>
          <a:xfrm>
            <a:off x="851817" y="4200524"/>
            <a:ext cx="3454400" cy="1679575"/>
          </a:xfrm>
          <a:prstGeom prst="rect">
            <a:avLst/>
          </a:prstGeom>
        </p:spPr>
      </p:pic>
      <p:pic>
        <p:nvPicPr>
          <p:cNvPr id="17" name="图片 16"/>
          <p:cNvPicPr/>
          <p:nvPr/>
        </p:nvPicPr>
        <p:blipFill>
          <a:blip r:embed="rId2"/>
          <a:stretch>
            <a:fillRect/>
          </a:stretch>
        </p:blipFill>
        <p:spPr>
          <a:xfrm>
            <a:off x="4364133" y="3822738"/>
            <a:ext cx="3714750" cy="2843530"/>
          </a:xfrm>
          <a:prstGeom prst="rect">
            <a:avLst/>
          </a:prstGeom>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4604" y="4345210"/>
            <a:ext cx="3157307" cy="191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21" name="文本框 20"/>
          <p:cNvSpPr txBox="1"/>
          <p:nvPr/>
        </p:nvSpPr>
        <p:spPr>
          <a:xfrm>
            <a:off x="601051" y="1618415"/>
            <a:ext cx="2862318" cy="773289"/>
          </a:xfrm>
          <a:prstGeom prst="rect">
            <a:avLst/>
          </a:prstGeom>
          <a:noFill/>
        </p:spPr>
        <p:txBody>
          <a:bodyPr wrap="square" rtlCol="0">
            <a:spAutoFit/>
          </a:bodyPr>
          <a:lstStyle/>
          <a:p>
            <a:pPr>
              <a:lnSpc>
                <a:spcPct val="150000"/>
              </a:lnSpc>
            </a:pPr>
            <a:r>
              <a:rPr lang="zh-CN" altLang="en-US" sz="1600" b="1" dirty="0">
                <a:solidFill>
                  <a:srgbClr val="990099"/>
                </a:solidFill>
                <a:latin typeface="黑体" pitchFamily="49" charset="-122"/>
                <a:ea typeface="黑体" pitchFamily="49" charset="-122"/>
              </a:rPr>
              <a:t>伽玛实验站迷</a:t>
            </a:r>
            <a:r>
              <a:rPr lang="zh-CN" altLang="en-US" sz="1600" b="1" dirty="0" smtClean="0">
                <a:solidFill>
                  <a:srgbClr val="990099"/>
                </a:solidFill>
                <a:latin typeface="黑体" pitchFamily="49" charset="-122"/>
                <a:ea typeface="黑体" pitchFamily="49" charset="-122"/>
              </a:rPr>
              <a:t>道</a:t>
            </a:r>
            <a:endParaRPr lang="en-US" altLang="zh-CN" sz="1600" b="1" dirty="0" smtClean="0">
              <a:solidFill>
                <a:srgbClr val="990099"/>
              </a:solidFill>
              <a:latin typeface="黑体" pitchFamily="49" charset="-122"/>
              <a:ea typeface="黑体" pitchFamily="49" charset="-122"/>
            </a:endParaRPr>
          </a:p>
          <a:p>
            <a:pPr>
              <a:lnSpc>
                <a:spcPct val="150000"/>
              </a:lnSpc>
            </a:pPr>
            <a:r>
              <a:rPr lang="zh-CN" altLang="en-US" sz="1350" dirty="0" smtClean="0">
                <a:latin typeface="黑体" pitchFamily="49" charset="-122"/>
                <a:ea typeface="黑体" pitchFamily="49" charset="-122"/>
              </a:rPr>
              <a:t>主要</a:t>
            </a:r>
            <a:r>
              <a:rPr lang="zh-CN" altLang="en-US" sz="1350" dirty="0">
                <a:latin typeface="黑体" pitchFamily="49" charset="-122"/>
                <a:ea typeface="黑体" pitchFamily="49" charset="-122"/>
              </a:rPr>
              <a:t>为</a:t>
            </a:r>
            <a:r>
              <a:rPr lang="en-US" altLang="zh-CN" sz="1350" dirty="0">
                <a:latin typeface="黑体" pitchFamily="49" charset="-122"/>
                <a:ea typeface="黑体" pitchFamily="49" charset="-122"/>
              </a:rPr>
              <a:t>3MeV</a:t>
            </a:r>
            <a:r>
              <a:rPr lang="zh-CN" altLang="en-US" sz="1350" dirty="0">
                <a:latin typeface="黑体" pitchFamily="49" charset="-122"/>
                <a:ea typeface="黑体" pitchFamily="49" charset="-122"/>
              </a:rPr>
              <a:t>光子散射后的剂量贡献。</a:t>
            </a:r>
            <a:endParaRPr lang="zh-CN" altLang="zh-CN" sz="1350" dirty="0">
              <a:latin typeface="黑体" pitchFamily="49" charset="-122"/>
              <a:ea typeface="黑体" pitchFamily="49" charset="-122"/>
            </a:endParaRPr>
          </a:p>
        </p:txBody>
      </p:sp>
      <p:pic>
        <p:nvPicPr>
          <p:cNvPr id="11571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604" y="2346481"/>
            <a:ext cx="3050366" cy="142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089" y="1770401"/>
            <a:ext cx="2996111" cy="218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649696" y="3773508"/>
            <a:ext cx="2988869" cy="724622"/>
          </a:xfrm>
          <a:prstGeom prst="rect">
            <a:avLst/>
          </a:prstGeom>
          <a:noFill/>
        </p:spPr>
        <p:txBody>
          <a:bodyPr wrap="square" rtlCol="0">
            <a:spAutoFit/>
          </a:bodyPr>
          <a:lstStyle/>
          <a:p>
            <a:pPr>
              <a:lnSpc>
                <a:spcPct val="150000"/>
              </a:lnSpc>
            </a:pPr>
            <a:r>
              <a:rPr lang="zh-CN" altLang="en-US" sz="1600" b="1" dirty="0">
                <a:solidFill>
                  <a:srgbClr val="990099"/>
                </a:solidFill>
                <a:latin typeface="黑体" pitchFamily="49" charset="-122"/>
                <a:ea typeface="黑体" pitchFamily="49" charset="-122"/>
              </a:rPr>
              <a:t>激光站迷</a:t>
            </a:r>
            <a:r>
              <a:rPr lang="zh-CN" altLang="en-US" sz="1600" b="1" dirty="0" smtClean="0">
                <a:solidFill>
                  <a:srgbClr val="990099"/>
                </a:solidFill>
                <a:latin typeface="黑体" pitchFamily="49" charset="-122"/>
                <a:ea typeface="黑体" pitchFamily="49" charset="-122"/>
              </a:rPr>
              <a:t>道</a:t>
            </a:r>
            <a:endParaRPr lang="en-US" altLang="zh-CN" sz="1600" b="1" dirty="0" smtClean="0">
              <a:solidFill>
                <a:srgbClr val="990099"/>
              </a:solidFill>
              <a:latin typeface="黑体" pitchFamily="49" charset="-122"/>
              <a:ea typeface="黑体" pitchFamily="49" charset="-122"/>
            </a:endParaRPr>
          </a:p>
          <a:p>
            <a:pPr>
              <a:lnSpc>
                <a:spcPct val="150000"/>
              </a:lnSpc>
            </a:pPr>
            <a:r>
              <a:rPr lang="zh-CN" altLang="en-US" sz="1350" dirty="0" smtClean="0">
                <a:latin typeface="黑体" pitchFamily="49" charset="-122"/>
                <a:ea typeface="黑体" pitchFamily="49" charset="-122"/>
              </a:rPr>
              <a:t>主要</a:t>
            </a:r>
            <a:r>
              <a:rPr lang="zh-CN" altLang="en-US" sz="1350" dirty="0">
                <a:latin typeface="黑体" pitchFamily="49" charset="-122"/>
                <a:ea typeface="黑体" pitchFamily="49" charset="-122"/>
              </a:rPr>
              <a:t>考虑固体靶的情形。</a:t>
            </a:r>
            <a:endParaRPr lang="zh-CN" altLang="zh-CN" sz="1350" dirty="0">
              <a:latin typeface="黑体" pitchFamily="49" charset="-122"/>
              <a:ea typeface="黑体" pitchFamily="49" charset="-122"/>
            </a:endParaRPr>
          </a:p>
        </p:txBody>
      </p:sp>
      <p:pic>
        <p:nvPicPr>
          <p:cNvPr id="4710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089" y="4059358"/>
            <a:ext cx="3024764" cy="230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迷道</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3554"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graphicFrame>
        <p:nvGraphicFramePr>
          <p:cNvPr id="23553" name="Object 1"/>
          <p:cNvGraphicFramePr>
            <a:graphicFrameLocks noChangeAspect="1"/>
          </p:cNvGraphicFramePr>
          <p:nvPr/>
        </p:nvGraphicFramePr>
        <p:xfrm>
          <a:off x="4762183" y="3177054"/>
          <a:ext cx="4135686" cy="2912875"/>
        </p:xfrm>
        <a:graphic>
          <a:graphicData uri="http://schemas.openxmlformats.org/presentationml/2006/ole">
            <mc:AlternateContent xmlns:mc="http://schemas.openxmlformats.org/markup-compatibility/2006">
              <mc:Choice xmlns:v="urn:schemas-microsoft-com:vml" Requires="v">
                <p:oleObj spid="_x0000_s21731" name="Graph" r:id="rId1" imgW="4131945" imgH="2901950" progId="Origin50.Graph">
                  <p:embed/>
                </p:oleObj>
              </mc:Choice>
              <mc:Fallback>
                <p:oleObj name="Graph" r:id="rId1" imgW="4131945" imgH="2901950" progId="Origin50.Graph">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183" y="3177054"/>
                        <a:ext cx="4135686" cy="2912875"/>
                      </a:xfrm>
                      <a:prstGeom prst="rect">
                        <a:avLst/>
                      </a:prstGeom>
                      <a:noFill/>
                    </p:spPr>
                  </p:pic>
                </p:oleObj>
              </mc:Fallback>
            </mc:AlternateContent>
          </a:graphicData>
        </a:graphic>
      </p:graphicFrame>
      <p:sp>
        <p:nvSpPr>
          <p:cNvPr id="12" name="文本框 11"/>
          <p:cNvSpPr txBox="1"/>
          <p:nvPr/>
        </p:nvSpPr>
        <p:spPr>
          <a:xfrm>
            <a:off x="1494513" y="4090380"/>
            <a:ext cx="5184576" cy="1027204"/>
          </a:xfrm>
          <a:prstGeom prst="rect">
            <a:avLst/>
          </a:prstGeom>
          <a:noFill/>
        </p:spPr>
        <p:txBody>
          <a:bodyPr wrap="square" rtlCol="0">
            <a:spAutoFit/>
          </a:bodyPr>
          <a:lstStyle/>
          <a:p>
            <a:pPr>
              <a:lnSpc>
                <a:spcPct val="150000"/>
              </a:lnSpc>
            </a:pPr>
            <a:r>
              <a:rPr lang="en-US" altLang="zh-CN" sz="1350" dirty="0">
                <a:latin typeface="黑体" pitchFamily="49" charset="-122"/>
                <a:ea typeface="黑体" pitchFamily="49" charset="-122"/>
              </a:rPr>
              <a:t>h </a:t>
            </a:r>
            <a:r>
              <a:rPr lang="zh-CN" altLang="zh-CN" sz="1350" dirty="0">
                <a:latin typeface="黑体" pitchFamily="49" charset="-122"/>
                <a:ea typeface="黑体" pitchFamily="49" charset="-122"/>
              </a:rPr>
              <a:t>为拟合修正高度，取</a:t>
            </a:r>
            <a:r>
              <a:rPr lang="en-US" altLang="zh-CN" sz="1350" dirty="0">
                <a:latin typeface="黑体" pitchFamily="49" charset="-122"/>
                <a:ea typeface="黑体" pitchFamily="49" charset="-122"/>
              </a:rPr>
              <a:t>40m</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rPr>
              <a:t>r </a:t>
            </a:r>
            <a:r>
              <a:rPr lang="zh-CN" altLang="zh-CN" sz="1350" dirty="0">
                <a:latin typeface="黑体" pitchFamily="49" charset="-122"/>
                <a:ea typeface="黑体" pitchFamily="49" charset="-122"/>
              </a:rPr>
              <a:t>为参考点到源的距离，单位是</a:t>
            </a:r>
            <a:r>
              <a:rPr lang="en-US" altLang="zh-CN" sz="1350" dirty="0">
                <a:latin typeface="黑体" pitchFamily="49" charset="-122"/>
                <a:ea typeface="黑体" pitchFamily="49" charset="-122"/>
              </a:rPr>
              <a:t>m</a:t>
            </a:r>
            <a:r>
              <a:rPr lang="zh-CN" altLang="zh-CN" sz="1350" dirty="0">
                <a:latin typeface="黑体" pitchFamily="49" charset="-122"/>
                <a:ea typeface="黑体" pitchFamily="49" charset="-122"/>
              </a:rPr>
              <a:t>；</a:t>
            </a:r>
            <a:endParaRPr lang="zh-CN" altLang="zh-CN" sz="1350" dirty="0">
              <a:latin typeface="黑体" pitchFamily="49" charset="-122"/>
              <a:ea typeface="黑体" pitchFamily="49" charset="-122"/>
            </a:endParaRPr>
          </a:p>
          <a:p>
            <a:pPr>
              <a:lnSpc>
                <a:spcPct val="150000"/>
              </a:lnSpc>
            </a:pPr>
            <a:r>
              <a:rPr lang="en-US" altLang="zh-CN" sz="1350" i="1" dirty="0">
                <a:latin typeface="黑体" pitchFamily="49" charset="-122"/>
                <a:ea typeface="黑体" pitchFamily="49" charset="-122"/>
                <a:sym typeface="Symbol" pitchFamily="18" charset="2"/>
              </a:rPr>
              <a:t></a:t>
            </a:r>
            <a:r>
              <a:rPr lang="zh-CN" altLang="zh-CN" sz="1350" dirty="0">
                <a:latin typeface="黑体" pitchFamily="49" charset="-122"/>
                <a:ea typeface="黑体" pitchFamily="49" charset="-122"/>
              </a:rPr>
              <a:t>为中子在空气中的线性衰减长度，</a:t>
            </a:r>
            <a:r>
              <a:rPr lang="en-US" altLang="zh-CN" sz="1350" i="1" dirty="0">
                <a:latin typeface="黑体" pitchFamily="49" charset="-122"/>
                <a:ea typeface="黑体" pitchFamily="49" charset="-122"/>
                <a:sym typeface="Symbol" pitchFamily="18" charset="2"/>
              </a:rPr>
              <a:t></a:t>
            </a:r>
            <a:r>
              <a:rPr lang="zh-CN" altLang="zh-CN" sz="1350" dirty="0">
                <a:latin typeface="黑体" pitchFamily="49" charset="-122"/>
                <a:ea typeface="黑体" pitchFamily="49" charset="-122"/>
              </a:rPr>
              <a:t>＝</a:t>
            </a:r>
            <a:r>
              <a:rPr lang="en-US" altLang="zh-CN" sz="1350" dirty="0" smtClean="0">
                <a:latin typeface="黑体" pitchFamily="49" charset="-122"/>
                <a:ea typeface="黑体" pitchFamily="49" charset="-122"/>
              </a:rPr>
              <a:t>330m</a:t>
            </a:r>
            <a:endParaRPr lang="zh-CN" altLang="en-US" sz="1350" dirty="0">
              <a:latin typeface="黑体" pitchFamily="49" charset="-122"/>
              <a:ea typeface="黑体" pitchFamily="49" charset="-122"/>
            </a:endParaRPr>
          </a:p>
        </p:txBody>
      </p:sp>
      <p:sp>
        <p:nvSpPr>
          <p:cNvPr id="13" name="Rectangle 34"/>
          <p:cNvSpPr>
            <a:spLocks noChangeArrowheads="1"/>
          </p:cNvSpPr>
          <p:nvPr/>
        </p:nvSpPr>
        <p:spPr bwMode="auto">
          <a:xfrm>
            <a:off x="1946656" y="258842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350"/>
          </a:p>
        </p:txBody>
      </p:sp>
      <p:graphicFrame>
        <p:nvGraphicFramePr>
          <p:cNvPr id="14" name="对象 13"/>
          <p:cNvGraphicFramePr>
            <a:graphicFrameLocks noChangeAspect="1"/>
          </p:cNvGraphicFramePr>
          <p:nvPr/>
        </p:nvGraphicFramePr>
        <p:xfrm>
          <a:off x="1557773" y="3717598"/>
          <a:ext cx="1054894" cy="241697"/>
        </p:xfrm>
        <a:graphic>
          <a:graphicData uri="http://schemas.openxmlformats.org/presentationml/2006/ole">
            <mc:AlternateContent xmlns:mc="http://schemas.openxmlformats.org/markup-compatibility/2006">
              <mc:Choice xmlns:v="urn:schemas-microsoft-com:vml" Requires="v">
                <p:oleObj spid="_x0000_s21732" name="公式" r:id="rId3" imgW="939165" imgH="203200" progId="Equation.3">
                  <p:embed/>
                </p:oleObj>
              </mc:Choice>
              <mc:Fallback>
                <p:oleObj name="公式" r:id="rId3" imgW="939165" imgH="203200" progId="Equation.3">
                  <p:embed/>
                  <p:pic>
                    <p:nvPicPr>
                      <p:cNvPr id="0" name="对象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773" y="3717598"/>
                        <a:ext cx="1054894" cy="241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16" name="文本框 15"/>
              <p:cNvSpPr txBox="1"/>
              <p:nvPr/>
            </p:nvSpPr>
            <p:spPr>
              <a:xfrm>
                <a:off x="2612667" y="3707083"/>
                <a:ext cx="569324" cy="300082"/>
              </a:xfrm>
              <a:prstGeom prst="rect">
                <a:avLst/>
              </a:prstGeom>
              <a:noFill/>
            </p:spPr>
            <p:txBody>
              <a:bodyPr wrap="square" rtlCol="0">
                <a:spAutoFit/>
              </a:bodyPr>
              <a:lstStyle/>
              <a:p>
                <a14:m>
                  <m:oMath xmlns:m="http://schemas.openxmlformats.org/officeDocument/2006/math">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𝑚</m:t>
                        </m:r>
                      </m:e>
                      <m:sup>
                        <m:r>
                          <a:rPr lang="en-US" altLang="zh-CN" sz="1350" i="1">
                            <a:latin typeface="Cambria Math" panose="02040503050406030204" pitchFamily="18" charset="0"/>
                          </a:rPr>
                          <m:t>2</m:t>
                        </m:r>
                      </m:sup>
                    </m:sSup>
                  </m:oMath>
                </a14:m>
                <a:r>
                  <a:rPr lang="en-US" altLang="zh-CN" sz="1350" dirty="0"/>
                  <a:t>/n</a:t>
                </a:r>
                <a:endParaRPr lang="zh-CN" altLang="en-US" sz="1350" dirty="0"/>
              </a:p>
            </p:txBody>
          </p:sp>
        </mc:Choice>
        <mc:Fallback>
          <p:sp>
            <p:nvSpPr>
              <p:cNvPr id="16" name="文本框 15"/>
              <p:cNvSpPr txBox="1">
                <a:spLocks noRot="1" noChangeAspect="1" noMove="1" noResize="1" noEditPoints="1" noAdjustHandles="1" noChangeArrowheads="1" noChangeShapeType="1" noTextEdit="1"/>
              </p:cNvSpPr>
              <p:nvPr/>
            </p:nvSpPr>
            <p:spPr>
              <a:xfrm>
                <a:off x="2612667" y="3707083"/>
                <a:ext cx="569324" cy="300082"/>
              </a:xfrm>
              <a:prstGeom prst="rect">
                <a:avLst/>
              </a:prstGeom>
              <a:blipFill rotWithShape="1">
                <a:blip r:embed="rId5"/>
                <a:stretch>
                  <a:fillRect t="-2041" b="-20408"/>
                </a:stretch>
              </a:blipFill>
            </p:spPr>
            <p:txBody>
              <a:bodyPr/>
              <a:lstStyle/>
              <a:p>
                <a:r>
                  <a:rPr lang="zh-CN" altLang="en-US">
                    <a:noFill/>
                  </a:rPr>
                  <a:t> </a:t>
                </a:r>
                <a:endParaRPr lang="zh-CN" altLang="en-US">
                  <a:noFill/>
                </a:endParaRPr>
              </a:p>
            </p:txBody>
          </p:sp>
        </mc:Fallback>
      </mc:AlternateContent>
      <p:sp>
        <p:nvSpPr>
          <p:cNvPr id="17" name="Rectangle 37"/>
          <p:cNvSpPr>
            <a:spLocks noChangeArrowheads="1"/>
          </p:cNvSpPr>
          <p:nvPr/>
        </p:nvSpPr>
        <p:spPr bwMode="auto">
          <a:xfrm>
            <a:off x="2071261" y="2177171"/>
            <a:ext cx="79838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endParaRPr lang="zh-CN" altLang="en-US" sz="1350"/>
          </a:p>
        </p:txBody>
      </p:sp>
      <p:graphicFrame>
        <p:nvGraphicFramePr>
          <p:cNvPr id="18" name="对象 17"/>
          <p:cNvGraphicFramePr>
            <a:graphicFrameLocks noChangeAspect="1"/>
          </p:cNvGraphicFramePr>
          <p:nvPr/>
        </p:nvGraphicFramePr>
        <p:xfrm>
          <a:off x="3486933" y="3030589"/>
          <a:ext cx="1582568" cy="534799"/>
        </p:xfrm>
        <a:graphic>
          <a:graphicData uri="http://schemas.openxmlformats.org/presentationml/2006/ole">
            <mc:AlternateContent xmlns:mc="http://schemas.openxmlformats.org/markup-compatibility/2006">
              <mc:Choice xmlns:v="urn:schemas-microsoft-com:vml" Requires="v">
                <p:oleObj spid="_x0000_s21733" name="公式" r:id="rId6" imgW="1257300" imgH="431800" progId="Equation.3">
                  <p:embed/>
                </p:oleObj>
              </mc:Choice>
              <mc:Fallback>
                <p:oleObj name="公式" r:id="rId6" imgW="1257300" imgH="431800" progId="Equation.3">
                  <p:embed/>
                  <p:pic>
                    <p:nvPicPr>
                      <p:cNvPr id="0" name="对象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933" y="3030589"/>
                        <a:ext cx="1582568" cy="534799"/>
                      </a:xfrm>
                      <a:prstGeom prst="rect">
                        <a:avLst/>
                      </a:prstGeom>
                      <a:noFill/>
                    </p:spPr>
                  </p:pic>
                </p:oleObj>
              </mc:Fallback>
            </mc:AlternateContent>
          </a:graphicData>
        </a:graphic>
      </p:graphicFrame>
      <p:sp>
        <p:nvSpPr>
          <p:cNvPr id="5" name="矩形 4"/>
          <p:cNvSpPr/>
          <p:nvPr/>
        </p:nvSpPr>
        <p:spPr>
          <a:xfrm>
            <a:off x="1199739" y="5073240"/>
            <a:ext cx="3857218" cy="1027204"/>
          </a:xfrm>
          <a:prstGeom prst="rect">
            <a:avLst/>
          </a:prstGeom>
        </p:spPr>
        <p:txBody>
          <a:bodyPr wrap="square">
            <a:spAutoFit/>
          </a:bodyPr>
          <a:lstStyle/>
          <a:p>
            <a:pPr>
              <a:lnSpc>
                <a:spcPct val="150000"/>
              </a:lnSpc>
            </a:pPr>
            <a:r>
              <a:rPr lang="en-US" altLang="zh-CN" sz="1350" kern="100" dirty="0">
                <a:cs typeface="Times New Roman" pitchFamily="18" charset="0"/>
              </a:rPr>
              <a:t> </a:t>
            </a:r>
            <a:r>
              <a:rPr lang="en-US" altLang="zh-CN" sz="1350" kern="100" dirty="0">
                <a:latin typeface="黑体" pitchFamily="49" charset="-122"/>
                <a:ea typeface="黑体" pitchFamily="49" charset="-122"/>
                <a:cs typeface="Times New Roman" pitchFamily="18" charset="0"/>
              </a:rPr>
              <a:t>   </a:t>
            </a:r>
            <a:r>
              <a:rPr lang="zh-CN" altLang="en-US" sz="1350" kern="100" dirty="0" smtClean="0">
                <a:latin typeface="黑体" pitchFamily="49" charset="-122"/>
                <a:ea typeface="黑体" pitchFamily="49" charset="-122"/>
                <a:cs typeface="Times New Roman" pitchFamily="18" charset="0"/>
              </a:rPr>
              <a:t>取</a:t>
            </a:r>
            <a:r>
              <a:rPr lang="en-US" altLang="zh-CN" sz="1350" kern="100" dirty="0" smtClean="0">
                <a:latin typeface="黑体" pitchFamily="49" charset="-122"/>
                <a:ea typeface="黑体" pitchFamily="49" charset="-122"/>
                <a:cs typeface="Times New Roman" pitchFamily="18" charset="0"/>
              </a:rPr>
              <a:t>15m</a:t>
            </a:r>
            <a:r>
              <a:rPr lang="zh-CN" altLang="en-US" sz="1350" kern="100" dirty="0" smtClean="0">
                <a:latin typeface="黑体" pitchFamily="49" charset="-122"/>
                <a:ea typeface="黑体" pitchFamily="49" charset="-122"/>
                <a:cs typeface="Times New Roman" pitchFamily="18" charset="0"/>
              </a:rPr>
              <a:t>处为边界，</a:t>
            </a:r>
            <a:r>
              <a:rPr lang="zh-CN" altLang="zh-CN" sz="1350" kern="100" dirty="0" smtClean="0">
                <a:latin typeface="黑体" pitchFamily="49" charset="-122"/>
                <a:ea typeface="黑体" pitchFamily="49" charset="-122"/>
                <a:cs typeface="Times New Roman" pitchFamily="18" charset="0"/>
              </a:rPr>
              <a:t>道路上的公众取居留因子</a:t>
            </a:r>
            <a:r>
              <a:rPr lang="en-US" altLang="zh-CN" sz="1350" kern="100" dirty="0" smtClean="0">
                <a:latin typeface="黑体" pitchFamily="49" charset="-122"/>
                <a:ea typeface="黑体" pitchFamily="49" charset="-122"/>
                <a:cs typeface="Times New Roman" pitchFamily="18" charset="0"/>
              </a:rPr>
              <a:t>1/16</a:t>
            </a:r>
            <a:r>
              <a:rPr lang="zh-CN" altLang="zh-CN" sz="1350" kern="100" dirty="0" smtClean="0">
                <a:latin typeface="黑体" pitchFamily="49" charset="-122"/>
                <a:ea typeface="黑体" pitchFamily="49" charset="-122"/>
                <a:cs typeface="Times New Roman" pitchFamily="18" charset="0"/>
              </a:rPr>
              <a:t>，年开机总时间低于</a:t>
            </a:r>
            <a:r>
              <a:rPr lang="en-US" altLang="zh-CN" sz="1350" kern="100" dirty="0" smtClean="0">
                <a:latin typeface="黑体" pitchFamily="49" charset="-122"/>
                <a:ea typeface="黑体" pitchFamily="49" charset="-122"/>
                <a:cs typeface="Times New Roman" pitchFamily="18" charset="0"/>
              </a:rPr>
              <a:t>2400</a:t>
            </a:r>
            <a:r>
              <a:rPr lang="zh-CN" altLang="zh-CN" sz="1350" kern="100" dirty="0" smtClean="0">
                <a:latin typeface="黑体" pitchFamily="49" charset="-122"/>
                <a:ea typeface="黑体" pitchFamily="49" charset="-122"/>
                <a:cs typeface="Times New Roman" pitchFamily="18" charset="0"/>
              </a:rPr>
              <a:t>小时，则此处公众因天空散射带来的年剂量为</a:t>
            </a:r>
            <a:r>
              <a:rPr lang="en-US" altLang="zh-CN" sz="1350" kern="100" dirty="0" smtClean="0">
                <a:latin typeface="黑体" pitchFamily="49" charset="-122"/>
                <a:ea typeface="黑体" pitchFamily="49" charset="-122"/>
                <a:cs typeface="Times New Roman" pitchFamily="18" charset="0"/>
              </a:rPr>
              <a:t>0.0063mSv</a:t>
            </a:r>
            <a:r>
              <a:rPr lang="zh-CN" altLang="zh-CN" sz="1350" kern="100" dirty="0" smtClean="0">
                <a:latin typeface="黑体" pitchFamily="49" charset="-122"/>
                <a:ea typeface="黑体" pitchFamily="49" charset="-122"/>
                <a:cs typeface="Times New Roman" pitchFamily="18" charset="0"/>
              </a:rPr>
              <a:t>。</a:t>
            </a:r>
            <a:endParaRPr lang="zh-CN" altLang="en-US" sz="1350" dirty="0">
              <a:latin typeface="黑体" pitchFamily="49" charset="-122"/>
              <a:ea typeface="黑体" pitchFamily="49" charset="-122"/>
            </a:endParaRPr>
          </a:p>
        </p:txBody>
      </p:sp>
      <p:sp>
        <p:nvSpPr>
          <p:cNvPr id="6" name="矩形 5"/>
          <p:cNvSpPr/>
          <p:nvPr/>
        </p:nvSpPr>
        <p:spPr>
          <a:xfrm>
            <a:off x="685392" y="1576896"/>
            <a:ext cx="7278018" cy="1384995"/>
          </a:xfrm>
          <a:prstGeom prst="rect">
            <a:avLst/>
          </a:prstGeom>
        </p:spPr>
        <p:txBody>
          <a:bodyPr wrap="square">
            <a:spAutoFit/>
          </a:bodyPr>
          <a:lstStyle/>
          <a:p>
            <a:pPr indent="170180" algn="just">
              <a:lnSpc>
                <a:spcPct val="150000"/>
              </a:lnSpc>
              <a:spcBef>
                <a:spcPts val="450"/>
              </a:spcBef>
              <a:spcAft>
                <a:spcPts val="450"/>
              </a:spcAft>
            </a:pPr>
            <a:r>
              <a:rPr lang="en-US" altLang="zh-CN" sz="1400" kern="100" dirty="0">
                <a:latin typeface="黑体" pitchFamily="49" charset="-122"/>
                <a:ea typeface="黑体" pitchFamily="49" charset="-122"/>
                <a:cs typeface="Times New Roman" pitchFamily="18" charset="0"/>
              </a:rPr>
              <a:t> </a:t>
            </a:r>
            <a:r>
              <a:rPr lang="zh-CN" altLang="zh-CN" sz="1400" kern="100" dirty="0">
                <a:latin typeface="黑体" pitchFamily="49" charset="-122"/>
                <a:ea typeface="黑体" pitchFamily="49" charset="-122"/>
                <a:cs typeface="Times New Roman" pitchFamily="18" charset="0"/>
              </a:rPr>
              <a:t>穿过屏蔽墙射向天空的各种辐射，由于空气的散射作用，将有部分又回到地面</a:t>
            </a:r>
            <a:r>
              <a:rPr lang="zh-CN" altLang="zh-CN" sz="1400" kern="100" dirty="0" smtClean="0">
                <a:latin typeface="黑体" pitchFamily="49" charset="-122"/>
                <a:ea typeface="黑体" pitchFamily="49" charset="-122"/>
                <a:cs typeface="Times New Roman" pitchFamily="18" charset="0"/>
              </a:rPr>
              <a:t>。</a:t>
            </a:r>
            <a:r>
              <a:rPr lang="zh-CN" altLang="en-US" sz="1400" dirty="0" smtClean="0">
                <a:latin typeface="黑体" pitchFamily="49" charset="-122"/>
                <a:ea typeface="黑体" pitchFamily="49" charset="-122"/>
              </a:rPr>
              <a:t>本装置</a:t>
            </a:r>
            <a:r>
              <a:rPr lang="zh-CN" altLang="zh-CN" sz="1400" dirty="0" smtClean="0">
                <a:latin typeface="黑体" pitchFamily="49" charset="-122"/>
                <a:ea typeface="黑体" pitchFamily="49" charset="-122"/>
              </a:rPr>
              <a:t>作为</a:t>
            </a:r>
            <a:r>
              <a:rPr lang="zh-CN" altLang="zh-CN" sz="1400" dirty="0">
                <a:latin typeface="黑体" pitchFamily="49" charset="-122"/>
                <a:ea typeface="黑体" pitchFamily="49" charset="-122"/>
              </a:rPr>
              <a:t>一台高能电子加速器，天空散射主要是由透过屋顶的中子引起的</a:t>
            </a:r>
            <a:r>
              <a:rPr lang="zh-CN" altLang="zh-CN" sz="1400" kern="100" dirty="0">
                <a:latin typeface="黑体" pitchFamily="49" charset="-122"/>
                <a:ea typeface="黑体" pitchFamily="49" charset="-122"/>
                <a:cs typeface="Times New Roman" pitchFamily="18" charset="0"/>
              </a:rPr>
              <a:t>。透过屏蔽墙的快中子以及少量残存的高能中子在空气中不能被有效地阻止，在空气中发生一次次散射，低能中子被散射回地面。</a:t>
            </a:r>
            <a:r>
              <a:rPr lang="zh-CN" altLang="en-US" sz="1400" dirty="0">
                <a:latin typeface="黑体" pitchFamily="49" charset="-122"/>
                <a:ea typeface="黑体" pitchFamily="49" charset="-122"/>
              </a:rPr>
              <a:t>天空反散射采用</a:t>
            </a:r>
            <a:r>
              <a:rPr lang="en-US" altLang="zh-CN" sz="1400" dirty="0">
                <a:latin typeface="黑体" pitchFamily="49" charset="-122"/>
                <a:ea typeface="黑体" pitchFamily="49" charset="-122"/>
              </a:rPr>
              <a:t>NCRP144</a:t>
            </a:r>
            <a:r>
              <a:rPr lang="zh-CN" altLang="en-US" sz="1400" dirty="0">
                <a:latin typeface="黑体" pitchFamily="49" charset="-122"/>
                <a:ea typeface="黑体" pitchFamily="49" charset="-122"/>
              </a:rPr>
              <a:t>号报告的建议方法，计算结果如下。</a:t>
            </a:r>
            <a:endParaRPr lang="zh-CN" altLang="en-US" sz="1400" dirty="0">
              <a:latin typeface="黑体" pitchFamily="49" charset="-122"/>
              <a:ea typeface="黑体" pitchFamily="49" charset="-122"/>
            </a:endParaRPr>
          </a:p>
        </p:txBody>
      </p:sp>
      <p:sp>
        <p:nvSpPr>
          <p:cNvPr id="15"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天空散射</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887" y="410723"/>
            <a:ext cx="7199313" cy="1138808"/>
          </a:xfrm>
        </p:spPr>
        <p:txBody>
          <a:bodyPr/>
          <a:lstStyle/>
          <a:p>
            <a:r>
              <a:rPr lang="zh-CN" altLang="en-US" dirty="0" smtClean="0">
                <a:solidFill>
                  <a:srgbClr val="990099"/>
                </a:solidFill>
                <a:latin typeface="+mn-ea"/>
                <a:ea typeface="+mn-ea"/>
              </a:rPr>
              <a:t>装置介绍</a:t>
            </a:r>
            <a:endParaRPr lang="zh-CN" altLang="en-US" dirty="0">
              <a:solidFill>
                <a:srgbClr val="990099"/>
              </a:solidFill>
              <a:latin typeface="+mn-ea"/>
              <a:ea typeface="+mn-ea"/>
            </a:endParaRPr>
          </a:p>
        </p:txBody>
      </p:sp>
      <p:sp>
        <p:nvSpPr>
          <p:cNvPr id="4" name="灯片编号占位符 3"/>
          <p:cNvSpPr>
            <a:spLocks noGrp="1"/>
          </p:cNvSpPr>
          <p:nvPr>
            <p:ph type="sldNum" sz="quarter" idx="4"/>
          </p:nvPr>
        </p:nvSpPr>
        <p:spPr/>
        <p:txBody>
          <a:bodyPr/>
          <a:lstStyle/>
          <a:p>
            <a:fld id="{CA22802C-5A16-41DF-9B29-D131635E4942}" type="slidenum">
              <a:rPr lang="zh-CN" altLang="en-US" smtClean="0"/>
            </a:fld>
            <a:endParaRPr lang="en-US" altLang="zh-CN"/>
          </a:p>
        </p:txBody>
      </p:sp>
      <p:sp>
        <p:nvSpPr>
          <p:cNvPr id="9" name="内容占位符 2"/>
          <p:cNvSpPr txBox="1"/>
          <p:nvPr/>
        </p:nvSpPr>
        <p:spPr bwMode="auto">
          <a:xfrm>
            <a:off x="640850" y="1627624"/>
            <a:ext cx="7664950" cy="2546522"/>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marL="0" indent="0">
              <a:lnSpc>
                <a:spcPct val="150000"/>
              </a:lnSpc>
              <a:buNone/>
            </a:pPr>
            <a:r>
              <a:rPr lang="en-US" altLang="zh-CN" sz="1800" dirty="0" smtClean="0"/>
              <a:t>       </a:t>
            </a:r>
            <a:r>
              <a:rPr lang="zh-CN" altLang="zh-CN" sz="1800" dirty="0" smtClean="0"/>
              <a:t>装置</a:t>
            </a:r>
            <a:r>
              <a:rPr lang="zh-CN" altLang="zh-CN" sz="1800" dirty="0"/>
              <a:t>是用于产生准单能、能量连续可调的高亮度</a:t>
            </a:r>
            <a:r>
              <a:rPr lang="en-US" altLang="zh-CN" sz="1800" dirty="0"/>
              <a:t>X/γ</a:t>
            </a:r>
            <a:r>
              <a:rPr lang="zh-CN" altLang="zh-CN" sz="1800" dirty="0"/>
              <a:t>射线源。项目中高亮度</a:t>
            </a:r>
            <a:r>
              <a:rPr lang="en-US" altLang="zh-CN" sz="1800" dirty="0"/>
              <a:t>X/γ</a:t>
            </a:r>
            <a:r>
              <a:rPr lang="zh-CN" altLang="zh-CN" sz="1800" dirty="0"/>
              <a:t>光子将通过高亮度电子束与强激光之间的逆康普顿散射过程产生</a:t>
            </a:r>
            <a:r>
              <a:rPr lang="zh-CN" altLang="zh-CN" sz="1800" dirty="0" smtClean="0"/>
              <a:t>。</a:t>
            </a:r>
            <a:endParaRPr lang="en-US" altLang="zh-CN" sz="1800" dirty="0" smtClean="0"/>
          </a:p>
          <a:p>
            <a:pPr marL="0" indent="0">
              <a:lnSpc>
                <a:spcPct val="150000"/>
              </a:lnSpc>
              <a:buNone/>
            </a:pPr>
            <a:r>
              <a:rPr lang="en-US" altLang="zh-CN" sz="1800" dirty="0"/>
              <a:t> </a:t>
            </a:r>
            <a:r>
              <a:rPr lang="en-US" altLang="zh-CN" sz="1800" dirty="0" smtClean="0"/>
              <a:t>      </a:t>
            </a:r>
            <a:r>
              <a:rPr lang="zh-CN" altLang="zh-CN" sz="1800" dirty="0" smtClean="0"/>
              <a:t>为了</a:t>
            </a:r>
            <a:r>
              <a:rPr lang="zh-CN" altLang="zh-CN" sz="1800" dirty="0"/>
              <a:t>产生符合实验要求的射线，需要加速器产生高品质的电子束，同时激光系统产生高品质的脉冲激光并将电子束和激光聚焦到很小尺寸进行对撞。项目主体</a:t>
            </a:r>
            <a:r>
              <a:rPr lang="zh-CN" altLang="zh-CN" sz="1800" dirty="0" smtClean="0"/>
              <a:t>包括</a:t>
            </a:r>
            <a:r>
              <a:rPr lang="zh-CN" altLang="en-US" sz="1800" dirty="0" smtClean="0"/>
              <a:t>：</a:t>
            </a:r>
            <a:endParaRPr lang="en-US" altLang="zh-CN" sz="1800" dirty="0" smtClean="0"/>
          </a:p>
        </p:txBody>
      </p:sp>
      <p:sp>
        <p:nvSpPr>
          <p:cNvPr id="11" name="内容占位符 2"/>
          <p:cNvSpPr txBox="1"/>
          <p:nvPr/>
        </p:nvSpPr>
        <p:spPr bwMode="auto">
          <a:xfrm>
            <a:off x="852487" y="3784428"/>
            <a:ext cx="8062913" cy="2546522"/>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lvl="1">
              <a:lnSpc>
                <a:spcPct val="150000"/>
              </a:lnSpc>
            </a:pPr>
            <a:r>
              <a:rPr lang="zh-CN" altLang="zh-CN" sz="1800" dirty="0" smtClean="0"/>
              <a:t>用于</a:t>
            </a:r>
            <a:r>
              <a:rPr lang="zh-CN" altLang="zh-CN" sz="1800" dirty="0"/>
              <a:t>产生高亮度电子束的加速器</a:t>
            </a:r>
            <a:endParaRPr lang="en-US" altLang="zh-CN" sz="1800" dirty="0"/>
          </a:p>
          <a:p>
            <a:pPr lvl="1">
              <a:lnSpc>
                <a:spcPct val="150000"/>
              </a:lnSpc>
            </a:pPr>
            <a:r>
              <a:rPr lang="zh-CN" altLang="zh-CN" sz="1800" dirty="0"/>
              <a:t>用于产生超强激光的钛蓝宝石激光系统</a:t>
            </a:r>
            <a:endParaRPr lang="en-US" altLang="zh-CN" sz="1800" dirty="0"/>
          </a:p>
          <a:p>
            <a:pPr lvl="1">
              <a:lnSpc>
                <a:spcPct val="150000"/>
              </a:lnSpc>
            </a:pPr>
            <a:r>
              <a:rPr lang="en-US" altLang="zh-CN" sz="1800" dirty="0"/>
              <a:t>X/γ</a:t>
            </a:r>
            <a:r>
              <a:rPr lang="zh-CN" altLang="zh-CN" sz="1800" dirty="0"/>
              <a:t>光子诊断传输应用系统</a:t>
            </a:r>
            <a:endParaRPr lang="en-US" altLang="zh-CN" sz="1800" dirty="0"/>
          </a:p>
          <a:p>
            <a:pPr lvl="1">
              <a:lnSpc>
                <a:spcPct val="150000"/>
              </a:lnSpc>
            </a:pPr>
            <a:endParaRPr lang="en-US" altLang="zh-CN" sz="1800" dirty="0" smtClean="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5" name="矩形 4"/>
          <p:cNvSpPr/>
          <p:nvPr/>
        </p:nvSpPr>
        <p:spPr>
          <a:xfrm>
            <a:off x="496887" y="1677539"/>
            <a:ext cx="7618413" cy="1384995"/>
          </a:xfrm>
          <a:prstGeom prst="rect">
            <a:avLst/>
          </a:prstGeom>
        </p:spPr>
        <p:txBody>
          <a:bodyPr wrap="square">
            <a:spAutoFit/>
          </a:bodyPr>
          <a:lstStyle/>
          <a:p>
            <a:pPr>
              <a:lnSpc>
                <a:spcPct val="150000"/>
              </a:lnSpc>
            </a:pPr>
            <a:r>
              <a:rPr lang="en-US" altLang="zh-CN" sz="1400" dirty="0" smtClean="0"/>
              <a:t>      </a:t>
            </a:r>
            <a:r>
              <a:rPr lang="zh-CN" altLang="zh-CN" sz="1400" dirty="0" smtClean="0"/>
              <a:t>隧道</a:t>
            </a:r>
            <a:r>
              <a:rPr lang="zh-CN" altLang="zh-CN" sz="1400" dirty="0"/>
              <a:t>屏蔽</a:t>
            </a:r>
            <a:r>
              <a:rPr lang="zh-CN" altLang="zh-CN" sz="1400" dirty="0" smtClean="0"/>
              <a:t>墙</a:t>
            </a:r>
            <a:r>
              <a:rPr lang="zh-CN" altLang="en-US" sz="1400" dirty="0" smtClean="0"/>
              <a:t>上</a:t>
            </a:r>
            <a:r>
              <a:rPr lang="zh-CN" altLang="zh-CN" sz="1400" dirty="0" smtClean="0"/>
              <a:t>需要</a:t>
            </a:r>
            <a:r>
              <a:rPr lang="zh-CN" altLang="zh-CN" sz="1400" dirty="0"/>
              <a:t>为波导系统设置波导孔，在加速器运行期间辐射会从波导孔内泄漏。根据其他装置经验波导孔屏蔽</a:t>
            </a:r>
            <a:r>
              <a:rPr lang="zh-CN" altLang="zh-CN" sz="1400"/>
              <a:t>设计</a:t>
            </a:r>
            <a:r>
              <a:rPr lang="zh-CN" altLang="zh-CN" sz="1400" smtClean="0"/>
              <a:t>如下</a:t>
            </a:r>
            <a:r>
              <a:rPr lang="zh-CN" altLang="en-US" sz="1400" smtClean="0"/>
              <a:t>：</a:t>
            </a:r>
            <a:r>
              <a:rPr lang="zh-CN" altLang="zh-CN" sz="1400" kern="100" smtClean="0">
                <a:latin typeface="黑体" pitchFamily="49" charset="-122"/>
                <a:ea typeface="黑体" pitchFamily="49" charset="-122"/>
                <a:cs typeface="Times New Roman" pitchFamily="18" charset="0"/>
              </a:rPr>
              <a:t>屏蔽</a:t>
            </a:r>
            <a:r>
              <a:rPr lang="zh-CN" altLang="zh-CN" sz="1400" kern="100" dirty="0">
                <a:latin typeface="黑体" pitchFamily="49" charset="-122"/>
                <a:ea typeface="黑体" pitchFamily="49" charset="-122"/>
                <a:cs typeface="Times New Roman" pitchFamily="18" charset="0"/>
              </a:rPr>
              <a:t>墙外波导孔位置设置一屏蔽平台，屏蔽材料为混凝土</a:t>
            </a:r>
            <a:r>
              <a:rPr lang="en-US" altLang="zh-CN" sz="1400" kern="100" dirty="0">
                <a:latin typeface="黑体" pitchFamily="49" charset="-122"/>
                <a:ea typeface="黑体" pitchFamily="49" charset="-122"/>
                <a:cs typeface="Times New Roman" pitchFamily="18" charset="0"/>
              </a:rPr>
              <a:t>;</a:t>
            </a:r>
            <a:r>
              <a:rPr lang="zh-CN" altLang="zh-CN" sz="1400" kern="100" dirty="0">
                <a:latin typeface="黑体" pitchFamily="49" charset="-122"/>
                <a:ea typeface="黑体" pitchFamily="49" charset="-122"/>
                <a:cs typeface="Times New Roman" pitchFamily="18" charset="0"/>
              </a:rPr>
              <a:t>平台两侧及后方都由混凝土包围，波导系统由屏蔽台上方进入波导孔。后方混凝土厚</a:t>
            </a:r>
            <a:r>
              <a:rPr lang="en-US" altLang="zh-CN" sz="1400" kern="100" dirty="0">
                <a:latin typeface="黑体" pitchFamily="49" charset="-122"/>
                <a:ea typeface="黑体" pitchFamily="49" charset="-122"/>
                <a:cs typeface="Times New Roman" pitchFamily="18" charset="0"/>
              </a:rPr>
              <a:t>20cm</a:t>
            </a:r>
            <a:r>
              <a:rPr lang="zh-CN" altLang="zh-CN" sz="1400" kern="100" dirty="0">
                <a:latin typeface="黑体" pitchFamily="49" charset="-122"/>
                <a:ea typeface="黑体" pitchFamily="49" charset="-122"/>
                <a:cs typeface="Times New Roman" pitchFamily="18" charset="0"/>
              </a:rPr>
              <a:t>，高</a:t>
            </a:r>
            <a:r>
              <a:rPr lang="en-US" altLang="zh-CN" sz="1400" kern="100" dirty="0">
                <a:latin typeface="黑体" pitchFamily="49" charset="-122"/>
                <a:ea typeface="黑体" pitchFamily="49" charset="-122"/>
                <a:cs typeface="Times New Roman" pitchFamily="18" charset="0"/>
              </a:rPr>
              <a:t>60cm;</a:t>
            </a:r>
            <a:r>
              <a:rPr lang="zh-CN" altLang="zh-CN" sz="1400" kern="100" dirty="0">
                <a:latin typeface="黑体" pitchFamily="49" charset="-122"/>
                <a:ea typeface="黑体" pitchFamily="49" charset="-122"/>
                <a:cs typeface="Times New Roman" pitchFamily="18" charset="0"/>
              </a:rPr>
              <a:t>两侧混凝土厚</a:t>
            </a:r>
            <a:r>
              <a:rPr lang="en-US" altLang="zh-CN" sz="1400" kern="100" dirty="0">
                <a:latin typeface="黑体" pitchFamily="49" charset="-122"/>
                <a:ea typeface="黑体" pitchFamily="49" charset="-122"/>
                <a:cs typeface="Times New Roman" pitchFamily="18" charset="0"/>
              </a:rPr>
              <a:t>10cm</a:t>
            </a:r>
            <a:r>
              <a:rPr lang="zh-CN" altLang="zh-CN" sz="1400" kern="100" dirty="0">
                <a:latin typeface="黑体" pitchFamily="49" charset="-122"/>
                <a:ea typeface="黑体" pitchFamily="49" charset="-122"/>
                <a:cs typeface="Times New Roman" pitchFamily="18" charset="0"/>
              </a:rPr>
              <a:t>，高</a:t>
            </a:r>
            <a:r>
              <a:rPr lang="en-US" altLang="zh-CN" sz="1400" kern="100" dirty="0">
                <a:latin typeface="黑体" pitchFamily="49" charset="-122"/>
                <a:ea typeface="黑体" pitchFamily="49" charset="-122"/>
                <a:cs typeface="Times New Roman" pitchFamily="18" charset="0"/>
              </a:rPr>
              <a:t>60cm;</a:t>
            </a:r>
            <a:r>
              <a:rPr lang="zh-CN" altLang="zh-CN" sz="1400" kern="100" dirty="0">
                <a:latin typeface="黑体" pitchFamily="49" charset="-122"/>
                <a:ea typeface="黑体" pitchFamily="49" charset="-122"/>
                <a:cs typeface="Times New Roman" pitchFamily="18" charset="0"/>
              </a:rPr>
              <a:t>屏蔽平台厚</a:t>
            </a:r>
            <a:r>
              <a:rPr lang="en-US" altLang="zh-CN" sz="1400" kern="100" dirty="0">
                <a:latin typeface="黑体" pitchFamily="49" charset="-122"/>
                <a:ea typeface="黑体" pitchFamily="49" charset="-122"/>
                <a:cs typeface="Times New Roman" pitchFamily="18" charset="0"/>
              </a:rPr>
              <a:t>20cm</a:t>
            </a:r>
            <a:r>
              <a:rPr lang="zh-CN" altLang="zh-CN" sz="1400" kern="100" dirty="0">
                <a:latin typeface="黑体" pitchFamily="49" charset="-122"/>
                <a:ea typeface="黑体" pitchFamily="49" charset="-122"/>
                <a:cs typeface="Times New Roman" pitchFamily="18" charset="0"/>
              </a:rPr>
              <a:t>，长度根据实际工程需要决定。</a:t>
            </a:r>
            <a:endParaRPr lang="zh-CN" altLang="en-US" sz="1400" dirty="0">
              <a:latin typeface="黑体" pitchFamily="49" charset="-122"/>
              <a:ea typeface="黑体" pitchFamily="49" charset="-122"/>
            </a:endParaRPr>
          </a:p>
        </p:txBody>
      </p:sp>
      <p:pic>
        <p:nvPicPr>
          <p:cNvPr id="11673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1" y="3007167"/>
            <a:ext cx="2604735" cy="144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205" y="4609990"/>
            <a:ext cx="2372933" cy="19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939" y="4493708"/>
            <a:ext cx="4021558" cy="21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022" y="2980750"/>
            <a:ext cx="4775392" cy="144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孔道屏蔽</a:t>
            </a:r>
            <a:endParaRPr lang="zh-CN" altLang="en-US" kern="0" dirty="0">
              <a:solidFill>
                <a:srgbClr val="990099"/>
              </a:solidFill>
              <a:latin typeface="+mn-ea"/>
              <a:ea typeface="+mn-ea"/>
            </a:endParaRPr>
          </a:p>
        </p:txBody>
      </p:sp>
      <p:sp>
        <p:nvSpPr>
          <p:cNvPr id="12" name="文本框 11"/>
          <p:cNvSpPr txBox="1"/>
          <p:nvPr/>
        </p:nvSpPr>
        <p:spPr>
          <a:xfrm>
            <a:off x="758867" y="1343685"/>
            <a:ext cx="2988869" cy="403957"/>
          </a:xfrm>
          <a:prstGeom prst="rect">
            <a:avLst/>
          </a:prstGeom>
          <a:noFill/>
        </p:spPr>
        <p:txBody>
          <a:bodyPr wrap="square" rtlCol="0">
            <a:spAutoFit/>
          </a:bodyPr>
          <a:lstStyle/>
          <a:p>
            <a:pPr>
              <a:lnSpc>
                <a:spcPct val="150000"/>
              </a:lnSpc>
            </a:pPr>
            <a:r>
              <a:rPr lang="zh-CN" altLang="en-US" sz="1600" b="1" dirty="0" smtClean="0">
                <a:solidFill>
                  <a:srgbClr val="990099"/>
                </a:solidFill>
                <a:latin typeface="黑体" pitchFamily="49" charset="-122"/>
                <a:ea typeface="黑体" pitchFamily="49" charset="-122"/>
              </a:rPr>
              <a:t>波导孔</a:t>
            </a:r>
            <a:endParaRPr lang="zh-CN" altLang="zh-CN" sz="1350" dirty="0">
              <a:latin typeface="黑体" pitchFamily="49" charset="-122"/>
              <a:ea typeface="黑体" pitchFamily="49" charset="-122"/>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96887" y="1677539"/>
            <a:ext cx="4176713" cy="2913618"/>
          </a:xfrm>
          <a:prstGeom prst="rect">
            <a:avLst/>
          </a:prstGeom>
        </p:spPr>
        <p:txBody>
          <a:bodyPr wrap="square">
            <a:spAutoFit/>
          </a:bodyPr>
          <a:lstStyle/>
          <a:p>
            <a:pPr>
              <a:lnSpc>
                <a:spcPts val="2200"/>
              </a:lnSpc>
            </a:pPr>
            <a:r>
              <a:rPr lang="en-US" altLang="zh-CN" sz="1400" dirty="0" smtClean="0"/>
              <a:t>      </a:t>
            </a:r>
            <a:r>
              <a:rPr lang="zh-CN" altLang="zh-CN" sz="1400" dirty="0" smtClean="0"/>
              <a:t>隧道</a:t>
            </a:r>
            <a:r>
              <a:rPr lang="zh-CN" altLang="zh-CN" sz="1400" dirty="0"/>
              <a:t>西侧屏蔽墙需要为激光装置开孔，孔道形状为圆形，直径</a:t>
            </a:r>
            <a:r>
              <a:rPr lang="en-US" altLang="zh-CN" sz="1400" dirty="0"/>
              <a:t>20cm</a:t>
            </a:r>
            <a:r>
              <a:rPr lang="zh-CN" altLang="zh-CN" sz="1400" dirty="0"/>
              <a:t>。根据激光装置需要，对于激光穿孔的屏蔽设计如下图：隧道内两面屏蔽墙厚度为</a:t>
            </a:r>
            <a:r>
              <a:rPr lang="en-US" altLang="zh-CN" sz="1400" dirty="0"/>
              <a:t>30cm</a:t>
            </a:r>
            <a:r>
              <a:rPr lang="zh-CN" altLang="zh-CN" sz="1400" dirty="0"/>
              <a:t>，高度为</a:t>
            </a:r>
            <a:r>
              <a:rPr lang="en-US" altLang="zh-CN" sz="1400" dirty="0" smtClean="0"/>
              <a:t>170cm</a:t>
            </a:r>
            <a:r>
              <a:rPr lang="zh-CN" altLang="en-US" sz="1400" dirty="0" smtClean="0"/>
              <a:t>。</a:t>
            </a:r>
            <a:endParaRPr lang="en-US" altLang="zh-CN" sz="1400" dirty="0" smtClean="0"/>
          </a:p>
          <a:p>
            <a:pPr>
              <a:lnSpc>
                <a:spcPts val="2200"/>
              </a:lnSpc>
            </a:pPr>
            <a:r>
              <a:rPr lang="en-US" altLang="zh-CN" sz="1400" dirty="0" smtClean="0"/>
              <a:t>     FLUKA</a:t>
            </a:r>
            <a:r>
              <a:rPr lang="zh-CN" altLang="zh-CN" sz="1400" dirty="0"/>
              <a:t>计算模型如下，将需要考虑反散射作用但又不需要记录的右侧和上下顶板混凝土屏蔽厚度由真实厚度改为只有</a:t>
            </a:r>
            <a:r>
              <a:rPr lang="en-US" altLang="zh-CN" sz="1400" dirty="0"/>
              <a:t>20cm</a:t>
            </a:r>
            <a:r>
              <a:rPr lang="zh-CN" altLang="zh-CN" sz="1400" dirty="0"/>
              <a:t>；假设束损为</a:t>
            </a:r>
            <a:r>
              <a:rPr lang="en-US" altLang="zh-CN" sz="1400" dirty="0"/>
              <a:t>1%</a:t>
            </a:r>
            <a:r>
              <a:rPr lang="zh-CN" altLang="zh-CN" sz="1400" dirty="0"/>
              <a:t>，电子最大发散角为</a:t>
            </a:r>
            <a:r>
              <a:rPr lang="en-US" altLang="zh-CN" sz="1400" dirty="0"/>
              <a:t>1</a:t>
            </a:r>
            <a:r>
              <a:rPr lang="zh-CN" altLang="zh-CN" sz="1400" dirty="0"/>
              <a:t>°，能量为</a:t>
            </a:r>
            <a:r>
              <a:rPr lang="en-US" altLang="zh-CN" sz="1400" dirty="0"/>
              <a:t>1GeV</a:t>
            </a:r>
            <a:r>
              <a:rPr lang="zh-CN" altLang="zh-CN" sz="1400" dirty="0"/>
              <a:t>，管壁厚度</a:t>
            </a:r>
            <a:r>
              <a:rPr lang="en-US" altLang="zh-CN" sz="1400" dirty="0"/>
              <a:t>2cm</a:t>
            </a:r>
            <a:r>
              <a:rPr lang="zh-CN" altLang="zh-CN" sz="1400" dirty="0"/>
              <a:t>，材料为</a:t>
            </a:r>
            <a:r>
              <a:rPr lang="zh-CN" altLang="zh-CN" sz="1400" dirty="0" smtClean="0"/>
              <a:t>铁</a:t>
            </a:r>
            <a:r>
              <a:rPr lang="zh-CN" altLang="en-US" sz="1400" dirty="0" smtClean="0"/>
              <a:t>。</a:t>
            </a:r>
            <a:endParaRPr lang="zh-CN" altLang="zh-CN" sz="1400" dirty="0"/>
          </a:p>
          <a:p>
            <a:pPr>
              <a:lnSpc>
                <a:spcPts val="2200"/>
              </a:lnSpc>
            </a:pPr>
            <a:endParaRPr lang="zh-CN" altLang="en-US" sz="1400" dirty="0">
              <a:latin typeface="黑体" pitchFamily="49" charset="-122"/>
              <a:ea typeface="黑体" pitchFamily="49" charset="-122"/>
            </a:endParaRPr>
          </a:p>
        </p:txBody>
      </p:sp>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2457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11"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孔道屏蔽</a:t>
            </a:r>
            <a:endParaRPr lang="zh-CN" altLang="en-US" kern="0" dirty="0">
              <a:solidFill>
                <a:srgbClr val="990099"/>
              </a:solidFill>
              <a:latin typeface="+mn-ea"/>
              <a:ea typeface="+mn-ea"/>
            </a:endParaRPr>
          </a:p>
        </p:txBody>
      </p:sp>
      <p:sp>
        <p:nvSpPr>
          <p:cNvPr id="12" name="文本框 11"/>
          <p:cNvSpPr txBox="1"/>
          <p:nvPr/>
        </p:nvSpPr>
        <p:spPr>
          <a:xfrm>
            <a:off x="758867" y="1343685"/>
            <a:ext cx="2988869" cy="403957"/>
          </a:xfrm>
          <a:prstGeom prst="rect">
            <a:avLst/>
          </a:prstGeom>
          <a:noFill/>
        </p:spPr>
        <p:txBody>
          <a:bodyPr wrap="square" rtlCol="0">
            <a:spAutoFit/>
          </a:bodyPr>
          <a:lstStyle/>
          <a:p>
            <a:pPr>
              <a:lnSpc>
                <a:spcPct val="150000"/>
              </a:lnSpc>
            </a:pPr>
            <a:r>
              <a:rPr lang="zh-CN" altLang="en-US" sz="1600" b="1" dirty="0">
                <a:solidFill>
                  <a:srgbClr val="990099"/>
                </a:solidFill>
                <a:latin typeface="黑体" pitchFamily="49" charset="-122"/>
                <a:ea typeface="黑体" pitchFamily="49" charset="-122"/>
              </a:rPr>
              <a:t>激光</a:t>
            </a:r>
            <a:r>
              <a:rPr lang="zh-CN" altLang="en-US" sz="1600" b="1" dirty="0" smtClean="0">
                <a:solidFill>
                  <a:srgbClr val="990099"/>
                </a:solidFill>
                <a:latin typeface="黑体" pitchFamily="49" charset="-122"/>
                <a:ea typeface="黑体" pitchFamily="49" charset="-122"/>
              </a:rPr>
              <a:t>孔</a:t>
            </a:r>
            <a:endParaRPr lang="zh-CN" altLang="zh-CN" sz="1350" dirty="0">
              <a:latin typeface="黑体" pitchFamily="49" charset="-122"/>
              <a:ea typeface="黑体" pitchFamily="49" charset="-122"/>
            </a:endParaRPr>
          </a:p>
        </p:txBody>
      </p:sp>
      <p:pic>
        <p:nvPicPr>
          <p:cNvPr id="13" name="图片 12"/>
          <p:cNvPicPr/>
          <p:nvPr/>
        </p:nvPicPr>
        <p:blipFill>
          <a:blip r:embed="rId1"/>
          <a:stretch>
            <a:fillRect/>
          </a:stretch>
        </p:blipFill>
        <p:spPr>
          <a:xfrm>
            <a:off x="5333382" y="1616825"/>
            <a:ext cx="2628900" cy="2410460"/>
          </a:xfrm>
          <a:prstGeom prst="rect">
            <a:avLst/>
          </a:prstGeom>
        </p:spPr>
      </p:pic>
      <p:pic>
        <p:nvPicPr>
          <p:cNvPr id="14" name="图片 13"/>
          <p:cNvPicPr/>
          <p:nvPr/>
        </p:nvPicPr>
        <p:blipFill>
          <a:blip r:embed="rId2"/>
          <a:stretch>
            <a:fillRect/>
          </a:stretch>
        </p:blipFill>
        <p:spPr>
          <a:xfrm>
            <a:off x="1031875" y="4399915"/>
            <a:ext cx="3448050" cy="2197735"/>
          </a:xfrm>
          <a:prstGeom prst="rect">
            <a:avLst/>
          </a:prstGeom>
        </p:spPr>
      </p:pic>
      <p:pic>
        <p:nvPicPr>
          <p:cNvPr id="15" name="图片 14"/>
          <p:cNvPicPr/>
          <p:nvPr/>
        </p:nvPicPr>
        <p:blipFill>
          <a:blip r:embed="rId3"/>
          <a:stretch>
            <a:fillRect/>
          </a:stretch>
        </p:blipFill>
        <p:spPr>
          <a:xfrm>
            <a:off x="4738687" y="4186555"/>
            <a:ext cx="3476625" cy="2525395"/>
          </a:xfrm>
          <a:prstGeom prst="rect">
            <a:avLst/>
          </a:prstGeom>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63489" name="Rectangle 1"/>
          <p:cNvSpPr>
            <a:spLocks noChangeArrowheads="1"/>
          </p:cNvSpPr>
          <p:nvPr/>
        </p:nvSpPr>
        <p:spPr bwMode="auto">
          <a:xfrm>
            <a:off x="891360" y="1737796"/>
            <a:ext cx="7452540" cy="1177245"/>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ct val="150000"/>
              </a:lnSpc>
              <a:spcBef>
                <a:spcPct val="0"/>
              </a:spcBef>
              <a:spcAft>
                <a:spcPct val="0"/>
              </a:spcAft>
            </a:pPr>
            <a:r>
              <a:rPr lang="en-US" altLang="zh-CN" sz="1600" dirty="0">
                <a:solidFill>
                  <a:srgbClr val="000000"/>
                </a:solidFill>
                <a:latin typeface="宋体" pitchFamily="2" charset="-122"/>
                <a:ea typeface="宋体" pitchFamily="2" charset="-122"/>
                <a:cs typeface="Arial Unicode MS" pitchFamily="34" charset="-122"/>
              </a:rPr>
              <a:t> </a:t>
            </a:r>
            <a:r>
              <a:rPr lang="zh-CN" altLang="en-US" sz="1600" dirty="0" smtClean="0">
                <a:solidFill>
                  <a:srgbClr val="000000"/>
                </a:solidFill>
                <a:latin typeface="黑体" pitchFamily="49" charset="-122"/>
                <a:ea typeface="黑体" pitchFamily="49" charset="-122"/>
                <a:cs typeface="Arial Unicode MS" pitchFamily="34" charset="-122"/>
              </a:rPr>
              <a:t>本装置在</a:t>
            </a:r>
            <a:r>
              <a:rPr lang="en-US" altLang="zh-CN" sz="1600" dirty="0">
                <a:solidFill>
                  <a:srgbClr val="000000"/>
                </a:solidFill>
                <a:latin typeface="黑体" pitchFamily="49" charset="-122"/>
                <a:ea typeface="黑体" pitchFamily="49" charset="-122"/>
                <a:cs typeface="Arial Unicode MS" pitchFamily="34" charset="-122"/>
              </a:rPr>
              <a:t>1GeV</a:t>
            </a:r>
            <a:r>
              <a:rPr lang="zh-CN" altLang="en-US" sz="1600" dirty="0">
                <a:solidFill>
                  <a:srgbClr val="000000"/>
                </a:solidFill>
                <a:latin typeface="黑体" pitchFamily="49" charset="-122"/>
                <a:ea typeface="黑体" pitchFamily="49" charset="-122"/>
                <a:cs typeface="Arial Unicode MS" pitchFamily="34" charset="-122"/>
              </a:rPr>
              <a:t>能量段末端设有</a:t>
            </a:r>
            <a:r>
              <a:rPr lang="en-US" altLang="zh-CN" sz="1600" dirty="0">
                <a:solidFill>
                  <a:srgbClr val="000000"/>
                </a:solidFill>
                <a:latin typeface="黑体" pitchFamily="49" charset="-122"/>
                <a:ea typeface="黑体" pitchFamily="49" charset="-122"/>
                <a:cs typeface="Arial Unicode MS" pitchFamily="34" charset="-122"/>
              </a:rPr>
              <a:t>1</a:t>
            </a:r>
            <a:r>
              <a:rPr lang="zh-CN" altLang="en-US" sz="1600" dirty="0">
                <a:solidFill>
                  <a:srgbClr val="000000"/>
                </a:solidFill>
                <a:latin typeface="黑体" pitchFamily="49" charset="-122"/>
                <a:ea typeface="黑体" pitchFamily="49" charset="-122"/>
                <a:cs typeface="Arial Unicode MS" pitchFamily="34" charset="-122"/>
              </a:rPr>
              <a:t>个废束桶，选择废束桶的屏蔽材料如下：用石墨芯作为与入射电子相互作用的靶材料，以产生较少的轫致辐射；石墨芯外侧是铁屏蔽层，包容石墨；废束桶前方设置聚乙烯材料制成的中子吸收屏蔽层</a:t>
            </a:r>
            <a:r>
              <a:rPr lang="zh-CN" altLang="en-US" sz="1600" dirty="0" smtClean="0">
                <a:solidFill>
                  <a:srgbClr val="000000"/>
                </a:solidFill>
                <a:latin typeface="黑体" pitchFamily="49" charset="-122"/>
                <a:ea typeface="黑体" pitchFamily="49" charset="-122"/>
                <a:cs typeface="Arial Unicode MS" pitchFamily="34" charset="-122"/>
              </a:rPr>
              <a:t>。</a:t>
            </a:r>
            <a:endParaRPr lang="zh-CN" altLang="en-US" sz="1600" dirty="0">
              <a:latin typeface="黑体" pitchFamily="49" charset="-122"/>
              <a:ea typeface="黑体" pitchFamily="49" charset="-122"/>
              <a:cs typeface="宋体" pitchFamily="2" charset="-122"/>
            </a:endParaRPr>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73471" y="3103306"/>
            <a:ext cx="5024229" cy="3081594"/>
          </a:xfrm>
          <a:prstGeom prst="rect">
            <a:avLst/>
          </a:prstGeom>
          <a:noFill/>
          <a:ln>
            <a:noFill/>
          </a:ln>
        </p:spPr>
      </p:pic>
      <p:sp>
        <p:nvSpPr>
          <p:cNvPr id="8"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废</a:t>
            </a:r>
            <a:r>
              <a:rPr lang="zh-CN" altLang="en-US" kern="0" dirty="0">
                <a:solidFill>
                  <a:srgbClr val="990099"/>
                </a:solidFill>
                <a:latin typeface="+mn-ea"/>
                <a:ea typeface="+mn-ea"/>
              </a:rPr>
              <a:t>束</a:t>
            </a:r>
            <a:r>
              <a:rPr lang="zh-CN" altLang="en-US" kern="0" dirty="0" smtClean="0">
                <a:solidFill>
                  <a:srgbClr val="990099"/>
                </a:solidFill>
                <a:latin typeface="+mn-ea"/>
                <a:ea typeface="+mn-ea"/>
              </a:rPr>
              <a:t>桶</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10"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废</a:t>
            </a:r>
            <a:r>
              <a:rPr lang="zh-CN" altLang="en-US" kern="0" dirty="0">
                <a:solidFill>
                  <a:srgbClr val="990099"/>
                </a:solidFill>
                <a:latin typeface="+mn-ea"/>
                <a:ea typeface="+mn-ea"/>
              </a:rPr>
              <a:t>束</a:t>
            </a:r>
            <a:r>
              <a:rPr lang="zh-CN" altLang="en-US" kern="0" dirty="0" smtClean="0">
                <a:solidFill>
                  <a:srgbClr val="990099"/>
                </a:solidFill>
                <a:latin typeface="+mn-ea"/>
                <a:ea typeface="+mn-ea"/>
              </a:rPr>
              <a:t>桶</a:t>
            </a:r>
            <a:endParaRPr lang="zh-CN" altLang="en-US" kern="0" dirty="0">
              <a:solidFill>
                <a:srgbClr val="990099"/>
              </a:solidFill>
              <a:latin typeface="+mn-ea"/>
              <a:ea typeface="+mn-ea"/>
            </a:endParaRPr>
          </a:p>
        </p:txBody>
      </p:sp>
      <p:sp>
        <p:nvSpPr>
          <p:cNvPr id="3" name="矩形 2"/>
          <p:cNvSpPr/>
          <p:nvPr/>
        </p:nvSpPr>
        <p:spPr>
          <a:xfrm>
            <a:off x="774700" y="1682881"/>
            <a:ext cx="7340600" cy="1107996"/>
          </a:xfrm>
          <a:prstGeom prst="rect">
            <a:avLst/>
          </a:prstGeom>
        </p:spPr>
        <p:txBody>
          <a:bodyPr wrap="square">
            <a:spAutoFit/>
          </a:bodyPr>
          <a:lstStyle/>
          <a:p>
            <a:pPr>
              <a:lnSpc>
                <a:spcPct val="150000"/>
              </a:lnSpc>
            </a:pPr>
            <a:r>
              <a:rPr lang="en-US" altLang="zh-CN" sz="1600" kern="100" dirty="0" smtClean="0">
                <a:latin typeface="+mn-ea"/>
                <a:cs typeface="Times New Roman" pitchFamily="18" charset="0"/>
              </a:rPr>
              <a:t>   </a:t>
            </a:r>
            <a:r>
              <a:rPr lang="zh-CN" altLang="zh-CN" sz="1600" kern="100" dirty="0" smtClean="0">
                <a:latin typeface="+mn-ea"/>
                <a:cs typeface="Times New Roman" pitchFamily="18" charset="0"/>
              </a:rPr>
              <a:t>废</a:t>
            </a:r>
            <a:r>
              <a:rPr lang="zh-CN" altLang="zh-CN" sz="1600" kern="100" dirty="0">
                <a:latin typeface="+mn-ea"/>
                <a:cs typeface="Times New Roman" pitchFamily="18" charset="0"/>
              </a:rPr>
              <a:t>束桶前方有一法兰盘保持管道真空，使用</a:t>
            </a:r>
            <a:r>
              <a:rPr lang="en-US" altLang="zh-CN" sz="1600" kern="100" dirty="0">
                <a:latin typeface="+mn-ea"/>
                <a:cs typeface="Times New Roman" pitchFamily="18" charset="0"/>
              </a:rPr>
              <a:t>FLUKA</a:t>
            </a:r>
            <a:r>
              <a:rPr lang="zh-CN" altLang="zh-CN" sz="1600" kern="100" dirty="0">
                <a:latin typeface="+mn-ea"/>
                <a:cs typeface="Times New Roman" pitchFamily="18" charset="0"/>
              </a:rPr>
              <a:t>模拟了</a:t>
            </a:r>
            <a:r>
              <a:rPr lang="en-US" altLang="zh-CN" sz="1600" kern="100" dirty="0">
                <a:latin typeface="+mn-ea"/>
                <a:cs typeface="Times New Roman" pitchFamily="18" charset="0"/>
              </a:rPr>
              <a:t>1GeV</a:t>
            </a:r>
            <a:r>
              <a:rPr lang="zh-CN" altLang="zh-CN" sz="1600" kern="100" dirty="0">
                <a:latin typeface="+mn-ea"/>
                <a:cs typeface="Times New Roman" pitchFamily="18" charset="0"/>
              </a:rPr>
              <a:t>电子打在法兰盘后再打入废束桶时的剂量分布如</a:t>
            </a:r>
            <a:r>
              <a:rPr lang="zh-CN" altLang="zh-CN" sz="1600" kern="100" dirty="0" smtClean="0">
                <a:latin typeface="+mn-ea"/>
                <a:cs typeface="Times New Roman" pitchFamily="18" charset="0"/>
              </a:rPr>
              <a:t>图</a:t>
            </a:r>
            <a:r>
              <a:rPr lang="zh-CN" altLang="en-US" sz="1600" kern="100" dirty="0" smtClean="0">
                <a:latin typeface="+mn-ea"/>
                <a:cs typeface="Times New Roman" pitchFamily="18" charset="0"/>
              </a:rPr>
              <a:t>，</a:t>
            </a:r>
            <a:r>
              <a:rPr lang="zh-CN" altLang="en-US" sz="1600" dirty="0">
                <a:latin typeface="+mn-ea"/>
              </a:rPr>
              <a:t>墙外剂量达到</a:t>
            </a:r>
            <a:r>
              <a:rPr lang="en-US" altLang="zh-CN" sz="1600" dirty="0">
                <a:latin typeface="+mn-ea"/>
              </a:rPr>
              <a:t>1</a:t>
            </a:r>
            <a:r>
              <a:rPr lang="en-US" altLang="zh-CN" sz="1600" kern="100" dirty="0">
                <a:latin typeface="+mn-ea"/>
              </a:rPr>
              <a:t>μ</a:t>
            </a:r>
            <a:r>
              <a:rPr lang="en-US" altLang="zh-CN" sz="1600" kern="100" dirty="0">
                <a:latin typeface="+mn-ea"/>
                <a:cs typeface="Times New Roman" pitchFamily="18" charset="0"/>
              </a:rPr>
              <a:t>Sv/h</a:t>
            </a:r>
            <a:r>
              <a:rPr lang="zh-CN" altLang="en-US" sz="1600" kern="100" dirty="0">
                <a:latin typeface="+mn-ea"/>
                <a:cs typeface="Times New Roman" pitchFamily="18" charset="0"/>
              </a:rPr>
              <a:t>以下的水平</a:t>
            </a:r>
            <a:r>
              <a:rPr lang="zh-CN" altLang="en-US" sz="1600" dirty="0">
                <a:latin typeface="+mn-ea"/>
              </a:rPr>
              <a:t>。</a:t>
            </a:r>
            <a:endParaRPr lang="zh-CN" altLang="en-US" sz="1600" dirty="0">
              <a:latin typeface="+mn-ea"/>
            </a:endParaRPr>
          </a:p>
          <a:p>
            <a:endParaRPr lang="zh-CN" altLang="en-US" dirty="0"/>
          </a:p>
        </p:txBody>
      </p:sp>
      <p:pic>
        <p:nvPicPr>
          <p:cNvPr id="11" name="图片 10"/>
          <p:cNvPicPr/>
          <p:nvPr/>
        </p:nvPicPr>
        <p:blipFill>
          <a:blip r:embed="rId1"/>
          <a:stretch>
            <a:fillRect/>
          </a:stretch>
        </p:blipFill>
        <p:spPr>
          <a:xfrm>
            <a:off x="1600676" y="2790877"/>
            <a:ext cx="5688648" cy="3530969"/>
          </a:xfrm>
          <a:prstGeom prst="rect">
            <a:avLst/>
          </a:prstGeom>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a:spLocks noGrp="1"/>
          </p:cNvSpPr>
          <p:nvPr>
            <p:ph idx="1"/>
          </p:nvPr>
        </p:nvSpPr>
        <p:spPr>
          <a:xfrm>
            <a:off x="1023443" y="1863610"/>
            <a:ext cx="6672757" cy="504651"/>
          </a:xfrm>
        </p:spPr>
        <p:txBody>
          <a:bodyPr/>
          <a:lstStyle/>
          <a:p>
            <a:pPr>
              <a:lnSpc>
                <a:spcPct val="150000"/>
              </a:lnSpc>
            </a:pPr>
            <a:r>
              <a:rPr lang="zh-CN" altLang="en-US" sz="1800" dirty="0" smtClean="0"/>
              <a:t>在满足工程需要的前提下，使用经验公式与蒙卡相结合的方法对装置内多个源项产生的复杂辐射场进行了屏蔽设计，现有设计能满足辐射防护需求。</a:t>
            </a:r>
            <a:endParaRPr lang="en-US" altLang="zh-CN" sz="1800" dirty="0" smtClean="0"/>
          </a:p>
          <a:p>
            <a:pPr>
              <a:lnSpc>
                <a:spcPct val="150000"/>
              </a:lnSpc>
            </a:pPr>
            <a:r>
              <a:rPr lang="zh-CN" altLang="en-US" sz="1800" dirty="0" smtClean="0"/>
              <a:t>同时仍有以下方面可以改进：</a:t>
            </a:r>
            <a:endParaRPr lang="en-US" altLang="zh-CN" sz="1800" dirty="0" smtClean="0"/>
          </a:p>
          <a:p>
            <a:pPr lvl="1">
              <a:lnSpc>
                <a:spcPct val="150000"/>
              </a:lnSpc>
            </a:pPr>
            <a:r>
              <a:rPr lang="zh-CN" altLang="zh-CN" sz="1600" dirty="0" smtClean="0"/>
              <a:t>对于</a:t>
            </a:r>
            <a:r>
              <a:rPr lang="zh-CN" altLang="en-US" sz="1600" dirty="0" smtClean="0"/>
              <a:t>感生放射性进一步进行分析</a:t>
            </a:r>
            <a:endParaRPr lang="en-US" altLang="zh-CN" sz="1600" dirty="0" smtClean="0"/>
          </a:p>
          <a:p>
            <a:pPr marL="257175" lvl="1" indent="0">
              <a:lnSpc>
                <a:spcPct val="150000"/>
              </a:lnSpc>
              <a:buNone/>
            </a:pPr>
            <a:r>
              <a:rPr lang="en-US" altLang="zh-CN" sz="1600" dirty="0"/>
              <a:t> </a:t>
            </a:r>
            <a:r>
              <a:rPr lang="en-US" altLang="zh-CN" sz="1600" dirty="0" smtClean="0"/>
              <a:t>       </a:t>
            </a:r>
            <a:r>
              <a:rPr lang="zh-CN" altLang="en-US" sz="1600" dirty="0" smtClean="0">
                <a:solidFill>
                  <a:schemeClr val="tx1"/>
                </a:solidFill>
              </a:rPr>
              <a:t>现仅适用经验公式对装置的活化产物及有害气体进行评估，</a:t>
            </a:r>
            <a:r>
              <a:rPr lang="zh-CN" altLang="en-US" sz="1600" dirty="0">
                <a:solidFill>
                  <a:schemeClr val="tx1"/>
                </a:solidFill>
              </a:rPr>
              <a:t>是否</a:t>
            </a:r>
            <a:r>
              <a:rPr lang="zh-CN" altLang="en-US" sz="1600" dirty="0" smtClean="0">
                <a:solidFill>
                  <a:schemeClr val="tx1"/>
                </a:solidFill>
              </a:rPr>
              <a:t>使用蒙卡对装置的感生放射性进行模拟计算。</a:t>
            </a:r>
            <a:endParaRPr lang="en-US" altLang="zh-CN" sz="1600" dirty="0" smtClean="0">
              <a:solidFill>
                <a:schemeClr val="tx1"/>
              </a:solidFill>
            </a:endParaRPr>
          </a:p>
          <a:p>
            <a:pPr lvl="1">
              <a:lnSpc>
                <a:spcPct val="150000"/>
              </a:lnSpc>
            </a:pPr>
            <a:r>
              <a:rPr lang="zh-CN" altLang="en-US" sz="1600" dirty="0" smtClean="0"/>
              <a:t>束流安全闸设计的优化</a:t>
            </a:r>
            <a:endParaRPr lang="en-US" altLang="zh-CN" sz="1600" dirty="0" smtClean="0"/>
          </a:p>
          <a:p>
            <a:pPr marL="257175" lvl="1" indent="0">
              <a:lnSpc>
                <a:spcPct val="150000"/>
              </a:lnSpc>
              <a:buNone/>
            </a:pPr>
            <a:r>
              <a:rPr lang="en-US" altLang="zh-CN" sz="1600" dirty="0"/>
              <a:t> </a:t>
            </a:r>
            <a:r>
              <a:rPr lang="en-US" altLang="zh-CN" sz="1600" dirty="0" smtClean="0"/>
              <a:t>       </a:t>
            </a:r>
            <a:r>
              <a:rPr lang="zh-CN" altLang="en-US" sz="1600" dirty="0" smtClean="0">
                <a:solidFill>
                  <a:schemeClr val="tx1"/>
                </a:solidFill>
              </a:rPr>
              <a:t>目前束流安全闸已基本满足辐射防护需求，但仍有重量大、体积大等缺点。</a:t>
            </a:r>
            <a:endParaRPr lang="en-US" altLang="zh-CN" sz="1600" dirty="0" smtClean="0">
              <a:solidFill>
                <a:schemeClr val="tx1"/>
              </a:solidFill>
            </a:endParaRPr>
          </a:p>
          <a:p>
            <a:pPr lvl="1"/>
            <a:endParaRPr lang="en-US" altLang="zh-CN" sz="1600" dirty="0" smtClean="0"/>
          </a:p>
        </p:txBody>
      </p:sp>
      <p:sp>
        <p:nvSpPr>
          <p:cNvPr id="256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endParaRPr lang="zh-CN" altLang="en-US"/>
          </a:p>
        </p:txBody>
      </p:sp>
      <p:sp>
        <p:nvSpPr>
          <p:cNvPr id="11"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总结</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2205038"/>
            <a:ext cx="9144000" cy="223202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6000" dirty="0" smtClean="0">
                <a:solidFill>
                  <a:schemeClr val="bg1"/>
                </a:solidFill>
                <a:ea typeface="黑体" pitchFamily="49" charset="-122"/>
              </a:rPr>
              <a:t>谢谢</a:t>
            </a:r>
            <a:r>
              <a:rPr lang="en-US" altLang="zh-CN" sz="6000" dirty="0" smtClean="0">
                <a:solidFill>
                  <a:schemeClr val="bg1"/>
                </a:solidFill>
                <a:ea typeface="黑体" pitchFamily="49" charset="-122"/>
              </a:rPr>
              <a:t> </a:t>
            </a:r>
            <a:endParaRPr lang="zh-CN" altLang="en-US" sz="6000" dirty="0">
              <a:solidFill>
                <a:schemeClr val="bg1"/>
              </a:solidFill>
              <a:ea typeface="黑体" pitchFamily="49" charset="-122"/>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6553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sp>
        <p:nvSpPr>
          <p:cNvPr id="7" name="矩形 6"/>
          <p:cNvSpPr/>
          <p:nvPr/>
        </p:nvSpPr>
        <p:spPr>
          <a:xfrm>
            <a:off x="838992" y="1690062"/>
            <a:ext cx="7517607" cy="3913892"/>
          </a:xfrm>
          <a:prstGeom prst="rect">
            <a:avLst/>
          </a:prstGeom>
        </p:spPr>
        <p:txBody>
          <a:bodyPr wrap="square">
            <a:spAutoFit/>
          </a:bodyPr>
          <a:lstStyle/>
          <a:p>
            <a:pPr indent="170180" algn="just">
              <a:lnSpc>
                <a:spcPct val="150000"/>
              </a:lnSpc>
              <a:spcBef>
                <a:spcPts val="450"/>
              </a:spcBef>
              <a:spcAft>
                <a:spcPts val="450"/>
              </a:spcAft>
            </a:pPr>
            <a:r>
              <a:rPr lang="en-US" altLang="zh-CN" sz="1600" kern="100" dirty="0">
                <a:latin typeface="黑体" pitchFamily="49" charset="-122"/>
                <a:ea typeface="黑体" pitchFamily="49" charset="-122"/>
                <a:cs typeface="Times New Roman" pitchFamily="18" charset="0"/>
              </a:rPr>
              <a:t> </a:t>
            </a:r>
            <a:r>
              <a:rPr lang="zh-CN" altLang="zh-CN" sz="1600" kern="100" dirty="0">
                <a:latin typeface="黑体" pitchFamily="49" charset="-122"/>
                <a:ea typeface="黑体" pitchFamily="49" charset="-122"/>
                <a:cs typeface="Times New Roman" pitchFamily="18" charset="0"/>
              </a:rPr>
              <a:t>对</a:t>
            </a:r>
            <a:r>
              <a:rPr lang="zh-CN" altLang="en-US" sz="1600" kern="100" dirty="0">
                <a:latin typeface="黑体" pitchFamily="49" charset="-122"/>
                <a:ea typeface="黑体" pitchFamily="49" charset="-122"/>
                <a:cs typeface="Times New Roman" pitchFamily="18" charset="0"/>
              </a:rPr>
              <a:t>有着良好屏蔽的</a:t>
            </a:r>
            <a:r>
              <a:rPr lang="zh-CN" altLang="zh-CN" sz="1600" kern="100" dirty="0">
                <a:latin typeface="黑体" pitchFamily="49" charset="-122"/>
                <a:ea typeface="黑体" pitchFamily="49" charset="-122"/>
                <a:cs typeface="Times New Roman" pitchFamily="18" charset="0"/>
              </a:rPr>
              <a:t>高能电子加速器周围工作的人员来说，感生放射性是一种不可避免的辐射源，大部分外照射剂量来源于此。所以，对这类场所的辐射场进行测量，根据测量结果并结合理论分析来制定相应的辐射防护措施和规定是十分必要的。</a:t>
            </a:r>
            <a:endParaRPr lang="zh-CN" altLang="zh-CN" sz="1600" kern="100" dirty="0">
              <a:latin typeface="黑体" pitchFamily="49" charset="-122"/>
              <a:ea typeface="黑体" pitchFamily="49" charset="-122"/>
              <a:cs typeface="Times New Roman" pitchFamily="18" charset="0"/>
            </a:endParaRPr>
          </a:p>
          <a:p>
            <a:pPr indent="170180" algn="just">
              <a:lnSpc>
                <a:spcPct val="150000"/>
              </a:lnSpc>
              <a:spcBef>
                <a:spcPts val="450"/>
              </a:spcBef>
              <a:spcAft>
                <a:spcPts val="450"/>
              </a:spcAft>
            </a:pPr>
            <a:r>
              <a:rPr lang="en-US" altLang="zh-CN" sz="1600" kern="100" dirty="0">
                <a:latin typeface="黑体" pitchFamily="49" charset="-122"/>
                <a:ea typeface="黑体" pitchFamily="49" charset="-122"/>
                <a:cs typeface="Times New Roman" pitchFamily="18" charset="0"/>
              </a:rPr>
              <a:t> </a:t>
            </a:r>
            <a:r>
              <a:rPr lang="zh-CN" altLang="zh-CN" sz="1600" kern="100" dirty="0">
                <a:latin typeface="黑体" pitchFamily="49" charset="-122"/>
                <a:ea typeface="黑体" pitchFamily="49" charset="-122"/>
                <a:cs typeface="Times New Roman" pitchFamily="18" charset="0"/>
              </a:rPr>
              <a:t>与质子和离子加速器不同，电子加速器上产生的感生放射性主要不是由于原始粒子</a:t>
            </a:r>
            <a:r>
              <a:rPr lang="en-US" altLang="zh-CN" sz="1600" kern="100" dirty="0">
                <a:latin typeface="黑体" pitchFamily="49" charset="-122"/>
                <a:ea typeface="黑体" pitchFamily="49" charset="-122"/>
                <a:cs typeface="Times New Roman" pitchFamily="18" charset="0"/>
              </a:rPr>
              <a:t>(</a:t>
            </a:r>
            <a:r>
              <a:rPr lang="zh-CN" altLang="zh-CN" sz="1600" kern="100" dirty="0">
                <a:latin typeface="黑体" pitchFamily="49" charset="-122"/>
                <a:ea typeface="黑体" pitchFamily="49" charset="-122"/>
                <a:cs typeface="Times New Roman" pitchFamily="18" charset="0"/>
              </a:rPr>
              <a:t>电子</a:t>
            </a:r>
            <a:r>
              <a:rPr lang="en-US" altLang="zh-CN" sz="1600" kern="100" dirty="0">
                <a:latin typeface="黑体" pitchFamily="49" charset="-122"/>
                <a:ea typeface="黑体" pitchFamily="49" charset="-122"/>
                <a:cs typeface="Times New Roman" pitchFamily="18" charset="0"/>
              </a:rPr>
              <a:t>)</a:t>
            </a:r>
            <a:r>
              <a:rPr lang="zh-CN" altLang="zh-CN" sz="1600" kern="100" dirty="0">
                <a:latin typeface="黑体" pitchFamily="49" charset="-122"/>
                <a:ea typeface="黑体" pitchFamily="49" charset="-122"/>
                <a:cs typeface="Times New Roman" pitchFamily="18" charset="0"/>
              </a:rPr>
              <a:t>与介质的相互作用，因为无论电子能量如何，它的核反应截面都极小。它的产生机理是由于电子与介质作用产生轫致辐射，生成的高能光子</a:t>
            </a:r>
            <a:r>
              <a:rPr lang="en-US" altLang="zh-CN" sz="1600" kern="100" dirty="0">
                <a:latin typeface="黑体" pitchFamily="49" charset="-122"/>
                <a:ea typeface="黑体" pitchFamily="49" charset="-122"/>
                <a:cs typeface="Times New Roman" pitchFamily="18" charset="0"/>
              </a:rPr>
              <a:t>(</a:t>
            </a:r>
            <a:r>
              <a:rPr lang="zh-CN" altLang="zh-CN" sz="1600" kern="100" dirty="0">
                <a:latin typeface="黑体" pitchFamily="49" charset="-122"/>
                <a:ea typeface="黑体" pitchFamily="49" charset="-122"/>
                <a:cs typeface="Times New Roman" pitchFamily="18" charset="0"/>
              </a:rPr>
              <a:t>一般要大于</a:t>
            </a:r>
            <a:r>
              <a:rPr lang="en-US" altLang="zh-CN" sz="1600" kern="100" dirty="0">
                <a:latin typeface="黑体" pitchFamily="49" charset="-122"/>
                <a:ea typeface="黑体" pitchFamily="49" charset="-122"/>
                <a:cs typeface="Times New Roman" pitchFamily="18" charset="0"/>
              </a:rPr>
              <a:t>10MeV)</a:t>
            </a:r>
            <a:r>
              <a:rPr lang="zh-CN" altLang="zh-CN" sz="1600" kern="100" dirty="0">
                <a:latin typeface="黑体" pitchFamily="49" charset="-122"/>
                <a:ea typeface="黑体" pitchFamily="49" charset="-122"/>
                <a:cs typeface="Times New Roman" pitchFamily="18" charset="0"/>
              </a:rPr>
              <a:t>与介质产生光核反应，其后的中子（产额约为</a:t>
            </a:r>
            <a:r>
              <a:rPr lang="en-US" altLang="zh-CN" sz="1600" kern="100" dirty="0">
                <a:latin typeface="黑体" pitchFamily="49" charset="-122"/>
                <a:ea typeface="黑体" pitchFamily="49" charset="-122"/>
                <a:cs typeface="Times New Roman" pitchFamily="18" charset="0"/>
              </a:rPr>
              <a:t>8.75E+8 n/s</a:t>
            </a:r>
            <a:r>
              <a:rPr lang="zh-CN" altLang="zh-CN" sz="1600" kern="100" dirty="0">
                <a:latin typeface="黑体" pitchFamily="49" charset="-122"/>
                <a:ea typeface="黑体" pitchFamily="49" charset="-122"/>
                <a:cs typeface="Times New Roman" pitchFamily="18" charset="0"/>
              </a:rPr>
              <a:t>）、介子又引发的核反应。由于是光子引起的核反应，</a:t>
            </a:r>
            <a:r>
              <a:rPr lang="en-US" altLang="zh-CN" sz="1600" kern="100" dirty="0">
                <a:latin typeface="黑体" pitchFamily="49" charset="-122"/>
                <a:ea typeface="黑体" pitchFamily="49" charset="-122"/>
                <a:cs typeface="Times New Roman" pitchFamily="18" charset="0"/>
              </a:rPr>
              <a:t>(</a:t>
            </a:r>
            <a:r>
              <a:rPr lang="en-US" altLang="zh-CN" sz="1600" kern="100" dirty="0" err="1">
                <a:latin typeface="黑体" pitchFamily="49" charset="-122"/>
                <a:ea typeface="黑体" pitchFamily="49" charset="-122"/>
                <a:cs typeface="Times New Roman" pitchFamily="18" charset="0"/>
              </a:rPr>
              <a:t>γ,n</a:t>
            </a:r>
            <a:r>
              <a:rPr lang="en-US" altLang="zh-CN" sz="1600" kern="100" dirty="0">
                <a:latin typeface="黑体" pitchFamily="49" charset="-122"/>
                <a:ea typeface="黑体" pitchFamily="49" charset="-122"/>
                <a:cs typeface="Times New Roman" pitchFamily="18" charset="0"/>
              </a:rPr>
              <a:t>)</a:t>
            </a:r>
            <a:r>
              <a:rPr lang="zh-CN" altLang="zh-CN" sz="1600" kern="100" dirty="0">
                <a:latin typeface="黑体" pitchFamily="49" charset="-122"/>
                <a:ea typeface="黑体" pitchFamily="49" charset="-122"/>
                <a:cs typeface="Times New Roman" pitchFamily="18" charset="0"/>
              </a:rPr>
              <a:t>反应的截面最大，饱和放射性活度最高。但是由于</a:t>
            </a:r>
            <a:r>
              <a:rPr lang="en-US" altLang="zh-CN" sz="1600" kern="100" dirty="0">
                <a:latin typeface="黑体" pitchFamily="49" charset="-122"/>
                <a:ea typeface="黑体" pitchFamily="49" charset="-122"/>
                <a:cs typeface="Times New Roman" pitchFamily="18" charset="0"/>
              </a:rPr>
              <a:t>(</a:t>
            </a:r>
            <a:r>
              <a:rPr lang="en-US" altLang="zh-CN" sz="1600" kern="100" dirty="0" err="1">
                <a:latin typeface="黑体" pitchFamily="49" charset="-122"/>
                <a:ea typeface="黑体" pitchFamily="49" charset="-122"/>
                <a:cs typeface="Times New Roman" pitchFamily="18" charset="0"/>
              </a:rPr>
              <a:t>γ,n</a:t>
            </a:r>
            <a:r>
              <a:rPr lang="en-US" altLang="zh-CN" sz="1600" kern="100" dirty="0">
                <a:latin typeface="黑体" pitchFamily="49" charset="-122"/>
                <a:ea typeface="黑体" pitchFamily="49" charset="-122"/>
                <a:cs typeface="Times New Roman" pitchFamily="18" charset="0"/>
              </a:rPr>
              <a:t>)</a:t>
            </a:r>
            <a:r>
              <a:rPr lang="zh-CN" altLang="zh-CN" sz="1600" kern="100" dirty="0">
                <a:latin typeface="黑体" pitchFamily="49" charset="-122"/>
                <a:ea typeface="黑体" pitchFamily="49" charset="-122"/>
                <a:cs typeface="Times New Roman" pitchFamily="18" charset="0"/>
              </a:rPr>
              <a:t>反应生成的子体核素都是缺中子核素，它们的特点是多为正电子衰变而且寿命很短，可是很容易达到饱和值，所以在刚停机时它们的影响最大。</a:t>
            </a:r>
            <a:endParaRPr lang="zh-CN" altLang="zh-CN" sz="1600" kern="100" dirty="0">
              <a:latin typeface="黑体" pitchFamily="49" charset="-122"/>
              <a:ea typeface="黑体" pitchFamily="49" charset="-122"/>
              <a:cs typeface="Times New Roman" pitchFamily="18" charset="0"/>
            </a:endParaRPr>
          </a:p>
        </p:txBody>
      </p:sp>
      <p:sp>
        <p:nvSpPr>
          <p:cNvPr id="8"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5" name="矩形 4"/>
          <p:cNvSpPr/>
          <p:nvPr/>
        </p:nvSpPr>
        <p:spPr>
          <a:xfrm>
            <a:off x="736957" y="1823879"/>
            <a:ext cx="7899043" cy="830997"/>
          </a:xfrm>
          <a:prstGeom prst="rect">
            <a:avLst/>
          </a:prstGeom>
        </p:spPr>
        <p:txBody>
          <a:bodyPr wrap="square">
            <a:spAutoFit/>
          </a:bodyPr>
          <a:lstStyle/>
          <a:p>
            <a:r>
              <a:rPr lang="zh-CN" altLang="en-US" sz="1600" dirty="0"/>
              <a:t>      </a:t>
            </a:r>
            <a:r>
              <a:rPr lang="zh-CN" altLang="en-US" sz="1600" dirty="0">
                <a:latin typeface="黑体" pitchFamily="49" charset="-122"/>
                <a:ea typeface="黑体" pitchFamily="49" charset="-122"/>
              </a:rPr>
              <a:t>损失的束流与周围介质相互作用产生轫致辐射，轫致辐射与空气作用主要通过（</a:t>
            </a:r>
            <a:r>
              <a:rPr lang="en-US" sz="1600" dirty="0">
                <a:latin typeface="黑体" pitchFamily="49" charset="-122"/>
                <a:ea typeface="黑体" pitchFamily="49" charset="-122"/>
              </a:rPr>
              <a:t>γ</a:t>
            </a:r>
            <a:r>
              <a:rPr lang="zh-CN" altLang="en-US" sz="1600" dirty="0">
                <a:latin typeface="黑体" pitchFamily="49" charset="-122"/>
                <a:ea typeface="黑体" pitchFamily="49" charset="-122"/>
              </a:rPr>
              <a:t>，</a:t>
            </a:r>
            <a:r>
              <a:rPr lang="en-US" sz="1600" dirty="0">
                <a:latin typeface="黑体" pitchFamily="49" charset="-122"/>
                <a:ea typeface="黑体" pitchFamily="49" charset="-122"/>
              </a:rPr>
              <a:t>n</a:t>
            </a:r>
            <a:r>
              <a:rPr lang="zh-CN" altLang="en-US" sz="1600" dirty="0">
                <a:latin typeface="黑体" pitchFamily="49" charset="-122"/>
                <a:ea typeface="黑体" pitchFamily="49" charset="-122"/>
              </a:rPr>
              <a:t>）反应产生放射性产物。排放的放射性气体的活度和放射性浓度的计算公式为：</a:t>
            </a:r>
            <a:endParaRPr lang="zh-CN" altLang="en-US" sz="1600" dirty="0">
              <a:latin typeface="黑体" pitchFamily="49" charset="-122"/>
              <a:ea typeface="黑体" pitchFamily="49" charset="-122"/>
            </a:endParaRPr>
          </a:p>
          <a:p>
            <a:endParaRPr lang="zh-CN" altLang="en-US" sz="1600" dirty="0"/>
          </a:p>
        </p:txBody>
      </p:sp>
      <p:sp>
        <p:nvSpPr>
          <p:cNvPr id="6553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graphicFrame>
        <p:nvGraphicFramePr>
          <p:cNvPr id="65537" name="Object 1"/>
          <p:cNvGraphicFramePr>
            <a:graphicFrameLocks noChangeAspect="1"/>
          </p:cNvGraphicFramePr>
          <p:nvPr/>
        </p:nvGraphicFramePr>
        <p:xfrm>
          <a:off x="2370201" y="2497631"/>
          <a:ext cx="4632553" cy="682191"/>
        </p:xfrm>
        <a:graphic>
          <a:graphicData uri="http://schemas.openxmlformats.org/presentationml/2006/ole">
            <mc:AlternateContent xmlns:mc="http://schemas.openxmlformats.org/markup-compatibility/2006">
              <mc:Choice xmlns:v="urn:schemas-microsoft-com:vml" Requires="v">
                <p:oleObj spid="_x0000_s22589" name="公式" r:id="rId1" imgW="2755900" imgH="457200" progId="Equation.3">
                  <p:embed/>
                </p:oleObj>
              </mc:Choice>
              <mc:Fallback>
                <p:oleObj name="公式" r:id="rId1" imgW="2755900" imgH="457200" progId="Equation.3">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201" y="2497631"/>
                        <a:ext cx="4632553" cy="682191"/>
                      </a:xfrm>
                      <a:prstGeom prst="rect">
                        <a:avLst/>
                      </a:prstGeom>
                      <a:noFill/>
                    </p:spPr>
                  </p:pic>
                </p:oleObj>
              </mc:Fallback>
            </mc:AlternateContent>
          </a:graphicData>
        </a:graphic>
      </p:graphicFrame>
      <p:sp>
        <p:nvSpPr>
          <p:cNvPr id="8" name="矩形 7"/>
          <p:cNvSpPr/>
          <p:nvPr/>
        </p:nvSpPr>
        <p:spPr>
          <a:xfrm>
            <a:off x="736954" y="3179822"/>
            <a:ext cx="7899045" cy="2062103"/>
          </a:xfrm>
          <a:prstGeom prst="rect">
            <a:avLst/>
          </a:prstGeom>
        </p:spPr>
        <p:txBody>
          <a:bodyPr wrap="square">
            <a:spAutoFit/>
          </a:bodyPr>
          <a:lstStyle/>
          <a:p>
            <a:pPr lvl="0"/>
            <a:r>
              <a:rPr lang="zh-CN" altLang="en-US" sz="1600" dirty="0"/>
              <a:t>      </a:t>
            </a:r>
            <a:r>
              <a:rPr lang="zh-CN" altLang="en-US" sz="1600" dirty="0">
                <a:latin typeface="黑体" pitchFamily="49" charset="-122"/>
                <a:ea typeface="黑体" pitchFamily="49" charset="-122"/>
              </a:rPr>
              <a:t>空气中其它核素的产生量比</a:t>
            </a:r>
            <a:r>
              <a:rPr lang="en-US" sz="1600" baseline="30000" dirty="0">
                <a:latin typeface="黑体" pitchFamily="49" charset="-122"/>
                <a:ea typeface="黑体" pitchFamily="49" charset="-122"/>
              </a:rPr>
              <a:t>13</a:t>
            </a:r>
            <a:r>
              <a:rPr lang="en-US" sz="1600" dirty="0">
                <a:latin typeface="黑体" pitchFamily="49" charset="-122"/>
                <a:ea typeface="黑体" pitchFamily="49" charset="-122"/>
              </a:rPr>
              <a:t>N</a:t>
            </a:r>
            <a:r>
              <a:rPr lang="zh-CN" altLang="en-US" sz="1600" dirty="0">
                <a:latin typeface="黑体" pitchFamily="49" charset="-122"/>
                <a:ea typeface="黑体" pitchFamily="49" charset="-122"/>
              </a:rPr>
              <a:t>、</a:t>
            </a:r>
            <a:r>
              <a:rPr lang="en-US" sz="1600" baseline="30000" dirty="0">
                <a:latin typeface="黑体" pitchFamily="49" charset="-122"/>
                <a:ea typeface="黑体" pitchFamily="49" charset="-122"/>
              </a:rPr>
              <a:t>15</a:t>
            </a:r>
            <a:r>
              <a:rPr lang="en-US" sz="1600" dirty="0">
                <a:latin typeface="黑体" pitchFamily="49" charset="-122"/>
                <a:ea typeface="黑体" pitchFamily="49" charset="-122"/>
              </a:rPr>
              <a:t>O</a:t>
            </a:r>
            <a:r>
              <a:rPr lang="zh-CN" altLang="en-US" sz="1600" dirty="0">
                <a:latin typeface="黑体" pitchFamily="49" charset="-122"/>
                <a:ea typeface="黑体" pitchFamily="49" charset="-122"/>
              </a:rPr>
              <a:t>、</a:t>
            </a:r>
            <a:r>
              <a:rPr lang="en-US" sz="1600" baseline="30000" dirty="0">
                <a:latin typeface="黑体" pitchFamily="49" charset="-122"/>
                <a:ea typeface="黑体" pitchFamily="49" charset="-122"/>
              </a:rPr>
              <a:t>11</a:t>
            </a:r>
            <a:r>
              <a:rPr lang="en-US" sz="1600" dirty="0">
                <a:latin typeface="黑体" pitchFamily="49" charset="-122"/>
                <a:ea typeface="黑体" pitchFamily="49" charset="-122"/>
              </a:rPr>
              <a:t>C</a:t>
            </a:r>
            <a:r>
              <a:rPr lang="zh-CN" altLang="en-US" sz="1600" dirty="0">
                <a:latin typeface="黑体" pitchFamily="49" charset="-122"/>
                <a:ea typeface="黑体" pitchFamily="49" charset="-122"/>
              </a:rPr>
              <a:t>中最少核素（</a:t>
            </a:r>
            <a:r>
              <a:rPr lang="en-US" sz="1600" baseline="30000" dirty="0">
                <a:latin typeface="黑体" pitchFamily="49" charset="-122"/>
                <a:ea typeface="黑体" pitchFamily="49" charset="-122"/>
              </a:rPr>
              <a:t>11</a:t>
            </a:r>
            <a:r>
              <a:rPr lang="en-US" sz="1600" dirty="0">
                <a:latin typeface="黑体" pitchFamily="49" charset="-122"/>
                <a:ea typeface="黑体" pitchFamily="49" charset="-122"/>
              </a:rPr>
              <a:t>C</a:t>
            </a:r>
            <a:r>
              <a:rPr lang="zh-CN" altLang="en-US" sz="1600" dirty="0">
                <a:latin typeface="黑体" pitchFamily="49" charset="-122"/>
                <a:ea typeface="黑体" pitchFamily="49" charset="-122"/>
              </a:rPr>
              <a:t>）还要小一倍以上（</a:t>
            </a:r>
            <a:r>
              <a:rPr lang="en-US" altLang="zh-CN" sz="1600" dirty="0">
                <a:latin typeface="黑体" pitchFamily="49" charset="-122"/>
                <a:ea typeface="黑体" pitchFamily="49" charset="-122"/>
              </a:rPr>
              <a:t>NCRP144</a:t>
            </a:r>
            <a:r>
              <a:rPr lang="zh-CN" altLang="en-US" sz="1600" dirty="0">
                <a:latin typeface="黑体" pitchFamily="49" charset="-122"/>
                <a:ea typeface="黑体" pitchFamily="49" charset="-122"/>
              </a:rPr>
              <a:t>）；</a:t>
            </a:r>
            <a:endParaRPr lang="en-US" altLang="zh-CN" sz="1600" dirty="0">
              <a:latin typeface="黑体" pitchFamily="49" charset="-122"/>
              <a:ea typeface="黑体" pitchFamily="49" charset="-122"/>
            </a:endParaRPr>
          </a:p>
          <a:p>
            <a:pPr lvl="0"/>
            <a:r>
              <a:rPr lang="zh-CN" altLang="en-US" sz="1600" dirty="0">
                <a:latin typeface="黑体" pitchFamily="49" charset="-122"/>
                <a:ea typeface="黑体" pitchFamily="49" charset="-122"/>
                <a:cs typeface="Arial Unicode MS" pitchFamily="34" charset="-122"/>
              </a:rPr>
              <a:t>   由于所考虑的三种核素的半衰期相对加速器运行时间都很短（即</a:t>
            </a:r>
            <a:r>
              <a:rPr lang="en-US" altLang="zh-CN" sz="1600" dirty="0">
                <a:latin typeface="黑体" pitchFamily="49" charset="-122"/>
                <a:ea typeface="黑体" pitchFamily="49" charset="-122"/>
                <a:cs typeface="Arial Unicode MS" pitchFamily="34" charset="-122"/>
              </a:rPr>
              <a:t>t=∞</a:t>
            </a:r>
            <a:r>
              <a:rPr lang="zh-CN" altLang="en-US" sz="1600" dirty="0">
                <a:latin typeface="黑体" pitchFamily="49" charset="-122"/>
                <a:ea typeface="黑体" pitchFamily="49" charset="-122"/>
                <a:cs typeface="Arial Unicode MS" pitchFamily="34" charset="-122"/>
              </a:rPr>
              <a:t>），核素的浓度很容易达到饱和，因此可简化为计算饱和放射性浓度，用饱和放射性浓度来评价是更偏安全的。</a:t>
            </a:r>
            <a:endParaRPr lang="en-US" altLang="zh-CN" sz="1600" dirty="0">
              <a:latin typeface="黑体" pitchFamily="49" charset="-122"/>
              <a:ea typeface="黑体" pitchFamily="49" charset="-122"/>
              <a:cs typeface="Arial Unicode MS" pitchFamily="34" charset="-122"/>
            </a:endParaRPr>
          </a:p>
          <a:p>
            <a:pPr lvl="0"/>
            <a:endParaRPr lang="en-US" altLang="zh-CN" sz="1600" dirty="0">
              <a:latin typeface="宋体" pitchFamily="2" charset="-122"/>
              <a:ea typeface="宋体" pitchFamily="2" charset="-122"/>
              <a:cs typeface="Arial Unicode MS" pitchFamily="34" charset="-122"/>
            </a:endParaRPr>
          </a:p>
          <a:p>
            <a:pPr lvl="0"/>
            <a:endParaRPr lang="en-US" altLang="zh-CN" sz="1600" dirty="0">
              <a:latin typeface="宋体" pitchFamily="2" charset="-122"/>
              <a:ea typeface="宋体" pitchFamily="2" charset="-122"/>
              <a:cs typeface="Arial Unicode MS" pitchFamily="34" charset="-122"/>
            </a:endParaRPr>
          </a:p>
          <a:p>
            <a:endParaRPr lang="zh-CN" altLang="en-US" sz="1600" dirty="0"/>
          </a:p>
        </p:txBody>
      </p:sp>
      <p:graphicFrame>
        <p:nvGraphicFramePr>
          <p:cNvPr id="6" name="表格 5"/>
          <p:cNvGraphicFramePr>
            <a:graphicFrameLocks noGrp="1"/>
          </p:cNvGraphicFramePr>
          <p:nvPr/>
        </p:nvGraphicFramePr>
        <p:xfrm>
          <a:off x="1976501" y="4598536"/>
          <a:ext cx="5605399" cy="1787537"/>
        </p:xfrm>
        <a:graphic>
          <a:graphicData uri="http://schemas.openxmlformats.org/drawingml/2006/table">
            <a:tbl>
              <a:tblPr>
                <a:tableStyleId>{616DA210-FB5B-4158-B5E0-FEB733F419BA}</a:tableStyleId>
              </a:tblPr>
              <a:tblGrid>
                <a:gridCol w="1457742"/>
                <a:gridCol w="1413242"/>
                <a:gridCol w="1425517"/>
                <a:gridCol w="1308898"/>
              </a:tblGrid>
              <a:tr h="321772">
                <a:tc>
                  <a:txBody>
                    <a:bodyPr/>
                    <a:lstStyle/>
                    <a:p>
                      <a:pPr indent="266700" algn="ctr">
                        <a:spcAft>
                          <a:spcPts val="780"/>
                        </a:spcAft>
                      </a:pPr>
                      <a:r>
                        <a:rPr lang="zh-CN" sz="1200" kern="100" dirty="0">
                          <a:solidFill>
                            <a:schemeClr val="bg1"/>
                          </a:solidFill>
                          <a:effectLst/>
                          <a:latin typeface="+mn-ea"/>
                          <a:ea typeface="+mn-ea"/>
                        </a:rPr>
                        <a:t>放射性核素</a:t>
                      </a:r>
                      <a:endParaRPr lang="zh-CN" sz="1200" kern="100" dirty="0">
                        <a:solidFill>
                          <a:schemeClr val="bg1"/>
                        </a:solidFill>
                        <a:effectLst/>
                        <a:latin typeface="+mn-ea"/>
                        <a:ea typeface="+mn-ea"/>
                        <a:cs typeface="Times New Roman" pitchFamily="18" charset="0"/>
                      </a:endParaRPr>
                    </a:p>
                  </a:txBody>
                  <a:tcPr marL="51435" marR="51435" marT="0" marB="0" anchor="ctr">
                    <a:solidFill>
                      <a:srgbClr val="990099"/>
                    </a:solidFill>
                  </a:tcPr>
                </a:tc>
                <a:tc>
                  <a:txBody>
                    <a:bodyPr/>
                    <a:lstStyle/>
                    <a:p>
                      <a:pPr indent="266700" algn="ctr">
                        <a:spcAft>
                          <a:spcPts val="780"/>
                        </a:spcAft>
                      </a:pPr>
                      <a:r>
                        <a:rPr lang="zh-CN" sz="1200" kern="100" dirty="0">
                          <a:solidFill>
                            <a:schemeClr val="bg1"/>
                          </a:solidFill>
                          <a:effectLst/>
                          <a:latin typeface="+mn-ea"/>
                          <a:ea typeface="+mn-ea"/>
                        </a:rPr>
                        <a:t>半衰期</a:t>
                      </a:r>
                      <a:r>
                        <a:rPr lang="en-US" sz="1200" kern="100" dirty="0">
                          <a:solidFill>
                            <a:schemeClr val="bg1"/>
                          </a:solidFill>
                          <a:effectLst/>
                          <a:latin typeface="+mn-ea"/>
                          <a:ea typeface="+mn-ea"/>
                        </a:rPr>
                        <a:t>(T1/2)</a:t>
                      </a:r>
                      <a:endParaRPr lang="zh-CN" sz="1200" kern="100" dirty="0">
                        <a:solidFill>
                          <a:schemeClr val="bg1"/>
                        </a:solidFill>
                        <a:effectLst/>
                        <a:latin typeface="+mn-ea"/>
                        <a:ea typeface="+mn-ea"/>
                        <a:cs typeface="Times New Roman" pitchFamily="18" charset="0"/>
                      </a:endParaRPr>
                    </a:p>
                  </a:txBody>
                  <a:tcPr marL="51435" marR="51435" marT="0" marB="0" anchor="ctr">
                    <a:solidFill>
                      <a:srgbClr val="990099"/>
                    </a:solidFill>
                  </a:tcPr>
                </a:tc>
                <a:tc>
                  <a:txBody>
                    <a:bodyPr/>
                    <a:lstStyle/>
                    <a:p>
                      <a:pPr indent="266700" algn="ctr">
                        <a:spcAft>
                          <a:spcPts val="780"/>
                        </a:spcAft>
                      </a:pPr>
                      <a:r>
                        <a:rPr lang="zh-CN" sz="1200" kern="100" dirty="0">
                          <a:solidFill>
                            <a:schemeClr val="bg1"/>
                          </a:solidFill>
                          <a:effectLst/>
                          <a:latin typeface="+mn-ea"/>
                          <a:ea typeface="+mn-ea"/>
                        </a:rPr>
                        <a:t>衰变常数</a:t>
                      </a:r>
                      <a:r>
                        <a:rPr lang="en-US" sz="1200" kern="100" dirty="0">
                          <a:solidFill>
                            <a:schemeClr val="bg1"/>
                          </a:solidFill>
                          <a:effectLst/>
                          <a:latin typeface="+mn-ea"/>
                          <a:ea typeface="+mn-ea"/>
                        </a:rPr>
                        <a:t>(s-1)</a:t>
                      </a:r>
                      <a:endParaRPr lang="zh-CN" sz="1200" kern="100" dirty="0">
                        <a:solidFill>
                          <a:schemeClr val="bg1"/>
                        </a:solidFill>
                        <a:effectLst/>
                        <a:latin typeface="+mn-ea"/>
                        <a:ea typeface="+mn-ea"/>
                        <a:cs typeface="Times New Roman" pitchFamily="18" charset="0"/>
                      </a:endParaRPr>
                    </a:p>
                  </a:txBody>
                  <a:tcPr marL="51435" marR="51435" marT="0" marB="0" anchor="ctr">
                    <a:solidFill>
                      <a:srgbClr val="990099"/>
                    </a:solidFill>
                  </a:tcPr>
                </a:tc>
                <a:tc>
                  <a:txBody>
                    <a:bodyPr/>
                    <a:lstStyle/>
                    <a:p>
                      <a:pPr indent="266700" algn="ctr">
                        <a:spcAft>
                          <a:spcPts val="780"/>
                        </a:spcAft>
                      </a:pPr>
                      <a:r>
                        <a:rPr lang="zh-CN" sz="1200" kern="100" dirty="0">
                          <a:solidFill>
                            <a:schemeClr val="bg1"/>
                          </a:solidFill>
                          <a:effectLst/>
                          <a:latin typeface="+mn-ea"/>
                          <a:ea typeface="+mn-ea"/>
                        </a:rPr>
                        <a:t>产生反应</a:t>
                      </a:r>
                      <a:endParaRPr lang="zh-CN" sz="1200" kern="100" dirty="0">
                        <a:solidFill>
                          <a:schemeClr val="bg1"/>
                        </a:solidFill>
                        <a:effectLst/>
                        <a:latin typeface="+mn-ea"/>
                        <a:ea typeface="+mn-ea"/>
                        <a:cs typeface="Times New Roman" pitchFamily="18" charset="0"/>
                      </a:endParaRPr>
                    </a:p>
                  </a:txBody>
                  <a:tcPr marL="51435" marR="51435" marT="0" marB="0" anchor="ctr">
                    <a:solidFill>
                      <a:srgbClr val="990099"/>
                    </a:solidFill>
                  </a:tcPr>
                </a:tc>
              </a:tr>
              <a:tr h="240923">
                <a:tc>
                  <a:txBody>
                    <a:bodyPr/>
                    <a:lstStyle/>
                    <a:p>
                      <a:pPr indent="266700" algn="ctr">
                        <a:spcAft>
                          <a:spcPts val="780"/>
                        </a:spcAft>
                      </a:pPr>
                      <a:r>
                        <a:rPr lang="en-US" sz="1200" kern="100" baseline="30000" dirty="0">
                          <a:effectLst/>
                          <a:latin typeface="+mn-ea"/>
                          <a:ea typeface="+mn-ea"/>
                        </a:rPr>
                        <a:t>15</a:t>
                      </a:r>
                      <a:r>
                        <a:rPr lang="en-US" sz="1200" kern="100" dirty="0">
                          <a:effectLst/>
                          <a:latin typeface="+mn-ea"/>
                          <a:ea typeface="+mn-ea"/>
                        </a:rPr>
                        <a:t>O</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2.04 min</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5.67×10</a:t>
                      </a:r>
                      <a:r>
                        <a:rPr lang="en-US" sz="1200" kern="100" baseline="30000" dirty="0">
                          <a:effectLst/>
                          <a:latin typeface="+mn-ea"/>
                          <a:ea typeface="+mn-ea"/>
                        </a:rPr>
                        <a:t>-3</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a:effectLst/>
                          <a:latin typeface="+mn-ea"/>
                          <a:ea typeface="+mn-ea"/>
                        </a:rPr>
                        <a:t>16O(γ,n)</a:t>
                      </a:r>
                      <a:endParaRPr lang="zh-CN" sz="1200" kern="100">
                        <a:effectLst/>
                        <a:latin typeface="+mn-ea"/>
                        <a:ea typeface="+mn-ea"/>
                        <a:cs typeface="Times New Roman" pitchFamily="18" charset="0"/>
                      </a:endParaRPr>
                    </a:p>
                  </a:txBody>
                  <a:tcPr marL="51435" marR="51435" marT="0" marB="0" anchor="ctr"/>
                </a:tc>
              </a:tr>
              <a:tr h="322085">
                <a:tc>
                  <a:txBody>
                    <a:bodyPr/>
                    <a:lstStyle/>
                    <a:p>
                      <a:pPr indent="266700" algn="ctr">
                        <a:spcAft>
                          <a:spcPts val="780"/>
                        </a:spcAft>
                      </a:pPr>
                      <a:r>
                        <a:rPr lang="en-US" sz="1200" kern="100" baseline="30000">
                          <a:effectLst/>
                          <a:latin typeface="+mn-ea"/>
                          <a:ea typeface="+mn-ea"/>
                        </a:rPr>
                        <a:t>13</a:t>
                      </a:r>
                      <a:r>
                        <a:rPr lang="en-US" sz="1200" kern="100">
                          <a:effectLst/>
                          <a:latin typeface="+mn-ea"/>
                          <a:ea typeface="+mn-ea"/>
                        </a:rPr>
                        <a:t>N</a:t>
                      </a:r>
                      <a:endParaRPr lang="zh-CN" sz="1200" kern="10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9.97 min</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1.16×10</a:t>
                      </a:r>
                      <a:r>
                        <a:rPr lang="en-US" sz="1200" kern="100" baseline="30000" dirty="0">
                          <a:effectLst/>
                          <a:latin typeface="+mn-ea"/>
                          <a:ea typeface="+mn-ea"/>
                        </a:rPr>
                        <a:t>-3</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16O(γ,2np)</a:t>
                      </a:r>
                      <a:endParaRPr lang="zh-CN" sz="1200" kern="100" dirty="0">
                        <a:effectLst/>
                        <a:latin typeface="+mn-ea"/>
                        <a:ea typeface="+mn-ea"/>
                        <a:cs typeface="Times New Roman" pitchFamily="18" charset="0"/>
                      </a:endParaRPr>
                    </a:p>
                  </a:txBody>
                  <a:tcPr marL="51435" marR="51435" marT="0" marB="0" anchor="ctr"/>
                </a:tc>
              </a:tr>
              <a:tr h="330917">
                <a:tc>
                  <a:txBody>
                    <a:bodyPr/>
                    <a:lstStyle/>
                    <a:p>
                      <a:pPr indent="266700" algn="ctr">
                        <a:spcAft>
                          <a:spcPts val="780"/>
                        </a:spcAft>
                      </a:pPr>
                      <a:r>
                        <a:rPr lang="en-US" sz="1200" kern="100" baseline="30000">
                          <a:effectLst/>
                          <a:latin typeface="+mn-ea"/>
                          <a:ea typeface="+mn-ea"/>
                        </a:rPr>
                        <a:t>11</a:t>
                      </a:r>
                      <a:r>
                        <a:rPr lang="en-US" sz="1200" kern="100">
                          <a:effectLst/>
                          <a:latin typeface="+mn-ea"/>
                          <a:ea typeface="+mn-ea"/>
                        </a:rPr>
                        <a:t>C</a:t>
                      </a:r>
                      <a:endParaRPr lang="zh-CN" sz="1200" kern="10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20.4 min</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5.67×10</a:t>
                      </a:r>
                      <a:r>
                        <a:rPr lang="en-US" sz="1200" kern="100" baseline="30000" dirty="0">
                          <a:effectLst/>
                          <a:latin typeface="+mn-ea"/>
                          <a:ea typeface="+mn-ea"/>
                        </a:rPr>
                        <a:t>-4</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16O(γ,3n2p)</a:t>
                      </a:r>
                      <a:endParaRPr lang="zh-CN" sz="1200" kern="100" dirty="0">
                        <a:effectLst/>
                        <a:latin typeface="+mn-ea"/>
                        <a:ea typeface="+mn-ea"/>
                        <a:cs typeface="Times New Roman" pitchFamily="18" charset="0"/>
                      </a:endParaRPr>
                    </a:p>
                  </a:txBody>
                  <a:tcPr marL="51435" marR="51435" marT="0" marB="0" anchor="ctr"/>
                </a:tc>
              </a:tr>
              <a:tr h="330917">
                <a:tc>
                  <a:txBody>
                    <a:bodyPr/>
                    <a:lstStyle/>
                    <a:p>
                      <a:pPr indent="266700" algn="ctr">
                        <a:spcAft>
                          <a:spcPts val="780"/>
                        </a:spcAft>
                      </a:pPr>
                      <a:r>
                        <a:rPr lang="en-US" sz="1200" kern="100" baseline="30000">
                          <a:effectLst/>
                          <a:latin typeface="+mn-ea"/>
                          <a:ea typeface="+mn-ea"/>
                        </a:rPr>
                        <a:t>7</a:t>
                      </a:r>
                      <a:r>
                        <a:rPr lang="en-US" sz="1200" kern="100">
                          <a:effectLst/>
                          <a:latin typeface="+mn-ea"/>
                          <a:ea typeface="+mn-ea"/>
                        </a:rPr>
                        <a:t>Be</a:t>
                      </a:r>
                      <a:endParaRPr lang="zh-CN" sz="1200" kern="10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53.1 d</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1.51×10</a:t>
                      </a:r>
                      <a:r>
                        <a:rPr lang="en-US" sz="1200" kern="100" baseline="30000" dirty="0">
                          <a:effectLst/>
                          <a:latin typeface="+mn-ea"/>
                          <a:ea typeface="+mn-ea"/>
                        </a:rPr>
                        <a:t>-7</a:t>
                      </a:r>
                      <a:endParaRPr lang="zh-CN" sz="1200" kern="100" dirty="0">
                        <a:effectLst/>
                        <a:latin typeface="+mn-ea"/>
                        <a:ea typeface="+mn-ea"/>
                        <a:cs typeface="Times New Roman" pitchFamily="18" charset="0"/>
                      </a:endParaRPr>
                    </a:p>
                  </a:txBody>
                  <a:tcPr marL="51435" marR="51435" marT="0" marB="0" anchor="ctr"/>
                </a:tc>
                <a:tc>
                  <a:txBody>
                    <a:bodyPr/>
                    <a:lstStyle/>
                    <a:p>
                      <a:pPr indent="266700" algn="ctr">
                        <a:spcAft>
                          <a:spcPts val="780"/>
                        </a:spcAft>
                      </a:pPr>
                      <a:r>
                        <a:rPr lang="en-US" sz="1200" kern="100" dirty="0">
                          <a:effectLst/>
                          <a:latin typeface="+mn-ea"/>
                          <a:ea typeface="+mn-ea"/>
                        </a:rPr>
                        <a:t>16O(γ,5n4p)</a:t>
                      </a:r>
                      <a:endParaRPr lang="zh-CN" sz="1200" kern="100" dirty="0">
                        <a:effectLst/>
                        <a:latin typeface="+mn-ea"/>
                        <a:ea typeface="+mn-ea"/>
                        <a:cs typeface="Times New Roman" pitchFamily="18" charset="0"/>
                      </a:endParaRPr>
                    </a:p>
                  </a:txBody>
                  <a:tcPr marL="51435" marR="51435" marT="0" marB="0" anchor="ctr"/>
                </a:tc>
              </a:tr>
              <a:tr h="240923">
                <a:tc>
                  <a:txBody>
                    <a:bodyPr/>
                    <a:lstStyle/>
                    <a:p>
                      <a:pPr indent="266700" algn="ctr">
                        <a:spcAft>
                          <a:spcPts val="780"/>
                        </a:spcAft>
                      </a:pPr>
                      <a:r>
                        <a:rPr lang="en-US" sz="1200" kern="100" baseline="30000">
                          <a:effectLst/>
                        </a:rPr>
                        <a:t>3</a:t>
                      </a:r>
                      <a:r>
                        <a:rPr lang="en-US" sz="1200" kern="100">
                          <a:effectLst/>
                        </a:rPr>
                        <a:t>H</a:t>
                      </a:r>
                      <a:endParaRPr lang="zh-CN" sz="1200" kern="100">
                        <a:effectLst/>
                        <a:latin typeface="Arial Unicode MS" panose="020B0604020202020204" pitchFamily="34" charset="-122"/>
                        <a:ea typeface="Arial Unicode MS" panose="020B0604020202020204" pitchFamily="34" charset="-122"/>
                        <a:cs typeface="Times New Roman" pitchFamily="18" charset="0"/>
                      </a:endParaRPr>
                    </a:p>
                  </a:txBody>
                  <a:tcPr marL="51435" marR="51435" marT="0" marB="0" anchor="ctr"/>
                </a:tc>
                <a:tc>
                  <a:txBody>
                    <a:bodyPr/>
                    <a:lstStyle/>
                    <a:p>
                      <a:pPr indent="266700" algn="ctr">
                        <a:spcAft>
                          <a:spcPts val="780"/>
                        </a:spcAft>
                      </a:pPr>
                      <a:r>
                        <a:rPr lang="en-US" sz="1200" kern="100">
                          <a:effectLst/>
                        </a:rPr>
                        <a:t>12.3 a</a:t>
                      </a:r>
                      <a:endParaRPr lang="zh-CN" sz="1200" kern="100">
                        <a:effectLst/>
                        <a:latin typeface="Arial Unicode MS" panose="020B0604020202020204" pitchFamily="34" charset="-122"/>
                        <a:ea typeface="Arial Unicode MS" panose="020B0604020202020204" pitchFamily="34" charset="-122"/>
                        <a:cs typeface="Times New Roman" pitchFamily="18" charset="0"/>
                      </a:endParaRPr>
                    </a:p>
                  </a:txBody>
                  <a:tcPr marL="51435" marR="51435" marT="0" marB="0" anchor="ctr"/>
                </a:tc>
                <a:tc>
                  <a:txBody>
                    <a:bodyPr/>
                    <a:lstStyle/>
                    <a:p>
                      <a:pPr indent="266700" algn="ctr">
                        <a:spcAft>
                          <a:spcPts val="780"/>
                        </a:spcAft>
                      </a:pPr>
                      <a:r>
                        <a:rPr lang="en-US" sz="1200" kern="100" dirty="0">
                          <a:effectLst/>
                        </a:rPr>
                        <a:t>1.78×10</a:t>
                      </a:r>
                      <a:r>
                        <a:rPr lang="en-US" sz="1200" kern="100" baseline="30000" dirty="0">
                          <a:effectLst/>
                        </a:rPr>
                        <a:t>-9</a:t>
                      </a:r>
                      <a:endParaRPr lang="zh-CN" sz="1200" kern="100" dirty="0">
                        <a:effectLst/>
                        <a:latin typeface="Arial Unicode MS" panose="020B0604020202020204" pitchFamily="34" charset="-122"/>
                        <a:ea typeface="Arial Unicode MS" panose="020B0604020202020204" pitchFamily="34" charset="-122"/>
                        <a:cs typeface="Times New Roman" pitchFamily="18" charset="0"/>
                      </a:endParaRPr>
                    </a:p>
                  </a:txBody>
                  <a:tcPr marL="51435" marR="51435" marT="0" marB="0" anchor="ctr"/>
                </a:tc>
                <a:tc>
                  <a:txBody>
                    <a:bodyPr/>
                    <a:lstStyle/>
                    <a:p>
                      <a:pPr indent="266700" algn="ctr">
                        <a:spcAft>
                          <a:spcPts val="780"/>
                        </a:spcAft>
                      </a:pPr>
                      <a:r>
                        <a:rPr lang="en-US" sz="1200" kern="100" dirty="0">
                          <a:effectLst/>
                        </a:rPr>
                        <a:t>16O(γ,3H)</a:t>
                      </a:r>
                      <a:endParaRPr lang="zh-CN" sz="1200" kern="100" dirty="0">
                        <a:effectLst/>
                        <a:latin typeface="Arial Unicode MS" panose="020B0604020202020204" pitchFamily="34" charset="-122"/>
                        <a:ea typeface="Arial Unicode MS" panose="020B0604020202020204" pitchFamily="34" charset="-122"/>
                        <a:cs typeface="Times New Roman" pitchFamily="18" charset="0"/>
                      </a:endParaRPr>
                    </a:p>
                  </a:txBody>
                  <a:tcPr marL="51435" marR="51435" marT="0" marB="0" anchor="ctr"/>
                </a:tc>
              </a:tr>
            </a:tbl>
          </a:graphicData>
        </a:graphic>
      </p:graphicFrame>
      <p:sp>
        <p:nvSpPr>
          <p:cNvPr id="10"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
        <p:nvSpPr>
          <p:cNvPr id="11" name="文本框 10"/>
          <p:cNvSpPr txBox="1"/>
          <p:nvPr/>
        </p:nvSpPr>
        <p:spPr>
          <a:xfrm>
            <a:off x="736954" y="1419922"/>
            <a:ext cx="2988869" cy="507831"/>
          </a:xfrm>
          <a:prstGeom prst="rect">
            <a:avLst/>
          </a:prstGeom>
          <a:noFill/>
        </p:spPr>
        <p:txBody>
          <a:bodyPr wrap="square" rtlCol="0">
            <a:spAutoFit/>
          </a:bodyPr>
          <a:lstStyle/>
          <a:p>
            <a:pPr>
              <a:lnSpc>
                <a:spcPct val="150000"/>
              </a:lnSpc>
            </a:pPr>
            <a:r>
              <a:rPr lang="zh-CN" altLang="en-US" b="1" dirty="0" smtClean="0">
                <a:solidFill>
                  <a:srgbClr val="990099"/>
                </a:solidFill>
                <a:latin typeface="黑体" pitchFamily="49" charset="-122"/>
                <a:ea typeface="黑体" pitchFamily="49" charset="-122"/>
              </a:rPr>
              <a:t>活化空气</a:t>
            </a:r>
            <a:endParaRPr lang="zh-CN" altLang="zh-CN" dirty="0">
              <a:latin typeface="黑体" pitchFamily="49" charset="-122"/>
              <a:ea typeface="黑体" pitchFamily="49" charset="-122"/>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65538"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graphicFrame>
        <p:nvGraphicFramePr>
          <p:cNvPr id="10" name="表格 9"/>
          <p:cNvGraphicFramePr>
            <a:graphicFrameLocks noGrp="1"/>
          </p:cNvGraphicFramePr>
          <p:nvPr/>
        </p:nvGraphicFramePr>
        <p:xfrm>
          <a:off x="1643106" y="1739889"/>
          <a:ext cx="6726193" cy="5020345"/>
        </p:xfrm>
        <a:graphic>
          <a:graphicData uri="http://schemas.openxmlformats.org/drawingml/2006/table">
            <a:tbl>
              <a:tblPr/>
              <a:tblGrid>
                <a:gridCol w="678438"/>
                <a:gridCol w="2115986"/>
                <a:gridCol w="807381"/>
                <a:gridCol w="1280833"/>
                <a:gridCol w="1280833"/>
                <a:gridCol w="562722"/>
              </a:tblGrid>
              <a:tr h="294884">
                <a:tc>
                  <a:txBody>
                    <a:bodyPr/>
                    <a:lstStyle/>
                    <a:p>
                      <a:pPr indent="228600">
                        <a:spcAft>
                          <a:spcPts val="780"/>
                        </a:spcAft>
                      </a:pPr>
                      <a:r>
                        <a:rPr lang="zh-CN" sz="1050" kern="100" dirty="0">
                          <a:latin typeface="Arial Unicode MS"/>
                          <a:ea typeface="宋体"/>
                          <a:cs typeface="Times New Roman"/>
                        </a:rPr>
                        <a:t>参数</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dirty="0">
                          <a:latin typeface="Arial Unicode MS"/>
                          <a:ea typeface="宋体"/>
                          <a:cs typeface="Times New Roman"/>
                        </a:rPr>
                        <a:t>物理意义</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zh-CN" sz="1050" kern="100">
                          <a:latin typeface="Arial Unicode MS"/>
                          <a:ea typeface="宋体"/>
                          <a:cs typeface="Times New Roman"/>
                        </a:rPr>
                        <a:t>取值</a:t>
                      </a:r>
                      <a:r>
                        <a:rPr lang="en-US" sz="1050" kern="100">
                          <a:latin typeface="Arial Unicode MS"/>
                          <a:ea typeface="宋体"/>
                          <a:cs typeface="Times New Roman"/>
                        </a:rPr>
                        <a:t>/</a:t>
                      </a:r>
                      <a:r>
                        <a:rPr lang="zh-CN" sz="1050" kern="100">
                          <a:latin typeface="Arial Unicode MS"/>
                          <a:ea typeface="宋体"/>
                          <a:cs typeface="Times New Roman"/>
                        </a:rPr>
                        <a:t>计算结果</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zh-CN" sz="1050" kern="100">
                          <a:latin typeface="Arial Unicode MS"/>
                          <a:ea typeface="宋体"/>
                          <a:cs typeface="Times New Roman"/>
                        </a:rPr>
                        <a:t>单位</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34">
                <a:tc>
                  <a:txBody>
                    <a:bodyPr/>
                    <a:lstStyle/>
                    <a:p>
                      <a:pPr indent="228600">
                        <a:spcAft>
                          <a:spcPts val="780"/>
                        </a:spcAft>
                      </a:pPr>
                      <a:r>
                        <a:rPr lang="en-US" sz="1050" kern="100" dirty="0">
                          <a:latin typeface="宋体"/>
                          <a:cs typeface="Times New Roman"/>
                        </a:rPr>
                        <a:t>A</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dirty="0">
                          <a:latin typeface="Arial Unicode MS"/>
                          <a:ea typeface="宋体"/>
                          <a:cs typeface="Times New Roman"/>
                        </a:rPr>
                        <a:t>隧道内放射性气体核素的活度</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A=CV</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a:latin typeface="宋体"/>
                          <a:cs typeface="Times New Roman"/>
                        </a:rPr>
                        <a:t>Bq</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078">
                <a:tc rowSpan="4">
                  <a:txBody>
                    <a:bodyPr/>
                    <a:lstStyle/>
                    <a:p>
                      <a:pPr indent="228600">
                        <a:spcAft>
                          <a:spcPts val="780"/>
                        </a:spcAft>
                      </a:pPr>
                      <a:r>
                        <a:rPr lang="en-US" sz="1050" kern="100">
                          <a:latin typeface="宋体"/>
                          <a:cs typeface="Times New Roman"/>
                        </a:rPr>
                        <a:t>C</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228600">
                        <a:spcAft>
                          <a:spcPts val="780"/>
                        </a:spcAft>
                      </a:pPr>
                      <a:r>
                        <a:rPr lang="zh-CN" sz="1050" kern="100" dirty="0">
                          <a:latin typeface="Arial Unicode MS"/>
                          <a:ea typeface="宋体"/>
                          <a:cs typeface="Times New Roman"/>
                        </a:rPr>
                        <a:t>隧道内放射性气体核素的放射性浓度</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a:latin typeface="Arial Unicode MS"/>
                          <a:ea typeface="宋体"/>
                          <a:cs typeface="Times New Roman"/>
                        </a:rPr>
                        <a:t>最大值</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a:latin typeface="Arial Unicode MS"/>
                          <a:ea typeface="宋体"/>
                          <a:cs typeface="Times New Roman"/>
                        </a:rPr>
                        <a:t>直线段</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en-US" sz="1050" kern="100">
                          <a:latin typeface="宋体"/>
                          <a:cs typeface="Times New Roman"/>
                        </a:rPr>
                        <a:t>DAC*</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indent="228600" algn="l">
                        <a:spcAft>
                          <a:spcPts val="780"/>
                        </a:spcAft>
                      </a:pPr>
                      <a:r>
                        <a:rPr lang="en-US" sz="1050" kern="100" dirty="0" err="1">
                          <a:latin typeface="宋体"/>
                          <a:cs typeface="Times New Roman"/>
                        </a:rPr>
                        <a:t>Bq</a:t>
                      </a:r>
                      <a:r>
                        <a:rPr lang="en-US" sz="1050" kern="100" dirty="0">
                          <a:latin typeface="宋体"/>
                          <a:cs typeface="Times New Roman"/>
                        </a:rPr>
                        <a:t>/m</a:t>
                      </a:r>
                      <a:r>
                        <a:rPr lang="en-US" sz="1050" kern="100" baseline="30000" dirty="0">
                          <a:latin typeface="宋体"/>
                          <a:cs typeface="Times New Roman"/>
                        </a:rPr>
                        <a:t>3</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03">
                <a:tc vMerge="1">
                  <a:tcPr/>
                </a:tc>
                <a:tc vMerge="1">
                  <a:tcPr/>
                </a:tc>
                <a:tc>
                  <a:txBody>
                    <a:bodyPr/>
                    <a:lstStyle/>
                    <a:p>
                      <a:pPr indent="228600">
                        <a:spcAft>
                          <a:spcPts val="780"/>
                        </a:spcAft>
                      </a:pPr>
                      <a:r>
                        <a:rPr lang="en-US" sz="1050" kern="100" dirty="0">
                          <a:latin typeface="宋体"/>
                          <a:cs typeface="Times New Roman"/>
                        </a:rPr>
                        <a:t>13N</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dirty="0"/>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281624" t="-297778" r="-144872" b="-1660000"/>
                      </a:stretch>
                    </a:blipFill>
                  </a:tcPr>
                </a:tc>
                <a:tc>
                  <a:txBody>
                    <a:bodyPr/>
                    <a:lstStyle/>
                    <a:p>
                      <a:endParaRPr lang="zh-CN" sz="1050"/>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381624" t="-297778" r="-44872" b="-1660000"/>
                      </a:stretch>
                    </a:blipFill>
                  </a:tcPr>
                </a:tc>
                <a:tc vMerge="1">
                  <a:tcPr/>
                </a:tc>
              </a:tr>
              <a:tr h="184303">
                <a:tc vMerge="1">
                  <a:tcPr/>
                </a:tc>
                <a:tc vMerge="1">
                  <a:tcPr/>
                </a:tc>
                <a:tc>
                  <a:txBody>
                    <a:bodyPr/>
                    <a:lstStyle/>
                    <a:p>
                      <a:pPr indent="228600">
                        <a:spcAft>
                          <a:spcPts val="780"/>
                        </a:spcAft>
                      </a:pPr>
                      <a:r>
                        <a:rPr lang="en-US" sz="1050" kern="100" dirty="0">
                          <a:latin typeface="宋体"/>
                          <a:cs typeface="Times New Roman"/>
                        </a:rPr>
                        <a:t>15O</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a:p>
                  </a:txBody>
                  <a:tcPr marL="29635" marR="2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281624" t="-406818" r="-144872" b="-1597727"/>
                      </a:stretch>
                    </a:blipFill>
                  </a:tcPr>
                </a:tc>
                <a:tc>
                  <a:txBody>
                    <a:bodyPr/>
                    <a:lstStyle/>
                    <a:p>
                      <a:endParaRPr lang="zh-CN" sz="1050"/>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381624" t="-406818" r="-44872" b="-1597727"/>
                      </a:stretch>
                    </a:blipFill>
                  </a:tcPr>
                </a:tc>
                <a:tc vMerge="1">
                  <a:tcPr/>
                </a:tc>
              </a:tr>
              <a:tr h="184303">
                <a:tc vMerge="1">
                  <a:tcPr/>
                </a:tc>
                <a:tc vMerge="1">
                  <a:tcPr/>
                </a:tc>
                <a:tc>
                  <a:txBody>
                    <a:bodyPr/>
                    <a:lstStyle/>
                    <a:p>
                      <a:pPr indent="228600">
                        <a:spcAft>
                          <a:spcPts val="780"/>
                        </a:spcAft>
                      </a:pPr>
                      <a:r>
                        <a:rPr lang="en-US" sz="1050" kern="100" dirty="0">
                          <a:latin typeface="宋体"/>
                          <a:cs typeface="Times New Roman"/>
                        </a:rPr>
                        <a:t>11C</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1050" dirty="0"/>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281624" t="-506818" r="-144872" b="-1497727"/>
                      </a:stretch>
                    </a:blipFill>
                  </a:tcPr>
                </a:tc>
                <a:tc>
                  <a:txBody>
                    <a:bodyPr/>
                    <a:lstStyle/>
                    <a:p>
                      <a:endParaRPr lang="zh-CN" sz="1050"/>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1"/>
                      <a:stretch>
                        <a:fillRect l="-381624" t="-506818" r="-44872" b="-1497727"/>
                      </a:stretch>
                    </a:blipFill>
                  </a:tcPr>
                </a:tc>
                <a:tc vMerge="1">
                  <a:tcPr/>
                </a:tc>
              </a:tr>
              <a:tr h="165078">
                <a:tc>
                  <a:txBody>
                    <a:bodyPr/>
                    <a:lstStyle/>
                    <a:p>
                      <a:pPr indent="228600">
                        <a:spcAft>
                          <a:spcPts val="780"/>
                        </a:spcAft>
                      </a:pPr>
                      <a:r>
                        <a:rPr lang="en-US" sz="1050" kern="100" dirty="0">
                          <a:latin typeface="宋体"/>
                          <a:cs typeface="Times New Roman"/>
                        </a:rPr>
                        <a:t>W</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dirty="0">
                          <a:latin typeface="Arial Unicode MS"/>
                          <a:ea typeface="宋体"/>
                          <a:cs typeface="Times New Roman"/>
                        </a:rPr>
                        <a:t>电子束损失功率</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0.04</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a:latin typeface="宋体"/>
                          <a:cs typeface="Times New Roman"/>
                        </a:rPr>
                        <a:t>J/s</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00">
                <a:tc>
                  <a:txBody>
                    <a:bodyPr/>
                    <a:lstStyle/>
                    <a:p>
                      <a:pPr indent="228600">
                        <a:spcAft>
                          <a:spcPts val="780"/>
                        </a:spcAft>
                      </a:pPr>
                      <a:r>
                        <a:rPr lang="en-US" sz="1050" kern="100">
                          <a:latin typeface="宋体"/>
                          <a:cs typeface="Times New Roman"/>
                        </a:rPr>
                        <a:t>f</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dirty="0">
                          <a:latin typeface="Arial Unicode MS"/>
                          <a:ea typeface="宋体"/>
                          <a:cs typeface="Times New Roman"/>
                        </a:rPr>
                        <a:t>电子束的能量转化成轫致辐射并逃逸到空气中的比例</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0.5</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endParaRPr lang="en-US" sz="1050" kern="100">
                        <a:latin typeface="宋体"/>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42">
                <a:tc>
                  <a:txBody>
                    <a:bodyPr/>
                    <a:lstStyle/>
                    <a:p>
                      <a:pPr indent="228600">
                        <a:spcAft>
                          <a:spcPts val="780"/>
                        </a:spcAft>
                      </a:pPr>
                      <a:r>
                        <a:rPr lang="en-US" sz="1050" kern="100">
                          <a:latin typeface="宋体"/>
                          <a:cs typeface="Times New Roman"/>
                        </a:rPr>
                        <a:t>Y</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dirty="0">
                          <a:latin typeface="Arial Unicode MS"/>
                          <a:ea typeface="宋体"/>
                          <a:cs typeface="Times New Roman"/>
                        </a:rPr>
                        <a:t>放射性核素产</a:t>
                      </a:r>
                      <a:r>
                        <a:rPr lang="zh-CN" sz="1050" kern="100" dirty="0" smtClean="0">
                          <a:latin typeface="Arial Unicode MS"/>
                          <a:ea typeface="宋体"/>
                          <a:cs typeface="Times New Roman"/>
                        </a:rPr>
                        <a:t>额</a:t>
                      </a:r>
                      <a:r>
                        <a:rPr lang="en-US" altLang="zh-CN" sz="1050" kern="100" baseline="0" dirty="0" smtClean="0">
                          <a:latin typeface="Arial Unicode MS"/>
                          <a:ea typeface="+mn-ea"/>
                          <a:cs typeface="Times New Roman"/>
                        </a:rPr>
                        <a:t>  </a:t>
                      </a:r>
                      <a:r>
                        <a:rPr lang="en-US" altLang="zh-CN" sz="1050" kern="100" dirty="0" smtClean="0">
                          <a:effectLst/>
                          <a:latin typeface="宋体" pitchFamily="2" charset="-122"/>
                          <a:ea typeface="Arial Unicode MS" panose="020B0604020202020204" pitchFamily="34" charset="-122"/>
                          <a:cs typeface="Times New Roman" pitchFamily="18" charset="0"/>
                        </a:rPr>
                        <a:t>Y=1.21×108Z</a:t>
                      </a:r>
                      <a:r>
                        <a:rPr lang="en-US" altLang="zh-CN" sz="1050" kern="100" baseline="30000" dirty="0" smtClean="0">
                          <a:effectLst/>
                          <a:latin typeface="宋体" pitchFamily="2" charset="-122"/>
                          <a:ea typeface="Arial Unicode MS" panose="020B0604020202020204" pitchFamily="34" charset="-122"/>
                          <a:cs typeface="Times New Roman" pitchFamily="18" charset="0"/>
                        </a:rPr>
                        <a:t>0.66</a:t>
                      </a:r>
                      <a:endParaRPr lang="zh-CN" altLang="zh-CN" sz="1050" kern="100" dirty="0" smtClean="0">
                        <a:effectLst/>
                        <a:latin typeface="Arial Unicode MS" panose="020B0604020202020204" pitchFamily="34" charset="-122"/>
                        <a:ea typeface="Arial Unicode MS" panose="020B0604020202020204" pitchFamily="34" charset="-122"/>
                        <a:cs typeface="Times New Roman" pitchFamily="18" charset="0"/>
                      </a:endParaRPr>
                    </a:p>
                    <a:p>
                      <a:pPr indent="228600">
                        <a:spcAft>
                          <a:spcPts val="780"/>
                        </a:spcAft>
                      </a:pPr>
                      <a:r>
                        <a:rPr lang="en-US" sz="1050" kern="100" dirty="0" smtClean="0">
                          <a:latin typeface="宋体"/>
                          <a:cs typeface="Times New Roman"/>
                        </a:rPr>
                        <a:t>Z</a:t>
                      </a:r>
                      <a:r>
                        <a:rPr lang="zh-CN" sz="1050" kern="100" dirty="0">
                          <a:latin typeface="Arial Unicode MS"/>
                          <a:ea typeface="宋体"/>
                          <a:cs typeface="Times New Roman"/>
                        </a:rPr>
                        <a:t>为空气的有效核电荷数</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Z= 7.26</a:t>
                      </a:r>
                      <a:r>
                        <a:rPr lang="zh-CN" sz="1050" kern="100" dirty="0">
                          <a:latin typeface="Arial Unicode MS"/>
                          <a:ea typeface="宋体"/>
                          <a:cs typeface="Times New Roman"/>
                        </a:rPr>
                        <a:t>，</a:t>
                      </a:r>
                      <a:r>
                        <a:rPr lang="en-US" sz="1050" kern="100" dirty="0">
                          <a:latin typeface="Arial Unicode MS"/>
                          <a:ea typeface="宋体"/>
                          <a:cs typeface="Times New Roman"/>
                        </a:rPr>
                        <a:t>Y=4.5×10</a:t>
                      </a:r>
                      <a:r>
                        <a:rPr lang="en-US" sz="1050" kern="100" baseline="30000" dirty="0">
                          <a:latin typeface="Arial Unicode MS"/>
                          <a:ea typeface="宋体"/>
                          <a:cs typeface="Times New Roman"/>
                        </a:rPr>
                        <a:t>8</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a:latin typeface="宋体"/>
                          <a:cs typeface="Times New Roman"/>
                        </a:rPr>
                        <a:t>n/J</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924">
                <a:tc>
                  <a:txBody>
                    <a:bodyPr/>
                    <a:lstStyle/>
                    <a:p>
                      <a:pPr indent="228600">
                        <a:spcAft>
                          <a:spcPts val="780"/>
                        </a:spcAft>
                      </a:pPr>
                      <a:r>
                        <a:rPr lang="en-US" sz="1050" kern="100">
                          <a:latin typeface="宋体"/>
                          <a:cs typeface="Times New Roman"/>
                        </a:rPr>
                        <a:t>x</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endParaRPr lang="en-US" altLang="zh-CN" sz="1050" kern="100" dirty="0" smtClean="0">
                        <a:latin typeface="Arial Unicode MS"/>
                        <a:ea typeface="宋体"/>
                        <a:cs typeface="Times New Roman"/>
                      </a:endParaRPr>
                    </a:p>
                    <a:p>
                      <a:pPr indent="228600">
                        <a:spcAft>
                          <a:spcPts val="780"/>
                        </a:spcAft>
                      </a:pPr>
                      <a:endParaRPr lang="en-US" altLang="zh-CN" sz="1050" kern="100" dirty="0" smtClean="0">
                        <a:latin typeface="Arial Unicode MS"/>
                        <a:ea typeface="宋体"/>
                        <a:cs typeface="Times New Roman"/>
                      </a:endParaRPr>
                    </a:p>
                    <a:p>
                      <a:pPr indent="228600">
                        <a:spcAft>
                          <a:spcPts val="780"/>
                        </a:spcAft>
                      </a:pPr>
                      <a:r>
                        <a:rPr lang="zh-CN" sz="1050" kern="100" dirty="0" smtClean="0">
                          <a:latin typeface="Arial Unicode MS"/>
                          <a:ea typeface="宋体"/>
                          <a:cs typeface="Times New Roman"/>
                        </a:rPr>
                        <a:t>光子</a:t>
                      </a:r>
                      <a:r>
                        <a:rPr lang="zh-CN" sz="1050" kern="100" dirty="0">
                          <a:latin typeface="Arial Unicode MS"/>
                          <a:ea typeface="宋体"/>
                          <a:cs typeface="Times New Roman"/>
                        </a:rPr>
                        <a:t>在空气中走过的路程</a:t>
                      </a:r>
                      <a:endParaRPr lang="zh-CN" sz="1050" kern="100" dirty="0">
                        <a:latin typeface="Arial Unicode MS"/>
                        <a:cs typeface="Times New Roman"/>
                      </a:endParaRPr>
                    </a:p>
                  </a:txBody>
                  <a:tcPr marL="29635" marR="29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a</a:t>
                      </a:r>
                      <a:r>
                        <a:rPr lang="zh-CN" sz="1050" kern="100" dirty="0">
                          <a:latin typeface="Arial Unicode MS"/>
                          <a:ea typeface="宋体"/>
                          <a:cs typeface="Times New Roman"/>
                        </a:rPr>
                        <a:t>为辐射源到屏蔽墙的垂直距离</a:t>
                      </a:r>
                      <a:endParaRPr lang="zh-CN" sz="1050" kern="100" dirty="0">
                        <a:latin typeface="Arial Unicode MS"/>
                        <a:cs typeface="Times New Roman"/>
                      </a:endParaRPr>
                    </a:p>
                    <a:p>
                      <a:pPr indent="228600">
                        <a:spcAft>
                          <a:spcPts val="780"/>
                        </a:spcAft>
                      </a:pPr>
                      <a:r>
                        <a:rPr lang="en-US" sz="1050" kern="100" dirty="0">
                          <a:latin typeface="宋体"/>
                          <a:ea typeface="宋体"/>
                          <a:cs typeface="Times New Roman"/>
                          <a:sym typeface="Symbol"/>
                        </a:rPr>
                        <a:t></a:t>
                      </a:r>
                      <a:r>
                        <a:rPr lang="zh-CN" sz="1050" kern="100" dirty="0">
                          <a:latin typeface="Arial Unicode MS"/>
                          <a:ea typeface="宋体"/>
                          <a:cs typeface="Times New Roman"/>
                        </a:rPr>
                        <a:t>为轫致辐射与源到屏蔽墙垂线的夹角</a:t>
                      </a:r>
                      <a:endParaRPr lang="zh-CN" sz="1050" kern="100" dirty="0">
                        <a:latin typeface="Arial Unicode MS"/>
                        <a:cs typeface="Times New Roman"/>
                      </a:endParaRPr>
                    </a:p>
                    <a:p>
                      <a:pPr indent="228600">
                        <a:spcAft>
                          <a:spcPts val="780"/>
                        </a:spcAft>
                      </a:pPr>
                      <a:r>
                        <a:rPr lang="en-US" sz="1050" kern="100" dirty="0">
                          <a:latin typeface="宋体"/>
                          <a:ea typeface="宋体"/>
                          <a:cs typeface="Times New Roman"/>
                          <a:sym typeface="Symbol"/>
                        </a:rPr>
                        <a:t></a:t>
                      </a:r>
                      <a:r>
                        <a:rPr lang="en-US" sz="1050" kern="100" baseline="-25000" dirty="0">
                          <a:latin typeface="宋体"/>
                          <a:cs typeface="Times New Roman"/>
                        </a:rPr>
                        <a:t>0</a:t>
                      </a:r>
                      <a:r>
                        <a:rPr lang="zh-CN" sz="1050" kern="100" dirty="0">
                          <a:latin typeface="Arial Unicode MS"/>
                          <a:ea typeface="宋体"/>
                          <a:cs typeface="Times New Roman"/>
                        </a:rPr>
                        <a:t>是轫致辐射不被加速器部件及周围物体吸收而能发射到空气中的最大角度，取</a:t>
                      </a:r>
                      <a:r>
                        <a:rPr lang="en-US" sz="1050" kern="100" dirty="0">
                          <a:latin typeface="宋体"/>
                          <a:ea typeface="宋体"/>
                          <a:cs typeface="Times New Roman"/>
                          <a:sym typeface="Symbol"/>
                        </a:rPr>
                        <a:t></a:t>
                      </a:r>
                      <a:r>
                        <a:rPr lang="en-US" sz="1050" kern="100" dirty="0" smtClean="0">
                          <a:latin typeface="宋体"/>
                          <a:cs typeface="Times New Roman"/>
                        </a:rPr>
                        <a:t>0=</a:t>
                      </a:r>
                      <a:r>
                        <a:rPr lang="en-US" sz="1050" kern="100" dirty="0" smtClean="0">
                          <a:latin typeface="Arial Unicode MS"/>
                          <a:ea typeface="宋体"/>
                          <a:cs typeface="Times New Roman"/>
                        </a:rPr>
                        <a:t>89</a:t>
                      </a:r>
                      <a:r>
                        <a:rPr lang="en-US" sz="1050" kern="100" dirty="0">
                          <a:latin typeface="宋体"/>
                          <a:ea typeface="宋体"/>
                          <a:cs typeface="Times New Roman"/>
                          <a:sym typeface="Symbol"/>
                        </a:rPr>
                        <a:t></a:t>
                      </a:r>
                      <a:r>
                        <a:rPr lang="en-US" sz="1050" kern="100" dirty="0">
                          <a:latin typeface="宋体"/>
                          <a:cs typeface="Times New Roman"/>
                        </a:rPr>
                        <a:t>≈1.553 rad</a:t>
                      </a:r>
                      <a:endParaRPr lang="zh-CN" sz="1050" kern="100" dirty="0">
                        <a:latin typeface="Arial Unicode MS"/>
                        <a:cs typeface="Times New Roman"/>
                      </a:endParaRPr>
                    </a:p>
                    <a:p>
                      <a:pPr indent="228600" defTabSz="-635">
                        <a:spcAft>
                          <a:spcPts val="780"/>
                        </a:spcAft>
                        <a:tabLst>
                          <a:tab pos="2637155" algn="ctr"/>
                          <a:tab pos="5274310" algn="r"/>
                        </a:tabLst>
                      </a:pPr>
                      <a:r>
                        <a:rPr lang="zh-CN" sz="1050" kern="100" dirty="0">
                          <a:latin typeface="Arial Unicode MS"/>
                          <a:ea typeface="宋体"/>
                          <a:cs typeface="Times New Roman"/>
                        </a:rPr>
                        <a:t>取</a:t>
                      </a:r>
                      <a:r>
                        <a:rPr lang="en-US" sz="1050" kern="100" dirty="0">
                          <a:latin typeface="Arial Unicode MS"/>
                          <a:ea typeface="宋体"/>
                          <a:cs typeface="Times New Roman"/>
                        </a:rPr>
                        <a:t>a=2m</a:t>
                      </a:r>
                      <a:r>
                        <a:rPr lang="zh-CN" sz="1050" kern="100" dirty="0">
                          <a:latin typeface="Arial Unicode MS"/>
                          <a:ea typeface="宋体"/>
                          <a:cs typeface="Times New Roman"/>
                        </a:rPr>
                        <a:t>，</a:t>
                      </a:r>
                      <a:r>
                        <a:rPr lang="en-US" sz="1050" kern="100" dirty="0">
                          <a:latin typeface="Arial Unicode MS"/>
                          <a:ea typeface="宋体"/>
                          <a:cs typeface="Times New Roman"/>
                        </a:rPr>
                        <a:t>x=6.1</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dirty="0">
                          <a:latin typeface="宋体"/>
                          <a:cs typeface="Times New Roman"/>
                        </a:rPr>
                        <a:t>m</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774">
                <a:tc>
                  <a:txBody>
                    <a:bodyPr/>
                    <a:lstStyle/>
                    <a:p>
                      <a:pPr indent="228600">
                        <a:spcAft>
                          <a:spcPts val="780"/>
                        </a:spcAft>
                      </a:pPr>
                      <a:r>
                        <a:rPr lang="en-US" sz="1050" kern="100">
                          <a:latin typeface="宋体"/>
                          <a:ea typeface="宋体"/>
                          <a:cs typeface="Times New Roman"/>
                          <a:sym typeface="Symbol"/>
                        </a:rPr>
                        <a:t></a:t>
                      </a:r>
                      <a:r>
                        <a:rPr lang="en-US" sz="1050" kern="100">
                          <a:latin typeface="宋体"/>
                          <a:cs typeface="Times New Roman"/>
                        </a:rPr>
                        <a:t></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a:latin typeface="Arial Unicode MS"/>
                          <a:ea typeface="宋体"/>
                          <a:cs typeface="Times New Roman"/>
                        </a:rPr>
                        <a:t>轫致辐射在空气中的线性衰减长度</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385</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dirty="0">
                          <a:latin typeface="宋体"/>
                          <a:cs typeface="Times New Roman"/>
                        </a:rPr>
                        <a:t>m</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100">
                <a:tc>
                  <a:txBody>
                    <a:bodyPr/>
                    <a:lstStyle/>
                    <a:p>
                      <a:pPr indent="228600">
                        <a:spcAft>
                          <a:spcPts val="780"/>
                        </a:spcAft>
                      </a:pPr>
                      <a:r>
                        <a:rPr lang="en-US" sz="1050" kern="100">
                          <a:latin typeface="宋体"/>
                          <a:cs typeface="Times New Roman"/>
                        </a:rPr>
                        <a:t>k</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a:latin typeface="Arial Unicode MS"/>
                          <a:ea typeface="宋体"/>
                          <a:cs typeface="Times New Roman"/>
                        </a:rPr>
                        <a:t>隧道内放射性核素在空气中的混合不均匀系数</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1/3</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endParaRPr lang="en-US" sz="1050" kern="100" dirty="0">
                        <a:latin typeface="宋体"/>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911">
                <a:tc>
                  <a:txBody>
                    <a:bodyPr/>
                    <a:lstStyle/>
                    <a:p>
                      <a:pPr indent="228600">
                        <a:spcAft>
                          <a:spcPts val="780"/>
                        </a:spcAft>
                      </a:pPr>
                      <a:r>
                        <a:rPr lang="en-US" sz="1050" kern="100">
                          <a:latin typeface="宋体"/>
                          <a:cs typeface="Times New Roman"/>
                        </a:rPr>
                        <a:t>FR</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a:latin typeface="Arial Unicode MS"/>
                          <a:ea typeface="宋体"/>
                          <a:cs typeface="Times New Roman"/>
                        </a:rPr>
                        <a:t>隧道内外空气交换速率</a:t>
                      </a:r>
                      <a:endParaRPr lang="zh-CN" sz="1050" kern="100">
                        <a:latin typeface="Arial Unicode MS"/>
                        <a:cs typeface="Times New Roman"/>
                      </a:endParaRPr>
                    </a:p>
                    <a:p>
                      <a:pPr indent="228600">
                        <a:spcAft>
                          <a:spcPts val="780"/>
                        </a:spcAft>
                      </a:pPr>
                      <a:r>
                        <a:rPr lang="zh-CN" sz="1050" kern="100">
                          <a:latin typeface="Arial Unicode MS"/>
                          <a:ea typeface="宋体"/>
                          <a:cs typeface="Times New Roman"/>
                        </a:rPr>
                        <a:t>运行时不通风，停机后半小时通风</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0</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dirty="0">
                          <a:latin typeface="宋体"/>
                          <a:cs typeface="Times New Roman"/>
                        </a:rPr>
                        <a:t>m</a:t>
                      </a:r>
                      <a:r>
                        <a:rPr lang="en-US" sz="1050" kern="100" baseline="30000" dirty="0">
                          <a:latin typeface="宋体"/>
                          <a:cs typeface="Times New Roman"/>
                        </a:rPr>
                        <a:t>3</a:t>
                      </a:r>
                      <a:r>
                        <a:rPr lang="en-US" sz="1050" kern="100" dirty="0">
                          <a:latin typeface="宋体"/>
                          <a:cs typeface="Times New Roman"/>
                        </a:rPr>
                        <a:t>/s</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078">
                <a:tc>
                  <a:txBody>
                    <a:bodyPr/>
                    <a:lstStyle/>
                    <a:p>
                      <a:pPr indent="228600">
                        <a:spcAft>
                          <a:spcPts val="780"/>
                        </a:spcAft>
                      </a:pPr>
                      <a:r>
                        <a:rPr lang="en-US" sz="1050" kern="100">
                          <a:latin typeface="宋体"/>
                          <a:cs typeface="Times New Roman"/>
                        </a:rPr>
                        <a:t>V</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a:latin typeface="Arial Unicode MS"/>
                          <a:ea typeface="宋体"/>
                          <a:cs typeface="Times New Roman"/>
                        </a:rPr>
                        <a:t>隧道净空体积</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defTabSz="-635">
                        <a:spcAft>
                          <a:spcPts val="780"/>
                        </a:spcAft>
                        <a:tabLst>
                          <a:tab pos="2637155" algn="ctr"/>
                          <a:tab pos="5274310" algn="r"/>
                        </a:tabLst>
                      </a:pPr>
                      <a:r>
                        <a:rPr lang="en-US" sz="1050" kern="100" dirty="0">
                          <a:latin typeface="宋体"/>
                          <a:cs typeface="Times New Roman"/>
                        </a:rPr>
                        <a:t>1130</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dirty="0">
                          <a:latin typeface="宋体"/>
                          <a:cs typeface="Times New Roman"/>
                        </a:rPr>
                        <a:t>m3</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50">
                <a:tc>
                  <a:txBody>
                    <a:bodyPr/>
                    <a:lstStyle/>
                    <a:p>
                      <a:pPr indent="228600">
                        <a:spcAft>
                          <a:spcPts val="780"/>
                        </a:spcAft>
                      </a:pPr>
                      <a:r>
                        <a:rPr lang="en-US" sz="1050" kern="100">
                          <a:latin typeface="宋体"/>
                          <a:cs typeface="Times New Roman"/>
                        </a:rPr>
                        <a:t>t</a:t>
                      </a:r>
                      <a:endParaRPr lang="zh-CN" sz="1050" kern="10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spcAft>
                          <a:spcPts val="780"/>
                        </a:spcAft>
                      </a:pPr>
                      <a:r>
                        <a:rPr lang="zh-CN" sz="1050" kern="100" dirty="0">
                          <a:latin typeface="Arial Unicode MS"/>
                          <a:ea typeface="宋体"/>
                          <a:cs typeface="Times New Roman"/>
                        </a:rPr>
                        <a:t>加速器运行时间</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28600">
                        <a:spcAft>
                          <a:spcPts val="780"/>
                        </a:spcAft>
                      </a:pPr>
                      <a:r>
                        <a:rPr lang="en-US" sz="1050" kern="100" dirty="0">
                          <a:latin typeface="宋体"/>
                          <a:cs typeface="Times New Roman"/>
                        </a:rPr>
                        <a:t>∞</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28600">
                        <a:spcAft>
                          <a:spcPts val="780"/>
                        </a:spcAft>
                      </a:pPr>
                      <a:r>
                        <a:rPr lang="en-US" sz="1050" kern="100" dirty="0">
                          <a:latin typeface="宋体"/>
                          <a:cs typeface="Times New Roman"/>
                        </a:rPr>
                        <a:t>s</a:t>
                      </a:r>
                      <a:endParaRPr lang="zh-CN" sz="1050" kern="100" dirty="0">
                        <a:latin typeface="Arial Unicode MS"/>
                        <a:cs typeface="Times New Roman"/>
                      </a:endParaRPr>
                    </a:p>
                  </a:txBody>
                  <a:tcPr marL="29635" marR="29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9636" name="Object 4"/>
          <p:cNvGraphicFramePr>
            <a:graphicFrameLocks noChangeAspect="1"/>
          </p:cNvGraphicFramePr>
          <p:nvPr/>
        </p:nvGraphicFramePr>
        <p:xfrm>
          <a:off x="2789931" y="4363013"/>
          <a:ext cx="964413" cy="257175"/>
        </p:xfrm>
        <a:graphic>
          <a:graphicData uri="http://schemas.openxmlformats.org/presentationml/2006/ole">
            <mc:AlternateContent xmlns:mc="http://schemas.openxmlformats.org/markup-compatibility/2006">
              <mc:Choice xmlns:v="urn:schemas-microsoft-com:vml" Requires="v">
                <p:oleObj spid="_x0000_s23613" name="公式" r:id="rId2" imgW="1587500" imgH="330200" progId="Equation.3">
                  <p:embed/>
                </p:oleObj>
              </mc:Choice>
              <mc:Fallback>
                <p:oleObj name="公式" r:id="rId2" imgW="1587500" imgH="330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931" y="4363013"/>
                        <a:ext cx="964413"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64513" name="Rectangle 1"/>
          <p:cNvSpPr>
            <a:spLocks noChangeArrowheads="1"/>
          </p:cNvSpPr>
          <p:nvPr/>
        </p:nvSpPr>
        <p:spPr bwMode="auto">
          <a:xfrm>
            <a:off x="763450" y="1744972"/>
            <a:ext cx="7897950" cy="484748"/>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spcBef>
                <a:spcPct val="0"/>
              </a:spcBef>
              <a:spcAft>
                <a:spcPct val="0"/>
              </a:spcAft>
            </a:pPr>
            <a:r>
              <a:rPr lang="zh-CN" altLang="en-US" sz="1350" dirty="0">
                <a:latin typeface="黑体" pitchFamily="49" charset="-122"/>
                <a:ea typeface="黑体" pitchFamily="49" charset="-122"/>
                <a:cs typeface="Arial Unicode MS" pitchFamily="34" charset="-122"/>
              </a:rPr>
              <a:t> 当光子能量低于</a:t>
            </a:r>
            <a:r>
              <a:rPr lang="zh-CN" altLang="pt-BR" sz="1350" dirty="0">
                <a:latin typeface="黑体" pitchFamily="49" charset="-122"/>
                <a:ea typeface="黑体" pitchFamily="49" charset="-122"/>
                <a:cs typeface="Arial Unicode MS" pitchFamily="34" charset="-122"/>
              </a:rPr>
              <a:t>（</a:t>
            </a:r>
            <a:r>
              <a:rPr lang="zh-CN" altLang="en-US" sz="1350" dirty="0">
                <a:latin typeface="黑体" pitchFamily="49" charset="-122"/>
                <a:ea typeface="黑体" pitchFamily="49" charset="-122"/>
                <a:cs typeface="Arial Unicode MS" pitchFamily="34" charset="-122"/>
                <a:sym typeface="Symbol" pitchFamily="18" charset="2"/>
              </a:rPr>
              <a:t></a:t>
            </a:r>
            <a:r>
              <a:rPr lang="zh-CN" altLang="pt-BR" sz="1350" dirty="0">
                <a:latin typeface="黑体" pitchFamily="49" charset="-122"/>
                <a:ea typeface="黑体" pitchFamily="49" charset="-122"/>
                <a:cs typeface="Arial Unicode MS" pitchFamily="34" charset="-122"/>
              </a:rPr>
              <a:t>，</a:t>
            </a:r>
            <a:r>
              <a:rPr lang="pt-BR" altLang="zh-CN" sz="1350" dirty="0">
                <a:latin typeface="黑体" pitchFamily="49" charset="-122"/>
                <a:ea typeface="黑体" pitchFamily="49" charset="-122"/>
                <a:cs typeface="Arial Unicode MS" pitchFamily="34" charset="-122"/>
                <a:sym typeface="Symbol" pitchFamily="18" charset="2"/>
              </a:rPr>
              <a:t>n</a:t>
            </a:r>
            <a:r>
              <a:rPr lang="zh-CN" altLang="pt-BR" sz="1350" dirty="0">
                <a:latin typeface="黑体" pitchFamily="49" charset="-122"/>
                <a:ea typeface="黑体" pitchFamily="49" charset="-122"/>
                <a:cs typeface="Arial Unicode MS" pitchFamily="34" charset="-122"/>
                <a:sym typeface="Symbol" pitchFamily="18" charset="2"/>
              </a:rPr>
              <a:t>）反应的阈能时，光子对空气的辐照主要引起臭氧（</a:t>
            </a:r>
            <a:r>
              <a:rPr lang="pt-BR" altLang="zh-CN" sz="1350" dirty="0">
                <a:latin typeface="黑体" pitchFamily="49" charset="-122"/>
                <a:ea typeface="黑体" pitchFamily="49" charset="-122"/>
                <a:cs typeface="Arial Unicode MS" pitchFamily="34" charset="-122"/>
                <a:sym typeface="Symbol" pitchFamily="18" charset="2"/>
              </a:rPr>
              <a:t>O</a:t>
            </a:r>
            <a:r>
              <a:rPr lang="pt-BR" altLang="zh-CN" sz="1350" baseline="-30000" dirty="0">
                <a:latin typeface="黑体" pitchFamily="49" charset="-122"/>
                <a:ea typeface="黑体" pitchFamily="49" charset="-122"/>
                <a:cs typeface="Arial Unicode MS" pitchFamily="34" charset="-122"/>
                <a:sym typeface="Symbol" pitchFamily="18" charset="2"/>
              </a:rPr>
              <a:t>3</a:t>
            </a:r>
            <a:r>
              <a:rPr lang="zh-CN" altLang="pt-BR" sz="1350" dirty="0">
                <a:latin typeface="黑体" pitchFamily="49" charset="-122"/>
                <a:ea typeface="黑体" pitchFamily="49" charset="-122"/>
                <a:cs typeface="Arial Unicode MS" pitchFamily="34" charset="-122"/>
                <a:sym typeface="Symbol" pitchFamily="18" charset="2"/>
              </a:rPr>
              <a:t>）和氮氧化物（</a:t>
            </a:r>
            <a:r>
              <a:rPr lang="pt-BR" altLang="zh-CN" sz="1350" dirty="0">
                <a:latin typeface="黑体" pitchFamily="49" charset="-122"/>
                <a:ea typeface="黑体" pitchFamily="49" charset="-122"/>
                <a:cs typeface="Arial Unicode MS" pitchFamily="34" charset="-122"/>
                <a:sym typeface="Symbol" pitchFamily="18" charset="2"/>
              </a:rPr>
              <a:t>NO</a:t>
            </a:r>
            <a:r>
              <a:rPr lang="pt-BR" altLang="zh-CN" sz="1350" baseline="-30000" dirty="0">
                <a:latin typeface="黑体" pitchFamily="49" charset="-122"/>
                <a:ea typeface="黑体" pitchFamily="49" charset="-122"/>
                <a:cs typeface="Arial Unicode MS" pitchFamily="34" charset="-122"/>
                <a:sym typeface="Symbol" pitchFamily="18" charset="2"/>
              </a:rPr>
              <a:t>2</a:t>
            </a:r>
            <a:r>
              <a:rPr lang="zh-CN" altLang="pt-BR" sz="1350" dirty="0">
                <a:latin typeface="黑体" pitchFamily="49" charset="-122"/>
                <a:ea typeface="黑体" pitchFamily="49" charset="-122"/>
                <a:cs typeface="Arial Unicode MS" pitchFamily="34" charset="-122"/>
                <a:sym typeface="Symbol" pitchFamily="18" charset="2"/>
              </a:rPr>
              <a:t>）的产生。光子与空气中的氧气作用形成的臭氧量可用下式计算：</a:t>
            </a:r>
            <a:endParaRPr lang="zh-CN" altLang="pt-BR" sz="1350" dirty="0">
              <a:latin typeface="黑体" pitchFamily="49" charset="-122"/>
              <a:ea typeface="黑体" pitchFamily="49" charset="-122"/>
              <a:cs typeface="Arial Unicode MS" pitchFamily="34" charset="-122"/>
              <a:sym typeface="Symbol" pitchFamily="18" charset="2"/>
            </a:endParaRPr>
          </a:p>
        </p:txBody>
      </p:sp>
      <p:sp>
        <p:nvSpPr>
          <p:cNvPr id="64515" name="Rectangle 3"/>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graphicFrame>
        <p:nvGraphicFramePr>
          <p:cNvPr id="64514" name="Object 2"/>
          <p:cNvGraphicFramePr>
            <a:graphicFrameLocks noChangeAspect="1"/>
          </p:cNvGraphicFramePr>
          <p:nvPr/>
        </p:nvGraphicFramePr>
        <p:xfrm>
          <a:off x="2805125" y="2271215"/>
          <a:ext cx="2989582" cy="528234"/>
        </p:xfrm>
        <a:graphic>
          <a:graphicData uri="http://schemas.openxmlformats.org/presentationml/2006/ole">
            <mc:AlternateContent xmlns:mc="http://schemas.openxmlformats.org/markup-compatibility/2006">
              <mc:Choice xmlns:v="urn:schemas-microsoft-com:vml" Requires="v">
                <p:oleObj spid="_x0000_s24637" name="公式" r:id="rId1" imgW="2514600" imgH="457200" progId="Equation.3">
                  <p:embed/>
                </p:oleObj>
              </mc:Choice>
              <mc:Fallback>
                <p:oleObj name="公式" r:id="rId1" imgW="2514600" imgH="4572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25" y="2271215"/>
                        <a:ext cx="2989582" cy="528234"/>
                      </a:xfrm>
                      <a:prstGeom prst="rect">
                        <a:avLst/>
                      </a:prstGeom>
                      <a:noFill/>
                    </p:spPr>
                  </p:pic>
                </p:oleObj>
              </mc:Fallback>
            </mc:AlternateContent>
          </a:graphicData>
        </a:graphic>
      </p:graphicFrame>
      <p:graphicFrame>
        <p:nvGraphicFramePr>
          <p:cNvPr id="8" name="表格 7"/>
          <p:cNvGraphicFramePr>
            <a:graphicFrameLocks noGrp="1"/>
          </p:cNvGraphicFramePr>
          <p:nvPr/>
        </p:nvGraphicFramePr>
        <p:xfrm>
          <a:off x="1320800" y="3202742"/>
          <a:ext cx="6235700" cy="3345149"/>
        </p:xfrm>
        <a:graphic>
          <a:graphicData uri="http://schemas.openxmlformats.org/drawingml/2006/table">
            <a:tbl>
              <a:tblPr/>
              <a:tblGrid>
                <a:gridCol w="749300"/>
                <a:gridCol w="1619113"/>
                <a:gridCol w="1087714"/>
                <a:gridCol w="1013541"/>
                <a:gridCol w="1013541"/>
                <a:gridCol w="752491"/>
              </a:tblGrid>
              <a:tr h="236397">
                <a:tc>
                  <a:txBody>
                    <a:bodyPr/>
                    <a:lstStyle/>
                    <a:p>
                      <a:pPr indent="266700">
                        <a:spcAft>
                          <a:spcPts val="780"/>
                        </a:spcAft>
                      </a:pPr>
                      <a:r>
                        <a:rPr lang="zh-CN" sz="1200" kern="100" dirty="0">
                          <a:latin typeface="Arial Unicode MS"/>
                          <a:ea typeface="宋体"/>
                          <a:cs typeface="Arial Unicode MS"/>
                        </a:rPr>
                        <a:t>参数</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物理意义</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zh-CN" sz="1200" kern="100" dirty="0">
                          <a:latin typeface="Arial Unicode MS"/>
                          <a:ea typeface="宋体"/>
                          <a:cs typeface="Arial Unicode MS"/>
                        </a:rPr>
                        <a:t>取值</a:t>
                      </a:r>
                      <a:r>
                        <a:rPr lang="en-US" sz="1200" kern="100" dirty="0">
                          <a:latin typeface="Arial Unicode MS"/>
                          <a:ea typeface="宋体"/>
                          <a:cs typeface="Arial Unicode MS"/>
                        </a:rPr>
                        <a:t>/</a:t>
                      </a:r>
                      <a:r>
                        <a:rPr lang="zh-CN" sz="1200" kern="100" dirty="0">
                          <a:latin typeface="Arial Unicode MS"/>
                          <a:ea typeface="宋体"/>
                          <a:cs typeface="Arial Unicode MS"/>
                        </a:rPr>
                        <a:t>计算结果</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r>
                        <a:rPr lang="zh-CN" sz="1200" kern="100">
                          <a:latin typeface="Arial Unicode MS"/>
                          <a:ea typeface="宋体"/>
                          <a:cs typeface="Arial Unicode MS"/>
                        </a:rPr>
                        <a:t>单位</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87">
                <a:tc>
                  <a:txBody>
                    <a:bodyPr/>
                    <a:lstStyle/>
                    <a:p>
                      <a:pPr indent="266700">
                        <a:spcAft>
                          <a:spcPts val="780"/>
                        </a:spcAft>
                      </a:pPr>
                      <a:r>
                        <a:rPr lang="en-US" sz="1200" kern="100">
                          <a:latin typeface="宋体"/>
                          <a:cs typeface="Arial Unicode MS"/>
                        </a:rPr>
                        <a:t>N</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dirty="0">
                          <a:latin typeface="Arial Unicode MS"/>
                          <a:ea typeface="宋体"/>
                          <a:cs typeface="Arial Unicode MS"/>
                        </a:rPr>
                        <a:t>隧道内气体分子数</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en-US" sz="1200" kern="100">
                          <a:latin typeface="宋体"/>
                          <a:cs typeface="Arial Unicode MS"/>
                        </a:rPr>
                        <a:t>N=CVN</a:t>
                      </a:r>
                      <a:r>
                        <a:rPr lang="en-US" sz="1200" kern="100" baseline="-25000">
                          <a:latin typeface="宋体"/>
                          <a:cs typeface="Arial Unicode MS"/>
                        </a:rPr>
                        <a:t>A</a:t>
                      </a:r>
                      <a:r>
                        <a:rPr lang="en-US" sz="1200" kern="100">
                          <a:latin typeface="宋体"/>
                          <a:cs typeface="Arial Unicode MS"/>
                        </a:rPr>
                        <a:t>/M</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endParaRPr lang="en-US" sz="1200" kern="100">
                        <a:latin typeface="宋体"/>
                        <a:cs typeface="Arial Unicode M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97">
                <a:tc rowSpan="3">
                  <a:txBody>
                    <a:bodyPr/>
                    <a:lstStyle/>
                    <a:p>
                      <a:pPr indent="266700">
                        <a:spcAft>
                          <a:spcPts val="780"/>
                        </a:spcAft>
                      </a:pPr>
                      <a:r>
                        <a:rPr lang="en-US" sz="1200" kern="100">
                          <a:latin typeface="宋体"/>
                          <a:cs typeface="Arial Unicode MS"/>
                        </a:rPr>
                        <a:t>C</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266700">
                        <a:spcAft>
                          <a:spcPts val="780"/>
                        </a:spcAft>
                      </a:pPr>
                      <a:r>
                        <a:rPr lang="zh-CN" sz="1200" kern="100" dirty="0">
                          <a:latin typeface="Arial Unicode MS"/>
                          <a:ea typeface="宋体"/>
                          <a:cs typeface="Arial Unicode MS"/>
                        </a:rPr>
                        <a:t>隧道内气体浓度</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dirty="0">
                          <a:latin typeface="Arial Unicode MS"/>
                          <a:ea typeface="宋体"/>
                          <a:cs typeface="Arial Unicode MS"/>
                        </a:rPr>
                        <a:t>最大值</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dirty="0">
                          <a:latin typeface="Arial Unicode MS"/>
                          <a:ea typeface="宋体"/>
                          <a:cs typeface="Arial Unicode MS"/>
                        </a:rPr>
                        <a:t>直线段</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标准限值</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266700">
                        <a:spcAft>
                          <a:spcPts val="780"/>
                        </a:spcAft>
                      </a:pPr>
                      <a:r>
                        <a:rPr lang="en-US" sz="1200" kern="100" dirty="0">
                          <a:latin typeface="宋体"/>
                          <a:cs typeface="Arial Unicode MS"/>
                        </a:rPr>
                        <a:t>g/m</a:t>
                      </a:r>
                      <a:r>
                        <a:rPr lang="en-US" sz="1200" kern="100" baseline="30000" dirty="0">
                          <a:latin typeface="宋体"/>
                          <a:cs typeface="Arial Unicode MS"/>
                        </a:rPr>
                        <a:t>3</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20">
                <a:tc vMerge="1">
                  <a:tcPr/>
                </a:tc>
                <a:tc vMerge="1">
                  <a:tcPr/>
                </a:tc>
                <a:tc>
                  <a:txBody>
                    <a:bodyPr/>
                    <a:lstStyle/>
                    <a:p>
                      <a:pPr indent="266700">
                        <a:spcAft>
                          <a:spcPts val="780"/>
                        </a:spcAft>
                      </a:pPr>
                      <a:r>
                        <a:rPr lang="pt-BR" sz="1200" kern="100" dirty="0">
                          <a:latin typeface="宋体"/>
                          <a:cs typeface="Arial Unicode MS"/>
                        </a:rPr>
                        <a:t>O</a:t>
                      </a:r>
                      <a:r>
                        <a:rPr lang="pt-BR" sz="1200" kern="100" baseline="-25000" dirty="0">
                          <a:latin typeface="宋体"/>
                          <a:cs typeface="Arial Unicode MS"/>
                        </a:rPr>
                        <a:t>3</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2771" t="-227586" r="-175904" b="-660345"/>
                      </a:stretch>
                    </a:blipFill>
                  </a:tcPr>
                </a:tc>
                <a:tc>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2771" t="-227586" r="-75904" b="-660345"/>
                      </a:stretch>
                    </a:blipFill>
                  </a:tcPr>
                </a:tc>
                <a:tc vMerge="1">
                  <a:tcPr/>
                </a:tc>
              </a:tr>
              <a:tr h="352720">
                <a:tc vMerge="1">
                  <a:tcPr/>
                </a:tc>
                <a:tc vMerge="1">
                  <a:tcPr/>
                </a:tc>
                <a:tc>
                  <a:txBody>
                    <a:bodyPr/>
                    <a:lstStyle/>
                    <a:p>
                      <a:pPr indent="266700">
                        <a:spcAft>
                          <a:spcPts val="780"/>
                        </a:spcAft>
                      </a:pPr>
                      <a:r>
                        <a:rPr lang="en-US" sz="1200" kern="100" dirty="0">
                          <a:latin typeface="宋体"/>
                          <a:cs typeface="Arial Unicode MS"/>
                        </a:rPr>
                        <a:t>NO</a:t>
                      </a:r>
                      <a:r>
                        <a:rPr lang="en-US" sz="1200" kern="100" baseline="-25000" dirty="0">
                          <a:latin typeface="宋体"/>
                          <a:cs typeface="Arial Unicode MS"/>
                        </a:rPr>
                        <a:t>2</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2771" t="-327586" r="-175904" b="-560345"/>
                      </a:stretch>
                    </a:blipFill>
                  </a:tcPr>
                </a:tc>
                <a:tc>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42771" t="-327586" r="-75904" b="-560345"/>
                      </a:stretch>
                    </a:blipFill>
                  </a:tcPr>
                </a:tc>
                <a:tc vMerge="1">
                  <a:tcPr/>
                </a:tc>
              </a:tr>
              <a:tr h="289687">
                <a:tc>
                  <a:txBody>
                    <a:bodyPr/>
                    <a:lstStyle/>
                    <a:p>
                      <a:pPr indent="266700">
                        <a:spcAft>
                          <a:spcPts val="780"/>
                        </a:spcAft>
                      </a:pPr>
                      <a:r>
                        <a:rPr lang="en-US" sz="1200" kern="100">
                          <a:latin typeface="宋体"/>
                          <a:cs typeface="Arial Unicode MS"/>
                        </a:rPr>
                        <a:t>M</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气体质量数</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pt-BR" sz="1200" kern="100" dirty="0" smtClean="0">
                          <a:latin typeface="宋体"/>
                          <a:cs typeface="Arial Unicode MS"/>
                        </a:rPr>
                        <a:t>M[O</a:t>
                      </a:r>
                      <a:r>
                        <a:rPr lang="pt-BR" sz="1200" kern="100" baseline="-25000" dirty="0" smtClean="0">
                          <a:latin typeface="宋体"/>
                          <a:cs typeface="Arial Unicode MS"/>
                        </a:rPr>
                        <a:t>3</a:t>
                      </a:r>
                      <a:r>
                        <a:rPr lang="pt-BR" sz="1200" kern="100" dirty="0" smtClean="0">
                          <a:latin typeface="宋体"/>
                          <a:cs typeface="Arial Unicode MS"/>
                        </a:rPr>
                        <a:t>]</a:t>
                      </a:r>
                      <a:r>
                        <a:rPr lang="en-US" sz="1200" kern="100" dirty="0" smtClean="0">
                          <a:latin typeface="Arial Unicode MS"/>
                          <a:ea typeface="宋体"/>
                          <a:cs typeface="Arial Unicode MS"/>
                        </a:rPr>
                        <a:t>=</a:t>
                      </a:r>
                      <a:r>
                        <a:rPr lang="pt-BR" sz="1200" kern="100" dirty="0" smtClean="0">
                          <a:latin typeface="Arial Unicode MS"/>
                          <a:ea typeface="宋体"/>
                          <a:cs typeface="Arial Unicode MS"/>
                        </a:rPr>
                        <a:t>48</a:t>
                      </a:r>
                      <a:r>
                        <a:rPr lang="zh-CN" sz="1200" kern="100" dirty="0">
                          <a:latin typeface="Arial Unicode MS"/>
                          <a:ea typeface="宋体"/>
                          <a:cs typeface="Arial Unicode MS"/>
                        </a:rPr>
                        <a:t>，</a:t>
                      </a:r>
                      <a:r>
                        <a:rPr lang="pt-BR" sz="1200" kern="100" dirty="0" smtClean="0">
                          <a:latin typeface="Arial Unicode MS"/>
                          <a:ea typeface="宋体"/>
                          <a:cs typeface="Arial Unicode MS"/>
                        </a:rPr>
                        <a:t>M[NO</a:t>
                      </a:r>
                      <a:r>
                        <a:rPr lang="pt-BR" sz="1200" kern="100" baseline="-25000" dirty="0" smtClean="0">
                          <a:latin typeface="Arial Unicode MS"/>
                          <a:ea typeface="宋体"/>
                          <a:cs typeface="Arial Unicode MS"/>
                        </a:rPr>
                        <a:t>2</a:t>
                      </a:r>
                      <a:r>
                        <a:rPr lang="pt-BR" sz="1200" kern="100" dirty="0" smtClean="0">
                          <a:latin typeface="Arial Unicode MS"/>
                          <a:ea typeface="宋体"/>
                          <a:cs typeface="Arial Unicode MS"/>
                        </a:rPr>
                        <a:t>]</a:t>
                      </a:r>
                      <a:r>
                        <a:rPr lang="en-US" sz="1200" kern="100" dirty="0" smtClean="0">
                          <a:latin typeface="Arial Unicode MS"/>
                          <a:ea typeface="宋体"/>
                          <a:cs typeface="Arial Unicode MS"/>
                        </a:rPr>
                        <a:t>=</a:t>
                      </a:r>
                      <a:r>
                        <a:rPr lang="pt-BR" sz="1200" kern="100" dirty="0" smtClean="0">
                          <a:latin typeface="Arial Unicode MS"/>
                          <a:ea typeface="宋体"/>
                          <a:cs typeface="Arial Unicode MS"/>
                        </a:rPr>
                        <a:t>46</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r>
                        <a:rPr lang="en-US" sz="1200" kern="100">
                          <a:latin typeface="宋体"/>
                          <a:cs typeface="Arial Unicode MS"/>
                        </a:rPr>
                        <a:t>g/mol</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20">
                <a:tc>
                  <a:txBody>
                    <a:bodyPr/>
                    <a:lstStyle/>
                    <a:p>
                      <a:pPr indent="266700">
                        <a:spcAft>
                          <a:spcPts val="780"/>
                        </a:spcAft>
                      </a:pPr>
                      <a:r>
                        <a:rPr lang="en-US" sz="1200" kern="100">
                          <a:latin typeface="宋体"/>
                          <a:cs typeface="Arial Unicode MS"/>
                        </a:rPr>
                        <a:t>N</a:t>
                      </a:r>
                      <a:r>
                        <a:rPr lang="en-US" sz="1200" kern="100" baseline="-25000">
                          <a:latin typeface="宋体"/>
                          <a:cs typeface="Arial Unicode MS"/>
                        </a:rPr>
                        <a:t>A</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阿伏加德罗常数</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76321" t="-510345" r="-24658" b="-377586"/>
                      </a:stretch>
                    </a:blipFill>
                  </a:tcPr>
                </a:tc>
                <a:tc hMerge="1">
                  <a:tcPr/>
                </a:tc>
                <a:tc hMerge="1">
                  <a:tcPr/>
                </a:tc>
                <a:tc>
                  <a:txBody>
                    <a:bodyPr/>
                    <a:lstStyle/>
                    <a:p>
                      <a:pPr indent="266700">
                        <a:spcAft>
                          <a:spcPts val="780"/>
                        </a:spcAft>
                      </a:pPr>
                      <a:r>
                        <a:rPr lang="en-US" sz="1200" kern="100" dirty="0">
                          <a:latin typeface="宋体"/>
                          <a:cs typeface="Arial Unicode MS"/>
                        </a:rPr>
                        <a:t>1/</a:t>
                      </a:r>
                      <a:r>
                        <a:rPr lang="en-US" sz="1200" kern="100" dirty="0" err="1">
                          <a:latin typeface="宋体"/>
                          <a:cs typeface="Arial Unicode MS"/>
                        </a:rPr>
                        <a:t>mol</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87">
                <a:tc>
                  <a:txBody>
                    <a:bodyPr/>
                    <a:lstStyle/>
                    <a:p>
                      <a:pPr indent="266700">
                        <a:spcAft>
                          <a:spcPts val="780"/>
                        </a:spcAft>
                      </a:pPr>
                      <a:r>
                        <a:rPr lang="en-US" sz="1200" kern="100">
                          <a:latin typeface="宋体"/>
                          <a:cs typeface="Arial Unicode MS"/>
                        </a:rPr>
                        <a:t>P</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空气吸收功率</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en-US" sz="1200" kern="100" dirty="0">
                          <a:latin typeface="宋体"/>
                          <a:cs typeface="Arial Unicode MS"/>
                        </a:rPr>
                        <a:t>P=6.25×10</a:t>
                      </a:r>
                      <a:r>
                        <a:rPr lang="en-US" sz="1200" kern="100" baseline="30000" dirty="0">
                          <a:latin typeface="宋体"/>
                          <a:cs typeface="Arial Unicode MS"/>
                        </a:rPr>
                        <a:t>18</a:t>
                      </a:r>
                      <a:r>
                        <a:rPr lang="en-US" sz="1200" kern="100" dirty="0">
                          <a:latin typeface="宋体"/>
                          <a:cs typeface="Arial Unicode MS"/>
                        </a:rPr>
                        <a:t>×Wfx/</a:t>
                      </a:r>
                      <a:r>
                        <a:rPr lang="zh-CN" sz="1200" kern="100" dirty="0">
                          <a:latin typeface="Arial Unicode MS"/>
                          <a:ea typeface="宋体"/>
                          <a:cs typeface="Arial Unicode MS"/>
                        </a:rPr>
                        <a:t>λ</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r>
                        <a:rPr lang="en-US" sz="1200" kern="100" dirty="0" smtClean="0">
                          <a:latin typeface="宋体"/>
                          <a:cs typeface="Arial Unicode MS"/>
                        </a:rPr>
                        <a:t>10V/s</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87">
                <a:tc>
                  <a:txBody>
                    <a:bodyPr/>
                    <a:lstStyle/>
                    <a:p>
                      <a:pPr indent="266700">
                        <a:spcAft>
                          <a:spcPts val="780"/>
                        </a:spcAft>
                      </a:pPr>
                      <a:r>
                        <a:rPr lang="en-US" sz="1200" kern="100">
                          <a:latin typeface="宋体"/>
                          <a:cs typeface="Arial Unicode MS"/>
                        </a:rPr>
                        <a:t>G</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气体分子产生率</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en-US" sz="1200" kern="100" dirty="0">
                          <a:latin typeface="宋体"/>
                          <a:cs typeface="Arial Unicode MS"/>
                        </a:rPr>
                        <a:t>G[O</a:t>
                      </a:r>
                      <a:r>
                        <a:rPr lang="en-US" sz="1200" kern="100" baseline="-25000" dirty="0">
                          <a:latin typeface="宋体"/>
                          <a:cs typeface="Arial Unicode MS"/>
                        </a:rPr>
                        <a:t>3</a:t>
                      </a:r>
                      <a:r>
                        <a:rPr lang="en-US" sz="1200" kern="100" dirty="0">
                          <a:latin typeface="宋体"/>
                          <a:cs typeface="Arial Unicode MS"/>
                        </a:rPr>
                        <a:t>]=0.1</a:t>
                      </a:r>
                      <a:r>
                        <a:rPr lang="zh-CN" sz="1200" kern="100" dirty="0">
                          <a:latin typeface="Arial Unicode MS"/>
                          <a:ea typeface="宋体"/>
                          <a:cs typeface="Arial Unicode MS"/>
                        </a:rPr>
                        <a:t>，</a:t>
                      </a:r>
                      <a:r>
                        <a:rPr lang="en-US" sz="1200" kern="100" dirty="0">
                          <a:latin typeface="Arial Unicode MS"/>
                          <a:ea typeface="宋体"/>
                          <a:cs typeface="Arial Unicode MS"/>
                        </a:rPr>
                        <a:t>G[NO</a:t>
                      </a:r>
                      <a:r>
                        <a:rPr lang="en-US" sz="1200" kern="100" baseline="-25000" dirty="0">
                          <a:latin typeface="Arial Unicode MS"/>
                          <a:ea typeface="宋体"/>
                          <a:cs typeface="Arial Unicode MS"/>
                        </a:rPr>
                        <a:t>2</a:t>
                      </a:r>
                      <a:r>
                        <a:rPr lang="en-US" sz="1200" kern="100" dirty="0">
                          <a:latin typeface="Arial Unicode MS"/>
                          <a:ea typeface="宋体"/>
                          <a:cs typeface="Arial Unicode MS"/>
                        </a:rPr>
                        <a:t>]=0.048</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r>
                        <a:rPr lang="en-US" sz="1200" kern="100" dirty="0" smtClean="0">
                          <a:latin typeface="宋体"/>
                          <a:cs typeface="Arial Unicode MS"/>
                        </a:rPr>
                        <a:t>1/10V</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87">
                <a:tc>
                  <a:txBody>
                    <a:bodyPr/>
                    <a:lstStyle/>
                    <a:p>
                      <a:pPr indent="266700">
                        <a:spcAft>
                          <a:spcPts val="780"/>
                        </a:spcAft>
                      </a:pPr>
                      <a:r>
                        <a:rPr lang="en-US" sz="1200" kern="100">
                          <a:latin typeface="宋体"/>
                          <a:ea typeface="宋体"/>
                          <a:cs typeface="Arial Unicode MS"/>
                          <a:sym typeface="Symbol"/>
                        </a:rPr>
                        <a:t></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气体化学衰变常数</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en-US" sz="1200" kern="100" dirty="0">
                          <a:latin typeface="宋体"/>
                          <a:cs typeface="Arial Unicode MS"/>
                        </a:rPr>
                        <a:t>2.31×10</a:t>
                      </a:r>
                      <a:r>
                        <a:rPr lang="en-US" sz="1200" kern="100" baseline="30000" dirty="0">
                          <a:latin typeface="宋体"/>
                          <a:cs typeface="Arial Unicode MS"/>
                        </a:rPr>
                        <a:t>-4</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r>
                        <a:rPr lang="en-US" sz="1200" kern="100" dirty="0">
                          <a:latin typeface="宋体"/>
                          <a:cs typeface="Arial Unicode MS"/>
                        </a:rPr>
                        <a:t>1/s</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indent="266700">
                        <a:spcAft>
                          <a:spcPts val="780"/>
                        </a:spcAft>
                      </a:pPr>
                      <a:r>
                        <a:rPr lang="en-US" sz="1200" kern="100">
                          <a:latin typeface="宋体"/>
                          <a:cs typeface="Arial Unicode MS"/>
                        </a:rPr>
                        <a:t>K</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zh-CN" sz="1200" kern="100">
                          <a:latin typeface="Arial Unicode MS"/>
                          <a:ea typeface="宋体"/>
                          <a:cs typeface="Arial Unicode MS"/>
                        </a:rPr>
                        <a:t>气体辐照离解常数</a:t>
                      </a:r>
                      <a:endParaRPr lang="zh-CN" sz="1200" kern="10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66700">
                        <a:spcAft>
                          <a:spcPts val="780"/>
                        </a:spcAft>
                      </a:pPr>
                      <a:r>
                        <a:rPr lang="en-US" sz="1200" kern="100" dirty="0">
                          <a:latin typeface="宋体"/>
                          <a:cs typeface="Arial Unicode MS"/>
                        </a:rPr>
                        <a:t>5×10</a:t>
                      </a:r>
                      <a:r>
                        <a:rPr lang="en-US" sz="1200" kern="100" baseline="30000" dirty="0">
                          <a:latin typeface="宋体"/>
                          <a:cs typeface="Arial Unicode MS"/>
                        </a:rPr>
                        <a:t>-24</a:t>
                      </a:r>
                      <a:r>
                        <a:rPr lang="en-US" sz="1200" kern="100" dirty="0">
                          <a:latin typeface="宋体"/>
                          <a:cs typeface="Arial Unicode MS"/>
                        </a:rPr>
                        <a:t>~1.4×10</a:t>
                      </a:r>
                      <a:r>
                        <a:rPr lang="en-US" sz="1200" kern="100" baseline="30000" dirty="0">
                          <a:latin typeface="宋体"/>
                          <a:cs typeface="Arial Unicode MS"/>
                        </a:rPr>
                        <a:t>-22</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indent="266700">
                        <a:spcAft>
                          <a:spcPts val="780"/>
                        </a:spcAft>
                      </a:pPr>
                      <a:r>
                        <a:rPr lang="en-US" sz="1200" kern="100" dirty="0" smtClean="0">
                          <a:latin typeface="宋体"/>
                          <a:cs typeface="Arial Unicode MS"/>
                        </a:rPr>
                        <a:t>m</a:t>
                      </a:r>
                      <a:r>
                        <a:rPr lang="en-US" sz="1200" kern="100" baseline="30000" dirty="0" smtClean="0">
                          <a:latin typeface="宋体"/>
                          <a:cs typeface="Arial Unicode MS"/>
                        </a:rPr>
                        <a:t>3</a:t>
                      </a:r>
                      <a:r>
                        <a:rPr lang="en-US" sz="1200" kern="100" dirty="0" smtClean="0">
                          <a:latin typeface="宋体"/>
                          <a:cs typeface="Arial Unicode MS"/>
                        </a:rPr>
                        <a:t>/10V</a:t>
                      </a:r>
                      <a:endParaRPr lang="zh-CN" sz="1200" kern="100" dirty="0">
                        <a:latin typeface="Arial Unicode MS"/>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1023050" y="2840944"/>
            <a:ext cx="2521844" cy="300082"/>
          </a:xfrm>
          <a:prstGeom prst="rect">
            <a:avLst/>
          </a:prstGeom>
        </p:spPr>
        <p:txBody>
          <a:bodyPr wrap="none">
            <a:spAutoFit/>
          </a:bodyPr>
          <a:lstStyle/>
          <a:p>
            <a:pPr lvl="0"/>
            <a:r>
              <a:rPr lang="zh-CN" altLang="en-US" sz="1350" dirty="0">
                <a:latin typeface="黑体" pitchFamily="49" charset="-122"/>
                <a:ea typeface="黑体" pitchFamily="49" charset="-122"/>
                <a:cs typeface="Arial Unicode MS" pitchFamily="34" charset="-122"/>
              </a:rPr>
              <a:t>计算参数和结果如下表所示。 </a:t>
            </a:r>
            <a:endParaRPr lang="zh-CN" altLang="en-US" sz="1350" dirty="0">
              <a:latin typeface="黑体" pitchFamily="49" charset="-122"/>
              <a:ea typeface="黑体" pitchFamily="49" charset="-122"/>
              <a:cs typeface="宋体" pitchFamily="2" charset="-122"/>
            </a:endParaRPr>
          </a:p>
        </p:txBody>
      </p:sp>
      <p:sp>
        <p:nvSpPr>
          <p:cNvPr id="11"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
        <p:nvSpPr>
          <p:cNvPr id="12" name="文本框 11"/>
          <p:cNvSpPr txBox="1"/>
          <p:nvPr/>
        </p:nvSpPr>
        <p:spPr>
          <a:xfrm>
            <a:off x="575775" y="1360091"/>
            <a:ext cx="2988869" cy="442878"/>
          </a:xfrm>
          <a:prstGeom prst="rect">
            <a:avLst/>
          </a:prstGeom>
          <a:noFill/>
        </p:spPr>
        <p:txBody>
          <a:bodyPr wrap="square" rtlCol="0">
            <a:spAutoFit/>
          </a:bodyPr>
          <a:lstStyle/>
          <a:p>
            <a:pPr>
              <a:lnSpc>
                <a:spcPct val="150000"/>
              </a:lnSpc>
            </a:pPr>
            <a:r>
              <a:rPr lang="zh-CN" altLang="en-US" b="1" dirty="0">
                <a:solidFill>
                  <a:srgbClr val="990099"/>
                </a:solidFill>
                <a:latin typeface="黑体" pitchFamily="49" charset="-122"/>
                <a:ea typeface="黑体" pitchFamily="49" charset="-122"/>
              </a:rPr>
              <a:t>臭氧</a:t>
            </a:r>
            <a:endParaRPr lang="zh-CN" altLang="zh-CN" dirty="0">
              <a:latin typeface="黑体" pitchFamily="49" charset="-122"/>
              <a:ea typeface="黑体" pitchFamily="49" charset="-122"/>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887" y="410723"/>
            <a:ext cx="7199313" cy="1138808"/>
          </a:xfrm>
        </p:spPr>
        <p:txBody>
          <a:bodyPr/>
          <a:lstStyle/>
          <a:p>
            <a:r>
              <a:rPr lang="zh-CN" altLang="en-US" dirty="0" smtClean="0">
                <a:solidFill>
                  <a:srgbClr val="990099"/>
                </a:solidFill>
                <a:latin typeface="+mn-ea"/>
                <a:ea typeface="+mn-ea"/>
              </a:rPr>
              <a:t>装置介绍</a:t>
            </a:r>
            <a:r>
              <a:rPr lang="en-US" altLang="zh-CN" dirty="0" smtClean="0">
                <a:solidFill>
                  <a:srgbClr val="990099"/>
                </a:solidFill>
                <a:latin typeface="+mn-ea"/>
                <a:ea typeface="+mn-ea"/>
              </a:rPr>
              <a:t>——</a:t>
            </a:r>
            <a:r>
              <a:rPr lang="zh-CN" altLang="en-US" dirty="0" smtClean="0">
                <a:solidFill>
                  <a:srgbClr val="990099"/>
                </a:solidFill>
                <a:latin typeface="+mn-ea"/>
                <a:ea typeface="+mn-ea"/>
              </a:rPr>
              <a:t>加速器系统参数</a:t>
            </a:r>
            <a:endParaRPr lang="zh-CN" altLang="en-US" dirty="0">
              <a:solidFill>
                <a:srgbClr val="990099"/>
              </a:solidFill>
              <a:latin typeface="+mn-ea"/>
              <a:ea typeface="+mn-ea"/>
            </a:endParaRPr>
          </a:p>
        </p:txBody>
      </p:sp>
      <p:sp>
        <p:nvSpPr>
          <p:cNvPr id="4" name="灯片编号占位符 3"/>
          <p:cNvSpPr>
            <a:spLocks noGrp="1"/>
          </p:cNvSpPr>
          <p:nvPr>
            <p:ph type="sldNum" sz="quarter" idx="4"/>
          </p:nvPr>
        </p:nvSpPr>
        <p:spPr/>
        <p:txBody>
          <a:bodyPr/>
          <a:lstStyle/>
          <a:p>
            <a:fld id="{CA22802C-5A16-41DF-9B29-D131635E4942}" type="slidenum">
              <a:rPr lang="zh-CN" altLang="en-US" smtClean="0"/>
            </a:fld>
            <a:endParaRPr lang="en-US" altLang="zh-CN"/>
          </a:p>
        </p:txBody>
      </p:sp>
      <p:graphicFrame>
        <p:nvGraphicFramePr>
          <p:cNvPr id="7" name="表格 6"/>
          <p:cNvGraphicFramePr>
            <a:graphicFrameLocks noGrp="1"/>
          </p:cNvGraphicFramePr>
          <p:nvPr/>
        </p:nvGraphicFramePr>
        <p:xfrm>
          <a:off x="1438275" y="1700278"/>
          <a:ext cx="6415088" cy="4746625"/>
        </p:xfrm>
        <a:graphic>
          <a:graphicData uri="http://schemas.openxmlformats.org/drawingml/2006/table">
            <a:tbl>
              <a:tblPr firstRow="1" bandRow="1">
                <a:tableStyleId>{B301B821-A1FF-4177-AEE7-76D212191A09}</a:tableStyleId>
              </a:tblPr>
              <a:tblGrid>
                <a:gridCol w="2389833"/>
                <a:gridCol w="2475275"/>
                <a:gridCol w="1549980"/>
              </a:tblGrid>
              <a:tr h="370864">
                <a:tc>
                  <a:txBody>
                    <a:bodyPr/>
                    <a:lstStyle/>
                    <a:p>
                      <a:pPr>
                        <a:spcAft>
                          <a:spcPts val="0"/>
                        </a:spcAft>
                      </a:pPr>
                      <a:r>
                        <a:rPr lang="zh-CN" sz="1900" dirty="0">
                          <a:effectLst/>
                        </a:rPr>
                        <a:t>电子束参数</a:t>
                      </a:r>
                      <a:endParaRPr lang="zh-CN" sz="19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spcAft>
                          <a:spcPts val="0"/>
                        </a:spcAft>
                      </a:pPr>
                      <a:r>
                        <a:rPr lang="zh-CN" sz="1900" dirty="0">
                          <a:effectLst/>
                        </a:rPr>
                        <a:t>数值</a:t>
                      </a:r>
                      <a:endParaRPr lang="zh-CN" sz="19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spcAft>
                          <a:spcPts val="0"/>
                        </a:spcAft>
                      </a:pPr>
                      <a:r>
                        <a:rPr lang="zh-CN" sz="1900" dirty="0">
                          <a:effectLst/>
                        </a:rPr>
                        <a:t>单位</a:t>
                      </a:r>
                      <a:endParaRPr lang="zh-CN" sz="19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370864">
                <a:tc>
                  <a:txBody>
                    <a:bodyPr/>
                    <a:lstStyle/>
                    <a:p>
                      <a:pPr>
                        <a:spcAft>
                          <a:spcPts val="0"/>
                        </a:spcAft>
                      </a:pPr>
                      <a:r>
                        <a:rPr lang="zh-CN" sz="1600" dirty="0">
                          <a:effectLst/>
                        </a:rPr>
                        <a:t>能量</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smtClean="0">
                          <a:effectLst/>
                        </a:rPr>
                        <a:t>0.18~1</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smtClean="0">
                          <a:effectLst/>
                        </a:rPr>
                        <a:t>GeV</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电荷量</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0.1</a:t>
                      </a:r>
                      <a:r>
                        <a:rPr lang="zh-CN" sz="1600" dirty="0">
                          <a:effectLst/>
                        </a:rPr>
                        <a:t>～</a:t>
                      </a:r>
                      <a:r>
                        <a:rPr lang="en-US" sz="1600" dirty="0">
                          <a:effectLst/>
                        </a:rPr>
                        <a:t>0.5</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nC</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能散</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&lt;0.3%rms</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 </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能量稳定性</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&lt;0.3%rms</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 </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发射度</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&lt;1@0.5nC </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mm mrad</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发射度抖动</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&lt;5%rms</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 </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束团长度</a:t>
                      </a:r>
                      <a:r>
                        <a:rPr lang="en-US" sz="1600">
                          <a:effectLst/>
                        </a:rPr>
                        <a:t>(rms)</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1</a:t>
                      </a:r>
                      <a:r>
                        <a:rPr lang="zh-CN" sz="1600">
                          <a:effectLst/>
                        </a:rPr>
                        <a:t>～</a:t>
                      </a:r>
                      <a:r>
                        <a:rPr lang="en-US" sz="1600">
                          <a:effectLst/>
                        </a:rPr>
                        <a:t>3</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ps</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电荷量抖动</a:t>
                      </a:r>
                      <a:r>
                        <a:rPr lang="en-US" sz="1600">
                          <a:effectLst/>
                        </a:rPr>
                        <a:t>(rms)</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&lt;3%</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 </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作用点尺寸</a:t>
                      </a:r>
                      <a:r>
                        <a:rPr lang="en-US" sz="1600">
                          <a:effectLst/>
                        </a:rPr>
                        <a:t>(rms)</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~15@0.5nC</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um</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聚焦尺寸抖动（</a:t>
                      </a:r>
                      <a:r>
                        <a:rPr lang="en-US" sz="1600">
                          <a:effectLst/>
                        </a:rPr>
                        <a:t>rms</a:t>
                      </a:r>
                      <a:r>
                        <a:rPr lang="zh-CN" sz="1600">
                          <a:effectLst/>
                        </a:rPr>
                        <a:t>）</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&lt;3%</a:t>
                      </a:r>
                      <a:r>
                        <a:rPr lang="zh-CN" sz="1600">
                          <a:effectLst/>
                        </a:rPr>
                        <a:t>束团尺寸</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 </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64">
                <a:tc>
                  <a:txBody>
                    <a:bodyPr/>
                    <a:lstStyle/>
                    <a:p>
                      <a:pPr>
                        <a:spcAft>
                          <a:spcPts val="0"/>
                        </a:spcAft>
                      </a:pPr>
                      <a:r>
                        <a:rPr lang="zh-CN" sz="1600">
                          <a:effectLst/>
                        </a:rPr>
                        <a:t>横向位置抖动（</a:t>
                      </a:r>
                      <a:r>
                        <a:rPr lang="en-US" sz="1600">
                          <a:effectLst/>
                        </a:rPr>
                        <a:t>rms</a:t>
                      </a:r>
                      <a:r>
                        <a:rPr lang="zh-CN" sz="1600">
                          <a:effectLst/>
                        </a:rPr>
                        <a:t>）</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&lt;15%</a:t>
                      </a:r>
                      <a:r>
                        <a:rPr lang="zh-CN" sz="1600">
                          <a:effectLst/>
                        </a:rPr>
                        <a:t>束团尺寸</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 </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257">
                <a:tc>
                  <a:txBody>
                    <a:bodyPr/>
                    <a:lstStyle/>
                    <a:p>
                      <a:pPr>
                        <a:spcAft>
                          <a:spcPts val="0"/>
                        </a:spcAft>
                      </a:pPr>
                      <a:r>
                        <a:rPr lang="zh-CN" sz="1600" dirty="0">
                          <a:effectLst/>
                        </a:rPr>
                        <a:t>时间抖动</a:t>
                      </a:r>
                      <a:r>
                        <a:rPr lang="en-US" sz="1600" dirty="0">
                          <a:effectLst/>
                        </a:rPr>
                        <a:t>(</a:t>
                      </a:r>
                      <a:r>
                        <a:rPr lang="en-US" sz="1600" dirty="0" err="1">
                          <a:effectLst/>
                        </a:rPr>
                        <a:t>rms</a:t>
                      </a:r>
                      <a:r>
                        <a:rPr lang="en-US" sz="1600" dirty="0">
                          <a:effectLst/>
                        </a:rPr>
                        <a:t>)</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&lt;0.5</a:t>
                      </a:r>
                      <a:endParaRPr lang="zh-CN" sz="160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ps</a:t>
                      </a:r>
                      <a:endParaRPr lang="zh-CN" sz="1600" dirty="0">
                        <a:effectLst/>
                        <a:latin typeface="Arial Unicode MS"/>
                        <a:ea typeface="微软雅黑"/>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5" name="TextBox 4"/>
          <p:cNvSpPr txBox="1"/>
          <p:nvPr/>
        </p:nvSpPr>
        <p:spPr>
          <a:xfrm>
            <a:off x="882798" y="1864984"/>
            <a:ext cx="7638902" cy="584775"/>
          </a:xfrm>
          <a:prstGeom prst="rect">
            <a:avLst/>
          </a:prstGeom>
          <a:noFill/>
        </p:spPr>
        <p:txBody>
          <a:bodyPr wrap="square" rtlCol="0">
            <a:spAutoFit/>
          </a:bodyPr>
          <a:lstStyle/>
          <a:p>
            <a:r>
              <a:rPr lang="zh-CN" altLang="en-US" sz="1600" dirty="0">
                <a:latin typeface="黑体" pitchFamily="49" charset="-122"/>
                <a:ea typeface="黑体" pitchFamily="49" charset="-122"/>
              </a:rPr>
              <a:t>  水中放射性形成于轫致辐射与加速管、磁铁、光子吸收器等的一次冷却水中</a:t>
            </a:r>
            <a:r>
              <a:rPr lang="en-US" sz="1600" baseline="30000" dirty="0">
                <a:latin typeface="黑体" pitchFamily="49" charset="-122"/>
                <a:ea typeface="黑体" pitchFamily="49" charset="-122"/>
              </a:rPr>
              <a:t>16</a:t>
            </a:r>
            <a:r>
              <a:rPr lang="en-US" sz="1600" dirty="0">
                <a:latin typeface="黑体" pitchFamily="49" charset="-122"/>
                <a:ea typeface="黑体" pitchFamily="49" charset="-122"/>
              </a:rPr>
              <a:t>O</a:t>
            </a:r>
            <a:r>
              <a:rPr lang="zh-CN" altLang="en-US" sz="1600" dirty="0">
                <a:latin typeface="黑体" pitchFamily="49" charset="-122"/>
                <a:ea typeface="黑体" pitchFamily="49" charset="-122"/>
              </a:rPr>
              <a:t>的相互作用。所用的计算公式如下</a:t>
            </a:r>
            <a:endParaRPr lang="zh-CN" altLang="en-US" sz="1600" dirty="0">
              <a:latin typeface="黑体" pitchFamily="49" charset="-122"/>
              <a:ea typeface="黑体" pitchFamily="49" charset="-122"/>
            </a:endParaRPr>
          </a:p>
        </p:txBody>
      </p:sp>
      <p:sp>
        <p:nvSpPr>
          <p:cNvPr id="53250"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graphicFrame>
        <p:nvGraphicFramePr>
          <p:cNvPr id="53249" name="Object 1"/>
          <p:cNvGraphicFramePr>
            <a:graphicFrameLocks noChangeAspect="1"/>
          </p:cNvGraphicFramePr>
          <p:nvPr/>
        </p:nvGraphicFramePr>
        <p:xfrm>
          <a:off x="2657066" y="2561938"/>
          <a:ext cx="3261134" cy="530084"/>
        </p:xfrm>
        <a:graphic>
          <a:graphicData uri="http://schemas.openxmlformats.org/presentationml/2006/ole">
            <mc:AlternateContent xmlns:mc="http://schemas.openxmlformats.org/markup-compatibility/2006">
              <mc:Choice xmlns:v="urn:schemas-microsoft-com:vml" Requires="v">
                <p:oleObj spid="_x0000_s25661" name="公式" r:id="rId1" imgW="2933700" imgH="457200" progId="Equation.3">
                  <p:embed/>
                </p:oleObj>
              </mc:Choice>
              <mc:Fallback>
                <p:oleObj name="公式" r:id="rId1" imgW="2933700" imgH="457200" progId="Equation.3">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066" y="2561938"/>
                        <a:ext cx="3261134" cy="530084"/>
                      </a:xfrm>
                      <a:prstGeom prst="rect">
                        <a:avLst/>
                      </a:prstGeom>
                      <a:noFill/>
                    </p:spPr>
                  </p:pic>
                </p:oleObj>
              </mc:Fallback>
            </mc:AlternateContent>
          </a:graphicData>
        </a:graphic>
      </p:graphicFrame>
      <p:sp>
        <p:nvSpPr>
          <p:cNvPr id="8" name="TextBox 7"/>
          <p:cNvSpPr txBox="1"/>
          <p:nvPr/>
        </p:nvSpPr>
        <p:spPr>
          <a:xfrm>
            <a:off x="882798" y="3204201"/>
            <a:ext cx="4554173" cy="338554"/>
          </a:xfrm>
          <a:prstGeom prst="rect">
            <a:avLst/>
          </a:prstGeom>
          <a:noFill/>
        </p:spPr>
        <p:txBody>
          <a:bodyPr wrap="square" rtlCol="0">
            <a:spAutoFit/>
          </a:bodyPr>
          <a:lstStyle/>
          <a:p>
            <a:r>
              <a:rPr lang="zh-CN" altLang="en-US" sz="1600" dirty="0">
                <a:latin typeface="黑体" pitchFamily="49" charset="-122"/>
                <a:ea typeface="黑体" pitchFamily="49" charset="-122"/>
              </a:rPr>
              <a:t>  计算参数和结果见下表</a:t>
            </a:r>
            <a:endParaRPr lang="zh-CN" altLang="en-US" sz="1600" dirty="0">
              <a:latin typeface="黑体" pitchFamily="49" charset="-122"/>
              <a:ea typeface="黑体" pitchFamily="49" charset="-122"/>
            </a:endParaRPr>
          </a:p>
        </p:txBody>
      </p:sp>
      <p:graphicFrame>
        <p:nvGraphicFramePr>
          <p:cNvPr id="9" name="表格 8"/>
          <p:cNvGraphicFramePr>
            <a:graphicFrameLocks noGrp="1"/>
          </p:cNvGraphicFramePr>
          <p:nvPr/>
        </p:nvGraphicFramePr>
        <p:xfrm>
          <a:off x="1639269" y="3927261"/>
          <a:ext cx="6056931" cy="2284767"/>
        </p:xfrm>
        <a:graphic>
          <a:graphicData uri="http://schemas.openxmlformats.org/drawingml/2006/table">
            <a:tbl>
              <a:tblPr/>
              <a:tblGrid>
                <a:gridCol w="1575167"/>
                <a:gridCol w="1527083"/>
                <a:gridCol w="1540347"/>
                <a:gridCol w="1414334"/>
              </a:tblGrid>
              <a:tr h="476722">
                <a:tc>
                  <a:txBody>
                    <a:bodyPr/>
                    <a:lstStyle/>
                    <a:p>
                      <a:pPr indent="266700">
                        <a:spcAft>
                          <a:spcPts val="780"/>
                        </a:spcAft>
                      </a:pPr>
                      <a:r>
                        <a:rPr lang="zh-CN" sz="1400" kern="100" dirty="0">
                          <a:effectLst/>
                          <a:latin typeface="+mn-ea"/>
                          <a:ea typeface="+mn-ea"/>
                          <a:cs typeface="Times New Roman" pitchFamily="18" charset="0"/>
                        </a:rPr>
                        <a:t>放射性核素</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c>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3586" t="-1282" r="-194024" b="-388462"/>
                      </a:stretch>
                    </a:blipFill>
                  </a:tcPr>
                </a:tc>
                <a:tc>
                  <a:txBody>
                    <a:bodyPr/>
                    <a:lstStyle/>
                    <a:p>
                      <a:endParaRPr lang="zh-CN"/>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1976" t="-1282" r="-92490" b="-388462"/>
                      </a:stretch>
                    </a:blipFill>
                  </a:tcPr>
                </a:tc>
                <a:tc>
                  <a:txBody>
                    <a:bodyPr/>
                    <a:lstStyle/>
                    <a:p>
                      <a:pPr indent="266700">
                        <a:spcAft>
                          <a:spcPts val="780"/>
                        </a:spcAft>
                      </a:pPr>
                      <a:r>
                        <a:rPr lang="zh-CN" sz="1400" kern="100" dirty="0">
                          <a:effectLst/>
                          <a:latin typeface="+mn-ea"/>
                          <a:ea typeface="+mn-ea"/>
                          <a:cs typeface="Times New Roman" pitchFamily="18" charset="0"/>
                        </a:rPr>
                        <a:t>产生反应</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99"/>
                    </a:solidFill>
                  </a:tcPr>
                </a:tc>
              </a:tr>
              <a:tr h="342268">
                <a:tc>
                  <a:txBody>
                    <a:bodyPr/>
                    <a:lstStyle/>
                    <a:p>
                      <a:pPr indent="266700">
                        <a:spcAft>
                          <a:spcPts val="780"/>
                        </a:spcAft>
                      </a:pPr>
                      <a:r>
                        <a:rPr lang="en-US" sz="1400" kern="100" baseline="30000" dirty="0">
                          <a:effectLst/>
                          <a:latin typeface="+mn-ea"/>
                          <a:ea typeface="+mn-ea"/>
                          <a:cs typeface="Times New Roman" pitchFamily="18" charset="0"/>
                        </a:rPr>
                        <a:t>15</a:t>
                      </a:r>
                      <a:r>
                        <a:rPr lang="en-US" sz="1400" kern="100" dirty="0">
                          <a:effectLst/>
                          <a:latin typeface="+mn-ea"/>
                          <a:ea typeface="+mn-ea"/>
                          <a:cs typeface="Times New Roman" pitchFamily="18" charset="0"/>
                        </a:rPr>
                        <a:t>O</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2.04 min</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a:effectLst/>
                          <a:latin typeface="+mn-ea"/>
                          <a:ea typeface="+mn-ea"/>
                          <a:cs typeface="Times New Roman" pitchFamily="18" charset="0"/>
                        </a:rPr>
                        <a:t>5.67×10</a:t>
                      </a:r>
                      <a:r>
                        <a:rPr lang="en-US" sz="1400" kern="100" baseline="30000">
                          <a:effectLst/>
                          <a:latin typeface="+mn-ea"/>
                          <a:ea typeface="+mn-ea"/>
                          <a:cs typeface="Times New Roman" pitchFamily="18" charset="0"/>
                        </a:rPr>
                        <a:t>-3</a:t>
                      </a:r>
                      <a:endParaRPr lang="zh-CN" sz="14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altLang="zh-CN" sz="1400" baseline="30000" dirty="0" smtClean="0">
                          <a:latin typeface="+mn-ea"/>
                          <a:ea typeface="+mn-ea"/>
                        </a:rPr>
                        <a:t>16</a:t>
                      </a:r>
                      <a:r>
                        <a:rPr lang="en-US" altLang="zh-CN" sz="1400" dirty="0" smtClean="0">
                          <a:latin typeface="+mn-ea"/>
                          <a:ea typeface="+mn-ea"/>
                        </a:rPr>
                        <a:t>O</a:t>
                      </a:r>
                      <a:r>
                        <a:rPr lang="en-US" sz="1400" kern="100" dirty="0" smtClean="0">
                          <a:effectLst/>
                          <a:latin typeface="+mn-ea"/>
                          <a:ea typeface="+mn-ea"/>
                          <a:cs typeface="Times New Roman" pitchFamily="18" charset="0"/>
                        </a:rPr>
                        <a:t>(</a:t>
                      </a:r>
                      <a:r>
                        <a:rPr lang="en-US" sz="1400" kern="100" dirty="0" err="1" smtClean="0">
                          <a:effectLst/>
                          <a:latin typeface="+mn-ea"/>
                          <a:ea typeface="+mn-ea"/>
                          <a:cs typeface="Times New Roman" pitchFamily="18" charset="0"/>
                        </a:rPr>
                        <a:t>γ,n</a:t>
                      </a:r>
                      <a:r>
                        <a:rPr lang="en-US" sz="1400" kern="100" dirty="0">
                          <a:effectLst/>
                          <a:latin typeface="+mn-ea"/>
                          <a:ea typeface="+mn-ea"/>
                          <a:cs typeface="Times New Roman" pitchFamily="18" charset="0"/>
                        </a:rPr>
                        <a:t>)</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713">
                <a:tc>
                  <a:txBody>
                    <a:bodyPr/>
                    <a:lstStyle/>
                    <a:p>
                      <a:pPr indent="266700">
                        <a:spcAft>
                          <a:spcPts val="780"/>
                        </a:spcAft>
                      </a:pPr>
                      <a:r>
                        <a:rPr lang="en-US" sz="1400" kern="100" baseline="30000">
                          <a:effectLst/>
                          <a:latin typeface="+mn-ea"/>
                          <a:ea typeface="+mn-ea"/>
                          <a:cs typeface="Times New Roman" pitchFamily="18" charset="0"/>
                        </a:rPr>
                        <a:t>13</a:t>
                      </a:r>
                      <a:r>
                        <a:rPr lang="en-US" sz="1400" kern="100">
                          <a:effectLst/>
                          <a:latin typeface="+mn-ea"/>
                          <a:ea typeface="+mn-ea"/>
                          <a:cs typeface="Times New Roman" pitchFamily="18" charset="0"/>
                        </a:rPr>
                        <a:t>N</a:t>
                      </a:r>
                      <a:endParaRPr lang="zh-CN" sz="14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9.97 min</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1.16×10</a:t>
                      </a:r>
                      <a:r>
                        <a:rPr lang="en-US" sz="1400" kern="100" baseline="30000" dirty="0">
                          <a:effectLst/>
                          <a:latin typeface="+mn-ea"/>
                          <a:ea typeface="+mn-ea"/>
                          <a:cs typeface="Times New Roman" pitchFamily="18" charset="0"/>
                        </a:rPr>
                        <a:t>-3</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altLang="zh-CN" sz="1400" baseline="30000" dirty="0" smtClean="0">
                          <a:latin typeface="+mn-ea"/>
                          <a:ea typeface="+mn-ea"/>
                        </a:rPr>
                        <a:t>16</a:t>
                      </a:r>
                      <a:r>
                        <a:rPr lang="en-US" altLang="zh-CN" sz="1400" dirty="0" smtClean="0">
                          <a:latin typeface="+mn-ea"/>
                          <a:ea typeface="+mn-ea"/>
                        </a:rPr>
                        <a:t>O</a:t>
                      </a:r>
                      <a:r>
                        <a:rPr lang="en-US" sz="1400" kern="100" dirty="0" smtClean="0">
                          <a:effectLst/>
                          <a:latin typeface="+mn-ea"/>
                          <a:ea typeface="+mn-ea"/>
                          <a:cs typeface="Times New Roman" pitchFamily="18" charset="0"/>
                        </a:rPr>
                        <a:t>(γ,2np</a:t>
                      </a:r>
                      <a:r>
                        <a:rPr lang="en-US" sz="1400" kern="100" dirty="0">
                          <a:effectLst/>
                          <a:latin typeface="+mn-ea"/>
                          <a:ea typeface="+mn-ea"/>
                          <a:cs typeface="Times New Roman" pitchFamily="18" charset="0"/>
                        </a:rPr>
                        <a:t>)</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712">
                <a:tc>
                  <a:txBody>
                    <a:bodyPr/>
                    <a:lstStyle/>
                    <a:p>
                      <a:pPr indent="266700">
                        <a:spcAft>
                          <a:spcPts val="780"/>
                        </a:spcAft>
                      </a:pPr>
                      <a:r>
                        <a:rPr lang="en-US" sz="1400" kern="100" baseline="30000">
                          <a:effectLst/>
                          <a:latin typeface="+mn-ea"/>
                          <a:ea typeface="+mn-ea"/>
                          <a:cs typeface="Times New Roman" pitchFamily="18" charset="0"/>
                        </a:rPr>
                        <a:t>11</a:t>
                      </a:r>
                      <a:r>
                        <a:rPr lang="en-US" sz="1400" kern="100">
                          <a:effectLst/>
                          <a:latin typeface="+mn-ea"/>
                          <a:ea typeface="+mn-ea"/>
                          <a:cs typeface="Times New Roman" pitchFamily="18" charset="0"/>
                        </a:rPr>
                        <a:t>C</a:t>
                      </a:r>
                      <a:endParaRPr lang="zh-CN" sz="14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20.4 min</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5.67×10</a:t>
                      </a:r>
                      <a:r>
                        <a:rPr lang="en-US" sz="1400" kern="100" baseline="30000" dirty="0">
                          <a:effectLst/>
                          <a:latin typeface="+mn-ea"/>
                          <a:ea typeface="+mn-ea"/>
                          <a:cs typeface="Times New Roman" pitchFamily="18" charset="0"/>
                        </a:rPr>
                        <a:t>-4</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altLang="zh-CN" sz="1400" baseline="30000" dirty="0" smtClean="0">
                          <a:latin typeface="+mn-ea"/>
                          <a:ea typeface="+mn-ea"/>
                        </a:rPr>
                        <a:t>16</a:t>
                      </a:r>
                      <a:r>
                        <a:rPr lang="en-US" altLang="zh-CN" sz="1400" dirty="0" smtClean="0">
                          <a:latin typeface="+mn-ea"/>
                          <a:ea typeface="+mn-ea"/>
                        </a:rPr>
                        <a:t>O</a:t>
                      </a:r>
                      <a:r>
                        <a:rPr lang="en-US" sz="1400" kern="100" dirty="0" smtClean="0">
                          <a:effectLst/>
                          <a:latin typeface="+mn-ea"/>
                          <a:ea typeface="+mn-ea"/>
                          <a:cs typeface="Times New Roman" pitchFamily="18" charset="0"/>
                        </a:rPr>
                        <a:t>(γ,3n2p</a:t>
                      </a:r>
                      <a:r>
                        <a:rPr lang="en-US" sz="1400" kern="100" dirty="0">
                          <a:effectLst/>
                          <a:latin typeface="+mn-ea"/>
                          <a:ea typeface="+mn-ea"/>
                          <a:cs typeface="Times New Roman" pitchFamily="18" charset="0"/>
                        </a:rPr>
                        <a:t>)</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98">
                <a:tc>
                  <a:txBody>
                    <a:bodyPr/>
                    <a:lstStyle/>
                    <a:p>
                      <a:pPr indent="266700">
                        <a:spcAft>
                          <a:spcPts val="780"/>
                        </a:spcAft>
                      </a:pPr>
                      <a:r>
                        <a:rPr lang="en-US" sz="1400" kern="100" baseline="30000">
                          <a:effectLst/>
                          <a:latin typeface="+mn-ea"/>
                          <a:ea typeface="+mn-ea"/>
                          <a:cs typeface="Times New Roman" pitchFamily="18" charset="0"/>
                        </a:rPr>
                        <a:t>7</a:t>
                      </a:r>
                      <a:r>
                        <a:rPr lang="en-US" sz="1400" kern="100">
                          <a:effectLst/>
                          <a:latin typeface="+mn-ea"/>
                          <a:ea typeface="+mn-ea"/>
                          <a:cs typeface="Times New Roman" pitchFamily="18" charset="0"/>
                        </a:rPr>
                        <a:t>Be</a:t>
                      </a:r>
                      <a:endParaRPr lang="zh-CN" sz="14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a:effectLst/>
                          <a:latin typeface="+mn-ea"/>
                          <a:ea typeface="+mn-ea"/>
                          <a:cs typeface="Times New Roman" pitchFamily="18" charset="0"/>
                        </a:rPr>
                        <a:t>53.1 d</a:t>
                      </a:r>
                      <a:endParaRPr lang="zh-CN" sz="14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1.51×10</a:t>
                      </a:r>
                      <a:r>
                        <a:rPr lang="en-US" sz="1400" kern="100" baseline="30000" dirty="0">
                          <a:effectLst/>
                          <a:latin typeface="+mn-ea"/>
                          <a:ea typeface="+mn-ea"/>
                          <a:cs typeface="Times New Roman" pitchFamily="18" charset="0"/>
                        </a:rPr>
                        <a:t>-7</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altLang="zh-CN" sz="1400" baseline="30000" dirty="0" smtClean="0">
                          <a:latin typeface="+mn-ea"/>
                          <a:ea typeface="+mn-ea"/>
                        </a:rPr>
                        <a:t>16</a:t>
                      </a:r>
                      <a:r>
                        <a:rPr lang="en-US" altLang="zh-CN" sz="1400" dirty="0" smtClean="0">
                          <a:latin typeface="+mn-ea"/>
                          <a:ea typeface="+mn-ea"/>
                        </a:rPr>
                        <a:t>O</a:t>
                      </a:r>
                      <a:r>
                        <a:rPr lang="en-US" sz="1400" kern="100" dirty="0" smtClean="0">
                          <a:effectLst/>
                          <a:latin typeface="+mn-ea"/>
                          <a:ea typeface="+mn-ea"/>
                          <a:cs typeface="Times New Roman" pitchFamily="18" charset="0"/>
                        </a:rPr>
                        <a:t>(γ,5n4p</a:t>
                      </a:r>
                      <a:r>
                        <a:rPr lang="en-US" sz="1400" kern="100" dirty="0">
                          <a:effectLst/>
                          <a:latin typeface="+mn-ea"/>
                          <a:ea typeface="+mn-ea"/>
                          <a:cs typeface="Times New Roman" pitchFamily="18" charset="0"/>
                        </a:rPr>
                        <a:t>)</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454">
                <a:tc>
                  <a:txBody>
                    <a:bodyPr/>
                    <a:lstStyle/>
                    <a:p>
                      <a:pPr indent="266700">
                        <a:spcAft>
                          <a:spcPts val="780"/>
                        </a:spcAft>
                      </a:pPr>
                      <a:r>
                        <a:rPr lang="en-US" sz="1400" kern="100" baseline="30000">
                          <a:effectLst/>
                          <a:latin typeface="+mn-ea"/>
                          <a:ea typeface="+mn-ea"/>
                          <a:cs typeface="Times New Roman" pitchFamily="18" charset="0"/>
                        </a:rPr>
                        <a:t>3</a:t>
                      </a:r>
                      <a:r>
                        <a:rPr lang="en-US" sz="1400" kern="100">
                          <a:effectLst/>
                          <a:latin typeface="+mn-ea"/>
                          <a:ea typeface="+mn-ea"/>
                          <a:cs typeface="Times New Roman" pitchFamily="18" charset="0"/>
                        </a:rPr>
                        <a:t>H</a:t>
                      </a:r>
                      <a:endParaRPr lang="zh-CN" sz="14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12.3 a</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sz="1400" kern="100" dirty="0">
                          <a:effectLst/>
                          <a:latin typeface="+mn-ea"/>
                          <a:ea typeface="+mn-ea"/>
                          <a:cs typeface="Times New Roman" pitchFamily="18" charset="0"/>
                        </a:rPr>
                        <a:t>1.78×10</a:t>
                      </a:r>
                      <a:r>
                        <a:rPr lang="en-US" sz="1400" kern="100" baseline="30000" dirty="0">
                          <a:effectLst/>
                          <a:latin typeface="+mn-ea"/>
                          <a:ea typeface="+mn-ea"/>
                          <a:cs typeface="Times New Roman" pitchFamily="18" charset="0"/>
                        </a:rPr>
                        <a:t>-9</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spcAft>
                          <a:spcPts val="780"/>
                        </a:spcAft>
                      </a:pPr>
                      <a:r>
                        <a:rPr lang="en-US" altLang="zh-CN" sz="1400" baseline="30000" dirty="0" smtClean="0">
                          <a:latin typeface="+mn-ea"/>
                          <a:ea typeface="+mn-ea"/>
                        </a:rPr>
                        <a:t>16</a:t>
                      </a:r>
                      <a:r>
                        <a:rPr lang="en-US" altLang="zh-CN" sz="1400" dirty="0" smtClean="0">
                          <a:latin typeface="+mn-ea"/>
                          <a:ea typeface="+mn-ea"/>
                        </a:rPr>
                        <a:t>O</a:t>
                      </a:r>
                      <a:r>
                        <a:rPr lang="en-US" sz="1400" kern="100" dirty="0" smtClean="0">
                          <a:effectLst/>
                          <a:latin typeface="+mn-ea"/>
                          <a:ea typeface="+mn-ea"/>
                          <a:cs typeface="Times New Roman" pitchFamily="18" charset="0"/>
                        </a:rPr>
                        <a:t>(γ,3H</a:t>
                      </a:r>
                      <a:r>
                        <a:rPr lang="en-US" sz="1400" kern="100" dirty="0">
                          <a:effectLst/>
                          <a:latin typeface="+mn-ea"/>
                          <a:ea typeface="+mn-ea"/>
                          <a:cs typeface="Times New Roman" pitchFamily="18" charset="0"/>
                        </a:rPr>
                        <a:t>)</a:t>
                      </a:r>
                      <a:endParaRPr lang="zh-CN" sz="14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
        <p:nvSpPr>
          <p:cNvPr id="12" name="文本框 11"/>
          <p:cNvSpPr txBox="1"/>
          <p:nvPr/>
        </p:nvSpPr>
        <p:spPr>
          <a:xfrm>
            <a:off x="736954" y="1419922"/>
            <a:ext cx="2988869" cy="442878"/>
          </a:xfrm>
          <a:prstGeom prst="rect">
            <a:avLst/>
          </a:prstGeom>
          <a:noFill/>
        </p:spPr>
        <p:txBody>
          <a:bodyPr wrap="square" rtlCol="0">
            <a:spAutoFit/>
          </a:bodyPr>
          <a:lstStyle/>
          <a:p>
            <a:pPr>
              <a:lnSpc>
                <a:spcPct val="150000"/>
              </a:lnSpc>
            </a:pPr>
            <a:r>
              <a:rPr lang="zh-CN" altLang="en-US" b="1" dirty="0" smtClean="0">
                <a:solidFill>
                  <a:srgbClr val="990099"/>
                </a:solidFill>
                <a:latin typeface="黑体" pitchFamily="49" charset="-122"/>
                <a:ea typeface="黑体" pitchFamily="49" charset="-122"/>
              </a:rPr>
              <a:t>活化冷却水</a:t>
            </a:r>
            <a:endParaRPr lang="zh-CN" altLang="zh-CN" dirty="0">
              <a:latin typeface="黑体" pitchFamily="49" charset="-122"/>
              <a:ea typeface="黑体" pitchFamily="49" charset="-122"/>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53250" name="Rectangle 2"/>
          <p:cNvSpPr>
            <a:spLocks noChangeArrowheads="1"/>
          </p:cNvSpPr>
          <p:nvPr/>
        </p:nvSpPr>
        <p:spPr bwMode="auto">
          <a:xfrm>
            <a:off x="1143001" y="718756"/>
            <a:ext cx="138564" cy="27699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350"/>
          </a:p>
        </p:txBody>
      </p:sp>
      <p:graphicFrame>
        <p:nvGraphicFramePr>
          <p:cNvPr id="9" name="表格 8"/>
          <p:cNvGraphicFramePr>
            <a:graphicFrameLocks noGrp="1"/>
          </p:cNvGraphicFramePr>
          <p:nvPr/>
        </p:nvGraphicFramePr>
        <p:xfrm>
          <a:off x="1383642" y="1838922"/>
          <a:ext cx="6223657" cy="4434877"/>
        </p:xfrm>
        <a:graphic>
          <a:graphicData uri="http://schemas.openxmlformats.org/drawingml/2006/table">
            <a:tbl>
              <a:tblPr/>
              <a:tblGrid>
                <a:gridCol w="901354"/>
                <a:gridCol w="2409811"/>
                <a:gridCol w="1021628"/>
                <a:gridCol w="1021628"/>
                <a:gridCol w="869236"/>
              </a:tblGrid>
              <a:tr h="220243">
                <a:tc>
                  <a:txBody>
                    <a:bodyPr/>
                    <a:lstStyle/>
                    <a:p>
                      <a:pPr indent="228600" algn="ctr">
                        <a:spcAft>
                          <a:spcPts val="780"/>
                        </a:spcAft>
                      </a:pPr>
                      <a:r>
                        <a:rPr lang="zh-CN" sz="1050" kern="100" dirty="0">
                          <a:effectLst/>
                          <a:latin typeface="+mn-ea"/>
                          <a:ea typeface="+mn-ea"/>
                          <a:cs typeface="Times New Roman" pitchFamily="18" charset="0"/>
                        </a:rPr>
                        <a:t>参数</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dirty="0">
                          <a:effectLst/>
                          <a:latin typeface="+mn-ea"/>
                          <a:ea typeface="+mn-ea"/>
                          <a:cs typeface="Times New Roman" pitchFamily="18" charset="0"/>
                        </a:rPr>
                        <a:t>物理意义</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zh-CN" sz="1050" kern="100">
                          <a:effectLst/>
                          <a:latin typeface="+mn-ea"/>
                          <a:ea typeface="+mn-ea"/>
                          <a:cs typeface="Times New Roman" pitchFamily="18" charset="0"/>
                        </a:rPr>
                        <a:t>取值</a:t>
                      </a:r>
                      <a:r>
                        <a:rPr lang="en-US" sz="1050" kern="100">
                          <a:effectLst/>
                          <a:latin typeface="+mn-ea"/>
                          <a:ea typeface="+mn-ea"/>
                          <a:cs typeface="Times New Roman" pitchFamily="18" charset="0"/>
                        </a:rPr>
                        <a:t>/</a:t>
                      </a:r>
                      <a:r>
                        <a:rPr lang="zh-CN" sz="1050" kern="100">
                          <a:effectLst/>
                          <a:latin typeface="+mn-ea"/>
                          <a:ea typeface="+mn-ea"/>
                          <a:cs typeface="Times New Roman" pitchFamily="18" charset="0"/>
                        </a:rPr>
                        <a:t>计算结果</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28600" algn="ctr">
                        <a:spcAft>
                          <a:spcPts val="780"/>
                        </a:spcAft>
                      </a:pPr>
                      <a:r>
                        <a:rPr lang="zh-CN" sz="1050" kern="100">
                          <a:effectLst/>
                          <a:latin typeface="+mn-ea"/>
                          <a:ea typeface="+mn-ea"/>
                          <a:cs typeface="Times New Roman" pitchFamily="18" charset="0"/>
                        </a:rPr>
                        <a:t>单位</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355">
                <a:tc>
                  <a:txBody>
                    <a:bodyPr/>
                    <a:lstStyle/>
                    <a:p>
                      <a:pPr indent="228600" algn="ctr">
                        <a:spcAft>
                          <a:spcPts val="780"/>
                        </a:spcAft>
                      </a:pPr>
                      <a:r>
                        <a:rPr lang="en-US" sz="1050" kern="100">
                          <a:effectLst/>
                          <a:latin typeface="+mn-ea"/>
                          <a:ea typeface="+mn-ea"/>
                          <a:cs typeface="Times New Roman" pitchFamily="18" charset="0"/>
                        </a:rPr>
                        <a:t>A</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dirty="0">
                          <a:effectLst/>
                          <a:latin typeface="+mn-ea"/>
                          <a:ea typeface="+mn-ea"/>
                          <a:cs typeface="Times New Roman" pitchFamily="18" charset="0"/>
                        </a:rPr>
                        <a:t>水中产生的放射性核素的活度</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en-US" sz="1050" kern="100">
                          <a:effectLst/>
                          <a:latin typeface="+mn-ea"/>
                          <a:ea typeface="+mn-ea"/>
                          <a:cs typeface="Times New Roman" pitchFamily="18" charset="0"/>
                        </a:rPr>
                        <a:t>A=CV</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28600" algn="ctr">
                        <a:spcAft>
                          <a:spcPts val="780"/>
                        </a:spcAft>
                      </a:pPr>
                      <a:r>
                        <a:rPr lang="en-US" sz="1050" kern="100">
                          <a:effectLst/>
                          <a:latin typeface="+mn-ea"/>
                          <a:ea typeface="+mn-ea"/>
                          <a:cs typeface="Times New Roman" pitchFamily="18" charset="0"/>
                        </a:rPr>
                        <a:t>Bq</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139">
                <a:tc rowSpan="6">
                  <a:txBody>
                    <a:bodyPr/>
                    <a:lstStyle/>
                    <a:p>
                      <a:pPr indent="228600" algn="ctr">
                        <a:spcAft>
                          <a:spcPts val="780"/>
                        </a:spcAft>
                      </a:pPr>
                      <a:r>
                        <a:rPr lang="en-US" sz="1050" kern="100">
                          <a:effectLst/>
                          <a:latin typeface="+mn-ea"/>
                          <a:ea typeface="+mn-ea"/>
                          <a:cs typeface="Times New Roman" pitchFamily="18" charset="0"/>
                        </a:rPr>
                        <a:t>C</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indent="228600" algn="ctr">
                        <a:spcAft>
                          <a:spcPts val="780"/>
                        </a:spcAft>
                      </a:pPr>
                      <a:r>
                        <a:rPr lang="zh-CN" sz="1050" kern="100" dirty="0">
                          <a:effectLst/>
                          <a:latin typeface="+mn-ea"/>
                          <a:ea typeface="+mn-ea"/>
                          <a:cs typeface="Times New Roman" pitchFamily="18" charset="0"/>
                        </a:rPr>
                        <a:t>核素放射性浓度</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a:effectLst/>
                          <a:latin typeface="+mn-ea"/>
                          <a:ea typeface="+mn-ea"/>
                          <a:cs typeface="Times New Roman" pitchFamily="18" charset="0"/>
                        </a:rPr>
                        <a:t>核素</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a:effectLst/>
                          <a:latin typeface="+mn-ea"/>
                          <a:ea typeface="+mn-ea"/>
                          <a:cs typeface="Times New Roman" pitchFamily="18" charset="0"/>
                        </a:rPr>
                        <a:t>直线段</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indent="228600" algn="ctr">
                        <a:spcAft>
                          <a:spcPts val="780"/>
                        </a:spcAft>
                      </a:pPr>
                      <a:r>
                        <a:rPr lang="en-US" sz="1050" kern="100">
                          <a:effectLst/>
                          <a:latin typeface="+mn-ea"/>
                          <a:ea typeface="+mn-ea"/>
                          <a:cs typeface="Times New Roman" pitchFamily="18" charset="0"/>
                        </a:rPr>
                        <a:t>Bq/m</a:t>
                      </a:r>
                      <a:r>
                        <a:rPr lang="en-US" sz="1050" kern="100" baseline="30000">
                          <a:effectLst/>
                          <a:latin typeface="+mn-ea"/>
                          <a:ea typeface="+mn-ea"/>
                          <a:cs typeface="Times New Roman" pitchFamily="18" charset="0"/>
                        </a:rPr>
                        <a:t>3</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243">
                <a:tc vMerge="1">
                  <a:tcPr/>
                </a:tc>
                <a:tc vMerge="1">
                  <a:tcPr/>
                </a:tc>
                <a:tc>
                  <a:txBody>
                    <a:bodyPr/>
                    <a:lstStyle/>
                    <a:p>
                      <a:pPr indent="228600" algn="ctr">
                        <a:spcAft>
                          <a:spcPts val="780"/>
                        </a:spcAft>
                      </a:pPr>
                      <a:r>
                        <a:rPr lang="en-US" sz="1050" kern="100" baseline="30000">
                          <a:effectLst/>
                          <a:latin typeface="+mn-ea"/>
                          <a:ea typeface="+mn-ea"/>
                          <a:cs typeface="Times New Roman" pitchFamily="18" charset="0"/>
                        </a:rPr>
                        <a:t>15</a:t>
                      </a:r>
                      <a:r>
                        <a:rPr lang="en-US" sz="1050" kern="100">
                          <a:effectLst/>
                          <a:latin typeface="+mn-ea"/>
                          <a:ea typeface="+mn-ea"/>
                          <a:cs typeface="Times New Roman" pitchFamily="18" charset="0"/>
                        </a:rPr>
                        <a:t>O</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en-US" sz="1050" kern="100">
                          <a:effectLst/>
                          <a:latin typeface="+mn-ea"/>
                          <a:ea typeface="+mn-ea"/>
                          <a:cs typeface="Times New Roman" pitchFamily="18" charset="0"/>
                        </a:rPr>
                        <a:t>5.12×10</a:t>
                      </a:r>
                      <a:r>
                        <a:rPr lang="en-US" sz="1050" kern="100" baseline="30000">
                          <a:effectLst/>
                          <a:latin typeface="+mn-ea"/>
                          <a:ea typeface="+mn-ea"/>
                          <a:cs typeface="Times New Roman" pitchFamily="18" charset="0"/>
                        </a:rPr>
                        <a:t>4</a:t>
                      </a:r>
                      <a:endParaRPr lang="zh-CN" sz="1050" kern="100">
                        <a:effectLst/>
                        <a:latin typeface="+mn-ea"/>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20243">
                <a:tc vMerge="1">
                  <a:tcPr/>
                </a:tc>
                <a:tc vMerge="1">
                  <a:tcPr/>
                </a:tc>
                <a:tc>
                  <a:txBody>
                    <a:bodyPr/>
                    <a:lstStyle/>
                    <a:p>
                      <a:pPr indent="228600" algn="ctr">
                        <a:spcAft>
                          <a:spcPts val="780"/>
                        </a:spcAft>
                      </a:pPr>
                      <a:r>
                        <a:rPr lang="en-US" sz="1050" kern="100" baseline="30000">
                          <a:effectLst/>
                          <a:latin typeface="+mn-ea"/>
                          <a:ea typeface="+mn-ea"/>
                          <a:cs typeface="Times New Roman" pitchFamily="18" charset="0"/>
                        </a:rPr>
                        <a:t>13</a:t>
                      </a:r>
                      <a:r>
                        <a:rPr lang="en-US" sz="1050" kern="100">
                          <a:effectLst/>
                          <a:latin typeface="+mn-ea"/>
                          <a:ea typeface="+mn-ea"/>
                          <a:cs typeface="Times New Roman" pitchFamily="18" charset="0"/>
                        </a:rPr>
                        <a:t>N</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en-US" sz="1050" kern="100">
                          <a:effectLst/>
                          <a:latin typeface="+mn-ea"/>
                          <a:ea typeface="+mn-ea"/>
                          <a:cs typeface="Times New Roman" pitchFamily="18" charset="0"/>
                        </a:rPr>
                        <a:t>4.83×10</a:t>
                      </a:r>
                      <a:r>
                        <a:rPr lang="en-US" sz="1050" kern="100" baseline="30000">
                          <a:effectLst/>
                          <a:latin typeface="+mn-ea"/>
                          <a:ea typeface="+mn-ea"/>
                          <a:cs typeface="Times New Roman" pitchFamily="18" charset="0"/>
                        </a:rPr>
                        <a:t>4</a:t>
                      </a:r>
                      <a:endParaRPr lang="zh-CN" sz="1050" kern="100">
                        <a:effectLst/>
                        <a:latin typeface="+mn-ea"/>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20243">
                <a:tc vMerge="1">
                  <a:tcPr/>
                </a:tc>
                <a:tc vMerge="1">
                  <a:tcPr/>
                </a:tc>
                <a:tc>
                  <a:txBody>
                    <a:bodyPr/>
                    <a:lstStyle/>
                    <a:p>
                      <a:pPr indent="228600" algn="ctr">
                        <a:spcAft>
                          <a:spcPts val="780"/>
                        </a:spcAft>
                      </a:pPr>
                      <a:r>
                        <a:rPr lang="en-US" sz="1050" kern="100" baseline="30000" dirty="0">
                          <a:effectLst/>
                          <a:latin typeface="+mn-ea"/>
                          <a:ea typeface="+mn-ea"/>
                          <a:cs typeface="Times New Roman" pitchFamily="18" charset="0"/>
                        </a:rPr>
                        <a:t>11</a:t>
                      </a:r>
                      <a:r>
                        <a:rPr lang="en-US" sz="1050" kern="100" dirty="0">
                          <a:effectLst/>
                          <a:latin typeface="+mn-ea"/>
                          <a:ea typeface="+mn-ea"/>
                          <a:cs typeface="Times New Roman" pitchFamily="18" charset="0"/>
                        </a:rPr>
                        <a:t>C</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en-US" sz="1050" kern="100">
                          <a:effectLst/>
                          <a:latin typeface="+mn-ea"/>
                          <a:ea typeface="+mn-ea"/>
                          <a:cs typeface="Times New Roman" pitchFamily="18" charset="0"/>
                        </a:rPr>
                        <a:t>4.78×10</a:t>
                      </a:r>
                      <a:r>
                        <a:rPr lang="en-US" sz="1050" kern="100" baseline="30000">
                          <a:effectLst/>
                          <a:latin typeface="+mn-ea"/>
                          <a:ea typeface="+mn-ea"/>
                          <a:cs typeface="Times New Roman" pitchFamily="18" charset="0"/>
                        </a:rPr>
                        <a:t>4</a:t>
                      </a:r>
                      <a:endParaRPr lang="zh-CN" sz="1050" kern="100">
                        <a:effectLst/>
                        <a:latin typeface="+mn-ea"/>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20243">
                <a:tc vMerge="1">
                  <a:tcPr/>
                </a:tc>
                <a:tc vMerge="1">
                  <a:tcPr/>
                </a:tc>
                <a:tc>
                  <a:txBody>
                    <a:bodyPr/>
                    <a:lstStyle/>
                    <a:p>
                      <a:pPr indent="228600" algn="ctr">
                        <a:spcAft>
                          <a:spcPts val="780"/>
                        </a:spcAft>
                      </a:pPr>
                      <a:r>
                        <a:rPr lang="en-US" sz="1050" kern="100" baseline="30000" dirty="0">
                          <a:effectLst/>
                          <a:latin typeface="+mn-ea"/>
                          <a:ea typeface="+mn-ea"/>
                          <a:cs typeface="Times New Roman" pitchFamily="18" charset="0"/>
                        </a:rPr>
                        <a:t>7</a:t>
                      </a:r>
                      <a:r>
                        <a:rPr lang="en-US" sz="1050" kern="100" dirty="0">
                          <a:effectLst/>
                          <a:latin typeface="+mn-ea"/>
                          <a:ea typeface="+mn-ea"/>
                          <a:cs typeface="Times New Roman" pitchFamily="18" charset="0"/>
                        </a:rPr>
                        <a:t>Be</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en-US" sz="1050" kern="100">
                          <a:effectLst/>
                          <a:latin typeface="+mn-ea"/>
                          <a:ea typeface="+mn-ea"/>
                          <a:cs typeface="Times New Roman" pitchFamily="18" charset="0"/>
                        </a:rPr>
                        <a:t>4.74×10</a:t>
                      </a:r>
                      <a:r>
                        <a:rPr lang="en-US" sz="1050" kern="100" baseline="30000">
                          <a:effectLst/>
                          <a:latin typeface="+mn-ea"/>
                          <a:ea typeface="+mn-ea"/>
                          <a:cs typeface="Times New Roman" pitchFamily="18" charset="0"/>
                        </a:rPr>
                        <a:t>4</a:t>
                      </a:r>
                      <a:endParaRPr lang="zh-CN" sz="1050" kern="100">
                        <a:effectLst/>
                        <a:latin typeface="+mn-ea"/>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82965">
                <a:tc vMerge="1">
                  <a:tcPr/>
                </a:tc>
                <a:tc vMerge="1">
                  <a:tcPr/>
                </a:tc>
                <a:tc>
                  <a:txBody>
                    <a:bodyPr/>
                    <a:lstStyle/>
                    <a:p>
                      <a:pPr indent="228600" algn="ctr">
                        <a:spcAft>
                          <a:spcPts val="780"/>
                        </a:spcAft>
                      </a:pPr>
                      <a:r>
                        <a:rPr lang="en-US" sz="1050" kern="100" baseline="30000" dirty="0">
                          <a:effectLst/>
                          <a:latin typeface="+mn-ea"/>
                          <a:ea typeface="+mn-ea"/>
                          <a:cs typeface="Times New Roman" pitchFamily="18" charset="0"/>
                        </a:rPr>
                        <a:t>3</a:t>
                      </a:r>
                      <a:r>
                        <a:rPr lang="en-US" sz="1050" kern="100" dirty="0">
                          <a:effectLst/>
                          <a:latin typeface="+mn-ea"/>
                          <a:ea typeface="+mn-ea"/>
                          <a:cs typeface="Times New Roman" pitchFamily="18" charset="0"/>
                        </a:rPr>
                        <a:t>H</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en-US" sz="1050" kern="100">
                          <a:effectLst/>
                          <a:latin typeface="+mn-ea"/>
                          <a:ea typeface="+mn-ea"/>
                          <a:cs typeface="Times New Roman" pitchFamily="18" charset="0"/>
                        </a:rPr>
                        <a:t>4.74×10</a:t>
                      </a:r>
                      <a:r>
                        <a:rPr lang="en-US" sz="1050" kern="100" baseline="30000">
                          <a:effectLst/>
                          <a:latin typeface="+mn-ea"/>
                          <a:ea typeface="+mn-ea"/>
                          <a:cs typeface="Times New Roman" pitchFamily="18" charset="0"/>
                        </a:rPr>
                        <a:t>4</a:t>
                      </a:r>
                      <a:endParaRPr lang="zh-CN" sz="1050" kern="100">
                        <a:effectLst/>
                        <a:latin typeface="+mn-ea"/>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20243">
                <a:tc>
                  <a:txBody>
                    <a:bodyPr/>
                    <a:lstStyle/>
                    <a:p>
                      <a:pPr indent="228600" algn="ctr">
                        <a:spcAft>
                          <a:spcPts val="780"/>
                        </a:spcAft>
                      </a:pPr>
                      <a:r>
                        <a:rPr lang="en-US" sz="1050" kern="100" dirty="0">
                          <a:effectLst/>
                          <a:latin typeface="+mn-ea"/>
                          <a:ea typeface="+mn-ea"/>
                          <a:cs typeface="Times New Roman" pitchFamily="18" charset="0"/>
                        </a:rPr>
                        <a:t>W</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dirty="0">
                          <a:effectLst/>
                          <a:latin typeface="+mn-ea"/>
                          <a:ea typeface="+mn-ea"/>
                          <a:cs typeface="Times New Roman" pitchFamily="18" charset="0"/>
                        </a:rPr>
                        <a:t>电子束损失功率</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en-US" sz="1050" kern="100" dirty="0">
                          <a:effectLst/>
                          <a:latin typeface="+mn-ea"/>
                          <a:ea typeface="+mn-ea"/>
                          <a:cs typeface="Times New Roman" pitchFamily="18" charset="0"/>
                        </a:rPr>
                        <a:t>0.04</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28600" algn="ctr">
                        <a:spcAft>
                          <a:spcPts val="780"/>
                        </a:spcAft>
                      </a:pPr>
                      <a:r>
                        <a:rPr lang="en-US" sz="1050" kern="100">
                          <a:effectLst/>
                          <a:latin typeface="+mn-ea"/>
                          <a:ea typeface="+mn-ea"/>
                          <a:cs typeface="Times New Roman" pitchFamily="18" charset="0"/>
                        </a:rPr>
                        <a:t>J/s</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01">
                <a:tc>
                  <a:txBody>
                    <a:bodyPr/>
                    <a:lstStyle/>
                    <a:p>
                      <a:pPr indent="228600" algn="ctr">
                        <a:spcAft>
                          <a:spcPts val="780"/>
                        </a:spcAft>
                      </a:pPr>
                      <a:r>
                        <a:rPr lang="en-US" sz="1050" kern="100">
                          <a:effectLst/>
                          <a:latin typeface="+mn-ea"/>
                          <a:ea typeface="+mn-ea"/>
                          <a:cs typeface="Times New Roman" pitchFamily="18" charset="0"/>
                        </a:rPr>
                        <a:t>f</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a:effectLst/>
                          <a:latin typeface="+mn-ea"/>
                          <a:ea typeface="+mn-ea"/>
                          <a:cs typeface="Times New Roman" pitchFamily="18" charset="0"/>
                        </a:rPr>
                        <a:t>电子束的能量转化成轫致辐射并穿透到水管内的比例</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en-US" sz="1050" kern="100" dirty="0">
                          <a:effectLst/>
                          <a:latin typeface="+mn-ea"/>
                          <a:ea typeface="+mn-ea"/>
                          <a:cs typeface="Times New Roman" pitchFamily="18" charset="0"/>
                        </a:rPr>
                        <a:t>0.1</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spcAft>
                          <a:spcPts val="780"/>
                        </a:spcAft>
                      </a:pPr>
                      <a:r>
                        <a:rPr lang="en-US" sz="1050" kern="100">
                          <a:effectLst/>
                          <a:latin typeface="+mn-ea"/>
                          <a:ea typeface="+mn-ea"/>
                          <a:cs typeface="Times New Roman" pitchFamily="18" charset="0"/>
                        </a:rPr>
                        <a:t> </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231">
                <a:tc>
                  <a:txBody>
                    <a:bodyPr/>
                    <a:lstStyle/>
                    <a:p>
                      <a:pPr indent="228600" algn="ctr">
                        <a:spcAft>
                          <a:spcPts val="780"/>
                        </a:spcAft>
                      </a:pPr>
                      <a:r>
                        <a:rPr lang="en-US" sz="1050" kern="100">
                          <a:effectLst/>
                          <a:latin typeface="+mn-ea"/>
                          <a:ea typeface="+mn-ea"/>
                          <a:cs typeface="Times New Roman" pitchFamily="18" charset="0"/>
                        </a:rPr>
                        <a:t>Y</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dirty="0">
                          <a:effectLst/>
                          <a:latin typeface="+mn-ea"/>
                          <a:ea typeface="+mn-ea"/>
                          <a:cs typeface="Times New Roman" pitchFamily="18" charset="0"/>
                        </a:rPr>
                        <a:t>放射性核素产额</a:t>
                      </a:r>
                      <a:endParaRPr lang="zh-CN" sz="1050" kern="100" dirty="0">
                        <a:effectLst/>
                        <a:latin typeface="+mn-ea"/>
                        <a:ea typeface="+mn-ea"/>
                        <a:cs typeface="Times New Roman" pitchFamily="18" charset="0"/>
                      </a:endParaRPr>
                    </a:p>
                    <a:p>
                      <a:pPr indent="228600" algn="ctr">
                        <a:spcAft>
                          <a:spcPts val="780"/>
                        </a:spcAft>
                      </a:pPr>
                      <a:r>
                        <a:rPr lang="en-US" sz="1050" kern="100" dirty="0">
                          <a:effectLst/>
                          <a:latin typeface="+mn-ea"/>
                          <a:ea typeface="+mn-ea"/>
                          <a:cs typeface="Times New Roman" pitchFamily="18" charset="0"/>
                        </a:rPr>
                        <a:t>Y=1.21×108Z</a:t>
                      </a:r>
                      <a:r>
                        <a:rPr lang="en-US" sz="1050" kern="100" baseline="30000" dirty="0">
                          <a:effectLst/>
                          <a:latin typeface="+mn-ea"/>
                          <a:ea typeface="+mn-ea"/>
                          <a:cs typeface="Times New Roman" pitchFamily="18" charset="0"/>
                        </a:rPr>
                        <a:t>0.66</a:t>
                      </a:r>
                      <a:endParaRPr lang="zh-CN" sz="1050" kern="100" dirty="0">
                        <a:effectLst/>
                        <a:latin typeface="+mn-ea"/>
                        <a:ea typeface="+mn-ea"/>
                        <a:cs typeface="Times New Roman" pitchFamily="18" charset="0"/>
                      </a:endParaRPr>
                    </a:p>
                    <a:p>
                      <a:pPr indent="228600" algn="ctr">
                        <a:spcAft>
                          <a:spcPts val="780"/>
                        </a:spcAft>
                      </a:pPr>
                      <a:r>
                        <a:rPr lang="en-US" sz="1050" kern="100" dirty="0">
                          <a:effectLst/>
                          <a:latin typeface="+mn-ea"/>
                          <a:ea typeface="+mn-ea"/>
                          <a:cs typeface="Times New Roman" pitchFamily="18" charset="0"/>
                        </a:rPr>
                        <a:t>Z</a:t>
                      </a:r>
                      <a:r>
                        <a:rPr lang="zh-CN" sz="1050" kern="100" dirty="0">
                          <a:effectLst/>
                          <a:latin typeface="+mn-ea"/>
                          <a:ea typeface="+mn-ea"/>
                          <a:cs typeface="Times New Roman" pitchFamily="18" charset="0"/>
                        </a:rPr>
                        <a:t>为空气的有效核电荷数</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6695" algn="ctr">
                        <a:spcAft>
                          <a:spcPts val="780"/>
                        </a:spcAft>
                      </a:pPr>
                      <a:r>
                        <a:rPr lang="en-US" sz="1050" kern="100" dirty="0">
                          <a:effectLst/>
                          <a:latin typeface="+mn-ea"/>
                          <a:ea typeface="+mn-ea"/>
                          <a:cs typeface="Times New Roman" pitchFamily="18" charset="0"/>
                        </a:rPr>
                        <a:t>Z= Z[H</a:t>
                      </a:r>
                      <a:r>
                        <a:rPr lang="en-US" sz="1050" kern="100" baseline="-25000" dirty="0">
                          <a:effectLst/>
                          <a:latin typeface="+mn-ea"/>
                          <a:ea typeface="+mn-ea"/>
                          <a:cs typeface="Times New Roman" pitchFamily="18" charset="0"/>
                        </a:rPr>
                        <a:t>2</a:t>
                      </a:r>
                      <a:r>
                        <a:rPr lang="en-US" sz="1050" kern="100" dirty="0">
                          <a:effectLst/>
                          <a:latin typeface="+mn-ea"/>
                          <a:ea typeface="+mn-ea"/>
                          <a:cs typeface="Times New Roman" pitchFamily="18" charset="0"/>
                        </a:rPr>
                        <a:t>O]=3.34</a:t>
                      </a:r>
                      <a:r>
                        <a:rPr lang="zh-CN" sz="1050" kern="100" dirty="0">
                          <a:effectLst/>
                          <a:latin typeface="+mn-ea"/>
                          <a:ea typeface="+mn-ea"/>
                          <a:cs typeface="Times New Roman" pitchFamily="18" charset="0"/>
                        </a:rPr>
                        <a:t>，</a:t>
                      </a:r>
                      <a:r>
                        <a:rPr lang="en-US" sz="1050" kern="100" dirty="0">
                          <a:effectLst/>
                          <a:latin typeface="+mn-ea"/>
                          <a:ea typeface="+mn-ea"/>
                          <a:cs typeface="Times New Roman" pitchFamily="18" charset="0"/>
                        </a:rPr>
                        <a:t>Y=2.6×10</a:t>
                      </a:r>
                      <a:r>
                        <a:rPr lang="en-US" sz="1050" kern="100" baseline="30000" dirty="0">
                          <a:effectLst/>
                          <a:latin typeface="+mn-ea"/>
                          <a:ea typeface="+mn-ea"/>
                          <a:cs typeface="Times New Roman" pitchFamily="18" charset="0"/>
                        </a:rPr>
                        <a:t>8</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28600" algn="ctr">
                        <a:spcAft>
                          <a:spcPts val="780"/>
                        </a:spcAft>
                      </a:pPr>
                      <a:r>
                        <a:rPr lang="en-US" sz="1050" kern="100" dirty="0">
                          <a:effectLst/>
                          <a:latin typeface="+mn-ea"/>
                          <a:ea typeface="+mn-ea"/>
                          <a:cs typeface="Times New Roman" pitchFamily="18" charset="0"/>
                        </a:rPr>
                        <a:t>n/J</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930">
                <a:tc>
                  <a:txBody>
                    <a:bodyPr/>
                    <a:lstStyle/>
                    <a:p>
                      <a:pPr indent="228600" algn="ctr">
                        <a:spcAft>
                          <a:spcPts val="780"/>
                        </a:spcAft>
                      </a:pPr>
                      <a:r>
                        <a:rPr lang="en-US" sz="1050" kern="100">
                          <a:effectLst/>
                          <a:latin typeface="+mn-ea"/>
                          <a:ea typeface="+mn-ea"/>
                          <a:cs typeface="Times New Roman" pitchFamily="18" charset="0"/>
                        </a:rPr>
                        <a:t>x</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a:effectLst/>
                          <a:latin typeface="+mn-ea"/>
                          <a:ea typeface="+mn-ea"/>
                          <a:cs typeface="Times New Roman" pitchFamily="18" charset="0"/>
                        </a:rPr>
                        <a:t>轫致辐射透过水管的平均路径长度</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en-US" sz="1050" kern="100" dirty="0">
                          <a:effectLst/>
                          <a:latin typeface="+mn-ea"/>
                          <a:ea typeface="+mn-ea"/>
                          <a:cs typeface="Times New Roman" pitchFamily="18" charset="0"/>
                        </a:rPr>
                        <a:t>0.1</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28600" algn="ctr">
                        <a:spcAft>
                          <a:spcPts val="780"/>
                        </a:spcAft>
                      </a:pPr>
                      <a:r>
                        <a:rPr lang="en-US" altLang="zh-CN" sz="1050" kern="100" dirty="0">
                          <a:effectLst/>
                          <a:latin typeface="+mn-ea"/>
                          <a:ea typeface="+mn-ea"/>
                          <a:cs typeface="Times New Roman" pitchFamily="18" charset="0"/>
                        </a:rPr>
                        <a:t>m</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930">
                <a:tc>
                  <a:txBody>
                    <a:bodyPr/>
                    <a:lstStyle/>
                    <a:p>
                      <a:pPr indent="228600" algn="ctr">
                        <a:spcAft>
                          <a:spcPts val="780"/>
                        </a:spcAft>
                      </a:pPr>
                      <a:r>
                        <a:rPr lang="en-US" sz="1050" kern="100" dirty="0" smtClean="0">
                          <a:effectLst/>
                          <a:latin typeface="+mn-ea"/>
                          <a:ea typeface="+mn-ea"/>
                          <a:cs typeface="Times New Roman" pitchFamily="18" charset="0"/>
                          <a:sym typeface="Symbol" pitchFamily="18" charset="2"/>
                        </a:rPr>
                        <a:t></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a:effectLst/>
                          <a:latin typeface="+mn-ea"/>
                          <a:ea typeface="+mn-ea"/>
                          <a:cs typeface="Times New Roman" pitchFamily="18" charset="0"/>
                        </a:rPr>
                        <a:t>轫致辐射在水中的线性衰减长度</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en-US" sz="1050" kern="100" dirty="0">
                          <a:effectLst/>
                          <a:latin typeface="+mn-ea"/>
                          <a:ea typeface="+mn-ea"/>
                          <a:cs typeface="Times New Roman" pitchFamily="18" charset="0"/>
                        </a:rPr>
                        <a:t>0.5</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28600" algn="ctr">
                        <a:spcAft>
                          <a:spcPts val="780"/>
                        </a:spcAft>
                      </a:pPr>
                      <a:r>
                        <a:rPr lang="en-US" altLang="zh-CN" sz="1050" kern="100" dirty="0">
                          <a:effectLst/>
                          <a:latin typeface="+mn-ea"/>
                          <a:ea typeface="+mn-ea"/>
                          <a:cs typeface="Times New Roman" pitchFamily="18" charset="0"/>
                        </a:rPr>
                        <a:t>m</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03">
                <a:tc>
                  <a:txBody>
                    <a:bodyPr/>
                    <a:lstStyle/>
                    <a:p>
                      <a:pPr indent="66675" algn="ctr">
                        <a:spcAft>
                          <a:spcPts val="780"/>
                        </a:spcAft>
                      </a:pPr>
                      <a:r>
                        <a:rPr lang="en-US" sz="1050" kern="100" dirty="0">
                          <a:effectLst/>
                          <a:latin typeface="+mn-ea"/>
                          <a:ea typeface="+mn-ea"/>
                          <a:cs typeface="Times New Roman" pitchFamily="18" charset="0"/>
                        </a:rPr>
                        <a:t>FR</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ctr">
                        <a:spcAft>
                          <a:spcPts val="780"/>
                        </a:spcAft>
                      </a:pPr>
                      <a:r>
                        <a:rPr lang="zh-CN" sz="1050" kern="100">
                          <a:effectLst/>
                          <a:latin typeface="+mn-ea"/>
                          <a:ea typeface="+mn-ea"/>
                          <a:cs typeface="Times New Roman" pitchFamily="18" charset="0"/>
                        </a:rPr>
                        <a:t>受照射水的流量</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28600" algn="ctr">
                        <a:spcAft>
                          <a:spcPts val="780"/>
                        </a:spcAft>
                      </a:pPr>
                      <a:r>
                        <a:rPr lang="en-US" altLang="zh-CN" sz="1050" kern="100" dirty="0" smtClean="0">
                          <a:effectLst/>
                          <a:latin typeface="+mn-ea"/>
                          <a:ea typeface="+mn-ea"/>
                          <a:cs typeface="Times New Roman" pitchFamily="18" charset="0"/>
                        </a:rPr>
                        <a:t>0.033</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780"/>
                        </a:spcAft>
                      </a:pPr>
                      <a:r>
                        <a:rPr lang="en-US" sz="1050" kern="100" dirty="0">
                          <a:effectLst/>
                          <a:latin typeface="+mn-ea"/>
                          <a:ea typeface="+mn-ea"/>
                          <a:cs typeface="Times New Roman" pitchFamily="18" charset="0"/>
                        </a:rPr>
                        <a:t>m</a:t>
                      </a:r>
                      <a:r>
                        <a:rPr lang="en-US" sz="1050" kern="100" baseline="30000" dirty="0">
                          <a:effectLst/>
                          <a:latin typeface="+mn-ea"/>
                          <a:ea typeface="+mn-ea"/>
                          <a:cs typeface="Times New Roman" pitchFamily="18" charset="0"/>
                        </a:rPr>
                        <a:t>3</a:t>
                      </a:r>
                      <a:r>
                        <a:rPr lang="en-US" sz="1050" kern="100" dirty="0">
                          <a:effectLst/>
                          <a:latin typeface="+mn-ea"/>
                          <a:ea typeface="+mn-ea"/>
                          <a:cs typeface="Times New Roman" pitchFamily="18" charset="0"/>
                        </a:rPr>
                        <a:t>/s</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65">
                <a:tc>
                  <a:txBody>
                    <a:bodyPr/>
                    <a:lstStyle/>
                    <a:p>
                      <a:pPr indent="266700" algn="ctr">
                        <a:spcAft>
                          <a:spcPts val="780"/>
                        </a:spcAft>
                      </a:pPr>
                      <a:r>
                        <a:rPr lang="en-US" sz="1050" kern="100" dirty="0">
                          <a:effectLst/>
                          <a:latin typeface="+mn-ea"/>
                          <a:ea typeface="+mn-ea"/>
                          <a:cs typeface="Times New Roman" pitchFamily="18" charset="0"/>
                        </a:rPr>
                        <a:t>V</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zh-CN" sz="1050" kern="100" dirty="0">
                          <a:effectLst/>
                          <a:latin typeface="+mn-ea"/>
                          <a:ea typeface="+mn-ea"/>
                          <a:cs typeface="Times New Roman" pitchFamily="18" charset="0"/>
                        </a:rPr>
                        <a:t>受照射水的体积</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780"/>
                        </a:spcAft>
                      </a:pPr>
                      <a:r>
                        <a:rPr lang="en-US" sz="1050" kern="100">
                          <a:effectLst/>
                          <a:latin typeface="+mn-ea"/>
                          <a:ea typeface="+mn-ea"/>
                          <a:cs typeface="Times New Roman" pitchFamily="18" charset="0"/>
                        </a:rPr>
                        <a:t>2</a:t>
                      </a:r>
                      <a:endParaRPr lang="zh-CN" sz="105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spcAft>
                          <a:spcPts val="780"/>
                        </a:spcAft>
                      </a:pPr>
                      <a:r>
                        <a:rPr lang="en-US" sz="1050" kern="100" dirty="0">
                          <a:effectLst/>
                          <a:latin typeface="+mn-ea"/>
                          <a:ea typeface="+mn-ea"/>
                          <a:cs typeface="Times New Roman" pitchFamily="18" charset="0"/>
                        </a:rPr>
                        <a:t>m</a:t>
                      </a:r>
                      <a:r>
                        <a:rPr lang="en-US" sz="1050" kern="100" baseline="30000" dirty="0">
                          <a:effectLst/>
                          <a:latin typeface="+mn-ea"/>
                          <a:ea typeface="+mn-ea"/>
                          <a:cs typeface="Times New Roman" pitchFamily="18" charset="0"/>
                        </a:rPr>
                        <a:t>3</a:t>
                      </a:r>
                      <a:endParaRPr lang="zh-CN" sz="105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sp>
        <p:nvSpPr>
          <p:cNvPr id="52226" name="Rectangle 2"/>
          <p:cNvSpPr>
            <a:spLocks noChangeArrowheads="1"/>
          </p:cNvSpPr>
          <p:nvPr/>
        </p:nvSpPr>
        <p:spPr bwMode="auto">
          <a:xfrm>
            <a:off x="880060" y="1714111"/>
            <a:ext cx="7489239" cy="807913"/>
          </a:xfrm>
          <a:prstGeom prst="rect">
            <a:avLst/>
          </a:prstGeom>
          <a:noFill/>
          <a:ln w="9525">
            <a:noFill/>
            <a:miter lim="800000"/>
          </a:ln>
          <a:effectLst/>
        </p:spPr>
        <p:txBody>
          <a:bodyPr vert="horz" wrap="square" lIns="68580" tIns="34290" rIns="68580" bIns="34290" numCol="1" anchor="ctr" anchorCtr="0" compatLnSpc="1">
            <a:spAutoFit/>
          </a:bodyPr>
          <a:lstStyle/>
          <a:p>
            <a:pPr indent="200025" fontAlgn="base">
              <a:lnSpc>
                <a:spcPct val="150000"/>
              </a:lnSpc>
              <a:spcBef>
                <a:spcPct val="0"/>
              </a:spcBef>
              <a:spcAft>
                <a:spcPct val="0"/>
              </a:spcAft>
            </a:pPr>
            <a:r>
              <a:rPr lang="zh-CN" altLang="en-US" sz="1600" dirty="0">
                <a:solidFill>
                  <a:srgbClr val="000000"/>
                </a:solidFill>
                <a:latin typeface="黑体" pitchFamily="49" charset="-122"/>
                <a:ea typeface="黑体" pitchFamily="49" charset="-122"/>
                <a:cs typeface="Arial Unicode MS" pitchFamily="34" charset="-122"/>
              </a:rPr>
              <a:t> 轫致辐射与加速器部件及周围固体介质原子核的光核反应也能引起放射性核素的产生。加速器部件及周围固体介质中产生放射性核素的活度可由下式进行计算</a:t>
            </a:r>
            <a:endParaRPr lang="zh-CN" altLang="en-US" sz="1600" dirty="0">
              <a:latin typeface="黑体" pitchFamily="49" charset="-122"/>
              <a:ea typeface="黑体" pitchFamily="49" charset="-122"/>
              <a:cs typeface="宋体" pitchFamily="2" charset="-122"/>
            </a:endParaRPr>
          </a:p>
        </p:txBody>
      </p:sp>
      <p:graphicFrame>
        <p:nvGraphicFramePr>
          <p:cNvPr id="52225" name="Object 1"/>
          <p:cNvGraphicFramePr>
            <a:graphicFrameLocks noChangeAspect="1"/>
          </p:cNvGraphicFramePr>
          <p:nvPr/>
        </p:nvGraphicFramePr>
        <p:xfrm>
          <a:off x="3439120" y="2513963"/>
          <a:ext cx="2265759" cy="345281"/>
        </p:xfrm>
        <a:graphic>
          <a:graphicData uri="http://schemas.openxmlformats.org/presentationml/2006/ole">
            <mc:AlternateContent xmlns:mc="http://schemas.openxmlformats.org/markup-compatibility/2006">
              <mc:Choice xmlns:v="urn:schemas-microsoft-com:vml" Requires="v">
                <p:oleObj spid="_x0000_s26685" name="公式" r:id="rId1" imgW="1244600" imgH="228600" progId="Equation.3">
                  <p:embed/>
                </p:oleObj>
              </mc:Choice>
              <mc:Fallback>
                <p:oleObj name="公式" r:id="rId1" imgW="1244600" imgH="228600" progId="Equation.3">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120" y="2513963"/>
                        <a:ext cx="2265759"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1195421" y="3048583"/>
            <a:ext cx="2236510" cy="338554"/>
          </a:xfrm>
          <a:prstGeom prst="rect">
            <a:avLst/>
          </a:prstGeom>
        </p:spPr>
        <p:txBody>
          <a:bodyPr wrap="none">
            <a:spAutoFit/>
          </a:bodyPr>
          <a:lstStyle/>
          <a:p>
            <a:r>
              <a:rPr lang="zh-CN" altLang="en-US" sz="1600" dirty="0">
                <a:latin typeface="黑体" pitchFamily="49" charset="-122"/>
                <a:ea typeface="黑体" pitchFamily="49" charset="-122"/>
              </a:rPr>
              <a:t>计算参数和结果见下表</a:t>
            </a:r>
            <a:endParaRPr lang="zh-CN" altLang="en-US" sz="1600" dirty="0"/>
          </a:p>
        </p:txBody>
      </p:sp>
      <p:graphicFrame>
        <p:nvGraphicFramePr>
          <p:cNvPr id="5" name="表格 4"/>
          <p:cNvGraphicFramePr>
            <a:graphicFrameLocks noGrp="1"/>
          </p:cNvGraphicFramePr>
          <p:nvPr/>
        </p:nvGraphicFramePr>
        <p:xfrm>
          <a:off x="1510778" y="3659096"/>
          <a:ext cx="6185422" cy="2614705"/>
        </p:xfrm>
        <a:graphic>
          <a:graphicData uri="http://schemas.openxmlformats.org/drawingml/2006/table">
            <a:tbl>
              <a:tblPr>
                <a:tableStyleId>{616DA210-FB5B-4158-B5E0-FEB733F419BA}</a:tableStyleId>
              </a:tblPr>
              <a:tblGrid>
                <a:gridCol w="1031790"/>
                <a:gridCol w="1182652"/>
                <a:gridCol w="1192506"/>
                <a:gridCol w="1075001"/>
                <a:gridCol w="1703473"/>
              </a:tblGrid>
              <a:tr h="522941">
                <a:tc>
                  <a:txBody>
                    <a:bodyPr/>
                    <a:lstStyle/>
                    <a:p>
                      <a:pPr indent="266700" algn="l">
                        <a:spcAft>
                          <a:spcPts val="780"/>
                        </a:spcAft>
                      </a:pPr>
                      <a:r>
                        <a:rPr lang="zh-CN" sz="1200" kern="100" dirty="0">
                          <a:effectLst/>
                          <a:latin typeface="+mn-ea"/>
                          <a:ea typeface="+mn-ea"/>
                        </a:rPr>
                        <a:t>放射性核素</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zh-CN" sz="1200" kern="100" dirty="0">
                          <a:effectLst/>
                          <a:latin typeface="+mn-ea"/>
                          <a:ea typeface="+mn-ea"/>
                        </a:rPr>
                        <a:t>半衰期</a:t>
                      </a:r>
                      <a:r>
                        <a:rPr lang="en-US" sz="1200" kern="100" dirty="0">
                          <a:effectLst/>
                          <a:latin typeface="+mn-ea"/>
                          <a:ea typeface="+mn-ea"/>
                        </a:rPr>
                        <a:t>(T</a:t>
                      </a:r>
                      <a:r>
                        <a:rPr lang="en-US" sz="1200" kern="100" baseline="-25000" dirty="0">
                          <a:effectLst/>
                          <a:latin typeface="+mn-ea"/>
                          <a:ea typeface="+mn-ea"/>
                        </a:rPr>
                        <a:t>1/2</a:t>
                      </a:r>
                      <a:r>
                        <a:rPr lang="en-US" sz="1200" kern="100" dirty="0">
                          <a:effectLst/>
                          <a:latin typeface="+mn-ea"/>
                          <a:ea typeface="+mn-ea"/>
                        </a:rPr>
                        <a:t>)</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zh-CN" sz="1200" kern="100" dirty="0" smtClean="0">
                          <a:effectLst/>
                          <a:latin typeface="+mn-ea"/>
                          <a:ea typeface="+mn-ea"/>
                        </a:rPr>
                        <a:t>衰变常数</a:t>
                      </a:r>
                      <a:r>
                        <a:rPr lang="en-US" sz="1200" kern="100" dirty="0" smtClean="0">
                          <a:effectLst/>
                          <a:latin typeface="+mn-ea"/>
                          <a:ea typeface="+mn-ea"/>
                        </a:rPr>
                        <a:t>(</a:t>
                      </a:r>
                      <a:r>
                        <a:rPr lang="en-US" sz="1200" kern="100" dirty="0">
                          <a:effectLst/>
                          <a:latin typeface="+mn-ea"/>
                          <a:ea typeface="+mn-ea"/>
                        </a:rPr>
                        <a:t>s</a:t>
                      </a:r>
                      <a:r>
                        <a:rPr lang="en-US" sz="1200" kern="100" baseline="30000" dirty="0">
                          <a:effectLst/>
                          <a:latin typeface="+mn-ea"/>
                          <a:ea typeface="+mn-ea"/>
                        </a:rPr>
                        <a:t>-1</a:t>
                      </a:r>
                      <a:r>
                        <a:rPr lang="en-US" sz="1200" kern="100" dirty="0">
                          <a:effectLst/>
                          <a:latin typeface="+mn-ea"/>
                          <a:ea typeface="+mn-ea"/>
                        </a:rPr>
                        <a:t>)</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zh-CN" sz="1200" kern="100" dirty="0">
                          <a:effectLst/>
                          <a:latin typeface="+mn-ea"/>
                          <a:ea typeface="+mn-ea"/>
                        </a:rPr>
                        <a:t>产生反应</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zh-CN" sz="1200" kern="100" dirty="0">
                          <a:effectLst/>
                          <a:latin typeface="+mn-ea"/>
                          <a:ea typeface="+mn-ea"/>
                        </a:rPr>
                        <a:t>母体核素同位素丰度</a:t>
                      </a:r>
                      <a:endParaRPr lang="zh-CN" sz="1200" kern="100" dirty="0">
                        <a:effectLst/>
                        <a:latin typeface="+mn-ea"/>
                        <a:ea typeface="+mn-ea"/>
                        <a:cs typeface="Times New Roman" pitchFamily="18" charset="0"/>
                      </a:endParaRPr>
                    </a:p>
                  </a:txBody>
                  <a:tcPr marL="51435" marR="51435" marT="0" marB="0" anchor="ctr"/>
                </a:tc>
              </a:tr>
              <a:tr h="522941">
                <a:tc>
                  <a:txBody>
                    <a:bodyPr/>
                    <a:lstStyle/>
                    <a:p>
                      <a:pPr indent="266700" algn="l">
                        <a:spcAft>
                          <a:spcPts val="780"/>
                        </a:spcAft>
                      </a:pPr>
                      <a:r>
                        <a:rPr lang="en-US" sz="1200" kern="100" baseline="30000" dirty="0">
                          <a:effectLst/>
                          <a:latin typeface="+mn-ea"/>
                          <a:ea typeface="+mn-ea"/>
                        </a:rPr>
                        <a:t>55</a:t>
                      </a:r>
                      <a:r>
                        <a:rPr lang="en-US" sz="1200" kern="100" dirty="0">
                          <a:effectLst/>
                          <a:latin typeface="+mn-ea"/>
                          <a:ea typeface="+mn-ea"/>
                        </a:rPr>
                        <a:t>Fe</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a:effectLst/>
                          <a:latin typeface="+mn-ea"/>
                          <a:ea typeface="+mn-ea"/>
                        </a:rPr>
                        <a:t>2.73 a</a:t>
                      </a:r>
                      <a:endParaRPr lang="zh-CN" sz="1200" kern="100">
                        <a:effectLst/>
                        <a:latin typeface="+mn-ea"/>
                        <a:ea typeface="+mn-ea"/>
                        <a:cs typeface="Times New Roman" pitchFamily="18" charset="0"/>
                      </a:endParaRPr>
                    </a:p>
                  </a:txBody>
                  <a:tcPr marL="51435" marR="51435" marT="0" marB="0" anchor="ctr"/>
                </a:tc>
                <a:tc>
                  <a:txBody>
                    <a:bodyPr/>
                    <a:lstStyle/>
                    <a:p>
                      <a:pPr algn="l">
                        <a:spcAft>
                          <a:spcPts val="780"/>
                        </a:spcAft>
                      </a:pPr>
                      <a:r>
                        <a:rPr lang="en-US" sz="1200" kern="100" dirty="0">
                          <a:effectLst/>
                          <a:latin typeface="+mn-ea"/>
                          <a:ea typeface="+mn-ea"/>
                        </a:rPr>
                        <a:t>8.05×10</a:t>
                      </a:r>
                      <a:r>
                        <a:rPr lang="en-US" sz="1200" kern="100" baseline="30000" dirty="0">
                          <a:effectLst/>
                          <a:latin typeface="+mn-ea"/>
                          <a:ea typeface="+mn-ea"/>
                        </a:rPr>
                        <a:t>-9</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baseline="30000" dirty="0">
                          <a:effectLst/>
                          <a:latin typeface="+mn-ea"/>
                          <a:ea typeface="+mn-ea"/>
                        </a:rPr>
                        <a:t>56</a:t>
                      </a:r>
                      <a:r>
                        <a:rPr lang="en-US" sz="1200" kern="100" dirty="0">
                          <a:effectLst/>
                          <a:latin typeface="+mn-ea"/>
                          <a:ea typeface="+mn-ea"/>
                        </a:rPr>
                        <a:t>Fe(</a:t>
                      </a:r>
                      <a:r>
                        <a:rPr lang="en-US" sz="1200" kern="100" dirty="0" err="1">
                          <a:effectLst/>
                          <a:latin typeface="+mn-ea"/>
                          <a:ea typeface="+mn-ea"/>
                        </a:rPr>
                        <a:t>γ,n</a:t>
                      </a:r>
                      <a:r>
                        <a:rPr lang="en-US" sz="1200" kern="100" dirty="0">
                          <a:effectLst/>
                          <a:latin typeface="+mn-ea"/>
                          <a:ea typeface="+mn-ea"/>
                        </a:rPr>
                        <a:t>)</a:t>
                      </a:r>
                      <a:endParaRPr lang="zh-CN" sz="1200" kern="100" dirty="0">
                        <a:effectLst/>
                        <a:latin typeface="+mn-ea"/>
                        <a:ea typeface="+mn-ea"/>
                        <a:cs typeface="Times New Roman" pitchFamily="18" charset="0"/>
                      </a:endParaRPr>
                    </a:p>
                  </a:txBody>
                  <a:tcPr marL="51435" marR="51435" marT="0" marB="0" anchor="ctr"/>
                </a:tc>
                <a:tc rowSpan="2">
                  <a:txBody>
                    <a:bodyPr/>
                    <a:lstStyle/>
                    <a:p>
                      <a:pPr indent="266700" algn="l">
                        <a:spcAft>
                          <a:spcPts val="780"/>
                        </a:spcAft>
                      </a:pPr>
                      <a:r>
                        <a:rPr lang="en-US" sz="1200" kern="100">
                          <a:effectLst/>
                          <a:latin typeface="+mn-ea"/>
                          <a:ea typeface="+mn-ea"/>
                        </a:rPr>
                        <a:t>91.72%</a:t>
                      </a:r>
                      <a:endParaRPr lang="zh-CN" sz="1200" kern="100">
                        <a:effectLst/>
                        <a:latin typeface="+mn-ea"/>
                        <a:ea typeface="+mn-ea"/>
                        <a:cs typeface="Times New Roman" pitchFamily="18" charset="0"/>
                      </a:endParaRPr>
                    </a:p>
                  </a:txBody>
                  <a:tcPr marL="51435" marR="51435" marT="0" marB="0" anchor="ctr"/>
                </a:tc>
              </a:tr>
              <a:tr h="522941">
                <a:tc>
                  <a:txBody>
                    <a:bodyPr/>
                    <a:lstStyle/>
                    <a:p>
                      <a:pPr indent="266700" algn="l">
                        <a:spcAft>
                          <a:spcPts val="780"/>
                        </a:spcAft>
                      </a:pPr>
                      <a:r>
                        <a:rPr lang="en-US" sz="1200" kern="100" baseline="30000">
                          <a:effectLst/>
                          <a:latin typeface="+mn-ea"/>
                          <a:ea typeface="+mn-ea"/>
                        </a:rPr>
                        <a:t>54</a:t>
                      </a:r>
                      <a:r>
                        <a:rPr lang="en-US" sz="1200" kern="100">
                          <a:effectLst/>
                          <a:latin typeface="+mn-ea"/>
                          <a:ea typeface="+mn-ea"/>
                        </a:rPr>
                        <a:t>Mn</a:t>
                      </a:r>
                      <a:endParaRPr lang="zh-CN" sz="1200" kern="10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a:effectLst/>
                          <a:latin typeface="+mn-ea"/>
                          <a:ea typeface="+mn-ea"/>
                        </a:rPr>
                        <a:t>0.856 a</a:t>
                      </a:r>
                      <a:endParaRPr lang="zh-CN" sz="1200" kern="100">
                        <a:effectLst/>
                        <a:latin typeface="+mn-ea"/>
                        <a:ea typeface="+mn-ea"/>
                        <a:cs typeface="Times New Roman" pitchFamily="18" charset="0"/>
                      </a:endParaRPr>
                    </a:p>
                  </a:txBody>
                  <a:tcPr marL="51435" marR="51435" marT="0" marB="0" anchor="ctr"/>
                </a:tc>
                <a:tc>
                  <a:txBody>
                    <a:bodyPr/>
                    <a:lstStyle/>
                    <a:p>
                      <a:pPr algn="l">
                        <a:spcAft>
                          <a:spcPts val="780"/>
                        </a:spcAft>
                      </a:pPr>
                      <a:r>
                        <a:rPr lang="en-US" sz="1200" kern="100" dirty="0">
                          <a:effectLst/>
                          <a:latin typeface="+mn-ea"/>
                          <a:ea typeface="+mn-ea"/>
                        </a:rPr>
                        <a:t>2.57×10</a:t>
                      </a:r>
                      <a:r>
                        <a:rPr lang="en-US" sz="1200" kern="100" baseline="30000" dirty="0">
                          <a:effectLst/>
                          <a:latin typeface="+mn-ea"/>
                          <a:ea typeface="+mn-ea"/>
                        </a:rPr>
                        <a:t>-8</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baseline="30000" dirty="0">
                          <a:effectLst/>
                          <a:latin typeface="+mn-ea"/>
                          <a:ea typeface="+mn-ea"/>
                        </a:rPr>
                        <a:t>56</a:t>
                      </a:r>
                      <a:r>
                        <a:rPr lang="en-US" sz="1200" kern="100" dirty="0">
                          <a:effectLst/>
                          <a:latin typeface="+mn-ea"/>
                          <a:ea typeface="+mn-ea"/>
                        </a:rPr>
                        <a:t>Fe(</a:t>
                      </a:r>
                      <a:r>
                        <a:rPr lang="en-US" sz="1200" kern="100" dirty="0" err="1">
                          <a:effectLst/>
                          <a:latin typeface="+mn-ea"/>
                          <a:ea typeface="+mn-ea"/>
                        </a:rPr>
                        <a:t>γ,np</a:t>
                      </a:r>
                      <a:r>
                        <a:rPr lang="en-US" sz="1200" kern="100" dirty="0">
                          <a:effectLst/>
                          <a:latin typeface="+mn-ea"/>
                          <a:ea typeface="+mn-ea"/>
                        </a:rPr>
                        <a:t>)</a:t>
                      </a:r>
                      <a:endParaRPr lang="zh-CN" sz="1200" kern="100" dirty="0">
                        <a:effectLst/>
                        <a:latin typeface="+mn-ea"/>
                        <a:ea typeface="+mn-ea"/>
                        <a:cs typeface="Times New Roman" pitchFamily="18" charset="0"/>
                      </a:endParaRPr>
                    </a:p>
                  </a:txBody>
                  <a:tcPr marL="51435" marR="51435" marT="0" marB="0" anchor="ctr"/>
                </a:tc>
                <a:tc vMerge="1">
                  <a:tcPr/>
                </a:tc>
              </a:tr>
              <a:tr h="522941">
                <a:tc>
                  <a:txBody>
                    <a:bodyPr/>
                    <a:lstStyle/>
                    <a:p>
                      <a:pPr indent="266700" algn="l">
                        <a:spcAft>
                          <a:spcPts val="780"/>
                        </a:spcAft>
                      </a:pPr>
                      <a:r>
                        <a:rPr lang="en-US" sz="1200" kern="100" baseline="30000">
                          <a:effectLst/>
                          <a:latin typeface="+mn-ea"/>
                          <a:ea typeface="+mn-ea"/>
                        </a:rPr>
                        <a:t>60</a:t>
                      </a:r>
                      <a:r>
                        <a:rPr lang="en-US" sz="1200" kern="100">
                          <a:effectLst/>
                          <a:latin typeface="+mn-ea"/>
                          <a:ea typeface="+mn-ea"/>
                        </a:rPr>
                        <a:t>Co</a:t>
                      </a:r>
                      <a:endParaRPr lang="zh-CN" sz="1200" kern="10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a:effectLst/>
                          <a:latin typeface="+mn-ea"/>
                          <a:ea typeface="+mn-ea"/>
                        </a:rPr>
                        <a:t>5.27 a</a:t>
                      </a:r>
                      <a:endParaRPr lang="zh-CN" sz="1200" kern="100">
                        <a:effectLst/>
                        <a:latin typeface="+mn-ea"/>
                        <a:ea typeface="+mn-ea"/>
                        <a:cs typeface="Times New Roman" pitchFamily="18" charset="0"/>
                      </a:endParaRPr>
                    </a:p>
                  </a:txBody>
                  <a:tcPr marL="51435" marR="51435" marT="0" marB="0" anchor="ctr"/>
                </a:tc>
                <a:tc>
                  <a:txBody>
                    <a:bodyPr/>
                    <a:lstStyle/>
                    <a:p>
                      <a:pPr algn="l">
                        <a:spcAft>
                          <a:spcPts val="780"/>
                        </a:spcAft>
                      </a:pPr>
                      <a:r>
                        <a:rPr lang="en-US" sz="1200" kern="100">
                          <a:effectLst/>
                          <a:latin typeface="+mn-ea"/>
                          <a:ea typeface="+mn-ea"/>
                        </a:rPr>
                        <a:t>4.17×10</a:t>
                      </a:r>
                      <a:r>
                        <a:rPr lang="en-US" sz="1200" kern="100" baseline="30000">
                          <a:effectLst/>
                          <a:latin typeface="+mn-ea"/>
                          <a:ea typeface="+mn-ea"/>
                        </a:rPr>
                        <a:t>-9</a:t>
                      </a:r>
                      <a:endParaRPr lang="zh-CN" sz="1200" kern="10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baseline="30000" dirty="0">
                          <a:effectLst/>
                          <a:latin typeface="+mn-ea"/>
                          <a:ea typeface="+mn-ea"/>
                        </a:rPr>
                        <a:t>63</a:t>
                      </a:r>
                      <a:r>
                        <a:rPr lang="en-US" sz="1200" kern="100" dirty="0">
                          <a:effectLst/>
                          <a:latin typeface="+mn-ea"/>
                          <a:ea typeface="+mn-ea"/>
                        </a:rPr>
                        <a:t>Cu(γ,n2p)</a:t>
                      </a:r>
                      <a:endParaRPr lang="zh-CN" sz="1200" kern="100" dirty="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dirty="0">
                          <a:effectLst/>
                          <a:latin typeface="+mn-ea"/>
                          <a:ea typeface="+mn-ea"/>
                        </a:rPr>
                        <a:t>69.17%</a:t>
                      </a:r>
                      <a:endParaRPr lang="zh-CN" sz="1200" kern="100" dirty="0">
                        <a:effectLst/>
                        <a:latin typeface="+mn-ea"/>
                        <a:ea typeface="+mn-ea"/>
                        <a:cs typeface="Times New Roman" pitchFamily="18" charset="0"/>
                      </a:endParaRPr>
                    </a:p>
                  </a:txBody>
                  <a:tcPr marL="51435" marR="51435" marT="0" marB="0" anchor="ctr"/>
                </a:tc>
              </a:tr>
              <a:tr h="522941">
                <a:tc>
                  <a:txBody>
                    <a:bodyPr/>
                    <a:lstStyle/>
                    <a:p>
                      <a:pPr indent="266700" algn="l">
                        <a:spcAft>
                          <a:spcPts val="780"/>
                        </a:spcAft>
                      </a:pPr>
                      <a:r>
                        <a:rPr lang="en-US" sz="1200" kern="100" baseline="30000">
                          <a:effectLst/>
                          <a:latin typeface="+mn-ea"/>
                          <a:ea typeface="+mn-ea"/>
                        </a:rPr>
                        <a:t>63</a:t>
                      </a:r>
                      <a:r>
                        <a:rPr lang="en-US" sz="1200" kern="100">
                          <a:effectLst/>
                          <a:latin typeface="+mn-ea"/>
                          <a:ea typeface="+mn-ea"/>
                        </a:rPr>
                        <a:t>Ni</a:t>
                      </a:r>
                      <a:endParaRPr lang="zh-CN" sz="1200" kern="10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a:effectLst/>
                          <a:latin typeface="+mn-ea"/>
                          <a:ea typeface="+mn-ea"/>
                        </a:rPr>
                        <a:t>100.1 a</a:t>
                      </a:r>
                      <a:endParaRPr lang="zh-CN" sz="1200" kern="100">
                        <a:effectLst/>
                        <a:latin typeface="+mn-ea"/>
                        <a:ea typeface="+mn-ea"/>
                        <a:cs typeface="Times New Roman" pitchFamily="18" charset="0"/>
                      </a:endParaRPr>
                    </a:p>
                  </a:txBody>
                  <a:tcPr marL="51435" marR="51435" marT="0" marB="0" anchor="ctr"/>
                </a:tc>
                <a:tc>
                  <a:txBody>
                    <a:bodyPr/>
                    <a:lstStyle/>
                    <a:p>
                      <a:pPr algn="l">
                        <a:spcAft>
                          <a:spcPts val="780"/>
                        </a:spcAft>
                      </a:pPr>
                      <a:r>
                        <a:rPr lang="en-US" sz="1200" kern="100">
                          <a:effectLst/>
                          <a:latin typeface="+mn-ea"/>
                          <a:ea typeface="+mn-ea"/>
                        </a:rPr>
                        <a:t>2.2×10-</a:t>
                      </a:r>
                      <a:r>
                        <a:rPr lang="en-US" sz="1200" kern="100" baseline="30000">
                          <a:effectLst/>
                          <a:latin typeface="+mn-ea"/>
                          <a:ea typeface="+mn-ea"/>
                        </a:rPr>
                        <a:t>10</a:t>
                      </a:r>
                      <a:endParaRPr lang="zh-CN" sz="1200" kern="10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baseline="30000">
                          <a:effectLst/>
                          <a:latin typeface="+mn-ea"/>
                          <a:ea typeface="+mn-ea"/>
                        </a:rPr>
                        <a:t>65</a:t>
                      </a:r>
                      <a:r>
                        <a:rPr lang="en-US" sz="1200" kern="100">
                          <a:effectLst/>
                          <a:latin typeface="+mn-ea"/>
                          <a:ea typeface="+mn-ea"/>
                        </a:rPr>
                        <a:t>Cu(γ,np)</a:t>
                      </a:r>
                      <a:endParaRPr lang="zh-CN" sz="1200" kern="100">
                        <a:effectLst/>
                        <a:latin typeface="+mn-ea"/>
                        <a:ea typeface="+mn-ea"/>
                        <a:cs typeface="Times New Roman" pitchFamily="18" charset="0"/>
                      </a:endParaRPr>
                    </a:p>
                  </a:txBody>
                  <a:tcPr marL="51435" marR="51435" marT="0" marB="0" anchor="ctr"/>
                </a:tc>
                <a:tc>
                  <a:txBody>
                    <a:bodyPr/>
                    <a:lstStyle/>
                    <a:p>
                      <a:pPr indent="266700" algn="l">
                        <a:spcAft>
                          <a:spcPts val="780"/>
                        </a:spcAft>
                      </a:pPr>
                      <a:r>
                        <a:rPr lang="en-US" sz="1200" kern="100" dirty="0">
                          <a:effectLst/>
                          <a:latin typeface="+mn-ea"/>
                          <a:ea typeface="+mn-ea"/>
                        </a:rPr>
                        <a:t>30.83%</a:t>
                      </a:r>
                      <a:endParaRPr lang="zh-CN" sz="1200" kern="100" dirty="0">
                        <a:effectLst/>
                        <a:latin typeface="+mn-ea"/>
                        <a:ea typeface="+mn-ea"/>
                        <a:cs typeface="Times New Roman" pitchFamily="18" charset="0"/>
                      </a:endParaRPr>
                    </a:p>
                  </a:txBody>
                  <a:tcPr marL="51435" marR="51435" marT="0" marB="0" anchor="ctr"/>
                </a:tc>
              </a:tr>
            </a:tbl>
          </a:graphicData>
        </a:graphic>
      </p:graphicFrame>
      <p:sp>
        <p:nvSpPr>
          <p:cNvPr id="10"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
        <p:nvSpPr>
          <p:cNvPr id="11" name="文本框 10"/>
          <p:cNvSpPr txBox="1"/>
          <p:nvPr/>
        </p:nvSpPr>
        <p:spPr>
          <a:xfrm>
            <a:off x="736954" y="1419922"/>
            <a:ext cx="2988869" cy="442878"/>
          </a:xfrm>
          <a:prstGeom prst="rect">
            <a:avLst/>
          </a:prstGeom>
          <a:noFill/>
        </p:spPr>
        <p:txBody>
          <a:bodyPr wrap="square" rtlCol="0">
            <a:spAutoFit/>
          </a:bodyPr>
          <a:lstStyle/>
          <a:p>
            <a:pPr>
              <a:lnSpc>
                <a:spcPct val="150000"/>
              </a:lnSpc>
            </a:pPr>
            <a:r>
              <a:rPr lang="zh-CN" altLang="en-US" b="1" dirty="0" smtClean="0">
                <a:solidFill>
                  <a:srgbClr val="990099"/>
                </a:solidFill>
                <a:latin typeface="黑体" pitchFamily="49" charset="-122"/>
                <a:ea typeface="黑体" pitchFamily="49" charset="-122"/>
              </a:rPr>
              <a:t>活化加速器部件</a:t>
            </a:r>
            <a:endParaRPr lang="zh-CN" altLang="zh-CN" dirty="0">
              <a:latin typeface="黑体" pitchFamily="49" charset="-122"/>
              <a:ea typeface="黑体" pitchFamily="49" charset="-122"/>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02F3C9A-FCF2-4FDA-83E1-D6A98EE1B414}" type="slidenum">
              <a:rPr lang="zh-CN" altLang="en-US" smtClean="0"/>
            </a:fld>
            <a:endParaRPr lang="zh-CN" altLang="en-US"/>
          </a:p>
        </p:txBody>
      </p:sp>
      <p:graphicFrame>
        <p:nvGraphicFramePr>
          <p:cNvPr id="10" name="表格 9"/>
          <p:cNvGraphicFramePr>
            <a:graphicFrameLocks noGrp="1"/>
          </p:cNvGraphicFramePr>
          <p:nvPr/>
        </p:nvGraphicFramePr>
        <p:xfrm>
          <a:off x="1469838" y="1877416"/>
          <a:ext cx="6226361" cy="4104283"/>
        </p:xfrm>
        <a:graphic>
          <a:graphicData uri="http://schemas.openxmlformats.org/drawingml/2006/table">
            <a:tbl>
              <a:tblPr/>
              <a:tblGrid>
                <a:gridCol w="761334"/>
                <a:gridCol w="1832480"/>
                <a:gridCol w="1445029"/>
                <a:gridCol w="1445029"/>
                <a:gridCol w="742489"/>
              </a:tblGrid>
              <a:tr h="524613">
                <a:tc>
                  <a:txBody>
                    <a:bodyPr/>
                    <a:lstStyle/>
                    <a:p>
                      <a:pPr indent="266700" algn="ctr">
                        <a:spcAft>
                          <a:spcPts val="780"/>
                        </a:spcAft>
                      </a:pPr>
                      <a:r>
                        <a:rPr lang="zh-CN" sz="1100" kern="100" dirty="0">
                          <a:effectLst/>
                          <a:latin typeface="+mn-ea"/>
                          <a:ea typeface="+mn-ea"/>
                          <a:cs typeface="Arial Unicode MS" panose="020B0604020202020204" pitchFamily="34" charset="-122"/>
                        </a:rPr>
                        <a:t>参数</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zh-CN" sz="1100" kern="100">
                          <a:effectLst/>
                          <a:latin typeface="+mn-ea"/>
                          <a:ea typeface="+mn-ea"/>
                          <a:cs typeface="Arial Unicode MS" panose="020B0604020202020204" pitchFamily="34" charset="-122"/>
                        </a:rPr>
                        <a:t>物理意义</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780"/>
                        </a:spcAft>
                      </a:pPr>
                      <a:r>
                        <a:rPr lang="zh-CN" sz="1100" kern="100" dirty="0">
                          <a:effectLst/>
                          <a:latin typeface="+mn-ea"/>
                          <a:ea typeface="+mn-ea"/>
                          <a:cs typeface="Arial Unicode MS" panose="020B0604020202020204" pitchFamily="34" charset="-122"/>
                        </a:rPr>
                        <a:t>取值</a:t>
                      </a:r>
                      <a:r>
                        <a:rPr lang="en-US" sz="1100" kern="100" dirty="0">
                          <a:effectLst/>
                          <a:latin typeface="+mn-ea"/>
                          <a:ea typeface="+mn-ea"/>
                          <a:cs typeface="Arial Unicode MS" panose="020B0604020202020204" pitchFamily="34" charset="-122"/>
                        </a:rPr>
                        <a:t>/</a:t>
                      </a:r>
                      <a:r>
                        <a:rPr lang="zh-CN" sz="1100" kern="100" dirty="0">
                          <a:effectLst/>
                          <a:latin typeface="+mn-ea"/>
                          <a:ea typeface="+mn-ea"/>
                          <a:cs typeface="Arial Unicode MS" panose="020B0604020202020204" pitchFamily="34" charset="-122"/>
                        </a:rPr>
                        <a:t>计算结果</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spcAft>
                          <a:spcPts val="780"/>
                        </a:spcAft>
                      </a:pPr>
                      <a:r>
                        <a:rPr lang="zh-CN" sz="1100" kern="100">
                          <a:effectLst/>
                          <a:latin typeface="+mn-ea"/>
                          <a:ea typeface="+mn-ea"/>
                          <a:cs typeface="Arial Unicode MS" panose="020B0604020202020204" pitchFamily="34" charset="-122"/>
                        </a:rPr>
                        <a:t>单位</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13">
                <a:tc rowSpan="5">
                  <a:txBody>
                    <a:bodyPr/>
                    <a:lstStyle/>
                    <a:p>
                      <a:pPr indent="266700" algn="ctr">
                        <a:spcAft>
                          <a:spcPts val="780"/>
                        </a:spcAft>
                      </a:pPr>
                      <a:r>
                        <a:rPr lang="en-US" sz="1100" kern="100">
                          <a:effectLst/>
                          <a:latin typeface="+mn-ea"/>
                          <a:ea typeface="+mn-ea"/>
                          <a:cs typeface="Arial Unicode MS" panose="020B0604020202020204" pitchFamily="34" charset="-122"/>
                        </a:rPr>
                        <a:t>A</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indent="266700" algn="ctr" defTabSz="913765" rtl="0" eaLnBrk="1" latinLnBrk="0" hangingPunct="1">
                        <a:spcBef>
                          <a:spcPts val="0"/>
                        </a:spcBef>
                        <a:spcAft>
                          <a:spcPts val="780"/>
                        </a:spcAft>
                        <a:buClrTx/>
                        <a:buSzTx/>
                        <a:buFontTx/>
                        <a:buNone/>
                        <a:defRPr/>
                      </a:pPr>
                      <a:r>
                        <a:rPr lang="zh-CN" altLang="zh-CN" sz="1100" kern="100" dirty="0" smtClean="0">
                          <a:effectLst/>
                          <a:latin typeface="+mn-ea"/>
                          <a:ea typeface="+mn-ea"/>
                          <a:cs typeface="Arial Unicode MS" panose="020B0604020202020204" pitchFamily="34" charset="-122"/>
                        </a:rPr>
                        <a:t>加速器部件中产生的放射性核素的活度</a:t>
                      </a:r>
                      <a:endParaRPr lang="zh-CN" altLang="zh-CN" sz="1100" kern="100" dirty="0" smtClean="0">
                        <a:effectLst/>
                        <a:latin typeface="+mn-ea"/>
                        <a:ea typeface="+mn-ea"/>
                        <a:cs typeface="Times New Roman" pitchFamily="18" charset="0"/>
                      </a:endParaRPr>
                    </a:p>
                    <a:p>
                      <a:pPr indent="266700" algn="l">
                        <a:spcAft>
                          <a:spcPts val="780"/>
                        </a:spcAft>
                      </a:pP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zh-CN" sz="1100" kern="100">
                          <a:effectLst/>
                          <a:latin typeface="+mn-ea"/>
                          <a:ea typeface="+mn-ea"/>
                          <a:cs typeface="Arial Unicode MS" panose="020B0604020202020204" pitchFamily="34" charset="-122"/>
                        </a:rPr>
                        <a:t>核素</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en-US" sz="1100" kern="100" dirty="0" smtClean="0">
                          <a:effectLst/>
                          <a:latin typeface="+mn-ea"/>
                          <a:ea typeface="+mn-ea"/>
                          <a:cs typeface="Arial Unicode MS" panose="020B0604020202020204" pitchFamily="34" charset="-122"/>
                        </a:rPr>
                        <a:t> </a:t>
                      </a:r>
                      <a:r>
                        <a:rPr lang="zh-CN" sz="1100" kern="100" dirty="0">
                          <a:effectLst/>
                          <a:latin typeface="+mn-ea"/>
                          <a:ea typeface="+mn-ea"/>
                          <a:cs typeface="Arial Unicode MS" panose="020B0604020202020204" pitchFamily="34" charset="-122"/>
                        </a:rPr>
                        <a:t>直线加速器 </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266700" algn="ctr">
                        <a:spcAft>
                          <a:spcPts val="780"/>
                        </a:spcAft>
                      </a:pPr>
                      <a:r>
                        <a:rPr lang="en-US" sz="1100" kern="100">
                          <a:effectLst/>
                          <a:latin typeface="+mn-ea"/>
                          <a:ea typeface="+mn-ea"/>
                          <a:cs typeface="Arial Unicode MS" panose="020B0604020202020204" pitchFamily="34" charset="-122"/>
                        </a:rPr>
                        <a:t>Bq</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307">
                <a:tc vMerge="1">
                  <a:tcPr/>
                </a:tc>
                <a:tc vMerge="1">
                  <a:tcPr/>
                </a:tc>
                <a:tc>
                  <a:txBody>
                    <a:bodyPr/>
                    <a:lstStyle/>
                    <a:p>
                      <a:pPr indent="266700" algn="ctr">
                        <a:spcAft>
                          <a:spcPts val="780"/>
                        </a:spcAft>
                      </a:pPr>
                      <a:r>
                        <a:rPr lang="en-US" sz="1100" kern="100" baseline="30000">
                          <a:effectLst/>
                          <a:latin typeface="+mn-ea"/>
                          <a:ea typeface="+mn-ea"/>
                          <a:cs typeface="Arial Unicode MS" panose="020B0604020202020204" pitchFamily="34" charset="-122"/>
                        </a:rPr>
                        <a:t>55</a:t>
                      </a:r>
                      <a:r>
                        <a:rPr lang="en-US" sz="1100" kern="100">
                          <a:effectLst/>
                          <a:latin typeface="+mn-ea"/>
                          <a:ea typeface="+mn-ea"/>
                          <a:cs typeface="Arial Unicode MS" panose="020B0604020202020204" pitchFamily="34" charset="-122"/>
                        </a:rPr>
                        <a:t>Fe</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en-US" sz="1100" kern="100">
                          <a:effectLst/>
                          <a:latin typeface="+mn-ea"/>
                          <a:ea typeface="+mn-ea"/>
                          <a:cs typeface="Arial Unicode MS" panose="020B0604020202020204" pitchFamily="34" charset="-122"/>
                        </a:rPr>
                        <a:t>1.91</a:t>
                      </a:r>
                      <a:r>
                        <a:rPr lang="zh-CN" sz="1100" kern="100">
                          <a:effectLst/>
                          <a:latin typeface="+mn-ea"/>
                          <a:ea typeface="+mn-ea"/>
                          <a:cs typeface="Arial Unicode MS" panose="020B0604020202020204" pitchFamily="34" charset="-122"/>
                        </a:rPr>
                        <a:t>×</a:t>
                      </a:r>
                      <a:r>
                        <a:rPr lang="en-US" sz="1100" kern="100">
                          <a:effectLst/>
                          <a:latin typeface="+mn-ea"/>
                          <a:ea typeface="+mn-ea"/>
                          <a:cs typeface="Arial Unicode MS" panose="020B0604020202020204" pitchFamily="34" charset="-122"/>
                        </a:rPr>
                        <a:t>10</a:t>
                      </a:r>
                      <a:r>
                        <a:rPr lang="en-US" sz="1100" kern="100" baseline="30000">
                          <a:effectLst/>
                          <a:latin typeface="+mn-ea"/>
                          <a:ea typeface="+mn-ea"/>
                          <a:cs typeface="Arial Unicode MS" panose="020B0604020202020204" pitchFamily="34" charset="-122"/>
                        </a:rPr>
                        <a:t>7</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62307">
                <a:tc vMerge="1">
                  <a:tcPr/>
                </a:tc>
                <a:tc vMerge="1">
                  <a:tcPr/>
                </a:tc>
                <a:tc>
                  <a:txBody>
                    <a:bodyPr/>
                    <a:lstStyle/>
                    <a:p>
                      <a:pPr indent="266700" algn="ctr">
                        <a:spcAft>
                          <a:spcPts val="780"/>
                        </a:spcAft>
                      </a:pPr>
                      <a:r>
                        <a:rPr lang="en-US" sz="1100" kern="100" baseline="30000">
                          <a:effectLst/>
                          <a:latin typeface="+mn-ea"/>
                          <a:ea typeface="+mn-ea"/>
                          <a:cs typeface="Arial Unicode MS" panose="020B0604020202020204" pitchFamily="34" charset="-122"/>
                        </a:rPr>
                        <a:t>54</a:t>
                      </a:r>
                      <a:r>
                        <a:rPr lang="en-US" sz="1100" kern="100">
                          <a:effectLst/>
                          <a:latin typeface="+mn-ea"/>
                          <a:ea typeface="+mn-ea"/>
                          <a:cs typeface="Arial Unicode MS" panose="020B0604020202020204" pitchFamily="34" charset="-122"/>
                        </a:rPr>
                        <a:t>Mn</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en-US" sz="1100" kern="100">
                          <a:effectLst/>
                          <a:latin typeface="+mn-ea"/>
                          <a:ea typeface="+mn-ea"/>
                          <a:cs typeface="Arial Unicode MS" panose="020B0604020202020204" pitchFamily="34" charset="-122"/>
                        </a:rPr>
                        <a:t>1.91</a:t>
                      </a:r>
                      <a:r>
                        <a:rPr lang="zh-CN" sz="1100" kern="100">
                          <a:effectLst/>
                          <a:latin typeface="+mn-ea"/>
                          <a:ea typeface="+mn-ea"/>
                          <a:cs typeface="Arial Unicode MS" panose="020B0604020202020204" pitchFamily="34" charset="-122"/>
                        </a:rPr>
                        <a:t>×</a:t>
                      </a:r>
                      <a:r>
                        <a:rPr lang="en-US" sz="1100" kern="100">
                          <a:effectLst/>
                          <a:latin typeface="+mn-ea"/>
                          <a:ea typeface="+mn-ea"/>
                          <a:cs typeface="Arial Unicode MS" panose="020B0604020202020204" pitchFamily="34" charset="-122"/>
                        </a:rPr>
                        <a:t>10</a:t>
                      </a:r>
                      <a:r>
                        <a:rPr lang="en-US" sz="1100" kern="100" baseline="30000">
                          <a:effectLst/>
                          <a:latin typeface="+mn-ea"/>
                          <a:ea typeface="+mn-ea"/>
                          <a:cs typeface="Arial Unicode MS" panose="020B0604020202020204" pitchFamily="34" charset="-122"/>
                        </a:rPr>
                        <a:t>7</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62307">
                <a:tc vMerge="1">
                  <a:tcPr/>
                </a:tc>
                <a:tc vMerge="1">
                  <a:tcPr/>
                </a:tc>
                <a:tc>
                  <a:txBody>
                    <a:bodyPr/>
                    <a:lstStyle/>
                    <a:p>
                      <a:pPr indent="266700" algn="ctr">
                        <a:spcAft>
                          <a:spcPts val="780"/>
                        </a:spcAft>
                      </a:pPr>
                      <a:r>
                        <a:rPr lang="en-US" sz="1100" kern="100" baseline="30000">
                          <a:effectLst/>
                          <a:latin typeface="+mn-ea"/>
                          <a:ea typeface="+mn-ea"/>
                          <a:cs typeface="Arial Unicode MS" panose="020B0604020202020204" pitchFamily="34" charset="-122"/>
                        </a:rPr>
                        <a:t>60</a:t>
                      </a:r>
                      <a:r>
                        <a:rPr lang="en-US" sz="1100" kern="100">
                          <a:effectLst/>
                          <a:latin typeface="+mn-ea"/>
                          <a:ea typeface="+mn-ea"/>
                          <a:cs typeface="Arial Unicode MS" panose="020B0604020202020204" pitchFamily="34" charset="-122"/>
                        </a:rPr>
                        <a:t>Co</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en-US" sz="1100" kern="100">
                          <a:effectLst/>
                          <a:latin typeface="+mn-ea"/>
                          <a:ea typeface="+mn-ea"/>
                          <a:cs typeface="Arial Unicode MS" panose="020B0604020202020204" pitchFamily="34" charset="-122"/>
                        </a:rPr>
                        <a:t>1.55</a:t>
                      </a:r>
                      <a:r>
                        <a:rPr lang="zh-CN" sz="1100" kern="100">
                          <a:effectLst/>
                          <a:latin typeface="+mn-ea"/>
                          <a:ea typeface="+mn-ea"/>
                          <a:cs typeface="Arial Unicode MS" panose="020B0604020202020204" pitchFamily="34" charset="-122"/>
                        </a:rPr>
                        <a:t>×</a:t>
                      </a:r>
                      <a:r>
                        <a:rPr lang="en-US" sz="1100" kern="100">
                          <a:effectLst/>
                          <a:latin typeface="+mn-ea"/>
                          <a:ea typeface="+mn-ea"/>
                          <a:cs typeface="Arial Unicode MS" panose="020B0604020202020204" pitchFamily="34" charset="-122"/>
                        </a:rPr>
                        <a:t>10</a:t>
                      </a:r>
                      <a:r>
                        <a:rPr lang="en-US" sz="1100" kern="100" baseline="30000">
                          <a:effectLst/>
                          <a:latin typeface="+mn-ea"/>
                          <a:ea typeface="+mn-ea"/>
                          <a:cs typeface="Arial Unicode MS" panose="020B0604020202020204" pitchFamily="34" charset="-122"/>
                        </a:rPr>
                        <a:t>7</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62307">
                <a:tc vMerge="1">
                  <a:tcPr/>
                </a:tc>
                <a:tc vMerge="1">
                  <a:tcPr/>
                </a:tc>
                <a:tc>
                  <a:txBody>
                    <a:bodyPr/>
                    <a:lstStyle/>
                    <a:p>
                      <a:pPr indent="266700" algn="ctr">
                        <a:spcAft>
                          <a:spcPts val="780"/>
                        </a:spcAft>
                      </a:pPr>
                      <a:r>
                        <a:rPr lang="en-US" sz="1100" kern="100" baseline="30000">
                          <a:effectLst/>
                          <a:latin typeface="+mn-ea"/>
                          <a:ea typeface="+mn-ea"/>
                          <a:cs typeface="Arial Unicode MS" panose="020B0604020202020204" pitchFamily="34" charset="-122"/>
                        </a:rPr>
                        <a:t>63</a:t>
                      </a:r>
                      <a:r>
                        <a:rPr lang="en-US" sz="1100" kern="100">
                          <a:effectLst/>
                          <a:latin typeface="+mn-ea"/>
                          <a:ea typeface="+mn-ea"/>
                          <a:cs typeface="Arial Unicode MS" panose="020B0604020202020204" pitchFamily="34" charset="-122"/>
                        </a:rPr>
                        <a:t>Ni</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en-US" sz="1100" kern="100" dirty="0">
                          <a:effectLst/>
                          <a:latin typeface="+mn-ea"/>
                          <a:ea typeface="+mn-ea"/>
                          <a:cs typeface="Arial Unicode MS" panose="020B0604020202020204" pitchFamily="34" charset="-122"/>
                        </a:rPr>
                        <a:t>6.9</a:t>
                      </a:r>
                      <a:r>
                        <a:rPr lang="zh-CN" sz="1100" kern="100" dirty="0">
                          <a:effectLst/>
                          <a:latin typeface="+mn-ea"/>
                          <a:ea typeface="+mn-ea"/>
                          <a:cs typeface="Arial Unicode MS" panose="020B0604020202020204" pitchFamily="34" charset="-122"/>
                        </a:rPr>
                        <a:t>×</a:t>
                      </a:r>
                      <a:r>
                        <a:rPr lang="en-US" sz="1100" kern="100" dirty="0">
                          <a:effectLst/>
                          <a:latin typeface="+mn-ea"/>
                          <a:ea typeface="+mn-ea"/>
                          <a:cs typeface="Arial Unicode MS" panose="020B0604020202020204" pitchFamily="34" charset="-122"/>
                        </a:rPr>
                        <a:t>10</a:t>
                      </a:r>
                      <a:r>
                        <a:rPr lang="en-US" sz="1100" kern="100" baseline="30000" dirty="0">
                          <a:effectLst/>
                          <a:latin typeface="+mn-ea"/>
                          <a:ea typeface="+mn-ea"/>
                          <a:cs typeface="Arial Unicode MS" panose="020B0604020202020204" pitchFamily="34" charset="-122"/>
                        </a:rPr>
                        <a:t>7</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786920">
                <a:tc>
                  <a:txBody>
                    <a:bodyPr/>
                    <a:lstStyle/>
                    <a:p>
                      <a:pPr indent="266700" algn="ctr">
                        <a:spcAft>
                          <a:spcPts val="780"/>
                        </a:spcAft>
                      </a:pPr>
                      <a:r>
                        <a:rPr lang="en-US" sz="1100" kern="100" dirty="0">
                          <a:effectLst/>
                          <a:latin typeface="+mn-ea"/>
                          <a:ea typeface="+mn-ea"/>
                          <a:cs typeface="Arial Unicode MS" panose="020B0604020202020204" pitchFamily="34" charset="-122"/>
                        </a:rPr>
                        <a:t>W</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zh-CN" sz="1100" kern="100">
                          <a:effectLst/>
                          <a:latin typeface="+mn-ea"/>
                          <a:ea typeface="+mn-ea"/>
                          <a:cs typeface="Arial Unicode MS" panose="020B0604020202020204" pitchFamily="34" charset="-122"/>
                        </a:rPr>
                        <a:t>电子束损失功率</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780"/>
                        </a:spcAft>
                      </a:pPr>
                      <a:r>
                        <a:rPr lang="en-US" sz="1100" kern="100" dirty="0">
                          <a:effectLst/>
                          <a:latin typeface="+mn-ea"/>
                          <a:ea typeface="+mn-ea"/>
                          <a:cs typeface="Arial Unicode MS" panose="020B0604020202020204" pitchFamily="34" charset="-122"/>
                        </a:rPr>
                        <a:t>0.04</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spcAft>
                          <a:spcPts val="780"/>
                        </a:spcAft>
                      </a:pPr>
                      <a:r>
                        <a:rPr lang="en-US" sz="1100" kern="100">
                          <a:effectLst/>
                          <a:latin typeface="+mn-ea"/>
                          <a:ea typeface="+mn-ea"/>
                          <a:cs typeface="Arial Unicode MS" panose="020B0604020202020204" pitchFamily="34" charset="-122"/>
                        </a:rPr>
                        <a:t>J/s</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159">
                <a:tc>
                  <a:txBody>
                    <a:bodyPr/>
                    <a:lstStyle/>
                    <a:p>
                      <a:pPr indent="266700" algn="ctr">
                        <a:spcAft>
                          <a:spcPts val="780"/>
                        </a:spcAft>
                      </a:pPr>
                      <a:r>
                        <a:rPr lang="en-US" sz="1100" kern="100">
                          <a:effectLst/>
                          <a:latin typeface="+mn-ea"/>
                          <a:ea typeface="+mn-ea"/>
                          <a:cs typeface="Arial Unicode MS" panose="020B0604020202020204" pitchFamily="34" charset="-122"/>
                        </a:rPr>
                        <a:t>F</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zh-CN" sz="1100" kern="100" dirty="0">
                          <a:effectLst/>
                          <a:latin typeface="+mn-ea"/>
                          <a:ea typeface="+mn-ea"/>
                          <a:cs typeface="Arial Unicode MS" panose="020B0604020202020204" pitchFamily="34" charset="-122"/>
                        </a:rPr>
                        <a:t>电子束的能量转化成轫致辐射并被固体</a:t>
                      </a:r>
                      <a:r>
                        <a:rPr lang="zh-CN" sz="1100" kern="100" dirty="0" smtClean="0">
                          <a:effectLst/>
                          <a:latin typeface="+mn-ea"/>
                          <a:ea typeface="+mn-ea"/>
                          <a:cs typeface="Arial Unicode MS" panose="020B0604020202020204" pitchFamily="34" charset="-122"/>
                        </a:rPr>
                        <a:t>介质吸收的</a:t>
                      </a:r>
                      <a:r>
                        <a:rPr lang="zh-CN" sz="1100" kern="100" dirty="0">
                          <a:effectLst/>
                          <a:latin typeface="+mn-ea"/>
                          <a:ea typeface="+mn-ea"/>
                          <a:cs typeface="Arial Unicode MS" panose="020B0604020202020204" pitchFamily="34" charset="-122"/>
                        </a:rPr>
                        <a:t>比例</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780"/>
                        </a:spcAft>
                      </a:pPr>
                      <a:r>
                        <a:rPr lang="en-US" sz="1100" kern="100">
                          <a:effectLst/>
                          <a:latin typeface="+mn-ea"/>
                          <a:ea typeface="+mn-ea"/>
                          <a:cs typeface="Arial Unicode MS" panose="020B0604020202020204" pitchFamily="34" charset="-122"/>
                        </a:rPr>
                        <a:t>0.5</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spcAft>
                          <a:spcPts val="780"/>
                        </a:spcAft>
                      </a:pPr>
                      <a:r>
                        <a:rPr lang="en-US" sz="1100" kern="100">
                          <a:effectLst/>
                          <a:latin typeface="+mn-ea"/>
                          <a:ea typeface="+mn-ea"/>
                          <a:cs typeface="Arial Unicode MS" panose="020B0604020202020204" pitchFamily="34" charset="-122"/>
                        </a:rPr>
                        <a:t> </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50">
                <a:tc>
                  <a:txBody>
                    <a:bodyPr/>
                    <a:lstStyle/>
                    <a:p>
                      <a:pPr indent="266700" algn="ctr">
                        <a:spcAft>
                          <a:spcPts val="780"/>
                        </a:spcAft>
                      </a:pPr>
                      <a:r>
                        <a:rPr lang="en-US" sz="1100" kern="100">
                          <a:effectLst/>
                          <a:latin typeface="+mn-ea"/>
                          <a:ea typeface="+mn-ea"/>
                          <a:cs typeface="Arial Unicode MS" panose="020B0604020202020204" pitchFamily="34" charset="-122"/>
                        </a:rPr>
                        <a:t>Y</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780"/>
                        </a:spcAft>
                      </a:pPr>
                      <a:r>
                        <a:rPr lang="zh-CN" sz="1100" kern="100">
                          <a:effectLst/>
                          <a:latin typeface="+mn-ea"/>
                          <a:ea typeface="+mn-ea"/>
                          <a:cs typeface="Arial Unicode MS" panose="020B0604020202020204" pitchFamily="34" charset="-122"/>
                        </a:rPr>
                        <a:t>放射性核素产额</a:t>
                      </a:r>
                      <a:endParaRPr lang="zh-CN" sz="1100" kern="100">
                        <a:effectLst/>
                        <a:latin typeface="+mn-ea"/>
                        <a:ea typeface="+mn-ea"/>
                        <a:cs typeface="Times New Roman" pitchFamily="18" charset="0"/>
                      </a:endParaRPr>
                    </a:p>
                    <a:p>
                      <a:pPr indent="266700" algn="ctr">
                        <a:spcAft>
                          <a:spcPts val="780"/>
                        </a:spcAft>
                      </a:pPr>
                      <a:r>
                        <a:rPr lang="en-US" sz="1100" kern="100">
                          <a:effectLst/>
                          <a:latin typeface="+mn-ea"/>
                          <a:ea typeface="+mn-ea"/>
                          <a:cs typeface="Arial Unicode MS" panose="020B0604020202020204" pitchFamily="34" charset="-122"/>
                        </a:rPr>
                        <a:t>Y=1.21×10</a:t>
                      </a:r>
                      <a:r>
                        <a:rPr lang="en-US" sz="1100" kern="100" baseline="30000">
                          <a:effectLst/>
                          <a:latin typeface="+mn-ea"/>
                          <a:ea typeface="+mn-ea"/>
                          <a:cs typeface="Arial Unicode MS" panose="020B0604020202020204" pitchFamily="34" charset="-122"/>
                        </a:rPr>
                        <a:t>8</a:t>
                      </a:r>
                      <a:r>
                        <a:rPr lang="en-US" sz="1100" kern="100">
                          <a:effectLst/>
                          <a:latin typeface="+mn-ea"/>
                          <a:ea typeface="+mn-ea"/>
                          <a:cs typeface="Arial Unicode MS" panose="020B0604020202020204" pitchFamily="34" charset="-122"/>
                        </a:rPr>
                        <a:t>Z</a:t>
                      </a:r>
                      <a:r>
                        <a:rPr lang="en-US" sz="1100" kern="100" baseline="30000">
                          <a:effectLst/>
                          <a:latin typeface="+mn-ea"/>
                          <a:ea typeface="+mn-ea"/>
                          <a:cs typeface="Arial Unicode MS" panose="020B0604020202020204" pitchFamily="34" charset="-122"/>
                        </a:rPr>
                        <a:t>0.66</a:t>
                      </a:r>
                      <a:endParaRPr lang="zh-CN" sz="1100" kern="10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spcAft>
                          <a:spcPts val="780"/>
                        </a:spcAft>
                      </a:pPr>
                      <a:r>
                        <a:rPr lang="en-US" sz="1100" kern="100" dirty="0">
                          <a:effectLst/>
                          <a:latin typeface="+mn-ea"/>
                          <a:ea typeface="+mn-ea"/>
                          <a:cs typeface="Arial Unicode MS" panose="020B0604020202020204" pitchFamily="34" charset="-122"/>
                        </a:rPr>
                        <a:t>Z[Fe]=26</a:t>
                      </a:r>
                      <a:r>
                        <a:rPr lang="zh-CN" sz="1100" kern="100" dirty="0">
                          <a:effectLst/>
                          <a:latin typeface="+mn-ea"/>
                          <a:ea typeface="+mn-ea"/>
                          <a:cs typeface="Arial Unicode MS" panose="020B0604020202020204" pitchFamily="34" charset="-122"/>
                        </a:rPr>
                        <a:t>，</a:t>
                      </a:r>
                      <a:r>
                        <a:rPr lang="en-US" sz="1100" kern="100" dirty="0">
                          <a:effectLst/>
                          <a:latin typeface="+mn-ea"/>
                          <a:ea typeface="+mn-ea"/>
                          <a:cs typeface="Arial Unicode MS" panose="020B0604020202020204" pitchFamily="34" charset="-122"/>
                        </a:rPr>
                        <a:t>Y[Fe]=1.04×10</a:t>
                      </a:r>
                      <a:r>
                        <a:rPr lang="en-US" sz="1100" kern="100" baseline="30000" dirty="0">
                          <a:effectLst/>
                          <a:latin typeface="+mn-ea"/>
                          <a:ea typeface="+mn-ea"/>
                          <a:cs typeface="Arial Unicode MS" panose="020B0604020202020204" pitchFamily="34" charset="-122"/>
                        </a:rPr>
                        <a:t>9</a:t>
                      </a:r>
                      <a:endParaRPr lang="zh-CN" sz="1100" kern="100" dirty="0">
                        <a:effectLst/>
                        <a:latin typeface="+mn-ea"/>
                        <a:ea typeface="+mn-ea"/>
                        <a:cs typeface="Times New Roman" pitchFamily="18" charset="0"/>
                      </a:endParaRPr>
                    </a:p>
                    <a:p>
                      <a:pPr indent="266700" algn="ctr">
                        <a:spcAft>
                          <a:spcPts val="780"/>
                        </a:spcAft>
                      </a:pPr>
                      <a:r>
                        <a:rPr lang="en-US" sz="1100" kern="100" dirty="0">
                          <a:effectLst/>
                          <a:latin typeface="+mn-ea"/>
                          <a:ea typeface="+mn-ea"/>
                          <a:cs typeface="Arial Unicode MS" panose="020B0604020202020204" pitchFamily="34" charset="-122"/>
                        </a:rPr>
                        <a:t>Z[Cu]=29</a:t>
                      </a:r>
                      <a:r>
                        <a:rPr lang="zh-CN" sz="1100" kern="100" dirty="0">
                          <a:effectLst/>
                          <a:latin typeface="+mn-ea"/>
                          <a:ea typeface="+mn-ea"/>
                          <a:cs typeface="Arial Unicode MS" panose="020B0604020202020204" pitchFamily="34" charset="-122"/>
                        </a:rPr>
                        <a:t>，</a:t>
                      </a:r>
                      <a:r>
                        <a:rPr lang="en-US" sz="1100" kern="100" dirty="0">
                          <a:effectLst/>
                          <a:latin typeface="+mn-ea"/>
                          <a:ea typeface="+mn-ea"/>
                          <a:cs typeface="Arial Unicode MS" panose="020B0604020202020204" pitchFamily="34" charset="-122"/>
                        </a:rPr>
                        <a:t>Y[Cu]=1.12×10</a:t>
                      </a:r>
                      <a:r>
                        <a:rPr lang="en-US" sz="1100" kern="100" baseline="30000" dirty="0">
                          <a:effectLst/>
                          <a:latin typeface="+mn-ea"/>
                          <a:ea typeface="+mn-ea"/>
                          <a:cs typeface="Arial Unicode MS" panose="020B0604020202020204" pitchFamily="34" charset="-122"/>
                        </a:rPr>
                        <a:t>9</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indent="266700" algn="ctr">
                        <a:spcAft>
                          <a:spcPts val="780"/>
                        </a:spcAft>
                      </a:pPr>
                      <a:r>
                        <a:rPr lang="en-US" sz="1100" kern="100" dirty="0">
                          <a:effectLst/>
                          <a:latin typeface="+mn-ea"/>
                          <a:ea typeface="+mn-ea"/>
                          <a:cs typeface="Arial Unicode MS" panose="020B0604020202020204" pitchFamily="34" charset="-122"/>
                        </a:rPr>
                        <a:t>n/J</a:t>
                      </a:r>
                      <a:endParaRPr lang="zh-CN" sz="1100" kern="100" dirty="0">
                        <a:effectLst/>
                        <a:latin typeface="+mn-ea"/>
                        <a:ea typeface="+mn-ea"/>
                        <a:cs typeface="Times New Roman"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感生放射性</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887" y="410723"/>
            <a:ext cx="7199313" cy="1138808"/>
          </a:xfrm>
        </p:spPr>
        <p:txBody>
          <a:bodyPr/>
          <a:lstStyle/>
          <a:p>
            <a:r>
              <a:rPr lang="zh-CN" altLang="en-US" dirty="0" smtClean="0">
                <a:solidFill>
                  <a:srgbClr val="990099"/>
                </a:solidFill>
                <a:latin typeface="+mn-ea"/>
                <a:ea typeface="+mn-ea"/>
              </a:rPr>
              <a:t>装置介绍</a:t>
            </a:r>
            <a:r>
              <a:rPr lang="en-US" altLang="zh-CN" dirty="0" smtClean="0">
                <a:solidFill>
                  <a:srgbClr val="990099"/>
                </a:solidFill>
                <a:latin typeface="+mn-ea"/>
                <a:ea typeface="+mn-ea"/>
              </a:rPr>
              <a:t>——</a:t>
            </a:r>
            <a:r>
              <a:rPr lang="zh-CN" altLang="en-US" dirty="0" smtClean="0">
                <a:solidFill>
                  <a:srgbClr val="990099"/>
                </a:solidFill>
                <a:latin typeface="+mn-ea"/>
                <a:ea typeface="+mn-ea"/>
              </a:rPr>
              <a:t>激光系统参数</a:t>
            </a:r>
            <a:endParaRPr lang="zh-CN" altLang="en-US" dirty="0">
              <a:solidFill>
                <a:srgbClr val="990099"/>
              </a:solidFill>
              <a:latin typeface="+mn-ea"/>
              <a:ea typeface="+mn-ea"/>
            </a:endParaRPr>
          </a:p>
        </p:txBody>
      </p:sp>
      <p:sp>
        <p:nvSpPr>
          <p:cNvPr id="4" name="灯片编号占位符 3"/>
          <p:cNvSpPr>
            <a:spLocks noGrp="1"/>
          </p:cNvSpPr>
          <p:nvPr>
            <p:ph type="sldNum" sz="quarter" idx="4"/>
          </p:nvPr>
        </p:nvSpPr>
        <p:spPr/>
        <p:txBody>
          <a:bodyPr/>
          <a:lstStyle/>
          <a:p>
            <a:fld id="{CA22802C-5A16-41DF-9B29-D131635E4942}" type="slidenum">
              <a:rPr lang="zh-CN" altLang="en-US" smtClean="0"/>
            </a:fld>
            <a:endParaRPr lang="en-US" altLang="zh-CN"/>
          </a:p>
        </p:txBody>
      </p:sp>
      <p:graphicFrame>
        <p:nvGraphicFramePr>
          <p:cNvPr id="5" name="表格 4"/>
          <p:cNvGraphicFramePr>
            <a:graphicFrameLocks noGrp="1"/>
          </p:cNvGraphicFramePr>
          <p:nvPr/>
        </p:nvGraphicFramePr>
        <p:xfrm>
          <a:off x="1392606" y="1720168"/>
          <a:ext cx="6480124" cy="4706844"/>
        </p:xfrm>
        <a:graphic>
          <a:graphicData uri="http://schemas.openxmlformats.org/drawingml/2006/table">
            <a:tbl>
              <a:tblPr firstRow="1" bandRow="1">
                <a:tableStyleId>{B301B821-A1FF-4177-AEE7-76D212191A09}</a:tableStyleId>
              </a:tblPr>
              <a:tblGrid>
                <a:gridCol w="2777196"/>
                <a:gridCol w="2545763"/>
                <a:gridCol w="1157165"/>
              </a:tblGrid>
              <a:tr h="392237">
                <a:tc>
                  <a:txBody>
                    <a:bodyPr/>
                    <a:lstStyle/>
                    <a:p>
                      <a:pPr>
                        <a:spcAft>
                          <a:spcPts val="0"/>
                        </a:spcAft>
                      </a:pPr>
                      <a:r>
                        <a:rPr lang="zh-CN" sz="1900" dirty="0">
                          <a:effectLst/>
                        </a:rPr>
                        <a:t>激光参数</a:t>
                      </a:r>
                      <a:endParaRPr lang="zh-CN" sz="19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spcAft>
                          <a:spcPts val="0"/>
                        </a:spcAft>
                      </a:pPr>
                      <a:r>
                        <a:rPr lang="zh-CN" sz="1900" dirty="0">
                          <a:effectLst/>
                        </a:rPr>
                        <a:t>数值</a:t>
                      </a:r>
                      <a:endParaRPr lang="zh-CN" sz="19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a:spcAft>
                          <a:spcPts val="0"/>
                        </a:spcAft>
                      </a:pPr>
                      <a:r>
                        <a:rPr lang="zh-CN" sz="1900" dirty="0">
                          <a:effectLst/>
                        </a:rPr>
                        <a:t>单位</a:t>
                      </a:r>
                      <a:endParaRPr lang="zh-CN" sz="19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392237">
                <a:tc>
                  <a:txBody>
                    <a:bodyPr/>
                    <a:lstStyle/>
                    <a:p>
                      <a:pPr>
                        <a:spcAft>
                          <a:spcPts val="0"/>
                        </a:spcAft>
                      </a:pPr>
                      <a:r>
                        <a:rPr lang="zh-CN" sz="1600" dirty="0">
                          <a:effectLst/>
                        </a:rPr>
                        <a:t>中心波长</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780</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nm</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a:effectLst/>
                        </a:rPr>
                        <a:t>带宽（</a:t>
                      </a:r>
                      <a:r>
                        <a:rPr lang="en-US" sz="1600">
                          <a:effectLst/>
                        </a:rPr>
                        <a:t>FWHM</a:t>
                      </a:r>
                      <a:r>
                        <a:rPr lang="zh-CN" sz="1600">
                          <a:effectLst/>
                        </a:rPr>
                        <a:t>）</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10</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nm</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dirty="0">
                          <a:effectLst/>
                        </a:rPr>
                        <a:t>脉冲能量</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0</a:t>
                      </a:r>
                      <a:r>
                        <a:rPr lang="zh-CN" sz="1600" dirty="0">
                          <a:effectLst/>
                        </a:rPr>
                        <a:t>～</a:t>
                      </a:r>
                      <a:r>
                        <a:rPr lang="en-US" sz="1600" dirty="0">
                          <a:effectLst/>
                        </a:rPr>
                        <a:t>5</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J</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dirty="0">
                          <a:effectLst/>
                        </a:rPr>
                        <a:t>重复频率</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altLang="zh-CN" sz="1800" kern="1200" dirty="0" smtClean="0">
                          <a:effectLst/>
                        </a:rPr>
                        <a:t>5Hz/N(N=1～5) </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Hz</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dirty="0">
                          <a:effectLst/>
                        </a:rPr>
                        <a:t>脉冲宽度（</a:t>
                      </a:r>
                      <a:r>
                        <a:rPr lang="en-US" sz="1600" dirty="0" err="1">
                          <a:effectLst/>
                        </a:rPr>
                        <a:t>rms</a:t>
                      </a:r>
                      <a:r>
                        <a:rPr lang="zh-CN" sz="1600" dirty="0">
                          <a:effectLst/>
                        </a:rPr>
                        <a:t>）</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0.1~10</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ps</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a:effectLst/>
                        </a:rPr>
                        <a:t>能量稳定性（</a:t>
                      </a:r>
                      <a:r>
                        <a:rPr lang="en-US" sz="1600">
                          <a:effectLst/>
                        </a:rPr>
                        <a:t>rms</a:t>
                      </a:r>
                      <a:r>
                        <a:rPr lang="zh-CN" sz="1600">
                          <a:effectLst/>
                        </a:rPr>
                        <a:t>）</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1.5% (</a:t>
                      </a:r>
                      <a:r>
                        <a:rPr lang="zh-CN" sz="1600" dirty="0">
                          <a:effectLst/>
                        </a:rPr>
                        <a:t>短期</a:t>
                      </a:r>
                      <a:r>
                        <a:rPr lang="en-US" sz="1600" dirty="0" smtClean="0">
                          <a:effectLst/>
                        </a:rPr>
                        <a:t>)</a:t>
                      </a:r>
                      <a:r>
                        <a:rPr lang="en-US" sz="1600" baseline="0" dirty="0" smtClean="0">
                          <a:effectLst/>
                        </a:rPr>
                        <a:t>   </a:t>
                      </a:r>
                      <a:r>
                        <a:rPr lang="en-US" sz="1600" dirty="0" smtClean="0">
                          <a:effectLst/>
                        </a:rPr>
                        <a:t>2.0</a:t>
                      </a:r>
                      <a:r>
                        <a:rPr lang="en-US" sz="1600" dirty="0">
                          <a:effectLst/>
                        </a:rPr>
                        <a:t>% (</a:t>
                      </a:r>
                      <a:r>
                        <a:rPr lang="zh-CN" sz="1600" dirty="0">
                          <a:effectLst/>
                        </a:rPr>
                        <a:t>长期</a:t>
                      </a:r>
                      <a:r>
                        <a:rPr lang="en-US" sz="1600" dirty="0">
                          <a:effectLst/>
                        </a:rPr>
                        <a:t>)</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 </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a:effectLst/>
                        </a:rPr>
                        <a:t>光束质量（</a:t>
                      </a:r>
                      <a:r>
                        <a:rPr lang="en-US" sz="1600">
                          <a:effectLst/>
                        </a:rPr>
                        <a:t>M^2</a:t>
                      </a:r>
                      <a:r>
                        <a:rPr lang="zh-CN" sz="1600">
                          <a:effectLst/>
                        </a:rPr>
                        <a:t>）</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&lt;1.5</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 </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a:effectLst/>
                        </a:rPr>
                        <a:t>聚焦光斑尺寸（</a:t>
                      </a:r>
                      <a:r>
                        <a:rPr lang="en-US" sz="1600">
                          <a:effectLst/>
                        </a:rPr>
                        <a:t>rms</a:t>
                      </a:r>
                      <a:r>
                        <a:rPr lang="zh-CN" sz="1600">
                          <a:effectLst/>
                        </a:rPr>
                        <a:t>）</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CN" sz="1600" dirty="0">
                          <a:effectLst/>
                        </a:rPr>
                        <a:t>～</a:t>
                      </a:r>
                      <a:r>
                        <a:rPr lang="en-US" sz="1600" dirty="0">
                          <a:effectLst/>
                        </a:rPr>
                        <a:t>15</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um</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a:effectLst/>
                        </a:rPr>
                        <a:t>聚焦光斑尺寸抖动（</a:t>
                      </a:r>
                      <a:r>
                        <a:rPr lang="en-US" sz="1600">
                          <a:effectLst/>
                        </a:rPr>
                        <a:t>rms</a:t>
                      </a:r>
                      <a:r>
                        <a:rPr lang="zh-CN" sz="1600">
                          <a:effectLst/>
                        </a:rPr>
                        <a:t>）</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&lt;3%</a:t>
                      </a:r>
                      <a:r>
                        <a:rPr lang="zh-CN" sz="1600">
                          <a:effectLst/>
                        </a:rPr>
                        <a:t>束团尺寸</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 </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a:effectLst/>
                        </a:rPr>
                        <a:t>焦斑位置稳定性（</a:t>
                      </a:r>
                      <a:r>
                        <a:rPr lang="en-US" sz="1600">
                          <a:effectLst/>
                        </a:rPr>
                        <a:t>rms</a:t>
                      </a:r>
                      <a:r>
                        <a:rPr lang="zh-CN" sz="1600">
                          <a:effectLst/>
                        </a:rPr>
                        <a:t>）</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a:effectLst/>
                        </a:rPr>
                        <a:t>&lt;15%</a:t>
                      </a:r>
                      <a:r>
                        <a:rPr lang="zh-CN" sz="1600">
                          <a:effectLst/>
                        </a:rPr>
                        <a:t>束团尺寸</a:t>
                      </a:r>
                      <a:endParaRPr lang="zh-CN" sz="160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 </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37">
                <a:tc>
                  <a:txBody>
                    <a:bodyPr/>
                    <a:lstStyle/>
                    <a:p>
                      <a:pPr>
                        <a:spcAft>
                          <a:spcPts val="0"/>
                        </a:spcAft>
                      </a:pPr>
                      <a:r>
                        <a:rPr lang="zh-CN" sz="1600" dirty="0">
                          <a:effectLst/>
                        </a:rPr>
                        <a:t>到达时间抖动（</a:t>
                      </a:r>
                      <a:r>
                        <a:rPr lang="en-US" sz="1600" dirty="0" err="1">
                          <a:effectLst/>
                        </a:rPr>
                        <a:t>rms</a:t>
                      </a:r>
                      <a:r>
                        <a:rPr lang="zh-CN" sz="1600" dirty="0">
                          <a:effectLst/>
                        </a:rPr>
                        <a:t>）</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&lt;0.5</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effectLst/>
                        </a:rPr>
                        <a:t>ps</a:t>
                      </a:r>
                      <a:endParaRPr lang="zh-CN" sz="1600" dirty="0">
                        <a:effectLst/>
                        <a:latin typeface="Arial Unicode MS"/>
                        <a:ea typeface="微软雅黑"/>
                        <a:cs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CA22802C-5A16-41DF-9B29-D131635E4942}" type="slidenum">
              <a:rPr lang="zh-CN" altLang="en-US" smtClean="0"/>
            </a:fld>
            <a:endParaRPr lang="en-US" altLang="zh-CN"/>
          </a:p>
        </p:txBody>
      </p:sp>
      <p:sp>
        <p:nvSpPr>
          <p:cNvPr id="6" name="内容占位符 2"/>
          <p:cNvSpPr txBox="1"/>
          <p:nvPr/>
        </p:nvSpPr>
        <p:spPr bwMode="auto">
          <a:xfrm>
            <a:off x="496887" y="1603268"/>
            <a:ext cx="8062913" cy="2546522"/>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a:lnSpc>
                <a:spcPct val="150000"/>
              </a:lnSpc>
            </a:pPr>
            <a:r>
              <a:rPr lang="zh-CN" altLang="en-US" sz="1800" dirty="0" smtClean="0"/>
              <a:t>电子</a:t>
            </a:r>
            <a:r>
              <a:rPr lang="zh-CN" altLang="zh-CN" sz="1800" dirty="0" smtClean="0"/>
              <a:t>加速器</a:t>
            </a:r>
            <a:r>
              <a:rPr lang="zh-CN" altLang="en-US" sz="1800" dirty="0" smtClean="0"/>
              <a:t>源项参数</a:t>
            </a:r>
            <a:r>
              <a:rPr lang="zh-CN" altLang="en-US" sz="1800" kern="100" dirty="0" smtClean="0">
                <a:latin typeface="+mn-ea"/>
              </a:rPr>
              <a:t>：</a:t>
            </a:r>
            <a:endParaRPr lang="en-US" altLang="zh-CN" sz="1800" kern="100" dirty="0" smtClean="0">
              <a:latin typeface="+mn-ea"/>
            </a:endParaRPr>
          </a:p>
          <a:p>
            <a:pPr lvl="1">
              <a:lnSpc>
                <a:spcPct val="150000"/>
              </a:lnSpc>
            </a:pPr>
            <a:r>
              <a:rPr lang="zh-CN" altLang="en-US" sz="1800" dirty="0" smtClean="0"/>
              <a:t>电子能量：一期</a:t>
            </a:r>
            <a:r>
              <a:rPr lang="en-US" altLang="zh-CN" sz="1800" dirty="0" smtClean="0"/>
              <a:t>400MeV     </a:t>
            </a:r>
            <a:r>
              <a:rPr lang="zh-CN" altLang="en-US" sz="1800" dirty="0" smtClean="0"/>
              <a:t>二期</a:t>
            </a:r>
            <a:r>
              <a:rPr lang="en-US" altLang="zh-CN" sz="1800" dirty="0" smtClean="0"/>
              <a:t>1GeV  </a:t>
            </a:r>
            <a:endParaRPr lang="en-US" altLang="zh-CN" sz="1800" dirty="0" smtClean="0"/>
          </a:p>
          <a:p>
            <a:pPr lvl="1">
              <a:lnSpc>
                <a:spcPct val="150000"/>
              </a:lnSpc>
            </a:pPr>
            <a:r>
              <a:rPr lang="zh-CN" altLang="en-US" sz="1800" dirty="0" smtClean="0"/>
              <a:t>重复频率：</a:t>
            </a:r>
            <a:r>
              <a:rPr lang="en-US" altLang="zh-CN" sz="1800" dirty="0" smtClean="0"/>
              <a:t>10HZ</a:t>
            </a:r>
            <a:endParaRPr lang="en-US" altLang="zh-CN" sz="1800" dirty="0" smtClean="0"/>
          </a:p>
          <a:p>
            <a:pPr lvl="1">
              <a:lnSpc>
                <a:spcPct val="150000"/>
              </a:lnSpc>
            </a:pPr>
            <a:r>
              <a:rPr lang="zh-CN" altLang="en-US" sz="1800" dirty="0"/>
              <a:t>电荷</a:t>
            </a:r>
            <a:r>
              <a:rPr lang="zh-CN" altLang="en-US" sz="1800" dirty="0" smtClean="0"/>
              <a:t>量：    </a:t>
            </a:r>
            <a:r>
              <a:rPr lang="en-US" altLang="zh-CN" sz="1800" dirty="0" smtClean="0"/>
              <a:t>1nC</a:t>
            </a:r>
            <a:endParaRPr lang="en-US" altLang="zh-CN" sz="1800" dirty="0" smtClean="0"/>
          </a:p>
          <a:p>
            <a:pPr lvl="1">
              <a:lnSpc>
                <a:spcPct val="150000"/>
              </a:lnSpc>
            </a:pPr>
            <a:r>
              <a:rPr lang="zh-CN" altLang="en-US" sz="1800" dirty="0" smtClean="0"/>
              <a:t>束流功率：</a:t>
            </a:r>
            <a:r>
              <a:rPr lang="en-US" altLang="zh-CN" sz="1800" dirty="0" smtClean="0"/>
              <a:t>4W</a:t>
            </a:r>
            <a:endParaRPr lang="zh-CN" altLang="en-US" sz="1800" kern="0" dirty="0"/>
          </a:p>
        </p:txBody>
      </p:sp>
      <p:sp>
        <p:nvSpPr>
          <p:cNvPr id="7" name="内容占位符 2"/>
          <p:cNvSpPr txBox="1"/>
          <p:nvPr/>
        </p:nvSpPr>
        <p:spPr bwMode="auto">
          <a:xfrm>
            <a:off x="496887" y="3997391"/>
            <a:ext cx="7669214" cy="1244772"/>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a:lnSpc>
                <a:spcPct val="150000"/>
              </a:lnSpc>
            </a:pPr>
            <a:r>
              <a:rPr lang="zh-CN" altLang="en-US" sz="1800" dirty="0" smtClean="0"/>
              <a:t>伽马射线基本参数：</a:t>
            </a:r>
            <a:endParaRPr lang="en-US" altLang="zh-CN" sz="1800" dirty="0" smtClean="0"/>
          </a:p>
          <a:p>
            <a:pPr lvl="1">
              <a:lnSpc>
                <a:spcPct val="150000"/>
              </a:lnSpc>
            </a:pPr>
            <a:r>
              <a:rPr lang="zh-CN" altLang="en-US" sz="1800" dirty="0" smtClean="0"/>
              <a:t>光子能量：</a:t>
            </a:r>
            <a:r>
              <a:rPr lang="en-US" altLang="zh-CN" sz="1800" dirty="0" smtClean="0"/>
              <a:t>3MeV</a:t>
            </a:r>
            <a:endParaRPr lang="en-US" altLang="zh-CN" sz="1800" dirty="0" smtClean="0"/>
          </a:p>
          <a:p>
            <a:pPr lvl="1">
              <a:lnSpc>
                <a:spcPct val="150000"/>
              </a:lnSpc>
            </a:pPr>
            <a:r>
              <a:rPr lang="zh-CN" altLang="en-US" sz="1800" dirty="0" smtClean="0"/>
              <a:t>强度：        </a:t>
            </a:r>
            <a:r>
              <a:rPr lang="en-US" altLang="zh-CN" sz="1800" dirty="0" smtClean="0"/>
              <a:t>10E+10  p/s</a:t>
            </a:r>
            <a:endParaRPr lang="en-US" altLang="zh-CN" sz="1800" dirty="0" smtClean="0"/>
          </a:p>
          <a:p>
            <a:pPr lvl="1">
              <a:lnSpc>
                <a:spcPct val="150000"/>
              </a:lnSpc>
            </a:pPr>
            <a:r>
              <a:rPr lang="zh-CN" altLang="en-US" sz="1800" dirty="0"/>
              <a:t>发射张</a:t>
            </a:r>
            <a:r>
              <a:rPr lang="zh-CN" altLang="en-US" sz="1800" dirty="0" smtClean="0"/>
              <a:t>角：</a:t>
            </a:r>
            <a:r>
              <a:rPr lang="en-US" altLang="zh-CN" sz="1800" dirty="0" smtClean="0"/>
              <a:t>1.41  </a:t>
            </a:r>
            <a:r>
              <a:rPr lang="en-US" altLang="zh-CN" sz="1800" dirty="0" err="1" smtClean="0"/>
              <a:t>mrad</a:t>
            </a:r>
            <a:endParaRPr lang="en-US" altLang="zh-CN" sz="1800" dirty="0" smtClean="0"/>
          </a:p>
        </p:txBody>
      </p:sp>
      <p:sp>
        <p:nvSpPr>
          <p:cNvPr id="9"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装置介绍</a:t>
            </a:r>
            <a:r>
              <a:rPr lang="en-US" altLang="zh-CN" kern="0" dirty="0" smtClean="0">
                <a:solidFill>
                  <a:srgbClr val="990099"/>
                </a:solidFill>
                <a:latin typeface="+mn-ea"/>
                <a:ea typeface="+mn-ea"/>
              </a:rPr>
              <a:t>——</a:t>
            </a:r>
            <a:r>
              <a:rPr lang="zh-CN" altLang="en-US" kern="0" dirty="0" smtClean="0">
                <a:solidFill>
                  <a:srgbClr val="990099"/>
                </a:solidFill>
                <a:latin typeface="+mn-ea"/>
                <a:ea typeface="+mn-ea"/>
              </a:rPr>
              <a:t>源项参数</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23798" y="4003467"/>
          <a:ext cx="7137397" cy="1175961"/>
        </p:xfrm>
        <a:graphic>
          <a:graphicData uri="http://schemas.openxmlformats.org/drawingml/2006/table">
            <a:tbl>
              <a:tblPr firstRow="1" bandRow="1">
                <a:tableStyleId>{21E4AEA4-8DFA-4A89-87EB-49C32662AFE0}</a:tableStyleId>
              </a:tblPr>
              <a:tblGrid>
                <a:gridCol w="2592336"/>
                <a:gridCol w="1584205"/>
                <a:gridCol w="1467336"/>
                <a:gridCol w="1493520"/>
              </a:tblGrid>
              <a:tr h="489686">
                <a:tc>
                  <a:txBody>
                    <a:bodyPr/>
                    <a:lstStyle/>
                    <a:p>
                      <a:pPr marL="0" indent="0" algn="ctr">
                        <a:spcBef>
                          <a:spcPts val="600"/>
                        </a:spcBef>
                        <a:spcAft>
                          <a:spcPts val="600"/>
                        </a:spcAft>
                      </a:pPr>
                      <a:r>
                        <a:rPr lang="zh-CN" sz="1600" dirty="0">
                          <a:effectLst/>
                          <a:latin typeface="黑体" pitchFamily="49" charset="-122"/>
                          <a:ea typeface="黑体" pitchFamily="49" charset="-122"/>
                        </a:rPr>
                        <a:t>剂量限值</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marL="0" indent="0" algn="l">
                        <a:spcBef>
                          <a:spcPts val="600"/>
                        </a:spcBef>
                        <a:spcAft>
                          <a:spcPts val="600"/>
                        </a:spcAft>
                      </a:pPr>
                      <a:r>
                        <a:rPr lang="zh-CN" sz="1600" dirty="0">
                          <a:effectLst/>
                          <a:latin typeface="黑体" pitchFamily="49" charset="-122"/>
                          <a:ea typeface="黑体" pitchFamily="49" charset="-122"/>
                        </a:rPr>
                        <a:t>职业人员（</a:t>
                      </a:r>
                      <a:r>
                        <a:rPr lang="en-US" sz="1600" dirty="0">
                          <a:effectLst/>
                          <a:latin typeface="黑体" pitchFamily="49" charset="-122"/>
                          <a:ea typeface="黑体" pitchFamily="49" charset="-122"/>
                        </a:rPr>
                        <a:t>mSv</a:t>
                      </a:r>
                      <a:r>
                        <a:rPr lang="zh-CN" sz="1600" dirty="0">
                          <a:effectLst/>
                          <a:latin typeface="黑体" pitchFamily="49" charset="-122"/>
                          <a:ea typeface="黑体" pitchFamily="49" charset="-122"/>
                        </a:rPr>
                        <a:t>）</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marL="0" indent="0" algn="ctr">
                        <a:spcBef>
                          <a:spcPts val="600"/>
                        </a:spcBef>
                        <a:spcAft>
                          <a:spcPts val="600"/>
                        </a:spcAft>
                      </a:pPr>
                      <a:r>
                        <a:rPr lang="zh-CN" sz="1600" dirty="0">
                          <a:effectLst/>
                          <a:latin typeface="黑体" pitchFamily="49" charset="-122"/>
                          <a:ea typeface="黑体" pitchFamily="49" charset="-122"/>
                        </a:rPr>
                        <a:t>公众（</a:t>
                      </a:r>
                      <a:r>
                        <a:rPr lang="en-US" sz="1600" dirty="0">
                          <a:effectLst/>
                          <a:latin typeface="黑体" pitchFamily="49" charset="-122"/>
                          <a:ea typeface="黑体" pitchFamily="49" charset="-122"/>
                        </a:rPr>
                        <a:t>mSv</a:t>
                      </a:r>
                      <a:r>
                        <a:rPr lang="zh-CN" sz="1600" dirty="0">
                          <a:effectLst/>
                          <a:latin typeface="黑体" pitchFamily="49" charset="-122"/>
                          <a:ea typeface="黑体" pitchFamily="49" charset="-122"/>
                        </a:rPr>
                        <a:t>）</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c>
                  <a:txBody>
                    <a:bodyPr/>
                    <a:lstStyle/>
                    <a:p>
                      <a:pPr marL="0" indent="0" algn="ctr">
                        <a:spcBef>
                          <a:spcPts val="600"/>
                        </a:spcBef>
                        <a:spcAft>
                          <a:spcPts val="600"/>
                        </a:spcAft>
                      </a:pPr>
                      <a:r>
                        <a:rPr lang="zh-CN" sz="1600" dirty="0">
                          <a:effectLst/>
                          <a:latin typeface="黑体" pitchFamily="49" charset="-122"/>
                          <a:ea typeface="黑体" pitchFamily="49" charset="-122"/>
                        </a:rPr>
                        <a:t>发布时间</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99"/>
                    </a:solidFill>
                  </a:tcPr>
                </a:tc>
              </a:tr>
              <a:tr h="330990">
                <a:tc>
                  <a:txBody>
                    <a:bodyPr/>
                    <a:lstStyle/>
                    <a:p>
                      <a:pPr marL="0" indent="0">
                        <a:spcBef>
                          <a:spcPts val="600"/>
                        </a:spcBef>
                        <a:spcAft>
                          <a:spcPts val="600"/>
                        </a:spcAft>
                      </a:pPr>
                      <a:r>
                        <a:rPr lang="zh-CN" sz="1600" dirty="0">
                          <a:effectLst/>
                          <a:latin typeface="黑体" pitchFamily="49" charset="-122"/>
                          <a:ea typeface="黑体" pitchFamily="49" charset="-122"/>
                        </a:rPr>
                        <a:t>国家标准：</a:t>
                      </a:r>
                      <a:r>
                        <a:rPr lang="en-US" sz="1600" dirty="0">
                          <a:effectLst/>
                          <a:latin typeface="黑体" pitchFamily="49" charset="-122"/>
                          <a:ea typeface="黑体" pitchFamily="49" charset="-122"/>
                        </a:rPr>
                        <a:t>GB18871-2002</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ctr">
                        <a:spcBef>
                          <a:spcPts val="600"/>
                        </a:spcBef>
                        <a:spcAft>
                          <a:spcPts val="600"/>
                        </a:spcAft>
                      </a:pPr>
                      <a:r>
                        <a:rPr lang="en-US" sz="1600">
                          <a:effectLst/>
                          <a:latin typeface="黑体" pitchFamily="49" charset="-122"/>
                          <a:ea typeface="黑体" pitchFamily="49" charset="-122"/>
                        </a:rPr>
                        <a:t>20</a:t>
                      </a:r>
                      <a:endParaRPr lang="zh-CN" sz="160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ctr">
                        <a:spcBef>
                          <a:spcPts val="600"/>
                        </a:spcBef>
                        <a:spcAft>
                          <a:spcPts val="600"/>
                        </a:spcAft>
                      </a:pPr>
                      <a:r>
                        <a:rPr lang="en-US" sz="1600">
                          <a:effectLst/>
                          <a:latin typeface="黑体" pitchFamily="49" charset="-122"/>
                          <a:ea typeface="黑体" pitchFamily="49" charset="-122"/>
                        </a:rPr>
                        <a:t>1</a:t>
                      </a:r>
                      <a:endParaRPr lang="zh-CN" sz="160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ctr">
                        <a:spcBef>
                          <a:spcPts val="600"/>
                        </a:spcBef>
                        <a:spcAft>
                          <a:spcPts val="600"/>
                        </a:spcAft>
                      </a:pPr>
                      <a:r>
                        <a:rPr lang="en-US" sz="1600" dirty="0">
                          <a:effectLst/>
                          <a:latin typeface="黑体" pitchFamily="49" charset="-122"/>
                          <a:ea typeface="黑体" pitchFamily="49" charset="-122"/>
                        </a:rPr>
                        <a:t>2002</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285">
                <a:tc>
                  <a:txBody>
                    <a:bodyPr/>
                    <a:lstStyle/>
                    <a:p>
                      <a:pPr marL="0" indent="0">
                        <a:spcBef>
                          <a:spcPts val="600"/>
                        </a:spcBef>
                        <a:spcAft>
                          <a:spcPts val="600"/>
                        </a:spcAft>
                      </a:pPr>
                      <a:r>
                        <a:rPr lang="zh-CN" altLang="en-US" sz="1600" dirty="0" smtClean="0">
                          <a:effectLst/>
                          <a:latin typeface="黑体" pitchFamily="49" charset="-122"/>
                          <a:ea typeface="黑体" pitchFamily="49" charset="-122"/>
                        </a:rPr>
                        <a:t>装置</a:t>
                      </a:r>
                      <a:r>
                        <a:rPr lang="zh-CN" sz="1600" dirty="0" smtClean="0">
                          <a:effectLst/>
                          <a:latin typeface="黑体" pitchFamily="49" charset="-122"/>
                          <a:ea typeface="黑体" pitchFamily="49" charset="-122"/>
                        </a:rPr>
                        <a:t>年</a:t>
                      </a:r>
                      <a:r>
                        <a:rPr lang="zh-CN" sz="1600" dirty="0">
                          <a:effectLst/>
                          <a:latin typeface="黑体" pitchFamily="49" charset="-122"/>
                          <a:ea typeface="黑体" pitchFamily="49" charset="-122"/>
                        </a:rPr>
                        <a:t>剂量设计目标值</a:t>
                      </a:r>
                      <a:endParaRPr lang="zh-CN" sz="160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ctr">
                        <a:spcBef>
                          <a:spcPts val="600"/>
                        </a:spcBef>
                        <a:spcAft>
                          <a:spcPts val="600"/>
                        </a:spcAft>
                      </a:pPr>
                      <a:r>
                        <a:rPr lang="en-US" sz="1600" b="1" dirty="0">
                          <a:effectLst/>
                          <a:latin typeface="黑体" pitchFamily="49" charset="-122"/>
                          <a:ea typeface="黑体" pitchFamily="49" charset="-122"/>
                        </a:rPr>
                        <a:t>5</a:t>
                      </a:r>
                      <a:endParaRPr lang="zh-CN" sz="1600" b="1"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ctr">
                        <a:spcBef>
                          <a:spcPts val="600"/>
                        </a:spcBef>
                        <a:spcAft>
                          <a:spcPts val="600"/>
                        </a:spcAft>
                      </a:pPr>
                      <a:r>
                        <a:rPr lang="en-US" sz="1600" b="1" dirty="0">
                          <a:effectLst/>
                          <a:latin typeface="黑体" pitchFamily="49" charset="-122"/>
                          <a:ea typeface="黑体" pitchFamily="49" charset="-122"/>
                        </a:rPr>
                        <a:t>0.1</a:t>
                      </a:r>
                      <a:endParaRPr lang="zh-CN" sz="1600" b="1"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66700" algn="ctr">
                        <a:spcBef>
                          <a:spcPts val="600"/>
                        </a:spcBef>
                        <a:spcAft>
                          <a:spcPts val="600"/>
                        </a:spcAft>
                      </a:pPr>
                      <a:r>
                        <a:rPr lang="en-US" sz="1600" b="0" dirty="0" smtClean="0">
                          <a:effectLst/>
                          <a:latin typeface="黑体" pitchFamily="49" charset="-122"/>
                          <a:ea typeface="黑体" pitchFamily="49" charset="-122"/>
                        </a:rPr>
                        <a:t>201</a:t>
                      </a:r>
                      <a:r>
                        <a:rPr lang="en-US" altLang="zh-CN" sz="1600" b="0" dirty="0" smtClean="0">
                          <a:effectLst/>
                          <a:latin typeface="黑体" pitchFamily="49" charset="-122"/>
                          <a:ea typeface="黑体" pitchFamily="49" charset="-122"/>
                        </a:rPr>
                        <a:t>4</a:t>
                      </a:r>
                      <a:endParaRPr lang="zh-CN" sz="1600" b="0" dirty="0">
                        <a:effectLst/>
                        <a:latin typeface="黑体" pitchFamily="49" charset="-122"/>
                        <a:ea typeface="黑体" pitchFamily="49" charset="-122"/>
                        <a:cs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内容占位符 2"/>
          <p:cNvSpPr txBox="1"/>
          <p:nvPr/>
        </p:nvSpPr>
        <p:spPr bwMode="auto">
          <a:xfrm>
            <a:off x="755576" y="1444799"/>
            <a:ext cx="6805766" cy="1274323"/>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a:lnSpc>
                <a:spcPct val="150000"/>
              </a:lnSpc>
            </a:pPr>
            <a:r>
              <a:rPr lang="zh-CN" altLang="zh-CN" sz="1800" dirty="0">
                <a:latin typeface="黑体" pitchFamily="49" charset="-122"/>
                <a:ea typeface="黑体" pitchFamily="49" charset="-122"/>
              </a:rPr>
              <a:t>评价</a:t>
            </a:r>
            <a:r>
              <a:rPr lang="zh-CN" altLang="zh-CN" sz="1800" dirty="0" smtClean="0">
                <a:latin typeface="黑体" pitchFamily="49" charset="-122"/>
                <a:ea typeface="黑体" pitchFamily="49" charset="-122"/>
              </a:rPr>
              <a:t>原则</a:t>
            </a:r>
            <a:endParaRPr lang="en-US" altLang="zh-CN" sz="1800" dirty="0" smtClean="0">
              <a:latin typeface="黑体" pitchFamily="49" charset="-122"/>
              <a:ea typeface="黑体" pitchFamily="49" charset="-122"/>
            </a:endParaRPr>
          </a:p>
          <a:p>
            <a:pPr marL="0" indent="0">
              <a:lnSpc>
                <a:spcPct val="150000"/>
              </a:lnSpc>
              <a:buNone/>
            </a:pPr>
            <a:r>
              <a:rPr lang="en-US" altLang="zh-CN" sz="1800" dirty="0" smtClean="0">
                <a:latin typeface="黑体" pitchFamily="49" charset="-122"/>
                <a:ea typeface="黑体" pitchFamily="49" charset="-122"/>
              </a:rPr>
              <a:t>   </a:t>
            </a:r>
            <a:r>
              <a:rPr lang="zh-CN" altLang="zh-CN" sz="1800" dirty="0" smtClean="0">
                <a:latin typeface="黑体" pitchFamily="49" charset="-122"/>
                <a:ea typeface="黑体" pitchFamily="49" charset="-122"/>
              </a:rPr>
              <a:t>照射</a:t>
            </a:r>
            <a:r>
              <a:rPr lang="zh-CN" altLang="zh-CN" sz="1800" dirty="0">
                <a:latin typeface="黑体" pitchFamily="49" charset="-122"/>
                <a:ea typeface="黑体" pitchFamily="49" charset="-122"/>
              </a:rPr>
              <a:t>实践正当性原则</a:t>
            </a:r>
            <a:r>
              <a:rPr lang="zh-CN" altLang="en-US" sz="1800" dirty="0">
                <a:latin typeface="黑体" pitchFamily="49" charset="-122"/>
                <a:ea typeface="黑体" pitchFamily="49" charset="-122"/>
              </a:rPr>
              <a:t>、</a:t>
            </a:r>
            <a:r>
              <a:rPr lang="zh-CN" altLang="zh-CN" sz="1800" dirty="0">
                <a:latin typeface="黑体" pitchFamily="49" charset="-122"/>
                <a:ea typeface="黑体" pitchFamily="49" charset="-122"/>
              </a:rPr>
              <a:t>防护与安全最优化原则、剂量限值原则</a:t>
            </a:r>
            <a:endParaRPr lang="en-US" altLang="zh-CN" sz="1800" dirty="0">
              <a:latin typeface="黑体" pitchFamily="49" charset="-122"/>
              <a:ea typeface="黑体" pitchFamily="49" charset="-122"/>
            </a:endParaRPr>
          </a:p>
          <a:p>
            <a:pPr>
              <a:lnSpc>
                <a:spcPct val="150000"/>
              </a:lnSpc>
            </a:pPr>
            <a:r>
              <a:rPr lang="zh-CN" altLang="zh-CN" sz="1800" dirty="0">
                <a:latin typeface="黑体" pitchFamily="49" charset="-122"/>
                <a:ea typeface="黑体" pitchFamily="49" charset="-122"/>
              </a:rPr>
              <a:t>剂量</a:t>
            </a:r>
            <a:r>
              <a:rPr lang="zh-CN" altLang="zh-CN" sz="1800" dirty="0" smtClean="0">
                <a:latin typeface="黑体" pitchFamily="49" charset="-122"/>
                <a:ea typeface="黑体" pitchFamily="49" charset="-122"/>
              </a:rPr>
              <a:t>限值</a:t>
            </a:r>
            <a:endParaRPr lang="en-US" altLang="zh-CN" sz="1800" dirty="0" smtClean="0">
              <a:latin typeface="黑体" pitchFamily="49" charset="-122"/>
              <a:ea typeface="黑体" pitchFamily="49" charset="-122"/>
            </a:endParaRPr>
          </a:p>
          <a:p>
            <a:pPr marL="0" lvl="1" indent="0">
              <a:lnSpc>
                <a:spcPct val="150000"/>
              </a:lnSpc>
              <a:buClr>
                <a:srgbClr val="800080"/>
              </a:buClr>
              <a:buNone/>
            </a:pPr>
            <a:r>
              <a:rPr lang="en-US" altLang="zh-CN" sz="1800" dirty="0" smtClean="0">
                <a:solidFill>
                  <a:schemeClr val="tx1"/>
                </a:solidFill>
                <a:latin typeface="黑体" pitchFamily="49" charset="-122"/>
                <a:ea typeface="黑体" pitchFamily="49" charset="-122"/>
              </a:rPr>
              <a:t>   </a:t>
            </a:r>
            <a:r>
              <a:rPr lang="zh-CN" altLang="zh-CN" sz="1800" dirty="0" smtClean="0">
                <a:solidFill>
                  <a:schemeClr val="tx1"/>
                </a:solidFill>
                <a:latin typeface="黑体" pitchFamily="49" charset="-122"/>
                <a:ea typeface="黑体" pitchFamily="49" charset="-122"/>
              </a:rPr>
              <a:t>职业</a:t>
            </a:r>
            <a:r>
              <a:rPr lang="zh-CN" altLang="zh-CN" sz="1800" dirty="0">
                <a:solidFill>
                  <a:schemeClr val="tx1"/>
                </a:solidFill>
                <a:latin typeface="黑体" pitchFamily="49" charset="-122"/>
                <a:ea typeface="黑体" pitchFamily="49" charset="-122"/>
              </a:rPr>
              <a:t>照射、特殊照射、公众</a:t>
            </a:r>
            <a:r>
              <a:rPr lang="zh-CN" altLang="zh-CN" sz="1800" dirty="0" smtClean="0">
                <a:solidFill>
                  <a:schemeClr val="tx1"/>
                </a:solidFill>
                <a:latin typeface="黑体" pitchFamily="49" charset="-122"/>
                <a:ea typeface="黑体" pitchFamily="49" charset="-122"/>
              </a:rPr>
              <a:t>照射</a:t>
            </a:r>
            <a:endParaRPr lang="en-US" altLang="zh-CN" sz="1800" dirty="0">
              <a:solidFill>
                <a:schemeClr val="tx1"/>
              </a:solidFill>
              <a:latin typeface="黑体" pitchFamily="49" charset="-122"/>
              <a:ea typeface="黑体" pitchFamily="49" charset="-122"/>
            </a:endParaRPr>
          </a:p>
          <a:p>
            <a:pPr>
              <a:lnSpc>
                <a:spcPct val="150000"/>
              </a:lnSpc>
            </a:pPr>
            <a:r>
              <a:rPr lang="zh-CN" altLang="en-US" sz="1800" dirty="0" smtClean="0">
                <a:latin typeface="黑体" pitchFamily="49" charset="-122"/>
                <a:ea typeface="黑体" pitchFamily="49" charset="-122"/>
              </a:rPr>
              <a:t>设计目标</a:t>
            </a:r>
            <a:r>
              <a:rPr lang="zh-CN" altLang="zh-CN" sz="1800" dirty="0" smtClean="0">
                <a:latin typeface="黑体" pitchFamily="49" charset="-122"/>
                <a:ea typeface="黑体" pitchFamily="49" charset="-122"/>
              </a:rPr>
              <a:t> </a:t>
            </a:r>
            <a:endParaRPr lang="en-US" altLang="zh-TW" sz="1800" dirty="0">
              <a:latin typeface="黑体" pitchFamily="49" charset="-122"/>
              <a:ea typeface="黑体" pitchFamily="49" charset="-122"/>
              <a:cs typeface="微软雅黑"/>
            </a:endParaRPr>
          </a:p>
          <a:p>
            <a:pPr>
              <a:lnSpc>
                <a:spcPct val="150000"/>
              </a:lnSpc>
            </a:pPr>
            <a:endParaRPr lang="en-US" altLang="zh-CN" sz="1600" kern="0" dirty="0" smtClean="0">
              <a:solidFill>
                <a:srgbClr val="990099"/>
              </a:solidFill>
            </a:endParaRPr>
          </a:p>
          <a:p>
            <a:pPr>
              <a:lnSpc>
                <a:spcPct val="150000"/>
              </a:lnSpc>
            </a:pPr>
            <a:endParaRPr lang="zh-CN" altLang="en-US" sz="1600" kern="0" dirty="0">
              <a:solidFill>
                <a:srgbClr val="990099"/>
              </a:solidFill>
            </a:endParaRPr>
          </a:p>
        </p:txBody>
      </p:sp>
      <p:sp>
        <p:nvSpPr>
          <p:cNvPr id="7"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设计目标</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01507" y="1442544"/>
            <a:ext cx="8942493" cy="3378683"/>
          </a:xfrm>
          <a:prstGeom prst="rect">
            <a:avLst/>
          </a:prstGeom>
        </p:spPr>
      </p:pic>
      <p:sp>
        <p:nvSpPr>
          <p:cNvPr id="4" name="灯片编号占位符 3"/>
          <p:cNvSpPr>
            <a:spLocks noGrp="1"/>
          </p:cNvSpPr>
          <p:nvPr>
            <p:ph type="sldNum" sz="quarter" idx="4"/>
          </p:nvPr>
        </p:nvSpPr>
        <p:spPr/>
        <p:txBody>
          <a:bodyPr/>
          <a:lstStyle/>
          <a:p>
            <a:fld id="{CA22802C-5A16-41DF-9B29-D131635E4942}" type="slidenum">
              <a:rPr lang="zh-CN" altLang="en-US" smtClean="0"/>
            </a:fld>
            <a:endParaRPr lang="en-US" altLang="zh-CN"/>
          </a:p>
        </p:txBody>
      </p:sp>
      <p:sp>
        <p:nvSpPr>
          <p:cNvPr id="6"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设计目标</a:t>
            </a:r>
            <a:r>
              <a:rPr lang="en-US" altLang="zh-CN" kern="0" dirty="0" smtClean="0">
                <a:solidFill>
                  <a:srgbClr val="990099"/>
                </a:solidFill>
                <a:latin typeface="+mn-ea"/>
                <a:ea typeface="+mn-ea"/>
              </a:rPr>
              <a:t>——</a:t>
            </a:r>
            <a:r>
              <a:rPr lang="zh-CN" altLang="en-US" dirty="0">
                <a:solidFill>
                  <a:srgbClr val="990099"/>
                </a:solidFill>
                <a:latin typeface="+mn-ea"/>
              </a:rPr>
              <a:t>区域划分与目标剂量率</a:t>
            </a:r>
            <a:endParaRPr lang="zh-CN" altLang="en-US" kern="0" dirty="0">
              <a:solidFill>
                <a:srgbClr val="990099"/>
              </a:solidFill>
              <a:latin typeface="+mn-ea"/>
              <a:ea typeface="+mn-ea"/>
            </a:endParaRPr>
          </a:p>
        </p:txBody>
      </p:sp>
      <p:graphicFrame>
        <p:nvGraphicFramePr>
          <p:cNvPr id="3" name="表格 2"/>
          <p:cNvGraphicFramePr>
            <a:graphicFrameLocks noGrp="1"/>
          </p:cNvGraphicFramePr>
          <p:nvPr/>
        </p:nvGraphicFramePr>
        <p:xfrm>
          <a:off x="2519043" y="4820587"/>
          <a:ext cx="4937405" cy="1754697"/>
        </p:xfrm>
        <a:graphic>
          <a:graphicData uri="http://schemas.openxmlformats.org/drawingml/2006/table">
            <a:tbl>
              <a:tblPr firstRow="1" firstCol="1" bandRow="1">
                <a:tableStyleId>{5C22544A-7EE6-4342-B048-85BDC9FD1C3A}</a:tableStyleId>
              </a:tblPr>
              <a:tblGrid>
                <a:gridCol w="2346049"/>
                <a:gridCol w="2591356"/>
              </a:tblGrid>
              <a:tr h="315119">
                <a:tc>
                  <a:txBody>
                    <a:bodyPr/>
                    <a:lstStyle/>
                    <a:p>
                      <a:pPr algn="ctr">
                        <a:spcAft>
                          <a:spcPts val="0"/>
                        </a:spcAft>
                      </a:pPr>
                      <a:r>
                        <a:rPr lang="zh-CN" sz="1400" kern="100" dirty="0">
                          <a:effectLst/>
                          <a:latin typeface="+mn-ea"/>
                          <a:ea typeface="+mn-ea"/>
                        </a:rPr>
                        <a:t>区域</a:t>
                      </a:r>
                      <a:endParaRPr lang="zh-CN" sz="1400" kern="100" dirty="0">
                        <a:effectLst/>
                        <a:latin typeface="+mn-ea"/>
                        <a:ea typeface="+mn-ea"/>
                        <a:cs typeface="Times New Roman" pitchFamily="18" charset="0"/>
                      </a:endParaRPr>
                    </a:p>
                  </a:txBody>
                  <a:tcPr marL="68580" marR="68580" marT="0" marB="0" anchor="ctr">
                    <a:solidFill>
                      <a:srgbClr val="990099"/>
                    </a:solidFill>
                  </a:tcPr>
                </a:tc>
                <a:tc>
                  <a:txBody>
                    <a:bodyPr/>
                    <a:lstStyle/>
                    <a:p>
                      <a:pPr algn="ctr">
                        <a:spcAft>
                          <a:spcPts val="0"/>
                        </a:spcAft>
                      </a:pPr>
                      <a:r>
                        <a:rPr lang="zh-CN" sz="1400" kern="100" dirty="0" smtClean="0">
                          <a:effectLst/>
                          <a:latin typeface="+mn-ea"/>
                          <a:ea typeface="+mn-ea"/>
                        </a:rPr>
                        <a:t>剂量率</a:t>
                      </a:r>
                      <a:r>
                        <a:rPr lang="zh-CN" altLang="en-US" sz="1400" kern="100" dirty="0" smtClean="0">
                          <a:effectLst/>
                          <a:latin typeface="+mn-ea"/>
                          <a:ea typeface="+mn-ea"/>
                        </a:rPr>
                        <a:t>目标值</a:t>
                      </a:r>
                      <a:r>
                        <a:rPr lang="en-US" altLang="zh-CN" sz="1400" kern="100" baseline="0" dirty="0" smtClean="0">
                          <a:effectLst/>
                          <a:latin typeface="+mn-ea"/>
                          <a:ea typeface="+mn-ea"/>
                        </a:rPr>
                        <a:t> </a:t>
                      </a:r>
                      <a:r>
                        <a:rPr lang="en-US" sz="1400" kern="100" dirty="0" smtClean="0">
                          <a:effectLst/>
                          <a:latin typeface="+mn-lt"/>
                          <a:ea typeface="+mj-ea"/>
                        </a:rPr>
                        <a:t>μSv/h</a:t>
                      </a:r>
                      <a:endParaRPr lang="zh-CN" sz="1400" kern="100" dirty="0">
                        <a:effectLst/>
                        <a:latin typeface="+mn-ea"/>
                        <a:ea typeface="+mn-ea"/>
                        <a:cs typeface="Times New Roman" pitchFamily="18" charset="0"/>
                      </a:endParaRPr>
                    </a:p>
                  </a:txBody>
                  <a:tcPr marL="68580" marR="68580" marT="0" marB="0" anchor="ctr">
                    <a:solidFill>
                      <a:srgbClr val="990099"/>
                    </a:solidFill>
                  </a:tcPr>
                </a:tc>
              </a:tr>
              <a:tr h="385239">
                <a:tc>
                  <a:txBody>
                    <a:bodyPr/>
                    <a:lstStyle/>
                    <a:p>
                      <a:pPr algn="ctr">
                        <a:spcAft>
                          <a:spcPts val="0"/>
                        </a:spcAft>
                      </a:pPr>
                      <a:endParaRPr lang="en-US" sz="1400" kern="100">
                        <a:effectLst/>
                        <a:latin typeface="+mn-ea"/>
                        <a:ea typeface="+mn-ea"/>
                        <a:cs typeface="Times New Roman" pitchFamily="18" charset="0"/>
                      </a:endParaRPr>
                    </a:p>
                  </a:txBody>
                  <a:tcPr marL="68580" marR="68580" marT="0" marB="0" anchor="ctr">
                    <a:solidFill>
                      <a:srgbClr val="990099"/>
                    </a:solidFill>
                  </a:tcPr>
                </a:tc>
                <a:tc>
                  <a:txBody>
                    <a:bodyPr/>
                    <a:lstStyle/>
                    <a:p>
                      <a:pPr algn="ctr">
                        <a:spcAft>
                          <a:spcPts val="0"/>
                        </a:spcAft>
                      </a:pPr>
                      <a:r>
                        <a:rPr lang="en-US" sz="1400" b="1" kern="100" dirty="0">
                          <a:effectLst/>
                          <a:latin typeface="+mn-ea"/>
                          <a:ea typeface="+mn-ea"/>
                        </a:rPr>
                        <a:t>-</a:t>
                      </a:r>
                      <a:endParaRPr lang="zh-CN" sz="1400" b="1" kern="100" dirty="0">
                        <a:effectLst/>
                        <a:latin typeface="+mn-ea"/>
                        <a:ea typeface="+mn-ea"/>
                        <a:cs typeface="Times New Roman" pitchFamily="18" charset="0"/>
                      </a:endParaRPr>
                    </a:p>
                  </a:txBody>
                  <a:tcPr marL="68580" marR="68580" marT="0" marB="0" anchor="ctr"/>
                </a:tc>
              </a:tr>
              <a:tr h="353981">
                <a:tc>
                  <a:txBody>
                    <a:bodyPr/>
                    <a:lstStyle/>
                    <a:p>
                      <a:pPr algn="ctr">
                        <a:spcAft>
                          <a:spcPts val="0"/>
                        </a:spcAft>
                      </a:pPr>
                      <a:endParaRPr lang="en-US" sz="1400" kern="100">
                        <a:effectLst/>
                        <a:latin typeface="+mn-ea"/>
                        <a:ea typeface="+mn-ea"/>
                        <a:cs typeface="Times New Roman" pitchFamily="18" charset="0"/>
                      </a:endParaRPr>
                    </a:p>
                  </a:txBody>
                  <a:tcPr marL="68580" marR="68580" marT="0" marB="0" anchor="ctr">
                    <a:solidFill>
                      <a:srgbClr val="990099"/>
                    </a:solidFill>
                  </a:tcPr>
                </a:tc>
                <a:tc>
                  <a:txBody>
                    <a:bodyPr/>
                    <a:lstStyle/>
                    <a:p>
                      <a:pPr algn="ctr">
                        <a:spcAft>
                          <a:spcPts val="0"/>
                        </a:spcAft>
                      </a:pPr>
                      <a:r>
                        <a:rPr lang="en-US" sz="1400" b="1" kern="100" dirty="0">
                          <a:effectLst/>
                          <a:latin typeface="+mn-ea"/>
                          <a:ea typeface="+mn-ea"/>
                        </a:rPr>
                        <a:t>2.5</a:t>
                      </a:r>
                      <a:endParaRPr lang="zh-CN" sz="1400" b="1" kern="100" dirty="0">
                        <a:effectLst/>
                        <a:latin typeface="+mn-ea"/>
                        <a:ea typeface="+mn-ea"/>
                        <a:cs typeface="Times New Roman" pitchFamily="18" charset="0"/>
                      </a:endParaRPr>
                    </a:p>
                  </a:txBody>
                  <a:tcPr marL="68580" marR="68580" marT="0" marB="0" anchor="ctr"/>
                </a:tc>
              </a:tr>
              <a:tr h="347222">
                <a:tc>
                  <a:txBody>
                    <a:bodyPr/>
                    <a:lstStyle/>
                    <a:p>
                      <a:pPr algn="ctr">
                        <a:spcAft>
                          <a:spcPts val="0"/>
                        </a:spcAft>
                      </a:pPr>
                      <a:endParaRPr lang="en-US" sz="1400" kern="100">
                        <a:effectLst/>
                        <a:latin typeface="+mn-ea"/>
                        <a:ea typeface="+mn-ea"/>
                        <a:cs typeface="Times New Roman" pitchFamily="18" charset="0"/>
                      </a:endParaRPr>
                    </a:p>
                  </a:txBody>
                  <a:tcPr marL="68580" marR="68580" marT="0" marB="0" anchor="ctr">
                    <a:solidFill>
                      <a:srgbClr val="990099"/>
                    </a:solidFill>
                  </a:tcPr>
                </a:tc>
                <a:tc>
                  <a:txBody>
                    <a:bodyPr/>
                    <a:lstStyle/>
                    <a:p>
                      <a:pPr algn="ctr">
                        <a:spcAft>
                          <a:spcPts val="0"/>
                        </a:spcAft>
                      </a:pPr>
                      <a:r>
                        <a:rPr lang="en-US" sz="1400" b="1" kern="100">
                          <a:effectLst/>
                          <a:latin typeface="+mn-ea"/>
                          <a:ea typeface="+mn-ea"/>
                        </a:rPr>
                        <a:t>0.25</a:t>
                      </a:r>
                      <a:endParaRPr lang="zh-CN" sz="1400" b="1" kern="100">
                        <a:effectLst/>
                        <a:latin typeface="+mn-ea"/>
                        <a:ea typeface="+mn-ea"/>
                        <a:cs typeface="Times New Roman" pitchFamily="18" charset="0"/>
                      </a:endParaRPr>
                    </a:p>
                  </a:txBody>
                  <a:tcPr marL="68580" marR="68580" marT="0" marB="0" anchor="ctr"/>
                </a:tc>
              </a:tr>
              <a:tr h="353136">
                <a:tc>
                  <a:txBody>
                    <a:bodyPr/>
                    <a:lstStyle/>
                    <a:p>
                      <a:pPr algn="ctr">
                        <a:spcAft>
                          <a:spcPts val="0"/>
                        </a:spcAft>
                      </a:pPr>
                      <a:endParaRPr lang="en-US" sz="1400" kern="100" dirty="0">
                        <a:effectLst/>
                        <a:latin typeface="+mn-ea"/>
                        <a:ea typeface="+mn-ea"/>
                        <a:cs typeface="Times New Roman" pitchFamily="18" charset="0"/>
                      </a:endParaRPr>
                    </a:p>
                  </a:txBody>
                  <a:tcPr marL="68580" marR="68580" marT="0" marB="0" anchor="ctr">
                    <a:solidFill>
                      <a:srgbClr val="990099"/>
                    </a:solidFill>
                  </a:tcPr>
                </a:tc>
                <a:tc>
                  <a:txBody>
                    <a:bodyPr/>
                    <a:lstStyle/>
                    <a:p>
                      <a:pPr algn="ctr">
                        <a:spcAft>
                          <a:spcPts val="0"/>
                        </a:spcAft>
                      </a:pPr>
                      <a:r>
                        <a:rPr lang="en-US" sz="1400" b="1" kern="100" dirty="0">
                          <a:effectLst/>
                          <a:latin typeface="+mn-ea"/>
                          <a:ea typeface="+mn-ea"/>
                        </a:rPr>
                        <a:t>0.25</a:t>
                      </a:r>
                      <a:endParaRPr lang="zh-CN" sz="1400" b="1" kern="100" dirty="0">
                        <a:effectLst/>
                        <a:latin typeface="+mn-ea"/>
                        <a:ea typeface="+mn-ea"/>
                        <a:cs typeface="Times New Roman" pitchFamily="18" charset="0"/>
                      </a:endParaRPr>
                    </a:p>
                  </a:txBody>
                  <a:tcPr marL="68580" marR="68580" marT="0" marB="0" anchor="ctr"/>
                </a:tc>
              </a:tr>
            </a:tbl>
          </a:graphicData>
        </a:graphic>
      </p:graphicFrame>
      <p:pic>
        <p:nvPicPr>
          <p:cNvPr id="27652" name="图片 5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071" y="5600595"/>
            <a:ext cx="570140" cy="21005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378754" y="5960049"/>
            <a:ext cx="557561" cy="193288"/>
          </a:xfrm>
          <a:prstGeom prst="rect">
            <a:avLst/>
          </a:prstGeom>
          <a:solidFill>
            <a:srgbClr val="FDF3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矩形 11"/>
          <p:cNvSpPr/>
          <p:nvPr/>
        </p:nvSpPr>
        <p:spPr>
          <a:xfrm>
            <a:off x="3386071" y="5247878"/>
            <a:ext cx="557561" cy="193288"/>
          </a:xfrm>
          <a:prstGeom prst="rect">
            <a:avLst/>
          </a:prstGeom>
          <a:solidFill>
            <a:srgbClr val="FF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矩形 12"/>
          <p:cNvSpPr/>
          <p:nvPr/>
        </p:nvSpPr>
        <p:spPr>
          <a:xfrm>
            <a:off x="3378754" y="6312766"/>
            <a:ext cx="557561" cy="193288"/>
          </a:xfrm>
          <a:prstGeom prst="rect">
            <a:avLst/>
          </a:prstGeom>
          <a:solidFill>
            <a:srgbClr val="99D6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943348" y="1666314"/>
            <a:ext cx="7545331" cy="961901"/>
          </a:xfrm>
          <a:prstGeom prst="rect">
            <a:avLst/>
          </a:prstGeom>
          <a:noFill/>
          <a:ln>
            <a:noFill/>
          </a:ln>
        </p:spPr>
        <p:txBody>
          <a:bodyPr vert="horz" wrap="square" lIns="91440" tIns="45720" rIns="91440" bIns="45720" numCol="1" anchor="t" anchorCtr="0" compatLnSpc="1"/>
          <a:lstStyle>
            <a:lvl1pPr marL="193040" indent="-193040" algn="l" rtl="0" eaLnBrk="1" fontAlgn="base" hangingPunct="1">
              <a:lnSpc>
                <a:spcPct val="125000"/>
              </a:lnSpc>
              <a:spcBef>
                <a:spcPct val="20000"/>
              </a:spcBef>
              <a:spcAft>
                <a:spcPct val="0"/>
              </a:spcAft>
              <a:buClr>
                <a:srgbClr val="800080"/>
              </a:buClr>
              <a:buFont typeface="Wingdings" pitchFamily="2" charset="2"/>
              <a:buChar char="v"/>
              <a:defRPr sz="2400">
                <a:solidFill>
                  <a:schemeClr val="tx1"/>
                </a:solidFill>
                <a:latin typeface="+mn-lt"/>
                <a:ea typeface="+mn-ea"/>
                <a:cs typeface="+mn-cs"/>
              </a:defRPr>
            </a:lvl1pPr>
            <a:lvl2pPr marL="417830" indent="-160655" algn="l" rtl="0" eaLnBrk="1" fontAlgn="base" hangingPunct="1">
              <a:lnSpc>
                <a:spcPct val="125000"/>
              </a:lnSpc>
              <a:spcBef>
                <a:spcPct val="20000"/>
              </a:spcBef>
              <a:spcAft>
                <a:spcPct val="0"/>
              </a:spcAft>
              <a:buClr>
                <a:srgbClr val="003399"/>
              </a:buClr>
              <a:buFont typeface="Wingdings" pitchFamily="2" charset="2"/>
              <a:buChar char="ì"/>
              <a:defRPr sz="2100">
                <a:solidFill>
                  <a:srgbClr val="003399"/>
                </a:solidFill>
                <a:latin typeface="+mn-lt"/>
                <a:ea typeface="+mn-ea"/>
              </a:defRPr>
            </a:lvl2pPr>
            <a:lvl3pPr marL="643255" indent="-128905" algn="l" rtl="0" eaLnBrk="1" fontAlgn="base" hangingPunct="1">
              <a:lnSpc>
                <a:spcPct val="125000"/>
              </a:lnSpc>
              <a:spcBef>
                <a:spcPct val="20000"/>
              </a:spcBef>
              <a:spcAft>
                <a:spcPct val="0"/>
              </a:spcAft>
              <a:buClr>
                <a:srgbClr val="CC0066"/>
              </a:buClr>
              <a:buFont typeface="Wingdings" pitchFamily="2" charset="2"/>
              <a:buChar char="ä"/>
              <a:defRPr sz="1800">
                <a:solidFill>
                  <a:srgbClr val="CC0066"/>
                </a:solidFill>
                <a:latin typeface="+mn-lt"/>
                <a:ea typeface="+mn-ea"/>
              </a:defRPr>
            </a:lvl3pPr>
            <a:lvl4pPr marL="900430" indent="-128905" algn="l" rtl="0" eaLnBrk="1" fontAlgn="base" hangingPunct="1">
              <a:lnSpc>
                <a:spcPct val="125000"/>
              </a:lnSpc>
              <a:spcBef>
                <a:spcPct val="20000"/>
              </a:spcBef>
              <a:spcAft>
                <a:spcPct val="0"/>
              </a:spcAft>
              <a:buClr>
                <a:srgbClr val="A50021"/>
              </a:buClr>
              <a:buFont typeface="Wingdings" pitchFamily="2" charset="2"/>
              <a:buChar char="z"/>
              <a:defRPr sz="1500">
                <a:solidFill>
                  <a:srgbClr val="A50021"/>
                </a:solidFill>
                <a:latin typeface="黑体" pitchFamily="49" charset="-122"/>
                <a:ea typeface="黑体" pitchFamily="49" charset="-122"/>
              </a:defRPr>
            </a:lvl4pPr>
            <a:lvl5pPr marL="1157605" indent="-128905" algn="l" rtl="0" eaLnBrk="1" fontAlgn="base" hangingPunct="1">
              <a:lnSpc>
                <a:spcPct val="125000"/>
              </a:lnSpc>
              <a:spcBef>
                <a:spcPct val="20000"/>
              </a:spcBef>
              <a:spcAft>
                <a:spcPct val="0"/>
              </a:spcAft>
              <a:buClr>
                <a:srgbClr val="663300"/>
              </a:buClr>
              <a:buFont typeface="Wingdings" pitchFamily="2" charset="2"/>
              <a:buChar char="Ü"/>
              <a:defRPr sz="1350">
                <a:solidFill>
                  <a:srgbClr val="663300"/>
                </a:solidFill>
                <a:latin typeface="黑体" pitchFamily="49" charset="-122"/>
                <a:ea typeface="黑体" pitchFamily="49" charset="-122"/>
              </a:defRPr>
            </a:lvl5pPr>
            <a:lvl6pPr marL="141478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6pPr>
            <a:lvl7pPr marL="167195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7pPr>
            <a:lvl8pPr marL="1929130"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8pPr>
            <a:lvl9pPr marL="2186305" indent="-128905" algn="l" rtl="0" eaLnBrk="1" fontAlgn="base" hangingPunct="1">
              <a:lnSpc>
                <a:spcPct val="150000"/>
              </a:lnSpc>
              <a:spcBef>
                <a:spcPct val="20000"/>
              </a:spcBef>
              <a:spcAft>
                <a:spcPct val="0"/>
              </a:spcAft>
              <a:buClr>
                <a:srgbClr val="663300"/>
              </a:buClr>
              <a:buFont typeface="Wingdings" pitchFamily="2" charset="2"/>
              <a:buChar char="Ü"/>
              <a:defRPr sz="730">
                <a:solidFill>
                  <a:srgbClr val="663300"/>
                </a:solidFill>
                <a:latin typeface="+mn-lt"/>
                <a:ea typeface="宋体" pitchFamily="2" charset="-122"/>
              </a:defRPr>
            </a:lvl9pPr>
          </a:lstStyle>
          <a:p>
            <a:pPr>
              <a:lnSpc>
                <a:spcPts val="2700"/>
              </a:lnSpc>
            </a:pPr>
            <a:r>
              <a:rPr lang="zh-CN" altLang="en-US" sz="1800" kern="100" dirty="0" smtClean="0">
                <a:latin typeface="+mn-ea"/>
              </a:rPr>
              <a:t>加速器隧道</a:t>
            </a:r>
            <a:endParaRPr lang="en-US" altLang="zh-CN" sz="1800" kern="100" dirty="0" smtClean="0">
              <a:latin typeface="+mn-ea"/>
            </a:endParaRPr>
          </a:p>
          <a:p>
            <a:pPr lvl="1">
              <a:lnSpc>
                <a:spcPts val="2700"/>
              </a:lnSpc>
            </a:pPr>
            <a:r>
              <a:rPr lang="zh-CN" altLang="zh-CN" sz="1800" kern="100" dirty="0" smtClean="0">
                <a:latin typeface="黑体" pitchFamily="49" charset="-122"/>
                <a:ea typeface="黑体" pitchFamily="49" charset="-122"/>
              </a:rPr>
              <a:t>电子</a:t>
            </a:r>
            <a:r>
              <a:rPr lang="zh-CN" altLang="en-US" sz="1800" kern="100" dirty="0">
                <a:latin typeface="黑体" pitchFamily="49" charset="-122"/>
                <a:ea typeface="黑体" pitchFamily="49" charset="-122"/>
              </a:rPr>
              <a:t>打</a:t>
            </a:r>
            <a:r>
              <a:rPr lang="zh-CN" altLang="zh-CN" sz="1800" kern="100" dirty="0">
                <a:latin typeface="黑体" pitchFamily="49" charset="-122"/>
                <a:ea typeface="黑体" pitchFamily="49" charset="-122"/>
              </a:rPr>
              <a:t>在加速器构件上的束流损失引起的辐射（轫致辐射</a:t>
            </a:r>
            <a:r>
              <a:rPr lang="zh-CN" altLang="en-US" sz="1800" kern="100" dirty="0">
                <a:latin typeface="黑体" pitchFamily="49" charset="-122"/>
                <a:ea typeface="黑体" pitchFamily="49" charset="-122"/>
              </a:rPr>
              <a:t>、</a:t>
            </a:r>
            <a:r>
              <a:rPr lang="zh-CN" altLang="zh-CN" sz="1800" kern="100" dirty="0">
                <a:latin typeface="黑体" pitchFamily="49" charset="-122"/>
                <a:ea typeface="黑体" pitchFamily="49" charset="-122"/>
              </a:rPr>
              <a:t>中子）</a:t>
            </a:r>
            <a:endParaRPr lang="en-US" altLang="zh-CN" sz="1800" kern="100" dirty="0">
              <a:latin typeface="黑体" pitchFamily="49" charset="-122"/>
              <a:ea typeface="黑体" pitchFamily="49" charset="-122"/>
            </a:endParaRPr>
          </a:p>
          <a:p>
            <a:pPr lvl="1">
              <a:lnSpc>
                <a:spcPts val="2700"/>
              </a:lnSpc>
            </a:pPr>
            <a:r>
              <a:rPr lang="zh-CN" altLang="zh-CN" sz="1800" dirty="0" smtClean="0">
                <a:latin typeface="黑体" pitchFamily="49" charset="-122"/>
                <a:ea typeface="黑体" pitchFamily="49" charset="-122"/>
              </a:rPr>
              <a:t>同步环厅透过迷道的源项</a:t>
            </a:r>
            <a:r>
              <a:rPr lang="zh-CN" altLang="zh-CN" sz="1800" kern="100" dirty="0">
                <a:latin typeface="黑体" pitchFamily="49" charset="-122"/>
                <a:ea typeface="黑体" pitchFamily="49" charset="-122"/>
              </a:rPr>
              <a:t>电子</a:t>
            </a:r>
            <a:r>
              <a:rPr lang="zh-CN" altLang="en-US" sz="1800" kern="100" dirty="0">
                <a:latin typeface="黑体" pitchFamily="49" charset="-122"/>
                <a:ea typeface="黑体" pitchFamily="49" charset="-122"/>
              </a:rPr>
              <a:t>被废束桶收集时</a:t>
            </a:r>
            <a:r>
              <a:rPr lang="zh-CN" altLang="zh-CN" sz="1800" kern="100" dirty="0">
                <a:latin typeface="黑体" pitchFamily="49" charset="-122"/>
                <a:ea typeface="黑体" pitchFamily="49" charset="-122"/>
              </a:rPr>
              <a:t>产生的辐射（轫致辐射、中子）</a:t>
            </a:r>
            <a:endParaRPr lang="zh-CN" altLang="zh-CN" sz="1800" kern="100" dirty="0">
              <a:latin typeface="黑体" pitchFamily="49" charset="-122"/>
              <a:ea typeface="黑体" pitchFamily="49" charset="-122"/>
            </a:endParaRPr>
          </a:p>
          <a:p>
            <a:pPr lvl="1">
              <a:lnSpc>
                <a:spcPts val="2700"/>
              </a:lnSpc>
            </a:pPr>
            <a:r>
              <a:rPr lang="zh-CN" altLang="en-US" sz="1800" kern="100" dirty="0">
                <a:latin typeface="黑体" pitchFamily="49" charset="-122"/>
                <a:ea typeface="黑体" pitchFamily="49" charset="-122"/>
              </a:rPr>
              <a:t>气体韧致辐射</a:t>
            </a:r>
            <a:endParaRPr lang="zh-CN" altLang="zh-CN" sz="1800" kern="100" dirty="0">
              <a:latin typeface="黑体" pitchFamily="49" charset="-122"/>
              <a:ea typeface="黑体" pitchFamily="49" charset="-122"/>
            </a:endParaRPr>
          </a:p>
          <a:p>
            <a:pPr lvl="1">
              <a:lnSpc>
                <a:spcPts val="2700"/>
              </a:lnSpc>
            </a:pPr>
            <a:r>
              <a:rPr lang="zh-CN" altLang="zh-CN" sz="1800" kern="100" dirty="0">
                <a:latin typeface="黑体" pitchFamily="49" charset="-122"/>
                <a:ea typeface="黑体" pitchFamily="49" charset="-122"/>
              </a:rPr>
              <a:t>感生</a:t>
            </a:r>
            <a:r>
              <a:rPr lang="zh-CN" altLang="zh-CN" sz="1800" kern="100" dirty="0" smtClean="0">
                <a:latin typeface="黑体" pitchFamily="49" charset="-122"/>
                <a:ea typeface="黑体" pitchFamily="49" charset="-122"/>
              </a:rPr>
              <a:t>放射性</a:t>
            </a:r>
            <a:endParaRPr lang="en-US" altLang="zh-CN" sz="1800" dirty="0" smtClean="0">
              <a:latin typeface="黑体" pitchFamily="49" charset="-122"/>
              <a:ea typeface="黑体" pitchFamily="49" charset="-122"/>
            </a:endParaRPr>
          </a:p>
          <a:p>
            <a:pPr>
              <a:lnSpc>
                <a:spcPts val="2700"/>
              </a:lnSpc>
            </a:pPr>
            <a:r>
              <a:rPr lang="zh-CN" altLang="en-US" sz="1800" dirty="0" smtClean="0">
                <a:latin typeface="黑体" pitchFamily="49" charset="-122"/>
                <a:ea typeface="黑体" pitchFamily="49" charset="-122"/>
              </a:rPr>
              <a:t>微</a:t>
            </a:r>
            <a:r>
              <a:rPr lang="zh-CN" altLang="en-US" sz="1800" dirty="0">
                <a:latin typeface="黑体" pitchFamily="49" charset="-122"/>
                <a:ea typeface="黑体" pitchFamily="49" charset="-122"/>
              </a:rPr>
              <a:t>束实验</a:t>
            </a:r>
            <a:r>
              <a:rPr lang="zh-CN" altLang="en-US" sz="1800" dirty="0" smtClean="0">
                <a:latin typeface="黑体" pitchFamily="49" charset="-122"/>
                <a:ea typeface="黑体" pitchFamily="49" charset="-122"/>
              </a:rPr>
              <a:t>大厅</a:t>
            </a:r>
            <a:endParaRPr lang="en-US" altLang="zh-CN" sz="1800" kern="100" dirty="0">
              <a:latin typeface="+mn-ea"/>
            </a:endParaRPr>
          </a:p>
          <a:p>
            <a:pPr lvl="1">
              <a:lnSpc>
                <a:spcPts val="2700"/>
              </a:lnSpc>
            </a:pPr>
            <a:r>
              <a:rPr lang="en-US" altLang="zh-CN" sz="1800" kern="100" dirty="0" smtClean="0">
                <a:latin typeface="黑体" pitchFamily="49" charset="-122"/>
                <a:ea typeface="黑体" pitchFamily="49" charset="-122"/>
              </a:rPr>
              <a:t>3MeV</a:t>
            </a:r>
            <a:r>
              <a:rPr lang="zh-CN" altLang="en-US" sz="1800" kern="100" dirty="0" smtClean="0">
                <a:latin typeface="黑体" pitchFamily="49" charset="-122"/>
                <a:ea typeface="黑体" pitchFamily="49" charset="-122"/>
              </a:rPr>
              <a:t>的</a:t>
            </a:r>
            <a:r>
              <a:rPr lang="en-US" altLang="zh-CN" sz="1800" kern="100" dirty="0" smtClean="0">
                <a:latin typeface="黑体" pitchFamily="49" charset="-122"/>
                <a:ea typeface="黑体" pitchFamily="49" charset="-122"/>
              </a:rPr>
              <a:t>γ</a:t>
            </a:r>
            <a:r>
              <a:rPr lang="zh-CN" altLang="en-US" sz="1800" kern="100" dirty="0" smtClean="0">
                <a:latin typeface="黑体" pitchFamily="49" charset="-122"/>
                <a:ea typeface="黑体" pitchFamily="49" charset="-122"/>
              </a:rPr>
              <a:t>射线</a:t>
            </a:r>
            <a:r>
              <a:rPr lang="zh-CN" altLang="en-US" sz="1800" kern="100" dirty="0">
                <a:latin typeface="黑体" pitchFamily="49" charset="-122"/>
                <a:ea typeface="黑体" pitchFamily="49" charset="-122"/>
              </a:rPr>
              <a:t>（透射及散射）</a:t>
            </a:r>
            <a:endParaRPr lang="en-US" altLang="zh-CN" sz="1800" kern="100" dirty="0">
              <a:latin typeface="黑体" pitchFamily="49" charset="-122"/>
              <a:ea typeface="黑体" pitchFamily="49" charset="-122"/>
            </a:endParaRPr>
          </a:p>
          <a:p>
            <a:pPr lvl="1">
              <a:lnSpc>
                <a:spcPts val="2700"/>
              </a:lnSpc>
            </a:pPr>
            <a:r>
              <a:rPr lang="zh-CN" altLang="en-US" sz="1800" kern="100" dirty="0">
                <a:latin typeface="黑体" pitchFamily="49" charset="-122"/>
                <a:ea typeface="黑体" pitchFamily="49" charset="-122"/>
              </a:rPr>
              <a:t>电子加速器产生源项</a:t>
            </a:r>
            <a:endParaRPr lang="en-US" altLang="zh-CN" sz="1800" dirty="0">
              <a:latin typeface="黑体" pitchFamily="49" charset="-122"/>
              <a:ea typeface="黑体" pitchFamily="49" charset="-122"/>
            </a:endParaRPr>
          </a:p>
          <a:p>
            <a:pPr>
              <a:lnSpc>
                <a:spcPts val="2700"/>
              </a:lnSpc>
            </a:pPr>
            <a:r>
              <a:rPr lang="en-US" altLang="zh-CN" sz="1800" dirty="0" smtClean="0">
                <a:latin typeface="黑体" pitchFamily="49" charset="-122"/>
                <a:ea typeface="黑体" pitchFamily="49" charset="-122"/>
              </a:rPr>
              <a:t>Gamma</a:t>
            </a:r>
            <a:r>
              <a:rPr lang="zh-CN" altLang="en-US" sz="1800" dirty="0">
                <a:latin typeface="黑体" pitchFamily="49" charset="-122"/>
                <a:ea typeface="黑体" pitchFamily="49" charset="-122"/>
              </a:rPr>
              <a:t>实验</a:t>
            </a:r>
            <a:r>
              <a:rPr lang="zh-CN" altLang="en-US" sz="1800" dirty="0" smtClean="0">
                <a:latin typeface="黑体" pitchFamily="49" charset="-122"/>
                <a:ea typeface="黑体" pitchFamily="49" charset="-122"/>
              </a:rPr>
              <a:t>大厅</a:t>
            </a:r>
            <a:endParaRPr lang="en-US" altLang="zh-CN" sz="1800" dirty="0" smtClean="0">
              <a:latin typeface="黑体" pitchFamily="49" charset="-122"/>
              <a:ea typeface="黑体" pitchFamily="49" charset="-122"/>
            </a:endParaRPr>
          </a:p>
          <a:p>
            <a:pPr lvl="1">
              <a:lnSpc>
                <a:spcPts val="2700"/>
              </a:lnSpc>
            </a:pPr>
            <a:r>
              <a:rPr lang="en-US" altLang="zh-CN" sz="1800" kern="100" dirty="0" smtClean="0">
                <a:latin typeface="黑体" pitchFamily="49" charset="-122"/>
                <a:ea typeface="黑体" pitchFamily="49" charset="-122"/>
              </a:rPr>
              <a:t>3MeV</a:t>
            </a:r>
            <a:r>
              <a:rPr lang="zh-CN" altLang="en-US" sz="1800" kern="100" dirty="0" smtClean="0">
                <a:latin typeface="黑体" pitchFamily="49" charset="-122"/>
                <a:ea typeface="黑体" pitchFamily="49" charset="-122"/>
              </a:rPr>
              <a:t>的</a:t>
            </a:r>
            <a:r>
              <a:rPr lang="en-US" altLang="zh-CN" sz="1800" kern="100" dirty="0" smtClean="0">
                <a:latin typeface="黑体" pitchFamily="49" charset="-122"/>
                <a:ea typeface="黑体" pitchFamily="49" charset="-122"/>
              </a:rPr>
              <a:t>γ</a:t>
            </a:r>
            <a:r>
              <a:rPr lang="zh-CN" altLang="en-US" sz="1800" kern="100" dirty="0" smtClean="0">
                <a:latin typeface="黑体" pitchFamily="49" charset="-122"/>
                <a:ea typeface="黑体" pitchFamily="49" charset="-122"/>
              </a:rPr>
              <a:t>射线</a:t>
            </a:r>
            <a:r>
              <a:rPr lang="zh-CN" altLang="en-US" sz="1800" kern="100" dirty="0">
                <a:latin typeface="黑体" pitchFamily="49" charset="-122"/>
                <a:ea typeface="黑体" pitchFamily="49" charset="-122"/>
              </a:rPr>
              <a:t>（透射及</a:t>
            </a:r>
            <a:r>
              <a:rPr lang="zh-CN" altLang="en-US" sz="1800" kern="100" dirty="0" smtClean="0">
                <a:latin typeface="黑体" pitchFamily="49" charset="-122"/>
                <a:ea typeface="黑体" pitchFamily="49" charset="-122"/>
              </a:rPr>
              <a:t>散射）</a:t>
            </a:r>
            <a:endParaRPr lang="zh-CN" altLang="en-US" sz="1800" kern="0" dirty="0" smtClean="0"/>
          </a:p>
          <a:p>
            <a:pPr lvl="1">
              <a:lnSpc>
                <a:spcPct val="150000"/>
              </a:lnSpc>
            </a:pPr>
            <a:endParaRPr lang="en-US" altLang="zh-CN" sz="1600" dirty="0">
              <a:solidFill>
                <a:schemeClr val="tx1"/>
              </a:solidFill>
              <a:latin typeface="黑体" pitchFamily="49" charset="-122"/>
              <a:ea typeface="黑体" pitchFamily="49" charset="-122"/>
            </a:endParaRPr>
          </a:p>
          <a:p>
            <a:pPr lvl="1">
              <a:lnSpc>
                <a:spcPct val="150000"/>
              </a:lnSpc>
            </a:pPr>
            <a:endParaRPr lang="en-US" altLang="zh-CN" sz="1600" dirty="0" smtClean="0">
              <a:solidFill>
                <a:schemeClr val="tx1"/>
              </a:solidFill>
              <a:latin typeface="黑体" pitchFamily="49" charset="-122"/>
              <a:ea typeface="黑体" pitchFamily="49" charset="-122"/>
            </a:endParaRPr>
          </a:p>
          <a:p>
            <a:pPr lvl="1">
              <a:lnSpc>
                <a:spcPct val="150000"/>
              </a:lnSpc>
            </a:pPr>
            <a:endParaRPr lang="en-US" altLang="zh-CN" sz="1600" dirty="0" smtClean="0">
              <a:solidFill>
                <a:schemeClr val="tx1"/>
              </a:solidFill>
              <a:latin typeface="+mn-ea"/>
            </a:endParaRPr>
          </a:p>
        </p:txBody>
      </p:sp>
      <p:sp>
        <p:nvSpPr>
          <p:cNvPr id="6" name="标题 2"/>
          <p:cNvSpPr txBox="1"/>
          <p:nvPr/>
        </p:nvSpPr>
        <p:spPr>
          <a:xfrm>
            <a:off x="496887" y="410723"/>
            <a:ext cx="7199313" cy="1138808"/>
          </a:xfrm>
          <a:prstGeom prst="rect">
            <a:avLst/>
          </a:prstGeom>
        </p:spPr>
        <p:txBody>
          <a:bodyPr anchor="ctr" anchorCtr="0"/>
          <a:lstStyle>
            <a:lvl1pPr algn="l" rtl="0" eaLnBrk="1" fontAlgn="base" hangingPunct="1">
              <a:spcBef>
                <a:spcPct val="0"/>
              </a:spcBef>
              <a:spcAft>
                <a:spcPct val="0"/>
              </a:spcAft>
              <a:defRPr sz="2700">
                <a:solidFill>
                  <a:srgbClr val="CC0099"/>
                </a:solidFill>
                <a:effectLst/>
                <a:latin typeface="+mj-lt"/>
                <a:ea typeface="+mj-ea"/>
                <a:cs typeface="+mj-cs"/>
              </a:defRPr>
            </a:lvl1pPr>
            <a:lvl2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2pPr>
            <a:lvl3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3pPr>
            <a:lvl4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4pPr>
            <a:lvl5pPr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5pPr>
            <a:lvl6pPr marL="25717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6pPr>
            <a:lvl7pPr marL="51435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7pPr>
            <a:lvl8pPr marL="771525"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8pPr>
            <a:lvl9pPr marL="1028700" algn="r" rtl="0" eaLnBrk="1" fontAlgn="base" hangingPunct="1">
              <a:spcBef>
                <a:spcPct val="0"/>
              </a:spcBef>
              <a:spcAft>
                <a:spcPct val="0"/>
              </a:spcAft>
              <a:defRPr sz="1800">
                <a:solidFill>
                  <a:srgbClr val="CC0099"/>
                </a:solidFill>
                <a:effectLst>
                  <a:outerShdw blurRad="38100" dist="38100" dir="2700000" algn="tl">
                    <a:srgbClr val="C0C0C0"/>
                  </a:outerShdw>
                </a:effectLst>
                <a:latin typeface="Arial" charset="0"/>
                <a:ea typeface="黑体" pitchFamily="2" charset="-122"/>
              </a:defRPr>
            </a:lvl9pPr>
          </a:lstStyle>
          <a:p>
            <a:r>
              <a:rPr lang="zh-CN" altLang="en-US" kern="0" dirty="0" smtClean="0">
                <a:solidFill>
                  <a:srgbClr val="990099"/>
                </a:solidFill>
                <a:latin typeface="+mn-ea"/>
                <a:ea typeface="+mn-ea"/>
              </a:rPr>
              <a:t>源项分析</a:t>
            </a:r>
            <a:endParaRPr lang="zh-CN" altLang="en-US" kern="0" dirty="0">
              <a:solidFill>
                <a:srgbClr val="990099"/>
              </a:solidFill>
              <a:latin typeface="+mn-ea"/>
              <a:ea typeface="+mn-ea"/>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辐射防护实验室校徽PPT模板-ycc">
  <a:themeElements>
    <a:clrScheme name="2_硕士答辩模版byShan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硕士答辩模版byShanny">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硕士答辩模版byShan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硕士答辩模版byShan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硕士答辩模版byShan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硕士答辩模版byShan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硕士答辩模版byShan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硕士答辩模版byShan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硕士答辩模版byShan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校徽PPT模板1</Template>
  <TotalTime>0</TotalTime>
  <Words>9635</Words>
  <Application>Kingsoft Office WPP</Application>
  <PresentationFormat>全屏显示(4:3)</PresentationFormat>
  <Paragraphs>1664</Paragraphs>
  <Slides>43</Slides>
  <Notes>35</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43</vt:i4>
      </vt:variant>
    </vt:vector>
  </HeadingPairs>
  <TitlesOfParts>
    <vt:vector size="47" baseType="lpstr">
      <vt:lpstr>辐射防护实验室校徽PPT模板-ycc</vt:lpstr>
      <vt:lpstr>Equation.DSMT4</vt:lpstr>
      <vt:lpstr>Equation.3</vt:lpstr>
      <vt:lpstr>Origin50.Graph</vt:lpstr>
      <vt:lpstr>PowerPoint 演示文稿</vt:lpstr>
      <vt:lpstr>目录</vt:lpstr>
      <vt:lpstr>装置介绍</vt:lpstr>
      <vt:lpstr>装置介绍——加速器系统参数</vt:lpstr>
      <vt:lpstr>装置介绍——激光系统参数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Attenuation of neutrons through ducts and labyrinths</dc:title>
  <dc:creator>yhjyhj</dc:creator>
  <cp:lastModifiedBy>Administrator</cp:lastModifiedBy>
  <cp:revision>300</cp:revision>
  <cp:lastPrinted>2014-05-09T03:26:00Z</cp:lastPrinted>
  <dcterms:created xsi:type="dcterms:W3CDTF">2014-05-01T02:44:00Z</dcterms:created>
  <dcterms:modified xsi:type="dcterms:W3CDTF">2016-09-22T04:22:17Z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