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9">
  <p:sldMasterIdLst>
    <p:sldMasterId id="2147483652" r:id="rId1"/>
  </p:sldMasterIdLst>
  <p:notesMasterIdLst>
    <p:notesMasterId r:id="rId24"/>
  </p:notesMasterIdLst>
  <p:handoutMasterIdLst>
    <p:handoutMasterId r:id="rId25"/>
  </p:handoutMasterIdLst>
  <p:sldIdLst>
    <p:sldId id="477" r:id="rId2"/>
    <p:sldId id="798" r:id="rId3"/>
    <p:sldId id="800" r:id="rId4"/>
    <p:sldId id="802" r:id="rId5"/>
    <p:sldId id="827" r:id="rId6"/>
    <p:sldId id="826" r:id="rId7"/>
    <p:sldId id="828" r:id="rId8"/>
    <p:sldId id="829" r:id="rId9"/>
    <p:sldId id="832" r:id="rId10"/>
    <p:sldId id="833" r:id="rId11"/>
    <p:sldId id="834" r:id="rId12"/>
    <p:sldId id="835" r:id="rId13"/>
    <p:sldId id="836" r:id="rId14"/>
    <p:sldId id="837" r:id="rId15"/>
    <p:sldId id="838" r:id="rId16"/>
    <p:sldId id="839" r:id="rId17"/>
    <p:sldId id="840" r:id="rId18"/>
    <p:sldId id="841" r:id="rId19"/>
    <p:sldId id="843" r:id="rId20"/>
    <p:sldId id="844" r:id="rId21"/>
    <p:sldId id="845" r:id="rId22"/>
    <p:sldId id="825" r:id="rId23"/>
  </p:sldIdLst>
  <p:sldSz cx="9144000" cy="6858000" type="screen4x3"/>
  <p:notesSz cx="6858000" cy="9144000"/>
  <p:defaultTextStyle>
    <a:defPPr>
      <a:defRPr lang="zh-CN"/>
    </a:defPPr>
    <a:lvl1pPr algn="ctr" rtl="0" fontAlgn="base">
      <a:spcBef>
        <a:spcPct val="0"/>
      </a:spcBef>
      <a:spcAft>
        <a:spcPct val="0"/>
      </a:spcAft>
      <a:defRPr sz="1400" kern="1200">
        <a:solidFill>
          <a:schemeClr val="tx1"/>
        </a:solidFill>
        <a:latin typeface="Arial" pitchFamily="34" charset="0"/>
        <a:ea typeface="宋体" pitchFamily="2" charset="-122"/>
        <a:cs typeface="+mn-cs"/>
      </a:defRPr>
    </a:lvl1pPr>
    <a:lvl2pPr marL="457200" algn="ctr" rtl="0" fontAlgn="base">
      <a:spcBef>
        <a:spcPct val="0"/>
      </a:spcBef>
      <a:spcAft>
        <a:spcPct val="0"/>
      </a:spcAft>
      <a:defRPr sz="1400" kern="1200">
        <a:solidFill>
          <a:schemeClr val="tx1"/>
        </a:solidFill>
        <a:latin typeface="Arial" pitchFamily="34" charset="0"/>
        <a:ea typeface="宋体" pitchFamily="2" charset="-122"/>
        <a:cs typeface="+mn-cs"/>
      </a:defRPr>
    </a:lvl2pPr>
    <a:lvl3pPr marL="914400" algn="ctr" rtl="0" fontAlgn="base">
      <a:spcBef>
        <a:spcPct val="0"/>
      </a:spcBef>
      <a:spcAft>
        <a:spcPct val="0"/>
      </a:spcAft>
      <a:defRPr sz="1400" kern="1200">
        <a:solidFill>
          <a:schemeClr val="tx1"/>
        </a:solidFill>
        <a:latin typeface="Arial" pitchFamily="34" charset="0"/>
        <a:ea typeface="宋体" pitchFamily="2" charset="-122"/>
        <a:cs typeface="+mn-cs"/>
      </a:defRPr>
    </a:lvl3pPr>
    <a:lvl4pPr marL="1371600" algn="ctr" rtl="0" fontAlgn="base">
      <a:spcBef>
        <a:spcPct val="0"/>
      </a:spcBef>
      <a:spcAft>
        <a:spcPct val="0"/>
      </a:spcAft>
      <a:defRPr sz="1400" kern="1200">
        <a:solidFill>
          <a:schemeClr val="tx1"/>
        </a:solidFill>
        <a:latin typeface="Arial" pitchFamily="34" charset="0"/>
        <a:ea typeface="宋体" pitchFamily="2" charset="-122"/>
        <a:cs typeface="+mn-cs"/>
      </a:defRPr>
    </a:lvl4pPr>
    <a:lvl5pPr marL="1828800" algn="ctr" rtl="0" fontAlgn="base">
      <a:spcBef>
        <a:spcPct val="0"/>
      </a:spcBef>
      <a:spcAft>
        <a:spcPct val="0"/>
      </a:spcAft>
      <a:defRPr sz="1400" kern="1200">
        <a:solidFill>
          <a:schemeClr val="tx1"/>
        </a:solidFill>
        <a:latin typeface="Arial" pitchFamily="34" charset="0"/>
        <a:ea typeface="宋体" pitchFamily="2" charset="-122"/>
        <a:cs typeface="+mn-cs"/>
      </a:defRPr>
    </a:lvl5pPr>
    <a:lvl6pPr marL="2286000" algn="l" defTabSz="914400" rtl="0" eaLnBrk="1" latinLnBrk="0" hangingPunct="1">
      <a:defRPr sz="1400" kern="1200">
        <a:solidFill>
          <a:schemeClr val="tx1"/>
        </a:solidFill>
        <a:latin typeface="Arial" pitchFamily="34" charset="0"/>
        <a:ea typeface="宋体" pitchFamily="2" charset="-122"/>
        <a:cs typeface="+mn-cs"/>
      </a:defRPr>
    </a:lvl6pPr>
    <a:lvl7pPr marL="2743200" algn="l" defTabSz="914400" rtl="0" eaLnBrk="1" latinLnBrk="0" hangingPunct="1">
      <a:defRPr sz="1400" kern="1200">
        <a:solidFill>
          <a:schemeClr val="tx1"/>
        </a:solidFill>
        <a:latin typeface="Arial" pitchFamily="34" charset="0"/>
        <a:ea typeface="宋体" pitchFamily="2" charset="-122"/>
        <a:cs typeface="+mn-cs"/>
      </a:defRPr>
    </a:lvl7pPr>
    <a:lvl8pPr marL="3200400" algn="l" defTabSz="914400" rtl="0" eaLnBrk="1" latinLnBrk="0" hangingPunct="1">
      <a:defRPr sz="1400" kern="1200">
        <a:solidFill>
          <a:schemeClr val="tx1"/>
        </a:solidFill>
        <a:latin typeface="Arial" pitchFamily="34" charset="0"/>
        <a:ea typeface="宋体" pitchFamily="2" charset="-122"/>
        <a:cs typeface="+mn-cs"/>
      </a:defRPr>
    </a:lvl8pPr>
    <a:lvl9pPr marL="3657600" algn="l" defTabSz="914400" rtl="0" eaLnBrk="1" latinLnBrk="0" hangingPunct="1">
      <a:defRPr sz="1400"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9900FF"/>
    <a:srgbClr val="9900CC"/>
    <a:srgbClr val="FFCC00"/>
    <a:srgbClr val="00FFFF"/>
    <a:srgbClr val="66FFFF"/>
    <a:srgbClr val="33CC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6102" autoAdjust="0"/>
  </p:normalViewPr>
  <p:slideViewPr>
    <p:cSldViewPr>
      <p:cViewPr varScale="1">
        <p:scale>
          <a:sx n="119" d="100"/>
          <a:sy n="119" d="100"/>
        </p:scale>
        <p:origin x="85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466"/>
    </p:cViewPr>
  </p:sorterViewPr>
  <p:notesViewPr>
    <p:cSldViewPr>
      <p:cViewPr varScale="1">
        <p:scale>
          <a:sx n="76" d="100"/>
          <a:sy n="76" d="100"/>
        </p:scale>
        <p:origin x="-129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ltLang="zh-CN"/>
          </a:p>
        </p:txBody>
      </p:sp>
      <p:sp>
        <p:nvSpPr>
          <p:cNvPr id="696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696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ltLang="zh-CN"/>
          </a:p>
        </p:txBody>
      </p:sp>
      <p:sp>
        <p:nvSpPr>
          <p:cNvPr id="696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B9A8C5E-9E5D-44E0-90BA-CC25AE7E4DB6}" type="slidenum">
              <a:rPr lang="en-US" altLang="zh-CN"/>
              <a:pPr>
                <a:defRPr/>
              </a:pPr>
              <a:t>‹#›</a:t>
            </a:fld>
            <a:endParaRPr lang="en-US" altLang="zh-CN"/>
          </a:p>
        </p:txBody>
      </p:sp>
    </p:spTree>
    <p:extLst>
      <p:ext uri="{BB962C8B-B14F-4D97-AF65-F5344CB8AC3E}">
        <p14:creationId xmlns:p14="http://schemas.microsoft.com/office/powerpoint/2010/main" val="3968274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ltLang="zh-CN"/>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ltLang="zh-CN"/>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B532AD8-F224-48A5-8678-91C9CB63265B}" type="slidenum">
              <a:rPr lang="en-US" altLang="zh-CN"/>
              <a:pPr>
                <a:defRPr/>
              </a:pPr>
              <a:t>‹#›</a:t>
            </a:fld>
            <a:endParaRPr lang="en-US" altLang="zh-CN"/>
          </a:p>
        </p:txBody>
      </p:sp>
    </p:spTree>
    <p:extLst>
      <p:ext uri="{BB962C8B-B14F-4D97-AF65-F5344CB8AC3E}">
        <p14:creationId xmlns:p14="http://schemas.microsoft.com/office/powerpoint/2010/main" val="29324716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B532AD8-F224-48A5-8678-91C9CB63265B}" type="slidenum">
              <a:rPr lang="en-US" altLang="zh-CN" smtClean="0"/>
              <a:pPr>
                <a:defRPr/>
              </a:pPr>
              <a:t>1</a:t>
            </a:fld>
            <a:endParaRPr lang="en-US" altLang="zh-CN"/>
          </a:p>
        </p:txBody>
      </p:sp>
    </p:spTree>
    <p:extLst>
      <p:ext uri="{BB962C8B-B14F-4D97-AF65-F5344CB8AC3E}">
        <p14:creationId xmlns:p14="http://schemas.microsoft.com/office/powerpoint/2010/main" val="781996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11</a:t>
            </a:fld>
            <a:endParaRPr lang="zh-CN" altLang="en-US"/>
          </a:p>
        </p:txBody>
      </p:sp>
    </p:spTree>
    <p:extLst>
      <p:ext uri="{BB962C8B-B14F-4D97-AF65-F5344CB8AC3E}">
        <p14:creationId xmlns:p14="http://schemas.microsoft.com/office/powerpoint/2010/main" val="325672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12</a:t>
            </a:fld>
            <a:endParaRPr lang="zh-CN" altLang="en-US"/>
          </a:p>
        </p:txBody>
      </p:sp>
    </p:spTree>
    <p:extLst>
      <p:ext uri="{BB962C8B-B14F-4D97-AF65-F5344CB8AC3E}">
        <p14:creationId xmlns:p14="http://schemas.microsoft.com/office/powerpoint/2010/main" val="189741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13</a:t>
            </a:fld>
            <a:endParaRPr lang="zh-CN" altLang="en-US"/>
          </a:p>
        </p:txBody>
      </p:sp>
    </p:spTree>
    <p:extLst>
      <p:ext uri="{BB962C8B-B14F-4D97-AF65-F5344CB8AC3E}">
        <p14:creationId xmlns:p14="http://schemas.microsoft.com/office/powerpoint/2010/main" val="3122971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14</a:t>
            </a:fld>
            <a:endParaRPr lang="zh-CN" altLang="en-US"/>
          </a:p>
        </p:txBody>
      </p:sp>
    </p:spTree>
    <p:extLst>
      <p:ext uri="{BB962C8B-B14F-4D97-AF65-F5344CB8AC3E}">
        <p14:creationId xmlns:p14="http://schemas.microsoft.com/office/powerpoint/2010/main" val="2111133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15</a:t>
            </a:fld>
            <a:endParaRPr lang="zh-CN" altLang="en-US"/>
          </a:p>
        </p:txBody>
      </p:sp>
    </p:spTree>
    <p:extLst>
      <p:ext uri="{BB962C8B-B14F-4D97-AF65-F5344CB8AC3E}">
        <p14:creationId xmlns:p14="http://schemas.microsoft.com/office/powerpoint/2010/main" val="3265681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16</a:t>
            </a:fld>
            <a:endParaRPr lang="zh-CN" altLang="en-US"/>
          </a:p>
        </p:txBody>
      </p:sp>
    </p:spTree>
    <p:extLst>
      <p:ext uri="{BB962C8B-B14F-4D97-AF65-F5344CB8AC3E}">
        <p14:creationId xmlns:p14="http://schemas.microsoft.com/office/powerpoint/2010/main" val="3789152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17</a:t>
            </a:fld>
            <a:endParaRPr lang="zh-CN" altLang="en-US"/>
          </a:p>
        </p:txBody>
      </p:sp>
    </p:spTree>
    <p:extLst>
      <p:ext uri="{BB962C8B-B14F-4D97-AF65-F5344CB8AC3E}">
        <p14:creationId xmlns:p14="http://schemas.microsoft.com/office/powerpoint/2010/main" val="1045475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18</a:t>
            </a:fld>
            <a:endParaRPr lang="zh-CN" altLang="en-US"/>
          </a:p>
        </p:txBody>
      </p:sp>
    </p:spTree>
    <p:extLst>
      <p:ext uri="{BB962C8B-B14F-4D97-AF65-F5344CB8AC3E}">
        <p14:creationId xmlns:p14="http://schemas.microsoft.com/office/powerpoint/2010/main" val="3437094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19</a:t>
            </a:fld>
            <a:endParaRPr lang="zh-CN" altLang="en-US"/>
          </a:p>
        </p:txBody>
      </p:sp>
    </p:spTree>
    <p:extLst>
      <p:ext uri="{BB962C8B-B14F-4D97-AF65-F5344CB8AC3E}">
        <p14:creationId xmlns:p14="http://schemas.microsoft.com/office/powerpoint/2010/main" val="2600986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20</a:t>
            </a:fld>
            <a:endParaRPr lang="zh-CN" altLang="en-US"/>
          </a:p>
        </p:txBody>
      </p:sp>
    </p:spTree>
    <p:extLst>
      <p:ext uri="{BB962C8B-B14F-4D97-AF65-F5344CB8AC3E}">
        <p14:creationId xmlns:p14="http://schemas.microsoft.com/office/powerpoint/2010/main" val="386373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3</a:t>
            </a:fld>
            <a:endParaRPr lang="zh-CN" altLang="en-US"/>
          </a:p>
        </p:txBody>
      </p:sp>
    </p:spTree>
    <p:extLst>
      <p:ext uri="{BB962C8B-B14F-4D97-AF65-F5344CB8AC3E}">
        <p14:creationId xmlns:p14="http://schemas.microsoft.com/office/powerpoint/2010/main" val="2931110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21</a:t>
            </a:fld>
            <a:endParaRPr lang="zh-CN" altLang="en-US"/>
          </a:p>
        </p:txBody>
      </p:sp>
    </p:spTree>
    <p:extLst>
      <p:ext uri="{BB962C8B-B14F-4D97-AF65-F5344CB8AC3E}">
        <p14:creationId xmlns:p14="http://schemas.microsoft.com/office/powerpoint/2010/main" val="1188269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22</a:t>
            </a:fld>
            <a:endParaRPr lang="zh-CN" altLang="en-US"/>
          </a:p>
        </p:txBody>
      </p:sp>
    </p:spTree>
    <p:extLst>
      <p:ext uri="{BB962C8B-B14F-4D97-AF65-F5344CB8AC3E}">
        <p14:creationId xmlns:p14="http://schemas.microsoft.com/office/powerpoint/2010/main" val="1651607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4</a:t>
            </a:fld>
            <a:endParaRPr lang="zh-CN" altLang="en-US"/>
          </a:p>
        </p:txBody>
      </p:sp>
    </p:spTree>
    <p:extLst>
      <p:ext uri="{BB962C8B-B14F-4D97-AF65-F5344CB8AC3E}">
        <p14:creationId xmlns:p14="http://schemas.microsoft.com/office/powerpoint/2010/main" val="370121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5</a:t>
            </a:fld>
            <a:endParaRPr lang="zh-CN" altLang="en-US"/>
          </a:p>
        </p:txBody>
      </p:sp>
    </p:spTree>
    <p:extLst>
      <p:ext uri="{BB962C8B-B14F-4D97-AF65-F5344CB8AC3E}">
        <p14:creationId xmlns:p14="http://schemas.microsoft.com/office/powerpoint/2010/main" val="72233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6</a:t>
            </a:fld>
            <a:endParaRPr lang="zh-CN" altLang="en-US"/>
          </a:p>
        </p:txBody>
      </p:sp>
    </p:spTree>
    <p:extLst>
      <p:ext uri="{BB962C8B-B14F-4D97-AF65-F5344CB8AC3E}">
        <p14:creationId xmlns:p14="http://schemas.microsoft.com/office/powerpoint/2010/main" val="268655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7</a:t>
            </a:fld>
            <a:endParaRPr lang="zh-CN" altLang="en-US"/>
          </a:p>
        </p:txBody>
      </p:sp>
    </p:spTree>
    <p:extLst>
      <p:ext uri="{BB962C8B-B14F-4D97-AF65-F5344CB8AC3E}">
        <p14:creationId xmlns:p14="http://schemas.microsoft.com/office/powerpoint/2010/main" val="77319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8</a:t>
            </a:fld>
            <a:endParaRPr lang="zh-CN" altLang="en-US"/>
          </a:p>
        </p:txBody>
      </p:sp>
    </p:spTree>
    <p:extLst>
      <p:ext uri="{BB962C8B-B14F-4D97-AF65-F5344CB8AC3E}">
        <p14:creationId xmlns:p14="http://schemas.microsoft.com/office/powerpoint/2010/main" val="9823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9</a:t>
            </a:fld>
            <a:endParaRPr lang="zh-CN" altLang="en-US"/>
          </a:p>
        </p:txBody>
      </p:sp>
    </p:spTree>
    <p:extLst>
      <p:ext uri="{BB962C8B-B14F-4D97-AF65-F5344CB8AC3E}">
        <p14:creationId xmlns:p14="http://schemas.microsoft.com/office/powerpoint/2010/main" val="3213121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黄长浩</a:t>
            </a:r>
          </a:p>
        </p:txBody>
      </p:sp>
      <p:sp>
        <p:nvSpPr>
          <p:cNvPr id="4" name="灯片编号占位符 3"/>
          <p:cNvSpPr>
            <a:spLocks noGrp="1"/>
          </p:cNvSpPr>
          <p:nvPr>
            <p:ph type="sldNum" sz="quarter" idx="5"/>
          </p:nvPr>
        </p:nvSpPr>
        <p:spPr/>
        <p:txBody>
          <a:bodyPr/>
          <a:lstStyle/>
          <a:p>
            <a:pPr>
              <a:defRPr/>
            </a:pPr>
            <a:fld id="{C21FF50A-2621-435D-B948-BD73AC6DB967}" type="slidenum">
              <a:rPr lang="zh-CN" altLang="en-US" smtClean="0"/>
              <a:pPr>
                <a:defRPr/>
              </a:pPr>
              <a:t>10</a:t>
            </a:fld>
            <a:endParaRPr lang="zh-CN" altLang="en-US"/>
          </a:p>
        </p:txBody>
      </p:sp>
    </p:spTree>
    <p:extLst>
      <p:ext uri="{BB962C8B-B14F-4D97-AF65-F5344CB8AC3E}">
        <p14:creationId xmlns:p14="http://schemas.microsoft.com/office/powerpoint/2010/main" val="876378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CSSppt母板首页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8305800" y="6477000"/>
            <a:ext cx="1841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ea typeface="宋体" pitchFamily="2" charset="-122"/>
              </a:defRPr>
            </a:lvl1pPr>
            <a:lvl2pPr marL="742950" indent="-285750" eaLnBrk="0" hangingPunct="0">
              <a:defRPr sz="1400">
                <a:solidFill>
                  <a:schemeClr val="tx1"/>
                </a:solidFill>
                <a:latin typeface="Arial" pitchFamily="34" charset="0"/>
                <a:ea typeface="宋体" pitchFamily="2" charset="-122"/>
              </a:defRPr>
            </a:lvl2pPr>
            <a:lvl3pPr marL="1143000" indent="-228600" eaLnBrk="0" hangingPunct="0">
              <a:defRPr sz="1400">
                <a:solidFill>
                  <a:schemeClr val="tx1"/>
                </a:solidFill>
                <a:latin typeface="Arial" pitchFamily="34" charset="0"/>
                <a:ea typeface="宋体" pitchFamily="2" charset="-122"/>
              </a:defRPr>
            </a:lvl3pPr>
            <a:lvl4pPr marL="1600200" indent="-228600" eaLnBrk="0" hangingPunct="0">
              <a:defRPr sz="1400">
                <a:solidFill>
                  <a:schemeClr val="tx1"/>
                </a:solidFill>
                <a:latin typeface="Arial" pitchFamily="34" charset="0"/>
                <a:ea typeface="宋体" pitchFamily="2" charset="-122"/>
              </a:defRPr>
            </a:lvl4pPr>
            <a:lvl5pPr marL="2057400" indent="-228600" eaLnBrk="0" hangingPunct="0">
              <a:defRPr sz="1400">
                <a:solidFill>
                  <a:schemeClr val="tx1"/>
                </a:solidFill>
                <a:latin typeface="Arial" pitchFamily="34" charset="0"/>
                <a:ea typeface="宋体" pitchFamily="2" charset="-122"/>
              </a:defRPr>
            </a:lvl5pPr>
            <a:lvl6pPr marL="2514600" indent="-228600" algn="ctr" eaLnBrk="0" fontAlgn="base" hangingPunct="0">
              <a:spcBef>
                <a:spcPct val="0"/>
              </a:spcBef>
              <a:spcAft>
                <a:spcPct val="0"/>
              </a:spcAft>
              <a:defRPr sz="1400">
                <a:solidFill>
                  <a:schemeClr val="tx1"/>
                </a:solidFill>
                <a:latin typeface="Arial" pitchFamily="34" charset="0"/>
                <a:ea typeface="宋体" pitchFamily="2" charset="-122"/>
              </a:defRPr>
            </a:lvl6pPr>
            <a:lvl7pPr marL="2971800" indent="-228600" algn="ctr" eaLnBrk="0" fontAlgn="base" hangingPunct="0">
              <a:spcBef>
                <a:spcPct val="0"/>
              </a:spcBef>
              <a:spcAft>
                <a:spcPct val="0"/>
              </a:spcAft>
              <a:defRPr sz="1400">
                <a:solidFill>
                  <a:schemeClr val="tx1"/>
                </a:solidFill>
                <a:latin typeface="Arial" pitchFamily="34" charset="0"/>
                <a:ea typeface="宋体" pitchFamily="2" charset="-122"/>
              </a:defRPr>
            </a:lvl7pPr>
            <a:lvl8pPr marL="3429000" indent="-228600" algn="ctr" eaLnBrk="0" fontAlgn="base" hangingPunct="0">
              <a:spcBef>
                <a:spcPct val="0"/>
              </a:spcBef>
              <a:spcAft>
                <a:spcPct val="0"/>
              </a:spcAft>
              <a:defRPr sz="1400">
                <a:solidFill>
                  <a:schemeClr val="tx1"/>
                </a:solidFill>
                <a:latin typeface="Arial" pitchFamily="34" charset="0"/>
                <a:ea typeface="宋体" pitchFamily="2" charset="-122"/>
              </a:defRPr>
            </a:lvl8pPr>
            <a:lvl9pPr marL="3886200" indent="-228600" algn="ctr" eaLnBrk="0" fontAlgn="base" hangingPunct="0">
              <a:spcBef>
                <a:spcPct val="0"/>
              </a:spcBef>
              <a:spcAft>
                <a:spcPct val="0"/>
              </a:spcAft>
              <a:defRPr sz="1400">
                <a:solidFill>
                  <a:schemeClr val="tx1"/>
                </a:solidFill>
                <a:latin typeface="Arial" pitchFamily="34" charset="0"/>
                <a:ea typeface="宋体" pitchFamily="2" charset="-122"/>
              </a:defRPr>
            </a:lvl9pPr>
          </a:lstStyle>
          <a:p>
            <a:pPr algn="l" eaLnBrk="1" hangingPunct="1">
              <a:lnSpc>
                <a:spcPct val="88000"/>
              </a:lnSpc>
            </a:pPr>
            <a:endParaRPr lang="zh-CN" altLang="zh-CN" sz="1000">
              <a:solidFill>
                <a:schemeClr val="bg2"/>
              </a:solidFill>
              <a:latin typeface="Impact" pitchFamily="34" charset="0"/>
            </a:endParaRPr>
          </a:p>
        </p:txBody>
      </p:sp>
      <p:sp>
        <p:nvSpPr>
          <p:cNvPr id="217091" name="Rectangle 3"/>
          <p:cNvSpPr>
            <a:spLocks noGrp="1" noChangeArrowheads="1"/>
          </p:cNvSpPr>
          <p:nvPr>
            <p:ph type="ctrTitle"/>
          </p:nvPr>
        </p:nvSpPr>
        <p:spPr>
          <a:xfrm>
            <a:off x="685800" y="2339975"/>
            <a:ext cx="7772400" cy="1470025"/>
          </a:xfrm>
        </p:spPr>
        <p:txBody>
          <a:bodyPr/>
          <a:lstStyle>
            <a:lvl1pPr algn="ctr">
              <a:defRPr sz="3600"/>
            </a:lvl1pPr>
          </a:lstStyle>
          <a:p>
            <a:r>
              <a:rPr lang="zh-CN" altLang="en-US"/>
              <a:t>单击此处编辑母版标题样式</a:t>
            </a:r>
          </a:p>
        </p:txBody>
      </p:sp>
      <p:sp>
        <p:nvSpPr>
          <p:cNvPr id="217092" name="Rectangle 4"/>
          <p:cNvSpPr>
            <a:spLocks noGrp="1" noChangeArrowheads="1"/>
          </p:cNvSpPr>
          <p:nvPr>
            <p:ph type="subTitle" idx="1"/>
          </p:nvPr>
        </p:nvSpPr>
        <p:spPr>
          <a:xfrm>
            <a:off x="1371600" y="3886200"/>
            <a:ext cx="6400800" cy="1600200"/>
          </a:xfrm>
        </p:spPr>
        <p:txBody>
          <a:bodyPr/>
          <a:lstStyle>
            <a:lvl1pPr marL="0" indent="0" algn="ctr">
              <a:lnSpc>
                <a:spcPct val="130000"/>
              </a:lnSpc>
              <a:spcBef>
                <a:spcPct val="0"/>
              </a:spcBef>
              <a:spcAft>
                <a:spcPct val="0"/>
              </a:spcAft>
              <a:buFontTx/>
              <a:buNone/>
              <a:defRPr sz="2200">
                <a:solidFill>
                  <a:schemeClr val="bg1"/>
                </a:solidFill>
              </a:defRPr>
            </a:lvl1pPr>
          </a:lstStyle>
          <a:p>
            <a:r>
              <a:rPr lang="zh-CN" altLang="en-US"/>
              <a:t>单击此处编辑母版副标题样式</a:t>
            </a:r>
          </a:p>
        </p:txBody>
      </p:sp>
    </p:spTree>
    <p:extLst>
      <p:ext uri="{BB962C8B-B14F-4D97-AF65-F5344CB8AC3E}">
        <p14:creationId xmlns:p14="http://schemas.microsoft.com/office/powerpoint/2010/main" val="131526918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CB1BE645-B11A-47BD-92E4-5653D3B47BF1}" type="slidenum">
              <a:rPr lang="en-US" altLang="zh-CN"/>
              <a:pPr>
                <a:defRPr/>
              </a:pPr>
              <a:t>‹#›</a:t>
            </a:fld>
            <a:endParaRPr lang="en-US" altLang="zh-CN"/>
          </a:p>
        </p:txBody>
      </p:sp>
    </p:spTree>
    <p:extLst>
      <p:ext uri="{BB962C8B-B14F-4D97-AF65-F5344CB8AC3E}">
        <p14:creationId xmlns:p14="http://schemas.microsoft.com/office/powerpoint/2010/main" val="29474086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15125" y="838200"/>
            <a:ext cx="2033588" cy="5562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838200"/>
            <a:ext cx="5953125" cy="5562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53832AB5-E510-4BDE-8FEE-70A06F5EA52D}" type="slidenum">
              <a:rPr lang="en-US" altLang="zh-CN"/>
              <a:pPr>
                <a:defRPr/>
              </a:pPr>
              <a:t>‹#›</a:t>
            </a:fld>
            <a:endParaRPr lang="en-US" altLang="zh-CN"/>
          </a:p>
        </p:txBody>
      </p:sp>
    </p:spTree>
    <p:extLst>
      <p:ext uri="{BB962C8B-B14F-4D97-AF65-F5344CB8AC3E}">
        <p14:creationId xmlns:p14="http://schemas.microsoft.com/office/powerpoint/2010/main" val="304395978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447800"/>
            <a:ext cx="3992563"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754563" y="14478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754563" y="4000500"/>
            <a:ext cx="3994150" cy="24003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5"/>
          <p:cNvSpPr>
            <a:spLocks noGrp="1" noChangeArrowheads="1"/>
          </p:cNvSpPr>
          <p:nvPr>
            <p:ph type="sldNum" sz="quarter" idx="10"/>
          </p:nvPr>
        </p:nvSpPr>
        <p:spPr>
          <a:ln/>
        </p:spPr>
        <p:txBody>
          <a:bodyPr/>
          <a:lstStyle>
            <a:lvl1pPr>
              <a:defRPr/>
            </a:lvl1pPr>
          </a:lstStyle>
          <a:p>
            <a:pPr>
              <a:defRPr/>
            </a:pPr>
            <a:fld id="{36054C56-9821-425E-98FA-60FFDFD434CF}" type="slidenum">
              <a:rPr lang="en-US" altLang="zh-CN"/>
              <a:pPr>
                <a:defRPr/>
              </a:pPr>
              <a:t>‹#›</a:t>
            </a:fld>
            <a:endParaRPr lang="en-US" altLang="zh-CN"/>
          </a:p>
        </p:txBody>
      </p:sp>
    </p:spTree>
    <p:extLst>
      <p:ext uri="{BB962C8B-B14F-4D97-AF65-F5344CB8AC3E}">
        <p14:creationId xmlns:p14="http://schemas.microsoft.com/office/powerpoint/2010/main" val="241932866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838200"/>
            <a:ext cx="6248400" cy="4572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447800"/>
            <a:ext cx="8139113" cy="4953000"/>
          </a:xfrm>
        </p:spPr>
        <p:txBody>
          <a:bodyPr/>
          <a:lstStyle/>
          <a:p>
            <a:pPr lvl="0"/>
            <a:endParaRPr lang="zh-CN" altLang="en-US"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9883A749-FB75-4CA3-A067-DF03EC98025B}" type="slidenum">
              <a:rPr lang="en-US" altLang="zh-CN"/>
              <a:pPr>
                <a:defRPr/>
              </a:pPr>
              <a:t>‹#›</a:t>
            </a:fld>
            <a:endParaRPr lang="en-US" altLang="zh-CN"/>
          </a:p>
        </p:txBody>
      </p:sp>
    </p:spTree>
    <p:extLst>
      <p:ext uri="{BB962C8B-B14F-4D97-AF65-F5344CB8AC3E}">
        <p14:creationId xmlns:p14="http://schemas.microsoft.com/office/powerpoint/2010/main" val="242389880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838200"/>
            <a:ext cx="8139113" cy="55626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5"/>
          <p:cNvSpPr>
            <a:spLocks noGrp="1" noChangeArrowheads="1"/>
          </p:cNvSpPr>
          <p:nvPr>
            <p:ph type="sldNum" sz="quarter" idx="10"/>
          </p:nvPr>
        </p:nvSpPr>
        <p:spPr>
          <a:ln/>
        </p:spPr>
        <p:txBody>
          <a:bodyPr/>
          <a:lstStyle>
            <a:lvl1pPr>
              <a:defRPr/>
            </a:lvl1pPr>
          </a:lstStyle>
          <a:p>
            <a:pPr>
              <a:defRPr/>
            </a:pPr>
            <a:fld id="{86EA643C-17DB-40AD-B829-77BA3A36AECE}" type="slidenum">
              <a:rPr lang="en-US" altLang="zh-CN"/>
              <a:pPr>
                <a:defRPr/>
              </a:pPr>
              <a:t>‹#›</a:t>
            </a:fld>
            <a:endParaRPr lang="en-US" altLang="zh-CN"/>
          </a:p>
        </p:txBody>
      </p:sp>
    </p:spTree>
    <p:extLst>
      <p:ext uri="{BB962C8B-B14F-4D97-AF65-F5344CB8AC3E}">
        <p14:creationId xmlns:p14="http://schemas.microsoft.com/office/powerpoint/2010/main" val="15587671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6E7DAE66-2E54-4706-990B-E0B6E14A8F28}" type="slidenum">
              <a:rPr lang="en-US" altLang="zh-CN"/>
              <a:pPr>
                <a:defRPr/>
              </a:pPr>
              <a:t>‹#›</a:t>
            </a:fld>
            <a:endParaRPr lang="en-US" altLang="zh-CN"/>
          </a:p>
        </p:txBody>
      </p:sp>
    </p:spTree>
    <p:extLst>
      <p:ext uri="{BB962C8B-B14F-4D97-AF65-F5344CB8AC3E}">
        <p14:creationId xmlns:p14="http://schemas.microsoft.com/office/powerpoint/2010/main" val="12713702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sldNum" sz="quarter" idx="10"/>
          </p:nvPr>
        </p:nvSpPr>
        <p:spPr>
          <a:ln/>
        </p:spPr>
        <p:txBody>
          <a:bodyPr/>
          <a:lstStyle>
            <a:lvl1pPr>
              <a:defRPr/>
            </a:lvl1pPr>
          </a:lstStyle>
          <a:p>
            <a:pPr>
              <a:defRPr/>
            </a:pPr>
            <a:fld id="{D60A94F8-AB1A-4BA7-B2AB-AF642E91FDFD}" type="slidenum">
              <a:rPr lang="en-US" altLang="zh-CN"/>
              <a:pPr>
                <a:defRPr/>
              </a:pPr>
              <a:t>‹#›</a:t>
            </a:fld>
            <a:endParaRPr lang="en-US" altLang="zh-CN"/>
          </a:p>
        </p:txBody>
      </p:sp>
    </p:spTree>
    <p:extLst>
      <p:ext uri="{BB962C8B-B14F-4D97-AF65-F5344CB8AC3E}">
        <p14:creationId xmlns:p14="http://schemas.microsoft.com/office/powerpoint/2010/main" val="250634217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447800"/>
            <a:ext cx="399256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54563" y="1447800"/>
            <a:ext cx="399415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a:ln/>
        </p:spPr>
        <p:txBody>
          <a:bodyPr/>
          <a:lstStyle>
            <a:lvl1pPr>
              <a:defRPr/>
            </a:lvl1pPr>
          </a:lstStyle>
          <a:p>
            <a:pPr>
              <a:defRPr/>
            </a:pPr>
            <a:fld id="{A1444283-B44A-40E7-803C-8030E44D51A6}" type="slidenum">
              <a:rPr lang="en-US" altLang="zh-CN"/>
              <a:pPr>
                <a:defRPr/>
              </a:pPr>
              <a:t>‹#›</a:t>
            </a:fld>
            <a:endParaRPr lang="en-US" altLang="zh-CN"/>
          </a:p>
        </p:txBody>
      </p:sp>
    </p:spTree>
    <p:extLst>
      <p:ext uri="{BB962C8B-B14F-4D97-AF65-F5344CB8AC3E}">
        <p14:creationId xmlns:p14="http://schemas.microsoft.com/office/powerpoint/2010/main" val="308624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sldNum" sz="quarter" idx="10"/>
          </p:nvPr>
        </p:nvSpPr>
        <p:spPr>
          <a:ln/>
        </p:spPr>
        <p:txBody>
          <a:bodyPr/>
          <a:lstStyle>
            <a:lvl1pPr>
              <a:defRPr/>
            </a:lvl1pPr>
          </a:lstStyle>
          <a:p>
            <a:pPr>
              <a:defRPr/>
            </a:pPr>
            <a:fld id="{0A2DDF3C-9BA2-4D3E-A7EA-DEE250FC5F0D}" type="slidenum">
              <a:rPr lang="en-US" altLang="zh-CN"/>
              <a:pPr>
                <a:defRPr/>
              </a:pPr>
              <a:t>‹#›</a:t>
            </a:fld>
            <a:endParaRPr lang="en-US" altLang="zh-CN"/>
          </a:p>
        </p:txBody>
      </p:sp>
    </p:spTree>
    <p:extLst>
      <p:ext uri="{BB962C8B-B14F-4D97-AF65-F5344CB8AC3E}">
        <p14:creationId xmlns:p14="http://schemas.microsoft.com/office/powerpoint/2010/main" val="35404079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a:ln/>
        </p:spPr>
        <p:txBody>
          <a:bodyPr/>
          <a:lstStyle>
            <a:lvl1pPr>
              <a:defRPr/>
            </a:lvl1pPr>
          </a:lstStyle>
          <a:p>
            <a:pPr>
              <a:defRPr/>
            </a:pPr>
            <a:fld id="{2FEA8C3E-B8BD-4B9E-8E20-04DB67508319}" type="slidenum">
              <a:rPr lang="en-US" altLang="zh-CN"/>
              <a:pPr>
                <a:defRPr/>
              </a:pPr>
              <a:t>‹#›</a:t>
            </a:fld>
            <a:endParaRPr lang="en-US" altLang="zh-CN"/>
          </a:p>
        </p:txBody>
      </p:sp>
    </p:spTree>
    <p:extLst>
      <p:ext uri="{BB962C8B-B14F-4D97-AF65-F5344CB8AC3E}">
        <p14:creationId xmlns:p14="http://schemas.microsoft.com/office/powerpoint/2010/main" val="4778772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9B23886-3668-48CB-A622-442CF5090BB0}" type="slidenum">
              <a:rPr lang="en-US" altLang="zh-CN"/>
              <a:pPr>
                <a:defRPr/>
              </a:pPr>
              <a:t>‹#›</a:t>
            </a:fld>
            <a:endParaRPr lang="en-US" altLang="zh-CN"/>
          </a:p>
        </p:txBody>
      </p:sp>
    </p:spTree>
    <p:extLst>
      <p:ext uri="{BB962C8B-B14F-4D97-AF65-F5344CB8AC3E}">
        <p14:creationId xmlns:p14="http://schemas.microsoft.com/office/powerpoint/2010/main" val="195634442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6EAF87A7-A314-45B8-8BFA-CDBA270A1A39}" type="slidenum">
              <a:rPr lang="en-US" altLang="zh-CN"/>
              <a:pPr>
                <a:defRPr/>
              </a:pPr>
              <a:t>‹#›</a:t>
            </a:fld>
            <a:endParaRPr lang="en-US" altLang="zh-CN"/>
          </a:p>
        </p:txBody>
      </p:sp>
    </p:spTree>
    <p:extLst>
      <p:ext uri="{BB962C8B-B14F-4D97-AF65-F5344CB8AC3E}">
        <p14:creationId xmlns:p14="http://schemas.microsoft.com/office/powerpoint/2010/main" val="5977538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313ED3A3-BA25-47CA-9A28-E4289CEAD9C3}" type="slidenum">
              <a:rPr lang="en-US" altLang="zh-CN"/>
              <a:pPr>
                <a:defRPr/>
              </a:pPr>
              <a:t>‹#›</a:t>
            </a:fld>
            <a:endParaRPr lang="en-US" altLang="zh-CN"/>
          </a:p>
        </p:txBody>
      </p:sp>
    </p:spTree>
    <p:extLst>
      <p:ext uri="{BB962C8B-B14F-4D97-AF65-F5344CB8AC3E}">
        <p14:creationId xmlns:p14="http://schemas.microsoft.com/office/powerpoint/2010/main" val="17113910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未标题-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09600" y="8382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609600" y="1447800"/>
            <a:ext cx="81391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16069" name="Rectangle 5"/>
          <p:cNvSpPr>
            <a:spLocks noGrp="1" noChangeArrowheads="1"/>
          </p:cNvSpPr>
          <p:nvPr>
            <p:ph type="sldNum" sz="quarter" idx="4"/>
          </p:nvPr>
        </p:nvSpPr>
        <p:spPr bwMode="auto">
          <a:xfrm>
            <a:off x="8229600" y="6524625"/>
            <a:ext cx="303213" cy="180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a:solidFill>
                  <a:srgbClr val="4D5E68"/>
                </a:solidFill>
                <a:latin typeface="Impact" pitchFamily="34" charset="0"/>
              </a:defRPr>
            </a:lvl1pPr>
          </a:lstStyle>
          <a:p>
            <a:pPr>
              <a:defRPr/>
            </a:pPr>
            <a:fld id="{89442F26-24B1-4BCB-9A61-8A323E6F9656}" type="slidenum">
              <a:rPr lang="en-US" altLang="zh-CN"/>
              <a:pPr>
                <a:defRPr/>
              </a:pPr>
              <a:t>‹#›</a:t>
            </a:fld>
            <a:endParaRPr lang="en-US" altLang="zh-CN"/>
          </a:p>
        </p:txBody>
      </p:sp>
      <p:sp>
        <p:nvSpPr>
          <p:cNvPr id="1030" name="Rectangle 6"/>
          <p:cNvSpPr>
            <a:spLocks noChangeArrowheads="1"/>
          </p:cNvSpPr>
          <p:nvPr/>
        </p:nvSpPr>
        <p:spPr bwMode="auto">
          <a:xfrm>
            <a:off x="7872413" y="6513513"/>
            <a:ext cx="509587"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r>
              <a:rPr lang="en-US" altLang="zh-CN" sz="900">
                <a:solidFill>
                  <a:srgbClr val="4D5E68"/>
                </a:solidFill>
                <a:latin typeface="Impact" pitchFamily="34" charset="0"/>
              </a:rPr>
              <a:t>Page</a:t>
            </a:r>
          </a:p>
        </p:txBody>
      </p:sp>
      <p:sp>
        <p:nvSpPr>
          <p:cNvPr id="1031" name="Rectangle 7"/>
          <p:cNvSpPr>
            <a:spLocks noChangeArrowheads="1"/>
          </p:cNvSpPr>
          <p:nvPr/>
        </p:nvSpPr>
        <p:spPr bwMode="auto">
          <a:xfrm>
            <a:off x="468313" y="6524625"/>
            <a:ext cx="38100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r>
              <a:rPr lang="zh-CN" altLang="en-US" sz="900">
                <a:solidFill>
                  <a:schemeClr val="bg1"/>
                </a:solidFill>
                <a:latin typeface="Impact" pitchFamily="34" charset="0"/>
              </a:rPr>
              <a:t>散裂中子源进展汇报  </a:t>
            </a:r>
            <a:fld id="{D59F948B-F6C4-4FE3-8D78-B4F2453B3909}" type="datetime4">
              <a:rPr lang="en-US" sz="900">
                <a:solidFill>
                  <a:schemeClr val="bg1"/>
                </a:solidFill>
                <a:latin typeface="Impact" pitchFamily="34" charset="0"/>
              </a:rPr>
              <a:pPr algn="l" eaLnBrk="0" hangingPunct="0"/>
              <a:t>September 21, 2016</a:t>
            </a:fld>
            <a:endParaRPr lang="zh-CN" altLang="en-US" sz="900">
              <a:solidFill>
                <a:schemeClr val="bg1"/>
              </a:solidFill>
              <a:latin typeface="Impact" pitchFamily="34" charset="0"/>
            </a:endParaRPr>
          </a:p>
        </p:txBody>
      </p:sp>
    </p:spTree>
  </p:cSld>
  <p:clrMap bg1="lt1" tx1="dk1" bg2="lt2" tx2="dk2" accent1="accent1" accent2="accent2" accent3="accent3" accent4="accent4" accent5="accent5" accent6="accent6" hlink="hlink" folHlink="folHlink"/>
  <p:sldLayoutIdLst>
    <p:sldLayoutId id="2147483695"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ransition>
    <p:fade/>
  </p:transition>
  <p:hf hdr="0" ftr="0" dt="0"/>
  <p:txStyles>
    <p:titleStyle>
      <a:lvl1pPr algn="l" rtl="0" eaLnBrk="0" fontAlgn="base" hangingPunct="0">
        <a:spcBef>
          <a:spcPct val="0"/>
        </a:spcBef>
        <a:spcAft>
          <a:spcPct val="0"/>
        </a:spcAft>
        <a:defRPr sz="2200" b="1">
          <a:solidFill>
            <a:srgbClr val="4D5E68"/>
          </a:solidFill>
          <a:latin typeface="+mj-lt"/>
          <a:ea typeface="+mj-ea"/>
          <a:cs typeface="+mj-cs"/>
        </a:defRPr>
      </a:lvl1pPr>
      <a:lvl2pPr algn="l" rtl="0" eaLnBrk="0" fontAlgn="base" hangingPunct="0">
        <a:spcBef>
          <a:spcPct val="0"/>
        </a:spcBef>
        <a:spcAft>
          <a:spcPct val="0"/>
        </a:spcAft>
        <a:defRPr sz="2200" b="1">
          <a:solidFill>
            <a:srgbClr val="4D5E68"/>
          </a:solidFill>
          <a:latin typeface="Arial" pitchFamily="34" charset="0"/>
          <a:ea typeface="宋体" pitchFamily="2" charset="-122"/>
        </a:defRPr>
      </a:lvl2pPr>
      <a:lvl3pPr algn="l" rtl="0" eaLnBrk="0" fontAlgn="base" hangingPunct="0">
        <a:spcBef>
          <a:spcPct val="0"/>
        </a:spcBef>
        <a:spcAft>
          <a:spcPct val="0"/>
        </a:spcAft>
        <a:defRPr sz="2200" b="1">
          <a:solidFill>
            <a:srgbClr val="4D5E68"/>
          </a:solidFill>
          <a:latin typeface="Arial" pitchFamily="34" charset="0"/>
          <a:ea typeface="宋体" pitchFamily="2" charset="-122"/>
        </a:defRPr>
      </a:lvl3pPr>
      <a:lvl4pPr algn="l" rtl="0" eaLnBrk="0" fontAlgn="base" hangingPunct="0">
        <a:spcBef>
          <a:spcPct val="0"/>
        </a:spcBef>
        <a:spcAft>
          <a:spcPct val="0"/>
        </a:spcAft>
        <a:defRPr sz="2200" b="1">
          <a:solidFill>
            <a:srgbClr val="4D5E68"/>
          </a:solidFill>
          <a:latin typeface="Arial" pitchFamily="34" charset="0"/>
          <a:ea typeface="宋体" pitchFamily="2" charset="-122"/>
        </a:defRPr>
      </a:lvl4pPr>
      <a:lvl5pPr algn="l" rtl="0" eaLnBrk="0" fontAlgn="base" hangingPunct="0">
        <a:spcBef>
          <a:spcPct val="0"/>
        </a:spcBef>
        <a:spcAft>
          <a:spcPct val="0"/>
        </a:spcAft>
        <a:defRPr sz="2200" b="1">
          <a:solidFill>
            <a:srgbClr val="4D5E68"/>
          </a:solidFill>
          <a:latin typeface="Arial" pitchFamily="34" charset="0"/>
          <a:ea typeface="宋体" pitchFamily="2" charset="-122"/>
        </a:defRPr>
      </a:lvl5pPr>
      <a:lvl6pPr marL="457200" algn="l" rtl="0" fontAlgn="base">
        <a:spcBef>
          <a:spcPct val="0"/>
        </a:spcBef>
        <a:spcAft>
          <a:spcPct val="0"/>
        </a:spcAft>
        <a:defRPr sz="2200" b="1">
          <a:solidFill>
            <a:srgbClr val="4D5E68"/>
          </a:solidFill>
          <a:latin typeface="Arial" pitchFamily="34" charset="0"/>
          <a:ea typeface="宋体" pitchFamily="2" charset="-122"/>
        </a:defRPr>
      </a:lvl6pPr>
      <a:lvl7pPr marL="914400" algn="l" rtl="0" fontAlgn="base">
        <a:spcBef>
          <a:spcPct val="0"/>
        </a:spcBef>
        <a:spcAft>
          <a:spcPct val="0"/>
        </a:spcAft>
        <a:defRPr sz="2200" b="1">
          <a:solidFill>
            <a:srgbClr val="4D5E68"/>
          </a:solidFill>
          <a:latin typeface="Arial" pitchFamily="34" charset="0"/>
          <a:ea typeface="宋体" pitchFamily="2" charset="-122"/>
        </a:defRPr>
      </a:lvl7pPr>
      <a:lvl8pPr marL="1371600" algn="l" rtl="0" fontAlgn="base">
        <a:spcBef>
          <a:spcPct val="0"/>
        </a:spcBef>
        <a:spcAft>
          <a:spcPct val="0"/>
        </a:spcAft>
        <a:defRPr sz="2200" b="1">
          <a:solidFill>
            <a:srgbClr val="4D5E68"/>
          </a:solidFill>
          <a:latin typeface="Arial" pitchFamily="34" charset="0"/>
          <a:ea typeface="宋体" pitchFamily="2" charset="-122"/>
        </a:defRPr>
      </a:lvl8pPr>
      <a:lvl9pPr marL="1828800" algn="l" rtl="0" fontAlgn="base">
        <a:spcBef>
          <a:spcPct val="0"/>
        </a:spcBef>
        <a:spcAft>
          <a:spcPct val="0"/>
        </a:spcAft>
        <a:defRPr sz="2200" b="1">
          <a:solidFill>
            <a:srgbClr val="4D5E68"/>
          </a:solidFill>
          <a:latin typeface="Arial" pitchFamily="34" charset="0"/>
          <a:ea typeface="宋体" pitchFamily="2" charset="-122"/>
        </a:defRPr>
      </a:lvl9pPr>
    </p:titleStyle>
    <p:bodyStyle>
      <a:lvl1pPr marL="342900" indent="-342900" algn="l" rtl="0" eaLnBrk="0" fontAlgn="base" hangingPunct="0">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eaLnBrk="0" fontAlgn="base" hangingPunct="0">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b="1">
          <a:solidFill>
            <a:srgbClr val="4D5E68"/>
          </a:solidFill>
          <a:latin typeface="+mn-lt"/>
          <a:ea typeface="+mn-ea"/>
        </a:defRPr>
      </a:lvl3pPr>
      <a:lvl4pPr marL="1600200" indent="-228600" algn="l" rtl="0" eaLnBrk="0" fontAlgn="base" hangingPunct="0">
        <a:spcBef>
          <a:spcPct val="20000"/>
        </a:spcBef>
        <a:spcAft>
          <a:spcPct val="0"/>
        </a:spcAft>
        <a:buChar char="–"/>
        <a:defRPr b="1">
          <a:solidFill>
            <a:srgbClr val="4D5E68"/>
          </a:solidFill>
          <a:latin typeface="+mn-lt"/>
          <a:ea typeface="+mn-ea"/>
        </a:defRPr>
      </a:lvl4pPr>
      <a:lvl5pPr marL="2057400" indent="-228600" algn="l" rtl="0" eaLnBrk="0" fontAlgn="base" hangingPunct="0">
        <a:spcBef>
          <a:spcPct val="20000"/>
        </a:spcBef>
        <a:spcAft>
          <a:spcPct val="0"/>
        </a:spcAft>
        <a:buChar char="»"/>
        <a:defRPr b="1">
          <a:solidFill>
            <a:srgbClr val="4D5E68"/>
          </a:solidFill>
          <a:latin typeface="+mn-lt"/>
          <a:ea typeface="+mn-ea"/>
        </a:defRPr>
      </a:lvl5pPr>
      <a:lvl6pPr marL="2514600" indent="-228600" algn="l" rtl="0" fontAlgn="base">
        <a:spcBef>
          <a:spcPct val="20000"/>
        </a:spcBef>
        <a:spcAft>
          <a:spcPct val="0"/>
        </a:spcAft>
        <a:buChar char="»"/>
        <a:defRPr b="1">
          <a:solidFill>
            <a:srgbClr val="4D5E68"/>
          </a:solidFill>
          <a:latin typeface="+mn-lt"/>
          <a:ea typeface="+mn-ea"/>
        </a:defRPr>
      </a:lvl6pPr>
      <a:lvl7pPr marL="2971800" indent="-228600" algn="l" rtl="0" fontAlgn="base">
        <a:spcBef>
          <a:spcPct val="20000"/>
        </a:spcBef>
        <a:spcAft>
          <a:spcPct val="0"/>
        </a:spcAft>
        <a:buChar char="»"/>
        <a:defRPr b="1">
          <a:solidFill>
            <a:srgbClr val="4D5E68"/>
          </a:solidFill>
          <a:latin typeface="+mn-lt"/>
          <a:ea typeface="+mn-ea"/>
        </a:defRPr>
      </a:lvl7pPr>
      <a:lvl8pPr marL="3429000" indent="-228600" algn="l" rtl="0" fontAlgn="base">
        <a:spcBef>
          <a:spcPct val="20000"/>
        </a:spcBef>
        <a:spcAft>
          <a:spcPct val="0"/>
        </a:spcAft>
        <a:buChar char="»"/>
        <a:defRPr b="1">
          <a:solidFill>
            <a:srgbClr val="4D5E68"/>
          </a:solidFill>
          <a:latin typeface="+mn-lt"/>
          <a:ea typeface="+mn-ea"/>
        </a:defRPr>
      </a:lvl8pPr>
      <a:lvl9pPr marL="3886200" indent="-228600" algn="l" rtl="0" fontAlgn="base">
        <a:spcBef>
          <a:spcPct val="20000"/>
        </a:spcBef>
        <a:spcAft>
          <a:spcPct val="0"/>
        </a:spcAft>
        <a:buChar char="»"/>
        <a:defRPr b="1">
          <a:solidFill>
            <a:srgbClr val="4D5E68"/>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emf"/><Relationship Id="rId4" Type="http://schemas.openxmlformats.org/officeDocument/2006/relationships/image" Target="../media/image30.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536" y="927884"/>
            <a:ext cx="8382000" cy="2448272"/>
          </a:xfrm>
        </p:spPr>
        <p:txBody>
          <a:bodyPr/>
          <a:lstStyle/>
          <a:p>
            <a:pPr eaLnBrk="1" hangingPunct="1">
              <a:lnSpc>
                <a:spcPct val="130000"/>
              </a:lnSpc>
            </a:pPr>
            <a:r>
              <a:rPr lang="zh-CN" altLang="en-US" dirty="0">
                <a:solidFill>
                  <a:srgbClr val="FFFF00"/>
                </a:solidFill>
              </a:rPr>
              <a:t>中国散裂中子源的屏蔽设计和感生放射性研究</a:t>
            </a:r>
            <a:r>
              <a:rPr lang="zh-CN" altLang="en-US" dirty="0" smtClean="0">
                <a:solidFill>
                  <a:srgbClr val="FFFF00"/>
                </a:solidFill>
              </a:rPr>
              <a:t>现状</a:t>
            </a:r>
            <a:endParaRPr lang="en-US" altLang="zh-CN" sz="2400" dirty="0" smtClean="0">
              <a:solidFill>
                <a:schemeClr val="bg1"/>
              </a:solidFill>
              <a:latin typeface="Times New Roman" pitchFamily="18" charset="0"/>
              <a:ea typeface="华文新魏" pitchFamily="2" charset="-122"/>
            </a:endParaRPr>
          </a:p>
        </p:txBody>
      </p:sp>
      <p:sp>
        <p:nvSpPr>
          <p:cNvPr id="2" name="矩形 1"/>
          <p:cNvSpPr/>
          <p:nvPr/>
        </p:nvSpPr>
        <p:spPr>
          <a:xfrm>
            <a:off x="2411760" y="3131386"/>
            <a:ext cx="4572000" cy="523220"/>
          </a:xfrm>
          <a:prstGeom prst="rect">
            <a:avLst/>
          </a:prstGeom>
        </p:spPr>
        <p:txBody>
          <a:bodyPr>
            <a:spAutoFit/>
          </a:bodyPr>
          <a:lstStyle/>
          <a:p>
            <a:r>
              <a:rPr lang="zh-CN" altLang="en-US" sz="2800" dirty="0">
                <a:solidFill>
                  <a:srgbClr val="9900FF"/>
                </a:solidFill>
                <a:latin typeface="Times New Roman" pitchFamily="18" charset="0"/>
                <a:ea typeface="华文新魏" pitchFamily="2" charset="-122"/>
              </a:rPr>
              <a:t>吴青</a:t>
            </a:r>
            <a:r>
              <a:rPr lang="zh-CN" altLang="en-US" sz="2800" dirty="0" smtClean="0">
                <a:solidFill>
                  <a:srgbClr val="9900FF"/>
                </a:solidFill>
                <a:latin typeface="Times New Roman" pitchFamily="18" charset="0"/>
                <a:ea typeface="华文新魏" pitchFamily="2" charset="-122"/>
              </a:rPr>
              <a:t>彪 （博士）</a:t>
            </a:r>
            <a:endParaRPr lang="zh-CN" altLang="en-US" sz="2800" dirty="0">
              <a:solidFill>
                <a:srgbClr val="9900FF"/>
              </a:solidFill>
            </a:endParaRPr>
          </a:p>
        </p:txBody>
      </p:sp>
      <p:sp>
        <p:nvSpPr>
          <p:cNvPr id="3" name="矩形 2"/>
          <p:cNvSpPr/>
          <p:nvPr/>
        </p:nvSpPr>
        <p:spPr>
          <a:xfrm>
            <a:off x="755576" y="3933056"/>
            <a:ext cx="7776864" cy="1061829"/>
          </a:xfrm>
          <a:prstGeom prst="rect">
            <a:avLst/>
          </a:prstGeom>
        </p:spPr>
        <p:txBody>
          <a:bodyPr wrap="square">
            <a:spAutoFit/>
          </a:bodyPr>
          <a:lstStyle/>
          <a:p>
            <a:pPr indent="-457200">
              <a:lnSpc>
                <a:spcPct val="150000"/>
              </a:lnSpc>
            </a:pPr>
            <a:r>
              <a:rPr lang="en-US" altLang="zh-CN" dirty="0" smtClean="0">
                <a:solidFill>
                  <a:schemeClr val="bg1"/>
                </a:solidFill>
                <a:latin typeface="Times New Roman" pitchFamily="18" charset="0"/>
                <a:ea typeface="华文新魏" pitchFamily="2" charset="-122"/>
              </a:rPr>
              <a:t>1</a:t>
            </a:r>
            <a:r>
              <a:rPr lang="zh-CN" altLang="en-US" dirty="0">
                <a:solidFill>
                  <a:schemeClr val="bg1"/>
                </a:solidFill>
                <a:latin typeface="Times New Roman" pitchFamily="18" charset="0"/>
                <a:ea typeface="华文新魏" pitchFamily="2" charset="-122"/>
              </a:rPr>
              <a:t>：中国科学院高能物理研究所东莞分部，东莞 </a:t>
            </a:r>
            <a:r>
              <a:rPr lang="en-US" altLang="zh-CN" dirty="0">
                <a:solidFill>
                  <a:schemeClr val="bg1"/>
                </a:solidFill>
                <a:latin typeface="Times New Roman" pitchFamily="18" charset="0"/>
                <a:ea typeface="华文新魏" pitchFamily="2" charset="-122"/>
              </a:rPr>
              <a:t>523803</a:t>
            </a:r>
          </a:p>
          <a:p>
            <a:pPr indent="-457200">
              <a:lnSpc>
                <a:spcPct val="150000"/>
              </a:lnSpc>
            </a:pPr>
            <a:r>
              <a:rPr lang="en-US" altLang="zh-CN" dirty="0">
                <a:solidFill>
                  <a:schemeClr val="bg1"/>
                </a:solidFill>
                <a:latin typeface="Times New Roman" pitchFamily="18" charset="0"/>
                <a:ea typeface="华文新魏" pitchFamily="2" charset="-122"/>
              </a:rPr>
              <a:t>2</a:t>
            </a:r>
            <a:r>
              <a:rPr lang="zh-CN" altLang="en-US" dirty="0">
                <a:solidFill>
                  <a:schemeClr val="bg1"/>
                </a:solidFill>
                <a:latin typeface="Times New Roman" pitchFamily="18" charset="0"/>
                <a:ea typeface="华文新魏" pitchFamily="2" charset="-122"/>
              </a:rPr>
              <a:t>：东莞中子科学中心，东莞 </a:t>
            </a:r>
            <a:r>
              <a:rPr lang="en-US" altLang="zh-CN" dirty="0" smtClean="0">
                <a:solidFill>
                  <a:schemeClr val="bg1"/>
                </a:solidFill>
                <a:latin typeface="Times New Roman" pitchFamily="18" charset="0"/>
                <a:ea typeface="华文新魏" pitchFamily="2" charset="-122"/>
              </a:rPr>
              <a:t>523808</a:t>
            </a:r>
            <a:r>
              <a:rPr lang="en-US" altLang="zh-CN" sz="1600" dirty="0">
                <a:solidFill>
                  <a:schemeClr val="bg1"/>
                </a:solidFill>
                <a:latin typeface="Times New Roman" pitchFamily="18" charset="0"/>
                <a:ea typeface="华文新魏" pitchFamily="2" charset="-122"/>
              </a:rPr>
              <a:t/>
            </a:r>
            <a:br>
              <a:rPr lang="en-US" altLang="zh-CN" sz="1600" dirty="0">
                <a:solidFill>
                  <a:schemeClr val="bg1"/>
                </a:solidFill>
                <a:latin typeface="Times New Roman" pitchFamily="18" charset="0"/>
                <a:ea typeface="华文新魏" pitchFamily="2" charset="-122"/>
              </a:rPr>
            </a:br>
            <a:endParaRPr lang="zh-CN" altLang="en-US" dirty="0"/>
          </a:p>
        </p:txBody>
      </p:sp>
      <p:sp>
        <p:nvSpPr>
          <p:cNvPr id="4" name="矩形 3"/>
          <p:cNvSpPr/>
          <p:nvPr/>
        </p:nvSpPr>
        <p:spPr>
          <a:xfrm>
            <a:off x="3936121" y="5225717"/>
            <a:ext cx="1415773" cy="461665"/>
          </a:xfrm>
          <a:prstGeom prst="rect">
            <a:avLst/>
          </a:prstGeom>
        </p:spPr>
        <p:txBody>
          <a:bodyPr wrap="none">
            <a:spAutoFit/>
          </a:bodyPr>
          <a:lstStyle/>
          <a:p>
            <a:r>
              <a:rPr lang="en-US" altLang="zh-CN" sz="2400" dirty="0">
                <a:solidFill>
                  <a:schemeClr val="bg1"/>
                </a:solidFill>
                <a:latin typeface="Times New Roman" pitchFamily="18" charset="0"/>
                <a:ea typeface="华文新魏" pitchFamily="2" charset="-122"/>
              </a:rPr>
              <a:t>2016.9.22</a:t>
            </a:r>
            <a:endParaRPr lang="zh-CN" altLang="en-US" sz="2400" dirty="0"/>
          </a:p>
        </p:txBody>
      </p:sp>
      <p:sp>
        <p:nvSpPr>
          <p:cNvPr id="5" name="文本框 4"/>
          <p:cNvSpPr txBox="1"/>
          <p:nvPr/>
        </p:nvSpPr>
        <p:spPr>
          <a:xfrm>
            <a:off x="6603749" y="6381328"/>
            <a:ext cx="2173787" cy="307777"/>
          </a:xfrm>
          <a:prstGeom prst="rect">
            <a:avLst/>
          </a:prstGeom>
          <a:noFill/>
        </p:spPr>
        <p:txBody>
          <a:bodyPr wrap="square" rtlCol="0">
            <a:spAutoFit/>
          </a:bodyPr>
          <a:lstStyle/>
          <a:p>
            <a:r>
              <a:rPr lang="en-US" altLang="zh-CN" dirty="0" smtClean="0">
                <a:solidFill>
                  <a:schemeClr val="bg1"/>
                </a:solidFill>
              </a:rPr>
              <a:t>Email: qbwu@ihep.ac.cn</a:t>
            </a:r>
            <a:endParaRPr lang="zh-CN" altLang="en-US" dirty="0">
              <a:solidFill>
                <a:schemeClr val="bg1"/>
              </a:solidFill>
            </a:endParaRPr>
          </a:p>
        </p:txBody>
      </p:sp>
    </p:spTree>
  </p:cSld>
  <p:clrMapOvr>
    <a:masterClrMapping/>
  </p:clrMapOvr>
  <p:transition advTm="10702">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8963362" cy="700088"/>
          </a:xfrm>
        </p:spPr>
        <p:txBody>
          <a:bodyPr/>
          <a:lstStyle/>
          <a:p>
            <a:pPr marL="571500" indent="-571500" algn="ctr">
              <a:lnSpc>
                <a:spcPct val="150000"/>
              </a:lnSpc>
            </a:pPr>
            <a:r>
              <a:rPr lang="zh-CN" altLang="en-US" sz="3200" b="0" dirty="0">
                <a:solidFill>
                  <a:schemeClr val="tx1"/>
                </a:solidFill>
                <a:latin typeface="宋体" pitchFamily="2" charset="-122"/>
                <a:ea typeface="宋体" pitchFamily="2" charset="-122"/>
              </a:rPr>
              <a:t>六</a:t>
            </a:r>
            <a:r>
              <a:rPr lang="en-US" altLang="zh-CN" sz="3200" b="0" dirty="0" smtClean="0">
                <a:solidFill>
                  <a:schemeClr val="tx1"/>
                </a:solidFill>
                <a:latin typeface="宋体" pitchFamily="2" charset="-122"/>
                <a:ea typeface="宋体" pitchFamily="2" charset="-122"/>
              </a:rPr>
              <a:t>. </a:t>
            </a:r>
            <a:r>
              <a:rPr lang="en-US" altLang="zh-CN" sz="3200" b="0" dirty="0">
                <a:solidFill>
                  <a:schemeClr val="tx1"/>
                </a:solidFill>
                <a:latin typeface="宋体" pitchFamily="2" charset="-122"/>
              </a:rPr>
              <a:t>CSNS</a:t>
            </a:r>
            <a:r>
              <a:rPr lang="zh-CN" altLang="en-US" sz="3200" b="0" dirty="0">
                <a:solidFill>
                  <a:schemeClr val="tx1"/>
                </a:solidFill>
                <a:latin typeface="宋体" pitchFamily="2" charset="-122"/>
              </a:rPr>
              <a:t>的屏蔽设计和感生放射性</a:t>
            </a:r>
            <a:r>
              <a:rPr lang="zh-CN" altLang="en-US" sz="3200" b="0" dirty="0" smtClean="0">
                <a:solidFill>
                  <a:schemeClr val="tx1"/>
                </a:solidFill>
                <a:latin typeface="宋体" pitchFamily="2" charset="-122"/>
              </a:rPr>
              <a:t>结果</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10</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179512" y="1483280"/>
            <a:ext cx="8784976" cy="2031325"/>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en-US" altLang="zh-CN" dirty="0" smtClean="0">
                <a:solidFill>
                  <a:srgbClr val="7030A0"/>
                </a:solidFill>
              </a:rPr>
              <a:t>1 W/m</a:t>
            </a:r>
            <a:r>
              <a:rPr lang="zh-CN" altLang="en-US" dirty="0" smtClean="0">
                <a:solidFill>
                  <a:srgbClr val="7030A0"/>
                </a:solidFill>
              </a:rPr>
              <a:t>均匀束损</a:t>
            </a:r>
            <a:endParaRPr lang="en-US" altLang="zh-CN" dirty="0" smtClean="0">
              <a:solidFill>
                <a:srgbClr val="7030A0"/>
              </a:solidFill>
            </a:endParaRPr>
          </a:p>
          <a:p>
            <a:pPr marL="742950" lvl="1" indent="-285750" algn="l">
              <a:lnSpc>
                <a:spcPct val="150000"/>
              </a:lnSpc>
              <a:buFont typeface="Arial" panose="020B0604020202020204" pitchFamily="34" charset="0"/>
              <a:buChar char="•"/>
            </a:pPr>
            <a:r>
              <a:rPr lang="en-US" altLang="zh-CN" dirty="0" smtClean="0"/>
              <a:t>FLUKA</a:t>
            </a:r>
            <a:r>
              <a:rPr lang="zh-CN" altLang="en-US" dirty="0" smtClean="0"/>
              <a:t>计算模型</a:t>
            </a:r>
            <a:endParaRPr lang="en-US" altLang="zh-CN" dirty="0" smtClean="0"/>
          </a:p>
          <a:p>
            <a:pPr marL="742950" lvl="1" indent="-285750" algn="l">
              <a:lnSpc>
                <a:spcPct val="150000"/>
              </a:lnSpc>
              <a:buFont typeface="Wingdings" panose="05000000000000000000" pitchFamily="2" charset="2"/>
              <a:buChar char="Ø"/>
            </a:pPr>
            <a:r>
              <a:rPr lang="zh-CN" altLang="en-US" dirty="0" smtClean="0"/>
              <a:t>将束流管、冷却水、空气、土壤和地下水的活化一次性计算，忽略隧道结构差异的影响，编写用户程序</a:t>
            </a:r>
            <a:r>
              <a:rPr lang="en-US" altLang="zh-CN" dirty="0" err="1" smtClean="0"/>
              <a:t>source.f</a:t>
            </a:r>
            <a:r>
              <a:rPr lang="zh-CN" altLang="en-US" dirty="0" smtClean="0"/>
              <a:t>，对线损进行抽样。减方差：区域重要性。</a:t>
            </a:r>
            <a:endParaRPr lang="en-US" altLang="zh-CN" dirty="0" smtClean="0"/>
          </a:p>
          <a:p>
            <a:pPr marL="742950" lvl="1" indent="-285750" algn="l">
              <a:lnSpc>
                <a:spcPct val="150000"/>
              </a:lnSpc>
              <a:buFont typeface="Arial" panose="020B0604020202020204" pitchFamily="34" charset="0"/>
              <a:buChar char="•"/>
            </a:pPr>
            <a:r>
              <a:rPr lang="zh-CN" altLang="zh-CN" dirty="0"/>
              <a:t> 隧道内的瞬发</a:t>
            </a:r>
            <a:r>
              <a:rPr lang="zh-CN" altLang="zh-CN" dirty="0" smtClean="0"/>
              <a:t>剂量率</a:t>
            </a:r>
            <a:endParaRPr lang="en-US" altLang="zh-CN" dirty="0" smtClean="0"/>
          </a:p>
          <a:p>
            <a:pPr marL="742950" lvl="1" indent="-285750" algn="l">
              <a:lnSpc>
                <a:spcPct val="150000"/>
              </a:lnSpc>
              <a:buFont typeface="Arial" panose="020B0604020202020204" pitchFamily="34" charset="0"/>
              <a:buChar char="•"/>
            </a:pPr>
            <a:endParaRPr lang="en-US" altLang="zh-CN" dirty="0" smtClean="0"/>
          </a:p>
        </p:txBody>
      </p:sp>
      <p:pic>
        <p:nvPicPr>
          <p:cNvPr id="7" name="图片 6"/>
          <p:cNvPicPr>
            <a:picLocks noChangeAspect="1"/>
          </p:cNvPicPr>
          <p:nvPr/>
        </p:nvPicPr>
        <p:blipFill>
          <a:blip r:embed="rId3"/>
          <a:stretch>
            <a:fillRect/>
          </a:stretch>
        </p:blipFill>
        <p:spPr>
          <a:xfrm>
            <a:off x="4788024" y="2684609"/>
            <a:ext cx="4264906" cy="2290685"/>
          </a:xfrm>
          <a:prstGeom prst="rect">
            <a:avLst/>
          </a:prstGeom>
        </p:spPr>
      </p:pic>
      <p:pic>
        <p:nvPicPr>
          <p:cNvPr id="9" name="图片 8"/>
          <p:cNvPicPr>
            <a:picLocks noChangeAspect="1"/>
          </p:cNvPicPr>
          <p:nvPr/>
        </p:nvPicPr>
        <p:blipFill>
          <a:blip r:embed="rId4"/>
          <a:stretch>
            <a:fillRect/>
          </a:stretch>
        </p:blipFill>
        <p:spPr>
          <a:xfrm>
            <a:off x="4756105" y="4943280"/>
            <a:ext cx="4208383" cy="950651"/>
          </a:xfrm>
          <a:prstGeom prst="rect">
            <a:avLst/>
          </a:prstGeom>
        </p:spPr>
      </p:pic>
      <p:pic>
        <p:nvPicPr>
          <p:cNvPr id="25" name="图片 24"/>
          <p:cNvPicPr>
            <a:picLocks noChangeAspect="1"/>
          </p:cNvPicPr>
          <p:nvPr/>
        </p:nvPicPr>
        <p:blipFill>
          <a:blip r:embed="rId5"/>
          <a:stretch>
            <a:fillRect/>
          </a:stretch>
        </p:blipFill>
        <p:spPr>
          <a:xfrm>
            <a:off x="-48359" y="3199945"/>
            <a:ext cx="5089998" cy="3031978"/>
          </a:xfrm>
          <a:prstGeom prst="rect">
            <a:avLst/>
          </a:prstGeom>
        </p:spPr>
      </p:pic>
    </p:spTree>
    <p:extLst>
      <p:ext uri="{BB962C8B-B14F-4D97-AF65-F5344CB8AC3E}">
        <p14:creationId xmlns:p14="http://schemas.microsoft.com/office/powerpoint/2010/main" val="874066318"/>
      </p:ext>
    </p:extLst>
  </p:cSld>
  <p:clrMapOvr>
    <a:masterClrMapping/>
  </p:clrMapOvr>
  <p:transition advTm="56948">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8963362" cy="700088"/>
          </a:xfrm>
        </p:spPr>
        <p:txBody>
          <a:bodyPr/>
          <a:lstStyle/>
          <a:p>
            <a:pPr marL="571500" indent="-571500" algn="ctr">
              <a:lnSpc>
                <a:spcPct val="150000"/>
              </a:lnSpc>
            </a:pPr>
            <a:r>
              <a:rPr lang="zh-CN" altLang="en-US" sz="3200" b="0" dirty="0">
                <a:solidFill>
                  <a:schemeClr val="tx1"/>
                </a:solidFill>
                <a:latin typeface="宋体" pitchFamily="2" charset="-122"/>
                <a:ea typeface="宋体" pitchFamily="2" charset="-122"/>
              </a:rPr>
              <a:t>六</a:t>
            </a:r>
            <a:r>
              <a:rPr lang="en-US" altLang="zh-CN" sz="3200" b="0" dirty="0" smtClean="0">
                <a:solidFill>
                  <a:schemeClr val="tx1"/>
                </a:solidFill>
                <a:latin typeface="宋体" pitchFamily="2" charset="-122"/>
                <a:ea typeface="宋体" pitchFamily="2" charset="-122"/>
              </a:rPr>
              <a:t>. </a:t>
            </a:r>
            <a:r>
              <a:rPr lang="en-US" altLang="zh-CN" sz="3200" b="0" dirty="0">
                <a:solidFill>
                  <a:schemeClr val="tx1"/>
                </a:solidFill>
                <a:latin typeface="宋体" pitchFamily="2" charset="-122"/>
              </a:rPr>
              <a:t>CSNS</a:t>
            </a:r>
            <a:r>
              <a:rPr lang="zh-CN" altLang="en-US" sz="3200" b="0" dirty="0">
                <a:solidFill>
                  <a:schemeClr val="tx1"/>
                </a:solidFill>
                <a:latin typeface="宋体" pitchFamily="2" charset="-122"/>
              </a:rPr>
              <a:t>的屏蔽设计和感生放射性</a:t>
            </a:r>
            <a:r>
              <a:rPr lang="zh-CN" altLang="en-US" sz="3200" b="0" dirty="0" smtClean="0">
                <a:solidFill>
                  <a:schemeClr val="tx1"/>
                </a:solidFill>
                <a:latin typeface="宋体" pitchFamily="2" charset="-122"/>
              </a:rPr>
              <a:t>结果</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11</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179512" y="1483280"/>
            <a:ext cx="8784976" cy="3323987"/>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en-US" altLang="zh-CN" dirty="0" smtClean="0">
                <a:solidFill>
                  <a:srgbClr val="7030A0"/>
                </a:solidFill>
              </a:rPr>
              <a:t>1 W/m</a:t>
            </a:r>
            <a:r>
              <a:rPr lang="zh-CN" altLang="en-US" dirty="0" smtClean="0">
                <a:solidFill>
                  <a:srgbClr val="7030A0"/>
                </a:solidFill>
              </a:rPr>
              <a:t>均匀束损</a:t>
            </a:r>
            <a:endParaRPr lang="en-US" altLang="zh-CN" dirty="0" smtClean="0">
              <a:solidFill>
                <a:srgbClr val="7030A0"/>
              </a:solidFill>
            </a:endParaRPr>
          </a:p>
          <a:p>
            <a:pPr marL="742950" lvl="1" indent="-285750" algn="l">
              <a:lnSpc>
                <a:spcPct val="150000"/>
              </a:lnSpc>
              <a:buFont typeface="Arial" panose="020B0604020202020204" pitchFamily="34" charset="0"/>
              <a:buChar char="•"/>
            </a:pPr>
            <a:r>
              <a:rPr lang="zh-CN" altLang="zh-CN" dirty="0" smtClean="0"/>
              <a:t>隧道</a:t>
            </a:r>
            <a:r>
              <a:rPr lang="zh-CN" altLang="zh-CN" dirty="0"/>
              <a:t>内</a:t>
            </a:r>
            <a:r>
              <a:rPr lang="zh-CN" altLang="zh-CN" dirty="0" smtClean="0"/>
              <a:t>的</a:t>
            </a:r>
            <a:r>
              <a:rPr lang="zh-CN" altLang="en-US" dirty="0"/>
              <a:t>剩余</a:t>
            </a:r>
            <a:r>
              <a:rPr lang="zh-CN" altLang="zh-CN" dirty="0" smtClean="0"/>
              <a:t>剂量率</a:t>
            </a:r>
            <a:endParaRPr lang="en-US" altLang="zh-CN" dirty="0" smtClean="0"/>
          </a:p>
          <a:p>
            <a:pPr marL="742950" lvl="1" indent="-285750" algn="l">
              <a:lnSpc>
                <a:spcPct val="150000"/>
              </a:lnSpc>
              <a:buFont typeface="Arial" panose="020B0604020202020204" pitchFamily="34" charset="0"/>
              <a:buChar char="•"/>
            </a:pPr>
            <a:endParaRPr lang="en-US" altLang="zh-CN" dirty="0"/>
          </a:p>
          <a:p>
            <a:pPr marL="742950" lvl="1" indent="-285750" algn="l">
              <a:lnSpc>
                <a:spcPct val="150000"/>
              </a:lnSpc>
              <a:buFont typeface="Arial" panose="020B0604020202020204" pitchFamily="34" charset="0"/>
              <a:buChar char="•"/>
            </a:pPr>
            <a:endParaRPr lang="en-US" altLang="zh-CN" dirty="0" smtClean="0"/>
          </a:p>
          <a:p>
            <a:pPr marL="742950" lvl="1" indent="-285750" algn="l">
              <a:lnSpc>
                <a:spcPct val="150000"/>
              </a:lnSpc>
              <a:buFont typeface="Arial" panose="020B0604020202020204" pitchFamily="34" charset="0"/>
              <a:buChar char="•"/>
            </a:pPr>
            <a:endParaRPr lang="en-US" altLang="zh-CN" dirty="0"/>
          </a:p>
          <a:p>
            <a:pPr marL="742950" lvl="1" indent="-285750" algn="l">
              <a:lnSpc>
                <a:spcPct val="150000"/>
              </a:lnSpc>
              <a:buFont typeface="Arial" panose="020B0604020202020204" pitchFamily="34" charset="0"/>
              <a:buChar char="•"/>
            </a:pPr>
            <a:endParaRPr lang="en-US" altLang="zh-CN" dirty="0" smtClean="0"/>
          </a:p>
          <a:p>
            <a:pPr marL="742950" lvl="1" indent="-285750" algn="l">
              <a:lnSpc>
                <a:spcPct val="150000"/>
              </a:lnSpc>
              <a:buFont typeface="Arial" panose="020B0604020202020204" pitchFamily="34" charset="0"/>
              <a:buChar char="•"/>
            </a:pPr>
            <a:endParaRPr lang="en-US" altLang="zh-CN" dirty="0"/>
          </a:p>
          <a:p>
            <a:pPr marL="742950" lvl="1" indent="-285750" algn="l">
              <a:lnSpc>
                <a:spcPct val="150000"/>
              </a:lnSpc>
              <a:buFont typeface="Arial" panose="020B0604020202020204" pitchFamily="34" charset="0"/>
              <a:buChar char="•"/>
            </a:pPr>
            <a:endParaRPr lang="en-US" altLang="zh-CN" dirty="0" smtClean="0"/>
          </a:p>
          <a:p>
            <a:pPr marL="742950" lvl="1" indent="-285750" algn="l">
              <a:lnSpc>
                <a:spcPct val="150000"/>
              </a:lnSpc>
              <a:buFont typeface="Arial" panose="020B0604020202020204" pitchFamily="34" charset="0"/>
              <a:buChar char="•"/>
            </a:pPr>
            <a:r>
              <a:rPr lang="zh-CN" altLang="en-US" dirty="0" smtClean="0"/>
              <a:t>隧道内的能谱</a:t>
            </a:r>
            <a:r>
              <a:rPr lang="zh-CN" altLang="en-US" sz="1200" dirty="0" smtClean="0"/>
              <a:t>（瞬发中子、光子能谱和停机后光子、电子能谱）</a:t>
            </a:r>
            <a:endParaRPr lang="en-US" altLang="zh-CN" sz="1200" dirty="0" smtClean="0"/>
          </a:p>
          <a:p>
            <a:pPr marL="742950" lvl="1" indent="-285750" algn="l">
              <a:lnSpc>
                <a:spcPct val="150000"/>
              </a:lnSpc>
              <a:buFont typeface="Arial" panose="020B0604020202020204" pitchFamily="34" charset="0"/>
              <a:buChar char="•"/>
            </a:pPr>
            <a:endParaRPr lang="en-US" altLang="zh-CN" dirty="0" smtClean="0"/>
          </a:p>
        </p:txBody>
      </p:sp>
      <p:pic>
        <p:nvPicPr>
          <p:cNvPr id="14" name="图片 13"/>
          <p:cNvPicPr>
            <a:picLocks noChangeAspect="1"/>
          </p:cNvPicPr>
          <p:nvPr/>
        </p:nvPicPr>
        <p:blipFill>
          <a:blip r:embed="rId3"/>
          <a:stretch>
            <a:fillRect/>
          </a:stretch>
        </p:blipFill>
        <p:spPr>
          <a:xfrm>
            <a:off x="483126" y="2090562"/>
            <a:ext cx="3522884" cy="2102645"/>
          </a:xfrm>
          <a:prstGeom prst="rect">
            <a:avLst/>
          </a:prstGeom>
        </p:spPr>
      </p:pic>
      <p:pic>
        <p:nvPicPr>
          <p:cNvPr id="17" name="图片 16"/>
          <p:cNvPicPr>
            <a:picLocks noChangeAspect="1"/>
          </p:cNvPicPr>
          <p:nvPr/>
        </p:nvPicPr>
        <p:blipFill>
          <a:blip r:embed="rId4"/>
          <a:stretch>
            <a:fillRect/>
          </a:stretch>
        </p:blipFill>
        <p:spPr>
          <a:xfrm>
            <a:off x="4309624" y="2204864"/>
            <a:ext cx="3358720" cy="2106652"/>
          </a:xfrm>
          <a:prstGeom prst="rect">
            <a:avLst/>
          </a:prstGeom>
        </p:spPr>
      </p:pic>
      <p:pic>
        <p:nvPicPr>
          <p:cNvPr id="20" name="图片 19"/>
          <p:cNvPicPr>
            <a:picLocks noChangeAspect="1"/>
          </p:cNvPicPr>
          <p:nvPr/>
        </p:nvPicPr>
        <p:blipFill>
          <a:blip r:embed="rId5"/>
          <a:stretch>
            <a:fillRect/>
          </a:stretch>
        </p:blipFill>
        <p:spPr>
          <a:xfrm>
            <a:off x="4411558" y="4701232"/>
            <a:ext cx="3728849" cy="2156768"/>
          </a:xfrm>
          <a:prstGeom prst="rect">
            <a:avLst/>
          </a:prstGeom>
        </p:spPr>
      </p:pic>
      <p:pic>
        <p:nvPicPr>
          <p:cNvPr id="23" name="图片 22"/>
          <p:cNvPicPr>
            <a:picLocks noChangeAspect="1"/>
          </p:cNvPicPr>
          <p:nvPr/>
        </p:nvPicPr>
        <p:blipFill>
          <a:blip r:embed="rId6"/>
          <a:stretch>
            <a:fillRect/>
          </a:stretch>
        </p:blipFill>
        <p:spPr>
          <a:xfrm>
            <a:off x="447163" y="4784916"/>
            <a:ext cx="3807918" cy="1920683"/>
          </a:xfrm>
          <a:prstGeom prst="rect">
            <a:avLst/>
          </a:prstGeom>
        </p:spPr>
      </p:pic>
    </p:spTree>
    <p:extLst>
      <p:ext uri="{BB962C8B-B14F-4D97-AF65-F5344CB8AC3E}">
        <p14:creationId xmlns:p14="http://schemas.microsoft.com/office/powerpoint/2010/main" val="3259919105"/>
      </p:ext>
    </p:extLst>
  </p:cSld>
  <p:clrMapOvr>
    <a:masterClrMapping/>
  </p:clrMapOvr>
  <p:transition advTm="56948">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8963362" cy="700088"/>
          </a:xfrm>
        </p:spPr>
        <p:txBody>
          <a:bodyPr/>
          <a:lstStyle/>
          <a:p>
            <a:pPr marL="571500" indent="-571500" algn="ctr">
              <a:lnSpc>
                <a:spcPct val="150000"/>
              </a:lnSpc>
            </a:pPr>
            <a:r>
              <a:rPr lang="zh-CN" altLang="en-US" sz="3200" b="0" dirty="0">
                <a:solidFill>
                  <a:schemeClr val="tx1"/>
                </a:solidFill>
                <a:latin typeface="宋体" pitchFamily="2" charset="-122"/>
                <a:ea typeface="宋体" pitchFamily="2" charset="-122"/>
              </a:rPr>
              <a:t>六</a:t>
            </a:r>
            <a:r>
              <a:rPr lang="en-US" altLang="zh-CN" sz="3200" b="0" dirty="0" smtClean="0">
                <a:solidFill>
                  <a:schemeClr val="tx1"/>
                </a:solidFill>
                <a:latin typeface="宋体" pitchFamily="2" charset="-122"/>
                <a:ea typeface="宋体" pitchFamily="2" charset="-122"/>
              </a:rPr>
              <a:t>. </a:t>
            </a:r>
            <a:r>
              <a:rPr lang="en-US" altLang="zh-CN" sz="3200" b="0" dirty="0">
                <a:solidFill>
                  <a:schemeClr val="tx1"/>
                </a:solidFill>
                <a:latin typeface="宋体" pitchFamily="2" charset="-122"/>
              </a:rPr>
              <a:t>CSNS</a:t>
            </a:r>
            <a:r>
              <a:rPr lang="zh-CN" altLang="en-US" sz="3200" b="0" dirty="0">
                <a:solidFill>
                  <a:schemeClr val="tx1"/>
                </a:solidFill>
                <a:latin typeface="宋体" pitchFamily="2" charset="-122"/>
              </a:rPr>
              <a:t>的屏蔽设计和感生放射性</a:t>
            </a:r>
            <a:r>
              <a:rPr lang="zh-CN" altLang="en-US" sz="3200" b="0" dirty="0" smtClean="0">
                <a:solidFill>
                  <a:schemeClr val="tx1"/>
                </a:solidFill>
                <a:latin typeface="宋体" pitchFamily="2" charset="-122"/>
              </a:rPr>
              <a:t>结果</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12</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179512" y="1483280"/>
            <a:ext cx="8784976" cy="1298882"/>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en-US" altLang="zh-CN" dirty="0" smtClean="0">
                <a:solidFill>
                  <a:srgbClr val="7030A0"/>
                </a:solidFill>
              </a:rPr>
              <a:t>1 W/m</a:t>
            </a:r>
            <a:r>
              <a:rPr lang="zh-CN" altLang="en-US" dirty="0" smtClean="0">
                <a:solidFill>
                  <a:srgbClr val="7030A0"/>
                </a:solidFill>
              </a:rPr>
              <a:t>均匀束损</a:t>
            </a:r>
            <a:endParaRPr lang="en-US" altLang="zh-CN" dirty="0" smtClean="0">
              <a:solidFill>
                <a:srgbClr val="7030A0"/>
              </a:solidFill>
            </a:endParaRPr>
          </a:p>
          <a:p>
            <a:pPr marL="742950" lvl="1" indent="-285750" algn="l">
              <a:lnSpc>
                <a:spcPct val="150000"/>
              </a:lnSpc>
              <a:buFont typeface="Arial" panose="020B0604020202020204" pitchFamily="34" charset="0"/>
              <a:buChar char="•"/>
            </a:pPr>
            <a:r>
              <a:rPr lang="zh-CN" altLang="zh-CN" dirty="0"/>
              <a:t>束流管产生的感生</a:t>
            </a:r>
            <a:r>
              <a:rPr lang="zh-CN" altLang="zh-CN" dirty="0" smtClean="0"/>
              <a:t>放射性核素</a:t>
            </a:r>
            <a:endParaRPr lang="en-US" altLang="zh-CN" dirty="0" smtClean="0"/>
          </a:p>
          <a:p>
            <a:pPr lvl="1" algn="l">
              <a:lnSpc>
                <a:spcPct val="150000"/>
              </a:lnSpc>
            </a:pPr>
            <a:r>
              <a:rPr lang="zh-CN" altLang="en-US" sz="1200" dirty="0" smtClean="0"/>
              <a:t>通过活化公式和</a:t>
            </a:r>
            <a:r>
              <a:rPr lang="en-US" altLang="zh-CN" sz="1200" dirty="0" err="1" smtClean="0"/>
              <a:t>Barbier</a:t>
            </a:r>
            <a:r>
              <a:rPr lang="zh-CN" altLang="en-US" sz="1200" dirty="0" smtClean="0"/>
              <a:t>（</a:t>
            </a:r>
            <a:r>
              <a:rPr lang="en-US" altLang="zh-CN" sz="1200" dirty="0" smtClean="0"/>
              <a:t>1969</a:t>
            </a:r>
            <a:r>
              <a:rPr lang="zh-CN" altLang="en-US" sz="1200" dirty="0" smtClean="0"/>
              <a:t>）给出的截面验证了</a:t>
            </a:r>
            <a:r>
              <a:rPr lang="en-US" altLang="zh-CN" sz="1200" dirty="0" smtClean="0"/>
              <a:t>Mn-52</a:t>
            </a:r>
            <a:r>
              <a:rPr lang="zh-CN" altLang="en-US" sz="1200" dirty="0" smtClean="0"/>
              <a:t>的</a:t>
            </a:r>
            <a:r>
              <a:rPr lang="en-US" altLang="zh-CN" sz="1200" dirty="0" smtClean="0"/>
              <a:t>FLUKA</a:t>
            </a:r>
            <a:r>
              <a:rPr lang="zh-CN" altLang="en-US" sz="1200" dirty="0" smtClean="0"/>
              <a:t>计算结果。</a:t>
            </a:r>
            <a:endParaRPr lang="en-US" altLang="zh-CN" sz="1200" dirty="0" smtClean="0"/>
          </a:p>
          <a:p>
            <a:pPr marL="742950" lvl="1" indent="-285750" algn="l">
              <a:lnSpc>
                <a:spcPct val="150000"/>
              </a:lnSpc>
              <a:buFont typeface="Arial" panose="020B0604020202020204" pitchFamily="34" charset="0"/>
              <a:buChar char="•"/>
            </a:pPr>
            <a:endParaRPr lang="en-US" altLang="zh-CN" dirty="0" smtClean="0"/>
          </a:p>
        </p:txBody>
      </p:sp>
      <p:pic>
        <p:nvPicPr>
          <p:cNvPr id="13" name="图片 12"/>
          <p:cNvPicPr>
            <a:picLocks noChangeAspect="1"/>
          </p:cNvPicPr>
          <p:nvPr/>
        </p:nvPicPr>
        <p:blipFill>
          <a:blip r:embed="rId3"/>
          <a:stretch>
            <a:fillRect/>
          </a:stretch>
        </p:blipFill>
        <p:spPr>
          <a:xfrm>
            <a:off x="4644008" y="2751569"/>
            <a:ext cx="3312378" cy="3227818"/>
          </a:xfrm>
          <a:prstGeom prst="rect">
            <a:avLst/>
          </a:prstGeom>
        </p:spPr>
      </p:pic>
      <p:pic>
        <p:nvPicPr>
          <p:cNvPr id="18" name="图片 17"/>
          <p:cNvPicPr>
            <a:picLocks noChangeAspect="1"/>
          </p:cNvPicPr>
          <p:nvPr/>
        </p:nvPicPr>
        <p:blipFill>
          <a:blip r:embed="rId4"/>
          <a:stretch>
            <a:fillRect/>
          </a:stretch>
        </p:blipFill>
        <p:spPr>
          <a:xfrm>
            <a:off x="251520" y="2832858"/>
            <a:ext cx="3528402" cy="3065241"/>
          </a:xfrm>
          <a:prstGeom prst="rect">
            <a:avLst/>
          </a:prstGeom>
        </p:spPr>
      </p:pic>
    </p:spTree>
    <p:extLst>
      <p:ext uri="{BB962C8B-B14F-4D97-AF65-F5344CB8AC3E}">
        <p14:creationId xmlns:p14="http://schemas.microsoft.com/office/powerpoint/2010/main" val="936223342"/>
      </p:ext>
    </p:extLst>
  </p:cSld>
  <p:clrMapOvr>
    <a:masterClrMapping/>
  </p:clrMapOvr>
  <p:transition advTm="56948">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8963362" cy="700088"/>
          </a:xfrm>
        </p:spPr>
        <p:txBody>
          <a:bodyPr/>
          <a:lstStyle/>
          <a:p>
            <a:pPr marL="571500" indent="-571500" algn="ctr">
              <a:lnSpc>
                <a:spcPct val="150000"/>
              </a:lnSpc>
            </a:pPr>
            <a:r>
              <a:rPr lang="zh-CN" altLang="en-US" sz="3200" b="0" dirty="0">
                <a:solidFill>
                  <a:schemeClr val="tx1"/>
                </a:solidFill>
                <a:latin typeface="宋体" pitchFamily="2" charset="-122"/>
                <a:ea typeface="宋体" pitchFamily="2" charset="-122"/>
              </a:rPr>
              <a:t>六</a:t>
            </a:r>
            <a:r>
              <a:rPr lang="en-US" altLang="zh-CN" sz="3200" b="0" dirty="0" smtClean="0">
                <a:solidFill>
                  <a:schemeClr val="tx1"/>
                </a:solidFill>
                <a:latin typeface="宋体" pitchFamily="2" charset="-122"/>
                <a:ea typeface="宋体" pitchFamily="2" charset="-122"/>
              </a:rPr>
              <a:t>. </a:t>
            </a:r>
            <a:r>
              <a:rPr lang="en-US" altLang="zh-CN" sz="3200" b="0" dirty="0">
                <a:solidFill>
                  <a:schemeClr val="tx1"/>
                </a:solidFill>
                <a:latin typeface="宋体" pitchFamily="2" charset="-122"/>
              </a:rPr>
              <a:t>CSNS</a:t>
            </a:r>
            <a:r>
              <a:rPr lang="zh-CN" altLang="en-US" sz="3200" b="0" dirty="0">
                <a:solidFill>
                  <a:schemeClr val="tx1"/>
                </a:solidFill>
                <a:latin typeface="宋体" pitchFamily="2" charset="-122"/>
              </a:rPr>
              <a:t>的屏蔽设计和感生放射性</a:t>
            </a:r>
            <a:r>
              <a:rPr lang="zh-CN" altLang="en-US" sz="3200" b="0" dirty="0" smtClean="0">
                <a:solidFill>
                  <a:schemeClr val="tx1"/>
                </a:solidFill>
                <a:latin typeface="宋体" pitchFamily="2" charset="-122"/>
              </a:rPr>
              <a:t>结果</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13</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179512" y="1483280"/>
            <a:ext cx="8784976" cy="2031325"/>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en-US" altLang="zh-CN" dirty="0" smtClean="0">
                <a:solidFill>
                  <a:srgbClr val="7030A0"/>
                </a:solidFill>
              </a:rPr>
              <a:t>1 W/m</a:t>
            </a:r>
            <a:r>
              <a:rPr lang="zh-CN" altLang="en-US" dirty="0" smtClean="0">
                <a:solidFill>
                  <a:srgbClr val="7030A0"/>
                </a:solidFill>
              </a:rPr>
              <a:t>均匀束损</a:t>
            </a:r>
            <a:endParaRPr lang="en-US" altLang="zh-CN" dirty="0" smtClean="0">
              <a:solidFill>
                <a:srgbClr val="7030A0"/>
              </a:solidFill>
            </a:endParaRPr>
          </a:p>
          <a:p>
            <a:pPr marL="742950" lvl="1" indent="-285750" algn="l">
              <a:lnSpc>
                <a:spcPct val="150000"/>
              </a:lnSpc>
              <a:buFont typeface="Arial" panose="020B0604020202020204" pitchFamily="34" charset="0"/>
              <a:buChar char="•"/>
            </a:pPr>
            <a:r>
              <a:rPr lang="zh-CN" altLang="zh-CN" dirty="0"/>
              <a:t>屏蔽墙产生的感生</a:t>
            </a:r>
            <a:r>
              <a:rPr lang="zh-CN" altLang="zh-CN" dirty="0" smtClean="0"/>
              <a:t>放射性核素</a:t>
            </a:r>
            <a:endParaRPr lang="en-US" altLang="zh-CN" dirty="0" smtClean="0"/>
          </a:p>
          <a:p>
            <a:pPr marL="742950" lvl="1" indent="-285750" algn="l">
              <a:lnSpc>
                <a:spcPct val="150000"/>
              </a:lnSpc>
              <a:buFont typeface="Arial" panose="020B0604020202020204" pitchFamily="34" charset="0"/>
              <a:buChar char="•"/>
            </a:pPr>
            <a:endParaRPr lang="en-US" altLang="zh-CN" dirty="0"/>
          </a:p>
          <a:p>
            <a:pPr marL="742950" lvl="1" indent="-285750" algn="l">
              <a:lnSpc>
                <a:spcPct val="150000"/>
              </a:lnSpc>
              <a:buFont typeface="Arial" panose="020B0604020202020204" pitchFamily="34" charset="0"/>
              <a:buChar char="•"/>
            </a:pPr>
            <a:endParaRPr lang="en-US" altLang="zh-CN" dirty="0" smtClean="0"/>
          </a:p>
          <a:p>
            <a:pPr lvl="1" algn="l">
              <a:lnSpc>
                <a:spcPct val="150000"/>
              </a:lnSpc>
            </a:pPr>
            <a:endParaRPr lang="en-US" altLang="zh-CN" dirty="0" smtClean="0"/>
          </a:p>
          <a:p>
            <a:pPr marL="742950" lvl="1" indent="-285750" algn="l">
              <a:lnSpc>
                <a:spcPct val="150000"/>
              </a:lnSpc>
              <a:buFont typeface="Arial" panose="020B0604020202020204" pitchFamily="34" charset="0"/>
              <a:buChar char="•"/>
            </a:pPr>
            <a:r>
              <a:rPr lang="zh-CN" altLang="en-US" dirty="0" smtClean="0"/>
              <a:t>冷却水产生的感生放射性核素</a:t>
            </a:r>
            <a:endParaRPr lang="en-US" altLang="zh-CN" dirty="0" smtClean="0"/>
          </a:p>
        </p:txBody>
      </p:sp>
      <p:pic>
        <p:nvPicPr>
          <p:cNvPr id="5" name="图片 4"/>
          <p:cNvPicPr>
            <a:picLocks noChangeAspect="1"/>
          </p:cNvPicPr>
          <p:nvPr/>
        </p:nvPicPr>
        <p:blipFill>
          <a:blip r:embed="rId3"/>
          <a:stretch>
            <a:fillRect/>
          </a:stretch>
        </p:blipFill>
        <p:spPr>
          <a:xfrm>
            <a:off x="4716016" y="2026075"/>
            <a:ext cx="4070851" cy="4270196"/>
          </a:xfrm>
          <a:prstGeom prst="rect">
            <a:avLst/>
          </a:prstGeom>
        </p:spPr>
      </p:pic>
      <p:pic>
        <p:nvPicPr>
          <p:cNvPr id="10" name="图片 9"/>
          <p:cNvPicPr>
            <a:picLocks noChangeAspect="1"/>
          </p:cNvPicPr>
          <p:nvPr/>
        </p:nvPicPr>
        <p:blipFill>
          <a:blip r:embed="rId4"/>
          <a:stretch>
            <a:fillRect/>
          </a:stretch>
        </p:blipFill>
        <p:spPr>
          <a:xfrm>
            <a:off x="323528" y="3429000"/>
            <a:ext cx="3744564" cy="2807593"/>
          </a:xfrm>
          <a:prstGeom prst="rect">
            <a:avLst/>
          </a:prstGeom>
        </p:spPr>
      </p:pic>
    </p:spTree>
    <p:extLst>
      <p:ext uri="{BB962C8B-B14F-4D97-AF65-F5344CB8AC3E}">
        <p14:creationId xmlns:p14="http://schemas.microsoft.com/office/powerpoint/2010/main" val="4267932682"/>
      </p:ext>
    </p:extLst>
  </p:cSld>
  <p:clrMapOvr>
    <a:masterClrMapping/>
  </p:clrMapOvr>
  <p:transition advTm="56948">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8963362" cy="700088"/>
          </a:xfrm>
        </p:spPr>
        <p:txBody>
          <a:bodyPr/>
          <a:lstStyle/>
          <a:p>
            <a:pPr marL="571500" indent="-571500" algn="ctr">
              <a:lnSpc>
                <a:spcPct val="150000"/>
              </a:lnSpc>
            </a:pPr>
            <a:r>
              <a:rPr lang="zh-CN" altLang="en-US" sz="3200" b="0" dirty="0">
                <a:solidFill>
                  <a:schemeClr val="tx1"/>
                </a:solidFill>
                <a:latin typeface="宋体" pitchFamily="2" charset="-122"/>
                <a:ea typeface="宋体" pitchFamily="2" charset="-122"/>
              </a:rPr>
              <a:t>六</a:t>
            </a:r>
            <a:r>
              <a:rPr lang="en-US" altLang="zh-CN" sz="3200" b="0" dirty="0" smtClean="0">
                <a:solidFill>
                  <a:schemeClr val="tx1"/>
                </a:solidFill>
                <a:latin typeface="宋体" pitchFamily="2" charset="-122"/>
                <a:ea typeface="宋体" pitchFamily="2" charset="-122"/>
              </a:rPr>
              <a:t>. </a:t>
            </a:r>
            <a:r>
              <a:rPr lang="en-US" altLang="zh-CN" sz="3200" b="0" dirty="0">
                <a:solidFill>
                  <a:schemeClr val="tx1"/>
                </a:solidFill>
                <a:latin typeface="宋体" pitchFamily="2" charset="-122"/>
              </a:rPr>
              <a:t>CSNS</a:t>
            </a:r>
            <a:r>
              <a:rPr lang="zh-CN" altLang="en-US" sz="3200" b="0" dirty="0">
                <a:solidFill>
                  <a:schemeClr val="tx1"/>
                </a:solidFill>
                <a:latin typeface="宋体" pitchFamily="2" charset="-122"/>
              </a:rPr>
              <a:t>的屏蔽设计和感生放射性</a:t>
            </a:r>
            <a:r>
              <a:rPr lang="zh-CN" altLang="en-US" sz="3200" b="0" dirty="0" smtClean="0">
                <a:solidFill>
                  <a:schemeClr val="tx1"/>
                </a:solidFill>
                <a:latin typeface="宋体" pitchFamily="2" charset="-122"/>
              </a:rPr>
              <a:t>结果</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14</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179512" y="1483280"/>
            <a:ext cx="8784976" cy="4016484"/>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en-US" altLang="zh-CN" dirty="0" smtClean="0">
                <a:solidFill>
                  <a:srgbClr val="7030A0"/>
                </a:solidFill>
              </a:rPr>
              <a:t>1 W/m</a:t>
            </a:r>
            <a:r>
              <a:rPr lang="zh-CN" altLang="en-US" dirty="0" smtClean="0">
                <a:solidFill>
                  <a:srgbClr val="7030A0"/>
                </a:solidFill>
              </a:rPr>
              <a:t>均匀束损</a:t>
            </a:r>
            <a:endParaRPr lang="en-US" altLang="zh-CN" dirty="0" smtClean="0">
              <a:solidFill>
                <a:srgbClr val="7030A0"/>
              </a:solidFill>
            </a:endParaRPr>
          </a:p>
          <a:p>
            <a:pPr marL="742950" lvl="1" indent="-285750" algn="l">
              <a:lnSpc>
                <a:spcPct val="150000"/>
              </a:lnSpc>
              <a:buFont typeface="Arial" panose="020B0604020202020204" pitchFamily="34" charset="0"/>
              <a:buChar char="•"/>
            </a:pPr>
            <a:r>
              <a:rPr lang="zh-CN" altLang="zh-CN" dirty="0">
                <a:solidFill>
                  <a:srgbClr val="7030A0"/>
                </a:solidFill>
              </a:rPr>
              <a:t>空气的感生</a:t>
            </a:r>
            <a:r>
              <a:rPr lang="zh-CN" altLang="zh-CN" dirty="0" smtClean="0">
                <a:solidFill>
                  <a:srgbClr val="7030A0"/>
                </a:solidFill>
              </a:rPr>
              <a:t>放射性</a:t>
            </a:r>
            <a:endParaRPr lang="en-US" altLang="zh-CN" dirty="0" smtClean="0">
              <a:solidFill>
                <a:srgbClr val="7030A0"/>
              </a:solidFill>
            </a:endParaRPr>
          </a:p>
          <a:p>
            <a:pPr lvl="1" algn="l">
              <a:lnSpc>
                <a:spcPct val="150000"/>
              </a:lnSpc>
            </a:pPr>
            <a:r>
              <a:rPr lang="zh-CN" altLang="en-US" dirty="0" smtClean="0"/>
              <a:t>（</a:t>
            </a:r>
            <a:r>
              <a:rPr lang="en-US" altLang="zh-CN" dirty="0" smtClean="0"/>
              <a:t>1</a:t>
            </a:r>
            <a:r>
              <a:rPr lang="zh-CN" altLang="en-US" dirty="0" smtClean="0"/>
              <a:t>）</a:t>
            </a:r>
            <a:r>
              <a:rPr lang="zh-CN" altLang="zh-CN" dirty="0" smtClean="0"/>
              <a:t>空气</a:t>
            </a:r>
            <a:r>
              <a:rPr lang="zh-CN" altLang="zh-CN" dirty="0"/>
              <a:t>活化活度及年排放量</a:t>
            </a:r>
            <a:r>
              <a:rPr lang="zh-CN" altLang="zh-CN" dirty="0" smtClean="0"/>
              <a:t>分析</a:t>
            </a:r>
            <a:endParaRPr lang="en-US" altLang="zh-CN" dirty="0" smtClean="0"/>
          </a:p>
          <a:p>
            <a:pPr marL="628650" lvl="1" indent="-171450" algn="l">
              <a:lnSpc>
                <a:spcPct val="150000"/>
              </a:lnSpc>
              <a:buFont typeface="Wingdings" panose="05000000000000000000" pitchFamily="2" charset="2"/>
              <a:buChar char="Ø"/>
            </a:pPr>
            <a:r>
              <a:rPr lang="zh-CN" altLang="en-US" sz="1200" dirty="0" smtClean="0">
                <a:solidFill>
                  <a:srgbClr val="7030A0"/>
                </a:solidFill>
              </a:rPr>
              <a:t>开发</a:t>
            </a:r>
            <a:r>
              <a:rPr lang="en-US" altLang="zh-CN" sz="1200" dirty="0">
                <a:solidFill>
                  <a:srgbClr val="7030A0"/>
                </a:solidFill>
              </a:rPr>
              <a:t>MATLAB-GUI</a:t>
            </a:r>
            <a:r>
              <a:rPr lang="zh-CN" altLang="en-US" sz="1200" dirty="0">
                <a:solidFill>
                  <a:srgbClr val="7030A0"/>
                </a:solidFill>
              </a:rPr>
              <a:t>程序对</a:t>
            </a:r>
            <a:r>
              <a:rPr lang="en-US" altLang="zh-CN" sz="1200" dirty="0" smtClean="0">
                <a:solidFill>
                  <a:srgbClr val="7030A0"/>
                </a:solidFill>
              </a:rPr>
              <a:t>FLUKA</a:t>
            </a:r>
            <a:r>
              <a:rPr lang="zh-CN" altLang="en-US" sz="1200" dirty="0" smtClean="0">
                <a:solidFill>
                  <a:srgbClr val="7030A0"/>
                </a:solidFill>
              </a:rPr>
              <a:t>能谱及其响应函数</a:t>
            </a:r>
            <a:r>
              <a:rPr lang="zh-CN" altLang="en-US" sz="1200" dirty="0">
                <a:solidFill>
                  <a:srgbClr val="7030A0"/>
                </a:solidFill>
              </a:rPr>
              <a:t>进行</a:t>
            </a:r>
            <a:r>
              <a:rPr lang="zh-CN" altLang="en-US" sz="1200" dirty="0" smtClean="0">
                <a:solidFill>
                  <a:srgbClr val="7030A0"/>
                </a:solidFill>
              </a:rPr>
              <a:t>作图分析。</a:t>
            </a:r>
            <a:endParaRPr lang="en-US" altLang="zh-CN" sz="1200" dirty="0" smtClean="0">
              <a:solidFill>
                <a:srgbClr val="7030A0"/>
              </a:solidFill>
            </a:endParaRPr>
          </a:p>
          <a:p>
            <a:pPr marL="628650" lvl="1" indent="-171450" algn="l">
              <a:lnSpc>
                <a:spcPct val="150000"/>
              </a:lnSpc>
              <a:buFont typeface="Wingdings" panose="05000000000000000000" pitchFamily="2" charset="2"/>
              <a:buChar char="Ø"/>
            </a:pPr>
            <a:r>
              <a:rPr lang="zh-CN" altLang="en-US" sz="1200" dirty="0" smtClean="0">
                <a:solidFill>
                  <a:srgbClr val="7030A0"/>
                </a:solidFill>
              </a:rPr>
              <a:t>通过平均截面法、能谱截面积分法验证</a:t>
            </a:r>
            <a:r>
              <a:rPr lang="en-US" altLang="zh-CN" sz="1200" dirty="0" smtClean="0">
                <a:solidFill>
                  <a:srgbClr val="7030A0"/>
                </a:solidFill>
              </a:rPr>
              <a:t>FLUKA</a:t>
            </a:r>
            <a:r>
              <a:rPr lang="zh-CN" altLang="en-US" sz="1200" dirty="0" smtClean="0">
                <a:solidFill>
                  <a:srgbClr val="7030A0"/>
                </a:solidFill>
              </a:rPr>
              <a:t>的结果。</a:t>
            </a:r>
            <a:endParaRPr lang="en-US" altLang="zh-CN" sz="1200" dirty="0" smtClean="0">
              <a:solidFill>
                <a:srgbClr val="7030A0"/>
              </a:solidFill>
            </a:endParaRPr>
          </a:p>
          <a:p>
            <a:pPr lvl="1" algn="l">
              <a:lnSpc>
                <a:spcPct val="150000"/>
              </a:lnSpc>
            </a:pPr>
            <a:endParaRPr lang="en-US" altLang="zh-CN" sz="1200" dirty="0" smtClean="0"/>
          </a:p>
          <a:p>
            <a:pPr lvl="1" algn="l">
              <a:lnSpc>
                <a:spcPct val="150000"/>
              </a:lnSpc>
            </a:pPr>
            <a:endParaRPr lang="en-US" altLang="zh-CN" sz="1200" dirty="0" smtClean="0"/>
          </a:p>
          <a:p>
            <a:pPr lvl="1" algn="l">
              <a:lnSpc>
                <a:spcPct val="150000"/>
              </a:lnSpc>
            </a:pPr>
            <a:r>
              <a:rPr lang="zh-CN" altLang="en-US" dirty="0" smtClean="0"/>
              <a:t>（</a:t>
            </a:r>
            <a:r>
              <a:rPr lang="en-US" altLang="zh-CN" dirty="0" smtClean="0"/>
              <a:t>2</a:t>
            </a:r>
            <a:r>
              <a:rPr lang="zh-CN" altLang="en-US" dirty="0" smtClean="0"/>
              <a:t>）</a:t>
            </a:r>
            <a:r>
              <a:rPr lang="zh-CN" altLang="zh-CN" dirty="0" smtClean="0"/>
              <a:t>空气</a:t>
            </a:r>
            <a:r>
              <a:rPr lang="zh-CN" altLang="zh-CN" dirty="0"/>
              <a:t>活化对工作人员的影响</a:t>
            </a:r>
            <a:r>
              <a:rPr lang="zh-CN" altLang="zh-CN" dirty="0" smtClean="0"/>
              <a:t>分析</a:t>
            </a:r>
            <a:endParaRPr lang="en-US" altLang="zh-CN" dirty="0" smtClean="0"/>
          </a:p>
          <a:p>
            <a:pPr marL="742950" lvl="1" indent="-285750" algn="l">
              <a:lnSpc>
                <a:spcPct val="150000"/>
              </a:lnSpc>
              <a:buFont typeface="Wingdings" panose="05000000000000000000" pitchFamily="2" charset="2"/>
              <a:buChar char="Ø"/>
            </a:pPr>
            <a:r>
              <a:rPr lang="zh-CN" altLang="zh-CN" sz="1200" dirty="0"/>
              <a:t>隧道活化</a:t>
            </a:r>
            <a:r>
              <a:rPr lang="zh-CN" altLang="zh-CN" sz="1200" dirty="0" smtClean="0"/>
              <a:t>空气</a:t>
            </a:r>
            <a:r>
              <a:rPr lang="zh-CN" altLang="en-US" sz="1200" dirty="0"/>
              <a:t>假设</a:t>
            </a:r>
            <a:r>
              <a:rPr lang="zh-CN" altLang="zh-CN" sz="1200" dirty="0" smtClean="0"/>
              <a:t>完全</a:t>
            </a:r>
            <a:r>
              <a:rPr lang="zh-CN" altLang="zh-CN" sz="1200" dirty="0"/>
              <a:t>泄漏到工作场所，对工作人员可能造成的年剂量最大为</a:t>
            </a:r>
            <a:r>
              <a:rPr lang="en-US" altLang="zh-CN" sz="1200" dirty="0" smtClean="0"/>
              <a:t>47mSv/a</a:t>
            </a:r>
            <a:r>
              <a:rPr lang="zh-CN" altLang="en-US" sz="1200" dirty="0" smtClean="0"/>
              <a:t>。</a:t>
            </a:r>
            <a:endParaRPr lang="en-US" altLang="zh-CN" sz="1200" dirty="0" smtClean="0"/>
          </a:p>
          <a:p>
            <a:pPr lvl="1" algn="l">
              <a:lnSpc>
                <a:spcPct val="150000"/>
              </a:lnSpc>
            </a:pPr>
            <a:r>
              <a:rPr lang="en-US" altLang="zh-CN" sz="1200" dirty="0"/>
              <a:t> </a:t>
            </a:r>
            <a:r>
              <a:rPr lang="en-US" altLang="zh-CN" sz="1200" dirty="0" smtClean="0"/>
              <a:t>      </a:t>
            </a:r>
            <a:r>
              <a:rPr lang="zh-CN" altLang="zh-CN" sz="1200" dirty="0" smtClean="0"/>
              <a:t>维持</a:t>
            </a:r>
            <a:r>
              <a:rPr lang="zh-CN" altLang="zh-CN" sz="1200" dirty="0"/>
              <a:t>隧道内缓慢排风，以保证隧道内负压，防止活化空气泄漏到工作场所是必要的。</a:t>
            </a:r>
          </a:p>
          <a:p>
            <a:pPr marL="742950" lvl="1" indent="-285750" algn="l">
              <a:lnSpc>
                <a:spcPct val="150000"/>
              </a:lnSpc>
              <a:buFont typeface="Arial" panose="020B0604020202020204" pitchFamily="34" charset="0"/>
              <a:buChar char="•"/>
            </a:pPr>
            <a:endParaRPr lang="en-US" altLang="zh-CN" dirty="0"/>
          </a:p>
          <a:p>
            <a:pPr marL="742950" lvl="1" indent="-285750" algn="l">
              <a:lnSpc>
                <a:spcPct val="150000"/>
              </a:lnSpc>
              <a:buFont typeface="Arial" panose="020B0604020202020204" pitchFamily="34" charset="0"/>
              <a:buChar char="•"/>
            </a:pPr>
            <a:endParaRPr lang="en-US" altLang="zh-CN" dirty="0" smtClean="0"/>
          </a:p>
          <a:p>
            <a:pPr lvl="1" algn="l">
              <a:lnSpc>
                <a:spcPct val="150000"/>
              </a:lnSpc>
            </a:pPr>
            <a:endParaRPr lang="en-US" altLang="zh-CN" dirty="0" smtClean="0"/>
          </a:p>
        </p:txBody>
      </p:sp>
      <p:pic>
        <p:nvPicPr>
          <p:cNvPr id="7" name="图片 6"/>
          <p:cNvPicPr>
            <a:picLocks noChangeAspect="1"/>
          </p:cNvPicPr>
          <p:nvPr/>
        </p:nvPicPr>
        <p:blipFill>
          <a:blip r:embed="rId3"/>
          <a:stretch>
            <a:fillRect/>
          </a:stretch>
        </p:blipFill>
        <p:spPr>
          <a:xfrm>
            <a:off x="323528" y="4653136"/>
            <a:ext cx="3278269" cy="1989227"/>
          </a:xfrm>
          <a:prstGeom prst="rect">
            <a:avLst/>
          </a:prstGeom>
        </p:spPr>
      </p:pic>
      <p:pic>
        <p:nvPicPr>
          <p:cNvPr id="15" name="图片 14"/>
          <p:cNvPicPr>
            <a:picLocks noChangeAspect="1"/>
          </p:cNvPicPr>
          <p:nvPr/>
        </p:nvPicPr>
        <p:blipFill>
          <a:blip r:embed="rId4"/>
          <a:stretch>
            <a:fillRect/>
          </a:stretch>
        </p:blipFill>
        <p:spPr>
          <a:xfrm>
            <a:off x="3780183" y="4611926"/>
            <a:ext cx="3362552" cy="1976237"/>
          </a:xfrm>
          <a:prstGeom prst="rect">
            <a:avLst/>
          </a:prstGeom>
        </p:spPr>
      </p:pic>
      <p:pic>
        <p:nvPicPr>
          <p:cNvPr id="18" name="图片 17"/>
          <p:cNvPicPr>
            <a:picLocks noChangeAspect="1"/>
          </p:cNvPicPr>
          <p:nvPr/>
        </p:nvPicPr>
        <p:blipFill>
          <a:blip r:embed="rId5"/>
          <a:stretch>
            <a:fillRect/>
          </a:stretch>
        </p:blipFill>
        <p:spPr>
          <a:xfrm>
            <a:off x="5364088" y="1507523"/>
            <a:ext cx="3426917" cy="2310015"/>
          </a:xfrm>
          <a:prstGeom prst="rect">
            <a:avLst/>
          </a:prstGeom>
        </p:spPr>
      </p:pic>
    </p:spTree>
    <p:extLst>
      <p:ext uri="{BB962C8B-B14F-4D97-AF65-F5344CB8AC3E}">
        <p14:creationId xmlns:p14="http://schemas.microsoft.com/office/powerpoint/2010/main" val="2000230300"/>
      </p:ext>
    </p:extLst>
  </p:cSld>
  <p:clrMapOvr>
    <a:masterClrMapping/>
  </p:clrMapOvr>
  <p:transition advTm="56948">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8963362" cy="700088"/>
          </a:xfrm>
        </p:spPr>
        <p:txBody>
          <a:bodyPr/>
          <a:lstStyle/>
          <a:p>
            <a:pPr marL="571500" indent="-571500" algn="ctr">
              <a:lnSpc>
                <a:spcPct val="150000"/>
              </a:lnSpc>
            </a:pPr>
            <a:r>
              <a:rPr lang="zh-CN" altLang="en-US" sz="3200" b="0" dirty="0">
                <a:solidFill>
                  <a:schemeClr val="tx1"/>
                </a:solidFill>
                <a:latin typeface="宋体" pitchFamily="2" charset="-122"/>
                <a:ea typeface="宋体" pitchFamily="2" charset="-122"/>
              </a:rPr>
              <a:t>六</a:t>
            </a:r>
            <a:r>
              <a:rPr lang="en-US" altLang="zh-CN" sz="3200" b="0" dirty="0" smtClean="0">
                <a:solidFill>
                  <a:schemeClr val="tx1"/>
                </a:solidFill>
                <a:latin typeface="宋体" pitchFamily="2" charset="-122"/>
                <a:ea typeface="宋体" pitchFamily="2" charset="-122"/>
              </a:rPr>
              <a:t>. </a:t>
            </a:r>
            <a:r>
              <a:rPr lang="en-US" altLang="zh-CN" sz="3200" b="0" dirty="0">
                <a:solidFill>
                  <a:schemeClr val="tx1"/>
                </a:solidFill>
                <a:latin typeface="宋体" pitchFamily="2" charset="-122"/>
              </a:rPr>
              <a:t>CSNS</a:t>
            </a:r>
            <a:r>
              <a:rPr lang="zh-CN" altLang="en-US" sz="3200" b="0" dirty="0">
                <a:solidFill>
                  <a:schemeClr val="tx1"/>
                </a:solidFill>
                <a:latin typeface="宋体" pitchFamily="2" charset="-122"/>
              </a:rPr>
              <a:t>的屏蔽设计和感生放射性</a:t>
            </a:r>
            <a:r>
              <a:rPr lang="zh-CN" altLang="en-US" sz="3200" b="0" dirty="0" smtClean="0">
                <a:solidFill>
                  <a:schemeClr val="tx1"/>
                </a:solidFill>
                <a:latin typeface="宋体" pitchFamily="2" charset="-122"/>
              </a:rPr>
              <a:t>结果</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15</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179512" y="1483280"/>
            <a:ext cx="8784976" cy="3924151"/>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en-US" altLang="zh-CN" dirty="0" smtClean="0"/>
              <a:t>1 W/m</a:t>
            </a:r>
            <a:r>
              <a:rPr lang="zh-CN" altLang="en-US" dirty="0" smtClean="0"/>
              <a:t>均匀束损</a:t>
            </a:r>
            <a:endParaRPr lang="en-US" altLang="zh-CN" dirty="0" smtClean="0"/>
          </a:p>
          <a:p>
            <a:pPr marL="742950" lvl="1" indent="-285750" algn="l">
              <a:lnSpc>
                <a:spcPct val="150000"/>
              </a:lnSpc>
              <a:buFont typeface="Arial" panose="020B0604020202020204" pitchFamily="34" charset="0"/>
              <a:buChar char="•"/>
            </a:pPr>
            <a:r>
              <a:rPr lang="zh-CN" altLang="zh-CN" dirty="0">
                <a:solidFill>
                  <a:srgbClr val="7030A0"/>
                </a:solidFill>
              </a:rPr>
              <a:t>空气的感生</a:t>
            </a:r>
            <a:r>
              <a:rPr lang="zh-CN" altLang="zh-CN" dirty="0" smtClean="0">
                <a:solidFill>
                  <a:srgbClr val="7030A0"/>
                </a:solidFill>
              </a:rPr>
              <a:t>放射性</a:t>
            </a:r>
            <a:endParaRPr lang="en-US" altLang="zh-CN" dirty="0" smtClean="0">
              <a:solidFill>
                <a:srgbClr val="7030A0"/>
              </a:solidFill>
            </a:endParaRPr>
          </a:p>
          <a:p>
            <a:pPr lvl="1" algn="l">
              <a:lnSpc>
                <a:spcPct val="150000"/>
              </a:lnSpc>
            </a:pPr>
            <a:r>
              <a:rPr lang="zh-CN" altLang="en-US" dirty="0" smtClean="0"/>
              <a:t>（</a:t>
            </a:r>
            <a:r>
              <a:rPr lang="en-US" altLang="zh-CN" dirty="0"/>
              <a:t>3</a:t>
            </a:r>
            <a:r>
              <a:rPr lang="zh-CN" altLang="en-US" dirty="0" smtClean="0"/>
              <a:t>）</a:t>
            </a:r>
            <a:r>
              <a:rPr lang="zh-CN" altLang="zh-CN" dirty="0"/>
              <a:t>空气活化对公众和环境的影响分析</a:t>
            </a:r>
            <a:endParaRPr lang="en-US" altLang="zh-CN" dirty="0" smtClean="0"/>
          </a:p>
          <a:p>
            <a:pPr marL="628650" lvl="1" indent="-171450" algn="l">
              <a:lnSpc>
                <a:spcPct val="150000"/>
              </a:lnSpc>
              <a:buFont typeface="Wingdings" panose="05000000000000000000" pitchFamily="2" charset="2"/>
              <a:buChar char="Ø"/>
            </a:pPr>
            <a:r>
              <a:rPr lang="zh-CN" altLang="zh-CN" sz="1200" dirty="0" smtClean="0"/>
              <a:t>大气</a:t>
            </a:r>
            <a:r>
              <a:rPr lang="zh-CN" altLang="zh-CN" sz="1200" dirty="0"/>
              <a:t>类型中，越稳定的大气</a:t>
            </a:r>
            <a:r>
              <a:rPr lang="zh-CN" altLang="zh-CN" sz="1200" dirty="0" smtClean="0"/>
              <a:t>类型中心线</a:t>
            </a:r>
            <a:r>
              <a:rPr lang="zh-CN" altLang="zh-CN" sz="1200" dirty="0"/>
              <a:t>的核素空气浓度越高</a:t>
            </a:r>
            <a:r>
              <a:rPr lang="zh-CN" altLang="zh-CN" sz="1200" dirty="0" smtClean="0"/>
              <a:t>，</a:t>
            </a:r>
            <a:endParaRPr lang="en-US" altLang="zh-CN" sz="1200" dirty="0" smtClean="0"/>
          </a:p>
          <a:p>
            <a:pPr lvl="2" algn="l">
              <a:lnSpc>
                <a:spcPct val="150000"/>
              </a:lnSpc>
            </a:pPr>
            <a:r>
              <a:rPr lang="zh-CN" altLang="zh-CN" sz="1200" dirty="0" smtClean="0"/>
              <a:t>对</a:t>
            </a:r>
            <a:r>
              <a:rPr lang="zh-CN" altLang="zh-CN" sz="1200" dirty="0"/>
              <a:t>处于该处的公众的年剂量越大</a:t>
            </a:r>
            <a:r>
              <a:rPr lang="zh-CN" altLang="zh-CN" sz="1200" dirty="0" smtClean="0"/>
              <a:t>；</a:t>
            </a:r>
            <a:endParaRPr lang="en-US" altLang="zh-CN" sz="1200" dirty="0"/>
          </a:p>
          <a:p>
            <a:pPr marL="628650" lvl="1" indent="-171450" algn="l">
              <a:lnSpc>
                <a:spcPct val="150000"/>
              </a:lnSpc>
              <a:buFont typeface="Wingdings" panose="05000000000000000000" pitchFamily="2" charset="2"/>
              <a:buChar char="Ø"/>
            </a:pPr>
            <a:r>
              <a:rPr lang="zh-CN" altLang="zh-CN" sz="1200" dirty="0"/>
              <a:t>三类照射途径贡献剂量大小的</a:t>
            </a:r>
            <a:r>
              <a:rPr lang="zh-CN" altLang="zh-CN" sz="1200" dirty="0" smtClean="0"/>
              <a:t>顺序</a:t>
            </a:r>
            <a:r>
              <a:rPr lang="zh-CN" altLang="en-US" sz="1200" dirty="0" smtClean="0"/>
              <a:t>：</a:t>
            </a:r>
            <a:endParaRPr lang="en-US" altLang="zh-CN" sz="1200" dirty="0" smtClean="0"/>
          </a:p>
          <a:p>
            <a:pPr lvl="2" algn="l">
              <a:lnSpc>
                <a:spcPct val="150000"/>
              </a:lnSpc>
            </a:pPr>
            <a:r>
              <a:rPr lang="zh-CN" altLang="zh-CN" sz="1200" dirty="0"/>
              <a:t>地面沉积外照射</a:t>
            </a:r>
            <a:r>
              <a:rPr lang="en-US" altLang="zh-CN" sz="1200" dirty="0"/>
              <a:t> &gt; </a:t>
            </a:r>
            <a:r>
              <a:rPr lang="zh-CN" altLang="zh-CN" sz="1200" dirty="0"/>
              <a:t>空气浸没外</a:t>
            </a:r>
            <a:r>
              <a:rPr lang="zh-CN" altLang="zh-CN" sz="1200" dirty="0" smtClean="0"/>
              <a:t>照射</a:t>
            </a:r>
            <a:r>
              <a:rPr lang="en-US" altLang="zh-CN" sz="1200" dirty="0" smtClean="0"/>
              <a:t> &gt; </a:t>
            </a:r>
            <a:r>
              <a:rPr lang="zh-CN" altLang="en-US" sz="1200" dirty="0" smtClean="0"/>
              <a:t>吸入内照射</a:t>
            </a:r>
            <a:endParaRPr lang="en-US" altLang="zh-CN" sz="1200" dirty="0"/>
          </a:p>
          <a:p>
            <a:pPr marL="628650" lvl="1" indent="-171450" algn="l">
              <a:lnSpc>
                <a:spcPct val="150000"/>
              </a:lnSpc>
              <a:buFont typeface="Wingdings" panose="05000000000000000000" pitchFamily="2" charset="2"/>
              <a:buChar char="Ø"/>
            </a:pPr>
            <a:r>
              <a:rPr lang="zh-CN" altLang="zh-CN" sz="1200" dirty="0"/>
              <a:t>引起剂量最大的</a:t>
            </a:r>
            <a:r>
              <a:rPr lang="en-US" altLang="zh-CN" sz="1200" dirty="0"/>
              <a:t>A</a:t>
            </a:r>
            <a:r>
              <a:rPr lang="zh-CN" altLang="zh-CN" sz="1200" dirty="0"/>
              <a:t>类大气条件</a:t>
            </a:r>
            <a:r>
              <a:rPr lang="zh-CN" altLang="zh-CN" sz="1200" dirty="0" smtClean="0"/>
              <a:t>下</a:t>
            </a:r>
            <a:r>
              <a:rPr lang="zh-CN" altLang="en-US" sz="1200" dirty="0" smtClean="0"/>
              <a:t>，</a:t>
            </a:r>
            <a:r>
              <a:rPr lang="en-US" altLang="zh-CN" sz="1200" dirty="0" smtClean="0"/>
              <a:t>100m</a:t>
            </a:r>
            <a:r>
              <a:rPr lang="zh-CN" altLang="zh-CN" sz="1200" dirty="0"/>
              <a:t>远的地方处于中心线</a:t>
            </a:r>
            <a:r>
              <a:rPr lang="zh-CN" altLang="zh-CN" sz="1200" dirty="0" smtClean="0"/>
              <a:t>的</a:t>
            </a:r>
            <a:endParaRPr lang="en-US" altLang="zh-CN" sz="1200" dirty="0" smtClean="0"/>
          </a:p>
          <a:p>
            <a:pPr lvl="1" algn="l">
              <a:lnSpc>
                <a:spcPct val="150000"/>
              </a:lnSpc>
            </a:pPr>
            <a:r>
              <a:rPr lang="zh-CN" altLang="zh-CN" sz="1200" dirty="0" smtClean="0"/>
              <a:t>公众</a:t>
            </a:r>
            <a:r>
              <a:rPr lang="zh-CN" altLang="zh-CN" sz="1200" dirty="0"/>
              <a:t>所受到的年剂量</a:t>
            </a:r>
            <a:r>
              <a:rPr lang="zh-CN" altLang="zh-CN" sz="1200" dirty="0" smtClean="0"/>
              <a:t>所有</a:t>
            </a:r>
            <a:r>
              <a:rPr lang="zh-CN" altLang="zh-CN" sz="1200" dirty="0"/>
              <a:t>隧道贡献累加起来为</a:t>
            </a:r>
            <a:r>
              <a:rPr lang="en-US" altLang="zh-CN" sz="1200" dirty="0"/>
              <a:t>0.08mSv/a,</a:t>
            </a:r>
            <a:r>
              <a:rPr lang="zh-CN" altLang="zh-CN" sz="1200" dirty="0"/>
              <a:t>小于</a:t>
            </a:r>
            <a:r>
              <a:rPr lang="en-US" altLang="zh-CN" sz="1200" dirty="0" smtClean="0"/>
              <a:t>0.1mSv/a</a:t>
            </a:r>
            <a:r>
              <a:rPr lang="zh-CN" altLang="en-US" sz="1200" dirty="0" smtClean="0"/>
              <a:t>的管理目标值。</a:t>
            </a:r>
            <a:endParaRPr lang="en-US" altLang="zh-CN" sz="1200" dirty="0" smtClean="0"/>
          </a:p>
          <a:p>
            <a:pPr lvl="1" algn="l">
              <a:lnSpc>
                <a:spcPct val="150000"/>
              </a:lnSpc>
            </a:pPr>
            <a:endParaRPr lang="en-US" altLang="zh-CN" sz="1200" dirty="0" smtClean="0"/>
          </a:p>
          <a:p>
            <a:pPr lvl="1" algn="l">
              <a:lnSpc>
                <a:spcPct val="150000"/>
              </a:lnSpc>
            </a:pPr>
            <a:endParaRPr lang="en-US" altLang="zh-CN" sz="1200" dirty="0" smtClean="0"/>
          </a:p>
          <a:p>
            <a:pPr lvl="1" algn="l">
              <a:lnSpc>
                <a:spcPct val="150000"/>
              </a:lnSpc>
            </a:pPr>
            <a:endParaRPr lang="en-US" altLang="zh-CN" dirty="0" smtClean="0"/>
          </a:p>
          <a:p>
            <a:pPr lvl="1" algn="l">
              <a:lnSpc>
                <a:spcPct val="150000"/>
              </a:lnSpc>
            </a:pPr>
            <a:endParaRPr lang="en-US" altLang="zh-CN" dirty="0" smtClean="0"/>
          </a:p>
        </p:txBody>
      </p:sp>
      <p:pic>
        <p:nvPicPr>
          <p:cNvPr id="5" name="图片 4"/>
          <p:cNvPicPr>
            <a:picLocks noChangeAspect="1"/>
          </p:cNvPicPr>
          <p:nvPr/>
        </p:nvPicPr>
        <p:blipFill>
          <a:blip r:embed="rId3"/>
          <a:stretch>
            <a:fillRect/>
          </a:stretch>
        </p:blipFill>
        <p:spPr>
          <a:xfrm>
            <a:off x="5292080" y="1916312"/>
            <a:ext cx="3585592" cy="1882742"/>
          </a:xfrm>
          <a:prstGeom prst="rect">
            <a:avLst/>
          </a:prstGeom>
        </p:spPr>
      </p:pic>
    </p:spTree>
    <p:extLst>
      <p:ext uri="{BB962C8B-B14F-4D97-AF65-F5344CB8AC3E}">
        <p14:creationId xmlns:p14="http://schemas.microsoft.com/office/powerpoint/2010/main" val="3478611274"/>
      </p:ext>
    </p:extLst>
  </p:cSld>
  <p:clrMapOvr>
    <a:masterClrMapping/>
  </p:clrMapOvr>
  <p:transition advTm="56948">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8963362" cy="700088"/>
          </a:xfrm>
        </p:spPr>
        <p:txBody>
          <a:bodyPr/>
          <a:lstStyle/>
          <a:p>
            <a:pPr marL="571500" indent="-571500" algn="ctr">
              <a:lnSpc>
                <a:spcPct val="150000"/>
              </a:lnSpc>
            </a:pPr>
            <a:r>
              <a:rPr lang="zh-CN" altLang="en-US" sz="3200" b="0" dirty="0">
                <a:solidFill>
                  <a:schemeClr val="tx1"/>
                </a:solidFill>
                <a:latin typeface="宋体" pitchFamily="2" charset="-122"/>
                <a:ea typeface="宋体" pitchFamily="2" charset="-122"/>
              </a:rPr>
              <a:t>六</a:t>
            </a:r>
            <a:r>
              <a:rPr lang="en-US" altLang="zh-CN" sz="3200" b="0" dirty="0" smtClean="0">
                <a:solidFill>
                  <a:schemeClr val="tx1"/>
                </a:solidFill>
                <a:latin typeface="宋体" pitchFamily="2" charset="-122"/>
                <a:ea typeface="宋体" pitchFamily="2" charset="-122"/>
              </a:rPr>
              <a:t>. </a:t>
            </a:r>
            <a:r>
              <a:rPr lang="en-US" altLang="zh-CN" sz="3200" b="0" dirty="0">
                <a:solidFill>
                  <a:schemeClr val="tx1"/>
                </a:solidFill>
                <a:latin typeface="宋体" pitchFamily="2" charset="-122"/>
              </a:rPr>
              <a:t>CSNS</a:t>
            </a:r>
            <a:r>
              <a:rPr lang="zh-CN" altLang="en-US" sz="3200" b="0" dirty="0">
                <a:solidFill>
                  <a:schemeClr val="tx1"/>
                </a:solidFill>
                <a:latin typeface="宋体" pitchFamily="2" charset="-122"/>
              </a:rPr>
              <a:t>的屏蔽设计和感生放射性</a:t>
            </a:r>
            <a:r>
              <a:rPr lang="zh-CN" altLang="en-US" sz="3200" b="0" dirty="0" smtClean="0">
                <a:solidFill>
                  <a:schemeClr val="tx1"/>
                </a:solidFill>
                <a:latin typeface="宋体" pitchFamily="2" charset="-122"/>
              </a:rPr>
              <a:t>结果</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16</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179512" y="1483280"/>
            <a:ext cx="8784976" cy="1708160"/>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en-US" altLang="zh-CN" dirty="0" smtClean="0"/>
              <a:t>1 W/m</a:t>
            </a:r>
            <a:r>
              <a:rPr lang="zh-CN" altLang="en-US" dirty="0" smtClean="0"/>
              <a:t>均匀束损</a:t>
            </a:r>
            <a:endParaRPr lang="en-US" altLang="zh-CN" dirty="0" smtClean="0"/>
          </a:p>
          <a:p>
            <a:pPr marL="742950" lvl="1" indent="-285750" algn="l">
              <a:lnSpc>
                <a:spcPct val="150000"/>
              </a:lnSpc>
              <a:buFont typeface="Arial" panose="020B0604020202020204" pitchFamily="34" charset="0"/>
              <a:buChar char="•"/>
            </a:pPr>
            <a:r>
              <a:rPr lang="zh-CN" altLang="zh-CN" dirty="0"/>
              <a:t>土壤和地下水的感生</a:t>
            </a:r>
            <a:r>
              <a:rPr lang="zh-CN" altLang="zh-CN" dirty="0" smtClean="0"/>
              <a:t>放射性</a:t>
            </a:r>
            <a:endParaRPr lang="en-US" altLang="zh-CN" dirty="0" smtClean="0"/>
          </a:p>
          <a:p>
            <a:pPr lvl="1" algn="l">
              <a:lnSpc>
                <a:spcPct val="150000"/>
              </a:lnSpc>
            </a:pPr>
            <a:r>
              <a:rPr lang="en-US" altLang="zh-CN" sz="1200" b="1" baseline="30000" dirty="0">
                <a:solidFill>
                  <a:srgbClr val="9900FF"/>
                </a:solidFill>
              </a:rPr>
              <a:t>3</a:t>
            </a:r>
            <a:r>
              <a:rPr lang="en-US" altLang="zh-CN" sz="1200" b="1" dirty="0">
                <a:solidFill>
                  <a:srgbClr val="9900FF"/>
                </a:solidFill>
              </a:rPr>
              <a:t>H</a:t>
            </a:r>
            <a:r>
              <a:rPr lang="zh-CN" altLang="zh-CN" sz="1200" b="1" dirty="0">
                <a:solidFill>
                  <a:srgbClr val="9900FF"/>
                </a:solidFill>
              </a:rPr>
              <a:t>和</a:t>
            </a:r>
            <a:r>
              <a:rPr lang="en-US" altLang="zh-CN" sz="1200" b="1" baseline="30000" dirty="0">
                <a:solidFill>
                  <a:srgbClr val="9900FF"/>
                </a:solidFill>
              </a:rPr>
              <a:t>22</a:t>
            </a:r>
            <a:r>
              <a:rPr lang="en-US" altLang="zh-CN" sz="1200" b="1" dirty="0">
                <a:solidFill>
                  <a:srgbClr val="9900FF"/>
                </a:solidFill>
              </a:rPr>
              <a:t>Na</a:t>
            </a:r>
            <a:r>
              <a:rPr lang="zh-CN" altLang="zh-CN" sz="1200" b="1" dirty="0">
                <a:solidFill>
                  <a:srgbClr val="9900FF"/>
                </a:solidFill>
              </a:rPr>
              <a:t>是环境介质（如土壤）里面最重要的可以渗出的</a:t>
            </a:r>
            <a:r>
              <a:rPr lang="zh-CN" altLang="zh-CN" sz="1200" b="1" dirty="0" smtClean="0">
                <a:solidFill>
                  <a:srgbClr val="9900FF"/>
                </a:solidFill>
              </a:rPr>
              <a:t>放射性核素</a:t>
            </a:r>
            <a:r>
              <a:rPr lang="zh-CN" altLang="en-US" sz="1200" b="1" dirty="0" smtClean="0"/>
              <a:t>。</a:t>
            </a:r>
            <a:endParaRPr lang="en-US" altLang="zh-CN" sz="1200" dirty="0" smtClean="0"/>
          </a:p>
          <a:p>
            <a:pPr lvl="1" algn="l">
              <a:lnSpc>
                <a:spcPct val="150000"/>
              </a:lnSpc>
            </a:pPr>
            <a:endParaRPr lang="en-US" altLang="zh-CN" dirty="0" smtClean="0"/>
          </a:p>
          <a:p>
            <a:pPr lvl="1" algn="l">
              <a:lnSpc>
                <a:spcPct val="150000"/>
              </a:lnSpc>
            </a:pPr>
            <a:endParaRPr lang="en-US" altLang="zh-CN" dirty="0" smtClean="0"/>
          </a:p>
        </p:txBody>
      </p:sp>
      <p:pic>
        <p:nvPicPr>
          <p:cNvPr id="7" name="图片 6"/>
          <p:cNvPicPr>
            <a:picLocks noChangeAspect="1"/>
          </p:cNvPicPr>
          <p:nvPr/>
        </p:nvPicPr>
        <p:blipFill>
          <a:blip r:embed="rId3"/>
          <a:stretch>
            <a:fillRect/>
          </a:stretch>
        </p:blipFill>
        <p:spPr>
          <a:xfrm>
            <a:off x="5652120" y="2659275"/>
            <a:ext cx="3168352" cy="3205486"/>
          </a:xfrm>
          <a:prstGeom prst="rect">
            <a:avLst/>
          </a:prstGeom>
        </p:spPr>
      </p:pic>
      <p:pic>
        <p:nvPicPr>
          <p:cNvPr id="11" name="图片 10"/>
          <p:cNvPicPr>
            <a:picLocks noChangeAspect="1"/>
          </p:cNvPicPr>
          <p:nvPr/>
        </p:nvPicPr>
        <p:blipFill>
          <a:blip r:embed="rId4"/>
          <a:stretch>
            <a:fillRect/>
          </a:stretch>
        </p:blipFill>
        <p:spPr>
          <a:xfrm>
            <a:off x="683568" y="2564904"/>
            <a:ext cx="4367957" cy="1800200"/>
          </a:xfrm>
          <a:prstGeom prst="rect">
            <a:avLst/>
          </a:prstGeom>
        </p:spPr>
      </p:pic>
      <p:sp>
        <p:nvSpPr>
          <p:cNvPr id="12" name="矩形 11"/>
          <p:cNvSpPr/>
          <p:nvPr/>
        </p:nvSpPr>
        <p:spPr>
          <a:xfrm>
            <a:off x="539552" y="4437112"/>
            <a:ext cx="4572000" cy="887487"/>
          </a:xfrm>
          <a:prstGeom prst="rect">
            <a:avLst/>
          </a:prstGeom>
        </p:spPr>
        <p:txBody>
          <a:bodyPr>
            <a:spAutoFit/>
          </a:bodyPr>
          <a:lstStyle/>
          <a:p>
            <a:pPr>
              <a:lnSpc>
                <a:spcPct val="150000"/>
              </a:lnSpc>
            </a:pPr>
            <a:r>
              <a:rPr lang="en-US" altLang="zh-CN" sz="1200" b="1" dirty="0">
                <a:solidFill>
                  <a:srgbClr val="9900FF"/>
                </a:solidFill>
                <a:latin typeface="宋体" panose="02010600030101010101" pitchFamily="2" charset="-122"/>
                <a:cs typeface="Times New Roman" panose="02020603050405020304" pitchFamily="18" charset="0"/>
              </a:rPr>
              <a:t>CSNS</a:t>
            </a:r>
            <a:r>
              <a:rPr lang="zh-CN" altLang="zh-CN" sz="1200" b="1" dirty="0">
                <a:solidFill>
                  <a:srgbClr val="9900FF"/>
                </a:solidFill>
                <a:cs typeface="Times New Roman" panose="02020603050405020304" pitchFamily="18" charset="0"/>
              </a:rPr>
              <a:t>产生的土壤和地下水放射性核素对公众的集体年有效剂量有可能比公众的个人年有效剂量限值大</a:t>
            </a:r>
            <a:r>
              <a:rPr lang="en-US" altLang="zh-CN" sz="1200" b="1" dirty="0">
                <a:solidFill>
                  <a:srgbClr val="9900FF"/>
                </a:solidFill>
                <a:cs typeface="Times New Roman" panose="02020603050405020304" pitchFamily="18" charset="0"/>
              </a:rPr>
              <a:t>50~60</a:t>
            </a:r>
            <a:r>
              <a:rPr lang="zh-CN" altLang="zh-CN" sz="1200" b="1" dirty="0">
                <a:solidFill>
                  <a:srgbClr val="9900FF"/>
                </a:solidFill>
                <a:cs typeface="Times New Roman" panose="02020603050405020304" pitchFamily="18" charset="0"/>
              </a:rPr>
              <a:t>倍</a:t>
            </a:r>
            <a:r>
              <a:rPr lang="zh-CN" altLang="zh-CN" sz="1200" b="1" dirty="0" smtClean="0">
                <a:solidFill>
                  <a:srgbClr val="9900FF"/>
                </a:solidFill>
                <a:cs typeface="Times New Roman" panose="02020603050405020304" pitchFamily="18" charset="0"/>
              </a:rPr>
              <a:t>，进一步</a:t>
            </a:r>
            <a:r>
              <a:rPr lang="zh-CN" altLang="zh-CN" sz="1200" b="1" dirty="0">
                <a:solidFill>
                  <a:srgbClr val="9900FF"/>
                </a:solidFill>
                <a:cs typeface="Times New Roman" panose="02020603050405020304" pitchFamily="18" charset="0"/>
              </a:rPr>
              <a:t>的水文地质的调研和</a:t>
            </a:r>
            <a:r>
              <a:rPr lang="en-US" altLang="zh-CN" sz="1200" b="1" dirty="0">
                <a:solidFill>
                  <a:srgbClr val="9900FF"/>
                </a:solidFill>
                <a:cs typeface="Times New Roman" panose="02020603050405020304" pitchFamily="18" charset="0"/>
              </a:rPr>
              <a:t>CSNS</a:t>
            </a:r>
            <a:r>
              <a:rPr lang="zh-CN" altLang="zh-CN" sz="1200" b="1" dirty="0">
                <a:solidFill>
                  <a:srgbClr val="9900FF"/>
                </a:solidFill>
                <a:cs typeface="Times New Roman" panose="02020603050405020304" pitchFamily="18" charset="0"/>
              </a:rPr>
              <a:t>运行对地下水的辐射影响检测，是必要的。</a:t>
            </a:r>
            <a:endParaRPr lang="zh-CN" altLang="en-US" sz="1200" dirty="0">
              <a:solidFill>
                <a:srgbClr val="9900FF"/>
              </a:solidFill>
            </a:endParaRPr>
          </a:p>
        </p:txBody>
      </p:sp>
    </p:spTree>
    <p:extLst>
      <p:ext uri="{BB962C8B-B14F-4D97-AF65-F5344CB8AC3E}">
        <p14:creationId xmlns:p14="http://schemas.microsoft.com/office/powerpoint/2010/main" val="822711128"/>
      </p:ext>
    </p:extLst>
  </p:cSld>
  <p:clrMapOvr>
    <a:masterClrMapping/>
  </p:clrMapOvr>
  <p:transition advTm="56948">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8963362" cy="700088"/>
          </a:xfrm>
        </p:spPr>
        <p:txBody>
          <a:bodyPr/>
          <a:lstStyle/>
          <a:p>
            <a:pPr marL="571500" indent="-571500" algn="ctr">
              <a:lnSpc>
                <a:spcPct val="150000"/>
              </a:lnSpc>
            </a:pPr>
            <a:r>
              <a:rPr lang="zh-CN" altLang="en-US" sz="3200" b="0" dirty="0">
                <a:solidFill>
                  <a:schemeClr val="tx1"/>
                </a:solidFill>
                <a:latin typeface="宋体" pitchFamily="2" charset="-122"/>
                <a:ea typeface="宋体" pitchFamily="2" charset="-122"/>
              </a:rPr>
              <a:t>六</a:t>
            </a:r>
            <a:r>
              <a:rPr lang="en-US" altLang="zh-CN" sz="3200" b="0" dirty="0" smtClean="0">
                <a:solidFill>
                  <a:schemeClr val="tx1"/>
                </a:solidFill>
                <a:latin typeface="宋体" pitchFamily="2" charset="-122"/>
                <a:ea typeface="宋体" pitchFamily="2" charset="-122"/>
              </a:rPr>
              <a:t>. </a:t>
            </a:r>
            <a:r>
              <a:rPr lang="en-US" altLang="zh-CN" sz="3200" b="0" dirty="0">
                <a:solidFill>
                  <a:schemeClr val="tx1"/>
                </a:solidFill>
                <a:latin typeface="宋体" pitchFamily="2" charset="-122"/>
              </a:rPr>
              <a:t>CSNS</a:t>
            </a:r>
            <a:r>
              <a:rPr lang="zh-CN" altLang="en-US" sz="3200" b="0" dirty="0">
                <a:solidFill>
                  <a:schemeClr val="tx1"/>
                </a:solidFill>
                <a:latin typeface="宋体" pitchFamily="2" charset="-122"/>
              </a:rPr>
              <a:t>的屏蔽设计和感生放射性</a:t>
            </a:r>
            <a:r>
              <a:rPr lang="zh-CN" altLang="en-US" sz="3200" b="0" dirty="0" smtClean="0">
                <a:solidFill>
                  <a:schemeClr val="tx1"/>
                </a:solidFill>
                <a:latin typeface="宋体" pitchFamily="2" charset="-122"/>
              </a:rPr>
              <a:t>结果</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17</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179512" y="1483280"/>
            <a:ext cx="8784976" cy="415498"/>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zh-CN" altLang="en-US" dirty="0" smtClean="0"/>
              <a:t>主要工作场所和辐射热点的屏蔽计算</a:t>
            </a:r>
            <a:endParaRPr lang="en-US" altLang="zh-CN" dirty="0" smtClean="0"/>
          </a:p>
        </p:txBody>
      </p:sp>
      <p:pic>
        <p:nvPicPr>
          <p:cNvPr id="13" name="图片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898" y="2075574"/>
            <a:ext cx="1809668" cy="178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descr="C:\Users\wqbbamboom\Desktop\屏幕快照 2016-08-13 13.41.4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735" y="2079347"/>
            <a:ext cx="2387982" cy="1127851"/>
          </a:xfrm>
          <a:prstGeom prst="rect">
            <a:avLst/>
          </a:prstGeom>
          <a:noFill/>
          <a:ln>
            <a:noFill/>
          </a:ln>
        </p:spPr>
      </p:pic>
      <p:pic>
        <p:nvPicPr>
          <p:cNvPr id="15" name="图片 14" descr="C:\Users\wqbbamboom\Desktop\屏幕快照 2016-08-13 13.21.15.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113" y="3541558"/>
            <a:ext cx="2245505" cy="199873"/>
          </a:xfrm>
          <a:prstGeom prst="rect">
            <a:avLst/>
          </a:prstGeom>
          <a:noFill/>
          <a:ln>
            <a:noFill/>
          </a:ln>
        </p:spPr>
      </p:pic>
      <p:sp>
        <p:nvSpPr>
          <p:cNvPr id="16" name="矩形 15"/>
          <p:cNvSpPr/>
          <p:nvPr/>
        </p:nvSpPr>
        <p:spPr>
          <a:xfrm>
            <a:off x="364735" y="3940723"/>
            <a:ext cx="2189367" cy="523220"/>
          </a:xfrm>
          <a:prstGeom prst="rect">
            <a:avLst/>
          </a:prstGeom>
        </p:spPr>
        <p:txBody>
          <a:bodyPr wrap="square">
            <a:spAutoFit/>
          </a:bodyPr>
          <a:lstStyle/>
          <a:p>
            <a:pPr>
              <a:spcAft>
                <a:spcPts val="0"/>
              </a:spcAft>
            </a:pPr>
            <a:r>
              <a:rPr lang="zh-CN" altLang="zh-CN" kern="100" dirty="0" smtClean="0">
                <a:latin typeface="Calibri" panose="020F0502020204030204" pitchFamily="34" charset="0"/>
                <a:ea typeface="宋体" panose="02010600030101010101" pitchFamily="2" charset="-122"/>
                <a:cs typeface="Times New Roman" panose="02020603050405020304" pitchFamily="18" charset="0"/>
              </a:rPr>
              <a:t>离子源</a:t>
            </a:r>
            <a:r>
              <a:rPr lang="zh-CN" altLang="zh-CN" kern="100" dirty="0">
                <a:latin typeface="Calibri" panose="020F0502020204030204" pitchFamily="34" charset="0"/>
                <a:ea typeface="宋体" panose="02010600030101010101" pitchFamily="2" charset="-122"/>
                <a:cs typeface="Times New Roman" panose="02020603050405020304" pitchFamily="18" charset="0"/>
              </a:rPr>
              <a:t>厅和电梯口的剂量率分布（单位：</a:t>
            </a:r>
            <a:r>
              <a:rPr lang="en-US" altLang="zh-CN" kern="100" dirty="0" err="1">
                <a:latin typeface="Calibri" panose="020F0502020204030204" pitchFamily="34" charset="0"/>
                <a:ea typeface="宋体" panose="02010600030101010101" pitchFamily="2" charset="-122"/>
                <a:cs typeface="Times New Roman" panose="02020603050405020304" pitchFamily="18" charset="0"/>
              </a:rPr>
              <a:t>mSv</a:t>
            </a:r>
            <a:r>
              <a:rPr lang="en-US" altLang="zh-CN" kern="100" dirty="0">
                <a:latin typeface="Calibri" panose="020F0502020204030204" pitchFamily="34" charset="0"/>
                <a:ea typeface="宋体" panose="02010600030101010101" pitchFamily="2" charset="-122"/>
                <a:cs typeface="Times New Roman" panose="02020603050405020304" pitchFamily="18" charset="0"/>
              </a:rPr>
              <a:t>/h</a:t>
            </a:r>
            <a:r>
              <a:rPr lang="zh-CN" altLang="zh-CN" kern="100" dirty="0">
                <a:latin typeface="Calibri" panose="020F0502020204030204" pitchFamily="34" charset="0"/>
                <a:ea typeface="宋体" panose="02010600030101010101" pitchFamily="2" charset="-122"/>
                <a:cs typeface="Times New Roman" panose="02020603050405020304" pitchFamily="18" charset="0"/>
              </a:rPr>
              <a:t>）</a:t>
            </a:r>
            <a:endParaRPr lang="zh-CN" altLang="zh-CN" sz="11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7" name="图片 7" descr="wq.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62898" y="4010660"/>
            <a:ext cx="1867425" cy="29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3059832" y="4361933"/>
            <a:ext cx="2694606" cy="587853"/>
          </a:xfrm>
          <a:prstGeom prst="rect">
            <a:avLst/>
          </a:prstGeom>
        </p:spPr>
        <p:txBody>
          <a:bodyPr wrap="square">
            <a:spAutoFit/>
          </a:bodyPr>
          <a:lstStyle/>
          <a:p>
            <a:pPr indent="304800">
              <a:lnSpc>
                <a:spcPct val="115000"/>
              </a:lnSpc>
              <a:spcAft>
                <a:spcPts val="0"/>
              </a:spcAft>
            </a:pPr>
            <a:r>
              <a:rPr lang="en-US" altLang="zh-CN" kern="100" dirty="0" smtClean="0">
                <a:latin typeface="Calibri" panose="020F0502020204030204" pitchFamily="34" charset="0"/>
                <a:ea typeface="宋体" panose="02010600030101010101" pitchFamily="2" charset="-122"/>
                <a:cs typeface="Times New Roman" panose="02020603050405020304" pitchFamily="18" charset="0"/>
              </a:rPr>
              <a:t>RCS</a:t>
            </a:r>
            <a:r>
              <a:rPr lang="zh-CN" altLang="zh-CN" kern="100" dirty="0">
                <a:latin typeface="Calibri" panose="020F0502020204030204" pitchFamily="34" charset="0"/>
                <a:ea typeface="宋体" panose="02010600030101010101" pitchFamily="2" charset="-122"/>
                <a:cs typeface="Times New Roman" panose="02020603050405020304" pitchFamily="18" charset="0"/>
              </a:rPr>
              <a:t>全环</a:t>
            </a:r>
            <a:r>
              <a:rPr lang="zh-CN" altLang="zh-CN" kern="100" dirty="0" smtClean="0">
                <a:latin typeface="Calibri" panose="020F0502020204030204" pitchFamily="34" charset="0"/>
                <a:ea typeface="宋体" panose="02010600030101010101" pitchFamily="2" charset="-122"/>
                <a:cs typeface="Times New Roman" panose="02020603050405020304" pitchFamily="18" charset="0"/>
              </a:rPr>
              <a:t>剂量</a:t>
            </a:r>
            <a:r>
              <a:rPr lang="zh-CN" altLang="en-US" kern="100" dirty="0" smtClean="0">
                <a:latin typeface="Calibri" panose="020F0502020204030204" pitchFamily="34" charset="0"/>
                <a:ea typeface="宋体" panose="02010600030101010101" pitchFamily="2" charset="-122"/>
                <a:cs typeface="Times New Roman" panose="02020603050405020304" pitchFamily="18" charset="0"/>
              </a:rPr>
              <a:t>率</a:t>
            </a:r>
            <a:r>
              <a:rPr lang="zh-CN" altLang="zh-CN" kern="100" dirty="0" smtClean="0">
                <a:latin typeface="Calibri" panose="020F0502020204030204" pitchFamily="34" charset="0"/>
                <a:ea typeface="宋体" panose="02010600030101010101" pitchFamily="2" charset="-122"/>
                <a:cs typeface="Times New Roman" panose="02020603050405020304" pitchFamily="18" charset="0"/>
              </a:rPr>
              <a:t>分布（</a:t>
            </a:r>
            <a:r>
              <a:rPr lang="zh-CN" altLang="zh-CN" kern="100" dirty="0">
                <a:latin typeface="Calibri" panose="020F0502020204030204" pitchFamily="34" charset="0"/>
                <a:ea typeface="宋体" panose="02010600030101010101" pitchFamily="2" charset="-122"/>
                <a:cs typeface="Times New Roman" panose="02020603050405020304" pitchFamily="18" charset="0"/>
              </a:rPr>
              <a:t>单位：</a:t>
            </a:r>
            <a:r>
              <a:rPr lang="en-US" altLang="zh-CN" kern="100" dirty="0" err="1" smtClean="0">
                <a:latin typeface="Calibri" panose="020F0502020204030204" pitchFamily="34" charset="0"/>
                <a:ea typeface="宋体" panose="02010600030101010101" pitchFamily="2" charset="-122"/>
                <a:cs typeface="Times New Roman" panose="02020603050405020304" pitchFamily="18" charset="0"/>
              </a:rPr>
              <a:t>mSv</a:t>
            </a:r>
            <a:r>
              <a:rPr lang="en-US" altLang="zh-CN" kern="100" dirty="0" smtClean="0">
                <a:latin typeface="Calibri" panose="020F0502020204030204" pitchFamily="34" charset="0"/>
                <a:ea typeface="宋体" panose="02010600030101010101" pitchFamily="2" charset="-122"/>
                <a:cs typeface="Times New Roman" panose="02020603050405020304" pitchFamily="18" charset="0"/>
              </a:rPr>
              <a:t>/h</a:t>
            </a:r>
            <a:r>
              <a:rPr lang="zh-CN" altLang="en-US" kern="100" dirty="0" smtClean="0">
                <a:latin typeface="Calibri" panose="020F0502020204030204" pitchFamily="34" charset="0"/>
                <a:ea typeface="宋体" panose="02010600030101010101" pitchFamily="2" charset="-122"/>
                <a:cs typeface="Times New Roman" panose="02020603050405020304" pitchFamily="18" charset="0"/>
              </a:rPr>
              <a:t>）</a:t>
            </a:r>
            <a:endParaRPr lang="zh-CN" altLang="zh-CN" sz="11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9" name="图片 18"/>
          <p:cNvPicPr>
            <a:picLocks noChangeAspect="1"/>
          </p:cNvPicPr>
          <p:nvPr/>
        </p:nvPicPr>
        <p:blipFill>
          <a:blip r:embed="rId7"/>
          <a:stretch>
            <a:fillRect/>
          </a:stretch>
        </p:blipFill>
        <p:spPr>
          <a:xfrm>
            <a:off x="6350738" y="2117447"/>
            <a:ext cx="2037686" cy="1845148"/>
          </a:xfrm>
          <a:prstGeom prst="rect">
            <a:avLst/>
          </a:prstGeom>
        </p:spPr>
      </p:pic>
      <p:sp>
        <p:nvSpPr>
          <p:cNvPr id="20" name="文本框 19"/>
          <p:cNvSpPr txBox="1"/>
          <p:nvPr/>
        </p:nvSpPr>
        <p:spPr>
          <a:xfrm>
            <a:off x="6217453" y="4202333"/>
            <a:ext cx="2245505" cy="738664"/>
          </a:xfrm>
          <a:prstGeom prst="rect">
            <a:avLst/>
          </a:prstGeom>
          <a:noFill/>
        </p:spPr>
        <p:txBody>
          <a:bodyPr wrap="square" rtlCol="0">
            <a:spAutoFit/>
          </a:bodyPr>
          <a:lstStyle/>
          <a:p>
            <a:r>
              <a:rPr lang="zh-CN" altLang="en-US" dirty="0" smtClean="0"/>
              <a:t>谱仪大厅</a:t>
            </a:r>
            <a:r>
              <a:rPr lang="en-US" altLang="zh-CN" dirty="0" smtClean="0"/>
              <a:t>RTBT</a:t>
            </a:r>
            <a:r>
              <a:rPr lang="zh-CN" altLang="en-US" dirty="0" smtClean="0"/>
              <a:t>靶前</a:t>
            </a:r>
            <a:r>
              <a:rPr lang="en-US" altLang="zh-CN" dirty="0" smtClean="0"/>
              <a:t>24m</a:t>
            </a:r>
            <a:r>
              <a:rPr lang="zh-CN" altLang="en-US" dirty="0" smtClean="0"/>
              <a:t>隧道的瞬发剂量率</a:t>
            </a:r>
            <a:r>
              <a:rPr lang="zh-CN" altLang="zh-CN" kern="100" dirty="0">
                <a:latin typeface="Calibri" panose="020F0502020204030204" pitchFamily="34" charset="0"/>
                <a:ea typeface="宋体" panose="02010600030101010101" pitchFamily="2" charset="-122"/>
                <a:cs typeface="Times New Roman" panose="02020603050405020304" pitchFamily="18" charset="0"/>
              </a:rPr>
              <a:t>（单位：</a:t>
            </a:r>
            <a:r>
              <a:rPr lang="en-US" altLang="zh-CN" kern="100" dirty="0" err="1">
                <a:latin typeface="Calibri" panose="020F0502020204030204" pitchFamily="34" charset="0"/>
                <a:ea typeface="宋体" panose="02010600030101010101" pitchFamily="2" charset="-122"/>
                <a:cs typeface="Times New Roman" panose="02020603050405020304" pitchFamily="18" charset="0"/>
              </a:rPr>
              <a:t>mSv</a:t>
            </a:r>
            <a:r>
              <a:rPr lang="en-US" altLang="zh-CN" kern="100" dirty="0">
                <a:latin typeface="Calibri" panose="020F0502020204030204" pitchFamily="34" charset="0"/>
                <a:ea typeface="宋体" panose="02010600030101010101" pitchFamily="2" charset="-122"/>
                <a:cs typeface="Times New Roman" panose="02020603050405020304" pitchFamily="18" charset="0"/>
              </a:rPr>
              <a:t>/h</a:t>
            </a:r>
            <a:r>
              <a:rPr lang="zh-CN" altLang="zh-CN" kern="100" dirty="0" smtClean="0">
                <a:latin typeface="Calibri" panose="020F0502020204030204" pitchFamily="34" charset="0"/>
                <a:ea typeface="宋体" panose="02010600030101010101" pitchFamily="2" charset="-122"/>
                <a:cs typeface="Times New Roman" panose="02020603050405020304" pitchFamily="18" charset="0"/>
              </a:rPr>
              <a:t>）</a:t>
            </a:r>
            <a:endParaRPr lang="zh-CN" altLang="zh-CN"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2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48" y="4949252"/>
            <a:ext cx="2413917" cy="1756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2612" y="5196349"/>
            <a:ext cx="2217219" cy="1620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图片 2"/>
          <p:cNvPicPr>
            <a:picLocks noChangeAspect="1"/>
          </p:cNvPicPr>
          <p:nvPr/>
        </p:nvPicPr>
        <p:blipFill>
          <a:blip r:embed="rId10"/>
          <a:stretch>
            <a:fillRect/>
          </a:stretch>
        </p:blipFill>
        <p:spPr>
          <a:xfrm>
            <a:off x="5969768" y="5172312"/>
            <a:ext cx="2593370" cy="1442800"/>
          </a:xfrm>
          <a:prstGeom prst="rect">
            <a:avLst/>
          </a:prstGeom>
        </p:spPr>
      </p:pic>
    </p:spTree>
    <p:extLst>
      <p:ext uri="{BB962C8B-B14F-4D97-AF65-F5344CB8AC3E}">
        <p14:creationId xmlns:p14="http://schemas.microsoft.com/office/powerpoint/2010/main" val="3149582539"/>
      </p:ext>
    </p:extLst>
  </p:cSld>
  <p:clrMapOvr>
    <a:masterClrMapping/>
  </p:clrMapOvr>
  <p:transition advTm="56948">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8963362" cy="700088"/>
          </a:xfrm>
        </p:spPr>
        <p:txBody>
          <a:bodyPr/>
          <a:lstStyle/>
          <a:p>
            <a:pPr marL="571500" indent="-571500" algn="ctr">
              <a:lnSpc>
                <a:spcPct val="150000"/>
              </a:lnSpc>
            </a:pPr>
            <a:r>
              <a:rPr lang="zh-CN" altLang="en-US" sz="3200" b="0" dirty="0">
                <a:solidFill>
                  <a:schemeClr val="tx1"/>
                </a:solidFill>
                <a:latin typeface="宋体" pitchFamily="2" charset="-122"/>
                <a:ea typeface="宋体" pitchFamily="2" charset="-122"/>
              </a:rPr>
              <a:t>六</a:t>
            </a:r>
            <a:r>
              <a:rPr lang="en-US" altLang="zh-CN" sz="3200" b="0" dirty="0" smtClean="0">
                <a:solidFill>
                  <a:schemeClr val="tx1"/>
                </a:solidFill>
                <a:latin typeface="宋体" pitchFamily="2" charset="-122"/>
                <a:ea typeface="宋体" pitchFamily="2" charset="-122"/>
              </a:rPr>
              <a:t>. </a:t>
            </a:r>
            <a:r>
              <a:rPr lang="en-US" altLang="zh-CN" sz="3200" b="0" dirty="0">
                <a:solidFill>
                  <a:schemeClr val="tx1"/>
                </a:solidFill>
                <a:latin typeface="宋体" pitchFamily="2" charset="-122"/>
              </a:rPr>
              <a:t>CSNS</a:t>
            </a:r>
            <a:r>
              <a:rPr lang="zh-CN" altLang="en-US" sz="3200" b="0" dirty="0">
                <a:solidFill>
                  <a:schemeClr val="tx1"/>
                </a:solidFill>
                <a:latin typeface="宋体" pitchFamily="2" charset="-122"/>
              </a:rPr>
              <a:t>的屏蔽设计和感生放射性</a:t>
            </a:r>
            <a:r>
              <a:rPr lang="zh-CN" altLang="en-US" sz="3200" b="0" dirty="0" smtClean="0">
                <a:solidFill>
                  <a:schemeClr val="tx1"/>
                </a:solidFill>
                <a:latin typeface="宋体" pitchFamily="2" charset="-122"/>
              </a:rPr>
              <a:t>结果</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18</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179512" y="1483280"/>
            <a:ext cx="8784976" cy="415498"/>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zh-CN" altLang="en-US" dirty="0" smtClean="0"/>
              <a:t>主要辐射热点的感生放射性计算</a:t>
            </a:r>
            <a:endParaRPr lang="en-US" altLang="zh-CN" dirty="0" smtClean="0"/>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898778"/>
            <a:ext cx="2520280" cy="1877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3722" y="4034520"/>
            <a:ext cx="2520280" cy="241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图片 4"/>
          <p:cNvPicPr>
            <a:picLocks noChangeAspect="1"/>
          </p:cNvPicPr>
          <p:nvPr/>
        </p:nvPicPr>
        <p:blipFill>
          <a:blip r:embed="rId5"/>
          <a:stretch>
            <a:fillRect/>
          </a:stretch>
        </p:blipFill>
        <p:spPr>
          <a:xfrm>
            <a:off x="107504" y="4264761"/>
            <a:ext cx="3677924" cy="2376264"/>
          </a:xfrm>
          <a:prstGeom prst="rect">
            <a:avLst/>
          </a:prstGeom>
        </p:spPr>
      </p:pic>
      <p:pic>
        <p:nvPicPr>
          <p:cNvPr id="7" name="图片 6"/>
          <p:cNvPicPr>
            <a:picLocks noChangeAspect="1"/>
          </p:cNvPicPr>
          <p:nvPr/>
        </p:nvPicPr>
        <p:blipFill>
          <a:blip r:embed="rId6"/>
          <a:stretch>
            <a:fillRect/>
          </a:stretch>
        </p:blipFill>
        <p:spPr>
          <a:xfrm>
            <a:off x="3249386" y="4068123"/>
            <a:ext cx="3082559" cy="2582805"/>
          </a:xfrm>
          <a:prstGeom prst="rect">
            <a:avLst/>
          </a:prstGeom>
        </p:spPr>
      </p:pic>
      <p:sp>
        <p:nvSpPr>
          <p:cNvPr id="9" name="矩形 8"/>
          <p:cNvSpPr/>
          <p:nvPr/>
        </p:nvSpPr>
        <p:spPr>
          <a:xfrm>
            <a:off x="431540" y="1898778"/>
            <a:ext cx="5652628" cy="2308324"/>
          </a:xfrm>
          <a:prstGeom prst="rect">
            <a:avLst/>
          </a:prstGeom>
        </p:spPr>
        <p:txBody>
          <a:bodyPr wrap="square">
            <a:spAutoFit/>
          </a:bodyPr>
          <a:lstStyle/>
          <a:p>
            <a:pPr marL="285750" indent="-285750" algn="l">
              <a:lnSpc>
                <a:spcPct val="150000"/>
              </a:lnSpc>
              <a:buFont typeface="Arial" panose="020B0604020202020204" pitchFamily="34" charset="0"/>
              <a:buChar char="•"/>
            </a:pPr>
            <a:r>
              <a:rPr lang="en-US" altLang="zh-CN" sz="1200" dirty="0" smtClean="0">
                <a:solidFill>
                  <a:srgbClr val="7030A0"/>
                </a:solidFill>
              </a:rPr>
              <a:t>CSNS</a:t>
            </a:r>
            <a:r>
              <a:rPr lang="zh-CN" altLang="en-US" sz="1200" dirty="0" smtClean="0">
                <a:solidFill>
                  <a:srgbClr val="7030A0"/>
                </a:solidFill>
              </a:rPr>
              <a:t>感</a:t>
            </a:r>
            <a:r>
              <a:rPr lang="zh-CN" altLang="en-US" sz="1200" dirty="0">
                <a:solidFill>
                  <a:srgbClr val="7030A0"/>
                </a:solidFill>
              </a:rPr>
              <a:t>生放射性特点：</a:t>
            </a:r>
            <a:endParaRPr lang="en-US" altLang="zh-CN" sz="1200" dirty="0">
              <a:solidFill>
                <a:srgbClr val="7030A0"/>
              </a:solidFill>
            </a:endParaRPr>
          </a:p>
          <a:p>
            <a:pPr algn="l">
              <a:lnSpc>
                <a:spcPct val="150000"/>
              </a:lnSpc>
            </a:pPr>
            <a:r>
              <a:rPr lang="zh-CN" altLang="en-US" sz="1200" dirty="0">
                <a:sym typeface="Wingdings" panose="05000000000000000000" pitchFamily="2" charset="2"/>
              </a:rPr>
              <a:t>（</a:t>
            </a:r>
            <a:r>
              <a:rPr lang="en-US" altLang="zh-CN" sz="1200" dirty="0">
                <a:sym typeface="Wingdings" panose="05000000000000000000" pitchFamily="2" charset="2"/>
              </a:rPr>
              <a:t>1</a:t>
            </a:r>
            <a:r>
              <a:rPr lang="zh-CN" altLang="en-US" sz="1200" dirty="0">
                <a:sym typeface="Wingdings" panose="05000000000000000000" pitchFamily="2" charset="2"/>
              </a:rPr>
              <a:t>）比瞬发辐射小</a:t>
            </a:r>
            <a:r>
              <a:rPr lang="en-US" altLang="zh-CN" sz="1200" dirty="0">
                <a:sym typeface="Wingdings" panose="05000000000000000000" pitchFamily="2" charset="2"/>
              </a:rPr>
              <a:t>3</a:t>
            </a:r>
            <a:r>
              <a:rPr lang="zh-CN" altLang="en-US" sz="1200" dirty="0">
                <a:sym typeface="Wingdings" panose="05000000000000000000" pitchFamily="2" charset="2"/>
              </a:rPr>
              <a:t>个量级，</a:t>
            </a:r>
            <a:r>
              <a:rPr lang="en-US" altLang="zh-CN" sz="1200" dirty="0" smtClean="0">
                <a:sym typeface="Wingdings" panose="05000000000000000000" pitchFamily="2" charset="2"/>
              </a:rPr>
              <a:t>1 W/m</a:t>
            </a:r>
            <a:r>
              <a:rPr lang="zh-CN" altLang="en-US" sz="1200" dirty="0">
                <a:sym typeface="Wingdings" panose="05000000000000000000" pitchFamily="2" charset="2"/>
              </a:rPr>
              <a:t>束流损失情况下，隧道内约几百</a:t>
            </a:r>
            <a:r>
              <a:rPr lang="el-GR" altLang="zh-CN" sz="1200" dirty="0">
                <a:sym typeface="Wingdings" panose="05000000000000000000" pitchFamily="2" charset="2"/>
              </a:rPr>
              <a:t>μ</a:t>
            </a:r>
            <a:r>
              <a:rPr lang="en-US" altLang="zh-CN" sz="1200" dirty="0" err="1" smtClean="0"/>
              <a:t>Sv</a:t>
            </a:r>
            <a:r>
              <a:rPr lang="en-US" altLang="zh-CN" sz="1200" dirty="0" smtClean="0"/>
              <a:t>/h~1 </a:t>
            </a:r>
            <a:r>
              <a:rPr lang="en-US" altLang="zh-CN" sz="1200" dirty="0" err="1" smtClean="0"/>
              <a:t>mSv</a:t>
            </a:r>
            <a:r>
              <a:rPr lang="en-US" altLang="zh-CN" sz="1200" dirty="0" smtClean="0"/>
              <a:t>/h</a:t>
            </a:r>
            <a:r>
              <a:rPr lang="zh-CN" altLang="en-US" sz="1200" dirty="0">
                <a:sym typeface="Wingdings" panose="05000000000000000000" pitchFamily="2" charset="2"/>
              </a:rPr>
              <a:t>；</a:t>
            </a:r>
            <a:endParaRPr lang="en-US" altLang="zh-CN" sz="1200" dirty="0">
              <a:sym typeface="Wingdings" panose="05000000000000000000" pitchFamily="2" charset="2"/>
            </a:endParaRPr>
          </a:p>
          <a:p>
            <a:pPr algn="l">
              <a:lnSpc>
                <a:spcPct val="150000"/>
              </a:lnSpc>
            </a:pPr>
            <a:r>
              <a:rPr lang="zh-CN" altLang="en-US" sz="1200" dirty="0"/>
              <a:t>（</a:t>
            </a:r>
            <a:r>
              <a:rPr lang="en-US" altLang="zh-CN" sz="1200" dirty="0"/>
              <a:t>2</a:t>
            </a:r>
            <a:r>
              <a:rPr lang="zh-CN" altLang="en-US" sz="1200" dirty="0"/>
              <a:t>）与运行时间、停机时间、靶材料有关；</a:t>
            </a:r>
            <a:endParaRPr lang="en-US" altLang="zh-CN" sz="1200" dirty="0"/>
          </a:p>
          <a:p>
            <a:pPr algn="l">
              <a:lnSpc>
                <a:spcPct val="150000"/>
              </a:lnSpc>
            </a:pPr>
            <a:r>
              <a:rPr lang="zh-CN" altLang="en-US" sz="1200" dirty="0"/>
              <a:t>（</a:t>
            </a:r>
            <a:r>
              <a:rPr lang="en-US" altLang="zh-CN" sz="1200" dirty="0"/>
              <a:t>3</a:t>
            </a:r>
            <a:r>
              <a:rPr lang="zh-CN" altLang="en-US" sz="1200" dirty="0"/>
              <a:t>）某些辐射热点（准直器、靶、废束桶等）由于功率比</a:t>
            </a:r>
            <a:r>
              <a:rPr lang="en-US" altLang="zh-CN" sz="1200" dirty="0" smtClean="0"/>
              <a:t>1 W/m</a:t>
            </a:r>
            <a:r>
              <a:rPr lang="zh-CN" altLang="en-US" sz="1200" dirty="0"/>
              <a:t>大</a:t>
            </a:r>
            <a:r>
              <a:rPr lang="en-US" altLang="zh-CN" sz="1200" dirty="0"/>
              <a:t>2~3</a:t>
            </a:r>
            <a:r>
              <a:rPr lang="zh-CN" altLang="en-US" sz="1200" dirty="0"/>
              <a:t>个量级，因此，其核心位置可达</a:t>
            </a:r>
            <a:r>
              <a:rPr lang="en-US" altLang="zh-CN" sz="1200" dirty="0" err="1"/>
              <a:t>Sv</a:t>
            </a:r>
            <a:r>
              <a:rPr lang="en-US" altLang="zh-CN" sz="1200" dirty="0"/>
              <a:t>/h</a:t>
            </a:r>
            <a:r>
              <a:rPr lang="zh-CN" altLang="en-US" sz="1200" dirty="0"/>
              <a:t>以上，造成检修维护的困难。</a:t>
            </a:r>
            <a:endParaRPr lang="en-US" altLang="zh-CN" sz="1200" dirty="0"/>
          </a:p>
          <a:p>
            <a:pPr algn="l">
              <a:lnSpc>
                <a:spcPct val="150000"/>
              </a:lnSpc>
            </a:pPr>
            <a:r>
              <a:rPr lang="zh-CN" altLang="en-US" sz="1200" dirty="0"/>
              <a:t>（</a:t>
            </a:r>
            <a:r>
              <a:rPr lang="en-US" altLang="zh-CN" sz="1200" dirty="0"/>
              <a:t>4</a:t>
            </a:r>
            <a:r>
              <a:rPr lang="zh-CN" altLang="en-US" sz="1200" dirty="0"/>
              <a:t>）辐射场以光子</a:t>
            </a:r>
            <a:r>
              <a:rPr lang="zh-CN" altLang="zh-CN" sz="1200" dirty="0"/>
              <a:t>辐射</a:t>
            </a:r>
            <a:r>
              <a:rPr lang="zh-CN" altLang="en-US" sz="1200" dirty="0"/>
              <a:t>为主，光子剂量</a:t>
            </a:r>
            <a:r>
              <a:rPr lang="zh-CN" altLang="zh-CN" sz="1200" dirty="0"/>
              <a:t>场比电子高约两个量级，能量在</a:t>
            </a:r>
            <a:r>
              <a:rPr lang="en-US" altLang="zh-CN" sz="1200" dirty="0" smtClean="0"/>
              <a:t>30 </a:t>
            </a:r>
            <a:r>
              <a:rPr lang="en-US" altLang="zh-CN" sz="1200" dirty="0" err="1" smtClean="0"/>
              <a:t>keV</a:t>
            </a:r>
            <a:r>
              <a:rPr lang="zh-CN" altLang="zh-CN" sz="1200" dirty="0"/>
              <a:t>～</a:t>
            </a:r>
            <a:r>
              <a:rPr lang="en-US" altLang="zh-CN" sz="1200" dirty="0" smtClean="0"/>
              <a:t>5 MeV</a:t>
            </a:r>
            <a:r>
              <a:rPr lang="zh-CN" altLang="zh-CN" sz="1200" dirty="0"/>
              <a:t>之间变化</a:t>
            </a:r>
            <a:r>
              <a:rPr lang="zh-CN" altLang="en-US" sz="1200" dirty="0"/>
              <a:t>。</a:t>
            </a:r>
            <a:endParaRPr lang="en-US" altLang="zh-CN" sz="1200" dirty="0"/>
          </a:p>
        </p:txBody>
      </p:sp>
    </p:spTree>
    <p:extLst>
      <p:ext uri="{BB962C8B-B14F-4D97-AF65-F5344CB8AC3E}">
        <p14:creationId xmlns:p14="http://schemas.microsoft.com/office/powerpoint/2010/main" val="4241965406"/>
      </p:ext>
    </p:extLst>
  </p:cSld>
  <p:clrMapOvr>
    <a:masterClrMapping/>
  </p:clrMapOvr>
  <p:transition advTm="56948">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9142874" cy="700088"/>
          </a:xfrm>
        </p:spPr>
        <p:txBody>
          <a:bodyPr/>
          <a:lstStyle/>
          <a:p>
            <a:pPr marL="571500" indent="-571500" algn="ctr">
              <a:lnSpc>
                <a:spcPct val="150000"/>
              </a:lnSpc>
            </a:pPr>
            <a:r>
              <a:rPr lang="zh-CN" altLang="en-US" sz="3200" b="0" dirty="0">
                <a:solidFill>
                  <a:schemeClr val="tx1"/>
                </a:solidFill>
                <a:latin typeface="宋体" pitchFamily="2" charset="-122"/>
              </a:rPr>
              <a:t>六</a:t>
            </a:r>
            <a:r>
              <a:rPr lang="en-US" altLang="zh-CN" sz="3200" b="0" dirty="0">
                <a:solidFill>
                  <a:schemeClr val="tx1"/>
                </a:solidFill>
                <a:latin typeface="宋体" pitchFamily="2" charset="-122"/>
              </a:rPr>
              <a:t>. CSNS</a:t>
            </a:r>
            <a:r>
              <a:rPr lang="zh-CN" altLang="en-US" sz="3200" b="0" dirty="0">
                <a:solidFill>
                  <a:schemeClr val="tx1"/>
                </a:solidFill>
                <a:latin typeface="宋体" pitchFamily="2" charset="-122"/>
              </a:rPr>
              <a:t>的屏蔽设计和感生放射性结果</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19</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p:cNvSpPr/>
          <p:nvPr/>
        </p:nvSpPr>
        <p:spPr>
          <a:xfrm>
            <a:off x="179512" y="1483280"/>
            <a:ext cx="8784976" cy="1643527"/>
          </a:xfrm>
          <a:prstGeom prst="rect">
            <a:avLst/>
          </a:prstGeom>
        </p:spPr>
        <p:txBody>
          <a:bodyPr wrap="square">
            <a:spAutoFit/>
          </a:bodyPr>
          <a:lstStyle/>
          <a:p>
            <a:pPr marL="285750" indent="-285750" algn="l">
              <a:lnSpc>
                <a:spcPct val="120000"/>
              </a:lnSpc>
              <a:buFont typeface="Wingdings" panose="05000000000000000000" pitchFamily="2" charset="2"/>
              <a:buChar char="l"/>
            </a:pPr>
            <a:r>
              <a:rPr lang="en-US" altLang="zh-CN" dirty="0" smtClean="0">
                <a:solidFill>
                  <a:srgbClr val="7030A0"/>
                </a:solidFill>
              </a:rPr>
              <a:t>CSNS</a:t>
            </a:r>
            <a:r>
              <a:rPr lang="zh-CN" altLang="en-US" dirty="0" smtClean="0">
                <a:solidFill>
                  <a:srgbClr val="7030A0"/>
                </a:solidFill>
              </a:rPr>
              <a:t>屏蔽门的</a:t>
            </a:r>
            <a:r>
              <a:rPr lang="zh-CN" altLang="zh-CN" dirty="0" smtClean="0">
                <a:solidFill>
                  <a:srgbClr val="7030A0"/>
                </a:solidFill>
              </a:rPr>
              <a:t>混凝土</a:t>
            </a:r>
            <a:r>
              <a:rPr lang="zh-CN" altLang="zh-CN" dirty="0">
                <a:solidFill>
                  <a:srgbClr val="7030A0"/>
                </a:solidFill>
              </a:rPr>
              <a:t>活化实验及与</a:t>
            </a:r>
            <a:r>
              <a:rPr lang="en-US" altLang="zh-CN" dirty="0">
                <a:solidFill>
                  <a:srgbClr val="7030A0"/>
                </a:solidFill>
              </a:rPr>
              <a:t>FLUKA</a:t>
            </a:r>
            <a:r>
              <a:rPr lang="zh-CN" altLang="zh-CN" dirty="0">
                <a:solidFill>
                  <a:srgbClr val="7030A0"/>
                </a:solidFill>
              </a:rPr>
              <a:t>模拟的对比研究</a:t>
            </a:r>
          </a:p>
          <a:p>
            <a:pPr marL="285750" indent="-285750" algn="l">
              <a:lnSpc>
                <a:spcPct val="120000"/>
              </a:lnSpc>
              <a:buFont typeface="Wingdings" panose="05000000000000000000" pitchFamily="2" charset="2"/>
              <a:buChar char="l"/>
            </a:pPr>
            <a:endParaRPr lang="en-US" altLang="zh-CN" b="1" dirty="0" smtClean="0"/>
          </a:p>
          <a:p>
            <a:pPr marL="285750" indent="-285750" algn="l">
              <a:lnSpc>
                <a:spcPct val="120000"/>
              </a:lnSpc>
              <a:buFont typeface="Arial" panose="020B0604020202020204" pitchFamily="34" charset="0"/>
              <a:buChar char="•"/>
            </a:pPr>
            <a:r>
              <a:rPr lang="zh-CN" altLang="zh-CN" dirty="0"/>
              <a:t>对混凝土样品实验结果的测量采用</a:t>
            </a:r>
            <a:r>
              <a:rPr lang="en-US" altLang="zh-CN" dirty="0" err="1"/>
              <a:t>HPGe</a:t>
            </a:r>
            <a:r>
              <a:rPr lang="en-US" altLang="zh-CN" dirty="0"/>
              <a:t> γ</a:t>
            </a:r>
            <a:r>
              <a:rPr lang="zh-CN" altLang="zh-CN" dirty="0"/>
              <a:t>谱仪系统进行测量</a:t>
            </a:r>
            <a:r>
              <a:rPr lang="zh-CN" altLang="en-US" dirty="0" smtClean="0"/>
              <a:t>。</a:t>
            </a:r>
            <a:endParaRPr lang="en-US" altLang="zh-CN" dirty="0" smtClean="0"/>
          </a:p>
          <a:p>
            <a:pPr marL="285750" indent="-285750" algn="l">
              <a:lnSpc>
                <a:spcPct val="120000"/>
              </a:lnSpc>
              <a:buFont typeface="Arial" panose="020B0604020202020204" pitchFamily="34" charset="0"/>
              <a:buChar char="•"/>
            </a:pPr>
            <a:endParaRPr lang="en-US" altLang="zh-CN" dirty="0"/>
          </a:p>
          <a:p>
            <a:pPr marL="285750" indent="-285750" algn="l">
              <a:lnSpc>
                <a:spcPct val="120000"/>
              </a:lnSpc>
              <a:buFont typeface="Wingdings" panose="05000000000000000000" pitchFamily="2" charset="2"/>
              <a:buChar char="l"/>
            </a:pPr>
            <a:endParaRPr lang="en-US" altLang="zh-CN" b="1" dirty="0"/>
          </a:p>
          <a:p>
            <a:pPr marL="285750" indent="-285750" algn="l">
              <a:lnSpc>
                <a:spcPct val="120000"/>
              </a:lnSpc>
              <a:buFont typeface="Wingdings" panose="05000000000000000000" pitchFamily="2" charset="2"/>
              <a:buChar char="l"/>
            </a:pPr>
            <a:endParaRPr lang="en-US" altLang="zh-CN" b="1" dirty="0" smtClean="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7"/>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492896"/>
            <a:ext cx="2232248" cy="172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759" y="4860790"/>
            <a:ext cx="3826490" cy="115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4064154" y="6161537"/>
            <a:ext cx="5044858" cy="373628"/>
          </a:xfrm>
          <a:prstGeom prst="rect">
            <a:avLst/>
          </a:prstGeom>
        </p:spPr>
        <p:txBody>
          <a:bodyPr wrap="square">
            <a:spAutoFit/>
          </a:bodyPr>
          <a:lstStyle/>
          <a:p>
            <a:pPr algn="l">
              <a:lnSpc>
                <a:spcPct val="150000"/>
              </a:lnSpc>
            </a:pPr>
            <a:r>
              <a:rPr lang="zh-CN" altLang="zh-CN" dirty="0" smtClean="0">
                <a:solidFill>
                  <a:srgbClr val="9900FF"/>
                </a:solidFill>
              </a:rPr>
              <a:t>对</a:t>
            </a:r>
            <a:r>
              <a:rPr lang="en-US" altLang="zh-CN" dirty="0" smtClean="0">
                <a:solidFill>
                  <a:srgbClr val="9900FF"/>
                </a:solidFill>
              </a:rPr>
              <a:t>Na-24</a:t>
            </a:r>
            <a:r>
              <a:rPr lang="zh-CN" altLang="en-US" dirty="0" smtClean="0">
                <a:solidFill>
                  <a:srgbClr val="9900FF"/>
                </a:solidFill>
              </a:rPr>
              <a:t>，</a:t>
            </a:r>
            <a:r>
              <a:rPr lang="en-US" altLang="zh-CN" dirty="0" smtClean="0">
                <a:solidFill>
                  <a:srgbClr val="9900FF"/>
                </a:solidFill>
              </a:rPr>
              <a:t>FLUKA</a:t>
            </a:r>
            <a:r>
              <a:rPr lang="zh-CN" altLang="zh-CN" dirty="0" smtClean="0">
                <a:solidFill>
                  <a:srgbClr val="9900FF"/>
                </a:solidFill>
              </a:rPr>
              <a:t>模拟</a:t>
            </a:r>
            <a:r>
              <a:rPr lang="zh-CN" altLang="zh-CN" dirty="0">
                <a:solidFill>
                  <a:srgbClr val="9900FF"/>
                </a:solidFill>
              </a:rPr>
              <a:t>结果与</a:t>
            </a:r>
            <a:r>
              <a:rPr lang="en-US" altLang="zh-CN" dirty="0">
                <a:solidFill>
                  <a:srgbClr val="9900FF"/>
                </a:solidFill>
              </a:rPr>
              <a:t>gamma</a:t>
            </a:r>
            <a:r>
              <a:rPr lang="zh-CN" altLang="zh-CN" dirty="0">
                <a:solidFill>
                  <a:srgbClr val="9900FF"/>
                </a:solidFill>
              </a:rPr>
              <a:t>谱仪测量</a:t>
            </a:r>
            <a:r>
              <a:rPr lang="zh-CN" altLang="zh-CN" dirty="0" smtClean="0">
                <a:solidFill>
                  <a:srgbClr val="9900FF"/>
                </a:solidFill>
              </a:rPr>
              <a:t>结果符</a:t>
            </a:r>
            <a:r>
              <a:rPr lang="zh-CN" altLang="en-US" dirty="0" smtClean="0">
                <a:solidFill>
                  <a:srgbClr val="9900FF"/>
                </a:solidFill>
              </a:rPr>
              <a:t>合很好！</a:t>
            </a:r>
            <a:endParaRPr lang="zh-CN" altLang="zh-CN" dirty="0">
              <a:solidFill>
                <a:srgbClr val="9900FF"/>
              </a:solidFill>
            </a:endParaRPr>
          </a:p>
        </p:txBody>
      </p:sp>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7937" y="2550916"/>
            <a:ext cx="2702870" cy="1800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1709" y="4746729"/>
            <a:ext cx="2302532" cy="142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图片 9"/>
          <p:cNvPicPr>
            <a:picLocks noChangeAspect="1"/>
          </p:cNvPicPr>
          <p:nvPr/>
        </p:nvPicPr>
        <p:blipFill>
          <a:blip r:embed="rId7"/>
          <a:stretch>
            <a:fillRect/>
          </a:stretch>
        </p:blipFill>
        <p:spPr>
          <a:xfrm>
            <a:off x="5478952" y="1980743"/>
            <a:ext cx="3421275" cy="656291"/>
          </a:xfrm>
          <a:prstGeom prst="rect">
            <a:avLst/>
          </a:prstGeom>
        </p:spPr>
      </p:pic>
      <p:pic>
        <p:nvPicPr>
          <p:cNvPr id="26"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06629" y="3079768"/>
            <a:ext cx="2622971" cy="156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95433" y="4753692"/>
            <a:ext cx="2024941" cy="1505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7203424"/>
      </p:ext>
    </p:extLst>
  </p:cSld>
  <p:clrMapOvr>
    <a:masterClrMapping/>
  </p:clrMapOvr>
  <p:transition advTm="56948">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05A4B9CD-D521-4216-9400-A25F51E1E1A4}" type="slidenum">
              <a:rPr lang="en-US" altLang="zh-CN"/>
              <a:pPr/>
              <a:t>2</a:t>
            </a:fld>
            <a:endParaRPr lang="en-US" altLang="zh-CN"/>
          </a:p>
        </p:txBody>
      </p:sp>
      <p:sp>
        <p:nvSpPr>
          <p:cNvPr id="306178" name="Rectangle 2"/>
          <p:cNvSpPr>
            <a:spLocks noGrp="1" noChangeArrowheads="1"/>
          </p:cNvSpPr>
          <p:nvPr>
            <p:ph type="title"/>
          </p:nvPr>
        </p:nvSpPr>
        <p:spPr>
          <a:xfrm>
            <a:off x="0" y="890372"/>
            <a:ext cx="9144000" cy="457200"/>
          </a:xfrm>
        </p:spPr>
        <p:txBody>
          <a:bodyPr/>
          <a:lstStyle/>
          <a:p>
            <a:pPr algn="ctr"/>
            <a:r>
              <a:rPr lang="zh-CN" altLang="en-US" sz="3200" b="0" dirty="0" smtClean="0">
                <a:solidFill>
                  <a:schemeClr val="tx1"/>
                </a:solidFill>
                <a:latin typeface="宋体" pitchFamily="2" charset="-122"/>
                <a:ea typeface="宋体" pitchFamily="2" charset="-122"/>
              </a:rPr>
              <a:t>内容概要</a:t>
            </a:r>
            <a:endParaRPr lang="en-US" altLang="zh-CN" sz="3200" b="0" dirty="0">
              <a:solidFill>
                <a:schemeClr val="tx1"/>
              </a:solidFill>
            </a:endParaRPr>
          </a:p>
        </p:txBody>
      </p:sp>
      <p:sp>
        <p:nvSpPr>
          <p:cNvPr id="306179" name="Rectangle 3"/>
          <p:cNvSpPr>
            <a:spLocks noGrp="1" noChangeArrowheads="1"/>
          </p:cNvSpPr>
          <p:nvPr>
            <p:ph type="body" idx="1"/>
          </p:nvPr>
        </p:nvSpPr>
        <p:spPr/>
        <p:txBody>
          <a:bodyPr/>
          <a:lstStyle/>
          <a:p>
            <a:pPr marL="571500" indent="-571500">
              <a:lnSpc>
                <a:spcPct val="100000"/>
              </a:lnSpc>
              <a:buFont typeface="+mj-ea"/>
              <a:buAutoNum type="ea1JpnChsDbPeriod"/>
            </a:pPr>
            <a:r>
              <a:rPr lang="en-US" altLang="zh-CN" sz="2400" b="0" dirty="0" smtClean="0">
                <a:solidFill>
                  <a:schemeClr val="tx1"/>
                </a:solidFill>
                <a:latin typeface="宋体" pitchFamily="2" charset="-122"/>
                <a:ea typeface="宋体" pitchFamily="2" charset="-122"/>
              </a:rPr>
              <a:t>CSNS</a:t>
            </a:r>
            <a:r>
              <a:rPr lang="zh-CN" altLang="en-US" sz="2400" b="0" dirty="0" smtClean="0">
                <a:solidFill>
                  <a:schemeClr val="tx1"/>
                </a:solidFill>
                <a:latin typeface="宋体" pitchFamily="2" charset="-122"/>
                <a:ea typeface="宋体" pitchFamily="2" charset="-122"/>
              </a:rPr>
              <a:t>概况</a:t>
            </a:r>
            <a:endParaRPr lang="en-US" altLang="zh-CN" sz="2400" b="0" dirty="0" smtClean="0">
              <a:solidFill>
                <a:schemeClr val="tx1"/>
              </a:solidFill>
              <a:latin typeface="宋体" pitchFamily="2" charset="-122"/>
              <a:ea typeface="宋体" pitchFamily="2" charset="-122"/>
            </a:endParaRPr>
          </a:p>
          <a:p>
            <a:pPr marL="571500" indent="-571500">
              <a:lnSpc>
                <a:spcPct val="100000"/>
              </a:lnSpc>
              <a:buFont typeface="+mj-ea"/>
              <a:buAutoNum type="ea1JpnChsDbPeriod"/>
            </a:pPr>
            <a:r>
              <a:rPr lang="en-US" altLang="zh-CN" sz="2400" b="0" dirty="0" smtClean="0">
                <a:solidFill>
                  <a:schemeClr val="tx1"/>
                </a:solidFill>
                <a:latin typeface="宋体" pitchFamily="2" charset="-122"/>
                <a:ea typeface="宋体" pitchFamily="2" charset="-122"/>
              </a:rPr>
              <a:t>CSNS</a:t>
            </a:r>
            <a:r>
              <a:rPr lang="zh-CN" altLang="en-US" sz="2400" b="0" dirty="0" smtClean="0">
                <a:solidFill>
                  <a:schemeClr val="tx1"/>
                </a:solidFill>
                <a:latin typeface="宋体" pitchFamily="2" charset="-122"/>
                <a:ea typeface="宋体" pitchFamily="2" charset="-122"/>
              </a:rPr>
              <a:t>的辐射源项</a:t>
            </a:r>
            <a:endParaRPr lang="en-US" altLang="zh-CN" sz="2400" b="0" dirty="0" smtClean="0">
              <a:solidFill>
                <a:schemeClr val="tx1"/>
              </a:solidFill>
              <a:latin typeface="宋体" pitchFamily="2" charset="-122"/>
              <a:ea typeface="宋体" pitchFamily="2" charset="-122"/>
            </a:endParaRPr>
          </a:p>
          <a:p>
            <a:pPr marL="571500" indent="-571500">
              <a:lnSpc>
                <a:spcPct val="100000"/>
              </a:lnSpc>
              <a:buFont typeface="+mj-ea"/>
              <a:buAutoNum type="ea1JpnChsDbPeriod"/>
            </a:pPr>
            <a:r>
              <a:rPr lang="en-US" altLang="zh-CN" sz="2400" b="0" dirty="0" smtClean="0">
                <a:solidFill>
                  <a:schemeClr val="tx1"/>
                </a:solidFill>
                <a:latin typeface="宋体" pitchFamily="2" charset="-122"/>
                <a:ea typeface="宋体" pitchFamily="2" charset="-122"/>
              </a:rPr>
              <a:t>CSNS</a:t>
            </a:r>
            <a:r>
              <a:rPr lang="zh-CN" altLang="en-US" sz="2400" b="0" dirty="0" smtClean="0">
                <a:solidFill>
                  <a:schemeClr val="tx1"/>
                </a:solidFill>
                <a:latin typeface="宋体" pitchFamily="2" charset="-122"/>
                <a:ea typeface="宋体" pitchFamily="2" charset="-122"/>
              </a:rPr>
              <a:t>的</a:t>
            </a:r>
            <a:r>
              <a:rPr lang="zh-CN" altLang="en-US" sz="2400" b="0" dirty="0" smtClean="0">
                <a:solidFill>
                  <a:schemeClr val="tx1"/>
                </a:solidFill>
                <a:latin typeface="宋体" pitchFamily="2" charset="-122"/>
              </a:rPr>
              <a:t>辐射防护</a:t>
            </a:r>
            <a:r>
              <a:rPr lang="zh-CN" altLang="en-US" sz="2400" b="0" dirty="0">
                <a:solidFill>
                  <a:schemeClr val="tx1"/>
                </a:solidFill>
                <a:latin typeface="宋体" pitchFamily="2" charset="-122"/>
              </a:rPr>
              <a:t>监管和防护标准</a:t>
            </a:r>
            <a:endParaRPr lang="en-US" altLang="zh-CN" sz="2400" b="0" dirty="0" smtClean="0">
              <a:solidFill>
                <a:schemeClr val="tx1"/>
              </a:solidFill>
              <a:latin typeface="宋体" pitchFamily="2" charset="-122"/>
              <a:ea typeface="宋体" pitchFamily="2" charset="-122"/>
            </a:endParaRPr>
          </a:p>
          <a:p>
            <a:pPr marL="571500" indent="-571500">
              <a:lnSpc>
                <a:spcPct val="100000"/>
              </a:lnSpc>
              <a:buFont typeface="+mj-ea"/>
              <a:buAutoNum type="ea1JpnChsDbPeriod"/>
            </a:pPr>
            <a:r>
              <a:rPr lang="en-US" altLang="zh-CN" sz="2400" b="0" dirty="0" smtClean="0">
                <a:solidFill>
                  <a:schemeClr val="tx1"/>
                </a:solidFill>
                <a:latin typeface="宋体" pitchFamily="2" charset="-122"/>
                <a:ea typeface="宋体" pitchFamily="2" charset="-122"/>
              </a:rPr>
              <a:t>CSNS</a:t>
            </a:r>
            <a:r>
              <a:rPr lang="zh-CN" altLang="en-US" sz="2400" b="0" dirty="0" smtClean="0">
                <a:solidFill>
                  <a:schemeClr val="tx1"/>
                </a:solidFill>
                <a:latin typeface="宋体" pitchFamily="2" charset="-122"/>
                <a:ea typeface="宋体" pitchFamily="2" charset="-122"/>
              </a:rPr>
              <a:t>的屏蔽设计方法</a:t>
            </a:r>
            <a:endParaRPr lang="en-US" altLang="zh-CN" sz="2400" b="0" dirty="0" smtClean="0">
              <a:solidFill>
                <a:schemeClr val="tx1"/>
              </a:solidFill>
              <a:latin typeface="宋体" pitchFamily="2" charset="-122"/>
              <a:ea typeface="宋体" pitchFamily="2" charset="-122"/>
            </a:endParaRPr>
          </a:p>
          <a:p>
            <a:pPr marL="571500" indent="-571500">
              <a:lnSpc>
                <a:spcPct val="100000"/>
              </a:lnSpc>
              <a:buFont typeface="+mj-ea"/>
              <a:buAutoNum type="ea1JpnChsDbPeriod"/>
            </a:pPr>
            <a:r>
              <a:rPr lang="en-US" altLang="zh-CN" sz="2400" b="0" dirty="0" smtClean="0">
                <a:solidFill>
                  <a:schemeClr val="tx1"/>
                </a:solidFill>
                <a:latin typeface="宋体" pitchFamily="2" charset="-122"/>
                <a:ea typeface="宋体" pitchFamily="2" charset="-122"/>
              </a:rPr>
              <a:t>CSNS</a:t>
            </a:r>
            <a:r>
              <a:rPr lang="zh-CN" altLang="en-US" sz="2400" b="0" dirty="0" smtClean="0">
                <a:solidFill>
                  <a:schemeClr val="tx1"/>
                </a:solidFill>
                <a:latin typeface="宋体" pitchFamily="2" charset="-122"/>
                <a:ea typeface="宋体" pitchFamily="2" charset="-122"/>
              </a:rPr>
              <a:t>的感</a:t>
            </a:r>
            <a:r>
              <a:rPr lang="zh-CN" altLang="en-US" sz="2400" b="0" dirty="0">
                <a:solidFill>
                  <a:schemeClr val="tx1"/>
                </a:solidFill>
                <a:latin typeface="宋体" pitchFamily="2" charset="-122"/>
                <a:ea typeface="宋体" pitchFamily="2" charset="-122"/>
              </a:rPr>
              <a:t>生</a:t>
            </a:r>
            <a:r>
              <a:rPr lang="zh-CN" altLang="en-US" sz="2400" b="0" dirty="0" smtClean="0">
                <a:solidFill>
                  <a:schemeClr val="tx1"/>
                </a:solidFill>
                <a:latin typeface="宋体" pitchFamily="2" charset="-122"/>
                <a:ea typeface="宋体" pitchFamily="2" charset="-122"/>
              </a:rPr>
              <a:t>放射性研究方法</a:t>
            </a:r>
            <a:endParaRPr lang="en-US" altLang="zh-CN" sz="2400" b="0" dirty="0" smtClean="0">
              <a:solidFill>
                <a:schemeClr val="tx1"/>
              </a:solidFill>
              <a:latin typeface="宋体" pitchFamily="2" charset="-122"/>
              <a:ea typeface="宋体" pitchFamily="2" charset="-122"/>
            </a:endParaRPr>
          </a:p>
          <a:p>
            <a:pPr marL="571500" indent="-571500">
              <a:lnSpc>
                <a:spcPct val="100000"/>
              </a:lnSpc>
              <a:buFont typeface="+mj-ea"/>
              <a:buAutoNum type="ea1JpnChsDbPeriod"/>
            </a:pPr>
            <a:r>
              <a:rPr lang="en-US" altLang="zh-CN" sz="2400" b="0" dirty="0" smtClean="0">
                <a:solidFill>
                  <a:schemeClr val="tx1"/>
                </a:solidFill>
                <a:latin typeface="宋体" pitchFamily="2" charset="-122"/>
                <a:ea typeface="宋体" pitchFamily="2" charset="-122"/>
              </a:rPr>
              <a:t>CSNS</a:t>
            </a:r>
            <a:r>
              <a:rPr lang="zh-CN" altLang="en-US" sz="2400" b="0" dirty="0" smtClean="0">
                <a:solidFill>
                  <a:schemeClr val="tx1"/>
                </a:solidFill>
                <a:latin typeface="宋体" pitchFamily="2" charset="-122"/>
                <a:ea typeface="宋体" pitchFamily="2" charset="-122"/>
              </a:rPr>
              <a:t>的屏蔽设计和感生放射性结果</a:t>
            </a:r>
            <a:endParaRPr lang="en-US" altLang="zh-CN" sz="2400" b="0" dirty="0" smtClean="0">
              <a:solidFill>
                <a:schemeClr val="tx1"/>
              </a:solidFill>
              <a:latin typeface="宋体" pitchFamily="2" charset="-122"/>
              <a:ea typeface="宋体" pitchFamily="2" charset="-122"/>
            </a:endParaRPr>
          </a:p>
          <a:p>
            <a:pPr marL="571500" indent="-571500">
              <a:lnSpc>
                <a:spcPct val="100000"/>
              </a:lnSpc>
              <a:buFont typeface="+mj-ea"/>
              <a:buAutoNum type="ea1JpnChsDbPeriod"/>
            </a:pPr>
            <a:r>
              <a:rPr lang="zh-CN" altLang="en-US" sz="2400" b="0" dirty="0" smtClean="0">
                <a:solidFill>
                  <a:schemeClr val="tx1"/>
                </a:solidFill>
                <a:latin typeface="宋体" pitchFamily="2" charset="-122"/>
                <a:ea typeface="宋体" pitchFamily="2" charset="-122"/>
              </a:rPr>
              <a:t>总结</a:t>
            </a:r>
            <a:endParaRPr lang="en-US" altLang="zh-CN" sz="2400" b="0" dirty="0" smtClean="0">
              <a:solidFill>
                <a:schemeClr val="tx1"/>
              </a:solidFill>
              <a:latin typeface="宋体" pitchFamily="2" charset="-122"/>
              <a:ea typeface="宋体" pitchFamily="2" charset="-122"/>
            </a:endParaRPr>
          </a:p>
        </p:txBody>
      </p:sp>
    </p:spTree>
    <p:extLst>
      <p:ext uri="{BB962C8B-B14F-4D97-AF65-F5344CB8AC3E}">
        <p14:creationId xmlns:p14="http://schemas.microsoft.com/office/powerpoint/2010/main" val="3240281362"/>
      </p:ext>
    </p:extLst>
  </p:cSld>
  <p:clrMapOvr>
    <a:masterClrMapping/>
  </p:clrMapOvr>
  <p:transition advTm="22785">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9142874" cy="700088"/>
          </a:xfrm>
        </p:spPr>
        <p:txBody>
          <a:bodyPr/>
          <a:lstStyle/>
          <a:p>
            <a:pPr marL="571500" indent="-571500" algn="ctr">
              <a:lnSpc>
                <a:spcPct val="150000"/>
              </a:lnSpc>
            </a:pPr>
            <a:r>
              <a:rPr lang="zh-CN" altLang="en-US" sz="3200" b="0" dirty="0" smtClean="0">
                <a:solidFill>
                  <a:schemeClr val="tx1"/>
                </a:solidFill>
                <a:latin typeface="宋体" pitchFamily="2" charset="-122"/>
              </a:rPr>
              <a:t>七</a:t>
            </a:r>
            <a:r>
              <a:rPr lang="en-US" altLang="zh-CN" sz="3200" b="0" dirty="0" smtClean="0">
                <a:solidFill>
                  <a:schemeClr val="tx1"/>
                </a:solidFill>
                <a:latin typeface="宋体" pitchFamily="2" charset="-122"/>
              </a:rPr>
              <a:t>. </a:t>
            </a:r>
            <a:r>
              <a:rPr lang="zh-CN" altLang="en-US" sz="3200" b="0" dirty="0" smtClean="0">
                <a:solidFill>
                  <a:schemeClr val="tx1"/>
                </a:solidFill>
                <a:latin typeface="宋体" pitchFamily="2" charset="-122"/>
              </a:rPr>
              <a:t>总结</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20</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p:cNvSpPr/>
          <p:nvPr/>
        </p:nvSpPr>
        <p:spPr>
          <a:xfrm>
            <a:off x="179512" y="1483280"/>
            <a:ext cx="8784976" cy="4939814"/>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zh-CN" altLang="en-US" dirty="0" smtClean="0">
                <a:solidFill>
                  <a:srgbClr val="9900FF"/>
                </a:solidFill>
              </a:rPr>
              <a:t>工作进展顺利</a:t>
            </a:r>
            <a:endParaRPr lang="en-US" altLang="zh-CN" dirty="0" smtClean="0">
              <a:solidFill>
                <a:srgbClr val="9900FF"/>
              </a:solidFill>
            </a:endParaRPr>
          </a:p>
          <a:p>
            <a:pPr marL="742950" lvl="1" indent="-285750" algn="l">
              <a:lnSpc>
                <a:spcPct val="150000"/>
              </a:lnSpc>
              <a:buFont typeface="Wingdings" panose="05000000000000000000" pitchFamily="2" charset="2"/>
              <a:buChar char="p"/>
            </a:pPr>
            <a:r>
              <a:rPr lang="zh-CN" altLang="en-US" sz="1200" dirty="0" smtClean="0"/>
              <a:t>理论计算方面：掌握了</a:t>
            </a:r>
            <a:r>
              <a:rPr lang="en-US" altLang="zh-CN" sz="1200" dirty="0" smtClean="0"/>
              <a:t>FLUKA</a:t>
            </a:r>
            <a:r>
              <a:rPr lang="zh-CN" altLang="en-US" sz="1200" dirty="0" smtClean="0"/>
              <a:t>、</a:t>
            </a:r>
            <a:r>
              <a:rPr lang="en-US" altLang="zh-CN" sz="1200" dirty="0" smtClean="0"/>
              <a:t>MCNPX</a:t>
            </a:r>
            <a:r>
              <a:rPr lang="zh-CN" altLang="en-US" sz="1200" dirty="0" smtClean="0"/>
              <a:t>等蒙卡程序和相关经验公式（特别是</a:t>
            </a:r>
            <a:r>
              <a:rPr lang="zh-CN" altLang="en-US" sz="1200" dirty="0" smtClean="0">
                <a:solidFill>
                  <a:srgbClr val="9900FF"/>
                </a:solidFill>
              </a:rPr>
              <a:t>空气扩散所致剂量计算</a:t>
            </a:r>
            <a:r>
              <a:rPr lang="zh-CN" altLang="en-US" sz="1200" dirty="0" smtClean="0"/>
              <a:t>），自编了必要的辅助计算的</a:t>
            </a:r>
            <a:r>
              <a:rPr lang="en-US" altLang="zh-CN" sz="1200" dirty="0" smtClean="0"/>
              <a:t>MATLAB</a:t>
            </a:r>
            <a:r>
              <a:rPr lang="zh-CN" altLang="en-US" sz="1200" dirty="0" smtClean="0"/>
              <a:t>程序；在</a:t>
            </a:r>
            <a:r>
              <a:rPr lang="en-US" altLang="zh-CN" sz="1200" dirty="0" smtClean="0"/>
              <a:t>FLUKA</a:t>
            </a:r>
            <a:r>
              <a:rPr lang="zh-CN" altLang="en-US" sz="1200" dirty="0" smtClean="0"/>
              <a:t>程序对迷宫、深屏蔽问题的减方差技巧方面，除常用的</a:t>
            </a:r>
            <a:r>
              <a:rPr lang="zh-CN" altLang="en-US" sz="1200" dirty="0" smtClean="0">
                <a:solidFill>
                  <a:srgbClr val="9900FF"/>
                </a:solidFill>
              </a:rPr>
              <a:t>区域重要性</a:t>
            </a:r>
            <a:r>
              <a:rPr lang="zh-CN" altLang="en-US" sz="1200" dirty="0" smtClean="0"/>
              <a:t>外，“</a:t>
            </a:r>
            <a:r>
              <a:rPr lang="zh-CN" altLang="en-US" sz="1200" dirty="0" smtClean="0">
                <a:solidFill>
                  <a:srgbClr val="9900FF"/>
                </a:solidFill>
              </a:rPr>
              <a:t>多步输运法</a:t>
            </a:r>
            <a:r>
              <a:rPr lang="zh-CN" altLang="en-US" sz="1200" dirty="0" smtClean="0"/>
              <a:t>”、“</a:t>
            </a:r>
            <a:r>
              <a:rPr lang="zh-CN" altLang="en-US" sz="1200" dirty="0" smtClean="0">
                <a:solidFill>
                  <a:srgbClr val="9900FF"/>
                </a:solidFill>
              </a:rPr>
              <a:t>指向概率法</a:t>
            </a:r>
            <a:r>
              <a:rPr lang="zh-CN" altLang="en-US" sz="1200" dirty="0" smtClean="0"/>
              <a:t>”均已掌握；</a:t>
            </a:r>
            <a:r>
              <a:rPr lang="en-US" altLang="zh-CN" sz="1200" dirty="0" smtClean="0"/>
              <a:t>FLUKA</a:t>
            </a:r>
            <a:r>
              <a:rPr lang="zh-CN" altLang="en-US" sz="1200" dirty="0" smtClean="0"/>
              <a:t>不能并行运算的缺陷，通过批处理方式，</a:t>
            </a:r>
            <a:r>
              <a:rPr lang="zh-CN" altLang="en-US" sz="1200" dirty="0"/>
              <a:t>同时</a:t>
            </a:r>
            <a:r>
              <a:rPr lang="zh-CN" altLang="en-US" sz="1200" dirty="0" smtClean="0"/>
              <a:t>产生、运行多个随机数种子不同的输入文件获得解决。</a:t>
            </a:r>
            <a:endParaRPr lang="en-US" altLang="zh-CN" sz="1200" dirty="0" smtClean="0"/>
          </a:p>
          <a:p>
            <a:pPr marL="742950" lvl="1" indent="-285750" algn="l">
              <a:lnSpc>
                <a:spcPct val="150000"/>
              </a:lnSpc>
              <a:buFont typeface="Wingdings" panose="05000000000000000000" pitchFamily="2" charset="2"/>
              <a:buChar char="p"/>
            </a:pPr>
            <a:r>
              <a:rPr lang="zh-CN" altLang="en-US" sz="1200" dirty="0" smtClean="0"/>
              <a:t>实验分析方面：掌握了</a:t>
            </a:r>
            <a:r>
              <a:rPr lang="en-US" altLang="zh-CN" sz="1200" dirty="0" err="1"/>
              <a:t>HPGe</a:t>
            </a:r>
            <a:r>
              <a:rPr lang="en-US" altLang="zh-CN" sz="1200" dirty="0"/>
              <a:t> γ</a:t>
            </a:r>
            <a:r>
              <a:rPr lang="zh-CN" altLang="zh-CN" sz="1200" dirty="0" smtClean="0"/>
              <a:t>谱仪</a:t>
            </a:r>
            <a:r>
              <a:rPr lang="zh-CN" altLang="en-US" sz="1200" dirty="0" smtClean="0"/>
              <a:t>的测量和分析方法。</a:t>
            </a:r>
            <a:endParaRPr lang="en-US" altLang="zh-CN" sz="1200" dirty="0" smtClean="0"/>
          </a:p>
          <a:p>
            <a:pPr marL="285750" indent="-285750" algn="l">
              <a:lnSpc>
                <a:spcPct val="150000"/>
              </a:lnSpc>
              <a:buFont typeface="Wingdings" panose="05000000000000000000" pitchFamily="2" charset="2"/>
              <a:buChar char="l"/>
            </a:pPr>
            <a:r>
              <a:rPr lang="zh-CN" altLang="en-US" dirty="0" smtClean="0">
                <a:solidFill>
                  <a:srgbClr val="9900FF"/>
                </a:solidFill>
              </a:rPr>
              <a:t>主要经验：</a:t>
            </a:r>
            <a:endParaRPr lang="en-US" altLang="zh-CN" dirty="0" smtClean="0">
              <a:solidFill>
                <a:srgbClr val="9900FF"/>
              </a:solidFill>
            </a:endParaRPr>
          </a:p>
          <a:p>
            <a:pPr lvl="1" algn="l">
              <a:lnSpc>
                <a:spcPct val="150000"/>
              </a:lnSpc>
            </a:pPr>
            <a:r>
              <a:rPr lang="zh-CN" altLang="en-US" sz="1200" dirty="0" smtClean="0"/>
              <a:t>（</a:t>
            </a:r>
            <a:r>
              <a:rPr lang="en-US" altLang="zh-CN" sz="1200" dirty="0" smtClean="0"/>
              <a:t>1</a:t>
            </a:r>
            <a:r>
              <a:rPr lang="zh-CN" altLang="en-US" sz="1200" dirty="0" smtClean="0"/>
              <a:t>）经验公式和蒙卡简化模型跟实际出入较大时，务必建立详细蒙卡模型计算。</a:t>
            </a:r>
            <a:endParaRPr lang="en-US" altLang="zh-CN" sz="1200" dirty="0" smtClean="0"/>
          </a:p>
          <a:p>
            <a:pPr lvl="2" algn="l">
              <a:lnSpc>
                <a:spcPct val="150000"/>
              </a:lnSpc>
            </a:pPr>
            <a:r>
              <a:rPr lang="zh-CN" altLang="en-US" sz="1200" dirty="0" smtClean="0"/>
              <a:t>例：靶前</a:t>
            </a:r>
            <a:r>
              <a:rPr lang="en-US" altLang="zh-CN" sz="1200" dirty="0" smtClean="0"/>
              <a:t>24 m</a:t>
            </a:r>
            <a:r>
              <a:rPr lang="zh-CN" altLang="en-US" sz="1200" dirty="0" smtClean="0"/>
              <a:t>的</a:t>
            </a:r>
            <a:r>
              <a:rPr lang="en-US" altLang="zh-CN" sz="1200" dirty="0" smtClean="0"/>
              <a:t>RTBT</a:t>
            </a:r>
            <a:r>
              <a:rPr lang="zh-CN" altLang="en-US" sz="1200" dirty="0" smtClean="0"/>
              <a:t>隧道的屏蔽改造。</a:t>
            </a:r>
            <a:endParaRPr lang="en-US" altLang="zh-CN" sz="1200" dirty="0" smtClean="0"/>
          </a:p>
          <a:p>
            <a:pPr lvl="1" algn="l">
              <a:lnSpc>
                <a:spcPct val="150000"/>
              </a:lnSpc>
            </a:pPr>
            <a:r>
              <a:rPr lang="zh-CN" altLang="en-US" sz="1200" dirty="0" smtClean="0"/>
              <a:t>（</a:t>
            </a:r>
            <a:r>
              <a:rPr lang="en-US" altLang="zh-CN" sz="1200" dirty="0" smtClean="0"/>
              <a:t>2</a:t>
            </a:r>
            <a:r>
              <a:rPr lang="zh-CN" altLang="en-US" sz="1200" dirty="0" smtClean="0"/>
              <a:t>）</a:t>
            </a:r>
            <a:r>
              <a:rPr lang="en-US" altLang="zh-CN" sz="1200" dirty="0" err="1" smtClean="0"/>
              <a:t>SimpleGEO</a:t>
            </a:r>
            <a:r>
              <a:rPr lang="zh-CN" altLang="en-US" sz="1200" dirty="0" smtClean="0"/>
              <a:t>建模直观，可调试发现几何建模时的错误，可导出成</a:t>
            </a:r>
            <a:r>
              <a:rPr lang="en-US" altLang="zh-CN" sz="1200" dirty="0" smtClean="0"/>
              <a:t>MCNPX</a:t>
            </a:r>
            <a:r>
              <a:rPr lang="zh-CN" altLang="en-US" sz="1200" dirty="0" smtClean="0"/>
              <a:t>的输入文件格式，可对</a:t>
            </a:r>
            <a:r>
              <a:rPr lang="en-US" altLang="zh-CN" sz="1200" dirty="0" smtClean="0"/>
              <a:t>USRBIN</a:t>
            </a:r>
            <a:r>
              <a:rPr lang="zh-CN" altLang="en-US" sz="1200" dirty="0" smtClean="0"/>
              <a:t>的计算结果进行汇总、特别适用于“多步输运法”计算结果的色图处理。（使用时，需要一定的技巧，来避免出现莫名其妙的错误）</a:t>
            </a:r>
            <a:endParaRPr lang="en-US" altLang="zh-CN" sz="1200" dirty="0" smtClean="0"/>
          </a:p>
          <a:p>
            <a:pPr lvl="1" algn="l">
              <a:lnSpc>
                <a:spcPct val="150000"/>
              </a:lnSpc>
            </a:pPr>
            <a:r>
              <a:rPr lang="zh-CN" altLang="en-US" sz="1200" dirty="0" smtClean="0"/>
              <a:t>（</a:t>
            </a:r>
            <a:r>
              <a:rPr lang="en-US" altLang="zh-CN" sz="1200" dirty="0" smtClean="0"/>
              <a:t>3</a:t>
            </a:r>
            <a:r>
              <a:rPr lang="zh-CN" altLang="en-US" sz="1200" dirty="0" smtClean="0"/>
              <a:t>）自编一些辅助程序（特别是</a:t>
            </a:r>
            <a:r>
              <a:rPr lang="en-US" altLang="zh-CN" sz="1200" dirty="0" err="1" smtClean="0"/>
              <a:t>matlab</a:t>
            </a:r>
            <a:r>
              <a:rPr lang="zh-CN" altLang="en-US" sz="1200" dirty="0" smtClean="0"/>
              <a:t>程序），对于</a:t>
            </a:r>
            <a:r>
              <a:rPr lang="en-US" altLang="zh-CN" sz="1200" dirty="0" smtClean="0"/>
              <a:t>FLUKA</a:t>
            </a:r>
            <a:r>
              <a:rPr lang="zh-CN" altLang="en-US" sz="1200" dirty="0" smtClean="0"/>
              <a:t>的计算结果的后处理，减少工作量，数据作图分析，是非常重要的。特别是在感生放射性分析时。</a:t>
            </a:r>
            <a:endParaRPr lang="en-US" altLang="zh-CN" sz="1200" dirty="0" smtClean="0"/>
          </a:p>
          <a:p>
            <a:pPr marL="285750" indent="-285750" algn="l">
              <a:lnSpc>
                <a:spcPct val="150000"/>
              </a:lnSpc>
              <a:buFont typeface="Wingdings" panose="05000000000000000000" pitchFamily="2" charset="2"/>
              <a:buChar char="l"/>
            </a:pPr>
            <a:r>
              <a:rPr lang="zh-CN" altLang="en-US" dirty="0" smtClean="0">
                <a:solidFill>
                  <a:srgbClr val="9900FF"/>
                </a:solidFill>
              </a:rPr>
              <a:t>下一步工作：</a:t>
            </a:r>
            <a:endParaRPr lang="en-US" altLang="zh-CN" dirty="0" smtClean="0">
              <a:solidFill>
                <a:srgbClr val="9900FF"/>
              </a:solidFill>
            </a:endParaRPr>
          </a:p>
          <a:p>
            <a:pPr lvl="1" algn="l">
              <a:lnSpc>
                <a:spcPct val="150000"/>
              </a:lnSpc>
            </a:pPr>
            <a:r>
              <a:rPr lang="zh-CN" altLang="en-US" sz="1200" dirty="0" smtClean="0"/>
              <a:t>（</a:t>
            </a:r>
            <a:r>
              <a:rPr lang="en-US" altLang="zh-CN" sz="1200" dirty="0" smtClean="0"/>
              <a:t>1</a:t>
            </a:r>
            <a:r>
              <a:rPr lang="zh-CN" altLang="en-US" sz="1200" dirty="0" smtClean="0"/>
              <a:t>）建立实验手段，重点建设</a:t>
            </a:r>
            <a:r>
              <a:rPr lang="en-US" altLang="zh-CN" sz="1200" dirty="0" smtClean="0"/>
              <a:t>CSNS</a:t>
            </a:r>
            <a:r>
              <a:rPr lang="zh-CN" altLang="en-US" sz="1200" dirty="0" smtClean="0"/>
              <a:t>的低本底</a:t>
            </a:r>
            <a:r>
              <a:rPr lang="en-US" altLang="zh-CN" sz="1200" dirty="0"/>
              <a:t>γ</a:t>
            </a:r>
            <a:r>
              <a:rPr lang="zh-CN" altLang="zh-CN" sz="1200" dirty="0" smtClean="0"/>
              <a:t>谱仪</a:t>
            </a:r>
            <a:r>
              <a:rPr lang="zh-CN" altLang="en-US" sz="1200" dirty="0" smtClean="0"/>
              <a:t>实验室、液闪实验室。对感生放射性进行测量、分析，对感生放射性废物进行分类处理。</a:t>
            </a:r>
            <a:endParaRPr lang="en-US" altLang="zh-CN" sz="1200" dirty="0" smtClean="0"/>
          </a:p>
          <a:p>
            <a:pPr lvl="1" algn="l">
              <a:lnSpc>
                <a:spcPct val="150000"/>
              </a:lnSpc>
            </a:pPr>
            <a:r>
              <a:rPr lang="zh-CN" altLang="en-US" sz="1200" dirty="0" smtClean="0"/>
              <a:t>（</a:t>
            </a:r>
            <a:r>
              <a:rPr lang="en-US" altLang="zh-CN" sz="1200" dirty="0" smtClean="0"/>
              <a:t>2</a:t>
            </a:r>
            <a:r>
              <a:rPr lang="zh-CN" altLang="en-US" sz="1200" dirty="0" smtClean="0"/>
              <a:t>）深入、优化计算模型和计算结果，尽可能按实际建筑和部件结构建模计算，并与实验测量结果对比分析。</a:t>
            </a:r>
            <a:endParaRPr lang="en-US" altLang="zh-CN" sz="1200" b="1"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7"/>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673385"/>
      </p:ext>
    </p:extLst>
  </p:cSld>
  <p:clrMapOvr>
    <a:masterClrMapping/>
  </p:clrMapOvr>
  <p:transition advTm="56948">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9142874" cy="700088"/>
          </a:xfrm>
        </p:spPr>
        <p:txBody>
          <a:bodyPr/>
          <a:lstStyle/>
          <a:p>
            <a:pPr marL="571500" indent="-571500" algn="ctr">
              <a:lnSpc>
                <a:spcPct val="150000"/>
              </a:lnSpc>
            </a:pPr>
            <a:r>
              <a:rPr lang="zh-CN" altLang="en-US" sz="3200" b="0" dirty="0" smtClean="0">
                <a:solidFill>
                  <a:schemeClr val="tx1"/>
                </a:solidFill>
                <a:latin typeface="宋体" pitchFamily="2" charset="-122"/>
              </a:rPr>
              <a:t>七</a:t>
            </a:r>
            <a:r>
              <a:rPr lang="en-US" altLang="zh-CN" sz="3200" b="0" dirty="0" smtClean="0">
                <a:solidFill>
                  <a:schemeClr val="tx1"/>
                </a:solidFill>
                <a:latin typeface="宋体" pitchFamily="2" charset="-122"/>
              </a:rPr>
              <a:t>. </a:t>
            </a:r>
            <a:r>
              <a:rPr lang="zh-CN" altLang="en-US" sz="3200" b="0" dirty="0" smtClean="0">
                <a:solidFill>
                  <a:schemeClr val="tx1"/>
                </a:solidFill>
                <a:latin typeface="宋体" pitchFamily="2" charset="-122"/>
              </a:rPr>
              <a:t>总结</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21</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p:cNvSpPr/>
          <p:nvPr/>
        </p:nvSpPr>
        <p:spPr>
          <a:xfrm>
            <a:off x="179512" y="1483280"/>
            <a:ext cx="8784976" cy="609398"/>
          </a:xfrm>
          <a:prstGeom prst="rect">
            <a:avLst/>
          </a:prstGeom>
        </p:spPr>
        <p:txBody>
          <a:bodyPr wrap="square">
            <a:spAutoFit/>
          </a:bodyPr>
          <a:lstStyle/>
          <a:p>
            <a:pPr marL="285750" indent="-285750" algn="l">
              <a:lnSpc>
                <a:spcPct val="120000"/>
              </a:lnSpc>
              <a:buFont typeface="Wingdings" panose="05000000000000000000" pitchFamily="2" charset="2"/>
              <a:buChar char="l"/>
            </a:pPr>
            <a:r>
              <a:rPr lang="zh-CN" altLang="en-US" b="1" dirty="0" smtClean="0"/>
              <a:t>采用</a:t>
            </a:r>
            <a:r>
              <a:rPr lang="en-US" altLang="zh-CN" b="1" dirty="0" err="1" smtClean="0"/>
              <a:t>SimpleGEO</a:t>
            </a:r>
            <a:r>
              <a:rPr lang="zh-CN" altLang="en-US" b="1" dirty="0" smtClean="0"/>
              <a:t>建立的包含靶站、</a:t>
            </a:r>
            <a:r>
              <a:rPr lang="en-US" altLang="zh-CN" b="1" dirty="0" smtClean="0"/>
              <a:t>RTBT</a:t>
            </a:r>
            <a:r>
              <a:rPr lang="zh-CN" altLang="en-US" b="1" dirty="0" smtClean="0"/>
              <a:t>隧道、反冲中子通道的几何模型（含磁铁部件），正在用</a:t>
            </a:r>
            <a:r>
              <a:rPr lang="en-US" altLang="zh-CN" b="1" dirty="0" smtClean="0"/>
              <a:t>FLUKA</a:t>
            </a:r>
            <a:r>
              <a:rPr lang="zh-CN" altLang="en-US" b="1" dirty="0" smtClean="0"/>
              <a:t>程序，按“多步输运法”进行计算。</a:t>
            </a:r>
            <a:endParaRPr lang="en-US" altLang="zh-CN" b="1" dirty="0" smtClean="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7"/>
          <p:cNvSpPr>
            <a:spLocks noChangeArrowheads="1"/>
          </p:cNvSpPr>
          <p:nvPr/>
        </p:nvSpPr>
        <p:spPr bwMode="auto">
          <a:xfrm>
            <a:off x="0" y="219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2146538"/>
            <a:ext cx="3684788" cy="2232243"/>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508" y="2139609"/>
            <a:ext cx="3892200" cy="2138523"/>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6339401"/>
            <a:ext cx="3167844" cy="491016"/>
          </a:xfrm>
          <a:prstGeom prst="rect">
            <a:avLst/>
          </a:prstGeom>
        </p:spPr>
      </p:pic>
      <p:sp>
        <p:nvSpPr>
          <p:cNvPr id="12" name="文本框 11"/>
          <p:cNvSpPr txBox="1"/>
          <p:nvPr/>
        </p:nvSpPr>
        <p:spPr>
          <a:xfrm>
            <a:off x="3995428" y="6393261"/>
            <a:ext cx="720080" cy="276999"/>
          </a:xfrm>
          <a:prstGeom prst="rect">
            <a:avLst/>
          </a:prstGeom>
          <a:noFill/>
        </p:spPr>
        <p:txBody>
          <a:bodyPr wrap="square" rtlCol="0">
            <a:spAutoFit/>
          </a:bodyPr>
          <a:lstStyle/>
          <a:p>
            <a:r>
              <a:rPr lang="en-US" altLang="zh-CN" sz="1200" dirty="0" err="1" smtClean="0"/>
              <a:t>mSv</a:t>
            </a:r>
            <a:r>
              <a:rPr lang="en-US" altLang="zh-CN" sz="1200" dirty="0" smtClean="0"/>
              <a:t>/h</a:t>
            </a:r>
            <a:endParaRPr lang="zh-CN" altLang="en-US" sz="1200" dirty="0"/>
          </a:p>
        </p:txBody>
      </p:sp>
      <p:sp>
        <p:nvSpPr>
          <p:cNvPr id="13" name="文本框 12"/>
          <p:cNvSpPr txBox="1"/>
          <p:nvPr/>
        </p:nvSpPr>
        <p:spPr>
          <a:xfrm>
            <a:off x="6732240" y="4985548"/>
            <a:ext cx="2160240" cy="1384995"/>
          </a:xfrm>
          <a:prstGeom prst="rect">
            <a:avLst/>
          </a:prstGeom>
          <a:noFill/>
          <a:ln>
            <a:solidFill>
              <a:srgbClr val="9999FF"/>
            </a:solidFill>
          </a:ln>
        </p:spPr>
        <p:txBody>
          <a:bodyPr wrap="square" rtlCol="0">
            <a:spAutoFit/>
          </a:bodyPr>
          <a:lstStyle/>
          <a:p>
            <a:pPr algn="l">
              <a:lnSpc>
                <a:spcPct val="150000"/>
              </a:lnSpc>
            </a:pPr>
            <a:r>
              <a:rPr lang="zh-CN" altLang="en-US" dirty="0" smtClean="0">
                <a:solidFill>
                  <a:srgbClr val="9900FF"/>
                </a:solidFill>
              </a:rPr>
              <a:t>      采用“多步输运法”，在跨度达</a:t>
            </a:r>
            <a:r>
              <a:rPr lang="en-US" altLang="zh-CN" dirty="0" smtClean="0">
                <a:solidFill>
                  <a:srgbClr val="9900FF"/>
                </a:solidFill>
              </a:rPr>
              <a:t>20</a:t>
            </a:r>
            <a:r>
              <a:rPr lang="zh-CN" altLang="en-US" dirty="0" smtClean="0">
                <a:solidFill>
                  <a:srgbClr val="9900FF"/>
                </a:solidFill>
              </a:rPr>
              <a:t>个量级以上的复杂区域都</a:t>
            </a:r>
            <a:r>
              <a:rPr lang="zh-CN" altLang="en-US" dirty="0" smtClean="0">
                <a:solidFill>
                  <a:srgbClr val="9900FF"/>
                </a:solidFill>
              </a:rPr>
              <a:t>获得了理想</a:t>
            </a:r>
            <a:r>
              <a:rPr lang="zh-CN" altLang="en-US" dirty="0" smtClean="0">
                <a:solidFill>
                  <a:srgbClr val="9900FF"/>
                </a:solidFill>
              </a:rPr>
              <a:t>的模拟结果！</a:t>
            </a:r>
            <a:endParaRPr lang="zh-CN" altLang="en-US" dirty="0">
              <a:solidFill>
                <a:srgbClr val="9900FF"/>
              </a:solidFill>
            </a:endParaRPr>
          </a:p>
        </p:txBody>
      </p:sp>
      <p:pic>
        <p:nvPicPr>
          <p:cNvPr id="17" name="图片 16"/>
          <p:cNvPicPr>
            <a:picLocks noChangeAspect="1"/>
          </p:cNvPicPr>
          <p:nvPr/>
        </p:nvPicPr>
        <p:blipFill>
          <a:blip r:embed="rId6"/>
          <a:stretch>
            <a:fillRect/>
          </a:stretch>
        </p:blipFill>
        <p:spPr>
          <a:xfrm>
            <a:off x="8100393" y="5960841"/>
            <a:ext cx="360039" cy="360039"/>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4442646"/>
            <a:ext cx="5400600" cy="1878233"/>
          </a:xfrm>
          <a:prstGeom prst="rect">
            <a:avLst/>
          </a:prstGeom>
        </p:spPr>
      </p:pic>
    </p:spTree>
    <p:extLst>
      <p:ext uri="{BB962C8B-B14F-4D97-AF65-F5344CB8AC3E}">
        <p14:creationId xmlns:p14="http://schemas.microsoft.com/office/powerpoint/2010/main" val="1114633194"/>
      </p:ext>
    </p:extLst>
  </p:cSld>
  <p:clrMapOvr>
    <a:masterClrMapping/>
  </p:clrMapOvr>
  <p:transition advTm="56948">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22</a:t>
            </a:fld>
            <a:endParaRPr lang="en-US" altLang="zh-CN"/>
          </a:p>
        </p:txBody>
      </p:sp>
      <p:sp>
        <p:nvSpPr>
          <p:cNvPr id="5" name="内容占位符 2"/>
          <p:cNvSpPr txBox="1">
            <a:spLocks/>
          </p:cNvSpPr>
          <p:nvPr/>
        </p:nvSpPr>
        <p:spPr bwMode="auto">
          <a:xfrm>
            <a:off x="395536" y="1988840"/>
            <a:ext cx="8229600" cy="288032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lvl1pPr marL="342900" indent="-342900" algn="l" rtl="0" eaLnBrk="0" fontAlgn="base" hangingPunct="0">
              <a:spcBef>
                <a:spcPct val="20000"/>
              </a:spcBef>
              <a:spcAft>
                <a:spcPct val="0"/>
              </a:spcAft>
              <a:buClr>
                <a:schemeClr val="tx2"/>
              </a:buClr>
              <a:buSzPct val="90000"/>
              <a:buFont typeface="Cambria" pitchFamily="18"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Font typeface="Cambria" pitchFamily="18"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itchFamily="18" charset="2"/>
              <a:buChar char="Ï"/>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90000"/>
              <a:buFont typeface="Calibri"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100000"/>
              <a:buFont typeface="Cambria" pitchFamily="18" charset="0"/>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
                <a:srgbClr val="411401"/>
              </a:buClr>
              <a:buSzPct val="90000"/>
              <a:buFont typeface="Cambria" pitchFamily="18" charset="0"/>
              <a:buNone/>
              <a:tabLst/>
              <a:defRPr/>
            </a:pPr>
            <a:r>
              <a:rPr kumimoji="0" lang="zh-CN" altLang="en-US" sz="7200" b="1" i="0" u="none" strike="noStrike" kern="1200" cap="none" spc="0" normalizeH="0" baseline="0" noProof="0" dirty="0" smtClean="0">
                <a:ln w="12700">
                  <a:solidFill>
                    <a:srgbClr val="411401">
                      <a:satMod val="155000"/>
                    </a:srgbClr>
                  </a:solidFill>
                  <a:prstDash val="solid"/>
                </a:ln>
                <a:solidFill>
                  <a:srgbClr val="FFE6E6">
                    <a:tint val="85000"/>
                    <a:satMod val="155000"/>
                  </a:srgbClr>
                </a:solidFill>
                <a:effectLst>
                  <a:outerShdw blurRad="41275" dist="20320" dir="1800000" algn="tl" rotWithShape="0">
                    <a:srgbClr val="000000">
                      <a:alpha val="40000"/>
                    </a:srgbClr>
                  </a:outerShdw>
                </a:effectLst>
                <a:uLnTx/>
                <a:uFillTx/>
                <a:latin typeface="华文行楷" panose="02010800040101010101" pitchFamily="2" charset="-122"/>
                <a:ea typeface="华文行楷" panose="02010800040101010101" pitchFamily="2" charset="-122"/>
              </a:rPr>
              <a:t>谢谢！</a:t>
            </a:r>
            <a:endParaRPr kumimoji="0" lang="en-US" altLang="zh-CN" sz="7200" b="1" i="0" u="none" strike="noStrike" kern="1200" cap="none" spc="0" normalizeH="0" baseline="0" noProof="0" dirty="0" smtClean="0">
              <a:ln w="12700">
                <a:solidFill>
                  <a:srgbClr val="411401">
                    <a:satMod val="155000"/>
                  </a:srgbClr>
                </a:solidFill>
                <a:prstDash val="solid"/>
              </a:ln>
              <a:solidFill>
                <a:srgbClr val="FFE6E6">
                  <a:tint val="85000"/>
                  <a:satMod val="155000"/>
                </a:srgbClr>
              </a:solidFill>
              <a:effectLst>
                <a:outerShdw blurRad="41275" dist="20320" dir="1800000" algn="tl" rotWithShape="0">
                  <a:srgbClr val="000000">
                    <a:alpha val="40000"/>
                  </a:srgbClr>
                </a:outerShdw>
              </a:effectLst>
              <a:uLnTx/>
              <a:uFillTx/>
              <a:latin typeface="华文行楷" panose="02010800040101010101" pitchFamily="2" charset="-122"/>
              <a:ea typeface="华文行楷" panose="02010800040101010101" pitchFamily="2" charset="-122"/>
            </a:endParaRPr>
          </a:p>
          <a:p>
            <a:pPr marL="342900" marR="0" lvl="0" indent="-342900" algn="ctr" defTabSz="914400" rtl="0" eaLnBrk="1" fontAlgn="base" latinLnBrk="0" hangingPunct="1">
              <a:lnSpc>
                <a:spcPct val="100000"/>
              </a:lnSpc>
              <a:spcBef>
                <a:spcPct val="20000"/>
              </a:spcBef>
              <a:spcAft>
                <a:spcPct val="0"/>
              </a:spcAft>
              <a:buClr>
                <a:srgbClr val="411401"/>
              </a:buClr>
              <a:buSzPct val="90000"/>
              <a:buFont typeface="Cambria" pitchFamily="18" charset="0"/>
              <a:buNone/>
              <a:tabLst/>
              <a:defRPr/>
            </a:pPr>
            <a:r>
              <a:rPr lang="zh-CN" altLang="en-US" sz="7200" b="1" dirty="0" smtClean="0">
                <a:ln w="12700">
                  <a:solidFill>
                    <a:srgbClr val="411401">
                      <a:satMod val="155000"/>
                    </a:srgbClr>
                  </a:solidFill>
                  <a:prstDash val="solid"/>
                </a:ln>
                <a:solidFill>
                  <a:srgbClr val="FFE6E6">
                    <a:tint val="85000"/>
                    <a:satMod val="155000"/>
                  </a:srgbClr>
                </a:solidFill>
                <a:effectLst>
                  <a:outerShdw blurRad="41275" dist="20320" dir="1800000" algn="tl" rotWithShape="0">
                    <a:srgbClr val="000000">
                      <a:alpha val="40000"/>
                    </a:srgbClr>
                  </a:outerShdw>
                </a:effectLst>
                <a:latin typeface="华文行楷" panose="02010800040101010101" pitchFamily="2" charset="-122"/>
                <a:ea typeface="华文行楷" panose="02010800040101010101" pitchFamily="2" charset="-122"/>
              </a:rPr>
              <a:t>欢迎讨论！</a:t>
            </a:r>
            <a:endParaRPr kumimoji="0" lang="zh-CN" altLang="en-US" sz="7200" b="1" i="0" u="none" strike="noStrike" kern="1200" cap="none" spc="0" normalizeH="0" baseline="0" noProof="0" dirty="0" smtClean="0">
              <a:ln w="12700">
                <a:solidFill>
                  <a:srgbClr val="411401">
                    <a:satMod val="155000"/>
                  </a:srgbClr>
                </a:solidFill>
                <a:prstDash val="solid"/>
              </a:ln>
              <a:solidFill>
                <a:srgbClr val="FFE6E6">
                  <a:tint val="85000"/>
                  <a:satMod val="155000"/>
                </a:srgbClr>
              </a:solidFill>
              <a:effectLst>
                <a:outerShdw blurRad="41275" dist="20320" dir="1800000" algn="tl" rotWithShape="0">
                  <a:srgbClr val="000000">
                    <a:alpha val="40000"/>
                  </a:srgbClr>
                </a:outerShdw>
              </a:effectLst>
              <a:uLnTx/>
              <a:uFillTx/>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2500808223"/>
      </p:ext>
    </p:extLst>
  </p:cSld>
  <p:clrMapOvr>
    <a:masterClrMapping/>
  </p:clrMapOvr>
  <p:transition advTm="935">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9142874" cy="700088"/>
          </a:xfrm>
        </p:spPr>
        <p:txBody>
          <a:bodyPr/>
          <a:lstStyle/>
          <a:p>
            <a:pPr marL="571500" indent="-571500" algn="ctr">
              <a:lnSpc>
                <a:spcPct val="150000"/>
              </a:lnSpc>
            </a:pPr>
            <a:r>
              <a:rPr lang="zh-CN" altLang="en-US" sz="3200" b="0" dirty="0" smtClean="0">
                <a:solidFill>
                  <a:schemeClr val="tx1"/>
                </a:solidFill>
                <a:latin typeface="宋体" pitchFamily="2" charset="-122"/>
                <a:ea typeface="宋体" pitchFamily="2" charset="-122"/>
              </a:rPr>
              <a:t>一</a:t>
            </a:r>
            <a:r>
              <a:rPr lang="en-US" altLang="zh-CN" sz="3200" b="0" dirty="0" smtClean="0">
                <a:solidFill>
                  <a:schemeClr val="tx1"/>
                </a:solidFill>
                <a:latin typeface="宋体" pitchFamily="2" charset="-122"/>
                <a:ea typeface="宋体" pitchFamily="2" charset="-122"/>
              </a:rPr>
              <a:t>. CSNS</a:t>
            </a:r>
            <a:r>
              <a:rPr lang="zh-CN" altLang="en-US" sz="3200" b="0" dirty="0">
                <a:solidFill>
                  <a:schemeClr val="tx1"/>
                </a:solidFill>
                <a:latin typeface="宋体" pitchFamily="2" charset="-122"/>
                <a:ea typeface="宋体" pitchFamily="2" charset="-122"/>
              </a:rPr>
              <a:t>概况</a:t>
            </a:r>
            <a:endParaRPr lang="zh-CN" altLang="zh-CN" sz="3200" b="0" dirty="0">
              <a:solidFill>
                <a:schemeClr val="tx1"/>
              </a:solidFill>
            </a:endParaRPr>
          </a:p>
        </p:txBody>
      </p:sp>
      <p:sp>
        <p:nvSpPr>
          <p:cNvPr id="7171" name="内容占位符 2"/>
          <p:cNvSpPr>
            <a:spLocks noGrp="1"/>
          </p:cNvSpPr>
          <p:nvPr>
            <p:ph idx="4294967295"/>
          </p:nvPr>
        </p:nvSpPr>
        <p:spPr>
          <a:xfrm>
            <a:off x="179512" y="1556793"/>
            <a:ext cx="8568952" cy="2516176"/>
          </a:xfrm>
        </p:spPr>
        <p:txBody>
          <a:bodyPr/>
          <a:lstStyle/>
          <a:p>
            <a:pPr lvl="0">
              <a:lnSpc>
                <a:spcPct val="130000"/>
              </a:lnSpc>
              <a:buClr>
                <a:srgbClr val="000000"/>
              </a:buClr>
              <a:buFont typeface="Wingdings" panose="05000000000000000000" pitchFamily="2" charset="2"/>
              <a:buChar char="l"/>
            </a:pPr>
            <a:r>
              <a:rPr lang="en-US" altLang="zh-CN" sz="1600" b="0" dirty="0" smtClean="0">
                <a:solidFill>
                  <a:srgbClr val="7030A0"/>
                </a:solidFill>
              </a:rPr>
              <a:t>CSNS</a:t>
            </a:r>
            <a:r>
              <a:rPr lang="zh-CN" altLang="en-US" sz="1600" b="0" dirty="0" smtClean="0">
                <a:solidFill>
                  <a:srgbClr val="7030A0"/>
                </a:solidFill>
              </a:rPr>
              <a:t>的主要装置组成：</a:t>
            </a:r>
            <a:endParaRPr lang="en-US" altLang="zh-CN" sz="1600" b="0" dirty="0" smtClean="0">
              <a:solidFill>
                <a:srgbClr val="7030A0"/>
              </a:solidFill>
            </a:endParaRPr>
          </a:p>
          <a:p>
            <a:pPr>
              <a:lnSpc>
                <a:spcPct val="100000"/>
              </a:lnSpc>
              <a:buClr>
                <a:srgbClr val="000000"/>
              </a:buClr>
              <a:buFont typeface="Arial" panose="020B0604020202020204" pitchFamily="34" charset="0"/>
              <a:buChar char="•"/>
            </a:pPr>
            <a:r>
              <a:rPr lang="zh-CN" altLang="zh-CN" sz="1400" b="0" u="sng" dirty="0" smtClean="0">
                <a:solidFill>
                  <a:schemeClr val="tx1"/>
                </a:solidFill>
              </a:rPr>
              <a:t>强</a:t>
            </a:r>
            <a:r>
              <a:rPr lang="zh-CN" altLang="zh-CN" sz="1400" b="0" u="sng" dirty="0">
                <a:solidFill>
                  <a:schemeClr val="tx1"/>
                </a:solidFill>
              </a:rPr>
              <a:t>流质子加速器</a:t>
            </a:r>
            <a:r>
              <a:rPr lang="zh-CN" altLang="zh-CN" sz="1400" b="0" dirty="0">
                <a:solidFill>
                  <a:schemeClr val="tx1"/>
                </a:solidFill>
              </a:rPr>
              <a:t>、</a:t>
            </a:r>
            <a:r>
              <a:rPr lang="zh-CN" altLang="zh-CN" sz="1400" b="0" u="sng" dirty="0">
                <a:solidFill>
                  <a:schemeClr val="tx1"/>
                </a:solidFill>
              </a:rPr>
              <a:t>靶站</a:t>
            </a:r>
            <a:r>
              <a:rPr lang="zh-CN" altLang="zh-CN" sz="1400" b="0" dirty="0">
                <a:solidFill>
                  <a:schemeClr val="tx1"/>
                </a:solidFill>
              </a:rPr>
              <a:t>和</a:t>
            </a:r>
            <a:r>
              <a:rPr lang="zh-CN" altLang="zh-CN" sz="1400" b="0" u="sng" dirty="0">
                <a:solidFill>
                  <a:schemeClr val="tx1"/>
                </a:solidFill>
              </a:rPr>
              <a:t>中子散射</a:t>
            </a:r>
            <a:r>
              <a:rPr lang="zh-CN" altLang="zh-CN" sz="1400" b="0" u="sng" dirty="0" smtClean="0">
                <a:solidFill>
                  <a:schemeClr val="tx1"/>
                </a:solidFill>
              </a:rPr>
              <a:t>谱仪</a:t>
            </a:r>
            <a:r>
              <a:rPr lang="zh-CN" altLang="en-US" sz="1400" b="0" dirty="0" smtClean="0">
                <a:solidFill>
                  <a:schemeClr val="tx1"/>
                </a:solidFill>
              </a:rPr>
              <a:t>。</a:t>
            </a:r>
            <a:endParaRPr lang="en-US" altLang="zh-CN" sz="1400" b="0" dirty="0" smtClean="0">
              <a:solidFill>
                <a:schemeClr val="tx1"/>
              </a:solidFill>
            </a:endParaRPr>
          </a:p>
          <a:p>
            <a:pPr algn="just">
              <a:lnSpc>
                <a:spcPct val="100000"/>
              </a:lnSpc>
              <a:buClr>
                <a:srgbClr val="000000"/>
              </a:buClr>
              <a:buFont typeface="Arial" panose="020B0604020202020204" pitchFamily="34" charset="0"/>
              <a:buChar char="•"/>
            </a:pPr>
            <a:r>
              <a:rPr lang="zh-CN" altLang="zh-CN" sz="1400" b="0" dirty="0" smtClean="0">
                <a:solidFill>
                  <a:schemeClr val="tx1"/>
                </a:solidFill>
              </a:rPr>
              <a:t>强</a:t>
            </a:r>
            <a:r>
              <a:rPr lang="zh-CN" altLang="zh-CN" sz="1400" b="0" dirty="0">
                <a:solidFill>
                  <a:schemeClr val="tx1"/>
                </a:solidFill>
              </a:rPr>
              <a:t>流质子</a:t>
            </a:r>
            <a:r>
              <a:rPr lang="zh-CN" altLang="zh-CN" sz="1400" b="0" dirty="0" smtClean="0">
                <a:solidFill>
                  <a:schemeClr val="tx1"/>
                </a:solidFill>
              </a:rPr>
              <a:t>加速器包括：</a:t>
            </a:r>
            <a:r>
              <a:rPr lang="zh-CN" altLang="zh-CN" sz="1400" b="0" dirty="0">
                <a:solidFill>
                  <a:schemeClr val="tx1"/>
                </a:solidFill>
              </a:rPr>
              <a:t>直线加速器</a:t>
            </a:r>
            <a:r>
              <a:rPr lang="en-US" altLang="zh-CN" sz="1400" b="0" dirty="0">
                <a:solidFill>
                  <a:schemeClr val="tx1"/>
                </a:solidFill>
              </a:rPr>
              <a:t>LINAC</a:t>
            </a:r>
            <a:r>
              <a:rPr lang="zh-CN" altLang="zh-CN" sz="1400" b="0" dirty="0">
                <a:solidFill>
                  <a:schemeClr val="tx1"/>
                </a:solidFill>
              </a:rPr>
              <a:t>、低能输运线</a:t>
            </a:r>
            <a:r>
              <a:rPr lang="en-US" altLang="zh-CN" sz="1400" b="0" dirty="0">
                <a:solidFill>
                  <a:schemeClr val="tx1"/>
                </a:solidFill>
              </a:rPr>
              <a:t>LRBT</a:t>
            </a:r>
            <a:r>
              <a:rPr lang="zh-CN" altLang="zh-CN" sz="1400" b="0" dirty="0">
                <a:solidFill>
                  <a:schemeClr val="tx1"/>
                </a:solidFill>
              </a:rPr>
              <a:t>、快循环同步加速器</a:t>
            </a:r>
            <a:r>
              <a:rPr lang="en-US" altLang="zh-CN" sz="1400" b="0" dirty="0">
                <a:solidFill>
                  <a:schemeClr val="tx1"/>
                </a:solidFill>
              </a:rPr>
              <a:t>RCS</a:t>
            </a:r>
            <a:r>
              <a:rPr lang="zh-CN" altLang="zh-CN" sz="1400" b="0" dirty="0">
                <a:solidFill>
                  <a:schemeClr val="tx1"/>
                </a:solidFill>
              </a:rPr>
              <a:t>、高能输运线</a:t>
            </a:r>
            <a:r>
              <a:rPr lang="en-US" altLang="zh-CN" sz="1400" b="0" dirty="0">
                <a:solidFill>
                  <a:schemeClr val="tx1"/>
                </a:solidFill>
              </a:rPr>
              <a:t>RTBT</a:t>
            </a:r>
            <a:r>
              <a:rPr lang="zh-CN" altLang="zh-CN" sz="1400" b="0" dirty="0" smtClean="0">
                <a:solidFill>
                  <a:schemeClr val="tx1"/>
                </a:solidFill>
              </a:rPr>
              <a:t>。</a:t>
            </a:r>
            <a:endParaRPr lang="en-US" altLang="zh-CN" sz="1400" b="0" dirty="0" smtClean="0">
              <a:solidFill>
                <a:schemeClr val="tx1"/>
              </a:solidFill>
            </a:endParaRPr>
          </a:p>
          <a:p>
            <a:pPr lvl="0">
              <a:lnSpc>
                <a:spcPct val="130000"/>
              </a:lnSpc>
              <a:buClr>
                <a:srgbClr val="000000"/>
              </a:buClr>
              <a:buFont typeface="Wingdings" panose="05000000000000000000" pitchFamily="2" charset="2"/>
              <a:buChar char="l"/>
            </a:pPr>
            <a:r>
              <a:rPr lang="zh-CN" altLang="en-US" sz="1600" dirty="0" smtClean="0">
                <a:solidFill>
                  <a:srgbClr val="7030A0"/>
                </a:solidFill>
              </a:rPr>
              <a:t>束流工艺流程：</a:t>
            </a:r>
            <a:endParaRPr lang="en-US" altLang="zh-CN" sz="1600" dirty="0" smtClean="0">
              <a:solidFill>
                <a:srgbClr val="7030A0"/>
              </a:solidFill>
            </a:endParaRPr>
          </a:p>
          <a:p>
            <a:pPr algn="just">
              <a:lnSpc>
                <a:spcPct val="130000"/>
              </a:lnSpc>
              <a:buClr>
                <a:srgbClr val="000000"/>
              </a:buClr>
              <a:buFont typeface="Arial" panose="020B0604020202020204" pitchFamily="34" charset="0"/>
              <a:buChar char="•"/>
            </a:pPr>
            <a:r>
              <a:rPr lang="en-GB" altLang="zh-CN" sz="1200" b="0" dirty="0" smtClean="0">
                <a:solidFill>
                  <a:schemeClr val="tx1"/>
                </a:solidFill>
              </a:rPr>
              <a:t>20 mA</a:t>
            </a:r>
            <a:r>
              <a:rPr lang="zh-CN" altLang="zh-CN" sz="1200" b="0" dirty="0">
                <a:solidFill>
                  <a:schemeClr val="tx1"/>
                </a:solidFill>
              </a:rPr>
              <a:t>的</a:t>
            </a:r>
            <a:r>
              <a:rPr lang="en-GB" altLang="zh-CN" sz="1200" b="0" dirty="0">
                <a:solidFill>
                  <a:schemeClr val="tx1"/>
                </a:solidFill>
              </a:rPr>
              <a:t>H</a:t>
            </a:r>
            <a:r>
              <a:rPr lang="en-GB" altLang="zh-CN" sz="1200" b="0" baseline="30000" dirty="0">
                <a:solidFill>
                  <a:schemeClr val="tx1"/>
                </a:solidFill>
              </a:rPr>
              <a:t>- </a:t>
            </a:r>
            <a:r>
              <a:rPr lang="zh-CN" altLang="zh-CN" sz="1200" b="0" dirty="0">
                <a:solidFill>
                  <a:schemeClr val="tx1"/>
                </a:solidFill>
              </a:rPr>
              <a:t>离子源经</a:t>
            </a:r>
            <a:r>
              <a:rPr lang="en-GB" altLang="zh-CN" sz="1200" b="0" dirty="0">
                <a:solidFill>
                  <a:schemeClr val="tx1"/>
                </a:solidFill>
              </a:rPr>
              <a:t>RFQ</a:t>
            </a:r>
            <a:r>
              <a:rPr lang="zh-CN" altLang="zh-CN" sz="1200" b="0" dirty="0">
                <a:solidFill>
                  <a:schemeClr val="tx1"/>
                </a:solidFill>
              </a:rPr>
              <a:t>直线节后聚焦加速至</a:t>
            </a:r>
            <a:r>
              <a:rPr lang="en-GB" altLang="zh-CN" sz="1200" b="0" dirty="0" smtClean="0">
                <a:solidFill>
                  <a:schemeClr val="tx1"/>
                </a:solidFill>
              </a:rPr>
              <a:t>3.0 MeV</a:t>
            </a:r>
            <a:r>
              <a:rPr lang="zh-CN" altLang="zh-CN" sz="1200" b="0" dirty="0">
                <a:solidFill>
                  <a:schemeClr val="tx1"/>
                </a:solidFill>
              </a:rPr>
              <a:t>，再经</a:t>
            </a:r>
            <a:r>
              <a:rPr lang="en-GB" altLang="zh-CN" sz="1200" b="0" dirty="0">
                <a:solidFill>
                  <a:schemeClr val="tx1"/>
                </a:solidFill>
              </a:rPr>
              <a:t>DTL</a:t>
            </a:r>
            <a:r>
              <a:rPr lang="zh-CN" altLang="zh-CN" sz="1200" b="0" dirty="0">
                <a:solidFill>
                  <a:schemeClr val="tx1"/>
                </a:solidFill>
              </a:rPr>
              <a:t>直线加速器加速至</a:t>
            </a:r>
            <a:r>
              <a:rPr lang="en-GB" altLang="zh-CN" sz="1200" b="0" dirty="0">
                <a:solidFill>
                  <a:schemeClr val="tx1"/>
                </a:solidFill>
              </a:rPr>
              <a:t> </a:t>
            </a:r>
            <a:r>
              <a:rPr lang="en-GB" altLang="zh-CN" sz="1200" b="0" dirty="0" smtClean="0">
                <a:solidFill>
                  <a:schemeClr val="tx1"/>
                </a:solidFill>
              </a:rPr>
              <a:t>80 MeV</a:t>
            </a:r>
            <a:r>
              <a:rPr lang="zh-CN" altLang="zh-CN" sz="1200" b="0" dirty="0">
                <a:solidFill>
                  <a:schemeClr val="tx1"/>
                </a:solidFill>
              </a:rPr>
              <a:t>（</a:t>
            </a:r>
            <a:r>
              <a:rPr lang="en-GB" altLang="zh-CN" sz="1200" b="0" dirty="0">
                <a:solidFill>
                  <a:schemeClr val="tx1"/>
                </a:solidFill>
              </a:rPr>
              <a:t>CSNS</a:t>
            </a:r>
            <a:r>
              <a:rPr lang="zh-CN" altLang="zh-CN" sz="1200" b="0" dirty="0">
                <a:solidFill>
                  <a:schemeClr val="tx1"/>
                </a:solidFill>
              </a:rPr>
              <a:t>一期能量）或</a:t>
            </a:r>
            <a:r>
              <a:rPr lang="en-GB" altLang="zh-CN" sz="1200" b="0" dirty="0" smtClean="0">
                <a:solidFill>
                  <a:schemeClr val="tx1"/>
                </a:solidFill>
              </a:rPr>
              <a:t>250 MeV</a:t>
            </a:r>
            <a:r>
              <a:rPr lang="zh-CN" altLang="zh-CN" sz="1200" b="0" dirty="0">
                <a:solidFill>
                  <a:schemeClr val="tx1"/>
                </a:solidFill>
              </a:rPr>
              <a:t>（</a:t>
            </a:r>
            <a:r>
              <a:rPr lang="en-GB" altLang="zh-CN" sz="1200" b="0" dirty="0">
                <a:solidFill>
                  <a:schemeClr val="tx1"/>
                </a:solidFill>
              </a:rPr>
              <a:t>CSNS</a:t>
            </a:r>
            <a:r>
              <a:rPr lang="zh-CN" altLang="zh-CN" sz="1200" b="0" dirty="0">
                <a:solidFill>
                  <a:schemeClr val="tx1"/>
                </a:solidFill>
              </a:rPr>
              <a:t>二期能量）</a:t>
            </a:r>
            <a:r>
              <a:rPr lang="en-GB" altLang="zh-CN" sz="1200" b="0" dirty="0">
                <a:solidFill>
                  <a:schemeClr val="tx1"/>
                </a:solidFill>
              </a:rPr>
              <a:t>,</a:t>
            </a:r>
            <a:r>
              <a:rPr lang="zh-CN" altLang="zh-CN" sz="1200" b="0" dirty="0">
                <a:solidFill>
                  <a:schemeClr val="tx1"/>
                </a:solidFill>
              </a:rPr>
              <a:t>然后</a:t>
            </a:r>
            <a:r>
              <a:rPr lang="en-GB" altLang="zh-CN" sz="1200" b="0" dirty="0">
                <a:solidFill>
                  <a:schemeClr val="tx1"/>
                </a:solidFill>
              </a:rPr>
              <a:t>H</a:t>
            </a:r>
            <a:r>
              <a:rPr lang="en-GB" altLang="zh-CN" sz="1200" b="0" baseline="30000" dirty="0">
                <a:solidFill>
                  <a:schemeClr val="tx1"/>
                </a:solidFill>
              </a:rPr>
              <a:t>-</a:t>
            </a:r>
            <a:r>
              <a:rPr lang="en-GB" altLang="zh-CN" sz="1200" b="0" dirty="0">
                <a:solidFill>
                  <a:schemeClr val="tx1"/>
                </a:solidFill>
              </a:rPr>
              <a:t> </a:t>
            </a:r>
            <a:r>
              <a:rPr lang="zh-CN" altLang="zh-CN" sz="1200" b="0" dirty="0">
                <a:solidFill>
                  <a:schemeClr val="tx1"/>
                </a:solidFill>
              </a:rPr>
              <a:t>离子束流在注入</a:t>
            </a:r>
            <a:r>
              <a:rPr lang="en-GB" altLang="zh-CN" sz="1200" b="0" dirty="0">
                <a:solidFill>
                  <a:schemeClr val="tx1"/>
                </a:solidFill>
              </a:rPr>
              <a:t>RCS</a:t>
            </a:r>
            <a:r>
              <a:rPr lang="zh-CN" altLang="zh-CN" sz="1200" b="0" dirty="0">
                <a:solidFill>
                  <a:schemeClr val="tx1"/>
                </a:solidFill>
              </a:rPr>
              <a:t>环时被剥离成质子束，再经</a:t>
            </a:r>
            <a:r>
              <a:rPr lang="en-GB" altLang="zh-CN" sz="1200" b="0" dirty="0">
                <a:solidFill>
                  <a:schemeClr val="tx1"/>
                </a:solidFill>
              </a:rPr>
              <a:t>RCS</a:t>
            </a:r>
            <a:r>
              <a:rPr lang="zh-CN" altLang="zh-CN" sz="1200" b="0" dirty="0">
                <a:solidFill>
                  <a:schemeClr val="tx1"/>
                </a:solidFill>
              </a:rPr>
              <a:t>环累积加速至</a:t>
            </a:r>
            <a:r>
              <a:rPr lang="en-GB" altLang="zh-CN" sz="1200" b="0" dirty="0" smtClean="0">
                <a:solidFill>
                  <a:schemeClr val="tx1"/>
                </a:solidFill>
              </a:rPr>
              <a:t>1.6 GeV</a:t>
            </a:r>
            <a:r>
              <a:rPr lang="zh-CN" altLang="zh-CN" sz="1200" b="0" dirty="0">
                <a:solidFill>
                  <a:schemeClr val="tx1"/>
                </a:solidFill>
              </a:rPr>
              <a:t>，然后引出到</a:t>
            </a:r>
            <a:r>
              <a:rPr lang="en-GB" altLang="zh-CN" sz="1200" b="0" dirty="0">
                <a:solidFill>
                  <a:schemeClr val="tx1"/>
                </a:solidFill>
              </a:rPr>
              <a:t>RTBT</a:t>
            </a:r>
            <a:r>
              <a:rPr lang="zh-CN" altLang="zh-CN" sz="1200" b="0" dirty="0">
                <a:solidFill>
                  <a:schemeClr val="tx1"/>
                </a:solidFill>
              </a:rPr>
              <a:t>隧道，由</a:t>
            </a:r>
            <a:r>
              <a:rPr lang="en-GB" altLang="zh-CN" sz="1200" b="0" dirty="0">
                <a:solidFill>
                  <a:schemeClr val="tx1"/>
                </a:solidFill>
              </a:rPr>
              <a:t>RTBT</a:t>
            </a:r>
            <a:r>
              <a:rPr lang="zh-CN" altLang="zh-CN" sz="1200" b="0" dirty="0">
                <a:solidFill>
                  <a:schemeClr val="tx1"/>
                </a:solidFill>
              </a:rPr>
              <a:t>隧道输运到靶站打击钨靶</a:t>
            </a:r>
            <a:r>
              <a:rPr lang="zh-CN" altLang="zh-CN" sz="1200" b="0" dirty="0" smtClean="0">
                <a:solidFill>
                  <a:schemeClr val="tx1"/>
                </a:solidFill>
              </a:rPr>
              <a:t>，发生</a:t>
            </a:r>
            <a:r>
              <a:rPr lang="zh-CN" altLang="zh-CN" sz="1200" b="0" dirty="0">
                <a:solidFill>
                  <a:schemeClr val="tx1"/>
                </a:solidFill>
              </a:rPr>
              <a:t>散裂反应，</a:t>
            </a:r>
            <a:r>
              <a:rPr lang="zh-CN" altLang="zh-CN" sz="1200" b="0" dirty="0" smtClean="0">
                <a:solidFill>
                  <a:schemeClr val="tx1"/>
                </a:solidFill>
              </a:rPr>
              <a:t>产生不同</a:t>
            </a:r>
            <a:r>
              <a:rPr lang="zh-CN" altLang="zh-CN" sz="1200" b="0" dirty="0">
                <a:solidFill>
                  <a:schemeClr val="tx1"/>
                </a:solidFill>
              </a:rPr>
              <a:t>能量的中子，中子经慢化器慢化后，由中子束线引出作为实验研究的脉冲中子源。</a:t>
            </a:r>
            <a:endParaRPr lang="en-US" altLang="zh-CN" sz="1200" b="0" dirty="0">
              <a:solidFill>
                <a:schemeClr val="tx1"/>
              </a:solidFill>
              <a:latin typeface="宋体" pitchFamily="2" charset="-122"/>
              <a:ea typeface="宋体" pitchFamily="2" charset="-122"/>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3</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1" name="图片 10"/>
          <p:cNvPicPr/>
          <p:nvPr/>
        </p:nvPicPr>
        <p:blipFill>
          <a:blip r:embed="rId3"/>
          <a:stretch>
            <a:fillRect/>
          </a:stretch>
        </p:blipFill>
        <p:spPr>
          <a:xfrm>
            <a:off x="197598" y="4029404"/>
            <a:ext cx="4176464" cy="2376264"/>
          </a:xfrm>
          <a:prstGeom prst="rect">
            <a:avLst/>
          </a:prstGeom>
        </p:spPr>
      </p:pic>
      <p:sp>
        <p:nvSpPr>
          <p:cNvPr id="4" name="矩形 3"/>
          <p:cNvSpPr/>
          <p:nvPr/>
        </p:nvSpPr>
        <p:spPr>
          <a:xfrm>
            <a:off x="827584" y="6391691"/>
            <a:ext cx="3316934" cy="307777"/>
          </a:xfrm>
          <a:prstGeom prst="rect">
            <a:avLst/>
          </a:prstGeom>
        </p:spPr>
        <p:txBody>
          <a:bodyPr wrap="none">
            <a:spAutoFit/>
          </a:bodyPr>
          <a:lstStyle/>
          <a:p>
            <a:r>
              <a:rPr lang="zh-CN" altLang="zh-CN" dirty="0"/>
              <a:t>图</a:t>
            </a:r>
            <a:r>
              <a:rPr lang="en-US" altLang="zh-CN" dirty="0"/>
              <a:t>1.3 CSNS</a:t>
            </a:r>
            <a:r>
              <a:rPr lang="zh-CN" altLang="zh-CN" dirty="0"/>
              <a:t>各部分隧道结构的水平剖面</a:t>
            </a:r>
            <a:endParaRPr lang="zh-CN" altLang="en-US" dirty="0"/>
          </a:p>
        </p:txBody>
      </p:sp>
      <p:pic>
        <p:nvPicPr>
          <p:cNvPr id="12" name="图片 11"/>
          <p:cNvPicPr/>
          <p:nvPr/>
        </p:nvPicPr>
        <p:blipFill>
          <a:blip r:embed="rId4"/>
          <a:stretch>
            <a:fillRect/>
          </a:stretch>
        </p:blipFill>
        <p:spPr>
          <a:xfrm>
            <a:off x="4926895" y="4065408"/>
            <a:ext cx="3749561" cy="2304256"/>
          </a:xfrm>
          <a:prstGeom prst="rect">
            <a:avLst/>
          </a:prstGeom>
        </p:spPr>
      </p:pic>
      <p:sp>
        <p:nvSpPr>
          <p:cNvPr id="7" name="矩形 6"/>
          <p:cNvSpPr/>
          <p:nvPr/>
        </p:nvSpPr>
        <p:spPr>
          <a:xfrm>
            <a:off x="4958166" y="6307335"/>
            <a:ext cx="3676006" cy="307777"/>
          </a:xfrm>
          <a:prstGeom prst="rect">
            <a:avLst/>
          </a:prstGeom>
        </p:spPr>
        <p:txBody>
          <a:bodyPr wrap="none">
            <a:spAutoFit/>
          </a:bodyPr>
          <a:lstStyle/>
          <a:p>
            <a:r>
              <a:rPr lang="zh-CN" altLang="zh-CN" dirty="0"/>
              <a:t>图</a:t>
            </a:r>
            <a:r>
              <a:rPr lang="en-US" altLang="zh-CN" dirty="0"/>
              <a:t>1.4 CSNS</a:t>
            </a:r>
            <a:r>
              <a:rPr lang="zh-CN" altLang="zh-CN" dirty="0"/>
              <a:t>的主要装置布局和束流损失情况</a:t>
            </a:r>
            <a:endParaRPr lang="zh-CN" altLang="en-US" dirty="0"/>
          </a:p>
        </p:txBody>
      </p:sp>
    </p:spTree>
    <p:extLst>
      <p:ext uri="{BB962C8B-B14F-4D97-AF65-F5344CB8AC3E}">
        <p14:creationId xmlns:p14="http://schemas.microsoft.com/office/powerpoint/2010/main" val="3391571645"/>
      </p:ext>
    </p:extLst>
  </p:cSld>
  <p:clrMapOvr>
    <a:masterClrMapping/>
  </p:clrMapOvr>
  <p:transition advTm="75106">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9142874" cy="700088"/>
          </a:xfrm>
        </p:spPr>
        <p:txBody>
          <a:bodyPr/>
          <a:lstStyle/>
          <a:p>
            <a:pPr marL="571500" indent="-571500" algn="ctr">
              <a:lnSpc>
                <a:spcPct val="150000"/>
              </a:lnSpc>
            </a:pPr>
            <a:r>
              <a:rPr lang="zh-CN" altLang="en-US" sz="3200" b="0" dirty="0" smtClean="0">
                <a:solidFill>
                  <a:schemeClr val="tx1"/>
                </a:solidFill>
                <a:latin typeface="宋体" pitchFamily="2" charset="-122"/>
                <a:ea typeface="宋体" pitchFamily="2" charset="-122"/>
              </a:rPr>
              <a:t>二</a:t>
            </a:r>
            <a:r>
              <a:rPr lang="en-US" altLang="zh-CN" sz="3200" b="0" dirty="0" smtClean="0">
                <a:solidFill>
                  <a:schemeClr val="tx1"/>
                </a:solidFill>
                <a:latin typeface="宋体" pitchFamily="2" charset="-122"/>
                <a:ea typeface="宋体" pitchFamily="2" charset="-122"/>
              </a:rPr>
              <a:t>. </a:t>
            </a:r>
            <a:r>
              <a:rPr lang="en-US" altLang="zh-CN" sz="3200" b="0" dirty="0">
                <a:solidFill>
                  <a:schemeClr val="tx1"/>
                </a:solidFill>
                <a:latin typeface="宋体" pitchFamily="2" charset="-122"/>
              </a:rPr>
              <a:t>CSNS</a:t>
            </a:r>
            <a:r>
              <a:rPr lang="zh-CN" altLang="en-US" sz="3200" b="0" dirty="0" smtClean="0">
                <a:solidFill>
                  <a:schemeClr val="tx1"/>
                </a:solidFill>
                <a:latin typeface="宋体" pitchFamily="2" charset="-122"/>
              </a:rPr>
              <a:t>的辐射源项</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4</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p:cNvSpPr/>
          <p:nvPr/>
        </p:nvSpPr>
        <p:spPr>
          <a:xfrm>
            <a:off x="179512" y="1483280"/>
            <a:ext cx="8784976" cy="3751796"/>
          </a:xfrm>
          <a:prstGeom prst="rect">
            <a:avLst/>
          </a:prstGeom>
        </p:spPr>
        <p:txBody>
          <a:bodyPr wrap="square">
            <a:spAutoFit/>
          </a:bodyPr>
          <a:lstStyle/>
          <a:p>
            <a:pPr marL="285750" indent="-285750" algn="l">
              <a:lnSpc>
                <a:spcPct val="120000"/>
              </a:lnSpc>
              <a:buFont typeface="Wingdings" panose="05000000000000000000" pitchFamily="2" charset="2"/>
              <a:buChar char="l"/>
            </a:pPr>
            <a:r>
              <a:rPr lang="zh-CN" altLang="en-US" b="1" dirty="0" smtClean="0">
                <a:solidFill>
                  <a:srgbClr val="7030A0"/>
                </a:solidFill>
              </a:rPr>
              <a:t>两种辐射：</a:t>
            </a:r>
            <a:r>
              <a:rPr lang="zh-CN" altLang="en-US" dirty="0" smtClean="0">
                <a:solidFill>
                  <a:srgbClr val="7030A0"/>
                </a:solidFill>
              </a:rPr>
              <a:t>瞬发辐射</a:t>
            </a:r>
            <a:r>
              <a:rPr lang="en-US" altLang="zh-CN" dirty="0" smtClean="0">
                <a:solidFill>
                  <a:srgbClr val="7030A0"/>
                </a:solidFill>
              </a:rPr>
              <a:t> &amp; </a:t>
            </a:r>
            <a:r>
              <a:rPr lang="zh-CN" altLang="en-US" dirty="0" smtClean="0">
                <a:solidFill>
                  <a:srgbClr val="7030A0"/>
                </a:solidFill>
              </a:rPr>
              <a:t>感生放射性</a:t>
            </a:r>
            <a:endParaRPr lang="en-US" altLang="zh-CN" dirty="0" smtClean="0">
              <a:solidFill>
                <a:srgbClr val="7030A0"/>
              </a:solidFill>
            </a:endParaRPr>
          </a:p>
          <a:p>
            <a:pPr marL="171450" indent="-171450" algn="l">
              <a:lnSpc>
                <a:spcPct val="120000"/>
              </a:lnSpc>
              <a:buFont typeface="Arial" panose="020B0604020202020204" pitchFamily="34" charset="0"/>
              <a:buChar char="•"/>
            </a:pPr>
            <a:r>
              <a:rPr lang="zh-CN" altLang="en-US" sz="1200" dirty="0" smtClean="0">
                <a:solidFill>
                  <a:srgbClr val="7030A0"/>
                </a:solidFill>
              </a:rPr>
              <a:t>瞬发辐射</a:t>
            </a:r>
            <a:endParaRPr lang="en-US" altLang="zh-CN" sz="1200" dirty="0" smtClean="0"/>
          </a:p>
          <a:p>
            <a:pPr lvl="1" algn="l">
              <a:lnSpc>
                <a:spcPct val="120000"/>
              </a:lnSpc>
            </a:pPr>
            <a:r>
              <a:rPr lang="zh-CN" altLang="en-US" sz="1200" dirty="0" smtClean="0"/>
              <a:t>产生原因：</a:t>
            </a:r>
            <a:r>
              <a:rPr lang="zh-CN" altLang="zh-CN" sz="1200" dirty="0" smtClean="0"/>
              <a:t>粒子</a:t>
            </a:r>
            <a:r>
              <a:rPr lang="zh-CN" altLang="zh-CN" sz="1200" dirty="0"/>
              <a:t>流</a:t>
            </a:r>
            <a:r>
              <a:rPr lang="zh-CN" altLang="zh-CN" sz="1200" dirty="0" smtClean="0"/>
              <a:t>包络周边</a:t>
            </a:r>
            <a:r>
              <a:rPr lang="zh-CN" altLang="zh-CN" sz="1200" dirty="0"/>
              <a:t>的粒子由于能量动量</a:t>
            </a:r>
            <a:r>
              <a:rPr lang="zh-CN" altLang="zh-CN" sz="1200" dirty="0" smtClean="0"/>
              <a:t>分散</a:t>
            </a:r>
            <a:r>
              <a:rPr lang="zh-CN" altLang="en-US" sz="1200" dirty="0" smtClean="0"/>
              <a:t>。        </a:t>
            </a:r>
            <a:endParaRPr lang="en-US" altLang="zh-CN" sz="1200" dirty="0" smtClean="0"/>
          </a:p>
          <a:p>
            <a:pPr lvl="1" algn="l">
              <a:lnSpc>
                <a:spcPct val="120000"/>
              </a:lnSpc>
            </a:pPr>
            <a:r>
              <a:rPr lang="zh-CN" altLang="en-US" sz="1200" dirty="0" smtClean="0"/>
              <a:t>产生方式：初始和次级粒子</a:t>
            </a:r>
            <a:r>
              <a:rPr lang="zh-CN" altLang="zh-CN" sz="1200" dirty="0" smtClean="0"/>
              <a:t>直接</a:t>
            </a:r>
            <a:r>
              <a:rPr lang="zh-CN" altLang="zh-CN" sz="1200" dirty="0"/>
              <a:t>穿透屏蔽体、通过孔道散射出来以及天空反散射</a:t>
            </a:r>
            <a:r>
              <a:rPr lang="zh-CN" altLang="zh-CN" sz="1200" dirty="0" smtClean="0"/>
              <a:t>等。</a:t>
            </a:r>
            <a:endParaRPr lang="en-US" altLang="zh-CN" sz="1200" dirty="0" smtClean="0"/>
          </a:p>
          <a:p>
            <a:pPr lvl="1" algn="l">
              <a:lnSpc>
                <a:spcPct val="120000"/>
              </a:lnSpc>
            </a:pPr>
            <a:r>
              <a:rPr lang="zh-CN" altLang="en-US" sz="1200" dirty="0" smtClean="0"/>
              <a:t>损失位置和功率：</a:t>
            </a:r>
            <a:r>
              <a:rPr lang="zh-CN" altLang="zh-CN" sz="1200" dirty="0" smtClean="0"/>
              <a:t>通常认为沿束</a:t>
            </a:r>
            <a:r>
              <a:rPr lang="zh-CN" altLang="zh-CN" sz="1200" dirty="0"/>
              <a:t>线</a:t>
            </a:r>
            <a:r>
              <a:rPr lang="zh-CN" altLang="zh-CN" sz="1200" b="1" dirty="0"/>
              <a:t>均匀损失</a:t>
            </a:r>
            <a:r>
              <a:rPr lang="zh-CN" altLang="zh-CN" sz="1200" dirty="0" smtClean="0"/>
              <a:t>，一般认为</a:t>
            </a:r>
            <a:r>
              <a:rPr lang="en-US" altLang="zh-CN" sz="1200" dirty="0" smtClean="0"/>
              <a:t>&lt;</a:t>
            </a:r>
            <a:r>
              <a:rPr lang="en-US" altLang="zh-CN" sz="1200" dirty="0"/>
              <a:t>1%,</a:t>
            </a:r>
            <a:r>
              <a:rPr lang="zh-CN" altLang="zh-CN" sz="1200" dirty="0"/>
              <a:t>上限是</a:t>
            </a:r>
            <a:r>
              <a:rPr lang="en-US" altLang="zh-CN" sz="1200" b="1" dirty="0"/>
              <a:t>1W/m</a:t>
            </a:r>
            <a:r>
              <a:rPr lang="zh-CN" altLang="zh-CN" sz="1200" b="1" dirty="0"/>
              <a:t>（国外类似装置提出的手工维护上限）</a:t>
            </a:r>
            <a:r>
              <a:rPr lang="zh-CN" altLang="zh-CN" sz="1200" dirty="0" smtClean="0"/>
              <a:t>。</a:t>
            </a:r>
            <a:endParaRPr lang="en-US" altLang="zh-CN" b="1" dirty="0" smtClean="0"/>
          </a:p>
          <a:p>
            <a:pPr lvl="1" algn="l">
              <a:lnSpc>
                <a:spcPct val="120000"/>
              </a:lnSpc>
              <a:spcBef>
                <a:spcPts val="600"/>
              </a:spcBef>
            </a:pPr>
            <a:r>
              <a:rPr lang="zh-CN" altLang="en-US" sz="1200" dirty="0" smtClean="0"/>
              <a:t>产生</a:t>
            </a:r>
            <a:r>
              <a:rPr lang="zh-CN" altLang="en-US" sz="1200" dirty="0"/>
              <a:t>原因</a:t>
            </a:r>
            <a:r>
              <a:rPr lang="zh-CN" altLang="en-US" sz="1200" dirty="0" smtClean="0"/>
              <a:t>：为调束、优化束流动力学参数、主动打靶。        </a:t>
            </a:r>
            <a:endParaRPr lang="en-US" altLang="zh-CN" sz="1200" dirty="0"/>
          </a:p>
          <a:p>
            <a:pPr lvl="1" algn="l">
              <a:lnSpc>
                <a:spcPct val="120000"/>
              </a:lnSpc>
            </a:pPr>
            <a:r>
              <a:rPr lang="zh-CN" altLang="en-US" sz="1200" dirty="0"/>
              <a:t>产生方式：初始和次级粒子</a:t>
            </a:r>
            <a:r>
              <a:rPr lang="zh-CN" altLang="zh-CN" sz="1200" dirty="0"/>
              <a:t>直接穿透屏蔽体、通过孔道散射出来以及天空反散射等。</a:t>
            </a:r>
            <a:endParaRPr lang="en-US" altLang="zh-CN" sz="1200" dirty="0"/>
          </a:p>
          <a:p>
            <a:pPr lvl="1" algn="l">
              <a:lnSpc>
                <a:spcPct val="120000"/>
              </a:lnSpc>
            </a:pPr>
            <a:r>
              <a:rPr lang="zh-CN" altLang="en-US" sz="1200" dirty="0"/>
              <a:t>损失位置和功率</a:t>
            </a:r>
            <a:r>
              <a:rPr lang="zh-CN" altLang="en-US" sz="1200" dirty="0" smtClean="0"/>
              <a:t>：</a:t>
            </a:r>
            <a:r>
              <a:rPr lang="zh-CN" altLang="zh-CN" sz="1200" dirty="0"/>
              <a:t>靶站、束流准直器和废束桶</a:t>
            </a:r>
            <a:r>
              <a:rPr lang="zh-CN" altLang="zh-CN" sz="1200" dirty="0" smtClean="0"/>
              <a:t>等</a:t>
            </a:r>
            <a:r>
              <a:rPr lang="zh-CN" altLang="en-US" sz="1200" dirty="0" smtClean="0"/>
              <a:t>已知部件上</a:t>
            </a:r>
            <a:r>
              <a:rPr lang="zh-CN" altLang="zh-CN" sz="1200" dirty="0" smtClean="0"/>
              <a:t>，</a:t>
            </a:r>
            <a:r>
              <a:rPr lang="zh-CN" altLang="zh-CN" sz="1200" dirty="0"/>
              <a:t>束流损失功率大，成为“辐射热点”。在</a:t>
            </a:r>
            <a:r>
              <a:rPr lang="en-US" altLang="zh-CN" sz="1200" dirty="0"/>
              <a:t>CSNS</a:t>
            </a:r>
            <a:r>
              <a:rPr lang="zh-CN" altLang="zh-CN" sz="1200" dirty="0"/>
              <a:t>中，靶站是全束流功率损失，其他辐射热点，也分别达到几百瓦到几千瓦</a:t>
            </a:r>
            <a:r>
              <a:rPr lang="zh-CN" altLang="zh-CN" sz="1200" dirty="0" smtClean="0"/>
              <a:t>。</a:t>
            </a:r>
            <a:endParaRPr lang="en-US" altLang="zh-CN" sz="1200" dirty="0" smtClean="0"/>
          </a:p>
          <a:p>
            <a:pPr marL="171450" indent="-171450" algn="l">
              <a:lnSpc>
                <a:spcPct val="120000"/>
              </a:lnSpc>
              <a:buFont typeface="Arial" panose="020B0604020202020204" pitchFamily="34" charset="0"/>
              <a:buChar char="•"/>
            </a:pPr>
            <a:endParaRPr lang="en-US" altLang="zh-CN" sz="1200" dirty="0" smtClean="0"/>
          </a:p>
          <a:p>
            <a:pPr marL="171450" indent="-171450" algn="l">
              <a:lnSpc>
                <a:spcPct val="120000"/>
              </a:lnSpc>
              <a:buFont typeface="Arial" panose="020B0604020202020204" pitchFamily="34" charset="0"/>
              <a:buChar char="•"/>
            </a:pPr>
            <a:r>
              <a:rPr lang="zh-CN" altLang="en-US" sz="1200" dirty="0" smtClean="0">
                <a:solidFill>
                  <a:srgbClr val="7030A0"/>
                </a:solidFill>
              </a:rPr>
              <a:t>感生放射性</a:t>
            </a:r>
            <a:endParaRPr lang="en-US" altLang="zh-CN" sz="1200" dirty="0"/>
          </a:p>
          <a:p>
            <a:pPr lvl="1" algn="l">
              <a:lnSpc>
                <a:spcPct val="120000"/>
              </a:lnSpc>
            </a:pPr>
            <a:r>
              <a:rPr lang="zh-CN" altLang="en-US" sz="1200" dirty="0" smtClean="0"/>
              <a:t>产生原因：</a:t>
            </a:r>
            <a:r>
              <a:rPr lang="zh-CN" altLang="zh-CN" sz="1200" dirty="0" smtClean="0"/>
              <a:t>在</a:t>
            </a:r>
            <a:r>
              <a:rPr lang="zh-CN" altLang="zh-CN" sz="1200" dirty="0"/>
              <a:t>产生瞬发辐射的过程中，初始和次级</a:t>
            </a:r>
            <a:r>
              <a:rPr lang="zh-CN" altLang="zh-CN" sz="1200" dirty="0" smtClean="0"/>
              <a:t>粒子</a:t>
            </a:r>
            <a:endParaRPr lang="en-US" altLang="zh-CN" sz="1200" dirty="0" smtClean="0"/>
          </a:p>
          <a:p>
            <a:pPr lvl="1" algn="l">
              <a:lnSpc>
                <a:spcPct val="120000"/>
              </a:lnSpc>
            </a:pPr>
            <a:r>
              <a:rPr lang="en-US" altLang="zh-CN" sz="1200" dirty="0" smtClean="0"/>
              <a:t>                  </a:t>
            </a:r>
            <a:r>
              <a:rPr lang="zh-CN" altLang="zh-CN" sz="1200" dirty="0" smtClean="0"/>
              <a:t>与</a:t>
            </a:r>
            <a:r>
              <a:rPr lang="zh-CN" altLang="zh-CN" sz="1200" dirty="0"/>
              <a:t>周围设备、屏蔽体和空气、水等材料发生的核反应</a:t>
            </a:r>
            <a:r>
              <a:rPr lang="zh-CN" altLang="zh-CN" sz="1200" dirty="0" smtClean="0"/>
              <a:t>，</a:t>
            </a:r>
            <a:endParaRPr lang="en-US" altLang="zh-CN" sz="1200" dirty="0" smtClean="0"/>
          </a:p>
          <a:p>
            <a:pPr lvl="1" algn="l">
              <a:lnSpc>
                <a:spcPct val="120000"/>
              </a:lnSpc>
            </a:pPr>
            <a:r>
              <a:rPr lang="en-US" altLang="zh-CN" sz="1200" dirty="0" smtClean="0"/>
              <a:t>                  </a:t>
            </a:r>
            <a:r>
              <a:rPr lang="zh-CN" altLang="zh-CN" sz="1200" dirty="0" smtClean="0"/>
              <a:t>使原来</a:t>
            </a:r>
            <a:r>
              <a:rPr lang="zh-CN" altLang="zh-CN" sz="1200" dirty="0"/>
              <a:t>稳定的核素转变成带有各种放射性的</a:t>
            </a:r>
            <a:r>
              <a:rPr lang="zh-CN" altLang="zh-CN" sz="1200" dirty="0" smtClean="0"/>
              <a:t>核素</a:t>
            </a:r>
            <a:r>
              <a:rPr lang="zh-CN" altLang="en-US" sz="1200" dirty="0" smtClean="0"/>
              <a:t>（</a:t>
            </a:r>
            <a:r>
              <a:rPr lang="zh-CN" altLang="zh-CN" sz="1200" b="1" dirty="0" smtClean="0"/>
              <a:t>活化</a:t>
            </a:r>
            <a:r>
              <a:rPr lang="zh-CN" altLang="en-US" sz="1200" b="1" dirty="0" smtClean="0"/>
              <a:t>）</a:t>
            </a:r>
            <a:r>
              <a:rPr lang="zh-CN" altLang="zh-CN" sz="1200" dirty="0" smtClean="0"/>
              <a:t>。</a:t>
            </a:r>
            <a:endParaRPr lang="en-US" altLang="zh-CN" sz="1200" dirty="0" smtClean="0"/>
          </a:p>
          <a:p>
            <a:pPr lvl="1" algn="l">
              <a:lnSpc>
                <a:spcPct val="120000"/>
              </a:lnSpc>
            </a:pPr>
            <a:r>
              <a:rPr lang="zh-CN" altLang="en-US" sz="1200" dirty="0" smtClean="0"/>
              <a:t>产生方式：</a:t>
            </a:r>
            <a:r>
              <a:rPr lang="zh-CN" altLang="zh-CN" sz="1200" dirty="0" smtClean="0"/>
              <a:t>在</a:t>
            </a:r>
            <a:r>
              <a:rPr lang="zh-CN" altLang="zh-CN" sz="1200" dirty="0"/>
              <a:t>加速器停机后</a:t>
            </a:r>
            <a:r>
              <a:rPr lang="zh-CN" altLang="zh-CN" sz="1200" dirty="0" smtClean="0"/>
              <a:t>，感</a:t>
            </a:r>
            <a:r>
              <a:rPr lang="zh-CN" altLang="zh-CN" sz="1200" dirty="0"/>
              <a:t>生</a:t>
            </a:r>
            <a:r>
              <a:rPr lang="zh-CN" altLang="zh-CN" sz="1200" dirty="0" smtClean="0"/>
              <a:t>放射性</a:t>
            </a:r>
            <a:r>
              <a:rPr lang="zh-CN" altLang="en-US" sz="1200" dirty="0" smtClean="0"/>
              <a:t>核素</a:t>
            </a:r>
            <a:r>
              <a:rPr lang="zh-CN" altLang="zh-CN" sz="1200" dirty="0" smtClean="0"/>
              <a:t>按照</a:t>
            </a:r>
            <a:r>
              <a:rPr lang="zh-CN" altLang="zh-CN" sz="1200" dirty="0"/>
              <a:t>各自的衰变规律</a:t>
            </a:r>
            <a:r>
              <a:rPr lang="zh-CN" altLang="zh-CN" sz="1200" dirty="0" smtClean="0"/>
              <a:t>，</a:t>
            </a:r>
            <a:endParaRPr lang="en-US" altLang="zh-CN" sz="1200" dirty="0" smtClean="0"/>
          </a:p>
          <a:p>
            <a:pPr lvl="1" algn="l">
              <a:lnSpc>
                <a:spcPct val="120000"/>
              </a:lnSpc>
            </a:pPr>
            <a:r>
              <a:rPr lang="en-US" altLang="zh-CN" sz="1200" dirty="0"/>
              <a:t> </a:t>
            </a:r>
            <a:r>
              <a:rPr lang="en-US" altLang="zh-CN" sz="1200" dirty="0" smtClean="0"/>
              <a:t>                 </a:t>
            </a:r>
            <a:r>
              <a:rPr lang="zh-CN" altLang="zh-CN" sz="1200" dirty="0" smtClean="0"/>
              <a:t>发出</a:t>
            </a:r>
            <a:r>
              <a:rPr lang="zh-CN" altLang="zh-CN" sz="1200" dirty="0"/>
              <a:t>γ </a:t>
            </a:r>
            <a:r>
              <a:rPr lang="zh-CN" altLang="zh-CN" sz="1200" dirty="0" smtClean="0"/>
              <a:t>、β</a:t>
            </a:r>
            <a:r>
              <a:rPr lang="zh-CN" altLang="en-US" sz="1200" dirty="0" smtClean="0"/>
              <a:t>等</a:t>
            </a:r>
            <a:r>
              <a:rPr lang="zh-CN" altLang="zh-CN" sz="1200" dirty="0" smtClean="0"/>
              <a:t>射线</a:t>
            </a:r>
            <a:r>
              <a:rPr lang="zh-CN" altLang="zh-CN" sz="1200" dirty="0"/>
              <a:t>。</a:t>
            </a:r>
          </a:p>
        </p:txBody>
      </p:sp>
      <p:sp>
        <p:nvSpPr>
          <p:cNvPr id="3" name="左大括号 2"/>
          <p:cNvSpPr/>
          <p:nvPr/>
        </p:nvSpPr>
        <p:spPr bwMode="auto">
          <a:xfrm>
            <a:off x="539552" y="2132856"/>
            <a:ext cx="144016" cy="504056"/>
          </a:xfrm>
          <a:prstGeom prst="lef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sp>
        <p:nvSpPr>
          <p:cNvPr id="5" name="文本框 4"/>
          <p:cNvSpPr txBox="1"/>
          <p:nvPr/>
        </p:nvSpPr>
        <p:spPr>
          <a:xfrm>
            <a:off x="251520" y="2151155"/>
            <a:ext cx="288032" cy="461665"/>
          </a:xfrm>
          <a:prstGeom prst="rect">
            <a:avLst/>
          </a:prstGeom>
          <a:noFill/>
        </p:spPr>
        <p:txBody>
          <a:bodyPr wrap="square" rtlCol="0">
            <a:spAutoFit/>
          </a:bodyPr>
          <a:lstStyle/>
          <a:p>
            <a:r>
              <a:rPr lang="zh-CN" altLang="en-US" sz="1200" dirty="0"/>
              <a:t>被</a:t>
            </a:r>
            <a:r>
              <a:rPr lang="zh-CN" altLang="en-US" sz="1200" dirty="0" smtClean="0"/>
              <a:t>动</a:t>
            </a:r>
            <a:endParaRPr lang="zh-CN" altLang="en-US" sz="1200" dirty="0"/>
          </a:p>
        </p:txBody>
      </p:sp>
      <p:sp>
        <p:nvSpPr>
          <p:cNvPr id="12" name="左大括号 11"/>
          <p:cNvSpPr/>
          <p:nvPr/>
        </p:nvSpPr>
        <p:spPr bwMode="auto">
          <a:xfrm>
            <a:off x="556757" y="2876964"/>
            <a:ext cx="144016" cy="504056"/>
          </a:xfrm>
          <a:prstGeom prst="lef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sp>
        <p:nvSpPr>
          <p:cNvPr id="13" name="文本框 12"/>
          <p:cNvSpPr txBox="1"/>
          <p:nvPr/>
        </p:nvSpPr>
        <p:spPr>
          <a:xfrm>
            <a:off x="268725" y="2876389"/>
            <a:ext cx="288032" cy="461665"/>
          </a:xfrm>
          <a:prstGeom prst="rect">
            <a:avLst/>
          </a:prstGeom>
          <a:noFill/>
        </p:spPr>
        <p:txBody>
          <a:bodyPr wrap="square" rtlCol="0">
            <a:spAutoFit/>
          </a:bodyPr>
          <a:lstStyle/>
          <a:p>
            <a:r>
              <a:rPr lang="zh-CN" altLang="en-US" sz="1200" dirty="0"/>
              <a:t>主</a:t>
            </a:r>
            <a:r>
              <a:rPr lang="zh-CN" altLang="en-US" sz="1200" dirty="0" smtClean="0"/>
              <a:t>动</a:t>
            </a:r>
            <a:endParaRPr lang="zh-CN" altLang="en-US" sz="1200" dirty="0"/>
          </a:p>
        </p:txBody>
      </p:sp>
      <p:pic>
        <p:nvPicPr>
          <p:cNvPr id="14" name="内容占位符 6"/>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680818"/>
            <a:ext cx="3456384" cy="212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矩形 14"/>
          <p:cNvSpPr/>
          <p:nvPr/>
        </p:nvSpPr>
        <p:spPr>
          <a:xfrm>
            <a:off x="5925342" y="5949280"/>
            <a:ext cx="2457724" cy="307777"/>
          </a:xfrm>
          <a:prstGeom prst="rect">
            <a:avLst/>
          </a:prstGeom>
        </p:spPr>
        <p:txBody>
          <a:bodyPr wrap="none">
            <a:spAutoFit/>
          </a:bodyPr>
          <a:lstStyle/>
          <a:p>
            <a:r>
              <a:rPr lang="zh-CN" altLang="zh-CN" dirty="0"/>
              <a:t>图</a:t>
            </a:r>
            <a:r>
              <a:rPr lang="en-US" altLang="zh-CN" dirty="0"/>
              <a:t>1.5 </a:t>
            </a:r>
            <a:r>
              <a:rPr lang="zh-CN" altLang="zh-CN" dirty="0"/>
              <a:t>加速器辐射源项示意图</a:t>
            </a:r>
          </a:p>
        </p:txBody>
      </p:sp>
    </p:spTree>
    <p:extLst>
      <p:ext uri="{BB962C8B-B14F-4D97-AF65-F5344CB8AC3E}">
        <p14:creationId xmlns:p14="http://schemas.microsoft.com/office/powerpoint/2010/main" val="3082443670"/>
      </p:ext>
    </p:extLst>
  </p:cSld>
  <p:clrMapOvr>
    <a:masterClrMapping/>
  </p:clrMapOvr>
  <p:transition advTm="56948">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9142874" cy="700088"/>
          </a:xfrm>
        </p:spPr>
        <p:txBody>
          <a:bodyPr/>
          <a:lstStyle/>
          <a:p>
            <a:pPr marL="571500" indent="-571500" algn="ctr">
              <a:lnSpc>
                <a:spcPct val="150000"/>
              </a:lnSpc>
            </a:pPr>
            <a:r>
              <a:rPr lang="zh-CN" altLang="en-US" sz="3200" b="0" dirty="0" smtClean="0">
                <a:solidFill>
                  <a:schemeClr val="tx1"/>
                </a:solidFill>
                <a:latin typeface="宋体" pitchFamily="2" charset="-122"/>
                <a:ea typeface="宋体" pitchFamily="2" charset="-122"/>
              </a:rPr>
              <a:t>二</a:t>
            </a:r>
            <a:r>
              <a:rPr lang="en-US" altLang="zh-CN" sz="3200" b="0" dirty="0" smtClean="0">
                <a:solidFill>
                  <a:schemeClr val="tx1"/>
                </a:solidFill>
                <a:latin typeface="宋体" pitchFamily="2" charset="-122"/>
                <a:ea typeface="宋体" pitchFamily="2" charset="-122"/>
              </a:rPr>
              <a:t>. </a:t>
            </a:r>
            <a:r>
              <a:rPr lang="en-US" altLang="zh-CN" sz="3200" b="0" dirty="0">
                <a:solidFill>
                  <a:schemeClr val="tx1"/>
                </a:solidFill>
                <a:latin typeface="宋体" pitchFamily="2" charset="-122"/>
              </a:rPr>
              <a:t>CSNS</a:t>
            </a:r>
            <a:r>
              <a:rPr lang="zh-CN" altLang="en-US" sz="3200" b="0" dirty="0" smtClean="0">
                <a:solidFill>
                  <a:schemeClr val="tx1"/>
                </a:solidFill>
                <a:latin typeface="宋体" pitchFamily="2" charset="-122"/>
              </a:rPr>
              <a:t>的辐射源项</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5</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618444"/>
            <a:ext cx="4648809"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353980"/>
      </p:ext>
    </p:extLst>
  </p:cSld>
  <p:clrMapOvr>
    <a:masterClrMapping/>
  </p:clrMapOvr>
  <p:transition advTm="56948">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9142874" cy="700088"/>
          </a:xfrm>
        </p:spPr>
        <p:txBody>
          <a:bodyPr/>
          <a:lstStyle/>
          <a:p>
            <a:pPr marL="571500" indent="-571500" algn="ctr">
              <a:lnSpc>
                <a:spcPct val="150000"/>
              </a:lnSpc>
            </a:pPr>
            <a:r>
              <a:rPr lang="zh-CN" altLang="en-US" sz="3200" b="0" dirty="0">
                <a:solidFill>
                  <a:schemeClr val="tx1"/>
                </a:solidFill>
                <a:latin typeface="宋体" pitchFamily="2" charset="-122"/>
                <a:ea typeface="宋体" pitchFamily="2" charset="-122"/>
              </a:rPr>
              <a:t>三</a:t>
            </a:r>
            <a:r>
              <a:rPr lang="en-US" altLang="zh-CN" sz="3200" b="0" dirty="0" smtClean="0">
                <a:solidFill>
                  <a:schemeClr val="tx1"/>
                </a:solidFill>
                <a:latin typeface="宋体" pitchFamily="2" charset="-122"/>
                <a:ea typeface="宋体" pitchFamily="2" charset="-122"/>
              </a:rPr>
              <a:t>. </a:t>
            </a:r>
            <a:r>
              <a:rPr lang="en-US" altLang="zh-CN" sz="3200" b="0" dirty="0">
                <a:solidFill>
                  <a:schemeClr val="tx1"/>
                </a:solidFill>
                <a:latin typeface="宋体" pitchFamily="2" charset="-122"/>
              </a:rPr>
              <a:t>CSNS</a:t>
            </a:r>
            <a:r>
              <a:rPr lang="zh-CN" altLang="en-US" sz="3200" b="0" dirty="0">
                <a:solidFill>
                  <a:schemeClr val="tx1"/>
                </a:solidFill>
                <a:latin typeface="宋体" pitchFamily="2" charset="-122"/>
              </a:rPr>
              <a:t>的辐射防护监管和防护</a:t>
            </a:r>
            <a:r>
              <a:rPr lang="zh-CN" altLang="en-US" sz="3200" b="0" dirty="0" smtClean="0">
                <a:solidFill>
                  <a:schemeClr val="tx1"/>
                </a:solidFill>
                <a:latin typeface="宋体" pitchFamily="2" charset="-122"/>
              </a:rPr>
              <a:t>标准</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6</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4" name="矩形 3"/>
              <p:cNvSpPr/>
              <p:nvPr/>
            </p:nvSpPr>
            <p:spPr>
              <a:xfrm>
                <a:off x="179512" y="1483280"/>
                <a:ext cx="8784976" cy="4965590"/>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zh-CN" altLang="zh-CN" dirty="0"/>
                  <a:t>对</a:t>
                </a:r>
                <a:r>
                  <a:rPr lang="en-US" altLang="zh-CN" dirty="0"/>
                  <a:t>CSNS</a:t>
                </a:r>
                <a:r>
                  <a:rPr lang="zh-CN" altLang="zh-CN" dirty="0"/>
                  <a:t>的辐射防护</a:t>
                </a:r>
                <a:r>
                  <a:rPr lang="zh-CN" altLang="zh-CN" dirty="0" smtClean="0"/>
                  <a:t>评价采取</a:t>
                </a:r>
                <a:r>
                  <a:rPr lang="zh-CN" altLang="zh-CN" dirty="0"/>
                  <a:t>的</a:t>
                </a:r>
                <a:r>
                  <a:rPr lang="zh-CN" altLang="zh-CN" dirty="0">
                    <a:solidFill>
                      <a:srgbClr val="7030A0"/>
                    </a:solidFill>
                  </a:rPr>
                  <a:t>评价标准为以下三个</a:t>
                </a:r>
                <a:r>
                  <a:rPr lang="zh-CN" altLang="zh-CN" dirty="0" smtClean="0">
                    <a:solidFill>
                      <a:srgbClr val="7030A0"/>
                    </a:solidFill>
                  </a:rPr>
                  <a:t>方面</a:t>
                </a:r>
                <a:r>
                  <a:rPr lang="zh-CN" altLang="en-US" dirty="0" smtClean="0"/>
                  <a:t>：</a:t>
                </a:r>
                <a:endParaRPr lang="en-US" altLang="zh-CN" dirty="0" smtClean="0"/>
              </a:p>
              <a:p>
                <a:pPr marL="742950" lvl="1" indent="-285750" algn="l">
                  <a:lnSpc>
                    <a:spcPct val="150000"/>
                  </a:lnSpc>
                  <a:buFont typeface="Wingdings" panose="05000000000000000000" pitchFamily="2" charset="2"/>
                  <a:buChar char="l"/>
                </a:pPr>
                <a:r>
                  <a:rPr lang="zh-CN" altLang="zh-CN" sz="1200" dirty="0" smtClean="0">
                    <a:solidFill>
                      <a:srgbClr val="7030A0"/>
                    </a:solidFill>
                  </a:rPr>
                  <a:t>剂量</a:t>
                </a:r>
                <a:r>
                  <a:rPr lang="zh-CN" altLang="zh-CN" sz="1200" dirty="0">
                    <a:solidFill>
                      <a:srgbClr val="7030A0"/>
                    </a:solidFill>
                  </a:rPr>
                  <a:t>管理约束</a:t>
                </a:r>
                <a:r>
                  <a:rPr lang="zh-CN" altLang="zh-CN" sz="1200" dirty="0" smtClean="0">
                    <a:solidFill>
                      <a:srgbClr val="7030A0"/>
                    </a:solidFill>
                  </a:rPr>
                  <a:t>值</a:t>
                </a:r>
                <a:endParaRPr lang="en-US" altLang="zh-CN" sz="1200" dirty="0" smtClean="0">
                  <a:solidFill>
                    <a:srgbClr val="7030A0"/>
                  </a:solidFill>
                </a:endParaRPr>
              </a:p>
              <a:p>
                <a:pPr lvl="1" algn="l">
                  <a:lnSpc>
                    <a:spcPct val="150000"/>
                  </a:lnSpc>
                </a:pPr>
                <a:r>
                  <a:rPr lang="zh-CN" altLang="en-US" sz="1200" dirty="0" smtClean="0"/>
                  <a:t>工作人员：</a:t>
                </a:r>
                <a:r>
                  <a:rPr lang="en-US" altLang="zh-CN" sz="1200" dirty="0" smtClean="0"/>
                  <a:t>10 </a:t>
                </a:r>
                <a:r>
                  <a:rPr lang="en-US" altLang="zh-CN" sz="1200" dirty="0" err="1" smtClean="0"/>
                  <a:t>mSv</a:t>
                </a:r>
                <a:r>
                  <a:rPr lang="en-US" altLang="zh-CN" sz="1200" dirty="0" smtClean="0"/>
                  <a:t>/a, </a:t>
                </a:r>
                <a:r>
                  <a:rPr lang="zh-CN" altLang="en-US" sz="1200" dirty="0" smtClean="0"/>
                  <a:t>为 </a:t>
                </a:r>
                <a:r>
                  <a:rPr lang="en-US" altLang="zh-CN" sz="1200" dirty="0" smtClean="0"/>
                  <a:t>GB 18871-2002</a:t>
                </a:r>
                <a:r>
                  <a:rPr lang="zh-CN" altLang="en-US" sz="1200" dirty="0" smtClean="0"/>
                  <a:t>给出的基本限值</a:t>
                </a:r>
                <a:r>
                  <a:rPr lang="en-US" altLang="zh-CN" sz="1200" dirty="0" smtClean="0"/>
                  <a:t>20 </a:t>
                </a:r>
                <a:r>
                  <a:rPr lang="en-US" altLang="zh-CN" sz="1200" dirty="0" err="1" smtClean="0"/>
                  <a:t>mSv</a:t>
                </a:r>
                <a:r>
                  <a:rPr lang="en-US" altLang="zh-CN" sz="1200" dirty="0" smtClean="0"/>
                  <a:t>/a</a:t>
                </a:r>
                <a:r>
                  <a:rPr lang="zh-CN" altLang="en-US" sz="1200" dirty="0" smtClean="0"/>
                  <a:t>的</a:t>
                </a:r>
                <a:r>
                  <a:rPr lang="en-US" altLang="zh-CN" sz="1200" dirty="0" smtClean="0"/>
                  <a:t>1/2</a:t>
                </a:r>
                <a:r>
                  <a:rPr lang="zh-CN" altLang="en-US" sz="1200" dirty="0" smtClean="0"/>
                  <a:t>；</a:t>
                </a:r>
                <a:endParaRPr lang="en-US" altLang="zh-CN" sz="1200" dirty="0" smtClean="0"/>
              </a:p>
              <a:p>
                <a:pPr lvl="1" algn="l">
                  <a:lnSpc>
                    <a:spcPct val="150000"/>
                  </a:lnSpc>
                </a:pPr>
                <a:r>
                  <a:rPr lang="zh-CN" altLang="en-US" sz="1200" dirty="0"/>
                  <a:t> </a:t>
                </a:r>
                <a:r>
                  <a:rPr lang="zh-CN" altLang="en-US" sz="1200" dirty="0" smtClean="0"/>
                  <a:t>                普通公众： </a:t>
                </a:r>
                <a:r>
                  <a:rPr lang="en-US" altLang="zh-CN" sz="1200" dirty="0" smtClean="0"/>
                  <a:t>0.1 </a:t>
                </a:r>
                <a:r>
                  <a:rPr lang="en-US" altLang="zh-CN" sz="1200" dirty="0" err="1" smtClean="0"/>
                  <a:t>mSv</a:t>
                </a:r>
                <a:r>
                  <a:rPr lang="en-US" altLang="zh-CN" sz="1200" dirty="0" smtClean="0"/>
                  <a:t>/a,</a:t>
                </a:r>
                <a:r>
                  <a:rPr lang="zh-CN" altLang="en-US" sz="1200" dirty="0"/>
                  <a:t>为 </a:t>
                </a:r>
                <a:r>
                  <a:rPr lang="en-US" altLang="zh-CN" sz="1200" dirty="0"/>
                  <a:t>GB 18871-2002</a:t>
                </a:r>
                <a:r>
                  <a:rPr lang="zh-CN" altLang="en-US" sz="1200" dirty="0"/>
                  <a:t>给出的基本限值</a:t>
                </a:r>
                <a:r>
                  <a:rPr lang="zh-CN" altLang="en-US" sz="1200" dirty="0" smtClean="0"/>
                  <a:t>的</a:t>
                </a:r>
                <a:r>
                  <a:rPr lang="en-US" altLang="zh-CN" sz="1200" dirty="0" smtClean="0"/>
                  <a:t>1 </a:t>
                </a:r>
                <a:r>
                  <a:rPr lang="en-US" altLang="zh-CN" sz="1200" dirty="0" err="1" smtClean="0"/>
                  <a:t>mSv</a:t>
                </a:r>
                <a:r>
                  <a:rPr lang="en-US" altLang="zh-CN" sz="1200" dirty="0" smtClean="0"/>
                  <a:t>/a</a:t>
                </a:r>
                <a:r>
                  <a:rPr lang="zh-CN" altLang="en-US" sz="1200" dirty="0" smtClean="0"/>
                  <a:t>的</a:t>
                </a:r>
                <a:r>
                  <a:rPr lang="en-US" altLang="zh-CN" sz="1200" dirty="0" smtClean="0"/>
                  <a:t>1/10</a:t>
                </a:r>
                <a:r>
                  <a:rPr lang="zh-CN" altLang="en-US" sz="1200" dirty="0" smtClean="0"/>
                  <a:t>；</a:t>
                </a:r>
                <a:endParaRPr lang="en-US" altLang="zh-CN" sz="1200" dirty="0" smtClean="0"/>
              </a:p>
              <a:p>
                <a:pPr lvl="1" algn="l">
                  <a:lnSpc>
                    <a:spcPct val="150000"/>
                  </a:lnSpc>
                </a:pPr>
                <a:r>
                  <a:rPr lang="en-US" altLang="zh-CN" sz="1200" dirty="0" smtClean="0"/>
                  <a:t>                  </a:t>
                </a:r>
                <a:r>
                  <a:rPr lang="zh-CN" altLang="en-US" sz="1200" dirty="0" smtClean="0"/>
                  <a:t>特殊公众（</a:t>
                </a:r>
                <a:r>
                  <a:rPr lang="zh-CN" altLang="zh-CN" sz="1200" dirty="0"/>
                  <a:t>外来进行短期科研的</a:t>
                </a:r>
                <a:r>
                  <a:rPr lang="zh-CN" altLang="zh-CN" sz="1200" dirty="0" smtClean="0"/>
                  <a:t>人员</a:t>
                </a:r>
                <a:r>
                  <a:rPr lang="zh-CN" altLang="en-US" sz="1200" dirty="0" smtClean="0"/>
                  <a:t>）：</a:t>
                </a:r>
                <a:r>
                  <a:rPr lang="en-US" altLang="zh-CN" sz="1200" dirty="0" smtClean="0"/>
                  <a:t>0.5 </a:t>
                </a:r>
                <a:r>
                  <a:rPr lang="en-US" altLang="zh-CN" sz="1200" dirty="0" err="1" smtClean="0"/>
                  <a:t>mSv</a:t>
                </a:r>
                <a:r>
                  <a:rPr lang="en-US" altLang="zh-CN" sz="1200" dirty="0" smtClean="0"/>
                  <a:t>/a.</a:t>
                </a:r>
                <a:endParaRPr lang="en-US" altLang="zh-CN" sz="1200" dirty="0"/>
              </a:p>
              <a:p>
                <a:pPr lvl="1" algn="l">
                  <a:lnSpc>
                    <a:spcPct val="150000"/>
                  </a:lnSpc>
                </a:pPr>
                <a:r>
                  <a:rPr lang="zh-CN" altLang="en-US" sz="1200" dirty="0"/>
                  <a:t>屏蔽</a:t>
                </a:r>
                <a:r>
                  <a:rPr lang="zh-CN" altLang="en-US" sz="1200" dirty="0" smtClean="0"/>
                  <a:t>设计的</a:t>
                </a:r>
                <a:r>
                  <a:rPr lang="zh-CN" altLang="en-US" sz="1200" dirty="0" smtClean="0">
                    <a:solidFill>
                      <a:srgbClr val="7030A0"/>
                    </a:solidFill>
                  </a:rPr>
                  <a:t>剂量率限值和辐射分区</a:t>
                </a:r>
                <a:r>
                  <a:rPr lang="zh-CN" altLang="en-US" sz="1200" dirty="0" smtClean="0"/>
                  <a:t>：</a:t>
                </a:r>
                <a:endParaRPr lang="en-US" altLang="zh-CN" sz="1200" dirty="0" smtClean="0"/>
              </a:p>
              <a:p>
                <a:pPr lvl="1" algn="l">
                  <a:lnSpc>
                    <a:spcPct val="150000"/>
                  </a:lnSpc>
                </a:pPr>
                <a:r>
                  <a:rPr lang="en-US" altLang="zh-CN" sz="1200" b="1" dirty="0" smtClean="0"/>
                  <a:t>           </a:t>
                </a:r>
                <a:r>
                  <a:rPr lang="zh-CN" altLang="zh-CN" sz="1200" b="1" dirty="0" smtClean="0"/>
                  <a:t>监督</a:t>
                </a:r>
                <a:r>
                  <a:rPr lang="zh-CN" altLang="zh-CN" sz="1200" b="1" dirty="0"/>
                  <a:t>区Ⅰ</a:t>
                </a:r>
                <a:r>
                  <a:rPr lang="zh-CN" altLang="zh-CN" sz="1200" dirty="0"/>
                  <a:t>：</a:t>
                </a:r>
                <a:r>
                  <a:rPr lang="zh-CN" altLang="zh-CN" sz="1200" dirty="0" smtClean="0"/>
                  <a:t>直线加速器、</a:t>
                </a:r>
                <a:r>
                  <a:rPr lang="zh-CN" altLang="zh-CN" sz="1200" dirty="0"/>
                  <a:t>储存</a:t>
                </a:r>
                <a:r>
                  <a:rPr lang="zh-CN" altLang="zh-CN" sz="1200" dirty="0" smtClean="0"/>
                  <a:t>环设备</a:t>
                </a:r>
                <a:r>
                  <a:rPr lang="zh-CN" altLang="zh-CN" sz="1200" dirty="0"/>
                  <a:t>间、中子散射大厅和各屏蔽体</a:t>
                </a:r>
                <a:r>
                  <a:rPr lang="zh-CN" altLang="zh-CN" sz="1200" dirty="0" smtClean="0"/>
                  <a:t>外表面，取</a:t>
                </a:r>
                <a:r>
                  <a:rPr lang="en-US" altLang="zh-CN" sz="1200" dirty="0" smtClean="0"/>
                  <a:t>2.5 </a:t>
                </a:r>
                <a:r>
                  <a:rPr lang="en-US" altLang="zh-CN" sz="1200" dirty="0" err="1"/>
                  <a:t>μSv</a:t>
                </a:r>
                <a:r>
                  <a:rPr lang="en-US" altLang="zh-CN" sz="1200" dirty="0"/>
                  <a:t>/h</a:t>
                </a:r>
                <a:r>
                  <a:rPr lang="zh-CN" altLang="en-US" sz="1200" dirty="0" smtClean="0"/>
                  <a:t>      </a:t>
                </a:r>
                <a:r>
                  <a:rPr lang="zh-CN" altLang="zh-CN" sz="1200" dirty="0" smtClean="0"/>
                  <a:t>；</a:t>
                </a:r>
                <a:endParaRPr lang="zh-CN" altLang="zh-CN" sz="1200" dirty="0"/>
              </a:p>
              <a:p>
                <a:pPr lvl="1" algn="l">
                  <a:lnSpc>
                    <a:spcPct val="150000"/>
                  </a:lnSpc>
                </a:pPr>
                <a:r>
                  <a:rPr lang="en-US" altLang="zh-CN" sz="1200" b="1" dirty="0" smtClean="0"/>
                  <a:t>           </a:t>
                </a:r>
                <a:r>
                  <a:rPr lang="zh-CN" altLang="zh-CN" sz="1200" b="1" dirty="0" smtClean="0"/>
                  <a:t>监督</a:t>
                </a:r>
                <a:r>
                  <a:rPr lang="zh-CN" altLang="zh-CN" sz="1200" b="1" dirty="0"/>
                  <a:t>区</a:t>
                </a:r>
                <a:r>
                  <a:rPr lang="zh-CN" altLang="zh-CN" sz="1200" b="1" dirty="0" smtClean="0"/>
                  <a:t>Ⅱ</a:t>
                </a:r>
                <a:r>
                  <a:rPr lang="zh-CN" altLang="en-US" sz="1200" b="1" dirty="0" smtClean="0"/>
                  <a:t>（特定工作人员可临时进入）</a:t>
                </a:r>
                <a:r>
                  <a:rPr lang="zh-CN" altLang="zh-CN" sz="1200" dirty="0" smtClean="0"/>
                  <a:t>：</a:t>
                </a:r>
                <a:r>
                  <a:rPr lang="zh-CN" altLang="en-US" sz="1200" dirty="0" smtClean="0"/>
                  <a:t>靶站顶部</a:t>
                </a:r>
                <a:r>
                  <a:rPr lang="en-US" altLang="zh-CN" sz="1200" dirty="0" err="1" smtClean="0"/>
                  <a:t>Haybay</a:t>
                </a:r>
                <a:r>
                  <a:rPr lang="zh-CN" altLang="en-US" sz="1200" dirty="0" smtClean="0"/>
                  <a:t>区、反冲中子实验厅，</a:t>
                </a:r>
                <a:r>
                  <a:rPr lang="zh-CN" altLang="zh-CN" sz="1200" dirty="0" smtClean="0"/>
                  <a:t>取</a:t>
                </a:r>
                <a:r>
                  <a:rPr lang="en-US" altLang="zh-CN" sz="1200" dirty="0"/>
                  <a:t>25 </a:t>
                </a:r>
                <a:r>
                  <a:rPr lang="en-US" altLang="zh-CN" sz="1200" dirty="0" err="1"/>
                  <a:t>μSv</a:t>
                </a:r>
                <a:r>
                  <a:rPr lang="en-US" altLang="zh-CN" sz="1200" dirty="0"/>
                  <a:t>/h</a:t>
                </a:r>
                <a:r>
                  <a:rPr lang="zh-CN" altLang="zh-CN" sz="1200" dirty="0" smtClean="0"/>
                  <a:t>；</a:t>
                </a:r>
              </a:p>
              <a:p>
                <a:pPr lvl="1" algn="l">
                  <a:lnSpc>
                    <a:spcPct val="150000"/>
                  </a:lnSpc>
                </a:pPr>
                <a:r>
                  <a:rPr lang="en-US" altLang="zh-CN" sz="1200" b="1" dirty="0" smtClean="0"/>
                  <a:t>           </a:t>
                </a:r>
                <a:r>
                  <a:rPr lang="zh-CN" altLang="zh-CN" sz="1200" b="1" dirty="0" smtClean="0"/>
                  <a:t>控制区</a:t>
                </a:r>
                <a:r>
                  <a:rPr lang="zh-CN" altLang="zh-CN" sz="1200" dirty="0" smtClean="0"/>
                  <a:t>：直线加速器主隧道、储存环主隧道、靶站热室，靶站屏蔽体以内区域等；</a:t>
                </a:r>
              </a:p>
              <a:p>
                <a:pPr lvl="1" algn="l">
                  <a:lnSpc>
                    <a:spcPct val="150000"/>
                  </a:lnSpc>
                </a:pPr>
                <a:r>
                  <a:rPr lang="en-US" altLang="zh-CN" sz="1200" b="1" dirty="0" smtClean="0"/>
                  <a:t>            </a:t>
                </a:r>
                <a:r>
                  <a:rPr lang="zh-CN" altLang="zh-CN" sz="1200" b="1" dirty="0" smtClean="0"/>
                  <a:t>边界</a:t>
                </a:r>
                <a:r>
                  <a:rPr lang="zh-CN" altLang="zh-CN" sz="1200" b="1" dirty="0"/>
                  <a:t>：</a:t>
                </a:r>
                <a:r>
                  <a:rPr lang="en-US" altLang="zh-CN" sz="1200" dirty="0"/>
                  <a:t>CSNS</a:t>
                </a:r>
                <a:r>
                  <a:rPr lang="zh-CN" altLang="zh-CN" sz="1200" dirty="0"/>
                  <a:t>产生的辐射对场址边界的剂量贡献不超过</a:t>
                </a:r>
                <a:r>
                  <a:rPr lang="en-US" altLang="zh-CN" sz="1200" dirty="0"/>
                  <a:t>0</a:t>
                </a:r>
                <a:r>
                  <a:rPr lang="en-US" altLang="zh-CN" sz="1200" b="1" dirty="0"/>
                  <a:t>.</a:t>
                </a:r>
                <a:r>
                  <a:rPr lang="en-US" altLang="zh-CN" sz="1200" dirty="0"/>
                  <a:t>08 </a:t>
                </a:r>
                <a:r>
                  <a:rPr lang="en-US" altLang="zh-CN" sz="1200" dirty="0" err="1"/>
                  <a:t>mSv</a:t>
                </a:r>
                <a:r>
                  <a:rPr lang="en-US" altLang="zh-CN" sz="1200" dirty="0"/>
                  <a:t>/a</a:t>
                </a:r>
                <a:r>
                  <a:rPr lang="zh-CN" altLang="zh-CN" sz="1200" dirty="0" smtClean="0"/>
                  <a:t>；</a:t>
                </a:r>
                <a:endParaRPr lang="en-US" altLang="zh-CN" sz="1200" dirty="0"/>
              </a:p>
              <a:p>
                <a:pPr marL="742950" lvl="1" indent="-285750" algn="l">
                  <a:lnSpc>
                    <a:spcPct val="150000"/>
                  </a:lnSpc>
                  <a:buFont typeface="Wingdings" panose="05000000000000000000" pitchFamily="2" charset="2"/>
                  <a:buChar char="l"/>
                </a:pPr>
                <a:r>
                  <a:rPr lang="zh-CN" altLang="zh-CN" sz="1200" dirty="0" smtClean="0">
                    <a:solidFill>
                      <a:srgbClr val="7030A0"/>
                    </a:solidFill>
                  </a:rPr>
                  <a:t>废水</a:t>
                </a:r>
                <a:r>
                  <a:rPr lang="zh-CN" altLang="zh-CN" sz="1200" dirty="0">
                    <a:solidFill>
                      <a:srgbClr val="7030A0"/>
                    </a:solidFill>
                  </a:rPr>
                  <a:t>排放评价管理</a:t>
                </a:r>
                <a:r>
                  <a:rPr lang="zh-CN" altLang="zh-CN" sz="1200" dirty="0" smtClean="0">
                    <a:solidFill>
                      <a:srgbClr val="7030A0"/>
                    </a:solidFill>
                  </a:rPr>
                  <a:t>标准</a:t>
                </a:r>
                <a:endParaRPr lang="en-US" altLang="zh-CN" sz="1200" dirty="0" smtClean="0">
                  <a:solidFill>
                    <a:srgbClr val="7030A0"/>
                  </a:solidFill>
                </a:endParaRPr>
              </a:p>
              <a:p>
                <a:pPr lvl="2" algn="l">
                  <a:lnSpc>
                    <a:spcPct val="150000"/>
                  </a:lnSpc>
                </a:pPr>
                <a:r>
                  <a:rPr lang="zh-CN" altLang="zh-CN" sz="1200" dirty="0"/>
                  <a:t>依据《电离辐射防护与辐射源安全基本标准》（</a:t>
                </a:r>
                <a:r>
                  <a:rPr lang="en-US" altLang="zh-CN" sz="1200" dirty="0"/>
                  <a:t>GB 18871</a:t>
                </a:r>
                <a:r>
                  <a:rPr lang="zh-CN" altLang="zh-CN" sz="1200" dirty="0"/>
                  <a:t>－</a:t>
                </a:r>
                <a:r>
                  <a:rPr lang="en-US" altLang="zh-CN" sz="1200" dirty="0"/>
                  <a:t>2002</a:t>
                </a:r>
                <a:r>
                  <a:rPr lang="zh-CN" altLang="zh-CN" sz="1200" dirty="0" smtClean="0"/>
                  <a:t>）</a:t>
                </a:r>
                <a:r>
                  <a:rPr lang="zh-CN" altLang="en-US" sz="1200" dirty="0" smtClean="0"/>
                  <a:t>排放和管理。</a:t>
                </a:r>
                <a:endParaRPr lang="en-US" altLang="zh-CN" sz="1200" dirty="0"/>
              </a:p>
              <a:p>
                <a:pPr marL="742950" lvl="1" indent="-285750" algn="l">
                  <a:lnSpc>
                    <a:spcPct val="150000"/>
                  </a:lnSpc>
                  <a:buFont typeface="Wingdings" panose="05000000000000000000" pitchFamily="2" charset="2"/>
                  <a:buChar char="l"/>
                </a:pPr>
                <a:r>
                  <a:rPr lang="zh-CN" altLang="zh-CN" sz="1200" dirty="0" smtClean="0">
                    <a:solidFill>
                      <a:srgbClr val="7030A0"/>
                    </a:solidFill>
                  </a:rPr>
                  <a:t>豁免</a:t>
                </a:r>
                <a:r>
                  <a:rPr lang="zh-CN" altLang="zh-CN" sz="1200" dirty="0">
                    <a:solidFill>
                      <a:srgbClr val="7030A0"/>
                    </a:solidFill>
                  </a:rPr>
                  <a:t>值与豁免</a:t>
                </a:r>
                <a:r>
                  <a:rPr lang="zh-CN" altLang="zh-CN" sz="1200" dirty="0" smtClean="0">
                    <a:solidFill>
                      <a:srgbClr val="7030A0"/>
                    </a:solidFill>
                  </a:rPr>
                  <a:t>水平</a:t>
                </a:r>
                <a:endParaRPr lang="en-US" altLang="zh-CN" sz="1200" dirty="0" smtClean="0">
                  <a:solidFill>
                    <a:srgbClr val="7030A0"/>
                  </a:solidFill>
                </a:endParaRPr>
              </a:p>
              <a:p>
                <a:pPr lvl="2" algn="l">
                  <a:lnSpc>
                    <a:spcPct val="150000"/>
                  </a:lnSpc>
                </a:pPr>
                <a:r>
                  <a:rPr lang="zh-CN" altLang="en-US" sz="1200" dirty="0" smtClean="0"/>
                  <a:t>依</a:t>
                </a:r>
                <a:r>
                  <a:rPr lang="zh-CN" altLang="zh-CN" sz="1200" dirty="0" smtClean="0"/>
                  <a:t>据</a:t>
                </a:r>
                <a:r>
                  <a:rPr lang="zh-CN" altLang="zh-CN" sz="1200" dirty="0"/>
                  <a:t>国标</a:t>
                </a:r>
                <a:r>
                  <a:rPr lang="en-US" altLang="zh-CN" sz="1200" dirty="0"/>
                  <a:t>GB 18871</a:t>
                </a:r>
                <a:r>
                  <a:rPr lang="zh-CN" altLang="zh-CN" sz="1200" dirty="0"/>
                  <a:t>－</a:t>
                </a:r>
                <a:r>
                  <a:rPr lang="en-US" altLang="zh-CN" sz="1200" dirty="0"/>
                  <a:t>2002</a:t>
                </a:r>
                <a:r>
                  <a:rPr lang="zh-CN" altLang="zh-CN" sz="1200" dirty="0"/>
                  <a:t>中附录</a:t>
                </a:r>
                <a:r>
                  <a:rPr lang="en-US" altLang="zh-CN" sz="1200" dirty="0"/>
                  <a:t>A</a:t>
                </a:r>
                <a:r>
                  <a:rPr lang="zh-CN" altLang="zh-CN" sz="1200" dirty="0"/>
                  <a:t>关于豁免的</a:t>
                </a:r>
                <a:r>
                  <a:rPr lang="zh-CN" altLang="zh-CN" sz="1200" dirty="0" smtClean="0"/>
                  <a:t>描述</a:t>
                </a:r>
                <a:r>
                  <a:rPr lang="zh-CN" altLang="en-US" sz="1200" dirty="0" smtClean="0"/>
                  <a:t>，评估活化程度以及是否可以豁免：</a:t>
                </a:r>
                <a:endParaRPr lang="en-US" altLang="zh-CN" sz="1200" dirty="0"/>
              </a:p>
              <a:p>
                <a:pPr lvl="2" algn="l">
                  <a:lnSpc>
                    <a:spcPct val="150000"/>
                  </a:lnSpc>
                </a:pPr>
                <a14:m>
                  <m:oMathPara xmlns:m="http://schemas.openxmlformats.org/officeDocument/2006/math">
                    <m:oMathParaPr>
                      <m:jc m:val="centerGroup"/>
                    </m:oMathParaPr>
                    <m:oMath xmlns:m="http://schemas.openxmlformats.org/officeDocument/2006/math">
                      <m:nary>
                        <m:naryPr>
                          <m:chr m:val="∑"/>
                          <m:limLoc m:val="undOvr"/>
                          <m:supHide m:val="on"/>
                          <m:ctrlPr>
                            <a:rPr lang="zh-CN" altLang="zh-CN" sz="1200" i="1">
                              <a:latin typeface="Cambria Math" panose="02040503050406030204" pitchFamily="18" charset="0"/>
                            </a:rPr>
                          </m:ctrlPr>
                        </m:naryPr>
                        <m:sub>
                          <m:r>
                            <a:rPr lang="en-US" altLang="zh-CN" sz="1200" i="1">
                              <a:latin typeface="Cambria Math" panose="02040503050406030204" pitchFamily="18" charset="0"/>
                            </a:rPr>
                            <m:t>𝑖</m:t>
                          </m:r>
                        </m:sub>
                        <m:sup/>
                        <m:e>
                          <m:f>
                            <m:fPr>
                              <m:ctrlPr>
                                <a:rPr lang="zh-CN" altLang="zh-CN" sz="1200" i="1">
                                  <a:latin typeface="Cambria Math" panose="02040503050406030204" pitchFamily="18" charset="0"/>
                                </a:rPr>
                              </m:ctrlPr>
                            </m:fPr>
                            <m:num>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𝐶</m:t>
                                  </m:r>
                                </m:e>
                                <m:sub>
                                  <m:r>
                                    <a:rPr lang="en-US" altLang="zh-CN" sz="1200" i="1">
                                      <a:latin typeface="Cambria Math" panose="02040503050406030204" pitchFamily="18" charset="0"/>
                                    </a:rPr>
                                    <m:t>𝑖</m:t>
                                  </m:r>
                                </m:sub>
                              </m:sSub>
                            </m:num>
                            <m:den>
                              <m:sSub>
                                <m:sSubPr>
                                  <m:ctrlPr>
                                    <a:rPr lang="zh-CN" altLang="zh-CN" sz="1200" i="1">
                                      <a:latin typeface="Cambria Math" panose="02040503050406030204" pitchFamily="18" charset="0"/>
                                    </a:rPr>
                                  </m:ctrlPr>
                                </m:sSubPr>
                                <m:e>
                                  <m:r>
                                    <a:rPr lang="en-US" altLang="zh-CN" sz="1200" i="1">
                                      <a:latin typeface="Cambria Math" panose="02040503050406030204" pitchFamily="18" charset="0"/>
                                    </a:rPr>
                                    <m:t>𝐶</m:t>
                                  </m:r>
                                </m:e>
                                <m:sub>
                                  <m:r>
                                    <a:rPr lang="en-US" altLang="zh-CN" sz="1200" i="1">
                                      <a:latin typeface="Cambria Math" panose="02040503050406030204" pitchFamily="18" charset="0"/>
                                    </a:rPr>
                                    <m:t>𝑖𝑒𝑥𝑝</m:t>
                                  </m:r>
                                </m:sub>
                              </m:sSub>
                            </m:den>
                          </m:f>
                        </m:e>
                      </m:nary>
                      <m:r>
                        <a:rPr lang="en-US" altLang="zh-CN" sz="1200" i="1">
                          <a:latin typeface="Cambria Math" panose="02040503050406030204" pitchFamily="18" charset="0"/>
                        </a:rPr>
                        <m:t>&lt;1    </m:t>
                      </m:r>
                    </m:oMath>
                  </m:oMathPara>
                </a14:m>
                <a:endParaRPr lang="zh-CN" altLang="zh-CN" sz="1200" dirty="0"/>
              </a:p>
              <a:p>
                <a:pPr lvl="2" algn="l">
                  <a:lnSpc>
                    <a:spcPct val="150000"/>
                  </a:lnSpc>
                </a:pPr>
                <a:endParaRPr lang="zh-CN" altLang="zh-CN" sz="1200" dirty="0"/>
              </a:p>
            </p:txBody>
          </p:sp>
        </mc:Choice>
        <mc:Fallback xmlns="">
          <p:sp>
            <p:nvSpPr>
              <p:cNvPr id="4" name="矩形 3"/>
              <p:cNvSpPr>
                <a:spLocks noRot="1" noChangeAspect="1" noMove="1" noResize="1" noEditPoints="1" noAdjustHandles="1" noChangeArrowheads="1" noChangeShapeType="1" noTextEdit="1"/>
              </p:cNvSpPr>
              <p:nvPr/>
            </p:nvSpPr>
            <p:spPr>
              <a:xfrm>
                <a:off x="179512" y="1483280"/>
                <a:ext cx="8784976" cy="4965590"/>
              </a:xfrm>
              <a:prstGeom prst="rect">
                <a:avLst/>
              </a:prstGeom>
              <a:blipFill rotWithShape="0">
                <a:blip r:embed="rId3"/>
                <a:stretch>
                  <a:fillRect l="-69"/>
                </a:stretch>
              </a:blipFill>
            </p:spPr>
            <p:txBody>
              <a:bodyPr/>
              <a:lstStyle/>
              <a:p>
                <a:r>
                  <a:rPr lang="zh-CN" altLang="en-US">
                    <a:noFill/>
                  </a:rPr>
                  <a:t> </a:t>
                </a:r>
              </a:p>
            </p:txBody>
          </p:sp>
        </mc:Fallback>
      </mc:AlternateContent>
      <p:sp>
        <p:nvSpPr>
          <p:cNvPr id="3" name="左大括号 2"/>
          <p:cNvSpPr/>
          <p:nvPr/>
        </p:nvSpPr>
        <p:spPr bwMode="auto">
          <a:xfrm>
            <a:off x="1331640" y="2562880"/>
            <a:ext cx="117727" cy="360040"/>
          </a:xfrm>
          <a:prstGeom prst="leftBrac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pitchFamily="34" charset="0"/>
              <a:ea typeface="宋体" pitchFamily="2" charset="-122"/>
            </a:endParaRPr>
          </a:p>
        </p:txBody>
      </p:sp>
      <p:sp>
        <p:nvSpPr>
          <p:cNvPr id="5" name="矩形 4"/>
          <p:cNvSpPr/>
          <p:nvPr/>
        </p:nvSpPr>
        <p:spPr bwMode="auto">
          <a:xfrm>
            <a:off x="827584" y="2634622"/>
            <a:ext cx="360040" cy="216555"/>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CN" altLang="en-US" sz="1200" dirty="0" smtClean="0"/>
              <a:t>公  众</a:t>
            </a:r>
            <a:endParaRPr lang="zh-CN" altLang="en-US" sz="1200" dirty="0"/>
          </a:p>
        </p:txBody>
      </p:sp>
    </p:spTree>
    <p:extLst>
      <p:ext uri="{BB962C8B-B14F-4D97-AF65-F5344CB8AC3E}">
        <p14:creationId xmlns:p14="http://schemas.microsoft.com/office/powerpoint/2010/main" val="351887735"/>
      </p:ext>
    </p:extLst>
  </p:cSld>
  <p:clrMapOvr>
    <a:masterClrMapping/>
  </p:clrMapOvr>
  <p:transition advTm="56948">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9142874" cy="700088"/>
          </a:xfrm>
        </p:spPr>
        <p:txBody>
          <a:bodyPr/>
          <a:lstStyle/>
          <a:p>
            <a:pPr marL="571500" indent="-571500" algn="ctr">
              <a:lnSpc>
                <a:spcPct val="150000"/>
              </a:lnSpc>
            </a:pPr>
            <a:r>
              <a:rPr lang="zh-CN" altLang="en-US" sz="3200" b="0" dirty="0" smtClean="0">
                <a:solidFill>
                  <a:schemeClr val="tx1"/>
                </a:solidFill>
                <a:latin typeface="宋体" pitchFamily="2" charset="-122"/>
                <a:ea typeface="宋体" pitchFamily="2" charset="-122"/>
              </a:rPr>
              <a:t>四</a:t>
            </a:r>
            <a:r>
              <a:rPr lang="en-US" altLang="zh-CN" sz="3200" b="0" dirty="0" smtClean="0">
                <a:solidFill>
                  <a:schemeClr val="tx1"/>
                </a:solidFill>
                <a:latin typeface="宋体" pitchFamily="2" charset="-122"/>
                <a:ea typeface="宋体" pitchFamily="2" charset="-122"/>
              </a:rPr>
              <a:t>. </a:t>
            </a:r>
            <a:r>
              <a:rPr lang="en-US" altLang="zh-CN" sz="3200" b="0" dirty="0">
                <a:solidFill>
                  <a:schemeClr val="tx1"/>
                </a:solidFill>
                <a:latin typeface="宋体" pitchFamily="2" charset="-122"/>
              </a:rPr>
              <a:t>CSNS</a:t>
            </a:r>
            <a:r>
              <a:rPr lang="zh-CN" altLang="en-US" sz="3200" b="0" dirty="0">
                <a:solidFill>
                  <a:schemeClr val="tx1"/>
                </a:solidFill>
                <a:latin typeface="宋体" pitchFamily="2" charset="-122"/>
              </a:rPr>
              <a:t>的屏蔽</a:t>
            </a:r>
            <a:r>
              <a:rPr lang="zh-CN" altLang="en-US" sz="3200" b="0" dirty="0" smtClean="0">
                <a:solidFill>
                  <a:schemeClr val="tx1"/>
                </a:solidFill>
                <a:latin typeface="宋体" pitchFamily="2" charset="-122"/>
              </a:rPr>
              <a:t>设计方法</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7</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矩形 3"/>
          <p:cNvSpPr/>
          <p:nvPr/>
        </p:nvSpPr>
        <p:spPr>
          <a:xfrm>
            <a:off x="179512" y="1483280"/>
            <a:ext cx="8784976" cy="3554819"/>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zh-CN" altLang="en-US" dirty="0" smtClean="0">
                <a:solidFill>
                  <a:srgbClr val="7030A0"/>
                </a:solidFill>
              </a:rPr>
              <a:t>设计方法：经验公式估算</a:t>
            </a:r>
            <a:r>
              <a:rPr lang="en-US" altLang="zh-CN" dirty="0" smtClean="0">
                <a:solidFill>
                  <a:srgbClr val="7030A0"/>
                </a:solidFill>
              </a:rPr>
              <a:t>+ </a:t>
            </a:r>
            <a:r>
              <a:rPr lang="zh-CN" altLang="en-US" dirty="0" smtClean="0">
                <a:solidFill>
                  <a:srgbClr val="7030A0"/>
                </a:solidFill>
              </a:rPr>
              <a:t>蒙特卡洛程序模拟计算</a:t>
            </a:r>
            <a:endParaRPr lang="en-US" altLang="zh-CN" dirty="0" smtClean="0">
              <a:solidFill>
                <a:srgbClr val="7030A0"/>
              </a:solidFill>
            </a:endParaRPr>
          </a:p>
          <a:p>
            <a:pPr marL="742950" lvl="1" indent="-285750" algn="l">
              <a:lnSpc>
                <a:spcPct val="150000"/>
              </a:lnSpc>
              <a:buFont typeface="Arial" panose="020B0604020202020204" pitchFamily="34" charset="0"/>
              <a:buChar char="•"/>
            </a:pPr>
            <a:r>
              <a:rPr lang="zh-CN" altLang="zh-CN" sz="1200" dirty="0" smtClean="0"/>
              <a:t>加速器</a:t>
            </a:r>
            <a:r>
              <a:rPr lang="zh-CN" altLang="zh-CN" sz="1200" dirty="0"/>
              <a:t>主屏蔽墙设计</a:t>
            </a:r>
            <a:r>
              <a:rPr lang="zh-CN" altLang="zh-CN" sz="1200" dirty="0" smtClean="0"/>
              <a:t>：</a:t>
            </a:r>
            <a:r>
              <a:rPr lang="en-US" altLang="zh-CN" sz="1200" dirty="0" smtClean="0"/>
              <a:t>BULK + FLUKA</a:t>
            </a:r>
            <a:r>
              <a:rPr lang="zh-CN" altLang="en-US" sz="1200" dirty="0" smtClean="0"/>
              <a:t>。</a:t>
            </a:r>
            <a:endParaRPr lang="en-US" altLang="zh-CN" sz="1200" dirty="0" smtClean="0"/>
          </a:p>
          <a:p>
            <a:pPr lvl="2" algn="l">
              <a:lnSpc>
                <a:spcPct val="150000"/>
              </a:lnSpc>
            </a:pPr>
            <a:r>
              <a:rPr lang="en-US" altLang="zh-CN" sz="1200" dirty="0" smtClean="0"/>
              <a:t>   BULK</a:t>
            </a:r>
            <a:r>
              <a:rPr lang="zh-CN" altLang="zh-CN" sz="1200" dirty="0"/>
              <a:t>程序中考虑了</a:t>
            </a:r>
            <a:r>
              <a:rPr lang="en-US" altLang="zh-CN" sz="1200" dirty="0" err="1" smtClean="0"/>
              <a:t>Tesch</a:t>
            </a:r>
            <a:r>
              <a:rPr lang="zh-CN" altLang="zh-CN" sz="1200" dirty="0" smtClean="0"/>
              <a:t>半经验公式</a:t>
            </a:r>
            <a:r>
              <a:rPr lang="zh-CN" altLang="en-US" sz="1200" dirty="0"/>
              <a:t>（</a:t>
            </a:r>
            <a:r>
              <a:rPr lang="en-US" altLang="zh-CN" sz="1200" dirty="0"/>
              <a:t>&lt; 1GeV</a:t>
            </a:r>
            <a:r>
              <a:rPr lang="zh-CN" altLang="en-US" sz="1200" dirty="0"/>
              <a:t>）</a:t>
            </a:r>
            <a:r>
              <a:rPr lang="zh-CN" altLang="zh-CN" sz="1200" dirty="0" smtClean="0"/>
              <a:t>和</a:t>
            </a:r>
            <a:r>
              <a:rPr lang="en-US" altLang="zh-CN" sz="1200" dirty="0"/>
              <a:t>Moyer</a:t>
            </a:r>
            <a:r>
              <a:rPr lang="zh-CN" altLang="zh-CN" sz="1200" dirty="0" smtClean="0"/>
              <a:t>模型</a:t>
            </a:r>
            <a:r>
              <a:rPr lang="en-US" altLang="zh-CN" sz="1200" dirty="0" smtClean="0"/>
              <a:t>(&gt; 1GeV)</a:t>
            </a:r>
            <a:r>
              <a:rPr lang="zh-CN" altLang="en-US" sz="1200" dirty="0" smtClean="0"/>
              <a:t> ，并使用</a:t>
            </a:r>
            <a:r>
              <a:rPr lang="en-US" altLang="zh-CN" sz="1200" dirty="0" smtClean="0"/>
              <a:t>MCNPX</a:t>
            </a:r>
            <a:r>
              <a:rPr lang="zh-CN" altLang="en-US" sz="1200" dirty="0" smtClean="0"/>
              <a:t>程序进行了验证。</a:t>
            </a:r>
            <a:endParaRPr lang="en-US" altLang="zh-CN" sz="1200" dirty="0" smtClean="0"/>
          </a:p>
          <a:p>
            <a:pPr marL="742950" lvl="1" indent="-285750" algn="l">
              <a:lnSpc>
                <a:spcPct val="150000"/>
              </a:lnSpc>
              <a:buFont typeface="Arial" panose="020B0604020202020204" pitchFamily="34" charset="0"/>
              <a:buChar char="•"/>
            </a:pPr>
            <a:r>
              <a:rPr lang="zh-CN" altLang="en-US" sz="1200" dirty="0" smtClean="0">
                <a:ea typeface="仿宋_GB2312" charset="-122"/>
                <a:cs typeface="Times New Roman" panose="02020603050405020304" pitchFamily="18" charset="0"/>
              </a:rPr>
              <a:t>靶</a:t>
            </a:r>
            <a:r>
              <a:rPr lang="zh-CN" altLang="en-US" sz="1200" dirty="0" bmk="">
                <a:ea typeface="仿宋_GB2312" charset="-122"/>
                <a:cs typeface="Times New Roman" panose="02020603050405020304" pitchFamily="18" charset="0"/>
              </a:rPr>
              <a:t>站</a:t>
            </a:r>
            <a:r>
              <a:rPr lang="zh-CN" altLang="en-US" sz="1200" dirty="0" smtClean="0" bmk="">
                <a:ea typeface="仿宋_GB2312" charset="-122"/>
                <a:cs typeface="Times New Roman" panose="02020603050405020304" pitchFamily="18" charset="0"/>
              </a:rPr>
              <a:t>屏蔽：</a:t>
            </a:r>
            <a:r>
              <a:rPr lang="en-US" altLang="zh-CN" sz="1200" dirty="0" smtClean="0">
                <a:ea typeface="仿宋_GB2312" charset="-122"/>
                <a:cs typeface="Times New Roman" panose="02020603050405020304" pitchFamily="18" charset="0"/>
              </a:rPr>
              <a:t>MCNPX </a:t>
            </a:r>
            <a:r>
              <a:rPr lang="zh-CN" altLang="en-US" sz="1200" dirty="0" smtClean="0">
                <a:ea typeface="仿宋_GB2312" charset="-122"/>
                <a:cs typeface="Times New Roman" panose="02020603050405020304" pitchFamily="18" charset="0"/>
              </a:rPr>
              <a:t>（或</a:t>
            </a:r>
            <a:r>
              <a:rPr lang="en-US" altLang="zh-CN" sz="1200" dirty="0" smtClean="0">
                <a:ea typeface="仿宋_GB2312" charset="-122"/>
                <a:cs typeface="Times New Roman" panose="02020603050405020304" pitchFamily="18" charset="0"/>
              </a:rPr>
              <a:t>FLUKA</a:t>
            </a:r>
            <a:r>
              <a:rPr lang="zh-CN" altLang="en-US" sz="1200" dirty="0" smtClean="0">
                <a:ea typeface="仿宋_GB2312" charset="-122"/>
                <a:cs typeface="Times New Roman" panose="02020603050405020304" pitchFamily="18" charset="0"/>
              </a:rPr>
              <a:t>）。</a:t>
            </a:r>
            <a:r>
              <a:rPr lang="zh-CN" altLang="en-US" sz="1200" dirty="0" smtClean="0"/>
              <a:t> </a:t>
            </a:r>
            <a:endParaRPr lang="zh-CN" altLang="en-US" sz="1200" dirty="0"/>
          </a:p>
          <a:p>
            <a:pPr marL="742950" lvl="1" indent="-285750" algn="l">
              <a:lnSpc>
                <a:spcPct val="150000"/>
              </a:lnSpc>
              <a:buFont typeface="Arial" panose="020B0604020202020204" pitchFamily="34" charset="0"/>
              <a:buChar char="•"/>
            </a:pPr>
            <a:r>
              <a:rPr lang="zh-CN" altLang="en-US" sz="1200" dirty="0"/>
              <a:t>束流</a:t>
            </a:r>
            <a:r>
              <a:rPr lang="zh-CN" altLang="en-US" sz="1200" dirty="0" smtClean="0"/>
              <a:t>垃圾桶屏蔽、准直器屏蔽：</a:t>
            </a:r>
            <a:r>
              <a:rPr lang="en-US" altLang="zh-CN" sz="1200" dirty="0" smtClean="0"/>
              <a:t>FLUKA</a:t>
            </a:r>
            <a:r>
              <a:rPr lang="zh-CN" altLang="en-US" sz="1200" dirty="0" smtClean="0"/>
              <a:t>。 </a:t>
            </a:r>
            <a:endParaRPr lang="zh-CN" altLang="en-US" sz="1200" dirty="0"/>
          </a:p>
          <a:p>
            <a:pPr marL="742950" lvl="1" indent="-285750" algn="l">
              <a:lnSpc>
                <a:spcPct val="150000"/>
              </a:lnSpc>
              <a:buFont typeface="Arial" panose="020B0604020202020204" pitchFamily="34" charset="0"/>
              <a:buChar char="•"/>
            </a:pPr>
            <a:r>
              <a:rPr lang="zh-CN" altLang="en-US" sz="1200" dirty="0"/>
              <a:t>迷</a:t>
            </a:r>
            <a:r>
              <a:rPr lang="zh-CN" altLang="en-US" sz="1200" dirty="0" smtClean="0"/>
              <a:t>道：（</a:t>
            </a:r>
            <a:r>
              <a:rPr lang="en-US" altLang="zh-CN" sz="1200" dirty="0"/>
              <a:t>FLUKA</a:t>
            </a:r>
            <a:r>
              <a:rPr lang="zh-CN" altLang="en-US" sz="1200" dirty="0"/>
              <a:t>、</a:t>
            </a:r>
            <a:r>
              <a:rPr lang="en-US" altLang="zh-CN" sz="1200" dirty="0"/>
              <a:t>MCNPX</a:t>
            </a:r>
            <a:r>
              <a:rPr lang="zh-CN" altLang="en-US" sz="1200" dirty="0"/>
              <a:t>） </a:t>
            </a:r>
            <a:r>
              <a:rPr lang="en-US" altLang="zh-CN" sz="1200" dirty="0" smtClean="0"/>
              <a:t>+ DUCT-III</a:t>
            </a:r>
            <a:r>
              <a:rPr lang="zh-CN" altLang="en-US" sz="1200" dirty="0" smtClean="0"/>
              <a:t>程序、</a:t>
            </a:r>
            <a:r>
              <a:rPr lang="en-US" altLang="zh-CN" sz="1200" dirty="0" smtClean="0"/>
              <a:t>NCRP-144</a:t>
            </a:r>
            <a:r>
              <a:rPr lang="zh-CN" altLang="en-US" sz="1200" dirty="0" smtClean="0"/>
              <a:t>号报告推荐的</a:t>
            </a:r>
            <a:r>
              <a:rPr lang="en-US" altLang="zh-CN" sz="1200" dirty="0" err="1" smtClean="0"/>
              <a:t>Tesch</a:t>
            </a:r>
            <a:r>
              <a:rPr lang="zh-CN" altLang="en-US" sz="1200" dirty="0" smtClean="0"/>
              <a:t>迷道公式进行估算。</a:t>
            </a:r>
            <a:endParaRPr lang="zh-CN" altLang="en-US" sz="1200" dirty="0"/>
          </a:p>
          <a:p>
            <a:pPr marL="742950" lvl="1" indent="-285750" algn="l">
              <a:lnSpc>
                <a:spcPct val="150000"/>
              </a:lnSpc>
              <a:buFont typeface="Arial" panose="020B0604020202020204" pitchFamily="34" charset="0"/>
              <a:buChar char="•"/>
            </a:pPr>
            <a:r>
              <a:rPr lang="zh-CN" altLang="en-US" sz="1200" dirty="0" smtClean="0"/>
              <a:t>天空反散射：采用</a:t>
            </a:r>
            <a:r>
              <a:rPr lang="en-US" altLang="zh-CN" sz="1200" dirty="0"/>
              <a:t>Stapleton</a:t>
            </a:r>
            <a:r>
              <a:rPr lang="zh-CN" altLang="en-US" sz="1200" dirty="0"/>
              <a:t>半经验公式计算</a:t>
            </a:r>
            <a:r>
              <a:rPr lang="zh-CN" altLang="en-US" sz="1200" dirty="0" smtClean="0"/>
              <a:t>。</a:t>
            </a:r>
            <a:endParaRPr lang="en-US" altLang="zh-CN" sz="1200" dirty="0"/>
          </a:p>
          <a:p>
            <a:pPr marL="285750" indent="-285750" algn="l">
              <a:lnSpc>
                <a:spcPct val="150000"/>
              </a:lnSpc>
              <a:buFont typeface="Wingdings" panose="05000000000000000000" pitchFamily="2" charset="2"/>
              <a:buChar char="l"/>
            </a:pPr>
            <a:r>
              <a:rPr lang="zh-CN" altLang="en-US" dirty="0" smtClean="0">
                <a:solidFill>
                  <a:srgbClr val="7030A0"/>
                </a:solidFill>
              </a:rPr>
              <a:t>设计标准</a:t>
            </a:r>
            <a:r>
              <a:rPr lang="zh-CN" altLang="en-US" dirty="0" smtClean="0"/>
              <a:t>：</a:t>
            </a:r>
            <a:endParaRPr lang="en-US" altLang="zh-CN" dirty="0" smtClean="0"/>
          </a:p>
          <a:p>
            <a:pPr marL="742950" lvl="1" indent="-285750" algn="l">
              <a:lnSpc>
                <a:spcPct val="150000"/>
              </a:lnSpc>
              <a:buFont typeface="Arial" panose="020B0604020202020204" pitchFamily="34" charset="0"/>
              <a:buChar char="•"/>
            </a:pPr>
            <a:r>
              <a:rPr lang="zh-CN" altLang="en-US" sz="1200" dirty="0" smtClean="0"/>
              <a:t>按工作场所监督区剂量率限值确定主体屏蔽厚度，对用土壤替换混凝土作主体屏蔽的，为防止土壤和地下水活化，参照</a:t>
            </a:r>
            <a:r>
              <a:rPr lang="en-US" altLang="zh-CN" sz="1200" dirty="0" smtClean="0"/>
              <a:t>J-PARC</a:t>
            </a:r>
            <a:r>
              <a:rPr lang="zh-CN" altLang="en-US" sz="1200" dirty="0" smtClean="0"/>
              <a:t>的设计，取混凝土屏蔽墙的厚度</a:t>
            </a:r>
            <a:r>
              <a:rPr lang="zh-CN" altLang="zh-CN" sz="1200" dirty="0" smtClean="0"/>
              <a:t>使得</a:t>
            </a:r>
            <a:r>
              <a:rPr lang="zh-CN" altLang="en-US" sz="1200" dirty="0" smtClean="0"/>
              <a:t>紧挨混凝土屏蔽墙的</a:t>
            </a:r>
            <a:r>
              <a:rPr lang="en-US" altLang="zh-CN" sz="1200" dirty="0" smtClean="0"/>
              <a:t>1m</a:t>
            </a:r>
            <a:r>
              <a:rPr lang="zh-CN" altLang="zh-CN" sz="1200" dirty="0"/>
              <a:t>厚土壤层</a:t>
            </a:r>
            <a:r>
              <a:rPr lang="zh-CN" altLang="zh-CN" sz="1200" dirty="0" smtClean="0"/>
              <a:t>的</a:t>
            </a:r>
            <a:r>
              <a:rPr lang="zh-CN" altLang="en-US" sz="1200" dirty="0" smtClean="0"/>
              <a:t>平均瞬发辐射剂量率</a:t>
            </a:r>
            <a:r>
              <a:rPr lang="en-US" altLang="zh-CN" sz="1200" dirty="0" smtClean="0"/>
              <a:t>&lt;5.5 </a:t>
            </a:r>
            <a:r>
              <a:rPr lang="en-US" altLang="zh-CN" sz="1200" dirty="0" err="1" smtClean="0"/>
              <a:t>mSv</a:t>
            </a:r>
            <a:r>
              <a:rPr lang="en-US" altLang="zh-CN" sz="1200" dirty="0" smtClean="0"/>
              <a:t>/h</a:t>
            </a:r>
            <a:r>
              <a:rPr lang="zh-CN" altLang="en-US" sz="1200" dirty="0" smtClean="0"/>
              <a:t>（该值可使土壤和地下水活化程度满足</a:t>
            </a:r>
            <a:r>
              <a:rPr lang="en-US" altLang="zh-CN" sz="1200" dirty="0" smtClean="0"/>
              <a:t>GB 18871-2002</a:t>
            </a:r>
            <a:r>
              <a:rPr lang="zh-CN" altLang="en-US" sz="1200" dirty="0" smtClean="0"/>
              <a:t>关于豁免的要求）</a:t>
            </a:r>
            <a:r>
              <a:rPr lang="zh-CN" altLang="en-US" sz="1200" dirty="0"/>
              <a:t>。</a:t>
            </a:r>
            <a:endParaRPr lang="en-US" altLang="zh-CN" sz="1200" dirty="0" smtClean="0"/>
          </a:p>
          <a:p>
            <a:pPr marL="285750" indent="-285750" algn="l">
              <a:lnSpc>
                <a:spcPct val="150000"/>
              </a:lnSpc>
              <a:buFont typeface="Wingdings" panose="05000000000000000000" pitchFamily="2" charset="2"/>
              <a:buChar char="l"/>
            </a:pPr>
            <a:r>
              <a:rPr lang="zh-CN" altLang="en-US" dirty="0" smtClean="0">
                <a:solidFill>
                  <a:srgbClr val="7030A0"/>
                </a:solidFill>
              </a:rPr>
              <a:t>设计完成后的主屏蔽墙厚度</a:t>
            </a:r>
            <a:r>
              <a:rPr lang="zh-CN" altLang="en-US" dirty="0" smtClean="0"/>
              <a:t>：</a:t>
            </a:r>
            <a:r>
              <a:rPr lang="en-US" altLang="zh-CN" dirty="0" smtClean="0"/>
              <a:t>0.5 m</a:t>
            </a:r>
            <a:r>
              <a:rPr lang="zh-CN" altLang="en-US" dirty="0" smtClean="0"/>
              <a:t>、</a:t>
            </a:r>
            <a:r>
              <a:rPr lang="en-US" altLang="zh-CN" dirty="0" smtClean="0"/>
              <a:t>0.8 m</a:t>
            </a:r>
            <a:r>
              <a:rPr lang="zh-CN" altLang="en-US" dirty="0" smtClean="0"/>
              <a:t>、</a:t>
            </a:r>
            <a:r>
              <a:rPr lang="en-US" altLang="zh-CN" dirty="0" smtClean="0"/>
              <a:t>1 m (</a:t>
            </a:r>
            <a:r>
              <a:rPr lang="zh-CN" altLang="en-US" dirty="0" smtClean="0"/>
              <a:t>混凝土）</a:t>
            </a:r>
            <a:r>
              <a:rPr lang="en-US" altLang="zh-CN" dirty="0" smtClean="0"/>
              <a:t>+ 3.5 m</a:t>
            </a:r>
            <a:r>
              <a:rPr lang="zh-CN" altLang="en-US" dirty="0" smtClean="0"/>
              <a:t>、</a:t>
            </a:r>
            <a:r>
              <a:rPr lang="en-US" altLang="zh-CN" dirty="0" smtClean="0"/>
              <a:t>4.7 m</a:t>
            </a:r>
            <a:r>
              <a:rPr lang="zh-CN" altLang="en-US" dirty="0" smtClean="0"/>
              <a:t>、</a:t>
            </a:r>
            <a:r>
              <a:rPr lang="en-US" altLang="zh-CN" dirty="0" smtClean="0"/>
              <a:t>5 m </a:t>
            </a:r>
            <a:r>
              <a:rPr lang="zh-CN" altLang="en-US" dirty="0" smtClean="0"/>
              <a:t>（土壤）</a:t>
            </a:r>
            <a:endParaRPr lang="zh-CN" altLang="zh-CN" dirty="0"/>
          </a:p>
        </p:txBody>
      </p:sp>
    </p:spTree>
    <p:extLst>
      <p:ext uri="{BB962C8B-B14F-4D97-AF65-F5344CB8AC3E}">
        <p14:creationId xmlns:p14="http://schemas.microsoft.com/office/powerpoint/2010/main" val="2064605674"/>
      </p:ext>
    </p:extLst>
  </p:cSld>
  <p:clrMapOvr>
    <a:masterClrMapping/>
  </p:clrMapOvr>
  <p:transition advTm="56948">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8963362" cy="700088"/>
          </a:xfrm>
        </p:spPr>
        <p:txBody>
          <a:bodyPr/>
          <a:lstStyle/>
          <a:p>
            <a:pPr marL="571500" indent="-571500" algn="ctr">
              <a:lnSpc>
                <a:spcPct val="150000"/>
              </a:lnSpc>
            </a:pPr>
            <a:r>
              <a:rPr lang="zh-CN" altLang="en-US" sz="3200" b="0" dirty="0">
                <a:solidFill>
                  <a:schemeClr val="tx1"/>
                </a:solidFill>
                <a:latin typeface="宋体" pitchFamily="2" charset="-122"/>
                <a:ea typeface="宋体" pitchFamily="2" charset="-122"/>
              </a:rPr>
              <a:t>五</a:t>
            </a:r>
            <a:r>
              <a:rPr lang="en-US" altLang="zh-CN" sz="3200" b="0" dirty="0" smtClean="0">
                <a:solidFill>
                  <a:schemeClr val="tx1"/>
                </a:solidFill>
                <a:latin typeface="宋体" pitchFamily="2" charset="-122"/>
                <a:ea typeface="宋体" pitchFamily="2" charset="-122"/>
              </a:rPr>
              <a:t>. </a:t>
            </a:r>
            <a:r>
              <a:rPr lang="en-US" altLang="zh-CN" sz="3200" b="0" dirty="0">
                <a:solidFill>
                  <a:schemeClr val="tx1"/>
                </a:solidFill>
                <a:latin typeface="宋体" pitchFamily="2" charset="-122"/>
              </a:rPr>
              <a:t>CSNS</a:t>
            </a:r>
            <a:r>
              <a:rPr lang="zh-CN" altLang="en-US" sz="3200" b="0" dirty="0" smtClean="0">
                <a:solidFill>
                  <a:schemeClr val="tx1"/>
                </a:solidFill>
                <a:latin typeface="宋体" pitchFamily="2" charset="-122"/>
              </a:rPr>
              <a:t>的感生放射性研究方法</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8</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8" name="矩形 7"/>
              <p:cNvSpPr/>
              <p:nvPr/>
            </p:nvSpPr>
            <p:spPr>
              <a:xfrm>
                <a:off x="179512" y="1483280"/>
                <a:ext cx="8784976" cy="5354415"/>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zh-CN" altLang="zh-CN" dirty="0" smtClean="0">
                    <a:solidFill>
                      <a:srgbClr val="7030A0"/>
                    </a:solidFill>
                  </a:rPr>
                  <a:t>采用</a:t>
                </a:r>
                <a:r>
                  <a:rPr lang="zh-CN" altLang="zh-CN" dirty="0">
                    <a:solidFill>
                      <a:srgbClr val="7030A0"/>
                    </a:solidFill>
                  </a:rPr>
                  <a:t>蒙特卡洛程序</a:t>
                </a:r>
                <a:r>
                  <a:rPr lang="en-US" altLang="zh-CN" dirty="0">
                    <a:solidFill>
                      <a:srgbClr val="7030A0"/>
                    </a:solidFill>
                  </a:rPr>
                  <a:t>FLUKA</a:t>
                </a:r>
                <a:r>
                  <a:rPr lang="zh-CN" altLang="zh-CN" dirty="0">
                    <a:solidFill>
                      <a:srgbClr val="7030A0"/>
                    </a:solidFill>
                  </a:rPr>
                  <a:t>精确计算，结合</a:t>
                </a:r>
                <a:r>
                  <a:rPr lang="en-US" altLang="zh-CN" dirty="0" err="1">
                    <a:solidFill>
                      <a:srgbClr val="7030A0"/>
                    </a:solidFill>
                  </a:rPr>
                  <a:t>Gollon</a:t>
                </a:r>
                <a:r>
                  <a:rPr lang="zh-CN" altLang="zh-CN" dirty="0" smtClean="0">
                    <a:solidFill>
                      <a:srgbClr val="7030A0"/>
                    </a:solidFill>
                  </a:rPr>
                  <a:t>经验法则、</a:t>
                </a:r>
                <a:r>
                  <a:rPr lang="zh-CN" altLang="zh-CN" dirty="0">
                    <a:solidFill>
                      <a:srgbClr val="7030A0"/>
                    </a:solidFill>
                  </a:rPr>
                  <a:t>活化公式进行估算和</a:t>
                </a:r>
                <a:r>
                  <a:rPr lang="zh-CN" altLang="zh-CN" dirty="0" smtClean="0">
                    <a:solidFill>
                      <a:srgbClr val="7030A0"/>
                    </a:solidFill>
                  </a:rPr>
                  <a:t>验证</a:t>
                </a:r>
                <a:r>
                  <a:rPr lang="zh-CN" altLang="en-US" dirty="0" smtClean="0">
                    <a:solidFill>
                      <a:srgbClr val="7030A0"/>
                    </a:solidFill>
                  </a:rPr>
                  <a:t>。</a:t>
                </a:r>
                <a:endParaRPr lang="en-US" altLang="zh-CN" dirty="0" smtClean="0">
                  <a:solidFill>
                    <a:srgbClr val="7030A0"/>
                  </a:solidFill>
                </a:endParaRPr>
              </a:p>
              <a:p>
                <a:pPr marL="285750" indent="-285750" algn="l">
                  <a:lnSpc>
                    <a:spcPct val="150000"/>
                  </a:lnSpc>
                  <a:buFont typeface="Arial" panose="020B0604020202020204" pitchFamily="34" charset="0"/>
                  <a:buChar char="•"/>
                </a:pPr>
                <a:r>
                  <a:rPr lang="en-US" altLang="zh-CN" sz="1200" dirty="0" err="1" smtClean="0"/>
                  <a:t>Gollon</a:t>
                </a:r>
                <a:r>
                  <a:rPr lang="zh-CN" altLang="en-US" sz="1200" dirty="0" smtClean="0"/>
                  <a:t>经验法则（</a:t>
                </a:r>
                <a:r>
                  <a:rPr lang="en-US" altLang="zh-CN" sz="1200" dirty="0" smtClean="0"/>
                  <a:t>NCRP-144</a:t>
                </a:r>
                <a:r>
                  <a:rPr lang="zh-CN" altLang="en-US" sz="1200" dirty="0" smtClean="0"/>
                  <a:t>号报告）</a:t>
                </a:r>
                <a:endParaRPr lang="en-US" altLang="zh-CN" sz="1200" dirty="0"/>
              </a:p>
              <a:p>
                <a:pPr lvl="1" algn="l"/>
                <a:r>
                  <a:rPr lang="zh-CN" altLang="zh-CN" sz="1000" b="1" dirty="0"/>
                  <a:t>法则</a:t>
                </a:r>
                <a:r>
                  <a:rPr lang="en-US" altLang="zh-CN" sz="1000" b="1" dirty="0"/>
                  <a:t>1</a:t>
                </a:r>
                <a:r>
                  <a:rPr lang="zh-CN" altLang="zh-CN" sz="1000" dirty="0"/>
                  <a:t>：点源的γ吸收剂量率由下式决定</a:t>
                </a:r>
              </a:p>
              <a:p>
                <a:pPr lvl="1"/>
                <a14:m>
                  <m:oMathPara xmlns:m="http://schemas.openxmlformats.org/officeDocument/2006/math">
                    <m:oMathParaPr>
                      <m:jc m:val="centerGroup"/>
                    </m:oMathParaPr>
                    <m:oMath xmlns:m="http://schemas.openxmlformats.org/officeDocument/2006/math">
                      <m:f>
                        <m:fPr>
                          <m:ctrlPr>
                            <a:rPr lang="zh-CN" altLang="zh-CN" sz="1000" i="1">
                              <a:latin typeface="Cambria Math" panose="02040503050406030204" pitchFamily="18" charset="0"/>
                            </a:rPr>
                          </m:ctrlPr>
                        </m:fPr>
                        <m:num>
                          <m:r>
                            <a:rPr lang="en-US" altLang="zh-CN" sz="1000" i="1">
                              <a:latin typeface="Cambria Math" panose="02040503050406030204" pitchFamily="18" charset="0"/>
                            </a:rPr>
                            <m:t>𝑑𝐷</m:t>
                          </m:r>
                        </m:num>
                        <m:den>
                          <m:r>
                            <a:rPr lang="en-US" altLang="zh-CN" sz="1000" i="1">
                              <a:latin typeface="Cambria Math" panose="02040503050406030204" pitchFamily="18" charset="0"/>
                            </a:rPr>
                            <m:t>𝑑𝑡</m:t>
                          </m:r>
                        </m:den>
                      </m:f>
                      <m:r>
                        <a:rPr lang="en-US" altLang="zh-CN" sz="1000" i="1">
                          <a:latin typeface="Cambria Math" panose="02040503050406030204" pitchFamily="18" charset="0"/>
                        </a:rPr>
                        <m:t>=</m:t>
                      </m:r>
                      <m:d>
                        <m:dPr>
                          <m:ctrlPr>
                            <a:rPr lang="zh-CN" altLang="zh-CN" sz="1000" i="1">
                              <a:latin typeface="Cambria Math" panose="02040503050406030204" pitchFamily="18" charset="0"/>
                            </a:rPr>
                          </m:ctrlPr>
                        </m:dPr>
                        <m:e>
                          <m:r>
                            <a:rPr lang="en-US" altLang="zh-CN" sz="1000" i="1">
                              <a:latin typeface="Cambria Math" panose="02040503050406030204" pitchFamily="18" charset="0"/>
                            </a:rPr>
                            <m:t>1.08×</m:t>
                          </m:r>
                          <m:sSup>
                            <m:sSupPr>
                              <m:ctrlPr>
                                <a:rPr lang="zh-CN" altLang="zh-CN" sz="1000" i="1">
                                  <a:latin typeface="Cambria Math" panose="02040503050406030204" pitchFamily="18" charset="0"/>
                                </a:rPr>
                              </m:ctrlPr>
                            </m:sSupPr>
                            <m:e>
                              <m:r>
                                <a:rPr lang="en-US" altLang="zh-CN" sz="1000" i="1">
                                  <a:latin typeface="Cambria Math" panose="02040503050406030204" pitchFamily="18" charset="0"/>
                                </a:rPr>
                                <m:t>10</m:t>
                              </m:r>
                            </m:e>
                            <m:sup>
                              <m:r>
                                <a:rPr lang="en-US" altLang="zh-CN" sz="1000" i="1">
                                  <a:latin typeface="Cambria Math" panose="02040503050406030204" pitchFamily="18" charset="0"/>
                                </a:rPr>
                                <m:t>−4</m:t>
                              </m:r>
                            </m:sup>
                          </m:sSup>
                        </m:e>
                      </m:d>
                      <m:f>
                        <m:fPr>
                          <m:ctrlPr>
                            <a:rPr lang="zh-CN" altLang="zh-CN" sz="1000" i="1">
                              <a:latin typeface="Cambria Math" panose="02040503050406030204" pitchFamily="18" charset="0"/>
                            </a:rPr>
                          </m:ctrlPr>
                        </m:fPr>
                        <m:num>
                          <m:r>
                            <a:rPr lang="en-US" altLang="zh-CN" sz="1000" i="1">
                              <a:latin typeface="Cambria Math" panose="02040503050406030204" pitchFamily="18" charset="0"/>
                            </a:rPr>
                            <m:t>𝑆</m:t>
                          </m:r>
                        </m:num>
                        <m:den>
                          <m:sSup>
                            <m:sSupPr>
                              <m:ctrlPr>
                                <a:rPr lang="zh-CN" altLang="zh-CN" sz="1000" i="1">
                                  <a:latin typeface="Cambria Math" panose="02040503050406030204" pitchFamily="18" charset="0"/>
                                </a:rPr>
                              </m:ctrlPr>
                            </m:sSupPr>
                            <m:e>
                              <m:r>
                                <a:rPr lang="en-US" altLang="zh-CN" sz="1000" i="1">
                                  <a:latin typeface="Cambria Math" panose="02040503050406030204" pitchFamily="18" charset="0"/>
                                </a:rPr>
                                <m:t>𝑟</m:t>
                              </m:r>
                            </m:e>
                            <m:sup>
                              <m:r>
                                <a:rPr lang="en-US" altLang="zh-CN" sz="1000" i="1">
                                  <a:latin typeface="Cambria Math" panose="02040503050406030204" pitchFamily="18" charset="0"/>
                                </a:rPr>
                                <m:t>2</m:t>
                              </m:r>
                            </m:sup>
                          </m:sSup>
                        </m:den>
                      </m:f>
                      <m:nary>
                        <m:naryPr>
                          <m:chr m:val="∑"/>
                          <m:limLoc m:val="undOvr"/>
                          <m:supHide m:val="on"/>
                          <m:ctrlPr>
                            <a:rPr lang="zh-CN" altLang="zh-CN" sz="1000" i="1">
                              <a:latin typeface="Cambria Math" panose="02040503050406030204" pitchFamily="18" charset="0"/>
                            </a:rPr>
                          </m:ctrlPr>
                        </m:naryPr>
                        <m:sub>
                          <m:r>
                            <a:rPr lang="en-US" altLang="zh-CN" sz="1000" i="1">
                              <a:latin typeface="Cambria Math" panose="02040503050406030204" pitchFamily="18" charset="0"/>
                            </a:rPr>
                            <m:t>𝑖</m:t>
                          </m:r>
                        </m:sub>
                        <m:sup/>
                        <m:e>
                          <m:sSub>
                            <m:sSubPr>
                              <m:ctrlPr>
                                <a:rPr lang="zh-CN" altLang="zh-CN" sz="1000" i="1">
                                  <a:latin typeface="Cambria Math" panose="02040503050406030204" pitchFamily="18" charset="0"/>
                                </a:rPr>
                              </m:ctrlPr>
                            </m:sSubPr>
                            <m:e>
                              <m:r>
                                <a:rPr lang="en-US" altLang="zh-CN" sz="1000" i="1">
                                  <a:latin typeface="Cambria Math" panose="02040503050406030204" pitchFamily="18" charset="0"/>
                                </a:rPr>
                                <m:t>𝐸</m:t>
                              </m:r>
                            </m:e>
                            <m:sub>
                              <m:r>
                                <a:rPr lang="en-US" altLang="zh-CN" sz="1000" i="1">
                                  <a:latin typeface="Cambria Math" panose="02040503050406030204" pitchFamily="18" charset="0"/>
                                </a:rPr>
                                <m:t>𝛾</m:t>
                              </m:r>
                              <m:r>
                                <a:rPr lang="en-US" altLang="zh-CN" sz="1000" i="1">
                                  <a:latin typeface="Cambria Math" panose="02040503050406030204" pitchFamily="18" charset="0"/>
                                </a:rPr>
                                <m:t>𝑖</m:t>
                              </m:r>
                            </m:sub>
                          </m:sSub>
                        </m:e>
                      </m:nary>
                      <m:r>
                        <a:rPr lang="en-US" altLang="zh-CN" sz="1000" i="1">
                          <a:latin typeface="Cambria Math" panose="02040503050406030204" pitchFamily="18" charset="0"/>
                        </a:rPr>
                        <m:t>                                                    (2.16)</m:t>
                      </m:r>
                    </m:oMath>
                  </m:oMathPara>
                </a14:m>
                <a:endParaRPr lang="en-US" altLang="zh-CN" sz="1000" dirty="0" smtClean="0"/>
              </a:p>
              <a:p>
                <a:pPr lvl="1" algn="l"/>
                <a:r>
                  <a:rPr lang="zh-CN" altLang="zh-CN" sz="1000" b="1" dirty="0"/>
                  <a:t>法则</a:t>
                </a:r>
                <a:r>
                  <a:rPr lang="en-US" altLang="zh-CN" sz="1000" b="1" dirty="0"/>
                  <a:t>2</a:t>
                </a:r>
                <a:r>
                  <a:rPr lang="zh-CN" altLang="zh-CN" sz="1000" dirty="0"/>
                  <a:t>：</a:t>
                </a:r>
                <a:r>
                  <a:rPr lang="zh-CN" altLang="zh-CN" sz="1000" dirty="0" smtClean="0"/>
                  <a:t>对多数</a:t>
                </a:r>
                <a:r>
                  <a:rPr lang="zh-CN" altLang="zh-CN" sz="1000" dirty="0"/>
                  <a:t>普通材料</a:t>
                </a:r>
                <a:r>
                  <a:rPr lang="zh-CN" altLang="zh-CN" sz="1000" dirty="0" smtClean="0"/>
                  <a:t>，约</a:t>
                </a:r>
                <a:r>
                  <a:rPr lang="en-US" altLang="zh-CN" sz="1000" dirty="0"/>
                  <a:t>50%</a:t>
                </a:r>
                <a:r>
                  <a:rPr lang="zh-CN" altLang="zh-CN" sz="1000" dirty="0"/>
                  <a:t>的非弹性核反应产生了半衰期大于几分钟的放射性核素，而且，其中约有</a:t>
                </a:r>
                <a:r>
                  <a:rPr lang="en-US" altLang="zh-CN" sz="1000" dirty="0"/>
                  <a:t>50%</a:t>
                </a:r>
                <a:r>
                  <a:rPr lang="zh-CN" altLang="zh-CN" sz="1000" dirty="0"/>
                  <a:t>的放射性核素的半衰期是大于</a:t>
                </a:r>
                <a:r>
                  <a:rPr lang="en-US" altLang="zh-CN" sz="1000" dirty="0"/>
                  <a:t>1</a:t>
                </a:r>
                <a:r>
                  <a:rPr lang="zh-CN" altLang="zh-CN" sz="1000" dirty="0"/>
                  <a:t>天的</a:t>
                </a:r>
                <a:r>
                  <a:rPr lang="zh-CN" altLang="zh-CN" sz="1000" dirty="0" smtClean="0"/>
                  <a:t>。</a:t>
                </a:r>
                <a:endParaRPr lang="en-US" altLang="zh-CN" sz="1000" dirty="0" smtClean="0"/>
              </a:p>
              <a:p>
                <a:pPr algn="l"/>
                <a:r>
                  <a:rPr lang="en-US" altLang="zh-CN" sz="1000" b="1" dirty="0" smtClean="0"/>
                  <a:t>             </a:t>
                </a:r>
                <a:r>
                  <a:rPr lang="zh-CN" altLang="zh-CN" sz="1000" b="1" dirty="0" smtClean="0"/>
                  <a:t>法则</a:t>
                </a:r>
                <a:r>
                  <a:rPr lang="en-US" altLang="zh-CN" sz="1000" b="1" dirty="0"/>
                  <a:t>3</a:t>
                </a:r>
                <a:r>
                  <a:rPr lang="zh-CN" altLang="zh-CN" sz="1000" dirty="0"/>
                  <a:t>：对于大多数普通屏蔽材料，有</a:t>
                </a:r>
                <a:r>
                  <a:rPr lang="en-US" altLang="zh-CN" sz="1000" dirty="0"/>
                  <a:t>Sullivan-Overton</a:t>
                </a:r>
                <a:r>
                  <a:rPr lang="zh-CN" altLang="zh-CN" sz="1000" dirty="0" smtClean="0"/>
                  <a:t>关系式</a:t>
                </a:r>
                <a:r>
                  <a:rPr lang="en-US" altLang="zh-CN" sz="1000" dirty="0" smtClean="0"/>
                  <a:t>:</a:t>
                </a:r>
                <a:endParaRPr lang="zh-CN" altLang="zh-CN" sz="1000" dirty="0"/>
              </a:p>
              <a:p>
                <a:pPr/>
                <a14:m>
                  <m:oMathPara xmlns:m="http://schemas.openxmlformats.org/officeDocument/2006/math">
                    <m:oMathParaPr>
                      <m:jc m:val="centerGroup"/>
                    </m:oMathParaPr>
                    <m:oMath xmlns:m="http://schemas.openxmlformats.org/officeDocument/2006/math">
                      <m:f>
                        <m:fPr>
                          <m:ctrlPr>
                            <a:rPr lang="zh-CN" altLang="zh-CN" sz="1000" i="1">
                              <a:latin typeface="Cambria Math" panose="02040503050406030204" pitchFamily="18" charset="0"/>
                            </a:rPr>
                          </m:ctrlPr>
                        </m:fPr>
                        <m:num>
                          <m:r>
                            <a:rPr lang="en-US" altLang="zh-CN" sz="1000" i="1">
                              <a:latin typeface="Cambria Math" panose="02040503050406030204" pitchFamily="18" charset="0"/>
                            </a:rPr>
                            <m:t>𝑑𝐷</m:t>
                          </m:r>
                        </m:num>
                        <m:den>
                          <m:r>
                            <a:rPr lang="en-US" altLang="zh-CN" sz="1000" i="1">
                              <a:latin typeface="Cambria Math" panose="02040503050406030204" pitchFamily="18" charset="0"/>
                            </a:rPr>
                            <m:t>𝑑𝑡</m:t>
                          </m:r>
                        </m:den>
                      </m:f>
                      <m:r>
                        <a:rPr lang="en-US" altLang="zh-CN" sz="1000" i="1">
                          <a:latin typeface="Cambria Math" panose="02040503050406030204" pitchFamily="18" charset="0"/>
                        </a:rPr>
                        <m:t>=</m:t>
                      </m:r>
                      <m:r>
                        <a:rPr lang="en-US" altLang="zh-CN" sz="1000" i="1">
                          <a:latin typeface="Cambria Math" panose="02040503050406030204" pitchFamily="18" charset="0"/>
                        </a:rPr>
                        <m:t>𝑏</m:t>
                      </m:r>
                      <m:r>
                        <a:rPr lang="en-US" altLang="zh-CN" sz="1000" i="1">
                          <a:latin typeface="Cambria Math" panose="02040503050406030204" pitchFamily="18" charset="0"/>
                        </a:rPr>
                        <m:t>𝜙</m:t>
                      </m:r>
                      <m:r>
                        <m:rPr>
                          <m:sty m:val="p"/>
                        </m:rPr>
                        <a:rPr lang="en-US" altLang="zh-CN" sz="1000">
                          <a:latin typeface="Cambria Math" panose="02040503050406030204" pitchFamily="18" charset="0"/>
                        </a:rPr>
                        <m:t>ln</m:t>
                      </m:r>
                      <m:r>
                        <a:rPr lang="en-US" altLang="zh-CN" sz="1000" i="1" smtClean="0">
                          <a:latin typeface="Cambria Math" panose="02040503050406030204" pitchFamily="18" charset="0"/>
                        </a:rPr>
                        <m:t> </m:t>
                      </m:r>
                      <m:r>
                        <a:rPr lang="en-US" altLang="zh-CN" sz="1000" i="1">
                          <a:latin typeface="Cambria Math" panose="02040503050406030204" pitchFamily="18" charset="0"/>
                        </a:rPr>
                        <m:t>(</m:t>
                      </m:r>
                      <m:f>
                        <m:fPr>
                          <m:ctrlPr>
                            <a:rPr lang="zh-CN" altLang="zh-CN" sz="1000" i="1">
                              <a:latin typeface="Cambria Math" panose="02040503050406030204" pitchFamily="18" charset="0"/>
                            </a:rPr>
                          </m:ctrlPr>
                        </m:fPr>
                        <m:num>
                          <m:sSub>
                            <m:sSubPr>
                              <m:ctrlPr>
                                <a:rPr lang="zh-CN" altLang="zh-CN" sz="1000" i="1">
                                  <a:latin typeface="Cambria Math" panose="02040503050406030204" pitchFamily="18" charset="0"/>
                                </a:rPr>
                              </m:ctrlPr>
                            </m:sSubPr>
                            <m:e>
                              <m:r>
                                <a:rPr lang="en-US" altLang="zh-CN" sz="1000" i="1">
                                  <a:latin typeface="Cambria Math" panose="02040503050406030204" pitchFamily="18" charset="0"/>
                                </a:rPr>
                                <m:t>𝑡</m:t>
                              </m:r>
                            </m:e>
                            <m:sub>
                              <m:r>
                                <a:rPr lang="en-US" altLang="zh-CN" sz="1000" i="1">
                                  <a:latin typeface="Cambria Math" panose="02040503050406030204" pitchFamily="18" charset="0"/>
                                </a:rPr>
                                <m:t>𝑖</m:t>
                              </m:r>
                            </m:sub>
                          </m:sSub>
                          <m:r>
                            <a:rPr lang="en-US" altLang="zh-CN" sz="1000" i="1">
                              <a:latin typeface="Cambria Math" panose="02040503050406030204" pitchFamily="18" charset="0"/>
                            </a:rPr>
                            <m:t>+</m:t>
                          </m:r>
                          <m:sSub>
                            <m:sSubPr>
                              <m:ctrlPr>
                                <a:rPr lang="zh-CN" altLang="zh-CN" sz="1000" i="1">
                                  <a:latin typeface="Cambria Math" panose="02040503050406030204" pitchFamily="18" charset="0"/>
                                </a:rPr>
                              </m:ctrlPr>
                            </m:sSubPr>
                            <m:e>
                              <m:r>
                                <a:rPr lang="en-US" altLang="zh-CN" sz="1000" i="1">
                                  <a:latin typeface="Cambria Math" panose="02040503050406030204" pitchFamily="18" charset="0"/>
                                </a:rPr>
                                <m:t>𝑡</m:t>
                              </m:r>
                            </m:e>
                            <m:sub>
                              <m:r>
                                <a:rPr lang="en-US" altLang="zh-CN" sz="1000" i="1">
                                  <a:latin typeface="Cambria Math" panose="02040503050406030204" pitchFamily="18" charset="0"/>
                                </a:rPr>
                                <m:t>𝑐</m:t>
                              </m:r>
                            </m:sub>
                          </m:sSub>
                        </m:num>
                        <m:den>
                          <m:sSub>
                            <m:sSubPr>
                              <m:ctrlPr>
                                <a:rPr lang="zh-CN" altLang="zh-CN" sz="1000" i="1">
                                  <a:latin typeface="Cambria Math" panose="02040503050406030204" pitchFamily="18" charset="0"/>
                                </a:rPr>
                              </m:ctrlPr>
                            </m:sSubPr>
                            <m:e>
                              <m:r>
                                <a:rPr lang="en-US" altLang="zh-CN" sz="1000" i="1">
                                  <a:latin typeface="Cambria Math" panose="02040503050406030204" pitchFamily="18" charset="0"/>
                                </a:rPr>
                                <m:t>𝑡</m:t>
                              </m:r>
                            </m:e>
                            <m:sub>
                              <m:r>
                                <a:rPr lang="en-US" altLang="zh-CN" sz="1000" i="1">
                                  <a:latin typeface="Cambria Math" panose="02040503050406030204" pitchFamily="18" charset="0"/>
                                </a:rPr>
                                <m:t>𝑐</m:t>
                              </m:r>
                            </m:sub>
                          </m:sSub>
                        </m:den>
                      </m:f>
                      <m:r>
                        <a:rPr lang="en-US" altLang="zh-CN" sz="1000" i="1">
                          <a:latin typeface="Cambria Math" panose="02040503050406030204" pitchFamily="18" charset="0"/>
                        </a:rPr>
                        <m:t>)∝</m:t>
                      </m:r>
                      <m:r>
                        <m:rPr>
                          <m:sty m:val="p"/>
                        </m:rPr>
                        <a:rPr lang="en-US" altLang="zh-CN" sz="1000">
                          <a:latin typeface="Cambria Math" panose="02040503050406030204" pitchFamily="18" charset="0"/>
                        </a:rPr>
                        <m:t>ln</m:t>
                      </m:r>
                      <m:r>
                        <a:rPr lang="en-US" altLang="zh-CN" sz="1000" i="1">
                          <a:latin typeface="Cambria Math" panose="02040503050406030204" pitchFamily="18" charset="0"/>
                        </a:rPr>
                        <m:t>(</m:t>
                      </m:r>
                      <m:f>
                        <m:fPr>
                          <m:ctrlPr>
                            <a:rPr lang="zh-CN" altLang="zh-CN" sz="1000" i="1">
                              <a:latin typeface="Cambria Math" panose="02040503050406030204" pitchFamily="18" charset="0"/>
                            </a:rPr>
                          </m:ctrlPr>
                        </m:fPr>
                        <m:num>
                          <m:sSub>
                            <m:sSubPr>
                              <m:ctrlPr>
                                <a:rPr lang="zh-CN" altLang="zh-CN" sz="1000" i="1">
                                  <a:latin typeface="Cambria Math" panose="02040503050406030204" pitchFamily="18" charset="0"/>
                                </a:rPr>
                              </m:ctrlPr>
                            </m:sSubPr>
                            <m:e>
                              <m:r>
                                <a:rPr lang="en-US" altLang="zh-CN" sz="1000" i="1">
                                  <a:latin typeface="Cambria Math" panose="02040503050406030204" pitchFamily="18" charset="0"/>
                                </a:rPr>
                                <m:t>𝑡</m:t>
                              </m:r>
                            </m:e>
                            <m:sub>
                              <m:r>
                                <a:rPr lang="en-US" altLang="zh-CN" sz="1000" i="1">
                                  <a:latin typeface="Cambria Math" panose="02040503050406030204" pitchFamily="18" charset="0"/>
                                </a:rPr>
                                <m:t>𝑖</m:t>
                              </m:r>
                            </m:sub>
                          </m:sSub>
                          <m:r>
                            <a:rPr lang="en-US" altLang="zh-CN" sz="1000" i="1">
                              <a:latin typeface="Cambria Math" panose="02040503050406030204" pitchFamily="18" charset="0"/>
                            </a:rPr>
                            <m:t>+</m:t>
                          </m:r>
                          <m:sSub>
                            <m:sSubPr>
                              <m:ctrlPr>
                                <a:rPr lang="zh-CN" altLang="zh-CN" sz="1000" i="1">
                                  <a:latin typeface="Cambria Math" panose="02040503050406030204" pitchFamily="18" charset="0"/>
                                </a:rPr>
                              </m:ctrlPr>
                            </m:sSubPr>
                            <m:e>
                              <m:r>
                                <a:rPr lang="en-US" altLang="zh-CN" sz="1000" i="1">
                                  <a:latin typeface="Cambria Math" panose="02040503050406030204" pitchFamily="18" charset="0"/>
                                </a:rPr>
                                <m:t>𝑡</m:t>
                              </m:r>
                            </m:e>
                            <m:sub>
                              <m:r>
                                <a:rPr lang="en-US" altLang="zh-CN" sz="1000" i="1">
                                  <a:latin typeface="Cambria Math" panose="02040503050406030204" pitchFamily="18" charset="0"/>
                                </a:rPr>
                                <m:t>𝑐</m:t>
                              </m:r>
                            </m:sub>
                          </m:sSub>
                        </m:num>
                        <m:den>
                          <m:sSub>
                            <m:sSubPr>
                              <m:ctrlPr>
                                <a:rPr lang="zh-CN" altLang="zh-CN" sz="1000" i="1">
                                  <a:latin typeface="Cambria Math" panose="02040503050406030204" pitchFamily="18" charset="0"/>
                                </a:rPr>
                              </m:ctrlPr>
                            </m:sSubPr>
                            <m:e>
                              <m:r>
                                <a:rPr lang="en-US" altLang="zh-CN" sz="1000" i="1">
                                  <a:latin typeface="Cambria Math" panose="02040503050406030204" pitchFamily="18" charset="0"/>
                                </a:rPr>
                                <m:t>𝑡</m:t>
                              </m:r>
                            </m:e>
                            <m:sub>
                              <m:r>
                                <a:rPr lang="en-US" altLang="zh-CN" sz="1000" i="1">
                                  <a:latin typeface="Cambria Math" panose="02040503050406030204" pitchFamily="18" charset="0"/>
                                </a:rPr>
                                <m:t>𝑐</m:t>
                              </m:r>
                            </m:sub>
                          </m:sSub>
                        </m:den>
                      </m:f>
                      <m:r>
                        <a:rPr lang="en-US" altLang="zh-CN" sz="1000" i="1">
                          <a:latin typeface="Cambria Math" panose="02040503050406030204" pitchFamily="18" charset="0"/>
                        </a:rPr>
                        <m:t>) </m:t>
                      </m:r>
                      <m:r>
                        <a:rPr lang="en-US" altLang="zh-CN" sz="1000" b="0" i="1" smtClean="0">
                          <a:latin typeface="Cambria Math" panose="02040503050406030204" pitchFamily="18" charset="0"/>
                        </a:rPr>
                        <m:t>                                                    </m:t>
                      </m:r>
                      <m:r>
                        <a:rPr lang="en-US" altLang="zh-CN" sz="1000" i="1">
                          <a:latin typeface="Cambria Math" panose="02040503050406030204" pitchFamily="18" charset="0"/>
                        </a:rPr>
                        <m:t>(2.17)</m:t>
                      </m:r>
                    </m:oMath>
                  </m:oMathPara>
                </a14:m>
                <a:endParaRPr lang="en-US" altLang="zh-CN" sz="1000" dirty="0" smtClean="0"/>
              </a:p>
              <a:p>
                <a:pPr algn="l"/>
                <a:r>
                  <a:rPr lang="en-US" altLang="zh-CN" sz="1000" b="1" dirty="0" smtClean="0"/>
                  <a:t>             </a:t>
                </a:r>
                <a:r>
                  <a:rPr lang="zh-CN" altLang="zh-CN" sz="1000" b="1" dirty="0" smtClean="0"/>
                  <a:t>法则</a:t>
                </a:r>
                <a:r>
                  <a:rPr lang="en-US" altLang="zh-CN" sz="1000" b="1" dirty="0"/>
                  <a:t>4</a:t>
                </a:r>
                <a:r>
                  <a:rPr lang="zh-CN" altLang="zh-CN" sz="1000" dirty="0"/>
                  <a:t>：在强子级联中，质子</a:t>
                </a:r>
                <a:r>
                  <a:rPr lang="zh-CN" altLang="zh-CN" sz="1000" dirty="0" smtClean="0"/>
                  <a:t>或者</a:t>
                </a:r>
                <a:r>
                  <a:rPr lang="zh-CN" altLang="zh-CN" sz="1000" dirty="0"/>
                  <a:t>中子每</a:t>
                </a:r>
                <a:r>
                  <a:rPr lang="en-US" altLang="zh-CN" sz="1000" dirty="0"/>
                  <a:t>GeV</a:t>
                </a:r>
                <a:r>
                  <a:rPr lang="zh-CN" altLang="zh-CN" sz="1000" dirty="0"/>
                  <a:t>能量产生约</a:t>
                </a:r>
                <a:r>
                  <a:rPr lang="en-US" altLang="zh-CN" sz="1000" dirty="0"/>
                  <a:t>4</a:t>
                </a:r>
                <a:r>
                  <a:rPr lang="zh-CN" altLang="zh-CN" sz="1000" dirty="0"/>
                  <a:t>个非弹性核反应。</a:t>
                </a:r>
              </a:p>
              <a:p>
                <a:endParaRPr lang="zh-CN" altLang="zh-CN" sz="1000" dirty="0"/>
              </a:p>
              <a:p>
                <a:pPr lvl="1" algn="l">
                  <a:lnSpc>
                    <a:spcPct val="150000"/>
                  </a:lnSpc>
                </a:pPr>
                <a:r>
                  <a:rPr lang="en-US" altLang="zh-CN" sz="1000" b="1" dirty="0" err="1"/>
                  <a:t>Gollon</a:t>
                </a:r>
                <a:r>
                  <a:rPr lang="zh-CN" altLang="zh-CN" sz="1000" b="1" dirty="0"/>
                  <a:t>经验法则在</a:t>
                </a:r>
                <a:r>
                  <a:rPr lang="en-US" altLang="zh-CN" sz="1000" b="1" dirty="0"/>
                  <a:t>CSNS</a:t>
                </a:r>
                <a:r>
                  <a:rPr lang="zh-CN" altLang="zh-CN" sz="1000" b="1" dirty="0"/>
                  <a:t>靶站打靶的应用</a:t>
                </a:r>
              </a:p>
              <a:p>
                <a:pPr lvl="1" algn="l">
                  <a:lnSpc>
                    <a:spcPct val="150000"/>
                  </a:lnSpc>
                </a:pPr>
                <a:r>
                  <a:rPr lang="en-US" altLang="zh-CN" sz="1000" dirty="0" smtClean="0">
                    <a:solidFill>
                      <a:srgbClr val="9900FF"/>
                    </a:solidFill>
                  </a:rPr>
                  <a:t>      </a:t>
                </a:r>
                <a:r>
                  <a:rPr lang="zh-CN" altLang="zh-CN" sz="1000" dirty="0" smtClean="0">
                    <a:solidFill>
                      <a:srgbClr val="9900FF"/>
                    </a:solidFill>
                  </a:rPr>
                  <a:t>利用</a:t>
                </a:r>
                <a:r>
                  <a:rPr lang="en-US" altLang="zh-CN" sz="1000" dirty="0" err="1" smtClean="0">
                    <a:solidFill>
                      <a:srgbClr val="9900FF"/>
                    </a:solidFill>
                  </a:rPr>
                  <a:t>Gollon</a:t>
                </a:r>
                <a:r>
                  <a:rPr lang="zh-CN" altLang="zh-CN" sz="1000" dirty="0" smtClean="0">
                    <a:solidFill>
                      <a:srgbClr val="9900FF"/>
                    </a:solidFill>
                  </a:rPr>
                  <a:t>经验法则可以在不做任何蒙卡计算的前提下，对质子加速器可能产生的感生放射性程度作一个粗略的评估。</a:t>
                </a:r>
                <a:endParaRPr lang="en-US" altLang="zh-CN" sz="1000" dirty="0" smtClean="0">
                  <a:solidFill>
                    <a:srgbClr val="9900FF"/>
                  </a:solidFill>
                </a:endParaRPr>
              </a:p>
              <a:p>
                <a:pPr lvl="1" algn="l">
                  <a:lnSpc>
                    <a:spcPct val="150000"/>
                  </a:lnSpc>
                </a:pPr>
                <a:r>
                  <a:rPr lang="zh-CN" altLang="en-US" sz="1000" dirty="0" smtClean="0"/>
                  <a:t>例：</a:t>
                </a:r>
                <a:r>
                  <a:rPr lang="en-US" altLang="zh-CN" sz="1000" dirty="0" smtClean="0"/>
                  <a:t>1. CSNS</a:t>
                </a:r>
                <a:r>
                  <a:rPr lang="zh-CN" altLang="zh-CN" sz="1000" dirty="0" smtClean="0"/>
                  <a:t>的</a:t>
                </a:r>
                <a:r>
                  <a:rPr lang="zh-CN" altLang="zh-CN" sz="1000" b="1" dirty="0" smtClean="0"/>
                  <a:t>靶</a:t>
                </a:r>
                <a:r>
                  <a:rPr lang="zh-CN" altLang="zh-CN" sz="1000" b="1" dirty="0"/>
                  <a:t>站</a:t>
                </a:r>
                <a:r>
                  <a:rPr lang="zh-CN" altLang="zh-CN" sz="1000" b="1" dirty="0" smtClean="0"/>
                  <a:t>打靶</a:t>
                </a:r>
                <a:r>
                  <a:rPr lang="zh-CN" altLang="en-US" sz="1000" b="1" dirty="0" smtClean="0"/>
                  <a:t>：</a:t>
                </a:r>
                <a:r>
                  <a:rPr lang="zh-CN" altLang="zh-CN" sz="1000" dirty="0" smtClean="0"/>
                  <a:t>在</a:t>
                </a:r>
                <a:r>
                  <a:rPr lang="zh-CN" altLang="zh-CN" sz="1000" dirty="0"/>
                  <a:t>以</a:t>
                </a:r>
                <a:r>
                  <a:rPr lang="en-US" altLang="zh-CN" sz="1000" dirty="0"/>
                  <a:t>1.6GeV-100kW</a:t>
                </a:r>
                <a:r>
                  <a:rPr lang="zh-CN" altLang="zh-CN" sz="1000" dirty="0"/>
                  <a:t>的束流连续运行打靶几个月，冷却</a:t>
                </a:r>
                <a:r>
                  <a:rPr lang="en-US" altLang="zh-CN" sz="1000" dirty="0"/>
                  <a:t>1</a:t>
                </a:r>
                <a:r>
                  <a:rPr lang="zh-CN" altLang="zh-CN" sz="1000" dirty="0"/>
                  <a:t>天的剩余剂量可以粗略</a:t>
                </a:r>
                <a:r>
                  <a:rPr lang="zh-CN" altLang="zh-CN" sz="1000" dirty="0" smtClean="0"/>
                  <a:t>估算</a:t>
                </a:r>
                <a:r>
                  <a:rPr lang="zh-CN" altLang="zh-CN" sz="1000" dirty="0"/>
                  <a:t>靶</a:t>
                </a:r>
                <a:r>
                  <a:rPr lang="zh-CN" altLang="zh-CN" sz="1000" dirty="0" smtClean="0"/>
                  <a:t>的屏蔽</a:t>
                </a:r>
                <a:r>
                  <a:rPr lang="zh-CN" altLang="zh-CN" sz="1000" dirty="0"/>
                  <a:t>层拿出来后，靶心对</a:t>
                </a:r>
                <a:r>
                  <a:rPr lang="en-US" altLang="zh-CN" sz="1000" dirty="0" smtClean="0"/>
                  <a:t>1m</a:t>
                </a:r>
                <a:r>
                  <a:rPr lang="zh-CN" altLang="en-US" sz="1000" dirty="0" smtClean="0"/>
                  <a:t>远处的剂量率约为</a:t>
                </a:r>
                <a14:m>
                  <m:oMath xmlns:m="http://schemas.openxmlformats.org/officeDocument/2006/math">
                    <m:r>
                      <a:rPr lang="en-US" altLang="zh-CN" sz="1000" i="1" smtClean="0">
                        <a:solidFill>
                          <a:srgbClr val="9900FF"/>
                        </a:solidFill>
                        <a:latin typeface="Cambria Math" panose="02040503050406030204" pitchFamily="18" charset="0"/>
                      </a:rPr>
                      <m:t>74</m:t>
                    </m:r>
                    <m:r>
                      <m:rPr>
                        <m:sty m:val="p"/>
                      </m:rPr>
                      <a:rPr lang="en-US" altLang="zh-CN" sz="1000">
                        <a:solidFill>
                          <a:srgbClr val="9900FF"/>
                        </a:solidFill>
                        <a:latin typeface="Cambria Math" panose="02040503050406030204" pitchFamily="18" charset="0"/>
                      </a:rPr>
                      <m:t>Sv</m:t>
                    </m:r>
                    <m:r>
                      <a:rPr lang="en-US" altLang="zh-CN" sz="1000">
                        <a:solidFill>
                          <a:srgbClr val="9900FF"/>
                        </a:solidFill>
                        <a:latin typeface="Cambria Math" panose="02040503050406030204" pitchFamily="18" charset="0"/>
                      </a:rPr>
                      <m:t>/</m:t>
                    </m:r>
                    <m:r>
                      <m:rPr>
                        <m:sty m:val="p"/>
                      </m:rPr>
                      <a:rPr lang="en-US" altLang="zh-CN" sz="1000">
                        <a:solidFill>
                          <a:srgbClr val="9900FF"/>
                        </a:solidFill>
                        <a:latin typeface="Cambria Math" panose="02040503050406030204" pitchFamily="18" charset="0"/>
                      </a:rPr>
                      <m:t>h</m:t>
                    </m:r>
                  </m:oMath>
                </a14:m>
                <a:r>
                  <a:rPr lang="zh-CN" altLang="en-US" sz="1000" dirty="0" smtClean="0"/>
                  <a:t>。（</a:t>
                </a:r>
                <a:r>
                  <a:rPr lang="zh-CN" altLang="zh-CN" sz="1000" dirty="0"/>
                  <a:t> γ</a:t>
                </a:r>
                <a:r>
                  <a:rPr lang="zh-CN" altLang="en-US" sz="1000" dirty="0" smtClean="0"/>
                  <a:t>光子平均能量保守取</a:t>
                </a:r>
                <a:r>
                  <a:rPr lang="en-US" altLang="zh-CN" sz="1000" dirty="0" smtClean="0">
                    <a:solidFill>
                      <a:srgbClr val="9900FF"/>
                    </a:solidFill>
                  </a:rPr>
                  <a:t>1 MeV</a:t>
                </a:r>
                <a:r>
                  <a:rPr lang="zh-CN" altLang="en-US" sz="1000" dirty="0" smtClean="0"/>
                  <a:t>）</a:t>
                </a:r>
                <a:endParaRPr lang="en-US" altLang="zh-CN" sz="1000" dirty="0" smtClean="0"/>
              </a:p>
              <a:p>
                <a:pPr lvl="1" algn="l">
                  <a:lnSpc>
                    <a:spcPct val="150000"/>
                  </a:lnSpc>
                </a:pPr>
                <a:r>
                  <a:rPr lang="en-US" altLang="zh-CN" sz="1000" dirty="0" smtClean="0"/>
                  <a:t>        2. CSNS</a:t>
                </a:r>
                <a:r>
                  <a:rPr lang="zh-CN" altLang="en-US" sz="1000" dirty="0" smtClean="0"/>
                  <a:t>的</a:t>
                </a:r>
                <a:r>
                  <a:rPr lang="zh-CN" altLang="en-US" sz="1000" b="1" dirty="0" smtClean="0"/>
                  <a:t>均匀束损</a:t>
                </a:r>
                <a:r>
                  <a:rPr lang="zh-CN" altLang="en-US" sz="1000" dirty="0" smtClean="0"/>
                  <a:t>：以</a:t>
                </a:r>
                <a:r>
                  <a:rPr lang="en-US" altLang="zh-CN" sz="1000" dirty="0" smtClean="0"/>
                  <a:t>1 W/m</a:t>
                </a:r>
                <a:r>
                  <a:rPr lang="zh-CN" altLang="en-US" sz="1000" dirty="0" smtClean="0"/>
                  <a:t>束损，运行几个月、停机</a:t>
                </a:r>
                <a:r>
                  <a:rPr lang="en-US" altLang="zh-CN" sz="1000" dirty="0" smtClean="0"/>
                  <a:t>1</a:t>
                </a:r>
                <a:r>
                  <a:rPr lang="zh-CN" altLang="en-US" sz="1000" dirty="0" smtClean="0"/>
                  <a:t>天约为</a:t>
                </a:r>
                <a:r>
                  <a:rPr lang="en-US" altLang="zh-CN" sz="1000" dirty="0" smtClean="0">
                    <a:solidFill>
                      <a:srgbClr val="9900FF"/>
                    </a:solidFill>
                  </a:rPr>
                  <a:t>1.1 </a:t>
                </a:r>
                <a:r>
                  <a:rPr lang="en-US" altLang="zh-CN" sz="1000" dirty="0" err="1" smtClean="0">
                    <a:solidFill>
                      <a:srgbClr val="9900FF"/>
                    </a:solidFill>
                  </a:rPr>
                  <a:t>mSv</a:t>
                </a:r>
                <a:r>
                  <a:rPr lang="en-US" altLang="zh-CN" sz="1000" dirty="0" smtClean="0">
                    <a:solidFill>
                      <a:srgbClr val="9900FF"/>
                    </a:solidFill>
                  </a:rPr>
                  <a:t>/h~2.2 </a:t>
                </a:r>
                <a:r>
                  <a:rPr lang="en-US" altLang="zh-CN" sz="1000" dirty="0" err="1" smtClean="0">
                    <a:solidFill>
                      <a:srgbClr val="9900FF"/>
                    </a:solidFill>
                  </a:rPr>
                  <a:t>mSv</a:t>
                </a:r>
                <a:r>
                  <a:rPr lang="en-US" altLang="zh-CN" sz="1000" dirty="0" smtClean="0">
                    <a:solidFill>
                      <a:srgbClr val="9900FF"/>
                    </a:solidFill>
                  </a:rPr>
                  <a:t>/h</a:t>
                </a:r>
                <a:r>
                  <a:rPr lang="zh-CN" altLang="en-US" sz="1000" dirty="0" smtClean="0"/>
                  <a:t>。</a:t>
                </a:r>
                <a:r>
                  <a:rPr lang="zh-CN" altLang="el-GR" sz="1000" dirty="0"/>
                  <a:t>（ </a:t>
                </a:r>
                <a:r>
                  <a:rPr lang="el-GR" altLang="zh-CN" sz="1000" dirty="0"/>
                  <a:t>γ</a:t>
                </a:r>
                <a:r>
                  <a:rPr lang="zh-CN" altLang="en-US" sz="1000" dirty="0"/>
                  <a:t>光子平均能量保守取</a:t>
                </a:r>
                <a:r>
                  <a:rPr lang="en-US" altLang="zh-CN" sz="1000" dirty="0">
                    <a:solidFill>
                      <a:srgbClr val="9900FF"/>
                    </a:solidFill>
                  </a:rPr>
                  <a:t>1 MeV</a:t>
                </a:r>
                <a:r>
                  <a:rPr lang="zh-CN" altLang="en-US" sz="1000" dirty="0" smtClean="0"/>
                  <a:t>）</a:t>
                </a:r>
                <a:endParaRPr lang="en-US" altLang="zh-CN" dirty="0" smtClean="0"/>
              </a:p>
              <a:p>
                <a:pPr marL="285750" indent="-285750" algn="l">
                  <a:lnSpc>
                    <a:spcPct val="150000"/>
                  </a:lnSpc>
                  <a:buFont typeface="Arial" panose="020B0604020202020204" pitchFamily="34" charset="0"/>
                  <a:buChar char="•"/>
                </a:pPr>
                <a:r>
                  <a:rPr lang="zh-CN" altLang="zh-CN" dirty="0" smtClean="0"/>
                  <a:t>加速器</a:t>
                </a:r>
                <a:r>
                  <a:rPr lang="zh-CN" altLang="zh-CN" dirty="0"/>
                  <a:t>活化公式</a:t>
                </a:r>
                <a:endParaRPr lang="en-US" altLang="zh-CN" dirty="0"/>
              </a:p>
              <a:p>
                <a:pPr algn="l">
                  <a:lnSpc>
                    <a:spcPct val="150000"/>
                  </a:lnSpc>
                </a:pPr>
                <a:r>
                  <a:rPr lang="en-US" altLang="zh-CN" dirty="0" smtClean="0"/>
                  <a:t> </a:t>
                </a:r>
              </a:p>
              <a:p>
                <a:pPr marL="285750" indent="-285750" algn="l">
                  <a:lnSpc>
                    <a:spcPct val="150000"/>
                  </a:lnSpc>
                  <a:buFont typeface="Wingdings" panose="05000000000000000000" pitchFamily="2" charset="2"/>
                  <a:buChar char="l"/>
                </a:pPr>
                <a:endParaRPr lang="en-US" altLang="zh-CN" dirty="0"/>
              </a:p>
              <a:p>
                <a:pPr marL="285750" indent="-285750" algn="l">
                  <a:lnSpc>
                    <a:spcPct val="150000"/>
                  </a:lnSpc>
                  <a:buFont typeface="Wingdings" panose="05000000000000000000" pitchFamily="2" charset="2"/>
                  <a:buChar char="l"/>
                </a:pPr>
                <a:endParaRPr lang="en-US" altLang="zh-CN" dirty="0" smtClean="0"/>
              </a:p>
              <a:p>
                <a:pPr lvl="1" algn="l">
                  <a:lnSpc>
                    <a:spcPct val="150000"/>
                  </a:lnSpc>
                </a:pPr>
                <a:r>
                  <a:rPr lang="zh-CN" altLang="en-US" sz="1200" dirty="0" smtClean="0"/>
                  <a:t>应用</a:t>
                </a:r>
                <a:r>
                  <a:rPr lang="zh-CN" altLang="en-US" sz="1200" dirty="0" smtClean="0">
                    <a:sym typeface="Wingdings" panose="05000000000000000000" pitchFamily="2" charset="2"/>
                  </a:rPr>
                  <a:t>：（</a:t>
                </a:r>
                <a:r>
                  <a:rPr lang="en-US" altLang="zh-CN" sz="1200" dirty="0" smtClean="0">
                    <a:sym typeface="Wingdings" panose="05000000000000000000" pitchFamily="2" charset="2"/>
                  </a:rPr>
                  <a:t>1</a:t>
                </a:r>
                <a:r>
                  <a:rPr lang="zh-CN" altLang="en-US" sz="1200" dirty="0" smtClean="0">
                    <a:sym typeface="Wingdings" panose="05000000000000000000" pitchFamily="2" charset="2"/>
                  </a:rPr>
                  <a:t>）</a:t>
                </a:r>
                <a:r>
                  <a:rPr lang="zh-CN" altLang="en-US" sz="1200" dirty="0" smtClean="0"/>
                  <a:t>用独立于</a:t>
                </a:r>
                <a:r>
                  <a:rPr lang="en-US" altLang="zh-CN" sz="1200" dirty="0" smtClean="0"/>
                  <a:t>FLUKA</a:t>
                </a:r>
                <a:r>
                  <a:rPr lang="zh-CN" altLang="en-US" sz="1200" dirty="0" smtClean="0"/>
                  <a:t>的截面验证</a:t>
                </a:r>
                <a:r>
                  <a:rPr lang="en-US" altLang="zh-CN" sz="1200" dirty="0" smtClean="0"/>
                  <a:t>FLUKA</a:t>
                </a:r>
                <a:r>
                  <a:rPr lang="zh-CN" altLang="en-US" sz="1200" dirty="0" smtClean="0"/>
                  <a:t>计算结果；</a:t>
                </a:r>
                <a:endParaRPr lang="en-US" altLang="zh-CN" sz="1200" dirty="0" smtClean="0"/>
              </a:p>
              <a:p>
                <a:pPr lvl="1" algn="l">
                  <a:lnSpc>
                    <a:spcPct val="150000"/>
                  </a:lnSpc>
                </a:pPr>
                <a:r>
                  <a:rPr lang="en-US" altLang="zh-CN" sz="1200" dirty="0"/>
                  <a:t> </a:t>
                </a:r>
                <a:r>
                  <a:rPr lang="en-US" altLang="zh-CN" sz="1200" dirty="0" smtClean="0"/>
                  <a:t>          </a:t>
                </a:r>
                <a:r>
                  <a:rPr lang="zh-CN" altLang="en-US" sz="1200" dirty="0" smtClean="0"/>
                  <a:t>（</a:t>
                </a:r>
                <a:r>
                  <a:rPr lang="en-US" altLang="zh-CN" sz="1200" dirty="0" smtClean="0"/>
                  <a:t>2</a:t>
                </a:r>
                <a:r>
                  <a:rPr lang="zh-CN" altLang="en-US" sz="1200" dirty="0" smtClean="0"/>
                  <a:t>）分析各种核素的累积、衰减规律，乘以活度</a:t>
                </a:r>
                <a:r>
                  <a:rPr lang="en-US" altLang="zh-CN" sz="1200" dirty="0" smtClean="0"/>
                  <a:t>-</a:t>
                </a:r>
                <a:r>
                  <a:rPr lang="zh-CN" altLang="en-US" sz="1200" dirty="0" smtClean="0"/>
                  <a:t>剂量转换因子（</a:t>
                </a:r>
                <a:r>
                  <a:rPr lang="en-US" altLang="zh-CN" sz="1200" dirty="0"/>
                  <a:t> </a:t>
                </a:r>
                <a14:m>
                  <m:oMath xmlns:m="http://schemas.openxmlformats.org/officeDocument/2006/math">
                    <m:r>
                      <a:rPr lang="en-US" altLang="zh-CN" sz="1200" b="1" i="1">
                        <a:latin typeface="Cambria Math" panose="02040503050406030204" pitchFamily="18" charset="0"/>
                      </a:rPr>
                      <m:t>𝜞</m:t>
                    </m:r>
                  </m:oMath>
                </a14:m>
                <a:r>
                  <a:rPr lang="zh-CN" altLang="zh-CN" sz="1200" dirty="0" smtClean="0"/>
                  <a:t>常数</a:t>
                </a:r>
                <a:r>
                  <a:rPr lang="zh-CN" altLang="en-US" sz="1200" dirty="0" smtClean="0"/>
                  <a:t>）后，可分析各自剂量贡献。</a:t>
                </a:r>
                <a:endParaRPr lang="zh-CN" altLang="zh-CN" sz="1200" dirty="0"/>
              </a:p>
            </p:txBody>
          </p:sp>
        </mc:Choice>
        <mc:Fallback xmlns="">
          <p:sp>
            <p:nvSpPr>
              <p:cNvPr id="8" name="矩形 7"/>
              <p:cNvSpPr>
                <a:spLocks noRot="1" noChangeAspect="1" noMove="1" noResize="1" noEditPoints="1" noAdjustHandles="1" noChangeArrowheads="1" noChangeShapeType="1" noTextEdit="1"/>
              </p:cNvSpPr>
              <p:nvPr/>
            </p:nvSpPr>
            <p:spPr>
              <a:xfrm>
                <a:off x="179512" y="1483280"/>
                <a:ext cx="8784976" cy="5354415"/>
              </a:xfrm>
              <a:prstGeom prst="rect">
                <a:avLst/>
              </a:prstGeom>
              <a:blipFill rotWithShape="0">
                <a:blip r:embed="rId3"/>
                <a:stretch>
                  <a:fillRect l="-69" r="-1179"/>
                </a:stretch>
              </a:blipFill>
            </p:spPr>
            <p:txBody>
              <a:bodyPr/>
              <a:lstStyle/>
              <a:p>
                <a:r>
                  <a:rPr lang="zh-CN" altLang="en-US">
                    <a:noFill/>
                  </a:rPr>
                  <a:t> </a:t>
                </a:r>
              </a:p>
            </p:txBody>
          </p:sp>
        </mc:Fallback>
      </mc:AlternateContent>
      <p:pic>
        <p:nvPicPr>
          <p:cNvPr id="9" name="图片 8"/>
          <p:cNvPicPr>
            <a:picLocks noChangeAspect="1"/>
          </p:cNvPicPr>
          <p:nvPr/>
        </p:nvPicPr>
        <p:blipFill>
          <a:blip r:embed="rId4"/>
          <a:stretch>
            <a:fillRect/>
          </a:stretch>
        </p:blipFill>
        <p:spPr>
          <a:xfrm>
            <a:off x="2768219" y="4869160"/>
            <a:ext cx="3600399" cy="578464"/>
          </a:xfrm>
          <a:prstGeom prst="rect">
            <a:avLst/>
          </a:prstGeom>
        </p:spPr>
      </p:pic>
      <p:pic>
        <p:nvPicPr>
          <p:cNvPr id="12" name="图片 11"/>
          <p:cNvPicPr>
            <a:picLocks noChangeAspect="1"/>
          </p:cNvPicPr>
          <p:nvPr/>
        </p:nvPicPr>
        <p:blipFill>
          <a:blip r:embed="rId5"/>
          <a:stretch>
            <a:fillRect/>
          </a:stretch>
        </p:blipFill>
        <p:spPr>
          <a:xfrm>
            <a:off x="2768219" y="5433499"/>
            <a:ext cx="3600399" cy="578466"/>
          </a:xfrm>
          <a:prstGeom prst="rect">
            <a:avLst/>
          </a:prstGeom>
        </p:spPr>
      </p:pic>
      <p:sp>
        <p:nvSpPr>
          <p:cNvPr id="4" name="文本框 3"/>
          <p:cNvSpPr txBox="1"/>
          <p:nvPr/>
        </p:nvSpPr>
        <p:spPr>
          <a:xfrm>
            <a:off x="6660232" y="5158392"/>
            <a:ext cx="2088232" cy="1019959"/>
          </a:xfrm>
          <a:prstGeom prst="rect">
            <a:avLst/>
          </a:prstGeom>
          <a:noFill/>
          <a:ln>
            <a:solidFill>
              <a:srgbClr val="9900FF"/>
            </a:solidFill>
          </a:ln>
        </p:spPr>
        <p:txBody>
          <a:bodyPr wrap="square" rtlCol="0">
            <a:spAutoFit/>
          </a:bodyPr>
          <a:lstStyle/>
          <a:p>
            <a:pPr>
              <a:lnSpc>
                <a:spcPct val="150000"/>
              </a:lnSpc>
            </a:pPr>
            <a:r>
              <a:rPr lang="zh-CN" altLang="en-US" b="1" dirty="0">
                <a:solidFill>
                  <a:srgbClr val="9900FF"/>
                </a:solidFill>
              </a:rPr>
              <a:t>对（嵌套）周期性照射，可导出对应的累积公式，见我的第二个</a:t>
            </a:r>
            <a:r>
              <a:rPr lang="zh-CN" altLang="en-US" b="1" dirty="0" smtClean="0">
                <a:solidFill>
                  <a:srgbClr val="9900FF"/>
                </a:solidFill>
              </a:rPr>
              <a:t>报告</a:t>
            </a:r>
            <a:r>
              <a:rPr lang="zh-CN" altLang="en-US" b="1" dirty="0">
                <a:solidFill>
                  <a:srgbClr val="9900FF"/>
                </a:solidFill>
              </a:rPr>
              <a:t>！</a:t>
            </a:r>
          </a:p>
        </p:txBody>
      </p:sp>
    </p:spTree>
    <p:extLst>
      <p:ext uri="{BB962C8B-B14F-4D97-AF65-F5344CB8AC3E}">
        <p14:creationId xmlns:p14="http://schemas.microsoft.com/office/powerpoint/2010/main" val="782313256"/>
      </p:ext>
    </p:extLst>
  </p:cSld>
  <p:clrMapOvr>
    <a:masterClrMapping/>
  </p:clrMapOvr>
  <p:transition advTm="5694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idx="4294967295"/>
          </p:nvPr>
        </p:nvSpPr>
        <p:spPr>
          <a:xfrm>
            <a:off x="1126" y="836712"/>
            <a:ext cx="8963362" cy="700088"/>
          </a:xfrm>
        </p:spPr>
        <p:txBody>
          <a:bodyPr/>
          <a:lstStyle/>
          <a:p>
            <a:pPr marL="571500" indent="-571500" algn="ctr">
              <a:lnSpc>
                <a:spcPct val="150000"/>
              </a:lnSpc>
            </a:pPr>
            <a:r>
              <a:rPr lang="zh-CN" altLang="en-US" sz="3200" b="0" dirty="0">
                <a:solidFill>
                  <a:schemeClr val="tx1"/>
                </a:solidFill>
                <a:latin typeface="宋体" pitchFamily="2" charset="-122"/>
                <a:ea typeface="宋体" pitchFamily="2" charset="-122"/>
              </a:rPr>
              <a:t>五</a:t>
            </a:r>
            <a:r>
              <a:rPr lang="en-US" altLang="zh-CN" sz="3200" b="0" dirty="0" smtClean="0">
                <a:solidFill>
                  <a:schemeClr val="tx1"/>
                </a:solidFill>
                <a:latin typeface="宋体" pitchFamily="2" charset="-122"/>
                <a:ea typeface="宋体" pitchFamily="2" charset="-122"/>
              </a:rPr>
              <a:t>.</a:t>
            </a:r>
            <a:r>
              <a:rPr lang="en-US" altLang="zh-CN" sz="3200" dirty="0" smtClean="0">
                <a:solidFill>
                  <a:schemeClr val="tx1"/>
                </a:solidFill>
                <a:latin typeface="宋体" pitchFamily="2" charset="-122"/>
                <a:ea typeface="宋体" pitchFamily="2" charset="-122"/>
              </a:rPr>
              <a:t> </a:t>
            </a:r>
            <a:r>
              <a:rPr lang="en-US" altLang="zh-CN" sz="3200" b="0" dirty="0">
                <a:solidFill>
                  <a:schemeClr val="tx1"/>
                </a:solidFill>
                <a:latin typeface="宋体" pitchFamily="2" charset="-122"/>
              </a:rPr>
              <a:t>CSNS</a:t>
            </a:r>
            <a:r>
              <a:rPr lang="zh-CN" altLang="en-US" sz="3200" b="0" dirty="0" smtClean="0">
                <a:solidFill>
                  <a:schemeClr val="tx1"/>
                </a:solidFill>
                <a:latin typeface="宋体" pitchFamily="2" charset="-122"/>
              </a:rPr>
              <a:t>的感生放射性研究方法</a:t>
            </a:r>
            <a:endParaRPr lang="zh-CN" altLang="zh-CN" sz="3200" dirty="0">
              <a:solidFill>
                <a:schemeClr val="tx1"/>
              </a:solidFill>
            </a:endParaRPr>
          </a:p>
        </p:txBody>
      </p:sp>
      <p:sp>
        <p:nvSpPr>
          <p:cNvPr id="6" name="灯片编号占位符 3"/>
          <p:cNvSpPr>
            <a:spLocks noGrp="1"/>
          </p:cNvSpPr>
          <p:nvPr>
            <p:ph type="sldNum" sz="quarter" idx="10"/>
          </p:nvPr>
        </p:nvSpPr>
        <p:spPr>
          <a:xfrm>
            <a:off x="8229600" y="6524625"/>
            <a:ext cx="303213" cy="180975"/>
          </a:xfrm>
        </p:spPr>
        <p:txBody>
          <a:bodyPr/>
          <a:lstStyle/>
          <a:p>
            <a:fld id="{05A4B9CD-D521-4216-9400-A25F51E1E1A4}" type="slidenum">
              <a:rPr lang="en-US" altLang="zh-CN"/>
              <a:pPr/>
              <a:t>9</a:t>
            </a:fld>
            <a:endParaRPr lang="en-US" altLang="zh-CN"/>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矩形 7"/>
          <p:cNvSpPr/>
          <p:nvPr/>
        </p:nvSpPr>
        <p:spPr>
          <a:xfrm>
            <a:off x="179512" y="1483280"/>
            <a:ext cx="8784976" cy="3647152"/>
          </a:xfrm>
          <a:prstGeom prst="rect">
            <a:avLst/>
          </a:prstGeom>
        </p:spPr>
        <p:txBody>
          <a:bodyPr wrap="square">
            <a:spAutoFit/>
          </a:bodyPr>
          <a:lstStyle/>
          <a:p>
            <a:pPr marL="285750" indent="-285750" algn="l">
              <a:lnSpc>
                <a:spcPct val="150000"/>
              </a:lnSpc>
              <a:buFont typeface="Wingdings" panose="05000000000000000000" pitchFamily="2" charset="2"/>
              <a:buChar char="l"/>
            </a:pPr>
            <a:r>
              <a:rPr lang="zh-CN" altLang="zh-CN" dirty="0">
                <a:solidFill>
                  <a:srgbClr val="7030A0"/>
                </a:solidFill>
              </a:rPr>
              <a:t>空气活化的计算</a:t>
            </a:r>
          </a:p>
          <a:p>
            <a:pPr lvl="1" algn="l">
              <a:lnSpc>
                <a:spcPct val="150000"/>
              </a:lnSpc>
            </a:pPr>
            <a:r>
              <a:rPr lang="zh-CN" altLang="en-US" dirty="0" smtClean="0"/>
              <a:t>采用</a:t>
            </a:r>
            <a:r>
              <a:rPr lang="en-US" altLang="zh-CN" dirty="0" smtClean="0"/>
              <a:t>FLUKA</a:t>
            </a:r>
            <a:r>
              <a:rPr lang="zh-CN" altLang="en-US" dirty="0" smtClean="0"/>
              <a:t>程序计算饱和活度</a:t>
            </a:r>
            <a:r>
              <a:rPr lang="en-US" altLang="zh-CN" dirty="0" smtClean="0">
                <a:sym typeface="Wingdings" panose="05000000000000000000" pitchFamily="2" charset="2"/>
              </a:rPr>
              <a:t></a:t>
            </a:r>
            <a:r>
              <a:rPr lang="zh-CN" altLang="en-US" dirty="0" smtClean="0">
                <a:sym typeface="Wingdings" panose="05000000000000000000" pitchFamily="2" charset="2"/>
              </a:rPr>
              <a:t>利用通风系统参数计算每种核素的有效半衰期</a:t>
            </a:r>
            <a:r>
              <a:rPr lang="en-US" altLang="zh-CN" dirty="0" smtClean="0">
                <a:sym typeface="Wingdings" panose="05000000000000000000" pitchFamily="2" charset="2"/>
              </a:rPr>
              <a:t></a:t>
            </a:r>
            <a:r>
              <a:rPr lang="zh-CN" altLang="en-US" dirty="0" smtClean="0">
                <a:sym typeface="Wingdings" panose="05000000000000000000" pitchFamily="2" charset="2"/>
              </a:rPr>
              <a:t>计算通风状态下的动态饱和活度、年排放量</a:t>
            </a:r>
            <a:r>
              <a:rPr lang="en-US" altLang="zh-CN" dirty="0" smtClean="0">
                <a:sym typeface="Wingdings" panose="05000000000000000000" pitchFamily="2" charset="2"/>
              </a:rPr>
              <a:t></a:t>
            </a:r>
            <a:r>
              <a:rPr lang="zh-CN" altLang="en-US" u="sng" dirty="0" smtClean="0">
                <a:sym typeface="Wingdings" panose="05000000000000000000" pitchFamily="2" charset="2"/>
              </a:rPr>
              <a:t>通过高斯扩散模型结合大气参数</a:t>
            </a:r>
            <a:r>
              <a:rPr lang="zh-CN" altLang="en-US" dirty="0" smtClean="0">
                <a:sym typeface="Wingdings" panose="05000000000000000000" pitchFamily="2" charset="2"/>
              </a:rPr>
              <a:t>（</a:t>
            </a:r>
            <a:r>
              <a:rPr lang="en-US" altLang="zh-CN" dirty="0" smtClean="0">
                <a:solidFill>
                  <a:srgbClr val="9900FF"/>
                </a:solidFill>
                <a:sym typeface="Wingdings" panose="05000000000000000000" pitchFamily="2" charset="2"/>
              </a:rPr>
              <a:t>Excel</a:t>
            </a:r>
            <a:r>
              <a:rPr lang="zh-CN" altLang="en-US" dirty="0" smtClean="0">
                <a:solidFill>
                  <a:srgbClr val="9900FF"/>
                </a:solidFill>
                <a:sym typeface="Wingdings" panose="05000000000000000000" pitchFamily="2" charset="2"/>
              </a:rPr>
              <a:t>计算</a:t>
            </a:r>
            <a:r>
              <a:rPr lang="en-US" altLang="zh-CN" dirty="0" smtClean="0">
                <a:sym typeface="Wingdings" panose="05000000000000000000" pitchFamily="2" charset="2"/>
              </a:rPr>
              <a:t>+</a:t>
            </a:r>
            <a:r>
              <a:rPr lang="zh-CN" altLang="en-US" dirty="0" smtClean="0">
                <a:solidFill>
                  <a:srgbClr val="9900FF"/>
                </a:solidFill>
                <a:sym typeface="Wingdings" panose="05000000000000000000" pitchFamily="2" charset="2"/>
              </a:rPr>
              <a:t>自编</a:t>
            </a:r>
            <a:r>
              <a:rPr lang="en-US" altLang="zh-CN" dirty="0" err="1" smtClean="0">
                <a:solidFill>
                  <a:srgbClr val="9900FF"/>
                </a:solidFill>
                <a:sym typeface="Wingdings" panose="05000000000000000000" pitchFamily="2" charset="2"/>
              </a:rPr>
              <a:t>matlab</a:t>
            </a:r>
            <a:r>
              <a:rPr lang="zh-CN" altLang="en-US" dirty="0" smtClean="0">
                <a:solidFill>
                  <a:srgbClr val="9900FF"/>
                </a:solidFill>
                <a:sym typeface="Wingdings" panose="05000000000000000000" pitchFamily="2" charset="2"/>
              </a:rPr>
              <a:t>程序计算</a:t>
            </a:r>
            <a:r>
              <a:rPr lang="zh-CN" altLang="en-US" dirty="0" smtClean="0">
                <a:sym typeface="Wingdings" panose="05000000000000000000" pitchFamily="2" charset="2"/>
              </a:rPr>
              <a:t>），计算排放后对公众的各途径所致剂量（对泄漏，保守估算完全泄漏到工作场所对工作人员所致剂量）</a:t>
            </a:r>
            <a:endParaRPr lang="en-US" altLang="zh-CN" dirty="0"/>
          </a:p>
          <a:p>
            <a:pPr marL="285750" indent="-285750" algn="l">
              <a:lnSpc>
                <a:spcPct val="150000"/>
              </a:lnSpc>
              <a:buFont typeface="Wingdings" panose="05000000000000000000" pitchFamily="2" charset="2"/>
              <a:buChar char="l"/>
            </a:pPr>
            <a:r>
              <a:rPr lang="zh-CN" altLang="en-US" dirty="0" smtClean="0">
                <a:solidFill>
                  <a:srgbClr val="7030A0"/>
                </a:solidFill>
              </a:rPr>
              <a:t>冷却水的活化计算</a:t>
            </a:r>
            <a:endParaRPr lang="en-US" altLang="zh-CN" dirty="0" smtClean="0">
              <a:solidFill>
                <a:srgbClr val="7030A0"/>
              </a:solidFill>
            </a:endParaRPr>
          </a:p>
          <a:p>
            <a:pPr lvl="1" algn="l">
              <a:lnSpc>
                <a:spcPct val="150000"/>
              </a:lnSpc>
            </a:pPr>
            <a:r>
              <a:rPr lang="zh-CN" altLang="en-US" dirty="0" smtClean="0"/>
              <a:t>按不循环、再循环等模式计算冷却水的饱和浓度，评估允许排放量和管道流经工作场所的照射。</a:t>
            </a:r>
            <a:endParaRPr lang="en-US" altLang="zh-CN" dirty="0" smtClean="0"/>
          </a:p>
          <a:p>
            <a:pPr lvl="1" algn="l">
              <a:lnSpc>
                <a:spcPct val="150000"/>
              </a:lnSpc>
            </a:pPr>
            <a:r>
              <a:rPr lang="zh-CN" altLang="en-US" dirty="0" smtClean="0"/>
              <a:t>主要核素：</a:t>
            </a:r>
            <a:r>
              <a:rPr lang="en-US" altLang="zh-CN" dirty="0" smtClean="0"/>
              <a:t>H-3</a:t>
            </a:r>
            <a:r>
              <a:rPr lang="zh-CN" altLang="en-US" dirty="0" smtClean="0"/>
              <a:t>、</a:t>
            </a:r>
            <a:r>
              <a:rPr lang="en-US" altLang="zh-CN" dirty="0" smtClean="0"/>
              <a:t>Be-7</a:t>
            </a:r>
            <a:r>
              <a:rPr lang="zh-CN" altLang="en-US" dirty="0" smtClean="0"/>
              <a:t>（排放时考虑），</a:t>
            </a:r>
            <a:r>
              <a:rPr lang="en-US" altLang="zh-CN" dirty="0" smtClean="0"/>
              <a:t>O-15</a:t>
            </a:r>
            <a:r>
              <a:rPr lang="zh-CN" altLang="en-US" dirty="0" smtClean="0"/>
              <a:t>、</a:t>
            </a:r>
            <a:r>
              <a:rPr lang="en-US" altLang="zh-CN" dirty="0" smtClean="0"/>
              <a:t>C-11</a:t>
            </a:r>
            <a:r>
              <a:rPr lang="zh-CN" altLang="en-US" dirty="0" smtClean="0"/>
              <a:t>（</a:t>
            </a:r>
            <a:r>
              <a:rPr lang="zh-CN" altLang="en-US" dirty="0"/>
              <a:t>流经工作场所的</a:t>
            </a:r>
            <a:r>
              <a:rPr lang="zh-CN" altLang="en-US" dirty="0" smtClean="0"/>
              <a:t>照射考虑）</a:t>
            </a:r>
            <a:endParaRPr lang="en-US" altLang="zh-CN" dirty="0" smtClean="0"/>
          </a:p>
          <a:p>
            <a:pPr marL="285750" indent="-285750" algn="l">
              <a:lnSpc>
                <a:spcPct val="150000"/>
              </a:lnSpc>
              <a:buFont typeface="Wingdings" panose="05000000000000000000" pitchFamily="2" charset="2"/>
              <a:buChar char="l"/>
            </a:pPr>
            <a:r>
              <a:rPr lang="zh-CN" altLang="en-US" dirty="0" smtClean="0">
                <a:solidFill>
                  <a:srgbClr val="7030A0"/>
                </a:solidFill>
              </a:rPr>
              <a:t>土壤和地下水的活化计算</a:t>
            </a:r>
            <a:endParaRPr lang="en-US" altLang="zh-CN" dirty="0" smtClean="0">
              <a:solidFill>
                <a:srgbClr val="7030A0"/>
              </a:solidFill>
            </a:endParaRPr>
          </a:p>
          <a:p>
            <a:pPr algn="l">
              <a:lnSpc>
                <a:spcPct val="150000"/>
              </a:lnSpc>
            </a:pPr>
            <a:r>
              <a:rPr lang="en-US" altLang="zh-CN" dirty="0"/>
              <a:t> </a:t>
            </a:r>
            <a:r>
              <a:rPr lang="en-US" altLang="zh-CN" dirty="0" smtClean="0"/>
              <a:t>       </a:t>
            </a:r>
            <a:r>
              <a:rPr lang="zh-CN" altLang="en-US" dirty="0" smtClean="0"/>
              <a:t>评估方式</a:t>
            </a:r>
            <a:r>
              <a:rPr lang="zh-CN" altLang="en-US" dirty="0" smtClean="0">
                <a:sym typeface="Wingdings" panose="05000000000000000000" pitchFamily="2" charset="2"/>
              </a:rPr>
              <a:t>：（</a:t>
            </a:r>
            <a:r>
              <a:rPr lang="en-US" altLang="zh-CN" dirty="0" smtClean="0">
                <a:sym typeface="Wingdings" panose="05000000000000000000" pitchFamily="2" charset="2"/>
              </a:rPr>
              <a:t>1</a:t>
            </a:r>
            <a:r>
              <a:rPr lang="zh-CN" altLang="en-US" dirty="0" smtClean="0">
                <a:sym typeface="Wingdings" panose="05000000000000000000" pitchFamily="2" charset="2"/>
              </a:rPr>
              <a:t>）计算土壤边界处的瞬发剂量率和活度浓度与豁免值的比较，确认满足</a:t>
            </a:r>
            <a:r>
              <a:rPr lang="en-US" altLang="zh-CN" dirty="0" smtClean="0">
                <a:sym typeface="Wingdings" panose="05000000000000000000" pitchFamily="2" charset="2"/>
              </a:rPr>
              <a:t>5.5 </a:t>
            </a:r>
            <a:r>
              <a:rPr lang="en-US" altLang="zh-CN" dirty="0" err="1" smtClean="0">
                <a:sym typeface="Wingdings" panose="05000000000000000000" pitchFamily="2" charset="2"/>
              </a:rPr>
              <a:t>mSv</a:t>
            </a:r>
            <a:r>
              <a:rPr lang="en-US" altLang="zh-CN" dirty="0" smtClean="0">
                <a:sym typeface="Wingdings" panose="05000000000000000000" pitchFamily="2" charset="2"/>
              </a:rPr>
              <a:t>/h</a:t>
            </a:r>
            <a:r>
              <a:rPr lang="zh-CN" altLang="en-US" dirty="0" smtClean="0">
                <a:sym typeface="Wingdings" panose="05000000000000000000" pitchFamily="2" charset="2"/>
              </a:rPr>
              <a:t>的限值下满足豁免要求；（</a:t>
            </a:r>
            <a:r>
              <a:rPr lang="en-US" altLang="zh-CN" dirty="0" smtClean="0">
                <a:sym typeface="Wingdings" panose="05000000000000000000" pitchFamily="2" charset="2"/>
              </a:rPr>
              <a:t>2</a:t>
            </a:r>
            <a:r>
              <a:rPr lang="zh-CN" altLang="en-US" dirty="0" smtClean="0">
                <a:sym typeface="Wingdings" panose="05000000000000000000" pitchFamily="2" charset="2"/>
              </a:rPr>
              <a:t>）与环境本底比较；（</a:t>
            </a:r>
            <a:r>
              <a:rPr lang="en-US" altLang="zh-CN" dirty="0" smtClean="0">
                <a:sym typeface="Wingdings" panose="05000000000000000000" pitchFamily="2" charset="2"/>
              </a:rPr>
              <a:t>3</a:t>
            </a:r>
            <a:r>
              <a:rPr lang="zh-CN" altLang="en-US" dirty="0" smtClean="0">
                <a:sym typeface="Wingdings" panose="05000000000000000000" pitchFamily="2" charset="2"/>
              </a:rPr>
              <a:t>）按“单一居民模型”计算对周围公众的集体年有效剂量。</a:t>
            </a:r>
            <a:endParaRPr lang="en-US" altLang="zh-CN" dirty="0" smtClean="0"/>
          </a:p>
          <a:p>
            <a:pPr marL="285750" indent="-285750" algn="l">
              <a:lnSpc>
                <a:spcPct val="150000"/>
              </a:lnSpc>
              <a:buFont typeface="Wingdings" panose="05000000000000000000" pitchFamily="2" charset="2"/>
              <a:buChar char="l"/>
            </a:pPr>
            <a:endParaRPr lang="en-US" altLang="zh-CN" dirty="0" smtClean="0"/>
          </a:p>
        </p:txBody>
      </p:sp>
      <p:pic>
        <p:nvPicPr>
          <p:cNvPr id="11"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6199460" y="4734303"/>
            <a:ext cx="2767345" cy="1761443"/>
          </a:xfrm>
          <a:prstGeom prst="rect">
            <a:avLst/>
          </a:prstGeom>
          <a:noFill/>
          <a:ln>
            <a:noFill/>
          </a:ln>
          <a:effectLst/>
          <a:extLst>
            <a:ext uri="{909E8E84-426E-40dd-AFC4-6F175D3DCCD1}">
              <a14:hiddenFill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solidFill>
                  <a:schemeClr val="accent1"/>
                </a:solidFill>
              </a14:hiddenFill>
            </a:ex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ffectLst>
                  <a:outerShdw dist="35921" dir="2700000" algn="ctr" rotWithShape="0">
                    <a:schemeClr val="bg2"/>
                  </a:outerShdw>
                </a:effectLst>
              </a14:hiddenEffects>
            </a:ext>
          </a:extLst>
        </p:spPr>
      </p:pic>
      <p:pic>
        <p:nvPicPr>
          <p:cNvPr id="18" name="图片 17"/>
          <p:cNvPicPr>
            <a:picLocks noChangeAspect="1"/>
          </p:cNvPicPr>
          <p:nvPr/>
        </p:nvPicPr>
        <p:blipFill>
          <a:blip r:embed="rId4"/>
          <a:stretch>
            <a:fillRect/>
          </a:stretch>
        </p:blipFill>
        <p:spPr>
          <a:xfrm>
            <a:off x="251732" y="4953306"/>
            <a:ext cx="2767133" cy="1549403"/>
          </a:xfrm>
          <a:prstGeom prst="rect">
            <a:avLst/>
          </a:prstGeom>
        </p:spPr>
      </p:pic>
      <p:pic>
        <p:nvPicPr>
          <p:cNvPr id="22" name="图片 21"/>
          <p:cNvPicPr>
            <a:picLocks noChangeAspect="1"/>
          </p:cNvPicPr>
          <p:nvPr/>
        </p:nvPicPr>
        <p:blipFill>
          <a:blip r:embed="rId5"/>
          <a:stretch>
            <a:fillRect/>
          </a:stretch>
        </p:blipFill>
        <p:spPr>
          <a:xfrm>
            <a:off x="3104818" y="5013176"/>
            <a:ext cx="3094642" cy="1297730"/>
          </a:xfrm>
          <a:prstGeom prst="rect">
            <a:avLst/>
          </a:prstGeom>
        </p:spPr>
      </p:pic>
    </p:spTree>
    <p:extLst>
      <p:ext uri="{BB962C8B-B14F-4D97-AF65-F5344CB8AC3E}">
        <p14:creationId xmlns:p14="http://schemas.microsoft.com/office/powerpoint/2010/main" val="2192466544"/>
      </p:ext>
    </p:extLst>
  </p:cSld>
  <p:clrMapOvr>
    <a:masterClrMapping/>
  </p:clrMapOvr>
  <p:transition advTm="56948">
    <p:fade/>
  </p:transition>
  <p:timing>
    <p:tnLst>
      <p:par>
        <p:cTn id="1" dur="indefinite" restart="never" nodeType="tmRoot"/>
      </p:par>
    </p:tnLst>
  </p:timing>
</p:sld>
</file>

<file path=ppt/theme/theme1.xml><?xml version="1.0" encoding="utf-8"?>
<a:theme xmlns:a="http://schemas.openxmlformats.org/drawingml/2006/main" name="1_CSNS讲演稿母板">
  <a:themeElements>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CSNS讲演稿母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SNS讲演稿母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SNS讲演稿母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SNS讲演稿母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SNS讲演稿母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SNS讲演稿母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CSNS模板</Template>
  <TotalTime>18838</TotalTime>
  <Words>2496</Words>
  <Application>Microsoft Office PowerPoint</Application>
  <PresentationFormat>全屏显示(4:3)</PresentationFormat>
  <Paragraphs>252</Paragraphs>
  <Slides>22</Slides>
  <Notes>21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仿宋_GB2312</vt:lpstr>
      <vt:lpstr>华文行楷</vt:lpstr>
      <vt:lpstr>华文新魏</vt:lpstr>
      <vt:lpstr>宋体</vt:lpstr>
      <vt:lpstr>Arial</vt:lpstr>
      <vt:lpstr>Calibri</vt:lpstr>
      <vt:lpstr>Cambria</vt:lpstr>
      <vt:lpstr>Cambria Math</vt:lpstr>
      <vt:lpstr>Impact</vt:lpstr>
      <vt:lpstr>Times New Roman</vt:lpstr>
      <vt:lpstr>Wingdings</vt:lpstr>
      <vt:lpstr>1_CSNS讲演稿母板</vt:lpstr>
      <vt:lpstr>中国散裂中子源的屏蔽设计和感生放射性研究现状</vt:lpstr>
      <vt:lpstr>内容概要</vt:lpstr>
      <vt:lpstr>一. CSNS概况</vt:lpstr>
      <vt:lpstr>二. CSNS的辐射源项</vt:lpstr>
      <vt:lpstr>二. CSNS的辐射源项</vt:lpstr>
      <vt:lpstr>三. CSNS的辐射防护监管和防护标准</vt:lpstr>
      <vt:lpstr>四. CSNS的屏蔽设计方法</vt:lpstr>
      <vt:lpstr>五. CSNS的感生放射性研究方法</vt:lpstr>
      <vt:lpstr>五. CSNS的感生放射性研究方法</vt:lpstr>
      <vt:lpstr>六. CSNS的屏蔽设计和感生放射性结果</vt:lpstr>
      <vt:lpstr>六. CSNS的屏蔽设计和感生放射性结果</vt:lpstr>
      <vt:lpstr>六. CSNS的屏蔽设计和感生放射性结果</vt:lpstr>
      <vt:lpstr>六. CSNS的屏蔽设计和感生放射性结果</vt:lpstr>
      <vt:lpstr>六. CSNS的屏蔽设计和感生放射性结果</vt:lpstr>
      <vt:lpstr>六. CSNS的屏蔽设计和感生放射性结果</vt:lpstr>
      <vt:lpstr>六. CSNS的屏蔽设计和感生放射性结果</vt:lpstr>
      <vt:lpstr>六. CSNS的屏蔽设计和感生放射性结果</vt:lpstr>
      <vt:lpstr>六. CSNS的屏蔽设计和感生放射性结果</vt:lpstr>
      <vt:lpstr>六. CSNS的屏蔽设计和感生放射性结果</vt:lpstr>
      <vt:lpstr>七. 总结</vt:lpstr>
      <vt:lpstr>七. 总结</vt:lpstr>
      <vt:lpstr>PowerPoint 演示文稿</vt:lpstr>
    </vt:vector>
  </TitlesOfParts>
  <Company>MC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CSNS Status 中国散裂中子源  Jie WEI  for the CSNS Project Team Institute of High Energy Physics Institute of Physics</dc:title>
  <dc:creator>MC SYSTEM</dc:creator>
  <cp:lastModifiedBy>wqbbamboom</cp:lastModifiedBy>
  <cp:revision>1979</cp:revision>
  <cp:lastPrinted>1601-01-01T00:00:00Z</cp:lastPrinted>
  <dcterms:created xsi:type="dcterms:W3CDTF">2010-01-08T00:24:23Z</dcterms:created>
  <dcterms:modified xsi:type="dcterms:W3CDTF">2016-09-21T16:26:34Z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