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47" r:id="rId2"/>
    <p:sldId id="343" r:id="rId3"/>
    <p:sldId id="349" r:id="rId4"/>
    <p:sldId id="348" r:id="rId5"/>
    <p:sldId id="350" r:id="rId6"/>
    <p:sldId id="351" r:id="rId7"/>
    <p:sldId id="360" r:id="rId8"/>
    <p:sldId id="361" r:id="rId9"/>
    <p:sldId id="352" r:id="rId10"/>
    <p:sldId id="353" r:id="rId11"/>
    <p:sldId id="359" r:id="rId12"/>
    <p:sldId id="358" r:id="rId13"/>
    <p:sldId id="362" r:id="rId14"/>
    <p:sldId id="364" r:id="rId15"/>
  </p:sldIdLst>
  <p:sldSz cx="9144000" cy="6858000" type="screen4x3"/>
  <p:notesSz cx="6807200" cy="99393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6EB3"/>
    <a:srgbClr val="0000CC"/>
    <a:srgbClr val="FFFF99"/>
    <a:srgbClr val="EBF1F8"/>
    <a:srgbClr val="366FB4"/>
    <a:srgbClr val="D0E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89680" autoAdjust="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2250" y="84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3B03D-272D-4017-970A-2748518B936A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E0CC4-EBE7-4F70-8E21-510D5300B8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5120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C822B-36B2-4C97-AF67-8A4D39DB4FD0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3FCB5-F04E-45E3-8D0C-0FAF2B093C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4275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" t="933" r="3881" b="1062"/>
          <a:stretch/>
        </p:blipFill>
        <p:spPr>
          <a:xfrm>
            <a:off x="0" y="-15490"/>
            <a:ext cx="9158466" cy="687348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376463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pic>
        <p:nvPicPr>
          <p:cNvPr id="8" name="内容占位符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8304" y="5085184"/>
            <a:ext cx="1408851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CBA1-43F3-4BC1-8682-3568637514EA}" type="datetime1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07342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019800" cy="507342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59DC8-8130-40AB-830F-030063E1FCD5}" type="datetime1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" t="1295" r="3909" b="1062"/>
          <a:stretch/>
        </p:blipFill>
        <p:spPr>
          <a:xfrm>
            <a:off x="0" y="11828"/>
            <a:ext cx="9144061" cy="684617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6192688" cy="576064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35285"/>
            <a:ext cx="8229600" cy="5318051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44408" y="281108"/>
            <a:ext cx="717362" cy="555604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/>
        </p:nvSpPr>
        <p:spPr>
          <a:xfrm>
            <a:off x="10344" y="6536377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E0E80A9C-CDE9-48C4-85C8-8D749917795F}" type="slidenum">
              <a:rPr lang="zh-CN" altLang="en-US" sz="1200" smtClean="0">
                <a:solidFill>
                  <a:schemeClr val="accent5">
                    <a:lumMod val="50000"/>
                  </a:schemeClr>
                </a:solidFill>
              </a:rPr>
              <a:pPr algn="l"/>
              <a:t>‹#›</a:t>
            </a:fld>
            <a:endParaRPr lang="zh-CN" altLang="en-US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" t="2431" r="3980" b="-92"/>
          <a:stretch/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55576" y="2996952"/>
            <a:ext cx="7772400" cy="648072"/>
          </a:xfrm>
        </p:spPr>
        <p:txBody>
          <a:bodyPr anchor="b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639B-8602-4003-9084-51A54C4EAE90}" type="datetime1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247E6-495F-4516-A6F3-FB2D007931CA}" type="datetime1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036D-60C4-478D-81DE-DDED8A661EBC}" type="datetime1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1CC6-6F40-472D-8035-FF5A30F0E6BC}" type="datetime1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4391-E3A0-4076-A7D8-EB64E02470EE}" type="datetime1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EB66-017C-4174-8F66-C4285B05DB54}" type="datetime1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2420888"/>
            <a:ext cx="8229600" cy="37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E51C833-66F9-4EC4-A0C8-BFFDB09332D8}" type="datetime1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712713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CN" dirty="0"/>
              <a:t>Primary Radiation Calculation for Sun </a:t>
            </a:r>
            <a:r>
              <a:rPr lang="en-US" altLang="zh-CN" dirty="0" err="1"/>
              <a:t>Yat</a:t>
            </a:r>
            <a:r>
              <a:rPr lang="en-US" altLang="zh-CN" dirty="0"/>
              <a:t>-Sen Proton </a:t>
            </a:r>
            <a:r>
              <a:rPr lang="en-US" altLang="zh-CN" dirty="0" smtClean="0"/>
              <a:t>Hospital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468488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/>
              <a:t>GHMT</a:t>
            </a:r>
            <a:r>
              <a:rPr lang="zh-CN" altLang="en-US" dirty="0"/>
              <a:t> </a:t>
            </a:r>
            <a:r>
              <a:rPr lang="en-US" altLang="zh-CN" dirty="0"/>
              <a:t>R&amp;D Center</a:t>
            </a:r>
          </a:p>
          <a:p>
            <a:r>
              <a:rPr lang="en-US" altLang="zh-CN" dirty="0"/>
              <a:t>Accelerator Physics Department</a:t>
            </a:r>
          </a:p>
          <a:p>
            <a:r>
              <a:rPr lang="en-US" altLang="zh-CN" dirty="0" smtClean="0"/>
              <a:t>Zhangmin </a:t>
            </a:r>
            <a:r>
              <a:rPr lang="en-US" altLang="zh-CN" dirty="0" smtClean="0"/>
              <a:t>LI</a:t>
            </a:r>
            <a:endParaRPr lang="en-US" altLang="zh-CN" dirty="0"/>
          </a:p>
          <a:p>
            <a:r>
              <a:rPr lang="en-US" altLang="zh-CN" dirty="0" smtClean="0"/>
              <a:t>2016-9-23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7095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6192837" cy="576262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altLang="zh-CN" sz="3200" dirty="0" smtClean="0"/>
              <a:t>Gantry </a:t>
            </a:r>
            <a:r>
              <a:rPr lang="en-US" altLang="zh-CN" sz="3200" dirty="0"/>
              <a:t>Treatment Room </a:t>
            </a:r>
            <a:endParaRPr lang="zh-CN" altLang="en-US" sz="3200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980728"/>
            <a:ext cx="5688632" cy="3168352"/>
          </a:xfrm>
          <a:prstGeom prst="rect">
            <a:avLst/>
          </a:prstGeom>
        </p:spPr>
      </p:pic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842168" y="4149080"/>
            <a:ext cx="5158250" cy="24403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300192" y="1912325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The boundary </a:t>
            </a:r>
            <a:r>
              <a:rPr lang="en-US" altLang="zh-CN" sz="2400" dirty="0"/>
              <a:t>of 1mSv/a is inside the </a:t>
            </a:r>
            <a:r>
              <a:rPr lang="en-US" altLang="zh-CN" sz="2400" dirty="0" smtClean="0"/>
              <a:t>building for</a:t>
            </a:r>
            <a:r>
              <a:rPr lang="en-US" altLang="zh-CN" sz="2400" kern="100" dirty="0" smtClean="0">
                <a:latin typeface="Cambria" panose="0204050305040603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500 nA.h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5832140" y="4941168"/>
            <a:ext cx="352839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400" kern="100" dirty="0" smtClean="0">
                <a:latin typeface="Cambria" panose="0204050305040603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2400" kern="100" dirty="0">
                <a:latin typeface="Cambria" panose="0204050305040603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a) Dose for </a:t>
            </a:r>
            <a:r>
              <a:rPr lang="en-US" altLang="zh-CN" sz="2400" kern="100" dirty="0" smtClean="0">
                <a:latin typeface="Cambria" panose="0204050305040603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211.76nA.h</a:t>
            </a:r>
          </a:p>
          <a:p>
            <a:pPr>
              <a:spcAft>
                <a:spcPts val="1200"/>
              </a:spcAft>
            </a:pPr>
            <a:r>
              <a:rPr lang="en-US" altLang="zh-CN" sz="2400" kern="100" dirty="0" smtClean="0">
                <a:latin typeface="Cambria" panose="0204050305040603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2400" kern="100" dirty="0">
                <a:latin typeface="Cambria" panose="0204050305040603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b) Dose of Frederic's work</a:t>
            </a:r>
            <a:endParaRPr lang="zh-CN" altLang="zh-CN" sz="2400" kern="100" dirty="0">
              <a:effectLst/>
              <a:latin typeface="Cambria" panose="020405030504060302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7340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1"/>
          <p:cNvSpPr>
            <a:spLocks noGrp="1"/>
          </p:cNvSpPr>
          <p:nvPr>
            <p:ph type="title"/>
          </p:nvPr>
        </p:nvSpPr>
        <p:spPr>
          <a:xfrm>
            <a:off x="900113" y="115888"/>
            <a:ext cx="6192837" cy="5762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CN" sz="3200" dirty="0" smtClean="0"/>
              <a:t>Fixed </a:t>
            </a:r>
            <a:r>
              <a:rPr lang="en-US" altLang="zh-CN" sz="3200" dirty="0"/>
              <a:t>Beam Treatment </a:t>
            </a:r>
            <a:r>
              <a:rPr lang="en-US" altLang="zh-CN" sz="3200" dirty="0" smtClean="0"/>
              <a:t>Room  </a:t>
            </a:r>
            <a:endParaRPr lang="zh-CN" altLang="en-US" sz="3200" dirty="0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2411760" y="1546183"/>
            <a:ext cx="6336704" cy="3240360"/>
          </a:xfrm>
          <a:prstGeom prst="rect">
            <a:avLst/>
          </a:prstGeom>
        </p:spPr>
      </p:pic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251520" y="2204864"/>
            <a:ext cx="1905000" cy="224980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585891" y="5013176"/>
            <a:ext cx="5415265" cy="32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 algn="just">
              <a:lnSpc>
                <a:spcPts val="17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</a:rPr>
              <a:t>The 1mSv/a boundary is inside the wall.</a:t>
            </a:r>
            <a:endParaRPr lang="zh-CN" altLang="zh-CN" sz="24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3481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1"/>
          <p:cNvSpPr>
            <a:spLocks noGrp="1"/>
          </p:cNvSpPr>
          <p:nvPr>
            <p:ph type="title"/>
          </p:nvPr>
        </p:nvSpPr>
        <p:spPr>
          <a:xfrm>
            <a:off x="900113" y="115888"/>
            <a:ext cx="6192837" cy="5762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CN" sz="3200" dirty="0" smtClean="0"/>
              <a:t>Total Dose</a:t>
            </a:r>
            <a:endParaRPr lang="zh-CN" altLang="en-US" sz="3200" dirty="0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900112" y="980728"/>
            <a:ext cx="6912247" cy="381642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39552" y="4869160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altLang="zh-CN" sz="2400" dirty="0" smtClean="0"/>
              <a:t>The </a:t>
            </a:r>
            <a:r>
              <a:rPr lang="en-US" altLang="zh-CN" sz="2400" dirty="0"/>
              <a:t>1 mSv/a boundary is quite clear, almost inside the </a:t>
            </a:r>
            <a:r>
              <a:rPr lang="en-US" altLang="zh-CN" sz="2400" dirty="0" smtClean="0"/>
              <a:t>wall, but </a:t>
            </a:r>
            <a:r>
              <a:rPr lang="en-US" altLang="zh-CN" sz="2400" dirty="0"/>
              <a:t>the 0.1 mSv/a is obscure and mostly outside the wall.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6319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1"/>
          <p:cNvSpPr>
            <a:spLocks noGrp="1"/>
          </p:cNvSpPr>
          <p:nvPr>
            <p:ph type="title"/>
          </p:nvPr>
        </p:nvSpPr>
        <p:spPr>
          <a:xfrm>
            <a:off x="900113" y="115888"/>
            <a:ext cx="6192837" cy="5762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CN" sz="3200" dirty="0" smtClean="0"/>
              <a:t>Summary  </a:t>
            </a:r>
            <a:endParaRPr lang="zh-CN" altLang="en-US" sz="3200" dirty="0" smtClean="0"/>
          </a:p>
        </p:txBody>
      </p:sp>
      <p:sp>
        <p:nvSpPr>
          <p:cNvPr id="3" name="矩形 2"/>
          <p:cNvSpPr/>
          <p:nvPr/>
        </p:nvSpPr>
        <p:spPr>
          <a:xfrm>
            <a:off x="251520" y="1124744"/>
            <a:ext cx="8784976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altLang="zh-CN" sz="2400" dirty="0" smtClean="0"/>
              <a:t>The </a:t>
            </a:r>
            <a:r>
              <a:rPr lang="en-US" altLang="zh-CN" sz="2400" dirty="0"/>
              <a:t>dose outside the building is higher than the objective limit value </a:t>
            </a:r>
            <a:r>
              <a:rPr lang="en-US" altLang="zh-CN" sz="2400" dirty="0" smtClean="0"/>
              <a:t>(0.1 mSv/a) with </a:t>
            </a:r>
            <a:r>
              <a:rPr lang="en-US" altLang="zh-CN" sz="2400" dirty="0"/>
              <a:t>IBA </a:t>
            </a:r>
            <a:r>
              <a:rPr lang="en-US" altLang="zh-CN" sz="2400" dirty="0" err="1"/>
              <a:t>orignial</a:t>
            </a:r>
            <a:r>
              <a:rPr lang="en-US" altLang="zh-CN" sz="2400" dirty="0"/>
              <a:t> thickness and 500 nA.h workload. The most dangerous point is at the outside of cyclotron room and exit of its maze. </a:t>
            </a:r>
            <a:endParaRPr lang="en-US" altLang="zh-CN" sz="2400" dirty="0" smtClean="0"/>
          </a:p>
          <a:p>
            <a:pPr>
              <a:spcBef>
                <a:spcPts val="1800"/>
              </a:spcBef>
            </a:pPr>
            <a:r>
              <a:rPr lang="en-US" altLang="zh-CN" sz="2400" dirty="0" smtClean="0"/>
              <a:t>However</a:t>
            </a:r>
            <a:r>
              <a:rPr lang="en-US" altLang="zh-CN" sz="2400" dirty="0"/>
              <a:t>, the hospital can rezone the controlled &amp; supervised area. What’s more the treatment level will be underground, the soil can also shield some radiation</a:t>
            </a:r>
            <a:r>
              <a:rPr lang="en-US" altLang="zh-CN" sz="2400" dirty="0" smtClean="0"/>
              <a:t>.</a:t>
            </a:r>
          </a:p>
          <a:p>
            <a:pPr>
              <a:spcBef>
                <a:spcPts val="1800"/>
              </a:spcBef>
            </a:pPr>
            <a:r>
              <a:rPr lang="en-US" altLang="zh-CN" sz="2400" dirty="0" smtClean="0"/>
              <a:t>This </a:t>
            </a:r>
            <a:r>
              <a:rPr lang="en-US" altLang="zh-CN" sz="2400" dirty="0"/>
              <a:t>report just finish the simulation part, </a:t>
            </a:r>
            <a:r>
              <a:rPr lang="en-US" altLang="zh-CN" sz="2400" dirty="0" smtClean="0"/>
              <a:t>a </a:t>
            </a:r>
            <a:r>
              <a:rPr lang="en-US" altLang="zh-CN" sz="2400" dirty="0"/>
              <a:t>full radiation shielding design for Sun </a:t>
            </a:r>
            <a:r>
              <a:rPr lang="en-US" altLang="zh-CN" sz="2400" dirty="0" err="1"/>
              <a:t>Yat</a:t>
            </a:r>
            <a:r>
              <a:rPr lang="en-US" altLang="zh-CN" sz="2400" dirty="0"/>
              <a:t>-Sen Proton </a:t>
            </a:r>
            <a:r>
              <a:rPr lang="en-US" altLang="zh-CN" sz="2400" dirty="0" smtClean="0"/>
              <a:t>Hospital please refer to “</a:t>
            </a:r>
            <a:r>
              <a:rPr lang="en-US" altLang="zh-CN" sz="2400" i="1" dirty="0" smtClean="0"/>
              <a:t>Qing </a:t>
            </a:r>
            <a:r>
              <a:rPr lang="en-US" altLang="zh-CN" sz="2400" i="1" dirty="0"/>
              <a:t>Biao Wu et al. Radiation Shielding Design Report for Guangdong </a:t>
            </a:r>
            <a:r>
              <a:rPr lang="en-US" altLang="zh-CN" sz="2400" i="1" dirty="0" err="1"/>
              <a:t>Hengjian</a:t>
            </a:r>
            <a:r>
              <a:rPr lang="en-US" altLang="zh-CN" sz="2400" i="1" dirty="0"/>
              <a:t> proton therapy facility. 2015</a:t>
            </a:r>
            <a:r>
              <a:rPr lang="en-US" altLang="zh-CN" sz="2400" i="1" dirty="0" smtClean="0"/>
              <a:t>.”</a:t>
            </a:r>
            <a:endParaRPr lang="en-US" altLang="zh-CN" sz="2400" i="1" dirty="0"/>
          </a:p>
          <a:p>
            <a:pPr>
              <a:spcBef>
                <a:spcPts val="1800"/>
              </a:spcBef>
            </a:pPr>
            <a:r>
              <a:rPr lang="en-US" altLang="zh-CN" sz="2400" dirty="0" smtClean="0"/>
              <a:t>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559929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755576" y="2780928"/>
            <a:ext cx="7772400" cy="1008112"/>
          </a:xfrm>
        </p:spPr>
        <p:txBody>
          <a:bodyPr>
            <a:noAutofit/>
          </a:bodyPr>
          <a:lstStyle/>
          <a:p>
            <a:r>
              <a:rPr lang="en-US" altLang="zh-CN" sz="2800" dirty="0" smtClean="0"/>
              <a:t>Thanks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264522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1"/>
          <p:cNvSpPr>
            <a:spLocks noGrp="1"/>
          </p:cNvSpPr>
          <p:nvPr>
            <p:ph type="title"/>
          </p:nvPr>
        </p:nvSpPr>
        <p:spPr>
          <a:xfrm>
            <a:off x="900113" y="115888"/>
            <a:ext cx="6192837" cy="5762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zh-CN" sz="3200" dirty="0" smtClean="0"/>
              <a:t>Abstract </a:t>
            </a:r>
            <a:endParaRPr lang="zh-CN" altLang="en-US" sz="3200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628800"/>
            <a:ext cx="8640960" cy="352839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altLang="zh-CN" sz="2400" dirty="0" smtClean="0">
                <a:solidFill>
                  <a:schemeClr val="tx1"/>
                </a:solidFill>
              </a:rPr>
              <a:t>Sun </a:t>
            </a:r>
            <a:r>
              <a:rPr lang="en-US" altLang="zh-CN" sz="2400" dirty="0" err="1">
                <a:solidFill>
                  <a:schemeClr val="tx1"/>
                </a:solidFill>
              </a:rPr>
              <a:t>Yat</a:t>
            </a:r>
            <a:r>
              <a:rPr lang="en-US" altLang="zh-CN" sz="2400" dirty="0">
                <a:solidFill>
                  <a:schemeClr val="tx1"/>
                </a:solidFill>
              </a:rPr>
              <a:t>-Sen Hospital is under construction, which is a cyclotron based proton therapy facility</a:t>
            </a:r>
            <a:r>
              <a:rPr lang="en-US" altLang="zh-CN" sz="2400" dirty="0" smtClean="0">
                <a:solidFill>
                  <a:schemeClr val="tx1"/>
                </a:solidFill>
              </a:rPr>
              <a:t>. In </a:t>
            </a:r>
            <a:r>
              <a:rPr lang="en-US" altLang="zh-CN" sz="2400" dirty="0">
                <a:solidFill>
                  <a:schemeClr val="tx1"/>
                </a:solidFill>
              </a:rPr>
              <a:t>order to evaluate the dose level and impacts to environment, a primary understanding of the various radiation sources is needed for shielding </a:t>
            </a:r>
            <a:r>
              <a:rPr lang="en-US" altLang="zh-CN" sz="2400" dirty="0" smtClean="0">
                <a:solidFill>
                  <a:schemeClr val="tx1"/>
                </a:solidFill>
              </a:rPr>
              <a:t>design. The </a:t>
            </a:r>
            <a:r>
              <a:rPr lang="en-US" altLang="zh-CN" sz="2400" dirty="0">
                <a:solidFill>
                  <a:schemeClr val="tx1"/>
                </a:solidFill>
              </a:rPr>
              <a:t>goal of this work is to get the dose distribution of the whole facility and verify whether the wall can shield the radiation to the limit value.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6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1"/>
          <p:cNvSpPr>
            <a:spLocks noGrp="1"/>
          </p:cNvSpPr>
          <p:nvPr>
            <p:ph type="title"/>
          </p:nvPr>
        </p:nvSpPr>
        <p:spPr>
          <a:xfrm>
            <a:off x="900113" y="115888"/>
            <a:ext cx="6192837" cy="5762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zh-CN" sz="3200" dirty="0" smtClean="0"/>
              <a:t>Contents  </a:t>
            </a:r>
            <a:endParaRPr lang="zh-CN" altLang="en-US" sz="3200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836712"/>
            <a:ext cx="8229600" cy="531805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altLang="zh-CN" sz="3400" b="1" dirty="0">
                <a:solidFill>
                  <a:schemeClr val="tx1"/>
                </a:solidFill>
              </a:rPr>
              <a:t>Introduction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altLang="zh-CN" sz="3400" b="1" dirty="0" smtClean="0">
                <a:solidFill>
                  <a:schemeClr val="tx1"/>
                </a:solidFill>
              </a:rPr>
              <a:t>Design Objective of Radiation Safety</a:t>
            </a:r>
            <a:endParaRPr lang="en-US" altLang="zh-CN" sz="3400" dirty="0">
              <a:solidFill>
                <a:schemeClr val="tx1"/>
              </a:solidFill>
            </a:endParaRPr>
          </a:p>
          <a:p>
            <a:pPr lvl="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3400" b="1" dirty="0" smtClean="0">
                <a:solidFill>
                  <a:schemeClr val="tx1"/>
                </a:solidFill>
              </a:rPr>
              <a:t>General </a:t>
            </a:r>
            <a:r>
              <a:rPr lang="en-US" altLang="zh-CN" sz="3400" b="1" dirty="0">
                <a:solidFill>
                  <a:schemeClr val="tx1"/>
                </a:solidFill>
              </a:rPr>
              <a:t>Method</a:t>
            </a:r>
            <a:endParaRPr lang="en-US" altLang="zh-CN" sz="3400" dirty="0">
              <a:solidFill>
                <a:schemeClr val="tx1"/>
              </a:solidFill>
            </a:endParaRPr>
          </a:p>
          <a:p>
            <a:pPr lvl="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3400" b="1" dirty="0" smtClean="0">
                <a:solidFill>
                  <a:schemeClr val="tx1"/>
                </a:solidFill>
              </a:rPr>
              <a:t>Cyclotron </a:t>
            </a:r>
            <a:r>
              <a:rPr lang="en-US" altLang="zh-CN" sz="3400" b="1" dirty="0">
                <a:solidFill>
                  <a:schemeClr val="tx1"/>
                </a:solidFill>
              </a:rPr>
              <a:t>room</a:t>
            </a:r>
            <a:endParaRPr lang="zh-CN" altLang="zh-CN" sz="3400" dirty="0">
              <a:solidFill>
                <a:schemeClr val="tx1"/>
              </a:solidFill>
            </a:endParaRPr>
          </a:p>
          <a:p>
            <a:pPr lvl="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3400" b="1" dirty="0">
                <a:solidFill>
                  <a:schemeClr val="tx1"/>
                </a:solidFill>
              </a:rPr>
              <a:t>Gantry Treatment Room </a:t>
            </a:r>
            <a:endParaRPr lang="en-US" altLang="zh-CN" sz="3400" b="1" dirty="0" smtClean="0">
              <a:solidFill>
                <a:schemeClr val="tx1"/>
              </a:solidFill>
            </a:endParaRPr>
          </a:p>
          <a:p>
            <a:pPr lvl="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3400" b="1" dirty="0">
                <a:solidFill>
                  <a:schemeClr val="tx1"/>
                </a:solidFill>
              </a:rPr>
              <a:t>Fixed Beam Treatment Room</a:t>
            </a:r>
            <a:endParaRPr lang="en-US" altLang="zh-CN" sz="3400" b="1" dirty="0" smtClean="0">
              <a:solidFill>
                <a:schemeClr val="tx1"/>
              </a:solidFill>
            </a:endParaRPr>
          </a:p>
          <a:p>
            <a:pPr lvl="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3400" b="1" dirty="0" smtClean="0">
                <a:solidFill>
                  <a:schemeClr val="tx1"/>
                </a:solidFill>
              </a:rPr>
              <a:t>Total </a:t>
            </a:r>
            <a:r>
              <a:rPr lang="en-US" altLang="zh-CN" sz="3400" b="1" dirty="0">
                <a:solidFill>
                  <a:schemeClr val="tx1"/>
                </a:solidFill>
              </a:rPr>
              <a:t>Dose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altLang="zh-CN" sz="3400" b="1" dirty="0" smtClean="0">
                <a:solidFill>
                  <a:schemeClr val="tx1"/>
                </a:solidFill>
              </a:rPr>
              <a:t>Summary</a:t>
            </a:r>
          </a:p>
          <a:p>
            <a:pPr lvl="0">
              <a:lnSpc>
                <a:spcPct val="200000"/>
              </a:lnSpc>
              <a:buFont typeface="+mj-lt"/>
              <a:buAutoNum type="arabicPeriod"/>
            </a:pPr>
            <a:endParaRPr lang="zh-CN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0812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1"/>
          <p:cNvSpPr>
            <a:spLocks noGrp="1"/>
          </p:cNvSpPr>
          <p:nvPr>
            <p:ph type="title"/>
          </p:nvPr>
        </p:nvSpPr>
        <p:spPr>
          <a:xfrm>
            <a:off x="900113" y="115888"/>
            <a:ext cx="6192837" cy="5762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CN" sz="3200" dirty="0" smtClean="0"/>
              <a:t>Introduction  </a:t>
            </a:r>
            <a:endParaRPr lang="zh-CN" altLang="en-US" sz="3200" dirty="0" smtClean="0"/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27957" y="980728"/>
            <a:ext cx="8640960" cy="551723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Sun </a:t>
            </a:r>
            <a:r>
              <a:rPr lang="en-US" altLang="zh-CN" sz="24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Yat</a:t>
            </a:r>
            <a:r>
              <a:rPr lang="en-US" altLang="zh-CN" sz="2400" kern="1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-Sen Hospital </a:t>
            </a:r>
            <a:r>
              <a:rPr lang="en-US" altLang="zh-CN" sz="2400" kern="100" dirty="0">
                <a:solidFill>
                  <a:schemeClr val="tx1"/>
                </a:solidFill>
                <a:latin typeface="Times New Roman" panose="02020603050405020304" pitchFamily="18" charset="0"/>
              </a:rPr>
              <a:t>consists of a cyclotron provided by IBA, 3 gantry treatment rooms and 2 fixed beam treatment rooms. The cyclotron generates proton beams with a fixed energy of 230 MeV. The max current extracted from the cyclotron is usually limited to 300 </a:t>
            </a:r>
            <a:r>
              <a:rPr lang="en-US" altLang="zh-CN" sz="2400" kern="1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nA.</a:t>
            </a:r>
            <a:r>
              <a:rPr lang="en-US" altLang="zh-CN" sz="2400" kern="100" dirty="0">
                <a:solidFill>
                  <a:schemeClr val="tx1"/>
                </a:solidFill>
                <a:latin typeface="Times New Roman" panose="02020603050405020304" pitchFamily="18" charset="0"/>
              </a:rPr>
              <a:t> The material of the wall is standard concrete. The annual workload in a treatment room is 211.76 nA.h. But we adopt 500nA.h for a conservative calculation</a:t>
            </a:r>
            <a:r>
              <a:rPr lang="en-US" altLang="zh-CN" sz="2400" kern="1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endParaRPr lang="en-US" altLang="zh-CN" sz="2400" kern="1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This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work is a primary calculation based on IBA’s original 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design.</a:t>
            </a:r>
          </a:p>
          <a:p>
            <a:pPr>
              <a:lnSpc>
                <a:spcPct val="120000"/>
              </a:lnSpc>
            </a:pP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394134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1"/>
          <p:cNvSpPr>
            <a:spLocks noGrp="1"/>
          </p:cNvSpPr>
          <p:nvPr>
            <p:ph type="title"/>
          </p:nvPr>
        </p:nvSpPr>
        <p:spPr>
          <a:xfrm>
            <a:off x="900113" y="115888"/>
            <a:ext cx="7056263" cy="5762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CN" sz="3200" dirty="0" smtClean="0"/>
              <a:t>Design </a:t>
            </a:r>
            <a:r>
              <a:rPr lang="en-US" altLang="zh-CN" sz="3200" dirty="0"/>
              <a:t>Objective of Radiation Safety  </a:t>
            </a:r>
            <a:endParaRPr lang="zh-CN" altLang="en-US" sz="3200" dirty="0"/>
          </a:p>
        </p:txBody>
      </p:sp>
      <p:sp>
        <p:nvSpPr>
          <p:cNvPr id="5" name="文本框 4"/>
          <p:cNvSpPr txBox="1"/>
          <p:nvPr/>
        </p:nvSpPr>
        <p:spPr>
          <a:xfrm>
            <a:off x="3168104" y="882669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Table. Dose limit </a:t>
            </a:r>
            <a:endParaRPr lang="zh-CN" altLang="en-US" sz="2400" dirty="0"/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357490" y="3717032"/>
            <a:ext cx="8640960" cy="280831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For a conservative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design, the objective of radiation 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safety : </a:t>
            </a:r>
          </a:p>
          <a:p>
            <a:pPr>
              <a:lnSpc>
                <a:spcPct val="120000"/>
              </a:lnSpc>
            </a:pP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Occupational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exposure: 10mSv (1/2 of the 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National Standards)</a:t>
            </a:r>
          </a:p>
          <a:p>
            <a:pPr>
              <a:lnSpc>
                <a:spcPct val="120000"/>
              </a:lnSpc>
            </a:pP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Exposure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for the public: 0.1mSv (1/10 of the National Standards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) </a:t>
            </a:r>
          </a:p>
          <a:p>
            <a:pPr>
              <a:lnSpc>
                <a:spcPct val="120000"/>
              </a:lnSpc>
            </a:pP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Standard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GBZ/T 201-2007 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limits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the dose rate outside the treatment room: ≤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2.5 </a:t>
            </a:r>
            <a:r>
              <a:rPr lang="en-US" altLang="zh-CN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μSv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/h.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726421"/>
              </p:ext>
            </p:extLst>
          </p:nvPr>
        </p:nvGraphicFramePr>
        <p:xfrm>
          <a:off x="353511" y="1359480"/>
          <a:ext cx="8354954" cy="2171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7477"/>
                <a:gridCol w="4177477"/>
              </a:tblGrid>
              <a:tr h="474439">
                <a:tc>
                  <a:txBody>
                    <a:bodyPr/>
                    <a:lstStyle/>
                    <a:p>
                      <a:pPr marL="5486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International recommendations</a:t>
                      </a:r>
                      <a:endParaRPr lang="zh-CN" sz="1800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486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National Standards</a:t>
                      </a:r>
                      <a:endParaRPr lang="zh-CN" sz="180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5059">
                <a:tc>
                  <a:txBody>
                    <a:bodyPr/>
                    <a:lstStyle/>
                    <a:p>
                      <a:pPr marL="5486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ICRP Pub.107(2008)</a:t>
                      </a:r>
                      <a:endParaRPr lang="zh-CN" sz="1800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486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GB 18871-2002</a:t>
                      </a:r>
                      <a:endParaRPr lang="zh-CN" sz="180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5444">
                <a:tc>
                  <a:txBody>
                    <a:bodyPr/>
                    <a:lstStyle/>
                    <a:p>
                      <a:pPr marL="5486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Occupational exposure</a:t>
                      </a:r>
                      <a:endParaRPr lang="zh-CN" sz="1800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5486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Annual effective dose &lt; 20 mSv</a:t>
                      </a:r>
                      <a:endParaRPr lang="zh-CN" sz="1800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5486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Exposure for the public</a:t>
                      </a:r>
                      <a:endParaRPr lang="zh-CN" sz="1800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5486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Annual effective dose &lt; 1 mSv</a:t>
                      </a:r>
                      <a:endParaRPr lang="zh-CN" sz="1800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486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Occupational exposure</a:t>
                      </a:r>
                      <a:endParaRPr lang="zh-CN" sz="1800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5486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Annual effective dose &lt; 20 mSv</a:t>
                      </a:r>
                      <a:endParaRPr lang="zh-CN" sz="1800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5486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Exposure for the public</a:t>
                      </a:r>
                      <a:endParaRPr lang="zh-CN" sz="1800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5486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Annual effective dose &lt; 1 mSv</a:t>
                      </a:r>
                      <a:endParaRPr lang="zh-CN" sz="1800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5542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1"/>
          <p:cNvSpPr>
            <a:spLocks noGrp="1"/>
          </p:cNvSpPr>
          <p:nvPr>
            <p:ph type="title"/>
          </p:nvPr>
        </p:nvSpPr>
        <p:spPr>
          <a:xfrm>
            <a:off x="900113" y="115888"/>
            <a:ext cx="6192837" cy="576262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altLang="zh-CN" sz="3200" dirty="0" smtClean="0"/>
              <a:t>General Method</a:t>
            </a:r>
            <a:endParaRPr lang="zh-CN" altLang="en-US" sz="3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982610"/>
            <a:ext cx="6853986" cy="57606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92304" y="980728"/>
            <a:ext cx="8300176" cy="949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/>
              <a:t>A simple analytical model </a:t>
            </a:r>
            <a:r>
              <a:rPr lang="en-US" altLang="zh-CN" sz="2400" dirty="0" smtClean="0"/>
              <a:t>provides a </a:t>
            </a:r>
            <a:r>
              <a:rPr lang="en-US" altLang="zh-CN" sz="2400" dirty="0"/>
              <a:t>first estimate before going into complex Monte Carlo </a:t>
            </a:r>
            <a:r>
              <a:rPr lang="en-US" altLang="zh-CN" sz="2400" dirty="0" smtClean="0"/>
              <a:t>simulations.</a:t>
            </a:r>
            <a:endParaRPr lang="zh-CN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586890" y="2585171"/>
            <a:ext cx="8056120" cy="949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 smtClean="0"/>
              <a:t>The </a:t>
            </a:r>
            <a:r>
              <a:rPr lang="en-US" altLang="zh-CN" sz="2400" dirty="0"/>
              <a:t>wall thickness at </a:t>
            </a:r>
            <a:r>
              <a:rPr lang="en-US" altLang="zh-CN" sz="2400" dirty="0" smtClean="0"/>
              <a:t>0°direction </a:t>
            </a:r>
            <a:r>
              <a:rPr lang="en-US" altLang="zh-CN" sz="2400" dirty="0"/>
              <a:t>of 230MeV for controlled area is 3.94m.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586890" y="3861048"/>
            <a:ext cx="8208912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/>
              <a:t>Monte Carlo </a:t>
            </a:r>
            <a:r>
              <a:rPr lang="en-US" altLang="zh-CN" sz="2400" b="1" dirty="0" smtClean="0"/>
              <a:t>simulations</a:t>
            </a:r>
            <a:r>
              <a:rPr lang="en-US" altLang="zh-CN" sz="2400" dirty="0" smtClean="0"/>
              <a:t>: </a:t>
            </a:r>
          </a:p>
          <a:p>
            <a:pPr>
              <a:lnSpc>
                <a:spcPct val="120000"/>
              </a:lnSpc>
            </a:pPr>
            <a:r>
              <a:rPr lang="en-US" altLang="zh-CN" sz="2400" dirty="0" smtClean="0"/>
              <a:t>In </a:t>
            </a:r>
            <a:r>
              <a:rPr lang="en-US" altLang="zh-CN" sz="2400" dirty="0"/>
              <a:t>this work we choose FLUKA because of its friendly interface FLAIR and can also cooperate with SimpleGEO</a:t>
            </a:r>
            <a:r>
              <a:rPr lang="en-US" altLang="zh-CN" sz="2400" dirty="0">
                <a:latin typeface="Times New Roman" panose="02020603050405020304" pitchFamily="18" charset="0"/>
              </a:rPr>
              <a:t>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004436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1"/>
          <p:cNvSpPr>
            <a:spLocks noGrp="1"/>
          </p:cNvSpPr>
          <p:nvPr>
            <p:ph type="title"/>
          </p:nvPr>
        </p:nvSpPr>
        <p:spPr>
          <a:xfrm>
            <a:off x="900113" y="115888"/>
            <a:ext cx="6192837" cy="576262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altLang="zh-CN" sz="3200" dirty="0" smtClean="0"/>
              <a:t>General Method</a:t>
            </a:r>
            <a:endParaRPr lang="zh-CN" altLang="en-US" sz="3200" dirty="0"/>
          </a:p>
        </p:txBody>
      </p:sp>
      <p:sp>
        <p:nvSpPr>
          <p:cNvPr id="2" name="矩形 1"/>
          <p:cNvSpPr/>
          <p:nvPr/>
        </p:nvSpPr>
        <p:spPr>
          <a:xfrm>
            <a:off x="467544" y="5445224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/>
              <a:t>3D geometry of proton therapy facility</a:t>
            </a:r>
            <a:endParaRPr lang="zh-CN" altLang="en-US" sz="2400" dirty="0"/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1115616" y="1268760"/>
            <a:ext cx="6624736" cy="404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011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1"/>
          <p:cNvSpPr>
            <a:spLocks noGrp="1"/>
          </p:cNvSpPr>
          <p:nvPr>
            <p:ph type="title"/>
          </p:nvPr>
        </p:nvSpPr>
        <p:spPr>
          <a:xfrm>
            <a:off x="900113" y="115888"/>
            <a:ext cx="6192837" cy="576262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altLang="zh-CN" sz="3200" dirty="0" smtClean="0"/>
              <a:t>General Method</a:t>
            </a:r>
            <a:endParaRPr lang="zh-CN" altLang="en-US" sz="3200" dirty="0"/>
          </a:p>
        </p:txBody>
      </p:sp>
      <p:sp>
        <p:nvSpPr>
          <p:cNvPr id="2" name="矩形 1"/>
          <p:cNvSpPr/>
          <p:nvPr/>
        </p:nvSpPr>
        <p:spPr>
          <a:xfrm>
            <a:off x="179512" y="1298377"/>
            <a:ext cx="878497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</a:rPr>
              <a:t>FLUKA settings</a:t>
            </a:r>
            <a:endParaRPr lang="zh-CN" altLang="en-US" sz="2400" dirty="0"/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5 </a:t>
            </a:r>
            <a:r>
              <a:rPr lang="en-US" altLang="zh-CN" sz="2400" dirty="0"/>
              <a:t>energy points (130 MeV, 160 MeV, 180 MeV, 210 MeV, and 230 MeV) will take an independent </a:t>
            </a:r>
            <a:r>
              <a:rPr lang="en-US" altLang="zh-CN" sz="2400" dirty="0" smtClean="0"/>
              <a:t>simulation.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altLang="zh-CN" sz="2400" dirty="0" smtClean="0"/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the </a:t>
            </a:r>
            <a:r>
              <a:rPr lang="en-US" altLang="zh-CN" sz="2400" dirty="0"/>
              <a:t>gantry treatment room will have 4 direction’s (0°, 90°, 180°, and 270°) simulation with 5 energy points</a:t>
            </a:r>
            <a:r>
              <a:rPr lang="en-US" altLang="zh-CN" sz="2400" dirty="0" smtClean="0"/>
              <a:t>.</a:t>
            </a:r>
            <a:r>
              <a:rPr lang="en-US" altLang="zh-CN" sz="2400" dirty="0"/>
              <a:t> Every direction has the same weight of </a:t>
            </a:r>
            <a:r>
              <a:rPr lang="en-US" altLang="zh-CN" sz="2400" dirty="0" smtClean="0"/>
              <a:t>¼.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zh-CN" sz="2400" dirty="0"/>
              <a:t>USRBIN and AUXSCORE card are used to score the dose equivalent.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algn="ctr"/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723767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1"/>
          <p:cNvSpPr>
            <a:spLocks noGrp="1"/>
          </p:cNvSpPr>
          <p:nvPr>
            <p:ph type="title"/>
          </p:nvPr>
        </p:nvSpPr>
        <p:spPr>
          <a:xfrm>
            <a:off x="900113" y="115888"/>
            <a:ext cx="6192837" cy="576262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altLang="zh-CN" sz="3200" dirty="0" smtClean="0"/>
              <a:t>Cyclotron Room </a:t>
            </a:r>
            <a:endParaRPr lang="zh-CN" altLang="en-US" sz="3200" dirty="0" smtClean="0"/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5812" y="891522"/>
            <a:ext cx="6120680" cy="3456384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1547664" y="4356505"/>
            <a:ext cx="3220725" cy="2420888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6012160" y="4385179"/>
            <a:ext cx="1796829" cy="240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154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9292</TotalTime>
  <Words>629</Words>
  <Application>Microsoft Office PowerPoint</Application>
  <PresentationFormat>全屏显示(4:3)</PresentationFormat>
  <Paragraphs>67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黑体</vt:lpstr>
      <vt:lpstr>宋体</vt:lpstr>
      <vt:lpstr>Arial</vt:lpstr>
      <vt:lpstr>Calibri</vt:lpstr>
      <vt:lpstr>Cambria</vt:lpstr>
      <vt:lpstr>Times New Roman</vt:lpstr>
      <vt:lpstr>Office 主题</vt:lpstr>
      <vt:lpstr>Primary Radiation Calculation for Sun Yat-Sen Proton Hospital</vt:lpstr>
      <vt:lpstr>Abstract </vt:lpstr>
      <vt:lpstr>Contents  </vt:lpstr>
      <vt:lpstr>Introduction  </vt:lpstr>
      <vt:lpstr>Design Objective of Radiation Safety  </vt:lpstr>
      <vt:lpstr>General Method</vt:lpstr>
      <vt:lpstr>General Method</vt:lpstr>
      <vt:lpstr>General Method</vt:lpstr>
      <vt:lpstr>Cyclotron Room </vt:lpstr>
      <vt:lpstr>Gantry Treatment Room </vt:lpstr>
      <vt:lpstr>Fixed Beam Treatment Room  </vt:lpstr>
      <vt:lpstr>Total Dose</vt:lpstr>
      <vt:lpstr>Summary  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QiuWeiqiang</dc:creator>
  <cp:lastModifiedBy>李章民</cp:lastModifiedBy>
  <cp:revision>1024</cp:revision>
  <cp:lastPrinted>2015-11-09T01:02:38Z</cp:lastPrinted>
  <dcterms:created xsi:type="dcterms:W3CDTF">2013-12-18T08:09:08Z</dcterms:created>
  <dcterms:modified xsi:type="dcterms:W3CDTF">2016-09-21T01:54:14Z</dcterms:modified>
</cp:coreProperties>
</file>