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890" r:id="rId1"/>
  </p:sldMasterIdLst>
  <p:notesMasterIdLst>
    <p:notesMasterId r:id="rId37"/>
  </p:notesMasterIdLst>
  <p:handoutMasterIdLst>
    <p:handoutMasterId r:id="rId38"/>
  </p:handoutMasterIdLst>
  <p:sldIdLst>
    <p:sldId id="272" r:id="rId2"/>
    <p:sldId id="273" r:id="rId3"/>
    <p:sldId id="549" r:id="rId4"/>
    <p:sldId id="550" r:id="rId5"/>
    <p:sldId id="276" r:id="rId6"/>
    <p:sldId id="354" r:id="rId7"/>
    <p:sldId id="523" r:id="rId8"/>
    <p:sldId id="451" r:id="rId9"/>
    <p:sldId id="513" r:id="rId10"/>
    <p:sldId id="509" r:id="rId11"/>
    <p:sldId id="507" r:id="rId12"/>
    <p:sldId id="553" r:id="rId13"/>
    <p:sldId id="528" r:id="rId14"/>
    <p:sldId id="557" r:id="rId15"/>
    <p:sldId id="551" r:id="rId16"/>
    <p:sldId id="527" r:id="rId17"/>
    <p:sldId id="529" r:id="rId18"/>
    <p:sldId id="540" r:id="rId19"/>
    <p:sldId id="536" r:id="rId20"/>
    <p:sldId id="538" r:id="rId21"/>
    <p:sldId id="539" r:id="rId22"/>
    <p:sldId id="525" r:id="rId23"/>
    <p:sldId id="505" r:id="rId24"/>
    <p:sldId id="558" r:id="rId25"/>
    <p:sldId id="559" r:id="rId26"/>
    <p:sldId id="541" r:id="rId27"/>
    <p:sldId id="556" r:id="rId28"/>
    <p:sldId id="397" r:id="rId29"/>
    <p:sldId id="374" r:id="rId30"/>
    <p:sldId id="542" r:id="rId31"/>
    <p:sldId id="543" r:id="rId32"/>
    <p:sldId id="547" r:id="rId33"/>
    <p:sldId id="548" r:id="rId34"/>
    <p:sldId id="552" r:id="rId35"/>
    <p:sldId id="360" r:id="rId36"/>
  </p:sldIdLst>
  <p:sldSz cx="10974388" cy="6858000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A90388"/>
    <a:srgbClr val="A9175A"/>
    <a:srgbClr val="8F144C"/>
    <a:srgbClr val="CC1A9C"/>
    <a:srgbClr val="A90F8A"/>
    <a:srgbClr val="A90D98"/>
    <a:srgbClr val="FF5050"/>
    <a:srgbClr val="99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0" autoAdjust="0"/>
    <p:restoredTop sz="87454" autoAdjust="0"/>
  </p:normalViewPr>
  <p:slideViewPr>
    <p:cSldViewPr>
      <p:cViewPr varScale="1">
        <p:scale>
          <a:sx n="89" d="100"/>
          <a:sy n="89" d="100"/>
        </p:scale>
        <p:origin x="-456" y="-108"/>
      </p:cViewPr>
      <p:guideLst>
        <p:guide orient="horz" pos="2160"/>
        <p:guide pos="2880"/>
        <p:guide pos="3457"/>
      </p:guideLst>
    </p:cSldViewPr>
  </p:slideViewPr>
  <p:outlineViewPr>
    <p:cViewPr>
      <p:scale>
        <a:sx n="33" d="100"/>
        <a:sy n="33" d="100"/>
      </p:scale>
      <p:origin x="0" y="3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543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32F64-E8BF-4301-9B3B-89A7CB44A76C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791B7AC5-45B6-4170-99E4-8552A2E2D69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dirty="0" smtClean="0">
              <a:latin typeface="+mn-ea"/>
              <a:ea typeface="+mn-ea"/>
            </a:rPr>
            <a:t>直接</a:t>
          </a:r>
          <a:endParaRPr lang="en-US" altLang="zh-CN" sz="1400" dirty="0" smtClean="0"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dirty="0" smtClean="0">
              <a:latin typeface="+mn-ea"/>
              <a:ea typeface="+mn-ea"/>
            </a:rPr>
            <a:t>自然分解面</a:t>
          </a:r>
          <a:endParaRPr lang="en-US" altLang="zh-CN" sz="1400" dirty="0" smtClean="0"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dirty="0" smtClean="0">
              <a:latin typeface="+mn-ea"/>
              <a:ea typeface="+mn-ea"/>
            </a:rPr>
            <a:t>分解</a:t>
          </a:r>
          <a:endParaRPr lang="zh-CN" altLang="en-US" sz="1400" dirty="0">
            <a:latin typeface="+mn-ea"/>
            <a:ea typeface="+mn-ea"/>
          </a:endParaRPr>
        </a:p>
      </dgm:t>
    </dgm:pt>
    <dgm:pt modelId="{81E6AE40-27B3-44B2-8CAD-B7286DED12CA}" type="parTrans" cxnId="{1D9FA703-750D-4A45-B677-BAA89C044871}">
      <dgm:prSet/>
      <dgm:spPr/>
      <dgm:t>
        <a:bodyPr/>
        <a:lstStyle/>
        <a:p>
          <a:endParaRPr lang="zh-CN" altLang="en-US"/>
        </a:p>
      </dgm:t>
    </dgm:pt>
    <dgm:pt modelId="{DCA47C06-1323-4703-9A1B-38F63F9B0CA3}" type="sibTrans" cxnId="{1D9FA703-750D-4A45-B677-BAA89C044871}">
      <dgm:prSet/>
      <dgm:spPr/>
      <dgm:t>
        <a:bodyPr/>
        <a:lstStyle/>
        <a:p>
          <a:endParaRPr lang="zh-CN" altLang="en-US"/>
        </a:p>
      </dgm:t>
    </dgm:pt>
    <dgm:pt modelId="{A2460325-FC0C-4F73-89BE-5ED4881D4DD7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dirty="0" smtClean="0">
              <a:latin typeface="+mn-ea"/>
              <a:ea typeface="+mn-ea"/>
            </a:rPr>
            <a:t>间接</a:t>
          </a:r>
          <a:endParaRPr lang="en-US" altLang="zh-CN" sz="1400" dirty="0" smtClean="0"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dirty="0" smtClean="0">
              <a:latin typeface="+mn-ea"/>
              <a:ea typeface="+mn-ea"/>
            </a:rPr>
            <a:t>自然分解面分解</a:t>
          </a:r>
          <a:endParaRPr lang="zh-CN" altLang="en-US" sz="1400" dirty="0">
            <a:latin typeface="+mn-ea"/>
            <a:ea typeface="+mn-ea"/>
          </a:endParaRPr>
        </a:p>
      </dgm:t>
    </dgm:pt>
    <dgm:pt modelId="{A5E12D35-C579-46AE-A9A9-C50CBF8E01CD}" type="parTrans" cxnId="{09A9FB1F-1714-49D6-BAFB-6C1DB48D8566}">
      <dgm:prSet/>
      <dgm:spPr/>
      <dgm:t>
        <a:bodyPr/>
        <a:lstStyle/>
        <a:p>
          <a:endParaRPr lang="zh-CN" altLang="en-US"/>
        </a:p>
      </dgm:t>
    </dgm:pt>
    <dgm:pt modelId="{735D0BC9-6EED-4AC7-B3BE-9ED0F5CCC9DE}" type="sibTrans" cxnId="{09A9FB1F-1714-49D6-BAFB-6C1DB48D8566}">
      <dgm:prSet/>
      <dgm:spPr/>
      <dgm:t>
        <a:bodyPr/>
        <a:lstStyle/>
        <a:p>
          <a:endParaRPr lang="zh-CN" altLang="en-US"/>
        </a:p>
      </dgm:t>
    </dgm:pt>
    <dgm:pt modelId="{8B9192DB-782F-4914-A198-CE7FE7BFE619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dirty="0" smtClean="0"/>
            <a:t>辅助分解面分解（辅助面生成）</a:t>
          </a:r>
          <a:endParaRPr lang="zh-CN" altLang="en-US" sz="1400" dirty="0"/>
        </a:p>
      </dgm:t>
    </dgm:pt>
    <dgm:pt modelId="{A2CDDD22-D099-4B7A-AD65-EFB694E6B16A}" type="parTrans" cxnId="{1855555F-D644-4D20-98E9-471A6C6C01CE}">
      <dgm:prSet/>
      <dgm:spPr/>
      <dgm:t>
        <a:bodyPr/>
        <a:lstStyle/>
        <a:p>
          <a:endParaRPr lang="zh-CN" altLang="en-US"/>
        </a:p>
      </dgm:t>
    </dgm:pt>
    <dgm:pt modelId="{9A004361-CC84-49BD-84D6-4A0EE5E6B0E8}" type="sibTrans" cxnId="{1855555F-D644-4D20-98E9-471A6C6C01CE}">
      <dgm:prSet/>
      <dgm:spPr/>
      <dgm:t>
        <a:bodyPr/>
        <a:lstStyle/>
        <a:p>
          <a:endParaRPr lang="zh-CN" altLang="en-US"/>
        </a:p>
      </dgm:t>
    </dgm:pt>
    <dgm:pt modelId="{855CA2C2-8EEB-4D05-A0BE-FFD187236633}" type="pres">
      <dgm:prSet presAssocID="{AFD32F64-E8BF-4301-9B3B-89A7CB44A76C}" presName="CompostProcess" presStyleCnt="0">
        <dgm:presLayoutVars>
          <dgm:dir/>
          <dgm:resizeHandles val="exact"/>
        </dgm:presLayoutVars>
      </dgm:prSet>
      <dgm:spPr/>
    </dgm:pt>
    <dgm:pt modelId="{2F97EB17-56F7-4891-A035-E6CD081096F2}" type="pres">
      <dgm:prSet presAssocID="{AFD32F64-E8BF-4301-9B3B-89A7CB44A76C}" presName="arrow" presStyleLbl="bgShp" presStyleIdx="0" presStyleCnt="1" custLinFactNeighborX="29" custLinFactNeighborY="995"/>
      <dgm:spPr/>
      <dgm:t>
        <a:bodyPr/>
        <a:lstStyle/>
        <a:p>
          <a:endParaRPr lang="zh-CN" altLang="en-US"/>
        </a:p>
      </dgm:t>
    </dgm:pt>
    <dgm:pt modelId="{F2BC6C0C-BFE2-42A2-9C4D-153D81CC379E}" type="pres">
      <dgm:prSet presAssocID="{AFD32F64-E8BF-4301-9B3B-89A7CB44A76C}" presName="linearProcess" presStyleCnt="0"/>
      <dgm:spPr/>
    </dgm:pt>
    <dgm:pt modelId="{7F29BDE5-A987-4010-BC39-6217E1AEB6F6}" type="pres">
      <dgm:prSet presAssocID="{791B7AC5-45B6-4170-99E4-8552A2E2D692}" presName="textNode" presStyleLbl="node1" presStyleIdx="0" presStyleCnt="3" custScaleX="59055" custScaleY="66437" custLinFactNeighborX="-29996" custLinFactNeighborY="-9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B54718-57B5-402F-9CB5-9317CF0C4115}" type="pres">
      <dgm:prSet presAssocID="{DCA47C06-1323-4703-9A1B-38F63F9B0CA3}" presName="sibTrans" presStyleCnt="0"/>
      <dgm:spPr/>
    </dgm:pt>
    <dgm:pt modelId="{05D8BF68-BE78-48DC-9A8F-0E7A67F16B36}" type="pres">
      <dgm:prSet presAssocID="{A2460325-FC0C-4F73-89BE-5ED4881D4DD7}" presName="textNode" presStyleLbl="node1" presStyleIdx="1" presStyleCnt="3" custScaleX="59055" custScaleY="66437" custLinFactNeighborX="-11771" custLinFactNeighborY="-1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DFB81F-6DE2-4FA5-ADD4-86E719E3BB38}" type="pres">
      <dgm:prSet presAssocID="{735D0BC9-6EED-4AC7-B3BE-9ED0F5CCC9DE}" presName="sibTrans" presStyleCnt="0"/>
      <dgm:spPr/>
    </dgm:pt>
    <dgm:pt modelId="{06C18110-8D5B-46FD-A2C6-557AC7F7284A}" type="pres">
      <dgm:prSet presAssocID="{8B9192DB-782F-4914-A198-CE7FE7BFE619}" presName="textNode" presStyleLbl="node1" presStyleIdx="2" presStyleCnt="3" custScaleX="59055" custScaleY="66437" custLinFactNeighborX="6372" custLinFactNeighborY="12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9FA703-750D-4A45-B677-BAA89C044871}" srcId="{AFD32F64-E8BF-4301-9B3B-89A7CB44A76C}" destId="{791B7AC5-45B6-4170-99E4-8552A2E2D692}" srcOrd="0" destOrd="0" parTransId="{81E6AE40-27B3-44B2-8CAD-B7286DED12CA}" sibTransId="{DCA47C06-1323-4703-9A1B-38F63F9B0CA3}"/>
    <dgm:cxn modelId="{1855555F-D644-4D20-98E9-471A6C6C01CE}" srcId="{AFD32F64-E8BF-4301-9B3B-89A7CB44A76C}" destId="{8B9192DB-782F-4914-A198-CE7FE7BFE619}" srcOrd="2" destOrd="0" parTransId="{A2CDDD22-D099-4B7A-AD65-EFB694E6B16A}" sibTransId="{9A004361-CC84-49BD-84D6-4A0EE5E6B0E8}"/>
    <dgm:cxn modelId="{1C8A0B78-5DBC-4CE3-8721-9662A22C0599}" type="presOf" srcId="{AFD32F64-E8BF-4301-9B3B-89A7CB44A76C}" destId="{855CA2C2-8EEB-4D05-A0BE-FFD187236633}" srcOrd="0" destOrd="0" presId="urn:microsoft.com/office/officeart/2005/8/layout/hProcess9"/>
    <dgm:cxn modelId="{17C410A2-99E9-421D-968A-C863EABE4EAF}" type="presOf" srcId="{A2460325-FC0C-4F73-89BE-5ED4881D4DD7}" destId="{05D8BF68-BE78-48DC-9A8F-0E7A67F16B36}" srcOrd="0" destOrd="0" presId="urn:microsoft.com/office/officeart/2005/8/layout/hProcess9"/>
    <dgm:cxn modelId="{09A9FB1F-1714-49D6-BAFB-6C1DB48D8566}" srcId="{AFD32F64-E8BF-4301-9B3B-89A7CB44A76C}" destId="{A2460325-FC0C-4F73-89BE-5ED4881D4DD7}" srcOrd="1" destOrd="0" parTransId="{A5E12D35-C579-46AE-A9A9-C50CBF8E01CD}" sibTransId="{735D0BC9-6EED-4AC7-B3BE-9ED0F5CCC9DE}"/>
    <dgm:cxn modelId="{16D7C767-2067-4BD9-AA20-685294D28DBB}" type="presOf" srcId="{8B9192DB-782F-4914-A198-CE7FE7BFE619}" destId="{06C18110-8D5B-46FD-A2C6-557AC7F7284A}" srcOrd="0" destOrd="0" presId="urn:microsoft.com/office/officeart/2005/8/layout/hProcess9"/>
    <dgm:cxn modelId="{4F457699-BD8B-4E7C-B18D-B7E9D4D2C4E3}" type="presOf" srcId="{791B7AC5-45B6-4170-99E4-8552A2E2D692}" destId="{7F29BDE5-A987-4010-BC39-6217E1AEB6F6}" srcOrd="0" destOrd="0" presId="urn:microsoft.com/office/officeart/2005/8/layout/hProcess9"/>
    <dgm:cxn modelId="{5CB22755-C15A-4059-A21D-E714C744A3E0}" type="presParOf" srcId="{855CA2C2-8EEB-4D05-A0BE-FFD187236633}" destId="{2F97EB17-56F7-4891-A035-E6CD081096F2}" srcOrd="0" destOrd="0" presId="urn:microsoft.com/office/officeart/2005/8/layout/hProcess9"/>
    <dgm:cxn modelId="{FEDEA38F-3BDA-4BF9-B18E-FF6BBB2A8BBD}" type="presParOf" srcId="{855CA2C2-8EEB-4D05-A0BE-FFD187236633}" destId="{F2BC6C0C-BFE2-42A2-9C4D-153D81CC379E}" srcOrd="1" destOrd="0" presId="urn:microsoft.com/office/officeart/2005/8/layout/hProcess9"/>
    <dgm:cxn modelId="{FC705FAB-8047-4E40-A91A-9A5BBBAA3A80}" type="presParOf" srcId="{F2BC6C0C-BFE2-42A2-9C4D-153D81CC379E}" destId="{7F29BDE5-A987-4010-BC39-6217E1AEB6F6}" srcOrd="0" destOrd="0" presId="urn:microsoft.com/office/officeart/2005/8/layout/hProcess9"/>
    <dgm:cxn modelId="{DA40AE38-C19D-4874-BE8E-7D562450B06E}" type="presParOf" srcId="{F2BC6C0C-BFE2-42A2-9C4D-153D81CC379E}" destId="{5FB54718-57B5-402F-9CB5-9317CF0C4115}" srcOrd="1" destOrd="0" presId="urn:microsoft.com/office/officeart/2005/8/layout/hProcess9"/>
    <dgm:cxn modelId="{BF9E2C92-34B2-46FF-9052-9C7D1598D34B}" type="presParOf" srcId="{F2BC6C0C-BFE2-42A2-9C4D-153D81CC379E}" destId="{05D8BF68-BE78-48DC-9A8F-0E7A67F16B36}" srcOrd="2" destOrd="0" presId="urn:microsoft.com/office/officeart/2005/8/layout/hProcess9"/>
    <dgm:cxn modelId="{BC035E24-2200-4B7B-BD11-F808CFD15557}" type="presParOf" srcId="{F2BC6C0C-BFE2-42A2-9C4D-153D81CC379E}" destId="{E7DFB81F-6DE2-4FA5-ADD4-86E719E3BB38}" srcOrd="3" destOrd="0" presId="urn:microsoft.com/office/officeart/2005/8/layout/hProcess9"/>
    <dgm:cxn modelId="{013799DF-47E4-4CEF-93ED-AFD79DD8ED35}" type="presParOf" srcId="{F2BC6C0C-BFE2-42A2-9C4D-153D81CC379E}" destId="{06C18110-8D5B-46FD-A2C6-557AC7F728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EB17-56F7-4891-A035-E6CD081096F2}">
      <dsp:nvSpPr>
        <dsp:cNvPr id="0" name=""/>
        <dsp:cNvSpPr/>
      </dsp:nvSpPr>
      <dsp:spPr>
        <a:xfrm>
          <a:off x="458702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9BDE5-A987-4010-BC39-6217E1AEB6F6}">
      <dsp:nvSpPr>
        <dsp:cNvPr id="0" name=""/>
        <dsp:cNvSpPr/>
      </dsp:nvSpPr>
      <dsp:spPr>
        <a:xfrm>
          <a:off x="913650" y="1476231"/>
          <a:ext cx="1158747" cy="107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kern="1200" dirty="0" smtClean="0">
              <a:latin typeface="+mn-ea"/>
              <a:ea typeface="+mn-ea"/>
            </a:rPr>
            <a:t>直接</a:t>
          </a:r>
          <a:endParaRPr lang="en-US" altLang="zh-CN" sz="1400" kern="1200" dirty="0" smtClean="0">
            <a:latin typeface="+mn-ea"/>
            <a:ea typeface="+mn-ea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kern="1200" dirty="0" smtClean="0">
              <a:latin typeface="+mn-ea"/>
              <a:ea typeface="+mn-ea"/>
            </a:rPr>
            <a:t>自然分解面</a:t>
          </a:r>
          <a:endParaRPr lang="en-US" altLang="zh-CN" sz="1400" kern="1200" dirty="0" smtClean="0">
            <a:latin typeface="+mn-ea"/>
            <a:ea typeface="+mn-ea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kern="1200" dirty="0" smtClean="0">
              <a:latin typeface="+mn-ea"/>
              <a:ea typeface="+mn-ea"/>
            </a:rPr>
            <a:t>分解</a:t>
          </a:r>
          <a:endParaRPr lang="zh-CN" altLang="en-US" sz="1400" kern="1200" dirty="0">
            <a:latin typeface="+mn-ea"/>
            <a:ea typeface="+mn-ea"/>
          </a:endParaRPr>
        </a:p>
      </dsp:txBody>
      <dsp:txXfrm>
        <a:off x="966371" y="1528952"/>
        <a:ext cx="1053305" cy="974557"/>
      </dsp:txXfrm>
    </dsp:sp>
    <dsp:sp modelId="{05D8BF68-BE78-48DC-9A8F-0E7A67F16B36}">
      <dsp:nvSpPr>
        <dsp:cNvPr id="0" name=""/>
        <dsp:cNvSpPr/>
      </dsp:nvSpPr>
      <dsp:spPr>
        <a:xfrm>
          <a:off x="2432748" y="1489350"/>
          <a:ext cx="1158747" cy="107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kern="1200" dirty="0" smtClean="0">
              <a:latin typeface="+mn-ea"/>
              <a:ea typeface="+mn-ea"/>
            </a:rPr>
            <a:t>间接</a:t>
          </a:r>
          <a:endParaRPr lang="en-US" altLang="zh-CN" sz="1400" kern="1200" dirty="0" smtClean="0">
            <a:latin typeface="+mn-ea"/>
            <a:ea typeface="+mn-ea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kern="1200" dirty="0" smtClean="0">
              <a:latin typeface="+mn-ea"/>
              <a:ea typeface="+mn-ea"/>
            </a:rPr>
            <a:t>自然分解面分解</a:t>
          </a:r>
          <a:endParaRPr lang="zh-CN" altLang="en-US" sz="1400" kern="1200" dirty="0">
            <a:latin typeface="+mn-ea"/>
            <a:ea typeface="+mn-ea"/>
          </a:endParaRPr>
        </a:p>
      </dsp:txBody>
      <dsp:txXfrm>
        <a:off x="2485469" y="1542071"/>
        <a:ext cx="1053305" cy="974557"/>
      </dsp:txXfrm>
    </dsp:sp>
    <dsp:sp modelId="{06C18110-8D5B-46FD-A2C6-557AC7F7284A}">
      <dsp:nvSpPr>
        <dsp:cNvPr id="0" name=""/>
        <dsp:cNvSpPr/>
      </dsp:nvSpPr>
      <dsp:spPr>
        <a:xfrm>
          <a:off x="3951595" y="1512287"/>
          <a:ext cx="1158747" cy="107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辅助分解面分解（辅助面生成）</a:t>
          </a:r>
          <a:endParaRPr lang="zh-CN" altLang="en-US" sz="1400" kern="1200" dirty="0"/>
        </a:p>
      </dsp:txBody>
      <dsp:txXfrm>
        <a:off x="4004316" y="1565008"/>
        <a:ext cx="1053305" cy="974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908" y="1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29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908" y="9429729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FE83933-4039-4CDF-AD86-1CD3562D59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276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08" y="1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44538"/>
            <a:ext cx="59594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877" y="4713705"/>
            <a:ext cx="5437921" cy="44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29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08" y="9429729"/>
            <a:ext cx="294467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B313397-FF15-4BCF-A05E-2013CE5C24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120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44538"/>
            <a:ext cx="59594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 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821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06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Variance Reduction Techniques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are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always</a:t>
            </a:r>
            <a:r>
              <a:rPr lang="en-US" altLang="zh-CN" sz="1200" b="1" baseline="0" dirty="0" smtClean="0">
                <a:solidFill>
                  <a:srgbClr val="7030A0"/>
                </a:solidFill>
                <a:latin typeface="微软雅黑"/>
                <a:ea typeface="微软雅黑"/>
              </a:rPr>
              <a:t> used in this kind of problem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5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Variance Reduction Techniques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are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always</a:t>
            </a:r>
            <a:r>
              <a:rPr lang="en-US" altLang="zh-CN" sz="1200" b="1" baseline="0" dirty="0" smtClean="0">
                <a:solidFill>
                  <a:srgbClr val="7030A0"/>
                </a:solidFill>
                <a:latin typeface="微软雅黑"/>
                <a:ea typeface="微软雅黑"/>
              </a:rPr>
              <a:t> used in this kind of problem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05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first picture is a </a:t>
            </a:r>
            <a:r>
              <a:rPr lang="en-US" altLang="zh-CN" dirty="0" smtClean="0"/>
              <a:t>CT</a:t>
            </a:r>
            <a:r>
              <a:rPr lang="en-US" altLang="zh-CN" baseline="0" dirty="0" smtClean="0"/>
              <a:t> plant, this part is a </a:t>
            </a:r>
            <a:r>
              <a:rPr lang="en-US" altLang="zh-CN" baseline="0" dirty="0" err="1" smtClean="0"/>
              <a:t>mutiple</a:t>
            </a:r>
            <a:r>
              <a:rPr lang="en-US" altLang="zh-CN" baseline="0" dirty="0" smtClean="0"/>
              <a:t> folded labyrinths</a:t>
            </a:r>
          </a:p>
          <a:p>
            <a:r>
              <a:rPr lang="en-US" altLang="zh-CN" baseline="0" dirty="0" smtClean="0"/>
              <a:t>The second picture is a irradiation </a:t>
            </a:r>
            <a:r>
              <a:rPr lang="en-US" altLang="zh-CN" baseline="0" dirty="0" err="1" smtClean="0"/>
              <a:t>laboratary</a:t>
            </a:r>
            <a:r>
              <a:rPr lang="en-US" altLang="zh-CN" baseline="0" dirty="0" smtClean="0"/>
              <a:t> including an arc labyrinths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My work is about how to accelerate Monte Carlo Method to solve this problem in the premise of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high calculation accuracy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88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66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94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57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CN" altLang="en-US" sz="1800" dirty="0" smtClean="0">
                <a:latin typeface="+mn-ea"/>
              </a:rPr>
              <a:t>原始模型</a:t>
            </a:r>
            <a:r>
              <a:rPr lang="zh-CN" altLang="zh-CN" sz="1800" dirty="0" smtClean="0">
                <a:latin typeface="+mn-ea"/>
              </a:rPr>
              <a:t>含有</a:t>
            </a:r>
            <a:r>
              <a:rPr lang="en-US" altLang="zh-CN" sz="1800" dirty="0" smtClean="0">
                <a:latin typeface="+mn-ea"/>
              </a:rPr>
              <a:t>169</a:t>
            </a:r>
            <a:r>
              <a:rPr lang="zh-CN" altLang="zh-CN" sz="1800" dirty="0" smtClean="0">
                <a:latin typeface="+mn-ea"/>
              </a:rPr>
              <a:t>个实体，</a:t>
            </a:r>
            <a:r>
              <a:rPr lang="en-US" altLang="zh-CN" sz="1800" dirty="0" smtClean="0">
                <a:latin typeface="+mn-ea"/>
              </a:rPr>
              <a:t>3084</a:t>
            </a:r>
            <a:r>
              <a:rPr lang="zh-CN" altLang="zh-CN" sz="1800" dirty="0" smtClean="0">
                <a:latin typeface="+mn-ea"/>
              </a:rPr>
              <a:t>个面</a:t>
            </a:r>
            <a:endParaRPr lang="en-US" altLang="zh-CN" sz="1800" dirty="0" smtClean="0">
              <a:latin typeface="+mn-ea"/>
            </a:endParaRPr>
          </a:p>
          <a:p>
            <a:pPr lvl="1">
              <a:defRPr/>
            </a:pPr>
            <a:r>
              <a:rPr lang="en-US" altLang="zh-CN" sz="1800" dirty="0" smtClean="0">
                <a:latin typeface="+mn-ea"/>
              </a:rPr>
              <a:t>169</a:t>
            </a:r>
            <a:r>
              <a:rPr lang="zh-CN" altLang="zh-CN" sz="1800" dirty="0" smtClean="0">
                <a:latin typeface="+mn-ea"/>
              </a:rPr>
              <a:t>个实体中包含各种螺钉、螺母</a:t>
            </a:r>
            <a:endParaRPr lang="en-US" altLang="zh-CN" sz="1800" dirty="0" smtClean="0">
              <a:latin typeface="+mn-ea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zh-CN" altLang="zh-CN" sz="1800" dirty="0" smtClean="0">
                <a:latin typeface="+mn-ea"/>
              </a:rPr>
              <a:t>等精细结构，未做简化；</a:t>
            </a:r>
            <a:endParaRPr lang="en-US" altLang="zh-CN" sz="1800" dirty="0" smtClean="0">
              <a:latin typeface="+mn-ea"/>
            </a:endParaRPr>
          </a:p>
          <a:p>
            <a:pPr lvl="1">
              <a:defRPr/>
            </a:pPr>
            <a:r>
              <a:rPr lang="en-US" altLang="zh-CN" sz="1800" dirty="0" smtClean="0">
                <a:latin typeface="+mn-ea"/>
              </a:rPr>
              <a:t>3084</a:t>
            </a:r>
            <a:r>
              <a:rPr lang="zh-CN" altLang="zh-CN" sz="1800" dirty="0" smtClean="0">
                <a:latin typeface="+mn-ea"/>
              </a:rPr>
              <a:t>个面中包含了大量的曲面。</a:t>
            </a:r>
            <a:endParaRPr lang="en-US" altLang="zh-CN" sz="1800" dirty="0" smtClean="0">
              <a:latin typeface="+mn-ea"/>
            </a:endParaRPr>
          </a:p>
          <a:p>
            <a:pPr>
              <a:defRPr/>
            </a:pPr>
            <a:r>
              <a:rPr lang="zh-CN" altLang="en-US" sz="1800" dirty="0" smtClean="0">
                <a:latin typeface="+mn-ea"/>
              </a:rPr>
              <a:t>转换效果为</a:t>
            </a:r>
            <a:endParaRPr lang="en-US" altLang="zh-CN" sz="1800" dirty="0" smtClean="0">
              <a:latin typeface="+mn-ea"/>
            </a:endParaRPr>
          </a:p>
          <a:p>
            <a:pPr lvl="1">
              <a:defRPr/>
            </a:pPr>
            <a:r>
              <a:rPr lang="zh-CN" altLang="en-US" sz="1800" dirty="0" smtClean="0">
                <a:latin typeface="+mn-ea"/>
              </a:rPr>
              <a:t>转换时间</a:t>
            </a:r>
            <a:r>
              <a:rPr lang="en-US" altLang="zh-CN" sz="1800" dirty="0" smtClean="0">
                <a:latin typeface="+mn-ea"/>
              </a:rPr>
              <a:t>344.04</a:t>
            </a:r>
            <a:r>
              <a:rPr lang="zh-CN" altLang="en-US" sz="1800" dirty="0" smtClean="0">
                <a:latin typeface="+mn-ea"/>
              </a:rPr>
              <a:t>秒</a:t>
            </a:r>
            <a:endParaRPr lang="en-US" altLang="zh-CN" sz="1800" dirty="0" smtClean="0">
              <a:latin typeface="+mn-ea"/>
            </a:endParaRPr>
          </a:p>
          <a:p>
            <a:pPr lvl="1">
              <a:defRPr/>
            </a:pPr>
            <a:r>
              <a:rPr lang="zh-CN" altLang="zh-CN" sz="1800" dirty="0" smtClean="0">
                <a:latin typeface="+mn-ea"/>
              </a:rPr>
              <a:t>体积相对误差为</a:t>
            </a:r>
            <a:r>
              <a:rPr lang="en-US" altLang="zh-CN" sz="1800" dirty="0" smtClean="0">
                <a:latin typeface="+mn-ea"/>
              </a:rPr>
              <a:t>0.0135%</a:t>
            </a:r>
            <a:r>
              <a:rPr lang="zh-CN" altLang="en-US" sz="1800" dirty="0" smtClean="0">
                <a:latin typeface="+mn-ea"/>
              </a:rPr>
              <a:t>（转换过程中布尔运算的舍入误差，误差很低，可以不予考虑）</a:t>
            </a:r>
            <a:endParaRPr lang="en-US" altLang="zh-CN" sz="1800" dirty="0" smtClean="0">
              <a:latin typeface="+mn-ea"/>
            </a:endParaRPr>
          </a:p>
          <a:p>
            <a:pPr lvl="1">
              <a:defRPr/>
            </a:pPr>
            <a:r>
              <a:rPr lang="zh-CN" altLang="en-US" sz="1800" dirty="0" smtClean="0">
                <a:latin typeface="+mn-ea"/>
              </a:rPr>
              <a:t>转换后实体数量</a:t>
            </a:r>
            <a:r>
              <a:rPr lang="en-US" altLang="zh-CN" sz="1800" dirty="0" smtClean="0">
                <a:latin typeface="+mn-ea"/>
              </a:rPr>
              <a:t>873</a:t>
            </a:r>
          </a:p>
          <a:p>
            <a:pPr>
              <a:defRPr/>
            </a:pPr>
            <a:r>
              <a:rPr lang="zh-CN" altLang="en-US" sz="1800" dirty="0" smtClean="0">
                <a:latin typeface="+mn-ea"/>
              </a:rPr>
              <a:t>左下方为原始加速器模型和手工拆解开的模型，可见模型非常复杂，</a:t>
            </a:r>
            <a:endParaRPr lang="en-US" altLang="zh-CN" sz="1800" dirty="0" smtClean="0">
              <a:latin typeface="+mn-ea"/>
            </a:endParaRPr>
          </a:p>
          <a:p>
            <a:pPr>
              <a:defRPr/>
            </a:pPr>
            <a:r>
              <a:rPr lang="zh-CN" altLang="en-US" sz="1800" dirty="0" smtClean="0">
                <a:latin typeface="+mn-ea"/>
              </a:rPr>
              <a:t>右侧图第一列为分解前的切面视图，第二列为</a:t>
            </a:r>
            <a:r>
              <a:rPr lang="zh-CN" altLang="en-US" sz="1800" dirty="0" smtClean="0"/>
              <a:t>自动全分解后的</a:t>
            </a:r>
            <a:r>
              <a:rPr lang="zh-CN" altLang="en-US" sz="1800" dirty="0" smtClean="0">
                <a:latin typeface="+mn-ea"/>
              </a:rPr>
              <a:t>切面视图，第三列为完成转换后</a:t>
            </a:r>
            <a:r>
              <a:rPr lang="en-US" altLang="zh-CN" sz="1800" dirty="0" smtClean="0"/>
              <a:t>MCNP Visual Edit</a:t>
            </a:r>
            <a:r>
              <a:rPr lang="zh-CN" altLang="en-US" sz="1800" dirty="0" smtClean="0"/>
              <a:t>的切面视图</a:t>
            </a:r>
            <a:endParaRPr lang="en-US" altLang="zh-CN" sz="1800" dirty="0" smtClean="0"/>
          </a:p>
          <a:p>
            <a:pPr>
              <a:defRPr/>
            </a:pPr>
            <a:endParaRPr lang="en-US" altLang="zh-CN" sz="1800" dirty="0">
              <a:latin typeface="+mn-ea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5F0BDA4-42BB-46D0-86BE-B033B844C051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Variance Reduction Techniques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are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always</a:t>
            </a:r>
            <a:r>
              <a:rPr lang="en-US" altLang="zh-CN" sz="1200" b="1" baseline="0" dirty="0" smtClean="0">
                <a:solidFill>
                  <a:srgbClr val="7030A0"/>
                </a:solidFill>
                <a:latin typeface="微软雅黑"/>
                <a:ea typeface="微软雅黑"/>
              </a:rPr>
              <a:t> used in this kind of problem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7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Variance Reduction Techniques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are</a:t>
            </a:r>
            <a:r>
              <a:rPr lang="zh-CN" altLang="en-US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12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always</a:t>
            </a:r>
            <a:r>
              <a:rPr lang="en-US" altLang="zh-CN" sz="1200" b="1" baseline="0" dirty="0" smtClean="0">
                <a:solidFill>
                  <a:srgbClr val="7030A0"/>
                </a:solidFill>
                <a:latin typeface="微软雅黑"/>
                <a:ea typeface="微软雅黑"/>
              </a:rPr>
              <a:t> used in this kind of problem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3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94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5877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first picture is a </a:t>
            </a:r>
            <a:r>
              <a:rPr lang="en-US" altLang="zh-CN" dirty="0" smtClean="0"/>
              <a:t>CT</a:t>
            </a:r>
            <a:r>
              <a:rPr lang="en-US" altLang="zh-CN" baseline="0" dirty="0" smtClean="0"/>
              <a:t> plant, this part is a </a:t>
            </a:r>
            <a:r>
              <a:rPr lang="en-US" altLang="zh-CN" baseline="0" dirty="0" err="1" smtClean="0"/>
              <a:t>mutiple</a:t>
            </a:r>
            <a:r>
              <a:rPr lang="en-US" altLang="zh-CN" baseline="0" dirty="0" smtClean="0"/>
              <a:t> folded labyrinths</a:t>
            </a:r>
          </a:p>
          <a:p>
            <a:r>
              <a:rPr lang="en-US" altLang="zh-CN" baseline="0" dirty="0" smtClean="0"/>
              <a:t>The second picture is a irradiation </a:t>
            </a:r>
            <a:r>
              <a:rPr lang="en-US" altLang="zh-CN" baseline="0" dirty="0" err="1" smtClean="0"/>
              <a:t>laboratary</a:t>
            </a:r>
            <a:r>
              <a:rPr lang="en-US" altLang="zh-CN" baseline="0" dirty="0" smtClean="0"/>
              <a:t> including an arc labyrinths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My work is about how to accelerate Monte Carlo Method to solve this problem in the premise of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high calculation accuracy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5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first picture is a </a:t>
            </a:r>
            <a:r>
              <a:rPr lang="en-US" altLang="zh-CN" dirty="0" smtClean="0"/>
              <a:t>CT</a:t>
            </a:r>
            <a:r>
              <a:rPr lang="en-US" altLang="zh-CN" baseline="0" dirty="0" smtClean="0"/>
              <a:t> plant, this part is a </a:t>
            </a:r>
            <a:r>
              <a:rPr lang="en-US" altLang="zh-CN" baseline="0" dirty="0" err="1" smtClean="0"/>
              <a:t>mutiple</a:t>
            </a:r>
            <a:r>
              <a:rPr lang="en-US" altLang="zh-CN" baseline="0" dirty="0" smtClean="0"/>
              <a:t> folded labyrinths</a:t>
            </a:r>
          </a:p>
          <a:p>
            <a:r>
              <a:rPr lang="en-US" altLang="zh-CN" baseline="0" dirty="0" smtClean="0"/>
              <a:t>The second picture is a irradiation </a:t>
            </a:r>
            <a:r>
              <a:rPr lang="en-US" altLang="zh-CN" baseline="0" dirty="0" err="1" smtClean="0"/>
              <a:t>laboratary</a:t>
            </a:r>
            <a:r>
              <a:rPr lang="en-US" altLang="zh-CN" baseline="0" dirty="0" smtClean="0"/>
              <a:t> including an arc labyrinths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My work is about how to accelerate Monte Carlo Method to solve this problem in the premise of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high calculation accuracy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430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44538"/>
            <a:ext cx="59594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41818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44538"/>
            <a:ext cx="59594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2076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44538"/>
            <a:ext cx="59594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88638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94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71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使用精确的屏蔽计算方法至关重要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对辐射屏蔽精细化设计与分析的需求不断提高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3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7DD4-2B48-447D-A7E1-44C1B7FFD0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7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44538"/>
            <a:ext cx="59594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44538"/>
            <a:ext cx="59594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94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81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94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 </a:t>
            </a:r>
            <a:endParaRPr lang="zh-CN" altLang="en-US" sz="1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6829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94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840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二校门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80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礼堂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412" y="5372101"/>
            <a:ext cx="591397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in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0974388" cy="2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未标题-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580" y="1"/>
            <a:ext cx="617880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5985" y="1752600"/>
            <a:ext cx="9328230" cy="1143000"/>
          </a:xfrm>
          <a:noFill/>
        </p:spPr>
        <p:txBody>
          <a:bodyPr/>
          <a:lstStyle>
            <a:lvl1pPr algn="ctr">
              <a:defRPr sz="4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0518" y="3581400"/>
            <a:ext cx="7499165" cy="8382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381751"/>
            <a:ext cx="2560691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8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7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69769" y="260357"/>
            <a:ext cx="2469237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2057" y="260357"/>
            <a:ext cx="7224805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9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1909" y="260350"/>
            <a:ext cx="8640426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2057" y="1700214"/>
            <a:ext cx="484702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591985" y="1700214"/>
            <a:ext cx="4847021" cy="21859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591985" y="4038606"/>
            <a:ext cx="4847021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9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1909" y="260350"/>
            <a:ext cx="8640426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2057" y="1700214"/>
            <a:ext cx="484702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91985" y="1700214"/>
            <a:ext cx="484702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48720" y="333381"/>
            <a:ext cx="9876949" cy="6143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4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48719" y="6553201"/>
            <a:ext cx="256069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49276" y="6524692"/>
            <a:ext cx="6222630" cy="333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ea typeface="微软雅黑" pitchFamily="34" charset="-122"/>
              </a:defRPr>
            </a:lvl1pPr>
            <a:lvl2pPr>
              <a:defRPr sz="2000" baseline="0">
                <a:ea typeface="微软雅黑" pitchFamily="34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901" y="4406903"/>
            <a:ext cx="932823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6901" y="2906713"/>
            <a:ext cx="932823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8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2057" y="1700214"/>
            <a:ext cx="48470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91985" y="1700214"/>
            <a:ext cx="48470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6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720" y="274639"/>
            <a:ext cx="98769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8720" y="1535114"/>
            <a:ext cx="484892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8720" y="2174875"/>
            <a:ext cx="4848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574847" y="1535114"/>
            <a:ext cx="48508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574847" y="2174875"/>
            <a:ext cx="48508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5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97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730" y="273054"/>
            <a:ext cx="361049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0681" y="273054"/>
            <a:ext cx="61349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8730" y="1435104"/>
            <a:ext cx="36104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1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1057" y="4800600"/>
            <a:ext cx="658463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51057" y="612775"/>
            <a:ext cx="658463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51057" y="5367338"/>
            <a:ext cx="658463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348437" y="6162692"/>
            <a:ext cx="97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A8AF201-0379-41DF-BB3B-1BA144D2AE86}" type="slidenum">
              <a:rPr lang="zh-CN" altLang="en-US" b="0" smtClean="0">
                <a:solidFill>
                  <a:schemeClr val="tx1"/>
                </a:solidFill>
              </a:rPr>
              <a:t>‹#›</a:t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8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E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礼堂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412" y="5372101"/>
            <a:ext cx="591397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6570665"/>
            <a:ext cx="10974388" cy="287338"/>
          </a:xfrm>
          <a:prstGeom prst="rect">
            <a:avLst/>
          </a:prstGeom>
          <a:gradFill rotWithShape="1">
            <a:gsLst>
              <a:gs pos="0">
                <a:srgbClr val="CC00CC">
                  <a:alpha val="0"/>
                </a:srgbClr>
              </a:gs>
              <a:gs pos="100000">
                <a:srgbClr val="CC00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8" name="Picture 3" descr="二校门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67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057" y="1700214"/>
            <a:ext cx="98769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85" name="Line 17"/>
          <p:cNvSpPr>
            <a:spLocks noChangeShapeType="1"/>
          </p:cNvSpPr>
          <p:nvPr userDrawn="1"/>
        </p:nvSpPr>
        <p:spPr bwMode="auto">
          <a:xfrm>
            <a:off x="1943389" y="1341439"/>
            <a:ext cx="8556594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771909" y="260350"/>
            <a:ext cx="864042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215636" y="6570669"/>
            <a:ext cx="406349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宋体" pitchFamily="2" charset="-122"/>
              </a:rPr>
              <a:t>DEP@Tsinghua</a:t>
            </a:r>
            <a:r>
              <a:rPr lang="en-US" altLang="zh-CN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宋体" pitchFamily="2" charset="-122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0387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18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ì"/>
        <a:defRPr sz="1900">
          <a:solidFill>
            <a:srgbClr val="003399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ä"/>
        <a:defRPr sz="2400">
          <a:solidFill>
            <a:srgbClr val="CC0066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z"/>
        <a:defRPr sz="1500">
          <a:solidFill>
            <a:srgbClr val="A5002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Ü"/>
        <a:defRPr sz="1300">
          <a:solidFill>
            <a:srgbClr val="663300"/>
          </a:solidFill>
          <a:latin typeface="+mn-lt"/>
          <a:ea typeface="宋体" pitchFamily="2" charset="-122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Ü"/>
        <a:defRPr sz="1300">
          <a:solidFill>
            <a:srgbClr val="663300"/>
          </a:solidFill>
          <a:latin typeface="+mn-lt"/>
          <a:ea typeface="宋体" pitchFamily="2" charset="-122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Ü"/>
        <a:defRPr sz="1300">
          <a:solidFill>
            <a:srgbClr val="663300"/>
          </a:solidFill>
          <a:latin typeface="+mn-lt"/>
          <a:ea typeface="宋体" pitchFamily="2" charset="-122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Ü"/>
        <a:defRPr sz="1300">
          <a:solidFill>
            <a:srgbClr val="663300"/>
          </a:solidFill>
          <a:latin typeface="+mn-lt"/>
          <a:ea typeface="宋体" pitchFamily="2" charset="-122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Ü"/>
        <a:defRPr sz="1300">
          <a:solidFill>
            <a:srgbClr val="663300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礼堂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586" y="5049180"/>
            <a:ext cx="591397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4" descr="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974388" cy="13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3840" y="2123858"/>
            <a:ext cx="10672520" cy="63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辐射屏蔽专用蒙卡程序</a:t>
            </a:r>
            <a:r>
              <a:rPr lang="en-US" altLang="zh-CN" sz="3200" b="0" dirty="0" err="1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RShieldMC</a:t>
            </a:r>
            <a:r>
              <a:rPr lang="zh-CN" altLang="en-US" sz="3200" b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</a:t>
            </a:r>
            <a:r>
              <a:rPr lang="zh-CN" altLang="en-US" sz="3200" b="0" dirty="0" smtClean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研发</a:t>
            </a:r>
            <a:endParaRPr lang="zh-CN" altLang="en-US" sz="3200" b="0" dirty="0">
              <a:solidFill>
                <a:srgbClr val="A9175A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78477" y="4779150"/>
            <a:ext cx="5671451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杲申</a:t>
            </a:r>
            <a:r>
              <a:rPr lang="zh-CN" altLang="en-US" sz="1800" kern="0" dirty="0" smtClean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申 李</a:t>
            </a:r>
            <a: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君</a:t>
            </a:r>
            <a:r>
              <a:rPr lang="zh-CN" altLang="en-US" sz="1800" kern="0" dirty="0" smtClean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利 武祯</a:t>
            </a:r>
            <a:endParaRPr lang="zh-CN" altLang="en-US" sz="1800" kern="0" dirty="0">
              <a:solidFill>
                <a:srgbClr val="A9175A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1800" kern="0" dirty="0" smtClean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清华大学工程物理系 </a:t>
            </a:r>
            <a:r>
              <a:rPr lang="en-US" altLang="zh-CN" sz="1800" kern="0" dirty="0" err="1" smtClean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RShieldMC</a:t>
            </a:r>
            <a: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程序研发团队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2016</a:t>
            </a:r>
            <a: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lang="en-US" altLang="zh-CN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9</a:t>
            </a:r>
            <a: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月</a:t>
            </a:r>
            <a:r>
              <a:rPr lang="en-US" altLang="zh-CN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23</a:t>
            </a:r>
            <a: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日</a:t>
            </a:r>
            <a:br>
              <a:rPr lang="zh-CN" altLang="en-US" sz="1800" kern="0" dirty="0">
                <a:solidFill>
                  <a:srgbClr val="A9175A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endParaRPr lang="zh-CN" altLang="en-US" sz="1800" kern="0" dirty="0">
              <a:solidFill>
                <a:srgbClr val="A9175A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613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RShieldMC</a:t>
            </a:r>
            <a:r>
              <a:rPr lang="zh-CN" altLang="en-US" dirty="0"/>
              <a:t>核心模块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91639" y="1412777"/>
            <a:ext cx="1026114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步长处理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分截面法抽样步长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电子的轫致辐射和电离过程采用最大截面法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其他物理过程采用直接抽样方法</a:t>
            </a:r>
          </a:p>
          <a:p>
            <a:pPr>
              <a:lnSpc>
                <a:spcPct val="100000"/>
              </a:lnSpc>
            </a:pPr>
            <a:r>
              <a:rPr lang="zh-CN" altLang="en-US" dirty="0" smtClean="0"/>
              <a:t>中子</a:t>
            </a:r>
            <a:r>
              <a:rPr lang="en-US" altLang="zh-CN" dirty="0"/>
              <a:t>/</a:t>
            </a:r>
            <a:r>
              <a:rPr lang="zh-CN" altLang="en-US" dirty="0"/>
              <a:t>光子</a:t>
            </a:r>
            <a:r>
              <a:rPr lang="en-US" altLang="zh-CN" dirty="0"/>
              <a:t>/</a:t>
            </a:r>
            <a:r>
              <a:rPr lang="zh-CN" altLang="en-US" dirty="0"/>
              <a:t>电子物理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中子物理过程包括弹性散射、非弹性散射、吸收反应和裂变反应，支持隐式俘获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光子的物理过程包括光电效应、康普顿散射、电子对效应和相干散射（瑞利散射）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电子的物理过程包括电离、轫致辐射、多重散射</a:t>
            </a:r>
          </a:p>
          <a:p>
            <a:pPr>
              <a:lnSpc>
                <a:spcPct val="100000"/>
              </a:lnSpc>
            </a:pPr>
            <a:r>
              <a:rPr lang="zh-CN" altLang="en-US" dirty="0" smtClean="0"/>
              <a:t>统计</a:t>
            </a:r>
            <a:endParaRPr lang="zh-CN" altLang="en-US" dirty="0"/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体通量、能量沉积、面通量、面流、点通量、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有效剂量（中国参考人（男性</a:t>
            </a:r>
            <a:r>
              <a:rPr lang="en-US" altLang="zh-CN" sz="1600" dirty="0"/>
              <a:t>/</a:t>
            </a:r>
            <a:r>
              <a:rPr lang="zh-CN" altLang="en-US" sz="1600" dirty="0"/>
              <a:t>女性）剂量转换因子数据库）</a:t>
            </a:r>
          </a:p>
          <a:p>
            <a:pPr>
              <a:lnSpc>
                <a:spcPct val="100000"/>
              </a:lnSpc>
            </a:pPr>
            <a:r>
              <a:rPr lang="zh-CN" altLang="en-US" dirty="0" smtClean="0"/>
              <a:t>技巧</a:t>
            </a:r>
            <a:r>
              <a:rPr lang="zh-CN" altLang="en-US" dirty="0"/>
              <a:t>和加速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点通量</a:t>
            </a:r>
            <a:r>
              <a:rPr lang="zh-CN" altLang="en-US" sz="1600" dirty="0" smtClean="0"/>
              <a:t>、几何重要性、</a:t>
            </a:r>
            <a:r>
              <a:rPr lang="en-US" altLang="zh-CN" sz="1600" dirty="0" smtClean="0"/>
              <a:t>CNP-AIS</a:t>
            </a:r>
            <a:r>
              <a:rPr lang="zh-CN" altLang="en-US" sz="1600" dirty="0"/>
              <a:t>、</a:t>
            </a:r>
            <a:r>
              <a:rPr lang="en-US" altLang="zh-CN" sz="1600" dirty="0"/>
              <a:t>FPAIS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MPI</a:t>
            </a:r>
            <a:r>
              <a:rPr lang="zh-CN" altLang="en-US" sz="1600" dirty="0"/>
              <a:t>分布式内存并行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6350"/>
            <a:ext cx="2560638" cy="365125"/>
          </a:xfrm>
          <a:prstGeom prst="rect">
            <a:avLst/>
          </a:prstGeom>
        </p:spPr>
        <p:txBody>
          <a:bodyPr/>
          <a:lstStyle/>
          <a:p>
            <a:fld id="{7224B506-851B-4CBD-BC03-757D464E7FA5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8290" y="1412777"/>
            <a:ext cx="11234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9" y="1339779"/>
            <a:ext cx="3825425" cy="2269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09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290" y="1412777"/>
            <a:ext cx="10111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54" y="-127930"/>
            <a:ext cx="63088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3116" y="62947"/>
            <a:ext cx="10111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669" y="260350"/>
            <a:ext cx="9650666" cy="1066800"/>
          </a:xfrm>
        </p:spPr>
        <p:txBody>
          <a:bodyPr/>
          <a:lstStyle/>
          <a:p>
            <a:r>
              <a:rPr lang="en-US" altLang="zh-CN" dirty="0" err="1"/>
              <a:t>RShieldMC</a:t>
            </a:r>
            <a:r>
              <a:rPr lang="zh-CN" altLang="en-US" dirty="0"/>
              <a:t>核心模块</a:t>
            </a:r>
            <a:r>
              <a:rPr lang="en-US" altLang="zh-CN" dirty="0"/>
              <a:t>-</a:t>
            </a:r>
            <a:r>
              <a:rPr lang="zh-CN" altLang="en-US" dirty="0"/>
              <a:t>粒子输运框架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6350"/>
            <a:ext cx="2560638" cy="365125"/>
          </a:xfrm>
          <a:prstGeom prst="rect">
            <a:avLst/>
          </a:prstGeom>
        </p:spPr>
        <p:txBody>
          <a:bodyPr/>
          <a:lstStyle/>
          <a:p>
            <a:fld id="{7224B506-851B-4CBD-BC03-757D464E7FA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95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itchFamily="18" charset="0"/>
              </a:rPr>
              <a:t>RShieldMC</a:t>
            </a:r>
            <a:r>
              <a:rPr lang="zh-CN" altLang="en-US" dirty="0">
                <a:latin typeface="Times New Roman" pitchFamily="18" charset="0"/>
              </a:rPr>
              <a:t>几何相关整体设计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857198" y="1978000"/>
            <a:ext cx="9778525" cy="4241310"/>
            <a:chOff x="714228" y="850694"/>
            <a:chExt cx="8147592" cy="4241310"/>
          </a:xfrm>
        </p:grpSpPr>
        <p:sp>
          <p:nvSpPr>
            <p:cNvPr id="95" name="圆角矩形 94"/>
            <p:cNvSpPr/>
            <p:nvPr/>
          </p:nvSpPr>
          <p:spPr>
            <a:xfrm>
              <a:off x="714228" y="850694"/>
              <a:ext cx="1769540" cy="2110700"/>
            </a:xfrm>
            <a:prstGeom prst="roundRect">
              <a:avLst/>
            </a:prstGeom>
            <a:solidFill>
              <a:srgbClr val="00CC99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图文框 95"/>
            <p:cNvSpPr/>
            <p:nvPr/>
          </p:nvSpPr>
          <p:spPr>
            <a:xfrm>
              <a:off x="1126381" y="2458509"/>
              <a:ext cx="1038695" cy="401273"/>
            </a:xfrm>
            <a:prstGeom prst="fram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JLAMT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文件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1382" y="1052446"/>
              <a:ext cx="282088" cy="19089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蒙</a:t>
              </a: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卡几何输入模块</a:t>
              </a:r>
              <a:r>
                <a:rPr kumimoji="0" lang="en-US" altLang="zh-C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JLAMT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130673" y="1203598"/>
              <a:ext cx="987672" cy="304735"/>
            </a:xfrm>
            <a:prstGeom prst="rect">
              <a:avLst/>
            </a:prstGeom>
            <a:solidFill>
              <a:srgbClr val="00CC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CAD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模型构造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141062" y="1618943"/>
              <a:ext cx="987672" cy="304735"/>
            </a:xfrm>
            <a:prstGeom prst="rect">
              <a:avLst/>
            </a:prstGeom>
            <a:solidFill>
              <a:srgbClr val="00CC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CAD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材料设置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130673" y="2050991"/>
              <a:ext cx="987672" cy="304735"/>
            </a:xfrm>
            <a:prstGeom prst="rect">
              <a:avLst/>
            </a:prstGeom>
            <a:solidFill>
              <a:srgbClr val="00CC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CAD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模型显示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637712" y="850694"/>
              <a:ext cx="1769540" cy="214329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图文框 101"/>
            <p:cNvSpPr/>
            <p:nvPr/>
          </p:nvSpPr>
          <p:spPr>
            <a:xfrm>
              <a:off x="3049865" y="2421769"/>
              <a:ext cx="1038695" cy="401273"/>
            </a:xfrm>
            <a:prstGeom prst="fram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GDML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文件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04867" y="1094850"/>
              <a:ext cx="282088" cy="19089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蒙卡输运几何模块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3054157" y="1203598"/>
              <a:ext cx="987672" cy="304735"/>
            </a:xfrm>
            <a:prstGeom prst="rect">
              <a:avLst/>
            </a:prstGeom>
            <a:solidFill>
              <a:srgbClr val="00CC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模型读取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064546" y="1635646"/>
              <a:ext cx="987672" cy="304735"/>
            </a:xfrm>
            <a:prstGeom prst="rect">
              <a:avLst/>
            </a:prstGeom>
            <a:solidFill>
              <a:srgbClr val="00CC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模型构建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054157" y="2050991"/>
              <a:ext cx="987672" cy="304735"/>
            </a:xfrm>
            <a:prstGeom prst="rect">
              <a:avLst/>
            </a:prstGeom>
            <a:solidFill>
              <a:srgbClr val="00CC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几何输运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7092280" y="850694"/>
              <a:ext cx="1769540" cy="2322742"/>
              <a:chOff x="5004048" y="215354"/>
              <a:chExt cx="1769540" cy="2041846"/>
            </a:xfrm>
          </p:grpSpPr>
          <p:sp>
            <p:nvSpPr>
              <p:cNvPr id="132" name="圆角矩形 131"/>
              <p:cNvSpPr/>
              <p:nvPr/>
            </p:nvSpPr>
            <p:spPr>
              <a:xfrm>
                <a:off x="5004048" y="215354"/>
                <a:ext cx="1769540" cy="1917455"/>
              </a:xfrm>
              <a:prstGeom prst="roundRect">
                <a:avLst/>
              </a:prstGeom>
              <a:solidFill>
                <a:srgbClr val="00CC9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图文框 132"/>
              <p:cNvSpPr/>
              <p:nvPr/>
            </p:nvSpPr>
            <p:spPr>
              <a:xfrm>
                <a:off x="5405513" y="1675171"/>
                <a:ext cx="1038695" cy="401273"/>
              </a:xfrm>
              <a:prstGeom prst="fram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STEP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文件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060515" y="348252"/>
                <a:ext cx="282088" cy="190894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CAD</a:t>
                </a:r>
                <a:r>
                  <a:rPr kumimoji="0" lang="zh-CN" alt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显示装配模块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5409805" y="588880"/>
                <a:ext cx="987672" cy="304735"/>
              </a:xfrm>
              <a:prstGeom prst="rect">
                <a:avLst/>
              </a:prstGeom>
              <a:solidFill>
                <a:srgbClr val="00CC9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CAD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模型显示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5394983" y="933034"/>
                <a:ext cx="987672" cy="304735"/>
              </a:xfrm>
              <a:prstGeom prst="rect">
                <a:avLst/>
              </a:prstGeom>
              <a:solidFill>
                <a:srgbClr val="00CC9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CAD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材料设置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5409805" y="1308588"/>
                <a:ext cx="987672" cy="304735"/>
              </a:xfrm>
              <a:prstGeom prst="rect">
                <a:avLst/>
              </a:prstGeom>
              <a:solidFill>
                <a:srgbClr val="00CC9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CAD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模型操作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4875537" y="1033960"/>
              <a:ext cx="1769540" cy="2041846"/>
              <a:chOff x="6732240" y="2499742"/>
              <a:chExt cx="1769540" cy="2041846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6732240" y="2499742"/>
                <a:ext cx="1769540" cy="1459817"/>
              </a:xfrm>
              <a:prstGeom prst="roundRect">
                <a:avLst/>
              </a:prstGeom>
              <a:solidFill>
                <a:srgbClr val="00CC9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799394" y="2632640"/>
                <a:ext cx="282088" cy="190894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CAD</a:t>
                </a:r>
                <a:r>
                  <a:rPr kumimoji="0" lang="zh-CN" alt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转换模块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7123175" y="2947169"/>
                <a:ext cx="987672" cy="304735"/>
              </a:xfrm>
              <a:prstGeom prst="rect">
                <a:avLst/>
              </a:prstGeom>
              <a:solidFill>
                <a:srgbClr val="00CC9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STEP-&gt;MCNP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7123174" y="3383380"/>
                <a:ext cx="987672" cy="304735"/>
              </a:xfrm>
              <a:prstGeom prst="rect">
                <a:avLst/>
              </a:prstGeom>
              <a:solidFill>
                <a:srgbClr val="00CC9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STEP-&gt;Geant4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5661294" y="3307448"/>
              <a:ext cx="1769540" cy="1459817"/>
              <a:chOff x="6271940" y="2977950"/>
              <a:chExt cx="1769540" cy="1459817"/>
            </a:xfrm>
          </p:grpSpPr>
          <p:sp>
            <p:nvSpPr>
              <p:cNvPr id="126" name="圆角矩形 125"/>
              <p:cNvSpPr/>
              <p:nvPr/>
            </p:nvSpPr>
            <p:spPr>
              <a:xfrm>
                <a:off x="6271940" y="2977950"/>
                <a:ext cx="1769540" cy="1459817"/>
              </a:xfrm>
              <a:prstGeom prst="roundRect">
                <a:avLst/>
              </a:prstGeom>
              <a:solidFill>
                <a:srgbClr val="00CC9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16200000">
                <a:off x="7014256" y="2900232"/>
                <a:ext cx="338554" cy="170765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MCNP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628839" y="3030501"/>
              <a:ext cx="1769540" cy="2061503"/>
              <a:chOff x="2817677" y="2912133"/>
              <a:chExt cx="1769540" cy="2061503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2817677" y="2912133"/>
                <a:ext cx="1769540" cy="2061503"/>
                <a:chOff x="2817677" y="2912133"/>
                <a:chExt cx="1769540" cy="2061503"/>
              </a:xfrm>
            </p:grpSpPr>
            <p:sp>
              <p:nvSpPr>
                <p:cNvPr id="122" name="圆角矩形 121"/>
                <p:cNvSpPr/>
                <p:nvPr/>
              </p:nvSpPr>
              <p:spPr>
                <a:xfrm>
                  <a:off x="2817677" y="2912133"/>
                  <a:ext cx="1769540" cy="1999621"/>
                </a:xfrm>
                <a:prstGeom prst="roundRect">
                  <a:avLst/>
                </a:prstGeom>
                <a:solidFill>
                  <a:srgbClr val="00CC99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884831" y="3064688"/>
                  <a:ext cx="282088" cy="190894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三维剂量显示模块</a:t>
                  </a:r>
                  <a:endPara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>
                  <a:off x="3234122" y="3245470"/>
                  <a:ext cx="987672" cy="304735"/>
                </a:xfrm>
                <a:prstGeom prst="rect">
                  <a:avLst/>
                </a:prstGeom>
                <a:solidFill>
                  <a:srgbClr val="00CC9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模型显示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>
                  <a:off x="3244511" y="3588807"/>
                  <a:ext cx="987672" cy="304735"/>
                </a:xfrm>
                <a:prstGeom prst="rect">
                  <a:avLst/>
                </a:prstGeom>
                <a:solidFill>
                  <a:srgbClr val="00CC9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剂量</a:t>
                  </a:r>
                  <a:r>
                    <a:rPr kumimoji="0" lang="zh-CN" alt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场显示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0" name="图文框 119"/>
              <p:cNvSpPr/>
              <p:nvPr/>
            </p:nvSpPr>
            <p:spPr>
              <a:xfrm>
                <a:off x="3218999" y="4474733"/>
                <a:ext cx="1038695" cy="401273"/>
              </a:xfrm>
              <a:prstGeom prst="fram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剂量场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文件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图文框 120"/>
              <p:cNvSpPr/>
              <p:nvPr/>
            </p:nvSpPr>
            <p:spPr>
              <a:xfrm>
                <a:off x="3218999" y="3970677"/>
                <a:ext cx="1038695" cy="401273"/>
              </a:xfrm>
              <a:prstGeom prst="fram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PLY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文件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11" name="直接箭头连接符 110"/>
            <p:cNvCxnSpPr/>
            <p:nvPr/>
          </p:nvCxnSpPr>
          <p:spPr>
            <a:xfrm>
              <a:off x="2165076" y="2622405"/>
              <a:ext cx="884789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2" name="直接箭头连接符 334"/>
            <p:cNvCxnSpPr>
              <a:stCxn id="133" idx="1"/>
              <a:endCxn id="128" idx="2"/>
            </p:cNvCxnSpPr>
            <p:nvPr/>
          </p:nvCxnSpPr>
          <p:spPr>
            <a:xfrm rot="10800000">
              <a:off x="5760307" y="2493777"/>
              <a:ext cx="1733438" cy="245798"/>
            </a:xfrm>
            <a:prstGeom prst="bentConnector2">
              <a:avLst/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3" name="直接箭头连接符 334"/>
            <p:cNvCxnSpPr>
              <a:stCxn id="131" idx="1"/>
            </p:cNvCxnSpPr>
            <p:nvPr/>
          </p:nvCxnSpPr>
          <p:spPr>
            <a:xfrm rot="10800000" flipV="1">
              <a:off x="4088561" y="2069965"/>
              <a:ext cx="1177910" cy="552439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4" name="直接箭头连接符 334"/>
            <p:cNvCxnSpPr>
              <a:stCxn id="130" idx="3"/>
              <a:endCxn id="126" idx="0"/>
            </p:cNvCxnSpPr>
            <p:nvPr/>
          </p:nvCxnSpPr>
          <p:spPr>
            <a:xfrm>
              <a:off x="6254144" y="1633755"/>
              <a:ext cx="291920" cy="1673693"/>
            </a:xfrm>
            <a:prstGeom prst="bentConnector2">
              <a:avLst/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5" name="直接箭头连接符 334"/>
            <p:cNvCxnSpPr>
              <a:stCxn id="126" idx="1"/>
              <a:endCxn id="120" idx="3"/>
            </p:cNvCxnSpPr>
            <p:nvPr/>
          </p:nvCxnSpPr>
          <p:spPr>
            <a:xfrm rot="10800000" flipV="1">
              <a:off x="5068856" y="4037356"/>
              <a:ext cx="592438" cy="756381"/>
            </a:xfrm>
            <a:prstGeom prst="bentConnector3">
              <a:avLst>
                <a:gd name="adj1" fmla="val 62744"/>
              </a:avLst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6" name="直接箭头连接符 334"/>
            <p:cNvCxnSpPr>
              <a:stCxn id="132" idx="2"/>
              <a:endCxn id="121" idx="3"/>
            </p:cNvCxnSpPr>
            <p:nvPr/>
          </p:nvCxnSpPr>
          <p:spPr>
            <a:xfrm rot="5400000">
              <a:off x="5894079" y="2206710"/>
              <a:ext cx="1257749" cy="2908194"/>
            </a:xfrm>
            <a:prstGeom prst="bentConnector2">
              <a:avLst/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7" name="直接箭头连接符 334"/>
            <p:cNvCxnSpPr>
              <a:stCxn id="96" idx="2"/>
              <a:endCxn id="121" idx="1"/>
            </p:cNvCxnSpPr>
            <p:nvPr/>
          </p:nvCxnSpPr>
          <p:spPr>
            <a:xfrm rot="16200000" flipH="1">
              <a:off x="2122995" y="2382516"/>
              <a:ext cx="1429900" cy="2384432"/>
            </a:xfrm>
            <a:prstGeom prst="bentConnector2">
              <a:avLst/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8" name="直接箭头连接符 334"/>
            <p:cNvCxnSpPr>
              <a:stCxn id="101" idx="2"/>
              <a:endCxn id="120" idx="1"/>
            </p:cNvCxnSpPr>
            <p:nvPr/>
          </p:nvCxnSpPr>
          <p:spPr>
            <a:xfrm rot="16200000" flipH="1">
              <a:off x="2876445" y="3640022"/>
              <a:ext cx="1799752" cy="507679"/>
            </a:xfrm>
            <a:prstGeom prst="bentConnector2">
              <a:avLst/>
            </a:prstGeom>
            <a:noFill/>
            <a:ln w="2857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061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37117" y="1615877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内容占位符 1"/>
          <p:cNvSpPr txBox="1">
            <a:spLocks/>
          </p:cNvSpPr>
          <p:nvPr/>
        </p:nvSpPr>
        <p:spPr>
          <a:xfrm>
            <a:off x="1643151" y="1565176"/>
            <a:ext cx="7812868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前处理</a:t>
            </a:r>
            <a:r>
              <a:rPr lang="en-US" altLang="zh-CN" dirty="0"/>
              <a:t>-</a:t>
            </a:r>
            <a:r>
              <a:rPr lang="zh-CN" altLang="en-US" dirty="0"/>
              <a:t>三维可视化建模</a:t>
            </a:r>
            <a:r>
              <a:rPr lang="en-US" altLang="zh-CN" dirty="0" smtClean="0"/>
              <a:t>JLAMT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91639" y="1808820"/>
            <a:ext cx="10726535" cy="4931097"/>
            <a:chOff x="116505" y="2303875"/>
            <a:chExt cx="8937486" cy="4931098"/>
          </a:xfrm>
        </p:grpSpPr>
        <p:pic>
          <p:nvPicPr>
            <p:cNvPr id="13" name="内容占位符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505" y="2303875"/>
              <a:ext cx="4827818" cy="3868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747" y="2303875"/>
              <a:ext cx="1688891" cy="3868411"/>
            </a:xfrm>
            <a:prstGeom prst="rect">
              <a:avLst/>
            </a:prstGeom>
          </p:spPr>
        </p:pic>
        <p:pic>
          <p:nvPicPr>
            <p:cNvPr id="15" name="内容占位符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8233" y="2303875"/>
              <a:ext cx="1621339" cy="385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"/>
            <p:cNvSpPr txBox="1"/>
            <p:nvPr/>
          </p:nvSpPr>
          <p:spPr>
            <a:xfrm>
              <a:off x="386535" y="6219310"/>
              <a:ext cx="8667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0" dirty="0" smtClean="0">
                  <a:solidFill>
                    <a:schemeClr val="tx1"/>
                  </a:solidFill>
                </a:rPr>
                <a:t>比利时临界轻水堆</a:t>
              </a:r>
              <a:r>
                <a:rPr lang="en-US" altLang="zh-CN" sz="2000" b="0" dirty="0" smtClean="0">
                  <a:solidFill>
                    <a:schemeClr val="tx1"/>
                  </a:solidFill>
                </a:rPr>
                <a:t>VENUS-III</a:t>
              </a:r>
              <a:r>
                <a:rPr lang="zh-CN" altLang="en-US" sz="2000" b="0" dirty="0" smtClean="0">
                  <a:solidFill>
                    <a:schemeClr val="tx1"/>
                  </a:solidFill>
                </a:rPr>
                <a:t>模型                </a:t>
              </a:r>
              <a:r>
                <a:rPr lang="zh-CN" altLang="en-US" sz="2000" b="0" dirty="0">
                  <a:solidFill>
                    <a:schemeClr val="tx1"/>
                  </a:solidFill>
                </a:rPr>
                <a:t>几何体</a:t>
              </a:r>
              <a:r>
                <a:rPr lang="zh-CN" altLang="en-US" sz="2000" b="0" dirty="0" smtClean="0">
                  <a:solidFill>
                    <a:schemeClr val="tx1"/>
                  </a:solidFill>
                </a:rPr>
                <a:t>建模       材料</a:t>
              </a:r>
              <a:r>
                <a:rPr lang="zh-CN" altLang="en-US" sz="2000" b="0" dirty="0">
                  <a:solidFill>
                    <a:schemeClr val="tx1"/>
                  </a:solidFill>
                </a:rPr>
                <a:t>等参数设置</a:t>
              </a:r>
            </a:p>
            <a:p>
              <a:endParaRPr lang="zh-CN" altLang="en-US" sz="2000" dirty="0" smtClean="0">
                <a:solidFill>
                  <a:schemeClr val="tx1"/>
                </a:solidFill>
              </a:endParaRPr>
            </a:p>
            <a:p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63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5194" y="130175"/>
            <a:ext cx="91440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dirty="0">
                <a:effectLst/>
                <a:latin typeface="Times New Roman" pitchFamily="18" charset="0"/>
              </a:rPr>
              <a:t>前处理</a:t>
            </a:r>
            <a:r>
              <a:rPr lang="en-US" altLang="zh-CN" dirty="0">
                <a:effectLst/>
                <a:latin typeface="Times New Roman" pitchFamily="18" charset="0"/>
              </a:rPr>
              <a:t>- </a:t>
            </a:r>
            <a:r>
              <a:rPr lang="en-US" altLang="zh-CN" dirty="0" smtClean="0">
                <a:effectLst/>
                <a:latin typeface="Times New Roman" pitchFamily="18" charset="0"/>
              </a:rPr>
              <a:t>CAD</a:t>
            </a:r>
            <a:r>
              <a:rPr lang="zh-CN" altLang="en-US" dirty="0">
                <a:effectLst/>
                <a:latin typeface="Times New Roman" pitchFamily="18" charset="0"/>
              </a:rPr>
              <a:t>显示装配</a:t>
            </a:r>
            <a:endParaRPr lang="zh-CN" altLang="zh-CN" dirty="0">
              <a:effectLst/>
              <a:latin typeface="Times New Roman" pitchFamily="18" charset="0"/>
            </a:endParaRPr>
          </a:p>
        </p:txBody>
      </p:sp>
      <p:sp>
        <p:nvSpPr>
          <p:cNvPr id="30" name="内容占位符 1"/>
          <p:cNvSpPr txBox="1">
            <a:spLocks/>
          </p:cNvSpPr>
          <p:nvPr/>
        </p:nvSpPr>
        <p:spPr>
          <a:xfrm>
            <a:off x="1490751" y="1412776"/>
            <a:ext cx="7992887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en-US" altLang="zh-CN" sz="2400" b="0" dirty="0">
                <a:latin typeface="+mn-ea"/>
                <a:ea typeface="微软雅黑" pitchFamily="34" charset="-122"/>
              </a:rPr>
              <a:t>CAD</a:t>
            </a:r>
            <a:r>
              <a:rPr lang="zh-CN" altLang="en-US" sz="2400" b="0" dirty="0">
                <a:latin typeface="+mn-ea"/>
                <a:ea typeface="微软雅黑" pitchFamily="34" charset="-122"/>
              </a:rPr>
              <a:t>显示装配模块</a:t>
            </a:r>
            <a:r>
              <a:rPr lang="zh-CN" altLang="en-US" sz="2400" b="0" dirty="0" smtClean="0">
                <a:latin typeface="+mn-ea"/>
                <a:ea typeface="微软雅黑" pitchFamily="34" charset="-122"/>
              </a:rPr>
              <a:t>提供</a:t>
            </a:r>
            <a:r>
              <a:rPr lang="en-US" altLang="zh-CN" sz="2400" b="0" dirty="0" smtClean="0">
                <a:latin typeface="+mn-ea"/>
                <a:ea typeface="微软雅黑" pitchFamily="34" charset="-122"/>
              </a:rPr>
              <a:t>STEP</a:t>
            </a:r>
            <a:r>
              <a:rPr lang="zh-CN" altLang="en-US" sz="2400" b="0" dirty="0" smtClean="0">
                <a:latin typeface="+mn-ea"/>
                <a:ea typeface="微软雅黑" pitchFamily="34" charset="-122"/>
              </a:rPr>
              <a:t>文件的</a:t>
            </a:r>
            <a:r>
              <a:rPr lang="zh-CN" altLang="en-US" sz="2400" b="0" dirty="0">
                <a:latin typeface="+mn-ea"/>
                <a:ea typeface="微软雅黑" pitchFamily="34" charset="-122"/>
              </a:rPr>
              <a:t>导入、显示、装配等功能。</a:t>
            </a:r>
            <a:endParaRPr lang="en-US" altLang="zh-CN" sz="2400" b="0" dirty="0">
              <a:latin typeface="+mn-ea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+mn-ea"/>
              <a:ea typeface="微软雅黑" pitchFamily="34" charset="-122"/>
            </a:endParaRPr>
          </a:p>
          <a:p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267509"/>
              </p:ext>
            </p:extLst>
          </p:nvPr>
        </p:nvGraphicFramePr>
        <p:xfrm>
          <a:off x="6972359" y="2258870"/>
          <a:ext cx="3168352" cy="365499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marL="0" indent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功能</a:t>
                      </a:r>
                      <a:endParaRPr lang="zh-CN" sz="1800" b="0" kern="100" dirty="0"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缩放</a:t>
                      </a:r>
                      <a:endParaRPr lang="zh-CN" sz="1800" b="0" kern="100" dirty="0"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64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旋转</a:t>
                      </a:r>
                      <a:r>
                        <a:rPr lang="zh-CN" sz="1800" b="0" kern="100" dirty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zh-CN" sz="1800" b="0" kern="100" dirty="0" smtClean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平移</a:t>
                      </a:r>
                      <a:endParaRPr lang="zh-CN" sz="1800" b="0" kern="100" dirty="0"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选取（体元，面元，线元）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二维显示（前，后，左等视图）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三维显示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隐藏</a:t>
                      </a:r>
                      <a:r>
                        <a:rPr lang="zh-CN" altLang="en-US" sz="1800" b="0" kern="100" dirty="0" smtClean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与透明</a:t>
                      </a:r>
                      <a:endParaRPr lang="zh-CN" sz="1800" b="0" kern="100" dirty="0"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增删几何</a:t>
                      </a:r>
                      <a:endParaRPr lang="zh-CN" sz="1800" b="0" kern="100" dirty="0"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31799" y="2573905"/>
            <a:ext cx="4383487" cy="2805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40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1"/>
          <p:cNvSpPr txBox="1">
            <a:spLocks/>
          </p:cNvSpPr>
          <p:nvPr/>
        </p:nvSpPr>
        <p:spPr>
          <a:xfrm>
            <a:off x="1490751" y="1412776"/>
            <a:ext cx="7812868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520918" y="233645"/>
            <a:ext cx="8517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200" b="0" dirty="0" smtClean="0">
                <a:solidFill>
                  <a:srgbClr val="CC0099"/>
                </a:solidFill>
                <a:effectLst/>
                <a:latin typeface="Times New Roman" pitchFamily="18" charset="0"/>
              </a:rPr>
              <a:t>前处理</a:t>
            </a:r>
            <a:r>
              <a:rPr lang="en-US" altLang="zh-CN" sz="3200" b="0" dirty="0" smtClean="0">
                <a:solidFill>
                  <a:srgbClr val="CC0099"/>
                </a:solidFill>
                <a:effectLst/>
                <a:latin typeface="Times New Roman" pitchFamily="18" charset="0"/>
              </a:rPr>
              <a:t>- </a:t>
            </a:r>
            <a:r>
              <a:rPr lang="en-US" altLang="zh-CN" sz="3200" b="0" dirty="0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CAD</a:t>
            </a:r>
            <a:r>
              <a:rPr lang="zh-CN" altLang="en-US" sz="3200" b="0" dirty="0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转换模块</a:t>
            </a:r>
          </a:p>
        </p:txBody>
      </p:sp>
      <p:sp>
        <p:nvSpPr>
          <p:cNvPr id="5" name="矩形 4"/>
          <p:cNvSpPr/>
          <p:nvPr/>
        </p:nvSpPr>
        <p:spPr>
          <a:xfrm>
            <a:off x="1238722" y="1412777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722" y="1412777"/>
            <a:ext cx="842493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en-US" altLang="zh-CN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CAD</a:t>
            </a:r>
            <a:r>
              <a:rPr lang="zh-CN" altLang="en-US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模型（</a:t>
            </a:r>
            <a:r>
              <a:rPr lang="en-US" altLang="zh-CN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STEP</a:t>
            </a:r>
            <a:r>
              <a:rPr lang="zh-CN" altLang="en-US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文件）到蒙卡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几何</a:t>
            </a:r>
            <a:r>
              <a:rPr lang="zh-CN" altLang="en-US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转换</a:t>
            </a:r>
            <a:endParaRPr lang="en-US" altLang="zh-CN" b="0" dirty="0" smtClean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16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RShieldMC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MCNP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Geant4</a:t>
            </a:r>
            <a:endParaRPr lang="en-US" altLang="zh-CN" b="0" dirty="0" smtClean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en-US" altLang="zh-CN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CAD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系统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-</a:t>
            </a:r>
            <a:r>
              <a:rPr lang="en-US" altLang="zh-CN" b="0" dirty="0" err="1">
                <a:solidFill>
                  <a:schemeClr val="tx1"/>
                </a:solidFill>
                <a:latin typeface="+mn-lt"/>
                <a:ea typeface="微软雅黑" pitchFamily="34" charset="-122"/>
              </a:rPr>
              <a:t>BRep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表示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完整</a:t>
            </a:r>
            <a:r>
              <a:rPr lang="zh-CN" altLang="en-US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记录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几何</a:t>
            </a:r>
            <a:r>
              <a:rPr lang="zh-CN" altLang="en-US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信息（几何元素的属性和度量）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拓扑</a:t>
            </a:r>
            <a:r>
              <a:rPr lang="zh-CN" altLang="en-US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信息（几何元素之间的关系）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描述</a:t>
            </a:r>
            <a:r>
              <a:rPr lang="zh-CN" altLang="en-US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能力强，绘制快，有利于可视化建模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3200" b="0" dirty="0">
              <a:solidFill>
                <a:srgbClr val="CC0099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69" y="4755158"/>
            <a:ext cx="2986976" cy="15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00" y="4131455"/>
            <a:ext cx="2886820" cy="221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167437" y="5396236"/>
            <a:ext cx="785450" cy="281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82249" y="2816932"/>
            <a:ext cx="842493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蒙卡程序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-CSG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表示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显</a:t>
            </a:r>
            <a:r>
              <a:rPr lang="zh-CN" altLang="en-US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式记录体素之间的正则布尔运算关系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6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有利于</a:t>
            </a:r>
            <a:r>
              <a:rPr lang="zh-CN" altLang="en-US" sz="16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进行求交运算和粒子定位</a:t>
            </a:r>
            <a:endParaRPr lang="en-US" altLang="zh-CN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endParaRPr lang="en-US" altLang="zh-CN" sz="160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endParaRPr lang="zh-CN" altLang="en-US" sz="16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6663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38722" y="1412777"/>
            <a:ext cx="8424936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算法整体流程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 txBox="1">
            <a:spLocks/>
          </p:cNvSpPr>
          <p:nvPr/>
        </p:nvSpPr>
        <p:spPr>
          <a:xfrm>
            <a:off x="1490751" y="1772816"/>
            <a:ext cx="7812868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ea typeface="宋体" pitchFamily="2" charset="-122"/>
            </a:endParaRPr>
          </a:p>
          <a:p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868795302"/>
              </p:ext>
            </p:extLst>
          </p:nvPr>
        </p:nvGraphicFramePr>
        <p:xfrm>
          <a:off x="265521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圆角矩形 3"/>
          <p:cNvSpPr/>
          <p:nvPr/>
        </p:nvSpPr>
        <p:spPr>
          <a:xfrm>
            <a:off x="1742778" y="5013176"/>
            <a:ext cx="1224136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待转换实体</a:t>
            </a:r>
            <a:endParaRPr lang="en-US" altLang="zh-CN" sz="1400" dirty="0">
              <a:latin typeface="+mn-ea"/>
            </a:endParaRPr>
          </a:p>
          <a:p>
            <a:pPr algn="ctr"/>
            <a:r>
              <a:rPr lang="zh-CN" altLang="en-US" sz="1400" dirty="0">
                <a:latin typeface="+mn-ea"/>
              </a:rPr>
              <a:t>生成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295506" y="2420888"/>
            <a:ext cx="1224136" cy="11521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可转换实体</a:t>
            </a:r>
            <a:endParaRPr lang="en-US" altLang="zh-CN" sz="1400" dirty="0">
              <a:latin typeface="+mn-ea"/>
            </a:endParaRPr>
          </a:p>
          <a:p>
            <a:pPr algn="ctr"/>
            <a:r>
              <a:rPr lang="zh-CN" altLang="en-US" sz="1400" dirty="0">
                <a:latin typeface="+mn-ea"/>
              </a:rPr>
              <a:t>生成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720318" y="2420888"/>
            <a:ext cx="1224136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+mn-ea"/>
              </a:rPr>
              <a:t>STEP</a:t>
            </a:r>
            <a:r>
              <a:rPr lang="zh-CN" altLang="en-US" sz="1400" dirty="0">
                <a:latin typeface="+mn-ea"/>
              </a:rPr>
              <a:t>文件</a:t>
            </a:r>
            <a:endParaRPr lang="en-US" altLang="zh-CN" sz="1400" dirty="0">
              <a:latin typeface="+mn-ea"/>
            </a:endParaRPr>
          </a:p>
          <a:p>
            <a:pPr algn="ctr"/>
            <a:r>
              <a:rPr lang="zh-CN" altLang="en-US" sz="1400" dirty="0">
                <a:latin typeface="+mn-ea"/>
              </a:rPr>
              <a:t>解析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742778" y="3717032"/>
            <a:ext cx="1224136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重复结构</a:t>
            </a:r>
            <a:endParaRPr lang="en-US" altLang="zh-CN" sz="1400" dirty="0">
              <a:latin typeface="+mn-ea"/>
            </a:endParaRPr>
          </a:p>
          <a:p>
            <a:pPr algn="ctr"/>
            <a:r>
              <a:rPr lang="zh-CN" altLang="en-US" sz="1400" dirty="0">
                <a:latin typeface="+mn-ea"/>
              </a:rPr>
              <a:t>提取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295506" y="3717032"/>
            <a:ext cx="1224136" cy="11521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重复结构</a:t>
            </a:r>
            <a:endParaRPr lang="en-US" altLang="zh-CN" sz="1400" dirty="0"/>
          </a:p>
          <a:p>
            <a:pPr algn="ctr"/>
            <a:r>
              <a:rPr lang="zh-CN" altLang="en-US" sz="1400" dirty="0"/>
              <a:t>恢复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295506" y="5005536"/>
            <a:ext cx="1224136" cy="11521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蒙卡几何</a:t>
            </a:r>
            <a:endParaRPr lang="en-US" altLang="zh-CN" sz="1400" dirty="0">
              <a:latin typeface="+mn-ea"/>
            </a:endParaRPr>
          </a:p>
          <a:p>
            <a:pPr algn="ctr"/>
            <a:r>
              <a:rPr lang="zh-CN" altLang="en-US" sz="1400" dirty="0">
                <a:latin typeface="+mn-ea"/>
              </a:rPr>
              <a:t>生成</a:t>
            </a:r>
            <a:endParaRPr lang="en-US" altLang="zh-CN" sz="1400" dirty="0">
              <a:latin typeface="+mn-ea"/>
            </a:endParaRPr>
          </a:p>
          <a:p>
            <a:pPr algn="ctr"/>
            <a:r>
              <a:rPr lang="zh-CN" altLang="en-US" sz="1400" dirty="0">
                <a:latin typeface="+mn-ea"/>
              </a:rPr>
              <a:t>（半空间</a:t>
            </a:r>
            <a:r>
              <a:rPr lang="en-US" altLang="zh-CN" sz="1400" dirty="0">
                <a:latin typeface="+mn-ea"/>
              </a:rPr>
              <a:t>/</a:t>
            </a:r>
            <a:r>
              <a:rPr lang="zh-CN" altLang="en-US" sz="1400" dirty="0">
                <a:latin typeface="+mn-ea"/>
              </a:rPr>
              <a:t>三维形体）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821121" y="335317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全分解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82738" y="260648"/>
            <a:ext cx="8517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9pPr>
          </a:lstStyle>
          <a:p>
            <a:pPr algn="r"/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800" b="0" dirty="0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基于几何</a:t>
            </a:r>
            <a:r>
              <a:rPr lang="en-US" altLang="zh-CN" sz="2800" b="0" dirty="0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/</a:t>
            </a:r>
            <a:r>
              <a:rPr lang="zh-CN" altLang="en-US" sz="2800" b="0" dirty="0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拓扑信息的全分解</a:t>
            </a:r>
            <a:r>
              <a:rPr lang="en-US" altLang="zh-CN" sz="2800" b="0" dirty="0" err="1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BRep→CSG</a:t>
            </a:r>
            <a:r>
              <a:rPr lang="zh-CN" altLang="en-US" sz="2800" b="0" dirty="0">
                <a:solidFill>
                  <a:srgbClr val="CC0099"/>
                </a:solidFill>
                <a:effectLst/>
                <a:latin typeface="Times New Roman" pitchFamily="18" charset="0"/>
                <a:ea typeface="+mj-ea"/>
              </a:rPr>
              <a:t>转换算法</a:t>
            </a:r>
            <a:endParaRPr lang="en-US" altLang="zh-CN" sz="3200" b="0" dirty="0">
              <a:solidFill>
                <a:srgbClr val="CC0099"/>
              </a:solidFill>
              <a:effectLst/>
              <a:latin typeface="Times New Roman" pitchFamily="18" charset="0"/>
              <a:ea typeface="+mj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82738" y="2060848"/>
            <a:ext cx="1944216" cy="4320480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分解前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935466" y="2060848"/>
            <a:ext cx="1944216" cy="4320480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分解后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5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761" y="458670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/>
              <a:t> </a:t>
            </a:r>
            <a:r>
              <a:rPr lang="zh-CN" altLang="en-US" dirty="0" smtClean="0"/>
              <a:t>后处理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三维剂量显示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1238722" y="141277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8722" y="141277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4" name="内容占位符 1"/>
          <p:cNvSpPr>
            <a:spLocks noGrp="1"/>
          </p:cNvSpPr>
          <p:nvPr>
            <p:ph idx="1"/>
          </p:nvPr>
        </p:nvSpPr>
        <p:spPr>
          <a:xfrm>
            <a:off x="562057" y="1700214"/>
            <a:ext cx="10100712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三维几何与剂量场融合显示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/>
              <a:t>依托</a:t>
            </a:r>
            <a:r>
              <a:rPr lang="zh-CN" altLang="en-US" dirty="0" smtClean="0"/>
              <a:t>于</a:t>
            </a:r>
            <a:r>
              <a:rPr lang="en-US" altLang="zh-CN" dirty="0" smtClean="0"/>
              <a:t>VTK,GPU</a:t>
            </a:r>
            <a:r>
              <a:rPr lang="zh-CN" altLang="en-US" dirty="0" smtClean="0"/>
              <a:t>加速渲染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45" y="2501423"/>
            <a:ext cx="4182414" cy="262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9" y="2888940"/>
            <a:ext cx="5351918" cy="3156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97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1166715" y="1484784"/>
            <a:ext cx="8675687" cy="452596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altLang="zh-CN" sz="1800" dirty="0">
              <a:latin typeface="微软雅黑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sz="1800" dirty="0">
              <a:latin typeface="微软雅黑" panose="020B0503020204020204" pitchFamily="34" charset="-122"/>
            </a:endParaRPr>
          </a:p>
          <a:p>
            <a:endParaRPr lang="en-US" altLang="zh-CN" sz="1800" b="1" dirty="0">
              <a:latin typeface="微软雅黑" panose="020B0503020204020204" pitchFamily="34" charset="-122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zh-CN" sz="1800" kern="1200" dirty="0">
              <a:latin typeface="微软雅黑" panose="020B0503020204020204" pitchFamily="34" charset="-122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zh-CN" sz="1800" kern="1200" dirty="0">
              <a:latin typeface="微软雅黑" panose="020B0503020204020204" pitchFamily="34" charset="-122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zh-CN" sz="1800" kern="1200" dirty="0">
              <a:latin typeface="微软雅黑" panose="020B0503020204020204" pitchFamily="34" charset="-122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zh-CN" sz="1800" kern="1200" dirty="0">
              <a:latin typeface="微软雅黑" panose="020B0503020204020204" pitchFamily="34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4770" y="283537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/>
              <a:t>减方差技巧</a:t>
            </a: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1238722" y="141277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7" name="内容占位符 6"/>
          <p:cNvSpPr txBox="1">
            <a:spLocks/>
          </p:cNvSpPr>
          <p:nvPr/>
        </p:nvSpPr>
        <p:spPr bwMode="auto">
          <a:xfrm>
            <a:off x="562057" y="1700214"/>
            <a:ext cx="10325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v"/>
              <a:defRPr sz="24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ì"/>
              <a:defRPr sz="2000" baseline="0">
                <a:solidFill>
                  <a:srgbClr val="003399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ä"/>
              <a:defRPr sz="2400">
                <a:solidFill>
                  <a:srgbClr val="CC0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z"/>
              <a:defRPr sz="1500">
                <a:solidFill>
                  <a:srgbClr val="A5002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zh-CN" altLang="en-US" b="0" kern="0" dirty="0" smtClean="0"/>
              <a:t>适用于深</a:t>
            </a:r>
            <a:r>
              <a:rPr lang="zh-CN" altLang="en-US" b="0" kern="0" dirty="0"/>
              <a:t>穿透</a:t>
            </a:r>
            <a:r>
              <a:rPr lang="zh-CN" altLang="en-US" b="0" kern="0" dirty="0" smtClean="0"/>
              <a:t>问题</a:t>
            </a:r>
            <a:endParaRPr lang="en-US" altLang="zh-CN" b="0" kern="0" dirty="0" smtClean="0"/>
          </a:p>
          <a:p>
            <a:pPr lvl="1"/>
            <a:r>
              <a:rPr lang="zh-CN" altLang="en-US" b="0" kern="0" dirty="0" smtClean="0"/>
              <a:t>中子</a:t>
            </a:r>
            <a:r>
              <a:rPr lang="en-US" altLang="zh-CN" b="0" kern="0" dirty="0"/>
              <a:t>-</a:t>
            </a:r>
            <a:r>
              <a:rPr lang="zh-CN" altLang="en-US" b="0" kern="0" dirty="0"/>
              <a:t>光子全耦合自动重要抽样方法（</a:t>
            </a:r>
            <a:r>
              <a:rPr lang="en-US" altLang="zh-CN" b="0" kern="0" dirty="0"/>
              <a:t>CNP-AIS</a:t>
            </a:r>
            <a:r>
              <a:rPr lang="zh-CN" altLang="en-US" b="0" kern="0" dirty="0" smtClean="0"/>
              <a:t>）</a:t>
            </a:r>
            <a:endParaRPr lang="en-US" altLang="zh-CN" b="0" kern="0" dirty="0" smtClean="0"/>
          </a:p>
          <a:p>
            <a:pPr lvl="1"/>
            <a:r>
              <a:rPr lang="en-US" altLang="zh-CN" sz="1600" b="0" kern="0" dirty="0" smtClean="0"/>
              <a:t>[5] </a:t>
            </a:r>
            <a:r>
              <a:rPr lang="en-US" altLang="zh-CN" sz="1600" b="0" kern="0" dirty="0"/>
              <a:t>Wang X, Wu Z, </a:t>
            </a:r>
            <a:r>
              <a:rPr lang="en-US" altLang="zh-CN" sz="1600" b="0" kern="0" dirty="0" err="1"/>
              <a:t>Qiu</a:t>
            </a:r>
            <a:r>
              <a:rPr lang="en-US" altLang="zh-CN" sz="1600" b="0" kern="0" dirty="0"/>
              <a:t> R, et al. Improved Algorithms and Coupled Neutron-Photon Transport for Auto-Importance Sampling Method[J]. </a:t>
            </a:r>
            <a:r>
              <a:rPr lang="en-US" altLang="zh-CN" sz="1600" b="0" kern="0" dirty="0" smtClean="0"/>
              <a:t>2016</a:t>
            </a:r>
            <a:r>
              <a:rPr lang="zh-CN" altLang="en-US" sz="1600" b="0" kern="0" dirty="0" smtClean="0"/>
              <a:t>（已录用，尚未发表）</a:t>
            </a:r>
            <a:endParaRPr lang="en-US" altLang="zh-CN" sz="1600" b="0" kern="0" dirty="0" smtClean="0"/>
          </a:p>
          <a:p>
            <a:r>
              <a:rPr lang="zh-CN" altLang="en-US" b="0" kern="0" dirty="0"/>
              <a:t>适用于</a:t>
            </a:r>
            <a:r>
              <a:rPr lang="zh-CN" altLang="en-US" b="0" kern="0" dirty="0" smtClean="0"/>
              <a:t>复杂</a:t>
            </a:r>
            <a:r>
              <a:rPr lang="zh-CN" altLang="en-US" b="0" kern="0" dirty="0"/>
              <a:t>屏蔽</a:t>
            </a:r>
            <a:r>
              <a:rPr lang="zh-CN" altLang="en-US" b="0" kern="0" dirty="0" smtClean="0"/>
              <a:t>结构（</a:t>
            </a:r>
            <a:r>
              <a:rPr lang="zh-CN" altLang="en-US" b="0" kern="0" dirty="0"/>
              <a:t>迷宫</a:t>
            </a:r>
            <a:r>
              <a:rPr lang="zh-CN" altLang="en-US" b="0" kern="0" dirty="0" smtClean="0"/>
              <a:t>等）</a:t>
            </a:r>
            <a:endParaRPr lang="en-US" altLang="zh-CN" b="0" kern="0" dirty="0" smtClean="0"/>
          </a:p>
          <a:p>
            <a:pPr lvl="1"/>
            <a:r>
              <a:rPr lang="zh-CN" altLang="en-US" b="0" kern="0" dirty="0" smtClean="0"/>
              <a:t>强迫</a:t>
            </a:r>
            <a:r>
              <a:rPr lang="zh-CN" altLang="en-US" b="0" kern="0" dirty="0"/>
              <a:t>指向自动重要抽样方法（</a:t>
            </a:r>
            <a:r>
              <a:rPr lang="en-US" altLang="zh-CN" b="0" kern="0" dirty="0"/>
              <a:t>FPAIS</a:t>
            </a:r>
            <a:r>
              <a:rPr lang="zh-CN" altLang="en-US" b="0" kern="0" dirty="0" smtClean="0"/>
              <a:t>）</a:t>
            </a:r>
            <a:endParaRPr lang="en-US" altLang="zh-CN" b="0" kern="0" dirty="0" smtClean="0"/>
          </a:p>
          <a:p>
            <a:pPr lvl="1"/>
            <a:r>
              <a:rPr lang="en-US" altLang="zh-CN" sz="1600" b="0" kern="0" dirty="0" smtClean="0"/>
              <a:t>[6] </a:t>
            </a:r>
            <a:r>
              <a:rPr lang="en-US" altLang="zh-CN" sz="1600" b="0" kern="0" dirty="0"/>
              <a:t>Xin W, Hui Z, Zhen W, et al. A High Efficiency Transport Method for Monte Carlo Calculation of Maze and Duct Shielding.(8th International Symposium on Radiation Safety and Detection Technology</a:t>
            </a:r>
            <a:r>
              <a:rPr lang="zh-CN" altLang="en-US" sz="1600" b="0" kern="0" dirty="0"/>
              <a:t>，会议文集收录</a:t>
            </a:r>
            <a:r>
              <a:rPr lang="en-US" altLang="zh-CN" sz="1600" b="0" kern="0" dirty="0"/>
              <a:t>)</a:t>
            </a:r>
          </a:p>
          <a:p>
            <a:pPr lvl="1"/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r>
              <a:rPr lang="zh-CN" altLang="en-US" b="0" kern="0" dirty="0" smtClean="0"/>
              <a:t>    </a:t>
            </a:r>
          </a:p>
          <a:p>
            <a:r>
              <a:rPr lang="zh-CN" altLang="en-US" b="0" kern="0" dirty="0" smtClean="0"/>
              <a:t> </a:t>
            </a:r>
          </a:p>
          <a:p>
            <a:r>
              <a:rPr lang="zh-CN" altLang="en-US" b="0" kern="0" dirty="0" smtClean="0"/>
              <a:t>   </a:t>
            </a:r>
          </a:p>
          <a:p>
            <a:endParaRPr lang="zh-CN" altLang="en-US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31828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/>
              <a:t>CNP-AIS</a:t>
            </a:r>
            <a:endParaRPr lang="zh-CN" altLang="zh-CN" dirty="0"/>
          </a:p>
        </p:txBody>
      </p:sp>
      <p:sp>
        <p:nvSpPr>
          <p:cNvPr id="64" name="矩形 63"/>
          <p:cNvSpPr/>
          <p:nvPr/>
        </p:nvSpPr>
        <p:spPr>
          <a:xfrm>
            <a:off x="1238722" y="1412777"/>
            <a:ext cx="90730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en-US" altLang="zh-CN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1.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引入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K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个虚拟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面，输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运空间划分为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K+1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个子空间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。</a:t>
            </a:r>
            <a:endParaRPr lang="en-US" altLang="zh-CN" sz="1800" b="0" dirty="0" smtClean="0">
              <a:solidFill>
                <a:schemeClr val="tx1"/>
              </a:solidFill>
              <a:latin typeface="+mn-ea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en-US" altLang="zh-CN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2.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在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源和每次碰撞事件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向虚拟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面生成虚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粒子，并维持虚拟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面上的虚粒子数量小于等于源粒子数量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。</a:t>
            </a:r>
            <a:endParaRPr lang="zh-CN" altLang="en-US" sz="1800" b="0" dirty="0">
              <a:solidFill>
                <a:schemeClr val="tx1"/>
              </a:solidFill>
              <a:latin typeface="+mn-ea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44057" y="2202605"/>
            <a:ext cx="5075454" cy="2141695"/>
            <a:chOff x="2388704" y="2045627"/>
            <a:chExt cx="5075454" cy="2141695"/>
          </a:xfrm>
        </p:grpSpPr>
        <p:cxnSp>
          <p:nvCxnSpPr>
            <p:cNvPr id="22" name="直接箭头连接符 21"/>
            <p:cNvCxnSpPr/>
            <p:nvPr/>
          </p:nvCxnSpPr>
          <p:spPr bwMode="auto">
            <a:xfrm flipV="1">
              <a:off x="2388704" y="3108739"/>
              <a:ext cx="3532914" cy="1078583"/>
            </a:xfrm>
            <a:prstGeom prst="straightConnector1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矩形 22"/>
            <p:cNvSpPr/>
            <p:nvPr/>
          </p:nvSpPr>
          <p:spPr>
            <a:xfrm>
              <a:off x="6145886" y="2045627"/>
              <a:ext cx="1318272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</a:rPr>
                <a:t>源事件产生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r>
                <a:rPr lang="zh-CN" altLang="en-US" sz="1200" dirty="0">
                  <a:solidFill>
                    <a:schemeClr val="tx1"/>
                  </a:solidFill>
                </a:rPr>
                <a:t>中子虚粒子</a:t>
              </a: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 flipV="1">
              <a:off x="5921618" y="2358815"/>
              <a:ext cx="108851" cy="76182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 bwMode="auto">
            <a:xfrm flipH="1">
              <a:off x="6030469" y="2358815"/>
              <a:ext cx="145634" cy="0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矩形 25"/>
          <p:cNvSpPr/>
          <p:nvPr/>
        </p:nvSpPr>
        <p:spPr>
          <a:xfrm>
            <a:off x="3871677" y="2199542"/>
            <a:ext cx="1220697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碰撞事件</a:t>
            </a:r>
            <a:r>
              <a:rPr lang="en-US" altLang="zh-CN" sz="1200" dirty="0">
                <a:solidFill>
                  <a:schemeClr val="tx1"/>
                </a:solidFill>
              </a:rPr>
              <a:t>1</a:t>
            </a:r>
            <a:r>
              <a:rPr lang="zh-CN" altLang="en-US" sz="1200" dirty="0">
                <a:solidFill>
                  <a:schemeClr val="tx1"/>
                </a:solidFill>
              </a:rPr>
              <a:t>：</a:t>
            </a:r>
            <a:endParaRPr lang="en-US" altLang="zh-CN" sz="1200" dirty="0">
              <a:solidFill>
                <a:schemeClr val="tx1"/>
              </a:solidFill>
            </a:endParaRPr>
          </a:p>
          <a:p>
            <a:r>
              <a:rPr lang="zh-CN" altLang="en-US" sz="1200" dirty="0">
                <a:solidFill>
                  <a:schemeClr val="tx1"/>
                </a:solidFill>
              </a:rPr>
              <a:t>源中子产生</a:t>
            </a:r>
            <a:endParaRPr lang="en-US" altLang="zh-CN" sz="1200" dirty="0">
              <a:solidFill>
                <a:schemeClr val="tx1"/>
              </a:solidFill>
            </a:endParaRPr>
          </a:p>
          <a:p>
            <a:r>
              <a:rPr lang="zh-CN" altLang="en-US" sz="1200" dirty="0">
                <a:solidFill>
                  <a:schemeClr val="tx1"/>
                </a:solidFill>
              </a:rPr>
              <a:t>次级光子</a:t>
            </a:r>
          </a:p>
        </p:txBody>
      </p:sp>
      <p:sp>
        <p:nvSpPr>
          <p:cNvPr id="27" name="矩形 26"/>
          <p:cNvSpPr/>
          <p:nvPr/>
        </p:nvSpPr>
        <p:spPr>
          <a:xfrm>
            <a:off x="4047427" y="3948646"/>
            <a:ext cx="6768359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6435876" y="2445227"/>
            <a:ext cx="17" cy="3550405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>
            <a:off x="8276971" y="2281457"/>
            <a:ext cx="0" cy="3595007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367514" y="4016031"/>
            <a:ext cx="99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......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127154" y="2303875"/>
            <a:ext cx="1308723" cy="1756724"/>
            <a:chOff x="2771800" y="2146898"/>
            <a:chExt cx="1308723" cy="1756724"/>
          </a:xfrm>
        </p:grpSpPr>
        <p:cxnSp>
          <p:nvCxnSpPr>
            <p:cNvPr id="32" name="直接连接符 31"/>
            <p:cNvCxnSpPr/>
            <p:nvPr/>
          </p:nvCxnSpPr>
          <p:spPr bwMode="auto">
            <a:xfrm>
              <a:off x="3476123" y="3859054"/>
              <a:ext cx="604399" cy="4456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 bwMode="auto">
            <a:xfrm flipH="1" flipV="1">
              <a:off x="3929422" y="2365729"/>
              <a:ext cx="151101" cy="1534236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 flipH="1">
              <a:off x="3778322" y="2365729"/>
              <a:ext cx="145634" cy="0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矩形 34"/>
            <p:cNvSpPr/>
            <p:nvPr/>
          </p:nvSpPr>
          <p:spPr>
            <a:xfrm>
              <a:off x="2771800" y="2146898"/>
              <a:ext cx="1129862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</a:rPr>
                <a:t>次级光子产生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r>
                <a:rPr lang="zh-CN" altLang="en-US" sz="1200" dirty="0">
                  <a:solidFill>
                    <a:schemeClr val="tx1"/>
                  </a:solidFill>
                </a:rPr>
                <a:t>光子虚粒子</a:t>
              </a:r>
              <a:endParaRPr lang="en-US" altLang="zh-CN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接连接符 35"/>
          <p:cNvCxnSpPr>
            <a:stCxn id="40" idx="7"/>
          </p:cNvCxnSpPr>
          <p:nvPr/>
        </p:nvCxnSpPr>
        <p:spPr bwMode="auto">
          <a:xfrm flipH="1" flipV="1">
            <a:off x="4907940" y="2550515"/>
            <a:ext cx="923537" cy="1461859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/>
          <p:cNvCxnSpPr/>
          <p:nvPr/>
        </p:nvCxnSpPr>
        <p:spPr bwMode="auto">
          <a:xfrm flipH="1">
            <a:off x="4744058" y="2550514"/>
            <a:ext cx="168327" cy="2217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4097186" y="3940460"/>
            <a:ext cx="1071648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中子源粒子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755569" y="3706240"/>
            <a:ext cx="1663232" cy="656162"/>
            <a:chOff x="2400216" y="3549263"/>
            <a:chExt cx="1663232" cy="656162"/>
          </a:xfrm>
        </p:grpSpPr>
        <p:sp>
          <p:nvSpPr>
            <p:cNvPr id="40" name="椭圆 39"/>
            <p:cNvSpPr/>
            <p:nvPr/>
          </p:nvSpPr>
          <p:spPr>
            <a:xfrm>
              <a:off x="3433651" y="3549263"/>
              <a:ext cx="49759" cy="64918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rtlCol="0" anchor="ctr">
              <a:sp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793753" y="3928426"/>
              <a:ext cx="1269695" cy="276999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碰撞点</a:t>
              </a:r>
              <a:r>
                <a:rPr lang="en-US" altLang="zh-CN" sz="1200" dirty="0">
                  <a:solidFill>
                    <a:schemeClr val="tx1"/>
                  </a:solidFill>
                </a:rPr>
                <a:t>1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 bwMode="auto">
            <a:xfrm flipV="1">
              <a:off x="2400216" y="3873856"/>
              <a:ext cx="1033435" cy="313466"/>
            </a:xfrm>
            <a:prstGeom prst="straightConnector1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组合 42"/>
          <p:cNvGrpSpPr/>
          <p:nvPr/>
        </p:nvGrpSpPr>
        <p:grpSpPr>
          <a:xfrm>
            <a:off x="7271635" y="3666959"/>
            <a:ext cx="2445495" cy="2377064"/>
            <a:chOff x="4916282" y="4049294"/>
            <a:chExt cx="2445495" cy="2377064"/>
          </a:xfrm>
        </p:grpSpPr>
        <p:cxnSp>
          <p:nvCxnSpPr>
            <p:cNvPr id="44" name="直接箭头连接符 43"/>
            <p:cNvCxnSpPr>
              <a:stCxn id="40" idx="5"/>
            </p:cNvCxnSpPr>
            <p:nvPr/>
          </p:nvCxnSpPr>
          <p:spPr bwMode="auto">
            <a:xfrm>
              <a:off x="4916282" y="4049294"/>
              <a:ext cx="2445495" cy="1050683"/>
            </a:xfrm>
            <a:prstGeom prst="straightConnector1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矩形 44"/>
            <p:cNvSpPr/>
            <p:nvPr/>
          </p:nvSpPr>
          <p:spPr>
            <a:xfrm>
              <a:off x="6269934" y="5780027"/>
              <a:ext cx="995187" cy="64633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</a:rPr>
                <a:t>碰撞事件</a:t>
              </a:r>
              <a:r>
                <a:rPr lang="en-US" altLang="zh-CN" sz="1200" dirty="0">
                  <a:solidFill>
                    <a:schemeClr val="tx1"/>
                  </a:solidFill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</a:rPr>
                <a:t>产生中子虚粒子</a:t>
              </a: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>
              <a:off x="5921618" y="5440552"/>
              <a:ext cx="217703" cy="613999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接连接符 46"/>
            <p:cNvCxnSpPr/>
            <p:nvPr/>
          </p:nvCxnSpPr>
          <p:spPr bwMode="auto">
            <a:xfrm flipH="1">
              <a:off x="6146353" y="6054551"/>
              <a:ext cx="145634" cy="0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>
          <a:xfrm>
            <a:off x="4921566" y="5543513"/>
            <a:ext cx="742747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子空间</a:t>
            </a:r>
            <a:r>
              <a:rPr lang="en-US" altLang="zh-CN" sz="1200" dirty="0">
                <a:solidFill>
                  <a:schemeClr val="tx1"/>
                </a:solidFill>
              </a:rPr>
              <a:t>1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59811" y="5543512"/>
            <a:ext cx="941785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子空间</a:t>
            </a:r>
            <a:r>
              <a:rPr lang="en-US" altLang="zh-CN" sz="1200" dirty="0">
                <a:solidFill>
                  <a:schemeClr val="tx1"/>
                </a:solidFill>
              </a:rPr>
              <a:t>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178598" y="4238217"/>
            <a:ext cx="606853" cy="3895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源</a:t>
            </a: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6859810" y="2952427"/>
            <a:ext cx="0" cy="2454102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 flipV="1">
            <a:off x="6859810" y="2743567"/>
            <a:ext cx="97206" cy="208860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6523953" y="2433437"/>
            <a:ext cx="1318272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真实面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435892" y="2145817"/>
            <a:ext cx="1802898" cy="2131824"/>
            <a:chOff x="4080539" y="1988840"/>
            <a:chExt cx="1802898" cy="2131824"/>
          </a:xfrm>
        </p:grpSpPr>
        <p:cxnSp>
          <p:nvCxnSpPr>
            <p:cNvPr id="62" name="直接连接符 61"/>
            <p:cNvCxnSpPr/>
            <p:nvPr/>
          </p:nvCxnSpPr>
          <p:spPr bwMode="auto">
            <a:xfrm flipV="1">
              <a:off x="4080539" y="2443843"/>
              <a:ext cx="1643589" cy="167682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矩形 62"/>
            <p:cNvSpPr/>
            <p:nvPr/>
          </p:nvSpPr>
          <p:spPr>
            <a:xfrm>
              <a:off x="4777186" y="1988840"/>
              <a:ext cx="1106251" cy="64633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</a:rPr>
                <a:t>源中子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r>
                <a:rPr lang="zh-CN" altLang="en-US" sz="1200" dirty="0">
                  <a:solidFill>
                    <a:schemeClr val="tx1"/>
                  </a:solidFill>
                </a:rPr>
                <a:t>状态驻留，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r>
                <a:rPr lang="zh-CN" altLang="en-US" sz="1200" dirty="0">
                  <a:solidFill>
                    <a:schemeClr val="tx1"/>
                  </a:solidFill>
                </a:rPr>
                <a:t>停止输运</a:t>
              </a: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 flipH="1" flipV="1">
              <a:off x="5542001" y="2443843"/>
              <a:ext cx="182127" cy="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组合 65"/>
          <p:cNvGrpSpPr/>
          <p:nvPr/>
        </p:nvGrpSpPr>
        <p:grpSpPr>
          <a:xfrm>
            <a:off x="3614986" y="4016031"/>
            <a:ext cx="2820907" cy="1896812"/>
            <a:chOff x="1259632" y="3859054"/>
            <a:chExt cx="2820907" cy="1896812"/>
          </a:xfrm>
        </p:grpSpPr>
        <p:cxnSp>
          <p:nvCxnSpPr>
            <p:cNvPr id="67" name="直接箭头连接符 66"/>
            <p:cNvCxnSpPr/>
            <p:nvPr/>
          </p:nvCxnSpPr>
          <p:spPr bwMode="auto">
            <a:xfrm>
              <a:off x="3476123" y="3859054"/>
              <a:ext cx="604399" cy="44567"/>
            </a:xfrm>
            <a:prstGeom prst="straightConnector1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 bwMode="auto">
            <a:xfrm flipH="1">
              <a:off x="2388704" y="3899965"/>
              <a:ext cx="1691835" cy="1625068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 bwMode="auto">
            <a:xfrm flipH="1">
              <a:off x="2277657" y="5525033"/>
              <a:ext cx="122559" cy="0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矩形 69"/>
            <p:cNvSpPr/>
            <p:nvPr/>
          </p:nvSpPr>
          <p:spPr>
            <a:xfrm>
              <a:off x="1259632" y="5294201"/>
              <a:ext cx="1393295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次级光子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被杀死</a:t>
              </a:r>
            </a:p>
          </p:txBody>
        </p:sp>
      </p:grpSp>
      <p:sp>
        <p:nvSpPr>
          <p:cNvPr id="72" name="椭圆 71"/>
          <p:cNvSpPr/>
          <p:nvPr/>
        </p:nvSpPr>
        <p:spPr>
          <a:xfrm>
            <a:off x="6711330" y="4077585"/>
            <a:ext cx="49759" cy="64918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604289" y="4289787"/>
            <a:ext cx="1269695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碰撞点</a:t>
            </a:r>
            <a:r>
              <a:rPr lang="en-US" altLang="zh-CN" sz="1200" dirty="0">
                <a:solidFill>
                  <a:schemeClr val="tx1"/>
                </a:solidFill>
              </a:rPr>
              <a:t>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278922" y="3306918"/>
            <a:ext cx="3608870" cy="746188"/>
            <a:chOff x="4923569" y="3655991"/>
            <a:chExt cx="3608870" cy="746188"/>
          </a:xfrm>
        </p:grpSpPr>
        <p:cxnSp>
          <p:nvCxnSpPr>
            <p:cNvPr id="71" name="直接箭头连接符 70"/>
            <p:cNvCxnSpPr>
              <a:endCxn id="72" idx="2"/>
            </p:cNvCxnSpPr>
            <p:nvPr/>
          </p:nvCxnSpPr>
          <p:spPr bwMode="auto">
            <a:xfrm>
              <a:off x="4923569" y="4012373"/>
              <a:ext cx="872566" cy="389806"/>
            </a:xfrm>
            <a:prstGeom prst="straightConnector1">
              <a:avLst/>
            </a:pr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直接连接符 12"/>
            <p:cNvCxnSpPr>
              <a:stCxn id="72" idx="2"/>
            </p:cNvCxnSpPr>
            <p:nvPr/>
          </p:nvCxnSpPr>
          <p:spPr>
            <a:xfrm flipV="1">
              <a:off x="5796135" y="3655991"/>
              <a:ext cx="2736304" cy="7461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/>
            <p:cNvSpPr/>
            <p:nvPr/>
          </p:nvSpPr>
          <p:spPr>
            <a:xfrm>
              <a:off x="7092280" y="3681898"/>
              <a:ext cx="1318272" cy="64633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</a:rPr>
                <a:t>碰撞点</a:t>
              </a:r>
              <a:r>
                <a:rPr lang="en-US" altLang="zh-CN" sz="1200" dirty="0">
                  <a:solidFill>
                    <a:schemeClr val="tx1"/>
                  </a:solidFill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</a:rPr>
                <a:t>产生次级光子，无法生成虚粒子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313894" y="2679078"/>
            <a:ext cx="4581009" cy="1723013"/>
            <a:chOff x="3958540" y="3028150"/>
            <a:chExt cx="4581009" cy="1723013"/>
          </a:xfrm>
        </p:grpSpPr>
        <p:sp>
          <p:nvSpPr>
            <p:cNvPr id="16" name="矩形 15"/>
            <p:cNvSpPr/>
            <p:nvPr/>
          </p:nvSpPr>
          <p:spPr>
            <a:xfrm>
              <a:off x="3958540" y="4502265"/>
              <a:ext cx="243963" cy="248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×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080521" y="3301500"/>
              <a:ext cx="3083767" cy="1325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7221277" y="3028150"/>
              <a:ext cx="1318272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</a:rPr>
                <a:t>如果杀死，会造成统计量低估</a:t>
              </a: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6321293" y="3938668"/>
            <a:ext cx="243963" cy="24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×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023697" y="3819291"/>
            <a:ext cx="576064" cy="1168539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统计区域</a:t>
            </a:r>
          </a:p>
        </p:txBody>
      </p:sp>
      <p:sp>
        <p:nvSpPr>
          <p:cNvPr id="76" name="矩形 75"/>
          <p:cNvSpPr/>
          <p:nvPr/>
        </p:nvSpPr>
        <p:spPr>
          <a:xfrm>
            <a:off x="5739245" y="5906803"/>
            <a:ext cx="1393295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虚拟面</a:t>
            </a:r>
            <a:r>
              <a:rPr lang="en-US" altLang="zh-CN" sz="12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（光子类型</a:t>
            </a:r>
            <a:r>
              <a:rPr lang="en-US" altLang="zh-CN" sz="12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当前虚拟面）</a:t>
            </a:r>
          </a:p>
        </p:txBody>
      </p:sp>
      <p:sp>
        <p:nvSpPr>
          <p:cNvPr id="77" name="矩形 76"/>
          <p:cNvSpPr/>
          <p:nvPr/>
        </p:nvSpPr>
        <p:spPr>
          <a:xfrm>
            <a:off x="7612709" y="5906803"/>
            <a:ext cx="129647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  虚拟面</a:t>
            </a:r>
            <a:r>
              <a:rPr lang="en-US" altLang="zh-CN" sz="12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zh-CN" altLang="zh-CN" sz="1200" dirty="0">
                <a:solidFill>
                  <a:schemeClr val="tx1"/>
                </a:solidFill>
              </a:rPr>
              <a:t>（</a:t>
            </a:r>
            <a:r>
              <a:rPr lang="zh-CN" altLang="en-US" sz="1200" dirty="0">
                <a:solidFill>
                  <a:schemeClr val="tx1"/>
                </a:solidFill>
              </a:rPr>
              <a:t>中子类型）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4641" y="2389010"/>
            <a:ext cx="275060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en-US" altLang="zh-CN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3.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源粒子如果在输运中到达当前虚拟面，则杀死源粒子。</a:t>
            </a:r>
            <a:endParaRPr lang="en-US" altLang="zh-CN" sz="1800" b="0" dirty="0">
              <a:solidFill>
                <a:schemeClr val="tx1"/>
              </a:solidFill>
              <a:latin typeface="+mn-ea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en-US" altLang="zh-CN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4.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微软雅黑" pitchFamily="34" charset="-122"/>
              </a:rPr>
              <a:t>当前虚拟面上的虚粒子和驻留的源粒子作为下一子空间的源粒子，继续输</a:t>
            </a:r>
            <a:r>
              <a:rPr lang="zh-CN" altLang="en-US" sz="1800" b="0" dirty="0" smtClean="0">
                <a:solidFill>
                  <a:schemeClr val="tx1"/>
                </a:solidFill>
                <a:latin typeface="+mn-ea"/>
                <a:ea typeface="微软雅黑" pitchFamily="34" charset="-122"/>
              </a:rPr>
              <a:t>运</a:t>
            </a:r>
            <a:endParaRPr lang="en-US" altLang="zh-CN" sz="1800" b="0" dirty="0" smtClean="0">
              <a:solidFill>
                <a:schemeClr val="tx1"/>
              </a:solidFill>
              <a:latin typeface="+mn-ea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endParaRPr lang="en-US" altLang="zh-CN" sz="1800" b="0" dirty="0">
              <a:solidFill>
                <a:schemeClr val="tx1"/>
              </a:solidFill>
              <a:latin typeface="+mn-ea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endParaRPr lang="en-US" altLang="zh-CN" sz="1800" b="0" dirty="0" smtClean="0">
              <a:solidFill>
                <a:schemeClr val="tx1"/>
              </a:solidFill>
              <a:latin typeface="+mn-ea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endParaRPr lang="zh-CN" altLang="en-US" b="0" dirty="0">
              <a:solidFill>
                <a:schemeClr val="tx1"/>
              </a:solidFill>
              <a:latin typeface="+mn-ea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2738" y="4858053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zh-CN" altLang="en-US" sz="1800" b="0" dirty="0">
                <a:solidFill>
                  <a:srgbClr val="FF0000"/>
                </a:solidFill>
                <a:latin typeface="+mn-ea"/>
                <a:ea typeface="微软雅黑" pitchFamily="34" charset="-122"/>
              </a:rPr>
              <a:t>保证足够多的粒子输运到远处</a:t>
            </a:r>
            <a:endParaRPr lang="en-US" altLang="zh-CN" sz="1800" b="0" dirty="0">
              <a:solidFill>
                <a:srgbClr val="FF0000"/>
              </a:solidFill>
              <a:latin typeface="+mn-ea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4446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1931799" y="2033845"/>
            <a:ext cx="5760000" cy="576064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背景</a:t>
            </a:r>
            <a:r>
              <a:rPr lang="zh-CN" altLang="en-US" sz="2000" b="1" dirty="0">
                <a:solidFill>
                  <a:srgbClr val="7030A0"/>
                </a:solidFill>
                <a:latin typeface="微软雅黑"/>
                <a:ea typeface="微软雅黑"/>
              </a:rPr>
              <a:t>与意义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1931799" y="2907655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程序</a:t>
            </a:r>
            <a:r>
              <a:rPr lang="zh-CN" altLang="en-US" sz="2000" b="1" dirty="0">
                <a:solidFill>
                  <a:srgbClr val="7030A0"/>
                </a:solidFill>
                <a:latin typeface="微软雅黑"/>
                <a:ea typeface="微软雅黑"/>
              </a:rPr>
              <a:t>架构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ltGray">
          <a:xfrm>
            <a:off x="1931799" y="3781401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程序测试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ltGray">
          <a:xfrm>
            <a:off x="1931799" y="4655147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总结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978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42" y="4221089"/>
            <a:ext cx="3600400" cy="21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/>
              <a:t>FPAIS</a:t>
            </a:r>
            <a:endParaRPr lang="zh-CN" altLang="zh-CN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8722" y="1412776"/>
            <a:ext cx="42484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复杂屏蔽结构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8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     反应堆辅助厂房、加速器、工业</a:t>
            </a:r>
            <a:r>
              <a:rPr lang="en-US" altLang="zh-CN" sz="18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CT</a:t>
            </a:r>
            <a:r>
              <a:rPr lang="zh-CN" altLang="en-US" sz="18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等，常使用复杂屏蔽结构如迷宫、孔道，通过对射线的多次散射，使出口处和外围的剂量率低于一定限值</a:t>
            </a:r>
            <a:endParaRPr lang="en-US" altLang="zh-CN" sz="18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38842" y="2072372"/>
            <a:ext cx="2108593" cy="1572652"/>
            <a:chOff x="1111201" y="3656548"/>
            <a:chExt cx="3400697" cy="2763297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01" y="3656548"/>
              <a:ext cx="3400697" cy="2763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111201" y="4952989"/>
              <a:ext cx="1084535" cy="14668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48829" y="1881110"/>
            <a:ext cx="2330358" cy="1841431"/>
            <a:chOff x="5148064" y="3656548"/>
            <a:chExt cx="3275856" cy="259288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656548"/>
              <a:ext cx="3275856" cy="259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084168" y="4937213"/>
              <a:ext cx="1872208" cy="13122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318424" y="3933057"/>
            <a:ext cx="43127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减方差技巧求解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8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点探测器、</a:t>
            </a:r>
            <a:r>
              <a:rPr lang="en-US" altLang="zh-CN" sz="18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DXTRAN</a:t>
            </a:r>
            <a:r>
              <a:rPr lang="zh-CN" altLang="en-US" sz="18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，统计区域附近的粒子信息不足</a:t>
            </a:r>
            <a:r>
              <a:rPr lang="zh-CN" altLang="en-US" sz="18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，</a:t>
            </a:r>
            <a:endParaRPr lang="en-US" altLang="zh-CN" sz="1800" b="0" dirty="0" smtClean="0">
              <a:solidFill>
                <a:srgbClr val="003399"/>
              </a:solidFill>
              <a:latin typeface="+mn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397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/>
              <a:t>FPAIS</a:t>
            </a:r>
            <a:endParaRPr lang="zh-CN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1238722" y="1412777"/>
            <a:ext cx="882047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间输运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89" y="1549224"/>
            <a:ext cx="52482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272080" y="4221089"/>
            <a:ext cx="882047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级内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输运</a:t>
            </a:r>
            <a:endParaRPr lang="en-US" altLang="zh-CN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62" y="4475004"/>
            <a:ext cx="4772571" cy="21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4317" y="4076515"/>
            <a:ext cx="5147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  <a:defRPr/>
            </a:pPr>
            <a:r>
              <a:rPr lang="zh-CN" altLang="en-US" b="0" dirty="0">
                <a:solidFill>
                  <a:srgbClr val="FF0000"/>
                </a:solidFill>
                <a:latin typeface="+mn-ea"/>
                <a:ea typeface="微软雅黑" pitchFamily="34" charset="-122"/>
              </a:rPr>
              <a:t>保证足够多的粒子输运</a:t>
            </a:r>
            <a:r>
              <a:rPr lang="zh-CN" altLang="en-US" b="0" dirty="0" smtClean="0">
                <a:solidFill>
                  <a:srgbClr val="FF0000"/>
                </a:solidFill>
                <a:latin typeface="+mn-ea"/>
                <a:ea typeface="微软雅黑" pitchFamily="34" charset="-122"/>
              </a:rPr>
              <a:t>到统计区域</a:t>
            </a:r>
            <a:endParaRPr lang="en-US" altLang="zh-CN" b="0" dirty="0">
              <a:solidFill>
                <a:srgbClr val="FF0000"/>
              </a:solidFill>
              <a:latin typeface="+mn-ea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6436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程序测试</a:t>
            </a:r>
            <a:endParaRPr lang="zh-CN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1931799" y="2033845"/>
            <a:ext cx="5760000" cy="576064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背景</a:t>
            </a:r>
            <a:r>
              <a:rPr lang="zh-CN" altLang="en-US" sz="2000" b="1" dirty="0">
                <a:solidFill>
                  <a:srgbClr val="7030A0"/>
                </a:solidFill>
                <a:latin typeface="微软雅黑"/>
                <a:ea typeface="微软雅黑"/>
              </a:rPr>
              <a:t>与意义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1931799" y="2888940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7030A0"/>
                </a:solidFill>
                <a:latin typeface="微软雅黑"/>
                <a:ea typeface="微软雅黑"/>
              </a:rPr>
              <a:t>程序架构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ltGray">
          <a:xfrm>
            <a:off x="1931799" y="3781401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程序测试</a:t>
            </a:r>
            <a:endParaRPr lang="en-US" altLang="zh-CN" sz="2000" b="1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ltGray">
          <a:xfrm>
            <a:off x="1931799" y="4655147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总结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0264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702" y="1458119"/>
            <a:ext cx="4095456" cy="4525963"/>
          </a:xfrm>
        </p:spPr>
        <p:txBody>
          <a:bodyPr/>
          <a:lstStyle/>
          <a:p>
            <a:r>
              <a:rPr lang="zh-CN" altLang="en-US" dirty="0"/>
              <a:t>模块测试</a:t>
            </a:r>
          </a:p>
          <a:p>
            <a:pPr lvl="1"/>
            <a:r>
              <a:rPr lang="zh-CN" altLang="en-US" sz="1800" dirty="0" smtClean="0"/>
              <a:t>对蒙卡程序各个功能模块进行了单独测试，提供测试例题及测试结果</a:t>
            </a:r>
          </a:p>
          <a:p>
            <a:r>
              <a:rPr lang="zh-CN" altLang="en-US" dirty="0"/>
              <a:t>蒙卡核心测试</a:t>
            </a:r>
          </a:p>
          <a:p>
            <a:pPr lvl="1"/>
            <a:r>
              <a:rPr lang="zh-CN" altLang="en-US" sz="1800" dirty="0" smtClean="0"/>
              <a:t>对蒙卡程序进行了基准例题测试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程序自身相对误差</a:t>
            </a:r>
            <a:r>
              <a:rPr lang="zh-CN" altLang="en-US" sz="1800" dirty="0"/>
              <a:t>为</a:t>
            </a:r>
            <a:r>
              <a:rPr lang="en-US" altLang="zh-CN" sz="1800" dirty="0"/>
              <a:t>0.5%</a:t>
            </a:r>
            <a:r>
              <a:rPr lang="zh-CN" altLang="en-US" sz="1800" dirty="0"/>
              <a:t>左右时</a:t>
            </a:r>
            <a:r>
              <a:rPr lang="zh-CN" altLang="en-US" sz="1800" dirty="0" smtClean="0"/>
              <a:t>，与</a:t>
            </a:r>
            <a:r>
              <a:rPr lang="en-US" altLang="zh-CN" sz="1800" dirty="0"/>
              <a:t>MCNP5</a:t>
            </a:r>
            <a:r>
              <a:rPr lang="zh-CN" altLang="en-US" sz="1800" dirty="0" smtClean="0"/>
              <a:t>相对</a:t>
            </a:r>
            <a:r>
              <a:rPr lang="zh-CN" altLang="en-US" sz="1800" dirty="0"/>
              <a:t>偏差</a:t>
            </a:r>
            <a:r>
              <a:rPr lang="zh-CN" altLang="en-US" sz="1800" dirty="0" smtClean="0"/>
              <a:t>在</a:t>
            </a:r>
            <a:r>
              <a:rPr lang="en-US" altLang="zh-CN" sz="1800" dirty="0"/>
              <a:t>1%</a:t>
            </a:r>
            <a:r>
              <a:rPr lang="zh-CN" altLang="en-US" sz="1800" dirty="0" smtClean="0"/>
              <a:t>左右</a:t>
            </a:r>
            <a:endParaRPr lang="zh-CN" altLang="en-US" sz="1800" dirty="0"/>
          </a:p>
        </p:txBody>
      </p:sp>
      <p:sp>
        <p:nvSpPr>
          <p:cNvPr id="7" name="矩形 6"/>
          <p:cNvSpPr/>
          <p:nvPr/>
        </p:nvSpPr>
        <p:spPr>
          <a:xfrm>
            <a:off x="388290" y="1412777"/>
            <a:ext cx="11234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290" y="1412776"/>
            <a:ext cx="10802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69177"/>
              </p:ext>
            </p:extLst>
          </p:nvPr>
        </p:nvGraphicFramePr>
        <p:xfrm>
          <a:off x="4795817" y="1420168"/>
          <a:ext cx="5876703" cy="5020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7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2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0" dirty="0">
                          <a:effectLst/>
                        </a:rPr>
                        <a:t>功能模块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0" dirty="0">
                          <a:effectLst/>
                        </a:rPr>
                        <a:t>验证例题数量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0" dirty="0">
                          <a:effectLst/>
                        </a:rPr>
                        <a:t>主要例题和测试说明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2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CAD</a:t>
                      </a:r>
                      <a:r>
                        <a:rPr lang="zh-CN" sz="1100" kern="100" dirty="0">
                          <a:effectLst/>
                        </a:rPr>
                        <a:t>显示装配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各种三维实体、重复阵列、</a:t>
                      </a:r>
                      <a:r>
                        <a:rPr lang="en-US" sz="1100" kern="100" dirty="0">
                          <a:effectLst/>
                        </a:rPr>
                        <a:t>VENUS-3</a:t>
                      </a:r>
                      <a:r>
                        <a:rPr lang="en-US" sz="1100" kern="100" baseline="30000" dirty="0">
                          <a:effectLst/>
                        </a:rPr>
                        <a:t>[95]</a:t>
                      </a:r>
                      <a:r>
                        <a:rPr lang="zh-CN" sz="1100" kern="100" dirty="0">
                          <a:effectLst/>
                        </a:rPr>
                        <a:t>，</a:t>
                      </a:r>
                      <a:r>
                        <a:rPr lang="en-US" sz="1100" kern="100" dirty="0">
                          <a:effectLst/>
                        </a:rPr>
                        <a:t>SINBAD-NESDIP-2</a:t>
                      </a:r>
                      <a:r>
                        <a:rPr lang="en-US" sz="1100" kern="100" baseline="30000" dirty="0">
                          <a:effectLst/>
                        </a:rPr>
                        <a:t>[96]</a:t>
                      </a:r>
                      <a:r>
                        <a:rPr lang="zh-CN" sz="1100" kern="100" dirty="0">
                          <a:effectLst/>
                        </a:rPr>
                        <a:t>，</a:t>
                      </a:r>
                      <a:r>
                        <a:rPr lang="en-US" sz="1100" kern="100" dirty="0" err="1">
                          <a:effectLst/>
                        </a:rPr>
                        <a:t>Hoogenboom</a:t>
                      </a:r>
                      <a:r>
                        <a:rPr lang="zh-CN" sz="1100" kern="100" dirty="0">
                          <a:effectLst/>
                        </a:rPr>
                        <a:t>和</a:t>
                      </a:r>
                      <a:r>
                        <a:rPr lang="en-US" sz="1100" kern="100" dirty="0">
                          <a:effectLst/>
                        </a:rPr>
                        <a:t>Martin</a:t>
                      </a:r>
                      <a:r>
                        <a:rPr lang="zh-CN" sz="1100" kern="100" dirty="0">
                          <a:effectLst/>
                        </a:rPr>
                        <a:t>提出的全堆蒙卡模拟基准题</a:t>
                      </a:r>
                      <a:r>
                        <a:rPr lang="en-US" sz="1100" kern="100" baseline="30000" dirty="0">
                          <a:effectLst/>
                        </a:rPr>
                        <a:t>[97]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CAD</a:t>
                      </a:r>
                      <a:r>
                        <a:rPr lang="zh-CN" sz="1100" kern="100">
                          <a:effectLst/>
                        </a:rPr>
                        <a:t>转换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各种三维实体、复杂加速器模型、</a:t>
                      </a:r>
                      <a:r>
                        <a:rPr lang="en-US" sz="1100" kern="100" dirty="0">
                          <a:effectLst/>
                        </a:rPr>
                        <a:t>VENUS-3</a:t>
                      </a:r>
                      <a:r>
                        <a:rPr lang="zh-CN" sz="1100" kern="100" dirty="0">
                          <a:effectLst/>
                        </a:rPr>
                        <a:t>，</a:t>
                      </a:r>
                      <a:r>
                        <a:rPr lang="en-US" sz="1100" kern="100" dirty="0">
                          <a:effectLst/>
                        </a:rPr>
                        <a:t>MIT BEVARS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材料及截面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中子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zh-CN" sz="1100" kern="100" dirty="0">
                          <a:effectLst/>
                        </a:rPr>
                        <a:t>光子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zh-CN" sz="1100" kern="100" dirty="0">
                          <a:effectLst/>
                        </a:rPr>
                        <a:t>电子</a:t>
                      </a:r>
                      <a:r>
                        <a:rPr lang="en-US" sz="1100" kern="100" dirty="0">
                          <a:effectLst/>
                        </a:rPr>
                        <a:t> ACE</a:t>
                      </a:r>
                      <a:r>
                        <a:rPr lang="zh-CN" sz="1100" kern="100" dirty="0">
                          <a:effectLst/>
                        </a:rPr>
                        <a:t>截面和</a:t>
                      </a:r>
                      <a:r>
                        <a:rPr lang="en-US" sz="1100" kern="100" dirty="0">
                          <a:effectLst/>
                        </a:rPr>
                        <a:t>G4EMLOW6.3.5</a:t>
                      </a:r>
                      <a:r>
                        <a:rPr lang="zh-CN" sz="1100" kern="100" dirty="0">
                          <a:effectLst/>
                        </a:rPr>
                        <a:t>截面读取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5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源描述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各类位置抽样、能量抽样、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角度抽样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2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几何处理</a:t>
                      </a:r>
                      <a:r>
                        <a:rPr lang="en-US" sz="1100" kern="100">
                          <a:effectLst/>
                        </a:rPr>
                        <a:t>&amp;</a:t>
                      </a:r>
                      <a:r>
                        <a:rPr lang="zh-CN" sz="1100" kern="100">
                          <a:effectLst/>
                        </a:rPr>
                        <a:t>粒子输运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关闭物理过程，测试几何处理和粒子输运，</a:t>
                      </a:r>
                      <a:r>
                        <a:rPr lang="en-US" sz="1100" kern="100" dirty="0">
                          <a:effectLst/>
                        </a:rPr>
                        <a:t>MCNP</a:t>
                      </a:r>
                      <a:r>
                        <a:rPr lang="zh-CN" sz="1100" kern="100" dirty="0">
                          <a:effectLst/>
                        </a:rPr>
                        <a:t>各基准题、</a:t>
                      </a:r>
                      <a:r>
                        <a:rPr lang="en-US" sz="1100" kern="100" dirty="0" err="1">
                          <a:effectLst/>
                        </a:rPr>
                        <a:t>Hoogenboom</a:t>
                      </a:r>
                      <a:r>
                        <a:rPr lang="zh-CN" sz="1100" kern="100" dirty="0">
                          <a:effectLst/>
                        </a:rPr>
                        <a:t>和</a:t>
                      </a:r>
                      <a:r>
                        <a:rPr lang="en-US" sz="1100" kern="100" dirty="0">
                          <a:effectLst/>
                        </a:rPr>
                        <a:t>Martin</a:t>
                      </a:r>
                      <a:r>
                        <a:rPr lang="zh-CN" sz="1100" kern="100" dirty="0">
                          <a:effectLst/>
                        </a:rPr>
                        <a:t>提出的全堆蒙卡模拟基准题、</a:t>
                      </a:r>
                      <a:r>
                        <a:rPr lang="en-US" sz="1100" kern="100" dirty="0">
                          <a:effectLst/>
                        </a:rPr>
                        <a:t>VENUS-3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4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中子物理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248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几何无限大，测试物理模块中各个物理过程的正确性，包括物理步长计算、截面读取、碰撞处理等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光子物理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21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同上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电子物理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同上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5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结果统计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面通量、体通量、能量沉积、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有效剂量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专用减方差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各种几何、统计类型的深穿透问题和复杂屏蔽结构问题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并行计算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不同进程分配、不同数据汇总方式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>
                          <a:effectLst/>
                        </a:rPr>
                        <a:t>结果后处理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基于前处理算例和结果统计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9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专用人员剂量评估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同上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9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结果三维可视化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同上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3212" marR="73212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RShieldMC</a:t>
            </a:r>
            <a:r>
              <a:rPr lang="zh-CN" altLang="en-US" dirty="0" smtClean="0"/>
              <a:t>程序测试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887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CAD</a:t>
            </a:r>
            <a:r>
              <a:rPr lang="zh-CN" altLang="en-US" dirty="0" smtClean="0"/>
              <a:t>转换模块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800" dirty="0" smtClean="0"/>
              <a:t>单个实体测试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53252" name="组合 1"/>
          <p:cNvGrpSpPr>
            <a:grpSpLocks/>
          </p:cNvGrpSpPr>
          <p:nvPr/>
        </p:nvGrpSpPr>
        <p:grpSpPr bwMode="auto">
          <a:xfrm>
            <a:off x="1160372" y="1746605"/>
            <a:ext cx="6127316" cy="4093213"/>
            <a:chOff x="115888" y="549275"/>
            <a:chExt cx="9028112" cy="6313488"/>
          </a:xfrm>
        </p:grpSpPr>
        <p:pic>
          <p:nvPicPr>
            <p:cNvPr id="53256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952500"/>
              <a:ext cx="4365625" cy="553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977900"/>
              <a:ext cx="4248150" cy="588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549275"/>
              <a:ext cx="4529137" cy="8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275" y="549275"/>
              <a:ext cx="465772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3" name="组合 9"/>
          <p:cNvGrpSpPr>
            <a:grpSpLocks/>
          </p:cNvGrpSpPr>
          <p:nvPr/>
        </p:nvGrpSpPr>
        <p:grpSpPr bwMode="auto">
          <a:xfrm>
            <a:off x="7339406" y="1352695"/>
            <a:ext cx="3056924" cy="4881033"/>
            <a:chOff x="2520950" y="20638"/>
            <a:chExt cx="4119563" cy="6737350"/>
          </a:xfrm>
        </p:grpSpPr>
        <p:pic>
          <p:nvPicPr>
            <p:cNvPr id="5325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725" y="20638"/>
              <a:ext cx="4014788" cy="108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950" y="1052513"/>
              <a:ext cx="4119563" cy="570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10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1"/>
          <p:cNvSpPr txBox="1">
            <a:spLocks/>
          </p:cNvSpPr>
          <p:nvPr/>
        </p:nvSpPr>
        <p:spPr>
          <a:xfrm>
            <a:off x="691616" y="1412875"/>
            <a:ext cx="9375861" cy="2808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endParaRPr lang="zh-CN" altLang="en-US" b="1" dirty="0" smtClean="0">
              <a:ea typeface="宋体" pitchFamily="2" charset="-122"/>
            </a:endParaRPr>
          </a:p>
          <a:p>
            <a:pPr>
              <a:defRPr/>
            </a:pPr>
            <a:endParaRPr lang="zh-CN" altLang="en-US" dirty="0"/>
          </a:p>
        </p:txBody>
      </p:sp>
      <p:pic>
        <p:nvPicPr>
          <p:cNvPr id="20483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74" y="4624389"/>
            <a:ext cx="2634996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7" y="4624388"/>
            <a:ext cx="25054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10" y="1539876"/>
            <a:ext cx="4494545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ffectLst/>
              </a:rPr>
              <a:t>CAD</a:t>
            </a:r>
            <a:r>
              <a:rPr lang="zh-CN" altLang="en-US" dirty="0">
                <a:effectLst/>
              </a:rPr>
              <a:t>转换模块</a:t>
            </a:r>
            <a:br>
              <a:rPr lang="zh-CN" altLang="en-US" dirty="0">
                <a:effectLst/>
              </a:rPr>
            </a:br>
            <a:r>
              <a:rPr lang="zh-CN" altLang="en-US" sz="2800" dirty="0" smtClean="0"/>
              <a:t>加速器模型测试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2057" y="1557338"/>
            <a:ext cx="9876949" cy="452596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zh-CN" altLang="zh-CN" dirty="0" smtClean="0">
                <a:latin typeface="+mn-ea"/>
              </a:rPr>
              <a:t>含有</a:t>
            </a:r>
            <a:r>
              <a:rPr lang="en-US" altLang="zh-CN" dirty="0" smtClean="0">
                <a:latin typeface="+mn-ea"/>
              </a:rPr>
              <a:t>169</a:t>
            </a:r>
            <a:r>
              <a:rPr lang="zh-CN" altLang="zh-CN" dirty="0" smtClean="0">
                <a:latin typeface="+mn-ea"/>
              </a:rPr>
              <a:t>个实体，</a:t>
            </a:r>
            <a:r>
              <a:rPr lang="en-US" altLang="zh-CN" dirty="0" smtClean="0">
                <a:latin typeface="+mn-ea"/>
              </a:rPr>
              <a:t>3084</a:t>
            </a:r>
            <a:r>
              <a:rPr lang="zh-CN" altLang="zh-CN" dirty="0" smtClean="0">
                <a:latin typeface="+mn-ea"/>
              </a:rPr>
              <a:t>个面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smtClean="0">
                <a:latin typeface="+mn-ea"/>
              </a:rPr>
              <a:t>169</a:t>
            </a:r>
            <a:r>
              <a:rPr lang="zh-CN" altLang="zh-CN" sz="1600" dirty="0" smtClean="0">
                <a:latin typeface="+mn-ea"/>
              </a:rPr>
              <a:t>个实体中包含各种螺钉、螺母</a:t>
            </a:r>
            <a:endParaRPr lang="en-US" altLang="zh-CN" sz="1600" dirty="0" smtClean="0">
              <a:latin typeface="+mn-ea"/>
            </a:endParaRPr>
          </a:p>
          <a:p>
            <a:pPr marL="457200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zh-CN" altLang="zh-CN" sz="1600" dirty="0" smtClean="0">
                <a:latin typeface="+mn-ea"/>
              </a:rPr>
              <a:t>等精细结构，未做简化；</a:t>
            </a:r>
            <a:endParaRPr lang="en-US" altLang="zh-CN" sz="1600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smtClean="0">
                <a:latin typeface="+mn-ea"/>
              </a:rPr>
              <a:t>3084</a:t>
            </a:r>
            <a:r>
              <a:rPr lang="zh-CN" altLang="zh-CN" sz="1600" dirty="0" smtClean="0">
                <a:latin typeface="+mn-ea"/>
              </a:rPr>
              <a:t>个面中包含了大量的曲面</a:t>
            </a:r>
            <a:r>
              <a:rPr lang="zh-CN" altLang="zh-CN" sz="1800" dirty="0" smtClean="0">
                <a:latin typeface="+mn-ea"/>
              </a:rPr>
              <a:t>。</a:t>
            </a:r>
            <a:endParaRPr lang="en-US" altLang="zh-CN" sz="1800" dirty="0" smtClean="0">
              <a:latin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dirty="0" smtClean="0">
                <a:latin typeface="+mn-ea"/>
              </a:rPr>
              <a:t>转换效果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zh-CN" altLang="en-US" sz="1600" dirty="0" smtClean="0">
                <a:latin typeface="+mn-ea"/>
              </a:rPr>
              <a:t>转换时间</a:t>
            </a:r>
            <a:r>
              <a:rPr lang="en-US" altLang="zh-CN" sz="1600" dirty="0">
                <a:latin typeface="+mn-ea"/>
              </a:rPr>
              <a:t>344.04</a:t>
            </a:r>
            <a:r>
              <a:rPr lang="zh-CN" altLang="en-US" sz="1600" dirty="0">
                <a:latin typeface="+mn-ea"/>
              </a:rPr>
              <a:t>秒</a:t>
            </a:r>
            <a:endParaRPr lang="en-US" altLang="zh-CN" sz="1600" dirty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zh-CN" altLang="zh-CN" sz="1600" dirty="0">
                <a:latin typeface="+mn-ea"/>
              </a:rPr>
              <a:t>体积相对误差为</a:t>
            </a:r>
            <a:r>
              <a:rPr lang="en-US" altLang="zh-CN" sz="1600" dirty="0">
                <a:latin typeface="+mn-ea"/>
              </a:rPr>
              <a:t>0.0135%</a:t>
            </a:r>
          </a:p>
          <a:p>
            <a:pPr lvl="1">
              <a:lnSpc>
                <a:spcPct val="100000"/>
              </a:lnSpc>
              <a:defRPr/>
            </a:pPr>
            <a:r>
              <a:rPr lang="zh-CN" altLang="en-US" sz="1600" dirty="0">
                <a:latin typeface="+mn-ea"/>
              </a:rPr>
              <a:t>转换后实体数量</a:t>
            </a:r>
            <a:r>
              <a:rPr lang="en-US" altLang="zh-CN" sz="1600" dirty="0">
                <a:latin typeface="+mn-ea"/>
              </a:rPr>
              <a:t>873</a:t>
            </a:r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78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 </a:t>
            </a:r>
            <a:r>
              <a:rPr lang="zh-CN" altLang="en-US" dirty="0" smtClean="0"/>
              <a:t>简易反应堆模型验证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120465" y="6525345"/>
            <a:ext cx="871296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zh-CN" sz="1100" dirty="0"/>
              <a:t>[21] Carew J F. PWR and BWR pressure vessel </a:t>
            </a:r>
            <a:r>
              <a:rPr lang="en-US" altLang="zh-CN" sz="1100" dirty="0" err="1"/>
              <a:t>fluence</a:t>
            </a:r>
            <a:r>
              <a:rPr lang="en-US" altLang="zh-CN" sz="1100" dirty="0"/>
              <a:t> calculation benchmark problems and solutions.</a:t>
            </a:r>
            <a:endParaRPr lang="zh-CN" altLang="zh-CN" sz="1100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内容占位符 2"/>
          <p:cNvSpPr>
            <a:spLocks noGrp="1"/>
          </p:cNvSpPr>
          <p:nvPr>
            <p:ph idx="1"/>
          </p:nvPr>
        </p:nvSpPr>
        <p:spPr>
          <a:xfrm>
            <a:off x="915195" y="1663256"/>
            <a:ext cx="5060008" cy="45259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简易堆芯及压力容器模型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latin typeface="+mn-ea"/>
              </a:rPr>
              <a:t>分能量区间统计</a:t>
            </a:r>
            <a:r>
              <a:rPr lang="zh-CN" altLang="en-US" sz="1400" dirty="0">
                <a:latin typeface="+mn-ea"/>
              </a:rPr>
              <a:t>整个压力容器区域内中子通量密度</a:t>
            </a:r>
            <a:r>
              <a:rPr lang="zh-CN" altLang="en-US" sz="1400" dirty="0" smtClean="0">
                <a:latin typeface="+mn-ea"/>
              </a:rPr>
              <a:t>。</a:t>
            </a:r>
            <a:endParaRPr lang="en-US" altLang="zh-CN" sz="1400" dirty="0" smtClean="0">
              <a:latin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latin typeface="+mn-ea"/>
              </a:rPr>
              <a:t>MCNP5</a:t>
            </a:r>
            <a:r>
              <a:rPr lang="zh-CN" altLang="en-US" sz="1400" dirty="0" smtClean="0">
                <a:latin typeface="+mn-ea"/>
              </a:rPr>
              <a:t>作为参考程序</a:t>
            </a:r>
            <a:r>
              <a:rPr lang="en-US" altLang="zh-CN" sz="1400" dirty="0" smtClean="0">
                <a:latin typeface="+mn-ea"/>
              </a:rPr>
              <a:t>,</a:t>
            </a:r>
            <a:r>
              <a:rPr lang="zh-CN" altLang="en-US" sz="1400" dirty="0" smtClean="0">
                <a:latin typeface="+mn-ea"/>
              </a:rPr>
              <a:t>统计误差</a:t>
            </a:r>
            <a:r>
              <a:rPr lang="en-US" altLang="zh-CN" sz="1400" dirty="0" smtClean="0">
                <a:latin typeface="+mn-ea"/>
              </a:rPr>
              <a:t>0.4%</a:t>
            </a:r>
            <a:r>
              <a:rPr lang="zh-CN" altLang="en-US" sz="1400" dirty="0" smtClean="0">
                <a:latin typeface="+mn-ea"/>
              </a:rPr>
              <a:t>以内</a:t>
            </a:r>
            <a:endParaRPr lang="en-US" altLang="zh-CN" sz="1400" dirty="0" smtClean="0">
              <a:latin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 smtClean="0">
                <a:latin typeface="+mn-ea"/>
              </a:rPr>
              <a:t>RShieldMC</a:t>
            </a:r>
            <a:r>
              <a:rPr lang="zh-CN" altLang="en-US" sz="1400" dirty="0" smtClean="0">
                <a:latin typeface="+mn-ea"/>
              </a:rPr>
              <a:t>统计误差</a:t>
            </a:r>
            <a:r>
              <a:rPr lang="en-US" altLang="zh-CN" sz="1400" dirty="0" smtClean="0">
                <a:latin typeface="+mn-ea"/>
              </a:rPr>
              <a:t>1%</a:t>
            </a:r>
            <a:r>
              <a:rPr lang="zh-CN" altLang="en-US" sz="1400" dirty="0" smtClean="0">
                <a:latin typeface="+mn-ea"/>
              </a:rPr>
              <a:t>以内</a:t>
            </a:r>
            <a:endParaRPr lang="zh-CN" altLang="en-US" sz="1400" dirty="0">
              <a:latin typeface="+mn-ea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32199" y="1663256"/>
            <a:ext cx="10974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912814"/>
              </p:ext>
            </p:extLst>
          </p:nvPr>
        </p:nvGraphicFramePr>
        <p:xfrm>
          <a:off x="6387294" y="1493601"/>
          <a:ext cx="4211299" cy="287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4" imgW="9944134" imgH="6772410" progId="Visio.Drawing.15">
                  <p:embed/>
                </p:oleObj>
              </mc:Choice>
              <mc:Fallback>
                <p:oleObj r:id="rId4" imgW="9944134" imgH="67724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294" y="1493601"/>
                        <a:ext cx="4211299" cy="2870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33480"/>
              </p:ext>
            </p:extLst>
          </p:nvPr>
        </p:nvGraphicFramePr>
        <p:xfrm>
          <a:off x="1256724" y="3334045"/>
          <a:ext cx="4588787" cy="2647950"/>
        </p:xfrm>
        <a:graphic>
          <a:graphicData uri="http://schemas.openxmlformats.org/drawingml/2006/table">
            <a:tbl>
              <a:tblPr/>
              <a:tblGrid>
                <a:gridCol w="1696244">
                  <a:extLst>
                    <a:ext uri="{9D8B030D-6E8A-4147-A177-3AD203B41FA5}">
                      <a16:colId xmlns:a16="http://schemas.microsoft.com/office/drawing/2014/main" xmlns="" val="1440225128"/>
                    </a:ext>
                  </a:extLst>
                </a:gridCol>
                <a:gridCol w="964181">
                  <a:extLst>
                    <a:ext uri="{9D8B030D-6E8A-4147-A177-3AD203B41FA5}">
                      <a16:colId xmlns:a16="http://schemas.microsoft.com/office/drawing/2014/main" xmlns="" val="2090220812"/>
                    </a:ext>
                  </a:extLst>
                </a:gridCol>
                <a:gridCol w="964181">
                  <a:extLst>
                    <a:ext uri="{9D8B030D-6E8A-4147-A177-3AD203B41FA5}">
                      <a16:colId xmlns:a16="http://schemas.microsoft.com/office/drawing/2014/main" xmlns="" val="472997633"/>
                    </a:ext>
                  </a:extLst>
                </a:gridCol>
                <a:gridCol w="964181">
                  <a:extLst>
                    <a:ext uri="{9D8B030D-6E8A-4147-A177-3AD203B41FA5}">
                      <a16:colId xmlns:a16="http://schemas.microsoft.com/office/drawing/2014/main" xmlns="" val="235981726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能量区间下边界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RShieldMC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MCNP5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RShieldMC/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81336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(MeV)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MCNP5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3528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64095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单位粒子通量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n/cm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•s)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单位粒子通量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n/cm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•s)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偏差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938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2.94E-06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2.99E-06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4582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9.10E-07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8.99E-07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67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2.86E-07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2.87E-07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1414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2.07E-07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2.06E-07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01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1.22E-07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1.23E-07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81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2.35E-07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2.33E-07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36462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1.13E-08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1.12E-08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916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8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04" y="4464115"/>
            <a:ext cx="9824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 </a:t>
            </a:r>
            <a:r>
              <a:rPr lang="en-US" altLang="zh-CN" dirty="0" smtClean="0"/>
              <a:t>NUREG/CR-6115 </a:t>
            </a:r>
            <a:r>
              <a:rPr lang="en-US" altLang="zh-CN" dirty="0"/>
              <a:t>PWR</a:t>
            </a:r>
            <a:r>
              <a:rPr lang="zh-CN" altLang="en-US" dirty="0"/>
              <a:t>基准题验证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120465" y="6525345"/>
            <a:ext cx="871296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zh-CN" sz="1100" dirty="0"/>
              <a:t>[21] Carew J F. PWR and BWR pressure vessel </a:t>
            </a:r>
            <a:r>
              <a:rPr lang="en-US" altLang="zh-CN" sz="1100" dirty="0" err="1"/>
              <a:t>fluence</a:t>
            </a:r>
            <a:r>
              <a:rPr lang="en-US" altLang="zh-CN" sz="1100" dirty="0"/>
              <a:t> calculation benchmark problems and solutions.</a:t>
            </a:r>
            <a:endParaRPr lang="zh-CN" altLang="zh-CN" sz="1100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41" y="1393821"/>
            <a:ext cx="3493837" cy="237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06" y="3794359"/>
            <a:ext cx="4110972" cy="25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内容占位符 2"/>
          <p:cNvSpPr>
            <a:spLocks noGrp="1"/>
          </p:cNvSpPr>
          <p:nvPr>
            <p:ph idx="1"/>
          </p:nvPr>
        </p:nvSpPr>
        <p:spPr>
          <a:xfrm>
            <a:off x="915195" y="1663256"/>
            <a:ext cx="5060008" cy="45259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</a:rPr>
              <a:t>NUREG/CR-6115 PWR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rPr>
              <a:t>基准题验证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defRPr/>
            </a:pPr>
            <a:r>
              <a:rPr lang="zh-CN" altLang="en-US" sz="1600" dirty="0">
                <a:latin typeface="+mn-ea"/>
              </a:rPr>
              <a:t>堆芯含有</a:t>
            </a:r>
            <a:r>
              <a:rPr lang="en-US" altLang="zh-CN" sz="1600" dirty="0">
                <a:latin typeface="+mn-ea"/>
              </a:rPr>
              <a:t>204</a:t>
            </a:r>
            <a:r>
              <a:rPr lang="zh-CN" altLang="en-US" sz="1600" dirty="0">
                <a:latin typeface="+mn-ea"/>
              </a:rPr>
              <a:t>个燃耗深度不同的燃料组件，燃料组件给出了</a:t>
            </a:r>
            <a:r>
              <a:rPr lang="en-US" altLang="zh-CN" sz="1600" dirty="0">
                <a:latin typeface="+mn-ea"/>
              </a:rPr>
              <a:t>15×15</a:t>
            </a:r>
            <a:r>
              <a:rPr lang="zh-CN" altLang="en-US" sz="1600" dirty="0">
                <a:latin typeface="+mn-ea"/>
              </a:rPr>
              <a:t>的功率分布，</a:t>
            </a:r>
            <a:r>
              <a:rPr lang="en-US" altLang="zh-CN" sz="1600" dirty="0">
                <a:latin typeface="+mn-ea"/>
              </a:rPr>
              <a:t>1/8</a:t>
            </a:r>
            <a:r>
              <a:rPr lang="zh-CN" altLang="en-US" sz="1600" dirty="0">
                <a:latin typeface="+mn-ea"/>
              </a:rPr>
              <a:t>反应堆</a:t>
            </a:r>
            <a:r>
              <a:rPr lang="zh-CN" altLang="en-US" sz="1600" dirty="0" smtClean="0">
                <a:latin typeface="+mn-ea"/>
              </a:rPr>
              <a:t>精细结构</a:t>
            </a:r>
            <a:endParaRPr lang="en-US" altLang="zh-CN" sz="1600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endParaRPr lang="zh-CN" altLang="en-US" sz="1600" dirty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>
                <a:latin typeface="+mn-ea"/>
              </a:rPr>
              <a:t>MCNP4A(</a:t>
            </a:r>
            <a:r>
              <a:rPr lang="zh-CN" altLang="en-US" sz="1600" dirty="0">
                <a:latin typeface="+mn-ea"/>
              </a:rPr>
              <a:t>几何分裂和轮盘赌</a:t>
            </a:r>
            <a:r>
              <a:rPr lang="en-US" altLang="zh-CN" sz="1600" dirty="0">
                <a:latin typeface="+mn-ea"/>
              </a:rPr>
              <a:t>)</a:t>
            </a:r>
            <a:r>
              <a:rPr lang="zh-CN" altLang="en-US" sz="1600" dirty="0">
                <a:latin typeface="+mn-ea"/>
              </a:rPr>
              <a:t>和</a:t>
            </a:r>
            <a:r>
              <a:rPr lang="en-US" altLang="zh-CN" sz="1600" dirty="0">
                <a:latin typeface="+mn-ea"/>
              </a:rPr>
              <a:t>DORT</a:t>
            </a:r>
            <a:r>
              <a:rPr lang="zh-CN" altLang="en-US" sz="1600" dirty="0">
                <a:latin typeface="+mn-ea"/>
              </a:rPr>
              <a:t>中子参考</a:t>
            </a:r>
            <a:r>
              <a:rPr lang="zh-CN" altLang="en-US" sz="1600" dirty="0" smtClean="0">
                <a:latin typeface="+mn-ea"/>
              </a:rPr>
              <a:t>解</a:t>
            </a:r>
            <a:endParaRPr lang="en-US" altLang="zh-CN" sz="1600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endParaRPr lang="zh-CN" altLang="en-US" sz="1600" dirty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zh-CN" altLang="en-US" sz="1600" dirty="0">
                <a:latin typeface="+mn-ea"/>
              </a:rPr>
              <a:t>混凝土生物屏蔽体的厚度是</a:t>
            </a:r>
            <a:r>
              <a:rPr lang="en-US" altLang="zh-CN" sz="1600" dirty="0">
                <a:latin typeface="+mn-ea"/>
              </a:rPr>
              <a:t>216.36cm</a:t>
            </a:r>
            <a:r>
              <a:rPr lang="zh-CN" altLang="en-US" sz="1600" dirty="0">
                <a:latin typeface="+mn-ea"/>
              </a:rPr>
              <a:t>，但采用厚度只有</a:t>
            </a:r>
            <a:r>
              <a:rPr lang="en-US" altLang="zh-CN" sz="1600" dirty="0">
                <a:latin typeface="+mn-ea"/>
              </a:rPr>
              <a:t>45.085cm</a:t>
            </a:r>
            <a:r>
              <a:rPr lang="zh-CN" altLang="en-US" sz="1600" dirty="0">
                <a:latin typeface="+mn-ea"/>
              </a:rPr>
              <a:t>，没有计算</a:t>
            </a:r>
            <a:r>
              <a:rPr lang="zh-CN" altLang="en-US" sz="1600" dirty="0" smtClean="0">
                <a:latin typeface="+mn-ea"/>
              </a:rPr>
              <a:t>数据</a:t>
            </a:r>
            <a:endParaRPr lang="en-US" altLang="zh-CN" sz="1600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endParaRPr lang="zh-CN" altLang="en-US" sz="1600" dirty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zh-CN" altLang="en-US" sz="1600" dirty="0">
                <a:latin typeface="+mn-ea"/>
              </a:rPr>
              <a:t>用</a:t>
            </a:r>
            <a:r>
              <a:rPr lang="en-US" altLang="zh-CN" sz="1600" dirty="0">
                <a:latin typeface="+mn-ea"/>
              </a:rPr>
              <a:t>FOM </a:t>
            </a:r>
            <a:r>
              <a:rPr lang="zh-CN" altLang="en-US" sz="1600" dirty="0">
                <a:latin typeface="+mn-ea"/>
              </a:rPr>
              <a:t>衡量</a:t>
            </a:r>
            <a:r>
              <a:rPr lang="zh-CN" altLang="en-US" sz="1600" dirty="0" smtClean="0">
                <a:latin typeface="+mn-ea"/>
              </a:rPr>
              <a:t>计算效率</a:t>
            </a:r>
            <a:endParaRPr lang="en-US" altLang="zh-CN" sz="1600" dirty="0" smtClean="0">
              <a:latin typeface="+mn-ea"/>
            </a:endParaRPr>
          </a:p>
          <a:p>
            <a:pPr lvl="1">
              <a:lnSpc>
                <a:spcPct val="100000"/>
              </a:lnSpc>
              <a:defRPr/>
            </a:pPr>
            <a:endParaRPr lang="zh-CN" altLang="en-US" sz="1400" dirty="0">
              <a:latin typeface="+mn-ea"/>
            </a:endParaRPr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0956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00309" y="260350"/>
            <a:ext cx="10812647" cy="1066800"/>
          </a:xfrm>
        </p:spPr>
        <p:txBody>
          <a:bodyPr/>
          <a:lstStyle/>
          <a:p>
            <a:r>
              <a:rPr lang="en-US" altLang="zh-CN" dirty="0"/>
              <a:t>NUREG/CR-6115 PWR</a:t>
            </a:r>
            <a:r>
              <a:rPr lang="zh-CN" altLang="en-US" dirty="0"/>
              <a:t>基准题验证</a:t>
            </a:r>
          </a:p>
        </p:txBody>
      </p:sp>
      <p:pic>
        <p:nvPicPr>
          <p:cNvPr id="8" name="图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2076"/>
          <a:stretch/>
        </p:blipFill>
        <p:spPr bwMode="auto">
          <a:xfrm>
            <a:off x="-22213" y="1549461"/>
            <a:ext cx="3186815" cy="2149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67" y="3834045"/>
            <a:ext cx="3407023" cy="179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69" y="2168860"/>
            <a:ext cx="3481665" cy="40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300378" y="1377571"/>
            <a:ext cx="9020308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堆芯内</a:t>
            </a:r>
            <a:r>
              <a:rPr lang="zh-CN" altLang="en-US" sz="20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能谱</a:t>
            </a:r>
            <a:r>
              <a:rPr lang="zh-CN" altLang="en-US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分布</a:t>
            </a:r>
            <a:r>
              <a:rPr lang="en-US" altLang="zh-CN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(</a:t>
            </a:r>
            <a:r>
              <a:rPr lang="en-US" altLang="zh-CN" sz="20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r=320.06 cm, z=177.27 cm and θ=9.5</a:t>
            </a:r>
            <a:r>
              <a:rPr lang="zh-CN" altLang="zh-CN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°</a:t>
            </a:r>
            <a:r>
              <a:rPr lang="en-US" altLang="zh-CN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05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00309" y="260350"/>
            <a:ext cx="10812647" cy="1066800"/>
          </a:xfrm>
        </p:spPr>
        <p:txBody>
          <a:bodyPr/>
          <a:lstStyle/>
          <a:p>
            <a:r>
              <a:rPr lang="en-US" altLang="zh-CN" dirty="0"/>
              <a:t>NUREG/CR-6115 PWR</a:t>
            </a:r>
            <a:r>
              <a:rPr lang="zh-CN" altLang="en-US" dirty="0"/>
              <a:t>基准题验证</a:t>
            </a:r>
          </a:p>
        </p:txBody>
      </p:sp>
      <p:pic>
        <p:nvPicPr>
          <p:cNvPr id="8" name="图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2076"/>
          <a:stretch/>
        </p:blipFill>
        <p:spPr bwMode="auto">
          <a:xfrm>
            <a:off x="382119" y="2115753"/>
            <a:ext cx="3618926" cy="2532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268760"/>
            <a:ext cx="3499676" cy="1022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生物屏蔽层（混凝土）</a:t>
            </a:r>
            <a:endParaRPr lang="en-US" altLang="zh-CN" sz="2000" b="0" dirty="0" smtClean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lvl="1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zh-CN" altLang="en-US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中子、光子通量径向分布</a:t>
            </a:r>
            <a:endParaRPr lang="en-US" altLang="zh-CN" sz="20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5385" r="4641" b="1669"/>
          <a:stretch/>
        </p:blipFill>
        <p:spPr bwMode="auto">
          <a:xfrm>
            <a:off x="409897" y="4564332"/>
            <a:ext cx="3618926" cy="2398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77" y="1313765"/>
            <a:ext cx="604734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492639" y="2528900"/>
            <a:ext cx="405045" cy="1350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57424" y="2528900"/>
            <a:ext cx="405045" cy="1350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97284" y="3786578"/>
            <a:ext cx="374173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itchFamily="2" charset="2"/>
              <a:buChar char="v"/>
            </a:pPr>
            <a:r>
              <a:rPr lang="en-US" altLang="zh-CN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FOM</a:t>
            </a:r>
            <a:r>
              <a:rPr lang="zh-CN" altLang="en-US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因子提高最高</a:t>
            </a:r>
            <a:r>
              <a:rPr lang="zh-CN" altLang="en-US" sz="1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达到</a:t>
            </a:r>
            <a:r>
              <a:rPr lang="en-US" altLang="zh-CN" sz="1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4</a:t>
            </a:r>
            <a:r>
              <a:rPr lang="zh-CN" altLang="en-US" sz="1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个量级</a:t>
            </a:r>
          </a:p>
        </p:txBody>
      </p:sp>
    </p:spTree>
    <p:extLst>
      <p:ext uri="{BB962C8B-B14F-4D97-AF65-F5344CB8AC3E}">
        <p14:creationId xmlns:p14="http://schemas.microsoft.com/office/powerpoint/2010/main" val="40102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504954" y="1412776"/>
            <a:ext cx="5184576" cy="728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先进核设施及辐射装置要求精细化屏蔽计算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ITER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聚变装置、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医用加速器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b="1" dirty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zh-CN" altLang="en-US" dirty="0"/>
              <a:t>精细化辐射屏蔽设计与分析的需求</a:t>
            </a:r>
            <a:endParaRPr lang="zh-CN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1238722" y="1412776"/>
            <a:ext cx="4248472" cy="801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屏蔽设计是一个多因素的最优方案求解                                  </a:t>
            </a:r>
            <a:endParaRPr lang="en-US" altLang="zh-CN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屏蔽体防护效果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屏蔽材料结构性能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耐用性、稳定性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经济成本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工程可行性</a:t>
            </a:r>
            <a:endParaRPr lang="en-US" altLang="zh-CN" sz="14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14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54" y="4150842"/>
            <a:ext cx="3196695" cy="213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18" y="3877123"/>
            <a:ext cx="3024336" cy="26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1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238722" y="1412776"/>
            <a:ext cx="871296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itchFamily="34" charset="-122"/>
              </a:rPr>
              <a:t>军科院辐照室弧形迷宫验证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  <a:defRPr/>
            </a:pP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辐照实验室高度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400cm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，半径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450cm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，屏蔽体材料是混凝土，厚度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200cm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；迷宫高度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200cm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，宽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180cm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。</a:t>
            </a:r>
            <a:endParaRPr lang="en-US" altLang="zh-CN" sz="1600" b="0" dirty="0">
              <a:solidFill>
                <a:srgbClr val="003399"/>
              </a:solidFill>
              <a:latin typeface="+mn-ea"/>
              <a:ea typeface="微软雅黑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  <a:defRPr/>
            </a:pP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采用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 60Co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作为源项，射线能量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1.33MeV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和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1.17MeV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，放置在辐照实验室的中间，距离地面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100cm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，距离天花板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300cm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，距离源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100cm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处的</a:t>
            </a:r>
            <a:r>
              <a:rPr lang="zh-CN" altLang="en-US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吸收剂量率为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26Gy·m2/min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。</a:t>
            </a:r>
            <a:endParaRPr lang="en-US" altLang="zh-CN" sz="1600" b="0" dirty="0">
              <a:solidFill>
                <a:srgbClr val="003399"/>
              </a:solidFill>
              <a:latin typeface="+mn-ea"/>
              <a:ea typeface="微软雅黑" pitchFamily="34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/>
              <a:t>军科院辐照室弧形迷宫验证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44" y="3582601"/>
            <a:ext cx="5143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10" y="3969060"/>
            <a:ext cx="2836685" cy="20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1238722" y="1412777"/>
            <a:ext cx="4788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itchFamily="34" charset="-122"/>
              </a:rPr>
              <a:t>军科院辐照室弧形迷宫验证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A-MC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程序计算的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NPS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为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2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×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109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，已达到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MCNP5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模拟粒子数的上限，计算时间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T 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为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1893min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；</a:t>
            </a:r>
            <a:endParaRPr lang="en-US" altLang="zh-CN" sz="1600" b="0" dirty="0">
              <a:solidFill>
                <a:srgbClr val="003399"/>
              </a:solidFill>
              <a:latin typeface="+mn-ea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FPAIS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程序在迷宫入口处和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4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个统计区域之间引入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4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个引导面，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NPS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为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106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，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T 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为</a:t>
            </a:r>
            <a:r>
              <a:rPr lang="en-US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64min</a:t>
            </a:r>
            <a:r>
              <a:rPr lang="zh-CN" altLang="zh-CN" sz="1600" b="0" dirty="0">
                <a:solidFill>
                  <a:srgbClr val="003399"/>
                </a:solidFill>
                <a:latin typeface="+mn-ea"/>
                <a:ea typeface="微软雅黑" pitchFamily="34" charset="-122"/>
              </a:rPr>
              <a:t>。</a:t>
            </a:r>
            <a:endParaRPr lang="en-US" altLang="zh-CN" sz="1600" b="0" dirty="0">
              <a:solidFill>
                <a:srgbClr val="003399"/>
              </a:solidFill>
              <a:latin typeface="+mn-ea"/>
              <a:ea typeface="微软雅黑" pitchFamily="34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/>
              <a:t>军科院辐照室弧形迷宫验证</a:t>
            </a:r>
            <a:endParaRPr lang="zh-CN" altLang="zh-CN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70" y="3622274"/>
            <a:ext cx="4876775" cy="200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29" y="1583795"/>
            <a:ext cx="3059250" cy="215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08460" y="5602294"/>
            <a:ext cx="31838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itchFamily="2" charset="2"/>
              <a:buChar char="v"/>
            </a:pPr>
            <a:r>
              <a:rPr lang="en-US" altLang="zh-CN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FOM</a:t>
            </a:r>
            <a:r>
              <a:rPr lang="zh-CN" altLang="en-US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因子提高</a:t>
            </a:r>
            <a:r>
              <a:rPr lang="en-US" altLang="zh-CN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1</a:t>
            </a:r>
            <a:r>
              <a:rPr lang="zh-CN" altLang="en-US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到</a:t>
            </a:r>
            <a:r>
              <a:rPr lang="en-US" altLang="zh-CN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3</a:t>
            </a:r>
            <a:r>
              <a:rPr lang="zh-CN" altLang="en-US" sz="1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个</a:t>
            </a:r>
            <a:r>
              <a:rPr lang="zh-CN" altLang="en-US" sz="1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量级</a:t>
            </a:r>
          </a:p>
        </p:txBody>
      </p:sp>
      <p:sp>
        <p:nvSpPr>
          <p:cNvPr id="24" name="矩形 23"/>
          <p:cNvSpPr/>
          <p:nvPr/>
        </p:nvSpPr>
        <p:spPr>
          <a:xfrm>
            <a:off x="3959929" y="4587694"/>
            <a:ext cx="450050" cy="810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445094" y="4542689"/>
            <a:ext cx="450050" cy="810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398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30175"/>
            <a:ext cx="10974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n"/>
              <a:defRPr/>
            </a:pPr>
            <a:endParaRPr lang="zh-CN" altLang="zh-CN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总结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RShieldMC</a:t>
            </a:r>
            <a:r>
              <a:rPr lang="zh-CN" altLang="en-US" dirty="0" smtClean="0"/>
              <a:t>程序</a:t>
            </a:r>
            <a:r>
              <a:rPr lang="zh-CN" altLang="en-US" dirty="0"/>
              <a:t>物理内核完备</a:t>
            </a:r>
            <a:r>
              <a:rPr lang="zh-CN" altLang="en-US" dirty="0" smtClean="0"/>
              <a:t>，具有计算中子、光子、电子屏蔽模拟的能力。</a:t>
            </a:r>
            <a:endParaRPr lang="en-US" altLang="zh-CN" dirty="0"/>
          </a:p>
          <a:p>
            <a:pPr lvl="1"/>
            <a:r>
              <a:rPr lang="zh-CN" altLang="en-US" sz="1800" dirty="0" smtClean="0"/>
              <a:t>蒙卡几何可视化建模工具及</a:t>
            </a:r>
            <a:r>
              <a:rPr lang="en-US" altLang="zh-CN" sz="1800" dirty="0" smtClean="0"/>
              <a:t>CAD</a:t>
            </a:r>
            <a:r>
              <a:rPr lang="zh-CN" altLang="en-US" sz="1800" dirty="0"/>
              <a:t>三维模型到蒙卡几何的快速自动</a:t>
            </a:r>
            <a:r>
              <a:rPr lang="zh-CN" altLang="en-US" sz="1800" dirty="0" smtClean="0"/>
              <a:t>转换程序， 提高了蒙卡几何输入的效率。</a:t>
            </a:r>
            <a:endParaRPr lang="en-US" altLang="zh-CN" sz="1800" dirty="0"/>
          </a:p>
          <a:p>
            <a:pPr lvl="1"/>
            <a:r>
              <a:rPr lang="zh-CN" altLang="en-US" sz="1800" dirty="0" smtClean="0"/>
              <a:t>中子</a:t>
            </a:r>
            <a:r>
              <a:rPr lang="en-US" altLang="zh-CN" sz="1800" dirty="0"/>
              <a:t>-</a:t>
            </a:r>
            <a:r>
              <a:rPr lang="zh-CN" altLang="en-US" sz="1800" dirty="0"/>
              <a:t>光子全耦合自动重要抽样</a:t>
            </a:r>
            <a:r>
              <a:rPr lang="zh-CN" altLang="en-US" sz="1800" dirty="0" smtClean="0"/>
              <a:t>方法及</a:t>
            </a:r>
            <a:r>
              <a:rPr lang="zh-CN" altLang="en-US" sz="1800" dirty="0"/>
              <a:t>强迫指向自动重要抽样方法</a:t>
            </a:r>
            <a:r>
              <a:rPr lang="zh-CN" altLang="en-US" sz="1800" dirty="0" smtClean="0"/>
              <a:t>，分别实现了中子</a:t>
            </a:r>
            <a:r>
              <a:rPr lang="en-US" altLang="zh-CN" sz="1800" dirty="0"/>
              <a:t>-</a:t>
            </a:r>
            <a:r>
              <a:rPr lang="zh-CN" altLang="en-US" sz="1800" dirty="0"/>
              <a:t>光子耦合输运深穿透</a:t>
            </a:r>
            <a:r>
              <a:rPr lang="zh-CN" altLang="en-US" sz="1800" dirty="0" smtClean="0"/>
              <a:t>问题，及</a:t>
            </a:r>
            <a:r>
              <a:rPr lang="zh-CN" altLang="en-US" sz="1800" dirty="0"/>
              <a:t>迷宫、孔道等复杂屏蔽结构蒙卡计算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高效精准求解</a:t>
            </a:r>
            <a:r>
              <a:rPr lang="zh-CN" altLang="en-US" sz="1800" dirty="0" smtClean="0"/>
              <a:t>。</a:t>
            </a:r>
            <a:endParaRPr lang="en-US" altLang="zh-CN" sz="1800" dirty="0"/>
          </a:p>
          <a:p>
            <a:pPr lvl="1"/>
            <a:r>
              <a:rPr lang="zh-CN" altLang="en-US" sz="1800" dirty="0" smtClean="0"/>
              <a:t>几何与剂量场融合显示程序，实现了蒙卡计算结果的三维可视化</a:t>
            </a:r>
            <a:endParaRPr lang="en-US" altLang="zh-CN" sz="1800" dirty="0" smtClean="0"/>
          </a:p>
          <a:p>
            <a:pPr lvl="1"/>
            <a:endParaRPr lang="zh-CN" altLang="en-US" sz="1800" dirty="0"/>
          </a:p>
          <a:p>
            <a:endParaRPr lang="en-US" altLang="zh-CN" sz="1800" dirty="0" smtClean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3152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30175"/>
            <a:ext cx="10974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n"/>
              <a:defRPr/>
            </a:pPr>
            <a:endParaRPr lang="zh-CN" altLang="zh-CN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展望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 smtClean="0"/>
              <a:t>RShieldMC</a:t>
            </a:r>
            <a:r>
              <a:rPr lang="zh-CN" altLang="en-US" sz="2000" dirty="0"/>
              <a:t>在通用减方差技巧、混合几何</a:t>
            </a:r>
            <a:r>
              <a:rPr lang="zh-CN" altLang="en-US" sz="2000" dirty="0" smtClean="0"/>
              <a:t>处理和</a:t>
            </a:r>
            <a:r>
              <a:rPr lang="zh-CN" altLang="en-US" sz="2000" dirty="0"/>
              <a:t>并行计算等方面均具有</a:t>
            </a:r>
            <a:r>
              <a:rPr lang="zh-CN" altLang="en-US" sz="2000" dirty="0" smtClean="0"/>
              <a:t>改进空间。</a:t>
            </a:r>
            <a:endParaRPr lang="zh-CN" altLang="en-US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CNP-AIS</a:t>
            </a:r>
            <a:r>
              <a:rPr lang="zh-CN" altLang="en-US" sz="2000" dirty="0"/>
              <a:t>和</a:t>
            </a:r>
            <a:r>
              <a:rPr lang="en-US" altLang="zh-CN" sz="2000" dirty="0"/>
              <a:t>FPAIS</a:t>
            </a:r>
            <a:r>
              <a:rPr lang="zh-CN" altLang="en-US" sz="2000" dirty="0"/>
              <a:t>方法各自具有问题的适用性，未来考虑对于一些更加复杂的大型屏蔽结构，如同时存在深穿透和迷宫屏蔽的蒙卡计算问题，综合运用</a:t>
            </a:r>
            <a:r>
              <a:rPr lang="en-US" altLang="zh-CN" sz="2000" dirty="0"/>
              <a:t>CNP-AIS</a:t>
            </a:r>
            <a:r>
              <a:rPr lang="zh-CN" altLang="en-US" sz="2000" dirty="0"/>
              <a:t>和</a:t>
            </a:r>
            <a:r>
              <a:rPr lang="en-US" altLang="zh-CN" sz="2000" dirty="0"/>
              <a:t>FPAIS</a:t>
            </a:r>
            <a:r>
              <a:rPr lang="zh-CN" altLang="en-US" sz="2000" dirty="0"/>
              <a:t>方法来得到最优的问题求解途径。</a:t>
            </a:r>
          </a:p>
          <a:p>
            <a:endParaRPr lang="zh-CN" altLang="en-US" sz="1600" dirty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931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研发及测试团队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000" dirty="0" smtClean="0"/>
          </a:p>
          <a:p>
            <a:endParaRPr lang="zh-CN" altLang="en-US" sz="1600" dirty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262169" y="1313765"/>
            <a:ext cx="4847021" cy="4525963"/>
          </a:xfrm>
        </p:spPr>
        <p:txBody>
          <a:bodyPr/>
          <a:lstStyle/>
          <a:p>
            <a:r>
              <a:rPr lang="zh-CN" altLang="en-US" sz="2000" dirty="0" smtClean="0"/>
              <a:t>程序研发测试负责人 武祯 高工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测试团队</a:t>
            </a:r>
            <a:endParaRPr lang="en-US" altLang="zh-CN" sz="1800" dirty="0" smtClean="0"/>
          </a:p>
          <a:p>
            <a:pPr marL="457200" lvl="1" indent="0"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杲申</a:t>
            </a:r>
            <a:r>
              <a:rPr lang="zh-CN" altLang="en-US" sz="1400" dirty="0" smtClean="0">
                <a:solidFill>
                  <a:schemeClr val="tx1"/>
                </a:solidFill>
              </a:rPr>
              <a:t>申、叶新红、明申金、任丽、王鑫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杨恒江、陈宜正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内容占位符 3"/>
          <p:cNvSpPr txBox="1">
            <a:spLocks/>
          </p:cNvSpPr>
          <p:nvPr/>
        </p:nvSpPr>
        <p:spPr bwMode="auto">
          <a:xfrm>
            <a:off x="581650" y="1313765"/>
            <a:ext cx="49384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v"/>
              <a:defRPr sz="24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ì"/>
              <a:defRPr sz="2000" baseline="0">
                <a:solidFill>
                  <a:srgbClr val="003399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ä"/>
              <a:defRPr sz="2400">
                <a:solidFill>
                  <a:srgbClr val="CC0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z"/>
              <a:defRPr sz="1500">
                <a:solidFill>
                  <a:srgbClr val="A5002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Ü"/>
              <a:defRPr sz="1300">
                <a:solidFill>
                  <a:srgbClr val="663300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zh-CN" altLang="en-US" sz="2000" b="0" kern="0" dirty="0" smtClean="0"/>
              <a:t>课题总负责人 </a:t>
            </a:r>
            <a:r>
              <a:rPr lang="zh-CN" altLang="en-US" sz="2000" b="0" kern="0" dirty="0" smtClean="0"/>
              <a:t>李君利 教授</a:t>
            </a:r>
            <a:endParaRPr lang="en-US" altLang="zh-CN" sz="2000" b="0" kern="0" dirty="0"/>
          </a:p>
          <a:p>
            <a:pPr lvl="1"/>
            <a:r>
              <a:rPr lang="zh-CN" altLang="en-US" sz="1600" b="0" kern="0" dirty="0" smtClean="0"/>
              <a:t> </a:t>
            </a:r>
            <a:r>
              <a:rPr lang="zh-CN" altLang="en-US" sz="1800" b="0" kern="0" dirty="0" smtClean="0"/>
              <a:t>研发团队</a:t>
            </a:r>
            <a:endParaRPr lang="en-US" altLang="zh-CN" sz="1800" b="0" kern="0" dirty="0" smtClean="0"/>
          </a:p>
          <a:p>
            <a:endParaRPr lang="zh-CN" altLang="en-US" b="0" kern="0" dirty="0" smtClean="0"/>
          </a:p>
          <a:p>
            <a:endParaRPr lang="zh-CN" altLang="en-US" b="0" kern="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9" y="2303875"/>
            <a:ext cx="3960440" cy="45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0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05985" y="1925960"/>
            <a:ext cx="9328230" cy="1143000"/>
          </a:xfrm>
        </p:spPr>
        <p:txBody>
          <a:bodyPr/>
          <a:lstStyle/>
          <a:p>
            <a:r>
              <a:rPr lang="zh-CN" altLang="en-US" sz="6600" dirty="0" smtClean="0"/>
              <a:t>谢谢！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3152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5195" y="254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519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738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b="1" dirty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 </a:t>
            </a:r>
            <a:r>
              <a:rPr lang="zh-CN" altLang="en-US" dirty="0"/>
              <a:t>蒙特卡罗方法是辐射屏蔽计算的发展方向</a:t>
            </a:r>
            <a:endParaRPr lang="zh-CN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1238722" y="1412776"/>
            <a:ext cx="8712968" cy="788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sz="18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经验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/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半经验公式</a:t>
            </a:r>
            <a:endParaRPr lang="en-US" altLang="zh-CN" sz="18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求解过程简单，精度不够，适用范围非常有限</a:t>
            </a:r>
            <a:endParaRPr lang="en-US" altLang="zh-CN" sz="12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[1] </a:t>
            </a:r>
            <a:r>
              <a:rPr lang="en-US" altLang="zh-CN" sz="9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Rohrig</a:t>
            </a: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, Norman. Structural Shielding Design and Evaluation for Megavoltage X- and Gamma-Ray Radiotherapy Facilities, NCRP Report No. 151.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sz="18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理论解析方法</a:t>
            </a:r>
            <a:endParaRPr lang="en-US" altLang="zh-CN" sz="18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点核积分法，如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QAD-CG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，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PKI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程序等，求解快；普遍采用近似处理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(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散射贡献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)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而不够精确</a:t>
            </a:r>
            <a:endParaRPr lang="en-US" altLang="zh-CN" sz="12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[2] Chapman C, Hagan W H, Simmons G L. QAD-CG/MS A Multiple Source, Combinatorial Geometry Version of QAO-P5A, A Point Kernel Shielding Cod.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sz="18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确定论方法</a:t>
            </a:r>
            <a:endParaRPr lang="en-US" altLang="zh-CN" sz="18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离散纵标法（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SN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）、球谐函数法（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PN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）、特征线法（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MOC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）、有限元法；</a:t>
            </a:r>
            <a:endParaRPr lang="en-US" altLang="zh-CN" sz="12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程序有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DORT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、</a:t>
            </a:r>
            <a:r>
              <a:rPr lang="en-US" altLang="zh-CN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TORT</a:t>
            </a: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等；求解速度较快，但处理复杂几何、精确源描述时存在缺陷</a:t>
            </a:r>
            <a:endParaRPr lang="en-US" altLang="zh-CN" sz="12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[3] </a:t>
            </a:r>
            <a:r>
              <a:rPr lang="en-US" altLang="zh-CN" sz="9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Azmy</a:t>
            </a: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 Y </a:t>
            </a:r>
            <a:r>
              <a:rPr lang="en-US" altLang="zh-CN" sz="9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Y</a:t>
            </a: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, </a:t>
            </a:r>
            <a:r>
              <a:rPr lang="en-US" altLang="zh-CN" sz="9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Gallmeier</a:t>
            </a: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 F X, Lillie D A. TORT solutions for the 3D radiation transport benchmarks for simple geometries with void region.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zh-CN" altLang="en-US" sz="18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蒙卡方法</a:t>
            </a:r>
            <a:endParaRPr lang="en-US" altLang="zh-CN" sz="18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zh-CN" altLang="en-US" sz="12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精确描述几何、物理、粒子行为，越来越受重视</a:t>
            </a:r>
            <a:endParaRPr lang="en-US" altLang="zh-CN" sz="12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ì"/>
            </a:pP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[4] Loughlin M J, </a:t>
            </a:r>
            <a:r>
              <a:rPr lang="en-US" altLang="zh-CN" sz="9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Batistoni</a:t>
            </a: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 P, </a:t>
            </a:r>
            <a:r>
              <a:rPr lang="en-US" altLang="zh-CN" sz="900" b="0" dirty="0" err="1">
                <a:solidFill>
                  <a:srgbClr val="003399"/>
                </a:solidFill>
                <a:latin typeface="+mn-lt"/>
                <a:ea typeface="微软雅黑" pitchFamily="34" charset="-122"/>
              </a:rPr>
              <a:t>Sawan</a:t>
            </a:r>
            <a:r>
              <a:rPr lang="en-US" altLang="zh-CN" sz="9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 M, et al. ITER nuclear analysis strategy and requirements.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24B506-851B-4CBD-BC03-757D464E7FA5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470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3811" y="130175"/>
            <a:ext cx="10974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n"/>
              <a:defRPr/>
            </a:pPr>
            <a:endParaRPr lang="zh-CN" altLang="zh-CN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/>
              <a:t>RShieldMC</a:t>
            </a:r>
            <a:r>
              <a:rPr lang="zh-CN" altLang="en-US" dirty="0" smtClean="0"/>
              <a:t>课题背景</a:t>
            </a:r>
            <a:endParaRPr lang="zh-CN" altLang="en-US" sz="28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dirty="0" smtClean="0">
                <a:latin typeface="微软雅黑" panose="020B0503020204020204" pitchFamily="34" charset="-122"/>
              </a:rPr>
              <a:t>所属课题</a:t>
            </a:r>
            <a:r>
              <a:rPr lang="zh-CN" altLang="en-US" dirty="0">
                <a:latin typeface="微软雅黑" panose="020B0503020204020204" pitchFamily="34" charset="-122"/>
              </a:rPr>
              <a:t>名称</a:t>
            </a:r>
            <a:r>
              <a:rPr lang="zh-CN" altLang="en-US" dirty="0" smtClean="0">
                <a:latin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</a:rPr>
              <a:t>CAP1400 </a:t>
            </a:r>
            <a:r>
              <a:rPr lang="zh-CN" altLang="en-US" dirty="0">
                <a:latin typeface="微软雅黑" panose="020B0503020204020204" pitchFamily="34" charset="-122"/>
              </a:rPr>
              <a:t>辐射防护审评关键技术</a:t>
            </a:r>
            <a:r>
              <a:rPr lang="zh-CN" altLang="en-US" dirty="0" smtClean="0">
                <a:latin typeface="微软雅黑" panose="020B0503020204020204" pitchFamily="34" charset="-122"/>
              </a:rPr>
              <a:t>研究及软件</a:t>
            </a:r>
            <a:r>
              <a:rPr lang="zh-CN" altLang="en-US" dirty="0">
                <a:latin typeface="微软雅黑" panose="020B0503020204020204" pitchFamily="34" charset="-122"/>
              </a:rPr>
              <a:t>系统</a:t>
            </a:r>
            <a:r>
              <a:rPr lang="zh-CN" altLang="en-US" dirty="0" smtClean="0">
                <a:latin typeface="微软雅黑" panose="020B0503020204020204" pitchFamily="34" charset="-122"/>
              </a:rPr>
              <a:t>研发</a:t>
            </a:r>
            <a:endParaRPr lang="en-US" altLang="zh-CN" dirty="0" smtClean="0">
              <a:latin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</a:rPr>
              <a:t>所属</a:t>
            </a:r>
            <a:r>
              <a:rPr lang="zh-CN" altLang="en-US" sz="1800" dirty="0">
                <a:latin typeface="微软雅黑" panose="020B0503020204020204" pitchFamily="34" charset="-122"/>
              </a:rPr>
              <a:t>项目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</a:rPr>
              <a:t>CAP1400 </a:t>
            </a:r>
            <a:r>
              <a:rPr lang="zh-CN" altLang="en-US" sz="1800" dirty="0">
                <a:latin typeface="微软雅黑" panose="020B0503020204020204" pitchFamily="34" charset="-122"/>
              </a:rPr>
              <a:t>安全审评关键技术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研究</a:t>
            </a:r>
            <a:endParaRPr lang="en-US" altLang="zh-CN" sz="1800" dirty="0" smtClean="0">
              <a:latin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</a:rPr>
              <a:t>项目类型：</a:t>
            </a:r>
            <a:r>
              <a:rPr lang="zh-CN" altLang="en-US" sz="1800" dirty="0"/>
              <a:t>大型先进压水堆核电站国家科技重大专项</a:t>
            </a:r>
            <a:endParaRPr lang="en-US" altLang="zh-CN" sz="1800" dirty="0">
              <a:latin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</a:rPr>
              <a:t>课题申请单位：</a:t>
            </a:r>
            <a:r>
              <a:rPr lang="zh-CN" altLang="en-US" sz="1800" dirty="0">
                <a:latin typeface="微软雅黑" panose="020B0503020204020204" pitchFamily="34" charset="-122"/>
              </a:rPr>
              <a:t>环保部核与辐射安全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中心</a:t>
            </a:r>
            <a:endParaRPr lang="en-US" altLang="zh-CN" sz="1800" dirty="0" smtClean="0">
              <a:latin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</a:rPr>
              <a:t>课题联合单位：清华大学</a:t>
            </a:r>
            <a:endParaRPr lang="en-US" altLang="zh-CN" sz="1800" dirty="0" smtClean="0">
              <a:latin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</a:rPr>
              <a:t>课题联合单位负责人：李君利</a:t>
            </a:r>
            <a:endParaRPr lang="en-US" altLang="zh-CN" sz="18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882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30175"/>
            <a:ext cx="10974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993366"/>
                </a:solidFill>
                <a:latin typeface="Times New Roman" pitchFamily="18" charset="0"/>
                <a:ea typeface="隶书" pitchFamily="49" charset="-122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n"/>
              <a:defRPr/>
            </a:pPr>
            <a:endParaRPr lang="zh-CN" altLang="zh-CN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 smtClean="0"/>
              <a:t>RShieldMC</a:t>
            </a:r>
            <a:r>
              <a:rPr lang="zh-CN" altLang="en-US" dirty="0"/>
              <a:t>研究内容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研究内容</a:t>
            </a:r>
            <a:endParaRPr lang="en-US" altLang="zh-CN" dirty="0" smtClean="0"/>
          </a:p>
          <a:p>
            <a:pPr lvl="1"/>
            <a:r>
              <a:rPr lang="zh-CN" altLang="en-US" sz="1800" dirty="0" smtClean="0"/>
              <a:t>针对</a:t>
            </a:r>
            <a:r>
              <a:rPr lang="zh-CN" altLang="en-US" sz="1800" dirty="0"/>
              <a:t>辐射屏蔽等计算需求，开发大型专用蒙特卡罗</a:t>
            </a:r>
            <a:r>
              <a:rPr lang="zh-CN" altLang="en-US" sz="1800" dirty="0" smtClean="0"/>
              <a:t>程序，</a:t>
            </a:r>
            <a:r>
              <a:rPr lang="zh-CN" altLang="en-US" sz="1800" dirty="0"/>
              <a:t>实现中子、光子、</a:t>
            </a:r>
            <a:r>
              <a:rPr lang="zh-CN" altLang="en-US" sz="1800" dirty="0" smtClean="0"/>
              <a:t>电子输运的</a:t>
            </a:r>
            <a:r>
              <a:rPr lang="zh-CN" altLang="en-US" sz="1800" dirty="0"/>
              <a:t>精确模拟</a:t>
            </a:r>
          </a:p>
          <a:p>
            <a:pPr lvl="1"/>
            <a:r>
              <a:rPr lang="zh-CN" altLang="en-US" sz="1800" dirty="0" smtClean="0"/>
              <a:t>针对</a:t>
            </a:r>
            <a:r>
              <a:rPr lang="zh-CN" altLang="en-US" sz="1800" dirty="0"/>
              <a:t>核电站中的特殊辐射屏蔽问题，如深穿透问题、复杂屏蔽结构问题，研发专用的蒙特卡罗计算方法和减方差技巧</a:t>
            </a:r>
          </a:p>
          <a:p>
            <a:pPr lvl="1"/>
            <a:r>
              <a:rPr lang="zh-CN" altLang="en-US" sz="1800" dirty="0" smtClean="0"/>
              <a:t>研发</a:t>
            </a:r>
            <a:r>
              <a:rPr lang="zh-CN" altLang="en-US" sz="1800" dirty="0"/>
              <a:t>空间结构三维输入方法及程序、</a:t>
            </a:r>
            <a:r>
              <a:rPr lang="en-US" altLang="zh-CN" sz="1800" dirty="0"/>
              <a:t>CAD-Monte Carlo</a:t>
            </a:r>
            <a:r>
              <a:rPr lang="zh-CN" altLang="en-US" sz="1800" dirty="0"/>
              <a:t>程序接口以及粒子径迹及三维空间剂量显示模块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05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1931799" y="2033845"/>
            <a:ext cx="5760000" cy="576064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背景</a:t>
            </a:r>
            <a:r>
              <a:rPr lang="zh-CN" altLang="en-US" sz="2000" b="1" dirty="0">
                <a:solidFill>
                  <a:srgbClr val="7030A0"/>
                </a:solidFill>
                <a:latin typeface="微软雅黑"/>
                <a:ea typeface="微软雅黑"/>
              </a:rPr>
              <a:t>与意义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1931799" y="2907655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程序</a:t>
            </a:r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架构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ltGray">
          <a:xfrm>
            <a:off x="1931799" y="3781401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程序测试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ltGray">
          <a:xfrm>
            <a:off x="1931799" y="4655147"/>
            <a:ext cx="5760000" cy="576000"/>
          </a:xfrm>
          <a:prstGeom prst="rect">
            <a:avLst/>
          </a:prstGeom>
          <a:solidFill>
            <a:srgbClr val="E3CFE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180000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总结</a:t>
            </a:r>
            <a:endParaRPr lang="en-US" altLang="zh-CN" sz="20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6870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err="1"/>
              <a:t>RShieldMC</a:t>
            </a:r>
            <a:r>
              <a:rPr lang="zh-CN" altLang="en-US" dirty="0"/>
              <a:t>总体设计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49" y="1448780"/>
            <a:ext cx="8415935" cy="51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30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62057" y="1700214"/>
            <a:ext cx="10100712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几何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sz="1600" dirty="0" smtClean="0"/>
              <a:t>GDML</a:t>
            </a:r>
            <a:r>
              <a:rPr lang="zh-CN" altLang="en-US" sz="1600" dirty="0" smtClean="0"/>
              <a:t>文件输入</a:t>
            </a:r>
            <a:endParaRPr lang="zh-CN" altLang="en-US" sz="1600" dirty="0"/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采用基于体元</a:t>
            </a:r>
            <a:r>
              <a:rPr lang="en-US" altLang="zh-CN" sz="1600" dirty="0"/>
              <a:t>+</a:t>
            </a:r>
            <a:r>
              <a:rPr lang="zh-CN" altLang="en-US" sz="1600" dirty="0"/>
              <a:t>布尔运算</a:t>
            </a:r>
            <a:r>
              <a:rPr lang="en-US" altLang="zh-CN" sz="1600" dirty="0"/>
              <a:t>+</a:t>
            </a:r>
            <a:r>
              <a:rPr lang="zh-CN" altLang="en-US" sz="1600" dirty="0"/>
              <a:t>父子关系描述的</a:t>
            </a:r>
            <a:r>
              <a:rPr lang="en-US" altLang="zh-CN" sz="1600" dirty="0"/>
              <a:t>CSG</a:t>
            </a:r>
            <a:r>
              <a:rPr lang="zh-CN" altLang="en-US" sz="1600" dirty="0"/>
              <a:t>几何模型空间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采用光线跟踪加速算法提升几何运算效率</a:t>
            </a:r>
          </a:p>
          <a:p>
            <a:pPr>
              <a:lnSpc>
                <a:spcPct val="100000"/>
              </a:lnSpc>
            </a:pPr>
            <a:r>
              <a:rPr lang="zh-CN" altLang="en-US" dirty="0" smtClean="0"/>
              <a:t>源</a:t>
            </a:r>
            <a:r>
              <a:rPr lang="zh-CN" altLang="en-US" dirty="0"/>
              <a:t>描述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位置抽样包括点、圆面、矩形面、球面、圆柱面、球体、圆柱体、平行六面体等。能量抽样包括单能分布、指数分布、高斯分布、线性、幂函数、用户自定义能谱等。角度抽样包括各向同性、线束、余弦分布、聚焦分布等。</a:t>
            </a:r>
          </a:p>
          <a:p>
            <a:pPr>
              <a:lnSpc>
                <a:spcPct val="100000"/>
              </a:lnSpc>
            </a:pPr>
            <a:r>
              <a:rPr lang="zh-CN" altLang="en-US" dirty="0" smtClean="0"/>
              <a:t>材料</a:t>
            </a:r>
            <a:r>
              <a:rPr lang="zh-CN" altLang="en-US" dirty="0"/>
              <a:t>与截面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使用连续能量截面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核数据库使用</a:t>
            </a:r>
            <a:r>
              <a:rPr lang="en-US" altLang="zh-CN" sz="1600" dirty="0"/>
              <a:t>ACE(A Compact ENDF)</a:t>
            </a:r>
            <a:r>
              <a:rPr lang="zh-CN" altLang="en-US" sz="1600" dirty="0"/>
              <a:t>和</a:t>
            </a:r>
            <a:r>
              <a:rPr lang="en-US" altLang="zh-CN" sz="1600" dirty="0"/>
              <a:t>G4EMLOW6.3.5</a:t>
            </a:r>
            <a:r>
              <a:rPr lang="zh-CN" altLang="en-US" sz="1600" dirty="0"/>
              <a:t>截面库（电子多重散射）</a:t>
            </a:r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二分法查找，支持线性插值、</a:t>
            </a:r>
            <a:r>
              <a:rPr lang="en-US" altLang="zh-CN" sz="1600" dirty="0"/>
              <a:t>b</a:t>
            </a:r>
            <a:r>
              <a:rPr lang="zh-CN" altLang="en-US" sz="1600" dirty="0"/>
              <a:t>样条插值、对数插值</a:t>
            </a:r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6350"/>
            <a:ext cx="2560638" cy="365125"/>
          </a:xfrm>
          <a:prstGeom prst="rect">
            <a:avLst/>
          </a:prstGeom>
        </p:spPr>
        <p:txBody>
          <a:bodyPr/>
          <a:lstStyle/>
          <a:p>
            <a:fld id="{7224B506-851B-4CBD-BC03-757D464E7FA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8290" y="1412777"/>
            <a:ext cx="10111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290" y="1412777"/>
            <a:ext cx="10111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RShieldMC</a:t>
            </a:r>
            <a:r>
              <a:rPr lang="zh-CN" altLang="en-US" dirty="0"/>
              <a:t>核心模块</a:t>
            </a:r>
          </a:p>
        </p:txBody>
      </p:sp>
    </p:spTree>
    <p:extLst>
      <p:ext uri="{BB962C8B-B14F-4D97-AF65-F5344CB8AC3E}">
        <p14:creationId xmlns:p14="http://schemas.microsoft.com/office/powerpoint/2010/main" val="284797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硕士答辩模版byShanny">
  <a:themeElements>
    <a:clrScheme name="2_硕士答辩模版byShan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硕士答辩模版byShan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硕士答辩模版byShan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硕士答辩模版byShan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硕士答辩模版byShan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硕士答辩模版byShan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硕士答辩模版byShan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硕士答辩模版byShan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26773</TotalTime>
  <Words>2680</Words>
  <Application>Microsoft Office PowerPoint</Application>
  <PresentationFormat>自定义</PresentationFormat>
  <Paragraphs>582</Paragraphs>
  <Slides>35</Slides>
  <Notes>25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2_硕士答辩模版byShanny</vt:lpstr>
      <vt:lpstr>Visio.Drawing.15</vt:lpstr>
      <vt:lpstr>PowerPoint 演示文稿</vt:lpstr>
      <vt:lpstr>目录</vt:lpstr>
      <vt:lpstr>   精细化辐射屏蔽设计与分析的需求</vt:lpstr>
      <vt:lpstr>   蒙特卡罗方法是辐射屏蔽计算的发展方向</vt:lpstr>
      <vt:lpstr>RShieldMC课题背景</vt:lpstr>
      <vt:lpstr>RShieldMC研究内容</vt:lpstr>
      <vt:lpstr>目录</vt:lpstr>
      <vt:lpstr>RShieldMC总体设计</vt:lpstr>
      <vt:lpstr>RShieldMC核心模块</vt:lpstr>
      <vt:lpstr>RShieldMC核心模块</vt:lpstr>
      <vt:lpstr>RShieldMC核心模块-粒子输运框架</vt:lpstr>
      <vt:lpstr>RShieldMC几何相关整体设计</vt:lpstr>
      <vt:lpstr>前处理-三维可视化建模JLAMT</vt:lpstr>
      <vt:lpstr>前处理- CAD显示装配</vt:lpstr>
      <vt:lpstr>PowerPoint 演示文稿</vt:lpstr>
      <vt:lpstr>PowerPoint 演示文稿</vt:lpstr>
      <vt:lpstr>  后处理-三维剂量显示 </vt:lpstr>
      <vt:lpstr> 减方差技巧</vt:lpstr>
      <vt:lpstr> CNP-AIS</vt:lpstr>
      <vt:lpstr> FPAIS</vt:lpstr>
      <vt:lpstr> FPAIS</vt:lpstr>
      <vt:lpstr>程序测试</vt:lpstr>
      <vt:lpstr>RShieldMC程序测试</vt:lpstr>
      <vt:lpstr>CAD转换模块 单个实体测试</vt:lpstr>
      <vt:lpstr>CAD转换模块 加速器模型测试</vt:lpstr>
      <vt:lpstr>  简易反应堆模型验证</vt:lpstr>
      <vt:lpstr>  NUREG/CR-6115 PWR基准题验证</vt:lpstr>
      <vt:lpstr>NUREG/CR-6115 PWR基准题验证</vt:lpstr>
      <vt:lpstr>NUREG/CR-6115 PWR基准题验证</vt:lpstr>
      <vt:lpstr> 军科院辐照室弧形迷宫验证</vt:lpstr>
      <vt:lpstr> 军科院辐照室弧形迷宫验证</vt:lpstr>
      <vt:lpstr>总结</vt:lpstr>
      <vt:lpstr>展望</vt:lpstr>
      <vt:lpstr>研发及测试团队</vt:lpstr>
      <vt:lpstr>谢谢！</vt:lpstr>
    </vt:vector>
  </TitlesOfParts>
  <Company>DEP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zengzhi</dc:creator>
  <cp:lastModifiedBy>wuzhen</cp:lastModifiedBy>
  <cp:revision>1428</cp:revision>
  <cp:lastPrinted>2016-05-17T07:51:33Z</cp:lastPrinted>
  <dcterms:created xsi:type="dcterms:W3CDTF">2004-11-01T08:58:26Z</dcterms:created>
  <dcterms:modified xsi:type="dcterms:W3CDTF">2016-09-20T19:30:20Z</dcterms:modified>
</cp:coreProperties>
</file>