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2"/>
  </p:notesMasterIdLst>
  <p:handoutMasterIdLst>
    <p:handoutMasterId r:id="rId33"/>
  </p:handoutMasterIdLst>
  <p:sldIdLst>
    <p:sldId id="346" r:id="rId2"/>
    <p:sldId id="345"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91" r:id="rId21"/>
    <p:sldId id="392" r:id="rId22"/>
    <p:sldId id="393" r:id="rId23"/>
    <p:sldId id="394" r:id="rId24"/>
    <p:sldId id="395" r:id="rId25"/>
    <p:sldId id="386" r:id="rId26"/>
    <p:sldId id="387" r:id="rId27"/>
    <p:sldId id="388" r:id="rId28"/>
    <p:sldId id="390" r:id="rId29"/>
    <p:sldId id="396" r:id="rId30"/>
    <p:sldId id="357" r:id="rId31"/>
  </p:sldIdLst>
  <p:sldSz cx="9144000" cy="6858000" type="screen4x3"/>
  <p:notesSz cx="7104063" cy="10234613"/>
  <p:defaultTex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3C3EB"/>
    <a:srgbClr val="FFFFCC"/>
    <a:srgbClr val="FF0066"/>
    <a:srgbClr val="FF33CC"/>
    <a:srgbClr val="CCFF99"/>
    <a:srgbClr val="FFCC00"/>
    <a:srgbClr val="FF9966"/>
    <a:srgbClr val="CCE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5" autoAdjust="0"/>
    <p:restoredTop sz="50094" autoAdjust="0"/>
  </p:normalViewPr>
  <p:slideViewPr>
    <p:cSldViewPr>
      <p:cViewPr varScale="1">
        <p:scale>
          <a:sx n="90" d="100"/>
          <a:sy n="90" d="100"/>
        </p:scale>
        <p:origin x="1992" y="200"/>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028"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4BD07-5539-4688-8C21-A47A53029ED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CN" altLang="en-US"/>
        </a:p>
      </dgm:t>
    </dgm:pt>
    <dgm:pt modelId="{A7D39E0C-23CF-4A98-83D7-B60B44E7D79D}">
      <dgm:prSet phldrT="[文本]"/>
      <dgm:spPr/>
      <dgm:t>
        <a:bodyPr/>
        <a:lstStyle/>
        <a:p>
          <a:r>
            <a:rPr lang="zh-CN" altLang="en-US" dirty="0"/>
            <a:t>分析辐射源项</a:t>
          </a:r>
        </a:p>
      </dgm:t>
    </dgm:pt>
    <dgm:pt modelId="{1D915300-ED52-416B-BDAC-2CCC43719328}" type="parTrans" cxnId="{CA1AC768-E8DE-4905-803E-1A76D36A8EF1}">
      <dgm:prSet/>
      <dgm:spPr/>
      <dgm:t>
        <a:bodyPr/>
        <a:lstStyle/>
        <a:p>
          <a:endParaRPr lang="zh-CN" altLang="en-US"/>
        </a:p>
      </dgm:t>
    </dgm:pt>
    <dgm:pt modelId="{827CFBA8-5AFE-47F7-AA4A-1BA195F24BC2}" type="sibTrans" cxnId="{CA1AC768-E8DE-4905-803E-1A76D36A8EF1}">
      <dgm:prSet/>
      <dgm:spPr/>
      <dgm:t>
        <a:bodyPr/>
        <a:lstStyle/>
        <a:p>
          <a:endParaRPr lang="zh-CN" altLang="en-US"/>
        </a:p>
      </dgm:t>
    </dgm:pt>
    <dgm:pt modelId="{8267EA57-3450-49FE-95CB-B096B686FDB3}">
      <dgm:prSet phldrT="[文本]"/>
      <dgm:spPr/>
      <dgm:t>
        <a:bodyPr/>
        <a:lstStyle/>
        <a:p>
          <a:r>
            <a:rPr lang="zh-CN" altLang="en-US" dirty="0"/>
            <a:t>物理分析</a:t>
          </a:r>
        </a:p>
      </dgm:t>
    </dgm:pt>
    <dgm:pt modelId="{EFB09E51-523C-425C-BF1E-7791CA6AC0B6}" type="parTrans" cxnId="{A793418E-272A-43A7-B299-C3ED8F7481E2}">
      <dgm:prSet/>
      <dgm:spPr/>
      <dgm:t>
        <a:bodyPr/>
        <a:lstStyle/>
        <a:p>
          <a:endParaRPr lang="zh-CN" altLang="en-US"/>
        </a:p>
      </dgm:t>
    </dgm:pt>
    <dgm:pt modelId="{0E1A2B61-F0BB-4044-9C73-2EB4D2C15F02}" type="sibTrans" cxnId="{A793418E-272A-43A7-B299-C3ED8F7481E2}">
      <dgm:prSet/>
      <dgm:spPr/>
      <dgm:t>
        <a:bodyPr/>
        <a:lstStyle/>
        <a:p>
          <a:endParaRPr lang="zh-CN" altLang="en-US"/>
        </a:p>
      </dgm:t>
    </dgm:pt>
    <dgm:pt modelId="{06232673-DBD6-475E-81B4-E194A9B2FA11}">
      <dgm:prSet phldrT="[文本]"/>
      <dgm:spPr/>
      <dgm:t>
        <a:bodyPr/>
        <a:lstStyle/>
        <a:p>
          <a:r>
            <a:rPr lang="zh-CN" altLang="en-US" dirty="0"/>
            <a:t>设计主体结构</a:t>
          </a:r>
        </a:p>
      </dgm:t>
    </dgm:pt>
    <dgm:pt modelId="{17A4B11D-F460-418B-83C7-6814F0DBAF2B}" type="parTrans" cxnId="{ACC8ABBA-B073-48C5-9577-47145A5F7F1D}">
      <dgm:prSet/>
      <dgm:spPr/>
      <dgm:t>
        <a:bodyPr/>
        <a:lstStyle/>
        <a:p>
          <a:endParaRPr lang="zh-CN" altLang="en-US"/>
        </a:p>
      </dgm:t>
    </dgm:pt>
    <dgm:pt modelId="{0CF46F72-942A-4672-BD4F-E9BA167EA107}" type="sibTrans" cxnId="{ACC8ABBA-B073-48C5-9577-47145A5F7F1D}">
      <dgm:prSet/>
      <dgm:spPr/>
      <dgm:t>
        <a:bodyPr/>
        <a:lstStyle/>
        <a:p>
          <a:endParaRPr lang="zh-CN" altLang="en-US"/>
        </a:p>
      </dgm:t>
    </dgm:pt>
    <dgm:pt modelId="{E3F3AD5A-38F8-4A80-808B-EB742E8956FA}">
      <dgm:prSet phldrT="[文本]"/>
      <dgm:spPr/>
      <dgm:t>
        <a:bodyPr/>
        <a:lstStyle/>
        <a:p>
          <a:r>
            <a:rPr lang="zh-CN" altLang="en-US" dirty="0"/>
            <a:t>结合工程实际</a:t>
          </a:r>
        </a:p>
      </dgm:t>
    </dgm:pt>
    <dgm:pt modelId="{D3F3C420-5242-4C21-9F56-1655305B0F83}" type="parTrans" cxnId="{667C0BED-E6B1-43BE-8090-8573D8C28DA4}">
      <dgm:prSet/>
      <dgm:spPr/>
      <dgm:t>
        <a:bodyPr/>
        <a:lstStyle/>
        <a:p>
          <a:endParaRPr lang="zh-CN" altLang="en-US"/>
        </a:p>
      </dgm:t>
    </dgm:pt>
    <dgm:pt modelId="{17F5968B-8A9A-43A0-A083-4209EEE621A8}" type="sibTrans" cxnId="{667C0BED-E6B1-43BE-8090-8573D8C28DA4}">
      <dgm:prSet/>
      <dgm:spPr/>
      <dgm:t>
        <a:bodyPr/>
        <a:lstStyle/>
        <a:p>
          <a:endParaRPr lang="zh-CN" altLang="en-US"/>
        </a:p>
      </dgm:t>
    </dgm:pt>
    <dgm:pt modelId="{7DF7F83E-3858-4F1C-A38C-2391C85347E5}">
      <dgm:prSet phldrT="[文本]"/>
      <dgm:spPr/>
      <dgm:t>
        <a:bodyPr/>
        <a:lstStyle/>
        <a:p>
          <a:r>
            <a:rPr lang="zh-CN" altLang="en-US" dirty="0"/>
            <a:t>选择屏蔽材料</a:t>
          </a:r>
        </a:p>
      </dgm:t>
    </dgm:pt>
    <dgm:pt modelId="{719E3FA7-3AAD-409E-BE32-43C25CC9EDF6}" type="parTrans" cxnId="{44F82E8E-01A9-4B4D-A154-CC743D6A058A}">
      <dgm:prSet/>
      <dgm:spPr/>
      <dgm:t>
        <a:bodyPr/>
        <a:lstStyle/>
        <a:p>
          <a:endParaRPr lang="zh-CN" altLang="en-US"/>
        </a:p>
      </dgm:t>
    </dgm:pt>
    <dgm:pt modelId="{40A0FCD8-20BB-47F1-8EE4-F2C1883E549D}" type="sibTrans" cxnId="{44F82E8E-01A9-4B4D-A154-CC743D6A058A}">
      <dgm:prSet/>
      <dgm:spPr/>
      <dgm:t>
        <a:bodyPr/>
        <a:lstStyle/>
        <a:p>
          <a:endParaRPr lang="zh-CN" altLang="en-US"/>
        </a:p>
      </dgm:t>
    </dgm:pt>
    <dgm:pt modelId="{DF746AA9-5F44-4692-BE55-EECB0ECC65DB}">
      <dgm:prSet phldrT="[文本]"/>
      <dgm:spPr/>
      <dgm:t>
        <a:bodyPr/>
        <a:lstStyle/>
        <a:p>
          <a:r>
            <a:rPr lang="zh-CN" altLang="en-US" dirty="0"/>
            <a:t>结合工程实际</a:t>
          </a:r>
        </a:p>
      </dgm:t>
    </dgm:pt>
    <dgm:pt modelId="{29225652-1360-44E1-9A48-C6CB5CFE408B}" type="parTrans" cxnId="{3588CD25-0D3B-424E-9663-545BEFC319CD}">
      <dgm:prSet/>
      <dgm:spPr/>
      <dgm:t>
        <a:bodyPr/>
        <a:lstStyle/>
        <a:p>
          <a:endParaRPr lang="zh-CN" altLang="en-US"/>
        </a:p>
      </dgm:t>
    </dgm:pt>
    <dgm:pt modelId="{93AEEDBA-913B-4179-85E8-48115E0BAFEB}" type="sibTrans" cxnId="{3588CD25-0D3B-424E-9663-545BEFC319CD}">
      <dgm:prSet/>
      <dgm:spPr/>
      <dgm:t>
        <a:bodyPr/>
        <a:lstStyle/>
        <a:p>
          <a:endParaRPr lang="zh-CN" altLang="en-US"/>
        </a:p>
      </dgm:t>
    </dgm:pt>
    <dgm:pt modelId="{470CDFB2-9057-4127-8ABF-5222C59E690A}">
      <dgm:prSet phldrT="[文本]"/>
      <dgm:spPr/>
      <dgm:t>
        <a:bodyPr/>
        <a:lstStyle/>
        <a:p>
          <a:r>
            <a:rPr lang="zh-CN" altLang="en-US" dirty="0"/>
            <a:t>经验推导</a:t>
          </a:r>
        </a:p>
      </dgm:t>
    </dgm:pt>
    <dgm:pt modelId="{D10CF617-E0C5-4152-9D89-8AA070B10C81}" type="parTrans" cxnId="{EA36D1EA-1F81-4C3B-9F0E-77BFAC348571}">
      <dgm:prSet/>
      <dgm:spPr/>
      <dgm:t>
        <a:bodyPr/>
        <a:lstStyle/>
        <a:p>
          <a:endParaRPr lang="zh-CN" altLang="en-US"/>
        </a:p>
      </dgm:t>
    </dgm:pt>
    <dgm:pt modelId="{9E5002C7-CC3D-42E9-AA9D-475728A2546A}" type="sibTrans" cxnId="{EA36D1EA-1F81-4C3B-9F0E-77BFAC348571}">
      <dgm:prSet/>
      <dgm:spPr/>
      <dgm:t>
        <a:bodyPr/>
        <a:lstStyle/>
        <a:p>
          <a:endParaRPr lang="zh-CN" altLang="en-US"/>
        </a:p>
      </dgm:t>
    </dgm:pt>
    <dgm:pt modelId="{279DAB04-A89D-4C5C-8220-2C7F5D85AC2E}">
      <dgm:prSet phldrT="[文本]"/>
      <dgm:spPr/>
      <dgm:t>
        <a:bodyPr/>
        <a:lstStyle/>
        <a:p>
          <a:r>
            <a:rPr lang="zh-CN" altLang="en-US" dirty="0"/>
            <a:t>对比优化选择</a:t>
          </a:r>
        </a:p>
      </dgm:t>
    </dgm:pt>
    <dgm:pt modelId="{8394F12B-3B49-4A56-8FE6-C326B70D2976}" type="parTrans" cxnId="{C03D4EA6-DBC2-4CDD-8884-70EFE55C1DB7}">
      <dgm:prSet/>
      <dgm:spPr/>
      <dgm:t>
        <a:bodyPr/>
        <a:lstStyle/>
        <a:p>
          <a:endParaRPr lang="zh-CN" altLang="en-US"/>
        </a:p>
      </dgm:t>
    </dgm:pt>
    <dgm:pt modelId="{BF26C006-252D-40C2-9C3A-6CBEEEA3E35A}" type="sibTrans" cxnId="{C03D4EA6-DBC2-4CDD-8884-70EFE55C1DB7}">
      <dgm:prSet/>
      <dgm:spPr/>
      <dgm:t>
        <a:bodyPr/>
        <a:lstStyle/>
        <a:p>
          <a:endParaRPr lang="zh-CN" altLang="en-US"/>
        </a:p>
      </dgm:t>
    </dgm:pt>
    <dgm:pt modelId="{26536308-DE2C-4F80-B677-236580FCCB4E}">
      <dgm:prSet phldrT="[文本]"/>
      <dgm:spPr/>
      <dgm:t>
        <a:bodyPr/>
        <a:lstStyle/>
        <a:p>
          <a:r>
            <a:rPr lang="zh-CN" altLang="en-US" dirty="0"/>
            <a:t>对比优化选择</a:t>
          </a:r>
        </a:p>
      </dgm:t>
    </dgm:pt>
    <dgm:pt modelId="{EE6EC687-FB10-44AF-BB4D-825777684B45}" type="parTrans" cxnId="{4187A83B-E596-47BD-9FF1-A477C8D69A52}">
      <dgm:prSet/>
      <dgm:spPr/>
      <dgm:t>
        <a:bodyPr/>
        <a:lstStyle/>
        <a:p>
          <a:endParaRPr lang="zh-CN" altLang="en-US"/>
        </a:p>
      </dgm:t>
    </dgm:pt>
    <dgm:pt modelId="{283823A2-FE3A-4E57-B7D3-49404B8889F3}" type="sibTrans" cxnId="{4187A83B-E596-47BD-9FF1-A477C8D69A52}">
      <dgm:prSet/>
      <dgm:spPr/>
      <dgm:t>
        <a:bodyPr/>
        <a:lstStyle/>
        <a:p>
          <a:endParaRPr lang="zh-CN" altLang="en-US"/>
        </a:p>
      </dgm:t>
    </dgm:pt>
    <dgm:pt modelId="{6644C1EB-888F-4E19-AADC-FC29DEE02EDE}">
      <dgm:prSet phldrT="[文本]"/>
      <dgm:spPr/>
      <dgm:t>
        <a:bodyPr/>
        <a:lstStyle/>
        <a:p>
          <a:r>
            <a:rPr lang="zh-CN" altLang="en-US" dirty="0"/>
            <a:t>模拟计算</a:t>
          </a:r>
        </a:p>
      </dgm:t>
    </dgm:pt>
    <dgm:pt modelId="{6B7EB052-F2A5-4453-9633-904F0678B860}" type="parTrans" cxnId="{0C84F45B-34B2-4159-8D1B-6394004E001A}">
      <dgm:prSet/>
      <dgm:spPr/>
      <dgm:t>
        <a:bodyPr/>
        <a:lstStyle/>
        <a:p>
          <a:endParaRPr lang="zh-CN" altLang="en-US"/>
        </a:p>
      </dgm:t>
    </dgm:pt>
    <dgm:pt modelId="{64BF7D86-DEB4-4F53-AE67-DE842C3DBA89}" type="sibTrans" cxnId="{0C84F45B-34B2-4159-8D1B-6394004E001A}">
      <dgm:prSet/>
      <dgm:spPr/>
      <dgm:t>
        <a:bodyPr/>
        <a:lstStyle/>
        <a:p>
          <a:endParaRPr lang="zh-CN" altLang="en-US"/>
        </a:p>
      </dgm:t>
    </dgm:pt>
    <dgm:pt modelId="{A546FE38-A6D4-4ED9-BB76-4D20800097DD}" type="pres">
      <dgm:prSet presAssocID="{3234BD07-5539-4688-8C21-A47A53029EDF}" presName="rootnode" presStyleCnt="0">
        <dgm:presLayoutVars>
          <dgm:chMax/>
          <dgm:chPref/>
          <dgm:dir/>
          <dgm:animLvl val="lvl"/>
        </dgm:presLayoutVars>
      </dgm:prSet>
      <dgm:spPr/>
      <dgm:t>
        <a:bodyPr/>
        <a:lstStyle/>
        <a:p>
          <a:endParaRPr lang="zh-CN" altLang="en-US"/>
        </a:p>
      </dgm:t>
    </dgm:pt>
    <dgm:pt modelId="{EFD5F30D-6DF2-4B8E-B32B-6FA90CDD19EA}" type="pres">
      <dgm:prSet presAssocID="{A7D39E0C-23CF-4A98-83D7-B60B44E7D79D}" presName="composite" presStyleCnt="0"/>
      <dgm:spPr/>
    </dgm:pt>
    <dgm:pt modelId="{340FF2A9-2C75-4100-8627-DACCE4D5E9F5}" type="pres">
      <dgm:prSet presAssocID="{A7D39E0C-23CF-4A98-83D7-B60B44E7D79D}" presName="bentUpArrow1" presStyleLbl="alignImgPlace1" presStyleIdx="0" presStyleCnt="2"/>
      <dgm:spPr/>
    </dgm:pt>
    <dgm:pt modelId="{5A43E90B-FEEE-4683-9178-60376CF0CC61}" type="pres">
      <dgm:prSet presAssocID="{A7D39E0C-23CF-4A98-83D7-B60B44E7D79D}" presName="ParentText" presStyleLbl="node1" presStyleIdx="0" presStyleCnt="3">
        <dgm:presLayoutVars>
          <dgm:chMax val="1"/>
          <dgm:chPref val="1"/>
          <dgm:bulletEnabled val="1"/>
        </dgm:presLayoutVars>
      </dgm:prSet>
      <dgm:spPr/>
      <dgm:t>
        <a:bodyPr/>
        <a:lstStyle/>
        <a:p>
          <a:endParaRPr lang="zh-CN" altLang="en-US"/>
        </a:p>
      </dgm:t>
    </dgm:pt>
    <dgm:pt modelId="{4FF763F5-9580-4D7D-A4A1-7671BFBA55AE}" type="pres">
      <dgm:prSet presAssocID="{A7D39E0C-23CF-4A98-83D7-B60B44E7D79D}" presName="ChildText" presStyleLbl="revTx" presStyleIdx="0" presStyleCnt="3">
        <dgm:presLayoutVars>
          <dgm:chMax val="0"/>
          <dgm:chPref val="0"/>
          <dgm:bulletEnabled val="1"/>
        </dgm:presLayoutVars>
      </dgm:prSet>
      <dgm:spPr/>
      <dgm:t>
        <a:bodyPr/>
        <a:lstStyle/>
        <a:p>
          <a:endParaRPr lang="zh-CN" altLang="en-US"/>
        </a:p>
      </dgm:t>
    </dgm:pt>
    <dgm:pt modelId="{3631625B-2F48-407F-BC6A-60314203F799}" type="pres">
      <dgm:prSet presAssocID="{827CFBA8-5AFE-47F7-AA4A-1BA195F24BC2}" presName="sibTrans" presStyleCnt="0"/>
      <dgm:spPr/>
    </dgm:pt>
    <dgm:pt modelId="{2FEF4476-2C97-4D28-A4E8-A24DE90C2579}" type="pres">
      <dgm:prSet presAssocID="{06232673-DBD6-475E-81B4-E194A9B2FA11}" presName="composite" presStyleCnt="0"/>
      <dgm:spPr/>
    </dgm:pt>
    <dgm:pt modelId="{C7831816-9FCF-4BE1-A04F-E9E145EDE276}" type="pres">
      <dgm:prSet presAssocID="{06232673-DBD6-475E-81B4-E194A9B2FA11}" presName="bentUpArrow1" presStyleLbl="alignImgPlace1" presStyleIdx="1" presStyleCnt="2"/>
      <dgm:spPr/>
    </dgm:pt>
    <dgm:pt modelId="{9F44D332-4E3C-4B15-871D-45B1CE20A508}" type="pres">
      <dgm:prSet presAssocID="{06232673-DBD6-475E-81B4-E194A9B2FA11}" presName="ParentText" presStyleLbl="node1" presStyleIdx="1" presStyleCnt="3">
        <dgm:presLayoutVars>
          <dgm:chMax val="1"/>
          <dgm:chPref val="1"/>
          <dgm:bulletEnabled val="1"/>
        </dgm:presLayoutVars>
      </dgm:prSet>
      <dgm:spPr/>
      <dgm:t>
        <a:bodyPr/>
        <a:lstStyle/>
        <a:p>
          <a:endParaRPr lang="zh-CN" altLang="en-US"/>
        </a:p>
      </dgm:t>
    </dgm:pt>
    <dgm:pt modelId="{6D2E03FC-BFA8-423C-A6A2-068C3E549019}" type="pres">
      <dgm:prSet presAssocID="{06232673-DBD6-475E-81B4-E194A9B2FA11}" presName="ChildText" presStyleLbl="revTx" presStyleIdx="1" presStyleCnt="3">
        <dgm:presLayoutVars>
          <dgm:chMax val="0"/>
          <dgm:chPref val="0"/>
          <dgm:bulletEnabled val="1"/>
        </dgm:presLayoutVars>
      </dgm:prSet>
      <dgm:spPr/>
      <dgm:t>
        <a:bodyPr/>
        <a:lstStyle/>
        <a:p>
          <a:endParaRPr lang="zh-CN" altLang="en-US"/>
        </a:p>
      </dgm:t>
    </dgm:pt>
    <dgm:pt modelId="{9B08CB21-29C2-43C5-980C-6D05661BA3CC}" type="pres">
      <dgm:prSet presAssocID="{0CF46F72-942A-4672-BD4F-E9BA167EA107}" presName="sibTrans" presStyleCnt="0"/>
      <dgm:spPr/>
    </dgm:pt>
    <dgm:pt modelId="{1F9753CD-0CD6-43B7-A516-2DCD0F3019BA}" type="pres">
      <dgm:prSet presAssocID="{7DF7F83E-3858-4F1C-A38C-2391C85347E5}" presName="composite" presStyleCnt="0"/>
      <dgm:spPr/>
    </dgm:pt>
    <dgm:pt modelId="{E87B8213-80DA-4201-BD6C-D42B4D9A5D1C}" type="pres">
      <dgm:prSet presAssocID="{7DF7F83E-3858-4F1C-A38C-2391C85347E5}" presName="ParentText" presStyleLbl="node1" presStyleIdx="2" presStyleCnt="3">
        <dgm:presLayoutVars>
          <dgm:chMax val="1"/>
          <dgm:chPref val="1"/>
          <dgm:bulletEnabled val="1"/>
        </dgm:presLayoutVars>
      </dgm:prSet>
      <dgm:spPr/>
      <dgm:t>
        <a:bodyPr/>
        <a:lstStyle/>
        <a:p>
          <a:endParaRPr lang="zh-CN" altLang="en-US"/>
        </a:p>
      </dgm:t>
    </dgm:pt>
    <dgm:pt modelId="{928EA7D8-B363-4A22-9936-984EC14DE685}" type="pres">
      <dgm:prSet presAssocID="{7DF7F83E-3858-4F1C-A38C-2391C85347E5}" presName="FinalChildText" presStyleLbl="revTx" presStyleIdx="2" presStyleCnt="3">
        <dgm:presLayoutVars>
          <dgm:chMax val="0"/>
          <dgm:chPref val="0"/>
          <dgm:bulletEnabled val="1"/>
        </dgm:presLayoutVars>
      </dgm:prSet>
      <dgm:spPr/>
      <dgm:t>
        <a:bodyPr/>
        <a:lstStyle/>
        <a:p>
          <a:endParaRPr lang="zh-CN" altLang="en-US"/>
        </a:p>
      </dgm:t>
    </dgm:pt>
  </dgm:ptLst>
  <dgm:cxnLst>
    <dgm:cxn modelId="{1D0E061F-15BF-4B25-BE7E-4104BACAA72A}" type="presOf" srcId="{470CDFB2-9057-4127-8ABF-5222C59E690A}" destId="{4FF763F5-9580-4D7D-A4A1-7671BFBA55AE}" srcOrd="0" destOrd="1" presId="urn:microsoft.com/office/officeart/2005/8/layout/StepDownProcess"/>
    <dgm:cxn modelId="{667C0BED-E6B1-43BE-8090-8573D8C28DA4}" srcId="{06232673-DBD6-475E-81B4-E194A9B2FA11}" destId="{E3F3AD5A-38F8-4A80-808B-EB742E8956FA}" srcOrd="0" destOrd="0" parTransId="{D3F3C420-5242-4C21-9F56-1655305B0F83}" sibTransId="{17F5968B-8A9A-43A0-A083-4209EEE621A8}"/>
    <dgm:cxn modelId="{61FD2ACB-66BA-45F1-BAE6-6D51C0C8665E}" type="presOf" srcId="{A7D39E0C-23CF-4A98-83D7-B60B44E7D79D}" destId="{5A43E90B-FEEE-4683-9178-60376CF0CC61}" srcOrd="0" destOrd="0" presId="urn:microsoft.com/office/officeart/2005/8/layout/StepDownProcess"/>
    <dgm:cxn modelId="{6F3CBF8E-0FA3-4DBF-94D1-0BE47A33DCAF}" type="presOf" srcId="{3234BD07-5539-4688-8C21-A47A53029EDF}" destId="{A546FE38-A6D4-4ED9-BB76-4D20800097DD}" srcOrd="0" destOrd="0" presId="urn:microsoft.com/office/officeart/2005/8/layout/StepDownProcess"/>
    <dgm:cxn modelId="{C03D4EA6-DBC2-4CDD-8884-70EFE55C1DB7}" srcId="{06232673-DBD6-475E-81B4-E194A9B2FA11}" destId="{279DAB04-A89D-4C5C-8220-2C7F5D85AC2E}" srcOrd="1" destOrd="0" parTransId="{8394F12B-3B49-4A56-8FE6-C326B70D2976}" sibTransId="{BF26C006-252D-40C2-9C3A-6CBEEEA3E35A}"/>
    <dgm:cxn modelId="{A793418E-272A-43A7-B299-C3ED8F7481E2}" srcId="{A7D39E0C-23CF-4A98-83D7-B60B44E7D79D}" destId="{8267EA57-3450-49FE-95CB-B096B686FDB3}" srcOrd="0" destOrd="0" parTransId="{EFB09E51-523C-425C-BF1E-7791CA6AC0B6}" sibTransId="{0E1A2B61-F0BB-4044-9C73-2EB4D2C15F02}"/>
    <dgm:cxn modelId="{ACC8ABBA-B073-48C5-9577-47145A5F7F1D}" srcId="{3234BD07-5539-4688-8C21-A47A53029EDF}" destId="{06232673-DBD6-475E-81B4-E194A9B2FA11}" srcOrd="1" destOrd="0" parTransId="{17A4B11D-F460-418B-83C7-6814F0DBAF2B}" sibTransId="{0CF46F72-942A-4672-BD4F-E9BA167EA107}"/>
    <dgm:cxn modelId="{A0C57004-0D6E-4AFA-93DE-428893864EC1}" type="presOf" srcId="{8267EA57-3450-49FE-95CB-B096B686FDB3}" destId="{4FF763F5-9580-4D7D-A4A1-7671BFBA55AE}" srcOrd="0" destOrd="0" presId="urn:microsoft.com/office/officeart/2005/8/layout/StepDownProcess"/>
    <dgm:cxn modelId="{CA1AC768-E8DE-4905-803E-1A76D36A8EF1}" srcId="{3234BD07-5539-4688-8C21-A47A53029EDF}" destId="{A7D39E0C-23CF-4A98-83D7-B60B44E7D79D}" srcOrd="0" destOrd="0" parTransId="{1D915300-ED52-416B-BDAC-2CCC43719328}" sibTransId="{827CFBA8-5AFE-47F7-AA4A-1BA195F24BC2}"/>
    <dgm:cxn modelId="{FDD998F4-87DA-40A4-BCD0-6D0C32442120}" type="presOf" srcId="{E3F3AD5A-38F8-4A80-808B-EB742E8956FA}" destId="{6D2E03FC-BFA8-423C-A6A2-068C3E549019}" srcOrd="0" destOrd="0" presId="urn:microsoft.com/office/officeart/2005/8/layout/StepDownProcess"/>
    <dgm:cxn modelId="{4E710CC7-A6D2-4B85-892B-42D6B576A02B}" type="presOf" srcId="{DF746AA9-5F44-4692-BE55-EECB0ECC65DB}" destId="{928EA7D8-B363-4A22-9936-984EC14DE685}" srcOrd="0" destOrd="0" presId="urn:microsoft.com/office/officeart/2005/8/layout/StepDownProcess"/>
    <dgm:cxn modelId="{3C16EDED-40EE-4A3D-B1DF-E6F797B04CCE}" type="presOf" srcId="{06232673-DBD6-475E-81B4-E194A9B2FA11}" destId="{9F44D332-4E3C-4B15-871D-45B1CE20A508}" srcOrd="0" destOrd="0" presId="urn:microsoft.com/office/officeart/2005/8/layout/StepDownProcess"/>
    <dgm:cxn modelId="{44F82E8E-01A9-4B4D-A154-CC743D6A058A}" srcId="{3234BD07-5539-4688-8C21-A47A53029EDF}" destId="{7DF7F83E-3858-4F1C-A38C-2391C85347E5}" srcOrd="2" destOrd="0" parTransId="{719E3FA7-3AAD-409E-BE32-43C25CC9EDF6}" sibTransId="{40A0FCD8-20BB-47F1-8EE4-F2C1883E549D}"/>
    <dgm:cxn modelId="{E5E6FF75-5978-494E-AEFC-0C8A736BB05B}" type="presOf" srcId="{6644C1EB-888F-4E19-AADC-FC29DEE02EDE}" destId="{4FF763F5-9580-4D7D-A4A1-7671BFBA55AE}" srcOrd="0" destOrd="2" presId="urn:microsoft.com/office/officeart/2005/8/layout/StepDownProcess"/>
    <dgm:cxn modelId="{C5FA2519-93CC-48DC-80AE-CAECACEE1861}" type="presOf" srcId="{26536308-DE2C-4F80-B677-236580FCCB4E}" destId="{928EA7D8-B363-4A22-9936-984EC14DE685}" srcOrd="0" destOrd="1" presId="urn:microsoft.com/office/officeart/2005/8/layout/StepDownProcess"/>
    <dgm:cxn modelId="{3588CD25-0D3B-424E-9663-545BEFC319CD}" srcId="{7DF7F83E-3858-4F1C-A38C-2391C85347E5}" destId="{DF746AA9-5F44-4692-BE55-EECB0ECC65DB}" srcOrd="0" destOrd="0" parTransId="{29225652-1360-44E1-9A48-C6CB5CFE408B}" sibTransId="{93AEEDBA-913B-4179-85E8-48115E0BAFEB}"/>
    <dgm:cxn modelId="{965EDCFC-88E1-4EB8-89E7-1C8E386DD6A3}" type="presOf" srcId="{279DAB04-A89D-4C5C-8220-2C7F5D85AC2E}" destId="{6D2E03FC-BFA8-423C-A6A2-068C3E549019}" srcOrd="0" destOrd="1" presId="urn:microsoft.com/office/officeart/2005/8/layout/StepDownProcess"/>
    <dgm:cxn modelId="{EA36D1EA-1F81-4C3B-9F0E-77BFAC348571}" srcId="{A7D39E0C-23CF-4A98-83D7-B60B44E7D79D}" destId="{470CDFB2-9057-4127-8ABF-5222C59E690A}" srcOrd="1" destOrd="0" parTransId="{D10CF617-E0C5-4152-9D89-8AA070B10C81}" sibTransId="{9E5002C7-CC3D-42E9-AA9D-475728A2546A}"/>
    <dgm:cxn modelId="{4187A83B-E596-47BD-9FF1-A477C8D69A52}" srcId="{7DF7F83E-3858-4F1C-A38C-2391C85347E5}" destId="{26536308-DE2C-4F80-B677-236580FCCB4E}" srcOrd="1" destOrd="0" parTransId="{EE6EC687-FB10-44AF-BB4D-825777684B45}" sibTransId="{283823A2-FE3A-4E57-B7D3-49404B8889F3}"/>
    <dgm:cxn modelId="{0C84F45B-34B2-4159-8D1B-6394004E001A}" srcId="{A7D39E0C-23CF-4A98-83D7-B60B44E7D79D}" destId="{6644C1EB-888F-4E19-AADC-FC29DEE02EDE}" srcOrd="2" destOrd="0" parTransId="{6B7EB052-F2A5-4453-9633-904F0678B860}" sibTransId="{64BF7D86-DEB4-4F53-AE67-DE842C3DBA89}"/>
    <dgm:cxn modelId="{C7BD8D78-A6CD-48E7-8E19-F3C9C82D1E50}" type="presOf" srcId="{7DF7F83E-3858-4F1C-A38C-2391C85347E5}" destId="{E87B8213-80DA-4201-BD6C-D42B4D9A5D1C}" srcOrd="0" destOrd="0" presId="urn:microsoft.com/office/officeart/2005/8/layout/StepDownProcess"/>
    <dgm:cxn modelId="{2BC2F22B-F561-441F-AB0F-A88862353599}" type="presParOf" srcId="{A546FE38-A6D4-4ED9-BB76-4D20800097DD}" destId="{EFD5F30D-6DF2-4B8E-B32B-6FA90CDD19EA}" srcOrd="0" destOrd="0" presId="urn:microsoft.com/office/officeart/2005/8/layout/StepDownProcess"/>
    <dgm:cxn modelId="{2F00B255-3E16-4557-A674-CCF312717526}" type="presParOf" srcId="{EFD5F30D-6DF2-4B8E-B32B-6FA90CDD19EA}" destId="{340FF2A9-2C75-4100-8627-DACCE4D5E9F5}" srcOrd="0" destOrd="0" presId="urn:microsoft.com/office/officeart/2005/8/layout/StepDownProcess"/>
    <dgm:cxn modelId="{A2EB1513-B465-4CAE-9921-EF0AFEB9EFB2}" type="presParOf" srcId="{EFD5F30D-6DF2-4B8E-B32B-6FA90CDD19EA}" destId="{5A43E90B-FEEE-4683-9178-60376CF0CC61}" srcOrd="1" destOrd="0" presId="urn:microsoft.com/office/officeart/2005/8/layout/StepDownProcess"/>
    <dgm:cxn modelId="{C9B1E6FA-C24E-42FA-BC32-F45C6EC76E8B}" type="presParOf" srcId="{EFD5F30D-6DF2-4B8E-B32B-6FA90CDD19EA}" destId="{4FF763F5-9580-4D7D-A4A1-7671BFBA55AE}" srcOrd="2" destOrd="0" presId="urn:microsoft.com/office/officeart/2005/8/layout/StepDownProcess"/>
    <dgm:cxn modelId="{84D58C4D-D995-4C69-A1EE-52092580C907}" type="presParOf" srcId="{A546FE38-A6D4-4ED9-BB76-4D20800097DD}" destId="{3631625B-2F48-407F-BC6A-60314203F799}" srcOrd="1" destOrd="0" presId="urn:microsoft.com/office/officeart/2005/8/layout/StepDownProcess"/>
    <dgm:cxn modelId="{2816387D-655D-427A-9AB5-C160D50F8BE6}" type="presParOf" srcId="{A546FE38-A6D4-4ED9-BB76-4D20800097DD}" destId="{2FEF4476-2C97-4D28-A4E8-A24DE90C2579}" srcOrd="2" destOrd="0" presId="urn:microsoft.com/office/officeart/2005/8/layout/StepDownProcess"/>
    <dgm:cxn modelId="{3A36AD89-193C-41E9-833C-1FF434033A62}" type="presParOf" srcId="{2FEF4476-2C97-4D28-A4E8-A24DE90C2579}" destId="{C7831816-9FCF-4BE1-A04F-E9E145EDE276}" srcOrd="0" destOrd="0" presId="urn:microsoft.com/office/officeart/2005/8/layout/StepDownProcess"/>
    <dgm:cxn modelId="{89D83AB7-4709-4950-BC14-1479D8DB939A}" type="presParOf" srcId="{2FEF4476-2C97-4D28-A4E8-A24DE90C2579}" destId="{9F44D332-4E3C-4B15-871D-45B1CE20A508}" srcOrd="1" destOrd="0" presId="urn:microsoft.com/office/officeart/2005/8/layout/StepDownProcess"/>
    <dgm:cxn modelId="{F3ED1A44-7B35-48D3-9B99-920E384BCEDD}" type="presParOf" srcId="{2FEF4476-2C97-4D28-A4E8-A24DE90C2579}" destId="{6D2E03FC-BFA8-423C-A6A2-068C3E549019}" srcOrd="2" destOrd="0" presId="urn:microsoft.com/office/officeart/2005/8/layout/StepDownProcess"/>
    <dgm:cxn modelId="{04F31BE9-A7C1-4C67-9A09-DE0C158B120D}" type="presParOf" srcId="{A546FE38-A6D4-4ED9-BB76-4D20800097DD}" destId="{9B08CB21-29C2-43C5-980C-6D05661BA3CC}" srcOrd="3" destOrd="0" presId="urn:microsoft.com/office/officeart/2005/8/layout/StepDownProcess"/>
    <dgm:cxn modelId="{21A94988-C4EA-43ED-937D-C2849D4EC452}" type="presParOf" srcId="{A546FE38-A6D4-4ED9-BB76-4D20800097DD}" destId="{1F9753CD-0CD6-43B7-A516-2DCD0F3019BA}" srcOrd="4" destOrd="0" presId="urn:microsoft.com/office/officeart/2005/8/layout/StepDownProcess"/>
    <dgm:cxn modelId="{DB30F714-CD86-4A87-A2AC-DA0A5938A49F}" type="presParOf" srcId="{1F9753CD-0CD6-43B7-A516-2DCD0F3019BA}" destId="{E87B8213-80DA-4201-BD6C-D42B4D9A5D1C}" srcOrd="0" destOrd="0" presId="urn:microsoft.com/office/officeart/2005/8/layout/StepDownProcess"/>
    <dgm:cxn modelId="{FAE1E4A1-927F-40C6-BAB1-6936CC648688}" type="presParOf" srcId="{1F9753CD-0CD6-43B7-A516-2DCD0F3019BA}" destId="{928EA7D8-B363-4A22-9936-984EC14DE68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FF2A9-2C75-4100-8627-DACCE4D5E9F5}">
      <dsp:nvSpPr>
        <dsp:cNvPr id="0" name=""/>
        <dsp:cNvSpPr/>
      </dsp:nvSpPr>
      <dsp:spPr>
        <a:xfrm rot="5400000">
          <a:off x="1092024"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3E90B-FEEE-4683-9178-60376CF0CC61}">
      <dsp:nvSpPr>
        <dsp:cNvPr id="0" name=""/>
        <dsp:cNvSpPr/>
      </dsp:nvSpPr>
      <dsp:spPr>
        <a:xfrm>
          <a:off x="782177" y="25930"/>
          <a:ext cx="1968752" cy="13780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a:t>分析辐射源项</a:t>
          </a:r>
        </a:p>
      </dsp:txBody>
      <dsp:txXfrm>
        <a:off x="849461" y="93214"/>
        <a:ext cx="1834184" cy="1243494"/>
      </dsp:txXfrm>
    </dsp:sp>
    <dsp:sp modelId="{4FF763F5-9580-4D7D-A4A1-7671BFBA55AE}">
      <dsp:nvSpPr>
        <dsp:cNvPr id="0" name=""/>
        <dsp:cNvSpPr/>
      </dsp:nvSpPr>
      <dsp:spPr>
        <a:xfrm>
          <a:off x="2750929" y="157360"/>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t>物理分析</a:t>
          </a:r>
        </a:p>
        <a:p>
          <a:pPr marL="114300" lvl="1" indent="-114300" algn="l" defTabSz="666750">
            <a:lnSpc>
              <a:spcPct val="90000"/>
            </a:lnSpc>
            <a:spcBef>
              <a:spcPct val="0"/>
            </a:spcBef>
            <a:spcAft>
              <a:spcPct val="15000"/>
            </a:spcAft>
            <a:buChar char="••"/>
          </a:pPr>
          <a:r>
            <a:rPr lang="zh-CN" altLang="en-US" sz="1500" kern="1200" dirty="0"/>
            <a:t>经验推导</a:t>
          </a:r>
        </a:p>
        <a:p>
          <a:pPr marL="114300" lvl="1" indent="-114300" algn="l" defTabSz="666750">
            <a:lnSpc>
              <a:spcPct val="90000"/>
            </a:lnSpc>
            <a:spcBef>
              <a:spcPct val="0"/>
            </a:spcBef>
            <a:spcAft>
              <a:spcPct val="15000"/>
            </a:spcAft>
            <a:buChar char="••"/>
          </a:pPr>
          <a:r>
            <a:rPr lang="zh-CN" altLang="en-US" sz="1500" kern="1200" dirty="0"/>
            <a:t>模拟计算</a:t>
          </a:r>
        </a:p>
      </dsp:txBody>
      <dsp:txXfrm>
        <a:off x="2750929" y="157360"/>
        <a:ext cx="1431882" cy="1113811"/>
      </dsp:txXfrm>
    </dsp:sp>
    <dsp:sp modelId="{C7831816-9FCF-4BE1-A04F-E9E145EDE276}">
      <dsp:nvSpPr>
        <dsp:cNvPr id="0" name=""/>
        <dsp:cNvSpPr/>
      </dsp:nvSpPr>
      <dsp:spPr>
        <a:xfrm rot="5400000">
          <a:off x="2724329" y="287036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4D332-4E3C-4B15-871D-45B1CE20A508}">
      <dsp:nvSpPr>
        <dsp:cNvPr id="0" name=""/>
        <dsp:cNvSpPr/>
      </dsp:nvSpPr>
      <dsp:spPr>
        <a:xfrm>
          <a:off x="2414482" y="1573950"/>
          <a:ext cx="1968752" cy="13780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a:t>设计主体结构</a:t>
          </a:r>
        </a:p>
      </dsp:txBody>
      <dsp:txXfrm>
        <a:off x="2481766" y="1641234"/>
        <a:ext cx="1834184" cy="1243494"/>
      </dsp:txXfrm>
    </dsp:sp>
    <dsp:sp modelId="{6D2E03FC-BFA8-423C-A6A2-068C3E549019}">
      <dsp:nvSpPr>
        <dsp:cNvPr id="0" name=""/>
        <dsp:cNvSpPr/>
      </dsp:nvSpPr>
      <dsp:spPr>
        <a:xfrm>
          <a:off x="4383234" y="1705379"/>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t>结合工程实际</a:t>
          </a:r>
        </a:p>
        <a:p>
          <a:pPr marL="114300" lvl="1" indent="-114300" algn="l" defTabSz="666750">
            <a:lnSpc>
              <a:spcPct val="90000"/>
            </a:lnSpc>
            <a:spcBef>
              <a:spcPct val="0"/>
            </a:spcBef>
            <a:spcAft>
              <a:spcPct val="15000"/>
            </a:spcAft>
            <a:buChar char="••"/>
          </a:pPr>
          <a:r>
            <a:rPr lang="zh-CN" altLang="en-US" sz="1500" kern="1200" dirty="0"/>
            <a:t>对比优化选择</a:t>
          </a:r>
        </a:p>
      </dsp:txBody>
      <dsp:txXfrm>
        <a:off x="4383234" y="1705379"/>
        <a:ext cx="1431882" cy="1113811"/>
      </dsp:txXfrm>
    </dsp:sp>
    <dsp:sp modelId="{E87B8213-80DA-4201-BD6C-D42B4D9A5D1C}">
      <dsp:nvSpPr>
        <dsp:cNvPr id="0" name=""/>
        <dsp:cNvSpPr/>
      </dsp:nvSpPr>
      <dsp:spPr>
        <a:xfrm>
          <a:off x="4046787" y="3121969"/>
          <a:ext cx="1968752" cy="137806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a:t>选择屏蔽材料</a:t>
          </a:r>
        </a:p>
      </dsp:txBody>
      <dsp:txXfrm>
        <a:off x="4114071" y="3189253"/>
        <a:ext cx="1834184" cy="1243494"/>
      </dsp:txXfrm>
    </dsp:sp>
    <dsp:sp modelId="{928EA7D8-B363-4A22-9936-984EC14DE685}">
      <dsp:nvSpPr>
        <dsp:cNvPr id="0" name=""/>
        <dsp:cNvSpPr/>
      </dsp:nvSpPr>
      <dsp:spPr>
        <a:xfrm>
          <a:off x="6015539" y="3253399"/>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a:t>结合工程实际</a:t>
          </a:r>
        </a:p>
        <a:p>
          <a:pPr marL="114300" lvl="1" indent="-114300" algn="l" defTabSz="666750">
            <a:lnSpc>
              <a:spcPct val="90000"/>
            </a:lnSpc>
            <a:spcBef>
              <a:spcPct val="0"/>
            </a:spcBef>
            <a:spcAft>
              <a:spcPct val="15000"/>
            </a:spcAft>
            <a:buChar char="••"/>
          </a:pPr>
          <a:r>
            <a:rPr lang="zh-CN" altLang="en-US" sz="1500" kern="1200" dirty="0"/>
            <a:t>对比优化选择</a:t>
          </a:r>
        </a:p>
      </dsp:txBody>
      <dsp:txXfrm>
        <a:off x="6015539" y="3253399"/>
        <a:ext cx="1431882" cy="111381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l" eaLnBrk="0" hangingPunct="0">
              <a:defRPr sz="1300" b="0">
                <a:solidFill>
                  <a:schemeClr val="tx1"/>
                </a:solidFill>
                <a:effectLst/>
                <a:latin typeface="Tahoma" pitchFamily="34" charset="0"/>
                <a:ea typeface="宋体" pitchFamily="2" charset="-122"/>
              </a:defRPr>
            </a:lvl1pPr>
          </a:lstStyle>
          <a:p>
            <a:pPr>
              <a:defRPr/>
            </a:pPr>
            <a:endParaRPr lang="zh-CN" altLang="en-US"/>
          </a:p>
        </p:txBody>
      </p:sp>
      <p:sp>
        <p:nvSpPr>
          <p:cNvPr id="100355" name="Rectangle 3"/>
          <p:cNvSpPr>
            <a:spLocks noGrp="1" noChangeArrowheads="1"/>
          </p:cNvSpPr>
          <p:nvPr>
            <p:ph type="dt" sz="quarter" idx="1"/>
          </p:nvPr>
        </p:nvSpPr>
        <p:spPr bwMode="auto">
          <a:xfrm>
            <a:off x="4023992"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eaLnBrk="0" hangingPunct="0">
              <a:defRPr sz="1300" b="0">
                <a:solidFill>
                  <a:schemeClr val="tx1"/>
                </a:solidFill>
                <a:effectLst/>
                <a:latin typeface="Tahoma" pitchFamily="34" charset="0"/>
                <a:ea typeface="宋体" pitchFamily="2" charset="-122"/>
              </a:defRPr>
            </a:lvl1pPr>
          </a:lstStyle>
          <a:p>
            <a:pPr>
              <a:defRPr/>
            </a:pPr>
            <a:fld id="{913DB623-E4F1-4968-96A3-99CF94D33F45}" type="datetimeFigureOut">
              <a:rPr lang="zh-CN" altLang="en-US"/>
              <a:pPr>
                <a:defRPr/>
              </a:pPr>
              <a:t>2016/9/22</a:t>
            </a:fld>
            <a:endParaRPr lang="en-US" altLang="zh-CN"/>
          </a:p>
        </p:txBody>
      </p:sp>
      <p:sp>
        <p:nvSpPr>
          <p:cNvPr id="100356" name="Rectangle 4"/>
          <p:cNvSpPr>
            <a:spLocks noGrp="1" noChangeArrowheads="1"/>
          </p:cNvSpPr>
          <p:nvPr>
            <p:ph type="ftr" sz="quarter" idx="2"/>
          </p:nvPr>
        </p:nvSpPr>
        <p:spPr bwMode="auto">
          <a:xfrm>
            <a:off x="0"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l" eaLnBrk="0" hangingPunct="0">
              <a:defRPr sz="1300" b="0">
                <a:solidFill>
                  <a:schemeClr val="tx1"/>
                </a:solidFill>
                <a:effectLst/>
                <a:latin typeface="Tahoma" pitchFamily="34" charset="0"/>
                <a:ea typeface="宋体"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4023992"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eaLnBrk="0" hangingPunct="0">
              <a:defRPr sz="1300" b="0">
                <a:solidFill>
                  <a:schemeClr val="tx1"/>
                </a:solidFill>
                <a:effectLst/>
                <a:latin typeface="Tahoma" pitchFamily="34" charset="0"/>
                <a:ea typeface="宋体" pitchFamily="2" charset="-122"/>
              </a:defRPr>
            </a:lvl1pPr>
          </a:lstStyle>
          <a:p>
            <a:pPr>
              <a:defRPr/>
            </a:pPr>
            <a:fld id="{524E0D12-1631-4688-BDBA-B625EE6F83CF}" type="slidenum">
              <a:rPr lang="zh-CN" altLang="en-US"/>
              <a:pPr>
                <a:defRPr/>
              </a:pPr>
              <a:t>‹#›</a:t>
            </a:fld>
            <a:endParaRPr lang="en-US" altLang="zh-CN"/>
          </a:p>
        </p:txBody>
      </p:sp>
    </p:spTree>
    <p:extLst>
      <p:ext uri="{BB962C8B-B14F-4D97-AF65-F5344CB8AC3E}">
        <p14:creationId xmlns:p14="http://schemas.microsoft.com/office/powerpoint/2010/main" val="397979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b="0">
                <a:solidFill>
                  <a:schemeClr val="tx1"/>
                </a:solidFill>
                <a:effectLst/>
                <a:latin typeface="Tahoma" pitchFamily="34" charset="0"/>
                <a:ea typeface="+mn-ea"/>
              </a:defRPr>
            </a:lvl1pPr>
          </a:lstStyle>
          <a:p>
            <a:pPr>
              <a:defRPr/>
            </a:pPr>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b="0">
                <a:solidFill>
                  <a:schemeClr val="tx1"/>
                </a:solidFill>
                <a:effectLst/>
                <a:latin typeface="Tahoma" pitchFamily="34" charset="0"/>
                <a:ea typeface="+mn-ea"/>
              </a:defRPr>
            </a:lvl1pPr>
          </a:lstStyle>
          <a:p>
            <a:pPr>
              <a:defRPr/>
            </a:pPr>
            <a:fld id="{61FFC5FB-8FAD-4A82-A31A-6D07400DB7BC}" type="datetimeFigureOut">
              <a:rPr lang="zh-CN" altLang="en-US"/>
              <a:pPr>
                <a:defRPr/>
              </a:pPr>
              <a:t>2016/9/22</a:t>
            </a:fld>
            <a:endParaRPr lang="zh-CN" altLang="en-US"/>
          </a:p>
        </p:txBody>
      </p:sp>
      <p:sp>
        <p:nvSpPr>
          <p:cNvPr id="4" name="幻灯片图像占位符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pPr lvl="0"/>
            <a:endParaRPr lang="zh-CN" altLang="en-US" noProof="0"/>
          </a:p>
        </p:txBody>
      </p:sp>
      <p:sp>
        <p:nvSpPr>
          <p:cNvPr id="5" name="备注占位符 4"/>
          <p:cNvSpPr>
            <a:spLocks noGrp="1"/>
          </p:cNvSpPr>
          <p:nvPr>
            <p:ph type="body" sz="quarter" idx="3"/>
          </p:nvPr>
        </p:nvSpPr>
        <p:spPr>
          <a:xfrm>
            <a:off x="710407" y="4861441"/>
            <a:ext cx="5683250" cy="4605576"/>
          </a:xfrm>
          <a:prstGeom prst="rect">
            <a:avLst/>
          </a:prstGeom>
        </p:spPr>
        <p:txBody>
          <a:bodyPr vert="horz" wrap="square" lIns="99075" tIns="49538" rIns="99075" bIns="49538"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b="0">
                <a:solidFill>
                  <a:schemeClr val="tx1"/>
                </a:solidFill>
                <a:effectLst/>
                <a:latin typeface="Tahoma"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b="0">
                <a:solidFill>
                  <a:schemeClr val="tx1"/>
                </a:solidFill>
                <a:effectLst/>
                <a:latin typeface="Tahoma" pitchFamily="34" charset="0"/>
                <a:ea typeface="+mn-ea"/>
              </a:defRPr>
            </a:lvl1pPr>
          </a:lstStyle>
          <a:p>
            <a:pPr>
              <a:defRPr/>
            </a:pPr>
            <a:fld id="{9EBC002A-B0FF-4AB1-B1B7-F9D4F0861090}" type="slidenum">
              <a:rPr lang="zh-CN" altLang="en-US"/>
              <a:pPr>
                <a:defRPr/>
              </a:pPr>
              <a:t>‹#›</a:t>
            </a:fld>
            <a:endParaRPr lang="zh-CN" altLang="en-US"/>
          </a:p>
        </p:txBody>
      </p:sp>
    </p:spTree>
    <p:extLst>
      <p:ext uri="{BB962C8B-B14F-4D97-AF65-F5344CB8AC3E}">
        <p14:creationId xmlns:p14="http://schemas.microsoft.com/office/powerpoint/2010/main" val="2146091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0"/>
            <a:ext cx="9144000" cy="6858000"/>
          </a:xfrm>
          <a:prstGeom prst="rect">
            <a:avLst/>
          </a:prstGeom>
        </p:spPr>
      </p:pic>
      <p:sp>
        <p:nvSpPr>
          <p:cNvPr id="155650" name="Rectangle 2"/>
          <p:cNvSpPr>
            <a:spLocks noGrp="1" noChangeArrowheads="1"/>
          </p:cNvSpPr>
          <p:nvPr>
            <p:ph type="ctrTitle"/>
          </p:nvPr>
        </p:nvSpPr>
        <p:spPr>
          <a:xfrm>
            <a:off x="685800" y="2130425"/>
            <a:ext cx="7772400" cy="1470025"/>
          </a:xfr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B25D56F0-37C7-4824-841A-6F751B982B3D}" type="datetime1">
              <a:rPr lang="zh-CN" altLang="en-US" smtClean="0"/>
              <a:t>2016/9/22</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19" name="文本占位符 18"/>
          <p:cNvSpPr>
            <a:spLocks noGrp="1"/>
          </p:cNvSpPr>
          <p:nvPr>
            <p:ph type="body" sz="quarter" idx="12"/>
          </p:nvPr>
        </p:nvSpPr>
        <p:spPr>
          <a:xfrm>
            <a:off x="1979712" y="4581525"/>
            <a:ext cx="4968552" cy="792163"/>
          </a:xfrm>
        </p:spPr>
        <p:txBody>
          <a:bodyPr/>
          <a:lstStyle>
            <a:lvl1pPr algn="ctr">
              <a:buNone/>
              <a:defRPr/>
            </a:lvl1pPr>
          </a:lstStyle>
          <a:p>
            <a:pPr lvl="0"/>
            <a:r>
              <a:rPr lang="zh-CN" altLang="en-US" dirty="0"/>
              <a:t>单击此处编辑母版文本样式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57467F2B-AB4C-4EB7-B1FF-43272A856B6E}" type="datetime1">
              <a:rPr lang="zh-CN" altLang="en-US" smtClean="0"/>
              <a:t>2016/9/22</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6A238950-452F-463C-A1E8-CA20B336AEC8}" type="datetime1">
              <a:rPr lang="zh-CN" altLang="en-US" smtClean="0"/>
              <a:t>2016/9/22</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0"/>
            <a:ext cx="9144000" cy="6858000"/>
          </a:xfrm>
          <a:prstGeom prst="rect">
            <a:avLst/>
          </a:prstGeom>
        </p:spPr>
      </p:pic>
      <p:sp>
        <p:nvSpPr>
          <p:cNvPr id="155650" name="Rectangle 2"/>
          <p:cNvSpPr>
            <a:spLocks noGrp="1" noChangeArrowheads="1"/>
          </p:cNvSpPr>
          <p:nvPr>
            <p:ph type="ctrTitle"/>
          </p:nvPr>
        </p:nvSpPr>
        <p:spPr>
          <a:xfrm>
            <a:off x="685800" y="2130425"/>
            <a:ext cx="7772400" cy="1470025"/>
          </a:xfr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7FEFA903-50F6-45A2-BC66-39DD5A66E19E}" type="datetime1">
              <a:rPr lang="zh-CN" altLang="en-US" smtClean="0"/>
              <a:t>2016/9/22</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19" name="文本占位符 18"/>
          <p:cNvSpPr>
            <a:spLocks noGrp="1"/>
          </p:cNvSpPr>
          <p:nvPr>
            <p:ph type="body" sz="quarter" idx="12"/>
          </p:nvPr>
        </p:nvSpPr>
        <p:spPr>
          <a:xfrm>
            <a:off x="1979712" y="4581525"/>
            <a:ext cx="4968552" cy="792163"/>
          </a:xfrm>
        </p:spPr>
        <p:txBody>
          <a:bodyPr/>
          <a:lstStyle>
            <a:lvl1pPr algn="ctr">
              <a:buNone/>
              <a:defRPr/>
            </a:lvl1pPr>
          </a:lstStyle>
          <a:p>
            <a:pPr lvl="0"/>
            <a:r>
              <a:rPr lang="zh-CN" altLang="en-US" dirty="0"/>
              <a:t>单击此处编辑母版文本样式</a:t>
            </a:r>
          </a:p>
        </p:txBody>
      </p:sp>
    </p:spTree>
    <p:extLst>
      <p:ext uri="{BB962C8B-B14F-4D97-AF65-F5344CB8AC3E}">
        <p14:creationId xmlns:p14="http://schemas.microsoft.com/office/powerpoint/2010/main" val="17912822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EA88692C-022A-430D-9A54-106D551C4911}" type="datetime1">
              <a:rPr lang="zh-CN" altLang="en-US" smtClean="0"/>
              <a:t>2016/9/22</a:t>
            </a:fld>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内容占位符 6"/>
          <p:cNvSpPr>
            <a:spLocks noGrp="1"/>
          </p:cNvSpPr>
          <p:nvPr>
            <p:ph sz="quarter" idx="12" hasCustomPrompt="1"/>
          </p:nvPr>
        </p:nvSpPr>
        <p:spPr>
          <a:xfrm>
            <a:off x="6372225" y="6245225"/>
            <a:ext cx="2122488" cy="476250"/>
          </a:xfrm>
        </p:spPr>
        <p:txBody>
          <a:bodyPr/>
          <a:lstStyle>
            <a:lvl1pPr marL="0" indent="0" algn="ctr">
              <a:buNone/>
              <a:defRPr/>
            </a:lvl1pPr>
          </a:lstStyle>
          <a:p>
            <a:pPr lvl="0"/>
            <a:fld id="{F55AB8EF-D71F-4064-8E1F-7A75A245F82C}" type="slidenum">
              <a:rPr lang="zh-CN" altLang="en-US" smtClean="0"/>
              <a:t>‹#›</a:t>
            </a:fld>
            <a:endParaRPr lang="zh-CN" altLang="en-US" dirty="0"/>
          </a:p>
        </p:txBody>
      </p:sp>
    </p:spTree>
    <p:extLst>
      <p:ext uri="{BB962C8B-B14F-4D97-AF65-F5344CB8AC3E}">
        <p14:creationId xmlns:p14="http://schemas.microsoft.com/office/powerpoint/2010/main" val="20378866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p:txBody>
          <a:bodyPr/>
          <a:lstStyle>
            <a:lvl1pPr>
              <a:defRPr>
                <a:solidFill>
                  <a:srgbClr val="003399"/>
                </a:solidFill>
              </a:defRPr>
            </a:lvl1pPr>
          </a:lstStyle>
          <a:p>
            <a:pPr>
              <a:defRPr/>
            </a:pPr>
            <a:fld id="{FC662D42-2919-4ADE-B358-1250462A5D85}" type="datetime1">
              <a:rPr lang="zh-CN" altLang="en-US" smtClean="0"/>
              <a:t>2016/9/22</a:t>
            </a:fld>
            <a:endParaRPr lang="en-US" altLang="zh-CN" dirty="0"/>
          </a:p>
        </p:txBody>
      </p:sp>
      <p:sp>
        <p:nvSpPr>
          <p:cNvPr id="5" name="Rectangle 5"/>
          <p:cNvSpPr>
            <a:spLocks noGrp="1" noChangeArrowheads="1"/>
          </p:cNvSpPr>
          <p:nvPr>
            <p:ph type="ftr" sz="quarter" idx="11"/>
          </p:nvPr>
        </p:nvSpPr>
        <p:spPr>
          <a:xfrm>
            <a:off x="3124200" y="6245225"/>
            <a:ext cx="2895600" cy="476250"/>
          </a:xfrm>
        </p:spPr>
        <p:txBody>
          <a:bodyPr/>
          <a:lstStyle>
            <a:lvl1pPr>
              <a:defRPr>
                <a:solidFill>
                  <a:srgbClr val="003399"/>
                </a:solidFill>
              </a:defRPr>
            </a:lvl1pPr>
          </a:lstStyle>
          <a:p>
            <a:pPr>
              <a:defRPr/>
            </a:pPr>
            <a:endParaRPr lang="en-US" altLang="zh-CN" dirty="0"/>
          </a:p>
        </p:txBody>
      </p:sp>
      <p:sp>
        <p:nvSpPr>
          <p:cNvPr id="6" name="灯片编号占位符 1"/>
          <p:cNvSpPr>
            <a:spLocks noGrp="1"/>
          </p:cNvSpPr>
          <p:nvPr>
            <p:ph type="sldNum" sz="quarter" idx="4"/>
          </p:nvPr>
        </p:nvSpPr>
        <p:spPr>
          <a:xfrm>
            <a:off x="6451642" y="6245225"/>
            <a:ext cx="2057400" cy="420687"/>
          </a:xfrm>
          <a:prstGeom prst="rect">
            <a:avLst/>
          </a:prstGeom>
        </p:spPr>
        <p:txBody>
          <a:bodyPr vert="horz" lIns="91440" tIns="45720" rIns="91440" bIns="45720" rtlCol="0" anchor="ctr"/>
          <a:lstStyle>
            <a:lvl1pPr algn="r">
              <a:defRPr sz="1200">
                <a:solidFill>
                  <a:srgbClr val="003399"/>
                </a:solidFill>
              </a:defRPr>
            </a:lvl1pPr>
          </a:lstStyle>
          <a:p>
            <a:fld id="{E0FAE773-418A-4236-ACA5-FD8EF87FA419}" type="slidenum">
              <a:rPr lang="zh-CN" altLang="en-US" smtClean="0"/>
              <a:pPr/>
              <a:t>‹#›</a:t>
            </a:fld>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AC93CA1-B96D-4FFB-A261-38D6770C81CA}" type="datetime1">
              <a:rPr lang="zh-CN" altLang="en-US" smtClean="0"/>
              <a:t>2016/9/22</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84FAB7DA-3B74-426F-9BD7-FE2AA1A965E8}" type="datetime1">
              <a:rPr lang="zh-CN" altLang="en-US" smtClean="0"/>
              <a:t>2016/9/22</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8" name="内容占位符 6"/>
          <p:cNvSpPr>
            <a:spLocks noGrp="1"/>
          </p:cNvSpPr>
          <p:nvPr>
            <p:ph sz="quarter" idx="12" hasCustomPrompt="1"/>
          </p:nvPr>
        </p:nvSpPr>
        <p:spPr>
          <a:xfrm>
            <a:off x="6372225" y="6245225"/>
            <a:ext cx="2122488" cy="476250"/>
          </a:xfrm>
        </p:spPr>
        <p:txBody>
          <a:bodyPr/>
          <a:lstStyle>
            <a:lvl1pPr marL="0" indent="0" algn="ctr">
              <a:buNone/>
              <a:defRPr/>
            </a:lvl1pPr>
          </a:lstStyle>
          <a:p>
            <a:pPr lvl="0"/>
            <a:fld id="{F55AB8EF-D71F-4064-8E1F-7A75A245F82C}" type="slidenum">
              <a:rPr lang="zh-CN" altLang="en-US" smtClean="0"/>
              <a:t>‹#›</a:t>
            </a:fld>
            <a:endParaRPr lang="zh-CN"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104A1C31-2167-49D4-8267-7B1C28300320}" type="datetime1">
              <a:rPr lang="zh-CN" altLang="en-US" smtClean="0"/>
              <a:t>2016/9/22</a:t>
            </a:fld>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内容占位符 6"/>
          <p:cNvSpPr>
            <a:spLocks noGrp="1"/>
          </p:cNvSpPr>
          <p:nvPr>
            <p:ph sz="quarter" idx="12" hasCustomPrompt="1"/>
          </p:nvPr>
        </p:nvSpPr>
        <p:spPr>
          <a:xfrm>
            <a:off x="6372225" y="6245225"/>
            <a:ext cx="2122488" cy="476250"/>
          </a:xfrm>
        </p:spPr>
        <p:txBody>
          <a:bodyPr/>
          <a:lstStyle>
            <a:lvl1pPr marL="0" indent="0" algn="ctr">
              <a:buNone/>
              <a:defRPr/>
            </a:lvl1pPr>
          </a:lstStyle>
          <a:p>
            <a:pPr lvl="0"/>
            <a:fld id="{F55AB8EF-D71F-4064-8E1F-7A75A245F82C}" type="slidenum">
              <a:rPr lang="zh-CN" altLang="en-US" smtClean="0"/>
              <a:t>‹#›</a:t>
            </a:fld>
            <a:endParaRPr lang="zh-CN" alt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385596A3-CACC-43AB-9E2E-30028788436F}" type="datetime1">
              <a:rPr lang="zh-CN" altLang="en-US" smtClean="0"/>
              <a:t>2016/9/22</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内容占位符 6"/>
          <p:cNvSpPr>
            <a:spLocks noGrp="1"/>
          </p:cNvSpPr>
          <p:nvPr>
            <p:ph sz="quarter" idx="12" hasCustomPrompt="1"/>
          </p:nvPr>
        </p:nvSpPr>
        <p:spPr>
          <a:xfrm>
            <a:off x="6372225" y="6245225"/>
            <a:ext cx="2122488" cy="476250"/>
          </a:xfrm>
        </p:spPr>
        <p:txBody>
          <a:bodyPr/>
          <a:lstStyle>
            <a:lvl1pPr marL="0" indent="0" algn="ctr">
              <a:buNone/>
              <a:defRPr/>
            </a:lvl1pPr>
          </a:lstStyle>
          <a:p>
            <a:pPr lvl="0"/>
            <a:fld id="{F55AB8EF-D71F-4064-8E1F-7A75A245F82C}" type="slidenum">
              <a:rPr lang="zh-CN" altLang="en-US" smtClean="0"/>
              <a:t>‹#›</a:t>
            </a:fld>
            <a:endParaRPr lang="zh-CN"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C3ED09C-9E73-43FD-8B2D-44961C7E6654}" type="datetime1">
              <a:rPr lang="zh-CN" altLang="en-US" smtClean="0"/>
              <a:t>2016/9/22</a:t>
            </a:fld>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内容占位符 6"/>
          <p:cNvSpPr>
            <a:spLocks noGrp="1"/>
          </p:cNvSpPr>
          <p:nvPr>
            <p:ph sz="quarter" idx="12" hasCustomPrompt="1"/>
          </p:nvPr>
        </p:nvSpPr>
        <p:spPr>
          <a:xfrm>
            <a:off x="6372225" y="6245225"/>
            <a:ext cx="2122488" cy="476250"/>
          </a:xfrm>
        </p:spPr>
        <p:txBody>
          <a:bodyPr/>
          <a:lstStyle>
            <a:lvl1pPr marL="0" indent="0" algn="ctr">
              <a:buNone/>
              <a:defRPr/>
            </a:lvl1pPr>
          </a:lstStyle>
          <a:p>
            <a:pPr lvl="0"/>
            <a:fld id="{F55AB8EF-D71F-4064-8E1F-7A75A245F82C}" type="slidenum">
              <a:rPr lang="zh-CN" altLang="en-US" smtClean="0"/>
              <a:t>‹#›</a:t>
            </a:fld>
            <a:endParaRPr lang="zh-CN" alt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3D73EDCD-446C-425C-89EE-EA37910496C3}" type="datetime1">
              <a:rPr lang="zh-CN" altLang="en-US" smtClean="0"/>
              <a:t>2016/9/22</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83039CE1-C295-4BE0-A282-6D96545A5746}" type="datetime1">
              <a:rPr lang="zh-CN" altLang="en-US" smtClean="0"/>
              <a:t>2016/9/22</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03648" y="53752"/>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endParaRPr lang="zh-CN" altLang="en-US" dirty="0"/>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91EE28F4-3431-4257-9B99-35C8A025567F}" type="datetime1">
              <a:rPr lang="zh-CN" altLang="en-US" smtClean="0"/>
              <a:t>2016/9/22</a:t>
            </a:fld>
            <a:endParaRPr lang="en-US" altLang="zh-CN"/>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ltLang="zh-CN"/>
          </a:p>
        </p:txBody>
      </p:sp>
      <p:sp>
        <p:nvSpPr>
          <p:cNvPr id="10" name="矩形 9"/>
          <p:cNvSpPr/>
          <p:nvPr userDrawn="1"/>
        </p:nvSpPr>
        <p:spPr bwMode="auto">
          <a:xfrm>
            <a:off x="0" y="6669360"/>
            <a:ext cx="9144000" cy="188640"/>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pic>
        <p:nvPicPr>
          <p:cNvPr id="1026"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167664"/>
            <a:ext cx="1403302" cy="102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4"/>
          </p:nvPr>
        </p:nvSpPr>
        <p:spPr>
          <a:xfrm>
            <a:off x="6451642" y="6245225"/>
            <a:ext cx="2057400" cy="420687"/>
          </a:xfrm>
          <a:prstGeom prst="rect">
            <a:avLst/>
          </a:prstGeom>
        </p:spPr>
        <p:txBody>
          <a:bodyPr vert="horz" lIns="91440" tIns="45720" rIns="91440" bIns="45720" rtlCol="0" anchor="ctr"/>
          <a:lstStyle>
            <a:lvl1pPr algn="r">
              <a:defRPr sz="1200">
                <a:solidFill>
                  <a:schemeClr val="tx1">
                    <a:tint val="75000"/>
                  </a:schemeClr>
                </a:solidFill>
              </a:defRPr>
            </a:lvl1pPr>
          </a:lstStyle>
          <a:p>
            <a:fld id="{E0FAE773-418A-4236-ACA5-FD8EF87FA4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70" r:id="rId12"/>
    <p:sldLayoutId id="2147483871" r:id="rId13"/>
  </p:sldLayoutIdLst>
  <p:transition>
    <p:split orient="vert"/>
  </p:transition>
  <p:hf hdr="0" ftr="0" dt="0"/>
  <p:txStyles>
    <p:title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68660" y="1484784"/>
            <a:ext cx="7990656" cy="1470025"/>
          </a:xfrm>
        </p:spPr>
        <p:txBody>
          <a:bodyPr/>
          <a:lstStyle/>
          <a:p>
            <a:r>
              <a:rPr lang="en-US" altLang="zh-CN" sz="4800" dirty="0"/>
              <a:t>CEPC </a:t>
            </a:r>
            <a:r>
              <a:rPr lang="zh-CN" altLang="en-US" sz="4800" dirty="0"/>
              <a:t>直线束流垃圾桶初步设计</a:t>
            </a:r>
          </a:p>
        </p:txBody>
      </p:sp>
      <p:sp>
        <p:nvSpPr>
          <p:cNvPr id="5" name="文本占位符 4"/>
          <p:cNvSpPr>
            <a:spLocks noGrp="1"/>
          </p:cNvSpPr>
          <p:nvPr>
            <p:ph type="body" sz="quarter" idx="12"/>
          </p:nvPr>
        </p:nvSpPr>
        <p:spPr>
          <a:xfrm>
            <a:off x="1547664" y="4941168"/>
            <a:ext cx="5832648" cy="1080120"/>
          </a:xfrm>
        </p:spPr>
        <p:txBody>
          <a:bodyPr/>
          <a:lstStyle/>
          <a:p>
            <a:r>
              <a:rPr lang="zh-CN" altLang="en-US" dirty="0"/>
              <a:t>中国科学院高能物理研究所 石澔玙</a:t>
            </a:r>
            <a:endParaRPr lang="en-US" altLang="zh-CN" dirty="0"/>
          </a:p>
          <a:p>
            <a:r>
              <a:rPr lang="en-US" altLang="zh-CN" dirty="0"/>
              <a:t>2016.9.22</a:t>
            </a:r>
            <a:endParaRPr lang="zh-CN" altLang="en-US" dirty="0"/>
          </a:p>
        </p:txBody>
      </p:sp>
    </p:spTree>
  </p:cSld>
  <p:clrMapOvr>
    <a:masterClrMapping/>
  </p:clrMapOvr>
  <p:transition advTm="778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设计流程</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10</a:t>
            </a:fld>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3362688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36287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设计方法</a:t>
            </a:r>
          </a:p>
        </p:txBody>
      </p:sp>
      <p:sp>
        <p:nvSpPr>
          <p:cNvPr id="3" name="内容占位符 2"/>
          <p:cNvSpPr>
            <a:spLocks noGrp="1"/>
          </p:cNvSpPr>
          <p:nvPr>
            <p:ph idx="1"/>
          </p:nvPr>
        </p:nvSpPr>
        <p:spPr/>
        <p:txBody>
          <a:bodyPr/>
          <a:lstStyle/>
          <a:p>
            <a:r>
              <a:rPr lang="zh-CN" altLang="en-US" dirty="0"/>
              <a:t>分析源项，明确需求</a:t>
            </a:r>
            <a:endParaRPr lang="en-US" altLang="zh-CN" dirty="0"/>
          </a:p>
          <a:p>
            <a:r>
              <a:rPr lang="zh-CN" altLang="en-US" dirty="0"/>
              <a:t>考虑功率，框定材料</a:t>
            </a:r>
            <a:endParaRPr lang="en-US" altLang="zh-CN" dirty="0"/>
          </a:p>
          <a:p>
            <a:r>
              <a:rPr lang="zh-CN" altLang="en-US" dirty="0"/>
              <a:t>理论计算，粗估下限</a:t>
            </a:r>
            <a:endParaRPr lang="en-US" altLang="zh-CN" dirty="0"/>
          </a:p>
          <a:p>
            <a:r>
              <a:rPr lang="zh-CN" altLang="en-US" dirty="0"/>
              <a:t>依据材料，暂定结构</a:t>
            </a:r>
            <a:endParaRPr lang="en-US" altLang="zh-CN" dirty="0"/>
          </a:p>
          <a:p>
            <a:r>
              <a:rPr lang="zh-CN" altLang="en-US" dirty="0"/>
              <a:t>模拟计算，评估剂量</a:t>
            </a:r>
            <a:endParaRPr lang="en-US" altLang="zh-CN" dirty="0"/>
          </a:p>
          <a:p>
            <a:r>
              <a:rPr lang="zh-CN" altLang="en-US" dirty="0"/>
              <a:t>温度分析，确保安全</a:t>
            </a:r>
            <a:endParaRPr lang="en-US" altLang="zh-CN" dirty="0"/>
          </a:p>
          <a:p>
            <a:r>
              <a:rPr lang="zh-CN" altLang="en-US" dirty="0"/>
              <a:t>结合经验，对比验证</a:t>
            </a:r>
            <a:endParaRPr lang="en-US" altLang="zh-CN" dirty="0"/>
          </a:p>
          <a:p>
            <a:r>
              <a:rPr lang="zh-CN" altLang="en-US" dirty="0"/>
              <a:t>反复优化，确定方案</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11</a:t>
            </a:fld>
            <a:endParaRPr lang="zh-CN" altLang="en-US" dirty="0"/>
          </a:p>
        </p:txBody>
      </p:sp>
    </p:spTree>
    <p:extLst>
      <p:ext uri="{BB962C8B-B14F-4D97-AF65-F5344CB8AC3E}">
        <p14:creationId xmlns:p14="http://schemas.microsoft.com/office/powerpoint/2010/main" val="17738877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分析源项，明确需求</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pPr>
                  <a:spcBef>
                    <a:spcPts val="500"/>
                  </a:spcBef>
                  <a:spcAft>
                    <a:spcPts val="500"/>
                  </a:spcAft>
                </a:pPr>
                <a:r>
                  <a:rPr lang="zh-CN" altLang="en-US" dirty="0"/>
                  <a:t>模型</a:t>
                </a:r>
                <a:endParaRPr lang="en-US" altLang="zh-CN" dirty="0"/>
              </a:p>
              <a:p>
                <a:pPr lvl="1">
                  <a:spcBef>
                    <a:spcPts val="500"/>
                  </a:spcBef>
                  <a:spcAft>
                    <a:spcPts val="500"/>
                  </a:spcAft>
                </a:pPr>
                <a:r>
                  <a:rPr lang="zh-CN" altLang="en-US" dirty="0"/>
                  <a:t>束流为 </a:t>
                </a:r>
                <a:r>
                  <a:rPr lang="en-US" altLang="zh-CN" dirty="0"/>
                  <a:t>6 GeV </a:t>
                </a:r>
                <a:r>
                  <a:rPr lang="zh-CN" altLang="en-US" dirty="0"/>
                  <a:t>的正负电子</a:t>
                </a:r>
                <a:endParaRPr lang="en-US" altLang="zh-CN" dirty="0"/>
              </a:p>
              <a:p>
                <a:pPr lvl="1">
                  <a:spcBef>
                    <a:spcPts val="500"/>
                  </a:spcBef>
                  <a:spcAft>
                    <a:spcPts val="500"/>
                  </a:spcAft>
                </a:pPr>
                <a:r>
                  <a:rPr lang="zh-CN" altLang="en-US" dirty="0"/>
                  <a:t>束流垃圾桶吸收过程可视为打靶</a:t>
                </a:r>
                <a:endParaRPr lang="en-US" altLang="zh-CN" dirty="0"/>
              </a:p>
              <a:p>
                <a:pPr lvl="1">
                  <a:spcBef>
                    <a:spcPts val="500"/>
                  </a:spcBef>
                  <a:spcAft>
                    <a:spcPts val="500"/>
                  </a:spcAft>
                </a:pPr>
                <a:r>
                  <a:rPr lang="zh-CN" altLang="en-US" dirty="0"/>
                  <a:t>束流可视为单能点源</a:t>
                </a:r>
                <a:endParaRPr lang="en-US" altLang="zh-CN" dirty="0"/>
              </a:p>
              <a:p>
                <a:pPr>
                  <a:spcBef>
                    <a:spcPts val="500"/>
                  </a:spcBef>
                  <a:spcAft>
                    <a:spcPts val="500"/>
                  </a:spcAft>
                </a:pPr>
                <a:r>
                  <a:rPr lang="zh-CN" altLang="en-US" dirty="0"/>
                  <a:t>作用方式</a:t>
                </a:r>
                <a:endParaRPr lang="en-US" altLang="zh-CN" dirty="0"/>
              </a:p>
              <a:p>
                <a:pPr lvl="1">
                  <a:spcBef>
                    <a:spcPts val="500"/>
                  </a:spcBef>
                  <a:spcAft>
                    <a:spcPts val="500"/>
                  </a:spcAft>
                </a:pPr>
                <a:r>
                  <a:rPr lang="zh-CN" altLang="en-US" dirty="0"/>
                  <a:t>打靶后产生大量粒子</a:t>
                </a:r>
                <a:endParaRPr lang="en-US" altLang="zh-CN" dirty="0"/>
              </a:p>
              <a:p>
                <a:pPr lvl="1">
                  <a:spcBef>
                    <a:spcPts val="500"/>
                  </a:spcBef>
                  <a:spcAft>
                    <a:spcPts val="500"/>
                  </a:spcAft>
                </a:pPr>
                <a:r>
                  <a:rPr lang="zh-CN" altLang="en-US" dirty="0"/>
                  <a:t>电磁级联为主要方式（即次级电子和</a:t>
                </a:r>
                <a:r>
                  <a:rPr lang="en-US" altLang="zh-CN" dirty="0"/>
                  <a:t>γ</a:t>
                </a:r>
                <a:r>
                  <a:rPr lang="zh-CN" altLang="en-US" dirty="0"/>
                  <a:t>光子）</a:t>
                </a:r>
                <a:endParaRPr lang="en-US" altLang="zh-CN" dirty="0"/>
              </a:p>
              <a:p>
                <a:pPr lvl="1">
                  <a:spcBef>
                    <a:spcPts val="500"/>
                  </a:spcBef>
                  <a:spcAft>
                    <a:spcPts val="500"/>
                  </a:spcAft>
                </a:pPr>
                <a:r>
                  <a:rPr lang="zh-CN" altLang="en-US" dirty="0"/>
                  <a:t>巨共振中子</a:t>
                </a:r>
                <a:endParaRPr lang="en-US" altLang="zh-CN" dirty="0"/>
              </a:p>
              <a:p>
                <a:pPr lvl="1">
                  <a:spcBef>
                    <a:spcPts val="500"/>
                  </a:spcBef>
                  <a:spcAft>
                    <a:spcPts val="500"/>
                  </a:spcAft>
                </a:pPr>
                <a:r>
                  <a:rPr lang="zh-CN" altLang="en-US" dirty="0"/>
                  <a:t>少量 </a:t>
                </a:r>
                <a14:m>
                  <m:oMath xmlns:m="http://schemas.openxmlformats.org/officeDocument/2006/math">
                    <m:r>
                      <a:rPr lang="zh-CN" altLang="en-US" i="1" smtClean="0">
                        <a:latin typeface="Cambria Math" panose="02040503050406030204" pitchFamily="18" charset="0"/>
                      </a:rPr>
                      <m:t>𝜇</m:t>
                    </m:r>
                  </m:oMath>
                </a14:m>
                <a:r>
                  <a:rPr lang="en-US" altLang="zh-CN" dirty="0"/>
                  <a:t> </a:t>
                </a:r>
                <a:r>
                  <a:rPr lang="zh-CN" altLang="en-US" dirty="0"/>
                  <a:t>子等其它粒子</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11" t="-1482" b="-2965"/>
                </a:stretch>
              </a:blipFill>
            </p:spPr>
            <p:txBody>
              <a:bodyPr/>
              <a:lstStyle/>
              <a:p>
                <a:r>
                  <a:rPr lang="zh-CN" altLang="en-US">
                    <a:noFill/>
                  </a:rPr>
                  <a:t> </a:t>
                </a:r>
              </a:p>
            </p:txBody>
          </p:sp>
        </mc:Fallback>
      </mc:AlternateContent>
      <p:sp>
        <p:nvSpPr>
          <p:cNvPr id="4" name="灯片编号占位符 3"/>
          <p:cNvSpPr>
            <a:spLocks noGrp="1"/>
          </p:cNvSpPr>
          <p:nvPr>
            <p:ph type="sldNum" sz="quarter" idx="4"/>
          </p:nvPr>
        </p:nvSpPr>
        <p:spPr/>
        <p:txBody>
          <a:bodyPr/>
          <a:lstStyle/>
          <a:p>
            <a:fld id="{E0FAE773-418A-4236-ACA5-FD8EF87FA419}" type="slidenum">
              <a:rPr lang="zh-CN" altLang="en-US" smtClean="0"/>
              <a:pPr/>
              <a:t>12</a:t>
            </a:fld>
            <a:endParaRPr lang="zh-CN" altLang="en-US" dirty="0"/>
          </a:p>
        </p:txBody>
      </p:sp>
    </p:spTree>
    <p:extLst>
      <p:ext uri="{BB962C8B-B14F-4D97-AF65-F5344CB8AC3E}">
        <p14:creationId xmlns:p14="http://schemas.microsoft.com/office/powerpoint/2010/main" val="6360375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考虑功率，框定材料</a:t>
            </a:r>
          </a:p>
        </p:txBody>
      </p:sp>
      <p:sp>
        <p:nvSpPr>
          <p:cNvPr id="3" name="内容占位符 2"/>
          <p:cNvSpPr>
            <a:spLocks noGrp="1"/>
          </p:cNvSpPr>
          <p:nvPr>
            <p:ph idx="1"/>
          </p:nvPr>
        </p:nvSpPr>
        <p:spPr/>
        <p:txBody>
          <a:bodyPr/>
          <a:lstStyle/>
          <a:p>
            <a:pPr>
              <a:spcBef>
                <a:spcPts val="1000"/>
              </a:spcBef>
              <a:spcAft>
                <a:spcPts val="1000"/>
              </a:spcAft>
            </a:pPr>
            <a:r>
              <a:rPr lang="zh-CN" altLang="en-US" dirty="0"/>
              <a:t>根据调研，靶芯材料选择主要考量因素为束流功率</a:t>
            </a:r>
            <a:endParaRPr lang="en-US" altLang="zh-CN" dirty="0"/>
          </a:p>
          <a:p>
            <a:pPr lvl="1">
              <a:spcBef>
                <a:spcPts val="1000"/>
              </a:spcBef>
              <a:spcAft>
                <a:spcPts val="1000"/>
              </a:spcAft>
            </a:pPr>
            <a:r>
              <a:rPr lang="en-US" altLang="zh-CN" dirty="0"/>
              <a:t>CEPC </a:t>
            </a:r>
            <a:r>
              <a:rPr lang="en-US" altLang="zh-CN" dirty="0" err="1"/>
              <a:t>Linac</a:t>
            </a:r>
            <a:r>
              <a:rPr lang="en-US" altLang="zh-CN" dirty="0"/>
              <a:t> </a:t>
            </a:r>
            <a:r>
              <a:rPr lang="zh-CN" altLang="en-US" dirty="0"/>
              <a:t>功率为 </a:t>
            </a:r>
            <a:r>
              <a:rPr lang="en-US" altLang="zh-CN" dirty="0"/>
              <a:t>960 W</a:t>
            </a:r>
          </a:p>
          <a:p>
            <a:pPr>
              <a:spcBef>
                <a:spcPts val="1000"/>
              </a:spcBef>
              <a:spcAft>
                <a:spcPts val="1000"/>
              </a:spcAft>
            </a:pPr>
            <a:r>
              <a:rPr lang="zh-CN" altLang="en-US" dirty="0"/>
              <a:t>考虑采用铜、铁、铝、石墨作为靶芯材料</a:t>
            </a:r>
            <a:endParaRPr lang="en-US" altLang="zh-CN" dirty="0"/>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13</a:t>
            </a:fld>
            <a:endParaRPr lang="zh-CN" altLang="en-US" dirty="0"/>
          </a:p>
        </p:txBody>
      </p:sp>
    </p:spTree>
    <p:extLst>
      <p:ext uri="{BB962C8B-B14F-4D97-AF65-F5344CB8AC3E}">
        <p14:creationId xmlns:p14="http://schemas.microsoft.com/office/powerpoint/2010/main" val="11461100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1331639" y="4221088"/>
            <a:ext cx="6223883" cy="2012623"/>
          </a:xfrm>
          <a:prstGeom prst="rect">
            <a:avLst/>
          </a:prstGeom>
        </p:spPr>
      </p:pic>
      <p:sp>
        <p:nvSpPr>
          <p:cNvPr id="2" name="标题 1"/>
          <p:cNvSpPr>
            <a:spLocks noGrp="1"/>
          </p:cNvSpPr>
          <p:nvPr>
            <p:ph type="title"/>
          </p:nvPr>
        </p:nvSpPr>
        <p:spPr/>
        <p:txBody>
          <a:bodyPr/>
          <a:lstStyle/>
          <a:p>
            <a:r>
              <a:rPr lang="zh-CN" altLang="en-US" dirty="0"/>
              <a:t>理论计算，粗估下限</a:t>
            </a:r>
          </a:p>
        </p:txBody>
      </p:sp>
      <p:sp>
        <p:nvSpPr>
          <p:cNvPr id="3" name="内容占位符 2"/>
          <p:cNvSpPr>
            <a:spLocks noGrp="1"/>
          </p:cNvSpPr>
          <p:nvPr>
            <p:ph idx="1"/>
          </p:nvPr>
        </p:nvSpPr>
        <p:spPr/>
        <p:txBody>
          <a:bodyPr/>
          <a:lstStyle/>
          <a:p>
            <a:r>
              <a:rPr lang="zh-CN" altLang="en-US" dirty="0"/>
              <a:t>设计经验和理论计算表明，有效的垃圾桶靶芯部分（</a:t>
            </a:r>
            <a:r>
              <a:rPr lang="en-US" altLang="zh-CN" dirty="0"/>
              <a:t>Dump Core</a:t>
            </a:r>
            <a:r>
              <a:rPr lang="zh-CN" altLang="en-US" dirty="0"/>
              <a:t>），至少应在横</a:t>
            </a:r>
            <a:r>
              <a:rPr lang="en-US" altLang="zh-CN" dirty="0"/>
              <a:t>/</a:t>
            </a:r>
            <a:r>
              <a:rPr lang="zh-CN" altLang="en-US" dirty="0"/>
              <a:t>纵两向均沉积 </a:t>
            </a:r>
            <a:r>
              <a:rPr lang="en-US" altLang="zh-CN" dirty="0"/>
              <a:t>99% </a:t>
            </a:r>
            <a:r>
              <a:rPr lang="zh-CN" altLang="en-US" dirty="0"/>
              <a:t>以上的初始粒子能量</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14</a:t>
            </a:fld>
            <a:endParaRPr lang="zh-CN" altLang="en-US" dirty="0"/>
          </a:p>
        </p:txBody>
      </p:sp>
      <p:pic>
        <p:nvPicPr>
          <p:cNvPr id="5" name="图片 4"/>
          <p:cNvPicPr>
            <a:picLocks noChangeAspect="1"/>
          </p:cNvPicPr>
          <p:nvPr/>
        </p:nvPicPr>
        <p:blipFill>
          <a:blip r:embed="rId3"/>
          <a:stretch>
            <a:fillRect/>
          </a:stretch>
        </p:blipFill>
        <p:spPr>
          <a:xfrm>
            <a:off x="1331640" y="2985793"/>
            <a:ext cx="6223883" cy="1548268"/>
          </a:xfrm>
          <a:prstGeom prst="rect">
            <a:avLst/>
          </a:prstGeom>
        </p:spPr>
      </p:pic>
    </p:spTree>
    <p:extLst>
      <p:ext uri="{BB962C8B-B14F-4D97-AF65-F5344CB8AC3E}">
        <p14:creationId xmlns:p14="http://schemas.microsoft.com/office/powerpoint/2010/main" val="144368044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理论计算，粗估下限</a:t>
            </a:r>
          </a:p>
        </p:txBody>
      </p:sp>
      <p:sp>
        <p:nvSpPr>
          <p:cNvPr id="3" name="内容占位符 2"/>
          <p:cNvSpPr>
            <a:spLocks noGrp="1"/>
          </p:cNvSpPr>
          <p:nvPr>
            <p:ph idx="1"/>
          </p:nvPr>
        </p:nvSpPr>
        <p:spPr/>
        <p:txBody>
          <a:bodyPr/>
          <a:lstStyle/>
          <a:p>
            <a:r>
              <a:rPr lang="zh-CN" altLang="en-US" dirty="0"/>
              <a:t>对于选定材料</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15</a:t>
            </a:fld>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1085458478"/>
              </p:ext>
            </p:extLst>
          </p:nvPr>
        </p:nvGraphicFramePr>
        <p:xfrm>
          <a:off x="1524000" y="2852936"/>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3632352739"/>
                    </a:ext>
                  </a:extLst>
                </a:gridCol>
                <a:gridCol w="2032000">
                  <a:extLst>
                    <a:ext uri="{9D8B030D-6E8A-4147-A177-3AD203B41FA5}">
                      <a16:colId xmlns="" xmlns:a16="http://schemas.microsoft.com/office/drawing/2014/main" val="2945536447"/>
                    </a:ext>
                  </a:extLst>
                </a:gridCol>
                <a:gridCol w="2032000">
                  <a:extLst>
                    <a:ext uri="{9D8B030D-6E8A-4147-A177-3AD203B41FA5}">
                      <a16:colId xmlns="" xmlns:a16="http://schemas.microsoft.com/office/drawing/2014/main" val="1865879344"/>
                    </a:ext>
                  </a:extLst>
                </a:gridCol>
              </a:tblGrid>
              <a:tr h="370840">
                <a:tc>
                  <a:txBody>
                    <a:bodyPr/>
                    <a:lstStyle/>
                    <a:p>
                      <a:pPr algn="ctr"/>
                      <a:r>
                        <a:rPr lang="zh-CN" altLang="en-US" dirty="0">
                          <a:solidFill>
                            <a:schemeClr val="tx1"/>
                          </a:solidFill>
                        </a:rPr>
                        <a:t>材料</a:t>
                      </a:r>
                    </a:p>
                  </a:txBody>
                  <a:tcPr anchor="ctr"/>
                </a:tc>
                <a:tc>
                  <a:txBody>
                    <a:bodyPr/>
                    <a:lstStyle/>
                    <a:p>
                      <a:pPr algn="ctr"/>
                      <a:r>
                        <a:rPr lang="en-US" altLang="zh-CN" dirty="0">
                          <a:solidFill>
                            <a:schemeClr val="tx1"/>
                          </a:solidFill>
                        </a:rPr>
                        <a:t>L99</a:t>
                      </a:r>
                      <a:endParaRPr lang="zh-CN" altLang="en-US" dirty="0">
                        <a:solidFill>
                          <a:schemeClr val="tx1"/>
                        </a:solidFill>
                      </a:endParaRPr>
                    </a:p>
                  </a:txBody>
                  <a:tcPr anchor="ctr"/>
                </a:tc>
                <a:tc>
                  <a:txBody>
                    <a:bodyPr/>
                    <a:lstStyle/>
                    <a:p>
                      <a:pPr algn="ctr"/>
                      <a:r>
                        <a:rPr lang="en-US" altLang="zh-CN" dirty="0">
                          <a:solidFill>
                            <a:schemeClr val="tx1"/>
                          </a:solidFill>
                        </a:rPr>
                        <a:t>R99</a:t>
                      </a:r>
                      <a:endParaRPr lang="zh-CN" altLang="en-US" dirty="0">
                        <a:solidFill>
                          <a:schemeClr val="tx1"/>
                        </a:solidFill>
                      </a:endParaRPr>
                    </a:p>
                  </a:txBody>
                  <a:tcPr anchor="ctr"/>
                </a:tc>
                <a:extLst>
                  <a:ext uri="{0D108BD9-81ED-4DB2-BD59-A6C34878D82A}">
                    <a16:rowId xmlns="" xmlns:a16="http://schemas.microsoft.com/office/drawing/2014/main" val="3522073151"/>
                  </a:ext>
                </a:extLst>
              </a:tr>
              <a:tr h="370840">
                <a:tc>
                  <a:txBody>
                    <a:bodyPr/>
                    <a:lstStyle/>
                    <a:p>
                      <a:pPr algn="ctr"/>
                      <a:r>
                        <a:rPr lang="zh-CN" altLang="en-US" dirty="0"/>
                        <a:t>铜</a:t>
                      </a:r>
                    </a:p>
                  </a:txBody>
                  <a:tcPr anchor="ctr"/>
                </a:tc>
                <a:tc>
                  <a:txBody>
                    <a:bodyPr/>
                    <a:lstStyle/>
                    <a:p>
                      <a:pPr algn="ctr"/>
                      <a:r>
                        <a:rPr lang="en-US" altLang="zh-CN" dirty="0"/>
                        <a:t>28 cm</a:t>
                      </a:r>
                      <a:endParaRPr lang="zh-CN" altLang="en-US" dirty="0"/>
                    </a:p>
                  </a:txBody>
                  <a:tcPr anchor="ctr"/>
                </a:tc>
                <a:tc>
                  <a:txBody>
                    <a:bodyPr/>
                    <a:lstStyle/>
                    <a:p>
                      <a:pPr algn="ctr"/>
                      <a:r>
                        <a:rPr lang="en-US" altLang="zh-CN" dirty="0"/>
                        <a:t>8 cm</a:t>
                      </a:r>
                      <a:endParaRPr lang="zh-CN" altLang="en-US" dirty="0"/>
                    </a:p>
                  </a:txBody>
                  <a:tcPr anchor="ctr"/>
                </a:tc>
                <a:extLst>
                  <a:ext uri="{0D108BD9-81ED-4DB2-BD59-A6C34878D82A}">
                    <a16:rowId xmlns="" xmlns:a16="http://schemas.microsoft.com/office/drawing/2014/main" val="418695427"/>
                  </a:ext>
                </a:extLst>
              </a:tr>
              <a:tr h="370840">
                <a:tc>
                  <a:txBody>
                    <a:bodyPr/>
                    <a:lstStyle/>
                    <a:p>
                      <a:pPr algn="ctr"/>
                      <a:r>
                        <a:rPr lang="zh-CN" altLang="en-US" dirty="0"/>
                        <a:t>铁</a:t>
                      </a:r>
                    </a:p>
                  </a:txBody>
                  <a:tcPr anchor="ctr"/>
                </a:tc>
                <a:tc>
                  <a:txBody>
                    <a:bodyPr/>
                    <a:lstStyle/>
                    <a:p>
                      <a:pPr algn="ctr"/>
                      <a:r>
                        <a:rPr lang="en-US" altLang="zh-CN" dirty="0"/>
                        <a:t>29 cm</a:t>
                      </a:r>
                      <a:endParaRPr lang="zh-CN" altLang="en-US" dirty="0"/>
                    </a:p>
                  </a:txBody>
                  <a:tcPr anchor="ctr"/>
                </a:tc>
                <a:tc>
                  <a:txBody>
                    <a:bodyPr/>
                    <a:lstStyle/>
                    <a:p>
                      <a:pPr algn="ctr"/>
                      <a:r>
                        <a:rPr lang="en-US" altLang="zh-CN" dirty="0"/>
                        <a:t>8 cm</a:t>
                      </a:r>
                      <a:endParaRPr lang="zh-CN" altLang="en-US" dirty="0"/>
                    </a:p>
                  </a:txBody>
                  <a:tcPr anchor="ctr"/>
                </a:tc>
                <a:extLst>
                  <a:ext uri="{0D108BD9-81ED-4DB2-BD59-A6C34878D82A}">
                    <a16:rowId xmlns="" xmlns:a16="http://schemas.microsoft.com/office/drawing/2014/main" val="2491198415"/>
                  </a:ext>
                </a:extLst>
              </a:tr>
              <a:tr h="370840">
                <a:tc>
                  <a:txBody>
                    <a:bodyPr/>
                    <a:lstStyle/>
                    <a:p>
                      <a:pPr algn="ctr"/>
                      <a:r>
                        <a:rPr lang="zh-CN" altLang="en-US" dirty="0"/>
                        <a:t>铝</a:t>
                      </a:r>
                    </a:p>
                  </a:txBody>
                  <a:tcPr anchor="ctr"/>
                </a:tc>
                <a:tc>
                  <a:txBody>
                    <a:bodyPr/>
                    <a:lstStyle/>
                    <a:p>
                      <a:pPr algn="ctr"/>
                      <a:r>
                        <a:rPr lang="en-US" altLang="zh-CN" dirty="0"/>
                        <a:t>110 cm</a:t>
                      </a:r>
                      <a:endParaRPr lang="zh-CN" altLang="en-US" dirty="0"/>
                    </a:p>
                  </a:txBody>
                  <a:tcPr anchor="ctr"/>
                </a:tc>
                <a:tc>
                  <a:txBody>
                    <a:bodyPr/>
                    <a:lstStyle/>
                    <a:p>
                      <a:pPr algn="ctr"/>
                      <a:r>
                        <a:rPr lang="en-US" altLang="zh-CN" dirty="0"/>
                        <a:t>20 cm</a:t>
                      </a:r>
                      <a:endParaRPr lang="zh-CN" altLang="en-US" dirty="0"/>
                    </a:p>
                  </a:txBody>
                  <a:tcPr anchor="ctr"/>
                </a:tc>
                <a:extLst>
                  <a:ext uri="{0D108BD9-81ED-4DB2-BD59-A6C34878D82A}">
                    <a16:rowId xmlns="" xmlns:a16="http://schemas.microsoft.com/office/drawing/2014/main" val="1629925675"/>
                  </a:ext>
                </a:extLst>
              </a:tr>
              <a:tr h="370840">
                <a:tc>
                  <a:txBody>
                    <a:bodyPr/>
                    <a:lstStyle/>
                    <a:p>
                      <a:pPr algn="ctr"/>
                      <a:r>
                        <a:rPr lang="zh-CN" altLang="en-US" dirty="0"/>
                        <a:t>石墨</a:t>
                      </a:r>
                    </a:p>
                  </a:txBody>
                  <a:tcPr anchor="ctr"/>
                </a:tc>
                <a:tc>
                  <a:txBody>
                    <a:bodyPr/>
                    <a:lstStyle/>
                    <a:p>
                      <a:pPr algn="ctr"/>
                      <a:r>
                        <a:rPr lang="en-US" altLang="zh-CN" dirty="0"/>
                        <a:t>241 cm</a:t>
                      </a:r>
                      <a:endParaRPr lang="zh-CN" altLang="en-US" dirty="0"/>
                    </a:p>
                  </a:txBody>
                  <a:tcPr anchor="ctr"/>
                </a:tc>
                <a:tc>
                  <a:txBody>
                    <a:bodyPr/>
                    <a:lstStyle/>
                    <a:p>
                      <a:pPr algn="ctr"/>
                      <a:r>
                        <a:rPr lang="en-US" altLang="zh-CN" dirty="0"/>
                        <a:t>24 cm</a:t>
                      </a:r>
                      <a:endParaRPr lang="zh-CN" altLang="en-US" dirty="0"/>
                    </a:p>
                  </a:txBody>
                  <a:tcPr anchor="ctr"/>
                </a:tc>
                <a:extLst>
                  <a:ext uri="{0D108BD9-81ED-4DB2-BD59-A6C34878D82A}">
                    <a16:rowId xmlns="" xmlns:a16="http://schemas.microsoft.com/office/drawing/2014/main" val="4252143776"/>
                  </a:ext>
                </a:extLst>
              </a:tr>
            </a:tbl>
          </a:graphicData>
        </a:graphic>
      </p:graphicFrame>
    </p:spTree>
    <p:extLst>
      <p:ext uri="{BB962C8B-B14F-4D97-AF65-F5344CB8AC3E}">
        <p14:creationId xmlns:p14="http://schemas.microsoft.com/office/powerpoint/2010/main" val="42135481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依据材料，暂定结构</a:t>
            </a:r>
          </a:p>
        </p:txBody>
      </p:sp>
      <p:sp>
        <p:nvSpPr>
          <p:cNvPr id="3" name="内容占位符 2"/>
          <p:cNvSpPr>
            <a:spLocks noGrp="1"/>
          </p:cNvSpPr>
          <p:nvPr>
            <p:ph idx="1"/>
          </p:nvPr>
        </p:nvSpPr>
        <p:spPr/>
        <p:txBody>
          <a:bodyPr/>
          <a:lstStyle/>
          <a:p>
            <a:r>
              <a:rPr lang="zh-CN" altLang="en-US" dirty="0"/>
              <a:t>都是固体材料，所以采用常规思路</a:t>
            </a:r>
            <a:endParaRPr lang="en-US" altLang="zh-CN" dirty="0"/>
          </a:p>
          <a:p>
            <a:r>
              <a:rPr lang="zh-CN" altLang="en-US" dirty="0"/>
              <a:t>长方体</a:t>
            </a:r>
            <a:r>
              <a:rPr lang="en-US" altLang="zh-CN" dirty="0"/>
              <a:t>/</a:t>
            </a:r>
            <a:r>
              <a:rPr lang="zh-CN" altLang="en-US" dirty="0"/>
              <a:t>圆柱体综合模拟</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16</a:t>
            </a:fld>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852936"/>
            <a:ext cx="5888580" cy="3511883"/>
          </a:xfrm>
          <a:prstGeom prst="rect">
            <a:avLst/>
          </a:prstGeom>
        </p:spPr>
      </p:pic>
    </p:spTree>
    <p:extLst>
      <p:ext uri="{BB962C8B-B14F-4D97-AF65-F5344CB8AC3E}">
        <p14:creationId xmlns:p14="http://schemas.microsoft.com/office/powerpoint/2010/main" val="39114464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依据材料，暂定结构</a:t>
            </a:r>
          </a:p>
        </p:txBody>
      </p:sp>
      <p:sp>
        <p:nvSpPr>
          <p:cNvPr id="3" name="内容占位符 2"/>
          <p:cNvSpPr>
            <a:spLocks noGrp="1"/>
          </p:cNvSpPr>
          <p:nvPr>
            <p:ph idx="1"/>
          </p:nvPr>
        </p:nvSpPr>
        <p:spPr/>
        <p:txBody>
          <a:bodyPr/>
          <a:lstStyle/>
          <a:p>
            <a:r>
              <a:rPr lang="zh-CN" altLang="en-US" dirty="0"/>
              <a:t>都是固体材料，所以采用常规思路</a:t>
            </a:r>
            <a:endParaRPr lang="en-US" altLang="zh-CN" dirty="0"/>
          </a:p>
          <a:p>
            <a:r>
              <a:rPr lang="zh-CN" altLang="en-US" dirty="0"/>
              <a:t>长方体</a:t>
            </a:r>
            <a:r>
              <a:rPr lang="en-US" altLang="zh-CN" dirty="0"/>
              <a:t>/</a:t>
            </a:r>
            <a:r>
              <a:rPr lang="zh-CN" altLang="en-US" dirty="0"/>
              <a:t>圆柱体综合模拟</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17</a:t>
            </a:fld>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346540147"/>
              </p:ext>
            </p:extLst>
          </p:nvPr>
        </p:nvGraphicFramePr>
        <p:xfrm>
          <a:off x="1524000" y="3767329"/>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126759054"/>
                    </a:ext>
                  </a:extLst>
                </a:gridCol>
                <a:gridCol w="2032000">
                  <a:extLst>
                    <a:ext uri="{9D8B030D-6E8A-4147-A177-3AD203B41FA5}">
                      <a16:colId xmlns="" xmlns:a16="http://schemas.microsoft.com/office/drawing/2014/main" val="1762713299"/>
                    </a:ext>
                  </a:extLst>
                </a:gridCol>
                <a:gridCol w="2032000">
                  <a:extLst>
                    <a:ext uri="{9D8B030D-6E8A-4147-A177-3AD203B41FA5}">
                      <a16:colId xmlns="" xmlns:a16="http://schemas.microsoft.com/office/drawing/2014/main" val="506739176"/>
                    </a:ext>
                  </a:extLst>
                </a:gridCol>
              </a:tblGrid>
              <a:tr h="370840">
                <a:tc>
                  <a:txBody>
                    <a:bodyPr/>
                    <a:lstStyle/>
                    <a:p>
                      <a:pPr algn="ctr"/>
                      <a:r>
                        <a:rPr lang="zh-CN" altLang="en-US" dirty="0"/>
                        <a:t>材料</a:t>
                      </a:r>
                    </a:p>
                  </a:txBody>
                  <a:tcPr anchor="ctr"/>
                </a:tc>
                <a:tc>
                  <a:txBody>
                    <a:bodyPr/>
                    <a:lstStyle/>
                    <a:p>
                      <a:pPr algn="ctr"/>
                      <a:r>
                        <a:rPr lang="zh-CN" altLang="en-US" dirty="0"/>
                        <a:t>纵向最大功率沉积</a:t>
                      </a:r>
                    </a:p>
                  </a:txBody>
                  <a:tcPr anchor="ctr"/>
                </a:tc>
                <a:tc>
                  <a:txBody>
                    <a:bodyPr/>
                    <a:lstStyle/>
                    <a:p>
                      <a:pPr algn="ctr"/>
                      <a:r>
                        <a:rPr lang="zh-CN" altLang="en-US" dirty="0"/>
                        <a:t>最大温升</a:t>
                      </a:r>
                    </a:p>
                  </a:txBody>
                  <a:tcPr anchor="ctr"/>
                </a:tc>
                <a:extLst>
                  <a:ext uri="{0D108BD9-81ED-4DB2-BD59-A6C34878D82A}">
                    <a16:rowId xmlns="" xmlns:a16="http://schemas.microsoft.com/office/drawing/2014/main" val="1273171699"/>
                  </a:ext>
                </a:extLst>
              </a:tr>
              <a:tr h="370840">
                <a:tc>
                  <a:txBody>
                    <a:bodyPr/>
                    <a:lstStyle/>
                    <a:p>
                      <a:pPr algn="ctr"/>
                      <a:r>
                        <a:rPr lang="zh-CN" altLang="en-US" dirty="0"/>
                        <a:t>铜</a:t>
                      </a:r>
                    </a:p>
                  </a:txBody>
                  <a:tcPr anchor="ctr"/>
                </a:tc>
                <a:tc>
                  <a:txBody>
                    <a:bodyPr/>
                    <a:lstStyle/>
                    <a:p>
                      <a:pPr algn="ctr"/>
                      <a:r>
                        <a:rPr lang="en-US" altLang="zh-CN" dirty="0"/>
                        <a:t>114 W/cm</a:t>
                      </a:r>
                      <a:endParaRPr lang="zh-CN" altLang="en-US" dirty="0"/>
                    </a:p>
                  </a:txBody>
                  <a:tcPr anchor="ctr"/>
                </a:tc>
                <a:tc>
                  <a:txBody>
                    <a:bodyPr/>
                    <a:lstStyle/>
                    <a:p>
                      <a:pPr algn="ctr"/>
                      <a:r>
                        <a:rPr lang="en-US" altLang="zh-CN" dirty="0"/>
                        <a:t>453 K</a:t>
                      </a:r>
                      <a:endParaRPr lang="zh-CN" altLang="en-US" dirty="0"/>
                    </a:p>
                  </a:txBody>
                  <a:tcPr anchor="ctr"/>
                </a:tc>
                <a:extLst>
                  <a:ext uri="{0D108BD9-81ED-4DB2-BD59-A6C34878D82A}">
                    <a16:rowId xmlns="" xmlns:a16="http://schemas.microsoft.com/office/drawing/2014/main" val="1809319153"/>
                  </a:ext>
                </a:extLst>
              </a:tr>
              <a:tr h="370840">
                <a:tc>
                  <a:txBody>
                    <a:bodyPr/>
                    <a:lstStyle/>
                    <a:p>
                      <a:pPr algn="ctr"/>
                      <a:r>
                        <a:rPr lang="zh-CN" altLang="en-US" dirty="0"/>
                        <a:t>铁</a:t>
                      </a:r>
                    </a:p>
                  </a:txBody>
                  <a:tcPr anchor="ctr"/>
                </a:tc>
                <a:tc>
                  <a:txBody>
                    <a:bodyPr/>
                    <a:lstStyle/>
                    <a:p>
                      <a:pPr algn="ctr"/>
                      <a:r>
                        <a:rPr lang="en-US" altLang="zh-CN" dirty="0"/>
                        <a:t>98</a:t>
                      </a:r>
                      <a:r>
                        <a:rPr lang="en-US" altLang="zh-CN" baseline="0" dirty="0"/>
                        <a:t> W/cm</a:t>
                      </a:r>
                      <a:endParaRPr lang="zh-CN" altLang="en-US" dirty="0"/>
                    </a:p>
                  </a:txBody>
                  <a:tcPr anchor="ctr"/>
                </a:tc>
                <a:tc>
                  <a:txBody>
                    <a:bodyPr/>
                    <a:lstStyle/>
                    <a:p>
                      <a:pPr algn="ctr"/>
                      <a:r>
                        <a:rPr lang="en-US" altLang="zh-CN" dirty="0"/>
                        <a:t>389 K</a:t>
                      </a:r>
                      <a:endParaRPr lang="zh-CN" altLang="en-US" dirty="0"/>
                    </a:p>
                  </a:txBody>
                  <a:tcPr anchor="ctr"/>
                </a:tc>
                <a:extLst>
                  <a:ext uri="{0D108BD9-81ED-4DB2-BD59-A6C34878D82A}">
                    <a16:rowId xmlns="" xmlns:a16="http://schemas.microsoft.com/office/drawing/2014/main" val="3207768054"/>
                  </a:ext>
                </a:extLst>
              </a:tr>
              <a:tr h="370840">
                <a:tc>
                  <a:txBody>
                    <a:bodyPr/>
                    <a:lstStyle/>
                    <a:p>
                      <a:pPr algn="ctr"/>
                      <a:r>
                        <a:rPr lang="zh-CN" altLang="en-US" dirty="0"/>
                        <a:t>铝</a:t>
                      </a:r>
                    </a:p>
                  </a:txBody>
                  <a:tcPr anchor="ctr"/>
                </a:tc>
                <a:tc>
                  <a:txBody>
                    <a:bodyPr/>
                    <a:lstStyle/>
                    <a:p>
                      <a:pPr algn="ctr"/>
                      <a:r>
                        <a:rPr lang="en-US" altLang="zh-CN" dirty="0"/>
                        <a:t>20 W/cm</a:t>
                      </a:r>
                      <a:endParaRPr lang="zh-CN" altLang="en-US" dirty="0"/>
                    </a:p>
                  </a:txBody>
                  <a:tcPr anchor="ctr"/>
                </a:tc>
                <a:tc>
                  <a:txBody>
                    <a:bodyPr/>
                    <a:lstStyle/>
                    <a:p>
                      <a:pPr algn="ctr"/>
                      <a:r>
                        <a:rPr lang="en-US" altLang="zh-CN" dirty="0"/>
                        <a:t>79 K</a:t>
                      </a:r>
                      <a:endParaRPr lang="zh-CN" altLang="en-US" dirty="0"/>
                    </a:p>
                  </a:txBody>
                  <a:tcPr anchor="ctr"/>
                </a:tc>
                <a:extLst>
                  <a:ext uri="{0D108BD9-81ED-4DB2-BD59-A6C34878D82A}">
                    <a16:rowId xmlns="" xmlns:a16="http://schemas.microsoft.com/office/drawing/2014/main" val="886478139"/>
                  </a:ext>
                </a:extLst>
              </a:tr>
              <a:tr h="370840">
                <a:tc>
                  <a:txBody>
                    <a:bodyPr/>
                    <a:lstStyle/>
                    <a:p>
                      <a:pPr algn="ctr"/>
                      <a:r>
                        <a:rPr lang="zh-CN" altLang="en-US" dirty="0"/>
                        <a:t>石墨</a:t>
                      </a:r>
                    </a:p>
                  </a:txBody>
                  <a:tcPr anchor="ctr"/>
                </a:tc>
                <a:tc>
                  <a:txBody>
                    <a:bodyPr/>
                    <a:lstStyle/>
                    <a:p>
                      <a:pPr algn="ctr"/>
                      <a:r>
                        <a:rPr lang="en-US" altLang="zh-CN" dirty="0"/>
                        <a:t>8 W/cm</a:t>
                      </a:r>
                      <a:endParaRPr lang="zh-CN" altLang="en-US" dirty="0"/>
                    </a:p>
                  </a:txBody>
                  <a:tcPr anchor="ctr"/>
                </a:tc>
                <a:tc>
                  <a:txBody>
                    <a:bodyPr/>
                    <a:lstStyle/>
                    <a:p>
                      <a:pPr algn="ctr"/>
                      <a:r>
                        <a:rPr lang="en-US" altLang="zh-CN" dirty="0"/>
                        <a:t>32 K</a:t>
                      </a:r>
                      <a:endParaRPr lang="zh-CN" altLang="en-US" dirty="0"/>
                    </a:p>
                  </a:txBody>
                  <a:tcPr anchor="ctr"/>
                </a:tc>
                <a:extLst>
                  <a:ext uri="{0D108BD9-81ED-4DB2-BD59-A6C34878D82A}">
                    <a16:rowId xmlns="" xmlns:a16="http://schemas.microsoft.com/office/drawing/2014/main" val="4100918328"/>
                  </a:ext>
                </a:extLst>
              </a:tr>
            </a:tbl>
          </a:graphicData>
        </a:graphic>
      </p:graphicFrame>
      <p:pic>
        <p:nvPicPr>
          <p:cNvPr id="6" name="图片 5"/>
          <p:cNvPicPr>
            <a:picLocks noChangeAspect="1"/>
          </p:cNvPicPr>
          <p:nvPr/>
        </p:nvPicPr>
        <p:blipFill>
          <a:blip r:embed="rId2"/>
          <a:stretch>
            <a:fillRect/>
          </a:stretch>
        </p:blipFill>
        <p:spPr>
          <a:xfrm>
            <a:off x="1115616" y="2747356"/>
            <a:ext cx="7043392" cy="998276"/>
          </a:xfrm>
          <a:prstGeom prst="rect">
            <a:avLst/>
          </a:prstGeom>
        </p:spPr>
      </p:pic>
      <p:sp>
        <p:nvSpPr>
          <p:cNvPr id="7" name="文本框 6"/>
          <p:cNvSpPr txBox="1"/>
          <p:nvPr/>
        </p:nvSpPr>
        <p:spPr>
          <a:xfrm>
            <a:off x="1437861" y="5895330"/>
            <a:ext cx="6264696" cy="461665"/>
          </a:xfrm>
          <a:prstGeom prst="rect">
            <a:avLst/>
          </a:prstGeom>
          <a:noFill/>
        </p:spPr>
        <p:txBody>
          <a:bodyPr wrap="square" rtlCol="0">
            <a:spAutoFit/>
          </a:bodyPr>
          <a:lstStyle/>
          <a:p>
            <a:r>
              <a:rPr lang="zh-CN" altLang="en-US" sz="2400" dirty="0">
                <a:solidFill>
                  <a:schemeClr val="tx1"/>
                </a:solidFill>
                <a:latin typeface="微软雅黑" panose="020B0503020204020204" pitchFamily="34" charset="-122"/>
                <a:ea typeface="微软雅黑" panose="020B0503020204020204" pitchFamily="34" charset="-122"/>
              </a:rPr>
              <a:t>主要选择铜、铁材料进行设计</a:t>
            </a:r>
            <a:endParaRPr lang="en-US" sz="2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8532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模拟计算，评估剂量</a:t>
            </a:r>
          </a:p>
        </p:txBody>
      </p:sp>
      <p:sp>
        <p:nvSpPr>
          <p:cNvPr id="3" name="内容占位符 2"/>
          <p:cNvSpPr>
            <a:spLocks noGrp="1"/>
          </p:cNvSpPr>
          <p:nvPr>
            <p:ph idx="1"/>
          </p:nvPr>
        </p:nvSpPr>
        <p:spPr/>
        <p:txBody>
          <a:bodyPr/>
          <a:lstStyle/>
          <a:p>
            <a:r>
              <a:rPr lang="zh-CN" altLang="en-US" dirty="0"/>
              <a:t>选择铜、铁两种材料</a:t>
            </a:r>
            <a:endParaRPr lang="en-US" altLang="zh-CN" dirty="0"/>
          </a:p>
          <a:p>
            <a:r>
              <a:rPr lang="zh-CN" altLang="en-US" dirty="0"/>
              <a:t>建立圆柱体模型</a:t>
            </a:r>
            <a:endParaRPr lang="en-US" altLang="zh-CN" dirty="0"/>
          </a:p>
          <a:p>
            <a:r>
              <a:rPr lang="zh-CN" altLang="en-US" dirty="0"/>
              <a:t>两种结构计算</a:t>
            </a:r>
            <a:endParaRPr lang="en-US" altLang="zh-CN" dirty="0"/>
          </a:p>
          <a:p>
            <a:pPr lvl="1"/>
            <a:r>
              <a:rPr lang="zh-CN" altLang="en-US" dirty="0"/>
              <a:t>靶芯 </a:t>
            </a:r>
            <a:r>
              <a:rPr lang="en-US" altLang="zh-CN" dirty="0"/>
              <a:t>R 130 cm</a:t>
            </a:r>
            <a:r>
              <a:rPr lang="zh-CN" altLang="en-US" dirty="0"/>
              <a:t>，</a:t>
            </a:r>
            <a:r>
              <a:rPr lang="en-US" altLang="zh-CN" dirty="0"/>
              <a:t>Z 195 cm</a:t>
            </a:r>
            <a:r>
              <a:rPr lang="zh-CN" altLang="en-US" dirty="0"/>
              <a:t>，无混凝土屏蔽</a:t>
            </a:r>
            <a:endParaRPr lang="en-US" altLang="zh-CN" dirty="0"/>
          </a:p>
          <a:p>
            <a:pPr lvl="1"/>
            <a:r>
              <a:rPr lang="zh-CN" altLang="en-US" dirty="0"/>
              <a:t>靶芯 </a:t>
            </a:r>
            <a:r>
              <a:rPr lang="en-US" altLang="zh-CN" dirty="0"/>
              <a:t>R 10 cm</a:t>
            </a:r>
            <a:r>
              <a:rPr lang="zh-CN" altLang="en-US" dirty="0"/>
              <a:t>，</a:t>
            </a:r>
            <a:r>
              <a:rPr lang="en-US" altLang="zh-CN" dirty="0"/>
              <a:t>Z 30 cm</a:t>
            </a:r>
            <a:r>
              <a:rPr lang="zh-CN" altLang="en-US" dirty="0"/>
              <a:t>，各向附加 </a:t>
            </a:r>
            <a:r>
              <a:rPr lang="en-US" altLang="zh-CN" dirty="0"/>
              <a:t>1 m </a:t>
            </a:r>
            <a:r>
              <a:rPr lang="zh-CN" altLang="en-US" dirty="0"/>
              <a:t>混凝土屏蔽</a:t>
            </a:r>
            <a:endParaRPr lang="en-US" altLang="zh-CN" dirty="0"/>
          </a:p>
          <a:p>
            <a:pPr>
              <a:spcBef>
                <a:spcPts val="1000"/>
              </a:spcBef>
              <a:spcAft>
                <a:spcPts val="1000"/>
              </a:spcAft>
            </a:pPr>
            <a:r>
              <a:rPr lang="zh-CN" altLang="en-US" dirty="0"/>
              <a:t>利用 </a:t>
            </a:r>
            <a:r>
              <a:rPr lang="en-US" altLang="zh-CN" dirty="0"/>
              <a:t>FLUKA 2011.2c.4 64 bit</a:t>
            </a:r>
            <a:r>
              <a:rPr lang="zh-CN" altLang="en-US" dirty="0"/>
              <a:t>，设定条件，计算</a:t>
            </a:r>
            <a:r>
              <a:rPr lang="en-US" altLang="zh-CN" dirty="0"/>
              <a:t>50</a:t>
            </a:r>
            <a:r>
              <a:rPr lang="zh-CN" altLang="en-US" dirty="0"/>
              <a:t>万个粒子（基于时间考量）</a:t>
            </a:r>
            <a:endParaRPr lang="en-US" altLang="zh-CN" dirty="0"/>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18</a:t>
            </a:fld>
            <a:endParaRPr lang="zh-CN" altLang="en-US" dirty="0"/>
          </a:p>
        </p:txBody>
      </p:sp>
    </p:spTree>
    <p:extLst>
      <p:ext uri="{BB962C8B-B14F-4D97-AF65-F5344CB8AC3E}">
        <p14:creationId xmlns:p14="http://schemas.microsoft.com/office/powerpoint/2010/main" val="13271252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模拟计算，评估剂量</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19</a:t>
            </a:fld>
            <a:endParaRPr lang="zh-CN" altLang="en-US" dirty="0"/>
          </a:p>
        </p:txBody>
      </p:sp>
      <p:pic>
        <p:nvPicPr>
          <p:cNvPr id="6" name="内容占位符 3"/>
          <p:cNvPicPr>
            <a:picLocks noGrp="1" noChangeAspect="1"/>
          </p:cNvPicPr>
          <p:nvPr>
            <p:ph idx="1"/>
          </p:nvPr>
        </p:nvPicPr>
        <p:blipFill>
          <a:blip r:embed="rId2"/>
          <a:stretch>
            <a:fillRect/>
          </a:stretch>
        </p:blipFill>
        <p:spPr>
          <a:xfrm>
            <a:off x="467544" y="1199581"/>
            <a:ext cx="8229600" cy="4230649"/>
          </a:xfrm>
          <a:prstGeom prst="rect">
            <a:avLst/>
          </a:prstGeom>
        </p:spPr>
      </p:pic>
      <p:sp>
        <p:nvSpPr>
          <p:cNvPr id="7" name="文本框 6"/>
          <p:cNvSpPr txBox="1"/>
          <p:nvPr/>
        </p:nvSpPr>
        <p:spPr>
          <a:xfrm>
            <a:off x="7452320" y="1484784"/>
            <a:ext cx="936104" cy="646331"/>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铜</a:t>
            </a:r>
          </a:p>
        </p:txBody>
      </p:sp>
      <p:sp>
        <p:nvSpPr>
          <p:cNvPr id="9" name="文本框 8"/>
          <p:cNvSpPr txBox="1"/>
          <p:nvPr/>
        </p:nvSpPr>
        <p:spPr>
          <a:xfrm>
            <a:off x="1727684" y="5715433"/>
            <a:ext cx="6192688" cy="523220"/>
          </a:xfrm>
          <a:prstGeom prst="rect">
            <a:avLst/>
          </a:prstGeom>
          <a:noFill/>
        </p:spPr>
        <p:txBody>
          <a:bodyPr wrap="square" rtlCol="0">
            <a:spAutoFit/>
          </a:bodyPr>
          <a:lstStyle/>
          <a:p>
            <a:r>
              <a:rPr lang="en-US" altLang="zh-CN" sz="2800" dirty="0">
                <a:solidFill>
                  <a:schemeClr val="tx1"/>
                </a:solidFill>
                <a:latin typeface="微软雅黑" panose="020B0503020204020204" pitchFamily="34" charset="-122"/>
                <a:ea typeface="微软雅黑" panose="020B0503020204020204" pitchFamily="34" charset="-122"/>
              </a:rPr>
              <a:t>R : 0-130 cm</a:t>
            </a:r>
          </a:p>
        </p:txBody>
      </p:sp>
    </p:spTree>
    <p:extLst>
      <p:ext uri="{BB962C8B-B14F-4D97-AF65-F5344CB8AC3E}">
        <p14:creationId xmlns:p14="http://schemas.microsoft.com/office/powerpoint/2010/main" val="1650988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53752"/>
            <a:ext cx="6480720" cy="1143000"/>
          </a:xfrm>
        </p:spPr>
        <p:txBody>
          <a:bodyPr/>
          <a:lstStyle/>
          <a:p>
            <a:pPr algn="l"/>
            <a:r>
              <a:rPr lang="zh-CN" altLang="en-US" dirty="0"/>
              <a:t>主要内容</a:t>
            </a:r>
          </a:p>
        </p:txBody>
      </p:sp>
      <p:sp>
        <p:nvSpPr>
          <p:cNvPr id="3" name="内容占位符 2"/>
          <p:cNvSpPr>
            <a:spLocks noGrp="1"/>
          </p:cNvSpPr>
          <p:nvPr>
            <p:ph idx="1"/>
          </p:nvPr>
        </p:nvSpPr>
        <p:spPr>
          <a:xfrm>
            <a:off x="467544" y="1412776"/>
            <a:ext cx="8229600" cy="4680520"/>
          </a:xfrm>
        </p:spPr>
        <p:txBody>
          <a:bodyPr/>
          <a:lstStyle/>
          <a:p>
            <a:r>
              <a:rPr lang="zh-CN" altLang="en-US" dirty="0"/>
              <a:t>工作背景</a:t>
            </a:r>
            <a:endParaRPr lang="en-US" altLang="zh-CN" dirty="0"/>
          </a:p>
          <a:p>
            <a:pPr lvl="1"/>
            <a:r>
              <a:rPr lang="zh-CN" altLang="en-US" dirty="0"/>
              <a:t>环形正负电子对撞机（</a:t>
            </a:r>
            <a:r>
              <a:rPr lang="en-US" altLang="zh-CN" dirty="0"/>
              <a:t>CEPC</a:t>
            </a:r>
            <a:r>
              <a:rPr lang="zh-CN" altLang="en-US" dirty="0"/>
              <a:t>）简介</a:t>
            </a:r>
            <a:endParaRPr lang="en-US" altLang="zh-CN" dirty="0"/>
          </a:p>
          <a:p>
            <a:pPr lvl="1"/>
            <a:r>
              <a:rPr lang="en-US" altLang="zh-CN" dirty="0"/>
              <a:t>CEPC</a:t>
            </a:r>
            <a:r>
              <a:rPr lang="zh-CN" altLang="en-US" dirty="0"/>
              <a:t>结构和束流参数</a:t>
            </a:r>
            <a:endParaRPr lang="en-US" altLang="zh-CN" dirty="0"/>
          </a:p>
          <a:p>
            <a:r>
              <a:rPr lang="zh-CN" altLang="en-US" dirty="0"/>
              <a:t>工作介绍</a:t>
            </a:r>
            <a:endParaRPr lang="en-US" altLang="zh-CN" dirty="0"/>
          </a:p>
          <a:p>
            <a:pPr lvl="1"/>
            <a:r>
              <a:rPr lang="zh-CN" altLang="en-US" dirty="0"/>
              <a:t>模拟思路</a:t>
            </a:r>
            <a:endParaRPr lang="en-US" altLang="zh-CN" dirty="0"/>
          </a:p>
          <a:p>
            <a:pPr lvl="1"/>
            <a:r>
              <a:rPr lang="zh-CN" altLang="en-US" dirty="0"/>
              <a:t>结构介绍</a:t>
            </a:r>
            <a:endParaRPr lang="en-US" altLang="zh-CN" dirty="0"/>
          </a:p>
          <a:p>
            <a:pPr lvl="1"/>
            <a:r>
              <a:rPr lang="zh-CN" altLang="en-US" dirty="0"/>
              <a:t>材料选择</a:t>
            </a:r>
            <a:endParaRPr lang="en-US" altLang="zh-CN" dirty="0"/>
          </a:p>
          <a:p>
            <a:pPr lvl="1"/>
            <a:r>
              <a:rPr lang="zh-CN" altLang="en-US" dirty="0"/>
              <a:t>结果简释</a:t>
            </a:r>
            <a:endParaRPr lang="en-US" altLang="zh-CN" dirty="0"/>
          </a:p>
          <a:p>
            <a:r>
              <a:rPr lang="zh-CN" altLang="en-US" dirty="0"/>
              <a:t>下一步工作计划</a:t>
            </a:r>
            <a:endParaRPr lang="en-US" altLang="zh-CN" dirty="0"/>
          </a:p>
          <a:p>
            <a:r>
              <a:rPr lang="zh-CN" altLang="en-US" dirty="0"/>
              <a:t>参考文献</a:t>
            </a:r>
            <a:endParaRPr lang="en-US" altLang="zh-CN" dirty="0"/>
          </a:p>
        </p:txBody>
      </p:sp>
      <p:sp>
        <p:nvSpPr>
          <p:cNvPr id="6" name="灯片编号占位符 5"/>
          <p:cNvSpPr>
            <a:spLocks noGrp="1"/>
          </p:cNvSpPr>
          <p:nvPr>
            <p:ph type="sldNum" sz="quarter" idx="4"/>
          </p:nvPr>
        </p:nvSpPr>
        <p:spPr/>
        <p:txBody>
          <a:bodyPr/>
          <a:lstStyle/>
          <a:p>
            <a:fld id="{E0FAE773-418A-4236-ACA5-FD8EF87FA419}" type="slidenum">
              <a:rPr lang="zh-CN" altLang="en-US" smtClean="0"/>
              <a:t>2</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3667"/>
    </mc:Choice>
    <mc:Fallback xmlns="">
      <p:transition advTm="1366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611560" y="1357301"/>
            <a:ext cx="8172400" cy="4197582"/>
          </a:xfrm>
          <a:prstGeom prst="rect">
            <a:avLst/>
          </a:prstGeom>
        </p:spPr>
      </p:pic>
      <p:sp>
        <p:nvSpPr>
          <p:cNvPr id="2" name="标题 1"/>
          <p:cNvSpPr>
            <a:spLocks noGrp="1"/>
          </p:cNvSpPr>
          <p:nvPr>
            <p:ph type="title"/>
          </p:nvPr>
        </p:nvSpPr>
        <p:spPr/>
        <p:txBody>
          <a:bodyPr/>
          <a:lstStyle/>
          <a:p>
            <a:r>
              <a:rPr lang="zh-CN" altLang="en-US" dirty="0"/>
              <a:t>模拟计算，评估剂量</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20</a:t>
            </a:fld>
            <a:endParaRPr lang="zh-CN" altLang="en-US" dirty="0"/>
          </a:p>
        </p:txBody>
      </p:sp>
      <p:sp>
        <p:nvSpPr>
          <p:cNvPr id="7" name="文本框 6"/>
          <p:cNvSpPr txBox="1"/>
          <p:nvPr/>
        </p:nvSpPr>
        <p:spPr>
          <a:xfrm>
            <a:off x="7452320" y="1484784"/>
            <a:ext cx="936104" cy="646331"/>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铁</a:t>
            </a:r>
          </a:p>
        </p:txBody>
      </p:sp>
      <p:sp>
        <p:nvSpPr>
          <p:cNvPr id="8" name="文本框 7"/>
          <p:cNvSpPr txBox="1"/>
          <p:nvPr/>
        </p:nvSpPr>
        <p:spPr>
          <a:xfrm>
            <a:off x="1727684" y="5715433"/>
            <a:ext cx="6192688" cy="523220"/>
          </a:xfrm>
          <a:prstGeom prst="rect">
            <a:avLst/>
          </a:prstGeom>
          <a:noFill/>
        </p:spPr>
        <p:txBody>
          <a:bodyPr wrap="square" rtlCol="0">
            <a:spAutoFit/>
          </a:bodyPr>
          <a:lstStyle/>
          <a:p>
            <a:r>
              <a:rPr lang="en-US" altLang="zh-CN" sz="2800" dirty="0">
                <a:solidFill>
                  <a:schemeClr val="tx1"/>
                </a:solidFill>
                <a:latin typeface="微软雅黑" panose="020B0503020204020204" pitchFamily="34" charset="-122"/>
                <a:ea typeface="微软雅黑" panose="020B0503020204020204" pitchFamily="34" charset="-122"/>
              </a:rPr>
              <a:t>R : 0-130 cm</a:t>
            </a:r>
          </a:p>
        </p:txBody>
      </p:sp>
    </p:spTree>
    <p:extLst>
      <p:ext uri="{BB962C8B-B14F-4D97-AF65-F5344CB8AC3E}">
        <p14:creationId xmlns:p14="http://schemas.microsoft.com/office/powerpoint/2010/main" val="37282751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557603" y="1363808"/>
            <a:ext cx="8290961" cy="4015492"/>
          </a:xfrm>
          <a:prstGeom prst="rect">
            <a:avLst/>
          </a:prstGeom>
        </p:spPr>
      </p:pic>
      <p:sp>
        <p:nvSpPr>
          <p:cNvPr id="2" name="标题 1"/>
          <p:cNvSpPr>
            <a:spLocks noGrp="1"/>
          </p:cNvSpPr>
          <p:nvPr>
            <p:ph type="title"/>
          </p:nvPr>
        </p:nvSpPr>
        <p:spPr/>
        <p:txBody>
          <a:bodyPr/>
          <a:lstStyle/>
          <a:p>
            <a:r>
              <a:rPr lang="zh-CN" altLang="en-US" dirty="0"/>
              <a:t>模拟计算，评估剂量</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21</a:t>
            </a:fld>
            <a:endParaRPr lang="zh-CN" altLang="en-US" dirty="0"/>
          </a:p>
        </p:txBody>
      </p:sp>
      <p:sp>
        <p:nvSpPr>
          <p:cNvPr id="7" name="文本框 6"/>
          <p:cNvSpPr txBox="1"/>
          <p:nvPr/>
        </p:nvSpPr>
        <p:spPr>
          <a:xfrm>
            <a:off x="7452320" y="1484784"/>
            <a:ext cx="936104" cy="646331"/>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铜</a:t>
            </a:r>
          </a:p>
        </p:txBody>
      </p:sp>
      <p:sp>
        <p:nvSpPr>
          <p:cNvPr id="8" name="文本框 7"/>
          <p:cNvSpPr txBox="1"/>
          <p:nvPr/>
        </p:nvSpPr>
        <p:spPr>
          <a:xfrm>
            <a:off x="316124" y="5500276"/>
            <a:ext cx="8532440" cy="954107"/>
          </a:xfrm>
          <a:prstGeom prst="rect">
            <a:avLst/>
          </a:prstGeom>
          <a:noFill/>
        </p:spPr>
        <p:txBody>
          <a:bodyPr wrap="square" rtlCol="0">
            <a:spAutoFit/>
          </a:bodyPr>
          <a:lstStyle/>
          <a:p>
            <a:r>
              <a:rPr lang="zh-CN" altLang="en-US" sz="2800" dirty="0">
                <a:solidFill>
                  <a:schemeClr val="tx1"/>
                </a:solidFill>
                <a:latin typeface="微软雅黑" panose="020B0503020204020204" pitchFamily="34" charset="-122"/>
                <a:ea typeface="微软雅黑" panose="020B0503020204020204" pitchFamily="34" charset="-122"/>
              </a:rPr>
              <a:t>铜：</a:t>
            </a:r>
            <a:r>
              <a:rPr lang="en-US" altLang="zh-CN" sz="2800" dirty="0">
                <a:solidFill>
                  <a:schemeClr val="tx1"/>
                </a:solidFill>
                <a:latin typeface="微软雅黑" panose="020B0503020204020204" pitchFamily="34" charset="-122"/>
                <a:ea typeface="微软雅黑" panose="020B0503020204020204" pitchFamily="34" charset="-122"/>
              </a:rPr>
              <a:t>R : 0-10 cm</a:t>
            </a:r>
          </a:p>
          <a:p>
            <a:r>
              <a:rPr lang="zh-CN" altLang="en-US" sz="2800" dirty="0">
                <a:solidFill>
                  <a:schemeClr val="tx1"/>
                </a:solidFill>
                <a:latin typeface="微软雅黑" panose="020B0503020204020204" pitchFamily="34" charset="-122"/>
                <a:ea typeface="微软雅黑" panose="020B0503020204020204" pitchFamily="34" charset="-122"/>
              </a:rPr>
              <a:t>混凝土：</a:t>
            </a:r>
            <a:r>
              <a:rPr lang="en-US" altLang="zh-CN" sz="2800" dirty="0">
                <a:solidFill>
                  <a:schemeClr val="tx1"/>
                </a:solidFill>
                <a:latin typeface="微软雅黑" panose="020B0503020204020204" pitchFamily="34" charset="-122"/>
                <a:ea typeface="微软雅黑" panose="020B0503020204020204" pitchFamily="34" charset="-122"/>
              </a:rPr>
              <a:t>R</a:t>
            </a:r>
            <a:r>
              <a:rPr lang="zh-CN" altLang="en-US" sz="2800" dirty="0">
                <a:solidFill>
                  <a:schemeClr val="tx1"/>
                </a:solidFill>
                <a:latin typeface="微软雅黑" panose="020B0503020204020204" pitchFamily="34" charset="-122"/>
                <a:ea typeface="微软雅黑" panose="020B0503020204020204" pitchFamily="34" charset="-122"/>
              </a:rPr>
              <a:t>：</a:t>
            </a:r>
            <a:r>
              <a:rPr lang="en-US" altLang="zh-CN" sz="2800" dirty="0">
                <a:solidFill>
                  <a:schemeClr val="tx1"/>
                </a:solidFill>
                <a:latin typeface="微软雅黑" panose="020B0503020204020204" pitchFamily="34" charset="-122"/>
                <a:ea typeface="微软雅黑" panose="020B0503020204020204" pitchFamily="34" charset="-122"/>
              </a:rPr>
              <a:t>10-110 cm</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03263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432913" y="1215769"/>
            <a:ext cx="8388424" cy="4284507"/>
          </a:xfrm>
          <a:prstGeom prst="rect">
            <a:avLst/>
          </a:prstGeom>
        </p:spPr>
      </p:pic>
      <p:sp>
        <p:nvSpPr>
          <p:cNvPr id="2" name="标题 1"/>
          <p:cNvSpPr>
            <a:spLocks noGrp="1"/>
          </p:cNvSpPr>
          <p:nvPr>
            <p:ph type="title"/>
          </p:nvPr>
        </p:nvSpPr>
        <p:spPr/>
        <p:txBody>
          <a:bodyPr/>
          <a:lstStyle/>
          <a:p>
            <a:r>
              <a:rPr lang="zh-CN" altLang="en-US" dirty="0"/>
              <a:t>模拟计算，评估剂量</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22</a:t>
            </a:fld>
            <a:endParaRPr lang="zh-CN" altLang="en-US" dirty="0"/>
          </a:p>
        </p:txBody>
      </p:sp>
      <p:sp>
        <p:nvSpPr>
          <p:cNvPr id="7" name="文本框 6"/>
          <p:cNvSpPr txBox="1"/>
          <p:nvPr/>
        </p:nvSpPr>
        <p:spPr>
          <a:xfrm>
            <a:off x="7452320" y="1484784"/>
            <a:ext cx="936104" cy="646331"/>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铁</a:t>
            </a:r>
          </a:p>
        </p:txBody>
      </p:sp>
      <p:sp>
        <p:nvSpPr>
          <p:cNvPr id="8" name="文本框 7"/>
          <p:cNvSpPr txBox="1"/>
          <p:nvPr/>
        </p:nvSpPr>
        <p:spPr>
          <a:xfrm>
            <a:off x="316124" y="5500276"/>
            <a:ext cx="8532440" cy="954107"/>
          </a:xfrm>
          <a:prstGeom prst="rect">
            <a:avLst/>
          </a:prstGeom>
          <a:noFill/>
        </p:spPr>
        <p:txBody>
          <a:bodyPr wrap="square" rtlCol="0">
            <a:spAutoFit/>
          </a:bodyPr>
          <a:lstStyle/>
          <a:p>
            <a:r>
              <a:rPr lang="zh-CN" altLang="en-US" sz="2800" dirty="0">
                <a:solidFill>
                  <a:schemeClr val="tx1"/>
                </a:solidFill>
                <a:latin typeface="微软雅黑" panose="020B0503020204020204" pitchFamily="34" charset="-122"/>
                <a:ea typeface="微软雅黑" panose="020B0503020204020204" pitchFamily="34" charset="-122"/>
              </a:rPr>
              <a:t>铜：</a:t>
            </a:r>
            <a:r>
              <a:rPr lang="en-US" altLang="zh-CN" sz="2800" dirty="0">
                <a:solidFill>
                  <a:schemeClr val="tx1"/>
                </a:solidFill>
                <a:latin typeface="微软雅黑" panose="020B0503020204020204" pitchFamily="34" charset="-122"/>
                <a:ea typeface="微软雅黑" panose="020B0503020204020204" pitchFamily="34" charset="-122"/>
              </a:rPr>
              <a:t>R : 0-10 cm</a:t>
            </a:r>
          </a:p>
          <a:p>
            <a:r>
              <a:rPr lang="zh-CN" altLang="en-US" sz="2800" dirty="0">
                <a:solidFill>
                  <a:schemeClr val="tx1"/>
                </a:solidFill>
                <a:latin typeface="微软雅黑" panose="020B0503020204020204" pitchFamily="34" charset="-122"/>
                <a:ea typeface="微软雅黑" panose="020B0503020204020204" pitchFamily="34" charset="-122"/>
              </a:rPr>
              <a:t>混凝土：</a:t>
            </a:r>
            <a:r>
              <a:rPr lang="en-US" altLang="zh-CN" sz="2800" dirty="0">
                <a:solidFill>
                  <a:schemeClr val="tx1"/>
                </a:solidFill>
                <a:latin typeface="微软雅黑" panose="020B0503020204020204" pitchFamily="34" charset="-122"/>
                <a:ea typeface="微软雅黑" panose="020B0503020204020204" pitchFamily="34" charset="-122"/>
              </a:rPr>
              <a:t>R</a:t>
            </a:r>
            <a:r>
              <a:rPr lang="zh-CN" altLang="en-US" sz="2800" dirty="0">
                <a:solidFill>
                  <a:schemeClr val="tx1"/>
                </a:solidFill>
                <a:latin typeface="微软雅黑" panose="020B0503020204020204" pitchFamily="34" charset="-122"/>
                <a:ea typeface="微软雅黑" panose="020B0503020204020204" pitchFamily="34" charset="-122"/>
              </a:rPr>
              <a:t>：</a:t>
            </a:r>
            <a:r>
              <a:rPr lang="en-US" altLang="zh-CN" sz="2800" dirty="0">
                <a:solidFill>
                  <a:schemeClr val="tx1"/>
                </a:solidFill>
                <a:latin typeface="微软雅黑" panose="020B0503020204020204" pitchFamily="34" charset="-122"/>
                <a:ea typeface="微软雅黑" panose="020B0503020204020204" pitchFamily="34" charset="-122"/>
              </a:rPr>
              <a:t>10-110 cm</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09581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279612" y="1224718"/>
            <a:ext cx="8568952" cy="4355241"/>
          </a:xfrm>
          <a:prstGeom prst="rect">
            <a:avLst/>
          </a:prstGeom>
        </p:spPr>
      </p:pic>
      <p:sp>
        <p:nvSpPr>
          <p:cNvPr id="2" name="标题 1"/>
          <p:cNvSpPr>
            <a:spLocks noGrp="1"/>
          </p:cNvSpPr>
          <p:nvPr>
            <p:ph type="title"/>
          </p:nvPr>
        </p:nvSpPr>
        <p:spPr/>
        <p:txBody>
          <a:bodyPr/>
          <a:lstStyle/>
          <a:p>
            <a:r>
              <a:rPr lang="zh-CN" altLang="en-US" dirty="0"/>
              <a:t>模拟计算，评估剂量</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23</a:t>
            </a:fld>
            <a:endParaRPr lang="zh-CN" altLang="en-US" dirty="0"/>
          </a:p>
        </p:txBody>
      </p:sp>
      <p:sp>
        <p:nvSpPr>
          <p:cNvPr id="7" name="文本框 6"/>
          <p:cNvSpPr txBox="1"/>
          <p:nvPr/>
        </p:nvSpPr>
        <p:spPr>
          <a:xfrm>
            <a:off x="7452320" y="1484784"/>
            <a:ext cx="936104" cy="646331"/>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铜</a:t>
            </a:r>
          </a:p>
        </p:txBody>
      </p:sp>
      <p:sp>
        <p:nvSpPr>
          <p:cNvPr id="8" name="文本框 7"/>
          <p:cNvSpPr txBox="1"/>
          <p:nvPr/>
        </p:nvSpPr>
        <p:spPr>
          <a:xfrm>
            <a:off x="316124" y="5500276"/>
            <a:ext cx="8532440" cy="954107"/>
          </a:xfrm>
          <a:prstGeom prst="rect">
            <a:avLst/>
          </a:prstGeom>
          <a:noFill/>
        </p:spPr>
        <p:txBody>
          <a:bodyPr wrap="square" rtlCol="0">
            <a:spAutoFit/>
          </a:bodyPr>
          <a:lstStyle/>
          <a:p>
            <a:r>
              <a:rPr lang="zh-CN" altLang="en-US" sz="2800" dirty="0">
                <a:solidFill>
                  <a:schemeClr val="tx1"/>
                </a:solidFill>
                <a:latin typeface="微软雅黑" panose="020B0503020204020204" pitchFamily="34" charset="-122"/>
                <a:ea typeface="微软雅黑" panose="020B0503020204020204" pitchFamily="34" charset="-122"/>
              </a:rPr>
              <a:t>铜：</a:t>
            </a:r>
            <a:r>
              <a:rPr lang="en-US" altLang="zh-CN" sz="2800" dirty="0">
                <a:solidFill>
                  <a:schemeClr val="tx1"/>
                </a:solidFill>
                <a:latin typeface="微软雅黑" panose="020B0503020204020204" pitchFamily="34" charset="-122"/>
                <a:ea typeface="微软雅黑" panose="020B0503020204020204" pitchFamily="34" charset="-122"/>
              </a:rPr>
              <a:t>Z</a:t>
            </a:r>
            <a:r>
              <a:rPr lang="zh-CN" altLang="en-US" sz="2800" dirty="0">
                <a:solidFill>
                  <a:schemeClr val="tx1"/>
                </a:solidFill>
                <a:latin typeface="微软雅黑" panose="020B0503020204020204" pitchFamily="34" charset="-122"/>
                <a:ea typeface="微软雅黑" panose="020B0503020204020204" pitchFamily="34" charset="-122"/>
              </a:rPr>
              <a:t>：</a:t>
            </a:r>
            <a:r>
              <a:rPr lang="en-US" altLang="zh-CN" sz="2800" dirty="0">
                <a:solidFill>
                  <a:schemeClr val="tx1"/>
                </a:solidFill>
                <a:latin typeface="微软雅黑" panose="020B0503020204020204" pitchFamily="34" charset="-122"/>
                <a:ea typeface="微软雅黑" panose="020B0503020204020204" pitchFamily="34" charset="-122"/>
              </a:rPr>
              <a:t>0-30 cm</a:t>
            </a:r>
          </a:p>
          <a:p>
            <a:r>
              <a:rPr lang="zh-CN" altLang="en-US" sz="2800" dirty="0">
                <a:solidFill>
                  <a:schemeClr val="tx1"/>
                </a:solidFill>
                <a:latin typeface="微软雅黑" panose="020B0503020204020204" pitchFamily="34" charset="-122"/>
                <a:ea typeface="微软雅黑" panose="020B0503020204020204" pitchFamily="34" charset="-122"/>
              </a:rPr>
              <a:t>混凝土：</a:t>
            </a:r>
            <a:r>
              <a:rPr lang="en-US" altLang="zh-CN" sz="2800" dirty="0">
                <a:solidFill>
                  <a:schemeClr val="tx1"/>
                </a:solidFill>
                <a:latin typeface="微软雅黑" panose="020B0503020204020204" pitchFamily="34" charset="-122"/>
                <a:ea typeface="微软雅黑" panose="020B0503020204020204" pitchFamily="34" charset="-122"/>
              </a:rPr>
              <a:t>Z</a:t>
            </a:r>
            <a:r>
              <a:rPr lang="zh-CN" altLang="en-US" sz="2800" dirty="0">
                <a:solidFill>
                  <a:schemeClr val="tx1"/>
                </a:solidFill>
                <a:latin typeface="微软雅黑" panose="020B0503020204020204" pitchFamily="34" charset="-122"/>
                <a:ea typeface="微软雅黑" panose="020B0503020204020204" pitchFamily="34" charset="-122"/>
              </a:rPr>
              <a:t>：</a:t>
            </a:r>
            <a:r>
              <a:rPr lang="en-US" altLang="zh-CN" sz="2800" dirty="0">
                <a:solidFill>
                  <a:schemeClr val="tx1"/>
                </a:solidFill>
                <a:latin typeface="微软雅黑" panose="020B0503020204020204" pitchFamily="34" charset="-122"/>
                <a:ea typeface="微软雅黑" panose="020B0503020204020204" pitchFamily="34" charset="-122"/>
              </a:rPr>
              <a:t>-100-0</a:t>
            </a:r>
            <a:r>
              <a:rPr lang="zh-CN" altLang="en-US" sz="2800" dirty="0">
                <a:solidFill>
                  <a:schemeClr val="tx1"/>
                </a:solidFill>
                <a:latin typeface="微软雅黑" panose="020B0503020204020204" pitchFamily="34" charset="-122"/>
                <a:ea typeface="微软雅黑" panose="020B0503020204020204" pitchFamily="34" charset="-122"/>
              </a:rPr>
              <a:t>，</a:t>
            </a:r>
            <a:r>
              <a:rPr lang="en-US" altLang="zh-CN" sz="2800" dirty="0">
                <a:solidFill>
                  <a:schemeClr val="tx1"/>
                </a:solidFill>
                <a:latin typeface="微软雅黑" panose="020B0503020204020204" pitchFamily="34" charset="-122"/>
                <a:ea typeface="微软雅黑" panose="020B0503020204020204" pitchFamily="34" charset="-122"/>
              </a:rPr>
              <a:t>30-130 cm</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96761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604156" y="1196752"/>
            <a:ext cx="8244408" cy="4198988"/>
          </a:xfrm>
          <a:prstGeom prst="rect">
            <a:avLst/>
          </a:prstGeom>
        </p:spPr>
      </p:pic>
      <p:sp>
        <p:nvSpPr>
          <p:cNvPr id="2" name="标题 1"/>
          <p:cNvSpPr>
            <a:spLocks noGrp="1"/>
          </p:cNvSpPr>
          <p:nvPr>
            <p:ph type="title"/>
          </p:nvPr>
        </p:nvSpPr>
        <p:spPr/>
        <p:txBody>
          <a:bodyPr/>
          <a:lstStyle/>
          <a:p>
            <a:r>
              <a:rPr lang="zh-CN" altLang="en-US" dirty="0"/>
              <a:t>模拟计算，评估剂量</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24</a:t>
            </a:fld>
            <a:endParaRPr lang="zh-CN" altLang="en-US" dirty="0"/>
          </a:p>
        </p:txBody>
      </p:sp>
      <p:sp>
        <p:nvSpPr>
          <p:cNvPr id="7" name="文本框 6"/>
          <p:cNvSpPr txBox="1"/>
          <p:nvPr/>
        </p:nvSpPr>
        <p:spPr>
          <a:xfrm>
            <a:off x="7452320" y="1484784"/>
            <a:ext cx="936104" cy="646331"/>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铁</a:t>
            </a:r>
          </a:p>
        </p:txBody>
      </p:sp>
      <p:sp>
        <p:nvSpPr>
          <p:cNvPr id="8" name="文本框 7"/>
          <p:cNvSpPr txBox="1"/>
          <p:nvPr/>
        </p:nvSpPr>
        <p:spPr>
          <a:xfrm>
            <a:off x="316124" y="5500276"/>
            <a:ext cx="8532440" cy="954107"/>
          </a:xfrm>
          <a:prstGeom prst="rect">
            <a:avLst/>
          </a:prstGeom>
          <a:noFill/>
        </p:spPr>
        <p:txBody>
          <a:bodyPr wrap="square" rtlCol="0">
            <a:spAutoFit/>
          </a:bodyPr>
          <a:lstStyle/>
          <a:p>
            <a:r>
              <a:rPr lang="zh-CN" altLang="en-US" sz="2800" dirty="0">
                <a:solidFill>
                  <a:schemeClr val="tx1"/>
                </a:solidFill>
                <a:latin typeface="微软雅黑" panose="020B0503020204020204" pitchFamily="34" charset="-122"/>
                <a:ea typeface="微软雅黑" panose="020B0503020204020204" pitchFamily="34" charset="-122"/>
              </a:rPr>
              <a:t>铜：</a:t>
            </a:r>
            <a:r>
              <a:rPr lang="en-US" altLang="zh-CN" sz="2800" dirty="0">
                <a:solidFill>
                  <a:schemeClr val="tx1"/>
                </a:solidFill>
                <a:latin typeface="微软雅黑" panose="020B0503020204020204" pitchFamily="34" charset="-122"/>
                <a:ea typeface="微软雅黑" panose="020B0503020204020204" pitchFamily="34" charset="-122"/>
              </a:rPr>
              <a:t>Z</a:t>
            </a:r>
            <a:r>
              <a:rPr lang="zh-CN" altLang="en-US" sz="2800" dirty="0">
                <a:solidFill>
                  <a:schemeClr val="tx1"/>
                </a:solidFill>
                <a:latin typeface="微软雅黑" panose="020B0503020204020204" pitchFamily="34" charset="-122"/>
                <a:ea typeface="微软雅黑" panose="020B0503020204020204" pitchFamily="34" charset="-122"/>
              </a:rPr>
              <a:t>：</a:t>
            </a:r>
            <a:r>
              <a:rPr lang="en-US" altLang="zh-CN" sz="2800" dirty="0">
                <a:solidFill>
                  <a:schemeClr val="tx1"/>
                </a:solidFill>
                <a:latin typeface="微软雅黑" panose="020B0503020204020204" pitchFamily="34" charset="-122"/>
                <a:ea typeface="微软雅黑" panose="020B0503020204020204" pitchFamily="34" charset="-122"/>
              </a:rPr>
              <a:t>0-30 cm</a:t>
            </a:r>
          </a:p>
          <a:p>
            <a:r>
              <a:rPr lang="zh-CN" altLang="en-US" sz="2800" dirty="0">
                <a:solidFill>
                  <a:schemeClr val="tx1"/>
                </a:solidFill>
                <a:latin typeface="微软雅黑" panose="020B0503020204020204" pitchFamily="34" charset="-122"/>
                <a:ea typeface="微软雅黑" panose="020B0503020204020204" pitchFamily="34" charset="-122"/>
              </a:rPr>
              <a:t>混凝土：</a:t>
            </a:r>
            <a:r>
              <a:rPr lang="en-US" altLang="zh-CN" sz="2800" dirty="0">
                <a:solidFill>
                  <a:schemeClr val="tx1"/>
                </a:solidFill>
                <a:latin typeface="微软雅黑" panose="020B0503020204020204" pitchFamily="34" charset="-122"/>
                <a:ea typeface="微软雅黑" panose="020B0503020204020204" pitchFamily="34" charset="-122"/>
              </a:rPr>
              <a:t>Z</a:t>
            </a:r>
            <a:r>
              <a:rPr lang="zh-CN" altLang="en-US" sz="2800" dirty="0">
                <a:solidFill>
                  <a:schemeClr val="tx1"/>
                </a:solidFill>
                <a:latin typeface="微软雅黑" panose="020B0503020204020204" pitchFamily="34" charset="-122"/>
                <a:ea typeface="微软雅黑" panose="020B0503020204020204" pitchFamily="34" charset="-122"/>
              </a:rPr>
              <a:t>：</a:t>
            </a:r>
            <a:r>
              <a:rPr lang="en-US" altLang="zh-CN" sz="2800" dirty="0">
                <a:solidFill>
                  <a:schemeClr val="tx1"/>
                </a:solidFill>
                <a:latin typeface="微软雅黑" panose="020B0503020204020204" pitchFamily="34" charset="-122"/>
                <a:ea typeface="微软雅黑" panose="020B0503020204020204" pitchFamily="34" charset="-122"/>
              </a:rPr>
              <a:t>-100-0</a:t>
            </a:r>
            <a:r>
              <a:rPr lang="zh-CN" altLang="en-US" sz="2800" dirty="0">
                <a:solidFill>
                  <a:schemeClr val="tx1"/>
                </a:solidFill>
                <a:latin typeface="微软雅黑" panose="020B0503020204020204" pitchFamily="34" charset="-122"/>
                <a:ea typeface="微软雅黑" panose="020B0503020204020204" pitchFamily="34" charset="-122"/>
              </a:rPr>
              <a:t>，</a:t>
            </a:r>
            <a:r>
              <a:rPr lang="en-US" altLang="zh-CN" sz="2800" dirty="0">
                <a:solidFill>
                  <a:schemeClr val="tx1"/>
                </a:solidFill>
                <a:latin typeface="微软雅黑" panose="020B0503020204020204" pitchFamily="34" charset="-122"/>
                <a:ea typeface="微软雅黑" panose="020B0503020204020204" pitchFamily="34" charset="-122"/>
              </a:rPr>
              <a:t>30-130 cm</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00364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模拟计算，评估剂量</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en-US" dirty="0" smtClean="0"/>
                  <a:t>铜、铁两种材料用作靶芯效果相近</a:t>
                </a:r>
                <a:endParaRPr lang="en-US" altLang="zh-CN" dirty="0"/>
              </a:p>
              <a:p>
                <a:pPr lvl="1"/>
                <a:r>
                  <a:rPr lang="zh-CN" altLang="en-US" dirty="0"/>
                  <a:t>验证了理论计算的结论</a:t>
                </a:r>
                <a:endParaRPr lang="en-US" altLang="zh-CN" dirty="0"/>
              </a:p>
              <a:p>
                <a:r>
                  <a:rPr lang="zh-CN" altLang="en-US" dirty="0"/>
                  <a:t>根据下限计算结果，靶芯材料保守线外的周围剂量当量为 </a:t>
                </a:r>
                <a14:m>
                  <m:oMath xmlns:m="http://schemas.openxmlformats.org/officeDocument/2006/math">
                    <m:sSup>
                      <m:sSupPr>
                        <m:ctrlPr>
                          <a:rPr lang="en-US" altLang="zh-CN" i="1" dirty="0" smtClean="0">
                            <a:latin typeface="Cambria Math" charset="0"/>
                          </a:rPr>
                        </m:ctrlPr>
                      </m:sSupPr>
                      <m:e>
                        <m:r>
                          <a:rPr lang="en-US" altLang="zh-CN" b="0" i="1" dirty="0" smtClean="0">
                            <a:latin typeface="Cambria Math" charset="0"/>
                          </a:rPr>
                          <m:t>10</m:t>
                        </m:r>
                      </m:e>
                      <m:sup>
                        <m:r>
                          <a:rPr lang="en-US" altLang="zh-CN" b="0" i="1" dirty="0" smtClean="0">
                            <a:latin typeface="Cambria Math" charset="0"/>
                          </a:rPr>
                          <m:t>3</m:t>
                        </m:r>
                      </m:sup>
                    </m:sSup>
                    <m:r>
                      <a:rPr lang="zh-CN" altLang="en-US" b="0" i="1" dirty="0" smtClean="0">
                        <a:latin typeface="Cambria Math" charset="0"/>
                      </a:rPr>
                      <m:t> </m:t>
                    </m:r>
                  </m:oMath>
                </a14:m>
                <a:r>
                  <a:rPr lang="en-US" altLang="zh-CN" dirty="0" smtClean="0"/>
                  <a:t>Sv/h </a:t>
                </a:r>
                <a:r>
                  <a:rPr lang="zh-CN" altLang="en-US" dirty="0"/>
                  <a:t>量级</a:t>
                </a:r>
                <a:endParaRPr lang="en-US" altLang="zh-CN" dirty="0"/>
              </a:p>
              <a:p>
                <a:pPr lvl="1"/>
                <a:r>
                  <a:rPr lang="zh-CN" altLang="en-US" dirty="0"/>
                  <a:t>因为未考虑外层屏蔽，所以值本身高，但意义有限</a:t>
                </a:r>
                <a:endParaRPr lang="en-US" altLang="zh-CN" dirty="0"/>
              </a:p>
              <a:p>
                <a:pPr lvl="1"/>
                <a:r>
                  <a:rPr lang="zh-CN" altLang="en-US" dirty="0"/>
                  <a:t>外部可采用靶芯（金属材料）或混凝土屏蔽</a:t>
                </a:r>
                <a:endParaRPr lang="en-US" altLang="zh-CN" dirty="0"/>
              </a:p>
              <a:p>
                <a:pPr lvl="1"/>
                <a:r>
                  <a:rPr lang="zh-CN" altLang="en-US" dirty="0"/>
                  <a:t>需结合空间、成本等工程实际考量进一步确定</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1111" t="-1482"/>
                </a:stretch>
              </a:blipFill>
            </p:spPr>
            <p:txBody>
              <a:bodyPr/>
              <a:lstStyle/>
              <a:p>
                <a:r>
                  <a:rPr lang="zh-CN" altLang="en-US">
                    <a:noFill/>
                  </a:rPr>
                  <a:t> </a:t>
                </a:r>
              </a:p>
            </p:txBody>
          </p:sp>
        </mc:Fallback>
      </mc:AlternateContent>
      <p:sp>
        <p:nvSpPr>
          <p:cNvPr id="4" name="灯片编号占位符 3"/>
          <p:cNvSpPr>
            <a:spLocks noGrp="1"/>
          </p:cNvSpPr>
          <p:nvPr>
            <p:ph type="sldNum" sz="quarter" idx="4"/>
          </p:nvPr>
        </p:nvSpPr>
        <p:spPr/>
        <p:txBody>
          <a:bodyPr/>
          <a:lstStyle/>
          <a:p>
            <a:fld id="{E0FAE773-418A-4236-ACA5-FD8EF87FA419}" type="slidenum">
              <a:rPr lang="zh-CN" altLang="en-US" smtClean="0"/>
              <a:pPr/>
              <a:t>25</a:t>
            </a:fld>
            <a:endParaRPr lang="zh-CN" altLang="en-US" dirty="0"/>
          </a:p>
        </p:txBody>
      </p:sp>
    </p:spTree>
    <p:extLst>
      <p:ext uri="{BB962C8B-B14F-4D97-AF65-F5344CB8AC3E}">
        <p14:creationId xmlns:p14="http://schemas.microsoft.com/office/powerpoint/2010/main" val="4226612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温度分析，确保安全</a:t>
            </a:r>
          </a:p>
        </p:txBody>
      </p:sp>
      <p:sp>
        <p:nvSpPr>
          <p:cNvPr id="3" name="内容占位符 2"/>
          <p:cNvSpPr>
            <a:spLocks noGrp="1"/>
          </p:cNvSpPr>
          <p:nvPr>
            <p:ph idx="1"/>
          </p:nvPr>
        </p:nvSpPr>
        <p:spPr/>
        <p:txBody>
          <a:bodyPr/>
          <a:lstStyle/>
          <a:p>
            <a:r>
              <a:rPr lang="zh-CN" altLang="en-US" dirty="0"/>
              <a:t>靶芯材料公式温升分析，无碍，可长时稳定运行</a:t>
            </a:r>
            <a:endParaRPr lang="en-US" altLang="zh-CN" dirty="0"/>
          </a:p>
          <a:p>
            <a:r>
              <a:rPr lang="zh-CN" altLang="en-US" dirty="0"/>
              <a:t>界面材料能量沉积带来的温升，同样通过理论粗估，证明无碍</a:t>
            </a:r>
            <a:endParaRPr lang="en-US" altLang="zh-CN" dirty="0"/>
          </a:p>
          <a:p>
            <a:r>
              <a:rPr lang="zh-CN" altLang="en-US" dirty="0"/>
              <a:t>但详细的温度稳定性需使用 </a:t>
            </a:r>
            <a:r>
              <a:rPr lang="en-US" altLang="zh-CN" dirty="0"/>
              <a:t>ANSYS </a:t>
            </a:r>
            <a:r>
              <a:rPr lang="zh-CN" altLang="en-US" dirty="0"/>
              <a:t>等有限元软件进一步分析，以确保方案安全可靠</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26</a:t>
            </a:fld>
            <a:endParaRPr lang="zh-CN" altLang="en-US" dirty="0"/>
          </a:p>
        </p:txBody>
      </p:sp>
    </p:spTree>
    <p:extLst>
      <p:ext uri="{BB962C8B-B14F-4D97-AF65-F5344CB8AC3E}">
        <p14:creationId xmlns:p14="http://schemas.microsoft.com/office/powerpoint/2010/main" val="23474049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结合经验，对比验证</a:t>
            </a:r>
          </a:p>
        </p:txBody>
      </p:sp>
      <p:sp>
        <p:nvSpPr>
          <p:cNvPr id="3" name="内容占位符 2"/>
          <p:cNvSpPr>
            <a:spLocks noGrp="1"/>
          </p:cNvSpPr>
          <p:nvPr>
            <p:ph idx="1"/>
          </p:nvPr>
        </p:nvSpPr>
        <p:spPr/>
        <p:txBody>
          <a:bodyPr/>
          <a:lstStyle/>
          <a:p>
            <a:r>
              <a:rPr lang="zh-CN" altLang="en-US" dirty="0"/>
              <a:t>分析剂量组分贡献，同最初源项分析结果对比</a:t>
            </a:r>
            <a:endParaRPr lang="en-US" altLang="zh-CN" dirty="0"/>
          </a:p>
          <a:p>
            <a:pPr lvl="1"/>
            <a:r>
              <a:rPr lang="zh-CN" altLang="en-US" dirty="0"/>
              <a:t>利用 </a:t>
            </a:r>
            <a:r>
              <a:rPr lang="en-US" altLang="zh-CN" dirty="0"/>
              <a:t>FLUKA </a:t>
            </a:r>
            <a:r>
              <a:rPr lang="zh-CN" altLang="en-US" smtClean="0"/>
              <a:t>的 </a:t>
            </a:r>
            <a:r>
              <a:rPr lang="en-US" altLang="zh-CN" smtClean="0"/>
              <a:t>AUXSCORE </a:t>
            </a:r>
            <a:r>
              <a:rPr lang="zh-CN" altLang="en-US" dirty="0"/>
              <a:t>卡，记录 </a:t>
            </a:r>
            <a:r>
              <a:rPr lang="en-US" altLang="zh-CN" dirty="0"/>
              <a:t>R=60 cm</a:t>
            </a:r>
            <a:r>
              <a:rPr lang="zh-CN" altLang="en-US" dirty="0"/>
              <a:t> 处剂量组分贡献</a:t>
            </a:r>
            <a:endParaRPr lang="en-US" altLang="zh-CN" dirty="0"/>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27</a:t>
            </a:fld>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3387198319"/>
              </p:ext>
            </p:extLst>
          </p:nvPr>
        </p:nvGraphicFramePr>
        <p:xfrm>
          <a:off x="1493766" y="3284984"/>
          <a:ext cx="6096000" cy="219456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3898322656"/>
                    </a:ext>
                  </a:extLst>
                </a:gridCol>
                <a:gridCol w="2032000">
                  <a:extLst>
                    <a:ext uri="{9D8B030D-6E8A-4147-A177-3AD203B41FA5}">
                      <a16:colId xmlns="" xmlns:a16="http://schemas.microsoft.com/office/drawing/2014/main" val="3844775178"/>
                    </a:ext>
                  </a:extLst>
                </a:gridCol>
                <a:gridCol w="2032000">
                  <a:extLst>
                    <a:ext uri="{9D8B030D-6E8A-4147-A177-3AD203B41FA5}">
                      <a16:colId xmlns="" xmlns:a16="http://schemas.microsoft.com/office/drawing/2014/main" val="1890959803"/>
                    </a:ext>
                  </a:extLst>
                </a:gridCol>
              </a:tblGrid>
              <a:tr h="370840">
                <a:tc>
                  <a:txBody>
                    <a:bodyPr/>
                    <a:lstStyle/>
                    <a:p>
                      <a:pPr algn="ctr"/>
                      <a:r>
                        <a:rPr lang="zh-CN" altLang="en-US" sz="2400" dirty="0">
                          <a:solidFill>
                            <a:schemeClr val="tx1"/>
                          </a:solidFill>
                          <a:latin typeface="微软雅黑" panose="020B0503020204020204" pitchFamily="34" charset="-122"/>
                          <a:ea typeface="微软雅黑" panose="020B0503020204020204" pitchFamily="34" charset="-122"/>
                        </a:rPr>
                        <a:t>粒子类型</a:t>
                      </a:r>
                      <a:endParaRPr lang="en-US" sz="2400" dirty="0">
                        <a:solidFill>
                          <a:schemeClr val="tx1"/>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a:solidFill>
                            <a:schemeClr val="tx1"/>
                          </a:solidFill>
                          <a:latin typeface="微软雅黑" panose="020B0503020204020204" pitchFamily="34" charset="-122"/>
                          <a:ea typeface="微软雅黑" panose="020B0503020204020204" pitchFamily="34" charset="-122"/>
                        </a:rPr>
                        <a:t>剂量率</a:t>
                      </a:r>
                      <a:r>
                        <a:rPr lang="en-US" altLang="zh-CN" sz="2400" dirty="0">
                          <a:solidFill>
                            <a:schemeClr val="tx1"/>
                          </a:solidFill>
                          <a:latin typeface="微软雅黑" panose="020B0503020204020204" pitchFamily="34" charset="-122"/>
                          <a:ea typeface="微软雅黑" panose="020B0503020204020204" pitchFamily="34" charset="-122"/>
                        </a:rPr>
                        <a:t>(</a:t>
                      </a:r>
                      <a:r>
                        <a:rPr lang="en-US" altLang="zh-CN" sz="2400" dirty="0" err="1">
                          <a:solidFill>
                            <a:schemeClr val="tx1"/>
                          </a:solidFill>
                          <a:latin typeface="微软雅黑" panose="020B0503020204020204" pitchFamily="34" charset="-122"/>
                          <a:ea typeface="微软雅黑" panose="020B0503020204020204" pitchFamily="34" charset="-122"/>
                        </a:rPr>
                        <a:t>mSv</a:t>
                      </a:r>
                      <a:r>
                        <a:rPr lang="en-US" altLang="zh-CN" sz="2400" dirty="0">
                          <a:solidFill>
                            <a:schemeClr val="tx1"/>
                          </a:solidFill>
                          <a:latin typeface="微软雅黑" panose="020B0503020204020204" pitchFamily="34" charset="-122"/>
                          <a:ea typeface="微软雅黑" panose="020B0503020204020204" pitchFamily="34" charset="-122"/>
                        </a:rPr>
                        <a:t>/h)</a:t>
                      </a:r>
                      <a:endParaRPr lang="en-US" sz="2400" dirty="0">
                        <a:solidFill>
                          <a:schemeClr val="tx1"/>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2400" dirty="0">
                          <a:solidFill>
                            <a:schemeClr val="tx1"/>
                          </a:solidFill>
                          <a:latin typeface="微软雅黑" panose="020B0503020204020204" pitchFamily="34" charset="-122"/>
                          <a:ea typeface="微软雅黑" panose="020B0503020204020204" pitchFamily="34" charset="-122"/>
                        </a:rPr>
                        <a:t>剂量率百分比</a:t>
                      </a:r>
                      <a:endParaRPr lang="en-US" sz="2400" dirty="0">
                        <a:solidFill>
                          <a:schemeClr val="tx1"/>
                        </a:solidFill>
                        <a:latin typeface="微软雅黑" panose="020B0503020204020204" pitchFamily="34" charset="-122"/>
                        <a:ea typeface="微软雅黑" panose="020B0503020204020204" pitchFamily="34" charset="-122"/>
                      </a:endParaRPr>
                    </a:p>
                  </a:txBody>
                  <a:tcPr anchor="ctr"/>
                </a:tc>
                <a:extLst>
                  <a:ext uri="{0D108BD9-81ED-4DB2-BD59-A6C34878D82A}">
                    <a16:rowId xmlns="" xmlns:a16="http://schemas.microsoft.com/office/drawing/2014/main" val="2732738019"/>
                  </a:ext>
                </a:extLst>
              </a:tr>
              <a:tr h="370840">
                <a:tc>
                  <a:txBody>
                    <a:bodyPr/>
                    <a:lstStyle/>
                    <a:p>
                      <a:pPr algn="ctr"/>
                      <a:r>
                        <a:rPr lang="zh-CN" altLang="en-US" sz="2400" dirty="0">
                          <a:latin typeface="微软雅黑" panose="020B0503020204020204" pitchFamily="34" charset="-122"/>
                          <a:ea typeface="微软雅黑" panose="020B0503020204020204" pitchFamily="34" charset="-122"/>
                        </a:rPr>
                        <a:t>中子</a:t>
                      </a:r>
                      <a:endParaRPr lang="en-US" altLang="zh-CN" sz="2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2400" dirty="0">
                          <a:latin typeface="微软雅黑" panose="020B0503020204020204" pitchFamily="34" charset="-122"/>
                          <a:ea typeface="微软雅黑" panose="020B0503020204020204" pitchFamily="34" charset="-122"/>
                        </a:rPr>
                        <a:t>0.65</a:t>
                      </a:r>
                      <a:endParaRPr 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2400" dirty="0">
                          <a:latin typeface="微软雅黑" panose="020B0503020204020204" pitchFamily="34" charset="-122"/>
                          <a:ea typeface="微软雅黑" panose="020B0503020204020204" pitchFamily="34" charset="-122"/>
                        </a:rPr>
                        <a:t>26.7%</a:t>
                      </a:r>
                      <a:endParaRPr lang="en-US" sz="2400" dirty="0">
                        <a:latin typeface="微软雅黑" panose="020B0503020204020204" pitchFamily="34" charset="-122"/>
                        <a:ea typeface="微软雅黑" panose="020B0503020204020204" pitchFamily="34" charset="-122"/>
                      </a:endParaRPr>
                    </a:p>
                  </a:txBody>
                  <a:tcPr anchor="ctr"/>
                </a:tc>
                <a:extLst>
                  <a:ext uri="{0D108BD9-81ED-4DB2-BD59-A6C34878D82A}">
                    <a16:rowId xmlns="" xmlns:a16="http://schemas.microsoft.com/office/drawing/2014/main" val="2774322623"/>
                  </a:ext>
                </a:extLst>
              </a:tr>
              <a:tr h="370840">
                <a:tc>
                  <a:txBody>
                    <a:bodyPr/>
                    <a:lstStyle/>
                    <a:p>
                      <a:pPr algn="ctr"/>
                      <a:r>
                        <a:rPr lang="zh-CN" altLang="en-US" sz="2400" dirty="0">
                          <a:latin typeface="微软雅黑" panose="020B0503020204020204" pitchFamily="34" charset="-122"/>
                          <a:ea typeface="微软雅黑" panose="020B0503020204020204" pitchFamily="34" charset="-122"/>
                        </a:rPr>
                        <a:t>光子</a:t>
                      </a:r>
                      <a:endParaRPr 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2400" dirty="0">
                          <a:latin typeface="微软雅黑" panose="020B0503020204020204" pitchFamily="34" charset="-122"/>
                          <a:ea typeface="微软雅黑" panose="020B0503020204020204" pitchFamily="34" charset="-122"/>
                        </a:rPr>
                        <a:t>1.66</a:t>
                      </a:r>
                      <a:endParaRPr 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2400" dirty="0">
                          <a:latin typeface="微软雅黑" panose="020B0503020204020204" pitchFamily="34" charset="-122"/>
                          <a:ea typeface="微软雅黑" panose="020B0503020204020204" pitchFamily="34" charset="-122"/>
                        </a:rPr>
                        <a:t>68.0%</a:t>
                      </a:r>
                      <a:endParaRPr lang="en-US" sz="2400" dirty="0">
                        <a:latin typeface="微软雅黑" panose="020B0503020204020204" pitchFamily="34" charset="-122"/>
                        <a:ea typeface="微软雅黑" panose="020B0503020204020204" pitchFamily="34" charset="-122"/>
                      </a:endParaRPr>
                    </a:p>
                  </a:txBody>
                  <a:tcPr anchor="ctr"/>
                </a:tc>
                <a:extLst>
                  <a:ext uri="{0D108BD9-81ED-4DB2-BD59-A6C34878D82A}">
                    <a16:rowId xmlns="" xmlns:a16="http://schemas.microsoft.com/office/drawing/2014/main" val="4294712632"/>
                  </a:ext>
                </a:extLst>
              </a:tr>
              <a:tr h="370840">
                <a:tc>
                  <a:txBody>
                    <a:bodyPr/>
                    <a:lstStyle/>
                    <a:p>
                      <a:pPr algn="ctr"/>
                      <a:r>
                        <a:rPr lang="zh-CN" altLang="en-US" sz="2400" dirty="0">
                          <a:latin typeface="微软雅黑" panose="020B0503020204020204" pitchFamily="34" charset="-122"/>
                          <a:ea typeface="微软雅黑" panose="020B0503020204020204" pitchFamily="34" charset="-122"/>
                        </a:rPr>
                        <a:t>总计</a:t>
                      </a:r>
                      <a:endParaRPr 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2400" dirty="0">
                          <a:latin typeface="微软雅黑" panose="020B0503020204020204" pitchFamily="34" charset="-122"/>
                          <a:ea typeface="微软雅黑" panose="020B0503020204020204" pitchFamily="34" charset="-122"/>
                        </a:rPr>
                        <a:t>2.44</a:t>
                      </a:r>
                      <a:endParaRPr lang="en-US" sz="24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2400" dirty="0">
                          <a:latin typeface="微软雅黑" panose="020B0503020204020204" pitchFamily="34" charset="-122"/>
                          <a:ea typeface="微软雅黑" panose="020B0503020204020204" pitchFamily="34" charset="-122"/>
                        </a:rPr>
                        <a:t>100%</a:t>
                      </a:r>
                      <a:endParaRPr lang="en-US" sz="2400" dirty="0">
                        <a:latin typeface="微软雅黑" panose="020B0503020204020204" pitchFamily="34" charset="-122"/>
                        <a:ea typeface="微软雅黑" panose="020B0503020204020204" pitchFamily="34" charset="-122"/>
                      </a:endParaRPr>
                    </a:p>
                  </a:txBody>
                  <a:tcPr anchor="ctr"/>
                </a:tc>
                <a:extLst>
                  <a:ext uri="{0D108BD9-81ED-4DB2-BD59-A6C34878D82A}">
                    <a16:rowId xmlns="" xmlns:a16="http://schemas.microsoft.com/office/drawing/2014/main" val="355496714"/>
                  </a:ext>
                </a:extLst>
              </a:tr>
            </a:tbl>
          </a:graphicData>
        </a:graphic>
      </p:graphicFrame>
    </p:spTree>
    <p:extLst>
      <p:ext uri="{BB962C8B-B14F-4D97-AF65-F5344CB8AC3E}">
        <p14:creationId xmlns:p14="http://schemas.microsoft.com/office/powerpoint/2010/main" val="13310062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反复优化，确定方案</a:t>
            </a:r>
          </a:p>
        </p:txBody>
      </p:sp>
      <p:sp>
        <p:nvSpPr>
          <p:cNvPr id="3" name="内容占位符 2"/>
          <p:cNvSpPr>
            <a:spLocks noGrp="1"/>
          </p:cNvSpPr>
          <p:nvPr>
            <p:ph idx="1"/>
          </p:nvPr>
        </p:nvSpPr>
        <p:spPr>
          <a:xfrm>
            <a:off x="457200" y="1600200"/>
            <a:ext cx="8229600" cy="4645025"/>
          </a:xfrm>
        </p:spPr>
        <p:txBody>
          <a:bodyPr/>
          <a:lstStyle/>
          <a:p>
            <a:pPr>
              <a:spcBef>
                <a:spcPts val="600"/>
              </a:spcBef>
              <a:spcAft>
                <a:spcPts val="600"/>
              </a:spcAft>
            </a:pPr>
            <a:r>
              <a:rPr lang="zh-CN" altLang="en-US" dirty="0"/>
              <a:t>优化计算方式</a:t>
            </a:r>
            <a:endParaRPr lang="en-US" altLang="zh-CN" dirty="0"/>
          </a:p>
          <a:p>
            <a:pPr lvl="1">
              <a:spcBef>
                <a:spcPts val="600"/>
              </a:spcBef>
              <a:spcAft>
                <a:spcPts val="600"/>
              </a:spcAft>
            </a:pPr>
            <a:r>
              <a:rPr lang="zh-CN" altLang="en-US" dirty="0"/>
              <a:t>更进一步确认曲线波动的来源，减少方差</a:t>
            </a:r>
            <a:endParaRPr lang="en-US" altLang="zh-CN" dirty="0"/>
          </a:p>
          <a:p>
            <a:pPr lvl="1">
              <a:spcBef>
                <a:spcPts val="600"/>
              </a:spcBef>
              <a:spcAft>
                <a:spcPts val="600"/>
              </a:spcAft>
            </a:pPr>
            <a:r>
              <a:rPr lang="zh-CN" altLang="en-US" dirty="0"/>
              <a:t>同经验公式结果对比</a:t>
            </a:r>
            <a:endParaRPr lang="en-US" altLang="zh-CN" dirty="0"/>
          </a:p>
          <a:p>
            <a:pPr>
              <a:spcBef>
                <a:spcPts val="600"/>
              </a:spcBef>
              <a:spcAft>
                <a:spcPts val="600"/>
              </a:spcAft>
            </a:pPr>
            <a:r>
              <a:rPr lang="zh-CN" altLang="en-US" dirty="0"/>
              <a:t>除了剂量统计之外，进行能谱统计</a:t>
            </a:r>
            <a:endParaRPr lang="en-US" altLang="zh-CN" dirty="0"/>
          </a:p>
          <a:p>
            <a:pPr lvl="1">
              <a:spcBef>
                <a:spcPts val="600"/>
              </a:spcBef>
              <a:spcAft>
                <a:spcPts val="600"/>
              </a:spcAft>
            </a:pPr>
            <a:r>
              <a:rPr lang="zh-CN" altLang="en-US" dirty="0" smtClean="0"/>
              <a:t>详细</a:t>
            </a:r>
            <a:r>
              <a:rPr lang="zh-CN" altLang="en-US" dirty="0"/>
              <a:t>了解里面的物理过程和物理</a:t>
            </a:r>
            <a:r>
              <a:rPr lang="zh-CN" altLang="en-US" dirty="0" smtClean="0"/>
              <a:t>机制，同公式互相验证</a:t>
            </a:r>
            <a:endParaRPr lang="en-US" altLang="zh-CN" dirty="0" smtClean="0"/>
          </a:p>
          <a:p>
            <a:pPr lvl="1">
              <a:spcBef>
                <a:spcPts val="600"/>
              </a:spcBef>
              <a:spcAft>
                <a:spcPts val="600"/>
              </a:spcAft>
            </a:pPr>
            <a:r>
              <a:rPr lang="zh-CN" altLang="en-US" dirty="0" smtClean="0"/>
              <a:t>详细分析各种次级粒子的产额等问题</a:t>
            </a:r>
            <a:endParaRPr lang="en-US" altLang="zh-CN" dirty="0" smtClean="0"/>
          </a:p>
          <a:p>
            <a:pPr lvl="1">
              <a:spcBef>
                <a:spcPts val="600"/>
              </a:spcBef>
              <a:spcAft>
                <a:spcPts val="600"/>
              </a:spcAft>
            </a:pPr>
            <a:r>
              <a:rPr lang="zh-CN" altLang="en-US" dirty="0" smtClean="0"/>
              <a:t>为未来设计储存环环节的垃圾桶打基础</a:t>
            </a:r>
            <a:endParaRPr lang="en-US" altLang="zh-CN" dirty="0" smtClean="0"/>
          </a:p>
          <a:p>
            <a:pPr>
              <a:spcBef>
                <a:spcPts val="600"/>
              </a:spcBef>
              <a:spcAft>
                <a:spcPts val="600"/>
              </a:spcAft>
            </a:pPr>
            <a:r>
              <a:rPr lang="zh-CN" altLang="en-US" dirty="0" smtClean="0"/>
              <a:t>工程优化</a:t>
            </a:r>
            <a:endParaRPr lang="zh-CN" altLang="en-US" dirty="0"/>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28</a:t>
            </a:fld>
            <a:endParaRPr lang="zh-CN" altLang="en-US" dirty="0"/>
          </a:p>
        </p:txBody>
      </p:sp>
    </p:spTree>
    <p:extLst>
      <p:ext uri="{BB962C8B-B14F-4D97-AF65-F5344CB8AC3E}">
        <p14:creationId xmlns:p14="http://schemas.microsoft.com/office/powerpoint/2010/main" val="10448004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参考文献</a:t>
            </a:r>
            <a:endParaRPr lang="en-US" dirty="0"/>
          </a:p>
        </p:txBody>
      </p:sp>
      <p:sp>
        <p:nvSpPr>
          <p:cNvPr id="3" name="内容占位符 2"/>
          <p:cNvSpPr>
            <a:spLocks noGrp="1"/>
          </p:cNvSpPr>
          <p:nvPr>
            <p:ph idx="1"/>
          </p:nvPr>
        </p:nvSpPr>
        <p:spPr>
          <a:xfrm>
            <a:off x="467544" y="1556792"/>
            <a:ext cx="8229600" cy="4525963"/>
          </a:xfrm>
        </p:spPr>
        <p:txBody>
          <a:bodyPr/>
          <a:lstStyle/>
          <a:p>
            <a:r>
              <a:rPr lang="zh-CN" altLang="en-US" sz="2000" dirty="0"/>
              <a:t>徐玉海</a:t>
            </a:r>
            <a:r>
              <a:rPr lang="en-US" sz="2000" dirty="0"/>
              <a:t>,</a:t>
            </a:r>
            <a:r>
              <a:rPr lang="zh-CN" altLang="en-US" sz="2000" dirty="0"/>
              <a:t>夏晓彬</a:t>
            </a:r>
            <a:r>
              <a:rPr lang="en-US" sz="2000" dirty="0"/>
              <a:t>,</a:t>
            </a:r>
            <a:r>
              <a:rPr lang="zh-CN" altLang="en-US" sz="2000" dirty="0"/>
              <a:t>王光宏</a:t>
            </a:r>
            <a:r>
              <a:rPr lang="en-US" sz="2000" dirty="0"/>
              <a:t>,</a:t>
            </a:r>
            <a:r>
              <a:rPr lang="zh-CN" altLang="en-US" sz="2000" dirty="0"/>
              <a:t>徐加强</a:t>
            </a:r>
            <a:r>
              <a:rPr lang="en-US" sz="2000" dirty="0"/>
              <a:t>. </a:t>
            </a:r>
            <a:r>
              <a:rPr lang="zh-CN" altLang="en-US" sz="2000" dirty="0"/>
              <a:t>基于束流线源模型自由电子激光器主体墙的屏蔽设计</a:t>
            </a:r>
            <a:r>
              <a:rPr lang="en-US" sz="2000" dirty="0"/>
              <a:t>[J].</a:t>
            </a:r>
            <a:r>
              <a:rPr lang="en-US" altLang="zh-CN" sz="2000" dirty="0"/>
              <a:t>《</a:t>
            </a:r>
            <a:r>
              <a:rPr lang="zh-CN" altLang="en-US" sz="2000" dirty="0"/>
              <a:t>核技术</a:t>
            </a:r>
            <a:r>
              <a:rPr lang="en-US" altLang="zh-CN" sz="2000" dirty="0"/>
              <a:t>》</a:t>
            </a:r>
            <a:r>
              <a:rPr lang="zh-CN" altLang="en-US" sz="2000" dirty="0"/>
              <a:t>，</a:t>
            </a:r>
            <a:r>
              <a:rPr lang="en-US" sz="2000" dirty="0"/>
              <a:t>2014</a:t>
            </a:r>
            <a:r>
              <a:rPr lang="zh-CN" altLang="en-US" sz="2000" dirty="0"/>
              <a:t>，第</a:t>
            </a:r>
            <a:r>
              <a:rPr lang="en-US" sz="2000" dirty="0"/>
              <a:t>37</a:t>
            </a:r>
            <a:r>
              <a:rPr lang="zh-CN" altLang="en-US" sz="2000" dirty="0"/>
              <a:t>卷第</a:t>
            </a:r>
            <a:r>
              <a:rPr lang="en-US" sz="2000" dirty="0"/>
              <a:t>6</a:t>
            </a:r>
            <a:r>
              <a:rPr lang="zh-CN" altLang="en-US" sz="2000" dirty="0"/>
              <a:t>期，</a:t>
            </a:r>
            <a:r>
              <a:rPr lang="en-US" sz="2000" dirty="0"/>
              <a:t>060101-1-060101-5.</a:t>
            </a:r>
          </a:p>
          <a:p>
            <a:r>
              <a:rPr lang="zh-CN" altLang="en-US" sz="2000" dirty="0"/>
              <a:t>吴青彪</a:t>
            </a:r>
            <a:r>
              <a:rPr lang="en-US" sz="2000" dirty="0"/>
              <a:t>.</a:t>
            </a:r>
            <a:r>
              <a:rPr lang="zh-CN" altLang="en-US" sz="2000" dirty="0"/>
              <a:t>中国散裂中子源束流垃圾桶屏蔽设计与分析</a:t>
            </a:r>
            <a:r>
              <a:rPr lang="en-US" sz="2000" dirty="0"/>
              <a:t>:[</a:t>
            </a:r>
            <a:r>
              <a:rPr lang="zh-CN" altLang="en-US" sz="2000" dirty="0"/>
              <a:t>学位论文</a:t>
            </a:r>
            <a:r>
              <a:rPr lang="en-US" sz="2000" dirty="0"/>
              <a:t>](D).</a:t>
            </a:r>
            <a:r>
              <a:rPr lang="zh-CN" altLang="en-US" sz="2000" dirty="0"/>
              <a:t>北京：中国科学院研究生院，</a:t>
            </a:r>
            <a:r>
              <a:rPr lang="en-US" sz="2000" dirty="0"/>
              <a:t>2007</a:t>
            </a:r>
          </a:p>
          <a:p>
            <a:pPr lvl="0"/>
            <a:r>
              <a:rPr lang="en-US" altLang="zh-CN" sz="2000" dirty="0" err="1"/>
              <a:t>Maslov</a:t>
            </a:r>
            <a:r>
              <a:rPr lang="en-US" altLang="zh-CN" sz="2000" dirty="0"/>
              <a:t>, </a:t>
            </a:r>
            <a:r>
              <a:rPr lang="en-US" altLang="zh-CN" sz="2000" dirty="0" err="1"/>
              <a:t>Michail</a:t>
            </a:r>
            <a:r>
              <a:rPr lang="en-US" altLang="zh-CN" sz="2000" dirty="0"/>
              <a:t> A., Michael Schmitz, and Vladimir </a:t>
            </a:r>
            <a:r>
              <a:rPr lang="en-US" altLang="zh-CN" sz="2000" dirty="0" err="1"/>
              <a:t>Syčev</a:t>
            </a:r>
            <a:r>
              <a:rPr lang="en-US" altLang="zh-CN" sz="2000" dirty="0"/>
              <a:t>. Layout Considerations on the 25 GEV, 300 KW Beam Dump of the XFEL Project. No. DESY-TESLA-FEL-2006-05. Dt. </a:t>
            </a:r>
            <a:r>
              <a:rPr lang="en-US" altLang="zh-CN" sz="2000" dirty="0" err="1"/>
              <a:t>Elektronen-Sychrotron</a:t>
            </a:r>
            <a:r>
              <a:rPr lang="en-US" altLang="zh-CN" sz="2000" dirty="0"/>
              <a:t> DESY, MHF-SL Group, 2006.</a:t>
            </a:r>
          </a:p>
          <a:p>
            <a:pPr lvl="0"/>
            <a:r>
              <a:rPr lang="en-US" sz="2000" dirty="0"/>
              <a:t>The Shield 11 Computer </a:t>
            </a:r>
            <a:r>
              <a:rPr lang="en-US" sz="2000" dirty="0" err="1"/>
              <a:t>Code.W</a:t>
            </a:r>
            <a:r>
              <a:rPr lang="en-US" sz="2000" dirty="0"/>
              <a:t>. R. Nelson (2005) </a:t>
            </a:r>
            <a:r>
              <a:rPr lang="en-US" altLang="zh-CN" sz="2000" dirty="0"/>
              <a:t>SLAC Report SLAC-R-737</a:t>
            </a:r>
          </a:p>
          <a:p>
            <a:r>
              <a:rPr lang="en-US" sz="2000" dirty="0"/>
              <a:t>CEPC-</a:t>
            </a:r>
            <a:r>
              <a:rPr lang="en-US" sz="2000" dirty="0" err="1"/>
              <a:t>SppC</a:t>
            </a:r>
            <a:r>
              <a:rPr lang="en-US" sz="2000" dirty="0"/>
              <a:t> Preliminary Conceptual Design Report  IHEP-AC-2005-001</a:t>
            </a:r>
          </a:p>
        </p:txBody>
      </p:sp>
    </p:spTree>
    <p:extLst>
      <p:ext uri="{BB962C8B-B14F-4D97-AF65-F5344CB8AC3E}">
        <p14:creationId xmlns:p14="http://schemas.microsoft.com/office/powerpoint/2010/main" val="211946774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环形正负电子对撞机简介</a:t>
            </a:r>
          </a:p>
        </p:txBody>
      </p:sp>
      <p:sp>
        <p:nvSpPr>
          <p:cNvPr id="3" name="内容占位符 2"/>
          <p:cNvSpPr>
            <a:spLocks noGrp="1"/>
          </p:cNvSpPr>
          <p:nvPr>
            <p:ph idx="1"/>
          </p:nvPr>
        </p:nvSpPr>
        <p:spPr/>
        <p:txBody>
          <a:bodyPr/>
          <a:lstStyle/>
          <a:p>
            <a:pPr>
              <a:spcBef>
                <a:spcPts val="600"/>
              </a:spcBef>
              <a:spcAft>
                <a:spcPts val="600"/>
              </a:spcAft>
            </a:pPr>
            <a:r>
              <a:rPr lang="zh-CN" altLang="en-US" dirty="0"/>
              <a:t>环形正负电子对撞机</a:t>
            </a:r>
            <a:r>
              <a:rPr lang="en-US" altLang="zh-CN" dirty="0"/>
              <a:t>( Cellular Electron-Positron Collider, </a:t>
            </a:r>
            <a:r>
              <a:rPr lang="zh-CN" altLang="en-US" dirty="0"/>
              <a:t>简称 </a:t>
            </a:r>
            <a:r>
              <a:rPr lang="en-US" altLang="zh-CN" dirty="0"/>
              <a:t>CEPC )</a:t>
            </a:r>
            <a:r>
              <a:rPr lang="zh-CN" altLang="en-US" dirty="0"/>
              <a:t>是由中国科学院高能物理研究所牵头提出、中国科学技术大学等诸多单位参与研究设计的未来超大型环形电子对撞机，旨在研究希格斯粒子及相关的物理问题，寻找新物理在未来的突破口。</a:t>
            </a:r>
            <a:endParaRPr lang="en-US" altLang="zh-CN" dirty="0"/>
          </a:p>
          <a:p>
            <a:pPr>
              <a:spcBef>
                <a:spcPts val="600"/>
              </a:spcBef>
              <a:spcAft>
                <a:spcPts val="600"/>
              </a:spcAft>
            </a:pPr>
            <a:r>
              <a:rPr lang="en-US" altLang="zh-CN" dirty="0"/>
              <a:t>CEPC</a:t>
            </a:r>
            <a:r>
              <a:rPr lang="zh-CN" altLang="en-US" dirty="0"/>
              <a:t>当前设计方案为束流能量 </a:t>
            </a:r>
            <a:r>
              <a:rPr lang="en-US" altLang="zh-CN" dirty="0"/>
              <a:t>120GeV</a:t>
            </a:r>
            <a:r>
              <a:rPr lang="zh-CN" altLang="en-US" dirty="0"/>
              <a:t>（环内），周长</a:t>
            </a:r>
            <a:r>
              <a:rPr lang="en-US" altLang="zh-CN" dirty="0"/>
              <a:t> 50/100 </a:t>
            </a:r>
            <a:r>
              <a:rPr lang="zh-CN" altLang="en-US" dirty="0"/>
              <a:t>千米。</a:t>
            </a:r>
            <a:endParaRPr lang="en-US" altLang="zh-CN" dirty="0"/>
          </a:p>
          <a:p>
            <a:pPr>
              <a:spcBef>
                <a:spcPts val="600"/>
              </a:spcBef>
              <a:spcAft>
                <a:spcPts val="600"/>
              </a:spcAft>
            </a:pPr>
            <a:r>
              <a:rPr lang="zh-CN" altLang="en-US" dirty="0"/>
              <a:t>未来将升级为 </a:t>
            </a:r>
            <a:r>
              <a:rPr lang="en-US" altLang="zh-CN" dirty="0" err="1"/>
              <a:t>SppC</a:t>
            </a:r>
            <a:r>
              <a:rPr lang="zh-CN" altLang="en-US" dirty="0"/>
              <a:t>。</a:t>
            </a:r>
            <a:endParaRPr lang="en-US" altLang="zh-CN" dirty="0"/>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3</a:t>
            </a:fld>
            <a:endParaRPr lang="zh-CN" altLang="en-US" dirty="0"/>
          </a:p>
        </p:txBody>
      </p:sp>
    </p:spTree>
    <p:extLst>
      <p:ext uri="{BB962C8B-B14F-4D97-AF65-F5344CB8AC3E}">
        <p14:creationId xmlns:p14="http://schemas.microsoft.com/office/powerpoint/2010/main" val="973781305"/>
      </p:ext>
    </p:extLst>
  </p:cSld>
  <p:clrMapOvr>
    <a:masterClrMapping/>
  </p:clrMapOvr>
  <p:transition advTm="48959"/>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55781" y="2276872"/>
            <a:ext cx="4251485" cy="2215991"/>
          </a:xfrm>
          <a:prstGeom prst="rect">
            <a:avLst/>
          </a:prstGeom>
          <a:noFill/>
        </p:spPr>
        <p:txBody>
          <a:bodyPr wrap="none" lIns="91440" tIns="45720" rIns="91440" bIns="45720">
            <a:spAutoFit/>
          </a:bodyPr>
          <a:lstStyle/>
          <a:p>
            <a:pPr algn="ctr"/>
            <a:r>
              <a:rPr lang="zh-CN" altLang="en-US" sz="13800" dirty="0">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rPr>
              <a:t>谢 谢</a:t>
            </a:r>
            <a:endParaRPr lang="zh-CN" altLang="en-US" sz="13800" b="1" cap="none" spc="0"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099104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CEPC</a:t>
            </a:r>
            <a:r>
              <a:rPr lang="zh-CN" altLang="en-US" dirty="0"/>
              <a:t>的结构及参数</a:t>
            </a:r>
          </a:p>
        </p:txBody>
      </p:sp>
      <p:sp>
        <p:nvSpPr>
          <p:cNvPr id="3" name="内容占位符 2"/>
          <p:cNvSpPr>
            <a:spLocks noGrp="1"/>
          </p:cNvSpPr>
          <p:nvPr>
            <p:ph idx="1"/>
          </p:nvPr>
        </p:nvSpPr>
        <p:spPr/>
        <p:txBody>
          <a:bodyPr/>
          <a:lstStyle/>
          <a:p>
            <a:r>
              <a:rPr lang="zh-CN" altLang="en-US" dirty="0"/>
              <a:t>简言之，</a:t>
            </a:r>
            <a:r>
              <a:rPr lang="en-US" altLang="zh-CN" dirty="0"/>
              <a:t>CEPC</a:t>
            </a:r>
            <a:r>
              <a:rPr lang="zh-CN" altLang="en-US" dirty="0"/>
              <a:t>由直线加速器、</a:t>
            </a:r>
            <a:r>
              <a:rPr lang="en-US" altLang="zh-CN" dirty="0"/>
              <a:t>Booster</a:t>
            </a:r>
            <a:r>
              <a:rPr lang="zh-CN" altLang="en-US" dirty="0"/>
              <a:t>和储存环组成</a:t>
            </a:r>
            <a:endParaRPr lang="en-US" altLang="zh-CN" dirty="0"/>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4</a:t>
            </a:fld>
            <a:endParaRPr lang="zh-CN" altLang="en-US" dirty="0"/>
          </a:p>
        </p:txBody>
      </p:sp>
      <p:pic>
        <p:nvPicPr>
          <p:cNvPr id="6" name="图片 5"/>
          <p:cNvPicPr>
            <a:picLocks noChangeAspect="1"/>
          </p:cNvPicPr>
          <p:nvPr/>
        </p:nvPicPr>
        <p:blipFill>
          <a:blip r:embed="rId2"/>
          <a:stretch>
            <a:fillRect/>
          </a:stretch>
        </p:blipFill>
        <p:spPr>
          <a:xfrm>
            <a:off x="1259632" y="2492896"/>
            <a:ext cx="6395814" cy="3440402"/>
          </a:xfrm>
          <a:prstGeom prst="rect">
            <a:avLst/>
          </a:prstGeom>
        </p:spPr>
      </p:pic>
    </p:spTree>
    <p:extLst>
      <p:ext uri="{BB962C8B-B14F-4D97-AF65-F5344CB8AC3E}">
        <p14:creationId xmlns:p14="http://schemas.microsoft.com/office/powerpoint/2010/main" val="928196544"/>
      </p:ext>
    </p:extLst>
  </p:cSld>
  <p:clrMapOvr>
    <a:masterClrMapping/>
  </p:clrMapOvr>
  <p:transition advTm="7558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束流垃圾桶的作用及布局</a:t>
            </a:r>
          </a:p>
        </p:txBody>
      </p:sp>
      <p:sp>
        <p:nvSpPr>
          <p:cNvPr id="3" name="内容占位符 2"/>
          <p:cNvSpPr>
            <a:spLocks noGrp="1"/>
          </p:cNvSpPr>
          <p:nvPr>
            <p:ph idx="1"/>
          </p:nvPr>
        </p:nvSpPr>
        <p:spPr/>
        <p:txBody>
          <a:bodyPr/>
          <a:lstStyle/>
          <a:p>
            <a:pPr>
              <a:spcBef>
                <a:spcPts val="500"/>
              </a:spcBef>
              <a:spcAft>
                <a:spcPts val="500"/>
              </a:spcAft>
            </a:pPr>
            <a:r>
              <a:rPr lang="en-US" altLang="zh-CN" dirty="0"/>
              <a:t>CEPC</a:t>
            </a:r>
            <a:r>
              <a:rPr lang="zh-CN" altLang="en-US" dirty="0"/>
              <a:t>是高能电子加速器，因而除常规辐射屏蔽之外，还需考虑废弃束流的处理，即束流垃圾桶的设计</a:t>
            </a:r>
            <a:endParaRPr lang="en-US" altLang="zh-CN" dirty="0"/>
          </a:p>
          <a:p>
            <a:pPr>
              <a:spcBef>
                <a:spcPts val="500"/>
              </a:spcBef>
              <a:spcAft>
                <a:spcPts val="500"/>
              </a:spcAft>
            </a:pPr>
            <a:r>
              <a:rPr lang="zh-CN" altLang="en-US" dirty="0"/>
              <a:t>束流垃圾桶通常放置在加速器的专门区域，用于调束过程中的废弃处理，或者紧急状况时对束流的紧急阻止</a:t>
            </a:r>
            <a:endParaRPr lang="en-US" altLang="zh-CN" dirty="0"/>
          </a:p>
          <a:p>
            <a:pPr>
              <a:spcBef>
                <a:spcPts val="500"/>
              </a:spcBef>
              <a:spcAft>
                <a:spcPts val="500"/>
              </a:spcAft>
            </a:pPr>
            <a:r>
              <a:rPr lang="zh-CN" altLang="en-US" dirty="0"/>
              <a:t>束流垃圾桶在吸收废弃高能电子束流时，会产生比较大剂量的辐射，因此需针对束流垃圾桶考虑辐射屏蔽问题</a:t>
            </a:r>
            <a:endParaRPr lang="en-US" altLang="zh-CN" dirty="0"/>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5</a:t>
            </a:fld>
            <a:endParaRPr lang="zh-CN" altLang="en-US" dirty="0"/>
          </a:p>
        </p:txBody>
      </p:sp>
    </p:spTree>
    <p:extLst>
      <p:ext uri="{BB962C8B-B14F-4D97-AF65-F5344CB8AC3E}">
        <p14:creationId xmlns:p14="http://schemas.microsoft.com/office/powerpoint/2010/main" val="1440527877"/>
      </p:ext>
    </p:extLst>
  </p:cSld>
  <p:clrMapOvr>
    <a:masterClrMapping/>
  </p:clrMapOvr>
  <p:transition advTm="634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调研结果</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6</a:t>
            </a:fld>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595833032"/>
              </p:ext>
            </p:extLst>
          </p:nvPr>
        </p:nvGraphicFramePr>
        <p:xfrm>
          <a:off x="179512" y="1238408"/>
          <a:ext cx="8784975" cy="5217160"/>
        </p:xfrm>
        <a:graphic>
          <a:graphicData uri="http://schemas.openxmlformats.org/drawingml/2006/table">
            <a:tbl>
              <a:tblPr firstRow="1" bandRow="1">
                <a:tableStyleId>{5C22544A-7EE6-4342-B048-85BDC9FD1C3A}</a:tableStyleId>
              </a:tblPr>
              <a:tblGrid>
                <a:gridCol w="1113570">
                  <a:extLst>
                    <a:ext uri="{9D8B030D-6E8A-4147-A177-3AD203B41FA5}">
                      <a16:colId xmlns="" xmlns:a16="http://schemas.microsoft.com/office/drawing/2014/main" val="2377455685"/>
                    </a:ext>
                  </a:extLst>
                </a:gridCol>
                <a:gridCol w="1113570">
                  <a:extLst>
                    <a:ext uri="{9D8B030D-6E8A-4147-A177-3AD203B41FA5}">
                      <a16:colId xmlns="" xmlns:a16="http://schemas.microsoft.com/office/drawing/2014/main" val="1866914138"/>
                    </a:ext>
                  </a:extLst>
                </a:gridCol>
                <a:gridCol w="1113570">
                  <a:extLst>
                    <a:ext uri="{9D8B030D-6E8A-4147-A177-3AD203B41FA5}">
                      <a16:colId xmlns="" xmlns:a16="http://schemas.microsoft.com/office/drawing/2014/main" val="3259786585"/>
                    </a:ext>
                  </a:extLst>
                </a:gridCol>
                <a:gridCol w="1453383">
                  <a:extLst>
                    <a:ext uri="{9D8B030D-6E8A-4147-A177-3AD203B41FA5}">
                      <a16:colId xmlns="" xmlns:a16="http://schemas.microsoft.com/office/drawing/2014/main" val="663975499"/>
                    </a:ext>
                  </a:extLst>
                </a:gridCol>
                <a:gridCol w="1113570">
                  <a:extLst>
                    <a:ext uri="{9D8B030D-6E8A-4147-A177-3AD203B41FA5}">
                      <a16:colId xmlns="" xmlns:a16="http://schemas.microsoft.com/office/drawing/2014/main" val="2770371395"/>
                    </a:ext>
                  </a:extLst>
                </a:gridCol>
                <a:gridCol w="1438656">
                  <a:extLst>
                    <a:ext uri="{9D8B030D-6E8A-4147-A177-3AD203B41FA5}">
                      <a16:colId xmlns="" xmlns:a16="http://schemas.microsoft.com/office/drawing/2014/main" val="1769255672"/>
                    </a:ext>
                  </a:extLst>
                </a:gridCol>
                <a:gridCol w="1438656">
                  <a:extLst>
                    <a:ext uri="{9D8B030D-6E8A-4147-A177-3AD203B41FA5}">
                      <a16:colId xmlns="" xmlns:a16="http://schemas.microsoft.com/office/drawing/2014/main" val="2265412387"/>
                    </a:ext>
                  </a:extLst>
                </a:gridCol>
              </a:tblGrid>
              <a:tr h="370840">
                <a:tc>
                  <a:txBody>
                    <a:bodyPr/>
                    <a:lstStyle/>
                    <a:p>
                      <a:pPr algn="ctr"/>
                      <a:r>
                        <a:rPr lang="zh-CN" altLang="en-US" dirty="0">
                          <a:solidFill>
                            <a:schemeClr val="tx1"/>
                          </a:solidFill>
                        </a:rPr>
                        <a:t>加速器名称</a:t>
                      </a:r>
                    </a:p>
                  </a:txBody>
                  <a:tcPr anchor="ctr"/>
                </a:tc>
                <a:tc>
                  <a:txBody>
                    <a:bodyPr/>
                    <a:lstStyle/>
                    <a:p>
                      <a:pPr algn="ctr"/>
                      <a:r>
                        <a:rPr lang="zh-CN" altLang="en-US" dirty="0">
                          <a:solidFill>
                            <a:schemeClr val="tx1"/>
                          </a:solidFill>
                        </a:rPr>
                        <a:t>粒子类型</a:t>
                      </a:r>
                    </a:p>
                  </a:txBody>
                  <a:tcPr anchor="ctr"/>
                </a:tc>
                <a:tc>
                  <a:txBody>
                    <a:bodyPr/>
                    <a:lstStyle/>
                    <a:p>
                      <a:pPr algn="ctr"/>
                      <a:r>
                        <a:rPr lang="zh-CN" altLang="en-US" dirty="0">
                          <a:solidFill>
                            <a:schemeClr val="tx1"/>
                          </a:solidFill>
                        </a:rPr>
                        <a:t>粒子能量</a:t>
                      </a:r>
                    </a:p>
                  </a:txBody>
                  <a:tcPr anchor="ctr"/>
                </a:tc>
                <a:tc>
                  <a:txBody>
                    <a:bodyPr/>
                    <a:lstStyle/>
                    <a:p>
                      <a:pPr algn="ctr"/>
                      <a:r>
                        <a:rPr lang="zh-CN" altLang="en-US" dirty="0">
                          <a:solidFill>
                            <a:schemeClr val="tx1"/>
                          </a:solidFill>
                        </a:rPr>
                        <a:t>损失功率</a:t>
                      </a:r>
                    </a:p>
                  </a:txBody>
                  <a:tcPr anchor="ctr"/>
                </a:tc>
                <a:tc>
                  <a:txBody>
                    <a:bodyPr/>
                    <a:lstStyle/>
                    <a:p>
                      <a:pPr algn="ctr"/>
                      <a:r>
                        <a:rPr lang="zh-CN" altLang="en-US" dirty="0">
                          <a:solidFill>
                            <a:schemeClr val="tx1"/>
                          </a:solidFill>
                        </a:rPr>
                        <a:t>垃圾桶形状</a:t>
                      </a:r>
                    </a:p>
                  </a:txBody>
                  <a:tcPr anchor="ctr"/>
                </a:tc>
                <a:tc>
                  <a:txBody>
                    <a:bodyPr/>
                    <a:lstStyle/>
                    <a:p>
                      <a:pPr algn="ctr"/>
                      <a:r>
                        <a:rPr lang="zh-CN" altLang="en-US" dirty="0">
                          <a:solidFill>
                            <a:schemeClr val="tx1"/>
                          </a:solidFill>
                        </a:rPr>
                        <a:t>垃圾桶核心材质</a:t>
                      </a:r>
                    </a:p>
                  </a:txBody>
                  <a:tcPr anchor="ctr"/>
                </a:tc>
                <a:tc>
                  <a:txBody>
                    <a:bodyPr/>
                    <a:lstStyle/>
                    <a:p>
                      <a:pPr algn="ctr"/>
                      <a:r>
                        <a:rPr lang="zh-CN" altLang="en-US" dirty="0">
                          <a:solidFill>
                            <a:schemeClr val="tx1"/>
                          </a:solidFill>
                        </a:rPr>
                        <a:t>垃圾桶核心尺寸</a:t>
                      </a:r>
                    </a:p>
                  </a:txBody>
                  <a:tcPr anchor="ctr"/>
                </a:tc>
                <a:extLst>
                  <a:ext uri="{0D108BD9-81ED-4DB2-BD59-A6C34878D82A}">
                    <a16:rowId xmlns="" xmlns:a16="http://schemas.microsoft.com/office/drawing/2014/main" val="50599215"/>
                  </a:ext>
                </a:extLst>
              </a:tr>
              <a:tr h="370840">
                <a:tc>
                  <a:txBody>
                    <a:bodyPr/>
                    <a:lstStyle/>
                    <a:p>
                      <a:pPr algn="ctr"/>
                      <a:r>
                        <a:rPr lang="en-US" altLang="zh-CN" dirty="0"/>
                        <a:t>SLAC 2-Mile LINAC</a:t>
                      </a:r>
                      <a:endParaRPr lang="zh-CN" altLang="en-US" dirty="0"/>
                    </a:p>
                  </a:txBody>
                  <a:tcPr anchor="ctr"/>
                </a:tc>
                <a:tc>
                  <a:txBody>
                    <a:bodyPr/>
                    <a:lstStyle/>
                    <a:p>
                      <a:pPr algn="ctr"/>
                      <a:r>
                        <a:rPr lang="zh-CN" altLang="en-US" dirty="0"/>
                        <a:t>电子</a:t>
                      </a:r>
                    </a:p>
                  </a:txBody>
                  <a:tcPr anchor="ctr"/>
                </a:tc>
                <a:tc>
                  <a:txBody>
                    <a:bodyPr/>
                    <a:lstStyle/>
                    <a:p>
                      <a:pPr algn="ctr"/>
                      <a:r>
                        <a:rPr lang="en-US" altLang="zh-CN" dirty="0"/>
                        <a:t>11 – 25 GeV</a:t>
                      </a:r>
                      <a:endParaRPr lang="zh-CN" altLang="en-US" dirty="0"/>
                    </a:p>
                  </a:txBody>
                  <a:tcPr anchor="ctr"/>
                </a:tc>
                <a:tc>
                  <a:txBody>
                    <a:bodyPr/>
                    <a:lstStyle/>
                    <a:p>
                      <a:pPr algn="ctr"/>
                      <a:r>
                        <a:rPr lang="en-US" altLang="zh-CN" dirty="0"/>
                        <a:t>2.2</a:t>
                      </a:r>
                      <a:r>
                        <a:rPr lang="en-US" altLang="zh-CN" baseline="0" dirty="0"/>
                        <a:t> MW(</a:t>
                      </a:r>
                      <a:r>
                        <a:rPr lang="en-US" altLang="zh-CN" baseline="0" dirty="0" err="1"/>
                        <a:t>ave</a:t>
                      </a:r>
                      <a:r>
                        <a:rPr lang="en-US" altLang="zh-CN" baseline="0" dirty="0"/>
                        <a:t>)</a:t>
                      </a:r>
                      <a:endParaRPr lang="zh-CN" altLang="en-US" dirty="0"/>
                    </a:p>
                  </a:txBody>
                  <a:tcPr anchor="ctr"/>
                </a:tc>
                <a:tc>
                  <a:txBody>
                    <a:bodyPr/>
                    <a:lstStyle/>
                    <a:p>
                      <a:pPr algn="ctr"/>
                      <a:r>
                        <a:rPr lang="zh-CN" altLang="en-US" dirty="0"/>
                        <a:t>圆柱体</a:t>
                      </a:r>
                    </a:p>
                  </a:txBody>
                  <a:tcPr anchor="ctr"/>
                </a:tc>
                <a:tc>
                  <a:txBody>
                    <a:bodyPr/>
                    <a:lstStyle/>
                    <a:p>
                      <a:pPr algn="ctr"/>
                      <a:r>
                        <a:rPr lang="zh-CN" altLang="en-US" dirty="0"/>
                        <a:t>水</a:t>
                      </a:r>
                      <a:r>
                        <a:rPr lang="en-US" altLang="zh-CN" dirty="0"/>
                        <a:t>/</a:t>
                      </a:r>
                      <a:r>
                        <a:rPr lang="zh-CN" altLang="en-US" dirty="0"/>
                        <a:t>铜</a:t>
                      </a:r>
                    </a:p>
                  </a:txBody>
                  <a:tcPr anchor="ctr"/>
                </a:tc>
                <a:tc>
                  <a:txBody>
                    <a:bodyPr/>
                    <a:lstStyle/>
                    <a:p>
                      <a:pPr algn="ctr"/>
                      <a:r>
                        <a:rPr lang="zh-CN" altLang="en-US" dirty="0"/>
                        <a:t>直径</a:t>
                      </a:r>
                      <a:r>
                        <a:rPr lang="en-US" altLang="zh-CN" dirty="0"/>
                        <a:t>173.31cm</a:t>
                      </a:r>
                    </a:p>
                    <a:p>
                      <a:pPr algn="ctr"/>
                      <a:r>
                        <a:rPr lang="zh-CN" altLang="en-US" dirty="0"/>
                        <a:t>长度</a:t>
                      </a:r>
                      <a:r>
                        <a:rPr lang="en-US" altLang="zh-CN" dirty="0"/>
                        <a:t>449.86cm</a:t>
                      </a:r>
                    </a:p>
                  </a:txBody>
                  <a:tcPr anchor="ctr"/>
                </a:tc>
                <a:extLst>
                  <a:ext uri="{0D108BD9-81ED-4DB2-BD59-A6C34878D82A}">
                    <a16:rowId xmlns="" xmlns:a16="http://schemas.microsoft.com/office/drawing/2014/main" val="146037284"/>
                  </a:ext>
                </a:extLst>
              </a:tr>
              <a:tr h="370840">
                <a:tc>
                  <a:txBody>
                    <a:bodyPr/>
                    <a:lstStyle/>
                    <a:p>
                      <a:pPr algn="ctr"/>
                      <a:r>
                        <a:rPr lang="en-US" altLang="zh-CN" dirty="0"/>
                        <a:t>ILC</a:t>
                      </a:r>
                      <a:endParaRPr lang="zh-CN" altLang="en-US" dirty="0"/>
                    </a:p>
                  </a:txBody>
                  <a:tcPr anchor="ctr"/>
                </a:tc>
                <a:tc>
                  <a:txBody>
                    <a:bodyPr/>
                    <a:lstStyle/>
                    <a:p>
                      <a:pPr algn="ctr"/>
                      <a:r>
                        <a:rPr lang="zh-CN" altLang="en-US" dirty="0"/>
                        <a:t>电子</a:t>
                      </a:r>
                    </a:p>
                  </a:txBody>
                  <a:tcPr anchor="ctr"/>
                </a:tc>
                <a:tc>
                  <a:txBody>
                    <a:bodyPr/>
                    <a:lstStyle/>
                    <a:p>
                      <a:pPr algn="ctr"/>
                      <a:r>
                        <a:rPr lang="en-US" altLang="zh-CN" dirty="0"/>
                        <a:t>500 GeV</a:t>
                      </a:r>
                      <a:endParaRPr lang="zh-CN" altLang="en-US" dirty="0"/>
                    </a:p>
                  </a:txBody>
                  <a:tcPr anchor="ctr"/>
                </a:tc>
                <a:tc>
                  <a:txBody>
                    <a:bodyPr/>
                    <a:lstStyle/>
                    <a:p>
                      <a:pPr algn="ctr"/>
                      <a:r>
                        <a:rPr lang="en-US" altLang="zh-CN" dirty="0"/>
                        <a:t>18 MW(</a:t>
                      </a:r>
                      <a:r>
                        <a:rPr lang="en-US" altLang="zh-CN" dirty="0" err="1"/>
                        <a:t>ave</a:t>
                      </a:r>
                      <a:r>
                        <a:rPr lang="en-US" altLang="zh-CN" dirty="0"/>
                        <a:t>)/</a:t>
                      </a:r>
                    </a:p>
                    <a:p>
                      <a:pPr algn="ctr"/>
                      <a:r>
                        <a:rPr lang="en-US" altLang="zh-CN" dirty="0"/>
                        <a:t>4.5</a:t>
                      </a:r>
                      <a:r>
                        <a:rPr lang="en-US" altLang="zh-CN" baseline="0" dirty="0"/>
                        <a:t> GW(peak)</a:t>
                      </a:r>
                      <a:endParaRPr lang="en-US" altLang="zh-CN" dirty="0"/>
                    </a:p>
                  </a:txBody>
                  <a:tcPr anchor="ctr"/>
                </a:tc>
                <a:tc>
                  <a:txBody>
                    <a:bodyPr/>
                    <a:lstStyle/>
                    <a:p>
                      <a:pPr algn="ctr"/>
                      <a:r>
                        <a:rPr lang="zh-CN" altLang="en-US" dirty="0"/>
                        <a:t>圆柱体</a:t>
                      </a:r>
                    </a:p>
                  </a:txBody>
                  <a:tcPr anchor="ctr"/>
                </a:tc>
                <a:tc>
                  <a:txBody>
                    <a:bodyPr/>
                    <a:lstStyle/>
                    <a:p>
                      <a:pPr algn="ctr"/>
                      <a:r>
                        <a:rPr lang="zh-CN" altLang="en-US" dirty="0"/>
                        <a:t>水</a:t>
                      </a:r>
                    </a:p>
                  </a:txBody>
                  <a:tcPr anchor="ctr"/>
                </a:tc>
                <a:tc>
                  <a:txBody>
                    <a:bodyPr/>
                    <a:lstStyle/>
                    <a:p>
                      <a:pPr algn="ctr"/>
                      <a:r>
                        <a:rPr lang="zh-CN" altLang="en-US" dirty="0"/>
                        <a:t>内径</a:t>
                      </a:r>
                      <a:r>
                        <a:rPr lang="en-US" altLang="zh-CN" dirty="0"/>
                        <a:t>1.8 m</a:t>
                      </a:r>
                    </a:p>
                    <a:p>
                      <a:pPr algn="ctr"/>
                      <a:r>
                        <a:rPr lang="zh-CN" altLang="en-US" dirty="0"/>
                        <a:t>长度 </a:t>
                      </a:r>
                      <a:r>
                        <a:rPr lang="en-US" altLang="zh-CN" dirty="0"/>
                        <a:t>11</a:t>
                      </a:r>
                      <a:r>
                        <a:rPr lang="zh-CN" altLang="en-US" baseline="0" dirty="0"/>
                        <a:t> </a:t>
                      </a:r>
                      <a:r>
                        <a:rPr lang="en-US" altLang="zh-CN" baseline="0" dirty="0"/>
                        <a:t>m</a:t>
                      </a:r>
                      <a:endParaRPr lang="zh-CN" altLang="en-US" dirty="0"/>
                    </a:p>
                  </a:txBody>
                  <a:tcPr anchor="ctr"/>
                </a:tc>
                <a:extLst>
                  <a:ext uri="{0D108BD9-81ED-4DB2-BD59-A6C34878D82A}">
                    <a16:rowId xmlns="" xmlns:a16="http://schemas.microsoft.com/office/drawing/2014/main" val="401959546"/>
                  </a:ext>
                </a:extLst>
              </a:tr>
              <a:tr h="370840">
                <a:tc>
                  <a:txBody>
                    <a:bodyPr/>
                    <a:lstStyle/>
                    <a:p>
                      <a:pPr algn="ctr"/>
                      <a:r>
                        <a:rPr lang="en-US" altLang="zh-CN" dirty="0"/>
                        <a:t>BEPC II-</a:t>
                      </a:r>
                      <a:r>
                        <a:rPr lang="en-US" altLang="zh-CN" dirty="0" err="1"/>
                        <a:t>Linac</a:t>
                      </a:r>
                      <a:endParaRPr lang="zh-CN" altLang="en-US" dirty="0"/>
                    </a:p>
                  </a:txBody>
                  <a:tcPr anchor="ctr"/>
                </a:tc>
                <a:tc>
                  <a:txBody>
                    <a:bodyPr/>
                    <a:lstStyle/>
                    <a:p>
                      <a:pPr algn="ctr"/>
                      <a:r>
                        <a:rPr lang="zh-CN" altLang="en-US" dirty="0"/>
                        <a:t>电子</a:t>
                      </a:r>
                    </a:p>
                  </a:txBody>
                  <a:tcPr anchor="ctr"/>
                </a:tc>
                <a:tc>
                  <a:txBody>
                    <a:bodyPr/>
                    <a:lstStyle/>
                    <a:p>
                      <a:pPr algn="ctr"/>
                      <a:r>
                        <a:rPr lang="en-US" altLang="zh-CN" dirty="0"/>
                        <a:t>1.89 GeV</a:t>
                      </a:r>
                      <a:endParaRPr lang="zh-CN" altLang="en-US" dirty="0"/>
                    </a:p>
                  </a:txBody>
                  <a:tcPr anchor="ctr"/>
                </a:tc>
                <a:tc>
                  <a:txBody>
                    <a:bodyPr/>
                    <a:lstStyle/>
                    <a:p>
                      <a:pPr algn="ctr"/>
                      <a:r>
                        <a:rPr lang="en-US" altLang="zh-CN" dirty="0"/>
                        <a:t>378 W</a:t>
                      </a:r>
                      <a:endParaRPr lang="zh-CN" altLang="en-US" dirty="0"/>
                    </a:p>
                  </a:txBody>
                  <a:tcPr anchor="ctr"/>
                </a:tc>
                <a:tc>
                  <a:txBody>
                    <a:bodyPr/>
                    <a:lstStyle/>
                    <a:p>
                      <a:pPr algn="ctr"/>
                      <a:r>
                        <a:rPr lang="zh-CN" altLang="en-US" dirty="0"/>
                        <a:t>圆柱体</a:t>
                      </a:r>
                    </a:p>
                  </a:txBody>
                  <a:tcPr anchor="ctr"/>
                </a:tc>
                <a:tc>
                  <a:txBody>
                    <a:bodyPr/>
                    <a:lstStyle/>
                    <a:p>
                      <a:pPr algn="ctr"/>
                      <a:r>
                        <a:rPr lang="zh-CN" altLang="en-US" dirty="0"/>
                        <a:t>铸铁</a:t>
                      </a:r>
                    </a:p>
                  </a:txBody>
                  <a:tcPr anchor="ctr"/>
                </a:tc>
                <a:tc>
                  <a:txBody>
                    <a:bodyPr/>
                    <a:lstStyle/>
                    <a:p>
                      <a:pPr algn="ctr"/>
                      <a:r>
                        <a:rPr lang="zh-CN" altLang="en-US" dirty="0"/>
                        <a:t>直径 </a:t>
                      </a:r>
                      <a:r>
                        <a:rPr lang="en-US" altLang="zh-CN" dirty="0"/>
                        <a:t>40 </a:t>
                      </a:r>
                      <a:r>
                        <a:rPr lang="en-US" altLang="zh-CN" baseline="0" dirty="0"/>
                        <a:t>cm</a:t>
                      </a:r>
                    </a:p>
                    <a:p>
                      <a:pPr algn="ctr"/>
                      <a:r>
                        <a:rPr lang="zh-CN" altLang="en-US" dirty="0"/>
                        <a:t>长度 </a:t>
                      </a:r>
                      <a:r>
                        <a:rPr lang="en-US" altLang="zh-CN" dirty="0"/>
                        <a:t>50 cm</a:t>
                      </a:r>
                      <a:endParaRPr lang="zh-CN" altLang="en-US" dirty="0"/>
                    </a:p>
                  </a:txBody>
                  <a:tcPr anchor="ctr"/>
                </a:tc>
                <a:extLst>
                  <a:ext uri="{0D108BD9-81ED-4DB2-BD59-A6C34878D82A}">
                    <a16:rowId xmlns="" xmlns:a16="http://schemas.microsoft.com/office/drawing/2014/main" val="1958647539"/>
                  </a:ext>
                </a:extLst>
              </a:tr>
              <a:tr h="370840">
                <a:tc>
                  <a:txBody>
                    <a:bodyPr/>
                    <a:lstStyle/>
                    <a:p>
                      <a:pPr algn="ctr"/>
                      <a:r>
                        <a:rPr lang="en-US" altLang="zh-CN" dirty="0"/>
                        <a:t>CSNS</a:t>
                      </a:r>
                      <a:endParaRPr lang="zh-CN" altLang="en-US" dirty="0"/>
                    </a:p>
                  </a:txBody>
                  <a:tcPr anchor="ctr"/>
                </a:tc>
                <a:tc>
                  <a:txBody>
                    <a:bodyPr/>
                    <a:lstStyle/>
                    <a:p>
                      <a:pPr algn="ctr"/>
                      <a:r>
                        <a:rPr lang="zh-CN" altLang="en-US" dirty="0"/>
                        <a:t>质子</a:t>
                      </a:r>
                    </a:p>
                  </a:txBody>
                  <a:tcPr anchor="ctr"/>
                </a:tc>
                <a:tc>
                  <a:txBody>
                    <a:bodyPr/>
                    <a:lstStyle/>
                    <a:p>
                      <a:pPr algn="ctr"/>
                      <a:r>
                        <a:rPr lang="en-US" altLang="zh-CN" dirty="0"/>
                        <a:t>1.6 GeV</a:t>
                      </a:r>
                      <a:endParaRPr lang="zh-CN" altLang="en-US" dirty="0"/>
                    </a:p>
                  </a:txBody>
                  <a:tcPr anchor="ctr"/>
                </a:tc>
                <a:tc>
                  <a:txBody>
                    <a:bodyPr/>
                    <a:lstStyle/>
                    <a:p>
                      <a:pPr algn="ctr"/>
                      <a:r>
                        <a:rPr lang="en-US" altLang="zh-CN" dirty="0"/>
                        <a:t>7.5 kW</a:t>
                      </a:r>
                      <a:endParaRPr lang="zh-CN" altLang="en-US" dirty="0"/>
                    </a:p>
                  </a:txBody>
                  <a:tcPr anchor="ctr"/>
                </a:tc>
                <a:tc>
                  <a:txBody>
                    <a:bodyPr/>
                    <a:lstStyle/>
                    <a:p>
                      <a:pPr algn="ctr"/>
                      <a:r>
                        <a:rPr lang="zh-CN" altLang="en-US" dirty="0"/>
                        <a:t>矩形体</a:t>
                      </a:r>
                    </a:p>
                  </a:txBody>
                  <a:tcPr anchor="ctr"/>
                </a:tc>
                <a:tc>
                  <a:txBody>
                    <a:bodyPr/>
                    <a:lstStyle/>
                    <a:p>
                      <a:pPr algn="ctr"/>
                      <a:r>
                        <a:rPr lang="zh-CN" altLang="en-US" dirty="0"/>
                        <a:t>铁</a:t>
                      </a:r>
                    </a:p>
                  </a:txBody>
                  <a:tcPr anchor="ctr"/>
                </a:tc>
                <a:tc>
                  <a:txBody>
                    <a:bodyPr/>
                    <a:lstStyle/>
                    <a:p>
                      <a:pPr algn="ctr"/>
                      <a:endParaRPr lang="zh-CN" altLang="en-US" dirty="0"/>
                    </a:p>
                  </a:txBody>
                  <a:tcPr anchor="ctr"/>
                </a:tc>
                <a:extLst>
                  <a:ext uri="{0D108BD9-81ED-4DB2-BD59-A6C34878D82A}">
                    <a16:rowId xmlns="" xmlns:a16="http://schemas.microsoft.com/office/drawing/2014/main" val="3013016294"/>
                  </a:ext>
                </a:extLst>
              </a:tr>
              <a:tr h="370840">
                <a:tc>
                  <a:txBody>
                    <a:bodyPr/>
                    <a:lstStyle/>
                    <a:p>
                      <a:pPr algn="ctr"/>
                      <a:r>
                        <a:rPr lang="en-US" altLang="zh-CN" dirty="0"/>
                        <a:t>LHC-SPS</a:t>
                      </a:r>
                      <a:endParaRPr lang="zh-CN" altLang="en-US" dirty="0"/>
                    </a:p>
                  </a:txBody>
                  <a:tcPr anchor="ctr"/>
                </a:tc>
                <a:tc>
                  <a:txBody>
                    <a:bodyPr/>
                    <a:lstStyle/>
                    <a:p>
                      <a:pPr algn="ctr"/>
                      <a:r>
                        <a:rPr lang="zh-CN" altLang="en-US" dirty="0"/>
                        <a:t>质子</a:t>
                      </a:r>
                    </a:p>
                  </a:txBody>
                  <a:tcPr anchor="ctr"/>
                </a:tc>
                <a:tc>
                  <a:txBody>
                    <a:bodyPr/>
                    <a:lstStyle/>
                    <a:p>
                      <a:pPr algn="ctr"/>
                      <a:r>
                        <a:rPr lang="en-US" altLang="zh-CN" dirty="0"/>
                        <a:t>120 GeV</a:t>
                      </a:r>
                      <a:endParaRPr lang="zh-CN" altLang="en-US" dirty="0"/>
                    </a:p>
                  </a:txBody>
                  <a:tcPr anchor="ctr"/>
                </a:tc>
                <a:tc>
                  <a:txBody>
                    <a:bodyPr/>
                    <a:lstStyle/>
                    <a:p>
                      <a:pPr algn="ctr"/>
                      <a:r>
                        <a:rPr lang="en-US" altLang="zh-CN" dirty="0"/>
                        <a:t>6300 GW</a:t>
                      </a:r>
                      <a:endParaRPr lang="zh-CN" altLang="en-US" dirty="0"/>
                    </a:p>
                  </a:txBody>
                  <a:tcPr anchor="ctr"/>
                </a:tc>
                <a:tc>
                  <a:txBody>
                    <a:bodyPr/>
                    <a:lstStyle/>
                    <a:p>
                      <a:pPr algn="ctr"/>
                      <a:r>
                        <a:rPr lang="zh-CN" altLang="en-US" dirty="0"/>
                        <a:t>圆柱体</a:t>
                      </a:r>
                    </a:p>
                  </a:txBody>
                  <a:tcPr anchor="ctr"/>
                </a:tc>
                <a:tc>
                  <a:txBody>
                    <a:bodyPr/>
                    <a:lstStyle/>
                    <a:p>
                      <a:pPr algn="ctr"/>
                      <a:r>
                        <a:rPr lang="zh-CN" altLang="en-US" dirty="0"/>
                        <a:t>石墨</a:t>
                      </a:r>
                      <a:r>
                        <a:rPr lang="en-US" altLang="zh-CN" dirty="0"/>
                        <a:t>/</a:t>
                      </a:r>
                      <a:r>
                        <a:rPr lang="zh-CN" altLang="en-US" dirty="0"/>
                        <a:t>铝</a:t>
                      </a:r>
                      <a:r>
                        <a:rPr lang="en-US" altLang="zh-CN" dirty="0"/>
                        <a:t>/</a:t>
                      </a:r>
                      <a:r>
                        <a:rPr lang="zh-CN" altLang="en-US" dirty="0"/>
                        <a:t>铁</a:t>
                      </a:r>
                    </a:p>
                  </a:txBody>
                  <a:tcPr anchor="ctr"/>
                </a:tc>
                <a:tc>
                  <a:txBody>
                    <a:bodyPr/>
                    <a:lstStyle/>
                    <a:p>
                      <a:pPr algn="ctr"/>
                      <a:r>
                        <a:rPr lang="zh-CN" altLang="en-US" dirty="0"/>
                        <a:t>直径 </a:t>
                      </a:r>
                      <a:r>
                        <a:rPr lang="en-US" altLang="zh-CN" dirty="0"/>
                        <a:t>60 cm</a:t>
                      </a:r>
                    </a:p>
                    <a:p>
                      <a:pPr algn="ctr"/>
                      <a:r>
                        <a:rPr lang="en-US" altLang="zh-CN" dirty="0"/>
                        <a:t>700 cm</a:t>
                      </a:r>
                      <a:r>
                        <a:rPr lang="zh-CN" altLang="en-US" dirty="0"/>
                        <a:t>石墨</a:t>
                      </a:r>
                      <a:endParaRPr lang="en-US" altLang="zh-CN" dirty="0"/>
                    </a:p>
                    <a:p>
                      <a:pPr algn="ctr"/>
                      <a:r>
                        <a:rPr lang="en-US" altLang="zh-CN" dirty="0"/>
                        <a:t>100 cm </a:t>
                      </a:r>
                      <a:r>
                        <a:rPr lang="zh-CN" altLang="en-US" dirty="0"/>
                        <a:t>铝</a:t>
                      </a:r>
                      <a:endParaRPr lang="en-US" altLang="zh-CN" dirty="0"/>
                    </a:p>
                    <a:p>
                      <a:pPr algn="ctr"/>
                      <a:r>
                        <a:rPr lang="en-US" altLang="zh-CN" dirty="0"/>
                        <a:t>100 cm </a:t>
                      </a:r>
                      <a:r>
                        <a:rPr lang="zh-CN" altLang="en-US" dirty="0"/>
                        <a:t>铁</a:t>
                      </a:r>
                    </a:p>
                  </a:txBody>
                  <a:tcPr anchor="ctr"/>
                </a:tc>
                <a:extLst>
                  <a:ext uri="{0D108BD9-81ED-4DB2-BD59-A6C34878D82A}">
                    <a16:rowId xmlns="" xmlns:a16="http://schemas.microsoft.com/office/drawing/2014/main" val="2538646521"/>
                  </a:ext>
                </a:extLst>
              </a:tr>
            </a:tbl>
          </a:graphicData>
        </a:graphic>
      </p:graphicFrame>
    </p:spTree>
    <p:extLst>
      <p:ext uri="{BB962C8B-B14F-4D97-AF65-F5344CB8AC3E}">
        <p14:creationId xmlns:p14="http://schemas.microsoft.com/office/powerpoint/2010/main" val="21556505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调研结论</a:t>
            </a:r>
          </a:p>
        </p:txBody>
      </p:sp>
      <p:sp>
        <p:nvSpPr>
          <p:cNvPr id="3" name="内容占位符 2"/>
          <p:cNvSpPr>
            <a:spLocks noGrp="1"/>
          </p:cNvSpPr>
          <p:nvPr>
            <p:ph idx="1"/>
          </p:nvPr>
        </p:nvSpPr>
        <p:spPr/>
        <p:txBody>
          <a:bodyPr/>
          <a:lstStyle/>
          <a:p>
            <a:r>
              <a:rPr lang="zh-CN" altLang="en-US" dirty="0"/>
              <a:t>依照功率不同，核心组件材料选择顺序依次为   金属（合金）</a:t>
            </a:r>
            <a:r>
              <a:rPr lang="en-US" altLang="zh-CN" dirty="0"/>
              <a:t>——</a:t>
            </a:r>
            <a:r>
              <a:rPr lang="zh-CN" altLang="en-US" dirty="0"/>
              <a:t>石墨</a:t>
            </a:r>
            <a:r>
              <a:rPr lang="en-US" altLang="zh-CN" dirty="0"/>
              <a:t>——</a:t>
            </a:r>
            <a:r>
              <a:rPr lang="zh-CN" altLang="en-US" dirty="0"/>
              <a:t>水</a:t>
            </a:r>
            <a:endParaRPr lang="en-US" altLang="zh-CN" dirty="0"/>
          </a:p>
          <a:p>
            <a:pPr lvl="1"/>
            <a:r>
              <a:rPr lang="zh-CN" altLang="en-US" dirty="0"/>
              <a:t>原因主要为热量考虑</a:t>
            </a:r>
            <a:endParaRPr lang="en-US" altLang="zh-CN" dirty="0"/>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7</a:t>
            </a:fld>
            <a:endParaRPr lang="zh-CN" altLang="en-US" dirty="0"/>
          </a:p>
        </p:txBody>
      </p:sp>
    </p:spTree>
    <p:extLst>
      <p:ext uri="{BB962C8B-B14F-4D97-AF65-F5344CB8AC3E}">
        <p14:creationId xmlns:p14="http://schemas.microsoft.com/office/powerpoint/2010/main" val="6197933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任务目标</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8</a:t>
            </a:fld>
            <a:endParaRPr lang="zh-CN" altLang="en-US" dirty="0"/>
          </a:p>
        </p:txBody>
      </p:sp>
      <p:pic>
        <p:nvPicPr>
          <p:cNvPr id="5" name="图片 4"/>
          <p:cNvPicPr>
            <a:picLocks noChangeAspect="1"/>
          </p:cNvPicPr>
          <p:nvPr/>
        </p:nvPicPr>
        <p:blipFill>
          <a:blip r:embed="rId2"/>
          <a:stretch>
            <a:fillRect/>
          </a:stretch>
        </p:blipFill>
        <p:spPr>
          <a:xfrm>
            <a:off x="1374093" y="1124744"/>
            <a:ext cx="6395814" cy="3440402"/>
          </a:xfrm>
          <a:prstGeom prst="rect">
            <a:avLst/>
          </a:prstGeom>
        </p:spPr>
      </p:pic>
      <p:grpSp>
        <p:nvGrpSpPr>
          <p:cNvPr id="6" name="组合 5"/>
          <p:cNvGrpSpPr/>
          <p:nvPr/>
        </p:nvGrpSpPr>
        <p:grpSpPr>
          <a:xfrm>
            <a:off x="4067944" y="1988840"/>
            <a:ext cx="648072" cy="360040"/>
            <a:chOff x="590647" y="1556792"/>
            <a:chExt cx="648072" cy="360040"/>
          </a:xfrm>
        </p:grpSpPr>
        <p:sp>
          <p:nvSpPr>
            <p:cNvPr id="7" name="矩形 6"/>
            <p:cNvSpPr/>
            <p:nvPr/>
          </p:nvSpPr>
          <p:spPr bwMode="auto">
            <a:xfrm>
              <a:off x="611560" y="1556792"/>
              <a:ext cx="576064" cy="360040"/>
            </a:xfrm>
            <a:prstGeom prst="rect">
              <a:avLst/>
            </a:pr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bg1"/>
                </a:solidFill>
                <a:effectLst/>
                <a:latin typeface="Times New Roman" pitchFamily="18" charset="0"/>
                <a:ea typeface="华文中宋" pitchFamily="2" charset="-122"/>
              </a:endParaRPr>
            </a:p>
          </p:txBody>
        </p:sp>
        <p:sp>
          <p:nvSpPr>
            <p:cNvPr id="8" name="文本框 7"/>
            <p:cNvSpPr txBox="1"/>
            <p:nvPr/>
          </p:nvSpPr>
          <p:spPr>
            <a:xfrm>
              <a:off x="590647" y="1598312"/>
              <a:ext cx="648072" cy="276999"/>
            </a:xfrm>
            <a:prstGeom prst="rect">
              <a:avLst/>
            </a:prstGeom>
            <a:noFill/>
          </p:spPr>
          <p:txBody>
            <a:bodyPr wrap="square" rtlCol="0">
              <a:spAutoFit/>
            </a:bodyPr>
            <a:lstStyle/>
            <a:p>
              <a:r>
                <a:rPr lang="en-US" altLang="zh-CN" sz="1200" dirty="0"/>
                <a:t>Dump</a:t>
              </a:r>
              <a:endParaRPr lang="en-US" sz="1200" dirty="0"/>
            </a:p>
          </p:txBody>
        </p:sp>
      </p:grpSp>
      <p:sp>
        <p:nvSpPr>
          <p:cNvPr id="12" name="内容占位符 2"/>
          <p:cNvSpPr>
            <a:spLocks noGrp="1"/>
          </p:cNvSpPr>
          <p:nvPr>
            <p:ph idx="1"/>
          </p:nvPr>
        </p:nvSpPr>
        <p:spPr>
          <a:xfrm>
            <a:off x="323528" y="4800740"/>
            <a:ext cx="8435280" cy="1580588"/>
          </a:xfrm>
        </p:spPr>
        <p:txBody>
          <a:bodyPr/>
          <a:lstStyle/>
          <a:p>
            <a:r>
              <a:rPr lang="zh-CN" altLang="en-US" dirty="0"/>
              <a:t>本报告针对直线部分的束流垃圾桶进行初步</a:t>
            </a:r>
            <a:r>
              <a:rPr lang="zh-CN" altLang="en-US" dirty="0" smtClean="0"/>
              <a:t>设计</a:t>
            </a:r>
            <a:endParaRPr lang="en-US" altLang="zh-CN" dirty="0" smtClean="0"/>
          </a:p>
          <a:p>
            <a:pPr lvl="1"/>
            <a:r>
              <a:rPr lang="zh-CN" altLang="en-US" dirty="0" smtClean="0"/>
              <a:t>由易到难，熟悉设计流程</a:t>
            </a:r>
            <a:endParaRPr lang="en-US" altLang="zh-CN" dirty="0" smtClean="0"/>
          </a:p>
          <a:p>
            <a:pPr lvl="1"/>
            <a:r>
              <a:rPr lang="zh-CN" altLang="en-US" dirty="0" smtClean="0"/>
              <a:t>寻找一种 </a:t>
            </a:r>
            <a:r>
              <a:rPr lang="en-US" altLang="zh-CN" dirty="0" smtClean="0"/>
              <a:t>CEPC</a:t>
            </a:r>
            <a:r>
              <a:rPr lang="zh-CN" altLang="en-US" dirty="0" smtClean="0"/>
              <a:t> 垃圾桶设计中通用的方法和标准以参考</a:t>
            </a:r>
            <a:endParaRPr lang="en-US" dirty="0"/>
          </a:p>
        </p:txBody>
      </p:sp>
    </p:spTree>
    <p:extLst>
      <p:ext uri="{BB962C8B-B14F-4D97-AF65-F5344CB8AC3E}">
        <p14:creationId xmlns:p14="http://schemas.microsoft.com/office/powerpoint/2010/main" val="11957125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设计参数</a:t>
            </a:r>
          </a:p>
        </p:txBody>
      </p:sp>
      <p:sp>
        <p:nvSpPr>
          <p:cNvPr id="4" name="灯片编号占位符 3"/>
          <p:cNvSpPr>
            <a:spLocks noGrp="1"/>
          </p:cNvSpPr>
          <p:nvPr>
            <p:ph type="sldNum" sz="quarter" idx="4"/>
          </p:nvPr>
        </p:nvSpPr>
        <p:spPr/>
        <p:txBody>
          <a:bodyPr/>
          <a:lstStyle/>
          <a:p>
            <a:fld id="{E0FAE773-418A-4236-ACA5-FD8EF87FA419}" type="slidenum">
              <a:rPr lang="zh-CN" altLang="en-US" smtClean="0"/>
              <a:pPr/>
              <a:t>9</a:t>
            </a:fld>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2078155514"/>
              </p:ext>
            </p:extLst>
          </p:nvPr>
        </p:nvGraphicFramePr>
        <p:xfrm>
          <a:off x="2915816" y="2708920"/>
          <a:ext cx="3723384" cy="2288304"/>
        </p:xfrm>
        <a:graphic>
          <a:graphicData uri="http://schemas.openxmlformats.org/drawingml/2006/table">
            <a:tbl>
              <a:tblPr firstRow="1" bandRow="1">
                <a:tableStyleId>{5DA37D80-6434-44D0-A028-1B22A696006F}</a:tableStyleId>
              </a:tblPr>
              <a:tblGrid>
                <a:gridCol w="1861692">
                  <a:extLst>
                    <a:ext uri="{9D8B030D-6E8A-4147-A177-3AD203B41FA5}">
                      <a16:colId xmlns="" xmlns:a16="http://schemas.microsoft.com/office/drawing/2014/main" val="2896616699"/>
                    </a:ext>
                  </a:extLst>
                </a:gridCol>
                <a:gridCol w="1861692">
                  <a:extLst>
                    <a:ext uri="{9D8B030D-6E8A-4147-A177-3AD203B41FA5}">
                      <a16:colId xmlns="" xmlns:a16="http://schemas.microsoft.com/office/drawing/2014/main" val="2590464817"/>
                    </a:ext>
                  </a:extLst>
                </a:gridCol>
              </a:tblGrid>
              <a:tr h="381384">
                <a:tc>
                  <a:txBody>
                    <a:bodyPr/>
                    <a:lstStyle/>
                    <a:p>
                      <a:pPr algn="ctr"/>
                      <a:r>
                        <a:rPr lang="zh-CN" altLang="en-US" b="0" dirty="0"/>
                        <a:t>束流能量</a:t>
                      </a:r>
                      <a:endParaRPr lang="en-US" b="0" dirty="0"/>
                    </a:p>
                  </a:txBody>
                  <a:tcPr anchor="ctr"/>
                </a:tc>
                <a:tc>
                  <a:txBody>
                    <a:bodyPr/>
                    <a:lstStyle/>
                    <a:p>
                      <a:pPr algn="ctr"/>
                      <a:r>
                        <a:rPr lang="en-US" altLang="zh-CN" b="0" dirty="0"/>
                        <a:t>6</a:t>
                      </a:r>
                      <a:r>
                        <a:rPr lang="zh-CN" altLang="en-US" b="0" dirty="0"/>
                        <a:t> </a:t>
                      </a:r>
                      <a:r>
                        <a:rPr lang="en-US" altLang="zh-CN" b="0" dirty="0"/>
                        <a:t>GeV</a:t>
                      </a:r>
                      <a:endParaRPr lang="en-US" b="0" dirty="0"/>
                    </a:p>
                  </a:txBody>
                  <a:tcPr anchor="ctr"/>
                </a:tc>
                <a:extLst>
                  <a:ext uri="{0D108BD9-81ED-4DB2-BD59-A6C34878D82A}">
                    <a16:rowId xmlns="" xmlns:a16="http://schemas.microsoft.com/office/drawing/2014/main" val="523424172"/>
                  </a:ext>
                </a:extLst>
              </a:tr>
              <a:tr h="381384">
                <a:tc>
                  <a:txBody>
                    <a:bodyPr/>
                    <a:lstStyle/>
                    <a:p>
                      <a:pPr algn="ctr"/>
                      <a:r>
                        <a:rPr lang="zh-CN" altLang="en-US" dirty="0"/>
                        <a:t>标称电荷量</a:t>
                      </a:r>
                      <a:endParaRPr lang="en-US" dirty="0"/>
                    </a:p>
                  </a:txBody>
                  <a:tcPr anchor="ctr"/>
                </a:tc>
                <a:tc>
                  <a:txBody>
                    <a:bodyPr/>
                    <a:lstStyle/>
                    <a:p>
                      <a:pPr algn="ctr"/>
                      <a:r>
                        <a:rPr lang="en-US" altLang="zh-CN" dirty="0"/>
                        <a:t>3.2 </a:t>
                      </a:r>
                      <a:r>
                        <a:rPr lang="en-US" altLang="zh-CN" dirty="0" err="1"/>
                        <a:t>nC</a:t>
                      </a:r>
                      <a:endParaRPr lang="en-US" dirty="0"/>
                    </a:p>
                  </a:txBody>
                  <a:tcPr anchor="ctr"/>
                </a:tc>
                <a:extLst>
                  <a:ext uri="{0D108BD9-81ED-4DB2-BD59-A6C34878D82A}">
                    <a16:rowId xmlns="" xmlns:a16="http://schemas.microsoft.com/office/drawing/2014/main" val="2146886866"/>
                  </a:ext>
                </a:extLst>
              </a:tr>
              <a:tr h="381384">
                <a:tc>
                  <a:txBody>
                    <a:bodyPr/>
                    <a:lstStyle/>
                    <a:p>
                      <a:pPr algn="ctr"/>
                      <a:r>
                        <a:rPr lang="zh-CN" altLang="en-US" dirty="0"/>
                        <a:t>重复频率</a:t>
                      </a:r>
                      <a:endParaRPr lang="en-US" dirty="0"/>
                    </a:p>
                  </a:txBody>
                  <a:tcPr anchor="ctr"/>
                </a:tc>
                <a:tc>
                  <a:txBody>
                    <a:bodyPr/>
                    <a:lstStyle/>
                    <a:p>
                      <a:pPr algn="ctr"/>
                      <a:r>
                        <a:rPr lang="en-US" altLang="zh-CN" dirty="0"/>
                        <a:t>50 Hz</a:t>
                      </a:r>
                      <a:endParaRPr lang="en-US" dirty="0"/>
                    </a:p>
                  </a:txBody>
                  <a:tcPr anchor="ctr"/>
                </a:tc>
                <a:extLst>
                  <a:ext uri="{0D108BD9-81ED-4DB2-BD59-A6C34878D82A}">
                    <a16:rowId xmlns="" xmlns:a16="http://schemas.microsoft.com/office/drawing/2014/main" val="2721850494"/>
                  </a:ext>
                </a:extLst>
              </a:tr>
              <a:tr h="381384">
                <a:tc>
                  <a:txBody>
                    <a:bodyPr/>
                    <a:lstStyle/>
                    <a:p>
                      <a:pPr algn="ctr"/>
                      <a:r>
                        <a:rPr lang="zh-CN" altLang="en-US" dirty="0"/>
                        <a:t>全损粒子数</a:t>
                      </a:r>
                      <a:endParaRPr lang="en-US" dirty="0"/>
                    </a:p>
                  </a:txBody>
                  <a:tcPr anchor="ctr"/>
                </a:tc>
                <a:tc>
                  <a:txBody>
                    <a:bodyPr/>
                    <a:lstStyle/>
                    <a:p>
                      <a:pPr algn="ctr"/>
                      <a:r>
                        <a:rPr lang="en-US" altLang="zh-CN" dirty="0"/>
                        <a:t>1e12/s</a:t>
                      </a:r>
                      <a:endParaRPr lang="en-US" dirty="0"/>
                    </a:p>
                  </a:txBody>
                  <a:tcPr anchor="ctr"/>
                </a:tc>
                <a:extLst>
                  <a:ext uri="{0D108BD9-81ED-4DB2-BD59-A6C34878D82A}">
                    <a16:rowId xmlns="" xmlns:a16="http://schemas.microsoft.com/office/drawing/2014/main" val="2322595376"/>
                  </a:ext>
                </a:extLst>
              </a:tr>
              <a:tr h="381384">
                <a:tc>
                  <a:txBody>
                    <a:bodyPr/>
                    <a:lstStyle/>
                    <a:p>
                      <a:pPr algn="ctr"/>
                      <a:r>
                        <a:rPr lang="zh-CN" altLang="en-US" dirty="0"/>
                        <a:t>束流流强</a:t>
                      </a:r>
                      <a:endParaRPr lang="en-US" dirty="0"/>
                    </a:p>
                  </a:txBody>
                  <a:tcPr anchor="ctr"/>
                </a:tc>
                <a:tc>
                  <a:txBody>
                    <a:bodyPr/>
                    <a:lstStyle/>
                    <a:p>
                      <a:pPr algn="ctr"/>
                      <a:r>
                        <a:rPr lang="en-US" altLang="zh-CN" dirty="0"/>
                        <a:t>160 </a:t>
                      </a:r>
                      <a:r>
                        <a:rPr lang="en-US" altLang="zh-CN" dirty="0" err="1"/>
                        <a:t>nA</a:t>
                      </a:r>
                      <a:endParaRPr lang="en-US" dirty="0"/>
                    </a:p>
                  </a:txBody>
                  <a:tcPr anchor="ctr"/>
                </a:tc>
                <a:extLst>
                  <a:ext uri="{0D108BD9-81ED-4DB2-BD59-A6C34878D82A}">
                    <a16:rowId xmlns="" xmlns:a16="http://schemas.microsoft.com/office/drawing/2014/main" val="1216899329"/>
                  </a:ext>
                </a:extLst>
              </a:tr>
              <a:tr h="381384">
                <a:tc>
                  <a:txBody>
                    <a:bodyPr/>
                    <a:lstStyle/>
                    <a:p>
                      <a:pPr algn="ctr"/>
                      <a:r>
                        <a:rPr lang="zh-CN" altLang="en-US" dirty="0"/>
                        <a:t>束损功率</a:t>
                      </a:r>
                      <a:endParaRPr lang="en-US" dirty="0"/>
                    </a:p>
                  </a:txBody>
                  <a:tcPr anchor="ctr"/>
                </a:tc>
                <a:tc>
                  <a:txBody>
                    <a:bodyPr/>
                    <a:lstStyle/>
                    <a:p>
                      <a:pPr algn="ctr"/>
                      <a:r>
                        <a:rPr lang="en-US" altLang="zh-CN" dirty="0"/>
                        <a:t>960 W</a:t>
                      </a:r>
                      <a:endParaRPr lang="en-US" dirty="0"/>
                    </a:p>
                  </a:txBody>
                  <a:tcPr anchor="ctr"/>
                </a:tc>
                <a:extLst>
                  <a:ext uri="{0D108BD9-81ED-4DB2-BD59-A6C34878D82A}">
                    <a16:rowId xmlns="" xmlns:a16="http://schemas.microsoft.com/office/drawing/2014/main" val="576355062"/>
                  </a:ext>
                </a:extLst>
              </a:tr>
            </a:tbl>
          </a:graphicData>
        </a:graphic>
      </p:graphicFrame>
      <p:sp>
        <p:nvSpPr>
          <p:cNvPr id="7" name="内容占位符 2"/>
          <p:cNvSpPr>
            <a:spLocks noGrp="1"/>
          </p:cNvSpPr>
          <p:nvPr>
            <p:ph idx="1"/>
          </p:nvPr>
        </p:nvSpPr>
        <p:spPr>
          <a:xfrm>
            <a:off x="662708" y="1476500"/>
            <a:ext cx="8229600" cy="1112987"/>
          </a:xfrm>
        </p:spPr>
        <p:txBody>
          <a:bodyPr/>
          <a:lstStyle/>
          <a:p>
            <a:r>
              <a:rPr lang="zh-CN" altLang="en-US" dirty="0"/>
              <a:t>直线束流垃圾桶设计参数</a:t>
            </a:r>
            <a:endParaRPr lang="en-US" altLang="zh-CN" dirty="0"/>
          </a:p>
        </p:txBody>
      </p:sp>
    </p:spTree>
    <p:extLst>
      <p:ext uri="{BB962C8B-B14F-4D97-AF65-F5344CB8AC3E}">
        <p14:creationId xmlns:p14="http://schemas.microsoft.com/office/powerpoint/2010/main" val="4285685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58B5E9123599ED9783D968951D07FEEB.pptx" id="{42E7B857-E82B-4681-90A8-92471D95625B}" vid="{8FE4F9C3-6052-4998-81FD-BD93A29CDC5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12899</TotalTime>
  <Words>1202</Words>
  <Application>Microsoft Macintosh PowerPoint</Application>
  <PresentationFormat>全屏显示(4:3)</PresentationFormat>
  <Paragraphs>268</Paragraphs>
  <Slides>30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Calibri</vt:lpstr>
      <vt:lpstr>Cambria Math</vt:lpstr>
      <vt:lpstr>Tahoma</vt:lpstr>
      <vt:lpstr>Times New Roman</vt:lpstr>
      <vt:lpstr>Wingdings</vt:lpstr>
      <vt:lpstr>黑体</vt:lpstr>
      <vt:lpstr>华文中宋</vt:lpstr>
      <vt:lpstr>宋体</vt:lpstr>
      <vt:lpstr>微软雅黑</vt:lpstr>
      <vt:lpstr>Arial</vt:lpstr>
      <vt:lpstr>自定义设计方案</vt:lpstr>
      <vt:lpstr>CEPC 直线束流垃圾桶初步设计</vt:lpstr>
      <vt:lpstr>主要内容</vt:lpstr>
      <vt:lpstr>环形正负电子对撞机简介</vt:lpstr>
      <vt:lpstr>CEPC的结构及参数</vt:lpstr>
      <vt:lpstr>束流垃圾桶的作用及布局</vt:lpstr>
      <vt:lpstr>调研结果</vt:lpstr>
      <vt:lpstr>调研结论</vt:lpstr>
      <vt:lpstr>任务目标</vt:lpstr>
      <vt:lpstr>设计参数</vt:lpstr>
      <vt:lpstr>设计流程</vt:lpstr>
      <vt:lpstr>设计方法</vt:lpstr>
      <vt:lpstr>分析源项，明确需求</vt:lpstr>
      <vt:lpstr>考虑功率，框定材料</vt:lpstr>
      <vt:lpstr>理论计算，粗估下限</vt:lpstr>
      <vt:lpstr>理论计算，粗估下限</vt:lpstr>
      <vt:lpstr>依据材料，暂定结构</vt:lpstr>
      <vt:lpstr>依据材料，暂定结构</vt:lpstr>
      <vt:lpstr>模拟计算，评估剂量</vt:lpstr>
      <vt:lpstr>模拟计算，评估剂量</vt:lpstr>
      <vt:lpstr>模拟计算，评估剂量</vt:lpstr>
      <vt:lpstr>模拟计算，评估剂量</vt:lpstr>
      <vt:lpstr>模拟计算，评估剂量</vt:lpstr>
      <vt:lpstr>模拟计算，评估剂量</vt:lpstr>
      <vt:lpstr>模拟计算，评估剂量</vt:lpstr>
      <vt:lpstr>模拟计算，评估剂量</vt:lpstr>
      <vt:lpstr>温度分析，确保安全</vt:lpstr>
      <vt:lpstr>结合经验，对比验证</vt:lpstr>
      <vt:lpstr>反复优化，确定方案</vt:lpstr>
      <vt:lpstr>参考文献</vt:lpstr>
      <vt:lpstr>PowerPoint 演示文稿</vt:lpstr>
    </vt:vector>
  </TitlesOfParts>
  <Company>MC SYSTEM</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Shy Shi</dc:creator>
  <cp:lastModifiedBy>Shy Shi</cp:lastModifiedBy>
  <cp:revision>902</cp:revision>
  <cp:lastPrinted>2015-10-27T02:02:12Z</cp:lastPrinted>
  <dcterms:created xsi:type="dcterms:W3CDTF">2010-03-12T08:32:26Z</dcterms:created>
  <dcterms:modified xsi:type="dcterms:W3CDTF">2016-09-22T04:02:24Z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