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3" r:id="rId3"/>
    <p:sldId id="259" r:id="rId4"/>
    <p:sldId id="263" r:id="rId5"/>
    <p:sldId id="279" r:id="rId6"/>
    <p:sldId id="262" r:id="rId7"/>
    <p:sldId id="261" r:id="rId8"/>
    <p:sldId id="264" r:id="rId9"/>
    <p:sldId id="265" r:id="rId10"/>
    <p:sldId id="266" r:id="rId11"/>
    <p:sldId id="267" r:id="rId12"/>
    <p:sldId id="280" r:id="rId13"/>
    <p:sldId id="268" r:id="rId14"/>
    <p:sldId id="281" r:id="rId15"/>
    <p:sldId id="269" r:id="rId16"/>
    <p:sldId id="282" r:id="rId17"/>
    <p:sldId id="270" r:id="rId18"/>
    <p:sldId id="273" r:id="rId19"/>
    <p:sldId id="275" r:id="rId20"/>
    <p:sldId id="277" r:id="rId21"/>
    <p:sldId id="278" r:id="rId22"/>
    <p:sldId id="271" r:id="rId23"/>
    <p:sldId id="258" r:id="rId2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53" autoAdjust="0"/>
  </p:normalViewPr>
  <p:slideViewPr>
    <p:cSldViewPr>
      <p:cViewPr varScale="1">
        <p:scale>
          <a:sx n="56" d="100"/>
          <a:sy n="56" d="100"/>
        </p:scale>
        <p:origin x="-153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B80AE3-5A1A-4DAC-BBA2-DFDFF7282FB0}" type="datetimeFigureOut">
              <a:rPr lang="zh-CN" altLang="en-US" smtClean="0"/>
              <a:t>2016/9/22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0866D4-DB8F-4C42-BC8C-FBDA7C937672}" type="slidenum">
              <a:rPr lang="zh-CN" altLang="en-US" smtClean="0"/>
              <a:t>‹#›</a:t>
            </a:fld>
            <a:endParaRPr lang="zh-CN" altLang="en-US"/>
          </a:p>
        </p:txBody>
      </p:sp>
    </p:spTree>
    <p:extLst>
      <p:ext uri="{BB962C8B-B14F-4D97-AF65-F5344CB8AC3E}">
        <p14:creationId xmlns:p14="http://schemas.microsoft.com/office/powerpoint/2010/main" val="1843226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对束流进行控制的系统主要包括：注入器、低能输运线、注入系统、同步加速器、慢引出系统、引出系统、高能输运线和治疗控制系统。其中注入器主要包括离子源、</a:t>
            </a:r>
            <a:r>
              <a:rPr lang="en-US" altLang="zh-CN" sz="1200" kern="1200" dirty="0" smtClean="0">
                <a:solidFill>
                  <a:schemeClr val="tx1"/>
                </a:solidFill>
                <a:effectLst/>
                <a:latin typeface="+mn-lt"/>
                <a:ea typeface="+mn-ea"/>
                <a:cs typeface="+mn-cs"/>
              </a:rPr>
              <a:t>RFQ</a:t>
            </a:r>
            <a:r>
              <a:rPr lang="zh-CN" altLang="zh-CN" sz="1200" kern="1200" dirty="0" smtClean="0">
                <a:solidFill>
                  <a:schemeClr val="tx1"/>
                </a:solidFill>
                <a:effectLst/>
                <a:latin typeface="+mn-lt"/>
                <a:ea typeface="+mn-ea"/>
                <a:cs typeface="+mn-cs"/>
              </a:rPr>
              <a:t>加速器和</a:t>
            </a:r>
            <a:r>
              <a:rPr lang="en-US" altLang="zh-CN" sz="1200" kern="1200" dirty="0" smtClean="0">
                <a:solidFill>
                  <a:schemeClr val="tx1"/>
                </a:solidFill>
                <a:effectLst/>
                <a:latin typeface="+mn-lt"/>
                <a:ea typeface="+mn-ea"/>
                <a:cs typeface="+mn-cs"/>
              </a:rPr>
              <a:t>DTL</a:t>
            </a:r>
            <a:r>
              <a:rPr lang="zh-CN" altLang="zh-CN" sz="1200" kern="1200" dirty="0" smtClean="0">
                <a:solidFill>
                  <a:schemeClr val="tx1"/>
                </a:solidFill>
                <a:effectLst/>
                <a:latin typeface="+mn-lt"/>
                <a:ea typeface="+mn-ea"/>
                <a:cs typeface="+mn-cs"/>
              </a:rPr>
              <a:t>加速器。</a:t>
            </a:r>
          </a:p>
          <a:p>
            <a:r>
              <a:rPr lang="en-US" altLang="zh-CN" sz="1200" kern="1200" dirty="0" smtClean="0">
                <a:solidFill>
                  <a:schemeClr val="tx1"/>
                </a:solidFill>
                <a:effectLst/>
                <a:latin typeface="+mn-lt"/>
                <a:ea typeface="+mn-ea"/>
                <a:cs typeface="+mn-cs"/>
              </a:rPr>
              <a:t>30KeV</a:t>
            </a:r>
            <a:r>
              <a:rPr lang="zh-CN" altLang="zh-CN" sz="1200" kern="1200" dirty="0" smtClean="0">
                <a:solidFill>
                  <a:schemeClr val="tx1"/>
                </a:solidFill>
                <a:effectLst/>
                <a:latin typeface="+mn-lt"/>
                <a:ea typeface="+mn-ea"/>
                <a:cs typeface="+mn-cs"/>
              </a:rPr>
              <a:t>的质子束从离子源产生后，先经过</a:t>
            </a:r>
            <a:r>
              <a:rPr lang="en-US" altLang="zh-CN" sz="1200" kern="1200" dirty="0" smtClean="0">
                <a:solidFill>
                  <a:schemeClr val="tx1"/>
                </a:solidFill>
                <a:effectLst/>
                <a:latin typeface="+mn-lt"/>
                <a:ea typeface="+mn-ea"/>
                <a:cs typeface="+mn-cs"/>
              </a:rPr>
              <a:t>RFQ</a:t>
            </a:r>
            <a:r>
              <a:rPr lang="zh-CN" altLang="zh-CN" sz="1200" kern="1200" dirty="0" smtClean="0">
                <a:solidFill>
                  <a:schemeClr val="tx1"/>
                </a:solidFill>
                <a:effectLst/>
                <a:latin typeface="+mn-lt"/>
                <a:ea typeface="+mn-ea"/>
                <a:cs typeface="+mn-cs"/>
              </a:rPr>
              <a:t>加速至</a:t>
            </a:r>
            <a:r>
              <a:rPr lang="en-US" altLang="zh-CN" sz="1200" kern="1200" dirty="0" smtClean="0">
                <a:solidFill>
                  <a:schemeClr val="tx1"/>
                </a:solidFill>
                <a:effectLst/>
                <a:latin typeface="+mn-lt"/>
                <a:ea typeface="+mn-ea"/>
                <a:cs typeface="+mn-cs"/>
              </a:rPr>
              <a:t>3.5MeV</a:t>
            </a:r>
            <a:r>
              <a:rPr lang="zh-CN" altLang="zh-CN" sz="1200" kern="1200" dirty="0" smtClean="0">
                <a:solidFill>
                  <a:schemeClr val="tx1"/>
                </a:solidFill>
                <a:effectLst/>
                <a:latin typeface="+mn-lt"/>
                <a:ea typeface="+mn-ea"/>
                <a:cs typeface="+mn-cs"/>
              </a:rPr>
              <a:t>，再经过</a:t>
            </a:r>
            <a:r>
              <a:rPr lang="en-US" altLang="zh-CN" sz="1200" kern="1200" dirty="0" smtClean="0">
                <a:solidFill>
                  <a:schemeClr val="tx1"/>
                </a:solidFill>
                <a:effectLst/>
                <a:latin typeface="+mn-lt"/>
                <a:ea typeface="+mn-ea"/>
                <a:cs typeface="+mn-cs"/>
              </a:rPr>
              <a:t>DTL</a:t>
            </a:r>
            <a:r>
              <a:rPr lang="zh-CN" altLang="zh-CN" sz="1200" kern="1200" dirty="0" smtClean="0">
                <a:solidFill>
                  <a:schemeClr val="tx1"/>
                </a:solidFill>
                <a:effectLst/>
                <a:latin typeface="+mn-lt"/>
                <a:ea typeface="+mn-ea"/>
                <a:cs typeface="+mn-cs"/>
              </a:rPr>
              <a:t>加速至</a:t>
            </a:r>
            <a:r>
              <a:rPr lang="en-US" altLang="zh-CN" sz="1200" kern="1200" dirty="0" smtClean="0">
                <a:solidFill>
                  <a:schemeClr val="tx1"/>
                </a:solidFill>
                <a:effectLst/>
                <a:latin typeface="+mn-lt"/>
                <a:ea typeface="+mn-ea"/>
                <a:cs typeface="+mn-cs"/>
              </a:rPr>
              <a:t>7.0MeV</a:t>
            </a:r>
            <a:r>
              <a:rPr lang="zh-CN" altLang="zh-CN" sz="1200" kern="1200" dirty="0" smtClean="0">
                <a:solidFill>
                  <a:schemeClr val="tx1"/>
                </a:solidFill>
                <a:effectLst/>
                <a:latin typeface="+mn-lt"/>
                <a:ea typeface="+mn-ea"/>
                <a:cs typeface="+mn-cs"/>
              </a:rPr>
              <a:t>；然后由低能输运线传输至注入系统，由注入系统注入至同步加速器；同步加速器可将质子束加速至</a:t>
            </a:r>
            <a:r>
              <a:rPr lang="en-US" altLang="zh-CN" sz="1200" kern="1200" dirty="0" smtClean="0">
                <a:solidFill>
                  <a:schemeClr val="tx1"/>
                </a:solidFill>
                <a:effectLst/>
                <a:latin typeface="+mn-lt"/>
                <a:ea typeface="+mn-ea"/>
                <a:cs typeface="+mn-cs"/>
              </a:rPr>
              <a:t>70</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250MeV</a:t>
            </a:r>
            <a:r>
              <a:rPr lang="zh-CN" altLang="zh-CN" sz="1200" kern="1200" dirty="0" smtClean="0">
                <a:solidFill>
                  <a:schemeClr val="tx1"/>
                </a:solidFill>
                <a:effectLst/>
                <a:latin typeface="+mn-lt"/>
                <a:ea typeface="+mn-ea"/>
                <a:cs typeface="+mn-cs"/>
              </a:rPr>
              <a:t>；当需要将束流从同步环中引出时，先通过慢引出系统将束流踢离稳定轨道，进入引出轨道，然后由引出系统引出；引出的束流通过高能输运线传输，由弯铁偏转进治疗室。对于进入治疗室的每条束流分支线，均有弯铁和束流闸用于控制束流进入治疗室。</a:t>
            </a:r>
          </a:p>
        </p:txBody>
      </p:sp>
      <p:sp>
        <p:nvSpPr>
          <p:cNvPr id="4" name="灯片编号占位符 3"/>
          <p:cNvSpPr>
            <a:spLocks noGrp="1"/>
          </p:cNvSpPr>
          <p:nvPr>
            <p:ph type="sldNum" sz="quarter" idx="10"/>
          </p:nvPr>
        </p:nvSpPr>
        <p:spPr/>
        <p:txBody>
          <a:bodyPr/>
          <a:lstStyle/>
          <a:p>
            <a:fld id="{AB0866D4-DB8F-4C42-BC8C-FBDA7C937672}" type="slidenum">
              <a:rPr lang="zh-CN" altLang="en-US" smtClean="0"/>
              <a:t>5</a:t>
            </a:fld>
            <a:endParaRPr lang="zh-CN" altLang="en-US"/>
          </a:p>
        </p:txBody>
      </p:sp>
    </p:spTree>
    <p:extLst>
      <p:ext uri="{BB962C8B-B14F-4D97-AF65-F5344CB8AC3E}">
        <p14:creationId xmlns:p14="http://schemas.microsoft.com/office/powerpoint/2010/main" val="182430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0866D4-DB8F-4C42-BC8C-FBDA7C937672}" type="slidenum">
              <a:rPr lang="zh-CN" altLang="en-US" smtClean="0"/>
              <a:t>20</a:t>
            </a:fld>
            <a:endParaRPr lang="zh-CN" altLang="en-US"/>
          </a:p>
        </p:txBody>
      </p:sp>
    </p:spTree>
    <p:extLst>
      <p:ext uri="{BB962C8B-B14F-4D97-AF65-F5344CB8AC3E}">
        <p14:creationId xmlns:p14="http://schemas.microsoft.com/office/powerpoint/2010/main" val="1181064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0866D4-DB8F-4C42-BC8C-FBDA7C937672}" type="slidenum">
              <a:rPr lang="zh-CN" altLang="en-US" smtClean="0"/>
              <a:t>21</a:t>
            </a:fld>
            <a:endParaRPr lang="zh-CN" altLang="en-US"/>
          </a:p>
        </p:txBody>
      </p:sp>
    </p:spTree>
    <p:extLst>
      <p:ext uri="{BB962C8B-B14F-4D97-AF65-F5344CB8AC3E}">
        <p14:creationId xmlns:p14="http://schemas.microsoft.com/office/powerpoint/2010/main" val="1181064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dirty="0" smtClean="0"/>
              <a:t>目前束流闸已完成图纸设计，并已委托有资质厂家开始机械加工，预期于</a:t>
            </a:r>
            <a:r>
              <a:rPr lang="en-US" altLang="zh-CN" dirty="0" smtClean="0"/>
              <a:t>2016</a:t>
            </a:r>
            <a:r>
              <a:rPr lang="zh-CN" altLang="zh-CN" dirty="0" smtClean="0"/>
              <a:t>年</a:t>
            </a:r>
            <a:r>
              <a:rPr lang="en-US" altLang="zh-CN" dirty="0" smtClean="0"/>
              <a:t>12</a:t>
            </a:r>
            <a:r>
              <a:rPr lang="zh-CN" altLang="zh-CN" dirty="0" smtClean="0"/>
              <a:t>月完成进行现场安装和调试。</a:t>
            </a:r>
          </a:p>
          <a:p>
            <a:endParaRPr lang="zh-CN" altLang="en-US" dirty="0"/>
          </a:p>
        </p:txBody>
      </p:sp>
      <p:sp>
        <p:nvSpPr>
          <p:cNvPr id="4" name="灯片编号占位符 3"/>
          <p:cNvSpPr>
            <a:spLocks noGrp="1"/>
          </p:cNvSpPr>
          <p:nvPr>
            <p:ph type="sldNum" sz="quarter" idx="10"/>
          </p:nvPr>
        </p:nvSpPr>
        <p:spPr/>
        <p:txBody>
          <a:bodyPr/>
          <a:lstStyle/>
          <a:p>
            <a:fld id="{AB0866D4-DB8F-4C42-BC8C-FBDA7C937672}" type="slidenum">
              <a:rPr lang="zh-CN" altLang="en-US" smtClean="0"/>
              <a:t>22</a:t>
            </a:fld>
            <a:endParaRPr lang="zh-CN" altLang="en-US"/>
          </a:p>
        </p:txBody>
      </p:sp>
    </p:spTree>
    <p:extLst>
      <p:ext uri="{BB962C8B-B14F-4D97-AF65-F5344CB8AC3E}">
        <p14:creationId xmlns:p14="http://schemas.microsoft.com/office/powerpoint/2010/main" val="431041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0866D4-DB8F-4C42-BC8C-FBDA7C937672}" type="slidenum">
              <a:rPr lang="zh-CN" altLang="en-US" smtClean="0"/>
              <a:t>6</a:t>
            </a:fld>
            <a:endParaRPr lang="zh-CN" altLang="en-US"/>
          </a:p>
        </p:txBody>
      </p:sp>
    </p:spTree>
    <p:extLst>
      <p:ext uri="{BB962C8B-B14F-4D97-AF65-F5344CB8AC3E}">
        <p14:creationId xmlns:p14="http://schemas.microsoft.com/office/powerpoint/2010/main" val="2130511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前两者是避免下次注入，后</a:t>
            </a:r>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者是避免束流进入治疗室。通过这些元件的不同组合动作来完成</a:t>
            </a:r>
            <a:r>
              <a:rPr lang="en-US" altLang="zh-CN" sz="1200" kern="1200" dirty="0" smtClean="0">
                <a:solidFill>
                  <a:schemeClr val="tx1"/>
                </a:solidFill>
                <a:effectLst/>
                <a:latin typeface="+mn-lt"/>
                <a:ea typeface="+mn-ea"/>
                <a:cs typeface="+mn-cs"/>
              </a:rPr>
              <a:t>Abort</a:t>
            </a:r>
            <a:r>
              <a:rPr lang="zh-CN" altLang="zh-CN" sz="1200" kern="1200" dirty="0" smtClean="0">
                <a:solidFill>
                  <a:schemeClr val="tx1"/>
                </a:solidFill>
                <a:effectLst/>
                <a:latin typeface="+mn-lt"/>
                <a:ea typeface="+mn-ea"/>
                <a:cs typeface="+mn-cs"/>
              </a:rPr>
              <a:t>系统不同的预设功能。</a:t>
            </a:r>
          </a:p>
          <a:p>
            <a:endParaRPr lang="zh-CN" altLang="en-US" dirty="0"/>
          </a:p>
        </p:txBody>
      </p:sp>
      <p:sp>
        <p:nvSpPr>
          <p:cNvPr id="4" name="灯片编号占位符 3"/>
          <p:cNvSpPr>
            <a:spLocks noGrp="1"/>
          </p:cNvSpPr>
          <p:nvPr>
            <p:ph type="sldNum" sz="quarter" idx="10"/>
          </p:nvPr>
        </p:nvSpPr>
        <p:spPr/>
        <p:txBody>
          <a:bodyPr/>
          <a:lstStyle/>
          <a:p>
            <a:fld id="{AB0866D4-DB8F-4C42-BC8C-FBDA7C937672}" type="slidenum">
              <a:rPr lang="zh-CN" altLang="en-US" smtClean="0"/>
              <a:t>8</a:t>
            </a:fld>
            <a:endParaRPr lang="zh-CN" altLang="en-US"/>
          </a:p>
        </p:txBody>
      </p:sp>
    </p:spTree>
    <p:extLst>
      <p:ext uri="{BB962C8B-B14F-4D97-AF65-F5344CB8AC3E}">
        <p14:creationId xmlns:p14="http://schemas.microsoft.com/office/powerpoint/2010/main" val="2090850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慢</a:t>
            </a:r>
            <a:r>
              <a:rPr lang="en-US" altLang="zh-CN" sz="1200" kern="1200" dirty="0" smtClean="0">
                <a:solidFill>
                  <a:schemeClr val="tx1"/>
                </a:solidFill>
                <a:effectLst/>
                <a:latin typeface="+mn-lt"/>
                <a:ea typeface="+mn-ea"/>
                <a:cs typeface="+mn-cs"/>
              </a:rPr>
              <a:t>Abort</a:t>
            </a:r>
            <a:r>
              <a:rPr lang="zh-CN" altLang="zh-CN" sz="1200" kern="1200" dirty="0" smtClean="0">
                <a:solidFill>
                  <a:schemeClr val="tx1"/>
                </a:solidFill>
                <a:effectLst/>
                <a:latin typeface="+mn-lt"/>
                <a:ea typeface="+mn-ea"/>
                <a:cs typeface="+mn-cs"/>
              </a:rPr>
              <a:t>系统中要求束流闸和分支线弯转磁铁电源组成冗余保护，而且实际使用率较低，小于</a:t>
            </a:r>
            <a:r>
              <a:rPr lang="en-US" altLang="zh-CN" sz="1200" kern="1200" dirty="0" smtClean="0">
                <a:solidFill>
                  <a:schemeClr val="tx1"/>
                </a:solidFill>
                <a:effectLst/>
                <a:latin typeface="+mn-lt"/>
                <a:ea typeface="+mn-ea"/>
                <a:cs typeface="+mn-cs"/>
              </a:rPr>
              <a:t>0.1%</a:t>
            </a:r>
            <a:r>
              <a:rPr lang="zh-CN" altLang="zh-CN" sz="1200" kern="1200" dirty="0" smtClean="0">
                <a:solidFill>
                  <a:schemeClr val="tx1"/>
                </a:solidFill>
                <a:effectLst/>
                <a:latin typeface="+mn-lt"/>
                <a:ea typeface="+mn-ea"/>
                <a:cs typeface="+mn-cs"/>
              </a:rPr>
              <a:t>。束流闸虽然作为慢</a:t>
            </a:r>
            <a:r>
              <a:rPr lang="en-US" altLang="zh-CN" sz="1200" kern="1200" dirty="0" smtClean="0">
                <a:solidFill>
                  <a:schemeClr val="tx1"/>
                </a:solidFill>
                <a:effectLst/>
                <a:latin typeface="+mn-lt"/>
                <a:ea typeface="+mn-ea"/>
                <a:cs typeface="+mn-cs"/>
              </a:rPr>
              <a:t>Abort</a:t>
            </a:r>
            <a:r>
              <a:rPr lang="zh-CN" altLang="zh-CN" sz="1200" kern="1200" dirty="0" smtClean="0">
                <a:solidFill>
                  <a:schemeClr val="tx1"/>
                </a:solidFill>
                <a:effectLst/>
                <a:latin typeface="+mn-lt"/>
                <a:ea typeface="+mn-ea"/>
                <a:cs typeface="+mn-cs"/>
              </a:rPr>
              <a:t>系统中的一个小部分，而且主要作为冗余考虑。但作为故障或事故情况下避免束流直接进入各治疗室对病人或工作人员造成非预期剂量照射的最后一层屏障，在辐射防护、机械制动、联锁保护等方面上的设计要求有特殊的考虑</a:t>
            </a:r>
            <a:endParaRPr lang="zh-CN" altLang="en-US" dirty="0"/>
          </a:p>
        </p:txBody>
      </p:sp>
      <p:sp>
        <p:nvSpPr>
          <p:cNvPr id="4" name="灯片编号占位符 3"/>
          <p:cNvSpPr>
            <a:spLocks noGrp="1"/>
          </p:cNvSpPr>
          <p:nvPr>
            <p:ph type="sldNum" sz="quarter" idx="10"/>
          </p:nvPr>
        </p:nvSpPr>
        <p:spPr/>
        <p:txBody>
          <a:bodyPr/>
          <a:lstStyle/>
          <a:p>
            <a:fld id="{AB0866D4-DB8F-4C42-BC8C-FBDA7C937672}" type="slidenum">
              <a:rPr lang="zh-CN" altLang="en-US" smtClean="0"/>
              <a:t>9</a:t>
            </a:fld>
            <a:endParaRPr lang="zh-CN" altLang="en-US"/>
          </a:p>
        </p:txBody>
      </p:sp>
    </p:spTree>
    <p:extLst>
      <p:ext uri="{BB962C8B-B14F-4D97-AF65-F5344CB8AC3E}">
        <p14:creationId xmlns:p14="http://schemas.microsoft.com/office/powerpoint/2010/main" val="1943998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b="0" kern="1200" dirty="0" smtClean="0">
                <a:solidFill>
                  <a:schemeClr val="tx1"/>
                </a:solidFill>
                <a:effectLst/>
                <a:latin typeface="+mn-lt"/>
                <a:ea typeface="+mn-ea"/>
                <a:cs typeface="+mn-cs"/>
              </a:rPr>
              <a:t>质子束流闸的核心是中心的阻挡块—靶体，靶材料常用材料有铁，铜，铝，石墨，重金属等。主要从入射粒子能量、空间尺寸、传热效应及次级粒子效应等角度考虑靶的材料，从辐射防护的角度，这些材料都能够达到质子束流闸的目的。利用</a:t>
            </a:r>
            <a:r>
              <a:rPr lang="en-US" altLang="zh-CN" sz="1200" b="0" kern="1200" dirty="0" err="1" smtClean="0">
                <a:solidFill>
                  <a:schemeClr val="tx1"/>
                </a:solidFill>
                <a:effectLst/>
                <a:latin typeface="+mn-lt"/>
                <a:ea typeface="+mn-ea"/>
                <a:cs typeface="+mn-cs"/>
              </a:rPr>
              <a:t>Fluka</a:t>
            </a:r>
            <a:r>
              <a:rPr lang="zh-CN" altLang="zh-CN" sz="1200" b="0" kern="1200" dirty="0" smtClean="0">
                <a:solidFill>
                  <a:schemeClr val="tx1"/>
                </a:solidFill>
                <a:effectLst/>
                <a:latin typeface="+mn-lt"/>
                <a:ea typeface="+mn-ea"/>
                <a:cs typeface="+mn-cs"/>
              </a:rPr>
              <a:t>计算了能量为</a:t>
            </a:r>
            <a:r>
              <a:rPr lang="en-US" altLang="zh-CN" sz="1200" b="0" kern="1200" dirty="0" smtClean="0">
                <a:solidFill>
                  <a:schemeClr val="tx1"/>
                </a:solidFill>
                <a:effectLst/>
                <a:latin typeface="+mn-lt"/>
                <a:ea typeface="+mn-ea"/>
                <a:cs typeface="+mn-cs"/>
              </a:rPr>
              <a:t>250MeV</a:t>
            </a:r>
            <a:r>
              <a:rPr lang="zh-CN" altLang="zh-CN" sz="1200" b="0" kern="1200" dirty="0" smtClean="0">
                <a:solidFill>
                  <a:schemeClr val="tx1"/>
                </a:solidFill>
                <a:effectLst/>
                <a:latin typeface="+mn-lt"/>
                <a:ea typeface="+mn-ea"/>
                <a:cs typeface="+mn-cs"/>
              </a:rPr>
              <a:t>的质子在不同的靶材料中穿行的平均距离。靶材料均为半径</a:t>
            </a:r>
            <a:r>
              <a:rPr lang="en-US" altLang="zh-CN" sz="1200" b="0" kern="1200" dirty="0" smtClean="0">
                <a:solidFill>
                  <a:schemeClr val="tx1"/>
                </a:solidFill>
                <a:effectLst/>
                <a:latin typeface="+mn-lt"/>
                <a:ea typeface="+mn-ea"/>
                <a:cs typeface="+mn-cs"/>
              </a:rPr>
              <a:t>8cm</a:t>
            </a:r>
            <a:r>
              <a:rPr lang="zh-CN" altLang="zh-CN" sz="1200" b="0" kern="1200" dirty="0" smtClean="0">
                <a:solidFill>
                  <a:schemeClr val="tx1"/>
                </a:solidFill>
                <a:effectLst/>
                <a:latin typeface="+mn-lt"/>
                <a:ea typeface="+mn-ea"/>
                <a:cs typeface="+mn-cs"/>
              </a:rPr>
              <a:t>的圆柱，以保证散射到侧向的带电粒子在靶材料内反应完全。</a:t>
            </a:r>
          </a:p>
          <a:p>
            <a:r>
              <a:rPr lang="zh-CN" altLang="zh-CN" sz="1200" b="0" kern="1200" dirty="0" smtClean="0">
                <a:solidFill>
                  <a:schemeClr val="tx1"/>
                </a:solidFill>
                <a:effectLst/>
                <a:latin typeface="+mn-lt"/>
                <a:ea typeface="+mn-ea"/>
                <a:cs typeface="+mn-cs"/>
              </a:rPr>
              <a:t>综合靶体材质的特性、真空环境以及加工制造等方面的考虑，我们最后选用铜作为束流闸的阻挡块，</a:t>
            </a:r>
            <a:endParaRPr lang="zh-CN" altLang="en-US" b="0" dirty="0"/>
          </a:p>
        </p:txBody>
      </p:sp>
      <p:sp>
        <p:nvSpPr>
          <p:cNvPr id="4" name="灯片编号占位符 3"/>
          <p:cNvSpPr>
            <a:spLocks noGrp="1"/>
          </p:cNvSpPr>
          <p:nvPr>
            <p:ph type="sldNum" sz="quarter" idx="10"/>
          </p:nvPr>
        </p:nvSpPr>
        <p:spPr/>
        <p:txBody>
          <a:bodyPr/>
          <a:lstStyle/>
          <a:p>
            <a:fld id="{AB0866D4-DB8F-4C42-BC8C-FBDA7C937672}" type="slidenum">
              <a:rPr lang="zh-CN" altLang="en-US" smtClean="0"/>
              <a:t>10</a:t>
            </a:fld>
            <a:endParaRPr lang="zh-CN" altLang="en-US"/>
          </a:p>
        </p:txBody>
      </p:sp>
    </p:spTree>
    <p:extLst>
      <p:ext uri="{BB962C8B-B14F-4D97-AF65-F5344CB8AC3E}">
        <p14:creationId xmlns:p14="http://schemas.microsoft.com/office/powerpoint/2010/main" val="929339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束流闸落下后一个</a:t>
            </a:r>
            <a:r>
              <a:rPr lang="en-US" altLang="zh-CN" sz="1200" kern="1200" dirty="0" smtClean="0">
                <a:solidFill>
                  <a:schemeClr val="tx1"/>
                </a:solidFill>
                <a:effectLst/>
                <a:latin typeface="+mn-lt"/>
                <a:ea typeface="+mn-ea"/>
                <a:cs typeface="+mn-cs"/>
              </a:rPr>
              <a:t>spill</a:t>
            </a:r>
            <a:r>
              <a:rPr lang="zh-CN" altLang="zh-CN" sz="1200" kern="1200" dirty="0" smtClean="0">
                <a:solidFill>
                  <a:schemeClr val="tx1"/>
                </a:solidFill>
                <a:effectLst/>
                <a:latin typeface="+mn-lt"/>
                <a:ea typeface="+mn-ea"/>
                <a:cs typeface="+mn-cs"/>
              </a:rPr>
              <a:t>带来的剂量仅为</a:t>
            </a:r>
            <a:r>
              <a:rPr lang="en-US" altLang="zh-CN" sz="1200" kern="1200" dirty="0" smtClean="0">
                <a:solidFill>
                  <a:schemeClr val="tx1"/>
                </a:solidFill>
                <a:effectLst/>
                <a:latin typeface="+mn-lt"/>
                <a:ea typeface="+mn-ea"/>
                <a:cs typeface="+mn-cs"/>
              </a:rPr>
              <a:t>3μSv</a:t>
            </a:r>
            <a:r>
              <a:rPr lang="zh-CN" altLang="zh-CN" sz="1200" kern="1200" dirty="0" smtClean="0">
                <a:solidFill>
                  <a:schemeClr val="tx1"/>
                </a:solidFill>
                <a:effectLst/>
                <a:latin typeface="+mn-lt"/>
                <a:ea typeface="+mn-ea"/>
                <a:cs typeface="+mn-cs"/>
              </a:rPr>
              <a:t>左右（束流出墙处），病人处约</a:t>
            </a:r>
            <a:r>
              <a:rPr lang="en-US" altLang="zh-CN" sz="1200" kern="1200" dirty="0" smtClean="0">
                <a:solidFill>
                  <a:schemeClr val="tx1"/>
                </a:solidFill>
                <a:effectLst/>
                <a:latin typeface="+mn-lt"/>
                <a:ea typeface="+mn-ea"/>
                <a:cs typeface="+mn-cs"/>
              </a:rPr>
              <a:t>1μSv</a:t>
            </a:r>
            <a:r>
              <a:rPr lang="zh-CN" altLang="zh-CN" sz="1200" kern="1200" dirty="0" smtClean="0">
                <a:solidFill>
                  <a:schemeClr val="tx1"/>
                </a:solidFill>
                <a:effectLst/>
                <a:latin typeface="+mn-lt"/>
                <a:ea typeface="+mn-ea"/>
                <a:cs typeface="+mn-cs"/>
              </a:rPr>
              <a:t>；但剂量率较高出墙处高达</a:t>
            </a:r>
            <a:r>
              <a:rPr lang="en-US" altLang="zh-CN" sz="1200" kern="1200" dirty="0" smtClean="0">
                <a:solidFill>
                  <a:schemeClr val="tx1"/>
                </a:solidFill>
                <a:effectLst/>
                <a:latin typeface="+mn-lt"/>
                <a:ea typeface="+mn-ea"/>
                <a:cs typeface="+mn-cs"/>
              </a:rPr>
              <a:t>2mSv/h~3mSv/h</a:t>
            </a:r>
            <a:r>
              <a:rPr lang="zh-CN" altLang="zh-CN" sz="1200" kern="1200" dirty="0" smtClean="0">
                <a:solidFill>
                  <a:schemeClr val="tx1"/>
                </a:solidFill>
                <a:effectLst/>
                <a:latin typeface="+mn-lt"/>
                <a:ea typeface="+mn-ea"/>
                <a:cs typeface="+mn-cs"/>
              </a:rPr>
              <a:t>，病人处也有几百个</a:t>
            </a:r>
            <a:r>
              <a:rPr lang="en-US" altLang="zh-CN" sz="1200" kern="1200" dirty="0" err="1" smtClean="0">
                <a:solidFill>
                  <a:schemeClr val="tx1"/>
                </a:solidFill>
                <a:effectLst/>
                <a:latin typeface="+mn-lt"/>
                <a:ea typeface="+mn-ea"/>
                <a:cs typeface="+mn-cs"/>
              </a:rPr>
              <a:t>μSv</a:t>
            </a:r>
            <a:r>
              <a:rPr lang="en-US" altLang="zh-CN" sz="1200" kern="1200" dirty="0" smtClean="0">
                <a:solidFill>
                  <a:schemeClr val="tx1"/>
                </a:solidFill>
                <a:effectLst/>
                <a:latin typeface="+mn-lt"/>
                <a:ea typeface="+mn-ea"/>
                <a:cs typeface="+mn-cs"/>
              </a:rPr>
              <a:t>/h</a:t>
            </a:r>
            <a:r>
              <a:rPr lang="zh-CN" altLang="zh-CN" sz="1200" kern="1200" dirty="0" smtClean="0">
                <a:solidFill>
                  <a:schemeClr val="tx1"/>
                </a:solidFill>
                <a:effectLst/>
                <a:latin typeface="+mn-lt"/>
                <a:ea typeface="+mn-ea"/>
                <a:cs typeface="+mn-cs"/>
              </a:rPr>
              <a:t>。该非预期辐射剂量满足事故工况下的剂量管理限值。</a:t>
            </a:r>
            <a:endParaRPr lang="zh-CN" altLang="en-US" dirty="0"/>
          </a:p>
        </p:txBody>
      </p:sp>
      <p:sp>
        <p:nvSpPr>
          <p:cNvPr id="4" name="灯片编号占位符 3"/>
          <p:cNvSpPr>
            <a:spLocks noGrp="1"/>
          </p:cNvSpPr>
          <p:nvPr>
            <p:ph type="sldNum" sz="quarter" idx="10"/>
          </p:nvPr>
        </p:nvSpPr>
        <p:spPr/>
        <p:txBody>
          <a:bodyPr/>
          <a:lstStyle/>
          <a:p>
            <a:fld id="{AB0866D4-DB8F-4C42-BC8C-FBDA7C937672}" type="slidenum">
              <a:rPr lang="zh-CN" altLang="en-US" smtClean="0"/>
              <a:t>15</a:t>
            </a:fld>
            <a:endParaRPr lang="zh-CN" altLang="en-US"/>
          </a:p>
        </p:txBody>
      </p:sp>
    </p:spTree>
    <p:extLst>
      <p:ext uri="{BB962C8B-B14F-4D97-AF65-F5344CB8AC3E}">
        <p14:creationId xmlns:p14="http://schemas.microsoft.com/office/powerpoint/2010/main" val="1372650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0866D4-DB8F-4C42-BC8C-FBDA7C937672}" type="slidenum">
              <a:rPr lang="zh-CN" altLang="en-US" smtClean="0"/>
              <a:t>16</a:t>
            </a:fld>
            <a:endParaRPr lang="zh-CN" altLang="en-US"/>
          </a:p>
        </p:txBody>
      </p:sp>
    </p:spTree>
    <p:extLst>
      <p:ext uri="{BB962C8B-B14F-4D97-AF65-F5344CB8AC3E}">
        <p14:creationId xmlns:p14="http://schemas.microsoft.com/office/powerpoint/2010/main" val="1372650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pPr>
            <a:r>
              <a:rPr lang="zh-CN" altLang="zh-CN" sz="1200" dirty="0" smtClean="0"/>
              <a:t>铜挡块在真空室内，有效行程</a:t>
            </a:r>
            <a:r>
              <a:rPr lang="en-US" altLang="zh-CN" sz="1200" dirty="0" smtClean="0"/>
              <a:t>70mm</a:t>
            </a:r>
          </a:p>
        </p:txBody>
      </p:sp>
      <p:sp>
        <p:nvSpPr>
          <p:cNvPr id="4" name="灯片编号占位符 3"/>
          <p:cNvSpPr>
            <a:spLocks noGrp="1"/>
          </p:cNvSpPr>
          <p:nvPr>
            <p:ph type="sldNum" sz="quarter" idx="10"/>
          </p:nvPr>
        </p:nvSpPr>
        <p:spPr/>
        <p:txBody>
          <a:bodyPr/>
          <a:lstStyle/>
          <a:p>
            <a:fld id="{AB0866D4-DB8F-4C42-BC8C-FBDA7C937672}" type="slidenum">
              <a:rPr lang="zh-CN" altLang="en-US" smtClean="0"/>
              <a:t>18</a:t>
            </a:fld>
            <a:endParaRPr lang="zh-CN" altLang="en-US"/>
          </a:p>
        </p:txBody>
      </p:sp>
    </p:spTree>
    <p:extLst>
      <p:ext uri="{BB962C8B-B14F-4D97-AF65-F5344CB8AC3E}">
        <p14:creationId xmlns:p14="http://schemas.microsoft.com/office/powerpoint/2010/main" val="1181064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zh-CN" altLang="zh-CN" dirty="0" smtClean="0"/>
              <a:t>束流闸铜挡块实物负载为</a:t>
            </a:r>
            <a:r>
              <a:rPr lang="en-US" altLang="zh-CN" dirty="0" smtClean="0"/>
              <a:t>15.3Kg</a:t>
            </a:r>
            <a:r>
              <a:rPr lang="zh-CN" altLang="zh-CN" dirty="0" smtClean="0"/>
              <a:t>，气缸与靶体之间的连接杆及组件的等效负载约</a:t>
            </a:r>
            <a:r>
              <a:rPr lang="en-US" altLang="zh-CN" dirty="0" smtClean="0"/>
              <a:t>22Kg</a:t>
            </a:r>
            <a:r>
              <a:rPr lang="zh-CN" altLang="zh-CN" dirty="0" smtClean="0"/>
              <a:t>，因此气缸在提升过程中的实物负载重量约</a:t>
            </a:r>
            <a:r>
              <a:rPr lang="en-US" altLang="zh-CN" dirty="0" smtClean="0"/>
              <a:t>37Kg</a:t>
            </a:r>
            <a:r>
              <a:rPr lang="zh-CN" altLang="zh-CN" dirty="0" smtClean="0"/>
              <a:t>。</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AB0866D4-DB8F-4C42-BC8C-FBDA7C937672}" type="slidenum">
              <a:rPr lang="zh-CN" altLang="en-US" smtClean="0"/>
              <a:t>19</a:t>
            </a:fld>
            <a:endParaRPr lang="zh-CN" altLang="en-US"/>
          </a:p>
        </p:txBody>
      </p:sp>
    </p:spTree>
    <p:extLst>
      <p:ext uri="{BB962C8B-B14F-4D97-AF65-F5344CB8AC3E}">
        <p14:creationId xmlns:p14="http://schemas.microsoft.com/office/powerpoint/2010/main" val="11810644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15" descr="PPT3-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a:spLocks noGrp="1" noChangeArrowheads="1"/>
          </p:cNvSpPr>
          <p:nvPr>
            <p:ph type="ctrTitle"/>
          </p:nvPr>
        </p:nvSpPr>
        <p:spPr>
          <a:xfrm>
            <a:off x="900113" y="1412875"/>
            <a:ext cx="7772400" cy="1470025"/>
          </a:xfrm>
        </p:spPr>
        <p:txBody>
          <a:bodyPr/>
          <a:lstStyle>
            <a:lvl1pPr algn="r">
              <a:defRPr sz="4800">
                <a:solidFill>
                  <a:schemeClr val="bg1"/>
                </a:solidFill>
              </a:defRPr>
            </a:lvl1pPr>
          </a:lstStyle>
          <a:p>
            <a:pPr lvl="0"/>
            <a:r>
              <a:rPr lang="zh-CN" altLang="en-US" noProof="0" smtClean="0"/>
              <a:t>单击此处编辑母版标题样式</a:t>
            </a:r>
          </a:p>
        </p:txBody>
      </p:sp>
      <p:sp>
        <p:nvSpPr>
          <p:cNvPr id="9" name="Rectangle 3"/>
          <p:cNvSpPr>
            <a:spLocks noGrp="1" noChangeArrowheads="1"/>
          </p:cNvSpPr>
          <p:nvPr>
            <p:ph type="subTitle" idx="1"/>
          </p:nvPr>
        </p:nvSpPr>
        <p:spPr>
          <a:xfrm>
            <a:off x="1371600" y="3213100"/>
            <a:ext cx="6400800" cy="1752600"/>
          </a:xfrm>
        </p:spPr>
        <p:txBody>
          <a:bodyPr/>
          <a:lstStyle>
            <a:lvl1pPr marL="0" indent="0" algn="ctr">
              <a:buFont typeface="Wingdings" pitchFamily="2" charset="2"/>
              <a:buNone/>
              <a:defRPr>
                <a:solidFill>
                  <a:schemeClr val="bg1"/>
                </a:solidFill>
                <a:ea typeface="方正小标宋简体" pitchFamily="2" charset="-122"/>
              </a:defRPr>
            </a:lvl1pPr>
          </a:lstStyle>
          <a:p>
            <a:pPr lvl="0"/>
            <a:r>
              <a:rPr lang="zh-CN" altLang="en-US" noProof="0" smtClean="0"/>
              <a:t>单击此处编辑母版副标题样式</a:t>
            </a:r>
          </a:p>
        </p:txBody>
      </p:sp>
      <p:sp>
        <p:nvSpPr>
          <p:cNvPr id="10" name="Rectangle 4"/>
          <p:cNvSpPr>
            <a:spLocks noGrp="1" noChangeArrowheads="1"/>
          </p:cNvSpPr>
          <p:nvPr>
            <p:ph type="dt" sz="half" idx="2"/>
          </p:nvPr>
        </p:nvSpPr>
        <p:spPr>
          <a:xfrm>
            <a:off x="457200" y="6245225"/>
            <a:ext cx="2133600" cy="476250"/>
          </a:xfrm>
        </p:spPr>
        <p:txBody>
          <a:bodyPr/>
          <a:lstStyle>
            <a:lvl1pPr>
              <a:defRPr/>
            </a:lvl1pPr>
          </a:lstStyle>
          <a:p>
            <a:endParaRPr lang="en-US" altLang="zh-CN" dirty="0"/>
          </a:p>
        </p:txBody>
      </p:sp>
      <p:sp>
        <p:nvSpPr>
          <p:cNvPr id="11" name="Rectangle 5"/>
          <p:cNvSpPr>
            <a:spLocks noGrp="1" noChangeArrowheads="1"/>
          </p:cNvSpPr>
          <p:nvPr>
            <p:ph type="ftr" sz="quarter" idx="3"/>
          </p:nvPr>
        </p:nvSpPr>
        <p:spPr>
          <a:xfrm>
            <a:off x="3124200" y="6245225"/>
            <a:ext cx="2895600" cy="476250"/>
          </a:xfrm>
        </p:spPr>
        <p:txBody>
          <a:bodyPr/>
          <a:lstStyle>
            <a:lvl1pPr>
              <a:defRPr/>
            </a:lvl1pPr>
          </a:lstStyle>
          <a:p>
            <a:endParaRPr lang="en-US" altLang="zh-CN" dirty="0"/>
          </a:p>
        </p:txBody>
      </p:sp>
      <p:sp>
        <p:nvSpPr>
          <p:cNvPr id="12" name="Line 10"/>
          <p:cNvSpPr>
            <a:spLocks noChangeShapeType="1"/>
          </p:cNvSpPr>
          <p:nvPr userDrawn="1"/>
        </p:nvSpPr>
        <p:spPr bwMode="auto">
          <a:xfrm>
            <a:off x="0" y="2708275"/>
            <a:ext cx="91440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13" name="Picture 11" descr="PPT1-1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84800" y="5745163"/>
            <a:ext cx="3219450" cy="40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t>2016/9/22</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t>2016/9/22</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标题 1"/>
          <p:cNvSpPr>
            <a:spLocks noGrp="1"/>
          </p:cNvSpPr>
          <p:nvPr>
            <p:ph type="title"/>
          </p:nvPr>
        </p:nvSpPr>
        <p:spPr>
          <a:xfrm>
            <a:off x="3563938" y="143991"/>
            <a:ext cx="5580062" cy="620713"/>
          </a:xfrm>
        </p:spPr>
        <p:txBody>
          <a:bodyPr/>
          <a:lstStyle/>
          <a:p>
            <a:r>
              <a:rPr lang="zh-CN" altLang="en-US" smtClean="0"/>
              <a:t>单击此处编辑母版标题样式</a:t>
            </a:r>
            <a:endParaRPr lang="zh-CN" altLang="en-US"/>
          </a:p>
        </p:txBody>
      </p:sp>
      <p:sp>
        <p:nvSpPr>
          <p:cNvPr id="8" name="内容占位符 2"/>
          <p:cNvSpPr>
            <a:spLocks noGrp="1"/>
          </p:cNvSpPr>
          <p:nvPr>
            <p:ph idx="1"/>
          </p:nvPr>
        </p:nvSpPr>
        <p:spPr>
          <a:xfrm>
            <a:off x="457200" y="1196752"/>
            <a:ext cx="8229600" cy="5111973"/>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9" name="日期占位符 3"/>
          <p:cNvSpPr>
            <a:spLocks noGrp="1"/>
          </p:cNvSpPr>
          <p:nvPr>
            <p:ph type="dt" sz="half" idx="10"/>
          </p:nvPr>
        </p:nvSpPr>
        <p:spPr>
          <a:xfrm>
            <a:off x="457200" y="6453188"/>
            <a:ext cx="2133600" cy="288925"/>
          </a:xfrm>
        </p:spPr>
        <p:txBody>
          <a:bodyPr/>
          <a:lstStyle>
            <a:lvl1pPr>
              <a:defRPr/>
            </a:lvl1pPr>
          </a:lstStyle>
          <a:p>
            <a:endParaRPr lang="en-US" altLang="zh-CN" dirty="0"/>
          </a:p>
        </p:txBody>
      </p:sp>
      <p:sp>
        <p:nvSpPr>
          <p:cNvPr id="10" name="页脚占位符 4"/>
          <p:cNvSpPr>
            <a:spLocks noGrp="1"/>
          </p:cNvSpPr>
          <p:nvPr>
            <p:ph type="ftr" sz="quarter" idx="11"/>
          </p:nvPr>
        </p:nvSpPr>
        <p:spPr>
          <a:xfrm>
            <a:off x="5780088" y="6453188"/>
            <a:ext cx="2895600" cy="288925"/>
          </a:xfrm>
        </p:spPr>
        <p:txBody>
          <a:bodyPr/>
          <a:lstStyle>
            <a:lvl1pPr>
              <a:defRPr/>
            </a:lvl1pPr>
          </a:lstStyle>
          <a:p>
            <a:endParaRPr lang="en-US"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t>2016/9/22</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t>2016/9/22</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t>2016/9/22</a:t>
            </a:fld>
            <a:endParaRPr lang="zh-CN" altLang="en-US"/>
          </a:p>
        </p:txBody>
      </p:sp>
      <p:sp>
        <p:nvSpPr>
          <p:cNvPr id="8" name="页脚占位符 7"/>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t>2016/9/22</a:t>
            </a:fld>
            <a:endParaRPr lang="zh-CN" altLang="en-US"/>
          </a:p>
        </p:txBody>
      </p:sp>
      <p:sp>
        <p:nvSpPr>
          <p:cNvPr id="4" name="页脚占位符 3"/>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t>2016/9/22</a:t>
            </a:fld>
            <a:endParaRPr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t>2016/9/22</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t>2016/9/22</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bwMode="auto">
          <a:xfrm>
            <a:off x="3563938" y="143991"/>
            <a:ext cx="5580062"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
        <p:nvSpPr>
          <p:cNvPr id="14" name="Rectangle 3"/>
          <p:cNvSpPr>
            <a:spLocks noGrp="1" noChangeArrowheads="1"/>
          </p:cNvSpPr>
          <p:nvPr>
            <p:ph type="body" idx="1"/>
          </p:nvPr>
        </p:nvSpPr>
        <p:spPr bwMode="auto">
          <a:xfrm>
            <a:off x="457200" y="1412875"/>
            <a:ext cx="822960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endParaRPr lang="zh-CN" altLang="zh-CN" smtClean="0"/>
          </a:p>
        </p:txBody>
      </p:sp>
      <p:sp>
        <p:nvSpPr>
          <p:cNvPr id="15" name="Rectangle 4"/>
          <p:cNvSpPr>
            <a:spLocks noGrp="1" noChangeArrowheads="1"/>
          </p:cNvSpPr>
          <p:nvPr>
            <p:ph type="dt" sz="half" idx="2"/>
          </p:nvPr>
        </p:nvSpPr>
        <p:spPr bwMode="auto">
          <a:xfrm>
            <a:off x="457200" y="6453188"/>
            <a:ext cx="213360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ltLang="zh-CN" dirty="0"/>
          </a:p>
        </p:txBody>
      </p:sp>
      <p:sp>
        <p:nvSpPr>
          <p:cNvPr id="16" name="Rectangle 5"/>
          <p:cNvSpPr>
            <a:spLocks noGrp="1" noChangeArrowheads="1"/>
          </p:cNvSpPr>
          <p:nvPr>
            <p:ph type="ftr" sz="quarter" idx="3"/>
          </p:nvPr>
        </p:nvSpPr>
        <p:spPr bwMode="auto">
          <a:xfrm>
            <a:off x="5780088" y="6453188"/>
            <a:ext cx="289560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zh-CN" dirty="0"/>
          </a:p>
        </p:txBody>
      </p:sp>
      <p:sp>
        <p:nvSpPr>
          <p:cNvPr id="17" name="Line 12"/>
          <p:cNvSpPr>
            <a:spLocks noChangeShapeType="1"/>
          </p:cNvSpPr>
          <p:nvPr/>
        </p:nvSpPr>
        <p:spPr bwMode="auto">
          <a:xfrm>
            <a:off x="3563938" y="764704"/>
            <a:ext cx="5580062" cy="0"/>
          </a:xfrm>
          <a:prstGeom prst="line">
            <a:avLst/>
          </a:prstGeom>
          <a:noFill/>
          <a:ln w="28575">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18" name="Picture 14" descr="PPT1-2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288" y="415925"/>
            <a:ext cx="2976562" cy="37306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3568" y="1196752"/>
            <a:ext cx="7772400" cy="1470025"/>
          </a:xfrm>
        </p:spPr>
        <p:txBody>
          <a:bodyPr/>
          <a:lstStyle/>
          <a:p>
            <a:pPr algn="ctr"/>
            <a:r>
              <a:rPr lang="zh-CN" altLang="zh-CN" sz="4000" b="1" dirty="0"/>
              <a:t>首台国产质子治疗</a:t>
            </a:r>
            <a:r>
              <a:rPr lang="zh-CN" altLang="zh-CN" sz="4000" b="1" dirty="0" smtClean="0"/>
              <a:t>示范装置</a:t>
            </a:r>
            <a:r>
              <a:rPr lang="en-US" altLang="zh-CN" sz="4000" b="1" dirty="0" smtClean="0"/>
              <a:t/>
            </a:r>
            <a:br>
              <a:rPr lang="en-US" altLang="zh-CN" sz="4000" b="1" dirty="0" smtClean="0"/>
            </a:br>
            <a:r>
              <a:rPr lang="zh-CN" altLang="zh-CN" sz="4000" b="1" dirty="0" smtClean="0"/>
              <a:t>束流</a:t>
            </a:r>
            <a:r>
              <a:rPr lang="zh-CN" altLang="zh-CN" sz="4000" b="1" dirty="0"/>
              <a:t>闸的设计</a:t>
            </a:r>
            <a:endParaRPr lang="zh-CN" altLang="en-US" sz="4000" dirty="0"/>
          </a:p>
        </p:txBody>
      </p:sp>
      <p:sp>
        <p:nvSpPr>
          <p:cNvPr id="3" name="副标题 2"/>
          <p:cNvSpPr>
            <a:spLocks noGrp="1"/>
          </p:cNvSpPr>
          <p:nvPr>
            <p:ph type="subTitle" idx="4294967295"/>
          </p:nvPr>
        </p:nvSpPr>
        <p:spPr>
          <a:xfrm>
            <a:off x="16718" y="3356992"/>
            <a:ext cx="9144000" cy="2971800"/>
          </a:xfrm>
        </p:spPr>
        <p:txBody>
          <a:bodyPr/>
          <a:lstStyle/>
          <a:p>
            <a:pPr marL="0" indent="0" algn="ctr">
              <a:buNone/>
            </a:pPr>
            <a:r>
              <a:rPr lang="zh-CN" altLang="zh-CN" sz="2800" dirty="0"/>
              <a:t>杨夫彬、许文贞、陈楚、徐加强</a:t>
            </a:r>
            <a:r>
              <a:rPr lang="zh-CN" altLang="zh-CN" sz="2800" dirty="0" smtClean="0"/>
              <a:t>、</a:t>
            </a:r>
            <a:endParaRPr lang="en-US" altLang="zh-CN" sz="2800" dirty="0" smtClean="0"/>
          </a:p>
          <a:p>
            <a:pPr marL="0" indent="0" algn="ctr">
              <a:buNone/>
            </a:pPr>
            <a:r>
              <a:rPr lang="zh-CN" altLang="zh-CN" sz="2800" dirty="0" smtClean="0"/>
              <a:t>李哲夫、王光宏</a:t>
            </a:r>
            <a:r>
              <a:rPr lang="zh-CN" altLang="zh-CN" sz="2800" dirty="0"/>
              <a:t>、夏晓</a:t>
            </a:r>
            <a:r>
              <a:rPr lang="zh-CN" altLang="zh-CN" sz="2800" dirty="0" smtClean="0"/>
              <a:t>彬</a:t>
            </a:r>
            <a:endParaRPr lang="en-US" altLang="zh-CN" sz="2800" b="1" dirty="0" smtClean="0"/>
          </a:p>
          <a:p>
            <a:pPr marL="0" indent="0" algn="ctr">
              <a:buNone/>
            </a:pPr>
            <a:r>
              <a:rPr lang="zh-CN" altLang="en-US" b="1" dirty="0" smtClean="0"/>
              <a:t>中国科学院上海应用物理研究所</a:t>
            </a:r>
            <a:endParaRPr lang="en-US" altLang="zh-CN" b="1" dirty="0" smtClean="0"/>
          </a:p>
          <a:p>
            <a:pPr marL="0" indent="0" algn="ctr">
              <a:buNone/>
            </a:pPr>
            <a:r>
              <a:rPr lang="zh-CN" altLang="en-US" dirty="0" smtClean="0"/>
              <a:t>辐射防护工程组</a:t>
            </a:r>
            <a:endParaRPr lang="en-US" altLang="zh-CN" dirty="0"/>
          </a:p>
          <a:p>
            <a:pPr marL="0" indent="0" algn="ctr">
              <a:buNone/>
            </a:pPr>
            <a:endParaRPr lang="en-US" altLang="zh-CN" dirty="0" smtClean="0"/>
          </a:p>
          <a:p>
            <a:pPr marL="0" indent="0" algn="ctr">
              <a:buNone/>
            </a:pPr>
            <a:r>
              <a:rPr lang="en-US" altLang="zh-CN" dirty="0" smtClean="0"/>
              <a:t>2016</a:t>
            </a:r>
            <a:r>
              <a:rPr lang="zh-CN" altLang="en-US" dirty="0" smtClean="0"/>
              <a:t>年</a:t>
            </a:r>
            <a:r>
              <a:rPr lang="en-US" altLang="zh-CN" dirty="0" smtClean="0"/>
              <a:t>09</a:t>
            </a:r>
            <a:r>
              <a:rPr lang="zh-CN" altLang="en-US" dirty="0" smtClean="0"/>
              <a:t>月</a:t>
            </a:r>
            <a:r>
              <a:rPr lang="en-US" altLang="zh-CN" dirty="0" smtClean="0"/>
              <a:t>22</a:t>
            </a:r>
            <a:r>
              <a:rPr lang="zh-CN" altLang="en-US" dirty="0" smtClean="0"/>
              <a:t>日</a:t>
            </a:r>
            <a:endParaRPr lang="en-US" altLang="zh-CN" dirty="0" smtClean="0"/>
          </a:p>
          <a:p>
            <a:endParaRPr lang="zh-CN" altLang="en-US" dirty="0"/>
          </a:p>
        </p:txBody>
      </p:sp>
    </p:spTree>
    <p:extLst>
      <p:ext uri="{BB962C8B-B14F-4D97-AF65-F5344CB8AC3E}">
        <p14:creationId xmlns:p14="http://schemas.microsoft.com/office/powerpoint/2010/main" val="4165371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辐射防护设计</a:t>
            </a:r>
            <a:endParaRPr lang="zh-CN" altLang="en-US" dirty="0"/>
          </a:p>
        </p:txBody>
      </p:sp>
      <p:sp>
        <p:nvSpPr>
          <p:cNvPr id="3" name="内容占位符 2"/>
          <p:cNvSpPr>
            <a:spLocks noGrp="1"/>
          </p:cNvSpPr>
          <p:nvPr>
            <p:ph idx="1"/>
          </p:nvPr>
        </p:nvSpPr>
        <p:spPr/>
        <p:txBody>
          <a:bodyPr/>
          <a:lstStyle/>
          <a:p>
            <a:pPr>
              <a:lnSpc>
                <a:spcPct val="125000"/>
              </a:lnSpc>
            </a:pPr>
            <a:r>
              <a:rPr lang="zh-CN" altLang="en-US" sz="2800" dirty="0"/>
              <a:t>计算了能量为</a:t>
            </a:r>
            <a:r>
              <a:rPr lang="en-US" altLang="zh-CN" sz="2800" dirty="0"/>
              <a:t>250MeV</a:t>
            </a:r>
            <a:r>
              <a:rPr lang="zh-CN" altLang="en-US" sz="2800" dirty="0"/>
              <a:t>的质子在不同的靶材料中穿行的平均距离。靶材料均</a:t>
            </a:r>
            <a:r>
              <a:rPr lang="zh-CN" altLang="en-US" sz="2800" dirty="0" smtClean="0"/>
              <a:t>为直径</a:t>
            </a:r>
            <a:r>
              <a:rPr lang="en-US" altLang="zh-CN" sz="2800" dirty="0"/>
              <a:t>8cm</a:t>
            </a:r>
            <a:r>
              <a:rPr lang="zh-CN" altLang="en-US" sz="2800" dirty="0"/>
              <a:t>的圆柱，以保证散射到侧向的带电粒子在靶材料内反应完全。</a:t>
            </a:r>
          </a:p>
          <a:p>
            <a:pPr>
              <a:lnSpc>
                <a:spcPct val="125000"/>
              </a:lnSpc>
            </a:pPr>
            <a:endParaRPr lang="zh-CN" altLang="en-US" sz="3600" dirty="0"/>
          </a:p>
        </p:txBody>
      </p:sp>
      <p:graphicFrame>
        <p:nvGraphicFramePr>
          <p:cNvPr id="7" name="表格 6"/>
          <p:cNvGraphicFramePr>
            <a:graphicFrameLocks noGrp="1"/>
          </p:cNvGraphicFramePr>
          <p:nvPr>
            <p:extLst>
              <p:ext uri="{D42A27DB-BD31-4B8C-83A1-F6EECF244321}">
                <p14:modId xmlns:p14="http://schemas.microsoft.com/office/powerpoint/2010/main" val="1566552125"/>
              </p:ext>
            </p:extLst>
          </p:nvPr>
        </p:nvGraphicFramePr>
        <p:xfrm>
          <a:off x="107504" y="2852936"/>
          <a:ext cx="9013333" cy="2880320"/>
        </p:xfrm>
        <a:graphic>
          <a:graphicData uri="http://schemas.openxmlformats.org/drawingml/2006/table">
            <a:tbl>
              <a:tblPr firstRow="1" firstCol="1" bandRow="1">
                <a:tableStyleId>{5C22544A-7EE6-4342-B048-85BDC9FD1C3A}</a:tableStyleId>
              </a:tblPr>
              <a:tblGrid>
                <a:gridCol w="975573"/>
                <a:gridCol w="1597695"/>
                <a:gridCol w="1073344"/>
                <a:gridCol w="1073344"/>
                <a:gridCol w="1073344"/>
                <a:gridCol w="1119468"/>
                <a:gridCol w="1152128"/>
                <a:gridCol w="948437"/>
              </a:tblGrid>
              <a:tr h="1171269">
                <a:tc>
                  <a:txBody>
                    <a:bodyPr/>
                    <a:lstStyle/>
                    <a:p>
                      <a:pPr algn="ctr">
                        <a:lnSpc>
                          <a:spcPts val="2000"/>
                        </a:lnSpc>
                        <a:spcAft>
                          <a:spcPts val="0"/>
                        </a:spcAft>
                      </a:pPr>
                      <a:r>
                        <a:rPr lang="zh-CN" sz="2000" kern="0" dirty="0">
                          <a:effectLst/>
                        </a:rPr>
                        <a:t>靶</a:t>
                      </a:r>
                      <a:endParaRPr lang="zh-CN" sz="2000" kern="100" dirty="0">
                        <a:effectLst/>
                      </a:endParaRPr>
                    </a:p>
                    <a:p>
                      <a:pPr algn="ctr">
                        <a:lnSpc>
                          <a:spcPts val="2000"/>
                        </a:lnSpc>
                        <a:spcAft>
                          <a:spcPts val="0"/>
                        </a:spcAft>
                      </a:pPr>
                      <a:r>
                        <a:rPr lang="zh-CN" sz="2000" kern="0" dirty="0">
                          <a:effectLst/>
                        </a:rPr>
                        <a:t>材料</a:t>
                      </a:r>
                      <a:endParaRPr lang="zh-CN" sz="2000" kern="100" dirty="0">
                        <a:effectLst/>
                        <a:latin typeface="Calibri"/>
                        <a:ea typeface="宋体"/>
                        <a:cs typeface="Times New Roman"/>
                      </a:endParaRPr>
                    </a:p>
                  </a:txBody>
                  <a:tcPr marL="128962" marR="128962" marT="0" marB="0" anchor="ctr"/>
                </a:tc>
                <a:tc>
                  <a:txBody>
                    <a:bodyPr/>
                    <a:lstStyle/>
                    <a:p>
                      <a:pPr algn="ctr">
                        <a:lnSpc>
                          <a:spcPts val="2000"/>
                        </a:lnSpc>
                        <a:spcAft>
                          <a:spcPts val="0"/>
                        </a:spcAft>
                      </a:pPr>
                      <a:r>
                        <a:rPr lang="en-US" sz="2000" kern="0" dirty="0">
                          <a:effectLst/>
                        </a:rPr>
                        <a:t>Projected range* [cm]</a:t>
                      </a:r>
                      <a:endParaRPr lang="zh-CN" sz="2000" kern="100" dirty="0">
                        <a:effectLst/>
                        <a:latin typeface="Calibri"/>
                        <a:ea typeface="宋体"/>
                        <a:cs typeface="Times New Roman"/>
                      </a:endParaRPr>
                    </a:p>
                  </a:txBody>
                  <a:tcPr marL="128962" marR="128962" marT="0" marB="0" anchor="ctr"/>
                </a:tc>
                <a:tc>
                  <a:txBody>
                    <a:bodyPr/>
                    <a:lstStyle/>
                    <a:p>
                      <a:pPr algn="ctr">
                        <a:lnSpc>
                          <a:spcPts val="2000"/>
                        </a:lnSpc>
                        <a:spcAft>
                          <a:spcPts val="0"/>
                        </a:spcAft>
                      </a:pPr>
                      <a:r>
                        <a:rPr lang="zh-CN" sz="2000" kern="0" dirty="0">
                          <a:effectLst/>
                        </a:rPr>
                        <a:t>推荐长度</a:t>
                      </a:r>
                      <a:r>
                        <a:rPr lang="en-US" sz="2000" kern="0" dirty="0">
                          <a:effectLst/>
                        </a:rPr>
                        <a:t>[cm]</a:t>
                      </a:r>
                      <a:endParaRPr lang="zh-CN" sz="2000" kern="100" dirty="0">
                        <a:effectLst/>
                        <a:latin typeface="Calibri"/>
                        <a:ea typeface="宋体"/>
                        <a:cs typeface="Times New Roman"/>
                      </a:endParaRPr>
                    </a:p>
                  </a:txBody>
                  <a:tcPr marL="128962" marR="128962" marT="0" marB="0" anchor="ctr"/>
                </a:tc>
                <a:tc>
                  <a:txBody>
                    <a:bodyPr/>
                    <a:lstStyle/>
                    <a:p>
                      <a:pPr algn="ctr">
                        <a:lnSpc>
                          <a:spcPts val="2000"/>
                        </a:lnSpc>
                        <a:spcAft>
                          <a:spcPts val="0"/>
                        </a:spcAft>
                      </a:pPr>
                      <a:r>
                        <a:rPr lang="en-US" sz="2000" kern="0" dirty="0">
                          <a:effectLst/>
                        </a:rPr>
                        <a:t>Factor of Safety</a:t>
                      </a:r>
                      <a:endParaRPr lang="zh-CN" sz="2000" kern="100" dirty="0">
                        <a:effectLst/>
                        <a:latin typeface="Calibri"/>
                        <a:ea typeface="宋体"/>
                        <a:cs typeface="Times New Roman"/>
                      </a:endParaRPr>
                    </a:p>
                  </a:txBody>
                  <a:tcPr marL="128962" marR="128962" marT="0" marB="0" anchor="ctr"/>
                </a:tc>
                <a:tc>
                  <a:txBody>
                    <a:bodyPr/>
                    <a:lstStyle/>
                    <a:p>
                      <a:pPr algn="ctr">
                        <a:lnSpc>
                          <a:spcPts val="2000"/>
                        </a:lnSpc>
                        <a:spcAft>
                          <a:spcPts val="0"/>
                        </a:spcAft>
                      </a:pPr>
                      <a:r>
                        <a:rPr lang="zh-CN" sz="2000" kern="0" dirty="0">
                          <a:effectLst/>
                        </a:rPr>
                        <a:t>剩余质子能量</a:t>
                      </a:r>
                      <a:r>
                        <a:rPr lang="en-US" sz="2000" kern="0" dirty="0">
                          <a:effectLst/>
                        </a:rPr>
                        <a:t>[MeV]</a:t>
                      </a:r>
                      <a:endParaRPr lang="zh-CN" sz="2000" kern="100" dirty="0">
                        <a:effectLst/>
                        <a:latin typeface="Calibri"/>
                        <a:ea typeface="宋体"/>
                        <a:cs typeface="Times New Roman"/>
                      </a:endParaRPr>
                    </a:p>
                  </a:txBody>
                  <a:tcPr marL="128962" marR="128962" marT="0" marB="0" anchor="ctr"/>
                </a:tc>
                <a:tc>
                  <a:txBody>
                    <a:bodyPr/>
                    <a:lstStyle/>
                    <a:p>
                      <a:pPr algn="ctr">
                        <a:lnSpc>
                          <a:spcPts val="2000"/>
                        </a:lnSpc>
                        <a:spcAft>
                          <a:spcPts val="0"/>
                        </a:spcAft>
                      </a:pPr>
                      <a:r>
                        <a:rPr lang="zh-CN" sz="2000" kern="0" dirty="0">
                          <a:effectLst/>
                        </a:rPr>
                        <a:t>靶件</a:t>
                      </a:r>
                      <a:endParaRPr lang="zh-CN" sz="2000" kern="100" dirty="0">
                        <a:effectLst/>
                      </a:endParaRPr>
                    </a:p>
                    <a:p>
                      <a:pPr algn="ctr">
                        <a:lnSpc>
                          <a:spcPts val="2000"/>
                        </a:lnSpc>
                        <a:spcAft>
                          <a:spcPts val="0"/>
                        </a:spcAft>
                      </a:pPr>
                      <a:r>
                        <a:rPr lang="zh-CN" sz="2000" kern="0" dirty="0">
                          <a:effectLst/>
                        </a:rPr>
                        <a:t>体积</a:t>
                      </a:r>
                      <a:endParaRPr lang="zh-CN" sz="2000" kern="100" dirty="0">
                        <a:effectLst/>
                      </a:endParaRPr>
                    </a:p>
                    <a:p>
                      <a:pPr algn="ctr">
                        <a:lnSpc>
                          <a:spcPts val="2000"/>
                        </a:lnSpc>
                        <a:spcAft>
                          <a:spcPts val="0"/>
                        </a:spcAft>
                      </a:pPr>
                      <a:r>
                        <a:rPr lang="en-US" sz="2000" kern="0" dirty="0">
                          <a:effectLst/>
                        </a:rPr>
                        <a:t>[cm3]</a:t>
                      </a:r>
                      <a:endParaRPr lang="zh-CN" sz="2000" kern="100" dirty="0">
                        <a:effectLst/>
                        <a:latin typeface="Calibri"/>
                        <a:ea typeface="宋体"/>
                        <a:cs typeface="Times New Roman"/>
                      </a:endParaRPr>
                    </a:p>
                  </a:txBody>
                  <a:tcPr marL="128962" marR="128962" marT="0" marB="0" anchor="ctr"/>
                </a:tc>
                <a:tc>
                  <a:txBody>
                    <a:bodyPr/>
                    <a:lstStyle/>
                    <a:p>
                      <a:pPr algn="ctr">
                        <a:lnSpc>
                          <a:spcPts val="2000"/>
                        </a:lnSpc>
                        <a:spcAft>
                          <a:spcPts val="0"/>
                        </a:spcAft>
                      </a:pPr>
                      <a:r>
                        <a:rPr lang="zh-CN" sz="2000" kern="0" dirty="0">
                          <a:effectLst/>
                        </a:rPr>
                        <a:t>靶件</a:t>
                      </a:r>
                      <a:endParaRPr lang="zh-CN" sz="2000" kern="100" dirty="0">
                        <a:effectLst/>
                      </a:endParaRPr>
                    </a:p>
                    <a:p>
                      <a:pPr algn="ctr">
                        <a:lnSpc>
                          <a:spcPts val="2000"/>
                        </a:lnSpc>
                        <a:spcAft>
                          <a:spcPts val="0"/>
                        </a:spcAft>
                      </a:pPr>
                      <a:r>
                        <a:rPr lang="zh-CN" sz="2000" kern="0" dirty="0">
                          <a:effectLst/>
                        </a:rPr>
                        <a:t>密度</a:t>
                      </a:r>
                      <a:endParaRPr lang="zh-CN" sz="2000" kern="100" dirty="0">
                        <a:effectLst/>
                      </a:endParaRPr>
                    </a:p>
                    <a:p>
                      <a:pPr algn="ctr">
                        <a:lnSpc>
                          <a:spcPts val="2000"/>
                        </a:lnSpc>
                        <a:spcAft>
                          <a:spcPts val="0"/>
                        </a:spcAft>
                      </a:pPr>
                      <a:r>
                        <a:rPr lang="en-US" sz="2000" kern="0" dirty="0">
                          <a:effectLst/>
                        </a:rPr>
                        <a:t>[g/cm3]</a:t>
                      </a:r>
                      <a:endParaRPr lang="zh-CN" sz="2000" kern="100" dirty="0">
                        <a:effectLst/>
                        <a:latin typeface="Calibri"/>
                        <a:ea typeface="宋体"/>
                        <a:cs typeface="Times New Roman"/>
                      </a:endParaRPr>
                    </a:p>
                  </a:txBody>
                  <a:tcPr marL="128962" marR="128962" marT="0" marB="0" anchor="ctr"/>
                </a:tc>
                <a:tc>
                  <a:txBody>
                    <a:bodyPr/>
                    <a:lstStyle/>
                    <a:p>
                      <a:pPr algn="ctr">
                        <a:lnSpc>
                          <a:spcPts val="2000"/>
                        </a:lnSpc>
                        <a:spcAft>
                          <a:spcPts val="0"/>
                        </a:spcAft>
                      </a:pPr>
                      <a:r>
                        <a:rPr lang="zh-CN" sz="2000" kern="0" dirty="0">
                          <a:effectLst/>
                        </a:rPr>
                        <a:t>靶件</a:t>
                      </a:r>
                      <a:endParaRPr lang="zh-CN" sz="2000" kern="100" dirty="0">
                        <a:effectLst/>
                      </a:endParaRPr>
                    </a:p>
                    <a:p>
                      <a:pPr algn="ctr">
                        <a:lnSpc>
                          <a:spcPts val="2000"/>
                        </a:lnSpc>
                        <a:spcAft>
                          <a:spcPts val="0"/>
                        </a:spcAft>
                      </a:pPr>
                      <a:r>
                        <a:rPr lang="zh-CN" sz="2000" kern="0" dirty="0">
                          <a:effectLst/>
                        </a:rPr>
                        <a:t>质量</a:t>
                      </a:r>
                      <a:endParaRPr lang="zh-CN" sz="2000" kern="100" dirty="0">
                        <a:effectLst/>
                      </a:endParaRPr>
                    </a:p>
                    <a:p>
                      <a:pPr algn="ctr">
                        <a:lnSpc>
                          <a:spcPts val="2000"/>
                        </a:lnSpc>
                        <a:spcAft>
                          <a:spcPts val="0"/>
                        </a:spcAft>
                      </a:pPr>
                      <a:r>
                        <a:rPr lang="en-US" sz="2000" kern="0" dirty="0">
                          <a:effectLst/>
                        </a:rPr>
                        <a:t>[kg]</a:t>
                      </a:r>
                      <a:endParaRPr lang="zh-CN" sz="2000" kern="100" dirty="0">
                        <a:effectLst/>
                        <a:latin typeface="Calibri"/>
                        <a:ea typeface="宋体"/>
                        <a:cs typeface="Times New Roman"/>
                      </a:endParaRPr>
                    </a:p>
                  </a:txBody>
                  <a:tcPr marL="128962" marR="128962" marT="0" marB="0" anchor="ctr"/>
                </a:tc>
              </a:tr>
              <a:tr h="333441">
                <a:tc>
                  <a:txBody>
                    <a:bodyPr/>
                    <a:lstStyle/>
                    <a:p>
                      <a:pPr algn="ctr">
                        <a:lnSpc>
                          <a:spcPts val="2000"/>
                        </a:lnSpc>
                        <a:spcAft>
                          <a:spcPts val="0"/>
                        </a:spcAft>
                      </a:pPr>
                      <a:r>
                        <a:rPr lang="zh-CN" sz="2000" kern="0">
                          <a:effectLst/>
                        </a:rPr>
                        <a:t>铁</a:t>
                      </a:r>
                      <a:endParaRPr lang="zh-CN" sz="2000" kern="100">
                        <a:effectLst/>
                        <a:latin typeface="Calibri"/>
                        <a:ea typeface="宋体"/>
                        <a:cs typeface="Times New Roman"/>
                      </a:endParaRPr>
                    </a:p>
                  </a:txBody>
                  <a:tcPr marL="128962" marR="128962" marT="0" marB="0" anchor="ctr"/>
                </a:tc>
                <a:tc>
                  <a:txBody>
                    <a:bodyPr/>
                    <a:lstStyle/>
                    <a:p>
                      <a:pPr algn="ctr">
                        <a:lnSpc>
                          <a:spcPts val="2000"/>
                        </a:lnSpc>
                        <a:spcAft>
                          <a:spcPts val="0"/>
                        </a:spcAft>
                      </a:pPr>
                      <a:r>
                        <a:rPr lang="en-US" sz="2000" kern="0" dirty="0">
                          <a:effectLst/>
                        </a:rPr>
                        <a:t>6.90</a:t>
                      </a:r>
                      <a:endParaRPr lang="zh-CN" sz="2000" kern="100" dirty="0">
                        <a:effectLst/>
                        <a:latin typeface="Calibri"/>
                        <a:ea typeface="宋体"/>
                        <a:cs typeface="Times New Roman"/>
                      </a:endParaRPr>
                    </a:p>
                  </a:txBody>
                  <a:tcPr marL="128962" marR="128962" marT="0" marB="0" anchor="ctr"/>
                </a:tc>
                <a:tc>
                  <a:txBody>
                    <a:bodyPr/>
                    <a:lstStyle/>
                    <a:p>
                      <a:pPr algn="ctr">
                        <a:lnSpc>
                          <a:spcPts val="2000"/>
                        </a:lnSpc>
                        <a:spcAft>
                          <a:spcPts val="0"/>
                        </a:spcAft>
                      </a:pPr>
                      <a:r>
                        <a:rPr lang="en-US" sz="2800" kern="0" dirty="0">
                          <a:solidFill>
                            <a:srgbClr val="FF0000"/>
                          </a:solidFill>
                          <a:effectLst/>
                        </a:rPr>
                        <a:t>14</a:t>
                      </a:r>
                      <a:endParaRPr lang="zh-CN" sz="2800" kern="100" dirty="0">
                        <a:solidFill>
                          <a:srgbClr val="FF0000"/>
                        </a:solidFill>
                        <a:effectLst/>
                        <a:latin typeface="Calibri"/>
                        <a:ea typeface="宋体"/>
                        <a:cs typeface="Times New Roman"/>
                      </a:endParaRPr>
                    </a:p>
                  </a:txBody>
                  <a:tcPr marL="128962" marR="128962" marT="0" marB="0" anchor="ctr"/>
                </a:tc>
                <a:tc>
                  <a:txBody>
                    <a:bodyPr/>
                    <a:lstStyle/>
                    <a:p>
                      <a:pPr algn="ctr">
                        <a:lnSpc>
                          <a:spcPts val="2000"/>
                        </a:lnSpc>
                        <a:spcAft>
                          <a:spcPts val="0"/>
                        </a:spcAft>
                      </a:pPr>
                      <a:r>
                        <a:rPr lang="en-US" sz="2000" kern="0">
                          <a:effectLst/>
                        </a:rPr>
                        <a:t>2.03</a:t>
                      </a:r>
                      <a:endParaRPr lang="zh-CN" sz="2000" kern="100">
                        <a:effectLst/>
                        <a:latin typeface="Calibri"/>
                        <a:ea typeface="宋体"/>
                        <a:cs typeface="Times New Roman"/>
                      </a:endParaRPr>
                    </a:p>
                  </a:txBody>
                  <a:tcPr marL="128962" marR="128962" marT="0" marB="0" anchor="ctr"/>
                </a:tc>
                <a:tc>
                  <a:txBody>
                    <a:bodyPr/>
                    <a:lstStyle/>
                    <a:p>
                      <a:pPr algn="ctr">
                        <a:lnSpc>
                          <a:spcPts val="2000"/>
                        </a:lnSpc>
                        <a:spcAft>
                          <a:spcPts val="0"/>
                        </a:spcAft>
                      </a:pPr>
                      <a:r>
                        <a:rPr lang="en-US" sz="2000" kern="0">
                          <a:effectLst/>
                        </a:rPr>
                        <a:t>0</a:t>
                      </a:r>
                      <a:endParaRPr lang="zh-CN" sz="2000" kern="100">
                        <a:effectLst/>
                        <a:latin typeface="Calibri"/>
                        <a:ea typeface="宋体"/>
                        <a:cs typeface="Times New Roman"/>
                      </a:endParaRPr>
                    </a:p>
                  </a:txBody>
                  <a:tcPr marL="128962" marR="128962" marT="0" marB="0" anchor="ctr"/>
                </a:tc>
                <a:tc>
                  <a:txBody>
                    <a:bodyPr/>
                    <a:lstStyle/>
                    <a:p>
                      <a:pPr algn="ctr">
                        <a:lnSpc>
                          <a:spcPts val="2000"/>
                        </a:lnSpc>
                        <a:spcAft>
                          <a:spcPts val="0"/>
                        </a:spcAft>
                      </a:pPr>
                      <a:r>
                        <a:rPr lang="en-US" sz="2000" kern="0">
                          <a:effectLst/>
                        </a:rPr>
                        <a:t>2814.9</a:t>
                      </a:r>
                      <a:endParaRPr lang="zh-CN" sz="2000" kern="100">
                        <a:effectLst/>
                        <a:latin typeface="Calibri"/>
                        <a:ea typeface="宋体"/>
                        <a:cs typeface="Times New Roman"/>
                      </a:endParaRPr>
                    </a:p>
                  </a:txBody>
                  <a:tcPr marL="128962" marR="128962" marT="0" marB="0" anchor="ctr"/>
                </a:tc>
                <a:tc>
                  <a:txBody>
                    <a:bodyPr/>
                    <a:lstStyle/>
                    <a:p>
                      <a:pPr algn="ctr">
                        <a:lnSpc>
                          <a:spcPts val="2000"/>
                        </a:lnSpc>
                        <a:spcAft>
                          <a:spcPts val="0"/>
                        </a:spcAft>
                      </a:pPr>
                      <a:r>
                        <a:rPr lang="en-US" sz="2000" kern="0">
                          <a:effectLst/>
                        </a:rPr>
                        <a:t>7.874</a:t>
                      </a:r>
                      <a:endParaRPr lang="zh-CN" sz="2000" kern="100">
                        <a:effectLst/>
                        <a:latin typeface="Calibri"/>
                        <a:ea typeface="宋体"/>
                        <a:cs typeface="Times New Roman"/>
                      </a:endParaRPr>
                    </a:p>
                  </a:txBody>
                  <a:tcPr marL="128962" marR="128962" marT="0" marB="0" anchor="ctr"/>
                </a:tc>
                <a:tc>
                  <a:txBody>
                    <a:bodyPr/>
                    <a:lstStyle/>
                    <a:p>
                      <a:pPr algn="ctr">
                        <a:lnSpc>
                          <a:spcPts val="2000"/>
                        </a:lnSpc>
                        <a:spcAft>
                          <a:spcPts val="0"/>
                        </a:spcAft>
                      </a:pPr>
                      <a:r>
                        <a:rPr lang="en-US" sz="2000" kern="0" dirty="0">
                          <a:solidFill>
                            <a:schemeClr val="accent1"/>
                          </a:solidFill>
                          <a:effectLst/>
                        </a:rPr>
                        <a:t>22.16</a:t>
                      </a:r>
                      <a:endParaRPr lang="zh-CN" sz="2000" kern="100" dirty="0">
                        <a:solidFill>
                          <a:schemeClr val="accent1"/>
                        </a:solidFill>
                        <a:effectLst/>
                        <a:latin typeface="Calibri"/>
                        <a:ea typeface="宋体"/>
                        <a:cs typeface="Times New Roman"/>
                      </a:endParaRPr>
                    </a:p>
                  </a:txBody>
                  <a:tcPr marL="128962" marR="128962" marT="0" marB="0" anchor="ctr"/>
                </a:tc>
              </a:tr>
              <a:tr h="333441">
                <a:tc>
                  <a:txBody>
                    <a:bodyPr/>
                    <a:lstStyle/>
                    <a:p>
                      <a:pPr algn="ctr">
                        <a:lnSpc>
                          <a:spcPts val="2000"/>
                        </a:lnSpc>
                        <a:spcAft>
                          <a:spcPts val="0"/>
                        </a:spcAft>
                      </a:pPr>
                      <a:r>
                        <a:rPr lang="zh-CN" sz="2000" kern="0">
                          <a:effectLst/>
                        </a:rPr>
                        <a:t>铜</a:t>
                      </a:r>
                      <a:endParaRPr lang="zh-CN" sz="2000" kern="100">
                        <a:effectLst/>
                        <a:latin typeface="Calibri"/>
                        <a:ea typeface="宋体"/>
                        <a:cs typeface="Times New Roman"/>
                      </a:endParaRPr>
                    </a:p>
                  </a:txBody>
                  <a:tcPr marL="128962" marR="128962" marT="0" marB="0" anchor="ctr"/>
                </a:tc>
                <a:tc>
                  <a:txBody>
                    <a:bodyPr/>
                    <a:lstStyle/>
                    <a:p>
                      <a:pPr algn="ctr">
                        <a:lnSpc>
                          <a:spcPts val="2000"/>
                        </a:lnSpc>
                        <a:spcAft>
                          <a:spcPts val="0"/>
                        </a:spcAft>
                      </a:pPr>
                      <a:r>
                        <a:rPr lang="en-US" sz="2000" kern="0">
                          <a:effectLst/>
                        </a:rPr>
                        <a:t>6.28</a:t>
                      </a:r>
                      <a:endParaRPr lang="zh-CN" sz="2000" kern="100">
                        <a:effectLst/>
                        <a:latin typeface="Calibri"/>
                        <a:ea typeface="宋体"/>
                        <a:cs typeface="Times New Roman"/>
                      </a:endParaRPr>
                    </a:p>
                  </a:txBody>
                  <a:tcPr marL="128962" marR="128962" marT="0" marB="0" anchor="ctr"/>
                </a:tc>
                <a:tc>
                  <a:txBody>
                    <a:bodyPr/>
                    <a:lstStyle/>
                    <a:p>
                      <a:pPr algn="ctr">
                        <a:lnSpc>
                          <a:spcPts val="2000"/>
                        </a:lnSpc>
                        <a:spcAft>
                          <a:spcPts val="0"/>
                        </a:spcAft>
                      </a:pPr>
                      <a:r>
                        <a:rPr lang="en-US" sz="2800" kern="0" dirty="0">
                          <a:solidFill>
                            <a:srgbClr val="FF0000"/>
                          </a:solidFill>
                          <a:effectLst/>
                        </a:rPr>
                        <a:t>14</a:t>
                      </a:r>
                      <a:endParaRPr lang="zh-CN" sz="2800" kern="100" dirty="0">
                        <a:solidFill>
                          <a:srgbClr val="FF0000"/>
                        </a:solidFill>
                        <a:effectLst/>
                        <a:latin typeface="Calibri"/>
                        <a:ea typeface="宋体"/>
                        <a:cs typeface="Times New Roman"/>
                      </a:endParaRPr>
                    </a:p>
                  </a:txBody>
                  <a:tcPr marL="128962" marR="128962" marT="0" marB="0" anchor="ctr"/>
                </a:tc>
                <a:tc>
                  <a:txBody>
                    <a:bodyPr/>
                    <a:lstStyle/>
                    <a:p>
                      <a:pPr algn="ctr">
                        <a:lnSpc>
                          <a:spcPts val="2000"/>
                        </a:lnSpc>
                        <a:spcAft>
                          <a:spcPts val="0"/>
                        </a:spcAft>
                      </a:pPr>
                      <a:r>
                        <a:rPr lang="en-US" sz="2000" kern="0">
                          <a:effectLst/>
                        </a:rPr>
                        <a:t>2.23</a:t>
                      </a:r>
                      <a:endParaRPr lang="zh-CN" sz="2000" kern="100">
                        <a:effectLst/>
                        <a:latin typeface="Calibri"/>
                        <a:ea typeface="宋体"/>
                        <a:cs typeface="Times New Roman"/>
                      </a:endParaRPr>
                    </a:p>
                  </a:txBody>
                  <a:tcPr marL="128962" marR="128962" marT="0" marB="0" anchor="ctr"/>
                </a:tc>
                <a:tc>
                  <a:txBody>
                    <a:bodyPr/>
                    <a:lstStyle/>
                    <a:p>
                      <a:pPr algn="ctr">
                        <a:lnSpc>
                          <a:spcPts val="2000"/>
                        </a:lnSpc>
                        <a:spcAft>
                          <a:spcPts val="0"/>
                        </a:spcAft>
                      </a:pPr>
                      <a:r>
                        <a:rPr lang="en-US" sz="2000" kern="0">
                          <a:effectLst/>
                        </a:rPr>
                        <a:t>0</a:t>
                      </a:r>
                      <a:endParaRPr lang="zh-CN" sz="2000" kern="100">
                        <a:effectLst/>
                        <a:latin typeface="Calibri"/>
                        <a:ea typeface="宋体"/>
                        <a:cs typeface="Times New Roman"/>
                      </a:endParaRPr>
                    </a:p>
                  </a:txBody>
                  <a:tcPr marL="128962" marR="128962" marT="0" marB="0" anchor="ctr"/>
                </a:tc>
                <a:tc>
                  <a:txBody>
                    <a:bodyPr/>
                    <a:lstStyle/>
                    <a:p>
                      <a:pPr algn="ctr">
                        <a:lnSpc>
                          <a:spcPts val="2000"/>
                        </a:lnSpc>
                        <a:spcAft>
                          <a:spcPts val="0"/>
                        </a:spcAft>
                      </a:pPr>
                      <a:r>
                        <a:rPr lang="en-US" sz="2000" kern="0">
                          <a:effectLst/>
                        </a:rPr>
                        <a:t>2814.9</a:t>
                      </a:r>
                      <a:endParaRPr lang="zh-CN" sz="2000" kern="100">
                        <a:effectLst/>
                        <a:latin typeface="Calibri"/>
                        <a:ea typeface="宋体"/>
                        <a:cs typeface="Times New Roman"/>
                      </a:endParaRPr>
                    </a:p>
                  </a:txBody>
                  <a:tcPr marL="128962" marR="128962" marT="0" marB="0" anchor="ctr"/>
                </a:tc>
                <a:tc>
                  <a:txBody>
                    <a:bodyPr/>
                    <a:lstStyle/>
                    <a:p>
                      <a:pPr algn="ctr">
                        <a:lnSpc>
                          <a:spcPts val="2000"/>
                        </a:lnSpc>
                        <a:spcAft>
                          <a:spcPts val="0"/>
                        </a:spcAft>
                      </a:pPr>
                      <a:r>
                        <a:rPr lang="en-US" sz="2000" kern="0">
                          <a:effectLst/>
                        </a:rPr>
                        <a:t>8.96</a:t>
                      </a:r>
                      <a:endParaRPr lang="zh-CN" sz="2000" kern="100">
                        <a:effectLst/>
                        <a:latin typeface="Calibri"/>
                        <a:ea typeface="宋体"/>
                        <a:cs typeface="Times New Roman"/>
                      </a:endParaRPr>
                    </a:p>
                  </a:txBody>
                  <a:tcPr marL="128962" marR="128962" marT="0" marB="0" anchor="ctr"/>
                </a:tc>
                <a:tc>
                  <a:txBody>
                    <a:bodyPr/>
                    <a:lstStyle/>
                    <a:p>
                      <a:pPr algn="ctr">
                        <a:lnSpc>
                          <a:spcPts val="2000"/>
                        </a:lnSpc>
                        <a:spcAft>
                          <a:spcPts val="0"/>
                        </a:spcAft>
                      </a:pPr>
                      <a:r>
                        <a:rPr lang="en-US" sz="2000" kern="0" dirty="0">
                          <a:solidFill>
                            <a:schemeClr val="accent1"/>
                          </a:solidFill>
                          <a:effectLst/>
                        </a:rPr>
                        <a:t>25.22</a:t>
                      </a:r>
                      <a:endParaRPr lang="zh-CN" sz="2000" kern="100" dirty="0">
                        <a:solidFill>
                          <a:schemeClr val="accent1"/>
                        </a:solidFill>
                        <a:effectLst/>
                        <a:latin typeface="Calibri"/>
                        <a:ea typeface="宋体"/>
                        <a:cs typeface="Times New Roman"/>
                      </a:endParaRPr>
                    </a:p>
                  </a:txBody>
                  <a:tcPr marL="128962" marR="128962" marT="0" marB="0" anchor="ctr"/>
                </a:tc>
              </a:tr>
              <a:tr h="333441">
                <a:tc>
                  <a:txBody>
                    <a:bodyPr/>
                    <a:lstStyle/>
                    <a:p>
                      <a:pPr algn="ctr">
                        <a:lnSpc>
                          <a:spcPts val="2000"/>
                        </a:lnSpc>
                        <a:spcAft>
                          <a:spcPts val="0"/>
                        </a:spcAft>
                      </a:pPr>
                      <a:r>
                        <a:rPr lang="zh-CN" sz="2000" kern="0">
                          <a:effectLst/>
                        </a:rPr>
                        <a:t>铝</a:t>
                      </a:r>
                      <a:endParaRPr lang="zh-CN" sz="2000" kern="100">
                        <a:effectLst/>
                        <a:latin typeface="Calibri"/>
                        <a:ea typeface="宋体"/>
                        <a:cs typeface="Times New Roman"/>
                      </a:endParaRPr>
                    </a:p>
                  </a:txBody>
                  <a:tcPr marL="128962" marR="128962" marT="0" marB="0" anchor="ctr"/>
                </a:tc>
                <a:tc>
                  <a:txBody>
                    <a:bodyPr/>
                    <a:lstStyle/>
                    <a:p>
                      <a:pPr algn="ctr">
                        <a:lnSpc>
                          <a:spcPts val="2000"/>
                        </a:lnSpc>
                        <a:spcAft>
                          <a:spcPts val="0"/>
                        </a:spcAft>
                      </a:pPr>
                      <a:r>
                        <a:rPr lang="en-US" sz="2000" kern="0">
                          <a:effectLst/>
                        </a:rPr>
                        <a:t>17.93</a:t>
                      </a:r>
                      <a:endParaRPr lang="zh-CN" sz="2000" kern="100">
                        <a:effectLst/>
                        <a:latin typeface="Calibri"/>
                        <a:ea typeface="宋体"/>
                        <a:cs typeface="Times New Roman"/>
                      </a:endParaRPr>
                    </a:p>
                  </a:txBody>
                  <a:tcPr marL="128962" marR="128962" marT="0" marB="0" anchor="ctr"/>
                </a:tc>
                <a:tc>
                  <a:txBody>
                    <a:bodyPr/>
                    <a:lstStyle/>
                    <a:p>
                      <a:pPr algn="ctr">
                        <a:lnSpc>
                          <a:spcPts val="2000"/>
                        </a:lnSpc>
                        <a:spcAft>
                          <a:spcPts val="0"/>
                        </a:spcAft>
                      </a:pPr>
                      <a:r>
                        <a:rPr lang="en-US" sz="2800" kern="0" dirty="0">
                          <a:solidFill>
                            <a:srgbClr val="FF0000"/>
                          </a:solidFill>
                          <a:effectLst/>
                        </a:rPr>
                        <a:t>36</a:t>
                      </a:r>
                      <a:endParaRPr lang="zh-CN" sz="2800" kern="100" dirty="0">
                        <a:solidFill>
                          <a:srgbClr val="FF0000"/>
                        </a:solidFill>
                        <a:effectLst/>
                        <a:latin typeface="Calibri"/>
                        <a:ea typeface="宋体"/>
                        <a:cs typeface="Times New Roman"/>
                      </a:endParaRPr>
                    </a:p>
                  </a:txBody>
                  <a:tcPr marL="128962" marR="128962" marT="0" marB="0" anchor="ctr"/>
                </a:tc>
                <a:tc>
                  <a:txBody>
                    <a:bodyPr/>
                    <a:lstStyle/>
                    <a:p>
                      <a:pPr algn="ctr">
                        <a:lnSpc>
                          <a:spcPts val="2000"/>
                        </a:lnSpc>
                        <a:spcAft>
                          <a:spcPts val="0"/>
                        </a:spcAft>
                      </a:pPr>
                      <a:r>
                        <a:rPr lang="en-US" sz="2000" kern="0">
                          <a:effectLst/>
                        </a:rPr>
                        <a:t>2.01</a:t>
                      </a:r>
                      <a:endParaRPr lang="zh-CN" sz="2000" kern="100">
                        <a:effectLst/>
                        <a:latin typeface="Calibri"/>
                        <a:ea typeface="宋体"/>
                        <a:cs typeface="Times New Roman"/>
                      </a:endParaRPr>
                    </a:p>
                  </a:txBody>
                  <a:tcPr marL="128962" marR="128962" marT="0" marB="0" anchor="ctr"/>
                </a:tc>
                <a:tc>
                  <a:txBody>
                    <a:bodyPr/>
                    <a:lstStyle/>
                    <a:p>
                      <a:pPr algn="ctr">
                        <a:lnSpc>
                          <a:spcPts val="2000"/>
                        </a:lnSpc>
                        <a:spcAft>
                          <a:spcPts val="0"/>
                        </a:spcAft>
                      </a:pPr>
                      <a:r>
                        <a:rPr lang="en-US" sz="2000" kern="0">
                          <a:effectLst/>
                        </a:rPr>
                        <a:t>0</a:t>
                      </a:r>
                      <a:endParaRPr lang="zh-CN" sz="2000" kern="100">
                        <a:effectLst/>
                        <a:latin typeface="Calibri"/>
                        <a:ea typeface="宋体"/>
                        <a:cs typeface="Times New Roman"/>
                      </a:endParaRPr>
                    </a:p>
                  </a:txBody>
                  <a:tcPr marL="128962" marR="128962" marT="0" marB="0" anchor="ctr"/>
                </a:tc>
                <a:tc>
                  <a:txBody>
                    <a:bodyPr/>
                    <a:lstStyle/>
                    <a:p>
                      <a:pPr algn="ctr">
                        <a:lnSpc>
                          <a:spcPts val="2000"/>
                        </a:lnSpc>
                        <a:spcAft>
                          <a:spcPts val="0"/>
                        </a:spcAft>
                      </a:pPr>
                      <a:r>
                        <a:rPr lang="en-US" sz="2000" kern="0">
                          <a:effectLst/>
                        </a:rPr>
                        <a:t>7238.2</a:t>
                      </a:r>
                      <a:endParaRPr lang="zh-CN" sz="2000" kern="100">
                        <a:effectLst/>
                        <a:latin typeface="Calibri"/>
                        <a:ea typeface="宋体"/>
                        <a:cs typeface="Times New Roman"/>
                      </a:endParaRPr>
                    </a:p>
                  </a:txBody>
                  <a:tcPr marL="128962" marR="128962" marT="0" marB="0" anchor="ctr"/>
                </a:tc>
                <a:tc>
                  <a:txBody>
                    <a:bodyPr/>
                    <a:lstStyle/>
                    <a:p>
                      <a:pPr algn="ctr">
                        <a:lnSpc>
                          <a:spcPts val="2000"/>
                        </a:lnSpc>
                        <a:spcAft>
                          <a:spcPts val="0"/>
                        </a:spcAft>
                      </a:pPr>
                      <a:r>
                        <a:rPr lang="en-US" sz="2000" kern="0">
                          <a:effectLst/>
                        </a:rPr>
                        <a:t>2.6989</a:t>
                      </a:r>
                      <a:endParaRPr lang="zh-CN" sz="2000" kern="100">
                        <a:effectLst/>
                        <a:latin typeface="Calibri"/>
                        <a:ea typeface="宋体"/>
                        <a:cs typeface="Times New Roman"/>
                      </a:endParaRPr>
                    </a:p>
                  </a:txBody>
                  <a:tcPr marL="128962" marR="128962" marT="0" marB="0" anchor="ctr"/>
                </a:tc>
                <a:tc>
                  <a:txBody>
                    <a:bodyPr/>
                    <a:lstStyle/>
                    <a:p>
                      <a:pPr algn="ctr">
                        <a:lnSpc>
                          <a:spcPts val="2000"/>
                        </a:lnSpc>
                        <a:spcAft>
                          <a:spcPts val="0"/>
                        </a:spcAft>
                      </a:pPr>
                      <a:r>
                        <a:rPr lang="en-US" sz="2000" kern="0" dirty="0">
                          <a:solidFill>
                            <a:schemeClr val="accent1"/>
                          </a:solidFill>
                          <a:effectLst/>
                        </a:rPr>
                        <a:t>19.54</a:t>
                      </a:r>
                      <a:endParaRPr lang="zh-CN" sz="2000" kern="100" dirty="0">
                        <a:solidFill>
                          <a:schemeClr val="accent1"/>
                        </a:solidFill>
                        <a:effectLst/>
                        <a:latin typeface="Calibri"/>
                        <a:ea typeface="宋体"/>
                        <a:cs typeface="Times New Roman"/>
                      </a:endParaRPr>
                    </a:p>
                  </a:txBody>
                  <a:tcPr marL="128962" marR="128962" marT="0" marB="0" anchor="ctr"/>
                </a:tc>
              </a:tr>
              <a:tr h="708728">
                <a:tc>
                  <a:txBody>
                    <a:bodyPr/>
                    <a:lstStyle/>
                    <a:p>
                      <a:pPr algn="ctr">
                        <a:lnSpc>
                          <a:spcPts val="2000"/>
                        </a:lnSpc>
                        <a:spcAft>
                          <a:spcPts val="0"/>
                        </a:spcAft>
                      </a:pPr>
                      <a:r>
                        <a:rPr lang="zh-CN" sz="2000" kern="0">
                          <a:effectLst/>
                        </a:rPr>
                        <a:t>石墨</a:t>
                      </a:r>
                      <a:endParaRPr lang="zh-CN" sz="2000" kern="100">
                        <a:effectLst/>
                        <a:latin typeface="Calibri"/>
                        <a:ea typeface="宋体"/>
                        <a:cs typeface="Times New Roman"/>
                      </a:endParaRPr>
                    </a:p>
                  </a:txBody>
                  <a:tcPr marL="128962" marR="128962" marT="0" marB="0" anchor="ctr"/>
                </a:tc>
                <a:tc>
                  <a:txBody>
                    <a:bodyPr/>
                    <a:lstStyle/>
                    <a:p>
                      <a:pPr algn="ctr">
                        <a:lnSpc>
                          <a:spcPts val="2000"/>
                        </a:lnSpc>
                        <a:spcAft>
                          <a:spcPts val="0"/>
                        </a:spcAft>
                      </a:pPr>
                      <a:r>
                        <a:rPr lang="en-US" sz="2000" kern="0">
                          <a:effectLst/>
                        </a:rPr>
                        <a:t>24.94</a:t>
                      </a:r>
                      <a:endParaRPr lang="zh-CN" sz="2000" kern="100">
                        <a:effectLst/>
                        <a:latin typeface="Calibri"/>
                        <a:ea typeface="宋体"/>
                        <a:cs typeface="Times New Roman"/>
                      </a:endParaRPr>
                    </a:p>
                  </a:txBody>
                  <a:tcPr marL="128962" marR="128962" marT="0" marB="0" anchor="ctr"/>
                </a:tc>
                <a:tc>
                  <a:txBody>
                    <a:bodyPr/>
                    <a:lstStyle/>
                    <a:p>
                      <a:pPr algn="ctr">
                        <a:lnSpc>
                          <a:spcPts val="2000"/>
                        </a:lnSpc>
                        <a:spcAft>
                          <a:spcPts val="0"/>
                        </a:spcAft>
                      </a:pPr>
                      <a:r>
                        <a:rPr lang="en-US" sz="2800" kern="0" dirty="0">
                          <a:solidFill>
                            <a:srgbClr val="FF0000"/>
                          </a:solidFill>
                          <a:effectLst/>
                        </a:rPr>
                        <a:t>50</a:t>
                      </a:r>
                      <a:endParaRPr lang="zh-CN" sz="2800" kern="100" dirty="0">
                        <a:solidFill>
                          <a:srgbClr val="FF0000"/>
                        </a:solidFill>
                        <a:effectLst/>
                        <a:latin typeface="Calibri"/>
                        <a:ea typeface="宋体"/>
                        <a:cs typeface="Times New Roman"/>
                      </a:endParaRPr>
                    </a:p>
                  </a:txBody>
                  <a:tcPr marL="128962" marR="128962" marT="0" marB="0" anchor="ctr"/>
                </a:tc>
                <a:tc>
                  <a:txBody>
                    <a:bodyPr/>
                    <a:lstStyle/>
                    <a:p>
                      <a:pPr algn="ctr">
                        <a:lnSpc>
                          <a:spcPts val="2000"/>
                        </a:lnSpc>
                        <a:spcAft>
                          <a:spcPts val="0"/>
                        </a:spcAft>
                      </a:pPr>
                      <a:r>
                        <a:rPr lang="en-US" sz="2000" kern="0">
                          <a:effectLst/>
                        </a:rPr>
                        <a:t>2.00</a:t>
                      </a:r>
                      <a:endParaRPr lang="zh-CN" sz="2000" kern="100">
                        <a:effectLst/>
                        <a:latin typeface="Calibri"/>
                        <a:ea typeface="宋体"/>
                        <a:cs typeface="Times New Roman"/>
                      </a:endParaRPr>
                    </a:p>
                  </a:txBody>
                  <a:tcPr marL="128962" marR="128962" marT="0" marB="0" anchor="ctr"/>
                </a:tc>
                <a:tc>
                  <a:txBody>
                    <a:bodyPr/>
                    <a:lstStyle/>
                    <a:p>
                      <a:pPr algn="ctr">
                        <a:lnSpc>
                          <a:spcPts val="2000"/>
                        </a:lnSpc>
                        <a:spcAft>
                          <a:spcPts val="0"/>
                        </a:spcAft>
                      </a:pPr>
                      <a:r>
                        <a:rPr lang="en-US" sz="2000" kern="0">
                          <a:effectLst/>
                        </a:rPr>
                        <a:t>0</a:t>
                      </a:r>
                      <a:endParaRPr lang="zh-CN" sz="2000" kern="100">
                        <a:effectLst/>
                        <a:latin typeface="Calibri"/>
                        <a:ea typeface="宋体"/>
                        <a:cs typeface="Times New Roman"/>
                      </a:endParaRPr>
                    </a:p>
                  </a:txBody>
                  <a:tcPr marL="128962" marR="128962" marT="0" marB="0" anchor="ctr"/>
                </a:tc>
                <a:tc>
                  <a:txBody>
                    <a:bodyPr/>
                    <a:lstStyle/>
                    <a:p>
                      <a:pPr algn="ctr">
                        <a:lnSpc>
                          <a:spcPts val="2000"/>
                        </a:lnSpc>
                        <a:spcAft>
                          <a:spcPts val="0"/>
                        </a:spcAft>
                      </a:pPr>
                      <a:r>
                        <a:rPr lang="en-US" sz="2000" kern="0">
                          <a:effectLst/>
                        </a:rPr>
                        <a:t>10053.1</a:t>
                      </a:r>
                      <a:endParaRPr lang="zh-CN" sz="2000" kern="100">
                        <a:effectLst/>
                        <a:latin typeface="Calibri"/>
                        <a:ea typeface="宋体"/>
                        <a:cs typeface="Times New Roman"/>
                      </a:endParaRPr>
                    </a:p>
                  </a:txBody>
                  <a:tcPr marL="128962" marR="128962" marT="0" marB="0" anchor="ctr"/>
                </a:tc>
                <a:tc>
                  <a:txBody>
                    <a:bodyPr/>
                    <a:lstStyle/>
                    <a:p>
                      <a:pPr algn="ctr">
                        <a:lnSpc>
                          <a:spcPts val="2000"/>
                        </a:lnSpc>
                        <a:spcAft>
                          <a:spcPts val="0"/>
                        </a:spcAft>
                      </a:pPr>
                      <a:r>
                        <a:rPr lang="en-US" sz="2000" kern="0">
                          <a:effectLst/>
                        </a:rPr>
                        <a:t>1.7</a:t>
                      </a:r>
                      <a:endParaRPr lang="zh-CN" sz="2000" kern="100">
                        <a:effectLst/>
                        <a:latin typeface="Calibri"/>
                        <a:ea typeface="宋体"/>
                        <a:cs typeface="Times New Roman"/>
                      </a:endParaRPr>
                    </a:p>
                  </a:txBody>
                  <a:tcPr marL="128962" marR="128962" marT="0" marB="0" anchor="ctr"/>
                </a:tc>
                <a:tc>
                  <a:txBody>
                    <a:bodyPr/>
                    <a:lstStyle/>
                    <a:p>
                      <a:pPr algn="ctr">
                        <a:lnSpc>
                          <a:spcPts val="2000"/>
                        </a:lnSpc>
                        <a:spcAft>
                          <a:spcPts val="0"/>
                        </a:spcAft>
                      </a:pPr>
                      <a:r>
                        <a:rPr lang="en-US" sz="2000" kern="0" dirty="0">
                          <a:solidFill>
                            <a:schemeClr val="accent1"/>
                          </a:solidFill>
                          <a:effectLst/>
                        </a:rPr>
                        <a:t>17.09</a:t>
                      </a:r>
                      <a:endParaRPr lang="zh-CN" sz="2000" kern="100" dirty="0">
                        <a:solidFill>
                          <a:schemeClr val="accent1"/>
                        </a:solidFill>
                        <a:effectLst/>
                        <a:latin typeface="Calibri"/>
                        <a:ea typeface="宋体"/>
                        <a:cs typeface="Times New Roman"/>
                      </a:endParaRPr>
                    </a:p>
                  </a:txBody>
                  <a:tcPr marL="128962" marR="128962" marT="0" marB="0" anchor="ctr"/>
                </a:tc>
              </a:tr>
            </a:tbl>
          </a:graphicData>
        </a:graphic>
      </p:graphicFrame>
      <p:sp>
        <p:nvSpPr>
          <p:cNvPr id="8" name="云形 7"/>
          <p:cNvSpPr/>
          <p:nvPr/>
        </p:nvSpPr>
        <p:spPr>
          <a:xfrm>
            <a:off x="-58003" y="4185084"/>
            <a:ext cx="1296144" cy="648072"/>
          </a:xfrm>
          <a:prstGeom prst="clou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pic>
        <p:nvPicPr>
          <p:cNvPr id="9" name="图片 8"/>
          <p:cNvPicPr>
            <a:picLocks noChangeAspect="1"/>
          </p:cNvPicPr>
          <p:nvPr/>
        </p:nvPicPr>
        <p:blipFill>
          <a:blip r:embed="rId3"/>
          <a:stretch>
            <a:fillRect/>
          </a:stretch>
        </p:blipFill>
        <p:spPr>
          <a:xfrm>
            <a:off x="1115616" y="5768933"/>
            <a:ext cx="6269838" cy="1061559"/>
          </a:xfrm>
          <a:prstGeom prst="rect">
            <a:avLst/>
          </a:prstGeom>
        </p:spPr>
      </p:pic>
    </p:spTree>
    <p:extLst>
      <p:ext uri="{BB962C8B-B14F-4D97-AF65-F5344CB8AC3E}">
        <p14:creationId xmlns:p14="http://schemas.microsoft.com/office/powerpoint/2010/main" val="168594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辐射防护设计</a:t>
            </a:r>
            <a:endParaRPr lang="zh-CN" altLang="en-US" dirty="0"/>
          </a:p>
        </p:txBody>
      </p:sp>
      <p:sp>
        <p:nvSpPr>
          <p:cNvPr id="3" name="内容占位符 2"/>
          <p:cNvSpPr>
            <a:spLocks noGrp="1"/>
          </p:cNvSpPr>
          <p:nvPr>
            <p:ph idx="1"/>
          </p:nvPr>
        </p:nvSpPr>
        <p:spPr/>
        <p:txBody>
          <a:bodyPr/>
          <a:lstStyle/>
          <a:p>
            <a:pPr indent="266700">
              <a:spcAft>
                <a:spcPts val="0"/>
              </a:spcAft>
            </a:pPr>
            <a:r>
              <a:rPr lang="en-US" altLang="zh-CN" sz="2800" kern="100" dirty="0">
                <a:latin typeface="Calibri" panose="020F0502020204030204" pitchFamily="34" charset="0"/>
                <a:cs typeface="Times New Roman" panose="02020603050405020304" pitchFamily="18" charset="0"/>
              </a:rPr>
              <a:t>250MeV</a:t>
            </a:r>
            <a:r>
              <a:rPr lang="zh-CN" altLang="zh-CN" sz="2800" kern="100" dirty="0">
                <a:latin typeface="Calibri" panose="020F0502020204030204" pitchFamily="34" charset="0"/>
                <a:cs typeface="Times New Roman" panose="02020603050405020304" pitchFamily="18" charset="0"/>
              </a:rPr>
              <a:t>质子在</a:t>
            </a:r>
            <a:r>
              <a:rPr lang="zh-CN" altLang="en-US" sz="2800" kern="100" dirty="0">
                <a:latin typeface="Calibri" panose="020F0502020204030204" pitchFamily="34" charset="0"/>
                <a:cs typeface="Times New Roman" panose="02020603050405020304" pitchFamily="18" charset="0"/>
              </a:rPr>
              <a:t>铜</a:t>
            </a:r>
            <a:r>
              <a:rPr lang="zh-CN" altLang="zh-CN" sz="2800" kern="100" dirty="0">
                <a:latin typeface="Calibri" panose="020F0502020204030204" pitchFamily="34" charset="0"/>
                <a:cs typeface="Times New Roman" panose="02020603050405020304" pitchFamily="18" charset="0"/>
              </a:rPr>
              <a:t>靶中传输</a:t>
            </a:r>
            <a:r>
              <a:rPr lang="zh-CN" altLang="zh-CN" sz="2800" kern="100" dirty="0" smtClean="0">
                <a:latin typeface="Calibri" panose="020F0502020204030204" pitchFamily="34" charset="0"/>
                <a:cs typeface="Times New Roman" panose="02020603050405020304" pitchFamily="18" charset="0"/>
              </a:rPr>
              <a:t>不</a:t>
            </a:r>
            <a:r>
              <a:rPr lang="zh-CN" altLang="en-US" sz="2800" kern="100" dirty="0">
                <a:latin typeface="Calibri" panose="020F0502020204030204" pitchFamily="34" charset="0"/>
                <a:cs typeface="Times New Roman" panose="02020603050405020304" pitchFamily="18" charset="0"/>
              </a:rPr>
              <a:t>同</a:t>
            </a:r>
            <a:r>
              <a:rPr lang="zh-CN" altLang="zh-CN" sz="2800" kern="100" dirty="0" smtClean="0">
                <a:latin typeface="Calibri" panose="020F0502020204030204" pitchFamily="34" charset="0"/>
                <a:cs typeface="Times New Roman" panose="02020603050405020304" pitchFamily="18" charset="0"/>
              </a:rPr>
              <a:t>距离</a:t>
            </a:r>
            <a:r>
              <a:rPr lang="zh-CN" altLang="zh-CN" sz="2800" kern="100" dirty="0">
                <a:latin typeface="Calibri" panose="020F0502020204030204" pitchFamily="34" charset="0"/>
                <a:cs typeface="Times New Roman" panose="02020603050405020304" pitchFamily="18" charset="0"/>
              </a:rPr>
              <a:t>后的质子通量</a:t>
            </a:r>
          </a:p>
        </p:txBody>
      </p:sp>
      <p:pic>
        <p:nvPicPr>
          <p:cNvPr id="5" name="图片 4" descr="C:\Users\xhsl\Desktop\Graph1.jpg"/>
          <p:cNvPicPr/>
          <p:nvPr/>
        </p:nvPicPr>
        <p:blipFill rotWithShape="1">
          <a:blip r:embed="rId2">
            <a:extLst>
              <a:ext uri="{28A0092B-C50C-407E-A947-70E740481C1C}">
                <a14:useLocalDpi xmlns:a14="http://schemas.microsoft.com/office/drawing/2010/main" val="0"/>
              </a:ext>
            </a:extLst>
          </a:blip>
          <a:srcRect l="4357" t="8383" r="10992" b="3294"/>
          <a:stretch/>
        </p:blipFill>
        <p:spPr bwMode="auto">
          <a:xfrm>
            <a:off x="1851504" y="2204864"/>
            <a:ext cx="6038006" cy="436510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8350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辐射防护设计</a:t>
            </a:r>
            <a:endParaRPr lang="zh-CN" altLang="en-US" dirty="0"/>
          </a:p>
        </p:txBody>
      </p:sp>
      <p:sp>
        <p:nvSpPr>
          <p:cNvPr id="3" name="内容占位符 2"/>
          <p:cNvSpPr>
            <a:spLocks noGrp="1"/>
          </p:cNvSpPr>
          <p:nvPr>
            <p:ph idx="1"/>
          </p:nvPr>
        </p:nvSpPr>
        <p:spPr/>
        <p:txBody>
          <a:bodyPr/>
          <a:lstStyle/>
          <a:p>
            <a:pPr>
              <a:spcAft>
                <a:spcPts val="0"/>
              </a:spcAft>
            </a:pPr>
            <a:r>
              <a:rPr lang="en-US" altLang="zh-CN" sz="2800" kern="100" dirty="0">
                <a:latin typeface="Calibri" panose="020F0502020204030204" pitchFamily="34" charset="0"/>
                <a:cs typeface="Times New Roman" panose="02020603050405020304" pitchFamily="18" charset="0"/>
              </a:rPr>
              <a:t>250MeV</a:t>
            </a:r>
            <a:r>
              <a:rPr lang="zh-CN" altLang="zh-CN" sz="2800" kern="100" dirty="0">
                <a:latin typeface="Calibri" panose="020F0502020204030204" pitchFamily="34" charset="0"/>
                <a:cs typeface="Times New Roman" panose="02020603050405020304" pitchFamily="18" charset="0"/>
              </a:rPr>
              <a:t>质子打</a:t>
            </a:r>
            <a:r>
              <a:rPr lang="zh-CN" altLang="en-US" sz="2800" kern="100" dirty="0">
                <a:latin typeface="Calibri" panose="020F0502020204030204" pitchFamily="34" charset="0"/>
                <a:cs typeface="Times New Roman" panose="02020603050405020304" pitchFamily="18" charset="0"/>
              </a:rPr>
              <a:t>铜</a:t>
            </a:r>
            <a:r>
              <a:rPr lang="zh-CN" altLang="zh-CN" sz="2800" kern="100" dirty="0">
                <a:latin typeface="Calibri" panose="020F0502020204030204" pitchFamily="34" charset="0"/>
                <a:cs typeface="Times New Roman" panose="02020603050405020304" pitchFamily="18" charset="0"/>
              </a:rPr>
              <a:t>靶的质子能量沉积图</a:t>
            </a:r>
          </a:p>
        </p:txBody>
      </p:sp>
      <p:pic>
        <p:nvPicPr>
          <p:cNvPr id="4" name="图片 3"/>
          <p:cNvPicPr/>
          <p:nvPr/>
        </p:nvPicPr>
        <p:blipFill>
          <a:blip r:embed="rId2">
            <a:extLst>
              <a:ext uri="{28A0092B-C50C-407E-A947-70E740481C1C}">
                <a14:useLocalDpi xmlns:a14="http://schemas.microsoft.com/office/drawing/2010/main" val="0"/>
              </a:ext>
            </a:extLst>
          </a:blip>
          <a:srcRect/>
          <a:stretch>
            <a:fillRect/>
          </a:stretch>
        </p:blipFill>
        <p:spPr bwMode="auto">
          <a:xfrm>
            <a:off x="-3473" y="2420888"/>
            <a:ext cx="9086774" cy="3664932"/>
          </a:xfrm>
          <a:prstGeom prst="rect">
            <a:avLst/>
          </a:prstGeom>
          <a:noFill/>
          <a:ln>
            <a:noFill/>
          </a:ln>
        </p:spPr>
      </p:pic>
    </p:spTree>
    <p:extLst>
      <p:ext uri="{BB962C8B-B14F-4D97-AF65-F5344CB8AC3E}">
        <p14:creationId xmlns:p14="http://schemas.microsoft.com/office/powerpoint/2010/main" val="60125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辐射防护设计</a:t>
            </a:r>
            <a:endParaRPr lang="zh-CN" altLang="en-US" dirty="0"/>
          </a:p>
        </p:txBody>
      </p:sp>
      <p:sp>
        <p:nvSpPr>
          <p:cNvPr id="3" name="内容占位符 2"/>
          <p:cNvSpPr>
            <a:spLocks noGrp="1"/>
          </p:cNvSpPr>
          <p:nvPr>
            <p:ph idx="1"/>
          </p:nvPr>
        </p:nvSpPr>
        <p:spPr/>
        <p:txBody>
          <a:bodyPr/>
          <a:lstStyle/>
          <a:p>
            <a:r>
              <a:rPr lang="zh-CN" altLang="zh-CN" sz="2800" dirty="0"/>
              <a:t>在靶体的束流入射面中心处开一个</a:t>
            </a:r>
            <a:r>
              <a:rPr lang="zh-CN" altLang="zh-CN" sz="2800" b="1" dirty="0"/>
              <a:t>圆台型凹口</a:t>
            </a:r>
            <a:r>
              <a:rPr lang="zh-CN" altLang="zh-CN" sz="2800" dirty="0"/>
              <a:t>，下底面（束流入射面）</a:t>
            </a:r>
            <a:r>
              <a:rPr lang="zh-CN" altLang="zh-CN" sz="2800" b="1" dirty="0"/>
              <a:t>直径</a:t>
            </a:r>
            <a:r>
              <a:rPr lang="en-US" altLang="zh-CN" sz="2800" b="1" dirty="0"/>
              <a:t>20mm</a:t>
            </a:r>
            <a:r>
              <a:rPr lang="zh-CN" altLang="zh-CN" sz="2800" b="1" dirty="0"/>
              <a:t>，上底面直径为</a:t>
            </a:r>
            <a:r>
              <a:rPr lang="en-US" altLang="zh-CN" sz="2800" b="1" dirty="0"/>
              <a:t>5mm</a:t>
            </a:r>
            <a:r>
              <a:rPr lang="zh-CN" altLang="zh-CN" sz="2800" b="1" dirty="0"/>
              <a:t>，深度为</a:t>
            </a:r>
            <a:r>
              <a:rPr lang="en-US" altLang="zh-CN" sz="2800" b="1" dirty="0"/>
              <a:t>10mm</a:t>
            </a:r>
            <a:r>
              <a:rPr lang="zh-CN" altLang="zh-CN" sz="2800" dirty="0" smtClean="0"/>
              <a:t>，</a:t>
            </a:r>
            <a:endParaRPr lang="en-US" altLang="zh-CN" sz="2800" dirty="0" smtClean="0"/>
          </a:p>
          <a:p>
            <a:endParaRPr lang="zh-CN" alt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49" y="2996952"/>
            <a:ext cx="8876847"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346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arn(inVertical)">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辐射防护设计</a:t>
            </a:r>
            <a:endParaRPr lang="zh-CN" altLang="en-US" dirty="0"/>
          </a:p>
        </p:txBody>
      </p:sp>
      <p:sp>
        <p:nvSpPr>
          <p:cNvPr id="3" name="内容占位符 2"/>
          <p:cNvSpPr>
            <a:spLocks noGrp="1"/>
          </p:cNvSpPr>
          <p:nvPr>
            <p:ph idx="1"/>
          </p:nvPr>
        </p:nvSpPr>
        <p:spPr/>
        <p:txBody>
          <a:bodyPr/>
          <a:lstStyle/>
          <a:p>
            <a:r>
              <a:rPr lang="zh-CN" altLang="zh-CN" sz="2800" dirty="0"/>
              <a:t>开槽结构主要是用于减少质子的背向散射，通过模拟计算其背向散射的初始质子数量减少</a:t>
            </a:r>
            <a:r>
              <a:rPr lang="en-US" altLang="zh-CN" sz="2800" b="1" dirty="0"/>
              <a:t>90%</a:t>
            </a:r>
            <a:r>
              <a:rPr lang="zh-CN" altLang="zh-CN" sz="2800" dirty="0"/>
              <a:t>左右</a:t>
            </a:r>
            <a:r>
              <a:rPr lang="zh-CN" altLang="zh-CN" sz="2800" dirty="0" smtClean="0"/>
              <a:t>。</a:t>
            </a:r>
            <a:endParaRPr lang="en-US" altLang="zh-CN" sz="2800" kern="100" dirty="0" smtClean="0">
              <a:latin typeface="Calibri" panose="020F0502020204030204" pitchFamily="34" charset="0"/>
              <a:cs typeface="Times New Roman" panose="02020603050405020304" pitchFamily="18" charset="0"/>
            </a:endParaRPr>
          </a:p>
          <a:p>
            <a:endParaRPr lang="zh-CN" altLang="en-US" dirty="0"/>
          </a:p>
        </p:txBody>
      </p:sp>
      <p:grpSp>
        <p:nvGrpSpPr>
          <p:cNvPr id="7" name="组合 6"/>
          <p:cNvGrpSpPr/>
          <p:nvPr/>
        </p:nvGrpSpPr>
        <p:grpSpPr>
          <a:xfrm>
            <a:off x="2339752" y="2276872"/>
            <a:ext cx="4968552" cy="3726414"/>
            <a:chOff x="1979712" y="1124744"/>
            <a:chExt cx="5280586" cy="3960439"/>
          </a:xfrm>
        </p:grpSpPr>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l="8849" t="9014" r="12402" b="6478"/>
            <a:stretch/>
          </p:blipFill>
          <p:spPr>
            <a:xfrm>
              <a:off x="1979712" y="1124744"/>
              <a:ext cx="5280586" cy="3960439"/>
            </a:xfrm>
            <a:prstGeom prst="rect">
              <a:avLst/>
            </a:prstGeom>
          </p:spPr>
        </p:pic>
        <p:cxnSp>
          <p:nvCxnSpPr>
            <p:cNvPr id="9" name="直接连接符 8"/>
            <p:cNvCxnSpPr/>
            <p:nvPr/>
          </p:nvCxnSpPr>
          <p:spPr>
            <a:xfrm>
              <a:off x="3965456" y="1336576"/>
              <a:ext cx="0" cy="3312368"/>
            </a:xfrm>
            <a:prstGeom prst="line">
              <a:avLst/>
            </a:prstGeom>
            <a:ln w="15875">
              <a:solidFill>
                <a:srgbClr val="FF0000"/>
              </a:solidFill>
              <a:prstDash val="dashDot"/>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2771800" y="6165304"/>
            <a:ext cx="4339650" cy="369332"/>
          </a:xfrm>
          <a:prstGeom prst="rect">
            <a:avLst/>
          </a:prstGeom>
        </p:spPr>
        <p:txBody>
          <a:bodyPr wrap="none">
            <a:spAutoFit/>
          </a:bodyPr>
          <a:lstStyle/>
          <a:p>
            <a:r>
              <a:rPr lang="zh-CN" altLang="en-US" kern="100" dirty="0">
                <a:latin typeface="Calibri" panose="020F0502020204030204" pitchFamily="34" charset="0"/>
                <a:cs typeface="Times New Roman" panose="02020603050405020304" pitchFamily="18" charset="0"/>
              </a:rPr>
              <a:t>不同开槽深度对减少背向粒子散射的效果</a:t>
            </a:r>
            <a:endParaRPr lang="zh-CN" altLang="zh-CN"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069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836712"/>
            <a:ext cx="8686800" cy="5111973"/>
          </a:xfrm>
        </p:spPr>
        <p:txBody>
          <a:bodyPr/>
          <a:lstStyle/>
          <a:p>
            <a:r>
              <a:rPr lang="zh-CN" altLang="zh-CN" sz="2800" dirty="0" smtClean="0"/>
              <a:t>束流</a:t>
            </a:r>
            <a:r>
              <a:rPr lang="zh-CN" altLang="zh-CN" sz="2800" dirty="0"/>
              <a:t>闸落下后一个</a:t>
            </a:r>
            <a:r>
              <a:rPr lang="en-US" altLang="zh-CN" sz="2800" dirty="0"/>
              <a:t>spill</a:t>
            </a:r>
            <a:r>
              <a:rPr lang="zh-CN" altLang="zh-CN" sz="2800" dirty="0"/>
              <a:t>带来的剂量仅为</a:t>
            </a:r>
            <a:r>
              <a:rPr lang="en-US" altLang="zh-CN" sz="2800" dirty="0"/>
              <a:t>3μSv</a:t>
            </a:r>
            <a:r>
              <a:rPr lang="zh-CN" altLang="zh-CN" sz="2800" dirty="0" smtClean="0"/>
              <a:t>左右</a:t>
            </a:r>
            <a:r>
              <a:rPr lang="zh-CN" altLang="zh-CN" sz="2800" dirty="0"/>
              <a:t>（束流出墙处），病人处约</a:t>
            </a:r>
            <a:r>
              <a:rPr lang="en-US" altLang="zh-CN" sz="2800" dirty="0"/>
              <a:t>1μSv</a:t>
            </a:r>
            <a:r>
              <a:rPr lang="zh-CN" altLang="zh-CN" sz="2800" dirty="0" smtClean="0"/>
              <a:t>；</a:t>
            </a:r>
            <a:endParaRPr lang="en-US" altLang="zh-CN" sz="2800" dirty="0" smtClean="0"/>
          </a:p>
          <a:p>
            <a:r>
              <a:rPr lang="zh-CN" altLang="zh-CN" sz="2800" dirty="0"/>
              <a:t>剂量率较高出墙处高达</a:t>
            </a:r>
            <a:r>
              <a:rPr lang="en-US" altLang="zh-CN" sz="2800" dirty="0"/>
              <a:t>2mSv/h~3mSv/h</a:t>
            </a:r>
            <a:r>
              <a:rPr lang="zh-CN" altLang="zh-CN" sz="2800" dirty="0"/>
              <a:t>，病人处也有几百个</a:t>
            </a:r>
            <a:r>
              <a:rPr lang="en-US" altLang="zh-CN" sz="2800" dirty="0" err="1"/>
              <a:t>μSv</a:t>
            </a:r>
            <a:r>
              <a:rPr lang="en-US" altLang="zh-CN" sz="2800" dirty="0"/>
              <a:t>/h</a:t>
            </a:r>
            <a:r>
              <a:rPr lang="zh-CN" altLang="zh-CN" sz="2800" dirty="0" smtClean="0"/>
              <a:t>。</a:t>
            </a:r>
            <a:endParaRPr lang="en-US" altLang="zh-CN" sz="2800" dirty="0" smtClean="0"/>
          </a:p>
          <a:p>
            <a:r>
              <a:rPr lang="zh-CN" altLang="zh-CN" sz="2800" dirty="0" smtClean="0"/>
              <a:t>该</a:t>
            </a:r>
            <a:r>
              <a:rPr lang="zh-CN" altLang="zh-CN" sz="2800" dirty="0"/>
              <a:t>非预期辐射剂量满足事故工况下的剂量管理限值。</a:t>
            </a:r>
            <a:endParaRPr lang="en-US" altLang="zh-CN" sz="2800" dirty="0" smtClean="0"/>
          </a:p>
          <a:p>
            <a:endParaRPr lang="zh-CN" altLang="en-US" sz="2800" dirty="0"/>
          </a:p>
          <a:p>
            <a:endParaRPr lang="zh-CN" altLang="en-US" dirty="0"/>
          </a:p>
        </p:txBody>
      </p:sp>
      <p:sp>
        <p:nvSpPr>
          <p:cNvPr id="6" name="标题 1"/>
          <p:cNvSpPr>
            <a:spLocks noGrp="1"/>
          </p:cNvSpPr>
          <p:nvPr>
            <p:ph type="title"/>
          </p:nvPr>
        </p:nvSpPr>
        <p:spPr>
          <a:xfrm>
            <a:off x="3563938" y="143991"/>
            <a:ext cx="5580062" cy="620713"/>
          </a:xfrm>
        </p:spPr>
        <p:txBody>
          <a:bodyPr/>
          <a:lstStyle/>
          <a:p>
            <a:r>
              <a:rPr lang="zh-CN" altLang="zh-CN" b="1" dirty="0"/>
              <a:t>辐射防护设计</a:t>
            </a:r>
            <a:endParaRPr lang="zh-CN" altLang="en-US" dirty="0"/>
          </a:p>
        </p:txBody>
      </p:sp>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28350" t="15750" r="22038" b="10226"/>
          <a:stretch/>
        </p:blipFill>
        <p:spPr>
          <a:xfrm>
            <a:off x="755576" y="3290649"/>
            <a:ext cx="2808312" cy="3142635"/>
          </a:xfrm>
          <a:prstGeom prst="rect">
            <a:avLst/>
          </a:prstGeom>
        </p:spPr>
      </p:pic>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l="21958" t="8670" r="13735" b="1004"/>
          <a:stretch/>
        </p:blipFill>
        <p:spPr>
          <a:xfrm>
            <a:off x="5684993" y="3290649"/>
            <a:ext cx="2631423" cy="2952328"/>
          </a:xfrm>
          <a:prstGeom prst="rect">
            <a:avLst/>
          </a:prstGeom>
        </p:spPr>
      </p:pic>
      <p:sp>
        <p:nvSpPr>
          <p:cNvPr id="9" name="文本框 6"/>
          <p:cNvSpPr txBox="1"/>
          <p:nvPr/>
        </p:nvSpPr>
        <p:spPr>
          <a:xfrm>
            <a:off x="3995936" y="3497581"/>
            <a:ext cx="1218603" cy="338554"/>
          </a:xfrm>
          <a:prstGeom prst="rect">
            <a:avLst/>
          </a:prstGeom>
          <a:noFill/>
        </p:spPr>
        <p:txBody>
          <a:bodyPr wrap="none" rtlCol="0">
            <a:spAutoFit/>
          </a:bodyPr>
          <a:lstStyle/>
          <a:p>
            <a:r>
              <a:rPr lang="zh-CN" altLang="en-US" sz="1600" b="1" dirty="0" smtClean="0"/>
              <a:t>治疗床位置</a:t>
            </a:r>
            <a:endParaRPr lang="zh-CN" altLang="en-US" sz="1600" b="1" dirty="0"/>
          </a:p>
        </p:txBody>
      </p:sp>
      <p:cxnSp>
        <p:nvCxnSpPr>
          <p:cNvPr id="10" name="直接箭头连接符 9"/>
          <p:cNvCxnSpPr/>
          <p:nvPr/>
        </p:nvCxnSpPr>
        <p:spPr>
          <a:xfrm flipH="1" flipV="1">
            <a:off x="1979712" y="3422036"/>
            <a:ext cx="2088232" cy="2448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9" idx="3"/>
          </p:cNvCxnSpPr>
          <p:nvPr/>
        </p:nvCxnSpPr>
        <p:spPr>
          <a:xfrm flipV="1">
            <a:off x="5214539" y="3422036"/>
            <a:ext cx="1580978" cy="2448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374902" y="6444044"/>
            <a:ext cx="1569660" cy="369332"/>
          </a:xfrm>
          <a:prstGeom prst="rect">
            <a:avLst/>
          </a:prstGeom>
        </p:spPr>
        <p:txBody>
          <a:bodyPr wrap="none">
            <a:spAutoFit/>
          </a:bodyPr>
          <a:lstStyle/>
          <a:p>
            <a:r>
              <a:rPr lang="zh-CN" altLang="en-US" dirty="0"/>
              <a:t>累积</a:t>
            </a:r>
            <a:r>
              <a:rPr lang="zh-CN" altLang="en-US" dirty="0" smtClean="0"/>
              <a:t>剂量</a:t>
            </a:r>
            <a:r>
              <a:rPr lang="en-US" altLang="zh-CN" dirty="0" smtClean="0"/>
              <a:t>/spill</a:t>
            </a:r>
            <a:endParaRPr lang="zh-CN" altLang="en-US" dirty="0"/>
          </a:p>
        </p:txBody>
      </p:sp>
      <p:sp>
        <p:nvSpPr>
          <p:cNvPr id="13" name="矩形 12"/>
          <p:cNvSpPr/>
          <p:nvPr/>
        </p:nvSpPr>
        <p:spPr>
          <a:xfrm>
            <a:off x="6010687" y="6444044"/>
            <a:ext cx="1800493" cy="369332"/>
          </a:xfrm>
          <a:prstGeom prst="rect">
            <a:avLst/>
          </a:prstGeom>
        </p:spPr>
        <p:txBody>
          <a:bodyPr wrap="none">
            <a:spAutoFit/>
          </a:bodyPr>
          <a:lstStyle/>
          <a:p>
            <a:r>
              <a:rPr lang="zh-CN" altLang="en-US" dirty="0"/>
              <a:t>瞬时</a:t>
            </a:r>
            <a:r>
              <a:rPr lang="zh-CN" altLang="en-US" dirty="0" smtClean="0"/>
              <a:t>剂量率</a:t>
            </a:r>
            <a:r>
              <a:rPr lang="en-US" altLang="zh-CN" dirty="0" smtClean="0"/>
              <a:t>/spill</a:t>
            </a:r>
            <a:endParaRPr lang="zh-CN" altLang="en-US" dirty="0"/>
          </a:p>
        </p:txBody>
      </p:sp>
      <p:sp>
        <p:nvSpPr>
          <p:cNvPr id="14" name="文本框 15"/>
          <p:cNvSpPr txBox="1"/>
          <p:nvPr/>
        </p:nvSpPr>
        <p:spPr>
          <a:xfrm>
            <a:off x="4004667" y="5040327"/>
            <a:ext cx="1218603" cy="338554"/>
          </a:xfrm>
          <a:prstGeom prst="rect">
            <a:avLst/>
          </a:prstGeom>
          <a:noFill/>
        </p:spPr>
        <p:txBody>
          <a:bodyPr wrap="none" rtlCol="0">
            <a:spAutoFit/>
          </a:bodyPr>
          <a:lstStyle/>
          <a:p>
            <a:r>
              <a:rPr lang="zh-CN" altLang="en-US" sz="1600" b="1" dirty="0" smtClean="0"/>
              <a:t>束流出墙处</a:t>
            </a:r>
            <a:endParaRPr lang="zh-CN" altLang="en-US" sz="1600" b="1" dirty="0"/>
          </a:p>
        </p:txBody>
      </p:sp>
      <p:cxnSp>
        <p:nvCxnSpPr>
          <p:cNvPr id="15" name="直接箭头连接符 14"/>
          <p:cNvCxnSpPr/>
          <p:nvPr/>
        </p:nvCxnSpPr>
        <p:spPr>
          <a:xfrm flipH="1" flipV="1">
            <a:off x="1979712" y="4946833"/>
            <a:ext cx="2096963" cy="2627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V="1">
            <a:off x="5223270" y="4861966"/>
            <a:ext cx="1572247" cy="40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83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par>
                                <p:cTn id="33" presetID="16" presetClass="entr" presetSubtype="21"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par>
                                <p:cTn id="36" presetID="16" presetClass="entr" presetSubtype="21"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sz="2800" dirty="0"/>
              <a:t> 真空管道内剂量</a:t>
            </a:r>
            <a:r>
              <a:rPr lang="en-US" altLang="zh-CN" sz="2800" dirty="0"/>
              <a:t>/</a:t>
            </a:r>
            <a:r>
              <a:rPr lang="zh-CN" altLang="en-US" sz="2800" dirty="0"/>
              <a:t>剂量率衰减情况</a:t>
            </a:r>
          </a:p>
        </p:txBody>
      </p:sp>
      <p:sp>
        <p:nvSpPr>
          <p:cNvPr id="6" name="标题 1"/>
          <p:cNvSpPr>
            <a:spLocks noGrp="1"/>
          </p:cNvSpPr>
          <p:nvPr>
            <p:ph type="title"/>
          </p:nvPr>
        </p:nvSpPr>
        <p:spPr>
          <a:xfrm>
            <a:off x="3563938" y="143991"/>
            <a:ext cx="5580062" cy="620713"/>
          </a:xfrm>
        </p:spPr>
        <p:txBody>
          <a:bodyPr/>
          <a:lstStyle/>
          <a:p>
            <a:r>
              <a:rPr lang="zh-CN" altLang="zh-CN" b="1" dirty="0"/>
              <a:t>辐射防护设计</a:t>
            </a:r>
            <a:endParaRPr lang="zh-CN" altLang="en-US" dirty="0"/>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492895"/>
            <a:ext cx="3965860" cy="2974395"/>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2492896"/>
            <a:ext cx="4020059" cy="3015044"/>
          </a:xfrm>
          <a:prstGeom prst="rect">
            <a:avLst/>
          </a:prstGeom>
        </p:spPr>
      </p:pic>
      <p:cxnSp>
        <p:nvCxnSpPr>
          <p:cNvPr id="9" name="直接连接符 8"/>
          <p:cNvCxnSpPr/>
          <p:nvPr/>
        </p:nvCxnSpPr>
        <p:spPr>
          <a:xfrm>
            <a:off x="2188283" y="2924944"/>
            <a:ext cx="0" cy="21602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61436" y="2852936"/>
            <a:ext cx="902811" cy="307777"/>
          </a:xfrm>
          <a:prstGeom prst="rect">
            <a:avLst/>
          </a:prstGeom>
          <a:noFill/>
        </p:spPr>
        <p:txBody>
          <a:bodyPr wrap="none" rtlCol="0">
            <a:spAutoFit/>
          </a:bodyPr>
          <a:lstStyle/>
          <a:p>
            <a:r>
              <a:rPr lang="zh-CN" altLang="en-US" sz="1400" b="1" dirty="0" smtClean="0"/>
              <a:t>屏蔽墙内</a:t>
            </a:r>
            <a:endParaRPr lang="zh-CN" altLang="en-US" sz="1400" b="1" dirty="0"/>
          </a:p>
        </p:txBody>
      </p:sp>
      <p:sp>
        <p:nvSpPr>
          <p:cNvPr id="11" name="文本框 10"/>
          <p:cNvSpPr txBox="1"/>
          <p:nvPr/>
        </p:nvSpPr>
        <p:spPr>
          <a:xfrm>
            <a:off x="2512320" y="4437112"/>
            <a:ext cx="902811" cy="307777"/>
          </a:xfrm>
          <a:prstGeom prst="rect">
            <a:avLst/>
          </a:prstGeom>
          <a:noFill/>
        </p:spPr>
        <p:txBody>
          <a:bodyPr wrap="none" rtlCol="0">
            <a:spAutoFit/>
          </a:bodyPr>
          <a:lstStyle/>
          <a:p>
            <a:r>
              <a:rPr lang="zh-CN" altLang="en-US" sz="1400" b="1" dirty="0" smtClean="0"/>
              <a:t>屏蔽墙外</a:t>
            </a:r>
            <a:endParaRPr lang="zh-CN" altLang="en-US" sz="1400" b="1" dirty="0"/>
          </a:p>
        </p:txBody>
      </p:sp>
      <p:cxnSp>
        <p:nvCxnSpPr>
          <p:cNvPr id="12" name="直接连接符 11"/>
          <p:cNvCxnSpPr/>
          <p:nvPr/>
        </p:nvCxnSpPr>
        <p:spPr>
          <a:xfrm>
            <a:off x="6876256" y="2924944"/>
            <a:ext cx="0" cy="21602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825785" y="2852936"/>
            <a:ext cx="902811" cy="307777"/>
          </a:xfrm>
          <a:prstGeom prst="rect">
            <a:avLst/>
          </a:prstGeom>
          <a:noFill/>
        </p:spPr>
        <p:txBody>
          <a:bodyPr wrap="none" rtlCol="0">
            <a:spAutoFit/>
          </a:bodyPr>
          <a:lstStyle/>
          <a:p>
            <a:r>
              <a:rPr lang="zh-CN" altLang="en-US" sz="1400" b="1" dirty="0" smtClean="0"/>
              <a:t>屏蔽墙内</a:t>
            </a:r>
            <a:endParaRPr lang="zh-CN" altLang="en-US" sz="1400" b="1" dirty="0"/>
          </a:p>
        </p:txBody>
      </p:sp>
      <p:sp>
        <p:nvSpPr>
          <p:cNvPr id="14" name="文本框 13"/>
          <p:cNvSpPr txBox="1"/>
          <p:nvPr/>
        </p:nvSpPr>
        <p:spPr>
          <a:xfrm>
            <a:off x="7376669" y="4437112"/>
            <a:ext cx="902811" cy="307777"/>
          </a:xfrm>
          <a:prstGeom prst="rect">
            <a:avLst/>
          </a:prstGeom>
          <a:noFill/>
        </p:spPr>
        <p:txBody>
          <a:bodyPr wrap="none" rtlCol="0">
            <a:spAutoFit/>
          </a:bodyPr>
          <a:lstStyle/>
          <a:p>
            <a:r>
              <a:rPr lang="zh-CN" altLang="en-US" sz="1400" b="1" dirty="0" smtClean="0"/>
              <a:t>屏蔽墙外</a:t>
            </a:r>
            <a:endParaRPr lang="zh-CN" altLang="en-US" sz="1400" b="1" dirty="0"/>
          </a:p>
        </p:txBody>
      </p:sp>
      <p:sp>
        <p:nvSpPr>
          <p:cNvPr id="15" name="矩形 14"/>
          <p:cNvSpPr/>
          <p:nvPr/>
        </p:nvSpPr>
        <p:spPr>
          <a:xfrm>
            <a:off x="1306317" y="5467291"/>
            <a:ext cx="1569660" cy="369332"/>
          </a:xfrm>
          <a:prstGeom prst="rect">
            <a:avLst/>
          </a:prstGeom>
        </p:spPr>
        <p:txBody>
          <a:bodyPr wrap="none">
            <a:spAutoFit/>
          </a:bodyPr>
          <a:lstStyle/>
          <a:p>
            <a:r>
              <a:rPr lang="zh-CN" altLang="en-US" dirty="0"/>
              <a:t>累积</a:t>
            </a:r>
            <a:r>
              <a:rPr lang="zh-CN" altLang="en-US" dirty="0" smtClean="0"/>
              <a:t>剂量</a:t>
            </a:r>
            <a:r>
              <a:rPr lang="en-US" altLang="zh-CN" dirty="0" smtClean="0"/>
              <a:t>/spill</a:t>
            </a:r>
            <a:endParaRPr lang="zh-CN" altLang="en-US" dirty="0"/>
          </a:p>
        </p:txBody>
      </p:sp>
      <p:sp>
        <p:nvSpPr>
          <p:cNvPr id="16" name="矩形 15"/>
          <p:cNvSpPr/>
          <p:nvPr/>
        </p:nvSpPr>
        <p:spPr>
          <a:xfrm>
            <a:off x="5985364" y="5507940"/>
            <a:ext cx="1800493" cy="369332"/>
          </a:xfrm>
          <a:prstGeom prst="rect">
            <a:avLst/>
          </a:prstGeom>
        </p:spPr>
        <p:txBody>
          <a:bodyPr wrap="none">
            <a:spAutoFit/>
          </a:bodyPr>
          <a:lstStyle/>
          <a:p>
            <a:r>
              <a:rPr lang="zh-CN" altLang="en-US" dirty="0"/>
              <a:t>瞬时</a:t>
            </a:r>
            <a:r>
              <a:rPr lang="zh-CN" altLang="en-US" dirty="0" smtClean="0"/>
              <a:t>剂量率</a:t>
            </a:r>
            <a:r>
              <a:rPr lang="en-US" altLang="zh-CN" dirty="0" smtClean="0"/>
              <a:t>/spill</a:t>
            </a:r>
            <a:endParaRPr lang="zh-CN" altLang="en-US" dirty="0"/>
          </a:p>
        </p:txBody>
      </p:sp>
    </p:spTree>
    <p:extLst>
      <p:ext uri="{BB962C8B-B14F-4D97-AF65-F5344CB8AC3E}">
        <p14:creationId xmlns:p14="http://schemas.microsoft.com/office/powerpoint/2010/main" val="163340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16" presetClass="entr" presetSubtype="21"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sz="2800" dirty="0" smtClean="0"/>
              <a:t>束流</a:t>
            </a:r>
            <a:r>
              <a:rPr lang="zh-CN" altLang="zh-CN" sz="2800" dirty="0"/>
              <a:t>闸的结构设计上总体分为三部分</a:t>
            </a:r>
            <a:r>
              <a:rPr lang="zh-CN" altLang="zh-CN" sz="2800" dirty="0" smtClean="0"/>
              <a:t>：</a:t>
            </a:r>
            <a:r>
              <a:rPr lang="zh-CN" altLang="zh-CN" sz="2800" b="1" dirty="0" smtClean="0"/>
              <a:t>提升</a:t>
            </a:r>
            <a:r>
              <a:rPr lang="zh-CN" altLang="zh-CN" sz="2800" b="1" dirty="0"/>
              <a:t>机构组件</a:t>
            </a:r>
            <a:r>
              <a:rPr lang="zh-CN" altLang="zh-CN" sz="2800" dirty="0" smtClean="0"/>
              <a:t>、</a:t>
            </a:r>
            <a:r>
              <a:rPr lang="zh-CN" altLang="zh-CN" sz="2800" b="1" dirty="0" smtClean="0"/>
              <a:t>铜</a:t>
            </a:r>
            <a:r>
              <a:rPr lang="zh-CN" altLang="zh-CN" sz="2800" b="1" dirty="0"/>
              <a:t>挡块组件</a:t>
            </a:r>
            <a:r>
              <a:rPr lang="zh-CN" altLang="zh-CN" sz="2800" dirty="0" smtClean="0"/>
              <a:t>、</a:t>
            </a:r>
            <a:r>
              <a:rPr lang="zh-CN" altLang="zh-CN" sz="2800" b="1" dirty="0" smtClean="0"/>
              <a:t>真空室</a:t>
            </a:r>
            <a:r>
              <a:rPr lang="zh-CN" altLang="zh-CN" sz="2800" b="1" dirty="0"/>
              <a:t>装配组件</a:t>
            </a:r>
            <a:r>
              <a:rPr lang="zh-CN" altLang="zh-CN" sz="2800" dirty="0" smtClean="0"/>
              <a:t>。</a:t>
            </a:r>
            <a:endParaRPr lang="en-US" altLang="zh-CN" sz="2800" dirty="0" smtClean="0"/>
          </a:p>
          <a:p>
            <a:r>
              <a:rPr lang="zh-CN" altLang="zh-CN" sz="2800" dirty="0" smtClean="0"/>
              <a:t>组合体</a:t>
            </a:r>
            <a:r>
              <a:rPr lang="zh-CN" altLang="zh-CN" sz="2800" dirty="0"/>
              <a:t>整体高度约</a:t>
            </a:r>
            <a:r>
              <a:rPr lang="en-US" altLang="zh-CN" sz="2800" dirty="0"/>
              <a:t>1070mm</a:t>
            </a:r>
            <a:r>
              <a:rPr lang="zh-CN" altLang="zh-CN" sz="2800" dirty="0"/>
              <a:t>，总重约</a:t>
            </a:r>
            <a:r>
              <a:rPr lang="en-US" altLang="zh-CN" sz="2800" dirty="0"/>
              <a:t>150kg</a:t>
            </a:r>
            <a:r>
              <a:rPr lang="zh-CN" altLang="zh-CN" sz="2800" dirty="0"/>
              <a:t>，真空腔体长度为</a:t>
            </a:r>
            <a:r>
              <a:rPr lang="en-US" altLang="zh-CN" sz="2800" dirty="0"/>
              <a:t>270mm</a:t>
            </a:r>
            <a:r>
              <a:rPr lang="zh-CN" altLang="zh-CN" sz="2800" dirty="0"/>
              <a:t>，腔体外径</a:t>
            </a:r>
            <a:r>
              <a:rPr lang="en-US" altLang="zh-CN" sz="2800" dirty="0"/>
              <a:t>356mm</a:t>
            </a:r>
            <a:r>
              <a:rPr lang="zh-CN" altLang="zh-CN" sz="2800" dirty="0" smtClean="0"/>
              <a:t>。</a:t>
            </a:r>
            <a:endParaRPr lang="en-US" altLang="zh-CN" sz="2800" dirty="0" smtClean="0"/>
          </a:p>
          <a:p>
            <a:r>
              <a:rPr lang="zh-CN" altLang="zh-CN" sz="2800" dirty="0" smtClean="0"/>
              <a:t>利用</a:t>
            </a:r>
            <a:r>
              <a:rPr lang="zh-CN" altLang="zh-CN" sz="2800" dirty="0"/>
              <a:t>三个</a:t>
            </a:r>
            <a:r>
              <a:rPr lang="en-US" altLang="zh-CN" sz="2800" dirty="0"/>
              <a:t>U</a:t>
            </a:r>
            <a:r>
              <a:rPr lang="zh-CN" altLang="zh-CN" sz="2800" dirty="0"/>
              <a:t>型铜块作为靶体的导向定位块</a:t>
            </a:r>
            <a:r>
              <a:rPr lang="zh-CN" altLang="zh-CN" sz="2800" dirty="0" smtClean="0"/>
              <a:t>。</a:t>
            </a:r>
            <a:endParaRPr lang="en-US" altLang="zh-CN" sz="2800" dirty="0" smtClean="0"/>
          </a:p>
          <a:p>
            <a:endParaRPr lang="en-US" altLang="zh-CN" sz="2400" dirty="0" smtClean="0"/>
          </a:p>
          <a:p>
            <a:r>
              <a:rPr lang="zh-CN" altLang="zh-CN" sz="2800" dirty="0" smtClean="0"/>
              <a:t>机械</a:t>
            </a:r>
            <a:r>
              <a:rPr lang="zh-CN" altLang="zh-CN" sz="2800" dirty="0"/>
              <a:t>准直测量精度要求达到</a:t>
            </a:r>
            <a:r>
              <a:rPr lang="en-US" altLang="zh-CN" sz="2800" dirty="0"/>
              <a:t>200μm</a:t>
            </a:r>
            <a:r>
              <a:rPr lang="zh-CN" altLang="zh-CN" sz="2800" dirty="0"/>
              <a:t>，</a:t>
            </a:r>
            <a:endParaRPr lang="en-US" altLang="zh-CN" sz="2800" dirty="0"/>
          </a:p>
          <a:p>
            <a:r>
              <a:rPr lang="zh-CN" altLang="zh-CN" sz="2800" dirty="0"/>
              <a:t>铜块连接杆轴线与运动机构下法兰的垂直度小于</a:t>
            </a:r>
            <a:r>
              <a:rPr lang="en-US" altLang="zh-CN" sz="2800" dirty="0"/>
              <a:t>±0.15mm</a:t>
            </a:r>
            <a:r>
              <a:rPr lang="zh-CN" altLang="zh-CN" sz="2800" dirty="0"/>
              <a:t>，</a:t>
            </a:r>
            <a:endParaRPr lang="en-US" altLang="zh-CN" sz="2800" dirty="0"/>
          </a:p>
          <a:p>
            <a:r>
              <a:rPr lang="zh-CN" altLang="zh-CN" sz="2800" dirty="0"/>
              <a:t>运动导向机构满足活动块位置精度</a:t>
            </a:r>
            <a:r>
              <a:rPr lang="en-US" altLang="zh-CN" sz="2800" dirty="0"/>
              <a:t>±0.2mm</a:t>
            </a:r>
          </a:p>
          <a:p>
            <a:r>
              <a:rPr lang="zh-CN" altLang="zh-CN" sz="2800" dirty="0"/>
              <a:t>重复精度</a:t>
            </a:r>
            <a:r>
              <a:rPr lang="en-US" altLang="zh-CN" sz="2800" dirty="0"/>
              <a:t>±0.3mm</a:t>
            </a:r>
            <a:r>
              <a:rPr lang="zh-CN" altLang="zh-CN" sz="2800" dirty="0"/>
              <a:t>。</a:t>
            </a:r>
          </a:p>
          <a:p>
            <a:endParaRPr lang="zh-CN" altLang="zh-CN" sz="2400" dirty="0"/>
          </a:p>
          <a:p>
            <a:endParaRPr lang="zh-CN" altLang="en-US" dirty="0"/>
          </a:p>
        </p:txBody>
      </p:sp>
      <p:sp>
        <p:nvSpPr>
          <p:cNvPr id="4" name="标题 1"/>
          <p:cNvSpPr>
            <a:spLocks noGrp="1"/>
          </p:cNvSpPr>
          <p:nvPr>
            <p:ph type="title"/>
          </p:nvPr>
        </p:nvSpPr>
        <p:spPr>
          <a:xfrm>
            <a:off x="3563938" y="143991"/>
            <a:ext cx="5580062" cy="620713"/>
          </a:xfrm>
        </p:spPr>
        <p:txBody>
          <a:bodyPr/>
          <a:lstStyle/>
          <a:p>
            <a:pPr lvl="1" algn="ctr" rtl="0">
              <a:spcBef>
                <a:spcPct val="0"/>
              </a:spcBef>
            </a:pPr>
            <a:r>
              <a:rPr lang="zh-CN" altLang="zh-CN" sz="2800" b="1" dirty="0" smtClean="0"/>
              <a:t>机械驱动设计</a:t>
            </a:r>
            <a:endParaRPr lang="zh-CN" altLang="en-US" sz="2800" dirty="0"/>
          </a:p>
        </p:txBody>
      </p:sp>
    </p:spTree>
    <p:extLst>
      <p:ext uri="{BB962C8B-B14F-4D97-AF65-F5344CB8AC3E}">
        <p14:creationId xmlns:p14="http://schemas.microsoft.com/office/powerpoint/2010/main" val="178819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arn(inVertical)">
                                      <p:cBhvr>
                                        <p:cTn id="24" dur="500"/>
                                        <p:tgtEl>
                                          <p:spTgt spid="3">
                                            <p:txEl>
                                              <p:pRg st="6" end="6"/>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arn(inVertical)">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D:\SINAP工作相关\4.首台国产质子治疗示范装置\4.3-其他子系统设计汇总\机械加工系统：束流闸&amp;Abort系统\束流闸beam stopper\靶体位置.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8185" y="3055274"/>
            <a:ext cx="2831727" cy="3830110"/>
          </a:xfrm>
          <a:prstGeom prst="rect">
            <a:avLst/>
          </a:prstGeom>
          <a:noFill/>
          <a:ln>
            <a:noFill/>
          </a:ln>
        </p:spPr>
      </p:pic>
      <p:sp>
        <p:nvSpPr>
          <p:cNvPr id="3" name="内容占位符 2"/>
          <p:cNvSpPr>
            <a:spLocks noGrp="1"/>
          </p:cNvSpPr>
          <p:nvPr>
            <p:ph idx="1"/>
          </p:nvPr>
        </p:nvSpPr>
        <p:spPr/>
        <p:txBody>
          <a:bodyPr/>
          <a:lstStyle/>
          <a:p>
            <a:pPr marL="342900" lvl="1" indent="-342900">
              <a:lnSpc>
                <a:spcPct val="125000"/>
              </a:lnSpc>
              <a:buFont typeface="Arial" pitchFamily="34" charset="0"/>
              <a:buChar char="•"/>
            </a:pPr>
            <a:r>
              <a:rPr lang="zh-CN" altLang="zh-CN" dirty="0" smtClean="0"/>
              <a:t>综合</a:t>
            </a:r>
            <a:r>
              <a:rPr lang="zh-CN" altLang="zh-CN" dirty="0"/>
              <a:t>考虑使用频率、动作时间要求、使用寿命、故障率等因素</a:t>
            </a:r>
            <a:r>
              <a:rPr lang="zh-CN" altLang="zh-CN" dirty="0" smtClean="0"/>
              <a:t>，采用</a:t>
            </a:r>
            <a:r>
              <a:rPr lang="zh-CN" altLang="zh-CN" b="1" dirty="0">
                <a:solidFill>
                  <a:srgbClr val="FF0000"/>
                </a:solidFill>
              </a:rPr>
              <a:t>气缸驱动</a:t>
            </a:r>
            <a:r>
              <a:rPr lang="zh-CN" altLang="zh-CN" dirty="0"/>
              <a:t>方式来实现束流闸铜挡块的提落。</a:t>
            </a:r>
          </a:p>
          <a:p>
            <a:endParaRPr lang="zh-CN" altLang="en-US" sz="2000" dirty="0"/>
          </a:p>
        </p:txBody>
      </p:sp>
      <p:pic>
        <p:nvPicPr>
          <p:cNvPr id="5" name="图片 4" descr="D:\SINAP工作相关\4.首台国产质子治疗示范装置\4.3-其他子系统设计汇总\机械加工系统：束流闸&amp;Abort系统\束流闸beam stopper\束流闸jpg图\提升组件 ass—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2971818"/>
            <a:ext cx="1800200" cy="3841558"/>
          </a:xfrm>
          <a:prstGeom prst="rect">
            <a:avLst/>
          </a:prstGeom>
          <a:noFill/>
          <a:ln>
            <a:noFill/>
          </a:ln>
        </p:spPr>
      </p:pic>
      <p:sp>
        <p:nvSpPr>
          <p:cNvPr id="6" name="标题 1"/>
          <p:cNvSpPr>
            <a:spLocks noGrp="1"/>
          </p:cNvSpPr>
          <p:nvPr>
            <p:ph type="title"/>
          </p:nvPr>
        </p:nvSpPr>
        <p:spPr>
          <a:xfrm>
            <a:off x="3563938" y="143991"/>
            <a:ext cx="5580062" cy="620713"/>
          </a:xfrm>
        </p:spPr>
        <p:txBody>
          <a:bodyPr/>
          <a:lstStyle/>
          <a:p>
            <a:pPr lvl="1" algn="ctr" rtl="0">
              <a:spcBef>
                <a:spcPct val="0"/>
              </a:spcBef>
            </a:pPr>
            <a:r>
              <a:rPr lang="zh-CN" altLang="zh-CN" sz="2800" b="1" dirty="0" smtClean="0"/>
              <a:t>机械驱动设计</a:t>
            </a:r>
            <a:endParaRPr lang="zh-CN" altLang="en-US" sz="2800" dirty="0"/>
          </a:p>
        </p:txBody>
      </p:sp>
    </p:spTree>
    <p:extLst>
      <p:ext uri="{BB962C8B-B14F-4D97-AF65-F5344CB8AC3E}">
        <p14:creationId xmlns:p14="http://schemas.microsoft.com/office/powerpoint/2010/main" val="215792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342900" lvl="1" indent="-342900">
              <a:lnSpc>
                <a:spcPct val="125000"/>
              </a:lnSpc>
              <a:spcBef>
                <a:spcPts val="1200"/>
              </a:spcBef>
              <a:spcAft>
                <a:spcPts val="1200"/>
              </a:spcAft>
              <a:buFont typeface="Arial" pitchFamily="34" charset="0"/>
              <a:buChar char="•"/>
            </a:pPr>
            <a:r>
              <a:rPr lang="zh-CN" altLang="zh-CN" sz="2400" dirty="0" smtClean="0"/>
              <a:t>气缸</a:t>
            </a:r>
            <a:r>
              <a:rPr lang="zh-CN" altLang="zh-CN" sz="2400" dirty="0"/>
              <a:t>实际使用方式为垂直方向负载，因此其</a:t>
            </a:r>
            <a:r>
              <a:rPr lang="zh-CN" altLang="zh-CN" sz="2400" b="1" dirty="0">
                <a:solidFill>
                  <a:srgbClr val="FF0000"/>
                </a:solidFill>
              </a:rPr>
              <a:t>负载率为</a:t>
            </a:r>
            <a:r>
              <a:rPr lang="en-US" altLang="zh-CN" sz="2400" b="1" dirty="0">
                <a:solidFill>
                  <a:srgbClr val="FF0000"/>
                </a:solidFill>
              </a:rPr>
              <a:t>50%</a:t>
            </a:r>
            <a:r>
              <a:rPr lang="zh-CN" altLang="zh-CN" sz="2400" dirty="0" smtClean="0"/>
              <a:t>，</a:t>
            </a:r>
            <a:endParaRPr lang="en-US" altLang="zh-CN" sz="2400" dirty="0" smtClean="0"/>
          </a:p>
          <a:p>
            <a:pPr marL="342900" lvl="1" indent="-342900">
              <a:lnSpc>
                <a:spcPct val="125000"/>
              </a:lnSpc>
              <a:spcBef>
                <a:spcPts val="1200"/>
              </a:spcBef>
              <a:spcAft>
                <a:spcPts val="1200"/>
              </a:spcAft>
              <a:buFont typeface="Arial" pitchFamily="34" charset="0"/>
              <a:buChar char="•"/>
            </a:pPr>
            <a:r>
              <a:rPr lang="zh-CN" altLang="zh-CN" sz="2400" dirty="0" smtClean="0"/>
              <a:t>结合</a:t>
            </a:r>
            <a:r>
              <a:rPr lang="zh-CN" altLang="zh-CN" sz="2400" dirty="0"/>
              <a:t>气缸的实际总负载以及</a:t>
            </a:r>
            <a:r>
              <a:rPr lang="en-US" altLang="zh-CN" sz="2400" dirty="0"/>
              <a:t>SAPT</a:t>
            </a:r>
            <a:r>
              <a:rPr lang="zh-CN" altLang="zh-CN" sz="2400" dirty="0"/>
              <a:t>能够提供的极限最低气源压力（</a:t>
            </a:r>
            <a:r>
              <a:rPr lang="en-US" altLang="zh-CN" sz="2400" dirty="0"/>
              <a:t>0.4MPa</a:t>
            </a:r>
            <a:r>
              <a:rPr lang="zh-CN" altLang="zh-CN" sz="2400" dirty="0"/>
              <a:t>），应至少选择</a:t>
            </a:r>
            <a:r>
              <a:rPr lang="zh-CN" altLang="zh-CN" sz="2400" b="1" dirty="0">
                <a:solidFill>
                  <a:srgbClr val="FF0000"/>
                </a:solidFill>
              </a:rPr>
              <a:t>缸径为</a:t>
            </a:r>
            <a:r>
              <a:rPr lang="en-US" altLang="zh-CN" sz="2400" b="1" dirty="0">
                <a:solidFill>
                  <a:srgbClr val="FF0000"/>
                </a:solidFill>
              </a:rPr>
              <a:t>50mm</a:t>
            </a:r>
            <a:r>
              <a:rPr lang="zh-CN" altLang="zh-CN" sz="2400" dirty="0"/>
              <a:t>的气缸其允许输出力（</a:t>
            </a:r>
            <a:r>
              <a:rPr lang="en-US" altLang="zh-CN" sz="2400" dirty="0"/>
              <a:t>39.3Kg</a:t>
            </a:r>
            <a:r>
              <a:rPr lang="zh-CN" altLang="zh-CN" sz="2400" dirty="0"/>
              <a:t>）才能符合设计</a:t>
            </a:r>
            <a:r>
              <a:rPr lang="zh-CN" altLang="zh-CN" sz="2400" dirty="0" smtClean="0"/>
              <a:t>要求</a:t>
            </a:r>
            <a:r>
              <a:rPr lang="zh-CN" altLang="en-US" sz="2400" dirty="0" smtClean="0"/>
              <a:t>。</a:t>
            </a:r>
            <a:endParaRPr lang="en-US" altLang="zh-CN" sz="2400" dirty="0" smtClean="0"/>
          </a:p>
          <a:p>
            <a:pPr marL="342900" lvl="1" indent="-342900">
              <a:lnSpc>
                <a:spcPct val="125000"/>
              </a:lnSpc>
              <a:spcBef>
                <a:spcPts val="1200"/>
              </a:spcBef>
              <a:spcAft>
                <a:spcPts val="1200"/>
              </a:spcAft>
              <a:buFont typeface="Arial" pitchFamily="34" charset="0"/>
              <a:buChar char="•"/>
            </a:pPr>
            <a:r>
              <a:rPr lang="zh-CN" altLang="zh-CN" sz="2400" dirty="0" smtClean="0"/>
              <a:t>气缸</a:t>
            </a:r>
            <a:r>
              <a:rPr lang="zh-CN" altLang="zh-CN" sz="2400" dirty="0"/>
              <a:t>选型定位</a:t>
            </a:r>
            <a:r>
              <a:rPr lang="en-US" altLang="zh-CN" sz="2400" dirty="0"/>
              <a:t>SMC MDBF50-70Z-M9B</a:t>
            </a:r>
          </a:p>
          <a:p>
            <a:pPr marL="342900" lvl="1" indent="-342900">
              <a:lnSpc>
                <a:spcPct val="125000"/>
              </a:lnSpc>
              <a:spcBef>
                <a:spcPts val="1200"/>
              </a:spcBef>
              <a:spcAft>
                <a:spcPts val="1200"/>
              </a:spcAft>
              <a:buFont typeface="Arial" pitchFamily="34" charset="0"/>
              <a:buChar char="•"/>
            </a:pPr>
            <a:r>
              <a:rPr lang="zh-CN" altLang="zh-CN" sz="2400" dirty="0"/>
              <a:t>气缸允许运动速度是</a:t>
            </a:r>
            <a:r>
              <a:rPr lang="en-US" altLang="zh-CN" sz="2400" dirty="0"/>
              <a:t>50~1000mm/s</a:t>
            </a:r>
            <a:r>
              <a:rPr lang="zh-CN" altLang="zh-CN" sz="2400" dirty="0"/>
              <a:t>反应时间要求是</a:t>
            </a:r>
            <a:r>
              <a:rPr lang="en-US" altLang="zh-CN" sz="2400" dirty="0"/>
              <a:t>200ms~500ms</a:t>
            </a:r>
            <a:r>
              <a:rPr lang="zh-CN" altLang="zh-CN" sz="2400" dirty="0"/>
              <a:t>，因此气缸速度使用过程中调节范围是：</a:t>
            </a:r>
            <a:r>
              <a:rPr lang="en-US" altLang="zh-CN" sz="2400" dirty="0"/>
              <a:t>140mm/s ~ 350mm/s</a:t>
            </a:r>
            <a:r>
              <a:rPr lang="zh-CN" altLang="zh-CN" sz="2400" dirty="0"/>
              <a:t>。</a:t>
            </a:r>
          </a:p>
          <a:p>
            <a:pPr marL="342900" lvl="1" indent="-342900">
              <a:lnSpc>
                <a:spcPct val="150000"/>
              </a:lnSpc>
              <a:buFont typeface="Arial" pitchFamily="34" charset="0"/>
              <a:buChar char="•"/>
            </a:pPr>
            <a:endParaRPr lang="zh-CN" altLang="zh-CN" sz="2400" dirty="0"/>
          </a:p>
        </p:txBody>
      </p:sp>
      <p:sp>
        <p:nvSpPr>
          <p:cNvPr id="4" name="标题 1"/>
          <p:cNvSpPr>
            <a:spLocks noGrp="1"/>
          </p:cNvSpPr>
          <p:nvPr>
            <p:ph type="title"/>
          </p:nvPr>
        </p:nvSpPr>
        <p:spPr>
          <a:xfrm>
            <a:off x="3563938" y="143991"/>
            <a:ext cx="5580062" cy="620713"/>
          </a:xfrm>
        </p:spPr>
        <p:txBody>
          <a:bodyPr/>
          <a:lstStyle/>
          <a:p>
            <a:pPr lvl="1" algn="ctr" rtl="0">
              <a:spcBef>
                <a:spcPct val="0"/>
              </a:spcBef>
            </a:pPr>
            <a:r>
              <a:rPr lang="zh-CN" altLang="zh-CN" sz="2800" b="1" dirty="0" smtClean="0"/>
              <a:t>机械驱动设计</a:t>
            </a:r>
            <a:endParaRPr lang="zh-CN" altLang="en-US" sz="2800" dirty="0"/>
          </a:p>
        </p:txBody>
      </p:sp>
    </p:spTree>
    <p:extLst>
      <p:ext uri="{BB962C8B-B14F-4D97-AF65-F5344CB8AC3E}">
        <p14:creationId xmlns:p14="http://schemas.microsoft.com/office/powerpoint/2010/main" val="421668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pPr>
              <a:lnSpc>
                <a:spcPct val="150000"/>
              </a:lnSpc>
            </a:pPr>
            <a:r>
              <a:rPr lang="en-US" altLang="zh-CN" b="1" dirty="0" smtClean="0"/>
              <a:t>1 </a:t>
            </a:r>
            <a:r>
              <a:rPr lang="zh-CN" altLang="en-US" b="1" dirty="0" smtClean="0"/>
              <a:t>概述</a:t>
            </a:r>
            <a:endParaRPr lang="en-US" altLang="zh-CN" b="1" dirty="0" smtClean="0"/>
          </a:p>
          <a:p>
            <a:pPr lvl="0">
              <a:lnSpc>
                <a:spcPct val="150000"/>
              </a:lnSpc>
            </a:pPr>
            <a:r>
              <a:rPr lang="en-US" altLang="zh-CN" b="1" dirty="0" smtClean="0"/>
              <a:t>2 </a:t>
            </a:r>
            <a:r>
              <a:rPr lang="zh-CN" altLang="zh-CN" b="1" dirty="0" smtClean="0"/>
              <a:t>加速器</a:t>
            </a:r>
            <a:r>
              <a:rPr lang="en-US" altLang="zh-CN" b="1" dirty="0"/>
              <a:t>Abort</a:t>
            </a:r>
            <a:r>
              <a:rPr lang="zh-CN" altLang="zh-CN" b="1" dirty="0"/>
              <a:t>系统</a:t>
            </a:r>
          </a:p>
          <a:p>
            <a:pPr lvl="0">
              <a:lnSpc>
                <a:spcPct val="150000"/>
              </a:lnSpc>
            </a:pPr>
            <a:r>
              <a:rPr lang="en-US" altLang="zh-CN" b="1" dirty="0" smtClean="0"/>
              <a:t>3 </a:t>
            </a:r>
            <a:r>
              <a:rPr lang="zh-CN" altLang="zh-CN" b="1" dirty="0" smtClean="0"/>
              <a:t>束流</a:t>
            </a:r>
            <a:r>
              <a:rPr lang="zh-CN" altLang="zh-CN" b="1" dirty="0"/>
              <a:t>闸的工程设计</a:t>
            </a:r>
          </a:p>
          <a:p>
            <a:pPr marL="742950" lvl="2" indent="-342900">
              <a:lnSpc>
                <a:spcPct val="150000"/>
              </a:lnSpc>
            </a:pPr>
            <a:r>
              <a:rPr lang="en-US" altLang="zh-CN" sz="2800" b="1" dirty="0" smtClean="0"/>
              <a:t>3.1 </a:t>
            </a:r>
            <a:r>
              <a:rPr lang="zh-CN" altLang="zh-CN" sz="2800" b="1" dirty="0" smtClean="0"/>
              <a:t>辐射防护设计</a:t>
            </a:r>
            <a:endParaRPr lang="en-US" altLang="zh-CN" sz="2800" b="1" dirty="0" smtClean="0"/>
          </a:p>
          <a:p>
            <a:pPr marL="742950" lvl="2" indent="-342900">
              <a:lnSpc>
                <a:spcPct val="150000"/>
              </a:lnSpc>
            </a:pPr>
            <a:r>
              <a:rPr lang="en-US" altLang="zh-CN" sz="2800" b="1" dirty="0" smtClean="0"/>
              <a:t>3.2 </a:t>
            </a:r>
            <a:r>
              <a:rPr lang="zh-CN" altLang="zh-CN" sz="2800" b="1" dirty="0" smtClean="0"/>
              <a:t>机械</a:t>
            </a:r>
            <a:r>
              <a:rPr lang="zh-CN" altLang="zh-CN" sz="2800" b="1" dirty="0"/>
              <a:t>驱动</a:t>
            </a:r>
            <a:r>
              <a:rPr lang="zh-CN" altLang="zh-CN" sz="2800" b="1" dirty="0" smtClean="0"/>
              <a:t>设计</a:t>
            </a:r>
            <a:endParaRPr lang="en-US" altLang="zh-CN" sz="2800" b="1" dirty="0" smtClean="0"/>
          </a:p>
          <a:p>
            <a:pPr marL="742950" lvl="2" indent="-342900">
              <a:lnSpc>
                <a:spcPct val="150000"/>
              </a:lnSpc>
            </a:pPr>
            <a:r>
              <a:rPr lang="en-US" altLang="zh-CN" sz="2800" b="1" dirty="0" smtClean="0"/>
              <a:t>3.3 </a:t>
            </a:r>
            <a:r>
              <a:rPr lang="zh-CN" altLang="zh-CN" sz="2800" b="1" dirty="0" smtClean="0"/>
              <a:t>安全</a:t>
            </a:r>
            <a:r>
              <a:rPr lang="zh-CN" altLang="zh-CN" sz="2800" b="1" dirty="0"/>
              <a:t>联锁</a:t>
            </a:r>
            <a:r>
              <a:rPr lang="zh-CN" altLang="zh-CN" sz="2800" b="1" dirty="0" smtClean="0"/>
              <a:t>设计</a:t>
            </a:r>
            <a:endParaRPr lang="en-US" altLang="zh-CN" sz="2800" b="1" dirty="0" smtClean="0"/>
          </a:p>
          <a:p>
            <a:pPr marL="342900" lvl="1" indent="-342900">
              <a:lnSpc>
                <a:spcPct val="150000"/>
              </a:lnSpc>
              <a:buFont typeface="Arial" pitchFamily="34" charset="0"/>
              <a:buChar char="•"/>
            </a:pPr>
            <a:r>
              <a:rPr lang="en-US" altLang="zh-CN" b="1" dirty="0" smtClean="0"/>
              <a:t>4 </a:t>
            </a:r>
            <a:r>
              <a:rPr lang="zh-CN" altLang="en-US" b="1" dirty="0" smtClean="0"/>
              <a:t>总结</a:t>
            </a:r>
            <a:endParaRPr lang="zh-CN" altLang="zh-CN" b="1" dirty="0"/>
          </a:p>
          <a:p>
            <a:endParaRPr lang="en-US" altLang="zh-CN" dirty="0" smtClean="0"/>
          </a:p>
          <a:p>
            <a:endParaRPr lang="zh-CN" altLang="en-US" dirty="0"/>
          </a:p>
        </p:txBody>
      </p:sp>
    </p:spTree>
    <p:extLst>
      <p:ext uri="{BB962C8B-B14F-4D97-AF65-F5344CB8AC3E}">
        <p14:creationId xmlns:p14="http://schemas.microsoft.com/office/powerpoint/2010/main" val="1890229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Young\Desktop\000.png"/>
          <p:cNvPicPr/>
          <p:nvPr/>
        </p:nvPicPr>
        <p:blipFill>
          <a:blip r:embed="rId3">
            <a:extLst>
              <a:ext uri="{28A0092B-C50C-407E-A947-70E740481C1C}">
                <a14:useLocalDpi xmlns:a14="http://schemas.microsoft.com/office/drawing/2010/main" val="0"/>
              </a:ext>
            </a:extLst>
          </a:blip>
          <a:srcRect/>
          <a:stretch>
            <a:fillRect/>
          </a:stretch>
        </p:blipFill>
        <p:spPr bwMode="auto">
          <a:xfrm>
            <a:off x="1227907" y="3037696"/>
            <a:ext cx="6999047" cy="3168352"/>
          </a:xfrm>
          <a:prstGeom prst="rect">
            <a:avLst/>
          </a:prstGeom>
          <a:noFill/>
          <a:ln>
            <a:noFill/>
          </a:ln>
        </p:spPr>
      </p:pic>
      <p:sp>
        <p:nvSpPr>
          <p:cNvPr id="3" name="内容占位符 2"/>
          <p:cNvSpPr>
            <a:spLocks noGrp="1"/>
          </p:cNvSpPr>
          <p:nvPr>
            <p:ph idx="1"/>
          </p:nvPr>
        </p:nvSpPr>
        <p:spPr/>
        <p:txBody>
          <a:bodyPr/>
          <a:lstStyle/>
          <a:p>
            <a:pPr marL="342900" lvl="1" indent="-342900">
              <a:lnSpc>
                <a:spcPct val="125000"/>
              </a:lnSpc>
              <a:buFont typeface="Arial" pitchFamily="34" charset="0"/>
              <a:buChar char="•"/>
            </a:pPr>
            <a:r>
              <a:rPr lang="zh-CN" altLang="zh-CN" dirty="0"/>
              <a:t>束流</a:t>
            </a:r>
            <a:r>
              <a:rPr lang="zh-CN" altLang="zh-CN" dirty="0" smtClean="0"/>
              <a:t>闸要求</a:t>
            </a:r>
            <a:r>
              <a:rPr lang="zh-CN" altLang="zh-CN" dirty="0"/>
              <a:t>与辐射</a:t>
            </a:r>
            <a:r>
              <a:rPr lang="zh-CN" altLang="zh-CN" dirty="0" smtClean="0"/>
              <a:t>安全联锁系统、</a:t>
            </a:r>
            <a:r>
              <a:rPr lang="zh-CN" altLang="zh-CN" dirty="0"/>
              <a:t>机器</a:t>
            </a:r>
            <a:r>
              <a:rPr lang="zh-CN" altLang="zh-CN" dirty="0" smtClean="0"/>
              <a:t>保护系统、</a:t>
            </a:r>
            <a:r>
              <a:rPr lang="zh-CN" altLang="zh-CN" dirty="0"/>
              <a:t>治疗</a:t>
            </a:r>
            <a:r>
              <a:rPr lang="zh-CN" altLang="zh-CN" dirty="0" smtClean="0"/>
              <a:t>控制系统之间</a:t>
            </a:r>
            <a:r>
              <a:rPr lang="zh-CN" altLang="zh-CN" dirty="0"/>
              <a:t>存在联锁控制接口，而且各系统的接口在硬件上是</a:t>
            </a:r>
            <a:r>
              <a:rPr lang="zh-CN" altLang="zh-CN" dirty="0" smtClean="0"/>
              <a:t>独立的</a:t>
            </a:r>
            <a:endParaRPr lang="en-US" altLang="zh-CN" dirty="0" smtClean="0"/>
          </a:p>
        </p:txBody>
      </p:sp>
      <p:sp>
        <p:nvSpPr>
          <p:cNvPr id="5" name="标题 1"/>
          <p:cNvSpPr>
            <a:spLocks noGrp="1"/>
          </p:cNvSpPr>
          <p:nvPr>
            <p:ph type="title"/>
          </p:nvPr>
        </p:nvSpPr>
        <p:spPr>
          <a:xfrm>
            <a:off x="3563938" y="143991"/>
            <a:ext cx="5580062" cy="620713"/>
          </a:xfrm>
        </p:spPr>
        <p:txBody>
          <a:bodyPr/>
          <a:lstStyle/>
          <a:p>
            <a:pPr lvl="1" algn="ctr" rtl="0">
              <a:spcBef>
                <a:spcPct val="0"/>
              </a:spcBef>
            </a:pPr>
            <a:r>
              <a:rPr lang="zh-CN" altLang="zh-CN" sz="2800" b="1" dirty="0" smtClean="0"/>
              <a:t>安全联锁设计</a:t>
            </a:r>
            <a:endParaRPr lang="zh-CN" altLang="en-US" sz="2800" dirty="0"/>
          </a:p>
        </p:txBody>
      </p:sp>
      <p:sp>
        <p:nvSpPr>
          <p:cNvPr id="6" name="矩形 5"/>
          <p:cNvSpPr/>
          <p:nvPr/>
        </p:nvSpPr>
        <p:spPr>
          <a:xfrm>
            <a:off x="2326773" y="6383007"/>
            <a:ext cx="4801314" cy="477054"/>
          </a:xfrm>
          <a:prstGeom prst="rect">
            <a:avLst/>
          </a:prstGeom>
        </p:spPr>
        <p:txBody>
          <a:bodyPr wrap="none">
            <a:spAutoFit/>
          </a:bodyPr>
          <a:lstStyle/>
          <a:p>
            <a:pPr marL="0" lvl="1">
              <a:lnSpc>
                <a:spcPct val="125000"/>
              </a:lnSpc>
            </a:pPr>
            <a:r>
              <a:rPr lang="zh-CN" altLang="zh-CN" sz="2000" dirty="0"/>
              <a:t>束流闸</a:t>
            </a:r>
            <a:r>
              <a:rPr lang="zh-CN" altLang="zh-CN" sz="2000" dirty="0"/>
              <a:t>与辐射安全联锁系统的</a:t>
            </a:r>
            <a:r>
              <a:rPr lang="zh-CN" altLang="zh-CN" sz="2000" dirty="0"/>
              <a:t>控制原理图</a:t>
            </a:r>
          </a:p>
        </p:txBody>
      </p:sp>
    </p:spTree>
    <p:extLst>
      <p:ext uri="{BB962C8B-B14F-4D97-AF65-F5344CB8AC3E}">
        <p14:creationId xmlns:p14="http://schemas.microsoft.com/office/powerpoint/2010/main" val="80891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342900" lvl="1" indent="-342900">
              <a:buFont typeface="Arial" pitchFamily="34" charset="0"/>
              <a:buChar char="•"/>
            </a:pPr>
            <a:r>
              <a:rPr lang="zh-CN" altLang="zh-CN" dirty="0" smtClean="0"/>
              <a:t>束流</a:t>
            </a:r>
            <a:r>
              <a:rPr lang="zh-CN" altLang="zh-CN" dirty="0"/>
              <a:t>闸</a:t>
            </a:r>
            <a:r>
              <a:rPr lang="zh-CN" altLang="zh-CN" dirty="0" smtClean="0"/>
              <a:t>受</a:t>
            </a:r>
            <a:r>
              <a:rPr lang="zh-CN" altLang="zh-CN" dirty="0"/>
              <a:t>辐射</a:t>
            </a:r>
            <a:r>
              <a:rPr lang="zh-CN" altLang="zh-CN" dirty="0" smtClean="0"/>
              <a:t>安全联锁系统和</a:t>
            </a:r>
            <a:r>
              <a:rPr lang="zh-CN" altLang="zh-CN" dirty="0"/>
              <a:t>机器</a:t>
            </a:r>
            <a:r>
              <a:rPr lang="zh-CN" altLang="zh-CN" dirty="0" smtClean="0"/>
              <a:t>保护系统独立</a:t>
            </a:r>
            <a:r>
              <a:rPr lang="zh-CN" altLang="zh-CN" dirty="0"/>
              <a:t>联锁</a:t>
            </a:r>
            <a:r>
              <a:rPr lang="zh-CN" altLang="zh-CN" dirty="0" smtClean="0"/>
              <a:t>控制</a:t>
            </a:r>
            <a:endParaRPr lang="en-US" altLang="zh-CN" dirty="0" smtClean="0"/>
          </a:p>
          <a:p>
            <a:pPr marL="342900" lvl="1" indent="-342900">
              <a:buFont typeface="Arial" pitchFamily="34" charset="0"/>
              <a:buChar char="•"/>
            </a:pPr>
            <a:r>
              <a:rPr lang="zh-CN" altLang="zh-CN" dirty="0" smtClean="0"/>
              <a:t>只有</a:t>
            </a:r>
            <a:r>
              <a:rPr lang="zh-CN" altLang="zh-CN" dirty="0"/>
              <a:t>在辐射安全联锁系统和机器保护系统都</a:t>
            </a:r>
            <a:r>
              <a:rPr lang="zh-CN" altLang="zh-CN" dirty="0"/>
              <a:t>允许打开的前提下，才允许</a:t>
            </a:r>
            <a:r>
              <a:rPr lang="en-US" altLang="zh-CN" dirty="0"/>
              <a:t>TCS</a:t>
            </a:r>
            <a:r>
              <a:rPr lang="zh-CN" altLang="zh-CN" dirty="0"/>
              <a:t>打开束流闸阻挡块</a:t>
            </a:r>
            <a:r>
              <a:rPr lang="zh-CN" altLang="zh-CN" dirty="0" smtClean="0"/>
              <a:t>。</a:t>
            </a:r>
            <a:endParaRPr lang="en-US" altLang="zh-CN" dirty="0" smtClean="0"/>
          </a:p>
          <a:p>
            <a:pPr marL="342900" lvl="1" indent="-342900">
              <a:buFont typeface="Arial" pitchFamily="34" charset="0"/>
              <a:buChar char="•"/>
            </a:pPr>
            <a:r>
              <a:rPr lang="zh-CN" altLang="zh-CN" dirty="0"/>
              <a:t>辐射安全联锁系统和机器保护系统提供</a:t>
            </a:r>
            <a:r>
              <a:rPr lang="zh-CN" altLang="zh-CN" dirty="0"/>
              <a:t>无源触点信号、</a:t>
            </a:r>
            <a:r>
              <a:rPr lang="en-US" altLang="zh-CN" dirty="0"/>
              <a:t>24V</a:t>
            </a:r>
            <a:r>
              <a:rPr lang="zh-CN" altLang="zh-CN" dirty="0"/>
              <a:t>、双路冗余</a:t>
            </a:r>
            <a:r>
              <a:rPr lang="zh-CN" altLang="zh-CN" dirty="0" smtClean="0"/>
              <a:t>，</a:t>
            </a:r>
            <a:endParaRPr lang="en-US" altLang="zh-CN" dirty="0" smtClean="0"/>
          </a:p>
          <a:p>
            <a:pPr marL="342900" lvl="1" indent="-342900">
              <a:buFont typeface="Arial" pitchFamily="34" charset="0"/>
              <a:buChar char="•"/>
            </a:pPr>
            <a:r>
              <a:rPr lang="zh-CN" altLang="zh-CN" b="1" dirty="0" smtClean="0"/>
              <a:t>闭合</a:t>
            </a:r>
            <a:r>
              <a:rPr lang="zh-CN" altLang="zh-CN" b="1" dirty="0"/>
              <a:t>信号</a:t>
            </a:r>
            <a:r>
              <a:rPr lang="zh-CN" altLang="zh-CN" dirty="0"/>
              <a:t>为允许提升阻挡块，</a:t>
            </a:r>
            <a:r>
              <a:rPr lang="zh-CN" altLang="zh-CN" b="1" dirty="0"/>
              <a:t>断开信号</a:t>
            </a:r>
            <a:r>
              <a:rPr lang="zh-CN" altLang="zh-CN" dirty="0"/>
              <a:t>为禁止阻挡块被提升或者落下阻挡</a:t>
            </a:r>
            <a:r>
              <a:rPr lang="zh-CN" altLang="zh-CN" dirty="0" smtClean="0"/>
              <a:t>块</a:t>
            </a:r>
            <a:r>
              <a:rPr lang="zh-CN" altLang="en-US" dirty="0" smtClean="0"/>
              <a:t>。</a:t>
            </a:r>
            <a:endParaRPr lang="en-US" altLang="zh-CN" dirty="0" smtClean="0"/>
          </a:p>
          <a:p>
            <a:pPr marL="342900" lvl="1" indent="-342900">
              <a:buFont typeface="Arial" pitchFamily="34" charset="0"/>
              <a:buChar char="•"/>
            </a:pPr>
            <a:r>
              <a:rPr lang="zh-CN" altLang="zh-CN" dirty="0" smtClean="0"/>
              <a:t>束流</a:t>
            </a:r>
            <a:r>
              <a:rPr lang="zh-CN" altLang="zh-CN" dirty="0"/>
              <a:t>闸不能</a:t>
            </a:r>
            <a:r>
              <a:rPr lang="zh-CN" altLang="zh-CN" dirty="0"/>
              <a:t>将辐射</a:t>
            </a:r>
            <a:r>
              <a:rPr lang="zh-CN" altLang="zh-CN" dirty="0" smtClean="0"/>
              <a:t>安全联锁系统</a:t>
            </a:r>
            <a:r>
              <a:rPr lang="zh-CN" altLang="en-US" dirty="0" smtClean="0"/>
              <a:t>或</a:t>
            </a:r>
            <a:r>
              <a:rPr lang="zh-CN" altLang="zh-CN" dirty="0" smtClean="0"/>
              <a:t>机器</a:t>
            </a:r>
            <a:r>
              <a:rPr lang="zh-CN" altLang="zh-CN" dirty="0"/>
              <a:t>保护系统提供</a:t>
            </a:r>
            <a:r>
              <a:rPr lang="zh-CN" altLang="zh-CN" dirty="0"/>
              <a:t>的允许信号直接作为设备的提升信号</a:t>
            </a:r>
            <a:r>
              <a:rPr lang="zh-CN" altLang="zh-CN" dirty="0" smtClean="0"/>
              <a:t>。</a:t>
            </a:r>
            <a:endParaRPr lang="en-US" altLang="zh-CN" dirty="0" smtClean="0"/>
          </a:p>
          <a:p>
            <a:pPr marL="342900" lvl="1" indent="-342900">
              <a:buFont typeface="Arial" pitchFamily="34" charset="0"/>
              <a:buChar char="•"/>
            </a:pPr>
            <a:r>
              <a:rPr lang="zh-CN" altLang="en-US" dirty="0" smtClean="0"/>
              <a:t>各系统</a:t>
            </a:r>
            <a:r>
              <a:rPr lang="zh-CN" altLang="zh-CN" dirty="0" smtClean="0"/>
              <a:t>独立</a:t>
            </a:r>
            <a:r>
              <a:rPr lang="zh-CN" altLang="zh-CN" dirty="0"/>
              <a:t>得获取束流闸上下限位开关信号</a:t>
            </a:r>
            <a:endParaRPr lang="en-US" altLang="zh-CN" b="1" dirty="0" smtClean="0"/>
          </a:p>
        </p:txBody>
      </p:sp>
      <p:sp>
        <p:nvSpPr>
          <p:cNvPr id="6" name="标题 1"/>
          <p:cNvSpPr>
            <a:spLocks noGrp="1"/>
          </p:cNvSpPr>
          <p:nvPr>
            <p:ph type="title"/>
          </p:nvPr>
        </p:nvSpPr>
        <p:spPr/>
        <p:txBody>
          <a:bodyPr/>
          <a:lstStyle/>
          <a:p>
            <a:pPr lvl="1" algn="ctr" rtl="0">
              <a:spcBef>
                <a:spcPct val="0"/>
              </a:spcBef>
            </a:pPr>
            <a:r>
              <a:rPr lang="zh-CN" altLang="zh-CN" sz="2800" b="1" dirty="0" smtClean="0"/>
              <a:t>安全联锁设计</a:t>
            </a:r>
            <a:endParaRPr lang="zh-CN" altLang="en-US" sz="2800" dirty="0"/>
          </a:p>
        </p:txBody>
      </p:sp>
    </p:spTree>
    <p:extLst>
      <p:ext uri="{BB962C8B-B14F-4D97-AF65-F5344CB8AC3E}">
        <p14:creationId xmlns:p14="http://schemas.microsoft.com/office/powerpoint/2010/main" val="15651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总结</a:t>
            </a:r>
            <a:endParaRPr lang="zh-CN" altLang="en-US" dirty="0"/>
          </a:p>
        </p:txBody>
      </p:sp>
      <p:sp>
        <p:nvSpPr>
          <p:cNvPr id="3" name="内容占位符 2"/>
          <p:cNvSpPr>
            <a:spLocks noGrp="1"/>
          </p:cNvSpPr>
          <p:nvPr>
            <p:ph idx="1"/>
          </p:nvPr>
        </p:nvSpPr>
        <p:spPr/>
        <p:txBody>
          <a:bodyPr/>
          <a:lstStyle/>
          <a:p>
            <a:pPr marL="0" lvl="0" indent="0">
              <a:buNone/>
            </a:pPr>
            <a:r>
              <a:rPr lang="zh-CN" altLang="en-US" b="1" dirty="0"/>
              <a:t>总结</a:t>
            </a:r>
            <a:endParaRPr lang="zh-CN" altLang="zh-CN" dirty="0"/>
          </a:p>
          <a:p>
            <a:r>
              <a:rPr lang="zh-CN" altLang="zh-CN" sz="2800" dirty="0"/>
              <a:t>本文结合首台国产质子治疗装置的设计需求，提出了在分支线进入治疗室前设置束流闸用于保证事故</a:t>
            </a:r>
            <a:r>
              <a:rPr lang="en-US" altLang="zh-CN" sz="2800" dirty="0"/>
              <a:t>/</a:t>
            </a:r>
            <a:r>
              <a:rPr lang="zh-CN" altLang="zh-CN" sz="2800" dirty="0"/>
              <a:t>故障状况下病患的辐射安全的设计方案</a:t>
            </a:r>
            <a:r>
              <a:rPr lang="zh-CN" altLang="zh-CN" sz="2800" dirty="0" smtClean="0"/>
              <a:t>。</a:t>
            </a:r>
            <a:endParaRPr lang="en-US" altLang="zh-CN" sz="2800" dirty="0" smtClean="0"/>
          </a:p>
          <a:p>
            <a:r>
              <a:rPr lang="zh-CN" altLang="zh-CN" sz="2800" dirty="0" smtClean="0"/>
              <a:t>利用</a:t>
            </a:r>
            <a:r>
              <a:rPr lang="en-US" altLang="zh-CN" sz="2800" dirty="0"/>
              <a:t>FLUKA</a:t>
            </a:r>
            <a:r>
              <a:rPr lang="zh-CN" altLang="zh-CN" sz="2800" dirty="0"/>
              <a:t>等模拟工具对非预期剂量和屏蔽效果进行模拟分析计算，结合上海光源经验给出了束流闸主体结构的最优设计，并对束流闸机械驱动机构、气缸选型等做了介绍</a:t>
            </a:r>
            <a:r>
              <a:rPr lang="zh-CN" altLang="zh-CN" sz="2800" dirty="0" smtClean="0"/>
              <a:t>。</a:t>
            </a:r>
            <a:endParaRPr lang="en-US" altLang="zh-CN" sz="2800" dirty="0" smtClean="0"/>
          </a:p>
          <a:p>
            <a:r>
              <a:rPr lang="zh-CN" altLang="zh-CN" sz="2800" dirty="0" smtClean="0"/>
              <a:t>给</a:t>
            </a:r>
            <a:r>
              <a:rPr lang="zh-CN" altLang="zh-CN" sz="2800" dirty="0"/>
              <a:t>出束流闸与其它系统之间的联锁接口，以保证束流闸安全性和可靠性。</a:t>
            </a:r>
            <a:endParaRPr lang="zh-CN" altLang="en-US" sz="2800" dirty="0"/>
          </a:p>
        </p:txBody>
      </p:sp>
    </p:spTree>
    <p:extLst>
      <p:ext uri="{BB962C8B-B14F-4D97-AF65-F5344CB8AC3E}">
        <p14:creationId xmlns:p14="http://schemas.microsoft.com/office/powerpoint/2010/main" val="36749812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pPr algn="ctr"/>
            <a:r>
              <a:rPr lang="zh-CN" altLang="en-US" dirty="0" smtClean="0"/>
              <a:t>谢谢！</a:t>
            </a:r>
            <a:endParaRPr lang="zh-CN" altLang="en-US" dirty="0"/>
          </a:p>
        </p:txBody>
      </p:sp>
    </p:spTree>
    <p:extLst>
      <p:ext uri="{BB962C8B-B14F-4D97-AF65-F5344CB8AC3E}">
        <p14:creationId xmlns:p14="http://schemas.microsoft.com/office/powerpoint/2010/main" val="2879858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a:spLocks/>
          </p:cNvSpPr>
          <p:nvPr/>
        </p:nvSpPr>
        <p:spPr bwMode="auto">
          <a:xfrm>
            <a:off x="1369358" y="792088"/>
            <a:ext cx="6624736"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algn="l"/>
            <a:r>
              <a:rPr lang="zh-CN" altLang="en-US" sz="3200" b="1" dirty="0" smtClean="0">
                <a:latin typeface="Times New Roman" pitchFamily="18" charset="0"/>
                <a:ea typeface="黑体" pitchFamily="49" charset="-122"/>
                <a:cs typeface="Times New Roman" pitchFamily="18" charset="0"/>
              </a:rPr>
              <a:t>首台国产质子治疗示范装置</a:t>
            </a:r>
            <a:r>
              <a:rPr lang="en-US" altLang="zh-CN" sz="3200" b="1" dirty="0" smtClean="0">
                <a:latin typeface="Times New Roman" pitchFamily="18" charset="0"/>
                <a:ea typeface="黑体" pitchFamily="49" charset="-122"/>
                <a:cs typeface="Times New Roman" pitchFamily="18" charset="0"/>
              </a:rPr>
              <a:t>(</a:t>
            </a:r>
            <a:r>
              <a:rPr lang="en-US" altLang="zh-CN" sz="3200" b="1" dirty="0" smtClean="0">
                <a:solidFill>
                  <a:srgbClr val="FF0000"/>
                </a:solidFill>
                <a:latin typeface="Times New Roman" pitchFamily="18" charset="0"/>
                <a:ea typeface="黑体" pitchFamily="49" charset="-122"/>
                <a:cs typeface="Times New Roman" pitchFamily="18" charset="0"/>
              </a:rPr>
              <a:t>SAPT</a:t>
            </a:r>
            <a:r>
              <a:rPr lang="en-US" altLang="zh-CN" sz="3200" b="1" dirty="0" smtClean="0">
                <a:latin typeface="Times New Roman" pitchFamily="18" charset="0"/>
                <a:ea typeface="黑体" pitchFamily="49" charset="-122"/>
                <a:cs typeface="Times New Roman" pitchFamily="18" charset="0"/>
              </a:rPr>
              <a:t>)</a:t>
            </a:r>
            <a:endParaRPr lang="zh-CN" altLang="en-US" sz="3200" b="1" dirty="0" smtClean="0">
              <a:latin typeface="Times New Roman" pitchFamily="18" charset="0"/>
              <a:ea typeface="黑体" pitchFamily="49" charset="-122"/>
              <a:cs typeface="Times New Roman" pitchFamily="18" charset="0"/>
            </a:endParaRPr>
          </a:p>
        </p:txBody>
      </p:sp>
      <p:sp>
        <p:nvSpPr>
          <p:cNvPr id="9" name="TextBox 8"/>
          <p:cNvSpPr txBox="1"/>
          <p:nvPr/>
        </p:nvSpPr>
        <p:spPr>
          <a:xfrm>
            <a:off x="-36512" y="1296144"/>
            <a:ext cx="9289032" cy="574901"/>
          </a:xfrm>
          <a:prstGeom prst="rect">
            <a:avLst/>
          </a:prstGeom>
          <a:noFill/>
        </p:spPr>
        <p:txBody>
          <a:bodyPr wrap="square">
            <a:spAutoFit/>
          </a:bodyPr>
          <a:lstStyle/>
          <a:p>
            <a:pPr algn="ctr">
              <a:lnSpc>
                <a:spcPct val="120000"/>
              </a:lnSpc>
              <a:spcBef>
                <a:spcPts val="0"/>
              </a:spcBef>
              <a:spcAft>
                <a:spcPts val="0"/>
              </a:spcAft>
              <a:defRPr/>
            </a:pPr>
            <a:r>
              <a:rPr lang="en-US" altLang="zh-CN" sz="2800" b="1" u="sng" dirty="0" smtClean="0">
                <a:solidFill>
                  <a:srgbClr val="FF0000"/>
                </a:solidFill>
                <a:latin typeface="+mj-lt"/>
                <a:ea typeface="华文新魏" panose="02010800040101010101" pitchFamily="2" charset="-122"/>
              </a:rPr>
              <a:t>S</a:t>
            </a:r>
            <a:r>
              <a:rPr lang="en-US" altLang="zh-CN" sz="2800" b="1" dirty="0" smtClean="0">
                <a:solidFill>
                  <a:srgbClr val="0000FF"/>
                </a:solidFill>
                <a:latin typeface="+mj-lt"/>
                <a:ea typeface="华文新魏" panose="02010800040101010101" pitchFamily="2" charset="-122"/>
              </a:rPr>
              <a:t>hanghai </a:t>
            </a:r>
            <a:r>
              <a:rPr lang="en-US" altLang="zh-CN" sz="2800" b="1" u="sng" dirty="0" smtClean="0">
                <a:solidFill>
                  <a:srgbClr val="FF0000"/>
                </a:solidFill>
                <a:latin typeface="+mj-lt"/>
                <a:ea typeface="华文新魏" panose="02010800040101010101" pitchFamily="2" charset="-122"/>
              </a:rPr>
              <a:t>A</a:t>
            </a:r>
            <a:r>
              <a:rPr lang="en-US" altLang="zh-CN" sz="2800" b="1" dirty="0" smtClean="0">
                <a:solidFill>
                  <a:srgbClr val="0000FF"/>
                </a:solidFill>
                <a:latin typeface="+mj-lt"/>
                <a:ea typeface="华文新魏" panose="02010800040101010101" pitchFamily="2" charset="-122"/>
              </a:rPr>
              <a:t>dvanced </a:t>
            </a:r>
            <a:r>
              <a:rPr lang="en-US" altLang="zh-CN" sz="2800" b="1" u="sng" dirty="0" smtClean="0">
                <a:solidFill>
                  <a:srgbClr val="FF0000"/>
                </a:solidFill>
                <a:latin typeface="+mj-lt"/>
                <a:ea typeface="华文新魏" panose="02010800040101010101" pitchFamily="2" charset="-122"/>
              </a:rPr>
              <a:t>P</a:t>
            </a:r>
            <a:r>
              <a:rPr lang="en-US" altLang="zh-CN" sz="2800" b="1" dirty="0" smtClean="0">
                <a:solidFill>
                  <a:srgbClr val="0000FF"/>
                </a:solidFill>
                <a:latin typeface="+mj-lt"/>
                <a:ea typeface="华文新魏" panose="02010800040101010101" pitchFamily="2" charset="-122"/>
              </a:rPr>
              <a:t>roton </a:t>
            </a:r>
            <a:r>
              <a:rPr lang="en-US" altLang="zh-CN" sz="2800" b="1" u="sng" dirty="0" smtClean="0">
                <a:solidFill>
                  <a:srgbClr val="FF0000"/>
                </a:solidFill>
                <a:latin typeface="+mj-lt"/>
                <a:ea typeface="华文新魏" panose="02010800040101010101" pitchFamily="2" charset="-122"/>
              </a:rPr>
              <a:t>T</a:t>
            </a:r>
            <a:r>
              <a:rPr lang="en-US" altLang="zh-CN" sz="2800" b="1" dirty="0" smtClean="0">
                <a:solidFill>
                  <a:srgbClr val="0000FF"/>
                </a:solidFill>
                <a:latin typeface="+mj-lt"/>
                <a:ea typeface="华文新魏" panose="02010800040101010101" pitchFamily="2" charset="-122"/>
              </a:rPr>
              <a:t>herapy Facility</a:t>
            </a:r>
            <a:endParaRPr lang="zh-CN" altLang="en-US" sz="2000" dirty="0">
              <a:solidFill>
                <a:srgbClr val="0000FF"/>
              </a:solidFill>
              <a:latin typeface="+mj-lt"/>
              <a:ea typeface="黑体" pitchFamily="2" charset="-122"/>
            </a:endParaRPr>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270" y="1944216"/>
            <a:ext cx="8171906" cy="4869160"/>
          </a:xfrm>
          <a:prstGeom prst="rect">
            <a:avLst/>
          </a:prstGeom>
        </p:spPr>
      </p:pic>
      <p:sp>
        <p:nvSpPr>
          <p:cNvPr id="11" name="标题 10"/>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153163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dirty="0"/>
          </a:p>
        </p:txBody>
      </p:sp>
      <p:sp>
        <p:nvSpPr>
          <p:cNvPr id="4" name="标题 1"/>
          <p:cNvSpPr>
            <a:spLocks noGrp="1"/>
          </p:cNvSpPr>
          <p:nvPr>
            <p:ph type="title"/>
          </p:nvPr>
        </p:nvSpPr>
        <p:spPr>
          <a:xfrm>
            <a:off x="3563938" y="143991"/>
            <a:ext cx="5580062" cy="620713"/>
          </a:xfrm>
        </p:spPr>
        <p:txBody>
          <a:bodyPr/>
          <a:lstStyle/>
          <a:p>
            <a:r>
              <a:rPr lang="en-US" altLang="zh-CN" b="1" dirty="0">
                <a:latin typeface="Times New Roman" pitchFamily="18" charset="0"/>
                <a:cs typeface="Times New Roman" pitchFamily="18" charset="0"/>
              </a:rPr>
              <a:t>SAPT</a:t>
            </a:r>
            <a:r>
              <a:rPr lang="zh-CN" altLang="en-US" b="1" dirty="0">
                <a:latin typeface="Times New Roman" pitchFamily="18" charset="0"/>
                <a:cs typeface="Times New Roman" pitchFamily="18" charset="0"/>
              </a:rPr>
              <a:t>加速器和治疗</a:t>
            </a:r>
            <a:r>
              <a:rPr lang="zh-CN" altLang="en-US" b="1" dirty="0" smtClean="0">
                <a:latin typeface="Times New Roman" pitchFamily="18" charset="0"/>
                <a:cs typeface="Times New Roman" pitchFamily="18" charset="0"/>
              </a:rPr>
              <a:t>系统</a:t>
            </a:r>
            <a:endParaRPr lang="zh-CN" altLang="en-US" b="1" dirty="0"/>
          </a:p>
        </p:txBody>
      </p:sp>
      <p:pic>
        <p:nvPicPr>
          <p:cNvPr id="5"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942199" y="1009931"/>
            <a:ext cx="5436360" cy="3139149"/>
          </a:xfrm>
          <a:prstGeom prst="rect">
            <a:avLst/>
          </a:prstGeom>
          <a:noFill/>
          <a:ln>
            <a:noFill/>
          </a:ln>
        </p:spPr>
      </p:pic>
      <p:sp>
        <p:nvSpPr>
          <p:cNvPr id="6" name="圆角矩形 5"/>
          <p:cNvSpPr/>
          <p:nvPr/>
        </p:nvSpPr>
        <p:spPr>
          <a:xfrm>
            <a:off x="107504" y="4149080"/>
            <a:ext cx="4392976" cy="2656046"/>
          </a:xfrm>
          <a:prstGeom prst="roundRect">
            <a:avLst/>
          </a:prstGeom>
          <a:solidFill>
            <a:schemeClr val="accent3">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457200" indent="-457200" algn="l">
              <a:buClrTx/>
              <a:buFont typeface="+mj-ea"/>
              <a:buAutoNum type="circleNumDbPlain"/>
            </a:pPr>
            <a:r>
              <a:rPr lang="zh-CN" altLang="en-US" sz="2400" b="1" dirty="0" smtClean="0">
                <a:solidFill>
                  <a:schemeClr val="tx1"/>
                </a:solidFill>
                <a:latin typeface="+mn-ea"/>
                <a:sym typeface="+mn-ea"/>
              </a:rPr>
              <a:t>加速器系统</a:t>
            </a:r>
            <a:endParaRPr lang="zh-CN" sz="2400" b="1" dirty="0">
              <a:solidFill>
                <a:schemeClr val="tx1"/>
              </a:solidFill>
              <a:latin typeface="+mn-ea"/>
              <a:sym typeface="+mn-ea"/>
            </a:endParaRPr>
          </a:p>
          <a:p>
            <a:pPr marL="266700" lvl="0" indent="-266700" eaLnBrk="0" hangingPunct="0">
              <a:buFont typeface="Wingdings" pitchFamily="2" charset="2"/>
              <a:buChar char="l"/>
            </a:pPr>
            <a:r>
              <a:rPr lang="zh-CN" altLang="zh-CN" dirty="0" smtClean="0">
                <a:solidFill>
                  <a:schemeClr val="tx1"/>
                </a:solidFill>
                <a:latin typeface="Times New Roman" pitchFamily="18" charset="0"/>
                <a:cs typeface="Times New Roman" pitchFamily="18" charset="0"/>
              </a:rPr>
              <a:t>注入能量</a:t>
            </a:r>
            <a:r>
              <a:rPr lang="zh-CN" altLang="zh-CN" dirty="0">
                <a:solidFill>
                  <a:schemeClr val="tx1"/>
                </a:solidFill>
                <a:latin typeface="Times New Roman" pitchFamily="18" charset="0"/>
                <a:cs typeface="Times New Roman" pitchFamily="18" charset="0"/>
              </a:rPr>
              <a:t>：</a:t>
            </a:r>
            <a:r>
              <a:rPr lang="en-US" altLang="zh-CN" dirty="0">
                <a:solidFill>
                  <a:schemeClr val="tx1"/>
                </a:solidFill>
                <a:latin typeface="Times New Roman" pitchFamily="18" charset="0"/>
                <a:cs typeface="Times New Roman" pitchFamily="18" charset="0"/>
              </a:rPr>
              <a:t>7 </a:t>
            </a:r>
            <a:r>
              <a:rPr lang="en-US" altLang="zh-CN" dirty="0" smtClean="0">
                <a:solidFill>
                  <a:schemeClr val="tx1"/>
                </a:solidFill>
                <a:latin typeface="Times New Roman" pitchFamily="18" charset="0"/>
                <a:cs typeface="Times New Roman" pitchFamily="18" charset="0"/>
              </a:rPr>
              <a:t>MeV</a:t>
            </a:r>
            <a:endParaRPr lang="zh-CN" altLang="en-US" dirty="0">
              <a:solidFill>
                <a:schemeClr val="tx1"/>
              </a:solidFill>
            </a:endParaRPr>
          </a:p>
          <a:p>
            <a:pPr marL="266700" lvl="0" indent="-266700" eaLnBrk="0" hangingPunct="0">
              <a:buFont typeface="Wingdings" pitchFamily="2" charset="2"/>
              <a:buChar char="l"/>
            </a:pPr>
            <a:r>
              <a:rPr lang="zh-CN" altLang="en-US" dirty="0">
                <a:solidFill>
                  <a:schemeClr val="tx1"/>
                </a:solidFill>
                <a:latin typeface="Times New Roman" pitchFamily="18" charset="0"/>
                <a:cs typeface="Times New Roman" pitchFamily="18" charset="0"/>
              </a:rPr>
              <a:t>引出能量范围：</a:t>
            </a:r>
            <a:r>
              <a:rPr lang="en-US" altLang="zh-CN" dirty="0">
                <a:solidFill>
                  <a:srgbClr val="FF0000"/>
                </a:solidFill>
                <a:latin typeface="Times New Roman" pitchFamily="18" charset="0"/>
                <a:cs typeface="Times New Roman" pitchFamily="18" charset="0"/>
              </a:rPr>
              <a:t>70~ </a:t>
            </a:r>
            <a:r>
              <a:rPr lang="en-US" altLang="zh-CN" dirty="0" smtClean="0">
                <a:solidFill>
                  <a:srgbClr val="FF0000"/>
                </a:solidFill>
                <a:latin typeface="Times New Roman" pitchFamily="18" charset="0"/>
                <a:cs typeface="Times New Roman" pitchFamily="18" charset="0"/>
              </a:rPr>
              <a:t>250MeV</a:t>
            </a:r>
            <a:endParaRPr lang="zh-CN" altLang="en-US" dirty="0">
              <a:solidFill>
                <a:srgbClr val="FF0000"/>
              </a:solidFill>
            </a:endParaRPr>
          </a:p>
          <a:p>
            <a:pPr marL="266700" lvl="0" indent="-266700" eaLnBrk="0" hangingPunct="0">
              <a:buFont typeface="Wingdings" pitchFamily="2" charset="2"/>
              <a:buChar char="l"/>
            </a:pPr>
            <a:r>
              <a:rPr lang="zh-CN" altLang="en-US" dirty="0">
                <a:solidFill>
                  <a:schemeClr val="tx1"/>
                </a:solidFill>
                <a:latin typeface="Times New Roman" pitchFamily="18" charset="0"/>
                <a:cs typeface="Times New Roman" pitchFamily="18" charset="0"/>
              </a:rPr>
              <a:t>环周长：</a:t>
            </a:r>
            <a:r>
              <a:rPr lang="en-US" altLang="zh-CN" dirty="0" smtClean="0">
                <a:solidFill>
                  <a:schemeClr val="tx1"/>
                </a:solidFill>
                <a:latin typeface="Times New Roman" pitchFamily="18" charset="0"/>
                <a:cs typeface="Times New Roman" pitchFamily="18" charset="0"/>
              </a:rPr>
              <a:t>24.6m</a:t>
            </a:r>
            <a:endParaRPr lang="zh-CN" altLang="en-US" dirty="0">
              <a:solidFill>
                <a:schemeClr val="tx1"/>
              </a:solidFill>
            </a:endParaRPr>
          </a:p>
          <a:p>
            <a:pPr marL="266700" lvl="0" indent="-266700" eaLnBrk="0" hangingPunct="0">
              <a:buFont typeface="Wingdings" pitchFamily="2" charset="2"/>
              <a:buChar char="l"/>
            </a:pPr>
            <a:r>
              <a:rPr lang="zh-CN" altLang="en-US" dirty="0">
                <a:solidFill>
                  <a:schemeClr val="tx1"/>
                </a:solidFill>
                <a:latin typeface="Times New Roman" pitchFamily="18" charset="0"/>
                <a:cs typeface="Times New Roman" pitchFamily="18" charset="0"/>
              </a:rPr>
              <a:t>最大</a:t>
            </a:r>
            <a:r>
              <a:rPr lang="zh-CN" altLang="en-US" dirty="0" smtClean="0">
                <a:solidFill>
                  <a:schemeClr val="tx1"/>
                </a:solidFill>
                <a:latin typeface="Times New Roman" pitchFamily="18" charset="0"/>
                <a:cs typeface="Times New Roman" pitchFamily="18" charset="0"/>
              </a:rPr>
              <a:t>引出</a:t>
            </a:r>
            <a:r>
              <a:rPr lang="zh-CN" altLang="en-US" dirty="0">
                <a:solidFill>
                  <a:schemeClr val="tx1"/>
                </a:solidFill>
                <a:latin typeface="Times New Roman" pitchFamily="18" charset="0"/>
                <a:cs typeface="Times New Roman" pitchFamily="18" charset="0"/>
              </a:rPr>
              <a:t>电荷</a:t>
            </a:r>
            <a:r>
              <a:rPr lang="en-US" altLang="zh-CN" dirty="0">
                <a:solidFill>
                  <a:srgbClr val="FF0000"/>
                </a:solidFill>
                <a:latin typeface="Times New Roman" pitchFamily="18" charset="0"/>
                <a:cs typeface="Times New Roman" pitchFamily="18" charset="0"/>
              </a:rPr>
              <a:t>12.8nC </a:t>
            </a:r>
            <a:r>
              <a:rPr lang="en-US" altLang="zh-CN" dirty="0" smtClean="0">
                <a:solidFill>
                  <a:srgbClr val="FF0000"/>
                </a:solidFill>
                <a:latin typeface="Times New Roman" pitchFamily="18" charset="0"/>
                <a:cs typeface="Times New Roman" pitchFamily="18" charset="0"/>
              </a:rPr>
              <a:t>(8.0</a:t>
            </a:r>
            <a:r>
              <a:rPr lang="en-US" altLang="zh-CN" dirty="0">
                <a:solidFill>
                  <a:srgbClr val="FF0000"/>
                </a:solidFill>
                <a:latin typeface="Times New Roman" pitchFamily="18" charset="0"/>
                <a:cs typeface="Times New Roman" pitchFamily="18" charset="0"/>
                <a:sym typeface="Symbol" pitchFamily="18" charset="2"/>
              </a:rPr>
              <a:t></a:t>
            </a:r>
            <a:r>
              <a:rPr lang="en-US" altLang="zh-CN" dirty="0" smtClean="0">
                <a:solidFill>
                  <a:srgbClr val="FF0000"/>
                </a:solidFill>
                <a:latin typeface="Times New Roman" pitchFamily="18" charset="0"/>
                <a:cs typeface="Times New Roman" pitchFamily="18" charset="0"/>
              </a:rPr>
              <a:t>10</a:t>
            </a:r>
            <a:r>
              <a:rPr lang="en-US" altLang="zh-CN" baseline="30000" dirty="0" smtClean="0">
                <a:solidFill>
                  <a:srgbClr val="FF0000"/>
                </a:solidFill>
                <a:latin typeface="Times New Roman" pitchFamily="18" charset="0"/>
                <a:cs typeface="Times New Roman" pitchFamily="18" charset="0"/>
              </a:rPr>
              <a:t>10</a:t>
            </a:r>
            <a:r>
              <a:rPr lang="en-US" altLang="zh-CN" dirty="0" smtClean="0">
                <a:solidFill>
                  <a:srgbClr val="FF0000"/>
                </a:solidFill>
                <a:latin typeface="Times New Roman" pitchFamily="18" charset="0"/>
                <a:cs typeface="Times New Roman" pitchFamily="18" charset="0"/>
              </a:rPr>
              <a:t>p/spill)</a:t>
            </a:r>
            <a:endParaRPr lang="zh-CN" altLang="en-US" dirty="0">
              <a:solidFill>
                <a:srgbClr val="FF0000"/>
              </a:solidFill>
              <a:sym typeface="Symbol" pitchFamily="18" charset="2"/>
            </a:endParaRPr>
          </a:p>
          <a:p>
            <a:pPr marL="266700" lvl="0" indent="-266700" eaLnBrk="0" hangingPunct="0">
              <a:buFont typeface="Wingdings" pitchFamily="2" charset="2"/>
              <a:buChar char="l"/>
            </a:pPr>
            <a:r>
              <a:rPr lang="zh-CN" altLang="en-US" dirty="0">
                <a:solidFill>
                  <a:schemeClr val="tx1"/>
                </a:solidFill>
                <a:latin typeface="Times New Roman" pitchFamily="18" charset="0"/>
                <a:cs typeface="Times New Roman" pitchFamily="18" charset="0"/>
                <a:sym typeface="Symbol" pitchFamily="18" charset="2"/>
              </a:rPr>
              <a:t>升能时间：</a:t>
            </a:r>
            <a:r>
              <a:rPr lang="en-US" altLang="zh-CN" dirty="0">
                <a:solidFill>
                  <a:schemeClr val="tx1"/>
                </a:solidFill>
                <a:latin typeface="Times New Roman" pitchFamily="18" charset="0"/>
                <a:cs typeface="Times New Roman" pitchFamily="18" charset="0"/>
                <a:sym typeface="Symbol" pitchFamily="18" charset="2"/>
              </a:rPr>
              <a:t>0.7</a:t>
            </a:r>
            <a:r>
              <a:rPr lang="zh-CN" altLang="en-US" dirty="0" smtClean="0">
                <a:solidFill>
                  <a:schemeClr val="tx1"/>
                </a:solidFill>
                <a:latin typeface="Times New Roman" pitchFamily="18" charset="0"/>
                <a:cs typeface="Times New Roman" pitchFamily="18" charset="0"/>
                <a:sym typeface="Symbol" pitchFamily="18" charset="2"/>
              </a:rPr>
              <a:t>秒</a:t>
            </a:r>
            <a:endParaRPr lang="zh-CN" altLang="en-US" dirty="0">
              <a:solidFill>
                <a:schemeClr val="tx1"/>
              </a:solidFill>
              <a:sym typeface="Symbol" pitchFamily="18" charset="2"/>
            </a:endParaRPr>
          </a:p>
          <a:p>
            <a:pPr marL="266700" lvl="0" indent="-266700" eaLnBrk="0" hangingPunct="0">
              <a:buFont typeface="Wingdings" pitchFamily="2" charset="2"/>
              <a:buChar char="l"/>
            </a:pPr>
            <a:r>
              <a:rPr lang="zh-CN" altLang="en-US" dirty="0">
                <a:solidFill>
                  <a:schemeClr val="tx1"/>
                </a:solidFill>
                <a:latin typeface="Times New Roman" pitchFamily="18" charset="0"/>
                <a:cs typeface="Times New Roman" pitchFamily="18" charset="0"/>
                <a:sym typeface="Symbol" pitchFamily="18" charset="2"/>
              </a:rPr>
              <a:t>重复频率：</a:t>
            </a:r>
            <a:r>
              <a:rPr lang="en-US" altLang="zh-CN" dirty="0">
                <a:solidFill>
                  <a:schemeClr val="tx1"/>
                </a:solidFill>
                <a:latin typeface="Times New Roman" pitchFamily="18" charset="0"/>
                <a:cs typeface="Times New Roman" pitchFamily="18" charset="0"/>
                <a:sym typeface="Symbol" pitchFamily="18" charset="2"/>
              </a:rPr>
              <a:t>0.1</a:t>
            </a:r>
            <a:r>
              <a:rPr lang="zh-CN" altLang="en-US" dirty="0">
                <a:solidFill>
                  <a:schemeClr val="tx1"/>
                </a:solidFill>
                <a:latin typeface="Times New Roman" pitchFamily="18" charset="0"/>
                <a:cs typeface="Times New Roman" pitchFamily="18" charset="0"/>
                <a:sym typeface="Symbol" pitchFamily="18" charset="2"/>
              </a:rPr>
              <a:t>～</a:t>
            </a:r>
            <a:r>
              <a:rPr lang="en-US" altLang="zh-CN" dirty="0" smtClean="0">
                <a:solidFill>
                  <a:schemeClr val="tx1"/>
                </a:solidFill>
                <a:latin typeface="Times New Roman" pitchFamily="18" charset="0"/>
                <a:cs typeface="Times New Roman" pitchFamily="18" charset="0"/>
                <a:sym typeface="Symbol" pitchFamily="18" charset="2"/>
              </a:rPr>
              <a:t>0.5Hz</a:t>
            </a:r>
          </a:p>
          <a:p>
            <a:pPr marL="266700" lvl="0" indent="-266700" eaLnBrk="0" hangingPunct="0">
              <a:buFont typeface="Wingdings" pitchFamily="2" charset="2"/>
              <a:buChar char="l"/>
            </a:pPr>
            <a:r>
              <a:rPr lang="zh-CN" altLang="en-US" dirty="0">
                <a:solidFill>
                  <a:schemeClr val="tx1"/>
                </a:solidFill>
                <a:latin typeface="Times New Roman" pitchFamily="18" charset="0"/>
                <a:cs typeface="Times New Roman" pitchFamily="18" charset="0"/>
                <a:sym typeface="Symbol" pitchFamily="18" charset="2"/>
              </a:rPr>
              <a:t>带</a:t>
            </a:r>
            <a:r>
              <a:rPr lang="zh-CN" altLang="en-US" dirty="0" smtClean="0">
                <a:solidFill>
                  <a:schemeClr val="tx1"/>
                </a:solidFill>
                <a:latin typeface="Times New Roman" pitchFamily="18" charset="0"/>
                <a:cs typeface="Times New Roman" pitchFamily="18" charset="0"/>
                <a:sym typeface="Symbol" pitchFamily="18" charset="2"/>
              </a:rPr>
              <a:t>束工作时间：</a:t>
            </a:r>
            <a:r>
              <a:rPr lang="en-US" altLang="zh-CN" dirty="0" smtClean="0">
                <a:solidFill>
                  <a:schemeClr val="tx1"/>
                </a:solidFill>
                <a:latin typeface="Times New Roman" pitchFamily="18" charset="0"/>
                <a:cs typeface="Times New Roman" pitchFamily="18" charset="0"/>
                <a:sym typeface="Symbol" pitchFamily="18" charset="2"/>
              </a:rPr>
              <a:t>7</a:t>
            </a:r>
            <a:r>
              <a:rPr lang="zh-CN" altLang="en-US" dirty="0" smtClean="0">
                <a:solidFill>
                  <a:schemeClr val="tx1"/>
                </a:solidFill>
                <a:latin typeface="Times New Roman" pitchFamily="18" charset="0"/>
                <a:cs typeface="Times New Roman" pitchFamily="18" charset="0"/>
                <a:sym typeface="Symbol" pitchFamily="18" charset="2"/>
              </a:rPr>
              <a:t>小时</a:t>
            </a:r>
            <a:r>
              <a:rPr lang="en-US" altLang="zh-CN" dirty="0" smtClean="0">
                <a:solidFill>
                  <a:schemeClr val="tx1"/>
                </a:solidFill>
                <a:latin typeface="Times New Roman" pitchFamily="18" charset="0"/>
                <a:cs typeface="Times New Roman" pitchFamily="18" charset="0"/>
                <a:sym typeface="Symbol" pitchFamily="18" charset="2"/>
              </a:rPr>
              <a:t>/</a:t>
            </a:r>
            <a:r>
              <a:rPr lang="zh-CN" altLang="en-US" dirty="0" smtClean="0">
                <a:solidFill>
                  <a:schemeClr val="tx1"/>
                </a:solidFill>
                <a:latin typeface="Times New Roman" pitchFamily="18" charset="0"/>
                <a:cs typeface="Times New Roman" pitchFamily="18" charset="0"/>
                <a:sym typeface="Symbol" pitchFamily="18" charset="2"/>
              </a:rPr>
              <a:t>天</a:t>
            </a:r>
            <a:endParaRPr lang="zh-CN" altLang="en-US" dirty="0">
              <a:solidFill>
                <a:schemeClr val="tx1"/>
              </a:solidFill>
              <a:sym typeface="Symbol" pitchFamily="18" charset="2"/>
            </a:endParaRPr>
          </a:p>
        </p:txBody>
      </p:sp>
      <p:sp>
        <p:nvSpPr>
          <p:cNvPr id="7" name="圆角矩形 6"/>
          <p:cNvSpPr/>
          <p:nvPr/>
        </p:nvSpPr>
        <p:spPr>
          <a:xfrm>
            <a:off x="4660379" y="4149080"/>
            <a:ext cx="4392976" cy="2656045"/>
          </a:xfrm>
          <a:prstGeom prst="roundRect">
            <a:avLst/>
          </a:prstGeom>
          <a:solidFill>
            <a:schemeClr val="accent3">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457200" indent="-457200" algn="l">
              <a:buClrTx/>
              <a:buFont typeface="+mj-ea"/>
              <a:buAutoNum type="circleNumDbPlain" startAt="2"/>
            </a:pPr>
            <a:r>
              <a:rPr lang="zh-CN" altLang="en-US" sz="2400" b="1" dirty="0" smtClean="0">
                <a:solidFill>
                  <a:schemeClr val="tx1"/>
                </a:solidFill>
                <a:latin typeface="+mn-ea"/>
                <a:sym typeface="+mn-ea"/>
              </a:rPr>
              <a:t>治疗系统</a:t>
            </a:r>
            <a:endParaRPr lang="en-US" altLang="zh-CN" sz="2400" b="1" dirty="0" smtClean="0">
              <a:solidFill>
                <a:schemeClr val="tx1"/>
              </a:solidFill>
              <a:latin typeface="+mn-ea"/>
              <a:sym typeface="+mn-ea"/>
            </a:endParaRPr>
          </a:p>
          <a:p>
            <a:pPr marL="266700" indent="-266700" eaLnBrk="0" hangingPunct="0">
              <a:buClrTx/>
              <a:buFont typeface="Wingdings" pitchFamily="2" charset="2"/>
              <a:buChar char="l"/>
            </a:pPr>
            <a:r>
              <a:rPr lang="en-US" altLang="zh-CN" dirty="0">
                <a:solidFill>
                  <a:schemeClr val="tx1"/>
                </a:solidFill>
                <a:latin typeface="Times New Roman" pitchFamily="18" charset="0"/>
                <a:cs typeface="Times New Roman" pitchFamily="18" charset="0"/>
              </a:rPr>
              <a:t>1</a:t>
            </a:r>
            <a:r>
              <a:rPr lang="zh-CN" altLang="en-US" dirty="0">
                <a:solidFill>
                  <a:schemeClr val="tx1"/>
                </a:solidFill>
                <a:latin typeface="Times New Roman" pitchFamily="18" charset="0"/>
                <a:cs typeface="Times New Roman" pitchFamily="18" charset="0"/>
              </a:rPr>
              <a:t>个固定束治疗室</a:t>
            </a:r>
            <a:r>
              <a:rPr lang="en-US" altLang="zh-CN" dirty="0">
                <a:solidFill>
                  <a:schemeClr val="tx1"/>
                </a:solidFill>
                <a:latin typeface="Times New Roman" pitchFamily="18" charset="0"/>
                <a:cs typeface="Times New Roman" pitchFamily="18" charset="0"/>
              </a:rPr>
              <a:t>+1</a:t>
            </a:r>
            <a:r>
              <a:rPr lang="zh-CN" altLang="en-US" dirty="0">
                <a:solidFill>
                  <a:schemeClr val="tx1"/>
                </a:solidFill>
                <a:latin typeface="Times New Roman" pitchFamily="18" charset="0"/>
                <a:cs typeface="Times New Roman" pitchFamily="18" charset="0"/>
              </a:rPr>
              <a:t>个固定束实验室</a:t>
            </a:r>
            <a:r>
              <a:rPr lang="en-US" altLang="zh-CN" dirty="0">
                <a:solidFill>
                  <a:schemeClr val="tx1"/>
                </a:solidFill>
                <a:latin typeface="Times New Roman" pitchFamily="18" charset="0"/>
                <a:cs typeface="Times New Roman" pitchFamily="18" charset="0"/>
              </a:rPr>
              <a:t>+ 1</a:t>
            </a:r>
            <a:r>
              <a:rPr lang="zh-CN" altLang="en-US" dirty="0">
                <a:solidFill>
                  <a:schemeClr val="tx1"/>
                </a:solidFill>
                <a:latin typeface="Times New Roman" pitchFamily="18" charset="0"/>
                <a:cs typeface="Times New Roman" pitchFamily="18" charset="0"/>
              </a:rPr>
              <a:t>个旋转束</a:t>
            </a:r>
            <a:r>
              <a:rPr lang="zh-CN" altLang="en-US" dirty="0" smtClean="0">
                <a:solidFill>
                  <a:schemeClr val="tx1"/>
                </a:solidFill>
                <a:latin typeface="Times New Roman" pitchFamily="18" charset="0"/>
                <a:cs typeface="Times New Roman" pitchFamily="18" charset="0"/>
              </a:rPr>
              <a:t>治疗室</a:t>
            </a:r>
            <a:endParaRPr lang="en-US" altLang="zh-CN" dirty="0" smtClean="0">
              <a:solidFill>
                <a:schemeClr val="tx1"/>
              </a:solidFill>
              <a:latin typeface="Times New Roman" pitchFamily="18" charset="0"/>
              <a:cs typeface="Times New Roman" pitchFamily="18" charset="0"/>
            </a:endParaRPr>
          </a:p>
          <a:p>
            <a:pPr marL="266700" indent="-266700" eaLnBrk="0" hangingPunct="0">
              <a:buClrTx/>
              <a:buFont typeface="Wingdings" pitchFamily="2" charset="2"/>
              <a:buChar char="l"/>
            </a:pPr>
            <a:r>
              <a:rPr lang="zh-CN" altLang="en-US" dirty="0">
                <a:solidFill>
                  <a:schemeClr val="tx1"/>
                </a:solidFill>
                <a:latin typeface="Times New Roman" pitchFamily="18" charset="0"/>
                <a:cs typeface="Times New Roman" pitchFamily="18" charset="0"/>
              </a:rPr>
              <a:t>每个治疗室</a:t>
            </a:r>
            <a:r>
              <a:rPr lang="zh-CN" altLang="en-US" dirty="0" smtClean="0">
                <a:solidFill>
                  <a:schemeClr val="tx1"/>
                </a:solidFill>
                <a:latin typeface="Times New Roman" pitchFamily="18" charset="0"/>
                <a:cs typeface="Times New Roman" pitchFamily="18" charset="0"/>
              </a:rPr>
              <a:t>工作负荷各</a:t>
            </a:r>
            <a:r>
              <a:rPr lang="en-US" altLang="zh-CN" dirty="0" smtClean="0">
                <a:solidFill>
                  <a:schemeClr val="tx1"/>
                </a:solidFill>
                <a:latin typeface="Times New Roman" pitchFamily="18" charset="0"/>
                <a:cs typeface="Times New Roman" pitchFamily="18" charset="0"/>
              </a:rPr>
              <a:t>1/3</a:t>
            </a:r>
          </a:p>
          <a:p>
            <a:pPr marL="266700" indent="-266700" eaLnBrk="0" hangingPunct="0">
              <a:buClrTx/>
              <a:buFont typeface="Wingdings" pitchFamily="2" charset="2"/>
              <a:buChar char="l"/>
            </a:pPr>
            <a:r>
              <a:rPr lang="zh-CN" altLang="en-US" dirty="0" smtClean="0">
                <a:solidFill>
                  <a:schemeClr val="tx1"/>
                </a:solidFill>
                <a:latin typeface="Times New Roman" pitchFamily="18" charset="0"/>
                <a:cs typeface="Times New Roman" pitchFamily="18" charset="0"/>
                <a:sym typeface="Symbol" pitchFamily="18" charset="2"/>
              </a:rPr>
              <a:t>病人每人每次</a:t>
            </a:r>
            <a:r>
              <a:rPr lang="zh-CN" altLang="en-US" dirty="0">
                <a:solidFill>
                  <a:srgbClr val="FF0000"/>
                </a:solidFill>
                <a:latin typeface="Times New Roman" pitchFamily="18" charset="0"/>
                <a:cs typeface="Times New Roman" pitchFamily="18" charset="0"/>
                <a:sym typeface="Symbol" pitchFamily="18" charset="2"/>
              </a:rPr>
              <a:t>照射时间</a:t>
            </a:r>
            <a:r>
              <a:rPr lang="en-US" altLang="zh-CN" dirty="0">
                <a:solidFill>
                  <a:srgbClr val="FF0000"/>
                </a:solidFill>
                <a:latin typeface="Times New Roman" pitchFamily="18" charset="0"/>
                <a:cs typeface="Times New Roman" pitchFamily="18" charset="0"/>
                <a:sym typeface="Symbol" pitchFamily="18" charset="2"/>
              </a:rPr>
              <a:t>2</a:t>
            </a:r>
            <a:r>
              <a:rPr lang="zh-CN" altLang="en-US" dirty="0" smtClean="0">
                <a:solidFill>
                  <a:srgbClr val="FF0000"/>
                </a:solidFill>
                <a:latin typeface="Times New Roman" pitchFamily="18" charset="0"/>
                <a:cs typeface="Times New Roman" pitchFamily="18" charset="0"/>
                <a:sym typeface="Symbol" pitchFamily="18" charset="2"/>
              </a:rPr>
              <a:t>分钟</a:t>
            </a:r>
            <a:r>
              <a:rPr lang="zh-CN" altLang="en-US" dirty="0" smtClean="0">
                <a:solidFill>
                  <a:schemeClr val="tx1"/>
                </a:solidFill>
                <a:latin typeface="Times New Roman" pitchFamily="18" charset="0"/>
                <a:cs typeface="Times New Roman" pitchFamily="18" charset="0"/>
                <a:sym typeface="Symbol" pitchFamily="18" charset="2"/>
              </a:rPr>
              <a:t>，</a:t>
            </a:r>
            <a:r>
              <a:rPr lang="zh-CN" altLang="en-US" dirty="0" smtClean="0">
                <a:solidFill>
                  <a:schemeClr val="tx1"/>
                </a:solidFill>
              </a:rPr>
              <a:t>照射剂量</a:t>
            </a:r>
            <a:r>
              <a:rPr lang="en-US" altLang="zh-CN" dirty="0" smtClean="0">
                <a:solidFill>
                  <a:srgbClr val="FF0000"/>
                </a:solidFill>
              </a:rPr>
              <a:t>2</a:t>
            </a:r>
            <a:r>
              <a:rPr lang="en-US" altLang="zh-CN" dirty="0" smtClean="0">
                <a:solidFill>
                  <a:srgbClr val="FF0000"/>
                </a:solidFill>
                <a:latin typeface="Times New Roman" pitchFamily="18" charset="0"/>
                <a:cs typeface="Times New Roman" pitchFamily="18" charset="0"/>
              </a:rPr>
              <a:t>Gy</a:t>
            </a:r>
            <a:r>
              <a:rPr lang="en-US" altLang="zh-CN" dirty="0">
                <a:solidFill>
                  <a:srgbClr val="FF0000"/>
                </a:solidFill>
              </a:rPr>
              <a:t>/</a:t>
            </a:r>
            <a:r>
              <a:rPr lang="zh-CN" altLang="en-US" dirty="0" smtClean="0">
                <a:solidFill>
                  <a:srgbClr val="FF0000"/>
                </a:solidFill>
              </a:rPr>
              <a:t>分钟</a:t>
            </a:r>
            <a:endParaRPr lang="en-US" altLang="zh-CN" dirty="0" smtClean="0">
              <a:solidFill>
                <a:srgbClr val="FF0000"/>
              </a:solidFill>
            </a:endParaRPr>
          </a:p>
          <a:p>
            <a:pPr marL="266700" indent="-266700" eaLnBrk="0" hangingPunct="0">
              <a:buClrTx/>
              <a:buFont typeface="Wingdings" pitchFamily="2" charset="2"/>
              <a:buChar char="l"/>
            </a:pPr>
            <a:r>
              <a:rPr lang="zh-CN" altLang="en-US" dirty="0" smtClean="0">
                <a:solidFill>
                  <a:schemeClr val="tx1"/>
                </a:solidFill>
                <a:latin typeface="Times New Roman" pitchFamily="18" charset="0"/>
                <a:cs typeface="Times New Roman" pitchFamily="18" charset="0"/>
                <a:sym typeface="Symbol" pitchFamily="18" charset="2"/>
              </a:rPr>
              <a:t>每治疗室带束工作时间：</a:t>
            </a:r>
            <a:r>
              <a:rPr lang="en-US" altLang="zh-CN" dirty="0" smtClean="0">
                <a:solidFill>
                  <a:schemeClr val="tx1"/>
                </a:solidFill>
                <a:latin typeface="Times New Roman" pitchFamily="18" charset="0"/>
                <a:cs typeface="Times New Roman" pitchFamily="18" charset="0"/>
                <a:sym typeface="Symbol" pitchFamily="18" charset="2"/>
              </a:rPr>
              <a:t>1.2</a:t>
            </a:r>
            <a:r>
              <a:rPr lang="zh-CN" altLang="en-US" dirty="0" smtClean="0">
                <a:solidFill>
                  <a:schemeClr val="tx1"/>
                </a:solidFill>
                <a:latin typeface="Times New Roman" pitchFamily="18" charset="0"/>
                <a:cs typeface="Times New Roman" pitchFamily="18" charset="0"/>
                <a:sym typeface="Symbol" pitchFamily="18" charset="2"/>
              </a:rPr>
              <a:t>小时</a:t>
            </a:r>
            <a:r>
              <a:rPr lang="en-US" altLang="zh-CN" dirty="0" smtClean="0">
                <a:solidFill>
                  <a:schemeClr val="tx1"/>
                </a:solidFill>
                <a:latin typeface="Times New Roman" pitchFamily="18" charset="0"/>
                <a:cs typeface="Times New Roman" pitchFamily="18" charset="0"/>
                <a:sym typeface="Symbol" pitchFamily="18" charset="2"/>
              </a:rPr>
              <a:t>/</a:t>
            </a:r>
            <a:r>
              <a:rPr lang="zh-CN" altLang="en-US" dirty="0" smtClean="0">
                <a:solidFill>
                  <a:schemeClr val="tx1"/>
                </a:solidFill>
                <a:latin typeface="Times New Roman" pitchFamily="18" charset="0"/>
                <a:cs typeface="Times New Roman" pitchFamily="18" charset="0"/>
                <a:sym typeface="Symbol" pitchFamily="18" charset="2"/>
              </a:rPr>
              <a:t>天</a:t>
            </a:r>
            <a:endParaRPr lang="en-US" altLang="zh-CN" dirty="0" smtClean="0">
              <a:solidFill>
                <a:schemeClr val="tx1"/>
              </a:solidFill>
              <a:latin typeface="Times New Roman" pitchFamily="18" charset="0"/>
              <a:cs typeface="Times New Roman" pitchFamily="18" charset="0"/>
              <a:sym typeface="Symbol" pitchFamily="18" charset="2"/>
            </a:endParaRPr>
          </a:p>
          <a:p>
            <a:pPr eaLnBrk="0" hangingPunct="0">
              <a:buClrTx/>
            </a:pPr>
            <a:endParaRPr lang="zh-CN" altLang="en-US" dirty="0">
              <a:solidFill>
                <a:schemeClr val="tx1"/>
              </a:solidFill>
              <a:sym typeface="Symbol" pitchFamily="18" charset="2"/>
            </a:endParaRPr>
          </a:p>
        </p:txBody>
      </p:sp>
    </p:spTree>
    <p:extLst>
      <p:ext uri="{BB962C8B-B14F-4D97-AF65-F5344CB8AC3E}">
        <p14:creationId xmlns:p14="http://schemas.microsoft.com/office/powerpoint/2010/main" val="142517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196752"/>
            <a:ext cx="8229600" cy="5661248"/>
          </a:xfrm>
        </p:spPr>
        <p:txBody>
          <a:bodyPr/>
          <a:lstStyle/>
          <a:p>
            <a:pPr marL="0" lvl="1" indent="0">
              <a:lnSpc>
                <a:spcPct val="125000"/>
              </a:lnSpc>
              <a:spcBef>
                <a:spcPts val="338"/>
              </a:spcBef>
              <a:buNone/>
            </a:pPr>
            <a:r>
              <a:rPr lang="zh-CN" altLang="en-US" b="1" dirty="0" smtClean="0">
                <a:latin typeface="+mn-ea"/>
              </a:rPr>
              <a:t>束流</a:t>
            </a:r>
            <a:r>
              <a:rPr lang="zh-CN" altLang="en-US" b="1" dirty="0">
                <a:latin typeface="+mn-ea"/>
              </a:rPr>
              <a:t>控制（产生、加速、传输、打靶、降能）</a:t>
            </a:r>
            <a:endParaRPr lang="en-US" altLang="zh-CN" b="1" dirty="0">
              <a:latin typeface="+mn-ea"/>
            </a:endParaRPr>
          </a:p>
          <a:p>
            <a:pPr marL="457200" lvl="2" indent="-457200">
              <a:lnSpc>
                <a:spcPct val="125000"/>
              </a:lnSpc>
              <a:spcBef>
                <a:spcPts val="0"/>
              </a:spcBef>
              <a:buFont typeface="Wingdings" pitchFamily="2" charset="2"/>
              <a:buChar char="l"/>
            </a:pPr>
            <a:r>
              <a:rPr lang="zh-CN" altLang="en-US" sz="2800" dirty="0" smtClean="0">
                <a:latin typeface="+mn-ea"/>
              </a:rPr>
              <a:t>注入器</a:t>
            </a:r>
            <a:endParaRPr lang="en-US" altLang="zh-CN" sz="2800" dirty="0">
              <a:latin typeface="+mn-ea"/>
            </a:endParaRPr>
          </a:p>
          <a:p>
            <a:pPr marL="342900" lvl="3" indent="-342900">
              <a:lnSpc>
                <a:spcPct val="125000"/>
              </a:lnSpc>
              <a:spcBef>
                <a:spcPts val="0"/>
              </a:spcBef>
              <a:buFont typeface="Arial" pitchFamily="34" charset="0"/>
              <a:buChar char="•"/>
            </a:pPr>
            <a:r>
              <a:rPr lang="zh-CN" altLang="en-US" sz="2400" dirty="0">
                <a:latin typeface="+mn-ea"/>
              </a:rPr>
              <a:t>离子源（</a:t>
            </a:r>
            <a:r>
              <a:rPr lang="en-US" altLang="zh-CN" sz="2400" dirty="0">
                <a:latin typeface="+mn-ea"/>
              </a:rPr>
              <a:t>30KeV</a:t>
            </a:r>
            <a:r>
              <a:rPr lang="zh-CN" altLang="en-US" sz="2400" dirty="0">
                <a:latin typeface="+mn-ea"/>
              </a:rPr>
              <a:t>）</a:t>
            </a:r>
            <a:endParaRPr lang="en-US" altLang="zh-CN" sz="2400" dirty="0">
              <a:latin typeface="+mn-ea"/>
            </a:endParaRPr>
          </a:p>
          <a:p>
            <a:pPr marL="342900" lvl="3" indent="-342900">
              <a:lnSpc>
                <a:spcPct val="125000"/>
              </a:lnSpc>
              <a:spcBef>
                <a:spcPts val="0"/>
              </a:spcBef>
              <a:buFont typeface="Arial" pitchFamily="34" charset="0"/>
              <a:buChar char="•"/>
            </a:pPr>
            <a:r>
              <a:rPr lang="en-US" altLang="zh-CN" sz="2400" dirty="0">
                <a:latin typeface="+mn-ea"/>
              </a:rPr>
              <a:t>RFQ</a:t>
            </a:r>
            <a:r>
              <a:rPr lang="zh-CN" altLang="en-US" sz="2400" dirty="0">
                <a:latin typeface="+mn-ea"/>
              </a:rPr>
              <a:t>加速器（</a:t>
            </a:r>
            <a:r>
              <a:rPr lang="en-US" altLang="zh-CN" sz="2400" dirty="0">
                <a:latin typeface="+mn-ea"/>
              </a:rPr>
              <a:t>3.5MeV</a:t>
            </a:r>
            <a:r>
              <a:rPr lang="zh-CN" altLang="en-US" sz="2400" dirty="0">
                <a:latin typeface="+mn-ea"/>
              </a:rPr>
              <a:t>）</a:t>
            </a:r>
            <a:endParaRPr lang="en-US" altLang="zh-CN" sz="2400" dirty="0">
              <a:latin typeface="+mn-ea"/>
            </a:endParaRPr>
          </a:p>
          <a:p>
            <a:pPr marL="342900" lvl="3" indent="-342900">
              <a:lnSpc>
                <a:spcPct val="125000"/>
              </a:lnSpc>
              <a:spcBef>
                <a:spcPts val="0"/>
              </a:spcBef>
              <a:buFont typeface="Arial" pitchFamily="34" charset="0"/>
              <a:buChar char="•"/>
            </a:pPr>
            <a:r>
              <a:rPr lang="en-US" altLang="zh-CN" sz="2400" dirty="0">
                <a:latin typeface="+mn-ea"/>
              </a:rPr>
              <a:t>DTL</a:t>
            </a:r>
            <a:r>
              <a:rPr lang="zh-CN" altLang="en-US" sz="2400" dirty="0">
                <a:latin typeface="+mn-ea"/>
              </a:rPr>
              <a:t>加速器（</a:t>
            </a:r>
            <a:r>
              <a:rPr lang="en-US" altLang="zh-CN" sz="2400" dirty="0">
                <a:latin typeface="+mn-ea"/>
              </a:rPr>
              <a:t>7.0MeV</a:t>
            </a:r>
            <a:r>
              <a:rPr lang="zh-CN" altLang="en-US" sz="2400" dirty="0">
                <a:latin typeface="+mn-ea"/>
              </a:rPr>
              <a:t>）</a:t>
            </a:r>
            <a:endParaRPr lang="en-US" altLang="zh-CN" sz="2400" dirty="0">
              <a:latin typeface="+mn-ea"/>
            </a:endParaRPr>
          </a:p>
          <a:p>
            <a:pPr marL="457200" lvl="2" indent="-457200">
              <a:lnSpc>
                <a:spcPct val="125000"/>
              </a:lnSpc>
              <a:spcBef>
                <a:spcPts val="0"/>
              </a:spcBef>
              <a:buFont typeface="Wingdings" pitchFamily="2" charset="2"/>
              <a:buChar char="l"/>
            </a:pPr>
            <a:r>
              <a:rPr lang="zh-CN" altLang="en-US" sz="2800" dirty="0">
                <a:latin typeface="+mn-ea"/>
              </a:rPr>
              <a:t>低能输运线（</a:t>
            </a:r>
            <a:r>
              <a:rPr lang="en-US" altLang="zh-CN" sz="2800" dirty="0">
                <a:latin typeface="+mn-ea"/>
              </a:rPr>
              <a:t>RF-</a:t>
            </a:r>
            <a:r>
              <a:rPr lang="en-US" altLang="zh-CN" sz="2800" dirty="0" err="1">
                <a:latin typeface="+mn-ea"/>
              </a:rPr>
              <a:t>Debuncher</a:t>
            </a:r>
            <a:r>
              <a:rPr lang="zh-CN" altLang="en-US" sz="2800" dirty="0">
                <a:latin typeface="+mn-ea"/>
              </a:rPr>
              <a:t>：</a:t>
            </a:r>
            <a:r>
              <a:rPr lang="en-US" altLang="zh-CN" sz="2800" dirty="0">
                <a:latin typeface="+mn-ea"/>
              </a:rPr>
              <a:t>100KV</a:t>
            </a:r>
            <a:r>
              <a:rPr lang="zh-CN" altLang="en-US" sz="2800" dirty="0">
                <a:latin typeface="+mn-ea"/>
              </a:rPr>
              <a:t>、高频）</a:t>
            </a:r>
            <a:endParaRPr lang="en-US" altLang="zh-CN" sz="2800" dirty="0">
              <a:latin typeface="+mn-ea"/>
            </a:endParaRPr>
          </a:p>
          <a:p>
            <a:pPr marL="457200" lvl="2" indent="-457200">
              <a:lnSpc>
                <a:spcPct val="125000"/>
              </a:lnSpc>
              <a:spcBef>
                <a:spcPts val="0"/>
              </a:spcBef>
              <a:buFont typeface="Wingdings" pitchFamily="2" charset="2"/>
              <a:buChar char="l"/>
            </a:pPr>
            <a:r>
              <a:rPr lang="zh-CN" altLang="en-US" sz="2800" dirty="0" smtClean="0">
                <a:latin typeface="+mn-ea"/>
              </a:rPr>
              <a:t>注入系统</a:t>
            </a:r>
            <a:r>
              <a:rPr lang="zh-CN" altLang="en-US" sz="2800" dirty="0">
                <a:latin typeface="+mn-ea"/>
              </a:rPr>
              <a:t>（</a:t>
            </a:r>
            <a:r>
              <a:rPr lang="en-US" altLang="zh-CN" sz="2800" dirty="0">
                <a:latin typeface="+mn-ea"/>
              </a:rPr>
              <a:t>Septa</a:t>
            </a:r>
            <a:r>
              <a:rPr lang="zh-CN" altLang="en-US" sz="2800" dirty="0">
                <a:latin typeface="+mn-ea"/>
              </a:rPr>
              <a:t>：</a:t>
            </a:r>
            <a:r>
              <a:rPr lang="en-US" altLang="zh-CN" sz="2800" dirty="0">
                <a:latin typeface="+mn-ea"/>
              </a:rPr>
              <a:t>80KV</a:t>
            </a:r>
            <a:r>
              <a:rPr lang="zh-CN" altLang="en-US" sz="2800" dirty="0">
                <a:latin typeface="+mn-ea"/>
              </a:rPr>
              <a:t>、</a:t>
            </a:r>
            <a:r>
              <a:rPr lang="en-US" altLang="zh-CN" sz="2800" dirty="0">
                <a:latin typeface="+mn-ea"/>
              </a:rPr>
              <a:t>8MV/m</a:t>
            </a:r>
            <a:r>
              <a:rPr lang="zh-CN" altLang="en-US" sz="2800" dirty="0">
                <a:latin typeface="+mn-ea"/>
              </a:rPr>
              <a:t>）</a:t>
            </a:r>
            <a:endParaRPr lang="en-US" altLang="zh-CN" sz="2800" dirty="0">
              <a:latin typeface="+mn-ea"/>
            </a:endParaRPr>
          </a:p>
          <a:p>
            <a:pPr marL="457200" lvl="2" indent="-457200">
              <a:lnSpc>
                <a:spcPct val="125000"/>
              </a:lnSpc>
              <a:spcBef>
                <a:spcPts val="0"/>
              </a:spcBef>
              <a:buFont typeface="Wingdings" pitchFamily="2" charset="2"/>
              <a:buChar char="l"/>
            </a:pPr>
            <a:r>
              <a:rPr lang="zh-CN" altLang="en-US" sz="2800" dirty="0">
                <a:latin typeface="+mn-ea"/>
              </a:rPr>
              <a:t>同步加速器（</a:t>
            </a:r>
            <a:r>
              <a:rPr lang="en-US" altLang="zh-CN" sz="2800" dirty="0">
                <a:latin typeface="+mn-ea"/>
              </a:rPr>
              <a:t>70</a:t>
            </a:r>
            <a:r>
              <a:rPr lang="zh-CN" altLang="en-US" sz="2800" dirty="0">
                <a:latin typeface="+mn-ea"/>
              </a:rPr>
              <a:t>～</a:t>
            </a:r>
            <a:r>
              <a:rPr lang="en-US" altLang="zh-CN" sz="2800" dirty="0">
                <a:latin typeface="+mn-ea"/>
              </a:rPr>
              <a:t>250MeV</a:t>
            </a:r>
            <a:r>
              <a:rPr lang="zh-CN" altLang="en-US" sz="2800" dirty="0">
                <a:latin typeface="+mn-ea"/>
              </a:rPr>
              <a:t>，</a:t>
            </a:r>
            <a:r>
              <a:rPr lang="en-US" altLang="zh-CN" sz="2800" b="1" dirty="0">
                <a:solidFill>
                  <a:srgbClr val="FF0000"/>
                </a:solidFill>
                <a:latin typeface="+mn-ea"/>
              </a:rPr>
              <a:t>0.7s</a:t>
            </a:r>
            <a:r>
              <a:rPr lang="zh-CN" altLang="en-US" sz="2800" b="1" dirty="0">
                <a:solidFill>
                  <a:srgbClr val="FF0000"/>
                </a:solidFill>
                <a:latin typeface="+mn-ea"/>
              </a:rPr>
              <a:t>内可降能至</a:t>
            </a:r>
            <a:r>
              <a:rPr lang="en-US" altLang="zh-CN" sz="2800" b="1" dirty="0">
                <a:solidFill>
                  <a:srgbClr val="FF0000"/>
                </a:solidFill>
                <a:latin typeface="+mn-ea"/>
              </a:rPr>
              <a:t>7MeV</a:t>
            </a:r>
            <a:r>
              <a:rPr lang="zh-CN" altLang="en-US" sz="2800" dirty="0">
                <a:latin typeface="+mn-ea"/>
              </a:rPr>
              <a:t>）</a:t>
            </a:r>
            <a:endParaRPr lang="en-US" altLang="zh-CN" sz="2800" dirty="0">
              <a:latin typeface="+mn-ea"/>
            </a:endParaRPr>
          </a:p>
          <a:p>
            <a:pPr marL="457200" lvl="2" indent="-457200">
              <a:lnSpc>
                <a:spcPct val="125000"/>
              </a:lnSpc>
              <a:spcBef>
                <a:spcPts val="0"/>
              </a:spcBef>
              <a:buFont typeface="Wingdings" pitchFamily="2" charset="2"/>
              <a:buChar char="l"/>
            </a:pPr>
            <a:r>
              <a:rPr lang="zh-CN" altLang="en-US" sz="2800" dirty="0">
                <a:latin typeface="+mn-ea"/>
              </a:rPr>
              <a:t>慢引出系统（</a:t>
            </a:r>
            <a:r>
              <a:rPr lang="en-US" altLang="zh-CN" sz="2800" dirty="0">
                <a:latin typeface="+mn-ea"/>
              </a:rPr>
              <a:t>RF-KO</a:t>
            </a:r>
            <a:r>
              <a:rPr lang="zh-CN" altLang="en-US" sz="2800" dirty="0">
                <a:latin typeface="+mn-ea"/>
              </a:rPr>
              <a:t>）</a:t>
            </a:r>
            <a:endParaRPr lang="en-US" altLang="zh-CN" sz="2800" dirty="0">
              <a:latin typeface="+mn-ea"/>
            </a:endParaRPr>
          </a:p>
          <a:p>
            <a:pPr marL="457200" lvl="2" indent="-457200">
              <a:lnSpc>
                <a:spcPct val="125000"/>
              </a:lnSpc>
              <a:spcBef>
                <a:spcPts val="0"/>
              </a:spcBef>
              <a:buFont typeface="Wingdings" pitchFamily="2" charset="2"/>
              <a:buChar char="l"/>
            </a:pPr>
            <a:r>
              <a:rPr lang="zh-CN" altLang="en-US" sz="2800" dirty="0">
                <a:latin typeface="+mn-ea"/>
              </a:rPr>
              <a:t>高能输运线（分支线弯铁、束流闸）</a:t>
            </a:r>
            <a:endParaRPr lang="en-US" altLang="zh-CN" sz="2800" dirty="0">
              <a:latin typeface="+mn-ea"/>
            </a:endParaRPr>
          </a:p>
          <a:p>
            <a:pPr marL="457200" lvl="2" indent="-457200">
              <a:lnSpc>
                <a:spcPct val="125000"/>
              </a:lnSpc>
              <a:spcBef>
                <a:spcPts val="0"/>
              </a:spcBef>
              <a:buFont typeface="Wingdings" pitchFamily="2" charset="2"/>
              <a:buChar char="l"/>
            </a:pPr>
            <a:r>
              <a:rPr lang="zh-CN" altLang="en-US" sz="2800" dirty="0">
                <a:latin typeface="+mn-ea"/>
              </a:rPr>
              <a:t>治疗控制系统</a:t>
            </a:r>
            <a:endParaRPr lang="en-US" altLang="zh-CN" sz="2800" dirty="0">
              <a:latin typeface="+mn-ea"/>
            </a:endParaRPr>
          </a:p>
        </p:txBody>
      </p:sp>
      <p:sp>
        <p:nvSpPr>
          <p:cNvPr id="4" name="标题 1"/>
          <p:cNvSpPr>
            <a:spLocks noGrp="1"/>
          </p:cNvSpPr>
          <p:nvPr>
            <p:ph type="title"/>
          </p:nvPr>
        </p:nvSpPr>
        <p:spPr>
          <a:xfrm>
            <a:off x="3563938" y="143991"/>
            <a:ext cx="5580062" cy="620713"/>
          </a:xfrm>
        </p:spPr>
        <p:txBody>
          <a:bodyPr/>
          <a:lstStyle/>
          <a:p>
            <a:r>
              <a:rPr lang="en-US" altLang="zh-CN" b="1" dirty="0">
                <a:latin typeface="Times New Roman" pitchFamily="18" charset="0"/>
                <a:cs typeface="Times New Roman" pitchFamily="18" charset="0"/>
              </a:rPr>
              <a:t>SAPT</a:t>
            </a:r>
            <a:r>
              <a:rPr lang="zh-CN" altLang="en-US" b="1" dirty="0">
                <a:latin typeface="Times New Roman" pitchFamily="18" charset="0"/>
                <a:cs typeface="Times New Roman" pitchFamily="18" charset="0"/>
              </a:rPr>
              <a:t>加速器和治疗系统</a:t>
            </a:r>
            <a:endParaRPr lang="zh-CN" altLang="en-US" b="1" dirty="0"/>
          </a:p>
        </p:txBody>
      </p:sp>
    </p:spTree>
    <p:extLst>
      <p:ext uri="{BB962C8B-B14F-4D97-AF65-F5344CB8AC3E}">
        <p14:creationId xmlns:p14="http://schemas.microsoft.com/office/powerpoint/2010/main" val="362201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arn(inVertical)">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arn(inVertical)">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barn(inVertical)">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barn(inVertical)">
                                      <p:cBhvr>
                                        <p:cTn id="48" dur="500"/>
                                        <p:tgtEl>
                                          <p:spTgt spid="3">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barn(inVertical)">
                                      <p:cBhvr>
                                        <p:cTn id="5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3563938" y="143991"/>
            <a:ext cx="5580062" cy="620713"/>
          </a:xfrm>
        </p:spPr>
        <p:txBody>
          <a:bodyPr/>
          <a:lstStyle/>
          <a:p>
            <a:pPr marL="457200" indent="-457200"/>
            <a:r>
              <a:rPr lang="zh-CN" altLang="en-US" b="1" dirty="0">
                <a:latin typeface="+mn-ea"/>
              </a:rPr>
              <a:t>加速器联锁设备</a:t>
            </a:r>
          </a:p>
        </p:txBody>
      </p:sp>
      <p:pic>
        <p:nvPicPr>
          <p:cNvPr id="6" name="Picture 2" descr="C:\Users\Wang\AppData\Roaming\Tencent\Users\19757348\QQ\WinTemp\RichOle\Q`_P_0_OLV72]$8NJB@9`AH.png"/>
          <p:cNvPicPr>
            <a:picLocks noChangeAspect="1" noChangeArrowheads="1"/>
          </p:cNvPicPr>
          <p:nvPr/>
        </p:nvPicPr>
        <p:blipFill>
          <a:blip r:embed="rId3">
            <a:extLst>
              <a:ext uri="{28A0092B-C50C-407E-A947-70E740481C1C}">
                <a14:useLocalDpi xmlns:a14="http://schemas.microsoft.com/office/drawing/2010/main" val="0"/>
              </a:ext>
            </a:extLst>
          </a:blip>
          <a:srcRect t="2777"/>
          <a:stretch>
            <a:fillRect/>
          </a:stretch>
        </p:blipFill>
        <p:spPr bwMode="auto">
          <a:xfrm>
            <a:off x="0" y="2904951"/>
            <a:ext cx="9144000"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线形标注 1 6"/>
          <p:cNvSpPr/>
          <p:nvPr/>
        </p:nvSpPr>
        <p:spPr>
          <a:xfrm>
            <a:off x="4500563" y="1123776"/>
            <a:ext cx="1295400" cy="360363"/>
          </a:xfrm>
          <a:prstGeom prst="borderCallout1">
            <a:avLst>
              <a:gd name="adj1" fmla="val 97391"/>
              <a:gd name="adj2" fmla="val 99546"/>
              <a:gd name="adj3" fmla="val 742578"/>
              <a:gd name="adj4" fmla="val 232104"/>
            </a:avLst>
          </a:prstGeom>
          <a:solidFill>
            <a:schemeClr val="accent1">
              <a:alpha val="56000"/>
            </a:schemeClr>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dirty="0">
                <a:solidFill>
                  <a:srgbClr val="FF0000"/>
                </a:solidFill>
                <a:latin typeface="华文新魏" panose="02010800040101010101" pitchFamily="2" charset="-122"/>
                <a:ea typeface="华文新魏" panose="02010800040101010101" pitchFamily="2" charset="-122"/>
              </a:rPr>
              <a:t>离子源</a:t>
            </a:r>
            <a:endParaRPr lang="en-US" dirty="0">
              <a:solidFill>
                <a:srgbClr val="FF0000"/>
              </a:solidFill>
              <a:latin typeface="华文新魏" panose="02010800040101010101" pitchFamily="2" charset="-122"/>
              <a:ea typeface="华文新魏" panose="02010800040101010101" pitchFamily="2" charset="-122"/>
            </a:endParaRPr>
          </a:p>
        </p:txBody>
      </p:sp>
      <p:sp>
        <p:nvSpPr>
          <p:cNvPr id="8" name="线形标注 1 7"/>
          <p:cNvSpPr/>
          <p:nvPr/>
        </p:nvSpPr>
        <p:spPr>
          <a:xfrm>
            <a:off x="4427538" y="1557164"/>
            <a:ext cx="1296987" cy="358775"/>
          </a:xfrm>
          <a:prstGeom prst="borderCallout1">
            <a:avLst>
              <a:gd name="adj1" fmla="val 97391"/>
              <a:gd name="adj2" fmla="val 99546"/>
              <a:gd name="adj3" fmla="val 675067"/>
              <a:gd name="adj4" fmla="val 238680"/>
            </a:avLst>
          </a:prstGeom>
          <a:solidFill>
            <a:schemeClr val="accent1">
              <a:alpha val="56000"/>
            </a:schemeClr>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rgbClr val="FF0000"/>
                </a:solidFill>
                <a:latin typeface="STXinwei" pitchFamily="2" charset="-122"/>
                <a:ea typeface="STXinwei" pitchFamily="2" charset="-122"/>
              </a:rPr>
              <a:t>RFQ</a:t>
            </a:r>
            <a:endParaRPr lang="en-US" dirty="0">
              <a:solidFill>
                <a:srgbClr val="FF0000"/>
              </a:solidFill>
              <a:latin typeface="STXinwei" pitchFamily="2" charset="-122"/>
              <a:ea typeface="STXinwei" pitchFamily="2" charset="-122"/>
            </a:endParaRPr>
          </a:p>
        </p:txBody>
      </p:sp>
      <p:sp>
        <p:nvSpPr>
          <p:cNvPr id="9" name="线形标注 1 8"/>
          <p:cNvSpPr/>
          <p:nvPr/>
        </p:nvSpPr>
        <p:spPr>
          <a:xfrm>
            <a:off x="4356100" y="1988964"/>
            <a:ext cx="1295400" cy="358775"/>
          </a:xfrm>
          <a:prstGeom prst="borderCallout1">
            <a:avLst>
              <a:gd name="adj1" fmla="val 97391"/>
              <a:gd name="adj2" fmla="val 99546"/>
              <a:gd name="adj3" fmla="val 623279"/>
              <a:gd name="adj4" fmla="val 243530"/>
            </a:avLst>
          </a:prstGeom>
          <a:solidFill>
            <a:schemeClr val="accent1">
              <a:alpha val="56000"/>
            </a:schemeClr>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rgbClr val="FF0000"/>
                </a:solidFill>
                <a:latin typeface="STXinwei" pitchFamily="2" charset="-122"/>
                <a:ea typeface="STXinwei" pitchFamily="2" charset="-122"/>
              </a:rPr>
              <a:t>DTL</a:t>
            </a:r>
            <a:endParaRPr lang="en-US" dirty="0">
              <a:solidFill>
                <a:srgbClr val="FF0000"/>
              </a:solidFill>
              <a:latin typeface="STXinwei" pitchFamily="2" charset="-122"/>
              <a:ea typeface="STXinwei" pitchFamily="2" charset="-122"/>
            </a:endParaRPr>
          </a:p>
        </p:txBody>
      </p:sp>
      <p:sp>
        <p:nvSpPr>
          <p:cNvPr id="10" name="线形标注 1 9"/>
          <p:cNvSpPr/>
          <p:nvPr/>
        </p:nvSpPr>
        <p:spPr>
          <a:xfrm>
            <a:off x="3635375" y="2420764"/>
            <a:ext cx="1944688" cy="360362"/>
          </a:xfrm>
          <a:prstGeom prst="borderCallout1">
            <a:avLst>
              <a:gd name="adj1" fmla="val 97391"/>
              <a:gd name="adj2" fmla="val 99546"/>
              <a:gd name="adj3" fmla="val 564563"/>
              <a:gd name="adj4" fmla="val 199259"/>
            </a:avLst>
          </a:prstGeom>
          <a:solidFill>
            <a:srgbClr val="33CC33"/>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rgbClr val="FF0000"/>
                </a:solidFill>
                <a:latin typeface="STXinwei" pitchFamily="2" charset="-122"/>
                <a:ea typeface="STXinwei" pitchFamily="2" charset="-122"/>
              </a:rPr>
              <a:t>RF-</a:t>
            </a:r>
            <a:r>
              <a:rPr lang="en-US" altLang="zh-CN" dirty="0" err="1">
                <a:solidFill>
                  <a:srgbClr val="FF0000"/>
                </a:solidFill>
                <a:latin typeface="STXinwei" pitchFamily="2" charset="-122"/>
                <a:ea typeface="STXinwei" pitchFamily="2" charset="-122"/>
              </a:rPr>
              <a:t>Debuncher</a:t>
            </a:r>
            <a:endParaRPr lang="en-US" dirty="0">
              <a:solidFill>
                <a:srgbClr val="FF0000"/>
              </a:solidFill>
              <a:latin typeface="STXinwei" pitchFamily="2" charset="-122"/>
              <a:ea typeface="STXinwei" pitchFamily="2" charset="-122"/>
            </a:endParaRPr>
          </a:p>
        </p:txBody>
      </p:sp>
      <p:sp>
        <p:nvSpPr>
          <p:cNvPr id="11" name="线形标注 1 10"/>
          <p:cNvSpPr/>
          <p:nvPr/>
        </p:nvSpPr>
        <p:spPr>
          <a:xfrm>
            <a:off x="6516688" y="1988964"/>
            <a:ext cx="1439862" cy="358775"/>
          </a:xfrm>
          <a:prstGeom prst="borderCallout1">
            <a:avLst>
              <a:gd name="adj1" fmla="val 99525"/>
              <a:gd name="adj2" fmla="val 49926"/>
              <a:gd name="adj3" fmla="val 771268"/>
              <a:gd name="adj4" fmla="val 101816"/>
            </a:avLst>
          </a:prstGeom>
          <a:solidFill>
            <a:srgbClr val="33CC33"/>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rgbClr val="FF0000"/>
                </a:solidFill>
                <a:latin typeface="STXinwei" pitchFamily="2" charset="-122"/>
                <a:ea typeface="STXinwei" pitchFamily="2" charset="-122"/>
              </a:rPr>
              <a:t>注入</a:t>
            </a:r>
            <a:r>
              <a:rPr lang="en-US" altLang="zh-CN" dirty="0">
                <a:solidFill>
                  <a:srgbClr val="FF0000"/>
                </a:solidFill>
                <a:latin typeface="STXinwei" pitchFamily="2" charset="-122"/>
                <a:ea typeface="STXinwei" pitchFamily="2" charset="-122"/>
              </a:rPr>
              <a:t>Septum</a:t>
            </a:r>
            <a:endParaRPr lang="en-US" dirty="0">
              <a:solidFill>
                <a:srgbClr val="FF0000"/>
              </a:solidFill>
              <a:latin typeface="STXinwei" pitchFamily="2" charset="-122"/>
              <a:ea typeface="STXinwei" pitchFamily="2" charset="-122"/>
            </a:endParaRPr>
          </a:p>
        </p:txBody>
      </p:sp>
      <p:sp>
        <p:nvSpPr>
          <p:cNvPr id="12" name="线形标注 1 11"/>
          <p:cNvSpPr/>
          <p:nvPr/>
        </p:nvSpPr>
        <p:spPr>
          <a:xfrm>
            <a:off x="6659563" y="1557164"/>
            <a:ext cx="1441450" cy="358775"/>
          </a:xfrm>
          <a:prstGeom prst="borderCallout1">
            <a:avLst>
              <a:gd name="adj1" fmla="val 97391"/>
              <a:gd name="adj2" fmla="val 99546"/>
              <a:gd name="adj3" fmla="val 821597"/>
              <a:gd name="adj4" fmla="val 108195"/>
            </a:avLst>
          </a:prstGeom>
          <a:solidFill>
            <a:schemeClr val="accent1">
              <a:alpha val="56000"/>
            </a:schemeClr>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F0000"/>
                </a:solidFill>
                <a:latin typeface="华文新魏" panose="02010800040101010101" pitchFamily="2" charset="-122"/>
                <a:ea typeface="华文新魏" panose="02010800040101010101" pitchFamily="2" charset="-122"/>
              </a:rPr>
              <a:t>同步环高频</a:t>
            </a:r>
            <a:endParaRPr lang="en-US">
              <a:solidFill>
                <a:srgbClr val="FF0000"/>
              </a:solidFill>
              <a:latin typeface="华文新魏" panose="02010800040101010101" pitchFamily="2" charset="-122"/>
              <a:ea typeface="华文新魏" panose="02010800040101010101" pitchFamily="2" charset="-122"/>
            </a:endParaRPr>
          </a:p>
        </p:txBody>
      </p:sp>
      <p:sp>
        <p:nvSpPr>
          <p:cNvPr id="13" name="线形标注 1 12"/>
          <p:cNvSpPr/>
          <p:nvPr/>
        </p:nvSpPr>
        <p:spPr>
          <a:xfrm>
            <a:off x="6875463" y="1123776"/>
            <a:ext cx="1441450" cy="360363"/>
          </a:xfrm>
          <a:prstGeom prst="borderCallout1">
            <a:avLst>
              <a:gd name="adj1" fmla="val 97391"/>
              <a:gd name="adj2" fmla="val 99546"/>
              <a:gd name="adj3" fmla="val 942071"/>
              <a:gd name="adj4" fmla="val 115096"/>
            </a:avLst>
          </a:prstGeom>
          <a:solidFill>
            <a:schemeClr val="accent1">
              <a:alpha val="56000"/>
            </a:schemeClr>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rgbClr val="FF0000"/>
                </a:solidFill>
                <a:latin typeface="STXinwei" pitchFamily="2" charset="-122"/>
                <a:ea typeface="STXinwei" pitchFamily="2" charset="-122"/>
              </a:rPr>
              <a:t>RF-KO</a:t>
            </a:r>
            <a:endParaRPr lang="en-US" dirty="0">
              <a:solidFill>
                <a:srgbClr val="FF0000"/>
              </a:solidFill>
              <a:latin typeface="STXinwei" pitchFamily="2" charset="-122"/>
              <a:ea typeface="STXinwei" pitchFamily="2" charset="-122"/>
            </a:endParaRPr>
          </a:p>
        </p:txBody>
      </p:sp>
      <p:sp>
        <p:nvSpPr>
          <p:cNvPr id="14" name="线形标注 1 13"/>
          <p:cNvSpPr/>
          <p:nvPr/>
        </p:nvSpPr>
        <p:spPr>
          <a:xfrm>
            <a:off x="7258050" y="6021214"/>
            <a:ext cx="1441450" cy="360362"/>
          </a:xfrm>
          <a:prstGeom prst="borderCallout1">
            <a:avLst>
              <a:gd name="adj1" fmla="val 2260"/>
              <a:gd name="adj2" fmla="val 99813"/>
              <a:gd name="adj3" fmla="val -305413"/>
              <a:gd name="adj4" fmla="val 73893"/>
            </a:avLst>
          </a:prstGeom>
          <a:solidFill>
            <a:schemeClr val="accent1">
              <a:alpha val="56000"/>
            </a:schemeClr>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F0000"/>
                </a:solidFill>
                <a:latin typeface="华文新魏" panose="02010800040101010101" pitchFamily="2" charset="-122"/>
                <a:ea typeface="华文新魏" panose="02010800040101010101" pitchFamily="2" charset="-122"/>
              </a:rPr>
              <a:t>同步环弯铁</a:t>
            </a:r>
            <a:endParaRPr lang="en-US">
              <a:solidFill>
                <a:srgbClr val="FF0000"/>
              </a:solidFill>
              <a:latin typeface="华文新魏" panose="02010800040101010101" pitchFamily="2" charset="-122"/>
              <a:ea typeface="华文新魏" panose="02010800040101010101" pitchFamily="2" charset="-122"/>
            </a:endParaRPr>
          </a:p>
        </p:txBody>
      </p:sp>
      <p:sp>
        <p:nvSpPr>
          <p:cNvPr id="15" name="八角星 14"/>
          <p:cNvSpPr/>
          <p:nvPr/>
        </p:nvSpPr>
        <p:spPr>
          <a:xfrm>
            <a:off x="8208963" y="4760739"/>
            <a:ext cx="179387" cy="179387"/>
          </a:xfrm>
          <a:prstGeom prst="star8">
            <a:avLst/>
          </a:prstGeom>
          <a:solidFill>
            <a:schemeClr val="accent1">
              <a:alpha val="56000"/>
            </a:schemeClr>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latin typeface="STXinwei" pitchFamily="2" charset="-122"/>
              <a:ea typeface="STXinwei" pitchFamily="2" charset="-122"/>
            </a:endParaRPr>
          </a:p>
        </p:txBody>
      </p:sp>
      <p:cxnSp>
        <p:nvCxnSpPr>
          <p:cNvPr id="16" name="直接连接符 15"/>
          <p:cNvCxnSpPr>
            <a:stCxn id="15" idx="2"/>
          </p:cNvCxnSpPr>
          <p:nvPr/>
        </p:nvCxnSpPr>
        <p:spPr>
          <a:xfrm flipV="1">
            <a:off x="8361363" y="4581351"/>
            <a:ext cx="258762" cy="206375"/>
          </a:xfrm>
          <a:prstGeom prst="line">
            <a:avLst/>
          </a:prstGeom>
          <a:solidFill>
            <a:schemeClr val="accent1">
              <a:alpha val="56000"/>
            </a:schemeClr>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cxnSp>
      <p:cxnSp>
        <p:nvCxnSpPr>
          <p:cNvPr id="17" name="直接连接符 16"/>
          <p:cNvCxnSpPr>
            <a:stCxn id="15" idx="1"/>
          </p:cNvCxnSpPr>
          <p:nvPr/>
        </p:nvCxnSpPr>
        <p:spPr>
          <a:xfrm flipV="1">
            <a:off x="8297863" y="4473401"/>
            <a:ext cx="90487" cy="287338"/>
          </a:xfrm>
          <a:prstGeom prst="line">
            <a:avLst/>
          </a:prstGeom>
          <a:solidFill>
            <a:schemeClr val="accent1">
              <a:alpha val="56000"/>
            </a:schemeClr>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cxnSp>
      <p:cxnSp>
        <p:nvCxnSpPr>
          <p:cNvPr id="18" name="直接连接符 17"/>
          <p:cNvCxnSpPr>
            <a:stCxn id="15" idx="2"/>
          </p:cNvCxnSpPr>
          <p:nvPr/>
        </p:nvCxnSpPr>
        <p:spPr>
          <a:xfrm flipV="1">
            <a:off x="8388350" y="4797251"/>
            <a:ext cx="311150" cy="53975"/>
          </a:xfrm>
          <a:prstGeom prst="line">
            <a:avLst/>
          </a:prstGeom>
          <a:solidFill>
            <a:schemeClr val="accent1">
              <a:alpha val="56000"/>
            </a:schemeClr>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cxnSp>
      <p:cxnSp>
        <p:nvCxnSpPr>
          <p:cNvPr id="19" name="直接连接符 18"/>
          <p:cNvCxnSpPr>
            <a:stCxn id="15" idx="2"/>
          </p:cNvCxnSpPr>
          <p:nvPr/>
        </p:nvCxnSpPr>
        <p:spPr>
          <a:xfrm>
            <a:off x="8361363" y="4914726"/>
            <a:ext cx="171450" cy="169863"/>
          </a:xfrm>
          <a:prstGeom prst="line">
            <a:avLst/>
          </a:prstGeom>
          <a:solidFill>
            <a:schemeClr val="accent1">
              <a:alpha val="56000"/>
            </a:schemeClr>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cxnSp>
      <p:cxnSp>
        <p:nvCxnSpPr>
          <p:cNvPr id="20" name="直接连接符 19"/>
          <p:cNvCxnSpPr>
            <a:stCxn id="15" idx="2"/>
          </p:cNvCxnSpPr>
          <p:nvPr/>
        </p:nvCxnSpPr>
        <p:spPr>
          <a:xfrm flipH="1">
            <a:off x="8234363" y="4940126"/>
            <a:ext cx="63500" cy="261938"/>
          </a:xfrm>
          <a:prstGeom prst="line">
            <a:avLst/>
          </a:prstGeom>
          <a:solidFill>
            <a:schemeClr val="accent1">
              <a:alpha val="56000"/>
            </a:schemeClr>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cxnSp>
      <p:cxnSp>
        <p:nvCxnSpPr>
          <p:cNvPr id="21" name="直接连接符 20"/>
          <p:cNvCxnSpPr>
            <a:stCxn id="15" idx="2"/>
          </p:cNvCxnSpPr>
          <p:nvPr/>
        </p:nvCxnSpPr>
        <p:spPr>
          <a:xfrm flipH="1">
            <a:off x="8021638" y="4914726"/>
            <a:ext cx="212725" cy="198438"/>
          </a:xfrm>
          <a:prstGeom prst="line">
            <a:avLst/>
          </a:prstGeom>
          <a:solidFill>
            <a:schemeClr val="accent1">
              <a:alpha val="56000"/>
            </a:schemeClr>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cxnSp>
      <p:cxnSp>
        <p:nvCxnSpPr>
          <p:cNvPr id="22" name="直接连接符 21"/>
          <p:cNvCxnSpPr>
            <a:stCxn id="15" idx="2"/>
          </p:cNvCxnSpPr>
          <p:nvPr/>
        </p:nvCxnSpPr>
        <p:spPr>
          <a:xfrm flipH="1">
            <a:off x="7947025" y="4851226"/>
            <a:ext cx="261938" cy="69850"/>
          </a:xfrm>
          <a:prstGeom prst="line">
            <a:avLst/>
          </a:prstGeom>
          <a:solidFill>
            <a:schemeClr val="accent1">
              <a:alpha val="56000"/>
            </a:schemeClr>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直接连接符 22"/>
          <p:cNvCxnSpPr>
            <a:stCxn id="15" idx="1"/>
          </p:cNvCxnSpPr>
          <p:nvPr/>
        </p:nvCxnSpPr>
        <p:spPr>
          <a:xfrm flipH="1" flipV="1">
            <a:off x="8067675" y="4635326"/>
            <a:ext cx="166688" cy="152400"/>
          </a:xfrm>
          <a:prstGeom prst="line">
            <a:avLst/>
          </a:prstGeom>
          <a:solidFill>
            <a:schemeClr val="accent1">
              <a:alpha val="56000"/>
            </a:schemeClr>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cxnSp>
      <p:sp>
        <p:nvSpPr>
          <p:cNvPr id="24" name="线形标注 1 23"/>
          <p:cNvSpPr/>
          <p:nvPr/>
        </p:nvSpPr>
        <p:spPr>
          <a:xfrm>
            <a:off x="7410450" y="6453014"/>
            <a:ext cx="1441450" cy="360362"/>
          </a:xfrm>
          <a:prstGeom prst="borderCallout1">
            <a:avLst>
              <a:gd name="adj1" fmla="val 2260"/>
              <a:gd name="adj2" fmla="val 99813"/>
              <a:gd name="adj3" fmla="val -415339"/>
              <a:gd name="adj4" fmla="val 86013"/>
            </a:avLst>
          </a:prstGeom>
          <a:solidFill>
            <a:srgbClr val="33CC33"/>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rgbClr val="FF0000"/>
                </a:solidFill>
                <a:latin typeface="STXinwei" pitchFamily="2" charset="-122"/>
                <a:ea typeface="STXinwei" pitchFamily="2" charset="-122"/>
              </a:rPr>
              <a:t>引出</a:t>
            </a:r>
            <a:r>
              <a:rPr lang="en-US" altLang="zh-CN" dirty="0">
                <a:solidFill>
                  <a:srgbClr val="FF0000"/>
                </a:solidFill>
                <a:latin typeface="STXinwei" pitchFamily="2" charset="-122"/>
                <a:ea typeface="STXinwei" pitchFamily="2" charset="-122"/>
              </a:rPr>
              <a:t>Septum</a:t>
            </a:r>
            <a:endParaRPr lang="en-US" dirty="0">
              <a:solidFill>
                <a:srgbClr val="FF0000"/>
              </a:solidFill>
              <a:latin typeface="STXinwei" pitchFamily="2" charset="-122"/>
              <a:ea typeface="STXinwei" pitchFamily="2" charset="-122"/>
            </a:endParaRPr>
          </a:p>
        </p:txBody>
      </p:sp>
      <p:sp>
        <p:nvSpPr>
          <p:cNvPr id="25" name="线形标注 1 24"/>
          <p:cNvSpPr/>
          <p:nvPr/>
        </p:nvSpPr>
        <p:spPr>
          <a:xfrm>
            <a:off x="5219700" y="6021214"/>
            <a:ext cx="1655763" cy="360362"/>
          </a:xfrm>
          <a:prstGeom prst="borderCallout1">
            <a:avLst>
              <a:gd name="adj1" fmla="val -81"/>
              <a:gd name="adj2" fmla="val 82563"/>
              <a:gd name="adj3" fmla="val -253917"/>
              <a:gd name="adj4" fmla="val 84376"/>
            </a:avLst>
          </a:prstGeom>
          <a:solidFill>
            <a:schemeClr val="accent1">
              <a:alpha val="56000"/>
            </a:schemeClr>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F0000"/>
                </a:solidFill>
                <a:latin typeface="华文新魏" panose="02010800040101010101" pitchFamily="2" charset="-122"/>
                <a:ea typeface="华文新魏" panose="02010800040101010101" pitchFamily="2" charset="-122"/>
              </a:rPr>
              <a:t>分支线束流闸</a:t>
            </a:r>
            <a:endParaRPr lang="en-US">
              <a:solidFill>
                <a:srgbClr val="FF0000"/>
              </a:solidFill>
              <a:latin typeface="华文新魏" panose="02010800040101010101" pitchFamily="2" charset="-122"/>
              <a:ea typeface="华文新魏" panose="02010800040101010101" pitchFamily="2" charset="-122"/>
            </a:endParaRPr>
          </a:p>
        </p:txBody>
      </p:sp>
      <p:sp>
        <p:nvSpPr>
          <p:cNvPr id="26" name="线形标注 1 25"/>
          <p:cNvSpPr/>
          <p:nvPr/>
        </p:nvSpPr>
        <p:spPr>
          <a:xfrm>
            <a:off x="5588000" y="6453014"/>
            <a:ext cx="1439863" cy="360362"/>
          </a:xfrm>
          <a:prstGeom prst="borderCallout1">
            <a:avLst>
              <a:gd name="adj1" fmla="val 2260"/>
              <a:gd name="adj2" fmla="val 99813"/>
              <a:gd name="adj3" fmla="val -273723"/>
              <a:gd name="adj4" fmla="val 98302"/>
            </a:avLst>
          </a:prstGeom>
          <a:solidFill>
            <a:schemeClr val="accent1">
              <a:alpha val="56000"/>
            </a:schemeClr>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F0000"/>
                </a:solidFill>
                <a:latin typeface="华文新魏" panose="02010800040101010101" pitchFamily="2" charset="-122"/>
                <a:ea typeface="华文新魏" panose="02010800040101010101" pitchFamily="2" charset="-122"/>
              </a:rPr>
              <a:t>分支线弯铁</a:t>
            </a:r>
            <a:endParaRPr lang="en-US">
              <a:solidFill>
                <a:srgbClr val="FF0000"/>
              </a:solidFill>
              <a:latin typeface="华文新魏" panose="02010800040101010101" pitchFamily="2" charset="-122"/>
              <a:ea typeface="华文新魏" panose="02010800040101010101" pitchFamily="2" charset="-122"/>
            </a:endParaRPr>
          </a:p>
        </p:txBody>
      </p:sp>
      <p:cxnSp>
        <p:nvCxnSpPr>
          <p:cNvPr id="27" name="直接连接符 26"/>
          <p:cNvCxnSpPr/>
          <p:nvPr/>
        </p:nvCxnSpPr>
        <p:spPr>
          <a:xfrm flipH="1">
            <a:off x="6588125" y="5067126"/>
            <a:ext cx="177800" cy="954088"/>
          </a:xfrm>
          <a:prstGeom prst="line">
            <a:avLst/>
          </a:prstGeom>
          <a:solidFill>
            <a:schemeClr val="accent1">
              <a:alpha val="56000"/>
            </a:schemeClr>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cxnSp>
      <p:cxnSp>
        <p:nvCxnSpPr>
          <p:cNvPr id="28" name="直接连接符 27"/>
          <p:cNvCxnSpPr/>
          <p:nvPr/>
        </p:nvCxnSpPr>
        <p:spPr>
          <a:xfrm>
            <a:off x="6856413" y="5325889"/>
            <a:ext cx="171450" cy="1127125"/>
          </a:xfrm>
          <a:prstGeom prst="line">
            <a:avLst/>
          </a:prstGeom>
          <a:solidFill>
            <a:schemeClr val="accent1">
              <a:alpha val="56000"/>
            </a:schemeClr>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cxnSp>
      <p:sp>
        <p:nvSpPr>
          <p:cNvPr id="29" name="线形标注 1 28"/>
          <p:cNvSpPr/>
          <p:nvPr/>
        </p:nvSpPr>
        <p:spPr>
          <a:xfrm>
            <a:off x="3500438" y="6453014"/>
            <a:ext cx="1439862" cy="360362"/>
          </a:xfrm>
          <a:prstGeom prst="borderCallout1">
            <a:avLst>
              <a:gd name="adj1" fmla="val 531"/>
              <a:gd name="adj2" fmla="val 76337"/>
              <a:gd name="adj3" fmla="val -310005"/>
              <a:gd name="adj4" fmla="val 150057"/>
            </a:avLst>
          </a:prstGeom>
          <a:solidFill>
            <a:schemeClr val="accent1">
              <a:alpha val="56000"/>
            </a:schemeClr>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F0000"/>
                </a:solidFill>
                <a:latin typeface="华文新魏" panose="02010800040101010101" pitchFamily="2" charset="-122"/>
                <a:ea typeface="华文新魏" panose="02010800040101010101" pitchFamily="2" charset="-122"/>
              </a:rPr>
              <a:t>分支线弯铁</a:t>
            </a:r>
            <a:endParaRPr lang="en-US">
              <a:solidFill>
                <a:srgbClr val="FF0000"/>
              </a:solidFill>
              <a:latin typeface="华文新魏" panose="02010800040101010101" pitchFamily="2" charset="-122"/>
              <a:ea typeface="华文新魏" panose="02010800040101010101" pitchFamily="2" charset="-122"/>
            </a:endParaRPr>
          </a:p>
        </p:txBody>
      </p:sp>
      <p:cxnSp>
        <p:nvCxnSpPr>
          <p:cNvPr id="30" name="直接连接符 29"/>
          <p:cNvCxnSpPr/>
          <p:nvPr/>
        </p:nvCxnSpPr>
        <p:spPr>
          <a:xfrm flipH="1">
            <a:off x="4608513" y="5483051"/>
            <a:ext cx="1179512" cy="969963"/>
          </a:xfrm>
          <a:prstGeom prst="line">
            <a:avLst/>
          </a:prstGeom>
          <a:solidFill>
            <a:schemeClr val="accent1">
              <a:alpha val="56000"/>
            </a:schemeClr>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cxnSp>
      <p:sp>
        <p:nvSpPr>
          <p:cNvPr id="31" name="线形标注 1 30"/>
          <p:cNvSpPr/>
          <p:nvPr/>
        </p:nvSpPr>
        <p:spPr>
          <a:xfrm>
            <a:off x="468313" y="6021214"/>
            <a:ext cx="1655762" cy="360362"/>
          </a:xfrm>
          <a:prstGeom prst="borderCallout1">
            <a:avLst>
              <a:gd name="adj1" fmla="val 3019"/>
              <a:gd name="adj2" fmla="val 99642"/>
              <a:gd name="adj3" fmla="val -244708"/>
              <a:gd name="adj4" fmla="val 236804"/>
            </a:avLst>
          </a:prstGeom>
          <a:solidFill>
            <a:schemeClr val="accent1">
              <a:alpha val="56000"/>
            </a:schemeClr>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F0000"/>
                </a:solidFill>
                <a:latin typeface="华文新魏" panose="02010800040101010101" pitchFamily="2" charset="-122"/>
                <a:ea typeface="华文新魏" panose="02010800040101010101" pitchFamily="2" charset="-122"/>
              </a:rPr>
              <a:t>分支线束流闸</a:t>
            </a:r>
            <a:endParaRPr lang="en-US">
              <a:solidFill>
                <a:srgbClr val="FF0000"/>
              </a:solidFill>
              <a:latin typeface="华文新魏" panose="02010800040101010101" pitchFamily="2" charset="-122"/>
              <a:ea typeface="华文新魏" panose="02010800040101010101" pitchFamily="2" charset="-122"/>
            </a:endParaRPr>
          </a:p>
        </p:txBody>
      </p:sp>
      <p:sp>
        <p:nvSpPr>
          <p:cNvPr id="32" name="线形标注 1 31"/>
          <p:cNvSpPr/>
          <p:nvPr/>
        </p:nvSpPr>
        <p:spPr>
          <a:xfrm>
            <a:off x="979488" y="6453014"/>
            <a:ext cx="1441450" cy="360362"/>
          </a:xfrm>
          <a:prstGeom prst="borderCallout1">
            <a:avLst>
              <a:gd name="adj1" fmla="val 531"/>
              <a:gd name="adj2" fmla="val 76337"/>
              <a:gd name="adj3" fmla="val -304298"/>
              <a:gd name="adj4" fmla="val 249934"/>
            </a:avLst>
          </a:prstGeom>
          <a:solidFill>
            <a:schemeClr val="accent1">
              <a:alpha val="56000"/>
            </a:schemeClr>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F0000"/>
                </a:solidFill>
                <a:latin typeface="华文新魏" panose="02010800040101010101" pitchFamily="2" charset="-122"/>
                <a:ea typeface="华文新魏" panose="02010800040101010101" pitchFamily="2" charset="-122"/>
              </a:rPr>
              <a:t>分支线弯铁</a:t>
            </a:r>
            <a:endParaRPr lang="en-US">
              <a:solidFill>
                <a:srgbClr val="FF0000"/>
              </a:solidFill>
              <a:latin typeface="华文新魏" panose="02010800040101010101" pitchFamily="2" charset="-122"/>
              <a:ea typeface="华文新魏" panose="02010800040101010101" pitchFamily="2" charset="-122"/>
            </a:endParaRPr>
          </a:p>
        </p:txBody>
      </p:sp>
      <p:cxnSp>
        <p:nvCxnSpPr>
          <p:cNvPr id="33" name="直接连接符 32"/>
          <p:cNvCxnSpPr/>
          <p:nvPr/>
        </p:nvCxnSpPr>
        <p:spPr>
          <a:xfrm flipH="1">
            <a:off x="2087563" y="5483051"/>
            <a:ext cx="2628900" cy="969963"/>
          </a:xfrm>
          <a:prstGeom prst="line">
            <a:avLst/>
          </a:prstGeom>
          <a:solidFill>
            <a:schemeClr val="accent1">
              <a:alpha val="56000"/>
            </a:schemeClr>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cxnSp>
      <p:sp>
        <p:nvSpPr>
          <p:cNvPr id="34" name="线形标注 1 33"/>
          <p:cNvSpPr/>
          <p:nvPr/>
        </p:nvSpPr>
        <p:spPr>
          <a:xfrm>
            <a:off x="2987675" y="6021214"/>
            <a:ext cx="1655763" cy="360362"/>
          </a:xfrm>
          <a:prstGeom prst="borderCallout1">
            <a:avLst>
              <a:gd name="adj1" fmla="val 3019"/>
              <a:gd name="adj2" fmla="val 99642"/>
              <a:gd name="adj3" fmla="val -230440"/>
              <a:gd name="adj4" fmla="val 147474"/>
            </a:avLst>
          </a:prstGeom>
          <a:solidFill>
            <a:schemeClr val="accent1">
              <a:alpha val="56000"/>
            </a:schemeClr>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F0000"/>
                </a:solidFill>
                <a:latin typeface="华文新魏" panose="02010800040101010101" pitchFamily="2" charset="-122"/>
                <a:ea typeface="华文新魏" panose="02010800040101010101" pitchFamily="2" charset="-122"/>
              </a:rPr>
              <a:t>分支线束流闸</a:t>
            </a:r>
            <a:endParaRPr lang="en-US">
              <a:solidFill>
                <a:srgbClr val="FF0000"/>
              </a:solidFill>
              <a:latin typeface="华文新魏" panose="02010800040101010101" pitchFamily="2" charset="-122"/>
              <a:ea typeface="华文新魏" panose="02010800040101010101" pitchFamily="2" charset="-122"/>
            </a:endParaRPr>
          </a:p>
        </p:txBody>
      </p:sp>
      <p:sp>
        <p:nvSpPr>
          <p:cNvPr id="36" name="矩形 35"/>
          <p:cNvSpPr/>
          <p:nvPr/>
        </p:nvSpPr>
        <p:spPr>
          <a:xfrm>
            <a:off x="294219" y="1204049"/>
            <a:ext cx="2811988" cy="461665"/>
          </a:xfrm>
          <a:prstGeom prst="rect">
            <a:avLst/>
          </a:prstGeom>
        </p:spPr>
        <p:txBody>
          <a:bodyPr wrap="none">
            <a:spAutoFit/>
          </a:bodyPr>
          <a:lstStyle/>
          <a:p>
            <a:pPr marL="457200" indent="-457200">
              <a:buFont typeface="Wingdings" panose="05000000000000000000" pitchFamily="2" charset="2"/>
              <a:buChar char="l"/>
            </a:pPr>
            <a:r>
              <a:rPr lang="zh-CN" altLang="en-US" sz="2400" b="1" dirty="0">
                <a:latin typeface="+mn-ea"/>
              </a:rPr>
              <a:t>加速器联锁设备</a:t>
            </a:r>
          </a:p>
        </p:txBody>
      </p:sp>
    </p:spTree>
    <p:extLst>
      <p:ext uri="{BB962C8B-B14F-4D97-AF65-F5344CB8AC3E}">
        <p14:creationId xmlns:p14="http://schemas.microsoft.com/office/powerpoint/2010/main" val="249908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inVertical)">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par>
                                <p:cTn id="42" presetID="16" presetClass="entr" presetSubtype="21"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arn(inVertical)">
                                      <p:cBhvr>
                                        <p:cTn id="44" dur="500"/>
                                        <p:tgtEl>
                                          <p:spTgt spid="19"/>
                                        </p:tgtEl>
                                      </p:cBhvr>
                                    </p:animEffect>
                                  </p:childTnLst>
                                </p:cTn>
                              </p:par>
                              <p:par>
                                <p:cTn id="45" presetID="16" presetClass="entr" presetSubtype="21"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par>
                                <p:cTn id="48" presetID="16" presetClass="entr" presetSubtype="21"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barn(inVertical)">
                                      <p:cBhvr>
                                        <p:cTn id="50" dur="500"/>
                                        <p:tgtEl>
                                          <p:spTgt spid="21"/>
                                        </p:tgtEl>
                                      </p:cBhvr>
                                    </p:animEffect>
                                  </p:childTnLst>
                                </p:cTn>
                              </p:par>
                              <p:par>
                                <p:cTn id="51" presetID="16" presetClass="entr" presetSubtype="21"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barn(inVertical)">
                                      <p:cBhvr>
                                        <p:cTn id="53" dur="500"/>
                                        <p:tgtEl>
                                          <p:spTgt spid="22"/>
                                        </p:tgtEl>
                                      </p:cBhvr>
                                    </p:animEffect>
                                  </p:childTnLst>
                                </p:cTn>
                              </p:par>
                              <p:par>
                                <p:cTn id="54" presetID="16" presetClass="entr" presetSubtype="21"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barn(inVertical)">
                                      <p:cBhvr>
                                        <p:cTn id="56" dur="500"/>
                                        <p:tgtEl>
                                          <p:spTgt spid="23"/>
                                        </p:tgtEl>
                                      </p:cBhvr>
                                    </p:animEffect>
                                  </p:childTnLst>
                                </p:cTn>
                              </p:par>
                              <p:par>
                                <p:cTn id="57" presetID="16" presetClass="entr" presetSubtype="21"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barn(inVertical)">
                                      <p:cBhvr>
                                        <p:cTn id="59" dur="500"/>
                                        <p:tgtEl>
                                          <p:spTgt spid="17"/>
                                        </p:tgtEl>
                                      </p:cBhvr>
                                    </p:animEffect>
                                  </p:childTnLst>
                                </p:cTn>
                              </p:par>
                              <p:par>
                                <p:cTn id="60" presetID="16" presetClass="entr" presetSubtype="21"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arn(inVertical)">
                                      <p:cBhvr>
                                        <p:cTn id="62" dur="500"/>
                                        <p:tgtEl>
                                          <p:spTgt spid="16"/>
                                        </p:tgtEl>
                                      </p:cBhvr>
                                    </p:animEffect>
                                  </p:childTnLst>
                                </p:cTn>
                              </p:par>
                              <p:par>
                                <p:cTn id="63" presetID="16" presetClass="entr" presetSubtype="21"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barn(inVertical)">
                                      <p:cBhvr>
                                        <p:cTn id="65" dur="500"/>
                                        <p:tgtEl>
                                          <p:spTgt spid="18"/>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barn(inVertical)">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barn(inVertical)">
                                      <p:cBhvr>
                                        <p:cTn id="73" dur="500"/>
                                        <p:tgtEl>
                                          <p:spTgt spid="26"/>
                                        </p:tgtEl>
                                      </p:cBhvr>
                                    </p:animEffect>
                                  </p:childTnLst>
                                </p:cTn>
                              </p:par>
                              <p:par>
                                <p:cTn id="74" presetID="16" presetClass="entr" presetSubtype="21" fill="hold"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barn(inVertical)">
                                      <p:cBhvr>
                                        <p:cTn id="76" dur="500"/>
                                        <p:tgtEl>
                                          <p:spTgt spid="27"/>
                                        </p:tgtEl>
                                      </p:cBhvr>
                                    </p:animEffect>
                                  </p:childTnLst>
                                </p:cTn>
                              </p:par>
                              <p:par>
                                <p:cTn id="77" presetID="16" presetClass="entr" presetSubtype="21" fill="hold"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barn(inVertical)">
                                      <p:cBhvr>
                                        <p:cTn id="79" dur="500"/>
                                        <p:tgtEl>
                                          <p:spTgt spid="28"/>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barn(inVertical)">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barn(inVertical)">
                                      <p:cBhvr>
                                        <p:cTn id="87" dur="500"/>
                                        <p:tgtEl>
                                          <p:spTgt spid="29"/>
                                        </p:tgtEl>
                                      </p:cBhvr>
                                    </p:animEffect>
                                  </p:childTnLst>
                                </p:cTn>
                              </p:par>
                              <p:par>
                                <p:cTn id="88" presetID="16" presetClass="entr" presetSubtype="21" fill="hold" grpId="0"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barn(inVertical)">
                                      <p:cBhvr>
                                        <p:cTn id="90" dur="500"/>
                                        <p:tgtEl>
                                          <p:spTgt spid="34"/>
                                        </p:tgtEl>
                                      </p:cBhvr>
                                    </p:animEffect>
                                  </p:childTnLst>
                                </p:cTn>
                              </p:par>
                              <p:par>
                                <p:cTn id="91" presetID="16" presetClass="entr" presetSubtype="21" fill="hold" nodeType="with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barn(inVertical)">
                                      <p:cBhvr>
                                        <p:cTn id="93" dur="500"/>
                                        <p:tgtEl>
                                          <p:spTgt spid="30"/>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nodeType="click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barn(inVertical)">
                                      <p:cBhvr>
                                        <p:cTn id="98" dur="500"/>
                                        <p:tgtEl>
                                          <p:spTgt spid="33"/>
                                        </p:tgtEl>
                                      </p:cBhvr>
                                    </p:animEffect>
                                  </p:childTnLst>
                                </p:cTn>
                              </p:par>
                              <p:par>
                                <p:cTn id="99" presetID="16" presetClass="entr" presetSubtype="21" fill="hold" grpId="0" nodeType="with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barn(inVertical)">
                                      <p:cBhvr>
                                        <p:cTn id="101" dur="500"/>
                                        <p:tgtEl>
                                          <p:spTgt spid="32"/>
                                        </p:tgtEl>
                                      </p:cBhvr>
                                    </p:animEffect>
                                  </p:childTnLst>
                                </p:cTn>
                              </p:par>
                              <p:par>
                                <p:cTn id="102" presetID="16" presetClass="entr" presetSubtype="21" fill="hold" grpId="0" nodeType="with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barn(inVertical)">
                                      <p:cBhvr>
                                        <p:cTn id="10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24" grpId="0" animBg="1"/>
      <p:bldP spid="25" grpId="0" animBg="1"/>
      <p:bldP spid="26" grpId="0" animBg="1"/>
      <p:bldP spid="29" grpId="0" animBg="1"/>
      <p:bldP spid="31" grpId="0" animBg="1"/>
      <p:bldP spid="32"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zh-CN" altLang="zh-CN" b="1" dirty="0"/>
              <a:t>加速器</a:t>
            </a:r>
            <a:r>
              <a:rPr lang="en-US" altLang="zh-CN" dirty="0"/>
              <a:t>Abort</a:t>
            </a:r>
            <a:r>
              <a:rPr lang="zh-CN" altLang="zh-CN" b="1" dirty="0" smtClean="0"/>
              <a:t>系统</a:t>
            </a:r>
            <a:endParaRPr lang="zh-CN" altLang="en-US" dirty="0"/>
          </a:p>
        </p:txBody>
      </p:sp>
      <p:sp>
        <p:nvSpPr>
          <p:cNvPr id="3" name="内容占位符 2"/>
          <p:cNvSpPr>
            <a:spLocks noGrp="1"/>
          </p:cNvSpPr>
          <p:nvPr>
            <p:ph idx="1"/>
          </p:nvPr>
        </p:nvSpPr>
        <p:spPr>
          <a:xfrm>
            <a:off x="86816" y="1196752"/>
            <a:ext cx="9029952" cy="5544616"/>
          </a:xfrm>
        </p:spPr>
        <p:txBody>
          <a:bodyPr/>
          <a:lstStyle/>
          <a:p>
            <a:pPr marL="285750" indent="-285750">
              <a:lnSpc>
                <a:spcPct val="150000"/>
              </a:lnSpc>
              <a:buFont typeface="Wingdings" panose="05000000000000000000" pitchFamily="2" charset="2"/>
              <a:buChar char="Ø"/>
            </a:pPr>
            <a:r>
              <a:rPr lang="zh-CN" altLang="en-US" sz="2400" dirty="0"/>
              <a:t> </a:t>
            </a:r>
            <a:r>
              <a:rPr lang="zh-CN" altLang="en-US" sz="2400" b="1" u="sng" dirty="0"/>
              <a:t>快</a:t>
            </a:r>
            <a:r>
              <a:rPr lang="en-US" altLang="zh-CN" sz="2400" b="1" u="sng" dirty="0"/>
              <a:t>Abort</a:t>
            </a:r>
            <a:r>
              <a:rPr lang="zh-CN" altLang="en-US" sz="2400" b="1" u="sng" dirty="0"/>
              <a:t>系统</a:t>
            </a:r>
            <a:r>
              <a:rPr lang="zh-CN" altLang="en-US" sz="2400" dirty="0"/>
              <a:t>：</a:t>
            </a:r>
            <a:endParaRPr lang="en-US" altLang="zh-CN" sz="2400" dirty="0"/>
          </a:p>
          <a:p>
            <a:pPr marL="800100" lvl="1" indent="-342900">
              <a:lnSpc>
                <a:spcPct val="125000"/>
              </a:lnSpc>
              <a:buFont typeface="Wingdings" panose="05000000000000000000" pitchFamily="2" charset="2"/>
              <a:buChar char="l"/>
            </a:pPr>
            <a:r>
              <a:rPr lang="en-US" altLang="zh-CN" sz="2400" dirty="0"/>
              <a:t>RFKO + Fast dipole + Beam Dump</a:t>
            </a:r>
          </a:p>
          <a:p>
            <a:pPr marL="800100" lvl="1" indent="-342900">
              <a:lnSpc>
                <a:spcPct val="125000"/>
              </a:lnSpc>
              <a:buFont typeface="Wingdings" panose="05000000000000000000" pitchFamily="2" charset="2"/>
              <a:buChar char="l"/>
            </a:pPr>
            <a:r>
              <a:rPr lang="zh-CN" altLang="en-US" sz="2400" dirty="0"/>
              <a:t>快速切断引出束流</a:t>
            </a:r>
            <a:r>
              <a:rPr lang="en-US" altLang="zh-CN" sz="2400" dirty="0"/>
              <a:t>/</a:t>
            </a:r>
            <a:r>
              <a:rPr lang="zh-CN" altLang="en-US" sz="2400" dirty="0"/>
              <a:t>挡掉每个</a:t>
            </a:r>
            <a:r>
              <a:rPr lang="en-US" altLang="zh-CN" sz="2400" dirty="0"/>
              <a:t>spill</a:t>
            </a:r>
            <a:r>
              <a:rPr lang="zh-CN" altLang="en-US" sz="2400" dirty="0"/>
              <a:t>不</a:t>
            </a:r>
            <a:r>
              <a:rPr lang="zh-CN" altLang="en-US" sz="2400" dirty="0" smtClean="0"/>
              <a:t>需</a:t>
            </a:r>
            <a:endParaRPr lang="en-US" altLang="zh-CN" sz="2400" dirty="0" smtClean="0"/>
          </a:p>
          <a:p>
            <a:pPr marL="457200" lvl="1" indent="0">
              <a:lnSpc>
                <a:spcPct val="125000"/>
              </a:lnSpc>
              <a:buNone/>
            </a:pPr>
            <a:r>
              <a:rPr lang="zh-CN" altLang="en-US" sz="2400" dirty="0" smtClean="0"/>
              <a:t>要</a:t>
            </a:r>
            <a:r>
              <a:rPr lang="zh-CN" altLang="en-US" sz="2400" dirty="0"/>
              <a:t>的</a:t>
            </a:r>
            <a:r>
              <a:rPr lang="en-US" altLang="zh-CN" sz="2400" dirty="0"/>
              <a:t>spike</a:t>
            </a:r>
            <a:endParaRPr lang="en-US" altLang="zh-CN" sz="2000" dirty="0"/>
          </a:p>
          <a:p>
            <a:pPr marL="800100" lvl="1" indent="-342900">
              <a:lnSpc>
                <a:spcPct val="125000"/>
              </a:lnSpc>
              <a:buFont typeface="Wingdings" panose="05000000000000000000" pitchFamily="2" charset="2"/>
              <a:buChar char="l"/>
            </a:pPr>
            <a:r>
              <a:rPr lang="zh-CN" altLang="en-US" sz="2400" dirty="0"/>
              <a:t>切束时间响应：</a:t>
            </a:r>
            <a:r>
              <a:rPr lang="en-US" altLang="zh-CN" sz="2400" dirty="0"/>
              <a:t>&lt;</a:t>
            </a:r>
            <a:r>
              <a:rPr lang="en-US" altLang="zh-CN" sz="2400" dirty="0" smtClean="0"/>
              <a:t>300μs</a:t>
            </a:r>
          </a:p>
          <a:p>
            <a:pPr marL="285750" indent="-285750">
              <a:lnSpc>
                <a:spcPct val="150000"/>
              </a:lnSpc>
              <a:buFont typeface="Wingdings" panose="05000000000000000000" pitchFamily="2" charset="2"/>
              <a:buChar char="Ø"/>
            </a:pPr>
            <a:r>
              <a:rPr lang="zh-CN" altLang="en-US" sz="2400" b="1" u="sng" dirty="0" smtClean="0"/>
              <a:t>慢</a:t>
            </a:r>
            <a:r>
              <a:rPr lang="en-US" altLang="zh-CN" sz="2400" b="1" u="sng" dirty="0"/>
              <a:t>Abort</a:t>
            </a:r>
            <a:r>
              <a:rPr lang="zh-CN" altLang="en-US" sz="2400" b="1" u="sng" dirty="0"/>
              <a:t>系统</a:t>
            </a:r>
            <a:r>
              <a:rPr lang="zh-CN" altLang="en-US" sz="2400" dirty="0"/>
              <a:t>：</a:t>
            </a:r>
            <a:endParaRPr lang="en-US" altLang="zh-CN" sz="2400" dirty="0"/>
          </a:p>
          <a:p>
            <a:pPr marL="800100" lvl="1" indent="-342900">
              <a:lnSpc>
                <a:spcPct val="125000"/>
              </a:lnSpc>
              <a:buFont typeface="Wingdings" panose="05000000000000000000" pitchFamily="2" charset="2"/>
              <a:buChar char="l"/>
            </a:pPr>
            <a:r>
              <a:rPr lang="zh-CN" altLang="zh-CN" sz="2400" dirty="0">
                <a:latin typeface="+mn-ea"/>
              </a:rPr>
              <a:t>离子源</a:t>
            </a:r>
            <a:r>
              <a:rPr lang="zh-CN" altLang="en-US" sz="2400" dirty="0">
                <a:latin typeface="+mn-ea"/>
              </a:rPr>
              <a:t>：切断束流源头</a:t>
            </a:r>
            <a:endParaRPr lang="en-US" altLang="zh-CN" sz="2400" dirty="0">
              <a:latin typeface="+mn-ea"/>
            </a:endParaRPr>
          </a:p>
          <a:p>
            <a:pPr marL="800100" lvl="1" indent="-342900">
              <a:lnSpc>
                <a:spcPct val="125000"/>
              </a:lnSpc>
              <a:buFont typeface="Wingdings" panose="05000000000000000000" pitchFamily="2" charset="2"/>
              <a:buChar char="l"/>
            </a:pPr>
            <a:r>
              <a:rPr lang="zh-CN" altLang="zh-CN" sz="2400" dirty="0">
                <a:latin typeface="+mn-ea"/>
              </a:rPr>
              <a:t>主环注入</a:t>
            </a:r>
            <a:r>
              <a:rPr lang="en-US" altLang="zh-CN" sz="2400" dirty="0">
                <a:latin typeface="+mn-ea"/>
              </a:rPr>
              <a:t>septum</a:t>
            </a:r>
            <a:r>
              <a:rPr lang="zh-CN" altLang="en-US" sz="2400" dirty="0">
                <a:latin typeface="+mn-ea"/>
              </a:rPr>
              <a:t>：切断残余束流进入同步环</a:t>
            </a:r>
            <a:endParaRPr lang="en-US" altLang="zh-CN" sz="2400" dirty="0">
              <a:latin typeface="+mn-ea"/>
            </a:endParaRPr>
          </a:p>
          <a:p>
            <a:pPr marL="800100" lvl="1" indent="-342900">
              <a:lnSpc>
                <a:spcPct val="125000"/>
              </a:lnSpc>
              <a:buFont typeface="Wingdings" panose="05000000000000000000" pitchFamily="2" charset="2"/>
              <a:buChar char="l"/>
            </a:pPr>
            <a:r>
              <a:rPr lang="zh-CN" altLang="zh-CN" sz="2400" dirty="0">
                <a:latin typeface="+mn-ea"/>
              </a:rPr>
              <a:t>分支线弯转磁铁</a:t>
            </a:r>
            <a:r>
              <a:rPr lang="zh-CN" altLang="en-US" sz="2400" dirty="0">
                <a:latin typeface="+mn-ea"/>
              </a:rPr>
              <a:t>：避免束流进入各分支线</a:t>
            </a:r>
            <a:endParaRPr lang="en-US" altLang="zh-CN" sz="2400" dirty="0">
              <a:latin typeface="+mn-ea"/>
            </a:endParaRPr>
          </a:p>
          <a:p>
            <a:pPr marL="800100" lvl="1" indent="-342900">
              <a:lnSpc>
                <a:spcPct val="125000"/>
              </a:lnSpc>
              <a:buFont typeface="Wingdings" panose="05000000000000000000" pitchFamily="2" charset="2"/>
              <a:buChar char="l"/>
            </a:pPr>
            <a:r>
              <a:rPr lang="zh-CN" altLang="zh-CN" sz="2400" b="1" dirty="0">
                <a:solidFill>
                  <a:srgbClr val="FF0000"/>
                </a:solidFill>
                <a:latin typeface="+mn-ea"/>
              </a:rPr>
              <a:t>分支线上束流闸</a:t>
            </a:r>
            <a:r>
              <a:rPr lang="zh-CN" altLang="en-US" sz="2400" dirty="0">
                <a:latin typeface="+mn-ea"/>
              </a:rPr>
              <a:t>：避免束流进入治疗室內</a:t>
            </a:r>
            <a:endParaRPr lang="en-US" altLang="zh-CN" sz="2400" dirty="0">
              <a:latin typeface="+mn-ea"/>
            </a:endParaRPr>
          </a:p>
          <a:p>
            <a:pPr>
              <a:lnSpc>
                <a:spcPct val="125000"/>
              </a:lnSpc>
            </a:pPr>
            <a:endParaRPr lang="zh-CN" altLang="en-US" dirty="0"/>
          </a:p>
        </p:txBody>
      </p:sp>
      <p:grpSp>
        <p:nvGrpSpPr>
          <p:cNvPr id="4" name="组合 3"/>
          <p:cNvGrpSpPr/>
          <p:nvPr/>
        </p:nvGrpSpPr>
        <p:grpSpPr>
          <a:xfrm>
            <a:off x="6213276" y="1298200"/>
            <a:ext cx="2903492" cy="2059975"/>
            <a:chOff x="2297571" y="3717034"/>
            <a:chExt cx="5068224" cy="2585320"/>
          </a:xfrm>
        </p:grpSpPr>
        <p:pic>
          <p:nvPicPr>
            <p:cNvPr id="5" name="Picture 2" descr="abort时序逻辑"/>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57" t="5250" b="54028"/>
            <a:stretch/>
          </p:blipFill>
          <p:spPr bwMode="auto">
            <a:xfrm>
              <a:off x="2297571" y="3717034"/>
              <a:ext cx="4472368" cy="258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直接箭头连接符 5"/>
            <p:cNvCxnSpPr/>
            <p:nvPr/>
          </p:nvCxnSpPr>
          <p:spPr>
            <a:xfrm flipH="1">
              <a:off x="5969979" y="5229200"/>
              <a:ext cx="360040" cy="43204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7" name="文本框 5"/>
            <p:cNvSpPr txBox="1"/>
            <p:nvPr/>
          </p:nvSpPr>
          <p:spPr>
            <a:xfrm>
              <a:off x="6148044" y="4994477"/>
              <a:ext cx="1217751" cy="345008"/>
            </a:xfrm>
            <a:prstGeom prst="rect">
              <a:avLst/>
            </a:prstGeom>
            <a:noFill/>
          </p:spPr>
          <p:txBody>
            <a:bodyPr wrap="none" rtlCol="0">
              <a:spAutoFit/>
            </a:bodyPr>
            <a:lstStyle/>
            <a:p>
              <a:r>
                <a:rPr lang="zh-CN" altLang="en-US" sz="1000" b="1" dirty="0" smtClean="0"/>
                <a:t>切束过程</a:t>
              </a:r>
              <a:endParaRPr lang="zh-CN" altLang="en-US" sz="1000" b="1" dirty="0"/>
            </a:p>
          </p:txBody>
        </p:sp>
        <p:cxnSp>
          <p:nvCxnSpPr>
            <p:cNvPr id="8" name="直接箭头连接符 7"/>
            <p:cNvCxnSpPr/>
            <p:nvPr/>
          </p:nvCxnSpPr>
          <p:spPr>
            <a:xfrm flipH="1">
              <a:off x="3673854" y="3933056"/>
              <a:ext cx="322082" cy="17374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 name="文本框 16"/>
            <p:cNvSpPr txBox="1"/>
            <p:nvPr/>
          </p:nvSpPr>
          <p:spPr>
            <a:xfrm>
              <a:off x="3955867" y="3742931"/>
              <a:ext cx="890369" cy="345008"/>
            </a:xfrm>
            <a:prstGeom prst="rect">
              <a:avLst/>
            </a:prstGeom>
            <a:noFill/>
          </p:spPr>
          <p:txBody>
            <a:bodyPr wrap="none" rtlCol="0">
              <a:spAutoFit/>
            </a:bodyPr>
            <a:lstStyle/>
            <a:p>
              <a:r>
                <a:rPr lang="en-US" altLang="zh-CN" sz="1000" b="1" dirty="0" smtClean="0"/>
                <a:t>spike</a:t>
              </a:r>
              <a:endParaRPr lang="zh-CN" altLang="en-US" sz="1000" b="1" dirty="0"/>
            </a:p>
          </p:txBody>
        </p:sp>
      </p:grpSp>
    </p:spTree>
    <p:extLst>
      <p:ext uri="{BB962C8B-B14F-4D97-AF65-F5344CB8AC3E}">
        <p14:creationId xmlns:p14="http://schemas.microsoft.com/office/powerpoint/2010/main" val="80409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arn(inVertical)">
                                      <p:cBhvr>
                                        <p:cTn id="29" dur="500"/>
                                        <p:tgtEl>
                                          <p:spTgt spid="3">
                                            <p:txEl>
                                              <p:pRg st="5" end="5"/>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arn(inVertical)">
                                      <p:cBhvr>
                                        <p:cTn id="35" dur="500"/>
                                        <p:tgtEl>
                                          <p:spTgt spid="3">
                                            <p:txEl>
                                              <p:pRg st="7" end="7"/>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barn(inVertical)">
                                      <p:cBhvr>
                                        <p:cTn id="38" dur="500"/>
                                        <p:tgtEl>
                                          <p:spTgt spid="3">
                                            <p:txEl>
                                              <p:pRg st="8" end="8"/>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barn(inVertical)">
                                      <p:cBhvr>
                                        <p:cTn id="4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zh-CN" altLang="zh-CN" b="1" dirty="0"/>
              <a:t>加速器</a:t>
            </a:r>
            <a:r>
              <a:rPr lang="en-US" altLang="zh-CN" dirty="0"/>
              <a:t>Abort</a:t>
            </a:r>
            <a:r>
              <a:rPr lang="zh-CN" altLang="zh-CN" b="1" dirty="0" smtClean="0"/>
              <a:t>系统</a:t>
            </a:r>
            <a:endParaRPr lang="zh-CN" altLang="en-US" dirty="0"/>
          </a:p>
        </p:txBody>
      </p:sp>
      <p:sp>
        <p:nvSpPr>
          <p:cNvPr id="3" name="内容占位符 2"/>
          <p:cNvSpPr>
            <a:spLocks noGrp="1"/>
          </p:cNvSpPr>
          <p:nvPr>
            <p:ph idx="1"/>
          </p:nvPr>
        </p:nvSpPr>
        <p:spPr/>
        <p:txBody>
          <a:bodyPr/>
          <a:lstStyle/>
          <a:p>
            <a:pPr>
              <a:lnSpc>
                <a:spcPct val="125000"/>
              </a:lnSpc>
            </a:pPr>
            <a:endParaRPr lang="zh-CN" altLang="en-US" sz="2400" dirty="0"/>
          </a:p>
        </p:txBody>
      </p:sp>
      <p:pic>
        <p:nvPicPr>
          <p:cNvPr id="1026" name="Picture 2" descr="C:\Users\Young\Desktop\图片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0848"/>
            <a:ext cx="9144000" cy="3720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99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zh-CN" altLang="zh-CN" b="1" dirty="0"/>
              <a:t>束流闸的工程设计</a:t>
            </a:r>
            <a:endParaRPr lang="zh-CN" altLang="zh-CN" sz="2000" dirty="0"/>
          </a:p>
        </p:txBody>
      </p:sp>
      <p:sp>
        <p:nvSpPr>
          <p:cNvPr id="3" name="内容占位符 2"/>
          <p:cNvSpPr>
            <a:spLocks noGrp="1"/>
          </p:cNvSpPr>
          <p:nvPr>
            <p:ph idx="1"/>
          </p:nvPr>
        </p:nvSpPr>
        <p:spPr/>
        <p:txBody>
          <a:bodyPr/>
          <a:lstStyle/>
          <a:p>
            <a:pPr>
              <a:lnSpc>
                <a:spcPct val="150000"/>
              </a:lnSpc>
            </a:pPr>
            <a:r>
              <a:rPr lang="zh-CN" altLang="en-US" sz="2800" b="1" u="sng" dirty="0">
                <a:latin typeface="华文行楷" panose="02010800040101010101" pitchFamily="2" charset="-122"/>
                <a:ea typeface="华文行楷" panose="02010800040101010101" pitchFamily="2" charset="-122"/>
              </a:rPr>
              <a:t>物理组要求</a:t>
            </a:r>
            <a:r>
              <a:rPr lang="zh-CN" altLang="en-US" sz="2800" b="1" dirty="0"/>
              <a:t>：</a:t>
            </a:r>
            <a:r>
              <a:rPr lang="zh-CN" altLang="zh-CN" sz="2800" b="1" i="1" u="sng" dirty="0"/>
              <a:t> </a:t>
            </a:r>
            <a:endParaRPr lang="en-US" altLang="zh-CN" sz="2800" b="1" i="1" u="sng" dirty="0"/>
          </a:p>
          <a:p>
            <a:pPr>
              <a:lnSpc>
                <a:spcPct val="125000"/>
              </a:lnSpc>
            </a:pPr>
            <a:r>
              <a:rPr lang="zh-CN" altLang="zh-CN" sz="2400" dirty="0" smtClean="0"/>
              <a:t>长度</a:t>
            </a:r>
            <a:r>
              <a:rPr lang="zh-CN" altLang="zh-CN" sz="2400" dirty="0"/>
              <a:t>小于</a:t>
            </a:r>
            <a:r>
              <a:rPr lang="en-US" altLang="zh-CN" sz="2400" dirty="0"/>
              <a:t>250mm</a:t>
            </a:r>
            <a:r>
              <a:rPr lang="zh-CN" altLang="zh-CN" sz="2400" dirty="0"/>
              <a:t>，束流清晰区φ</a:t>
            </a:r>
            <a:r>
              <a:rPr lang="en-US" altLang="zh-CN" sz="2400" dirty="0"/>
              <a:t>48mm</a:t>
            </a:r>
            <a:r>
              <a:rPr lang="zh-CN" altLang="zh-CN" sz="2400" dirty="0"/>
              <a:t>，与分支线</a:t>
            </a:r>
            <a:r>
              <a:rPr lang="zh-CN" altLang="zh-CN" sz="2400" dirty="0" smtClean="0"/>
              <a:t>弯转磁铁</a:t>
            </a:r>
            <a:r>
              <a:rPr lang="zh-CN" altLang="zh-CN" sz="2400" dirty="0"/>
              <a:t>电源组成冗余保护</a:t>
            </a:r>
            <a:r>
              <a:rPr lang="zh-CN" altLang="zh-CN" sz="2400" dirty="0" smtClean="0"/>
              <a:t>，实际</a:t>
            </a:r>
            <a:r>
              <a:rPr lang="zh-CN" altLang="zh-CN" sz="2400" dirty="0"/>
              <a:t>使用率小于</a:t>
            </a:r>
            <a:r>
              <a:rPr lang="en-US" altLang="zh-CN" sz="2400" dirty="0"/>
              <a:t>0.1%</a:t>
            </a:r>
            <a:r>
              <a:rPr lang="zh-CN" altLang="zh-CN" sz="2400" dirty="0"/>
              <a:t>。</a:t>
            </a:r>
            <a:endParaRPr lang="zh-CN" altLang="en-US" sz="2400" dirty="0"/>
          </a:p>
          <a:p>
            <a:pPr lvl="0">
              <a:lnSpc>
                <a:spcPct val="150000"/>
              </a:lnSpc>
            </a:pPr>
            <a:r>
              <a:rPr lang="zh-CN" altLang="en-US" sz="2800" b="1" u="sng" dirty="0" smtClean="0">
                <a:latin typeface="华文行楷" panose="02010800040101010101" pitchFamily="2" charset="-122"/>
                <a:ea typeface="华文行楷" panose="02010800040101010101" pitchFamily="2" charset="-122"/>
              </a:rPr>
              <a:t>辐射防护</a:t>
            </a:r>
            <a:r>
              <a:rPr lang="zh-CN" altLang="en-US" sz="2800" b="1" u="sng" dirty="0">
                <a:latin typeface="华文行楷" panose="02010800040101010101" pitchFamily="2" charset="-122"/>
                <a:ea typeface="华文行楷" panose="02010800040101010101" pitchFamily="2" charset="-122"/>
              </a:rPr>
              <a:t>要求：</a:t>
            </a:r>
            <a:endParaRPr lang="en-US" altLang="zh-CN" sz="2800" b="1" u="sng" dirty="0">
              <a:latin typeface="华文行楷" panose="02010800040101010101" pitchFamily="2" charset="-122"/>
              <a:ea typeface="华文行楷" panose="02010800040101010101" pitchFamily="2" charset="-122"/>
            </a:endParaRPr>
          </a:p>
          <a:p>
            <a:pPr lvl="0">
              <a:lnSpc>
                <a:spcPct val="125000"/>
              </a:lnSpc>
            </a:pPr>
            <a:r>
              <a:rPr lang="zh-CN" altLang="zh-CN" sz="2400" dirty="0" smtClean="0"/>
              <a:t>满足</a:t>
            </a:r>
            <a:r>
              <a:rPr lang="zh-CN" altLang="zh-CN" sz="2400" dirty="0"/>
              <a:t>辐射防护的计算</a:t>
            </a:r>
            <a:r>
              <a:rPr lang="zh-CN" altLang="zh-CN" sz="2400" dirty="0" smtClean="0"/>
              <a:t>要求</a:t>
            </a:r>
            <a:r>
              <a:rPr lang="zh-CN" altLang="en-US" sz="2400" dirty="0" smtClean="0"/>
              <a:t>；</a:t>
            </a:r>
            <a:endParaRPr lang="en-US" altLang="zh-CN" sz="2400" dirty="0" smtClean="0"/>
          </a:p>
          <a:p>
            <a:pPr lvl="0">
              <a:lnSpc>
                <a:spcPct val="125000"/>
              </a:lnSpc>
            </a:pPr>
            <a:r>
              <a:rPr lang="zh-CN" altLang="en-US" sz="2400" dirty="0" smtClean="0"/>
              <a:t>满足</a:t>
            </a:r>
            <a:r>
              <a:rPr lang="zh-CN" altLang="en-US" sz="2400" b="1" dirty="0" smtClean="0">
                <a:solidFill>
                  <a:schemeClr val="accent1">
                    <a:lumMod val="50000"/>
                  </a:schemeClr>
                </a:solidFill>
              </a:rPr>
              <a:t>失效安全</a:t>
            </a:r>
            <a:r>
              <a:rPr lang="zh-CN" altLang="en-US" sz="2400" dirty="0" smtClean="0"/>
              <a:t>原则，</a:t>
            </a:r>
            <a:r>
              <a:rPr lang="zh-CN" altLang="zh-CN" sz="2400" dirty="0"/>
              <a:t>保证在束流闸出现结构故障、外部设备故障（含压缩空气、电气设备、控制系统等）时能够自动</a:t>
            </a:r>
            <a:r>
              <a:rPr lang="zh-CN" altLang="zh-CN" sz="2400" dirty="0" smtClean="0"/>
              <a:t>关闭</a:t>
            </a:r>
            <a:r>
              <a:rPr lang="zh-CN" altLang="en-US" sz="2400" dirty="0" smtClean="0"/>
              <a:t>；</a:t>
            </a:r>
            <a:endParaRPr lang="en-US" altLang="zh-CN" sz="2400" dirty="0" smtClean="0"/>
          </a:p>
          <a:p>
            <a:pPr lvl="0">
              <a:lnSpc>
                <a:spcPct val="125000"/>
              </a:lnSpc>
            </a:pPr>
            <a:r>
              <a:rPr lang="zh-CN" altLang="en-US" sz="2400" dirty="0" smtClean="0"/>
              <a:t>驱动</a:t>
            </a:r>
            <a:r>
              <a:rPr lang="zh-CN" altLang="zh-CN" sz="2400" dirty="0" smtClean="0"/>
              <a:t>平滑</a:t>
            </a:r>
            <a:r>
              <a:rPr lang="zh-CN" altLang="zh-CN" sz="2400" dirty="0"/>
              <a:t>稳定可靠，振动</a:t>
            </a:r>
            <a:r>
              <a:rPr lang="zh-CN" altLang="zh-CN" sz="2400" dirty="0" smtClean="0"/>
              <a:t>符合</a:t>
            </a:r>
            <a:r>
              <a:rPr lang="zh-CN" altLang="en-US" sz="2400" dirty="0" smtClean="0"/>
              <a:t>等其它</a:t>
            </a:r>
            <a:r>
              <a:rPr lang="zh-CN" altLang="zh-CN" sz="2400" dirty="0" smtClean="0"/>
              <a:t>要求</a:t>
            </a:r>
            <a:r>
              <a:rPr lang="zh-CN" altLang="en-US" sz="2400" dirty="0" smtClean="0"/>
              <a:t>；</a:t>
            </a:r>
            <a:endParaRPr lang="en-US" altLang="zh-CN" sz="2400" dirty="0" smtClean="0"/>
          </a:p>
          <a:p>
            <a:pPr lvl="0"/>
            <a:endParaRPr lang="zh-CN" altLang="en-US" dirty="0"/>
          </a:p>
        </p:txBody>
      </p:sp>
    </p:spTree>
    <p:extLst>
      <p:ext uri="{BB962C8B-B14F-4D97-AF65-F5344CB8AC3E}">
        <p14:creationId xmlns:p14="http://schemas.microsoft.com/office/powerpoint/2010/main" val="8705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沉稳">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5440</TotalTime>
  <Words>1833</Words>
  <Application>Microsoft Office PowerPoint</Application>
  <PresentationFormat>全屏显示(4:3)</PresentationFormat>
  <Paragraphs>208</Paragraphs>
  <Slides>23</Slides>
  <Notes>12</Notes>
  <HiddenSlides>0</HiddenSlides>
  <MMClips>0</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Office 主题</vt:lpstr>
      <vt:lpstr>首台国产质子治疗示范装置 束流闸的设计</vt:lpstr>
      <vt:lpstr>PowerPoint 演示文稿</vt:lpstr>
      <vt:lpstr>PowerPoint 演示文稿</vt:lpstr>
      <vt:lpstr>SAPT加速器和治疗系统</vt:lpstr>
      <vt:lpstr>SAPT加速器和治疗系统</vt:lpstr>
      <vt:lpstr>加速器联锁设备</vt:lpstr>
      <vt:lpstr>加速器Abort系统</vt:lpstr>
      <vt:lpstr>加速器Abort系统</vt:lpstr>
      <vt:lpstr>束流闸的工程设计</vt:lpstr>
      <vt:lpstr>辐射防护设计</vt:lpstr>
      <vt:lpstr>辐射防护设计</vt:lpstr>
      <vt:lpstr>辐射防护设计</vt:lpstr>
      <vt:lpstr>辐射防护设计</vt:lpstr>
      <vt:lpstr>辐射防护设计</vt:lpstr>
      <vt:lpstr>辐射防护设计</vt:lpstr>
      <vt:lpstr>辐射防护设计</vt:lpstr>
      <vt:lpstr>机械驱动设计</vt:lpstr>
      <vt:lpstr>机械驱动设计</vt:lpstr>
      <vt:lpstr>机械驱动设计</vt:lpstr>
      <vt:lpstr>安全联锁设计</vt:lpstr>
      <vt:lpstr>安全联锁设计</vt:lpstr>
      <vt:lpstr>总结</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Young</dc:creator>
  <cp:lastModifiedBy>Young</cp:lastModifiedBy>
  <cp:revision>465</cp:revision>
  <dcterms:created xsi:type="dcterms:W3CDTF">2013-08-21T11:49:19Z</dcterms:created>
  <dcterms:modified xsi:type="dcterms:W3CDTF">2016-09-22T05:11:57Z</dcterms:modified>
</cp:coreProperties>
</file>