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5" r:id="rId7"/>
    <p:sldId id="276" r:id="rId8"/>
    <p:sldId id="267" r:id="rId9"/>
    <p:sldId id="277" r:id="rId10"/>
    <p:sldId id="268" r:id="rId11"/>
    <p:sldId id="278" r:id="rId12"/>
    <p:sldId id="274" r:id="rId13"/>
  </p:sldIdLst>
  <p:sldSz cx="9144000" cy="6858000" type="screen4x3"/>
  <p:notesSz cx="6797675" cy="98742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2016/9/22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 smtClean="0">
                <a:latin typeface="+mj-ea"/>
              </a:rPr>
              <a:t>测量</a:t>
            </a:r>
            <a:r>
              <a:rPr lang="en-US" altLang="zh-CN" sz="4000" dirty="0" smtClean="0">
                <a:latin typeface="+mj-ea"/>
              </a:rPr>
              <a:t>40keV D</a:t>
            </a:r>
            <a:r>
              <a:rPr lang="zh-CN" altLang="en-US" sz="4000" dirty="0" smtClean="0">
                <a:latin typeface="+mj-ea"/>
              </a:rPr>
              <a:t>束轰击铜靶后产生的</a:t>
            </a:r>
            <a:r>
              <a:rPr lang="en-US" altLang="zh-CN" sz="4000" dirty="0" smtClean="0">
                <a:latin typeface="+mj-ea"/>
              </a:rPr>
              <a:t/>
            </a:r>
            <a:br>
              <a:rPr lang="en-US" altLang="zh-CN" sz="4000" dirty="0" smtClean="0">
                <a:latin typeface="+mj-ea"/>
              </a:rPr>
            </a:br>
            <a:r>
              <a:rPr lang="zh-CN" altLang="en-US" sz="4000" dirty="0" smtClean="0">
                <a:latin typeface="+mj-ea"/>
              </a:rPr>
              <a:t>长寿命核素</a:t>
            </a:r>
            <a:endParaRPr lang="zh-CN" altLang="en-US" sz="4000" dirty="0">
              <a:latin typeface="+mj-ea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752600"/>
          </a:xfrm>
        </p:spPr>
        <p:txBody>
          <a:bodyPr>
            <a:noAutofit/>
          </a:bodyPr>
          <a:lstStyle/>
          <a:p>
            <a:r>
              <a:rPr lang="zh-CN" altLang="en-US" sz="2400" dirty="0" smtClean="0">
                <a:latin typeface="+mj-ea"/>
                <a:ea typeface="+mj-ea"/>
              </a:rPr>
              <a:t>中国科学院近代物理研究所</a:t>
            </a:r>
            <a:endParaRPr lang="en-US" altLang="zh-CN" sz="2400" dirty="0" smtClean="0">
              <a:latin typeface="+mj-ea"/>
              <a:ea typeface="+mj-ea"/>
            </a:endParaRPr>
          </a:p>
          <a:p>
            <a:r>
              <a:rPr lang="zh-CN" altLang="en-US" sz="2400" dirty="0" smtClean="0">
                <a:latin typeface="+mj-ea"/>
                <a:ea typeface="+mj-ea"/>
              </a:rPr>
              <a:t>辐射安全与防护室</a:t>
            </a:r>
            <a:endParaRPr lang="en-US" altLang="zh-CN" sz="2400" dirty="0" smtClean="0">
              <a:latin typeface="+mj-ea"/>
              <a:ea typeface="+mj-ea"/>
            </a:endParaRPr>
          </a:p>
          <a:p>
            <a:r>
              <a:rPr lang="zh-CN" altLang="en-US" sz="2400" dirty="0">
                <a:latin typeface="+mj-ea"/>
                <a:ea typeface="+mj-ea"/>
              </a:rPr>
              <a:t>徐</a:t>
            </a:r>
            <a:r>
              <a:rPr lang="zh-CN" altLang="en-US" sz="2400" dirty="0" smtClean="0">
                <a:latin typeface="+mj-ea"/>
                <a:ea typeface="+mj-ea"/>
              </a:rPr>
              <a:t>翀</a:t>
            </a:r>
            <a:endParaRPr lang="en-US" altLang="zh-CN" sz="2400" dirty="0" smtClean="0">
              <a:latin typeface="+mj-ea"/>
              <a:ea typeface="+mj-ea"/>
            </a:endParaRPr>
          </a:p>
          <a:p>
            <a:r>
              <a:rPr lang="en-US" altLang="zh-CN" sz="2400" dirty="0" smtClean="0">
                <a:latin typeface="+mj-ea"/>
                <a:ea typeface="+mj-ea"/>
              </a:rPr>
              <a:t>2016.9.22</a:t>
            </a:r>
            <a:endParaRPr lang="zh-CN" altLang="en-US" sz="2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042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工作\工作任务\2015年工作\离子源活化片测量\testbench 2.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505" y="3645024"/>
            <a:ext cx="6913887" cy="2996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614043"/>
              </p:ext>
            </p:extLst>
          </p:nvPr>
        </p:nvGraphicFramePr>
        <p:xfrm>
          <a:off x="5148064" y="1700808"/>
          <a:ext cx="2880320" cy="1700768"/>
        </p:xfrm>
        <a:graphic>
          <a:graphicData uri="http://schemas.openxmlformats.org/drawingml/2006/table">
            <a:tbl>
              <a:tblPr/>
              <a:tblGrid>
                <a:gridCol w="1080120"/>
                <a:gridCol w="936104"/>
                <a:gridCol w="864096"/>
              </a:tblGrid>
              <a:tr h="180021">
                <a:tc rowSpan="2"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测量位置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剂量率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zh-CN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Sv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/h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)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8002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latin typeface="+mn-ea"/>
                          <a:ea typeface="+mn-ea"/>
                        </a:rPr>
                        <a:t>I</a:t>
                      </a:r>
                      <a:r>
                        <a:rPr lang="en-US" altLang="zh-CN" sz="1200" baseline="-25000" dirty="0" err="1" smtClean="0">
                          <a:latin typeface="+mn-ea"/>
                          <a:ea typeface="+mn-ea"/>
                        </a:rPr>
                        <a:t>Fc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=6.95mA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>
                          <a:latin typeface="+mn-ea"/>
                          <a:ea typeface="+mn-ea"/>
                        </a:rPr>
                        <a:t>I</a:t>
                      </a:r>
                      <a:r>
                        <a:rPr lang="en-US" altLang="zh-CN" sz="1200" baseline="-25000" dirty="0" err="1" smtClean="0">
                          <a:latin typeface="+mn-ea"/>
                          <a:ea typeface="+mn-ea"/>
                        </a:rPr>
                        <a:t>Fc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=12mA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工作台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0.5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2.54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微波机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2.07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源北面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米处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3.2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28.6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靶台北</a:t>
                      </a:r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zh-CN" altLang="en-US" sz="1200" dirty="0" smtClean="0">
                          <a:latin typeface="+mn-ea"/>
                          <a:ea typeface="+mn-ea"/>
                        </a:rPr>
                        <a:t>米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17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ea"/>
                          <a:ea typeface="+mn-ea"/>
                        </a:rPr>
                        <a:t>152</a:t>
                      </a:r>
                      <a:endParaRPr lang="zh-CN" altLang="en-US" sz="12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圆角矩形 3"/>
          <p:cNvSpPr/>
          <p:nvPr/>
        </p:nvSpPr>
        <p:spPr>
          <a:xfrm>
            <a:off x="4932040" y="980728"/>
            <a:ext cx="3168352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束流能量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</a:rPr>
              <a:t>40keV,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平均流强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</a:rPr>
              <a:t>6.95mA</a:t>
            </a:r>
            <a:endParaRPr lang="zh-CN" altLang="en-US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83568" y="548680"/>
            <a:ext cx="2808312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tx1"/>
                </a:solidFill>
                <a:latin typeface="+mn-ea"/>
              </a:rPr>
              <a:t>中子剂量率测量</a:t>
            </a:r>
            <a:endParaRPr lang="en-US" altLang="zh-CN" sz="2800" b="1" dirty="0">
              <a:solidFill>
                <a:schemeClr val="tx1"/>
              </a:solidFill>
              <a:latin typeface="+mn-ea"/>
            </a:endParaRPr>
          </a:p>
          <a:p>
            <a:pPr algn="ctr"/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827584" y="1412777"/>
            <a:ext cx="2016224" cy="2060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测量仪器：</a:t>
            </a:r>
            <a:endParaRPr lang="en-US" altLang="zh-CN" sz="1600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 smtClean="0">
                <a:solidFill>
                  <a:schemeClr val="tx1"/>
                </a:solidFill>
                <a:latin typeface="+mn-ea"/>
              </a:rPr>
              <a:t>FHT762-WENDI2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中子周围剂量当量仪</a:t>
            </a:r>
            <a:endParaRPr lang="zh-CN" altLang="en-US" sz="16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7170" name="Picture 2" descr="C:\Users\xc\Desktop\222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56793"/>
            <a:ext cx="1546413" cy="191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圆角矩形 1"/>
          <p:cNvSpPr/>
          <p:nvPr/>
        </p:nvSpPr>
        <p:spPr>
          <a:xfrm>
            <a:off x="6660232" y="5013176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740352" y="5013176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7596336" y="6034980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6372200" y="5962972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4572000" y="6034980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059832" y="6021288"/>
            <a:ext cx="432048" cy="13032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2051720" y="5373216"/>
            <a:ext cx="432048" cy="2743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altLang="zh-CN" sz="1100" b="1" dirty="0" smtClean="0">
                <a:solidFill>
                  <a:schemeClr val="tx1"/>
                </a:solidFill>
              </a:rPr>
              <a:t>/h</a:t>
            </a:r>
            <a:endParaRPr lang="zh-CN" altLang="en-US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83568" y="548680"/>
            <a:ext cx="2808312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800" b="1" dirty="0">
              <a:solidFill>
                <a:schemeClr val="tx1"/>
              </a:solidFill>
              <a:latin typeface="+mn-ea"/>
            </a:endParaRPr>
          </a:p>
          <a:p>
            <a:pPr algn="ctr"/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251520" y="404664"/>
            <a:ext cx="367240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b="1" dirty="0" smtClean="0">
                <a:solidFill>
                  <a:schemeClr val="tx1"/>
                </a:solidFill>
              </a:rPr>
              <a:t>结果与讨论</a:t>
            </a:r>
            <a:endParaRPr lang="zh-CN" altLang="en-US" sz="2800" b="1" dirty="0">
              <a:solidFill>
                <a:schemeClr val="tx1"/>
              </a:solidFill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683568" y="1052736"/>
            <a:ext cx="7848872" cy="34563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在氘束打铜靶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8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小时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24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分钟，在辐照结束时刻，产生</a:t>
            </a:r>
            <a:r>
              <a:rPr lang="en-US" altLang="zh-CN" sz="2000" baseline="30000" dirty="0" smtClean="0">
                <a:solidFill>
                  <a:schemeClr val="tx1"/>
                </a:solidFill>
                <a:latin typeface="+mn-ea"/>
              </a:rPr>
              <a:t>59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Fe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的活度为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60720.52 </a:t>
            </a:r>
            <a:r>
              <a:rPr lang="en-US" altLang="zh-CN" sz="2000" dirty="0" err="1" smtClean="0">
                <a:solidFill>
                  <a:schemeClr val="tx1"/>
                </a:solidFill>
                <a:latin typeface="+mn-ea"/>
              </a:rPr>
              <a:t>Bq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。则距铜靶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米处，产生的照射率为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8.96E-9 </a:t>
            </a:r>
            <a:r>
              <a:rPr lang="en-US" altLang="zh-CN" sz="2000" dirty="0" err="1" smtClean="0">
                <a:solidFill>
                  <a:schemeClr val="tx1"/>
                </a:solidFill>
                <a:latin typeface="+mn-ea"/>
              </a:rPr>
              <a:t>Gy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/h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。对应的剂量当量率为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8.62E-5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μ</a:t>
            </a:r>
            <a:r>
              <a:rPr lang="en-US" altLang="zh-CN" sz="2000" dirty="0" err="1" smtClean="0">
                <a:solidFill>
                  <a:schemeClr val="tx1"/>
                </a:solidFill>
                <a:latin typeface="+mn-ea"/>
              </a:rPr>
              <a:t>Sv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/h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。这与环境本底γ剂量率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0.12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μ</a:t>
            </a:r>
            <a:r>
              <a:rPr lang="en-US" altLang="zh-CN" sz="2000" dirty="0" err="1" smtClean="0">
                <a:solidFill>
                  <a:schemeClr val="tx1"/>
                </a:solidFill>
                <a:latin typeface="+mn-ea"/>
              </a:rPr>
              <a:t>Sv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/h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相比，</a:t>
            </a:r>
            <a:r>
              <a:rPr lang="en-US" altLang="zh-CN" sz="2000" baseline="30000" dirty="0" smtClean="0">
                <a:solidFill>
                  <a:schemeClr val="tx1"/>
                </a:solidFill>
                <a:latin typeface="+mn-ea"/>
              </a:rPr>
              <a:t>59</a:t>
            </a:r>
            <a:r>
              <a:rPr lang="en-US" altLang="zh-CN" sz="2000" dirty="0" smtClean="0">
                <a:solidFill>
                  <a:schemeClr val="tx1"/>
                </a:solidFill>
                <a:latin typeface="+mn-ea"/>
              </a:rPr>
              <a:t>Fe</a:t>
            </a:r>
            <a:r>
              <a:rPr lang="zh-CN" altLang="zh-CN" sz="2000" dirty="0" smtClean="0">
                <a:solidFill>
                  <a:schemeClr val="tx1"/>
                </a:solidFill>
                <a:latin typeface="+mn-ea"/>
              </a:rPr>
              <a:t>剂量率可以忽略不计。</a:t>
            </a:r>
          </a:p>
          <a:p>
            <a:pPr>
              <a:lnSpc>
                <a:spcPct val="150000"/>
              </a:lnSpc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683568" y="3645024"/>
            <a:ext cx="7704856" cy="23762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  <a:latin typeface="+mn-ea"/>
              </a:rPr>
              <a:t>实验不足：</a:t>
            </a:r>
            <a:endParaRPr lang="en-US" altLang="zh-CN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+mn-ea"/>
              </a:rPr>
              <a:t>1</a:t>
            </a:r>
            <a:r>
              <a:rPr lang="zh-CN" altLang="en-US" dirty="0" smtClean="0">
                <a:solidFill>
                  <a:schemeClr val="tx1"/>
                </a:solidFill>
                <a:latin typeface="+mn-ea"/>
              </a:rPr>
              <a:t>）实验过程中束流流强不稳定</a:t>
            </a:r>
            <a:endParaRPr lang="en-US" altLang="zh-CN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+mn-ea"/>
              </a:rPr>
              <a:t>2</a:t>
            </a:r>
            <a:r>
              <a:rPr lang="zh-CN" altLang="en-US" dirty="0" smtClean="0">
                <a:solidFill>
                  <a:schemeClr val="tx1"/>
                </a:solidFill>
                <a:latin typeface="+mn-ea"/>
              </a:rPr>
              <a:t>）实验时间的合理性</a:t>
            </a:r>
            <a:endParaRPr lang="en-US" altLang="zh-CN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dirty="0" smtClean="0">
                <a:solidFill>
                  <a:schemeClr val="tx1"/>
                </a:solidFill>
                <a:latin typeface="+mn-ea"/>
              </a:rPr>
              <a:t>）谱仪刻度的误差较大</a:t>
            </a:r>
            <a:endParaRPr lang="en-US" altLang="zh-CN" dirty="0" smtClean="0">
              <a:solidFill>
                <a:schemeClr val="tx1"/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dirty="0" smtClean="0">
                <a:solidFill>
                  <a:schemeClr val="tx1"/>
                </a:solidFill>
                <a:latin typeface="+mn-ea"/>
              </a:rPr>
              <a:t>4</a:t>
            </a:r>
            <a:r>
              <a:rPr lang="zh-CN" altLang="en-US" dirty="0" smtClean="0">
                <a:solidFill>
                  <a:schemeClr val="tx1"/>
                </a:solidFill>
                <a:latin typeface="+mn-ea"/>
              </a:rPr>
              <a:t>）核素辨别能力需要提高</a:t>
            </a:r>
            <a:endParaRPr lang="en-US" altLang="zh-CN" dirty="0" smtClean="0">
              <a:solidFill>
                <a:schemeClr val="tx1"/>
              </a:solidFill>
              <a:latin typeface="+mn-ea"/>
            </a:endParaRPr>
          </a:p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9911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>
            <a:off x="1979712" y="2204864"/>
            <a:ext cx="4536504" cy="13681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zh-CN" altLang="en-US" sz="3600" dirty="0" smtClean="0">
                <a:solidFill>
                  <a:schemeClr val="tx1"/>
                </a:solidFill>
                <a:latin typeface="+mj-ea"/>
                <a:ea typeface="+mj-ea"/>
              </a:rPr>
              <a:t>谢谢！</a:t>
            </a:r>
            <a:endParaRPr lang="en-US" altLang="zh-CN" sz="36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lang="zh-CN" altLang="en-US" sz="3600" dirty="0" smtClean="0">
                <a:solidFill>
                  <a:schemeClr val="tx1"/>
                </a:solidFill>
                <a:latin typeface="+mj-ea"/>
                <a:ea typeface="+mj-ea"/>
              </a:rPr>
              <a:t>请各位老师批评指正！</a:t>
            </a:r>
            <a:endParaRPr lang="zh-CN" altLang="en-US" sz="36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7416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1332656" y="274638"/>
            <a:ext cx="6923112" cy="994122"/>
          </a:xfrm>
        </p:spPr>
        <p:txBody>
          <a:bodyPr>
            <a:normAutofit/>
          </a:bodyPr>
          <a:lstStyle/>
          <a:p>
            <a:r>
              <a:rPr lang="zh-CN" altLang="en-US" sz="2800" dirty="0" smtClean="0"/>
              <a:t>主要内容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15616" y="1196752"/>
            <a:ext cx="7571184" cy="4929411"/>
          </a:xfrm>
        </p:spPr>
        <p:txBody>
          <a:bodyPr>
            <a:normAutofit/>
          </a:bodyPr>
          <a:lstStyle/>
          <a:p>
            <a:r>
              <a:rPr lang="zh-CN" altLang="en-US" sz="2400" dirty="0" smtClean="0">
                <a:latin typeface="+mn-ea"/>
              </a:rPr>
              <a:t>实验目的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实验条件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分析方法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谱仪刻度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样品分析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实验过程中中子剂量率</a:t>
            </a:r>
            <a:endParaRPr lang="en-US" altLang="zh-CN" sz="2400" dirty="0" smtClean="0">
              <a:latin typeface="+mn-ea"/>
            </a:endParaRPr>
          </a:p>
          <a:p>
            <a:r>
              <a:rPr lang="zh-CN" altLang="en-US" sz="2400" dirty="0" smtClean="0">
                <a:latin typeface="+mn-ea"/>
              </a:rPr>
              <a:t>结果与讨论</a:t>
            </a:r>
            <a:endParaRPr lang="zh-CN" altLang="en-US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508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496" y="188640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实验</a:t>
            </a:r>
            <a:r>
              <a:rPr lang="zh-CN" altLang="en-US" sz="2800" dirty="0" smtClean="0"/>
              <a:t>目的及意义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加速器运行期间粒子的</a:t>
            </a:r>
            <a:r>
              <a:rPr lang="zh-CN" altLang="en-US" sz="1800" dirty="0" smtClean="0">
                <a:solidFill>
                  <a:srgbClr val="FF0000"/>
                </a:solidFill>
                <a:latin typeface="+mn-ea"/>
              </a:rPr>
              <a:t>色散效应</a:t>
            </a:r>
            <a:r>
              <a:rPr lang="zh-CN" altLang="en-US" sz="1800" dirty="0" smtClean="0">
                <a:latin typeface="+mn-ea"/>
              </a:rPr>
              <a:t>、</a:t>
            </a:r>
            <a:r>
              <a:rPr lang="zh-CN" altLang="en-US" sz="1800" dirty="0" smtClean="0">
                <a:solidFill>
                  <a:srgbClr val="FF0000"/>
                </a:solidFill>
                <a:latin typeface="+mn-ea"/>
              </a:rPr>
              <a:t>尾场效应</a:t>
            </a:r>
            <a:r>
              <a:rPr lang="zh-CN" altLang="en-US" sz="1800" dirty="0" smtClean="0">
                <a:latin typeface="+mn-ea"/>
              </a:rPr>
              <a:t>以及粒子在</a:t>
            </a:r>
            <a:r>
              <a:rPr lang="zh-CN" altLang="en-US" sz="1800" dirty="0" smtClean="0">
                <a:solidFill>
                  <a:srgbClr val="FF0000"/>
                </a:solidFill>
                <a:latin typeface="+mn-ea"/>
              </a:rPr>
              <a:t>束流收集器</a:t>
            </a:r>
            <a:r>
              <a:rPr lang="zh-CN" altLang="en-US" sz="1800" dirty="0" smtClean="0">
                <a:latin typeface="+mn-ea"/>
              </a:rPr>
              <a:t>上的损失。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不同类型加速器上放射性核素产生的机理、种类、放射性核素活度以及衰变特性不同。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是加速器运维人员所受</a:t>
            </a:r>
            <a:r>
              <a:rPr lang="zh-CN" altLang="en-US" sz="1800" dirty="0" smtClean="0">
                <a:solidFill>
                  <a:srgbClr val="FF0000"/>
                </a:solidFill>
                <a:latin typeface="+mn-ea"/>
              </a:rPr>
              <a:t>外照射</a:t>
            </a:r>
            <a:r>
              <a:rPr lang="zh-CN" altLang="en-US" sz="1800" dirty="0" smtClean="0">
                <a:latin typeface="+mn-ea"/>
              </a:rPr>
              <a:t>的主要来源。</a:t>
            </a:r>
            <a:endParaRPr lang="en-US" altLang="zh-CN" sz="1800" dirty="0" smtClean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sz="20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>
                <a:latin typeface="+mn-ea"/>
              </a:rPr>
              <a:t>研究低能</a:t>
            </a:r>
            <a:r>
              <a:rPr lang="en-US" altLang="zh-CN" sz="1800" dirty="0">
                <a:latin typeface="+mn-ea"/>
              </a:rPr>
              <a:t>D</a:t>
            </a:r>
            <a:r>
              <a:rPr lang="en-US" altLang="zh-CN" sz="1800" baseline="30000" dirty="0">
                <a:latin typeface="+mn-ea"/>
              </a:rPr>
              <a:t>+</a:t>
            </a:r>
            <a:r>
              <a:rPr lang="zh-CN" altLang="en-US" sz="1800" dirty="0">
                <a:latin typeface="+mn-ea"/>
              </a:rPr>
              <a:t>束长时间打靶后靶上是否会产生无氧铜嬗变，可为以后的</a:t>
            </a:r>
            <a:r>
              <a:rPr lang="en-US" altLang="zh-CN" sz="1800" dirty="0">
                <a:latin typeface="+mn-ea"/>
              </a:rPr>
              <a:t>D</a:t>
            </a:r>
            <a:r>
              <a:rPr lang="zh-CN" altLang="en-US" sz="1800" dirty="0">
                <a:latin typeface="+mn-ea"/>
              </a:rPr>
              <a:t>束加速器在低能</a:t>
            </a:r>
            <a:r>
              <a:rPr lang="en-US" altLang="zh-CN" sz="1800" dirty="0">
                <a:latin typeface="+mn-ea"/>
              </a:rPr>
              <a:t>RFQ</a:t>
            </a:r>
            <a:r>
              <a:rPr lang="zh-CN" altLang="en-US" sz="1800" dirty="0">
                <a:latin typeface="+mn-ea"/>
              </a:rPr>
              <a:t>设计提供参考数据</a:t>
            </a:r>
            <a:r>
              <a:rPr lang="zh-CN" altLang="en-US" sz="1800" dirty="0" smtClean="0">
                <a:latin typeface="+mn-ea"/>
              </a:rPr>
              <a:t>。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评估长寿命核素对加速器运维人员的辐射危害。</a:t>
            </a:r>
            <a:endParaRPr lang="zh-CN" alt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906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2340768" y="197768"/>
            <a:ext cx="8229600" cy="1143000"/>
          </a:xfrm>
        </p:spPr>
        <p:txBody>
          <a:bodyPr>
            <a:normAutofit/>
          </a:bodyPr>
          <a:lstStyle/>
          <a:p>
            <a:r>
              <a:rPr lang="zh-CN" altLang="en-US" sz="2800" b="1" dirty="0" smtClean="0"/>
              <a:t>实验条件</a:t>
            </a:r>
            <a:endParaRPr lang="zh-CN" altLang="en-US" sz="28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520" y="1340768"/>
            <a:ext cx="2880320" cy="29523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靶：</a:t>
            </a:r>
            <a:r>
              <a:rPr lang="en-US" altLang="zh-CN" sz="1800" dirty="0" smtClean="0">
                <a:latin typeface="+mn-ea"/>
              </a:rPr>
              <a:t>99.9%</a:t>
            </a:r>
            <a:r>
              <a:rPr lang="zh-CN" altLang="en-US" sz="1800" dirty="0" smtClean="0">
                <a:latin typeface="+mn-ea"/>
              </a:rPr>
              <a:t>无氧铜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几何尺寸：厚度</a:t>
            </a:r>
            <a:r>
              <a:rPr lang="en-US" altLang="zh-CN" sz="1800" dirty="0" smtClean="0">
                <a:latin typeface="+mn-ea"/>
              </a:rPr>
              <a:t>3mm</a:t>
            </a:r>
            <a:r>
              <a:rPr lang="zh-CN" altLang="en-US" sz="1800" dirty="0" smtClean="0">
                <a:latin typeface="+mn-ea"/>
              </a:rPr>
              <a:t>，直径</a:t>
            </a:r>
            <a:r>
              <a:rPr lang="en-US" altLang="zh-CN" sz="1800" dirty="0" smtClean="0">
                <a:latin typeface="+mn-ea"/>
              </a:rPr>
              <a:t>5cm</a:t>
            </a: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入射粒子：</a:t>
            </a:r>
            <a:r>
              <a:rPr lang="en-US" altLang="zh-CN" sz="1800" dirty="0" smtClean="0">
                <a:latin typeface="+mn-ea"/>
              </a:rPr>
              <a:t>D</a:t>
            </a:r>
            <a:r>
              <a:rPr lang="en-US" altLang="zh-CN" sz="1800" baseline="30000" dirty="0" smtClean="0">
                <a:latin typeface="+mn-ea"/>
              </a:rPr>
              <a:t>+</a:t>
            </a:r>
            <a:r>
              <a:rPr lang="zh-CN" altLang="en-US" sz="1800" dirty="0" smtClean="0">
                <a:latin typeface="+mn-ea"/>
              </a:rPr>
              <a:t>，能量为</a:t>
            </a:r>
            <a:r>
              <a:rPr lang="en-US" altLang="zh-CN" sz="1800" dirty="0" smtClean="0">
                <a:latin typeface="+mn-ea"/>
              </a:rPr>
              <a:t>40keV/u,</a:t>
            </a:r>
            <a:r>
              <a:rPr lang="zh-CN" altLang="en-US" sz="1800" dirty="0" smtClean="0">
                <a:latin typeface="+mn-ea"/>
              </a:rPr>
              <a:t>平均流强</a:t>
            </a:r>
            <a:r>
              <a:rPr lang="en-US" altLang="zh-CN" sz="1800" dirty="0" smtClean="0">
                <a:latin typeface="+mn-ea"/>
              </a:rPr>
              <a:t>6.952mA</a:t>
            </a: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实验总时间：</a:t>
            </a:r>
            <a:r>
              <a:rPr lang="en-US" altLang="zh-CN" sz="1800" dirty="0" smtClean="0">
                <a:latin typeface="+mn-ea"/>
              </a:rPr>
              <a:t>8</a:t>
            </a:r>
            <a:r>
              <a:rPr lang="zh-CN" altLang="en-US" sz="1800" dirty="0" smtClean="0">
                <a:latin typeface="+mn-ea"/>
              </a:rPr>
              <a:t>小时</a:t>
            </a:r>
            <a:r>
              <a:rPr lang="en-US" altLang="zh-CN" sz="1800" dirty="0" smtClean="0">
                <a:latin typeface="+mn-ea"/>
              </a:rPr>
              <a:t>24</a:t>
            </a:r>
            <a:r>
              <a:rPr lang="zh-CN" altLang="en-US" sz="1800" dirty="0" smtClean="0">
                <a:latin typeface="+mn-ea"/>
              </a:rPr>
              <a:t>分钟</a:t>
            </a:r>
            <a:endParaRPr lang="en-US" altLang="zh-CN" sz="1800" dirty="0" smtClean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1800" dirty="0" smtClean="0">
                <a:latin typeface="+mn-ea"/>
              </a:rPr>
              <a:t>实验地点：</a:t>
            </a:r>
            <a:r>
              <a:rPr lang="en-US" altLang="zh-CN" sz="1800" dirty="0" smtClean="0">
                <a:latin typeface="+mn-ea"/>
              </a:rPr>
              <a:t>2.4GHz ECR</a:t>
            </a:r>
            <a:r>
              <a:rPr lang="zh-CN" altLang="en-US" sz="1800" dirty="0" smtClean="0">
                <a:latin typeface="+mn-ea"/>
              </a:rPr>
              <a:t>离子源实验大厅</a:t>
            </a:r>
            <a:endParaRPr lang="en-US" altLang="zh-CN" sz="1800" dirty="0" smtClean="0">
              <a:latin typeface="+mn-ea"/>
            </a:endParaRPr>
          </a:p>
          <a:p>
            <a:endParaRPr lang="zh-CN" altLang="en-US" sz="1800" dirty="0"/>
          </a:p>
        </p:txBody>
      </p:sp>
      <p:pic>
        <p:nvPicPr>
          <p:cNvPr id="4" name="图片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8" t="28838" r="3468" b="19667"/>
          <a:stretch/>
        </p:blipFill>
        <p:spPr>
          <a:xfrm>
            <a:off x="3275856" y="260648"/>
            <a:ext cx="3240360" cy="28391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404664"/>
            <a:ext cx="2088232" cy="2703760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607" y="3243834"/>
            <a:ext cx="5900897" cy="3543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9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395536" y="634678"/>
            <a:ext cx="3384376" cy="778098"/>
          </a:xfrm>
        </p:spPr>
        <p:txBody>
          <a:bodyPr>
            <a:normAutofit/>
          </a:bodyPr>
          <a:lstStyle/>
          <a:p>
            <a:r>
              <a:rPr lang="zh-CN" altLang="en-US" sz="2400" b="1" dirty="0" smtClean="0"/>
              <a:t>谱仪效率刻度</a:t>
            </a:r>
            <a:endParaRPr lang="zh-CN" altLang="en-US" sz="24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885909"/>
              </p:ext>
            </p:extLst>
          </p:nvPr>
        </p:nvGraphicFramePr>
        <p:xfrm>
          <a:off x="4119686" y="1240705"/>
          <a:ext cx="5276850" cy="370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Graph" r:id="rId3" imgW="4132800" imgH="2901600" progId="Origin50.Graph">
                  <p:embed/>
                </p:oleObj>
              </mc:Choice>
              <mc:Fallback>
                <p:oleObj name="Graph" r:id="rId3" imgW="4132800" imgH="2901600" progId="Origin50.Grap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686" y="1240705"/>
                        <a:ext cx="5276850" cy="3700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圆角矩形 1"/>
          <p:cNvSpPr/>
          <p:nvPr/>
        </p:nvSpPr>
        <p:spPr>
          <a:xfrm>
            <a:off x="323528" y="1628800"/>
            <a:ext cx="3960440" cy="288032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谱仪型号：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ORTEC GMX N</a:t>
            </a: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型高纯锗</a:t>
            </a:r>
            <a:endParaRPr lang="en-US" altLang="zh-CN" dirty="0" smtClean="0">
              <a:solidFill>
                <a:prstClr val="black"/>
              </a:solidFill>
              <a:latin typeface="宋体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参数：在前放时间常数为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6μs</a:t>
            </a: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时，对</a:t>
            </a:r>
            <a:r>
              <a:rPr lang="en-US" altLang="zh-CN" baseline="30000" dirty="0" smtClean="0">
                <a:solidFill>
                  <a:prstClr val="black"/>
                </a:solidFill>
                <a:latin typeface="宋体"/>
              </a:rPr>
              <a:t>60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Co</a:t>
            </a: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在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1.33MeV</a:t>
            </a: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能量处的分辨率（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FWHM</a:t>
            </a: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）为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2.3keV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prstClr val="black"/>
                </a:solidFill>
                <a:latin typeface="宋体"/>
              </a:rPr>
              <a:t>相对分辨率为</a:t>
            </a:r>
            <a:r>
              <a:rPr lang="en-US" altLang="zh-CN" dirty="0" smtClean="0">
                <a:solidFill>
                  <a:prstClr val="black"/>
                </a:solidFill>
                <a:latin typeface="宋体"/>
              </a:rPr>
              <a:t>60%  </a:t>
            </a:r>
            <a:endParaRPr lang="zh-CN" altLang="en-US" dirty="0">
              <a:solidFill>
                <a:prstClr val="black"/>
              </a:solidFill>
              <a:latin typeface="宋体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323528" y="3717032"/>
            <a:ext cx="3672408" cy="25202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刻度源：</a:t>
            </a:r>
            <a:r>
              <a:rPr lang="en-US" altLang="zh-CN" baseline="30000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152</a:t>
            </a:r>
            <a:r>
              <a:rPr lang="en-US" altLang="zh-CN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Eu</a:t>
            </a:r>
            <a:r>
              <a:rPr lang="zh-CN" altLang="en-US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，</a:t>
            </a:r>
            <a:r>
              <a:rPr lang="en-US" altLang="zh-CN" baseline="30000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60</a:t>
            </a:r>
            <a:r>
              <a:rPr lang="en-US" altLang="zh-CN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Co</a:t>
            </a:r>
            <a:r>
              <a:rPr lang="zh-CN" altLang="en-US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，</a:t>
            </a:r>
            <a:r>
              <a:rPr lang="en-US" altLang="zh-CN" baseline="30000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137</a:t>
            </a:r>
            <a:r>
              <a:rPr lang="en-US" altLang="zh-CN" dirty="0" smtClean="0">
                <a:solidFill>
                  <a:prstClr val="black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Cs </a:t>
            </a:r>
            <a:endParaRPr lang="zh-CN" altLang="en-US" dirty="0">
              <a:solidFill>
                <a:prstClr val="black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29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994122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分析</a:t>
            </a:r>
            <a:r>
              <a:rPr lang="zh-CN" altLang="en-US" sz="3200" b="1" dirty="0" smtClean="0"/>
              <a:t>方法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40161"/>
            <a:ext cx="8147248" cy="892695"/>
          </a:xfrm>
        </p:spPr>
        <p:txBody>
          <a:bodyPr>
            <a:normAutofit/>
          </a:bodyPr>
          <a:lstStyle/>
          <a:p>
            <a:r>
              <a:rPr lang="zh-CN" altLang="en-US" sz="1800" dirty="0" smtClean="0">
                <a:latin typeface="+mn-ea"/>
              </a:rPr>
              <a:t>首先：分析能量为</a:t>
            </a:r>
            <a:r>
              <a:rPr lang="en-US" altLang="zh-CN" sz="1800" dirty="0" smtClean="0">
                <a:latin typeface="+mn-ea"/>
              </a:rPr>
              <a:t>40keV/u</a:t>
            </a:r>
            <a:r>
              <a:rPr lang="zh-CN" altLang="en-US" sz="1800" dirty="0" smtClean="0">
                <a:latin typeface="+mn-ea"/>
              </a:rPr>
              <a:t>的</a:t>
            </a:r>
            <a:r>
              <a:rPr lang="en-US" altLang="zh-CN" sz="1800" dirty="0" smtClean="0">
                <a:latin typeface="+mn-ea"/>
              </a:rPr>
              <a:t>D</a:t>
            </a:r>
            <a:r>
              <a:rPr lang="en-US" altLang="zh-CN" sz="1800" baseline="30000" dirty="0" smtClean="0">
                <a:latin typeface="+mn-ea"/>
              </a:rPr>
              <a:t>+</a:t>
            </a:r>
            <a:r>
              <a:rPr lang="zh-CN" altLang="en-US" sz="1800" dirty="0">
                <a:latin typeface="+mn-ea"/>
              </a:rPr>
              <a:t>分别</a:t>
            </a:r>
            <a:r>
              <a:rPr lang="zh-CN" altLang="en-US" sz="1800" dirty="0" smtClean="0">
                <a:latin typeface="+mn-ea"/>
              </a:rPr>
              <a:t>轰击</a:t>
            </a:r>
            <a:r>
              <a:rPr lang="en-US" altLang="zh-CN" sz="1800" baseline="30000" dirty="0" smtClean="0">
                <a:latin typeface="+mn-ea"/>
              </a:rPr>
              <a:t>63</a:t>
            </a:r>
            <a:r>
              <a:rPr lang="en-US" altLang="zh-CN" sz="1800" dirty="0" smtClean="0">
                <a:latin typeface="+mn-ea"/>
              </a:rPr>
              <a:t>Cu</a:t>
            </a:r>
            <a:r>
              <a:rPr lang="zh-CN" altLang="en-US" sz="1800" dirty="0" smtClean="0">
                <a:latin typeface="+mn-ea"/>
              </a:rPr>
              <a:t>、</a:t>
            </a:r>
            <a:r>
              <a:rPr lang="en-US" altLang="zh-CN" sz="1800" baseline="30000" dirty="0" smtClean="0">
                <a:latin typeface="+mn-ea"/>
              </a:rPr>
              <a:t>65</a:t>
            </a:r>
            <a:r>
              <a:rPr lang="en-US" altLang="zh-CN" sz="1800" dirty="0" smtClean="0">
                <a:latin typeface="+mn-ea"/>
              </a:rPr>
              <a:t>Cu</a:t>
            </a:r>
            <a:r>
              <a:rPr lang="zh-CN" altLang="en-US" sz="1800" dirty="0" smtClean="0">
                <a:latin typeface="+mn-ea"/>
              </a:rPr>
              <a:t>可能发生的核反应。</a:t>
            </a:r>
            <a:endParaRPr lang="zh-CN" altLang="en-US" sz="1800" dirty="0">
              <a:latin typeface="+mn-ea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47188"/>
              </p:ext>
            </p:extLst>
          </p:nvPr>
        </p:nvGraphicFramePr>
        <p:xfrm>
          <a:off x="1115617" y="2276872"/>
          <a:ext cx="6984774" cy="2770623"/>
        </p:xfrm>
        <a:graphic>
          <a:graphicData uri="http://schemas.openxmlformats.org/drawingml/2006/table">
            <a:tbl>
              <a:tblPr/>
              <a:tblGrid>
                <a:gridCol w="2318222"/>
                <a:gridCol w="2333276"/>
                <a:gridCol w="2333276"/>
              </a:tblGrid>
              <a:tr h="57606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Reaction Products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Q-Value(</a:t>
                      </a:r>
                      <a:r>
                        <a:rPr lang="en-US" altLang="zh-CN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keV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)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Threshold(</a:t>
                      </a:r>
                      <a:r>
                        <a:rPr lang="en-US" altLang="zh-CN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keV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)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CN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65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Zn+γ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13468.218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30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Ni+</a:t>
                      </a:r>
                      <a:r>
                        <a:rPr lang="zh-CN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9352.83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Cu+p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5691.544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57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Fe+2</a:t>
                      </a:r>
                      <a:r>
                        <a:rPr lang="zh-CN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2887.774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Ni+n+</a:t>
                      </a:r>
                      <a:r>
                        <a:rPr lang="zh-CN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1532.724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Cu+d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1331640" y="1700808"/>
            <a:ext cx="6192688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Tab.1.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Reaction Q-values for</a:t>
            </a:r>
            <a:r>
              <a:rPr lang="en-US" altLang="zh-CN" b="1" baseline="30000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63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Cu+</a:t>
            </a:r>
            <a:r>
              <a:rPr lang="en-US" altLang="zh-CN" b="1" baseline="30000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</a:t>
            </a:r>
            <a:r>
              <a:rPr lang="zh-CN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（</a:t>
            </a:r>
            <a:r>
              <a:rPr lang="en-US" altLang="zh-CN" b="1" dirty="0" err="1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</a:t>
            </a:r>
            <a:r>
              <a:rPr lang="en-US" altLang="zh-CN" b="1" baseline="-25000" dirty="0" err="1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lab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=0.04MeV</a:t>
            </a:r>
            <a:r>
              <a:rPr lang="zh-CN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）</a:t>
            </a:r>
            <a:endParaRPr lang="zh-CN" altLang="en-US" b="1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>
          <a:xfrm>
            <a:off x="609600" y="5373216"/>
            <a:ext cx="8147248" cy="892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800" dirty="0" smtClean="0">
                <a:latin typeface="+mn-ea"/>
              </a:rPr>
              <a:t>其中，</a:t>
            </a:r>
            <a:r>
              <a:rPr lang="en-US" altLang="zh-CN" sz="1800" b="1" baseline="30000" dirty="0" smtClean="0">
                <a:latin typeface="+mn-ea"/>
              </a:rPr>
              <a:t>65</a:t>
            </a:r>
            <a:r>
              <a:rPr lang="en-US" altLang="zh-CN" sz="1800" b="1" dirty="0" smtClean="0">
                <a:latin typeface="+mn-ea"/>
              </a:rPr>
              <a:t>Zn</a:t>
            </a:r>
            <a:r>
              <a:rPr lang="zh-CN" altLang="en-US" sz="1800" b="1" dirty="0" smtClean="0">
                <a:latin typeface="+mn-ea"/>
              </a:rPr>
              <a:t>、</a:t>
            </a:r>
            <a:r>
              <a:rPr lang="en-US" altLang="zh-CN" sz="1800" b="1" baseline="30000" dirty="0" smtClean="0">
                <a:latin typeface="+mn-ea"/>
              </a:rPr>
              <a:t>64</a:t>
            </a:r>
            <a:r>
              <a:rPr lang="en-US" altLang="zh-CN" sz="1800" b="1" dirty="0" smtClean="0">
                <a:latin typeface="+mn-ea"/>
              </a:rPr>
              <a:t>Cu</a:t>
            </a:r>
            <a:r>
              <a:rPr lang="zh-CN" altLang="en-US" sz="1800" dirty="0" smtClean="0">
                <a:latin typeface="+mn-ea"/>
              </a:rPr>
              <a:t>为放射性核素</a:t>
            </a:r>
            <a:endParaRPr lang="zh-CN" alt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204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224079"/>
              </p:ext>
            </p:extLst>
          </p:nvPr>
        </p:nvGraphicFramePr>
        <p:xfrm>
          <a:off x="1115617" y="1700808"/>
          <a:ext cx="6984774" cy="2404863"/>
        </p:xfrm>
        <a:graphic>
          <a:graphicData uri="http://schemas.openxmlformats.org/drawingml/2006/table">
            <a:tbl>
              <a:tblPr/>
              <a:tblGrid>
                <a:gridCol w="2318222"/>
                <a:gridCol w="2333276"/>
                <a:gridCol w="2333276"/>
              </a:tblGrid>
              <a:tr h="576063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Reaction Products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Q-Value(</a:t>
                      </a:r>
                      <a:r>
                        <a:rPr lang="en-US" altLang="zh-CN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keV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)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Threshold(</a:t>
                      </a:r>
                      <a:r>
                        <a:rPr lang="en-US" altLang="zh-CN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keV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)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altLang="zh-CN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67</a:t>
                      </a:r>
                      <a:r>
                        <a:rPr lang="en-US" altLang="zh-CN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Zn+γ</a:t>
                      </a:r>
                      <a:endParaRPr lang="zh-CN" altLang="en-US" dirty="0">
                        <a:ln>
                          <a:solidFill>
                            <a:sysClr val="windowText" lastClr="000000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13752.33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6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66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Cu+p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4841.3643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7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59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Fe+2</a:t>
                      </a:r>
                      <a:r>
                        <a:rPr lang="zh-CN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1686.603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62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Ni+n+</a:t>
                      </a:r>
                      <a:r>
                        <a:rPr lang="zh-CN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α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2121.896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CN" sz="180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en-US" altLang="zh-CN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Cu+d</a:t>
                      </a:r>
                      <a:endParaRPr lang="zh-CN" altLang="en-US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zh-CN" sz="180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圆角矩形 4"/>
          <p:cNvSpPr/>
          <p:nvPr/>
        </p:nvSpPr>
        <p:spPr>
          <a:xfrm>
            <a:off x="1331640" y="1124744"/>
            <a:ext cx="6192688" cy="5040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Tab.2. 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Reaction Q-values for</a:t>
            </a:r>
            <a:r>
              <a:rPr lang="en-US" altLang="zh-CN" b="1" baseline="30000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b="1" baseline="300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65</a:t>
            </a:r>
            <a:r>
              <a:rPr lang="en-US" altLang="zh-CN" b="1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Cu+</a:t>
            </a:r>
            <a:r>
              <a:rPr lang="en-US" altLang="zh-CN" b="1" baseline="30000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</a:t>
            </a:r>
            <a:r>
              <a:rPr lang="en-US" altLang="zh-CN" b="1" dirty="0" smtClean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H</a:t>
            </a:r>
            <a:r>
              <a:rPr lang="zh-CN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（</a:t>
            </a:r>
            <a:r>
              <a:rPr lang="en-US" altLang="zh-CN" b="1" dirty="0" err="1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E</a:t>
            </a:r>
            <a:r>
              <a:rPr lang="en-US" altLang="zh-CN" b="1" baseline="-25000" dirty="0" err="1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lab</a:t>
            </a:r>
            <a:r>
              <a:rPr lang="en-US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=0.04MeV</a:t>
            </a:r>
            <a:r>
              <a:rPr lang="zh-CN" altLang="zh-CN" b="1" dirty="0">
                <a:solidFill>
                  <a:schemeClr val="tx1"/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）</a:t>
            </a:r>
            <a:endParaRPr lang="zh-CN" altLang="en-US" b="1" dirty="0">
              <a:solidFill>
                <a:schemeClr val="tx1"/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57537" y="5157192"/>
            <a:ext cx="32704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latin typeface="+mn-ea"/>
              </a:rPr>
              <a:t>其中</a:t>
            </a:r>
            <a:r>
              <a:rPr lang="zh-CN" altLang="en-US" dirty="0" smtClean="0">
                <a:latin typeface="+mn-ea"/>
              </a:rPr>
              <a:t>，</a:t>
            </a:r>
            <a:r>
              <a:rPr lang="en-US" altLang="zh-CN" b="1" baseline="30000" dirty="0" smtClean="0">
                <a:latin typeface="+mn-ea"/>
              </a:rPr>
              <a:t>59</a:t>
            </a:r>
            <a:r>
              <a:rPr lang="en-US" altLang="zh-CN" b="1" dirty="0" smtClean="0">
                <a:latin typeface="+mn-ea"/>
              </a:rPr>
              <a:t>Fe</a:t>
            </a:r>
            <a:r>
              <a:rPr lang="zh-CN" altLang="en-US" b="1" dirty="0" smtClean="0">
                <a:latin typeface="+mn-ea"/>
              </a:rPr>
              <a:t>、</a:t>
            </a:r>
            <a:r>
              <a:rPr lang="en-US" altLang="zh-CN" b="1" baseline="30000" dirty="0" smtClean="0">
                <a:latin typeface="+mn-ea"/>
              </a:rPr>
              <a:t>66</a:t>
            </a:r>
            <a:r>
              <a:rPr lang="en-US" altLang="zh-CN" b="1" dirty="0" smtClean="0">
                <a:latin typeface="+mn-ea"/>
              </a:rPr>
              <a:t>Cu</a:t>
            </a:r>
            <a:r>
              <a:rPr lang="zh-CN" altLang="en-US" dirty="0">
                <a:latin typeface="+mn-ea"/>
              </a:rPr>
              <a:t>为放射性核素</a:t>
            </a:r>
          </a:p>
        </p:txBody>
      </p:sp>
    </p:spTree>
    <p:extLst>
      <p:ext uri="{BB962C8B-B14F-4D97-AF65-F5344CB8AC3E}">
        <p14:creationId xmlns:p14="http://schemas.microsoft.com/office/powerpoint/2010/main" val="19752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E:\工作\工作任务\2015年工作\离子源活化片测量\2015.10.1能谱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7947904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矩形 8"/>
          <p:cNvSpPr/>
          <p:nvPr/>
        </p:nvSpPr>
        <p:spPr>
          <a:xfrm>
            <a:off x="5580112" y="188640"/>
            <a:ext cx="3096344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测量时刻：实验结束后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</a:rPr>
              <a:t>3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小时</a:t>
            </a:r>
            <a:endParaRPr lang="en-US" altLang="zh-CN" sz="1600" dirty="0" smtClean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4101" name="Picture 5" descr="E:\工作\工作任务\2015年工作\离子源活化片测量\2015.10.8能谱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799369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/>
          <p:cNvSpPr/>
          <p:nvPr/>
        </p:nvSpPr>
        <p:spPr>
          <a:xfrm>
            <a:off x="5436096" y="2996952"/>
            <a:ext cx="3392760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测量时刻：实验结束后</a:t>
            </a:r>
            <a:r>
              <a:rPr lang="en-US" altLang="zh-CN" sz="1600" dirty="0" smtClean="0">
                <a:solidFill>
                  <a:schemeClr val="tx1"/>
                </a:solidFill>
                <a:latin typeface="+mn-ea"/>
              </a:rPr>
              <a:t>315.3</a:t>
            </a:r>
            <a:r>
              <a:rPr lang="zh-CN" altLang="en-US" sz="1600" dirty="0" smtClean="0">
                <a:solidFill>
                  <a:schemeClr val="tx1"/>
                </a:solidFill>
                <a:latin typeface="+mn-ea"/>
              </a:rPr>
              <a:t>小时</a:t>
            </a:r>
            <a:endParaRPr lang="en-US" altLang="zh-CN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395536" y="5157192"/>
            <a:ext cx="8352928" cy="18002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</a:rPr>
              <a:t>剥谱法：从样品谱中剥去环境测量谱，然后从剩余谱中找出能够分析出的核素。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</a:rPr>
              <a:t>优点：简单直观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/>
                </a:solidFill>
              </a:rPr>
              <a:t>缺点：对低能部分谱线分析误差较大。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17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200" b="1" dirty="0" smtClean="0"/>
              <a:t>核素活度分析</a:t>
            </a:r>
            <a:endParaRPr lang="zh-CN" altLang="en-US" sz="32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/>
          <a:lstStyle/>
          <a:p>
            <a:r>
              <a:rPr lang="zh-CN" altLang="zh-CN" sz="2000" dirty="0">
                <a:cs typeface="Times New Roman"/>
              </a:rPr>
              <a:t>假设</a:t>
            </a:r>
            <a:r>
              <a:rPr lang="zh-CN" altLang="zh-CN" sz="2000" dirty="0" smtClean="0">
                <a:cs typeface="Times New Roman"/>
              </a:rPr>
              <a:t>在测量</a:t>
            </a:r>
            <a:r>
              <a:rPr lang="zh-CN" altLang="en-US" sz="2000" dirty="0" smtClean="0">
                <a:cs typeface="Times New Roman"/>
              </a:rPr>
              <a:t>开始</a:t>
            </a:r>
            <a:r>
              <a:rPr lang="zh-CN" altLang="zh-CN" sz="2000" dirty="0">
                <a:cs typeface="Times New Roman"/>
              </a:rPr>
              <a:t>时刻核素的活度为</a:t>
            </a:r>
            <a:r>
              <a:rPr lang="en-US" altLang="zh-CN" sz="2000" dirty="0" smtClean="0">
                <a:cs typeface="Times New Roman"/>
              </a:rPr>
              <a:t>N</a:t>
            </a:r>
            <a:r>
              <a:rPr lang="en-US" altLang="zh-CN" sz="2000" baseline="-25000" dirty="0" smtClean="0">
                <a:cs typeface="Times New Roman"/>
              </a:rPr>
              <a:t>1</a:t>
            </a:r>
            <a:r>
              <a:rPr lang="en-US" altLang="zh-CN" sz="2000" dirty="0" smtClean="0">
                <a:cs typeface="Times New Roman"/>
              </a:rPr>
              <a:t>,</a:t>
            </a:r>
            <a:r>
              <a:rPr lang="zh-CN" altLang="en-US" sz="2000" dirty="0" smtClean="0">
                <a:cs typeface="Times New Roman"/>
              </a:rPr>
              <a:t>其中</a:t>
            </a:r>
            <a:r>
              <a:rPr lang="el-GR" altLang="zh-CN" sz="2000" dirty="0" smtClean="0">
                <a:cs typeface="Times New Roman"/>
              </a:rPr>
              <a:t>Δ</a:t>
            </a:r>
            <a:r>
              <a:rPr lang="en-US" altLang="zh-CN" sz="2000" dirty="0" smtClean="0">
                <a:cs typeface="Times New Roman"/>
              </a:rPr>
              <a:t>t</a:t>
            </a:r>
            <a:r>
              <a:rPr lang="en-US" altLang="zh-CN" sz="2000" baseline="-25000" dirty="0" smtClean="0">
                <a:cs typeface="Times New Roman"/>
              </a:rPr>
              <a:t>1</a:t>
            </a:r>
            <a:r>
              <a:rPr lang="zh-CN" altLang="en-US" sz="2000" dirty="0" smtClean="0">
                <a:cs typeface="Times New Roman"/>
              </a:rPr>
              <a:t>为测量时长</a:t>
            </a:r>
            <a:endParaRPr lang="en-US" altLang="zh-CN" sz="2000" dirty="0" smtClean="0">
              <a:cs typeface="Times New Roman"/>
            </a:endParaRPr>
          </a:p>
          <a:p>
            <a:endParaRPr lang="en-US" altLang="zh-CN" dirty="0">
              <a:cs typeface="Times New Roman"/>
            </a:endParaRPr>
          </a:p>
          <a:p>
            <a:pPr marL="0" indent="0">
              <a:buNone/>
            </a:pPr>
            <a:endParaRPr lang="en-US" altLang="zh-CN" dirty="0">
              <a:cs typeface="Times New Roman"/>
            </a:endParaRPr>
          </a:p>
          <a:p>
            <a:r>
              <a:rPr lang="zh-CN" altLang="zh-CN" sz="2000" dirty="0"/>
              <a:t>考虑靶自身的</a:t>
            </a:r>
            <a:r>
              <a:rPr lang="zh-CN" altLang="zh-CN" sz="2000" dirty="0" smtClean="0"/>
              <a:t>自吸收</a:t>
            </a:r>
            <a:r>
              <a:rPr lang="zh-CN" altLang="en-US" sz="2000" dirty="0" smtClean="0"/>
              <a:t>，若靶后</a:t>
            </a:r>
            <a:r>
              <a:rPr lang="en-US" altLang="zh-CN" sz="2000" dirty="0" smtClean="0"/>
              <a:t>L</a:t>
            </a:r>
            <a:r>
              <a:rPr lang="zh-CN" altLang="en-US" sz="2000" dirty="0" smtClean="0"/>
              <a:t>，则穿过靶后的活度为</a:t>
            </a:r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endParaRPr lang="en-US" altLang="zh-CN" sz="2000" dirty="0"/>
          </a:p>
          <a:p>
            <a:endParaRPr lang="en-US" altLang="zh-CN" sz="2000" dirty="0" smtClean="0"/>
          </a:p>
          <a:p>
            <a:pPr marL="0" indent="0">
              <a:buNone/>
            </a:pPr>
            <a:endParaRPr lang="en-US" altLang="zh-CN" dirty="0" smtClean="0">
              <a:cs typeface="Times New Roman"/>
            </a:endParaRPr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974767"/>
              </p:ext>
            </p:extLst>
          </p:nvPr>
        </p:nvGraphicFramePr>
        <p:xfrm>
          <a:off x="1691680" y="1844823"/>
          <a:ext cx="1584176" cy="62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公式" r:id="rId3" imgW="1054080" imgH="419040" progId="Equation.3">
                  <p:embed/>
                </p:oleObj>
              </mc:Choice>
              <mc:Fallback>
                <p:oleObj name="公式" r:id="rId3" imgW="105408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844823"/>
                        <a:ext cx="1584176" cy="62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905022"/>
              </p:ext>
            </p:extLst>
          </p:nvPr>
        </p:nvGraphicFramePr>
        <p:xfrm>
          <a:off x="1475656" y="3356992"/>
          <a:ext cx="220824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公式" r:id="rId5" imgW="1168200" imgH="419040" progId="Equation.3">
                  <p:embed/>
                </p:oleObj>
              </mc:Choice>
              <mc:Fallback>
                <p:oleObj name="公式" r:id="rId5" imgW="116820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5656" y="3356992"/>
                        <a:ext cx="2208245" cy="79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标题 1"/>
          <p:cNvSpPr txBox="1">
            <a:spLocks/>
          </p:cNvSpPr>
          <p:nvPr/>
        </p:nvSpPr>
        <p:spPr>
          <a:xfrm>
            <a:off x="457200" y="3933056"/>
            <a:ext cx="7571184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zh-CN" altLang="zh-CN" sz="2000" smtClean="0">
                <a:latin typeface="+mn-ea"/>
                <a:ea typeface="+mn-ea"/>
              </a:rPr>
              <a:t>最后确定打靶后产生的长寿命核素为</a:t>
            </a:r>
            <a:r>
              <a:rPr lang="en-US" altLang="zh-CN" sz="2000" baseline="30000" smtClean="0">
                <a:latin typeface="+mn-ea"/>
                <a:ea typeface="+mn-ea"/>
              </a:rPr>
              <a:t>59</a:t>
            </a:r>
            <a:r>
              <a:rPr lang="en-US" altLang="zh-CN" sz="2000" smtClean="0">
                <a:latin typeface="+mn-ea"/>
                <a:ea typeface="+mn-ea"/>
              </a:rPr>
              <a:t>Fe</a:t>
            </a:r>
            <a:endParaRPr lang="zh-CN" altLang="en-US" sz="2000" dirty="0">
              <a:latin typeface="+mn-ea"/>
              <a:ea typeface="+mn-ea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165760"/>
              </p:ext>
            </p:extLst>
          </p:nvPr>
        </p:nvGraphicFramePr>
        <p:xfrm>
          <a:off x="457200" y="4797152"/>
          <a:ext cx="7992888" cy="958691"/>
        </p:xfrm>
        <a:graphic>
          <a:graphicData uri="http://schemas.openxmlformats.org/drawingml/2006/table">
            <a:tbl>
              <a:tblPr/>
              <a:tblGrid>
                <a:gridCol w="946448"/>
                <a:gridCol w="1008112"/>
                <a:gridCol w="1296144"/>
                <a:gridCol w="1512168"/>
                <a:gridCol w="1224136"/>
                <a:gridCol w="2005880"/>
              </a:tblGrid>
              <a:tr h="59293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Isotope</a:t>
                      </a:r>
                      <a:endParaRPr lang="zh-CN" altLang="en-U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Half-live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Energy[</a:t>
                      </a:r>
                      <a:r>
                        <a:rPr lang="en-US" altLang="zh-CN" dirty="0" err="1" smtClean="0"/>
                        <a:t>keV</a:t>
                      </a:r>
                      <a:r>
                        <a:rPr lang="en-US" altLang="zh-CN" dirty="0" smtClean="0"/>
                        <a:t>]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r>
                        <a:rPr lang="en-US" altLang="zh-CN" baseline="-25000" dirty="0" smtClean="0"/>
                        <a:t>1</a:t>
                      </a:r>
                      <a:r>
                        <a:rPr lang="en-US" altLang="zh-CN" dirty="0" smtClean="0"/>
                        <a:t>[</a:t>
                      </a:r>
                      <a:r>
                        <a:rPr lang="en-US" altLang="zh-CN" dirty="0" err="1" smtClean="0"/>
                        <a:t>Bq</a:t>
                      </a:r>
                      <a:r>
                        <a:rPr lang="en-US" altLang="zh-CN" dirty="0" smtClean="0"/>
                        <a:t>]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</a:t>
                      </a:r>
                      <a:r>
                        <a:rPr lang="en-US" altLang="zh-CN" baseline="-25000" dirty="0" smtClean="0"/>
                        <a:t>2</a:t>
                      </a:r>
                      <a:r>
                        <a:rPr lang="en-US" altLang="zh-CN" dirty="0" smtClean="0"/>
                        <a:t>[</a:t>
                      </a:r>
                      <a:r>
                        <a:rPr lang="en-US" altLang="zh-CN" dirty="0" err="1" smtClean="0"/>
                        <a:t>Bq</a:t>
                      </a:r>
                      <a:r>
                        <a:rPr lang="en-US" altLang="zh-CN" dirty="0" smtClean="0"/>
                        <a:t>]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Exempt activity[</a:t>
                      </a:r>
                      <a:r>
                        <a:rPr lang="en-US" altLang="zh-CN" dirty="0" err="1" smtClean="0"/>
                        <a:t>Bq</a:t>
                      </a:r>
                      <a:r>
                        <a:rPr lang="en-US" altLang="zh-CN" dirty="0" smtClean="0"/>
                        <a:t>]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466">
                <a:tc>
                  <a:txBody>
                    <a:bodyPr/>
                    <a:lstStyle/>
                    <a:p>
                      <a:r>
                        <a:rPr lang="en-US" altLang="zh-CN" baseline="30000" dirty="0" smtClean="0"/>
                        <a:t>59</a:t>
                      </a:r>
                      <a:r>
                        <a:rPr lang="en-US" altLang="zh-CN" dirty="0" smtClean="0"/>
                        <a:t>Fe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44.503d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189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6.07E+4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4.95E+4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1E+6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5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3065</TotalTime>
  <Words>627</Words>
  <Application>Microsoft Office PowerPoint</Application>
  <PresentationFormat>全屏显示(4:3)</PresentationFormat>
  <Paragraphs>139</Paragraphs>
  <Slides>12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12</vt:i4>
      </vt:variant>
    </vt:vector>
  </HeadingPairs>
  <TitlesOfParts>
    <vt:vector size="15" baseType="lpstr">
      <vt:lpstr>Office 主题</vt:lpstr>
      <vt:lpstr>Graph</vt:lpstr>
      <vt:lpstr>公式</vt:lpstr>
      <vt:lpstr>测量40keV D束轰击铜靶后产生的 长寿命核素</vt:lpstr>
      <vt:lpstr>主要内容</vt:lpstr>
      <vt:lpstr>实验目的及意义</vt:lpstr>
      <vt:lpstr>实验条件</vt:lpstr>
      <vt:lpstr>谱仪效率刻度</vt:lpstr>
      <vt:lpstr>分析方法</vt:lpstr>
      <vt:lpstr>PowerPoint 演示文稿</vt:lpstr>
      <vt:lpstr>PowerPoint 演示文稿</vt:lpstr>
      <vt:lpstr>核素活度分析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测量40keV D束轰击铜靶后产生的长寿命核素</dc:title>
  <dc:creator>xc</dc:creator>
  <cp:lastModifiedBy>xc</cp:lastModifiedBy>
  <cp:revision>60</cp:revision>
  <cp:lastPrinted>2016-09-19T09:30:16Z</cp:lastPrinted>
  <dcterms:created xsi:type="dcterms:W3CDTF">2016-09-15T11:46:11Z</dcterms:created>
  <dcterms:modified xsi:type="dcterms:W3CDTF">2016-09-22T07:06:52Z</dcterms:modified>
</cp:coreProperties>
</file>