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2"/>
  </p:notesMasterIdLst>
  <p:handoutMasterIdLst>
    <p:handoutMasterId r:id="rId33"/>
  </p:handoutMasterIdLst>
  <p:sldIdLst>
    <p:sldId id="256" r:id="rId2"/>
    <p:sldId id="322" r:id="rId3"/>
    <p:sldId id="299" r:id="rId4"/>
    <p:sldId id="370" r:id="rId5"/>
    <p:sldId id="555" r:id="rId6"/>
    <p:sldId id="957" r:id="rId7"/>
    <p:sldId id="300" r:id="rId8"/>
    <p:sldId id="959" r:id="rId9"/>
    <p:sldId id="960" r:id="rId10"/>
    <p:sldId id="958" r:id="rId11"/>
    <p:sldId id="961" r:id="rId12"/>
    <p:sldId id="747" r:id="rId13"/>
    <p:sldId id="962" r:id="rId14"/>
    <p:sldId id="963" r:id="rId15"/>
    <p:sldId id="964" r:id="rId16"/>
    <p:sldId id="966" r:id="rId17"/>
    <p:sldId id="967" r:id="rId18"/>
    <p:sldId id="968" r:id="rId19"/>
    <p:sldId id="969" r:id="rId20"/>
    <p:sldId id="971" r:id="rId21"/>
    <p:sldId id="973" r:id="rId22"/>
    <p:sldId id="972" r:id="rId23"/>
    <p:sldId id="970" r:id="rId24"/>
    <p:sldId id="975" r:id="rId25"/>
    <p:sldId id="976" r:id="rId26"/>
    <p:sldId id="974" r:id="rId27"/>
    <p:sldId id="977" r:id="rId28"/>
    <p:sldId id="978" r:id="rId29"/>
    <p:sldId id="979" r:id="rId30"/>
    <p:sldId id="980" r:id="rId31"/>
  </p:sldIdLst>
  <p:sldSz cx="9144000" cy="6858000" type="screen4x3"/>
  <p:notesSz cx="6807200" cy="99393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66"/>
    <a:srgbClr val="69BE28"/>
    <a:srgbClr val="07A960"/>
    <a:srgbClr val="F7CBAC"/>
    <a:srgbClr val="D0E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0" autoAdjust="0"/>
    <p:restoredTop sz="89680" autoAdjust="0"/>
  </p:normalViewPr>
  <p:slideViewPr>
    <p:cSldViewPr>
      <p:cViewPr varScale="1">
        <p:scale>
          <a:sx n="116" d="100"/>
          <a:sy n="116" d="100"/>
        </p:scale>
        <p:origin x="1080" y="108"/>
      </p:cViewPr>
      <p:guideLst>
        <p:guide orient="horz" pos="2160"/>
        <p:guide pos="340"/>
      </p:guideLst>
    </p:cSldViewPr>
  </p:slideViewPr>
  <p:notesTextViewPr>
    <p:cViewPr>
      <p:scale>
        <a:sx n="3" d="2"/>
        <a:sy n="3" d="2"/>
      </p:scale>
      <p:origin x="0" y="0"/>
    </p:cViewPr>
  </p:notesTextViewPr>
  <p:notesViewPr>
    <p:cSldViewPr>
      <p:cViewPr varScale="1">
        <p:scale>
          <a:sx n="70" d="100"/>
          <a:sy n="70" d="100"/>
        </p:scale>
        <p:origin x="2250" y="8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623B03D-272D-4017-970A-2748518B936A}" type="datetimeFigureOut">
              <a:rPr lang="zh-CN" altLang="en-US" smtClean="0"/>
              <a:t>2016/9/20</a:t>
            </a:fld>
            <a:endParaRPr lang="zh-CN" altLang="en-US"/>
          </a:p>
        </p:txBody>
      </p:sp>
      <p:sp>
        <p:nvSpPr>
          <p:cNvPr id="4" name="页脚占位符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8EE0CC4-EBE7-4F70-8E21-510D5300B896}" type="slidenum">
              <a:rPr lang="zh-CN" altLang="en-US" smtClean="0"/>
              <a:t>‹#›</a:t>
            </a:fld>
            <a:endParaRPr lang="zh-CN" altLang="en-US"/>
          </a:p>
        </p:txBody>
      </p:sp>
    </p:spTree>
    <p:extLst>
      <p:ext uri="{BB962C8B-B14F-4D97-AF65-F5344CB8AC3E}">
        <p14:creationId xmlns:p14="http://schemas.microsoft.com/office/powerpoint/2010/main" val="1171512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16C822B-36B2-4C97-AF67-8A4D39DB4FD0}" type="datetimeFigureOut">
              <a:rPr lang="zh-CN" altLang="en-US" smtClean="0"/>
              <a:t>2016/9/20</a:t>
            </a:fld>
            <a:endParaRPr lang="zh-CN" altLang="en-US"/>
          </a:p>
        </p:txBody>
      </p:sp>
      <p:sp>
        <p:nvSpPr>
          <p:cNvPr id="4" name="幻灯片图像占位符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9FF3FCB5-F04E-45E3-8D0C-0FAF2B093CE3}" type="slidenum">
              <a:rPr lang="zh-CN" altLang="en-US" smtClean="0"/>
              <a:t>‹#›</a:t>
            </a:fld>
            <a:endParaRPr lang="zh-CN" altLang="en-US"/>
          </a:p>
        </p:txBody>
      </p:sp>
    </p:spTree>
    <p:extLst>
      <p:ext uri="{BB962C8B-B14F-4D97-AF65-F5344CB8AC3E}">
        <p14:creationId xmlns:p14="http://schemas.microsoft.com/office/powerpoint/2010/main" val="2030427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818" t="933" r="3881" b="1062"/>
          <a:stretch/>
        </p:blipFill>
        <p:spPr>
          <a:xfrm>
            <a:off x="0" y="-15490"/>
            <a:ext cx="9158466" cy="6873489"/>
          </a:xfrm>
          <a:prstGeom prst="rect">
            <a:avLst/>
          </a:prstGeom>
        </p:spPr>
      </p:pic>
      <p:sp>
        <p:nvSpPr>
          <p:cNvPr id="2" name="标题 1"/>
          <p:cNvSpPr>
            <a:spLocks noGrp="1"/>
          </p:cNvSpPr>
          <p:nvPr>
            <p:ph type="ctrTitle"/>
          </p:nvPr>
        </p:nvSpPr>
        <p:spPr>
          <a:xfrm>
            <a:off x="685800" y="620688"/>
            <a:ext cx="7772400" cy="1470025"/>
          </a:xfrm>
        </p:spPr>
        <p:txBody>
          <a:bodyPr/>
          <a:lstStyle>
            <a:lvl1pPr>
              <a:defRPr b="1"/>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2376463"/>
            <a:ext cx="6400800" cy="1752600"/>
          </a:xfrm>
        </p:spPr>
        <p:txBody>
          <a:bodyPr/>
          <a:lstStyle>
            <a:lvl1pPr marL="0" indent="0" algn="ctr">
              <a:buNone/>
              <a:defRPr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pic>
        <p:nvPicPr>
          <p:cNvPr id="8" name="内容占位符 3"/>
          <p:cNvPicPr>
            <a:picLocks noChangeAspect="1"/>
          </p:cNvPicPr>
          <p:nvPr userDrawn="1"/>
        </p:nvPicPr>
        <p:blipFill>
          <a:blip r:embed="rId3"/>
          <a:stretch>
            <a:fillRect/>
          </a:stretch>
        </p:blipFill>
        <p:spPr>
          <a:xfrm>
            <a:off x="7308304" y="5085184"/>
            <a:ext cx="1408851" cy="108012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50ACBA1-43F3-4BC1-8682-3568637514EA}" type="datetime1">
              <a:rPr lang="zh-CN" altLang="en-US" smtClean="0"/>
              <a:t>2016/9/20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052736"/>
            <a:ext cx="2057400" cy="507342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052736"/>
            <a:ext cx="6019800" cy="507342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1F59DC8-8130-40AB-830F-030063E1FCD5}" type="datetime1">
              <a:rPr lang="zh-CN" altLang="en-US" smtClean="0"/>
              <a:t>2016/9/20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909" t="1295" r="3909" b="1062"/>
          <a:stretch/>
        </p:blipFill>
        <p:spPr>
          <a:xfrm>
            <a:off x="0" y="11828"/>
            <a:ext cx="9144061" cy="6846172"/>
          </a:xfrm>
          <a:prstGeom prst="rect">
            <a:avLst/>
          </a:prstGeom>
        </p:spPr>
      </p:pic>
      <p:sp>
        <p:nvSpPr>
          <p:cNvPr id="2" name="标题 1"/>
          <p:cNvSpPr>
            <a:spLocks noGrp="1"/>
          </p:cNvSpPr>
          <p:nvPr>
            <p:ph type="title"/>
          </p:nvPr>
        </p:nvSpPr>
        <p:spPr>
          <a:xfrm>
            <a:off x="899592" y="116632"/>
            <a:ext cx="6192688" cy="576064"/>
          </a:xfrm>
        </p:spPr>
        <p:txBody>
          <a:bodyPr>
            <a:normAutofit/>
          </a:bodyPr>
          <a:lstStyle>
            <a:lvl1pPr algn="l">
              <a:defRPr sz="3600" b="1">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135285"/>
            <a:ext cx="8229600" cy="5318051"/>
          </a:xfrm>
        </p:spPr>
        <p:txBody>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a:defRPr>
                <a:solidFill>
                  <a:schemeClr val="accent5">
                    <a:lumMod val="50000"/>
                  </a:schemeClr>
                </a:solidFill>
              </a:defRPr>
            </a:lvl4pPr>
            <a:lvl5pPr>
              <a:defRPr>
                <a:solidFill>
                  <a:schemeClr val="accent5">
                    <a:lumMod val="50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pic>
        <p:nvPicPr>
          <p:cNvPr id="7" name="图片 6"/>
          <p:cNvPicPr>
            <a:picLocks noChangeAspect="1"/>
          </p:cNvPicPr>
          <p:nvPr userDrawn="1"/>
        </p:nvPicPr>
        <p:blipFill>
          <a:blip r:embed="rId3"/>
          <a:stretch>
            <a:fillRect/>
          </a:stretch>
        </p:blipFill>
        <p:spPr>
          <a:xfrm>
            <a:off x="8244408" y="281108"/>
            <a:ext cx="717362" cy="555604"/>
          </a:xfrm>
          <a:prstGeom prst="rect">
            <a:avLst/>
          </a:prstGeom>
        </p:spPr>
      </p:pic>
      <p:sp>
        <p:nvSpPr>
          <p:cNvPr id="4" name="文本框 3"/>
          <p:cNvSpPr txBox="1"/>
          <p:nvPr userDrawn="1"/>
        </p:nvSpPr>
        <p:spPr>
          <a:xfrm>
            <a:off x="10344" y="6536377"/>
            <a:ext cx="457200" cy="276999"/>
          </a:xfrm>
          <a:prstGeom prst="rect">
            <a:avLst/>
          </a:prstGeom>
          <a:noFill/>
        </p:spPr>
        <p:txBody>
          <a:bodyPr wrap="square" rtlCol="0">
            <a:spAutoFit/>
          </a:bodyPr>
          <a:lstStyle/>
          <a:p>
            <a:pPr algn="l"/>
            <a:fld id="{E0E80A9C-CDE9-48C4-85C8-8D749917795F}" type="slidenum">
              <a:rPr lang="zh-CN" altLang="en-US" sz="1200" smtClean="0">
                <a:solidFill>
                  <a:schemeClr val="accent5">
                    <a:lumMod val="50000"/>
                  </a:schemeClr>
                </a:solidFill>
              </a:rPr>
              <a:pPr algn="l"/>
              <a:t>‹#›</a:t>
            </a:fld>
            <a:endParaRPr lang="zh-CN" altLang="en-US" sz="1200" dirty="0">
              <a:solidFill>
                <a:schemeClr val="accent5">
                  <a:lumMod val="50000"/>
                </a:scheme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0" t="2431" r="3980" b="-92"/>
          <a:stretch/>
        </p:blipFill>
        <p:spPr>
          <a:xfrm>
            <a:off x="-1" y="-1"/>
            <a:ext cx="9144001" cy="6858001"/>
          </a:xfrm>
          <a:prstGeom prst="rect">
            <a:avLst/>
          </a:prstGeom>
        </p:spPr>
      </p:pic>
      <p:sp>
        <p:nvSpPr>
          <p:cNvPr id="3" name="文本占位符 2"/>
          <p:cNvSpPr>
            <a:spLocks noGrp="1"/>
          </p:cNvSpPr>
          <p:nvPr>
            <p:ph type="body" idx="1"/>
          </p:nvPr>
        </p:nvSpPr>
        <p:spPr>
          <a:xfrm>
            <a:off x="755576" y="2996952"/>
            <a:ext cx="7772400" cy="648072"/>
          </a:xfrm>
        </p:spPr>
        <p:txBody>
          <a:bodyPr anchor="b">
            <a:normAutofit/>
          </a:bodyPr>
          <a:lstStyle>
            <a:lvl1pPr marL="0" indent="0" algn="ctr">
              <a:buNone/>
              <a:defRPr sz="36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E39639B-8602-4003-9084-51A54C4EAE90}" type="datetime1">
              <a:rPr lang="zh-CN" altLang="en-US" smtClean="0"/>
              <a:t>2016/9/20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D7247E6-495F-4516-A6F3-FB2D007931CA}" type="datetime1">
              <a:rPr lang="zh-CN" altLang="en-US" smtClean="0"/>
              <a:t>2016/9/20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8C3036D-60C4-478D-81DE-DDED8A661EBC}" type="datetime1">
              <a:rPr lang="zh-CN" altLang="en-US" smtClean="0"/>
              <a:t>2016/9/20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C731CC6-6F40-472D-8035-FF5A30F0E6BC}" type="datetime1">
              <a:rPr lang="zh-CN" altLang="en-US" smtClean="0"/>
              <a:t>2016/9/20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A4391-E3A0-4076-A7D8-EB64E02470EE}" type="datetime1">
              <a:rPr lang="zh-CN" altLang="en-US" smtClean="0"/>
              <a:t>2016/9/20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5C0EB66-017C-4174-8F66-C4285B05DB54}" type="datetime1">
              <a:rPr lang="zh-CN" altLang="en-US" smtClean="0"/>
              <a:t>2016/9/20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1052736"/>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2420888"/>
            <a:ext cx="8229600" cy="3705275"/>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defRPr>
            </a:lvl1pPr>
          </a:lstStyle>
          <a:p>
            <a:fld id="{0E51C833-66F9-4EC4-A0C8-BFFDB09332D8}" type="datetime1">
              <a:rPr lang="zh-CN" altLang="en-US" smtClean="0"/>
              <a:t>2016/9/20</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en-US" altLang="zh-CN" dirty="0"/>
              <a:t>Fast Radiation Simulation and Visualized Data Processing </a:t>
            </a:r>
            <a:r>
              <a:rPr lang="en-US" altLang="zh-CN" dirty="0" smtClean="0"/>
              <a:t>Method</a:t>
            </a:r>
            <a:endParaRPr lang="zh-CN" altLang="en-US" dirty="0"/>
          </a:p>
        </p:txBody>
      </p:sp>
      <p:sp>
        <p:nvSpPr>
          <p:cNvPr id="3" name="副标题 2"/>
          <p:cNvSpPr>
            <a:spLocks noGrp="1"/>
          </p:cNvSpPr>
          <p:nvPr>
            <p:ph type="subTitle" idx="1"/>
          </p:nvPr>
        </p:nvSpPr>
        <p:spPr/>
        <p:txBody>
          <a:bodyPr>
            <a:normAutofit lnSpcReduction="10000"/>
          </a:bodyPr>
          <a:lstStyle/>
          <a:p>
            <a:r>
              <a:rPr lang="en-US" altLang="zh-CN" sz="2400" dirty="0" smtClean="0"/>
              <a:t>GHMT</a:t>
            </a:r>
            <a:r>
              <a:rPr lang="zh-CN" altLang="en-US" sz="2400" dirty="0" smtClean="0"/>
              <a:t> </a:t>
            </a:r>
            <a:r>
              <a:rPr lang="en-US" altLang="zh-CN" sz="2400" dirty="0" smtClean="0"/>
              <a:t>R&amp;D Center</a:t>
            </a:r>
          </a:p>
          <a:p>
            <a:r>
              <a:rPr lang="en-US" altLang="zh-CN" sz="2400" dirty="0" smtClean="0"/>
              <a:t>Accelerator Physics Department</a:t>
            </a:r>
          </a:p>
          <a:p>
            <a:r>
              <a:rPr lang="en-US" altLang="zh-CN" sz="2400" dirty="0" err="1" smtClean="0"/>
              <a:t>Jinlong</a:t>
            </a:r>
            <a:r>
              <a:rPr lang="en-US" altLang="zh-CN" sz="2400" dirty="0" smtClean="0"/>
              <a:t> Wang</a:t>
            </a:r>
          </a:p>
          <a:p>
            <a:r>
              <a:rPr lang="en-US" altLang="zh-CN" sz="2400" dirty="0" smtClean="0"/>
              <a:t>2016-9-23</a:t>
            </a:r>
          </a:p>
        </p:txBody>
      </p:sp>
    </p:spTree>
    <p:extLst>
      <p:ext uri="{BB962C8B-B14F-4D97-AF65-F5344CB8AC3E}">
        <p14:creationId xmlns:p14="http://schemas.microsoft.com/office/powerpoint/2010/main" val="226029812"/>
      </p:ext>
    </p:extLst>
  </p:cSld>
  <p:clrMapOvr>
    <a:masterClrMapping/>
  </p:clrMapOvr>
  <mc:AlternateContent xmlns:mc="http://schemas.openxmlformats.org/markup-compatibility/2006">
    <mc:Choice xmlns:p14="http://schemas.microsoft.com/office/powerpoint/2010/main" Requires="p14">
      <p:transition spd="slow" p14:dur="2000" advTm="49370"/>
    </mc:Choice>
    <mc:Fallback>
      <p:transition spd="slow" advTm="4937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Verification</a:t>
            </a:r>
            <a:endParaRPr lang="zh-CN" altLang="en-US" dirty="0"/>
          </a:p>
        </p:txBody>
      </p:sp>
      <p:pic>
        <p:nvPicPr>
          <p:cNvPr id="4" name="图片 3"/>
          <p:cNvPicPr/>
          <p:nvPr/>
        </p:nvPicPr>
        <p:blipFill>
          <a:blip r:embed="rId2"/>
          <a:stretch>
            <a:fillRect/>
          </a:stretch>
        </p:blipFill>
        <p:spPr>
          <a:xfrm>
            <a:off x="251520" y="1052736"/>
            <a:ext cx="8496944" cy="4104456"/>
          </a:xfrm>
          <a:prstGeom prst="rect">
            <a:avLst/>
          </a:prstGeom>
        </p:spPr>
      </p:pic>
      <p:sp>
        <p:nvSpPr>
          <p:cNvPr id="8" name="矩形 7"/>
          <p:cNvSpPr/>
          <p:nvPr/>
        </p:nvSpPr>
        <p:spPr>
          <a:xfrm>
            <a:off x="539552" y="5157192"/>
            <a:ext cx="7992888" cy="1323439"/>
          </a:xfrm>
          <a:prstGeom prst="rect">
            <a:avLst/>
          </a:prstGeom>
        </p:spPr>
        <p:txBody>
          <a:bodyPr wrap="square">
            <a:spAutoFit/>
          </a:bodyPr>
          <a:lstStyle/>
          <a:p>
            <a:pPr algn="just"/>
            <a:r>
              <a:rPr lang="en-US" altLang="zh-CN" sz="2000" dirty="0"/>
              <a:t>Multicore FLUKA is proved to be powerful in the radiation work of Sun </a:t>
            </a:r>
            <a:r>
              <a:rPr lang="en-US" altLang="zh-CN" sz="2000" dirty="0" err="1"/>
              <a:t>Yat</a:t>
            </a:r>
            <a:r>
              <a:rPr lang="en-US" altLang="zh-CN" sz="2000" dirty="0"/>
              <a:t>-Sen Proton </a:t>
            </a:r>
            <a:r>
              <a:rPr lang="en-US" altLang="zh-CN" sz="2000" dirty="0" smtClean="0"/>
              <a:t>Hospital. </a:t>
            </a:r>
            <a:r>
              <a:rPr lang="en-US" altLang="zh-CN" sz="2000" dirty="0"/>
              <a:t>Dose distribution </a:t>
            </a:r>
            <a:r>
              <a:rPr lang="en-US" altLang="zh-CN" sz="2000" dirty="0" smtClean="0"/>
              <a:t>is </a:t>
            </a:r>
            <a:r>
              <a:rPr lang="en-US" altLang="zh-CN" sz="2000" dirty="0"/>
              <a:t>smooth and clear. The primary number is </a:t>
            </a:r>
            <a:r>
              <a:rPr lang="en-US" altLang="zh-CN" sz="2000" dirty="0" smtClean="0"/>
              <a:t>9×10^8 </a:t>
            </a:r>
            <a:r>
              <a:rPr lang="en-US" altLang="zh-CN" sz="2000" dirty="0"/>
              <a:t>for every source simulation. However, we </a:t>
            </a:r>
            <a:r>
              <a:rPr lang="en-US" altLang="zh-CN" sz="2000" dirty="0" smtClean="0"/>
              <a:t>only </a:t>
            </a:r>
            <a:r>
              <a:rPr lang="en-US" altLang="zh-CN" sz="2000" dirty="0"/>
              <a:t>spent 1~2 </a:t>
            </a:r>
            <a:r>
              <a:rPr lang="en-US" altLang="zh-CN" sz="2000" dirty="0" smtClean="0"/>
              <a:t>months in total.</a:t>
            </a:r>
            <a:endParaRPr lang="zh-CN" altLang="en-US" sz="2000" dirty="0"/>
          </a:p>
        </p:txBody>
      </p:sp>
    </p:spTree>
    <p:extLst>
      <p:ext uri="{BB962C8B-B14F-4D97-AF65-F5344CB8AC3E}">
        <p14:creationId xmlns:p14="http://schemas.microsoft.com/office/powerpoint/2010/main" val="1713370822"/>
      </p:ext>
    </p:extLst>
  </p:cSld>
  <p:clrMapOvr>
    <a:masterClrMapping/>
  </p:clrMapOvr>
  <mc:AlternateContent xmlns:mc="http://schemas.openxmlformats.org/markup-compatibility/2006">
    <mc:Choice xmlns:p14="http://schemas.microsoft.com/office/powerpoint/2010/main" Requires="p14">
      <p:transition spd="slow" p14:dur="2000" advTm="44058"/>
    </mc:Choice>
    <mc:Fallback>
      <p:transition spd="slow" advTm="4405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smtClean="0"/>
              <a:t>3. </a:t>
            </a:r>
            <a:r>
              <a:rPr lang="en-US" altLang="zh-CN" dirty="0"/>
              <a:t>Complicated model</a:t>
            </a:r>
          </a:p>
        </p:txBody>
      </p:sp>
    </p:spTree>
    <p:extLst>
      <p:ext uri="{BB962C8B-B14F-4D97-AF65-F5344CB8AC3E}">
        <p14:creationId xmlns:p14="http://schemas.microsoft.com/office/powerpoint/2010/main" val="3309796088"/>
      </p:ext>
    </p:extLst>
  </p:cSld>
  <p:clrMapOvr>
    <a:masterClrMapping/>
  </p:clrMapOvr>
  <mc:AlternateContent xmlns:mc="http://schemas.openxmlformats.org/markup-compatibility/2006">
    <mc:Choice xmlns:p14="http://schemas.microsoft.com/office/powerpoint/2010/main" Requires="p14">
      <p:transition spd="slow" p14:dur="2000" advTm="2080"/>
    </mc:Choice>
    <mc:Fallback>
      <p:transition spd="slow" advTm="208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6984776" cy="576064"/>
          </a:xfrm>
        </p:spPr>
        <p:txBody>
          <a:bodyPr>
            <a:noAutofit/>
          </a:bodyPr>
          <a:lstStyle/>
          <a:p>
            <a:r>
              <a:rPr lang="en-US" altLang="zh-CN" sz="2400" dirty="0" smtClean="0"/>
              <a:t>3D </a:t>
            </a:r>
            <a:r>
              <a:rPr lang="en-US" altLang="zh-CN" sz="2400" dirty="0" err="1"/>
              <a:t>SimpleGEO</a:t>
            </a:r>
            <a:r>
              <a:rPr lang="en-US" altLang="zh-CN" sz="2400" dirty="0"/>
              <a:t> geometry of proton therapy facility</a:t>
            </a:r>
            <a:endParaRPr lang="zh-CN" altLang="en-US" sz="2400" dirty="0"/>
          </a:p>
        </p:txBody>
      </p:sp>
      <p:pic>
        <p:nvPicPr>
          <p:cNvPr id="7" name="图片 6"/>
          <p:cNvPicPr/>
          <p:nvPr/>
        </p:nvPicPr>
        <p:blipFill>
          <a:blip r:embed="rId3"/>
          <a:stretch>
            <a:fillRect/>
          </a:stretch>
        </p:blipFill>
        <p:spPr>
          <a:xfrm>
            <a:off x="179512" y="1843083"/>
            <a:ext cx="5256584" cy="3818165"/>
          </a:xfrm>
          <a:prstGeom prst="rect">
            <a:avLst/>
          </a:prstGeom>
        </p:spPr>
      </p:pic>
      <p:sp>
        <p:nvSpPr>
          <p:cNvPr id="8" name="矩形 7"/>
          <p:cNvSpPr/>
          <p:nvPr/>
        </p:nvSpPr>
        <p:spPr>
          <a:xfrm>
            <a:off x="467544" y="980728"/>
            <a:ext cx="7848872" cy="646331"/>
          </a:xfrm>
          <a:prstGeom prst="rect">
            <a:avLst/>
          </a:prstGeom>
        </p:spPr>
        <p:txBody>
          <a:bodyPr wrap="square">
            <a:spAutoFit/>
          </a:bodyPr>
          <a:lstStyle/>
          <a:p>
            <a:pPr algn="just"/>
            <a:r>
              <a:rPr lang="en-US" altLang="zh-CN" dirty="0"/>
              <a:t>GEO modeling directly by FLUKA is difficult, and the 3D model from CAD software such as NX, Solid works, etc. is different format from FLUKA.</a:t>
            </a:r>
            <a:endParaRPr lang="zh-CN" altLang="en-US" dirty="0"/>
          </a:p>
        </p:txBody>
      </p:sp>
      <p:sp>
        <p:nvSpPr>
          <p:cNvPr id="9" name="内容占位符 2"/>
          <p:cNvSpPr txBox="1">
            <a:spLocks/>
          </p:cNvSpPr>
          <p:nvPr/>
        </p:nvSpPr>
        <p:spPr>
          <a:xfrm>
            <a:off x="3995936" y="1844824"/>
            <a:ext cx="4464496" cy="1655812"/>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zh-CN" b="1" dirty="0" err="1" smtClean="0"/>
              <a:t>SimpleGEO</a:t>
            </a:r>
            <a:r>
              <a:rPr lang="en-US" altLang="zh-CN" b="1" dirty="0" smtClean="0"/>
              <a:t> Advantages:</a:t>
            </a:r>
            <a:endParaRPr lang="en-US" altLang="zh-CN" b="1" dirty="0"/>
          </a:p>
          <a:p>
            <a:r>
              <a:rPr lang="en-US" altLang="zh-CN" dirty="0" smtClean="0"/>
              <a:t>Like CAD</a:t>
            </a:r>
            <a:endParaRPr lang="en-US" altLang="zh-CN" dirty="0"/>
          </a:p>
          <a:p>
            <a:r>
              <a:rPr lang="en-US" altLang="zh-CN" dirty="0"/>
              <a:t>E</a:t>
            </a:r>
            <a:r>
              <a:rPr lang="en-US" altLang="zh-CN" dirty="0" smtClean="0"/>
              <a:t>asy </a:t>
            </a:r>
            <a:r>
              <a:rPr lang="en-US" altLang="zh-CN" dirty="0"/>
              <a:t>to create bodies and can rotated to any angle easily</a:t>
            </a:r>
            <a:endParaRPr lang="zh-CN" altLang="en-US" dirty="0"/>
          </a:p>
        </p:txBody>
      </p:sp>
      <p:sp>
        <p:nvSpPr>
          <p:cNvPr id="10" name="内容占位符 2"/>
          <p:cNvSpPr txBox="1">
            <a:spLocks/>
          </p:cNvSpPr>
          <p:nvPr/>
        </p:nvSpPr>
        <p:spPr>
          <a:xfrm>
            <a:off x="251520" y="4581128"/>
            <a:ext cx="4464496" cy="1655812"/>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zh-CN" b="1" dirty="0" err="1" smtClean="0"/>
              <a:t>SimpleGEO</a:t>
            </a:r>
            <a:r>
              <a:rPr lang="en-US" altLang="zh-CN" b="1" dirty="0" smtClean="0"/>
              <a:t> Disadvantages:</a:t>
            </a:r>
            <a:endParaRPr lang="en-US" altLang="zh-CN" b="1" dirty="0"/>
          </a:p>
          <a:p>
            <a:r>
              <a:rPr lang="en-US" altLang="zh-CN" dirty="0" smtClean="0"/>
              <a:t>Low accuracy</a:t>
            </a:r>
          </a:p>
          <a:p>
            <a:r>
              <a:rPr lang="en-US" altLang="zh-CN" dirty="0"/>
              <a:t>Directly import complicated </a:t>
            </a:r>
            <a:r>
              <a:rPr lang="en-US" altLang="zh-CN" dirty="0" err="1"/>
              <a:t>SimpleGEO</a:t>
            </a:r>
            <a:r>
              <a:rPr lang="en-US" altLang="zh-CN" dirty="0"/>
              <a:t> model always cause errors and difficult to figure out the reason.</a:t>
            </a:r>
          </a:p>
        </p:txBody>
      </p:sp>
      <p:sp>
        <p:nvSpPr>
          <p:cNvPr id="11" name="文本框 10"/>
          <p:cNvSpPr txBox="1"/>
          <p:nvPr/>
        </p:nvSpPr>
        <p:spPr>
          <a:xfrm>
            <a:off x="5267446" y="5076464"/>
            <a:ext cx="3456384" cy="707886"/>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just"/>
            <a:r>
              <a:rPr lang="en-US" altLang="zh-CN" sz="2000" dirty="0" err="1"/>
              <a:t>SimpleGEO</a:t>
            </a:r>
            <a:r>
              <a:rPr lang="en-US" altLang="zh-CN" sz="2000" dirty="0"/>
              <a:t> model is always used for data visualize</a:t>
            </a:r>
            <a:endParaRPr lang="zh-CN" altLang="en-US" sz="2000" dirty="0"/>
          </a:p>
        </p:txBody>
      </p:sp>
      <p:sp>
        <p:nvSpPr>
          <p:cNvPr id="12" name="右箭头 11"/>
          <p:cNvSpPr/>
          <p:nvPr/>
        </p:nvSpPr>
        <p:spPr>
          <a:xfrm rot="3257733">
            <a:off x="5777437" y="4068271"/>
            <a:ext cx="901492" cy="75806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566873897"/>
      </p:ext>
    </p:extLst>
  </p:cSld>
  <p:clrMapOvr>
    <a:masterClrMapping/>
  </p:clrMapOvr>
  <mc:AlternateContent xmlns:mc="http://schemas.openxmlformats.org/markup-compatibility/2006">
    <mc:Choice xmlns:p14="http://schemas.microsoft.com/office/powerpoint/2010/main" Requires="p14">
      <p:transition spd="slow" p14:dur="2000" advTm="78366"/>
    </mc:Choice>
    <mc:Fallback>
      <p:transition spd="slow" advTm="783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6984776" cy="576064"/>
          </a:xfrm>
        </p:spPr>
        <p:txBody>
          <a:bodyPr>
            <a:noAutofit/>
          </a:bodyPr>
          <a:lstStyle/>
          <a:p>
            <a:r>
              <a:rPr lang="en-US" altLang="zh-CN" sz="2400" dirty="0" smtClean="0"/>
              <a:t>FLAIR geometry </a:t>
            </a:r>
            <a:r>
              <a:rPr lang="en-US" altLang="zh-CN" sz="2400" dirty="0"/>
              <a:t>of proton therapy facility</a:t>
            </a:r>
            <a:endParaRPr lang="zh-CN" altLang="en-US" sz="2400" dirty="0"/>
          </a:p>
        </p:txBody>
      </p:sp>
      <p:sp>
        <p:nvSpPr>
          <p:cNvPr id="9" name="内容占位符 2"/>
          <p:cNvSpPr txBox="1">
            <a:spLocks/>
          </p:cNvSpPr>
          <p:nvPr/>
        </p:nvSpPr>
        <p:spPr>
          <a:xfrm>
            <a:off x="4391980" y="953834"/>
            <a:ext cx="4464496" cy="2085368"/>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zh-CN" b="1" dirty="0" smtClean="0"/>
              <a:t>FLAIR Advantages:</a:t>
            </a:r>
            <a:endParaRPr lang="en-US" altLang="zh-CN" b="1" dirty="0"/>
          </a:p>
          <a:p>
            <a:r>
              <a:rPr lang="en-US" altLang="zh-CN" dirty="0"/>
              <a:t>H</a:t>
            </a:r>
            <a:r>
              <a:rPr lang="en-US" altLang="zh-CN" dirty="0" smtClean="0"/>
              <a:t>igher </a:t>
            </a:r>
            <a:r>
              <a:rPr lang="en-US" altLang="zh-CN" dirty="0"/>
              <a:t>accuracy </a:t>
            </a:r>
            <a:endParaRPr lang="en-US" altLang="zh-CN" dirty="0" smtClean="0"/>
          </a:p>
          <a:p>
            <a:r>
              <a:rPr lang="en-US" altLang="zh-CN" dirty="0"/>
              <a:t>E</a:t>
            </a:r>
            <a:r>
              <a:rPr lang="en-US" altLang="zh-CN" dirty="0" smtClean="0"/>
              <a:t>asy </a:t>
            </a:r>
            <a:r>
              <a:rPr lang="en-US" altLang="zh-CN" dirty="0"/>
              <a:t>debug</a:t>
            </a:r>
          </a:p>
          <a:p>
            <a:r>
              <a:rPr lang="en-US" altLang="zh-CN" dirty="0" smtClean="0"/>
              <a:t>Directly used for FLUKA</a:t>
            </a:r>
            <a:endParaRPr lang="zh-CN" altLang="en-US" dirty="0"/>
          </a:p>
        </p:txBody>
      </p:sp>
      <p:sp>
        <p:nvSpPr>
          <p:cNvPr id="10" name="内容占位符 2"/>
          <p:cNvSpPr txBox="1">
            <a:spLocks/>
          </p:cNvSpPr>
          <p:nvPr/>
        </p:nvSpPr>
        <p:spPr>
          <a:xfrm>
            <a:off x="251520" y="4581128"/>
            <a:ext cx="4464496" cy="1655812"/>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zh-CN" b="1" dirty="0" err="1" smtClean="0"/>
              <a:t>SimpleGEO</a:t>
            </a:r>
            <a:r>
              <a:rPr lang="en-US" altLang="zh-CN" b="1" dirty="0" smtClean="0"/>
              <a:t> Disadvantages:</a:t>
            </a:r>
            <a:endParaRPr lang="en-US" altLang="zh-CN" b="1" dirty="0"/>
          </a:p>
          <a:p>
            <a:r>
              <a:rPr lang="en-US" altLang="zh-CN" dirty="0" smtClean="0"/>
              <a:t>More like program</a:t>
            </a:r>
          </a:p>
          <a:p>
            <a:r>
              <a:rPr lang="en-US" altLang="zh-CN" dirty="0" smtClean="0"/>
              <a:t>Difficult to create complicated model</a:t>
            </a:r>
          </a:p>
          <a:p>
            <a:r>
              <a:rPr lang="en-US" altLang="zh-CN" dirty="0" smtClean="0"/>
              <a:t>Few bodies to choose</a:t>
            </a:r>
            <a:endParaRPr lang="en-US" altLang="zh-CN" dirty="0"/>
          </a:p>
        </p:txBody>
      </p:sp>
      <p:sp>
        <p:nvSpPr>
          <p:cNvPr id="11" name="文本框 10"/>
          <p:cNvSpPr txBox="1"/>
          <p:nvPr/>
        </p:nvSpPr>
        <p:spPr>
          <a:xfrm>
            <a:off x="5267446" y="5076464"/>
            <a:ext cx="3456384"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just"/>
            <a:r>
              <a:rPr lang="en-US" altLang="zh-CN" sz="2000" dirty="0" smtClean="0"/>
              <a:t>Edit FLUKA simulation input file</a:t>
            </a:r>
            <a:endParaRPr lang="zh-CN" altLang="en-US" sz="2000" dirty="0"/>
          </a:p>
        </p:txBody>
      </p:sp>
      <p:sp>
        <p:nvSpPr>
          <p:cNvPr id="12" name="右箭头 11"/>
          <p:cNvSpPr/>
          <p:nvPr/>
        </p:nvSpPr>
        <p:spPr>
          <a:xfrm rot="3257733">
            <a:off x="5777437" y="4068271"/>
            <a:ext cx="901492" cy="758065"/>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pic>
        <p:nvPicPr>
          <p:cNvPr id="13" name="内容占位符 3"/>
          <p:cNvPicPr/>
          <p:nvPr/>
        </p:nvPicPr>
        <p:blipFill rotWithShape="1">
          <a:blip r:embed="rId3"/>
          <a:srcRect r="898"/>
          <a:stretch/>
        </p:blipFill>
        <p:spPr bwMode="auto">
          <a:xfrm rot="12631350">
            <a:off x="580007" y="2129316"/>
            <a:ext cx="5010785" cy="209359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272163862"/>
      </p:ext>
    </p:extLst>
  </p:cSld>
  <p:clrMapOvr>
    <a:masterClrMapping/>
  </p:clrMapOvr>
  <mc:AlternateContent xmlns:mc="http://schemas.openxmlformats.org/markup-compatibility/2006">
    <mc:Choice xmlns:p14="http://schemas.microsoft.com/office/powerpoint/2010/main" Requires="p14">
      <p:transition spd="slow" p14:dur="2000" advTm="43224"/>
    </mc:Choice>
    <mc:Fallback>
      <p:transition spd="slow" advTm="432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The Degrader Model</a:t>
            </a:r>
            <a:endParaRPr lang="zh-CN" altLang="en-US" dirty="0"/>
          </a:p>
        </p:txBody>
      </p:sp>
      <p:sp>
        <p:nvSpPr>
          <p:cNvPr id="5" name="内容占位符 4"/>
          <p:cNvSpPr>
            <a:spLocks noGrp="1"/>
          </p:cNvSpPr>
          <p:nvPr>
            <p:ph idx="1"/>
          </p:nvPr>
        </p:nvSpPr>
        <p:spPr>
          <a:xfrm>
            <a:off x="4630543" y="3925586"/>
            <a:ext cx="4117921" cy="1416955"/>
          </a:xfrm>
        </p:spPr>
        <p:txBody>
          <a:bodyPr>
            <a:noAutofit/>
          </a:bodyPr>
          <a:lstStyle/>
          <a:p>
            <a:pPr marL="0" indent="0">
              <a:buNone/>
            </a:pPr>
            <a:r>
              <a:rPr lang="en-US" altLang="zh-CN" sz="1800" dirty="0">
                <a:solidFill>
                  <a:schemeClr val="tx1"/>
                </a:solidFill>
                <a:latin typeface="+mj-lt"/>
                <a:ea typeface="+mj-ea"/>
                <a:cs typeface="+mj-cs"/>
              </a:rPr>
              <a:t>Simple GEO</a:t>
            </a:r>
          </a:p>
          <a:p>
            <a:r>
              <a:rPr lang="en-US" altLang="zh-CN" sz="1800" dirty="0">
                <a:solidFill>
                  <a:schemeClr val="tx1"/>
                </a:solidFill>
                <a:latin typeface="+mj-lt"/>
                <a:ea typeface="+mj-ea"/>
                <a:cs typeface="+mj-cs"/>
              </a:rPr>
              <a:t>Fast but almost can not work in </a:t>
            </a:r>
            <a:r>
              <a:rPr lang="en-US" altLang="zh-CN" sz="1800" dirty="0" err="1">
                <a:solidFill>
                  <a:schemeClr val="tx1"/>
                </a:solidFill>
                <a:latin typeface="+mj-lt"/>
                <a:ea typeface="+mj-ea"/>
                <a:cs typeface="+mj-cs"/>
              </a:rPr>
              <a:t>fluka</a:t>
            </a:r>
            <a:endParaRPr lang="en-US" altLang="zh-CN" sz="1800" dirty="0">
              <a:solidFill>
                <a:schemeClr val="tx1"/>
              </a:solidFill>
              <a:latin typeface="+mj-lt"/>
              <a:ea typeface="+mj-ea"/>
              <a:cs typeface="+mj-cs"/>
            </a:endParaRPr>
          </a:p>
          <a:p>
            <a:r>
              <a:rPr lang="en-US" altLang="zh-CN" sz="1800" dirty="0">
                <a:solidFill>
                  <a:schemeClr val="tx1"/>
                </a:solidFill>
                <a:latin typeface="+mj-lt"/>
                <a:ea typeface="+mj-ea"/>
                <a:cs typeface="+mj-cs"/>
              </a:rPr>
              <a:t>Easy to rotate</a:t>
            </a:r>
          </a:p>
          <a:p>
            <a:r>
              <a:rPr lang="en-US" altLang="zh-CN" sz="1800" dirty="0">
                <a:solidFill>
                  <a:schemeClr val="tx1"/>
                </a:solidFill>
                <a:latin typeface="+mj-lt"/>
                <a:ea typeface="+mj-ea"/>
                <a:cs typeface="+mj-cs"/>
              </a:rPr>
              <a:t>Less parameters</a:t>
            </a:r>
          </a:p>
        </p:txBody>
      </p:sp>
      <p:pic>
        <p:nvPicPr>
          <p:cNvPr id="7" name="图片 6"/>
          <p:cNvPicPr>
            <a:picLocks noChangeAspect="1"/>
          </p:cNvPicPr>
          <p:nvPr/>
        </p:nvPicPr>
        <p:blipFill>
          <a:blip r:embed="rId3"/>
          <a:stretch>
            <a:fillRect/>
          </a:stretch>
        </p:blipFill>
        <p:spPr>
          <a:xfrm>
            <a:off x="922658" y="2247187"/>
            <a:ext cx="2871788" cy="1078706"/>
          </a:xfrm>
          <a:prstGeom prst="rect">
            <a:avLst/>
          </a:prstGeom>
        </p:spPr>
      </p:pic>
      <p:pic>
        <p:nvPicPr>
          <p:cNvPr id="8" name="图片 7"/>
          <p:cNvPicPr>
            <a:picLocks noChangeAspect="1"/>
          </p:cNvPicPr>
          <p:nvPr/>
        </p:nvPicPr>
        <p:blipFill>
          <a:blip r:embed="rId4"/>
          <a:stretch>
            <a:fillRect/>
          </a:stretch>
        </p:blipFill>
        <p:spPr>
          <a:xfrm>
            <a:off x="952897" y="3856191"/>
            <a:ext cx="3058457" cy="1555747"/>
          </a:xfrm>
          <a:prstGeom prst="rect">
            <a:avLst/>
          </a:prstGeom>
        </p:spPr>
      </p:pic>
      <p:sp>
        <p:nvSpPr>
          <p:cNvPr id="9" name="内容占位符 4"/>
          <p:cNvSpPr txBox="1">
            <a:spLocks/>
          </p:cNvSpPr>
          <p:nvPr/>
        </p:nvSpPr>
        <p:spPr>
          <a:xfrm>
            <a:off x="4644008" y="2060848"/>
            <a:ext cx="3031569" cy="1265045"/>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zh-CN" sz="1800" dirty="0" smtClean="0"/>
              <a:t>FLAIR</a:t>
            </a:r>
            <a:endParaRPr lang="en-US" altLang="zh-CN" sz="1800" dirty="0"/>
          </a:p>
          <a:p>
            <a:r>
              <a:rPr lang="en-US" altLang="zh-CN" sz="1800" dirty="0"/>
              <a:t>Slow but </a:t>
            </a:r>
            <a:r>
              <a:rPr lang="en-US" altLang="zh-CN" sz="1800" dirty="0" smtClean="0"/>
              <a:t>accurate</a:t>
            </a:r>
          </a:p>
          <a:p>
            <a:r>
              <a:rPr lang="en-US" altLang="zh-CN" sz="1800" dirty="0" smtClean="0"/>
              <a:t>Many parameters</a:t>
            </a:r>
            <a:endParaRPr lang="en-US" altLang="zh-CN" sz="1800" dirty="0"/>
          </a:p>
        </p:txBody>
      </p:sp>
      <p:pic>
        <p:nvPicPr>
          <p:cNvPr id="3" name="图片 2"/>
          <p:cNvPicPr>
            <a:picLocks noChangeAspect="1"/>
          </p:cNvPicPr>
          <p:nvPr/>
        </p:nvPicPr>
        <p:blipFill>
          <a:blip r:embed="rId5"/>
          <a:stretch>
            <a:fillRect/>
          </a:stretch>
        </p:blipFill>
        <p:spPr>
          <a:xfrm>
            <a:off x="1054241" y="1268760"/>
            <a:ext cx="6718788" cy="4507013"/>
          </a:xfrm>
          <a:prstGeom prst="rect">
            <a:avLst/>
          </a:prstGeom>
        </p:spPr>
      </p:pic>
      <p:pic>
        <p:nvPicPr>
          <p:cNvPr id="10" name="图片 9"/>
          <p:cNvPicPr>
            <a:picLocks noChangeAspect="1"/>
          </p:cNvPicPr>
          <p:nvPr/>
        </p:nvPicPr>
        <p:blipFill>
          <a:blip r:embed="rId6"/>
          <a:stretch>
            <a:fillRect/>
          </a:stretch>
        </p:blipFill>
        <p:spPr>
          <a:xfrm>
            <a:off x="635600" y="1306415"/>
            <a:ext cx="7818285" cy="4354833"/>
          </a:xfrm>
          <a:prstGeom prst="rect">
            <a:avLst/>
          </a:prstGeom>
        </p:spPr>
      </p:pic>
    </p:spTree>
    <p:custDataLst>
      <p:tags r:id="rId1"/>
    </p:custDataLst>
    <p:extLst>
      <p:ext uri="{BB962C8B-B14F-4D97-AF65-F5344CB8AC3E}">
        <p14:creationId xmlns:p14="http://schemas.microsoft.com/office/powerpoint/2010/main" val="2392569070"/>
      </p:ext>
    </p:extLst>
  </p:cSld>
  <p:clrMapOvr>
    <a:masterClrMapping/>
  </p:clrMapOvr>
  <mc:AlternateContent xmlns:mc="http://schemas.openxmlformats.org/markup-compatibility/2006">
    <mc:Choice xmlns:p14="http://schemas.microsoft.com/office/powerpoint/2010/main" Requires="p14">
      <p:transition spd="slow" p14:dur="2000" advTm="34097"/>
    </mc:Choice>
    <mc:Fallback>
      <p:transition spd="slow" advTm="340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additive="base">
                                        <p:cTn id="3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a:t>4</a:t>
            </a:r>
            <a:r>
              <a:rPr lang="en-US" altLang="zh-CN" dirty="0" smtClean="0"/>
              <a:t>. Visualized Data Processing</a:t>
            </a:r>
            <a:endParaRPr lang="en-US" altLang="zh-CN" dirty="0"/>
          </a:p>
        </p:txBody>
      </p:sp>
    </p:spTree>
    <p:extLst>
      <p:ext uri="{BB962C8B-B14F-4D97-AF65-F5344CB8AC3E}">
        <p14:creationId xmlns:p14="http://schemas.microsoft.com/office/powerpoint/2010/main" val="1696389626"/>
      </p:ext>
    </p:extLst>
  </p:cSld>
  <p:clrMapOvr>
    <a:masterClrMapping/>
  </p:clrMapOvr>
  <mc:AlternateContent xmlns:mc="http://schemas.openxmlformats.org/markup-compatibility/2006">
    <mc:Choice xmlns:p14="http://schemas.microsoft.com/office/powerpoint/2010/main" Requires="p14">
      <p:transition spd="slow" p14:dur="2000" advTm="4003"/>
    </mc:Choice>
    <mc:Fallback>
      <p:transition spd="slow" advTm="400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The video display of DaVis3D</a:t>
            </a:r>
            <a:endParaRPr lang="zh-CN" altLang="en-US" dirty="0"/>
          </a:p>
        </p:txBody>
      </p:sp>
      <p:pic>
        <p:nvPicPr>
          <p:cNvPr id="6" name="RoomRadiation2014-11-06_11-00-4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3688" y="1124744"/>
            <a:ext cx="5256584" cy="5046549"/>
          </a:xfrm>
        </p:spPr>
      </p:pic>
      <p:sp>
        <p:nvSpPr>
          <p:cNvPr id="3" name="矩形 2"/>
          <p:cNvSpPr/>
          <p:nvPr/>
        </p:nvSpPr>
        <p:spPr>
          <a:xfrm>
            <a:off x="179512" y="1095473"/>
            <a:ext cx="7704856" cy="646331"/>
          </a:xfrm>
          <a:prstGeom prst="rect">
            <a:avLst/>
          </a:prstGeom>
        </p:spPr>
        <p:txBody>
          <a:bodyPr wrap="square">
            <a:spAutoFit/>
          </a:bodyPr>
          <a:lstStyle/>
          <a:p>
            <a:r>
              <a:rPr lang="en-US" altLang="zh-CN" dirty="0">
                <a:latin typeface="Times New Roman" panose="02020603050405020304" pitchFamily="18" charset="0"/>
              </a:rPr>
              <a:t>DaVis3D is one plugin tools of </a:t>
            </a:r>
            <a:r>
              <a:rPr lang="en-US" altLang="zh-CN" dirty="0" err="1">
                <a:latin typeface="Times New Roman" panose="02020603050405020304" pitchFamily="18" charset="0"/>
              </a:rPr>
              <a:t>SimpleGEO</a:t>
            </a:r>
            <a:r>
              <a:rPr lang="en-US" altLang="zh-CN" dirty="0">
                <a:latin typeface="Times New Roman" panose="02020603050405020304" pitchFamily="18" charset="0"/>
              </a:rPr>
              <a:t>, it’s a novel post processing tool for FLUKA output data.</a:t>
            </a:r>
            <a:endParaRPr lang="zh-CN" altLang="en-US" dirty="0"/>
          </a:p>
        </p:txBody>
      </p:sp>
    </p:spTree>
    <p:extLst>
      <p:ext uri="{BB962C8B-B14F-4D97-AF65-F5344CB8AC3E}">
        <p14:creationId xmlns:p14="http://schemas.microsoft.com/office/powerpoint/2010/main" val="3101064159"/>
      </p:ext>
    </p:extLst>
  </p:cSld>
  <p:clrMapOvr>
    <a:masterClrMapping/>
  </p:clrMapOvr>
  <mc:AlternateContent xmlns:mc="http://schemas.openxmlformats.org/markup-compatibility/2006">
    <mc:Choice xmlns:p14="http://schemas.microsoft.com/office/powerpoint/2010/main" Requires="p14">
      <p:transition spd="slow" p14:dur="2000" advTm="71272"/>
    </mc:Choice>
    <mc:Fallback>
      <p:transition spd="slow" advTm="7127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extLst>
    <p:ext uri="{E180D4A7-C9FB-4DFB-919C-405C955672EB}">
      <p14:showEvtLst xmlns:p14="http://schemas.microsoft.com/office/powerpoint/2010/main">
        <p14:playEvt time="11910" objId="6"/>
        <p14:stopEvt time="71272"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Profiles</a:t>
            </a:r>
            <a:endParaRPr lang="zh-CN" altLang="en-US" dirty="0"/>
          </a:p>
        </p:txBody>
      </p:sp>
      <p:pic>
        <p:nvPicPr>
          <p:cNvPr id="4" name="图片 3"/>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8568952" cy="3456384"/>
          </a:xfrm>
          <a:prstGeom prst="rect">
            <a:avLst/>
          </a:prstGeom>
          <a:noFill/>
        </p:spPr>
      </p:pic>
      <p:sp>
        <p:nvSpPr>
          <p:cNvPr id="5" name="矩形 4"/>
          <p:cNvSpPr/>
          <p:nvPr/>
        </p:nvSpPr>
        <p:spPr>
          <a:xfrm>
            <a:off x="1403648" y="5705380"/>
            <a:ext cx="410445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dirty="0" smtClean="0">
                <a:latin typeface="Times New Roman" panose="02020603050405020304" pitchFamily="18" charset="0"/>
              </a:rPr>
              <a:t>Thus </a:t>
            </a:r>
            <a:r>
              <a:rPr lang="en-US" altLang="zh-CN" dirty="0">
                <a:latin typeface="Times New Roman" panose="02020603050405020304" pitchFamily="18" charset="0"/>
              </a:rPr>
              <a:t>the primary should be increased.</a:t>
            </a:r>
            <a:endParaRPr lang="zh-CN" altLang="en-US" dirty="0"/>
          </a:p>
        </p:txBody>
      </p:sp>
      <p:sp>
        <p:nvSpPr>
          <p:cNvPr id="6" name="矩形 5"/>
          <p:cNvSpPr/>
          <p:nvPr/>
        </p:nvSpPr>
        <p:spPr>
          <a:xfrm>
            <a:off x="611560" y="4673514"/>
            <a:ext cx="5400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dirty="0">
                <a:latin typeface="Times New Roman" panose="02020603050405020304" pitchFamily="18" charset="0"/>
              </a:rPr>
              <a:t>Obviously, the shielding wall stop particles </a:t>
            </a:r>
            <a:endParaRPr lang="zh-CN" altLang="en-US" dirty="0"/>
          </a:p>
        </p:txBody>
      </p:sp>
      <p:sp>
        <p:nvSpPr>
          <p:cNvPr id="7" name="矩形 6"/>
          <p:cNvSpPr/>
          <p:nvPr/>
        </p:nvSpPr>
        <p:spPr>
          <a:xfrm>
            <a:off x="611560" y="5086925"/>
            <a:ext cx="54006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dirty="0">
                <a:latin typeface="Times New Roman" panose="02020603050405020304" pitchFamily="18" charset="0"/>
              </a:rPr>
              <a:t>S</a:t>
            </a:r>
            <a:r>
              <a:rPr lang="en-US" altLang="zh-CN" dirty="0" smtClean="0">
                <a:latin typeface="Times New Roman" panose="02020603050405020304" pitchFamily="18" charset="0"/>
                <a:ea typeface="黑体" panose="02010609060101010101" pitchFamily="49" charset="-122"/>
              </a:rPr>
              <a:t>tatistics</a:t>
            </a:r>
            <a:r>
              <a:rPr lang="en-US" altLang="zh-CN" dirty="0" smtClean="0">
                <a:latin typeface="Times New Roman" panose="02020603050405020304" pitchFamily="18" charset="0"/>
              </a:rPr>
              <a:t> </a:t>
            </a:r>
            <a:r>
              <a:rPr lang="en-US" altLang="zh-CN" dirty="0">
                <a:latin typeface="Times New Roman" panose="02020603050405020304" pitchFamily="18" charset="0"/>
              </a:rPr>
              <a:t>outside the wall is not as good as inside. </a:t>
            </a:r>
            <a:endParaRPr lang="zh-CN" altLang="en-US" dirty="0"/>
          </a:p>
        </p:txBody>
      </p:sp>
    </p:spTree>
    <p:custDataLst>
      <p:tags r:id="rId1"/>
    </p:custDataLst>
    <p:extLst>
      <p:ext uri="{BB962C8B-B14F-4D97-AF65-F5344CB8AC3E}">
        <p14:creationId xmlns:p14="http://schemas.microsoft.com/office/powerpoint/2010/main" val="3192670790"/>
      </p:ext>
    </p:extLst>
  </p:cSld>
  <p:clrMapOvr>
    <a:masterClrMapping/>
  </p:clrMapOvr>
  <mc:AlternateContent xmlns:mc="http://schemas.openxmlformats.org/markup-compatibility/2006">
    <mc:Choice xmlns:p14="http://schemas.microsoft.com/office/powerpoint/2010/main" Requires="p14">
      <p:transition spd="slow" p14:dur="2000" advTm="19882"/>
    </mc:Choice>
    <mc:Fallback>
      <p:transition spd="slow" advTm="198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8244408" cy="576064"/>
          </a:xfrm>
        </p:spPr>
        <p:txBody>
          <a:bodyPr>
            <a:normAutofit fontScale="90000"/>
          </a:bodyPr>
          <a:lstStyle/>
          <a:p>
            <a:r>
              <a:rPr lang="en-US" altLang="zh-CN" dirty="0"/>
              <a:t>D</a:t>
            </a:r>
            <a:r>
              <a:rPr lang="en-US" altLang="zh-CN" dirty="0" smtClean="0"/>
              <a:t>egrader </a:t>
            </a:r>
            <a:r>
              <a:rPr lang="en-US" altLang="zh-CN" dirty="0"/>
              <a:t>&amp; collimator and beam shape</a:t>
            </a:r>
            <a:endParaRPr lang="zh-CN" altLang="en-US" dirty="0"/>
          </a:p>
        </p:txBody>
      </p:sp>
      <p:pic>
        <p:nvPicPr>
          <p:cNvPr id="4" name="图片 3"/>
          <p:cNvPicPr/>
          <p:nvPr/>
        </p:nvPicPr>
        <p:blipFill>
          <a:blip r:embed="rId3"/>
          <a:stretch>
            <a:fillRect/>
          </a:stretch>
        </p:blipFill>
        <p:spPr>
          <a:xfrm>
            <a:off x="1403648" y="1052736"/>
            <a:ext cx="5976664" cy="4320480"/>
          </a:xfrm>
          <a:prstGeom prst="rect">
            <a:avLst/>
          </a:prstGeom>
        </p:spPr>
      </p:pic>
      <p:sp>
        <p:nvSpPr>
          <p:cNvPr id="5" name="矩形 4"/>
          <p:cNvSpPr/>
          <p:nvPr/>
        </p:nvSpPr>
        <p:spPr>
          <a:xfrm>
            <a:off x="896362" y="5733256"/>
            <a:ext cx="720080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CN" dirty="0">
                <a:latin typeface="Times New Roman" panose="02020603050405020304" pitchFamily="18" charset="0"/>
              </a:rPr>
              <a:t>Beam size will increase in graphite degrader and decrease after tantalum collimator, increase in target again.</a:t>
            </a:r>
            <a:endParaRPr lang="zh-CN" altLang="en-US" dirty="0"/>
          </a:p>
        </p:txBody>
      </p:sp>
    </p:spTree>
    <p:custDataLst>
      <p:tags r:id="rId1"/>
    </p:custDataLst>
    <p:extLst>
      <p:ext uri="{BB962C8B-B14F-4D97-AF65-F5344CB8AC3E}">
        <p14:creationId xmlns:p14="http://schemas.microsoft.com/office/powerpoint/2010/main" val="38331369"/>
      </p:ext>
    </p:extLst>
  </p:cSld>
  <p:clrMapOvr>
    <a:masterClrMapping/>
  </p:clrMapOvr>
  <mc:AlternateContent xmlns:mc="http://schemas.openxmlformats.org/markup-compatibility/2006">
    <mc:Choice xmlns:p14="http://schemas.microsoft.com/office/powerpoint/2010/main" Requires="p14">
      <p:transition spd="slow" p14:dur="2000" advTm="38034"/>
    </mc:Choice>
    <mc:Fallback>
      <p:transition spd="slow" advTm="380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6984776" cy="576064"/>
          </a:xfrm>
        </p:spPr>
        <p:txBody>
          <a:bodyPr>
            <a:normAutofit fontScale="90000"/>
          </a:bodyPr>
          <a:lstStyle/>
          <a:p>
            <a:r>
              <a:rPr lang="en-US" altLang="zh-CN" dirty="0"/>
              <a:t>Degrader &amp; collimator and beam shape</a:t>
            </a:r>
            <a:endParaRPr lang="zh-CN" altLang="en-US" dirty="0"/>
          </a:p>
        </p:txBody>
      </p:sp>
      <p:pic>
        <p:nvPicPr>
          <p:cNvPr id="4" name="图片 3"/>
          <p:cNvPicPr>
            <a:picLocks noChangeAspect="1"/>
          </p:cNvPicPr>
          <p:nvPr/>
        </p:nvPicPr>
        <p:blipFill>
          <a:blip r:embed="rId3"/>
          <a:stretch>
            <a:fillRect/>
          </a:stretch>
        </p:blipFill>
        <p:spPr>
          <a:xfrm>
            <a:off x="908012" y="4005064"/>
            <a:ext cx="5832648" cy="2393447"/>
          </a:xfrm>
          <a:prstGeom prst="rect">
            <a:avLst/>
          </a:prstGeom>
        </p:spPr>
      </p:pic>
      <p:pic>
        <p:nvPicPr>
          <p:cNvPr id="5" name="图片 4"/>
          <p:cNvPicPr>
            <a:picLocks noChangeAspect="1"/>
          </p:cNvPicPr>
          <p:nvPr/>
        </p:nvPicPr>
        <p:blipFill rotWithShape="1">
          <a:blip r:embed="rId4"/>
          <a:srcRect l="-88"/>
          <a:stretch/>
        </p:blipFill>
        <p:spPr>
          <a:xfrm>
            <a:off x="899593" y="908720"/>
            <a:ext cx="5760640" cy="2791129"/>
          </a:xfrm>
          <a:prstGeom prst="rect">
            <a:avLst/>
          </a:prstGeom>
        </p:spPr>
      </p:pic>
      <p:sp>
        <p:nvSpPr>
          <p:cNvPr id="6" name="矩形 5"/>
          <p:cNvSpPr/>
          <p:nvPr/>
        </p:nvSpPr>
        <p:spPr>
          <a:xfrm>
            <a:off x="1547664" y="5733256"/>
            <a:ext cx="1515800" cy="369332"/>
          </a:xfrm>
          <a:prstGeom prst="rect">
            <a:avLst/>
          </a:prstGeom>
        </p:spPr>
        <p:txBody>
          <a:bodyPr wrap="none">
            <a:spAutoFit/>
          </a:bodyPr>
          <a:lstStyle/>
          <a:p>
            <a:r>
              <a:rPr lang="en-US" altLang="zh-CN" dirty="0" err="1"/>
              <a:t>DThic</a:t>
            </a:r>
            <a:r>
              <a:rPr lang="en-US" altLang="zh-CN" dirty="0"/>
              <a:t>=18.8cm</a:t>
            </a:r>
            <a:endParaRPr lang="zh-CN" altLang="en-US" dirty="0"/>
          </a:p>
        </p:txBody>
      </p:sp>
      <p:sp>
        <p:nvSpPr>
          <p:cNvPr id="7" name="矩形 6"/>
          <p:cNvSpPr/>
          <p:nvPr/>
        </p:nvSpPr>
        <p:spPr>
          <a:xfrm>
            <a:off x="1403648" y="1052736"/>
            <a:ext cx="1398781" cy="369332"/>
          </a:xfrm>
          <a:prstGeom prst="rect">
            <a:avLst/>
          </a:prstGeom>
        </p:spPr>
        <p:txBody>
          <a:bodyPr wrap="none">
            <a:spAutoFit/>
          </a:bodyPr>
          <a:lstStyle/>
          <a:p>
            <a:r>
              <a:rPr lang="en-US" altLang="zh-CN" dirty="0" err="1"/>
              <a:t>DThic</a:t>
            </a:r>
            <a:r>
              <a:rPr lang="en-US" altLang="zh-CN" dirty="0"/>
              <a:t>=5.3cm</a:t>
            </a:r>
            <a:endParaRPr lang="zh-CN" altLang="en-US" dirty="0"/>
          </a:p>
        </p:txBody>
      </p:sp>
      <p:sp>
        <p:nvSpPr>
          <p:cNvPr id="8" name="矩形 7"/>
          <p:cNvSpPr/>
          <p:nvPr/>
        </p:nvSpPr>
        <p:spPr>
          <a:xfrm>
            <a:off x="3093407" y="2708920"/>
            <a:ext cx="2934072" cy="646331"/>
          </a:xfrm>
          <a:prstGeom prst="rect">
            <a:avLst/>
          </a:prstGeom>
        </p:spPr>
        <p:txBody>
          <a:bodyPr wrap="square">
            <a:spAutoFit/>
          </a:bodyPr>
          <a:lstStyle/>
          <a:p>
            <a:r>
              <a:rPr lang="en-US" altLang="zh-CN" dirty="0"/>
              <a:t>Energy</a:t>
            </a:r>
            <a:r>
              <a:rPr lang="zh-CN" altLang="en-US" dirty="0"/>
              <a:t>≈</a:t>
            </a:r>
            <a:r>
              <a:rPr lang="en-US" altLang="zh-CN" dirty="0"/>
              <a:t>195MeV </a:t>
            </a:r>
            <a:r>
              <a:rPr lang="zh-CN" altLang="en-US" dirty="0"/>
              <a:t> </a:t>
            </a:r>
            <a:r>
              <a:rPr lang="en-US" altLang="zh-CN" dirty="0"/>
              <a:t/>
            </a:r>
            <a:br>
              <a:rPr lang="en-US" altLang="zh-CN" dirty="0"/>
            </a:br>
            <a:r>
              <a:rPr lang="en-US" altLang="zh-CN" dirty="0"/>
              <a:t>Efficiency(T2T3</a:t>
            </a:r>
            <a:r>
              <a:rPr lang="en-US" altLang="zh-CN" dirty="0" smtClean="0"/>
              <a:t>) </a:t>
            </a:r>
            <a:r>
              <a:rPr lang="zh-CN" altLang="en-US" dirty="0"/>
              <a:t>≈</a:t>
            </a:r>
            <a:r>
              <a:rPr lang="en-US" altLang="zh-CN" dirty="0"/>
              <a:t>18.26</a:t>
            </a:r>
            <a:r>
              <a:rPr lang="en-US" altLang="zh-CN" dirty="0" smtClean="0"/>
              <a:t>%</a:t>
            </a:r>
            <a:endParaRPr lang="zh-CN" altLang="en-US" dirty="0"/>
          </a:p>
        </p:txBody>
      </p:sp>
      <p:sp>
        <p:nvSpPr>
          <p:cNvPr id="9" name="矩形 8"/>
          <p:cNvSpPr/>
          <p:nvPr/>
        </p:nvSpPr>
        <p:spPr>
          <a:xfrm>
            <a:off x="3093407" y="4025915"/>
            <a:ext cx="2808312" cy="646331"/>
          </a:xfrm>
          <a:prstGeom prst="rect">
            <a:avLst/>
          </a:prstGeom>
        </p:spPr>
        <p:txBody>
          <a:bodyPr wrap="square">
            <a:spAutoFit/>
          </a:bodyPr>
          <a:lstStyle/>
          <a:p>
            <a:r>
              <a:rPr lang="en-US" altLang="zh-CN" dirty="0"/>
              <a:t>Energy</a:t>
            </a:r>
            <a:r>
              <a:rPr lang="zh-CN" altLang="en-US" dirty="0"/>
              <a:t>≈</a:t>
            </a:r>
            <a:r>
              <a:rPr lang="en-US" altLang="zh-CN" dirty="0"/>
              <a:t>75MeV </a:t>
            </a:r>
            <a:r>
              <a:rPr lang="zh-CN" altLang="en-US" dirty="0"/>
              <a:t> </a:t>
            </a:r>
            <a:r>
              <a:rPr lang="en-US" altLang="zh-CN" dirty="0"/>
              <a:t/>
            </a:r>
            <a:br>
              <a:rPr lang="en-US" altLang="zh-CN" dirty="0"/>
            </a:br>
            <a:r>
              <a:rPr lang="en-US" altLang="zh-CN" dirty="0"/>
              <a:t>Efficiency(T2T3</a:t>
            </a:r>
            <a:r>
              <a:rPr lang="en-US" altLang="zh-CN" dirty="0" smtClean="0"/>
              <a:t>) </a:t>
            </a:r>
            <a:r>
              <a:rPr lang="zh-CN" altLang="en-US" dirty="0"/>
              <a:t>≈</a:t>
            </a:r>
            <a:r>
              <a:rPr lang="en-US" altLang="zh-CN" dirty="0"/>
              <a:t>7.08</a:t>
            </a:r>
            <a:r>
              <a:rPr lang="en-US" altLang="zh-CN" dirty="0" smtClean="0"/>
              <a:t>%</a:t>
            </a:r>
            <a:endParaRPr lang="zh-CN" altLang="en-US" dirty="0"/>
          </a:p>
        </p:txBody>
      </p:sp>
      <p:sp>
        <p:nvSpPr>
          <p:cNvPr id="11" name="矩形 10"/>
          <p:cNvSpPr/>
          <p:nvPr/>
        </p:nvSpPr>
        <p:spPr>
          <a:xfrm>
            <a:off x="1041127" y="2424152"/>
            <a:ext cx="742511" cy="369332"/>
          </a:xfrm>
          <a:prstGeom prst="rect">
            <a:avLst/>
          </a:prstGeom>
        </p:spPr>
        <p:txBody>
          <a:bodyPr wrap="none">
            <a:spAutoFit/>
          </a:bodyPr>
          <a:lstStyle/>
          <a:p>
            <a:r>
              <a:rPr lang="en-US" altLang="zh-CN" dirty="0" smtClean="0">
                <a:solidFill>
                  <a:srgbClr val="00B050"/>
                </a:solidFill>
              </a:rPr>
              <a:t>BPM1</a:t>
            </a:r>
            <a:endParaRPr lang="zh-CN" altLang="en-US" dirty="0">
              <a:solidFill>
                <a:srgbClr val="00B050"/>
              </a:solidFill>
            </a:endParaRPr>
          </a:p>
        </p:txBody>
      </p:sp>
      <p:sp>
        <p:nvSpPr>
          <p:cNvPr id="12" name="矩形 11"/>
          <p:cNvSpPr/>
          <p:nvPr/>
        </p:nvSpPr>
        <p:spPr>
          <a:xfrm>
            <a:off x="2563973" y="2460286"/>
            <a:ext cx="742511" cy="369332"/>
          </a:xfrm>
          <a:prstGeom prst="rect">
            <a:avLst/>
          </a:prstGeom>
        </p:spPr>
        <p:txBody>
          <a:bodyPr wrap="none">
            <a:spAutoFit/>
          </a:bodyPr>
          <a:lstStyle/>
          <a:p>
            <a:r>
              <a:rPr lang="en-US" altLang="zh-CN" dirty="0" smtClean="0">
                <a:solidFill>
                  <a:srgbClr val="FF0000"/>
                </a:solidFill>
              </a:rPr>
              <a:t>BPM2</a:t>
            </a:r>
            <a:endParaRPr lang="zh-CN" altLang="en-US" dirty="0">
              <a:solidFill>
                <a:srgbClr val="FF0000"/>
              </a:solidFill>
            </a:endParaRPr>
          </a:p>
        </p:txBody>
      </p:sp>
      <p:pic>
        <p:nvPicPr>
          <p:cNvPr id="14" name="图片 13"/>
          <p:cNvPicPr>
            <a:picLocks noChangeAspect="1"/>
          </p:cNvPicPr>
          <p:nvPr/>
        </p:nvPicPr>
        <p:blipFill>
          <a:blip r:embed="rId5"/>
          <a:stretch>
            <a:fillRect/>
          </a:stretch>
        </p:blipFill>
        <p:spPr>
          <a:xfrm>
            <a:off x="3504262" y="973473"/>
            <a:ext cx="4608446" cy="2693152"/>
          </a:xfrm>
          <a:prstGeom prst="rect">
            <a:avLst/>
          </a:prstGeom>
        </p:spPr>
      </p:pic>
      <p:pic>
        <p:nvPicPr>
          <p:cNvPr id="15" name="图片 14"/>
          <p:cNvPicPr>
            <a:picLocks noChangeAspect="1"/>
          </p:cNvPicPr>
          <p:nvPr/>
        </p:nvPicPr>
        <p:blipFill>
          <a:blip r:embed="rId6"/>
          <a:stretch>
            <a:fillRect/>
          </a:stretch>
        </p:blipFill>
        <p:spPr>
          <a:xfrm>
            <a:off x="3504262" y="3948483"/>
            <a:ext cx="4622062" cy="2762950"/>
          </a:xfrm>
          <a:prstGeom prst="rect">
            <a:avLst/>
          </a:prstGeom>
        </p:spPr>
      </p:pic>
      <p:pic>
        <p:nvPicPr>
          <p:cNvPr id="13" name="图片 12"/>
          <p:cNvPicPr>
            <a:picLocks noChangeAspect="1"/>
          </p:cNvPicPr>
          <p:nvPr/>
        </p:nvPicPr>
        <p:blipFill>
          <a:blip r:embed="rId7"/>
          <a:stretch>
            <a:fillRect/>
          </a:stretch>
        </p:blipFill>
        <p:spPr>
          <a:xfrm>
            <a:off x="3195932" y="958746"/>
            <a:ext cx="5639045" cy="2783235"/>
          </a:xfrm>
          <a:prstGeom prst="rect">
            <a:avLst/>
          </a:prstGeom>
        </p:spPr>
      </p:pic>
      <p:pic>
        <p:nvPicPr>
          <p:cNvPr id="10" name="图片 9"/>
          <p:cNvPicPr>
            <a:picLocks noChangeAspect="1"/>
          </p:cNvPicPr>
          <p:nvPr/>
        </p:nvPicPr>
        <p:blipFill>
          <a:blip r:embed="rId8"/>
          <a:stretch>
            <a:fillRect/>
          </a:stretch>
        </p:blipFill>
        <p:spPr>
          <a:xfrm>
            <a:off x="3217926" y="3841235"/>
            <a:ext cx="5619106" cy="2820359"/>
          </a:xfrm>
          <a:prstGeom prst="rect">
            <a:avLst/>
          </a:prstGeom>
        </p:spPr>
      </p:pic>
    </p:spTree>
    <p:custDataLst>
      <p:tags r:id="rId1"/>
    </p:custDataLst>
    <p:extLst>
      <p:ext uri="{BB962C8B-B14F-4D97-AF65-F5344CB8AC3E}">
        <p14:creationId xmlns:p14="http://schemas.microsoft.com/office/powerpoint/2010/main" val="3703499321"/>
      </p:ext>
    </p:extLst>
  </p:cSld>
  <p:clrMapOvr>
    <a:masterClrMapping/>
  </p:clrMapOvr>
  <mc:AlternateContent xmlns:mc="http://schemas.openxmlformats.org/markup-compatibility/2006">
    <mc:Choice xmlns:p14="http://schemas.microsoft.com/office/powerpoint/2010/main" Requires="p14">
      <p:transition spd="slow" p14:dur="2000" advTm="95735"/>
    </mc:Choice>
    <mc:Fallback>
      <p:transition spd="slow" advTm="957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smtClean="0"/>
              <a:t>Abstract</a:t>
            </a:r>
            <a:endParaRPr lang="zh-CN" altLang="en-US" sz="2400" dirty="0"/>
          </a:p>
        </p:txBody>
      </p:sp>
      <p:sp>
        <p:nvSpPr>
          <p:cNvPr id="5" name="矩形 4"/>
          <p:cNvSpPr/>
          <p:nvPr/>
        </p:nvSpPr>
        <p:spPr>
          <a:xfrm>
            <a:off x="611560" y="1988840"/>
            <a:ext cx="7632848" cy="2862322"/>
          </a:xfrm>
          <a:prstGeom prst="rect">
            <a:avLst/>
          </a:prstGeom>
        </p:spPr>
        <p:txBody>
          <a:bodyPr wrap="square">
            <a:spAutoFit/>
          </a:bodyPr>
          <a:lstStyle/>
          <a:p>
            <a:pPr algn="just"/>
            <a:r>
              <a:rPr lang="en-US" altLang="zh-CN" sz="2000" dirty="0"/>
              <a:t>Typical FLUKA simulation time for a primary number 10</a:t>
            </a:r>
            <a:r>
              <a:rPr lang="en-US" altLang="zh-CN" sz="2000" baseline="30000" dirty="0"/>
              <a:t>6</a:t>
            </a:r>
            <a:r>
              <a:rPr lang="en-US" altLang="zh-CN" sz="2000" dirty="0"/>
              <a:t> is 1~2 hours on a standalone computer, in order to get a better statistics, the general way is to increase the primary, for a complicated shielding case the primary number is up to 10</a:t>
            </a:r>
            <a:r>
              <a:rPr lang="en-US" altLang="zh-CN" sz="2000" baseline="30000" dirty="0"/>
              <a:t>9</a:t>
            </a:r>
            <a:r>
              <a:rPr lang="en-US" altLang="zh-CN" sz="2000" dirty="0"/>
              <a:t>. Thus a fast radiation simulation method is introduced which is called Multicore FLUKA. Flair and </a:t>
            </a:r>
            <a:r>
              <a:rPr lang="en-US" altLang="zh-CN" sz="2000" dirty="0" err="1"/>
              <a:t>SimpGEO</a:t>
            </a:r>
            <a:r>
              <a:rPr lang="en-US" altLang="zh-CN" sz="2000" dirty="0"/>
              <a:t> are good additional tools for FLUKA, they are helpful to geometry model, compile an input file and visualize the standard FLUKA output. What more, Gun plot is powerful to merge multi data to figures. Full beam line radiation is also discussed.</a:t>
            </a:r>
            <a:endParaRPr lang="zh-CN"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708788234"/>
      </p:ext>
    </p:extLst>
  </p:cSld>
  <p:clrMapOvr>
    <a:masterClrMapping/>
  </p:clrMapOvr>
  <mc:AlternateContent xmlns:mc="http://schemas.openxmlformats.org/markup-compatibility/2006">
    <mc:Choice xmlns:p14="http://schemas.microsoft.com/office/powerpoint/2010/main" Requires="p14">
      <p:transition spd="slow" p14:dur="2000" advTm="93525"/>
    </mc:Choice>
    <mc:Fallback>
      <p:transition spd="slow" advTm="9352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Efficiency</a:t>
            </a:r>
            <a:endParaRPr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2467037693"/>
              </p:ext>
            </p:extLst>
          </p:nvPr>
        </p:nvGraphicFramePr>
        <p:xfrm>
          <a:off x="179513" y="1772816"/>
          <a:ext cx="3888431" cy="2808311"/>
        </p:xfrm>
        <a:graphic>
          <a:graphicData uri="http://schemas.openxmlformats.org/drawingml/2006/table">
            <a:tbl>
              <a:tblPr>
                <a:tableStyleId>{BC89EF96-8CEA-46FF-86C4-4CE0E7609802}</a:tableStyleId>
              </a:tblPr>
              <a:tblGrid>
                <a:gridCol w="792087"/>
                <a:gridCol w="936104"/>
                <a:gridCol w="1152128"/>
                <a:gridCol w="1008112"/>
              </a:tblGrid>
              <a:tr h="255301">
                <a:tc>
                  <a:txBody>
                    <a:bodyPr/>
                    <a:lstStyle/>
                    <a:p>
                      <a:pPr algn="l" fontAlgn="ctr"/>
                      <a:r>
                        <a:rPr lang="en-US" sz="1500" u="none" strike="noStrike" dirty="0" err="1">
                          <a:effectLst/>
                        </a:rPr>
                        <a:t>Etr</a:t>
                      </a:r>
                      <a:r>
                        <a:rPr lang="en-US" sz="1500" u="none" strike="noStrike" dirty="0">
                          <a:effectLst/>
                        </a:rPr>
                        <a:t>(MeV)</a:t>
                      </a:r>
                      <a:endParaRPr lang="en-US"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l" fontAlgn="ctr"/>
                      <a:r>
                        <a:rPr lang="en-US" sz="1500" u="none" strike="noStrike">
                          <a:effectLst/>
                        </a:rPr>
                        <a:t>Thick(cm)</a:t>
                      </a:r>
                      <a:endParaRPr lang="en-US"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l" fontAlgn="ctr"/>
                      <a:r>
                        <a:rPr lang="en-US" sz="1500" u="none" strike="noStrike">
                          <a:effectLst/>
                        </a:rPr>
                        <a:t>T2-MCNPX(%)</a:t>
                      </a:r>
                      <a:endParaRPr lang="en-US"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l" fontAlgn="ctr"/>
                      <a:r>
                        <a:rPr lang="en-US" sz="1500" u="none" strike="noStrike" dirty="0">
                          <a:effectLst/>
                        </a:rPr>
                        <a:t>T2-FLUKA(%)</a:t>
                      </a:r>
                      <a:endParaRPr lang="en-US"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230</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0</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100.00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100.00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215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2.3</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99.28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99.56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195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5.3</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96.44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97.50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175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8.2</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92.65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93.20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155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10.8</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88.60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90.00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135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13.2</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83.93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84.90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115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15.3</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79.26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80.90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95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17.15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75.00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76.20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75</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18.8</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71.19 </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72.80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r>
              <a:tr h="255301">
                <a:tc>
                  <a:txBody>
                    <a:bodyPr/>
                    <a:lstStyle/>
                    <a:p>
                      <a:pPr algn="r" fontAlgn="ctr"/>
                      <a:r>
                        <a:rPr lang="en-US" altLang="zh-CN" sz="1500" u="none" strike="noStrike">
                          <a:effectLst/>
                        </a:rPr>
                        <a:t>70</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19</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a:effectLst/>
                        </a:rPr>
                        <a:t>-</a:t>
                      </a:r>
                      <a:endParaRPr lang="en-US" altLang="zh-CN" sz="1500" b="0" i="0" u="none" strike="noStrike">
                        <a:solidFill>
                          <a:srgbClr val="000000"/>
                        </a:solidFill>
                        <a:effectLst/>
                        <a:latin typeface="宋体" panose="02010600030101010101" pitchFamily="2" charset="-122"/>
                        <a:ea typeface="宋体" panose="02010600030101010101" pitchFamily="2" charset="-122"/>
                      </a:endParaRPr>
                    </a:p>
                  </a:txBody>
                  <a:tcPr marL="7144" marR="7144" marT="7144" marB="0" anchor="ctr"/>
                </a:tc>
                <a:tc>
                  <a:txBody>
                    <a:bodyPr/>
                    <a:lstStyle/>
                    <a:p>
                      <a:pPr algn="r" fontAlgn="ctr"/>
                      <a:r>
                        <a:rPr lang="en-US" altLang="zh-CN" sz="1500" u="none" strike="noStrike" dirty="0">
                          <a:effectLst/>
                        </a:rPr>
                        <a:t>71.50 </a:t>
                      </a:r>
                      <a:endParaRPr lang="en-US" altLang="zh-CN" sz="1500" b="0" i="0" u="none" strike="noStrike" dirty="0">
                        <a:solidFill>
                          <a:srgbClr val="000000"/>
                        </a:solidFill>
                        <a:effectLst/>
                        <a:latin typeface="宋体" panose="02010600030101010101" pitchFamily="2" charset="-122"/>
                        <a:ea typeface="宋体" panose="02010600030101010101" pitchFamily="2" charset="-122"/>
                      </a:endParaRPr>
                    </a:p>
                  </a:txBody>
                  <a:tcPr marL="7144" marR="7144" marT="7144" marB="0" anchor="ctr"/>
                </a:tc>
              </a:tr>
            </a:tbl>
          </a:graphicData>
        </a:graphic>
      </p:graphicFrame>
      <p:sp>
        <p:nvSpPr>
          <p:cNvPr id="9" name="右箭头 8"/>
          <p:cNvSpPr/>
          <p:nvPr/>
        </p:nvSpPr>
        <p:spPr>
          <a:xfrm>
            <a:off x="789709" y="5183821"/>
            <a:ext cx="987137" cy="520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p:cNvSpPr txBox="1"/>
          <p:nvPr/>
        </p:nvSpPr>
        <p:spPr>
          <a:xfrm>
            <a:off x="2013360" y="5282444"/>
            <a:ext cx="4685231" cy="3231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500" dirty="0"/>
              <a:t>T2 simulated by </a:t>
            </a:r>
            <a:r>
              <a:rPr lang="en-US" altLang="zh-CN" sz="1500" dirty="0" err="1"/>
              <a:t>Fluka</a:t>
            </a:r>
            <a:r>
              <a:rPr lang="en-US" altLang="zh-CN" sz="1500" dirty="0"/>
              <a:t> can consists with </a:t>
            </a:r>
            <a:r>
              <a:rPr lang="en-US" altLang="zh-CN" sz="1500" dirty="0" smtClean="0"/>
              <a:t>MCNP data.</a:t>
            </a:r>
            <a:endParaRPr lang="zh-CN" altLang="en-US" sz="1500" dirty="0"/>
          </a:p>
        </p:txBody>
      </p:sp>
      <p:pic>
        <p:nvPicPr>
          <p:cNvPr id="12" name="图片 11"/>
          <p:cNvPicPr>
            <a:picLocks noChangeAspect="1"/>
          </p:cNvPicPr>
          <p:nvPr/>
        </p:nvPicPr>
        <p:blipFill>
          <a:blip r:embed="rId3"/>
          <a:stretch>
            <a:fillRect/>
          </a:stretch>
        </p:blipFill>
        <p:spPr>
          <a:xfrm>
            <a:off x="4355976" y="1652587"/>
            <a:ext cx="4464194" cy="3212776"/>
          </a:xfrm>
          <a:prstGeom prst="rect">
            <a:avLst/>
          </a:prstGeom>
        </p:spPr>
      </p:pic>
    </p:spTree>
    <p:custDataLst>
      <p:tags r:id="rId1"/>
    </p:custDataLst>
    <p:extLst>
      <p:ext uri="{BB962C8B-B14F-4D97-AF65-F5344CB8AC3E}">
        <p14:creationId xmlns:p14="http://schemas.microsoft.com/office/powerpoint/2010/main" val="3802826702"/>
      </p:ext>
    </p:extLst>
  </p:cSld>
  <p:clrMapOvr>
    <a:masterClrMapping/>
  </p:clrMapOvr>
  <mc:AlternateContent xmlns:mc="http://schemas.openxmlformats.org/markup-compatibility/2006">
    <mc:Choice xmlns:p14="http://schemas.microsoft.com/office/powerpoint/2010/main" Requires="p14">
      <p:transition spd="slow" p14:dur="2000" advTm="8124"/>
    </mc:Choice>
    <mc:Fallback>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Simple GEO </a:t>
            </a:r>
            <a:r>
              <a:rPr lang="en-US" altLang="zh-CN" dirty="0"/>
              <a:t>+ DaVis3D</a:t>
            </a:r>
            <a:endParaRPr lang="zh-CN" altLang="en-US" dirty="0"/>
          </a:p>
        </p:txBody>
      </p:sp>
      <p:pic>
        <p:nvPicPr>
          <p:cNvPr id="4" name="内容占位符 3"/>
          <p:cNvPicPr>
            <a:picLocks noGrp="1" noChangeAspect="1"/>
          </p:cNvPicPr>
          <p:nvPr>
            <p:ph idx="1"/>
          </p:nvPr>
        </p:nvPicPr>
        <p:blipFill>
          <a:blip r:embed="rId2"/>
          <a:stretch>
            <a:fillRect/>
          </a:stretch>
        </p:blipFill>
        <p:spPr>
          <a:xfrm>
            <a:off x="179512" y="1412776"/>
            <a:ext cx="8617972" cy="4176464"/>
          </a:xfrm>
          <a:prstGeom prst="rect">
            <a:avLst/>
          </a:prstGeom>
        </p:spPr>
      </p:pic>
    </p:spTree>
    <p:extLst>
      <p:ext uri="{BB962C8B-B14F-4D97-AF65-F5344CB8AC3E}">
        <p14:creationId xmlns:p14="http://schemas.microsoft.com/office/powerpoint/2010/main" val="3846633948"/>
      </p:ext>
    </p:extLst>
  </p:cSld>
  <p:clrMapOvr>
    <a:masterClrMapping/>
  </p:clrMapOvr>
  <mc:AlternateContent xmlns:mc="http://schemas.openxmlformats.org/markup-compatibility/2006">
    <mc:Choice xmlns:p14="http://schemas.microsoft.com/office/powerpoint/2010/main" Requires="p14">
      <p:transition spd="slow" p14:dur="2000" advTm="1238"/>
    </mc:Choice>
    <mc:Fallback>
      <p:transition spd="slow" advTm="123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a:t>5</a:t>
            </a:r>
            <a:r>
              <a:rPr lang="en-US" altLang="zh-CN" dirty="0" smtClean="0"/>
              <a:t>. Data Merge</a:t>
            </a:r>
            <a:endParaRPr lang="en-US" altLang="zh-CN" dirty="0"/>
          </a:p>
        </p:txBody>
      </p:sp>
    </p:spTree>
    <p:extLst>
      <p:ext uri="{BB962C8B-B14F-4D97-AF65-F5344CB8AC3E}">
        <p14:creationId xmlns:p14="http://schemas.microsoft.com/office/powerpoint/2010/main" val="1448661713"/>
      </p:ext>
    </p:extLst>
  </p:cSld>
  <p:clrMapOvr>
    <a:masterClrMapping/>
  </p:clrMapOvr>
  <mc:AlternateContent xmlns:mc="http://schemas.openxmlformats.org/markup-compatibility/2006">
    <mc:Choice xmlns:p14="http://schemas.microsoft.com/office/powerpoint/2010/main" Requires="p14">
      <p:transition spd="slow" p14:dur="2000" advTm="527"/>
    </mc:Choice>
    <mc:Fallback>
      <p:transition spd="slow" advTm="527"/>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Fix beam treatment room</a:t>
            </a:r>
            <a:endParaRPr lang="zh-CN" altLang="en-US" dirty="0"/>
          </a:p>
        </p:txBody>
      </p:sp>
      <p:pic>
        <p:nvPicPr>
          <p:cNvPr id="6" name="内容占位符 5"/>
          <p:cNvPicPr>
            <a:picLocks noGrp="1" noChangeAspect="1"/>
          </p:cNvPicPr>
          <p:nvPr>
            <p:ph idx="1"/>
          </p:nvPr>
        </p:nvPicPr>
        <p:blipFill>
          <a:blip r:embed="rId3"/>
          <a:stretch>
            <a:fillRect/>
          </a:stretch>
        </p:blipFill>
        <p:spPr>
          <a:xfrm>
            <a:off x="251520" y="1124744"/>
            <a:ext cx="8229600" cy="4228997"/>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4100873834"/>
              </p:ext>
            </p:extLst>
          </p:nvPr>
        </p:nvGraphicFramePr>
        <p:xfrm>
          <a:off x="5430247" y="2564904"/>
          <a:ext cx="1646447" cy="2108835"/>
        </p:xfrm>
        <a:graphic>
          <a:graphicData uri="http://schemas.openxmlformats.org/drawingml/2006/table">
            <a:tbl>
              <a:tblPr>
                <a:tableStyleId>{5C22544A-7EE6-4342-B048-85BDC9FD1C3A}</a:tableStyleId>
              </a:tblPr>
              <a:tblGrid>
                <a:gridCol w="562709"/>
                <a:gridCol w="1083738"/>
              </a:tblGrid>
              <a:tr h="695325">
                <a:tc>
                  <a:txBody>
                    <a:bodyPr/>
                    <a:lstStyle/>
                    <a:p>
                      <a:pPr algn="l" rtl="0" fontAlgn="ctr"/>
                      <a:r>
                        <a:rPr lang="en-US" sz="1400" u="none" strike="noStrike" dirty="0">
                          <a:effectLst/>
                        </a:rPr>
                        <a:t>Energy(MeV</a:t>
                      </a:r>
                      <a:endParaRPr lang="en-US"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sz="1400" u="none" strike="noStrike" dirty="0">
                          <a:effectLst/>
                        </a:rPr>
                        <a:t>Weight</a:t>
                      </a:r>
                      <a:endParaRPr lang="en-US"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238125">
                <a:tc>
                  <a:txBody>
                    <a:bodyPr/>
                    <a:lstStyle/>
                    <a:p>
                      <a:pPr algn="l" rtl="0" fontAlgn="ctr"/>
                      <a:r>
                        <a:rPr lang="en-US" altLang="zh-CN" sz="1400" u="none" strike="noStrike" dirty="0">
                          <a:effectLst/>
                        </a:rPr>
                        <a:t>230</a:t>
                      </a:r>
                      <a:endParaRPr lang="en-US" altLang="zh-CN"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dirty="0">
                          <a:effectLst/>
                        </a:rPr>
                        <a:t>0.176 </a:t>
                      </a:r>
                      <a:endParaRPr lang="en-US" altLang="zh-CN"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0">
                <a:tc>
                  <a:txBody>
                    <a:bodyPr/>
                    <a:lstStyle/>
                    <a:p>
                      <a:pPr algn="l" rtl="0" fontAlgn="ctr"/>
                      <a:r>
                        <a:rPr lang="en-US" altLang="zh-CN" sz="1400" u="none" strike="noStrike">
                          <a:effectLst/>
                        </a:rPr>
                        <a:t>210</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a:effectLst/>
                        </a:rPr>
                        <a:t>0.140 </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238125">
                <a:tc>
                  <a:txBody>
                    <a:bodyPr/>
                    <a:lstStyle/>
                    <a:p>
                      <a:pPr algn="l" rtl="0" fontAlgn="ctr"/>
                      <a:r>
                        <a:rPr lang="en-US" altLang="zh-CN" sz="1400" u="none" strike="noStrike">
                          <a:effectLst/>
                        </a:rPr>
                        <a:t>180</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dirty="0">
                          <a:effectLst/>
                        </a:rPr>
                        <a:t>0.123 </a:t>
                      </a:r>
                      <a:endParaRPr lang="en-US" altLang="zh-CN"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238125">
                <a:tc>
                  <a:txBody>
                    <a:bodyPr/>
                    <a:lstStyle/>
                    <a:p>
                      <a:pPr algn="l" rtl="0" fontAlgn="ctr"/>
                      <a:r>
                        <a:rPr lang="en-US" altLang="zh-CN" sz="1400" u="none" strike="noStrike">
                          <a:effectLst/>
                        </a:rPr>
                        <a:t>160</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a:effectLst/>
                        </a:rPr>
                        <a:t>0.313 </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238125">
                <a:tc>
                  <a:txBody>
                    <a:bodyPr/>
                    <a:lstStyle/>
                    <a:p>
                      <a:pPr algn="l" rtl="0" fontAlgn="ctr"/>
                      <a:r>
                        <a:rPr lang="en-US" altLang="zh-CN" sz="1400" u="none" strike="noStrike">
                          <a:effectLst/>
                        </a:rPr>
                        <a:t>130</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a:effectLst/>
                        </a:rPr>
                        <a:t>0.248 </a:t>
                      </a:r>
                      <a:endParaRPr lang="en-US" altLang="zh-CN"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r>
              <a:tr h="238125">
                <a:tc>
                  <a:txBody>
                    <a:bodyPr/>
                    <a:lstStyle/>
                    <a:p>
                      <a:pPr algn="l" rtl="0" fontAlgn="ctr"/>
                      <a:r>
                        <a:rPr lang="en-US" sz="1400" u="none" strike="noStrike">
                          <a:effectLst/>
                        </a:rPr>
                        <a:t>Total  </a:t>
                      </a:r>
                      <a:endParaRPr lang="en-US" sz="1400" b="0" i="0" u="none" strike="noStrike">
                        <a:solidFill>
                          <a:srgbClr val="595959"/>
                        </a:solidFill>
                        <a:effectLst/>
                        <a:latin typeface="Cambria" panose="02040503050406030204" pitchFamily="18" charset="0"/>
                        <a:ea typeface="宋体" panose="02010600030101010101" pitchFamily="2" charset="-122"/>
                      </a:endParaRPr>
                    </a:p>
                  </a:txBody>
                  <a:tcPr marL="9525" marR="9525" marT="9525" marB="0" anchor="ctr"/>
                </a:tc>
                <a:tc>
                  <a:txBody>
                    <a:bodyPr/>
                    <a:lstStyle/>
                    <a:p>
                      <a:pPr algn="l" rtl="0" fontAlgn="ctr"/>
                      <a:r>
                        <a:rPr lang="en-US" altLang="zh-CN" sz="1400" u="none" strike="noStrike" dirty="0">
                          <a:effectLst/>
                        </a:rPr>
                        <a:t>1.000 </a:t>
                      </a:r>
                      <a:endParaRPr lang="en-US" altLang="zh-CN" sz="1400" b="0" i="0" u="none" strike="noStrike" dirty="0">
                        <a:solidFill>
                          <a:srgbClr val="595959"/>
                        </a:solidFill>
                        <a:effectLst/>
                        <a:latin typeface="Cambria" panose="02040503050406030204" pitchFamily="18" charset="0"/>
                        <a:ea typeface="宋体" panose="02010600030101010101" pitchFamily="2" charset="-122"/>
                      </a:endParaRPr>
                    </a:p>
                  </a:txBody>
                  <a:tcPr marL="9525" marR="9525" marT="9525" marB="0" anchor="ctr"/>
                </a:tc>
              </a:tr>
            </a:tbl>
          </a:graphicData>
        </a:graphic>
      </p:graphicFrame>
      <p:sp>
        <p:nvSpPr>
          <p:cNvPr id="9" name="矩形 8"/>
          <p:cNvSpPr/>
          <p:nvPr/>
        </p:nvSpPr>
        <p:spPr>
          <a:xfrm>
            <a:off x="467544" y="5353741"/>
            <a:ext cx="8013576" cy="923330"/>
          </a:xfrm>
          <a:prstGeom prst="rect">
            <a:avLst/>
          </a:prstGeom>
        </p:spPr>
        <p:txBody>
          <a:bodyPr wrap="square">
            <a:spAutoFit/>
          </a:bodyPr>
          <a:lstStyle/>
          <a:p>
            <a:pPr algn="just"/>
            <a:r>
              <a:rPr lang="en-US" altLang="zh-CN" dirty="0">
                <a:latin typeface="Times New Roman" panose="02020603050405020304" pitchFamily="18" charset="0"/>
              </a:rPr>
              <a:t>Flair can merge data directly from the output for one simulation. But for different sources we need flexible merge tool which can set the weight of source, set color palette, and contour plot. Thus Gun plot is a good </a:t>
            </a:r>
            <a:r>
              <a:rPr lang="en-US" altLang="zh-CN" dirty="0" smtClean="0">
                <a:latin typeface="Times New Roman" panose="02020603050405020304" pitchFamily="18" charset="0"/>
              </a:rPr>
              <a:t>choice.</a:t>
            </a:r>
            <a:endParaRPr lang="zh-CN" altLang="en-US" dirty="0"/>
          </a:p>
        </p:txBody>
      </p:sp>
    </p:spTree>
    <p:custDataLst>
      <p:tags r:id="rId1"/>
    </p:custDataLst>
    <p:extLst>
      <p:ext uri="{BB962C8B-B14F-4D97-AF65-F5344CB8AC3E}">
        <p14:creationId xmlns:p14="http://schemas.microsoft.com/office/powerpoint/2010/main" val="2289786793"/>
      </p:ext>
    </p:extLst>
  </p:cSld>
  <p:clrMapOvr>
    <a:masterClrMapping/>
  </p:clrMapOvr>
  <mc:AlternateContent xmlns:mc="http://schemas.openxmlformats.org/markup-compatibility/2006">
    <mc:Choice xmlns:p14="http://schemas.microsoft.com/office/powerpoint/2010/main" Requires="p14">
      <p:transition spd="slow" p14:dur="2000" advTm="17806"/>
    </mc:Choice>
    <mc:Fallback>
      <p:transition spd="slow" advTm="178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dirty="0"/>
          </a:p>
        </p:txBody>
      </p:sp>
      <p:pic>
        <p:nvPicPr>
          <p:cNvPr id="4" name="内容占位符 3"/>
          <p:cNvPicPr>
            <a:picLocks noGrp="1" noChangeAspect="1"/>
          </p:cNvPicPr>
          <p:nvPr>
            <p:ph idx="1"/>
          </p:nvPr>
        </p:nvPicPr>
        <p:blipFill>
          <a:blip r:embed="rId2"/>
          <a:stretch>
            <a:fillRect/>
          </a:stretch>
        </p:blipFill>
        <p:spPr>
          <a:xfrm>
            <a:off x="611560" y="1268760"/>
            <a:ext cx="7840786" cy="3672408"/>
          </a:xfrm>
          <a:prstGeom prst="rect">
            <a:avLst/>
          </a:prstGeom>
        </p:spPr>
      </p:pic>
      <p:sp>
        <p:nvSpPr>
          <p:cNvPr id="3" name="矩形 2"/>
          <p:cNvSpPr/>
          <p:nvPr/>
        </p:nvSpPr>
        <p:spPr>
          <a:xfrm>
            <a:off x="1115616" y="4941168"/>
            <a:ext cx="5760640" cy="646331"/>
          </a:xfrm>
          <a:prstGeom prst="rect">
            <a:avLst/>
          </a:prstGeom>
        </p:spPr>
        <p:txBody>
          <a:bodyPr wrap="square">
            <a:spAutoFit/>
          </a:bodyPr>
          <a:lstStyle/>
          <a:p>
            <a:r>
              <a:rPr lang="en-US" altLang="zh-CN" dirty="0"/>
              <a:t>set palette defined ( 1 "grey",2 "magenta", 3 "blue",4 "green",5 "yellow", 6 "red", 7 "cyan")</a:t>
            </a:r>
            <a:endParaRPr lang="zh-CN" altLang="en-US" dirty="0"/>
          </a:p>
        </p:txBody>
      </p:sp>
    </p:spTree>
    <p:extLst>
      <p:ext uri="{BB962C8B-B14F-4D97-AF65-F5344CB8AC3E}">
        <p14:creationId xmlns:p14="http://schemas.microsoft.com/office/powerpoint/2010/main" val="522735338"/>
      </p:ext>
    </p:extLst>
  </p:cSld>
  <p:clrMapOvr>
    <a:masterClrMapping/>
  </p:clrMapOvr>
  <mc:AlternateContent xmlns:mc="http://schemas.openxmlformats.org/markup-compatibility/2006">
    <mc:Choice xmlns:p14="http://schemas.microsoft.com/office/powerpoint/2010/main" Requires="p14">
      <p:transition spd="slow" p14:dur="2000" advTm="8580"/>
    </mc:Choice>
    <mc:Fallback>
      <p:transition spd="slow" advTm="858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dirty="0"/>
          </a:p>
        </p:txBody>
      </p:sp>
      <p:pic>
        <p:nvPicPr>
          <p:cNvPr id="4" name="内容占位符 3"/>
          <p:cNvPicPr>
            <a:picLocks noGrp="1" noChangeAspect="1"/>
          </p:cNvPicPr>
          <p:nvPr>
            <p:ph idx="1"/>
          </p:nvPr>
        </p:nvPicPr>
        <p:blipFill>
          <a:blip r:embed="rId2"/>
          <a:stretch>
            <a:fillRect/>
          </a:stretch>
        </p:blipFill>
        <p:spPr>
          <a:xfrm>
            <a:off x="908301" y="1196752"/>
            <a:ext cx="6976067" cy="3670434"/>
          </a:xfrm>
          <a:prstGeom prst="rect">
            <a:avLst/>
          </a:prstGeom>
        </p:spPr>
      </p:pic>
      <p:sp>
        <p:nvSpPr>
          <p:cNvPr id="3" name="矩形 2"/>
          <p:cNvSpPr/>
          <p:nvPr/>
        </p:nvSpPr>
        <p:spPr>
          <a:xfrm>
            <a:off x="1115616" y="4909576"/>
            <a:ext cx="5976664" cy="646331"/>
          </a:xfrm>
          <a:prstGeom prst="rect">
            <a:avLst/>
          </a:prstGeom>
        </p:spPr>
        <p:txBody>
          <a:bodyPr wrap="square">
            <a:spAutoFit/>
          </a:bodyPr>
          <a:lstStyle/>
          <a:p>
            <a:r>
              <a:rPr lang="en-US" altLang="zh-CN" dirty="0"/>
              <a:t>set palette defined ( 1 "red",2 "green", 3 "dark-blue",4 "blue",5 "honeydew", 6 "dark-pink", 7 "cyan")</a:t>
            </a:r>
            <a:endParaRPr lang="zh-CN" altLang="en-US" dirty="0"/>
          </a:p>
        </p:txBody>
      </p:sp>
    </p:spTree>
    <p:extLst>
      <p:ext uri="{BB962C8B-B14F-4D97-AF65-F5344CB8AC3E}">
        <p14:creationId xmlns:p14="http://schemas.microsoft.com/office/powerpoint/2010/main" val="794450332"/>
      </p:ext>
    </p:extLst>
  </p:cSld>
  <p:clrMapOvr>
    <a:masterClrMapping/>
  </p:clrMapOvr>
  <mc:AlternateContent xmlns:mc="http://schemas.openxmlformats.org/markup-compatibility/2006">
    <mc:Choice xmlns:p14="http://schemas.microsoft.com/office/powerpoint/2010/main" Requires="p14">
      <p:transition spd="slow" p14:dur="2000" advTm="765"/>
    </mc:Choice>
    <mc:Fallback>
      <p:transition spd="slow" advTm="76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p:cNvPicPr>
          <p:nvPr>
            <p:ph idx="1"/>
          </p:nvPr>
        </p:nvPicPr>
        <p:blipFill>
          <a:blip r:embed="rId3"/>
          <a:stretch>
            <a:fillRect/>
          </a:stretch>
        </p:blipFill>
        <p:spPr>
          <a:xfrm>
            <a:off x="323528" y="1268760"/>
            <a:ext cx="8229600" cy="3769221"/>
          </a:xfrm>
          <a:prstGeom prst="rect">
            <a:avLst/>
          </a:prstGeom>
        </p:spPr>
      </p:pic>
      <p:sp>
        <p:nvSpPr>
          <p:cNvPr id="5" name="矩形 4"/>
          <p:cNvSpPr/>
          <p:nvPr/>
        </p:nvSpPr>
        <p:spPr>
          <a:xfrm>
            <a:off x="868341" y="5289657"/>
            <a:ext cx="8013576" cy="369332"/>
          </a:xfrm>
          <a:prstGeom prst="rect">
            <a:avLst/>
          </a:prstGeom>
        </p:spPr>
        <p:txBody>
          <a:bodyPr wrap="square">
            <a:spAutoFit/>
          </a:bodyPr>
          <a:lstStyle/>
          <a:p>
            <a:pPr algn="just"/>
            <a:r>
              <a:rPr lang="en-US" altLang="zh-CN" dirty="0" smtClean="0">
                <a:latin typeface="Times New Roman" panose="02020603050405020304" pitchFamily="18" charset="0"/>
              </a:rPr>
              <a:t>There are 16 sources in this work and every source have 5 energy point.</a:t>
            </a:r>
            <a:endParaRPr lang="zh-CN" altLang="en-US" dirty="0"/>
          </a:p>
        </p:txBody>
      </p:sp>
    </p:spTree>
    <p:custDataLst>
      <p:tags r:id="rId1"/>
    </p:custDataLst>
    <p:extLst>
      <p:ext uri="{BB962C8B-B14F-4D97-AF65-F5344CB8AC3E}">
        <p14:creationId xmlns:p14="http://schemas.microsoft.com/office/powerpoint/2010/main" val="2745088743"/>
      </p:ext>
    </p:extLst>
  </p:cSld>
  <p:clrMapOvr>
    <a:masterClrMapping/>
  </p:clrMapOvr>
  <mc:AlternateContent xmlns:mc="http://schemas.openxmlformats.org/markup-compatibility/2006">
    <mc:Choice xmlns:p14="http://schemas.microsoft.com/office/powerpoint/2010/main" Requires="p14">
      <p:transition spd="slow" p14:dur="2000" advTm="7716"/>
    </mc:Choice>
    <mc:Fallback>
      <p:transition spd="slow" advTm="77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smtClean="0"/>
              <a:t>6. Full Beam Line Simulation</a:t>
            </a:r>
            <a:endParaRPr lang="en-US" altLang="zh-CN" dirty="0"/>
          </a:p>
        </p:txBody>
      </p:sp>
    </p:spTree>
    <p:extLst>
      <p:ext uri="{BB962C8B-B14F-4D97-AF65-F5344CB8AC3E}">
        <p14:creationId xmlns:p14="http://schemas.microsoft.com/office/powerpoint/2010/main" val="4184088038"/>
      </p:ext>
    </p:extLst>
  </p:cSld>
  <p:clrMapOvr>
    <a:masterClrMapping/>
  </p:clrMapOvr>
  <mc:AlternateContent xmlns:mc="http://schemas.openxmlformats.org/markup-compatibility/2006">
    <mc:Choice xmlns:p14="http://schemas.microsoft.com/office/powerpoint/2010/main" Requires="p14">
      <p:transition spd="slow" p14:dur="2000" advTm="1385"/>
    </mc:Choice>
    <mc:Fallback>
      <p:transition spd="slow" advTm="138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6" name="图片 5"/>
          <p:cNvPicPr/>
          <p:nvPr/>
        </p:nvPicPr>
        <p:blipFill>
          <a:blip r:embed="rId2"/>
          <a:stretch>
            <a:fillRect/>
          </a:stretch>
        </p:blipFill>
        <p:spPr>
          <a:xfrm>
            <a:off x="1259632" y="908720"/>
            <a:ext cx="6624736" cy="4104456"/>
          </a:xfrm>
          <a:prstGeom prst="rect">
            <a:avLst/>
          </a:prstGeom>
        </p:spPr>
      </p:pic>
      <p:sp>
        <p:nvSpPr>
          <p:cNvPr id="7" name="矩形 6"/>
          <p:cNvSpPr/>
          <p:nvPr/>
        </p:nvSpPr>
        <p:spPr>
          <a:xfrm>
            <a:off x="1619672" y="5085184"/>
            <a:ext cx="5760640" cy="369332"/>
          </a:xfrm>
          <a:prstGeom prst="rect">
            <a:avLst/>
          </a:prstGeom>
        </p:spPr>
        <p:txBody>
          <a:bodyPr wrap="square">
            <a:spAutoFit/>
          </a:bodyPr>
          <a:lstStyle/>
          <a:p>
            <a:pPr algn="ctr">
              <a:spcAft>
                <a:spcPts val="1200"/>
              </a:spcAft>
            </a:pPr>
            <a:r>
              <a:rPr lang="en-US" altLang="zh-CN" kern="100" dirty="0">
                <a:latin typeface="Cambria" panose="02040503050406030204" pitchFamily="18" charset="0"/>
                <a:ea typeface="黑体" panose="02010609060101010101" pitchFamily="49" charset="-122"/>
                <a:cs typeface="Times New Roman" panose="02020603050405020304" pitchFamily="18" charset="0"/>
              </a:rPr>
              <a:t>(a) Dose Distribution, (b) Proton Flux Beam Line</a:t>
            </a:r>
            <a:endParaRPr lang="zh-CN" altLang="zh-CN" sz="2000" kern="100" dirty="0">
              <a:effectLst/>
              <a:latin typeface="Cambria" panose="02040503050406030204" pitchFamily="18" charset="0"/>
              <a:ea typeface="黑体" panose="02010609060101010101" pitchFamily="49" charset="-122"/>
              <a:cs typeface="Times New Roman" panose="02020603050405020304" pitchFamily="18" charset="0"/>
            </a:endParaRPr>
          </a:p>
        </p:txBody>
      </p:sp>
      <p:sp>
        <p:nvSpPr>
          <p:cNvPr id="8" name="矩形 7"/>
          <p:cNvSpPr/>
          <p:nvPr/>
        </p:nvSpPr>
        <p:spPr>
          <a:xfrm>
            <a:off x="1265691" y="5526524"/>
            <a:ext cx="6840760" cy="923330"/>
          </a:xfrm>
          <a:prstGeom prst="rect">
            <a:avLst/>
          </a:prstGeom>
        </p:spPr>
        <p:txBody>
          <a:bodyPr wrap="square">
            <a:spAutoFit/>
          </a:bodyPr>
          <a:lstStyle/>
          <a:p>
            <a:pPr algn="just"/>
            <a:r>
              <a:rPr lang="en-US" altLang="zh-CN" dirty="0">
                <a:latin typeface="Times New Roman" panose="02020603050405020304" pitchFamily="18" charset="0"/>
              </a:rPr>
              <a:t>The most ideal simulation is to have a full beam line with magnet field in dipole and quadruple, and all the slits are adjusted to the correct efficiency. This method can get an accurate dose distribution</a:t>
            </a:r>
            <a:endParaRPr lang="zh-CN" altLang="en-US" dirty="0"/>
          </a:p>
        </p:txBody>
      </p:sp>
    </p:spTree>
    <p:extLst>
      <p:ext uri="{BB962C8B-B14F-4D97-AF65-F5344CB8AC3E}">
        <p14:creationId xmlns:p14="http://schemas.microsoft.com/office/powerpoint/2010/main" val="1680578854"/>
      </p:ext>
    </p:extLst>
  </p:cSld>
  <p:clrMapOvr>
    <a:masterClrMapping/>
  </p:clrMapOvr>
  <mc:AlternateContent xmlns:mc="http://schemas.openxmlformats.org/markup-compatibility/2006">
    <mc:Choice xmlns:p14="http://schemas.microsoft.com/office/powerpoint/2010/main" Requires="p14">
      <p:transition spd="slow" p14:dur="2000" advTm="16447"/>
    </mc:Choice>
    <mc:Fallback>
      <p:transition spd="slow" advTm="1644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a:t>7</a:t>
            </a:r>
            <a:r>
              <a:rPr lang="en-US" altLang="zh-CN" dirty="0" smtClean="0"/>
              <a:t>. Summary</a:t>
            </a:r>
            <a:endParaRPr lang="en-US" altLang="zh-CN" dirty="0"/>
          </a:p>
        </p:txBody>
      </p:sp>
    </p:spTree>
    <p:extLst>
      <p:ext uri="{BB962C8B-B14F-4D97-AF65-F5344CB8AC3E}">
        <p14:creationId xmlns:p14="http://schemas.microsoft.com/office/powerpoint/2010/main" val="2267103779"/>
      </p:ext>
    </p:extLst>
  </p:cSld>
  <p:clrMapOvr>
    <a:masterClrMapping/>
  </p:clrMapOvr>
  <mc:AlternateContent xmlns:mc="http://schemas.openxmlformats.org/markup-compatibility/2006">
    <mc:Choice xmlns:p14="http://schemas.microsoft.com/office/powerpoint/2010/main" Requires="p14">
      <p:transition spd="slow" p14:dur="2000" advTm="853"/>
    </mc:Choice>
    <mc:Fallback>
      <p:transition spd="slow" advTm="85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2400" dirty="0" smtClean="0"/>
              <a:t>Contents</a:t>
            </a:r>
            <a:endParaRPr lang="zh-CN" altLang="en-US" sz="2400" dirty="0"/>
          </a:p>
        </p:txBody>
      </p:sp>
      <p:sp>
        <p:nvSpPr>
          <p:cNvPr id="3" name="内容占位符 2"/>
          <p:cNvSpPr>
            <a:spLocks noGrp="1"/>
          </p:cNvSpPr>
          <p:nvPr>
            <p:ph idx="1"/>
          </p:nvPr>
        </p:nvSpPr>
        <p:spPr>
          <a:xfrm>
            <a:off x="1475656" y="1340768"/>
            <a:ext cx="5616624" cy="4752528"/>
          </a:xfrm>
        </p:spPr>
        <p:txBody>
          <a:bodyPr>
            <a:normAutofit fontScale="70000" lnSpcReduction="20000"/>
          </a:bodyPr>
          <a:lstStyle/>
          <a:p>
            <a:pPr>
              <a:lnSpc>
                <a:spcPct val="200000"/>
              </a:lnSpc>
              <a:buFont typeface="+mj-lt"/>
              <a:buAutoNum type="arabicPeriod"/>
            </a:pPr>
            <a:r>
              <a:rPr lang="en-US" altLang="zh-CN" sz="3100" b="1" dirty="0" smtClean="0"/>
              <a:t>Introduction</a:t>
            </a:r>
          </a:p>
          <a:p>
            <a:pPr>
              <a:lnSpc>
                <a:spcPct val="200000"/>
              </a:lnSpc>
              <a:buFont typeface="+mj-lt"/>
              <a:buAutoNum type="arabicPeriod"/>
            </a:pPr>
            <a:r>
              <a:rPr lang="en-US" altLang="zh-CN" sz="3100" b="1" dirty="0" smtClean="0"/>
              <a:t>Fast Radiation </a:t>
            </a:r>
            <a:r>
              <a:rPr lang="en-US" altLang="zh-CN" sz="3100" b="1" dirty="0"/>
              <a:t>S</a:t>
            </a:r>
            <a:r>
              <a:rPr lang="en-US" altLang="zh-CN" sz="3100" b="1" dirty="0" smtClean="0"/>
              <a:t>imulation</a:t>
            </a:r>
            <a:endParaRPr lang="en-US" altLang="zh-CN" sz="3100" b="1" dirty="0"/>
          </a:p>
          <a:p>
            <a:pPr>
              <a:lnSpc>
                <a:spcPct val="200000"/>
              </a:lnSpc>
              <a:buFont typeface="+mj-lt"/>
              <a:buAutoNum type="arabicPeriod"/>
            </a:pPr>
            <a:r>
              <a:rPr lang="en-US" altLang="zh-CN" b="1" dirty="0"/>
              <a:t>Complicated </a:t>
            </a:r>
            <a:r>
              <a:rPr lang="en-US" altLang="zh-CN" b="1" dirty="0" smtClean="0"/>
              <a:t>Model</a:t>
            </a:r>
            <a:endParaRPr lang="en-US" altLang="zh-CN" dirty="0" smtClean="0"/>
          </a:p>
          <a:p>
            <a:pPr lvl="0">
              <a:lnSpc>
                <a:spcPct val="200000"/>
              </a:lnSpc>
              <a:buFont typeface="+mj-lt"/>
              <a:buAutoNum type="arabicPeriod"/>
            </a:pPr>
            <a:r>
              <a:rPr lang="en-US" altLang="zh-CN" b="1" dirty="0"/>
              <a:t>Visualized </a:t>
            </a:r>
            <a:r>
              <a:rPr lang="en-US" altLang="zh-CN" b="1" dirty="0" smtClean="0"/>
              <a:t>Data </a:t>
            </a:r>
            <a:r>
              <a:rPr lang="en-US" altLang="zh-CN" b="1" dirty="0"/>
              <a:t>P</a:t>
            </a:r>
            <a:r>
              <a:rPr lang="en-US" altLang="zh-CN" b="1" dirty="0" smtClean="0"/>
              <a:t>rocessing</a:t>
            </a:r>
            <a:endParaRPr lang="en-US" altLang="zh-CN" dirty="0"/>
          </a:p>
          <a:p>
            <a:pPr lvl="0">
              <a:lnSpc>
                <a:spcPct val="200000"/>
              </a:lnSpc>
              <a:buFont typeface="+mj-lt"/>
              <a:buAutoNum type="arabicPeriod"/>
            </a:pPr>
            <a:r>
              <a:rPr lang="en-US" altLang="zh-CN" b="1" dirty="0"/>
              <a:t>Data </a:t>
            </a:r>
            <a:r>
              <a:rPr lang="en-US" altLang="zh-CN" b="1" dirty="0" smtClean="0"/>
              <a:t>Merge Method</a:t>
            </a:r>
            <a:endParaRPr lang="zh-CN" altLang="zh-CN" dirty="0"/>
          </a:p>
          <a:p>
            <a:pPr lvl="0">
              <a:lnSpc>
                <a:spcPct val="200000"/>
              </a:lnSpc>
              <a:buFont typeface="+mj-lt"/>
              <a:buAutoNum type="arabicPeriod"/>
            </a:pPr>
            <a:r>
              <a:rPr lang="en-US" altLang="zh-CN" b="1" dirty="0"/>
              <a:t>Full Beam Line </a:t>
            </a:r>
            <a:r>
              <a:rPr lang="en-US" altLang="zh-CN" b="1" dirty="0" smtClean="0"/>
              <a:t>Simulation</a:t>
            </a:r>
          </a:p>
          <a:p>
            <a:pPr lvl="0">
              <a:lnSpc>
                <a:spcPct val="200000"/>
              </a:lnSpc>
              <a:buFont typeface="+mj-lt"/>
              <a:buAutoNum type="arabicPeriod"/>
            </a:pPr>
            <a:r>
              <a:rPr lang="en-US" altLang="zh-CN" b="1" dirty="0" smtClean="0"/>
              <a:t>Summary</a:t>
            </a:r>
            <a:endParaRPr lang="zh-CN" altLang="zh-CN" dirty="0"/>
          </a:p>
          <a:p>
            <a:pPr>
              <a:lnSpc>
                <a:spcPct val="200000"/>
              </a:lnSpc>
              <a:buFont typeface="+mj-lt"/>
              <a:buAutoNum type="arabicPeriod"/>
            </a:pPr>
            <a:endParaRPr lang="en-US" altLang="zh-CN" dirty="0"/>
          </a:p>
        </p:txBody>
      </p:sp>
    </p:spTree>
    <p:extLst>
      <p:ext uri="{BB962C8B-B14F-4D97-AF65-F5344CB8AC3E}">
        <p14:creationId xmlns:p14="http://schemas.microsoft.com/office/powerpoint/2010/main" val="2832538465"/>
      </p:ext>
    </p:extLst>
  </p:cSld>
  <p:clrMapOvr>
    <a:masterClrMapping/>
  </p:clrMapOvr>
  <mc:AlternateContent xmlns:mc="http://schemas.openxmlformats.org/markup-compatibility/2006">
    <mc:Choice xmlns:p14="http://schemas.microsoft.com/office/powerpoint/2010/main" Requires="p14">
      <p:transition spd="slow" p14:dur="2000" advTm="3905"/>
    </mc:Choice>
    <mc:Fallback>
      <p:transition spd="slow" advTm="390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矩形 2"/>
          <p:cNvSpPr/>
          <p:nvPr/>
        </p:nvSpPr>
        <p:spPr>
          <a:xfrm>
            <a:off x="575965" y="4892967"/>
            <a:ext cx="7858399"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CN" sz="2400" dirty="0" smtClean="0">
                <a:latin typeface="Times New Roman" panose="02020603050405020304" pitchFamily="18" charset="0"/>
              </a:rPr>
              <a:t>Full </a:t>
            </a:r>
            <a:r>
              <a:rPr lang="en-US" altLang="zh-CN" sz="2400" dirty="0">
                <a:latin typeface="Times New Roman" panose="02020603050405020304" pitchFamily="18" charset="0"/>
              </a:rPr>
              <a:t>beam line is an ideal method which can present the most accurate radiation distribution, but need more investigation in the future.</a:t>
            </a:r>
            <a:endParaRPr lang="zh-CN" altLang="en-US" sz="2400" dirty="0"/>
          </a:p>
        </p:txBody>
      </p:sp>
      <p:sp>
        <p:nvSpPr>
          <p:cNvPr id="5" name="矩形 4"/>
          <p:cNvSpPr/>
          <p:nvPr/>
        </p:nvSpPr>
        <p:spPr>
          <a:xfrm>
            <a:off x="539552" y="1343280"/>
            <a:ext cx="7858399"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CN" sz="2400" dirty="0">
                <a:solidFill>
                  <a:prstClr val="black"/>
                </a:solidFill>
                <a:latin typeface="Times New Roman" panose="02020603050405020304" pitchFamily="18" charset="0"/>
              </a:rPr>
              <a:t>Multicore FLUKA, Flair, </a:t>
            </a:r>
            <a:r>
              <a:rPr lang="en-US" altLang="zh-CN" sz="2400" dirty="0" err="1">
                <a:solidFill>
                  <a:prstClr val="black"/>
                </a:solidFill>
                <a:latin typeface="Times New Roman" panose="02020603050405020304" pitchFamily="18" charset="0"/>
              </a:rPr>
              <a:t>SimpleGEO</a:t>
            </a:r>
            <a:r>
              <a:rPr lang="en-US" altLang="zh-CN" sz="2400" dirty="0">
                <a:solidFill>
                  <a:prstClr val="black"/>
                </a:solidFill>
                <a:latin typeface="Times New Roman" panose="02020603050405020304" pitchFamily="18" charset="0"/>
              </a:rPr>
              <a:t> and full beam line are important tool or method for radiation shielding. </a:t>
            </a:r>
            <a:endParaRPr lang="zh-CN" altLang="en-US" dirty="0"/>
          </a:p>
        </p:txBody>
      </p:sp>
      <p:sp>
        <p:nvSpPr>
          <p:cNvPr id="9" name="矩形 8"/>
          <p:cNvSpPr/>
          <p:nvPr/>
        </p:nvSpPr>
        <p:spPr>
          <a:xfrm>
            <a:off x="575965" y="2359715"/>
            <a:ext cx="7821986"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CN" sz="2400" dirty="0">
                <a:solidFill>
                  <a:prstClr val="black"/>
                </a:solidFill>
                <a:latin typeface="Times New Roman" panose="02020603050405020304" pitchFamily="18" charset="0"/>
              </a:rPr>
              <a:t>Multicore FLUKA can save simulation time and liberate the researcher to focus on physics, it is flexible and can satisfy the user requirement. </a:t>
            </a:r>
            <a:endParaRPr lang="zh-CN" altLang="en-US" dirty="0"/>
          </a:p>
        </p:txBody>
      </p:sp>
      <p:sp>
        <p:nvSpPr>
          <p:cNvPr id="11" name="矩形 10"/>
          <p:cNvSpPr/>
          <p:nvPr/>
        </p:nvSpPr>
        <p:spPr>
          <a:xfrm>
            <a:off x="575965" y="3811007"/>
            <a:ext cx="7821986"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zh-CN" sz="2400" dirty="0">
                <a:solidFill>
                  <a:prstClr val="black"/>
                </a:solidFill>
                <a:latin typeface="Times New Roman" panose="02020603050405020304" pitchFamily="18" charset="0"/>
              </a:rPr>
              <a:t>Flair and </a:t>
            </a:r>
            <a:r>
              <a:rPr lang="en-US" altLang="zh-CN" sz="2400" dirty="0" err="1">
                <a:solidFill>
                  <a:prstClr val="black"/>
                </a:solidFill>
                <a:latin typeface="Times New Roman" panose="02020603050405020304" pitchFamily="18" charset="0"/>
              </a:rPr>
              <a:t>SimpleGEO</a:t>
            </a:r>
            <a:r>
              <a:rPr lang="en-US" altLang="zh-CN" sz="2400" dirty="0">
                <a:solidFill>
                  <a:prstClr val="black"/>
                </a:solidFill>
                <a:latin typeface="Times New Roman" panose="02020603050405020304" pitchFamily="18" charset="0"/>
              </a:rPr>
              <a:t> are used for modeling and visualized data processing.</a:t>
            </a:r>
            <a:endParaRPr lang="zh-CN" altLang="en-US" dirty="0"/>
          </a:p>
        </p:txBody>
      </p:sp>
    </p:spTree>
    <p:custDataLst>
      <p:tags r:id="rId1"/>
    </p:custDataLst>
    <p:extLst>
      <p:ext uri="{BB962C8B-B14F-4D97-AF65-F5344CB8AC3E}">
        <p14:creationId xmlns:p14="http://schemas.microsoft.com/office/powerpoint/2010/main" val="3172357443"/>
      </p:ext>
    </p:extLst>
  </p:cSld>
  <p:clrMapOvr>
    <a:masterClrMapping/>
  </p:clrMapOvr>
  <mc:AlternateContent xmlns:mc="http://schemas.openxmlformats.org/markup-compatibility/2006">
    <mc:Choice xmlns:p14="http://schemas.microsoft.com/office/powerpoint/2010/main" Requires="p14">
      <p:transition spd="slow" p14:dur="2000" advTm="5021"/>
    </mc:Choice>
    <mc:Fallback>
      <p:transition spd="slow" advTm="5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smtClean="0"/>
              <a:t>1.Introduction</a:t>
            </a:r>
            <a:endParaRPr lang="en-US" altLang="zh-CN" dirty="0"/>
          </a:p>
        </p:txBody>
      </p:sp>
    </p:spTree>
    <p:extLst>
      <p:ext uri="{BB962C8B-B14F-4D97-AF65-F5344CB8AC3E}">
        <p14:creationId xmlns:p14="http://schemas.microsoft.com/office/powerpoint/2010/main" val="90224331"/>
      </p:ext>
    </p:extLst>
  </p:cSld>
  <p:clrMapOvr>
    <a:masterClrMapping/>
  </p:clrMapOvr>
  <mc:AlternateContent xmlns:mc="http://schemas.openxmlformats.org/markup-compatibility/2006">
    <mc:Choice xmlns:p14="http://schemas.microsoft.com/office/powerpoint/2010/main" Requires="p14">
      <p:transition spd="slow" p14:dur="2000" advTm="1097"/>
    </mc:Choice>
    <mc:Fallback>
      <p:transition spd="slow" advTm="109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1" y="116632"/>
            <a:ext cx="7726103" cy="576064"/>
          </a:xfrm>
        </p:spPr>
        <p:txBody>
          <a:bodyPr>
            <a:noAutofit/>
          </a:bodyPr>
          <a:lstStyle/>
          <a:p>
            <a:r>
              <a:rPr lang="en-US" altLang="zh-CN" sz="2400" dirty="0" smtClean="0"/>
              <a:t>Purpose</a:t>
            </a:r>
            <a:endParaRPr lang="en-US" sz="2400" dirty="0"/>
          </a:p>
        </p:txBody>
      </p:sp>
      <p:sp>
        <p:nvSpPr>
          <p:cNvPr id="11" name="文本框 10"/>
          <p:cNvSpPr txBox="1"/>
          <p:nvPr/>
        </p:nvSpPr>
        <p:spPr>
          <a:xfrm>
            <a:off x="662255" y="1271513"/>
            <a:ext cx="381642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altLang="zh-CN" sz="2000" dirty="0" smtClean="0"/>
              <a:t>Purpose 1: </a:t>
            </a:r>
          </a:p>
          <a:p>
            <a:pPr algn="just"/>
            <a:r>
              <a:rPr lang="en-US" altLang="zh-CN" sz="2000" dirty="0" smtClean="0"/>
              <a:t>Reduce </a:t>
            </a:r>
            <a:r>
              <a:rPr lang="en-US" altLang="zh-CN" sz="2000" dirty="0"/>
              <a:t>the simulation </a:t>
            </a:r>
            <a:r>
              <a:rPr lang="en-US" altLang="zh-CN" sz="2000" dirty="0" smtClean="0"/>
              <a:t>time for high primary number </a:t>
            </a:r>
            <a:r>
              <a:rPr lang="en-US" altLang="zh-CN" sz="2000" dirty="0"/>
              <a:t>(up to 10</a:t>
            </a:r>
            <a:r>
              <a:rPr lang="en-US" altLang="zh-CN" sz="2000" baseline="30000" dirty="0"/>
              <a:t>8~9</a:t>
            </a:r>
            <a:r>
              <a:rPr lang="en-US" altLang="zh-CN" sz="2000" dirty="0" smtClean="0"/>
              <a:t>). </a:t>
            </a:r>
            <a:endParaRPr lang="zh-CN" altLang="en-US" sz="2000" dirty="0"/>
          </a:p>
        </p:txBody>
      </p:sp>
      <p:sp>
        <p:nvSpPr>
          <p:cNvPr id="14" name="矩形 13"/>
          <p:cNvSpPr/>
          <p:nvPr/>
        </p:nvSpPr>
        <p:spPr>
          <a:xfrm>
            <a:off x="3458182" y="2950278"/>
            <a:ext cx="775024" cy="76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62255" y="2420888"/>
            <a:ext cx="3816424"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altLang="zh-CN" sz="2000" dirty="0" smtClean="0"/>
              <a:t>Purpose 2: </a:t>
            </a:r>
          </a:p>
          <a:p>
            <a:pPr algn="just"/>
            <a:r>
              <a:rPr lang="en-US" altLang="zh-CN" sz="2000" dirty="0"/>
              <a:t>M</a:t>
            </a:r>
            <a:r>
              <a:rPr lang="en-US" altLang="zh-CN" sz="2000" dirty="0" smtClean="0"/>
              <a:t>ake </a:t>
            </a:r>
            <a:r>
              <a:rPr lang="en-US" altLang="zh-CN" sz="2000" dirty="0"/>
              <a:t>the modeling and input file compiling faster and </a:t>
            </a:r>
            <a:r>
              <a:rPr lang="en-US" altLang="zh-CN" sz="2000" dirty="0" smtClean="0"/>
              <a:t>easier.</a:t>
            </a:r>
            <a:endParaRPr lang="zh-CN" altLang="en-US" sz="2000" dirty="0"/>
          </a:p>
        </p:txBody>
      </p:sp>
      <p:sp>
        <p:nvSpPr>
          <p:cNvPr id="6" name="右箭头 5"/>
          <p:cNvSpPr/>
          <p:nvPr/>
        </p:nvSpPr>
        <p:spPr>
          <a:xfrm>
            <a:off x="4690633" y="1618886"/>
            <a:ext cx="432048" cy="432048"/>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6" name="文本框 25"/>
          <p:cNvSpPr txBox="1"/>
          <p:nvPr/>
        </p:nvSpPr>
        <p:spPr>
          <a:xfrm>
            <a:off x="5436094" y="1579289"/>
            <a:ext cx="3024337"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altLang="zh-CN" sz="2000" dirty="0"/>
              <a:t>Multicore FLUKA</a:t>
            </a:r>
            <a:endParaRPr lang="zh-CN" altLang="en-US" sz="2000" dirty="0"/>
          </a:p>
        </p:txBody>
      </p:sp>
      <p:sp>
        <p:nvSpPr>
          <p:cNvPr id="27" name="右箭头 26"/>
          <p:cNvSpPr/>
          <p:nvPr/>
        </p:nvSpPr>
        <p:spPr>
          <a:xfrm>
            <a:off x="4658454" y="2708920"/>
            <a:ext cx="432048" cy="432048"/>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28" name="文本框 27"/>
          <p:cNvSpPr txBox="1"/>
          <p:nvPr/>
        </p:nvSpPr>
        <p:spPr>
          <a:xfrm>
            <a:off x="5403916" y="2708920"/>
            <a:ext cx="3056516"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altLang="zh-CN" sz="2000" dirty="0"/>
              <a:t>Flair </a:t>
            </a:r>
            <a:endParaRPr lang="zh-CN" altLang="en-US" sz="2000" dirty="0"/>
          </a:p>
        </p:txBody>
      </p:sp>
      <p:sp>
        <p:nvSpPr>
          <p:cNvPr id="32" name="矩形 31"/>
          <p:cNvSpPr/>
          <p:nvPr/>
        </p:nvSpPr>
        <p:spPr>
          <a:xfrm>
            <a:off x="3458182" y="5251781"/>
            <a:ext cx="775024" cy="76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662255" y="4428220"/>
            <a:ext cx="381642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altLang="zh-CN" sz="2000" dirty="0" smtClean="0"/>
              <a:t>Purpose 4: </a:t>
            </a:r>
          </a:p>
          <a:p>
            <a:pPr algn="just"/>
            <a:r>
              <a:rPr lang="en-US" altLang="zh-CN" sz="2000" dirty="0"/>
              <a:t>M</a:t>
            </a:r>
            <a:r>
              <a:rPr lang="en-US" altLang="zh-CN" sz="2000" dirty="0" smtClean="0"/>
              <a:t>erge </a:t>
            </a:r>
            <a:r>
              <a:rPr lang="en-US" altLang="zh-CN" sz="2000" dirty="0"/>
              <a:t>multi data to figures</a:t>
            </a:r>
            <a:r>
              <a:rPr lang="en-US" altLang="zh-CN" sz="2000" dirty="0" smtClean="0"/>
              <a:t>.</a:t>
            </a:r>
            <a:endParaRPr lang="zh-CN" altLang="en-US" sz="2000" dirty="0"/>
          </a:p>
        </p:txBody>
      </p:sp>
      <p:sp>
        <p:nvSpPr>
          <p:cNvPr id="34" name="右箭头 33"/>
          <p:cNvSpPr/>
          <p:nvPr/>
        </p:nvSpPr>
        <p:spPr>
          <a:xfrm>
            <a:off x="4658454" y="4581128"/>
            <a:ext cx="432048" cy="432048"/>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5" name="文本框 34"/>
          <p:cNvSpPr txBox="1"/>
          <p:nvPr/>
        </p:nvSpPr>
        <p:spPr>
          <a:xfrm>
            <a:off x="5403916" y="4581128"/>
            <a:ext cx="3056516"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altLang="zh-CN" sz="2000" dirty="0" smtClean="0"/>
              <a:t>Gun plot</a:t>
            </a:r>
            <a:endParaRPr lang="zh-CN" altLang="en-US" sz="2000" dirty="0"/>
          </a:p>
        </p:txBody>
      </p:sp>
      <p:sp>
        <p:nvSpPr>
          <p:cNvPr id="36" name="矩形 35"/>
          <p:cNvSpPr/>
          <p:nvPr/>
        </p:nvSpPr>
        <p:spPr>
          <a:xfrm>
            <a:off x="3446350" y="4060081"/>
            <a:ext cx="775024" cy="7695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650423" y="3530691"/>
            <a:ext cx="381642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altLang="zh-CN" sz="2000" dirty="0" smtClean="0"/>
              <a:t>Purpose 3: </a:t>
            </a:r>
          </a:p>
          <a:p>
            <a:pPr algn="just"/>
            <a:r>
              <a:rPr lang="en-US" altLang="zh-CN" sz="2000" dirty="0" smtClean="0"/>
              <a:t>Visualize the FLUKA output data.</a:t>
            </a:r>
            <a:endParaRPr lang="zh-CN" altLang="en-US" sz="2000" dirty="0"/>
          </a:p>
        </p:txBody>
      </p:sp>
      <p:sp>
        <p:nvSpPr>
          <p:cNvPr id="38" name="右箭头 37"/>
          <p:cNvSpPr/>
          <p:nvPr/>
        </p:nvSpPr>
        <p:spPr>
          <a:xfrm>
            <a:off x="4646622" y="3717032"/>
            <a:ext cx="432048" cy="432048"/>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9" name="文本框 38"/>
          <p:cNvSpPr txBox="1"/>
          <p:nvPr/>
        </p:nvSpPr>
        <p:spPr>
          <a:xfrm>
            <a:off x="5392083" y="3748970"/>
            <a:ext cx="3068349"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altLang="zh-CN" sz="2000" dirty="0" smtClean="0"/>
              <a:t>SimpleGEO+DaVis3D </a:t>
            </a:r>
            <a:endParaRPr lang="zh-CN" altLang="en-US" sz="2000" dirty="0"/>
          </a:p>
        </p:txBody>
      </p:sp>
      <p:sp>
        <p:nvSpPr>
          <p:cNvPr id="40" name="文本框 39"/>
          <p:cNvSpPr txBox="1"/>
          <p:nvPr/>
        </p:nvSpPr>
        <p:spPr>
          <a:xfrm>
            <a:off x="662255" y="5287992"/>
            <a:ext cx="3816424"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n-US" altLang="zh-CN" sz="2000" dirty="0" smtClean="0"/>
              <a:t>Purpose 5: </a:t>
            </a:r>
          </a:p>
          <a:p>
            <a:pPr algn="just"/>
            <a:r>
              <a:rPr lang="en-US" altLang="zh-CN" sz="2000" dirty="0" smtClean="0"/>
              <a:t>Increase the accuracy.</a:t>
            </a:r>
            <a:endParaRPr lang="zh-CN" altLang="en-US" sz="2000" dirty="0"/>
          </a:p>
        </p:txBody>
      </p:sp>
      <p:sp>
        <p:nvSpPr>
          <p:cNvPr id="41" name="右箭头 40"/>
          <p:cNvSpPr/>
          <p:nvPr/>
        </p:nvSpPr>
        <p:spPr>
          <a:xfrm>
            <a:off x="4658454" y="5445224"/>
            <a:ext cx="432048" cy="432048"/>
          </a:xfrm>
          <a:prstGeom prst="rightArrow">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42" name="文本框 41"/>
          <p:cNvSpPr txBox="1"/>
          <p:nvPr/>
        </p:nvSpPr>
        <p:spPr>
          <a:xfrm>
            <a:off x="5392083" y="5495170"/>
            <a:ext cx="3056516" cy="40011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en-US" altLang="zh-CN" sz="2000" dirty="0" smtClean="0"/>
              <a:t>Full </a:t>
            </a:r>
            <a:r>
              <a:rPr lang="en-US" altLang="zh-CN" sz="2000" dirty="0"/>
              <a:t>Beam Line Simulation</a:t>
            </a:r>
            <a:endParaRPr lang="zh-CN" altLang="en-US" sz="2000" dirty="0"/>
          </a:p>
        </p:txBody>
      </p:sp>
    </p:spTree>
    <p:custDataLst>
      <p:tags r:id="rId1"/>
    </p:custDataLst>
    <p:extLst>
      <p:ext uri="{BB962C8B-B14F-4D97-AF65-F5344CB8AC3E}">
        <p14:creationId xmlns:p14="http://schemas.microsoft.com/office/powerpoint/2010/main" val="1168409888"/>
      </p:ext>
    </p:extLst>
  </p:cSld>
  <p:clrMapOvr>
    <a:masterClrMapping/>
  </p:clrMapOvr>
  <mc:AlternateContent xmlns:mc="http://schemas.openxmlformats.org/markup-compatibility/2006">
    <mc:Choice xmlns:p14="http://schemas.microsoft.com/office/powerpoint/2010/main" Requires="p14">
      <p:transition spd="slow" p14:dur="2000" advTm="41456"/>
    </mc:Choice>
    <mc:Fallback>
      <p:transition spd="slow" advTm="414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barn(inVertical)">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6" grpId="0" animBg="1"/>
      <p:bldP spid="26" grpId="0" animBg="1"/>
      <p:bldP spid="27" grpId="0" animBg="1"/>
      <p:bldP spid="28" grpId="0" animBg="1"/>
      <p:bldP spid="33" grpId="0" animBg="1"/>
      <p:bldP spid="34" grpId="0" animBg="1"/>
      <p:bldP spid="35" grpId="0" animBg="1"/>
      <p:bldP spid="37" grpId="0" animBg="1"/>
      <p:bldP spid="38"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idx="1"/>
          </p:nvPr>
        </p:nvSpPr>
        <p:spPr/>
        <p:txBody>
          <a:bodyPr>
            <a:normAutofit/>
          </a:bodyPr>
          <a:lstStyle/>
          <a:p>
            <a:r>
              <a:rPr lang="en-US" altLang="zh-CN" dirty="0"/>
              <a:t>2</a:t>
            </a:r>
            <a:r>
              <a:rPr lang="en-US" altLang="zh-CN" dirty="0" smtClean="0"/>
              <a:t>. Fast </a:t>
            </a:r>
            <a:r>
              <a:rPr lang="en-US" altLang="zh-CN" dirty="0"/>
              <a:t>Radiation </a:t>
            </a:r>
            <a:r>
              <a:rPr lang="en-US" altLang="zh-CN" dirty="0" smtClean="0"/>
              <a:t>Simulation</a:t>
            </a:r>
            <a:endParaRPr lang="en-US" altLang="zh-CN" dirty="0"/>
          </a:p>
        </p:txBody>
      </p:sp>
    </p:spTree>
    <p:extLst>
      <p:ext uri="{BB962C8B-B14F-4D97-AF65-F5344CB8AC3E}">
        <p14:creationId xmlns:p14="http://schemas.microsoft.com/office/powerpoint/2010/main" val="420305353"/>
      </p:ext>
    </p:extLst>
  </p:cSld>
  <p:clrMapOvr>
    <a:masterClrMapping/>
  </p:clrMapOvr>
  <mc:AlternateContent xmlns:mc="http://schemas.openxmlformats.org/markup-compatibility/2006">
    <mc:Choice xmlns:p14="http://schemas.microsoft.com/office/powerpoint/2010/main" Requires="p14">
      <p:transition spd="slow" p14:dur="2000" advTm="5476"/>
    </mc:Choice>
    <mc:Fallback>
      <p:transition spd="slow" advTm="547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116632"/>
            <a:ext cx="7344816" cy="576064"/>
          </a:xfrm>
        </p:spPr>
        <p:txBody>
          <a:bodyPr>
            <a:noAutofit/>
          </a:bodyPr>
          <a:lstStyle/>
          <a:p>
            <a:r>
              <a:rPr lang="en-US" altLang="zh-CN" sz="2400" dirty="0"/>
              <a:t>W</a:t>
            </a:r>
            <a:r>
              <a:rPr lang="en-US" altLang="zh-CN" sz="2400" dirty="0" smtClean="0"/>
              <a:t>ork </a:t>
            </a:r>
            <a:r>
              <a:rPr lang="en-US" altLang="zh-CN" sz="2400" dirty="0"/>
              <a:t>flow of Multicore FLUKA</a:t>
            </a:r>
            <a:endParaRPr lang="zh-CN" altLang="en-US" sz="2400" dirty="0"/>
          </a:p>
        </p:txBody>
      </p:sp>
      <p:pic>
        <p:nvPicPr>
          <p:cNvPr id="12" name="图片 11"/>
          <p:cNvPicPr/>
          <p:nvPr/>
        </p:nvPicPr>
        <p:blipFill>
          <a:blip r:embed="rId3"/>
          <a:stretch>
            <a:fillRect/>
          </a:stretch>
        </p:blipFill>
        <p:spPr>
          <a:xfrm>
            <a:off x="899592" y="1052736"/>
            <a:ext cx="6624736" cy="4392488"/>
          </a:xfrm>
          <a:prstGeom prst="rect">
            <a:avLst/>
          </a:prstGeom>
        </p:spPr>
      </p:pic>
      <p:sp>
        <p:nvSpPr>
          <p:cNvPr id="13" name="文本框 12"/>
          <p:cNvSpPr txBox="1"/>
          <p:nvPr/>
        </p:nvSpPr>
        <p:spPr>
          <a:xfrm>
            <a:off x="2159732" y="6248323"/>
            <a:ext cx="4104456" cy="400110"/>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just"/>
            <a:r>
              <a:rPr lang="en-US" altLang="zh-CN" sz="2000" dirty="0" err="1" smtClean="0"/>
              <a:t>T_Multicore</a:t>
            </a:r>
            <a:r>
              <a:rPr lang="en-US" altLang="zh-CN" sz="2000" dirty="0" smtClean="0"/>
              <a:t> = T0/(4*Node number) </a:t>
            </a:r>
            <a:endParaRPr lang="zh-CN" altLang="en-US" sz="2000" dirty="0"/>
          </a:p>
        </p:txBody>
      </p:sp>
      <p:sp>
        <p:nvSpPr>
          <p:cNvPr id="14" name="右箭头 13"/>
          <p:cNvSpPr/>
          <p:nvPr/>
        </p:nvSpPr>
        <p:spPr>
          <a:xfrm rot="5400000">
            <a:off x="3707904" y="5589240"/>
            <a:ext cx="720080" cy="432048"/>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197111528"/>
      </p:ext>
    </p:extLst>
  </p:cSld>
  <p:clrMapOvr>
    <a:masterClrMapping/>
  </p:clrMapOvr>
  <mc:AlternateContent xmlns:mc="http://schemas.openxmlformats.org/markup-compatibility/2006">
    <mc:Choice xmlns:p14="http://schemas.microsoft.com/office/powerpoint/2010/main" Requires="p14">
      <p:transition spd="slow" p14:dur="2000" advTm="122775"/>
    </mc:Choice>
    <mc:Fallback>
      <p:transition spd="slow" advTm="122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Coding</a:t>
            </a:r>
            <a:endParaRPr lang="zh-CN" altLang="en-US" dirty="0"/>
          </a:p>
        </p:txBody>
      </p:sp>
      <p:sp>
        <p:nvSpPr>
          <p:cNvPr id="3" name="内容占位符 2"/>
          <p:cNvSpPr>
            <a:spLocks noGrp="1"/>
          </p:cNvSpPr>
          <p:nvPr>
            <p:ph idx="1"/>
          </p:nvPr>
        </p:nvSpPr>
        <p:spPr>
          <a:xfrm>
            <a:off x="73968" y="1700808"/>
            <a:ext cx="3779912" cy="771025"/>
          </a:xfrm>
        </p:spPr>
        <p:txBody>
          <a:bodyPr>
            <a:normAutofit fontScale="92500"/>
          </a:bodyPr>
          <a:lstStyle/>
          <a:p>
            <a:r>
              <a:rPr lang="en-US" altLang="zh-CN" dirty="0" err="1" smtClean="0"/>
              <a:t>Python+shell</a:t>
            </a:r>
            <a:r>
              <a:rPr lang="en-US" altLang="zh-CN" dirty="0" smtClean="0"/>
              <a:t> scripts </a:t>
            </a:r>
            <a:endParaRPr lang="zh-CN" altLang="en-US" dirty="0"/>
          </a:p>
        </p:txBody>
      </p:sp>
      <p:pic>
        <p:nvPicPr>
          <p:cNvPr id="4" name="图片 3"/>
          <p:cNvPicPr>
            <a:picLocks noChangeAspect="1"/>
          </p:cNvPicPr>
          <p:nvPr/>
        </p:nvPicPr>
        <p:blipFill>
          <a:blip r:embed="rId3"/>
          <a:stretch>
            <a:fillRect/>
          </a:stretch>
        </p:blipFill>
        <p:spPr>
          <a:xfrm>
            <a:off x="3853880" y="1628800"/>
            <a:ext cx="4957773" cy="2263861"/>
          </a:xfrm>
          <a:prstGeom prst="rect">
            <a:avLst/>
          </a:prstGeom>
        </p:spPr>
      </p:pic>
      <p:sp>
        <p:nvSpPr>
          <p:cNvPr id="5" name="内容占位符 2"/>
          <p:cNvSpPr txBox="1">
            <a:spLocks/>
          </p:cNvSpPr>
          <p:nvPr/>
        </p:nvSpPr>
        <p:spPr>
          <a:xfrm>
            <a:off x="1115616" y="4221088"/>
            <a:ext cx="6912768" cy="1655812"/>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a:lstStyle>
          <a:p>
            <a:r>
              <a:rPr lang="en-US" altLang="zh-CN" dirty="0"/>
              <a:t>**.</a:t>
            </a:r>
            <a:r>
              <a:rPr lang="en-US" altLang="zh-CN" dirty="0" err="1"/>
              <a:t>inp</a:t>
            </a:r>
            <a:r>
              <a:rPr lang="en-US" altLang="zh-CN" dirty="0"/>
              <a:t>: input file </a:t>
            </a:r>
          </a:p>
          <a:p>
            <a:r>
              <a:rPr lang="en-US" altLang="zh-CN" dirty="0"/>
              <a:t>FlukaMulticoreRun.py: The main program</a:t>
            </a:r>
          </a:p>
          <a:p>
            <a:r>
              <a:rPr lang="en-US" altLang="zh-CN" dirty="0"/>
              <a:t>rtfluka.sh: shell scrip, change the random number</a:t>
            </a:r>
          </a:p>
          <a:p>
            <a:r>
              <a:rPr lang="en-US" altLang="zh-CN" dirty="0"/>
              <a:t>CopyFiles.py DeleteAll.py: Auxiliary </a:t>
            </a:r>
            <a:r>
              <a:rPr lang="en-US" altLang="zh-CN" dirty="0" smtClean="0"/>
              <a:t>functions </a:t>
            </a:r>
            <a:r>
              <a:rPr lang="en-US" altLang="zh-CN" dirty="0"/>
              <a:t>deal with files </a:t>
            </a:r>
            <a:endParaRPr lang="zh-CN" altLang="en-US" dirty="0"/>
          </a:p>
        </p:txBody>
      </p:sp>
    </p:spTree>
    <p:custDataLst>
      <p:tags r:id="rId1"/>
    </p:custDataLst>
    <p:extLst>
      <p:ext uri="{BB962C8B-B14F-4D97-AF65-F5344CB8AC3E}">
        <p14:creationId xmlns:p14="http://schemas.microsoft.com/office/powerpoint/2010/main" val="1911146508"/>
      </p:ext>
    </p:extLst>
  </p:cSld>
  <p:clrMapOvr>
    <a:masterClrMapping/>
  </p:clrMapOvr>
  <mc:AlternateContent xmlns:mc="http://schemas.openxmlformats.org/markup-compatibility/2006">
    <mc:Choice xmlns:p14="http://schemas.microsoft.com/office/powerpoint/2010/main" Requires="p14">
      <p:transition spd="slow" p14:dur="2000" advTm="22860"/>
    </mc:Choice>
    <mc:Fallback>
      <p:transition spd="slow" advTm="22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3848" y="997598"/>
            <a:ext cx="8264736" cy="1050398"/>
          </a:xfrm>
        </p:spPr>
        <p:txBody>
          <a:bodyPr>
            <a:normAutofit fontScale="90000"/>
          </a:bodyPr>
          <a:lstStyle/>
          <a:p>
            <a:r>
              <a:rPr lang="en-US" altLang="zh-CN" dirty="0" smtClean="0"/>
              <a:t>Specification of FlukaMulticoreRun.py</a:t>
            </a:r>
            <a:r>
              <a:rPr lang="zh-CN" altLang="en-US" dirty="0"/>
              <a:t/>
            </a:r>
            <a:br>
              <a:rPr lang="zh-CN" altLang="en-US" dirty="0"/>
            </a:br>
            <a:r>
              <a:rPr lang="en-US" altLang="zh-CN" dirty="0" smtClean="0"/>
              <a:t> </a:t>
            </a:r>
            <a:endParaRPr lang="zh-CN" altLang="en-US" dirty="0"/>
          </a:p>
        </p:txBody>
      </p:sp>
      <p:sp>
        <p:nvSpPr>
          <p:cNvPr id="3" name="内容占位符 2"/>
          <p:cNvSpPr>
            <a:spLocks noGrp="1"/>
          </p:cNvSpPr>
          <p:nvPr>
            <p:ph idx="1"/>
          </p:nvPr>
        </p:nvSpPr>
        <p:spPr>
          <a:xfrm>
            <a:off x="4917989" y="1989166"/>
            <a:ext cx="3348681" cy="3146611"/>
          </a:xfrm>
        </p:spPr>
        <p:txBody>
          <a:bodyPr/>
          <a:lstStyle/>
          <a:p>
            <a:r>
              <a:rPr lang="en-US" altLang="zh-CN" dirty="0" smtClean="0"/>
              <a:t>Variables in rectangle should be changed to your settings </a:t>
            </a:r>
            <a:endParaRPr lang="zh-CN" altLang="en-US" dirty="0"/>
          </a:p>
        </p:txBody>
      </p:sp>
      <p:pic>
        <p:nvPicPr>
          <p:cNvPr id="4" name="图片 3"/>
          <p:cNvPicPr>
            <a:picLocks noChangeAspect="1"/>
          </p:cNvPicPr>
          <p:nvPr/>
        </p:nvPicPr>
        <p:blipFill>
          <a:blip r:embed="rId2"/>
          <a:stretch>
            <a:fillRect/>
          </a:stretch>
        </p:blipFill>
        <p:spPr>
          <a:xfrm>
            <a:off x="771912" y="1634044"/>
            <a:ext cx="3664165" cy="4157918"/>
          </a:xfrm>
          <a:prstGeom prst="rect">
            <a:avLst/>
          </a:prstGeom>
        </p:spPr>
      </p:pic>
      <p:sp>
        <p:nvSpPr>
          <p:cNvPr id="5" name="矩形 4"/>
          <p:cNvSpPr/>
          <p:nvPr/>
        </p:nvSpPr>
        <p:spPr>
          <a:xfrm>
            <a:off x="629808" y="3310066"/>
            <a:ext cx="3101933" cy="136542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noFill/>
            </a:endParaRPr>
          </a:p>
        </p:txBody>
      </p:sp>
      <p:sp>
        <p:nvSpPr>
          <p:cNvPr id="6" name="标题 1"/>
          <p:cNvSpPr txBox="1">
            <a:spLocks/>
          </p:cNvSpPr>
          <p:nvPr/>
        </p:nvSpPr>
        <p:spPr>
          <a:xfrm>
            <a:off x="899592" y="116632"/>
            <a:ext cx="6192688" cy="576064"/>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3600" b="1" kern="1200">
                <a:solidFill>
                  <a:schemeClr val="bg1"/>
                </a:solidFill>
                <a:latin typeface="+mj-lt"/>
                <a:ea typeface="+mj-ea"/>
                <a:cs typeface="+mj-cs"/>
              </a:defRPr>
            </a:lvl1pPr>
          </a:lstStyle>
          <a:p>
            <a:r>
              <a:rPr lang="en-US" altLang="zh-CN" smtClean="0"/>
              <a:t>Coding</a:t>
            </a:r>
            <a:endParaRPr lang="zh-CN" altLang="en-US" dirty="0"/>
          </a:p>
        </p:txBody>
      </p:sp>
    </p:spTree>
    <p:extLst>
      <p:ext uri="{BB962C8B-B14F-4D97-AF65-F5344CB8AC3E}">
        <p14:creationId xmlns:p14="http://schemas.microsoft.com/office/powerpoint/2010/main" val="621244777"/>
      </p:ext>
    </p:extLst>
  </p:cSld>
  <p:clrMapOvr>
    <a:masterClrMapping/>
  </p:clrMapOvr>
  <mc:AlternateContent xmlns:mc="http://schemas.openxmlformats.org/markup-compatibility/2006">
    <mc:Choice xmlns:p14="http://schemas.microsoft.com/office/powerpoint/2010/main" Requires="p14">
      <p:transition spd="slow" p14:dur="2000" advTm="7540"/>
    </mc:Choice>
    <mc:Fallback>
      <p:transition spd="slow" advTm="754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9.4|1.2|10.9|1|2.5|1.9|6.5|0.9|2.9"/>
</p:tagLst>
</file>

<file path=ppt/tags/tag10.xml><?xml version="1.0" encoding="utf-8"?>
<p:tagLst xmlns:a="http://schemas.openxmlformats.org/drawingml/2006/main" xmlns:r="http://schemas.openxmlformats.org/officeDocument/2006/relationships" xmlns:p="http://schemas.openxmlformats.org/presentationml/2006/main">
  <p:tag name="TIMING" val="|1.3|1.5"/>
</p:tagLst>
</file>

<file path=ppt/tags/tag11.xml><?xml version="1.0" encoding="utf-8"?>
<p:tagLst xmlns:a="http://schemas.openxmlformats.org/drawingml/2006/main" xmlns:r="http://schemas.openxmlformats.org/officeDocument/2006/relationships" xmlns:p="http://schemas.openxmlformats.org/presentationml/2006/main">
  <p:tag name="TIMING" val="|1.6|3.1"/>
</p:tagLst>
</file>

<file path=ppt/tags/tag12.xml><?xml version="1.0" encoding="utf-8"?>
<p:tagLst xmlns:a="http://schemas.openxmlformats.org/drawingml/2006/main" xmlns:r="http://schemas.openxmlformats.org/officeDocument/2006/relationships" xmlns:p="http://schemas.openxmlformats.org/presentationml/2006/main">
  <p:tag name="TIMING" val="|2.9"/>
</p:tagLst>
</file>

<file path=ppt/tags/tag13.xml><?xml version="1.0" encoding="utf-8"?>
<p:tagLst xmlns:a="http://schemas.openxmlformats.org/drawingml/2006/main" xmlns:r="http://schemas.openxmlformats.org/officeDocument/2006/relationships" xmlns:p="http://schemas.openxmlformats.org/presentationml/2006/main">
  <p:tag name="TIMING" val="|0.4|1.8|1.5|0.5"/>
</p:tagLst>
</file>

<file path=ppt/tags/tag2.xml><?xml version="1.0" encoding="utf-8"?>
<p:tagLst xmlns:a="http://schemas.openxmlformats.org/drawingml/2006/main" xmlns:r="http://schemas.openxmlformats.org/officeDocument/2006/relationships" xmlns:p="http://schemas.openxmlformats.org/presentationml/2006/main">
  <p:tag name="TIMING" val="|100.3"/>
</p:tagLst>
</file>

<file path=ppt/tags/tag3.xml><?xml version="1.0" encoding="utf-8"?>
<p:tagLst xmlns:a="http://schemas.openxmlformats.org/drawingml/2006/main" xmlns:r="http://schemas.openxmlformats.org/officeDocument/2006/relationships" xmlns:p="http://schemas.openxmlformats.org/presentationml/2006/main">
  <p:tag name="TIMING" val="|4|0.7"/>
</p:tagLst>
</file>

<file path=ppt/tags/tag4.xml><?xml version="1.0" encoding="utf-8"?>
<p:tagLst xmlns:a="http://schemas.openxmlformats.org/drawingml/2006/main" xmlns:r="http://schemas.openxmlformats.org/officeDocument/2006/relationships" xmlns:p="http://schemas.openxmlformats.org/presentationml/2006/main">
  <p:tag name="TIMING" val="|28.8|4.1|16.6|12.8"/>
</p:tagLst>
</file>

<file path=ppt/tags/tag5.xml><?xml version="1.0" encoding="utf-8"?>
<p:tagLst xmlns:a="http://schemas.openxmlformats.org/drawingml/2006/main" xmlns:r="http://schemas.openxmlformats.org/officeDocument/2006/relationships" xmlns:p="http://schemas.openxmlformats.org/presentationml/2006/main">
  <p:tag name="TIMING" val="|9.2|10.2|17.3"/>
</p:tagLst>
</file>

<file path=ppt/tags/tag6.xml><?xml version="1.0" encoding="utf-8"?>
<p:tagLst xmlns:a="http://schemas.openxmlformats.org/drawingml/2006/main" xmlns:r="http://schemas.openxmlformats.org/officeDocument/2006/relationships" xmlns:p="http://schemas.openxmlformats.org/presentationml/2006/main">
  <p:tag name="TIMING" val="|1.6|2|0.6|0.4|0.6|20.9|2"/>
</p:tagLst>
</file>

<file path=ppt/tags/tag7.xml><?xml version="1.0" encoding="utf-8"?>
<p:tagLst xmlns:a="http://schemas.openxmlformats.org/drawingml/2006/main" xmlns:r="http://schemas.openxmlformats.org/officeDocument/2006/relationships" xmlns:p="http://schemas.openxmlformats.org/presentationml/2006/main">
  <p:tag name="TIMING" val="|4.7|4.3|5.2"/>
</p:tagLst>
</file>

<file path=ppt/tags/tag8.xml><?xml version="1.0" encoding="utf-8"?>
<p:tagLst xmlns:a="http://schemas.openxmlformats.org/drawingml/2006/main" xmlns:r="http://schemas.openxmlformats.org/officeDocument/2006/relationships" xmlns:p="http://schemas.openxmlformats.org/presentationml/2006/main">
  <p:tag name="TIMING" val="|24.7"/>
</p:tagLst>
</file>

<file path=ppt/tags/tag9.xml><?xml version="1.0" encoding="utf-8"?>
<p:tagLst xmlns:a="http://schemas.openxmlformats.org/drawingml/2006/main" xmlns:r="http://schemas.openxmlformats.org/officeDocument/2006/relationships" xmlns:p="http://schemas.openxmlformats.org/presentationml/2006/main">
  <p:tag name="TIMING" val="|2|14.1|0.8|1.2|0.6|12.3|23.9|0.9|0.7|8|15.5|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22057</TotalTime>
  <Words>910</Words>
  <Application>Microsoft Office PowerPoint</Application>
  <PresentationFormat>全屏显示(4:3)</PresentationFormat>
  <Paragraphs>165</Paragraphs>
  <Slides>30</Slides>
  <Notes>0</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30</vt:i4>
      </vt:variant>
    </vt:vector>
  </HeadingPairs>
  <TitlesOfParts>
    <vt:vector size="38" baseType="lpstr">
      <vt:lpstr>黑体</vt:lpstr>
      <vt:lpstr>宋体</vt:lpstr>
      <vt:lpstr>Arial</vt:lpstr>
      <vt:lpstr>Calibri</vt:lpstr>
      <vt:lpstr>Cambria</vt:lpstr>
      <vt:lpstr>Times New Roman</vt:lpstr>
      <vt:lpstr>Wingdings 3</vt:lpstr>
      <vt:lpstr>Office 主题</vt:lpstr>
      <vt:lpstr>Fast Radiation Simulation and Visualized Data Processing Method</vt:lpstr>
      <vt:lpstr>Abstract</vt:lpstr>
      <vt:lpstr>Contents</vt:lpstr>
      <vt:lpstr>PowerPoint 演示文稿</vt:lpstr>
      <vt:lpstr>Purpose</vt:lpstr>
      <vt:lpstr>PowerPoint 演示文稿</vt:lpstr>
      <vt:lpstr>Work flow of Multicore FLUKA</vt:lpstr>
      <vt:lpstr>Coding</vt:lpstr>
      <vt:lpstr>Specification of FlukaMulticoreRun.py  </vt:lpstr>
      <vt:lpstr>Verification</vt:lpstr>
      <vt:lpstr>PowerPoint 演示文稿</vt:lpstr>
      <vt:lpstr>3D SimpleGEO geometry of proton therapy facility</vt:lpstr>
      <vt:lpstr>FLAIR geometry of proton therapy facility</vt:lpstr>
      <vt:lpstr>The Degrader Model</vt:lpstr>
      <vt:lpstr>PowerPoint 演示文稿</vt:lpstr>
      <vt:lpstr>The video display of DaVis3D</vt:lpstr>
      <vt:lpstr>Profiles</vt:lpstr>
      <vt:lpstr>Degrader &amp; collimator and beam shape</vt:lpstr>
      <vt:lpstr>Degrader &amp; collimator and beam shape</vt:lpstr>
      <vt:lpstr>Efficiency</vt:lpstr>
      <vt:lpstr>Simple GEO + DaVis3D</vt:lpstr>
      <vt:lpstr>PowerPoint 演示文稿</vt:lpstr>
      <vt:lpstr>Fix beam treatment room</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QiuWeiqiang</dc:creator>
  <cp:lastModifiedBy>汪金龙</cp:lastModifiedBy>
  <cp:revision>1484</cp:revision>
  <cp:lastPrinted>2015-08-11T13:33:31Z</cp:lastPrinted>
  <dcterms:created xsi:type="dcterms:W3CDTF">2013-12-18T08:09:08Z</dcterms:created>
  <dcterms:modified xsi:type="dcterms:W3CDTF">2016-09-20T05:36:10Z</dcterms:modified>
</cp:coreProperties>
</file>