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828" r:id="rId2"/>
    <p:sldMasterId id="2147483840" r:id="rId3"/>
  </p:sldMasterIdLst>
  <p:notesMasterIdLst>
    <p:notesMasterId r:id="rId49"/>
  </p:notesMasterIdLst>
  <p:sldIdLst>
    <p:sldId id="327" r:id="rId4"/>
    <p:sldId id="421" r:id="rId5"/>
    <p:sldId id="676" r:id="rId6"/>
    <p:sldId id="539" r:id="rId7"/>
    <p:sldId id="413" r:id="rId8"/>
    <p:sldId id="427" r:id="rId9"/>
    <p:sldId id="429" r:id="rId10"/>
    <p:sldId id="428" r:id="rId11"/>
    <p:sldId id="654" r:id="rId12"/>
    <p:sldId id="642" r:id="rId13"/>
    <p:sldId id="646" r:id="rId14"/>
    <p:sldId id="538" r:id="rId15"/>
    <p:sldId id="647" r:id="rId16"/>
    <p:sldId id="648" r:id="rId17"/>
    <p:sldId id="432" r:id="rId18"/>
    <p:sldId id="540" r:id="rId19"/>
    <p:sldId id="522" r:id="rId20"/>
    <p:sldId id="523" r:id="rId21"/>
    <p:sldId id="527" r:id="rId22"/>
    <p:sldId id="528" r:id="rId23"/>
    <p:sldId id="529" r:id="rId24"/>
    <p:sldId id="649" r:id="rId25"/>
    <p:sldId id="650" r:id="rId26"/>
    <p:sldId id="651" r:id="rId27"/>
    <p:sldId id="655" r:id="rId28"/>
    <p:sldId id="660" r:id="rId29"/>
    <p:sldId id="661" r:id="rId30"/>
    <p:sldId id="662" r:id="rId31"/>
    <p:sldId id="663" r:id="rId32"/>
    <p:sldId id="674" r:id="rId33"/>
    <p:sldId id="670" r:id="rId34"/>
    <p:sldId id="671" r:id="rId35"/>
    <p:sldId id="664" r:id="rId36"/>
    <p:sldId id="675" r:id="rId37"/>
    <p:sldId id="665" r:id="rId38"/>
    <p:sldId id="673" r:id="rId39"/>
    <p:sldId id="659" r:id="rId40"/>
    <p:sldId id="666" r:id="rId41"/>
    <p:sldId id="667" r:id="rId42"/>
    <p:sldId id="668" r:id="rId43"/>
    <p:sldId id="669" r:id="rId44"/>
    <p:sldId id="656" r:id="rId45"/>
    <p:sldId id="657" r:id="rId46"/>
    <p:sldId id="641" r:id="rId47"/>
    <p:sldId id="337" r:id="rId4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D88"/>
    <a:srgbClr val="0000FF"/>
    <a:srgbClr val="BFBFBF"/>
    <a:srgbClr val="1F497D"/>
    <a:srgbClr val="C1CCDB"/>
    <a:srgbClr val="CACACA"/>
    <a:srgbClr val="7A8DBF"/>
    <a:srgbClr val="7A953F"/>
    <a:srgbClr val="4BC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8" autoAdjust="0"/>
    <p:restoredTop sz="91171" autoAdjust="0"/>
  </p:normalViewPr>
  <p:slideViewPr>
    <p:cSldViewPr>
      <p:cViewPr varScale="1">
        <p:scale>
          <a:sx n="81" d="100"/>
          <a:sy n="81" d="100"/>
        </p:scale>
        <p:origin x="2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ijian\Desktop\&#27963;&#24230;&#32467;&#26524;&#23545;&#27604;-&#19968;&#22238;&#36335;&#27963;&#21270;&#20135;&#29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ijian\Desktop\&#27963;&#24230;&#32467;&#26524;&#23545;&#27604;-&#19968;&#22238;&#36335;&#27963;&#21270;&#20135;&#29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30436821046387"/>
          <c:y val="0.1279208944828823"/>
          <c:w val="0.84396498497514827"/>
          <c:h val="0.66551073386173509"/>
        </c:manualLayout>
      </c:layout>
      <c:barChart>
        <c:barDir val="col"/>
        <c:grouping val="clustered"/>
        <c:varyColors val="0"/>
        <c:ser>
          <c:idx val="2"/>
          <c:order val="0"/>
          <c:tx>
            <c:strRef>
              <c:f>'[活度结果对比-一回路活化产物.xlsx]Sheet1'!$H$1</c:f>
              <c:strCache>
                <c:ptCount val="1"/>
                <c:pt idx="0">
                  <c:v>cosSHIELD</c:v>
                </c:pt>
              </c:strCache>
            </c:strRef>
          </c:tx>
          <c:spPr>
            <a:solidFill>
              <a:srgbClr val="A5A5A5"/>
            </a:solidFill>
            <a:ln w="19050">
              <a:noFill/>
            </a:ln>
          </c:spPr>
          <c:invertIfNegative val="0"/>
          <c:cat>
            <c:strRef>
              <c:f>'[活度结果对比-一回路活化产物.xlsx]Sheet1'!$B$2:$B$27</c:f>
              <c:strCache>
                <c:ptCount val="25"/>
                <c:pt idx="1">
                  <c:v>I-131</c:v>
                </c:pt>
                <c:pt idx="2">
                  <c:v>I-132</c:v>
                </c:pt>
                <c:pt idx="3">
                  <c:v>I-133</c:v>
                </c:pt>
                <c:pt idx="4">
                  <c:v>I-134</c:v>
                </c:pt>
                <c:pt idx="5">
                  <c:v>Cs-134</c:v>
                </c:pt>
                <c:pt idx="6">
                  <c:v>I-135</c:v>
                </c:pt>
                <c:pt idx="7">
                  <c:v>Cs-137</c:v>
                </c:pt>
                <c:pt idx="8">
                  <c:v>Ba-137m</c:v>
                </c:pt>
                <c:pt idx="9">
                  <c:v>Te-131m</c:v>
                </c:pt>
                <c:pt idx="10">
                  <c:v>Te-131</c:v>
                </c:pt>
                <c:pt idx="11">
                  <c:v>Te-132</c:v>
                </c:pt>
                <c:pt idx="12">
                  <c:v>Ru-103</c:v>
                </c:pt>
                <c:pt idx="13">
                  <c:v>Rh-103m</c:v>
                </c:pt>
                <c:pt idx="14">
                  <c:v>Rh-106</c:v>
                </c:pt>
                <c:pt idx="15">
                  <c:v>Mo-99</c:v>
                </c:pt>
                <c:pt idx="16">
                  <c:v>Tc-99m</c:v>
                </c:pt>
                <c:pt idx="17">
                  <c:v>Kr-85m</c:v>
                </c:pt>
                <c:pt idx="18">
                  <c:v>Kr-85</c:v>
                </c:pt>
                <c:pt idx="19">
                  <c:v>Kr-87</c:v>
                </c:pt>
                <c:pt idx="20">
                  <c:v>Kr-88</c:v>
                </c:pt>
                <c:pt idx="21">
                  <c:v>Rb-88</c:v>
                </c:pt>
                <c:pt idx="22">
                  <c:v>Xe-138</c:v>
                </c:pt>
                <c:pt idx="23">
                  <c:v>Sr-89</c:v>
                </c:pt>
                <c:pt idx="24">
                  <c:v>Sr-90</c:v>
                </c:pt>
              </c:strCache>
            </c:strRef>
          </c:cat>
          <c:val>
            <c:numRef>
              <c:f>'[活度结果对比-一回路活化产物.xlsx]Sheet1'!$H$2:$H$27</c:f>
              <c:numCache>
                <c:formatCode>0.00000E+00</c:formatCode>
                <c:ptCount val="26"/>
                <c:pt idx="1">
                  <c:v>26578.838797814162</c:v>
                </c:pt>
                <c:pt idx="2">
                  <c:v>8795.5874316939735</c:v>
                </c:pt>
                <c:pt idx="3">
                  <c:v>41000.245901639268</c:v>
                </c:pt>
                <c:pt idx="4">
                  <c:v>11512.459016393423</c:v>
                </c:pt>
                <c:pt idx="5">
                  <c:v>10254.863387978125</c:v>
                </c:pt>
                <c:pt idx="6">
                  <c:v>26277.581967213064</c:v>
                </c:pt>
                <c:pt idx="7">
                  <c:v>7255.437158469932</c:v>
                </c:pt>
                <c:pt idx="8">
                  <c:v>10939.767759562823</c:v>
                </c:pt>
                <c:pt idx="9">
                  <c:v>309.68292349726721</c:v>
                </c:pt>
                <c:pt idx="10">
                  <c:v>161.45546448087401</c:v>
                </c:pt>
                <c:pt idx="11">
                  <c:v>2838.8907103825086</c:v>
                </c:pt>
                <c:pt idx="12">
                  <c:v>5.0312418032786796</c:v>
                </c:pt>
                <c:pt idx="13">
                  <c:v>8.697021857923481</c:v>
                </c:pt>
                <c:pt idx="14">
                  <c:v>4.3107021857923415</c:v>
                </c:pt>
                <c:pt idx="15">
                  <c:v>7255.437158469932</c:v>
                </c:pt>
                <c:pt idx="16">
                  <c:v>7253.9207650273102</c:v>
                </c:pt>
                <c:pt idx="17">
                  <c:v>20466.762295081931</c:v>
                </c:pt>
                <c:pt idx="18">
                  <c:v>212744.94535519087</c:v>
                </c:pt>
                <c:pt idx="19">
                  <c:v>11348.18306010927</c:v>
                </c:pt>
                <c:pt idx="20">
                  <c:v>37850.696721311411</c:v>
                </c:pt>
                <c:pt idx="21">
                  <c:v>37169.330601092828</c:v>
                </c:pt>
                <c:pt idx="22">
                  <c:v>11662.581967213095</c:v>
                </c:pt>
                <c:pt idx="23">
                  <c:v>21.444330601092858</c:v>
                </c:pt>
                <c:pt idx="24">
                  <c:v>1.9024672131147509</c:v>
                </c:pt>
              </c:numCache>
            </c:numRef>
          </c:val>
        </c:ser>
        <c:ser>
          <c:idx val="3"/>
          <c:order val="1"/>
          <c:tx>
            <c:strRef>
              <c:f>'[活度结果对比-一回路活化产物.xlsx]Sheet1'!$I$1</c:f>
              <c:strCache>
                <c:ptCount val="1"/>
                <c:pt idx="0">
                  <c:v>DCD</c:v>
                </c:pt>
              </c:strCache>
            </c:strRef>
          </c:tx>
          <c:spPr>
            <a:solidFill>
              <a:srgbClr val="FFCD2F"/>
            </a:solidFill>
            <a:ln w="19050">
              <a:noFill/>
            </a:ln>
          </c:spPr>
          <c:invertIfNegative val="0"/>
          <c:cat>
            <c:strRef>
              <c:f>'[活度结果对比-一回路活化产物.xlsx]Sheet1'!$B$2:$B$27</c:f>
              <c:strCache>
                <c:ptCount val="25"/>
                <c:pt idx="1">
                  <c:v>I-131</c:v>
                </c:pt>
                <c:pt idx="2">
                  <c:v>I-132</c:v>
                </c:pt>
                <c:pt idx="3">
                  <c:v>I-133</c:v>
                </c:pt>
                <c:pt idx="4">
                  <c:v>I-134</c:v>
                </c:pt>
                <c:pt idx="5">
                  <c:v>Cs-134</c:v>
                </c:pt>
                <c:pt idx="6">
                  <c:v>I-135</c:v>
                </c:pt>
                <c:pt idx="7">
                  <c:v>Cs-137</c:v>
                </c:pt>
                <c:pt idx="8">
                  <c:v>Ba-137m</c:v>
                </c:pt>
                <c:pt idx="9">
                  <c:v>Te-131m</c:v>
                </c:pt>
                <c:pt idx="10">
                  <c:v>Te-131</c:v>
                </c:pt>
                <c:pt idx="11">
                  <c:v>Te-132</c:v>
                </c:pt>
                <c:pt idx="12">
                  <c:v>Ru-103</c:v>
                </c:pt>
                <c:pt idx="13">
                  <c:v>Rh-103m</c:v>
                </c:pt>
                <c:pt idx="14">
                  <c:v>Rh-106</c:v>
                </c:pt>
                <c:pt idx="15">
                  <c:v>Mo-99</c:v>
                </c:pt>
                <c:pt idx="16">
                  <c:v>Tc-99m</c:v>
                </c:pt>
                <c:pt idx="17">
                  <c:v>Kr-85m</c:v>
                </c:pt>
                <c:pt idx="18">
                  <c:v>Kr-85</c:v>
                </c:pt>
                <c:pt idx="19">
                  <c:v>Kr-87</c:v>
                </c:pt>
                <c:pt idx="20">
                  <c:v>Kr-88</c:v>
                </c:pt>
                <c:pt idx="21">
                  <c:v>Rb-88</c:v>
                </c:pt>
                <c:pt idx="22">
                  <c:v>Xe-138</c:v>
                </c:pt>
                <c:pt idx="23">
                  <c:v>Sr-89</c:v>
                </c:pt>
                <c:pt idx="24">
                  <c:v>Sr-90</c:v>
                </c:pt>
              </c:strCache>
            </c:strRef>
          </c:cat>
          <c:val>
            <c:numRef>
              <c:f>'[活度结果对比-一回路活化产物.xlsx]Sheet1'!$I$2:$I$27</c:f>
              <c:numCache>
                <c:formatCode>0.00E+00</c:formatCode>
                <c:ptCount val="26"/>
                <c:pt idx="1">
                  <c:v>26300</c:v>
                </c:pt>
                <c:pt idx="2">
                  <c:v>34800</c:v>
                </c:pt>
                <c:pt idx="3">
                  <c:v>48100</c:v>
                </c:pt>
                <c:pt idx="4">
                  <c:v>8140</c:v>
                </c:pt>
                <c:pt idx="5">
                  <c:v>25500</c:v>
                </c:pt>
                <c:pt idx="6">
                  <c:v>28900</c:v>
                </c:pt>
                <c:pt idx="7">
                  <c:v>18500</c:v>
                </c:pt>
                <c:pt idx="8">
                  <c:v>17400</c:v>
                </c:pt>
                <c:pt idx="9">
                  <c:v>248</c:v>
                </c:pt>
                <c:pt idx="10">
                  <c:v>159</c:v>
                </c:pt>
                <c:pt idx="11">
                  <c:v>2920</c:v>
                </c:pt>
                <c:pt idx="12">
                  <c:v>5.18</c:v>
                </c:pt>
                <c:pt idx="13">
                  <c:v>5.18</c:v>
                </c:pt>
                <c:pt idx="14">
                  <c:v>1.67</c:v>
                </c:pt>
                <c:pt idx="15">
                  <c:v>7770</c:v>
                </c:pt>
                <c:pt idx="16">
                  <c:v>7400</c:v>
                </c:pt>
                <c:pt idx="17">
                  <c:v>31100</c:v>
                </c:pt>
                <c:pt idx="18">
                  <c:v>111000</c:v>
                </c:pt>
                <c:pt idx="19">
                  <c:v>17400</c:v>
                </c:pt>
                <c:pt idx="20">
                  <c:v>55500</c:v>
                </c:pt>
                <c:pt idx="21">
                  <c:v>55500</c:v>
                </c:pt>
                <c:pt idx="22">
                  <c:v>9250</c:v>
                </c:pt>
                <c:pt idx="23">
                  <c:v>40.700000000000003</c:v>
                </c:pt>
                <c:pt idx="24">
                  <c:v>1.81</c:v>
                </c:pt>
              </c:numCache>
            </c:numRef>
          </c:val>
        </c:ser>
        <c:dLbls>
          <c:showLegendKey val="0"/>
          <c:showVal val="0"/>
          <c:showCatName val="0"/>
          <c:showSerName val="0"/>
          <c:showPercent val="0"/>
          <c:showBubbleSize val="0"/>
        </c:dLbls>
        <c:gapWidth val="150"/>
        <c:axId val="1235712768"/>
        <c:axId val="1235705696"/>
      </c:barChart>
      <c:catAx>
        <c:axId val="1235712768"/>
        <c:scaling>
          <c:orientation val="minMax"/>
        </c:scaling>
        <c:delete val="0"/>
        <c:axPos val="b"/>
        <c:numFmt formatCode="General" sourceLinked="0"/>
        <c:majorTickMark val="out"/>
        <c:minorTickMark val="none"/>
        <c:tickLblPos val="nextTo"/>
        <c:txPr>
          <a:bodyPr/>
          <a:lstStyle/>
          <a:p>
            <a:pPr>
              <a:defRPr sz="900">
                <a:latin typeface="+mn-lt"/>
              </a:defRPr>
            </a:pPr>
            <a:endParaRPr lang="zh-CN"/>
          </a:p>
        </c:txPr>
        <c:crossAx val="1235705696"/>
        <c:crossesAt val="0.1"/>
        <c:auto val="1"/>
        <c:lblAlgn val="ctr"/>
        <c:lblOffset val="100"/>
        <c:noMultiLvlLbl val="0"/>
      </c:catAx>
      <c:valAx>
        <c:axId val="1235705696"/>
        <c:scaling>
          <c:logBase val="10"/>
          <c:orientation val="minMax"/>
          <c:min val="0.1"/>
        </c:scaling>
        <c:delete val="0"/>
        <c:axPos val="l"/>
        <c:majorGridlines/>
        <c:numFmt formatCode="0.0E+0" sourceLinked="0"/>
        <c:majorTickMark val="out"/>
        <c:minorTickMark val="none"/>
        <c:tickLblPos val="nextTo"/>
        <c:crossAx val="1235712768"/>
        <c:crosses val="autoZero"/>
        <c:crossBetween val="midCat"/>
        <c:majorUnit val="100"/>
      </c:valAx>
    </c:plotArea>
    <c:legend>
      <c:legendPos val="t"/>
      <c:layout>
        <c:manualLayout>
          <c:xMode val="edge"/>
          <c:yMode val="edge"/>
          <c:x val="0.75014631220378014"/>
          <c:y val="4.6451762233037638E-2"/>
          <c:w val="0.20544074298219173"/>
          <c:h val="8.5281240627607072E-2"/>
        </c:manualLayout>
      </c:layout>
      <c:overlay val="0"/>
      <c:txPr>
        <a:bodyPr/>
        <a:lstStyle/>
        <a:p>
          <a:pPr>
            <a:defRPr>
              <a:latin typeface="Times New Roman" panose="02020603050405020304" pitchFamily="18" charset="0"/>
              <a:cs typeface="Times New Roman" panose="02020603050405020304" pitchFamily="18" charset="0"/>
            </a:defRPr>
          </a:pPr>
          <a:endParaRPr lang="zh-CN"/>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187950411757358"/>
          <c:y val="0.13718942702832343"/>
          <c:w val="0.74533627634939259"/>
          <c:h val="0.7076195683872849"/>
        </c:manualLayout>
      </c:layout>
      <c:scatterChart>
        <c:scatterStyle val="smoothMarker"/>
        <c:varyColors val="0"/>
        <c:ser>
          <c:idx val="0"/>
          <c:order val="0"/>
          <c:tx>
            <c:strRef>
              <c:f>'[活度结果对比-一回路活化产物.xlsx]一回路活化产物'!$F$6</c:f>
              <c:strCache>
                <c:ptCount val="1"/>
                <c:pt idx="0">
                  <c:v>cosSHIELD</c:v>
                </c:pt>
              </c:strCache>
            </c:strRef>
          </c:tx>
          <c:spPr>
            <a:ln w="28575">
              <a:solidFill>
                <a:schemeClr val="accent1">
                  <a:alpha val="20000"/>
                </a:schemeClr>
              </a:solidFill>
            </a:ln>
            <a:effectLst/>
          </c:spPr>
          <c:marker>
            <c:symbol val="circle"/>
            <c:size val="4"/>
            <c:spPr>
              <a:solidFill>
                <a:schemeClr val="accent1"/>
              </a:solidFill>
              <a:ln w="9525" cap="flat" cmpd="sng" algn="ctr">
                <a:solidFill>
                  <a:schemeClr val="accent1"/>
                </a:solidFill>
                <a:round/>
              </a:ln>
              <a:effectLst/>
            </c:spPr>
          </c:marker>
          <c:xVal>
            <c:numRef>
              <c:f>'[活度结果对比-一回路活化产物.xlsx]一回路活化产物'!$D$7:$D$12</c:f>
              <c:numCache>
                <c:formatCode>General</c:formatCode>
                <c:ptCount val="6"/>
                <c:pt idx="0">
                  <c:v>0</c:v>
                </c:pt>
                <c:pt idx="1">
                  <c:v>0.9</c:v>
                </c:pt>
                <c:pt idx="2">
                  <c:v>1.2</c:v>
                </c:pt>
                <c:pt idx="3">
                  <c:v>6.8</c:v>
                </c:pt>
                <c:pt idx="4">
                  <c:v>8</c:v>
                </c:pt>
                <c:pt idx="5">
                  <c:v>9.5</c:v>
                </c:pt>
              </c:numCache>
            </c:numRef>
          </c:xVal>
          <c:yVal>
            <c:numRef>
              <c:f>'[活度结果对比-一回路活化产物.xlsx]一回路活化产物'!$F$7:$F$12</c:f>
              <c:numCache>
                <c:formatCode>0.00E+00</c:formatCode>
                <c:ptCount val="6"/>
                <c:pt idx="0">
                  <c:v>11103700</c:v>
                </c:pt>
                <c:pt idx="1">
                  <c:v>9941900</c:v>
                </c:pt>
                <c:pt idx="2">
                  <c:v>9664400</c:v>
                </c:pt>
                <c:pt idx="3">
                  <c:v>5701700</c:v>
                </c:pt>
                <c:pt idx="4">
                  <c:v>5091200</c:v>
                </c:pt>
                <c:pt idx="5">
                  <c:v>4417800</c:v>
                </c:pt>
              </c:numCache>
            </c:numRef>
          </c:yVal>
          <c:smooth val="1"/>
        </c:ser>
        <c:ser>
          <c:idx val="1"/>
          <c:order val="1"/>
          <c:tx>
            <c:strRef>
              <c:f>'[活度结果对比-一回路活化产物.xlsx]一回路活化产物'!$G$6</c:f>
              <c:strCache>
                <c:ptCount val="1"/>
                <c:pt idx="0">
                  <c:v>DCD</c:v>
                </c:pt>
              </c:strCache>
            </c:strRef>
          </c:tx>
          <c:spPr>
            <a:ln w="28575">
              <a:solidFill>
                <a:schemeClr val="accent2">
                  <a:alpha val="20000"/>
                </a:schemeClr>
              </a:solidFill>
            </a:ln>
            <a:effectLst/>
          </c:spPr>
          <c:marker>
            <c:symbol val="circle"/>
            <c:size val="4"/>
            <c:spPr>
              <a:solidFill>
                <a:schemeClr val="accent2"/>
              </a:solidFill>
              <a:ln w="9525" cap="flat" cmpd="sng" algn="ctr">
                <a:solidFill>
                  <a:schemeClr val="accent2"/>
                </a:solidFill>
                <a:round/>
              </a:ln>
              <a:effectLst/>
            </c:spPr>
          </c:marker>
          <c:xVal>
            <c:numRef>
              <c:f>'[活度结果对比-一回路活化产物.xlsx]一回路活化产物'!$D$7:$D$12</c:f>
              <c:numCache>
                <c:formatCode>General</c:formatCode>
                <c:ptCount val="6"/>
                <c:pt idx="0">
                  <c:v>0</c:v>
                </c:pt>
                <c:pt idx="1">
                  <c:v>0.9</c:v>
                </c:pt>
                <c:pt idx="2">
                  <c:v>1.2</c:v>
                </c:pt>
                <c:pt idx="3">
                  <c:v>6.8</c:v>
                </c:pt>
                <c:pt idx="4">
                  <c:v>8</c:v>
                </c:pt>
                <c:pt idx="5">
                  <c:v>9.5</c:v>
                </c:pt>
              </c:numCache>
            </c:numRef>
          </c:xVal>
          <c:yVal>
            <c:numRef>
              <c:f>'[活度结果对比-一回路活化产物.xlsx]一回路活化产物'!$G$7:$G$12</c:f>
              <c:numCache>
                <c:formatCode>0.00E+00</c:formatCode>
                <c:ptCount val="6"/>
                <c:pt idx="0">
                  <c:v>10360000</c:v>
                </c:pt>
                <c:pt idx="1">
                  <c:v>9472000</c:v>
                </c:pt>
                <c:pt idx="2">
                  <c:v>9213000</c:v>
                </c:pt>
                <c:pt idx="3">
                  <c:v>5328000</c:v>
                </c:pt>
                <c:pt idx="4">
                  <c:v>4736000</c:v>
                </c:pt>
                <c:pt idx="5">
                  <c:v>4514000</c:v>
                </c:pt>
              </c:numCache>
            </c:numRef>
          </c:yVal>
          <c:smooth val="1"/>
        </c:ser>
        <c:dLbls>
          <c:showLegendKey val="0"/>
          <c:showVal val="0"/>
          <c:showCatName val="0"/>
          <c:showSerName val="0"/>
          <c:showPercent val="0"/>
          <c:showBubbleSize val="0"/>
        </c:dLbls>
        <c:axId val="1235707872"/>
        <c:axId val="1235710048"/>
      </c:scatterChart>
      <c:valAx>
        <c:axId val="123570787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zh-CN"/>
          </a:p>
        </c:txPr>
        <c:crossAx val="1235710048"/>
        <c:crosses val="autoZero"/>
        <c:crossBetween val="midCat"/>
      </c:valAx>
      <c:valAx>
        <c:axId val="1235710048"/>
        <c:scaling>
          <c:orientation val="minMax"/>
          <c:max val="12000000"/>
          <c:min val="4000000"/>
        </c:scaling>
        <c:delete val="0"/>
        <c:axPos val="l"/>
        <c:majorGridlines>
          <c:spPr>
            <a:ln w="9525" cap="flat" cmpd="sng" algn="ctr">
              <a:solidFill>
                <a:schemeClr val="dk1">
                  <a:lumMod val="15000"/>
                  <a:lumOff val="85000"/>
                </a:schemeClr>
              </a:solidFill>
              <a:round/>
            </a:ln>
            <a:effectLst/>
          </c:spPr>
        </c:majorGridlines>
        <c:numFmt formatCode="0.0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zh-CN"/>
          </a:p>
        </c:txPr>
        <c:crossAx val="1235707872"/>
        <c:crosses val="autoZero"/>
        <c:crossBetween val="midCat"/>
        <c:majorUnit val="2000000"/>
      </c:valAx>
      <c:spPr>
        <a:noFill/>
        <a:ln>
          <a:noFill/>
        </a:ln>
        <a:effectLst/>
      </c:spPr>
    </c:plotArea>
    <c:legend>
      <c:legendPos val="t"/>
      <c:layout>
        <c:manualLayout>
          <c:xMode val="edge"/>
          <c:yMode val="edge"/>
          <c:x val="0.4779357239596726"/>
          <c:y val="1.0205380574401455E-2"/>
          <c:w val="0.45714522738751406"/>
          <c:h val="9.56977543273820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zh-CN"/>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C5ECEE9-4BF4-4507-B74C-6A8526ABF375}" type="doc">
      <dgm:prSet loTypeId="urn:microsoft.com/office/officeart/2005/8/layout/process1" loCatId="process" qsTypeId="urn:microsoft.com/office/officeart/2005/8/quickstyle/simple1" qsCatId="simple" csTypeId="urn:microsoft.com/office/officeart/2005/8/colors/accent0_1" csCatId="mainScheme" phldr="1"/>
      <dgm:spPr/>
    </dgm:pt>
    <dgm:pt modelId="{C95C88A9-ACB4-4F7A-8859-7ABE9E1FFCF8}">
      <dgm:prSet phldrT="[文本]" custT="1"/>
      <dgm:spPr>
        <a:solidFill>
          <a:srgbClr val="00B0F0"/>
        </a:solidFill>
      </dgm:spPr>
      <dgm:t>
        <a:bodyPr/>
        <a:lstStyle/>
        <a:p>
          <a:r>
            <a:rPr lang="en-US" altLang="zh-CN" sz="1050" dirty="0" smtClean="0">
              <a:latin typeface="Times New Roman" panose="02020603050405020304" pitchFamily="18" charset="0"/>
              <a:cs typeface="Times New Roman" panose="02020603050405020304" pitchFamily="18" charset="0"/>
            </a:rPr>
            <a:t>Requirement Analysis</a:t>
          </a:r>
          <a:endParaRPr lang="zh-CN" altLang="en-US" sz="1050" dirty="0">
            <a:latin typeface="Times New Roman" panose="02020603050405020304" pitchFamily="18" charset="0"/>
            <a:cs typeface="Times New Roman" panose="02020603050405020304" pitchFamily="18" charset="0"/>
          </a:endParaRPr>
        </a:p>
      </dgm:t>
    </dgm:pt>
    <dgm:pt modelId="{D0B62CB6-4CB9-4DF7-8250-9D997BBC18AD}" type="parTrans" cxnId="{C6CEF17D-3655-4180-A90F-2468DB470145}">
      <dgm:prSet/>
      <dgm:spPr/>
      <dgm:t>
        <a:bodyPr/>
        <a:lstStyle/>
        <a:p>
          <a:endParaRPr lang="zh-CN" altLang="en-US"/>
        </a:p>
      </dgm:t>
    </dgm:pt>
    <dgm:pt modelId="{5BAC33BF-80E9-4A63-BE97-E1E2C26067E5}" type="sibTrans" cxnId="{C6CEF17D-3655-4180-A90F-2468DB470145}">
      <dgm:prSet/>
      <dgm:spPr>
        <a:solidFill>
          <a:srgbClr val="00B0F0"/>
        </a:solidFill>
      </dgm:spPr>
      <dgm:t>
        <a:bodyPr/>
        <a:lstStyle/>
        <a:p>
          <a:endParaRPr lang="zh-CN" altLang="en-US"/>
        </a:p>
      </dgm:t>
    </dgm:pt>
    <dgm:pt modelId="{D77146EA-D6F1-44FD-838C-47C8281C994A}">
      <dgm:prSet phldrT="[文本]" custT="1"/>
      <dgm:spPr/>
      <dgm:t>
        <a:bodyPr/>
        <a:lstStyle/>
        <a:p>
          <a:r>
            <a:rPr lang="en-US" altLang="zh-CN" sz="1050" dirty="0" smtClean="0">
              <a:latin typeface="Times New Roman" panose="02020603050405020304" pitchFamily="18" charset="0"/>
              <a:cs typeface="Times New Roman" panose="02020603050405020304" pitchFamily="18" charset="0"/>
            </a:rPr>
            <a:t>Theory Manual</a:t>
          </a:r>
          <a:endParaRPr lang="zh-CN" altLang="en-US" sz="1050" dirty="0">
            <a:latin typeface="Times New Roman" panose="02020603050405020304" pitchFamily="18" charset="0"/>
            <a:cs typeface="Times New Roman" panose="02020603050405020304" pitchFamily="18" charset="0"/>
          </a:endParaRPr>
        </a:p>
      </dgm:t>
    </dgm:pt>
    <dgm:pt modelId="{C817285D-27B0-4ADF-B205-A8563DAF4F0D}" type="parTrans" cxnId="{61709059-7426-469B-9215-8A8495D9DF9F}">
      <dgm:prSet/>
      <dgm:spPr/>
      <dgm:t>
        <a:bodyPr/>
        <a:lstStyle/>
        <a:p>
          <a:endParaRPr lang="zh-CN" altLang="en-US"/>
        </a:p>
      </dgm:t>
    </dgm:pt>
    <dgm:pt modelId="{9305D4A7-5C8F-4502-BBD6-982EE18D6550}" type="sibTrans" cxnId="{61709059-7426-469B-9215-8A8495D9DF9F}">
      <dgm:prSet/>
      <dgm:spPr/>
      <dgm:t>
        <a:bodyPr/>
        <a:lstStyle/>
        <a:p>
          <a:endParaRPr lang="zh-CN" altLang="en-US"/>
        </a:p>
      </dgm:t>
    </dgm:pt>
    <dgm:pt modelId="{DFBCBC15-5A3E-4FD1-A269-0B31586B0F8F}">
      <dgm:prSet phldrT="[文本]" custT="1"/>
      <dgm:spPr/>
      <dgm:t>
        <a:bodyPr/>
        <a:lstStyle/>
        <a:p>
          <a:r>
            <a:rPr lang="en-US" altLang="zh-CN" sz="1100" dirty="0" smtClean="0">
              <a:latin typeface="Times New Roman" panose="02020603050405020304" pitchFamily="18" charset="0"/>
              <a:cs typeface="Times New Roman" panose="02020603050405020304" pitchFamily="18" charset="0"/>
            </a:rPr>
            <a:t>Coding</a:t>
          </a:r>
          <a:endParaRPr lang="zh-CN" altLang="en-US" sz="1100" dirty="0">
            <a:latin typeface="Times New Roman" panose="02020603050405020304" pitchFamily="18" charset="0"/>
            <a:cs typeface="Times New Roman" panose="02020603050405020304" pitchFamily="18" charset="0"/>
          </a:endParaRPr>
        </a:p>
      </dgm:t>
    </dgm:pt>
    <dgm:pt modelId="{7C4D478D-23A7-4F4E-B2C2-EF5176FA3CA7}" type="parTrans" cxnId="{D5287475-AD5B-4C9B-A2AD-6D592D07C0EC}">
      <dgm:prSet/>
      <dgm:spPr/>
      <dgm:t>
        <a:bodyPr/>
        <a:lstStyle/>
        <a:p>
          <a:endParaRPr lang="zh-CN" altLang="en-US"/>
        </a:p>
      </dgm:t>
    </dgm:pt>
    <dgm:pt modelId="{50E8AAD9-8256-4DC0-9543-4A52EC520177}" type="sibTrans" cxnId="{D5287475-AD5B-4C9B-A2AD-6D592D07C0EC}">
      <dgm:prSet/>
      <dgm:spPr/>
      <dgm:t>
        <a:bodyPr/>
        <a:lstStyle/>
        <a:p>
          <a:endParaRPr lang="zh-CN" altLang="en-US"/>
        </a:p>
      </dgm:t>
    </dgm:pt>
    <dgm:pt modelId="{BB7D4FA6-6E17-4A0A-889B-CB9DC214F276}">
      <dgm:prSet custT="1"/>
      <dgm:spPr/>
      <dgm:t>
        <a:bodyPr/>
        <a:lstStyle/>
        <a:p>
          <a:r>
            <a:rPr lang="en-US" altLang="zh-CN" sz="1050" dirty="0" smtClean="0">
              <a:latin typeface="Times New Roman" panose="02020603050405020304" pitchFamily="18" charset="0"/>
              <a:cs typeface="Times New Roman" panose="02020603050405020304" pitchFamily="18" charset="0"/>
            </a:rPr>
            <a:t>Software Design</a:t>
          </a:r>
          <a:endParaRPr lang="zh-CN" altLang="en-US" sz="1050" dirty="0">
            <a:latin typeface="Times New Roman" panose="02020603050405020304" pitchFamily="18" charset="0"/>
            <a:cs typeface="Times New Roman" panose="02020603050405020304" pitchFamily="18" charset="0"/>
          </a:endParaRPr>
        </a:p>
      </dgm:t>
    </dgm:pt>
    <dgm:pt modelId="{AC1688E1-A2BB-4B2D-A567-4F8D5D1D0EB0}" type="parTrans" cxnId="{7880E70A-E8D3-4570-9659-D6E205A43D84}">
      <dgm:prSet/>
      <dgm:spPr/>
      <dgm:t>
        <a:bodyPr/>
        <a:lstStyle/>
        <a:p>
          <a:endParaRPr lang="zh-CN" altLang="en-US"/>
        </a:p>
      </dgm:t>
    </dgm:pt>
    <dgm:pt modelId="{CCCF5299-5828-444F-A03D-B7F693D492D1}" type="sibTrans" cxnId="{7880E70A-E8D3-4570-9659-D6E205A43D84}">
      <dgm:prSet/>
      <dgm:spPr/>
      <dgm:t>
        <a:bodyPr/>
        <a:lstStyle/>
        <a:p>
          <a:endParaRPr lang="zh-CN" altLang="en-US"/>
        </a:p>
      </dgm:t>
    </dgm:pt>
    <dgm:pt modelId="{D540F8D4-A194-4403-A569-C1DA7BBD05CA}">
      <dgm:prSet custT="1"/>
      <dgm:spPr/>
      <dgm:t>
        <a:bodyPr/>
        <a:lstStyle/>
        <a:p>
          <a:r>
            <a:rPr lang="en-US" altLang="zh-CN" sz="1100" dirty="0" smtClean="0">
              <a:latin typeface="Times New Roman" panose="02020603050405020304" pitchFamily="18" charset="0"/>
              <a:cs typeface="Times New Roman" panose="02020603050405020304" pitchFamily="18" charset="0"/>
            </a:rPr>
            <a:t>Testing</a:t>
          </a:r>
          <a:endParaRPr lang="zh-CN" altLang="en-US" sz="1100" dirty="0">
            <a:latin typeface="Times New Roman" panose="02020603050405020304" pitchFamily="18" charset="0"/>
            <a:cs typeface="Times New Roman" panose="02020603050405020304" pitchFamily="18" charset="0"/>
          </a:endParaRPr>
        </a:p>
      </dgm:t>
    </dgm:pt>
    <dgm:pt modelId="{8A92D90A-12B0-44BA-863E-1CC2E4F481D4}" type="parTrans" cxnId="{B307A7E1-EA9D-47DE-ACA5-5B4310BA1597}">
      <dgm:prSet/>
      <dgm:spPr/>
      <dgm:t>
        <a:bodyPr/>
        <a:lstStyle/>
        <a:p>
          <a:endParaRPr lang="zh-CN" altLang="en-US"/>
        </a:p>
      </dgm:t>
    </dgm:pt>
    <dgm:pt modelId="{2891D59A-5C86-4519-8B8B-DB314977D0AF}" type="sibTrans" cxnId="{B307A7E1-EA9D-47DE-ACA5-5B4310BA1597}">
      <dgm:prSet/>
      <dgm:spPr/>
      <dgm:t>
        <a:bodyPr/>
        <a:lstStyle/>
        <a:p>
          <a:endParaRPr lang="zh-CN" altLang="en-US"/>
        </a:p>
      </dgm:t>
    </dgm:pt>
    <dgm:pt modelId="{0B03AA9A-E0F2-45D3-8359-D6B0C7431CA1}" type="pres">
      <dgm:prSet presAssocID="{7C5ECEE9-4BF4-4507-B74C-6A8526ABF375}" presName="Name0" presStyleCnt="0">
        <dgm:presLayoutVars>
          <dgm:dir/>
          <dgm:resizeHandles val="exact"/>
        </dgm:presLayoutVars>
      </dgm:prSet>
      <dgm:spPr/>
    </dgm:pt>
    <dgm:pt modelId="{09458334-BB7B-4C72-844D-C47BCE08E9AA}" type="pres">
      <dgm:prSet presAssocID="{C95C88A9-ACB4-4F7A-8859-7ABE9E1FFCF8}" presName="node" presStyleLbl="node1" presStyleIdx="0" presStyleCnt="5">
        <dgm:presLayoutVars>
          <dgm:bulletEnabled val="1"/>
        </dgm:presLayoutVars>
      </dgm:prSet>
      <dgm:spPr/>
      <dgm:t>
        <a:bodyPr/>
        <a:lstStyle/>
        <a:p>
          <a:endParaRPr lang="zh-CN" altLang="en-US"/>
        </a:p>
      </dgm:t>
    </dgm:pt>
    <dgm:pt modelId="{C9F27425-C382-4E4D-BFDF-44F576BB5F4D}" type="pres">
      <dgm:prSet presAssocID="{5BAC33BF-80E9-4A63-BE97-E1E2C26067E5}" presName="sibTrans" presStyleLbl="sibTrans2D1" presStyleIdx="0" presStyleCnt="4"/>
      <dgm:spPr/>
      <dgm:t>
        <a:bodyPr/>
        <a:lstStyle/>
        <a:p>
          <a:endParaRPr lang="zh-CN" altLang="en-US"/>
        </a:p>
      </dgm:t>
    </dgm:pt>
    <dgm:pt modelId="{AD5BC144-4AE3-47FC-A2FE-1F28D5B62D6A}" type="pres">
      <dgm:prSet presAssocID="{5BAC33BF-80E9-4A63-BE97-E1E2C26067E5}" presName="connectorText" presStyleLbl="sibTrans2D1" presStyleIdx="0" presStyleCnt="4"/>
      <dgm:spPr/>
      <dgm:t>
        <a:bodyPr/>
        <a:lstStyle/>
        <a:p>
          <a:endParaRPr lang="zh-CN" altLang="en-US"/>
        </a:p>
      </dgm:t>
    </dgm:pt>
    <dgm:pt modelId="{322867BE-393A-42D9-AE8F-B53B8A015401}" type="pres">
      <dgm:prSet presAssocID="{D77146EA-D6F1-44FD-838C-47C8281C994A}" presName="node" presStyleLbl="node1" presStyleIdx="1" presStyleCnt="5">
        <dgm:presLayoutVars>
          <dgm:bulletEnabled val="1"/>
        </dgm:presLayoutVars>
      </dgm:prSet>
      <dgm:spPr/>
      <dgm:t>
        <a:bodyPr/>
        <a:lstStyle/>
        <a:p>
          <a:endParaRPr lang="zh-CN" altLang="en-US"/>
        </a:p>
      </dgm:t>
    </dgm:pt>
    <dgm:pt modelId="{6274690D-5209-458F-AE78-B7CFB0D051B8}" type="pres">
      <dgm:prSet presAssocID="{9305D4A7-5C8F-4502-BBD6-982EE18D6550}" presName="sibTrans" presStyleLbl="sibTrans2D1" presStyleIdx="1" presStyleCnt="4"/>
      <dgm:spPr/>
      <dgm:t>
        <a:bodyPr/>
        <a:lstStyle/>
        <a:p>
          <a:endParaRPr lang="zh-CN" altLang="en-US"/>
        </a:p>
      </dgm:t>
    </dgm:pt>
    <dgm:pt modelId="{61C035C2-6C26-4EBF-BB22-C5B49DB37148}" type="pres">
      <dgm:prSet presAssocID="{9305D4A7-5C8F-4502-BBD6-982EE18D6550}" presName="connectorText" presStyleLbl="sibTrans2D1" presStyleIdx="1" presStyleCnt="4"/>
      <dgm:spPr/>
      <dgm:t>
        <a:bodyPr/>
        <a:lstStyle/>
        <a:p>
          <a:endParaRPr lang="zh-CN" altLang="en-US"/>
        </a:p>
      </dgm:t>
    </dgm:pt>
    <dgm:pt modelId="{14B80434-1B50-40A8-9B14-32EF48D3831F}" type="pres">
      <dgm:prSet presAssocID="{BB7D4FA6-6E17-4A0A-889B-CB9DC214F276}" presName="node" presStyleLbl="node1" presStyleIdx="2" presStyleCnt="5">
        <dgm:presLayoutVars>
          <dgm:bulletEnabled val="1"/>
        </dgm:presLayoutVars>
      </dgm:prSet>
      <dgm:spPr/>
      <dgm:t>
        <a:bodyPr/>
        <a:lstStyle/>
        <a:p>
          <a:endParaRPr lang="zh-CN" altLang="en-US"/>
        </a:p>
      </dgm:t>
    </dgm:pt>
    <dgm:pt modelId="{6BD18786-9007-4E6F-AA06-567D97116E0E}" type="pres">
      <dgm:prSet presAssocID="{CCCF5299-5828-444F-A03D-B7F693D492D1}" presName="sibTrans" presStyleLbl="sibTrans2D1" presStyleIdx="2" presStyleCnt="4"/>
      <dgm:spPr/>
      <dgm:t>
        <a:bodyPr/>
        <a:lstStyle/>
        <a:p>
          <a:endParaRPr lang="zh-CN" altLang="en-US"/>
        </a:p>
      </dgm:t>
    </dgm:pt>
    <dgm:pt modelId="{9E7CD15A-D394-4036-98AA-B4EE78B8DA01}" type="pres">
      <dgm:prSet presAssocID="{CCCF5299-5828-444F-A03D-B7F693D492D1}" presName="connectorText" presStyleLbl="sibTrans2D1" presStyleIdx="2" presStyleCnt="4"/>
      <dgm:spPr/>
      <dgm:t>
        <a:bodyPr/>
        <a:lstStyle/>
        <a:p>
          <a:endParaRPr lang="zh-CN" altLang="en-US"/>
        </a:p>
      </dgm:t>
    </dgm:pt>
    <dgm:pt modelId="{C8351467-9099-4D83-A962-7EB93FC2709C}" type="pres">
      <dgm:prSet presAssocID="{DFBCBC15-5A3E-4FD1-A269-0B31586B0F8F}" presName="node" presStyleLbl="node1" presStyleIdx="3" presStyleCnt="5">
        <dgm:presLayoutVars>
          <dgm:bulletEnabled val="1"/>
        </dgm:presLayoutVars>
      </dgm:prSet>
      <dgm:spPr/>
      <dgm:t>
        <a:bodyPr/>
        <a:lstStyle/>
        <a:p>
          <a:endParaRPr lang="zh-CN" altLang="en-US"/>
        </a:p>
      </dgm:t>
    </dgm:pt>
    <dgm:pt modelId="{DBA75144-887E-4B5A-9E4C-8F49803F7A3E}" type="pres">
      <dgm:prSet presAssocID="{50E8AAD9-8256-4DC0-9543-4A52EC520177}" presName="sibTrans" presStyleLbl="sibTrans2D1" presStyleIdx="3" presStyleCnt="4"/>
      <dgm:spPr/>
      <dgm:t>
        <a:bodyPr/>
        <a:lstStyle/>
        <a:p>
          <a:endParaRPr lang="zh-CN" altLang="en-US"/>
        </a:p>
      </dgm:t>
    </dgm:pt>
    <dgm:pt modelId="{B3347BB2-26E0-4A0B-9577-555D125AAC6D}" type="pres">
      <dgm:prSet presAssocID="{50E8AAD9-8256-4DC0-9543-4A52EC520177}" presName="connectorText" presStyleLbl="sibTrans2D1" presStyleIdx="3" presStyleCnt="4"/>
      <dgm:spPr/>
      <dgm:t>
        <a:bodyPr/>
        <a:lstStyle/>
        <a:p>
          <a:endParaRPr lang="zh-CN" altLang="en-US"/>
        </a:p>
      </dgm:t>
    </dgm:pt>
    <dgm:pt modelId="{F1DA6100-D073-4EED-A81A-669E6D7C70CE}" type="pres">
      <dgm:prSet presAssocID="{D540F8D4-A194-4403-A569-C1DA7BBD05CA}" presName="node" presStyleLbl="node1" presStyleIdx="4" presStyleCnt="5">
        <dgm:presLayoutVars>
          <dgm:bulletEnabled val="1"/>
        </dgm:presLayoutVars>
      </dgm:prSet>
      <dgm:spPr/>
      <dgm:t>
        <a:bodyPr/>
        <a:lstStyle/>
        <a:p>
          <a:endParaRPr lang="zh-CN" altLang="en-US"/>
        </a:p>
      </dgm:t>
    </dgm:pt>
  </dgm:ptLst>
  <dgm:cxnLst>
    <dgm:cxn modelId="{C6CEF17D-3655-4180-A90F-2468DB470145}" srcId="{7C5ECEE9-4BF4-4507-B74C-6A8526ABF375}" destId="{C95C88A9-ACB4-4F7A-8859-7ABE9E1FFCF8}" srcOrd="0" destOrd="0" parTransId="{D0B62CB6-4CB9-4DF7-8250-9D997BBC18AD}" sibTransId="{5BAC33BF-80E9-4A63-BE97-E1E2C26067E5}"/>
    <dgm:cxn modelId="{7880E70A-E8D3-4570-9659-D6E205A43D84}" srcId="{7C5ECEE9-4BF4-4507-B74C-6A8526ABF375}" destId="{BB7D4FA6-6E17-4A0A-889B-CB9DC214F276}" srcOrd="2" destOrd="0" parTransId="{AC1688E1-A2BB-4B2D-A567-4F8D5D1D0EB0}" sibTransId="{CCCF5299-5828-444F-A03D-B7F693D492D1}"/>
    <dgm:cxn modelId="{D68C09E9-9ED7-4B62-B85C-4A13A4B5054E}" type="presOf" srcId="{DFBCBC15-5A3E-4FD1-A269-0B31586B0F8F}" destId="{C8351467-9099-4D83-A962-7EB93FC2709C}" srcOrd="0" destOrd="0" presId="urn:microsoft.com/office/officeart/2005/8/layout/process1"/>
    <dgm:cxn modelId="{FB29A87E-B11E-4384-B14E-512754F5CB0E}" type="presOf" srcId="{CCCF5299-5828-444F-A03D-B7F693D492D1}" destId="{9E7CD15A-D394-4036-98AA-B4EE78B8DA01}" srcOrd="1" destOrd="0" presId="urn:microsoft.com/office/officeart/2005/8/layout/process1"/>
    <dgm:cxn modelId="{A0A23818-1691-4848-8A61-FD551EDD112B}" type="presOf" srcId="{7C5ECEE9-4BF4-4507-B74C-6A8526ABF375}" destId="{0B03AA9A-E0F2-45D3-8359-D6B0C7431CA1}" srcOrd="0" destOrd="0" presId="urn:microsoft.com/office/officeart/2005/8/layout/process1"/>
    <dgm:cxn modelId="{997CD631-4BA1-4F7B-8F1F-831FAE023342}" type="presOf" srcId="{50E8AAD9-8256-4DC0-9543-4A52EC520177}" destId="{B3347BB2-26E0-4A0B-9577-555D125AAC6D}" srcOrd="1" destOrd="0" presId="urn:microsoft.com/office/officeart/2005/8/layout/process1"/>
    <dgm:cxn modelId="{02853375-F503-42CB-B928-8DCE32622E5A}" type="presOf" srcId="{D77146EA-D6F1-44FD-838C-47C8281C994A}" destId="{322867BE-393A-42D9-AE8F-B53B8A015401}" srcOrd="0" destOrd="0" presId="urn:microsoft.com/office/officeart/2005/8/layout/process1"/>
    <dgm:cxn modelId="{6B7E39B5-7690-44ED-B557-6D39C14D81D8}" type="presOf" srcId="{9305D4A7-5C8F-4502-BBD6-982EE18D6550}" destId="{61C035C2-6C26-4EBF-BB22-C5B49DB37148}" srcOrd="1" destOrd="0" presId="urn:microsoft.com/office/officeart/2005/8/layout/process1"/>
    <dgm:cxn modelId="{D5287475-AD5B-4C9B-A2AD-6D592D07C0EC}" srcId="{7C5ECEE9-4BF4-4507-B74C-6A8526ABF375}" destId="{DFBCBC15-5A3E-4FD1-A269-0B31586B0F8F}" srcOrd="3" destOrd="0" parTransId="{7C4D478D-23A7-4F4E-B2C2-EF5176FA3CA7}" sibTransId="{50E8AAD9-8256-4DC0-9543-4A52EC520177}"/>
    <dgm:cxn modelId="{F3086499-BDC0-486C-B94D-B4539DE3B0EF}" type="presOf" srcId="{CCCF5299-5828-444F-A03D-B7F693D492D1}" destId="{6BD18786-9007-4E6F-AA06-567D97116E0E}" srcOrd="0" destOrd="0" presId="urn:microsoft.com/office/officeart/2005/8/layout/process1"/>
    <dgm:cxn modelId="{B0B35A7A-0925-4748-8922-95B09F04D469}" type="presOf" srcId="{BB7D4FA6-6E17-4A0A-889B-CB9DC214F276}" destId="{14B80434-1B50-40A8-9B14-32EF48D3831F}" srcOrd="0" destOrd="0" presId="urn:microsoft.com/office/officeart/2005/8/layout/process1"/>
    <dgm:cxn modelId="{F3906607-E218-4DB1-A1BB-C13BB76809A0}" type="presOf" srcId="{9305D4A7-5C8F-4502-BBD6-982EE18D6550}" destId="{6274690D-5209-458F-AE78-B7CFB0D051B8}" srcOrd="0" destOrd="0" presId="urn:microsoft.com/office/officeart/2005/8/layout/process1"/>
    <dgm:cxn modelId="{5530AC81-6126-4C3F-A363-8DEA52DB283F}" type="presOf" srcId="{C95C88A9-ACB4-4F7A-8859-7ABE9E1FFCF8}" destId="{09458334-BB7B-4C72-844D-C47BCE08E9AA}" srcOrd="0" destOrd="0" presId="urn:microsoft.com/office/officeart/2005/8/layout/process1"/>
    <dgm:cxn modelId="{4D865293-F0F8-4D98-9474-EBE11028026F}" type="presOf" srcId="{5BAC33BF-80E9-4A63-BE97-E1E2C26067E5}" destId="{C9F27425-C382-4E4D-BFDF-44F576BB5F4D}" srcOrd="0" destOrd="0" presId="urn:microsoft.com/office/officeart/2005/8/layout/process1"/>
    <dgm:cxn modelId="{61709059-7426-469B-9215-8A8495D9DF9F}" srcId="{7C5ECEE9-4BF4-4507-B74C-6A8526ABF375}" destId="{D77146EA-D6F1-44FD-838C-47C8281C994A}" srcOrd="1" destOrd="0" parTransId="{C817285D-27B0-4ADF-B205-A8563DAF4F0D}" sibTransId="{9305D4A7-5C8F-4502-BBD6-982EE18D6550}"/>
    <dgm:cxn modelId="{7EEE26D0-7729-44C6-899D-101A3FE75043}" type="presOf" srcId="{50E8AAD9-8256-4DC0-9543-4A52EC520177}" destId="{DBA75144-887E-4B5A-9E4C-8F49803F7A3E}" srcOrd="0" destOrd="0" presId="urn:microsoft.com/office/officeart/2005/8/layout/process1"/>
    <dgm:cxn modelId="{32CE20E8-DDF1-4E6E-8CF2-0BECE3C94BE6}" type="presOf" srcId="{D540F8D4-A194-4403-A569-C1DA7BBD05CA}" destId="{F1DA6100-D073-4EED-A81A-669E6D7C70CE}" srcOrd="0" destOrd="0" presId="urn:microsoft.com/office/officeart/2005/8/layout/process1"/>
    <dgm:cxn modelId="{B307A7E1-EA9D-47DE-ACA5-5B4310BA1597}" srcId="{7C5ECEE9-4BF4-4507-B74C-6A8526ABF375}" destId="{D540F8D4-A194-4403-A569-C1DA7BBD05CA}" srcOrd="4" destOrd="0" parTransId="{8A92D90A-12B0-44BA-863E-1CC2E4F481D4}" sibTransId="{2891D59A-5C86-4519-8B8B-DB314977D0AF}"/>
    <dgm:cxn modelId="{E1348530-EB94-4416-963B-FEBF89B90EB5}" type="presOf" srcId="{5BAC33BF-80E9-4A63-BE97-E1E2C26067E5}" destId="{AD5BC144-4AE3-47FC-A2FE-1F28D5B62D6A}" srcOrd="1" destOrd="0" presId="urn:microsoft.com/office/officeart/2005/8/layout/process1"/>
    <dgm:cxn modelId="{72A112AE-FC5D-43E4-99E3-CBA3C65A1EAD}" type="presParOf" srcId="{0B03AA9A-E0F2-45D3-8359-D6B0C7431CA1}" destId="{09458334-BB7B-4C72-844D-C47BCE08E9AA}" srcOrd="0" destOrd="0" presId="urn:microsoft.com/office/officeart/2005/8/layout/process1"/>
    <dgm:cxn modelId="{60836FB0-E552-4ADC-AF98-EE9857E84AB0}" type="presParOf" srcId="{0B03AA9A-E0F2-45D3-8359-D6B0C7431CA1}" destId="{C9F27425-C382-4E4D-BFDF-44F576BB5F4D}" srcOrd="1" destOrd="0" presId="urn:microsoft.com/office/officeart/2005/8/layout/process1"/>
    <dgm:cxn modelId="{0C767C72-BB9B-4EDD-9B7A-72658866060B}" type="presParOf" srcId="{C9F27425-C382-4E4D-BFDF-44F576BB5F4D}" destId="{AD5BC144-4AE3-47FC-A2FE-1F28D5B62D6A}" srcOrd="0" destOrd="0" presId="urn:microsoft.com/office/officeart/2005/8/layout/process1"/>
    <dgm:cxn modelId="{7260A140-4691-49C9-AD3B-22E92AF5744E}" type="presParOf" srcId="{0B03AA9A-E0F2-45D3-8359-D6B0C7431CA1}" destId="{322867BE-393A-42D9-AE8F-B53B8A015401}" srcOrd="2" destOrd="0" presId="urn:microsoft.com/office/officeart/2005/8/layout/process1"/>
    <dgm:cxn modelId="{132E62D1-F335-4210-8878-0A17D60CAE21}" type="presParOf" srcId="{0B03AA9A-E0F2-45D3-8359-D6B0C7431CA1}" destId="{6274690D-5209-458F-AE78-B7CFB0D051B8}" srcOrd="3" destOrd="0" presId="urn:microsoft.com/office/officeart/2005/8/layout/process1"/>
    <dgm:cxn modelId="{59E30393-D93A-491D-BE1C-70968A14C50A}" type="presParOf" srcId="{6274690D-5209-458F-AE78-B7CFB0D051B8}" destId="{61C035C2-6C26-4EBF-BB22-C5B49DB37148}" srcOrd="0" destOrd="0" presId="urn:microsoft.com/office/officeart/2005/8/layout/process1"/>
    <dgm:cxn modelId="{2E4E4A0F-EAA3-4C93-9C0F-752C1091FDED}" type="presParOf" srcId="{0B03AA9A-E0F2-45D3-8359-D6B0C7431CA1}" destId="{14B80434-1B50-40A8-9B14-32EF48D3831F}" srcOrd="4" destOrd="0" presId="urn:microsoft.com/office/officeart/2005/8/layout/process1"/>
    <dgm:cxn modelId="{A1A04D17-7758-41D3-A195-F1A954521EC6}" type="presParOf" srcId="{0B03AA9A-E0F2-45D3-8359-D6B0C7431CA1}" destId="{6BD18786-9007-4E6F-AA06-567D97116E0E}" srcOrd="5" destOrd="0" presId="urn:microsoft.com/office/officeart/2005/8/layout/process1"/>
    <dgm:cxn modelId="{7B393D00-E4E2-4774-A130-EA8671DBC030}" type="presParOf" srcId="{6BD18786-9007-4E6F-AA06-567D97116E0E}" destId="{9E7CD15A-D394-4036-98AA-B4EE78B8DA01}" srcOrd="0" destOrd="0" presId="urn:microsoft.com/office/officeart/2005/8/layout/process1"/>
    <dgm:cxn modelId="{DBBA7D67-0758-4A8B-A6FA-ECE189FECBBF}" type="presParOf" srcId="{0B03AA9A-E0F2-45D3-8359-D6B0C7431CA1}" destId="{C8351467-9099-4D83-A962-7EB93FC2709C}" srcOrd="6" destOrd="0" presId="urn:microsoft.com/office/officeart/2005/8/layout/process1"/>
    <dgm:cxn modelId="{90148F54-681D-42D1-A56A-0996954F0AA6}" type="presParOf" srcId="{0B03AA9A-E0F2-45D3-8359-D6B0C7431CA1}" destId="{DBA75144-887E-4B5A-9E4C-8F49803F7A3E}" srcOrd="7" destOrd="0" presId="urn:microsoft.com/office/officeart/2005/8/layout/process1"/>
    <dgm:cxn modelId="{D9A14944-04B7-427F-A19C-6AE6DC2F7824}" type="presParOf" srcId="{DBA75144-887E-4B5A-9E4C-8F49803F7A3E}" destId="{B3347BB2-26E0-4A0B-9577-555D125AAC6D}" srcOrd="0" destOrd="0" presId="urn:microsoft.com/office/officeart/2005/8/layout/process1"/>
    <dgm:cxn modelId="{B6EA8E5D-74F2-4216-BBAB-91BCCC0DED12}" type="presParOf" srcId="{0B03AA9A-E0F2-45D3-8359-D6B0C7431CA1}" destId="{F1DA6100-D073-4EED-A81A-669E6D7C70CE}"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5C510C-0590-4B8E-873E-BDEB0C4DA107}" type="doc">
      <dgm:prSet loTypeId="urn:microsoft.com/office/officeart/2005/8/layout/process5#1" loCatId="process" qsTypeId="urn:microsoft.com/office/officeart/2005/8/quickstyle/simple1#3" qsCatId="simple" csTypeId="urn:microsoft.com/office/officeart/2005/8/colors/colorful5#2" csCatId="colorful" phldr="1"/>
      <dgm:spPr/>
      <dgm:t>
        <a:bodyPr/>
        <a:lstStyle/>
        <a:p>
          <a:endParaRPr lang="zh-CN" altLang="en-US"/>
        </a:p>
      </dgm:t>
    </dgm:pt>
    <dgm:pt modelId="{EBC13F2B-3D83-4596-A3A1-D8FFC402D291}">
      <dgm:prSet phldrT="[文本]"/>
      <dgm:spPr/>
      <dgm:t>
        <a:bodyPr/>
        <a:lstStyle/>
        <a:p>
          <a:r>
            <a:rPr lang="zh-CN" altLang="en-US" dirty="0" smtClean="0"/>
            <a:t>基准校验</a:t>
          </a:r>
          <a:endParaRPr lang="zh-CN" altLang="en-US" dirty="0"/>
        </a:p>
      </dgm:t>
    </dgm:pt>
    <dgm:pt modelId="{DD7649E4-467B-40FC-81E2-B11CCA3E7CB5}" type="parTrans" cxnId="{B09B9895-7205-41FC-8A6A-0DBD05172D75}">
      <dgm:prSet/>
      <dgm:spPr/>
      <dgm:t>
        <a:bodyPr/>
        <a:lstStyle/>
        <a:p>
          <a:endParaRPr lang="zh-CN" altLang="en-US"/>
        </a:p>
      </dgm:t>
    </dgm:pt>
    <dgm:pt modelId="{2ED71F41-B9A9-42C4-8CD4-BFDE28936E4A}" type="sibTrans" cxnId="{B09B9895-7205-41FC-8A6A-0DBD05172D75}">
      <dgm:prSet/>
      <dgm:spPr/>
      <dgm:t>
        <a:bodyPr/>
        <a:lstStyle/>
        <a:p>
          <a:endParaRPr lang="zh-CN" altLang="en-US"/>
        </a:p>
      </dgm:t>
    </dgm:pt>
    <dgm:pt modelId="{8F7ACA4B-73E3-4EA0-804D-06111DE55FC0}">
      <dgm:prSet phldrT="[文本]"/>
      <dgm:spPr/>
      <dgm:t>
        <a:bodyPr/>
        <a:lstStyle/>
        <a:p>
          <a:r>
            <a:rPr lang="zh-CN" altLang="en-US" dirty="0" smtClean="0"/>
            <a:t>设计分析</a:t>
          </a:r>
          <a:endParaRPr lang="zh-CN" altLang="en-US" dirty="0"/>
        </a:p>
      </dgm:t>
    </dgm:pt>
    <dgm:pt modelId="{DA40E0B5-642E-423B-BC06-39D5E34D7641}" type="parTrans" cxnId="{E325CE65-FBA4-4ED4-8AAF-646BEF362C63}">
      <dgm:prSet/>
      <dgm:spPr/>
      <dgm:t>
        <a:bodyPr/>
        <a:lstStyle/>
        <a:p>
          <a:endParaRPr lang="zh-CN" altLang="en-US"/>
        </a:p>
      </dgm:t>
    </dgm:pt>
    <dgm:pt modelId="{CBBF422D-D52C-4685-87EE-8912D30A6D27}" type="sibTrans" cxnId="{E325CE65-FBA4-4ED4-8AAF-646BEF362C63}">
      <dgm:prSet/>
      <dgm:spPr/>
      <dgm:t>
        <a:bodyPr/>
        <a:lstStyle/>
        <a:p>
          <a:endParaRPr lang="zh-CN" altLang="en-US"/>
        </a:p>
      </dgm:t>
    </dgm:pt>
    <dgm:pt modelId="{28D74D5F-0428-4887-A61D-C809AA9BD7CD}" type="pres">
      <dgm:prSet presAssocID="{535C510C-0590-4B8E-873E-BDEB0C4DA107}" presName="diagram" presStyleCnt="0">
        <dgm:presLayoutVars>
          <dgm:dir/>
          <dgm:resizeHandles val="exact"/>
        </dgm:presLayoutVars>
      </dgm:prSet>
      <dgm:spPr/>
      <dgm:t>
        <a:bodyPr/>
        <a:lstStyle/>
        <a:p>
          <a:endParaRPr lang="zh-CN" altLang="en-US"/>
        </a:p>
      </dgm:t>
    </dgm:pt>
    <dgm:pt modelId="{386602A2-90A8-4B66-A5F0-FE978053B572}" type="pres">
      <dgm:prSet presAssocID="{EBC13F2B-3D83-4596-A3A1-D8FFC402D291}" presName="node" presStyleLbl="node1" presStyleIdx="0" presStyleCnt="2">
        <dgm:presLayoutVars>
          <dgm:bulletEnabled val="1"/>
        </dgm:presLayoutVars>
      </dgm:prSet>
      <dgm:spPr/>
      <dgm:t>
        <a:bodyPr/>
        <a:lstStyle/>
        <a:p>
          <a:endParaRPr lang="zh-CN" altLang="en-US"/>
        </a:p>
      </dgm:t>
    </dgm:pt>
    <dgm:pt modelId="{BE94517A-39FC-44F3-870B-CA775E557EB6}" type="pres">
      <dgm:prSet presAssocID="{2ED71F41-B9A9-42C4-8CD4-BFDE28936E4A}" presName="sibTrans" presStyleLbl="sibTrans2D1" presStyleIdx="0" presStyleCnt="1"/>
      <dgm:spPr/>
      <dgm:t>
        <a:bodyPr/>
        <a:lstStyle/>
        <a:p>
          <a:endParaRPr lang="zh-CN" altLang="en-US"/>
        </a:p>
      </dgm:t>
    </dgm:pt>
    <dgm:pt modelId="{AF10E7C3-CCF5-4477-A13E-EE1AFC2280C0}" type="pres">
      <dgm:prSet presAssocID="{2ED71F41-B9A9-42C4-8CD4-BFDE28936E4A}" presName="connectorText" presStyleLbl="sibTrans2D1" presStyleIdx="0" presStyleCnt="1"/>
      <dgm:spPr/>
      <dgm:t>
        <a:bodyPr/>
        <a:lstStyle/>
        <a:p>
          <a:endParaRPr lang="zh-CN" altLang="en-US"/>
        </a:p>
      </dgm:t>
    </dgm:pt>
    <dgm:pt modelId="{E79918AD-F3A9-4C55-BDD8-F09939C06107}" type="pres">
      <dgm:prSet presAssocID="{8F7ACA4B-73E3-4EA0-804D-06111DE55FC0}" presName="node" presStyleLbl="node1" presStyleIdx="1" presStyleCnt="2">
        <dgm:presLayoutVars>
          <dgm:bulletEnabled val="1"/>
        </dgm:presLayoutVars>
      </dgm:prSet>
      <dgm:spPr/>
      <dgm:t>
        <a:bodyPr/>
        <a:lstStyle/>
        <a:p>
          <a:endParaRPr lang="zh-CN" altLang="en-US"/>
        </a:p>
      </dgm:t>
    </dgm:pt>
  </dgm:ptLst>
  <dgm:cxnLst>
    <dgm:cxn modelId="{C8771B42-242A-42C8-8CDF-E86E46B64420}" type="presOf" srcId="{EBC13F2B-3D83-4596-A3A1-D8FFC402D291}" destId="{386602A2-90A8-4B66-A5F0-FE978053B572}" srcOrd="0" destOrd="0" presId="urn:microsoft.com/office/officeart/2005/8/layout/process5#1"/>
    <dgm:cxn modelId="{FD1A33CE-976C-41BB-98BC-61802DA58D69}" type="presOf" srcId="{2ED71F41-B9A9-42C4-8CD4-BFDE28936E4A}" destId="{AF10E7C3-CCF5-4477-A13E-EE1AFC2280C0}" srcOrd="1" destOrd="0" presId="urn:microsoft.com/office/officeart/2005/8/layout/process5#1"/>
    <dgm:cxn modelId="{E325CE65-FBA4-4ED4-8AAF-646BEF362C63}" srcId="{535C510C-0590-4B8E-873E-BDEB0C4DA107}" destId="{8F7ACA4B-73E3-4EA0-804D-06111DE55FC0}" srcOrd="1" destOrd="0" parTransId="{DA40E0B5-642E-423B-BC06-39D5E34D7641}" sibTransId="{CBBF422D-D52C-4685-87EE-8912D30A6D27}"/>
    <dgm:cxn modelId="{F4DD0FB5-2098-42DE-B568-D8DC47219458}" type="presOf" srcId="{8F7ACA4B-73E3-4EA0-804D-06111DE55FC0}" destId="{E79918AD-F3A9-4C55-BDD8-F09939C06107}" srcOrd="0" destOrd="0" presId="urn:microsoft.com/office/officeart/2005/8/layout/process5#1"/>
    <dgm:cxn modelId="{FC500E98-3133-4A72-864B-621CA9A218C4}" type="presOf" srcId="{535C510C-0590-4B8E-873E-BDEB0C4DA107}" destId="{28D74D5F-0428-4887-A61D-C809AA9BD7CD}" srcOrd="0" destOrd="0" presId="urn:microsoft.com/office/officeart/2005/8/layout/process5#1"/>
    <dgm:cxn modelId="{09165111-CA24-475C-9325-BAE74437DF41}" type="presOf" srcId="{2ED71F41-B9A9-42C4-8CD4-BFDE28936E4A}" destId="{BE94517A-39FC-44F3-870B-CA775E557EB6}" srcOrd="0" destOrd="0" presId="urn:microsoft.com/office/officeart/2005/8/layout/process5#1"/>
    <dgm:cxn modelId="{B09B9895-7205-41FC-8A6A-0DBD05172D75}" srcId="{535C510C-0590-4B8E-873E-BDEB0C4DA107}" destId="{EBC13F2B-3D83-4596-A3A1-D8FFC402D291}" srcOrd="0" destOrd="0" parTransId="{DD7649E4-467B-40FC-81E2-B11CCA3E7CB5}" sibTransId="{2ED71F41-B9A9-42C4-8CD4-BFDE28936E4A}"/>
    <dgm:cxn modelId="{841836E0-BB91-4094-8A62-2501FD7E542A}" type="presParOf" srcId="{28D74D5F-0428-4887-A61D-C809AA9BD7CD}" destId="{386602A2-90A8-4B66-A5F0-FE978053B572}" srcOrd="0" destOrd="0" presId="urn:microsoft.com/office/officeart/2005/8/layout/process5#1"/>
    <dgm:cxn modelId="{60EB001E-3ADB-46F8-83D3-4F813A3464B5}" type="presParOf" srcId="{28D74D5F-0428-4887-A61D-C809AA9BD7CD}" destId="{BE94517A-39FC-44F3-870B-CA775E557EB6}" srcOrd="1" destOrd="0" presId="urn:microsoft.com/office/officeart/2005/8/layout/process5#1"/>
    <dgm:cxn modelId="{7EAD1FFA-9C07-4E9D-8AAB-57F8D69B26F1}" type="presParOf" srcId="{BE94517A-39FC-44F3-870B-CA775E557EB6}" destId="{AF10E7C3-CCF5-4477-A13E-EE1AFC2280C0}" srcOrd="0" destOrd="0" presId="urn:microsoft.com/office/officeart/2005/8/layout/process5#1"/>
    <dgm:cxn modelId="{5CCFF0B4-F516-4D74-B70C-662C50712223}" type="presParOf" srcId="{28D74D5F-0428-4887-A61D-C809AA9BD7CD}" destId="{E79918AD-F3A9-4C55-BDD8-F09939C06107}" srcOrd="2" destOrd="0" presId="urn:microsoft.com/office/officeart/2005/8/layout/process5#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5ECEE9-4BF4-4507-B74C-6A8526ABF375}" type="doc">
      <dgm:prSet loTypeId="urn:microsoft.com/office/officeart/2005/8/layout/process1" loCatId="process" qsTypeId="urn:microsoft.com/office/officeart/2005/8/quickstyle/simple1" qsCatId="simple" csTypeId="urn:microsoft.com/office/officeart/2005/8/colors/accent0_1" csCatId="mainScheme" phldr="1"/>
      <dgm:spPr/>
    </dgm:pt>
    <dgm:pt modelId="{C95C88A9-ACB4-4F7A-8859-7ABE9E1FFCF8}">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Requirement Analysis</a:t>
          </a:r>
          <a:endParaRPr lang="zh-CN" altLang="en-US" sz="1050" dirty="0"/>
        </a:p>
      </dgm:t>
    </dgm:pt>
    <dgm:pt modelId="{D0B62CB6-4CB9-4DF7-8250-9D997BBC18AD}" type="parTrans" cxnId="{C6CEF17D-3655-4180-A90F-2468DB470145}">
      <dgm:prSet/>
      <dgm:spPr/>
      <dgm:t>
        <a:bodyPr/>
        <a:lstStyle/>
        <a:p>
          <a:endParaRPr lang="zh-CN" altLang="en-US"/>
        </a:p>
      </dgm:t>
    </dgm:pt>
    <dgm:pt modelId="{5BAC33BF-80E9-4A63-BE97-E1E2C26067E5}" type="sibTrans" cxnId="{C6CEF17D-3655-4180-A90F-2468DB470145}">
      <dgm:prSet/>
      <dgm:spPr>
        <a:solidFill>
          <a:schemeClr val="bg1">
            <a:lumMod val="65000"/>
          </a:schemeClr>
        </a:solidFill>
      </dgm:spPr>
      <dgm:t>
        <a:bodyPr/>
        <a:lstStyle/>
        <a:p>
          <a:endParaRPr lang="zh-CN" altLang="en-US"/>
        </a:p>
      </dgm:t>
    </dgm:pt>
    <dgm:pt modelId="{D77146EA-D6F1-44FD-838C-47C8281C994A}">
      <dgm:prSet phldrT="[文本]" custT="1"/>
      <dgm:spPr>
        <a:solidFill>
          <a:srgbClr val="00B0F0"/>
        </a:solidFill>
      </dgm:spPr>
      <dgm:t>
        <a:bodyPr/>
        <a:lstStyle/>
        <a:p>
          <a:r>
            <a:rPr lang="en-US" altLang="zh-CN" sz="1050" dirty="0" smtClean="0">
              <a:latin typeface="Times New Roman" panose="02020603050405020304" pitchFamily="18" charset="0"/>
              <a:cs typeface="Times New Roman" panose="02020603050405020304" pitchFamily="18" charset="0"/>
            </a:rPr>
            <a:t>Theory Manual</a:t>
          </a:r>
          <a:endParaRPr lang="zh-CN" altLang="en-US" sz="1050" dirty="0"/>
        </a:p>
      </dgm:t>
    </dgm:pt>
    <dgm:pt modelId="{C817285D-27B0-4ADF-B205-A8563DAF4F0D}" type="parTrans" cxnId="{61709059-7426-469B-9215-8A8495D9DF9F}">
      <dgm:prSet/>
      <dgm:spPr/>
      <dgm:t>
        <a:bodyPr/>
        <a:lstStyle/>
        <a:p>
          <a:endParaRPr lang="zh-CN" altLang="en-US"/>
        </a:p>
      </dgm:t>
    </dgm:pt>
    <dgm:pt modelId="{9305D4A7-5C8F-4502-BBD6-982EE18D6550}" type="sibTrans" cxnId="{61709059-7426-469B-9215-8A8495D9DF9F}">
      <dgm:prSet/>
      <dgm:spPr>
        <a:solidFill>
          <a:srgbClr val="00B0F0"/>
        </a:solidFill>
      </dgm:spPr>
      <dgm:t>
        <a:bodyPr/>
        <a:lstStyle/>
        <a:p>
          <a:endParaRPr lang="zh-CN" altLang="en-US"/>
        </a:p>
      </dgm:t>
    </dgm:pt>
    <dgm:pt modelId="{DFBCBC15-5A3E-4FD1-A269-0B31586B0F8F}">
      <dgm:prSet phldrT="[文本]" custT="1"/>
      <dgm:spPr/>
      <dgm:t>
        <a:bodyPr/>
        <a:lstStyle/>
        <a:p>
          <a:r>
            <a:rPr lang="en-US" altLang="zh-CN" sz="1100" dirty="0" smtClean="0">
              <a:latin typeface="Times New Roman" panose="02020603050405020304" pitchFamily="18" charset="0"/>
              <a:cs typeface="Times New Roman" panose="02020603050405020304" pitchFamily="18" charset="0"/>
            </a:rPr>
            <a:t>Coding</a:t>
          </a:r>
          <a:endParaRPr lang="zh-CN" altLang="en-US" sz="1100" dirty="0"/>
        </a:p>
      </dgm:t>
    </dgm:pt>
    <dgm:pt modelId="{7C4D478D-23A7-4F4E-B2C2-EF5176FA3CA7}" type="parTrans" cxnId="{D5287475-AD5B-4C9B-A2AD-6D592D07C0EC}">
      <dgm:prSet/>
      <dgm:spPr/>
      <dgm:t>
        <a:bodyPr/>
        <a:lstStyle/>
        <a:p>
          <a:endParaRPr lang="zh-CN" altLang="en-US"/>
        </a:p>
      </dgm:t>
    </dgm:pt>
    <dgm:pt modelId="{50E8AAD9-8256-4DC0-9543-4A52EC520177}" type="sibTrans" cxnId="{D5287475-AD5B-4C9B-A2AD-6D592D07C0EC}">
      <dgm:prSet/>
      <dgm:spPr/>
      <dgm:t>
        <a:bodyPr/>
        <a:lstStyle/>
        <a:p>
          <a:endParaRPr lang="zh-CN" altLang="en-US"/>
        </a:p>
      </dgm:t>
    </dgm:pt>
    <dgm:pt modelId="{BB7D4FA6-6E17-4A0A-889B-CB9DC214F276}">
      <dgm:prSet custT="1"/>
      <dgm:spPr/>
      <dgm:t>
        <a:bodyPr/>
        <a:lstStyle/>
        <a:p>
          <a:r>
            <a:rPr lang="en-US" altLang="zh-CN" sz="1050" dirty="0" smtClean="0">
              <a:latin typeface="Times New Roman" panose="02020603050405020304" pitchFamily="18" charset="0"/>
              <a:cs typeface="Times New Roman" panose="02020603050405020304" pitchFamily="18" charset="0"/>
            </a:rPr>
            <a:t>Software Design</a:t>
          </a:r>
          <a:endParaRPr lang="zh-CN" altLang="en-US" sz="1050" dirty="0"/>
        </a:p>
      </dgm:t>
    </dgm:pt>
    <dgm:pt modelId="{AC1688E1-A2BB-4B2D-A567-4F8D5D1D0EB0}" type="parTrans" cxnId="{7880E70A-E8D3-4570-9659-D6E205A43D84}">
      <dgm:prSet/>
      <dgm:spPr/>
      <dgm:t>
        <a:bodyPr/>
        <a:lstStyle/>
        <a:p>
          <a:endParaRPr lang="zh-CN" altLang="en-US"/>
        </a:p>
      </dgm:t>
    </dgm:pt>
    <dgm:pt modelId="{CCCF5299-5828-444F-A03D-B7F693D492D1}" type="sibTrans" cxnId="{7880E70A-E8D3-4570-9659-D6E205A43D84}">
      <dgm:prSet/>
      <dgm:spPr/>
      <dgm:t>
        <a:bodyPr/>
        <a:lstStyle/>
        <a:p>
          <a:endParaRPr lang="zh-CN" altLang="en-US"/>
        </a:p>
      </dgm:t>
    </dgm:pt>
    <dgm:pt modelId="{D540F8D4-A194-4403-A569-C1DA7BBD05CA}">
      <dgm:prSet custT="1"/>
      <dgm:spPr/>
      <dgm:t>
        <a:bodyPr/>
        <a:lstStyle/>
        <a:p>
          <a:r>
            <a:rPr lang="en-US" altLang="zh-CN" sz="1100" dirty="0" smtClean="0">
              <a:latin typeface="Times New Roman" panose="02020603050405020304" pitchFamily="18" charset="0"/>
              <a:cs typeface="Times New Roman" panose="02020603050405020304" pitchFamily="18" charset="0"/>
            </a:rPr>
            <a:t>Testing</a:t>
          </a:r>
          <a:endParaRPr lang="zh-CN" altLang="en-US" sz="1100" dirty="0"/>
        </a:p>
      </dgm:t>
    </dgm:pt>
    <dgm:pt modelId="{8A92D90A-12B0-44BA-863E-1CC2E4F481D4}" type="parTrans" cxnId="{B307A7E1-EA9D-47DE-ACA5-5B4310BA1597}">
      <dgm:prSet/>
      <dgm:spPr/>
      <dgm:t>
        <a:bodyPr/>
        <a:lstStyle/>
        <a:p>
          <a:endParaRPr lang="zh-CN" altLang="en-US"/>
        </a:p>
      </dgm:t>
    </dgm:pt>
    <dgm:pt modelId="{2891D59A-5C86-4519-8B8B-DB314977D0AF}" type="sibTrans" cxnId="{B307A7E1-EA9D-47DE-ACA5-5B4310BA1597}">
      <dgm:prSet/>
      <dgm:spPr/>
      <dgm:t>
        <a:bodyPr/>
        <a:lstStyle/>
        <a:p>
          <a:endParaRPr lang="zh-CN" altLang="en-US"/>
        </a:p>
      </dgm:t>
    </dgm:pt>
    <dgm:pt modelId="{0B03AA9A-E0F2-45D3-8359-D6B0C7431CA1}" type="pres">
      <dgm:prSet presAssocID="{7C5ECEE9-4BF4-4507-B74C-6A8526ABF375}" presName="Name0" presStyleCnt="0">
        <dgm:presLayoutVars>
          <dgm:dir/>
          <dgm:resizeHandles val="exact"/>
        </dgm:presLayoutVars>
      </dgm:prSet>
      <dgm:spPr/>
    </dgm:pt>
    <dgm:pt modelId="{09458334-BB7B-4C72-844D-C47BCE08E9AA}" type="pres">
      <dgm:prSet presAssocID="{C95C88A9-ACB4-4F7A-8859-7ABE9E1FFCF8}" presName="node" presStyleLbl="node1" presStyleIdx="0" presStyleCnt="5">
        <dgm:presLayoutVars>
          <dgm:bulletEnabled val="1"/>
        </dgm:presLayoutVars>
      </dgm:prSet>
      <dgm:spPr/>
      <dgm:t>
        <a:bodyPr/>
        <a:lstStyle/>
        <a:p>
          <a:endParaRPr lang="zh-CN" altLang="en-US"/>
        </a:p>
      </dgm:t>
    </dgm:pt>
    <dgm:pt modelId="{C9F27425-C382-4E4D-BFDF-44F576BB5F4D}" type="pres">
      <dgm:prSet presAssocID="{5BAC33BF-80E9-4A63-BE97-E1E2C26067E5}" presName="sibTrans" presStyleLbl="sibTrans2D1" presStyleIdx="0" presStyleCnt="4"/>
      <dgm:spPr/>
      <dgm:t>
        <a:bodyPr/>
        <a:lstStyle/>
        <a:p>
          <a:endParaRPr lang="zh-CN" altLang="en-US"/>
        </a:p>
      </dgm:t>
    </dgm:pt>
    <dgm:pt modelId="{AD5BC144-4AE3-47FC-A2FE-1F28D5B62D6A}" type="pres">
      <dgm:prSet presAssocID="{5BAC33BF-80E9-4A63-BE97-E1E2C26067E5}" presName="connectorText" presStyleLbl="sibTrans2D1" presStyleIdx="0" presStyleCnt="4"/>
      <dgm:spPr/>
      <dgm:t>
        <a:bodyPr/>
        <a:lstStyle/>
        <a:p>
          <a:endParaRPr lang="zh-CN" altLang="en-US"/>
        </a:p>
      </dgm:t>
    </dgm:pt>
    <dgm:pt modelId="{322867BE-393A-42D9-AE8F-B53B8A015401}" type="pres">
      <dgm:prSet presAssocID="{D77146EA-D6F1-44FD-838C-47C8281C994A}" presName="node" presStyleLbl="node1" presStyleIdx="1" presStyleCnt="5">
        <dgm:presLayoutVars>
          <dgm:bulletEnabled val="1"/>
        </dgm:presLayoutVars>
      </dgm:prSet>
      <dgm:spPr/>
      <dgm:t>
        <a:bodyPr/>
        <a:lstStyle/>
        <a:p>
          <a:endParaRPr lang="zh-CN" altLang="en-US"/>
        </a:p>
      </dgm:t>
    </dgm:pt>
    <dgm:pt modelId="{6274690D-5209-458F-AE78-B7CFB0D051B8}" type="pres">
      <dgm:prSet presAssocID="{9305D4A7-5C8F-4502-BBD6-982EE18D6550}" presName="sibTrans" presStyleLbl="sibTrans2D1" presStyleIdx="1" presStyleCnt="4"/>
      <dgm:spPr/>
      <dgm:t>
        <a:bodyPr/>
        <a:lstStyle/>
        <a:p>
          <a:endParaRPr lang="zh-CN" altLang="en-US"/>
        </a:p>
      </dgm:t>
    </dgm:pt>
    <dgm:pt modelId="{61C035C2-6C26-4EBF-BB22-C5B49DB37148}" type="pres">
      <dgm:prSet presAssocID="{9305D4A7-5C8F-4502-BBD6-982EE18D6550}" presName="connectorText" presStyleLbl="sibTrans2D1" presStyleIdx="1" presStyleCnt="4"/>
      <dgm:spPr/>
      <dgm:t>
        <a:bodyPr/>
        <a:lstStyle/>
        <a:p>
          <a:endParaRPr lang="zh-CN" altLang="en-US"/>
        </a:p>
      </dgm:t>
    </dgm:pt>
    <dgm:pt modelId="{14B80434-1B50-40A8-9B14-32EF48D3831F}" type="pres">
      <dgm:prSet presAssocID="{BB7D4FA6-6E17-4A0A-889B-CB9DC214F276}" presName="node" presStyleLbl="node1" presStyleIdx="2" presStyleCnt="5">
        <dgm:presLayoutVars>
          <dgm:bulletEnabled val="1"/>
        </dgm:presLayoutVars>
      </dgm:prSet>
      <dgm:spPr/>
      <dgm:t>
        <a:bodyPr/>
        <a:lstStyle/>
        <a:p>
          <a:endParaRPr lang="zh-CN" altLang="en-US"/>
        </a:p>
      </dgm:t>
    </dgm:pt>
    <dgm:pt modelId="{6BD18786-9007-4E6F-AA06-567D97116E0E}" type="pres">
      <dgm:prSet presAssocID="{CCCF5299-5828-444F-A03D-B7F693D492D1}" presName="sibTrans" presStyleLbl="sibTrans2D1" presStyleIdx="2" presStyleCnt="4"/>
      <dgm:spPr/>
      <dgm:t>
        <a:bodyPr/>
        <a:lstStyle/>
        <a:p>
          <a:endParaRPr lang="zh-CN" altLang="en-US"/>
        </a:p>
      </dgm:t>
    </dgm:pt>
    <dgm:pt modelId="{9E7CD15A-D394-4036-98AA-B4EE78B8DA01}" type="pres">
      <dgm:prSet presAssocID="{CCCF5299-5828-444F-A03D-B7F693D492D1}" presName="connectorText" presStyleLbl="sibTrans2D1" presStyleIdx="2" presStyleCnt="4"/>
      <dgm:spPr/>
      <dgm:t>
        <a:bodyPr/>
        <a:lstStyle/>
        <a:p>
          <a:endParaRPr lang="zh-CN" altLang="en-US"/>
        </a:p>
      </dgm:t>
    </dgm:pt>
    <dgm:pt modelId="{C8351467-9099-4D83-A962-7EB93FC2709C}" type="pres">
      <dgm:prSet presAssocID="{DFBCBC15-5A3E-4FD1-A269-0B31586B0F8F}" presName="node" presStyleLbl="node1" presStyleIdx="3" presStyleCnt="5">
        <dgm:presLayoutVars>
          <dgm:bulletEnabled val="1"/>
        </dgm:presLayoutVars>
      </dgm:prSet>
      <dgm:spPr/>
      <dgm:t>
        <a:bodyPr/>
        <a:lstStyle/>
        <a:p>
          <a:endParaRPr lang="zh-CN" altLang="en-US"/>
        </a:p>
      </dgm:t>
    </dgm:pt>
    <dgm:pt modelId="{DBA75144-887E-4B5A-9E4C-8F49803F7A3E}" type="pres">
      <dgm:prSet presAssocID="{50E8AAD9-8256-4DC0-9543-4A52EC520177}" presName="sibTrans" presStyleLbl="sibTrans2D1" presStyleIdx="3" presStyleCnt="4"/>
      <dgm:spPr/>
      <dgm:t>
        <a:bodyPr/>
        <a:lstStyle/>
        <a:p>
          <a:endParaRPr lang="zh-CN" altLang="en-US"/>
        </a:p>
      </dgm:t>
    </dgm:pt>
    <dgm:pt modelId="{B3347BB2-26E0-4A0B-9577-555D125AAC6D}" type="pres">
      <dgm:prSet presAssocID="{50E8AAD9-8256-4DC0-9543-4A52EC520177}" presName="connectorText" presStyleLbl="sibTrans2D1" presStyleIdx="3" presStyleCnt="4"/>
      <dgm:spPr/>
      <dgm:t>
        <a:bodyPr/>
        <a:lstStyle/>
        <a:p>
          <a:endParaRPr lang="zh-CN" altLang="en-US"/>
        </a:p>
      </dgm:t>
    </dgm:pt>
    <dgm:pt modelId="{F1DA6100-D073-4EED-A81A-669E6D7C70CE}" type="pres">
      <dgm:prSet presAssocID="{D540F8D4-A194-4403-A569-C1DA7BBD05CA}" presName="node" presStyleLbl="node1" presStyleIdx="4" presStyleCnt="5">
        <dgm:presLayoutVars>
          <dgm:bulletEnabled val="1"/>
        </dgm:presLayoutVars>
      </dgm:prSet>
      <dgm:spPr/>
      <dgm:t>
        <a:bodyPr/>
        <a:lstStyle/>
        <a:p>
          <a:endParaRPr lang="zh-CN" altLang="en-US"/>
        </a:p>
      </dgm:t>
    </dgm:pt>
  </dgm:ptLst>
  <dgm:cxnLst>
    <dgm:cxn modelId="{11971E42-F05F-45A9-8F0A-40F761C11881}" type="presOf" srcId="{CCCF5299-5828-444F-A03D-B7F693D492D1}" destId="{6BD18786-9007-4E6F-AA06-567D97116E0E}" srcOrd="0" destOrd="0" presId="urn:microsoft.com/office/officeart/2005/8/layout/process1"/>
    <dgm:cxn modelId="{80246C41-B35A-403E-B081-835BC23FFC2B}" type="presOf" srcId="{5BAC33BF-80E9-4A63-BE97-E1E2C26067E5}" destId="{C9F27425-C382-4E4D-BFDF-44F576BB5F4D}" srcOrd="0" destOrd="0" presId="urn:microsoft.com/office/officeart/2005/8/layout/process1"/>
    <dgm:cxn modelId="{C6CEF17D-3655-4180-A90F-2468DB470145}" srcId="{7C5ECEE9-4BF4-4507-B74C-6A8526ABF375}" destId="{C95C88A9-ACB4-4F7A-8859-7ABE9E1FFCF8}" srcOrd="0" destOrd="0" parTransId="{D0B62CB6-4CB9-4DF7-8250-9D997BBC18AD}" sibTransId="{5BAC33BF-80E9-4A63-BE97-E1E2C26067E5}"/>
    <dgm:cxn modelId="{0252243E-F446-41E9-95EB-C2EADED73259}" type="presOf" srcId="{BB7D4FA6-6E17-4A0A-889B-CB9DC214F276}" destId="{14B80434-1B50-40A8-9B14-32EF48D3831F}" srcOrd="0" destOrd="0" presId="urn:microsoft.com/office/officeart/2005/8/layout/process1"/>
    <dgm:cxn modelId="{FF813702-AA40-4CD1-9842-BD395EDC3EF9}" type="presOf" srcId="{D540F8D4-A194-4403-A569-C1DA7BBD05CA}" destId="{F1DA6100-D073-4EED-A81A-669E6D7C70CE}" srcOrd="0" destOrd="0" presId="urn:microsoft.com/office/officeart/2005/8/layout/process1"/>
    <dgm:cxn modelId="{7880E70A-E8D3-4570-9659-D6E205A43D84}" srcId="{7C5ECEE9-4BF4-4507-B74C-6A8526ABF375}" destId="{BB7D4FA6-6E17-4A0A-889B-CB9DC214F276}" srcOrd="2" destOrd="0" parTransId="{AC1688E1-A2BB-4B2D-A567-4F8D5D1D0EB0}" sibTransId="{CCCF5299-5828-444F-A03D-B7F693D492D1}"/>
    <dgm:cxn modelId="{C5838372-C5B3-4421-9521-C45A977184C7}" type="presOf" srcId="{7C5ECEE9-4BF4-4507-B74C-6A8526ABF375}" destId="{0B03AA9A-E0F2-45D3-8359-D6B0C7431CA1}" srcOrd="0" destOrd="0" presId="urn:microsoft.com/office/officeart/2005/8/layout/process1"/>
    <dgm:cxn modelId="{F70727E8-5A92-4D0D-99D9-6EC9EEFA8C51}" type="presOf" srcId="{CCCF5299-5828-444F-A03D-B7F693D492D1}" destId="{9E7CD15A-D394-4036-98AA-B4EE78B8DA01}" srcOrd="1" destOrd="0" presId="urn:microsoft.com/office/officeart/2005/8/layout/process1"/>
    <dgm:cxn modelId="{B54DCEC0-48C8-469D-94FE-7C3CDFB63E8A}" type="presOf" srcId="{DFBCBC15-5A3E-4FD1-A269-0B31586B0F8F}" destId="{C8351467-9099-4D83-A962-7EB93FC2709C}" srcOrd="0" destOrd="0" presId="urn:microsoft.com/office/officeart/2005/8/layout/process1"/>
    <dgm:cxn modelId="{50F7168F-3C95-46E8-A25F-BDF427824E6D}" type="presOf" srcId="{5BAC33BF-80E9-4A63-BE97-E1E2C26067E5}" destId="{AD5BC144-4AE3-47FC-A2FE-1F28D5B62D6A}" srcOrd="1" destOrd="0" presId="urn:microsoft.com/office/officeart/2005/8/layout/process1"/>
    <dgm:cxn modelId="{6835CD65-260C-45C0-A7F0-24C11965E3D3}" type="presOf" srcId="{9305D4A7-5C8F-4502-BBD6-982EE18D6550}" destId="{6274690D-5209-458F-AE78-B7CFB0D051B8}" srcOrd="0" destOrd="0" presId="urn:microsoft.com/office/officeart/2005/8/layout/process1"/>
    <dgm:cxn modelId="{D5287475-AD5B-4C9B-A2AD-6D592D07C0EC}" srcId="{7C5ECEE9-4BF4-4507-B74C-6A8526ABF375}" destId="{DFBCBC15-5A3E-4FD1-A269-0B31586B0F8F}" srcOrd="3" destOrd="0" parTransId="{7C4D478D-23A7-4F4E-B2C2-EF5176FA3CA7}" sibTransId="{50E8AAD9-8256-4DC0-9543-4A52EC520177}"/>
    <dgm:cxn modelId="{F48FD7EF-6342-405A-9058-1868B66067EE}" type="presOf" srcId="{50E8AAD9-8256-4DC0-9543-4A52EC520177}" destId="{DBA75144-887E-4B5A-9E4C-8F49803F7A3E}" srcOrd="0" destOrd="0" presId="urn:microsoft.com/office/officeart/2005/8/layout/process1"/>
    <dgm:cxn modelId="{F6383E07-091B-45B3-9389-6C60D1646988}" type="presOf" srcId="{50E8AAD9-8256-4DC0-9543-4A52EC520177}" destId="{B3347BB2-26E0-4A0B-9577-555D125AAC6D}" srcOrd="1" destOrd="0" presId="urn:microsoft.com/office/officeart/2005/8/layout/process1"/>
    <dgm:cxn modelId="{61709059-7426-469B-9215-8A8495D9DF9F}" srcId="{7C5ECEE9-4BF4-4507-B74C-6A8526ABF375}" destId="{D77146EA-D6F1-44FD-838C-47C8281C994A}" srcOrd="1" destOrd="0" parTransId="{C817285D-27B0-4ADF-B205-A8563DAF4F0D}" sibTransId="{9305D4A7-5C8F-4502-BBD6-982EE18D6550}"/>
    <dgm:cxn modelId="{3EC7FC98-80EF-4517-9C9E-F9027979CFEC}" type="presOf" srcId="{9305D4A7-5C8F-4502-BBD6-982EE18D6550}" destId="{61C035C2-6C26-4EBF-BB22-C5B49DB37148}" srcOrd="1" destOrd="0" presId="urn:microsoft.com/office/officeart/2005/8/layout/process1"/>
    <dgm:cxn modelId="{B307A7E1-EA9D-47DE-ACA5-5B4310BA1597}" srcId="{7C5ECEE9-4BF4-4507-B74C-6A8526ABF375}" destId="{D540F8D4-A194-4403-A569-C1DA7BBD05CA}" srcOrd="4" destOrd="0" parTransId="{8A92D90A-12B0-44BA-863E-1CC2E4F481D4}" sibTransId="{2891D59A-5C86-4519-8B8B-DB314977D0AF}"/>
    <dgm:cxn modelId="{35CB1880-B483-4B16-816E-D394214DF6EC}" type="presOf" srcId="{D77146EA-D6F1-44FD-838C-47C8281C994A}" destId="{322867BE-393A-42D9-AE8F-B53B8A015401}" srcOrd="0" destOrd="0" presId="urn:microsoft.com/office/officeart/2005/8/layout/process1"/>
    <dgm:cxn modelId="{5C3B314F-A444-4C95-ABD2-08F2C219F687}" type="presOf" srcId="{C95C88A9-ACB4-4F7A-8859-7ABE9E1FFCF8}" destId="{09458334-BB7B-4C72-844D-C47BCE08E9AA}" srcOrd="0" destOrd="0" presId="urn:microsoft.com/office/officeart/2005/8/layout/process1"/>
    <dgm:cxn modelId="{8FEC7A9E-BD8A-48D3-A714-014E7AEE5079}" type="presParOf" srcId="{0B03AA9A-E0F2-45D3-8359-D6B0C7431CA1}" destId="{09458334-BB7B-4C72-844D-C47BCE08E9AA}" srcOrd="0" destOrd="0" presId="urn:microsoft.com/office/officeart/2005/8/layout/process1"/>
    <dgm:cxn modelId="{9C4DF631-A0C6-4D81-8E9B-823DAFABEBF0}" type="presParOf" srcId="{0B03AA9A-E0F2-45D3-8359-D6B0C7431CA1}" destId="{C9F27425-C382-4E4D-BFDF-44F576BB5F4D}" srcOrd="1" destOrd="0" presId="urn:microsoft.com/office/officeart/2005/8/layout/process1"/>
    <dgm:cxn modelId="{792DF733-E95F-4A58-A6EB-5219DB6F727D}" type="presParOf" srcId="{C9F27425-C382-4E4D-BFDF-44F576BB5F4D}" destId="{AD5BC144-4AE3-47FC-A2FE-1F28D5B62D6A}" srcOrd="0" destOrd="0" presId="urn:microsoft.com/office/officeart/2005/8/layout/process1"/>
    <dgm:cxn modelId="{9D67D0D1-B0A9-4D86-BAE6-1A9879A2A773}" type="presParOf" srcId="{0B03AA9A-E0F2-45D3-8359-D6B0C7431CA1}" destId="{322867BE-393A-42D9-AE8F-B53B8A015401}" srcOrd="2" destOrd="0" presId="urn:microsoft.com/office/officeart/2005/8/layout/process1"/>
    <dgm:cxn modelId="{D613655B-E543-445A-8872-917B900ECED2}" type="presParOf" srcId="{0B03AA9A-E0F2-45D3-8359-D6B0C7431CA1}" destId="{6274690D-5209-458F-AE78-B7CFB0D051B8}" srcOrd="3" destOrd="0" presId="urn:microsoft.com/office/officeart/2005/8/layout/process1"/>
    <dgm:cxn modelId="{B37F9C0F-3871-46AE-9AC7-4510808389CC}" type="presParOf" srcId="{6274690D-5209-458F-AE78-B7CFB0D051B8}" destId="{61C035C2-6C26-4EBF-BB22-C5B49DB37148}" srcOrd="0" destOrd="0" presId="urn:microsoft.com/office/officeart/2005/8/layout/process1"/>
    <dgm:cxn modelId="{4D8E3DC3-0B9C-4153-A170-3EF9D974C037}" type="presParOf" srcId="{0B03AA9A-E0F2-45D3-8359-D6B0C7431CA1}" destId="{14B80434-1B50-40A8-9B14-32EF48D3831F}" srcOrd="4" destOrd="0" presId="urn:microsoft.com/office/officeart/2005/8/layout/process1"/>
    <dgm:cxn modelId="{FCFBF7B5-DB45-4E2E-919E-F6D73A9F7B00}" type="presParOf" srcId="{0B03AA9A-E0F2-45D3-8359-D6B0C7431CA1}" destId="{6BD18786-9007-4E6F-AA06-567D97116E0E}" srcOrd="5" destOrd="0" presId="urn:microsoft.com/office/officeart/2005/8/layout/process1"/>
    <dgm:cxn modelId="{E08A52DA-31AE-4842-AC51-CDBB9A27BA43}" type="presParOf" srcId="{6BD18786-9007-4E6F-AA06-567D97116E0E}" destId="{9E7CD15A-D394-4036-98AA-B4EE78B8DA01}" srcOrd="0" destOrd="0" presId="urn:microsoft.com/office/officeart/2005/8/layout/process1"/>
    <dgm:cxn modelId="{36E1B340-0836-4401-B4BD-1DC603D5AF41}" type="presParOf" srcId="{0B03AA9A-E0F2-45D3-8359-D6B0C7431CA1}" destId="{C8351467-9099-4D83-A962-7EB93FC2709C}" srcOrd="6" destOrd="0" presId="urn:microsoft.com/office/officeart/2005/8/layout/process1"/>
    <dgm:cxn modelId="{091E3760-436F-4A12-9778-83CE0348A622}" type="presParOf" srcId="{0B03AA9A-E0F2-45D3-8359-D6B0C7431CA1}" destId="{DBA75144-887E-4B5A-9E4C-8F49803F7A3E}" srcOrd="7" destOrd="0" presId="urn:microsoft.com/office/officeart/2005/8/layout/process1"/>
    <dgm:cxn modelId="{B86A2B14-599A-40CE-8482-F73936B62FEA}" type="presParOf" srcId="{DBA75144-887E-4B5A-9E4C-8F49803F7A3E}" destId="{B3347BB2-26E0-4A0B-9577-555D125AAC6D}" srcOrd="0" destOrd="0" presId="urn:microsoft.com/office/officeart/2005/8/layout/process1"/>
    <dgm:cxn modelId="{991CB9B1-7A8D-41C5-A605-9B9372592C5F}" type="presParOf" srcId="{0B03AA9A-E0F2-45D3-8359-D6B0C7431CA1}" destId="{F1DA6100-D073-4EED-A81A-669E6D7C70CE}"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5ECEE9-4BF4-4507-B74C-6A8526ABF375}" type="doc">
      <dgm:prSet loTypeId="urn:microsoft.com/office/officeart/2005/8/layout/process1" loCatId="process" qsTypeId="urn:microsoft.com/office/officeart/2005/8/quickstyle/simple1" qsCatId="simple" csTypeId="urn:microsoft.com/office/officeart/2005/8/colors/accent0_1" csCatId="mainScheme" phldr="1"/>
      <dgm:spPr/>
    </dgm:pt>
    <dgm:pt modelId="{C95C88A9-ACB4-4F7A-8859-7ABE9E1FFCF8}">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Requirement Analysis</a:t>
          </a:r>
          <a:endParaRPr lang="zh-CN" altLang="en-US" sz="1050" dirty="0"/>
        </a:p>
      </dgm:t>
    </dgm:pt>
    <dgm:pt modelId="{D0B62CB6-4CB9-4DF7-8250-9D997BBC18AD}" type="parTrans" cxnId="{C6CEF17D-3655-4180-A90F-2468DB470145}">
      <dgm:prSet/>
      <dgm:spPr/>
      <dgm:t>
        <a:bodyPr/>
        <a:lstStyle/>
        <a:p>
          <a:endParaRPr lang="zh-CN" altLang="en-US"/>
        </a:p>
      </dgm:t>
    </dgm:pt>
    <dgm:pt modelId="{5BAC33BF-80E9-4A63-BE97-E1E2C26067E5}" type="sibTrans" cxnId="{C6CEF17D-3655-4180-A90F-2468DB470145}">
      <dgm:prSet/>
      <dgm:spPr>
        <a:solidFill>
          <a:schemeClr val="bg1">
            <a:lumMod val="65000"/>
          </a:schemeClr>
        </a:solidFill>
      </dgm:spPr>
      <dgm:t>
        <a:bodyPr/>
        <a:lstStyle/>
        <a:p>
          <a:endParaRPr lang="zh-CN" altLang="en-US"/>
        </a:p>
      </dgm:t>
    </dgm:pt>
    <dgm:pt modelId="{D77146EA-D6F1-44FD-838C-47C8281C994A}">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Theory Manual</a:t>
          </a:r>
          <a:endParaRPr lang="zh-CN" altLang="en-US" sz="1050" dirty="0"/>
        </a:p>
      </dgm:t>
    </dgm:pt>
    <dgm:pt modelId="{C817285D-27B0-4ADF-B205-A8563DAF4F0D}" type="parTrans" cxnId="{61709059-7426-469B-9215-8A8495D9DF9F}">
      <dgm:prSet/>
      <dgm:spPr/>
      <dgm:t>
        <a:bodyPr/>
        <a:lstStyle/>
        <a:p>
          <a:endParaRPr lang="zh-CN" altLang="en-US"/>
        </a:p>
      </dgm:t>
    </dgm:pt>
    <dgm:pt modelId="{9305D4A7-5C8F-4502-BBD6-982EE18D6550}" type="sibTrans" cxnId="{61709059-7426-469B-9215-8A8495D9DF9F}">
      <dgm:prSet/>
      <dgm:spPr>
        <a:solidFill>
          <a:schemeClr val="bg1">
            <a:lumMod val="65000"/>
          </a:schemeClr>
        </a:solidFill>
      </dgm:spPr>
      <dgm:t>
        <a:bodyPr/>
        <a:lstStyle/>
        <a:p>
          <a:endParaRPr lang="zh-CN" altLang="en-US"/>
        </a:p>
      </dgm:t>
    </dgm:pt>
    <dgm:pt modelId="{DFBCBC15-5A3E-4FD1-A269-0B31586B0F8F}">
      <dgm:prSet phldrT="[文本]" custT="1"/>
      <dgm:spPr/>
      <dgm:t>
        <a:bodyPr/>
        <a:lstStyle/>
        <a:p>
          <a:r>
            <a:rPr lang="en-US" altLang="zh-CN" sz="1100" dirty="0" smtClean="0">
              <a:latin typeface="Times New Roman" panose="02020603050405020304" pitchFamily="18" charset="0"/>
              <a:cs typeface="Times New Roman" panose="02020603050405020304" pitchFamily="18" charset="0"/>
            </a:rPr>
            <a:t>Coding</a:t>
          </a:r>
          <a:endParaRPr lang="zh-CN" altLang="en-US" sz="1100" dirty="0"/>
        </a:p>
      </dgm:t>
    </dgm:pt>
    <dgm:pt modelId="{7C4D478D-23A7-4F4E-B2C2-EF5176FA3CA7}" type="parTrans" cxnId="{D5287475-AD5B-4C9B-A2AD-6D592D07C0EC}">
      <dgm:prSet/>
      <dgm:spPr/>
      <dgm:t>
        <a:bodyPr/>
        <a:lstStyle/>
        <a:p>
          <a:endParaRPr lang="zh-CN" altLang="en-US"/>
        </a:p>
      </dgm:t>
    </dgm:pt>
    <dgm:pt modelId="{50E8AAD9-8256-4DC0-9543-4A52EC520177}" type="sibTrans" cxnId="{D5287475-AD5B-4C9B-A2AD-6D592D07C0EC}">
      <dgm:prSet/>
      <dgm:spPr/>
      <dgm:t>
        <a:bodyPr/>
        <a:lstStyle/>
        <a:p>
          <a:endParaRPr lang="zh-CN" altLang="en-US"/>
        </a:p>
      </dgm:t>
    </dgm:pt>
    <dgm:pt modelId="{BB7D4FA6-6E17-4A0A-889B-CB9DC214F276}">
      <dgm:prSet custT="1"/>
      <dgm:spPr>
        <a:solidFill>
          <a:srgbClr val="00B0F0"/>
        </a:solidFill>
      </dgm:spPr>
      <dgm:t>
        <a:bodyPr/>
        <a:lstStyle/>
        <a:p>
          <a:r>
            <a:rPr lang="en-US" altLang="zh-CN" sz="1050" dirty="0" smtClean="0">
              <a:latin typeface="Times New Roman" panose="02020603050405020304" pitchFamily="18" charset="0"/>
              <a:cs typeface="Times New Roman" panose="02020603050405020304" pitchFamily="18" charset="0"/>
            </a:rPr>
            <a:t>Software Design</a:t>
          </a:r>
          <a:endParaRPr lang="zh-CN" altLang="en-US" sz="1050" dirty="0"/>
        </a:p>
      </dgm:t>
    </dgm:pt>
    <dgm:pt modelId="{AC1688E1-A2BB-4B2D-A567-4F8D5D1D0EB0}" type="parTrans" cxnId="{7880E70A-E8D3-4570-9659-D6E205A43D84}">
      <dgm:prSet/>
      <dgm:spPr/>
      <dgm:t>
        <a:bodyPr/>
        <a:lstStyle/>
        <a:p>
          <a:endParaRPr lang="zh-CN" altLang="en-US"/>
        </a:p>
      </dgm:t>
    </dgm:pt>
    <dgm:pt modelId="{CCCF5299-5828-444F-A03D-B7F693D492D1}" type="sibTrans" cxnId="{7880E70A-E8D3-4570-9659-D6E205A43D84}">
      <dgm:prSet/>
      <dgm:spPr>
        <a:solidFill>
          <a:srgbClr val="00B0F0"/>
        </a:solidFill>
      </dgm:spPr>
      <dgm:t>
        <a:bodyPr/>
        <a:lstStyle/>
        <a:p>
          <a:endParaRPr lang="zh-CN" altLang="en-US"/>
        </a:p>
      </dgm:t>
    </dgm:pt>
    <dgm:pt modelId="{D540F8D4-A194-4403-A569-C1DA7BBD05CA}">
      <dgm:prSet custT="1"/>
      <dgm:spPr/>
      <dgm:t>
        <a:bodyPr/>
        <a:lstStyle/>
        <a:p>
          <a:r>
            <a:rPr lang="en-US" altLang="zh-CN" sz="1100" dirty="0" smtClean="0">
              <a:latin typeface="Times New Roman" panose="02020603050405020304" pitchFamily="18" charset="0"/>
              <a:cs typeface="Times New Roman" panose="02020603050405020304" pitchFamily="18" charset="0"/>
            </a:rPr>
            <a:t>Testing</a:t>
          </a:r>
          <a:endParaRPr lang="zh-CN" altLang="en-US" sz="1100" dirty="0"/>
        </a:p>
      </dgm:t>
    </dgm:pt>
    <dgm:pt modelId="{8A92D90A-12B0-44BA-863E-1CC2E4F481D4}" type="parTrans" cxnId="{B307A7E1-EA9D-47DE-ACA5-5B4310BA1597}">
      <dgm:prSet/>
      <dgm:spPr/>
      <dgm:t>
        <a:bodyPr/>
        <a:lstStyle/>
        <a:p>
          <a:endParaRPr lang="zh-CN" altLang="en-US"/>
        </a:p>
      </dgm:t>
    </dgm:pt>
    <dgm:pt modelId="{2891D59A-5C86-4519-8B8B-DB314977D0AF}" type="sibTrans" cxnId="{B307A7E1-EA9D-47DE-ACA5-5B4310BA1597}">
      <dgm:prSet/>
      <dgm:spPr/>
      <dgm:t>
        <a:bodyPr/>
        <a:lstStyle/>
        <a:p>
          <a:endParaRPr lang="zh-CN" altLang="en-US"/>
        </a:p>
      </dgm:t>
    </dgm:pt>
    <dgm:pt modelId="{0B03AA9A-E0F2-45D3-8359-D6B0C7431CA1}" type="pres">
      <dgm:prSet presAssocID="{7C5ECEE9-4BF4-4507-B74C-6A8526ABF375}" presName="Name0" presStyleCnt="0">
        <dgm:presLayoutVars>
          <dgm:dir/>
          <dgm:resizeHandles val="exact"/>
        </dgm:presLayoutVars>
      </dgm:prSet>
      <dgm:spPr/>
    </dgm:pt>
    <dgm:pt modelId="{09458334-BB7B-4C72-844D-C47BCE08E9AA}" type="pres">
      <dgm:prSet presAssocID="{C95C88A9-ACB4-4F7A-8859-7ABE9E1FFCF8}" presName="node" presStyleLbl="node1" presStyleIdx="0" presStyleCnt="5">
        <dgm:presLayoutVars>
          <dgm:bulletEnabled val="1"/>
        </dgm:presLayoutVars>
      </dgm:prSet>
      <dgm:spPr/>
      <dgm:t>
        <a:bodyPr/>
        <a:lstStyle/>
        <a:p>
          <a:endParaRPr lang="zh-CN" altLang="en-US"/>
        </a:p>
      </dgm:t>
    </dgm:pt>
    <dgm:pt modelId="{C9F27425-C382-4E4D-BFDF-44F576BB5F4D}" type="pres">
      <dgm:prSet presAssocID="{5BAC33BF-80E9-4A63-BE97-E1E2C26067E5}" presName="sibTrans" presStyleLbl="sibTrans2D1" presStyleIdx="0" presStyleCnt="4"/>
      <dgm:spPr/>
      <dgm:t>
        <a:bodyPr/>
        <a:lstStyle/>
        <a:p>
          <a:endParaRPr lang="zh-CN" altLang="en-US"/>
        </a:p>
      </dgm:t>
    </dgm:pt>
    <dgm:pt modelId="{AD5BC144-4AE3-47FC-A2FE-1F28D5B62D6A}" type="pres">
      <dgm:prSet presAssocID="{5BAC33BF-80E9-4A63-BE97-E1E2C26067E5}" presName="connectorText" presStyleLbl="sibTrans2D1" presStyleIdx="0" presStyleCnt="4"/>
      <dgm:spPr/>
      <dgm:t>
        <a:bodyPr/>
        <a:lstStyle/>
        <a:p>
          <a:endParaRPr lang="zh-CN" altLang="en-US"/>
        </a:p>
      </dgm:t>
    </dgm:pt>
    <dgm:pt modelId="{322867BE-393A-42D9-AE8F-B53B8A015401}" type="pres">
      <dgm:prSet presAssocID="{D77146EA-D6F1-44FD-838C-47C8281C994A}" presName="node" presStyleLbl="node1" presStyleIdx="1" presStyleCnt="5">
        <dgm:presLayoutVars>
          <dgm:bulletEnabled val="1"/>
        </dgm:presLayoutVars>
      </dgm:prSet>
      <dgm:spPr/>
      <dgm:t>
        <a:bodyPr/>
        <a:lstStyle/>
        <a:p>
          <a:endParaRPr lang="zh-CN" altLang="en-US"/>
        </a:p>
      </dgm:t>
    </dgm:pt>
    <dgm:pt modelId="{6274690D-5209-458F-AE78-B7CFB0D051B8}" type="pres">
      <dgm:prSet presAssocID="{9305D4A7-5C8F-4502-BBD6-982EE18D6550}" presName="sibTrans" presStyleLbl="sibTrans2D1" presStyleIdx="1" presStyleCnt="4"/>
      <dgm:spPr/>
      <dgm:t>
        <a:bodyPr/>
        <a:lstStyle/>
        <a:p>
          <a:endParaRPr lang="zh-CN" altLang="en-US"/>
        </a:p>
      </dgm:t>
    </dgm:pt>
    <dgm:pt modelId="{61C035C2-6C26-4EBF-BB22-C5B49DB37148}" type="pres">
      <dgm:prSet presAssocID="{9305D4A7-5C8F-4502-BBD6-982EE18D6550}" presName="connectorText" presStyleLbl="sibTrans2D1" presStyleIdx="1" presStyleCnt="4"/>
      <dgm:spPr/>
      <dgm:t>
        <a:bodyPr/>
        <a:lstStyle/>
        <a:p>
          <a:endParaRPr lang="zh-CN" altLang="en-US"/>
        </a:p>
      </dgm:t>
    </dgm:pt>
    <dgm:pt modelId="{14B80434-1B50-40A8-9B14-32EF48D3831F}" type="pres">
      <dgm:prSet presAssocID="{BB7D4FA6-6E17-4A0A-889B-CB9DC214F276}" presName="node" presStyleLbl="node1" presStyleIdx="2" presStyleCnt="5">
        <dgm:presLayoutVars>
          <dgm:bulletEnabled val="1"/>
        </dgm:presLayoutVars>
      </dgm:prSet>
      <dgm:spPr/>
      <dgm:t>
        <a:bodyPr/>
        <a:lstStyle/>
        <a:p>
          <a:endParaRPr lang="zh-CN" altLang="en-US"/>
        </a:p>
      </dgm:t>
    </dgm:pt>
    <dgm:pt modelId="{6BD18786-9007-4E6F-AA06-567D97116E0E}" type="pres">
      <dgm:prSet presAssocID="{CCCF5299-5828-444F-A03D-B7F693D492D1}" presName="sibTrans" presStyleLbl="sibTrans2D1" presStyleIdx="2" presStyleCnt="4"/>
      <dgm:spPr/>
      <dgm:t>
        <a:bodyPr/>
        <a:lstStyle/>
        <a:p>
          <a:endParaRPr lang="zh-CN" altLang="en-US"/>
        </a:p>
      </dgm:t>
    </dgm:pt>
    <dgm:pt modelId="{9E7CD15A-D394-4036-98AA-B4EE78B8DA01}" type="pres">
      <dgm:prSet presAssocID="{CCCF5299-5828-444F-A03D-B7F693D492D1}" presName="connectorText" presStyleLbl="sibTrans2D1" presStyleIdx="2" presStyleCnt="4"/>
      <dgm:spPr/>
      <dgm:t>
        <a:bodyPr/>
        <a:lstStyle/>
        <a:p>
          <a:endParaRPr lang="zh-CN" altLang="en-US"/>
        </a:p>
      </dgm:t>
    </dgm:pt>
    <dgm:pt modelId="{C8351467-9099-4D83-A962-7EB93FC2709C}" type="pres">
      <dgm:prSet presAssocID="{DFBCBC15-5A3E-4FD1-A269-0B31586B0F8F}" presName="node" presStyleLbl="node1" presStyleIdx="3" presStyleCnt="5">
        <dgm:presLayoutVars>
          <dgm:bulletEnabled val="1"/>
        </dgm:presLayoutVars>
      </dgm:prSet>
      <dgm:spPr/>
      <dgm:t>
        <a:bodyPr/>
        <a:lstStyle/>
        <a:p>
          <a:endParaRPr lang="zh-CN" altLang="en-US"/>
        </a:p>
      </dgm:t>
    </dgm:pt>
    <dgm:pt modelId="{DBA75144-887E-4B5A-9E4C-8F49803F7A3E}" type="pres">
      <dgm:prSet presAssocID="{50E8AAD9-8256-4DC0-9543-4A52EC520177}" presName="sibTrans" presStyleLbl="sibTrans2D1" presStyleIdx="3" presStyleCnt="4"/>
      <dgm:spPr/>
      <dgm:t>
        <a:bodyPr/>
        <a:lstStyle/>
        <a:p>
          <a:endParaRPr lang="zh-CN" altLang="en-US"/>
        </a:p>
      </dgm:t>
    </dgm:pt>
    <dgm:pt modelId="{B3347BB2-26E0-4A0B-9577-555D125AAC6D}" type="pres">
      <dgm:prSet presAssocID="{50E8AAD9-8256-4DC0-9543-4A52EC520177}" presName="connectorText" presStyleLbl="sibTrans2D1" presStyleIdx="3" presStyleCnt="4"/>
      <dgm:spPr/>
      <dgm:t>
        <a:bodyPr/>
        <a:lstStyle/>
        <a:p>
          <a:endParaRPr lang="zh-CN" altLang="en-US"/>
        </a:p>
      </dgm:t>
    </dgm:pt>
    <dgm:pt modelId="{F1DA6100-D073-4EED-A81A-669E6D7C70CE}" type="pres">
      <dgm:prSet presAssocID="{D540F8D4-A194-4403-A569-C1DA7BBD05CA}" presName="node" presStyleLbl="node1" presStyleIdx="4" presStyleCnt="5">
        <dgm:presLayoutVars>
          <dgm:bulletEnabled val="1"/>
        </dgm:presLayoutVars>
      </dgm:prSet>
      <dgm:spPr/>
      <dgm:t>
        <a:bodyPr/>
        <a:lstStyle/>
        <a:p>
          <a:endParaRPr lang="zh-CN" altLang="en-US"/>
        </a:p>
      </dgm:t>
    </dgm:pt>
  </dgm:ptLst>
  <dgm:cxnLst>
    <dgm:cxn modelId="{27785F97-0BF4-428E-B01B-CB709767492A}" type="presOf" srcId="{CCCF5299-5828-444F-A03D-B7F693D492D1}" destId="{9E7CD15A-D394-4036-98AA-B4EE78B8DA01}" srcOrd="1" destOrd="0" presId="urn:microsoft.com/office/officeart/2005/8/layout/process1"/>
    <dgm:cxn modelId="{C6CEF17D-3655-4180-A90F-2468DB470145}" srcId="{7C5ECEE9-4BF4-4507-B74C-6A8526ABF375}" destId="{C95C88A9-ACB4-4F7A-8859-7ABE9E1FFCF8}" srcOrd="0" destOrd="0" parTransId="{D0B62CB6-4CB9-4DF7-8250-9D997BBC18AD}" sibTransId="{5BAC33BF-80E9-4A63-BE97-E1E2C26067E5}"/>
    <dgm:cxn modelId="{7880E70A-E8D3-4570-9659-D6E205A43D84}" srcId="{7C5ECEE9-4BF4-4507-B74C-6A8526ABF375}" destId="{BB7D4FA6-6E17-4A0A-889B-CB9DC214F276}" srcOrd="2" destOrd="0" parTransId="{AC1688E1-A2BB-4B2D-A567-4F8D5D1D0EB0}" sibTransId="{CCCF5299-5828-444F-A03D-B7F693D492D1}"/>
    <dgm:cxn modelId="{AD67DACF-0836-4B81-A484-306C445BEBB4}" type="presOf" srcId="{BB7D4FA6-6E17-4A0A-889B-CB9DC214F276}" destId="{14B80434-1B50-40A8-9B14-32EF48D3831F}" srcOrd="0" destOrd="0" presId="urn:microsoft.com/office/officeart/2005/8/layout/process1"/>
    <dgm:cxn modelId="{6E01CC7E-47C8-4B42-A1BB-2AEC740300EC}" type="presOf" srcId="{CCCF5299-5828-444F-A03D-B7F693D492D1}" destId="{6BD18786-9007-4E6F-AA06-567D97116E0E}" srcOrd="0" destOrd="0" presId="urn:microsoft.com/office/officeart/2005/8/layout/process1"/>
    <dgm:cxn modelId="{7750EAC9-6EF1-4D94-91A5-B630D67E63DD}" type="presOf" srcId="{5BAC33BF-80E9-4A63-BE97-E1E2C26067E5}" destId="{C9F27425-C382-4E4D-BFDF-44F576BB5F4D}" srcOrd="0" destOrd="0" presId="urn:microsoft.com/office/officeart/2005/8/layout/process1"/>
    <dgm:cxn modelId="{0510C11E-12CF-449C-9DE5-072C27D59ECB}" type="presOf" srcId="{7C5ECEE9-4BF4-4507-B74C-6A8526ABF375}" destId="{0B03AA9A-E0F2-45D3-8359-D6B0C7431CA1}" srcOrd="0" destOrd="0" presId="urn:microsoft.com/office/officeart/2005/8/layout/process1"/>
    <dgm:cxn modelId="{F2FD4F95-4DCE-4751-A1E6-AB949AD64323}" type="presOf" srcId="{50E8AAD9-8256-4DC0-9543-4A52EC520177}" destId="{B3347BB2-26E0-4A0B-9577-555D125AAC6D}" srcOrd="1" destOrd="0" presId="urn:microsoft.com/office/officeart/2005/8/layout/process1"/>
    <dgm:cxn modelId="{858EC583-3D55-4244-B3FC-5AFE757F41B2}" type="presOf" srcId="{C95C88A9-ACB4-4F7A-8859-7ABE9E1FFCF8}" destId="{09458334-BB7B-4C72-844D-C47BCE08E9AA}" srcOrd="0" destOrd="0" presId="urn:microsoft.com/office/officeart/2005/8/layout/process1"/>
    <dgm:cxn modelId="{1A426577-6567-4185-8571-1F3417BF13B1}" type="presOf" srcId="{5BAC33BF-80E9-4A63-BE97-E1E2C26067E5}" destId="{AD5BC144-4AE3-47FC-A2FE-1F28D5B62D6A}" srcOrd="1" destOrd="0" presId="urn:microsoft.com/office/officeart/2005/8/layout/process1"/>
    <dgm:cxn modelId="{D5287475-AD5B-4C9B-A2AD-6D592D07C0EC}" srcId="{7C5ECEE9-4BF4-4507-B74C-6A8526ABF375}" destId="{DFBCBC15-5A3E-4FD1-A269-0B31586B0F8F}" srcOrd="3" destOrd="0" parTransId="{7C4D478D-23A7-4F4E-B2C2-EF5176FA3CA7}" sibTransId="{50E8AAD9-8256-4DC0-9543-4A52EC520177}"/>
    <dgm:cxn modelId="{176978C3-430A-4FBA-9E62-5900F0DE96CA}" type="presOf" srcId="{D77146EA-D6F1-44FD-838C-47C8281C994A}" destId="{322867BE-393A-42D9-AE8F-B53B8A015401}" srcOrd="0" destOrd="0" presId="urn:microsoft.com/office/officeart/2005/8/layout/process1"/>
    <dgm:cxn modelId="{9F9B27BE-3670-41E9-A65F-E2EED029F140}" type="presOf" srcId="{9305D4A7-5C8F-4502-BBD6-982EE18D6550}" destId="{6274690D-5209-458F-AE78-B7CFB0D051B8}" srcOrd="0" destOrd="0" presId="urn:microsoft.com/office/officeart/2005/8/layout/process1"/>
    <dgm:cxn modelId="{0B7B185E-7BD3-4B05-A73F-6E15F2880857}" type="presOf" srcId="{9305D4A7-5C8F-4502-BBD6-982EE18D6550}" destId="{61C035C2-6C26-4EBF-BB22-C5B49DB37148}" srcOrd="1" destOrd="0" presId="urn:microsoft.com/office/officeart/2005/8/layout/process1"/>
    <dgm:cxn modelId="{5352B220-85FC-4E57-A93F-9046B2BDFBBD}" type="presOf" srcId="{D540F8D4-A194-4403-A569-C1DA7BBD05CA}" destId="{F1DA6100-D073-4EED-A81A-669E6D7C70CE}" srcOrd="0" destOrd="0" presId="urn:microsoft.com/office/officeart/2005/8/layout/process1"/>
    <dgm:cxn modelId="{61709059-7426-469B-9215-8A8495D9DF9F}" srcId="{7C5ECEE9-4BF4-4507-B74C-6A8526ABF375}" destId="{D77146EA-D6F1-44FD-838C-47C8281C994A}" srcOrd="1" destOrd="0" parTransId="{C817285D-27B0-4ADF-B205-A8563DAF4F0D}" sibTransId="{9305D4A7-5C8F-4502-BBD6-982EE18D6550}"/>
    <dgm:cxn modelId="{5C3088CC-8B67-4468-BB37-4F7B1D2D1B14}" type="presOf" srcId="{DFBCBC15-5A3E-4FD1-A269-0B31586B0F8F}" destId="{C8351467-9099-4D83-A962-7EB93FC2709C}" srcOrd="0" destOrd="0" presId="urn:microsoft.com/office/officeart/2005/8/layout/process1"/>
    <dgm:cxn modelId="{B307A7E1-EA9D-47DE-ACA5-5B4310BA1597}" srcId="{7C5ECEE9-4BF4-4507-B74C-6A8526ABF375}" destId="{D540F8D4-A194-4403-A569-C1DA7BBD05CA}" srcOrd="4" destOrd="0" parTransId="{8A92D90A-12B0-44BA-863E-1CC2E4F481D4}" sibTransId="{2891D59A-5C86-4519-8B8B-DB314977D0AF}"/>
    <dgm:cxn modelId="{C234A77F-ABA3-4777-9A21-4433873E8DF6}" type="presOf" srcId="{50E8AAD9-8256-4DC0-9543-4A52EC520177}" destId="{DBA75144-887E-4B5A-9E4C-8F49803F7A3E}" srcOrd="0" destOrd="0" presId="urn:microsoft.com/office/officeart/2005/8/layout/process1"/>
    <dgm:cxn modelId="{555AF71A-39C4-4D4E-90EA-D8FF1DAD2F3B}" type="presParOf" srcId="{0B03AA9A-E0F2-45D3-8359-D6B0C7431CA1}" destId="{09458334-BB7B-4C72-844D-C47BCE08E9AA}" srcOrd="0" destOrd="0" presId="urn:microsoft.com/office/officeart/2005/8/layout/process1"/>
    <dgm:cxn modelId="{4C140505-A87C-4B16-90E7-A16C397D7130}" type="presParOf" srcId="{0B03AA9A-E0F2-45D3-8359-D6B0C7431CA1}" destId="{C9F27425-C382-4E4D-BFDF-44F576BB5F4D}" srcOrd="1" destOrd="0" presId="urn:microsoft.com/office/officeart/2005/8/layout/process1"/>
    <dgm:cxn modelId="{7EF34926-C23D-4D32-8487-44793E9E71B3}" type="presParOf" srcId="{C9F27425-C382-4E4D-BFDF-44F576BB5F4D}" destId="{AD5BC144-4AE3-47FC-A2FE-1F28D5B62D6A}" srcOrd="0" destOrd="0" presId="urn:microsoft.com/office/officeart/2005/8/layout/process1"/>
    <dgm:cxn modelId="{5AF38057-C2EC-414C-B88E-595F92637A2E}" type="presParOf" srcId="{0B03AA9A-E0F2-45D3-8359-D6B0C7431CA1}" destId="{322867BE-393A-42D9-AE8F-B53B8A015401}" srcOrd="2" destOrd="0" presId="urn:microsoft.com/office/officeart/2005/8/layout/process1"/>
    <dgm:cxn modelId="{93E0A94D-0C63-404F-A3D6-5DA0AEFAA6C2}" type="presParOf" srcId="{0B03AA9A-E0F2-45D3-8359-D6B0C7431CA1}" destId="{6274690D-5209-458F-AE78-B7CFB0D051B8}" srcOrd="3" destOrd="0" presId="urn:microsoft.com/office/officeart/2005/8/layout/process1"/>
    <dgm:cxn modelId="{7B7FFA2E-699E-4E07-8C6D-23BD79E9D3EF}" type="presParOf" srcId="{6274690D-5209-458F-AE78-B7CFB0D051B8}" destId="{61C035C2-6C26-4EBF-BB22-C5B49DB37148}" srcOrd="0" destOrd="0" presId="urn:microsoft.com/office/officeart/2005/8/layout/process1"/>
    <dgm:cxn modelId="{6DC2C760-5AAB-47DF-BFAC-C6927C0E4662}" type="presParOf" srcId="{0B03AA9A-E0F2-45D3-8359-D6B0C7431CA1}" destId="{14B80434-1B50-40A8-9B14-32EF48D3831F}" srcOrd="4" destOrd="0" presId="urn:microsoft.com/office/officeart/2005/8/layout/process1"/>
    <dgm:cxn modelId="{A75A17A2-FD8C-4846-BD0C-561C015DE830}" type="presParOf" srcId="{0B03AA9A-E0F2-45D3-8359-D6B0C7431CA1}" destId="{6BD18786-9007-4E6F-AA06-567D97116E0E}" srcOrd="5" destOrd="0" presId="urn:microsoft.com/office/officeart/2005/8/layout/process1"/>
    <dgm:cxn modelId="{41C80F63-4C67-4D8F-8654-BCEC1D8DC384}" type="presParOf" srcId="{6BD18786-9007-4E6F-AA06-567D97116E0E}" destId="{9E7CD15A-D394-4036-98AA-B4EE78B8DA01}" srcOrd="0" destOrd="0" presId="urn:microsoft.com/office/officeart/2005/8/layout/process1"/>
    <dgm:cxn modelId="{FF956EDD-3DF9-4DF7-A046-D76FC1265016}" type="presParOf" srcId="{0B03AA9A-E0F2-45D3-8359-D6B0C7431CA1}" destId="{C8351467-9099-4D83-A962-7EB93FC2709C}" srcOrd="6" destOrd="0" presId="urn:microsoft.com/office/officeart/2005/8/layout/process1"/>
    <dgm:cxn modelId="{9E5762CB-DA7C-403C-9238-0B88CC355617}" type="presParOf" srcId="{0B03AA9A-E0F2-45D3-8359-D6B0C7431CA1}" destId="{DBA75144-887E-4B5A-9E4C-8F49803F7A3E}" srcOrd="7" destOrd="0" presId="urn:microsoft.com/office/officeart/2005/8/layout/process1"/>
    <dgm:cxn modelId="{FC43B68C-2AC8-4814-91CB-DCB6B7B1EA61}" type="presParOf" srcId="{DBA75144-887E-4B5A-9E4C-8F49803F7A3E}" destId="{B3347BB2-26E0-4A0B-9577-555D125AAC6D}" srcOrd="0" destOrd="0" presId="urn:microsoft.com/office/officeart/2005/8/layout/process1"/>
    <dgm:cxn modelId="{69E135B4-2DFD-43CA-B968-9161A339A2C3}" type="presParOf" srcId="{0B03AA9A-E0F2-45D3-8359-D6B0C7431CA1}" destId="{F1DA6100-D073-4EED-A81A-669E6D7C70C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5ECEE9-4BF4-4507-B74C-6A8526ABF375}" type="doc">
      <dgm:prSet loTypeId="urn:microsoft.com/office/officeart/2005/8/layout/process1" loCatId="process" qsTypeId="urn:microsoft.com/office/officeart/2005/8/quickstyle/simple1" qsCatId="simple" csTypeId="urn:microsoft.com/office/officeart/2005/8/colors/accent0_1" csCatId="mainScheme" phldr="1"/>
      <dgm:spPr/>
    </dgm:pt>
    <dgm:pt modelId="{C95C88A9-ACB4-4F7A-8859-7ABE9E1FFCF8}">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Requirement Analysis</a:t>
          </a:r>
          <a:endParaRPr lang="zh-CN" altLang="en-US" sz="1050" dirty="0"/>
        </a:p>
      </dgm:t>
    </dgm:pt>
    <dgm:pt modelId="{D0B62CB6-4CB9-4DF7-8250-9D997BBC18AD}" type="parTrans" cxnId="{C6CEF17D-3655-4180-A90F-2468DB470145}">
      <dgm:prSet/>
      <dgm:spPr/>
      <dgm:t>
        <a:bodyPr/>
        <a:lstStyle/>
        <a:p>
          <a:endParaRPr lang="zh-CN" altLang="en-US"/>
        </a:p>
      </dgm:t>
    </dgm:pt>
    <dgm:pt modelId="{5BAC33BF-80E9-4A63-BE97-E1E2C26067E5}" type="sibTrans" cxnId="{C6CEF17D-3655-4180-A90F-2468DB470145}">
      <dgm:prSet/>
      <dgm:spPr>
        <a:solidFill>
          <a:schemeClr val="bg1">
            <a:lumMod val="65000"/>
          </a:schemeClr>
        </a:solidFill>
      </dgm:spPr>
      <dgm:t>
        <a:bodyPr/>
        <a:lstStyle/>
        <a:p>
          <a:endParaRPr lang="zh-CN" altLang="en-US"/>
        </a:p>
      </dgm:t>
    </dgm:pt>
    <dgm:pt modelId="{D77146EA-D6F1-44FD-838C-47C8281C994A}">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Theory Manual</a:t>
          </a:r>
          <a:endParaRPr lang="zh-CN" altLang="en-US" sz="1050" dirty="0"/>
        </a:p>
      </dgm:t>
    </dgm:pt>
    <dgm:pt modelId="{C817285D-27B0-4ADF-B205-A8563DAF4F0D}" type="parTrans" cxnId="{61709059-7426-469B-9215-8A8495D9DF9F}">
      <dgm:prSet/>
      <dgm:spPr/>
      <dgm:t>
        <a:bodyPr/>
        <a:lstStyle/>
        <a:p>
          <a:endParaRPr lang="zh-CN" altLang="en-US"/>
        </a:p>
      </dgm:t>
    </dgm:pt>
    <dgm:pt modelId="{9305D4A7-5C8F-4502-BBD6-982EE18D6550}" type="sibTrans" cxnId="{61709059-7426-469B-9215-8A8495D9DF9F}">
      <dgm:prSet/>
      <dgm:spPr>
        <a:solidFill>
          <a:schemeClr val="bg1">
            <a:lumMod val="65000"/>
          </a:schemeClr>
        </a:solidFill>
      </dgm:spPr>
      <dgm:t>
        <a:bodyPr/>
        <a:lstStyle/>
        <a:p>
          <a:endParaRPr lang="zh-CN" altLang="en-US"/>
        </a:p>
      </dgm:t>
    </dgm:pt>
    <dgm:pt modelId="{DFBCBC15-5A3E-4FD1-A269-0B31586B0F8F}">
      <dgm:prSet phldrT="[文本]" custT="1"/>
      <dgm:spPr>
        <a:solidFill>
          <a:srgbClr val="00B0F0"/>
        </a:solidFill>
      </dgm:spPr>
      <dgm:t>
        <a:bodyPr/>
        <a:lstStyle/>
        <a:p>
          <a:r>
            <a:rPr lang="en-US" altLang="zh-CN" sz="1100" dirty="0" smtClean="0">
              <a:latin typeface="Times New Roman" panose="02020603050405020304" pitchFamily="18" charset="0"/>
              <a:cs typeface="Times New Roman" panose="02020603050405020304" pitchFamily="18" charset="0"/>
            </a:rPr>
            <a:t>Coding</a:t>
          </a:r>
          <a:endParaRPr lang="zh-CN" altLang="en-US" sz="1100" dirty="0"/>
        </a:p>
      </dgm:t>
    </dgm:pt>
    <dgm:pt modelId="{7C4D478D-23A7-4F4E-B2C2-EF5176FA3CA7}" type="parTrans" cxnId="{D5287475-AD5B-4C9B-A2AD-6D592D07C0EC}">
      <dgm:prSet/>
      <dgm:spPr/>
      <dgm:t>
        <a:bodyPr/>
        <a:lstStyle/>
        <a:p>
          <a:endParaRPr lang="zh-CN" altLang="en-US"/>
        </a:p>
      </dgm:t>
    </dgm:pt>
    <dgm:pt modelId="{50E8AAD9-8256-4DC0-9543-4A52EC520177}" type="sibTrans" cxnId="{D5287475-AD5B-4C9B-A2AD-6D592D07C0EC}">
      <dgm:prSet/>
      <dgm:spPr>
        <a:solidFill>
          <a:srgbClr val="00B0F0"/>
        </a:solidFill>
      </dgm:spPr>
      <dgm:t>
        <a:bodyPr/>
        <a:lstStyle/>
        <a:p>
          <a:endParaRPr lang="zh-CN" altLang="en-US"/>
        </a:p>
      </dgm:t>
    </dgm:pt>
    <dgm:pt modelId="{BB7D4FA6-6E17-4A0A-889B-CB9DC214F276}">
      <dgm:prSet custT="1"/>
      <dgm:spPr>
        <a:noFill/>
      </dgm:spPr>
      <dgm:t>
        <a:bodyPr/>
        <a:lstStyle/>
        <a:p>
          <a:r>
            <a:rPr lang="en-US" altLang="zh-CN" sz="1050" dirty="0" smtClean="0">
              <a:latin typeface="Times New Roman" panose="02020603050405020304" pitchFamily="18" charset="0"/>
              <a:cs typeface="Times New Roman" panose="02020603050405020304" pitchFamily="18" charset="0"/>
            </a:rPr>
            <a:t>Software Design</a:t>
          </a:r>
          <a:endParaRPr lang="zh-CN" altLang="en-US" sz="1050" dirty="0"/>
        </a:p>
      </dgm:t>
    </dgm:pt>
    <dgm:pt modelId="{AC1688E1-A2BB-4B2D-A567-4F8D5D1D0EB0}" type="parTrans" cxnId="{7880E70A-E8D3-4570-9659-D6E205A43D84}">
      <dgm:prSet/>
      <dgm:spPr/>
      <dgm:t>
        <a:bodyPr/>
        <a:lstStyle/>
        <a:p>
          <a:endParaRPr lang="zh-CN" altLang="en-US"/>
        </a:p>
      </dgm:t>
    </dgm:pt>
    <dgm:pt modelId="{CCCF5299-5828-444F-A03D-B7F693D492D1}" type="sibTrans" cxnId="{7880E70A-E8D3-4570-9659-D6E205A43D84}">
      <dgm:prSet/>
      <dgm:spPr>
        <a:solidFill>
          <a:schemeClr val="bg1">
            <a:lumMod val="65000"/>
          </a:schemeClr>
        </a:solidFill>
      </dgm:spPr>
      <dgm:t>
        <a:bodyPr/>
        <a:lstStyle/>
        <a:p>
          <a:endParaRPr lang="zh-CN" altLang="en-US"/>
        </a:p>
      </dgm:t>
    </dgm:pt>
    <dgm:pt modelId="{D540F8D4-A194-4403-A569-C1DA7BBD05CA}">
      <dgm:prSet custT="1"/>
      <dgm:spPr/>
      <dgm:t>
        <a:bodyPr/>
        <a:lstStyle/>
        <a:p>
          <a:r>
            <a:rPr lang="en-US" altLang="zh-CN" sz="1100" dirty="0" smtClean="0">
              <a:latin typeface="Times New Roman" panose="02020603050405020304" pitchFamily="18" charset="0"/>
              <a:cs typeface="Times New Roman" panose="02020603050405020304" pitchFamily="18" charset="0"/>
            </a:rPr>
            <a:t>Testing</a:t>
          </a:r>
          <a:endParaRPr lang="zh-CN" altLang="en-US" sz="1100" dirty="0"/>
        </a:p>
      </dgm:t>
    </dgm:pt>
    <dgm:pt modelId="{8A92D90A-12B0-44BA-863E-1CC2E4F481D4}" type="parTrans" cxnId="{B307A7E1-EA9D-47DE-ACA5-5B4310BA1597}">
      <dgm:prSet/>
      <dgm:spPr/>
      <dgm:t>
        <a:bodyPr/>
        <a:lstStyle/>
        <a:p>
          <a:endParaRPr lang="zh-CN" altLang="en-US"/>
        </a:p>
      </dgm:t>
    </dgm:pt>
    <dgm:pt modelId="{2891D59A-5C86-4519-8B8B-DB314977D0AF}" type="sibTrans" cxnId="{B307A7E1-EA9D-47DE-ACA5-5B4310BA1597}">
      <dgm:prSet/>
      <dgm:spPr/>
      <dgm:t>
        <a:bodyPr/>
        <a:lstStyle/>
        <a:p>
          <a:endParaRPr lang="zh-CN" altLang="en-US"/>
        </a:p>
      </dgm:t>
    </dgm:pt>
    <dgm:pt modelId="{0B03AA9A-E0F2-45D3-8359-D6B0C7431CA1}" type="pres">
      <dgm:prSet presAssocID="{7C5ECEE9-4BF4-4507-B74C-6A8526ABF375}" presName="Name0" presStyleCnt="0">
        <dgm:presLayoutVars>
          <dgm:dir/>
          <dgm:resizeHandles val="exact"/>
        </dgm:presLayoutVars>
      </dgm:prSet>
      <dgm:spPr/>
    </dgm:pt>
    <dgm:pt modelId="{09458334-BB7B-4C72-844D-C47BCE08E9AA}" type="pres">
      <dgm:prSet presAssocID="{C95C88A9-ACB4-4F7A-8859-7ABE9E1FFCF8}" presName="node" presStyleLbl="node1" presStyleIdx="0" presStyleCnt="5">
        <dgm:presLayoutVars>
          <dgm:bulletEnabled val="1"/>
        </dgm:presLayoutVars>
      </dgm:prSet>
      <dgm:spPr/>
      <dgm:t>
        <a:bodyPr/>
        <a:lstStyle/>
        <a:p>
          <a:endParaRPr lang="zh-CN" altLang="en-US"/>
        </a:p>
      </dgm:t>
    </dgm:pt>
    <dgm:pt modelId="{C9F27425-C382-4E4D-BFDF-44F576BB5F4D}" type="pres">
      <dgm:prSet presAssocID="{5BAC33BF-80E9-4A63-BE97-E1E2C26067E5}" presName="sibTrans" presStyleLbl="sibTrans2D1" presStyleIdx="0" presStyleCnt="4"/>
      <dgm:spPr/>
      <dgm:t>
        <a:bodyPr/>
        <a:lstStyle/>
        <a:p>
          <a:endParaRPr lang="zh-CN" altLang="en-US"/>
        </a:p>
      </dgm:t>
    </dgm:pt>
    <dgm:pt modelId="{AD5BC144-4AE3-47FC-A2FE-1F28D5B62D6A}" type="pres">
      <dgm:prSet presAssocID="{5BAC33BF-80E9-4A63-BE97-E1E2C26067E5}" presName="connectorText" presStyleLbl="sibTrans2D1" presStyleIdx="0" presStyleCnt="4"/>
      <dgm:spPr/>
      <dgm:t>
        <a:bodyPr/>
        <a:lstStyle/>
        <a:p>
          <a:endParaRPr lang="zh-CN" altLang="en-US"/>
        </a:p>
      </dgm:t>
    </dgm:pt>
    <dgm:pt modelId="{322867BE-393A-42D9-AE8F-B53B8A015401}" type="pres">
      <dgm:prSet presAssocID="{D77146EA-D6F1-44FD-838C-47C8281C994A}" presName="node" presStyleLbl="node1" presStyleIdx="1" presStyleCnt="5">
        <dgm:presLayoutVars>
          <dgm:bulletEnabled val="1"/>
        </dgm:presLayoutVars>
      </dgm:prSet>
      <dgm:spPr/>
      <dgm:t>
        <a:bodyPr/>
        <a:lstStyle/>
        <a:p>
          <a:endParaRPr lang="zh-CN" altLang="en-US"/>
        </a:p>
      </dgm:t>
    </dgm:pt>
    <dgm:pt modelId="{6274690D-5209-458F-AE78-B7CFB0D051B8}" type="pres">
      <dgm:prSet presAssocID="{9305D4A7-5C8F-4502-BBD6-982EE18D6550}" presName="sibTrans" presStyleLbl="sibTrans2D1" presStyleIdx="1" presStyleCnt="4"/>
      <dgm:spPr/>
      <dgm:t>
        <a:bodyPr/>
        <a:lstStyle/>
        <a:p>
          <a:endParaRPr lang="zh-CN" altLang="en-US"/>
        </a:p>
      </dgm:t>
    </dgm:pt>
    <dgm:pt modelId="{61C035C2-6C26-4EBF-BB22-C5B49DB37148}" type="pres">
      <dgm:prSet presAssocID="{9305D4A7-5C8F-4502-BBD6-982EE18D6550}" presName="connectorText" presStyleLbl="sibTrans2D1" presStyleIdx="1" presStyleCnt="4"/>
      <dgm:spPr/>
      <dgm:t>
        <a:bodyPr/>
        <a:lstStyle/>
        <a:p>
          <a:endParaRPr lang="zh-CN" altLang="en-US"/>
        </a:p>
      </dgm:t>
    </dgm:pt>
    <dgm:pt modelId="{14B80434-1B50-40A8-9B14-32EF48D3831F}" type="pres">
      <dgm:prSet presAssocID="{BB7D4FA6-6E17-4A0A-889B-CB9DC214F276}" presName="node" presStyleLbl="node1" presStyleIdx="2" presStyleCnt="5">
        <dgm:presLayoutVars>
          <dgm:bulletEnabled val="1"/>
        </dgm:presLayoutVars>
      </dgm:prSet>
      <dgm:spPr/>
      <dgm:t>
        <a:bodyPr/>
        <a:lstStyle/>
        <a:p>
          <a:endParaRPr lang="zh-CN" altLang="en-US"/>
        </a:p>
      </dgm:t>
    </dgm:pt>
    <dgm:pt modelId="{6BD18786-9007-4E6F-AA06-567D97116E0E}" type="pres">
      <dgm:prSet presAssocID="{CCCF5299-5828-444F-A03D-B7F693D492D1}" presName="sibTrans" presStyleLbl="sibTrans2D1" presStyleIdx="2" presStyleCnt="4"/>
      <dgm:spPr/>
      <dgm:t>
        <a:bodyPr/>
        <a:lstStyle/>
        <a:p>
          <a:endParaRPr lang="zh-CN" altLang="en-US"/>
        </a:p>
      </dgm:t>
    </dgm:pt>
    <dgm:pt modelId="{9E7CD15A-D394-4036-98AA-B4EE78B8DA01}" type="pres">
      <dgm:prSet presAssocID="{CCCF5299-5828-444F-A03D-B7F693D492D1}" presName="connectorText" presStyleLbl="sibTrans2D1" presStyleIdx="2" presStyleCnt="4"/>
      <dgm:spPr/>
      <dgm:t>
        <a:bodyPr/>
        <a:lstStyle/>
        <a:p>
          <a:endParaRPr lang="zh-CN" altLang="en-US"/>
        </a:p>
      </dgm:t>
    </dgm:pt>
    <dgm:pt modelId="{C8351467-9099-4D83-A962-7EB93FC2709C}" type="pres">
      <dgm:prSet presAssocID="{DFBCBC15-5A3E-4FD1-A269-0B31586B0F8F}" presName="node" presStyleLbl="node1" presStyleIdx="3" presStyleCnt="5">
        <dgm:presLayoutVars>
          <dgm:bulletEnabled val="1"/>
        </dgm:presLayoutVars>
      </dgm:prSet>
      <dgm:spPr/>
      <dgm:t>
        <a:bodyPr/>
        <a:lstStyle/>
        <a:p>
          <a:endParaRPr lang="zh-CN" altLang="en-US"/>
        </a:p>
      </dgm:t>
    </dgm:pt>
    <dgm:pt modelId="{DBA75144-887E-4B5A-9E4C-8F49803F7A3E}" type="pres">
      <dgm:prSet presAssocID="{50E8AAD9-8256-4DC0-9543-4A52EC520177}" presName="sibTrans" presStyleLbl="sibTrans2D1" presStyleIdx="3" presStyleCnt="4"/>
      <dgm:spPr/>
      <dgm:t>
        <a:bodyPr/>
        <a:lstStyle/>
        <a:p>
          <a:endParaRPr lang="zh-CN" altLang="en-US"/>
        </a:p>
      </dgm:t>
    </dgm:pt>
    <dgm:pt modelId="{B3347BB2-26E0-4A0B-9577-555D125AAC6D}" type="pres">
      <dgm:prSet presAssocID="{50E8AAD9-8256-4DC0-9543-4A52EC520177}" presName="connectorText" presStyleLbl="sibTrans2D1" presStyleIdx="3" presStyleCnt="4"/>
      <dgm:spPr/>
      <dgm:t>
        <a:bodyPr/>
        <a:lstStyle/>
        <a:p>
          <a:endParaRPr lang="zh-CN" altLang="en-US"/>
        </a:p>
      </dgm:t>
    </dgm:pt>
    <dgm:pt modelId="{F1DA6100-D073-4EED-A81A-669E6D7C70CE}" type="pres">
      <dgm:prSet presAssocID="{D540F8D4-A194-4403-A569-C1DA7BBD05CA}" presName="node" presStyleLbl="node1" presStyleIdx="4" presStyleCnt="5">
        <dgm:presLayoutVars>
          <dgm:bulletEnabled val="1"/>
        </dgm:presLayoutVars>
      </dgm:prSet>
      <dgm:spPr/>
      <dgm:t>
        <a:bodyPr/>
        <a:lstStyle/>
        <a:p>
          <a:endParaRPr lang="zh-CN" altLang="en-US"/>
        </a:p>
      </dgm:t>
    </dgm:pt>
  </dgm:ptLst>
  <dgm:cxnLst>
    <dgm:cxn modelId="{4D75C94D-AC8D-49E5-B09D-E122C5442C50}" type="presOf" srcId="{C95C88A9-ACB4-4F7A-8859-7ABE9E1FFCF8}" destId="{09458334-BB7B-4C72-844D-C47BCE08E9AA}" srcOrd="0" destOrd="0" presId="urn:microsoft.com/office/officeart/2005/8/layout/process1"/>
    <dgm:cxn modelId="{C6CEF17D-3655-4180-A90F-2468DB470145}" srcId="{7C5ECEE9-4BF4-4507-B74C-6A8526ABF375}" destId="{C95C88A9-ACB4-4F7A-8859-7ABE9E1FFCF8}" srcOrd="0" destOrd="0" parTransId="{D0B62CB6-4CB9-4DF7-8250-9D997BBC18AD}" sibTransId="{5BAC33BF-80E9-4A63-BE97-E1E2C26067E5}"/>
    <dgm:cxn modelId="{7880E70A-E8D3-4570-9659-D6E205A43D84}" srcId="{7C5ECEE9-4BF4-4507-B74C-6A8526ABF375}" destId="{BB7D4FA6-6E17-4A0A-889B-CB9DC214F276}" srcOrd="2" destOrd="0" parTransId="{AC1688E1-A2BB-4B2D-A567-4F8D5D1D0EB0}" sibTransId="{CCCF5299-5828-444F-A03D-B7F693D492D1}"/>
    <dgm:cxn modelId="{57DF2460-4F05-49E4-B4ED-64DA6F2DA804}" type="presOf" srcId="{DFBCBC15-5A3E-4FD1-A269-0B31586B0F8F}" destId="{C8351467-9099-4D83-A962-7EB93FC2709C}" srcOrd="0" destOrd="0" presId="urn:microsoft.com/office/officeart/2005/8/layout/process1"/>
    <dgm:cxn modelId="{BF09728B-F12A-4280-9540-DCA341AE7617}" type="presOf" srcId="{5BAC33BF-80E9-4A63-BE97-E1E2C26067E5}" destId="{AD5BC144-4AE3-47FC-A2FE-1F28D5B62D6A}" srcOrd="1" destOrd="0" presId="urn:microsoft.com/office/officeart/2005/8/layout/process1"/>
    <dgm:cxn modelId="{8D477260-E9B2-4A29-ACCF-4B372775CDB1}" type="presOf" srcId="{CCCF5299-5828-444F-A03D-B7F693D492D1}" destId="{6BD18786-9007-4E6F-AA06-567D97116E0E}" srcOrd="0" destOrd="0" presId="urn:microsoft.com/office/officeart/2005/8/layout/process1"/>
    <dgm:cxn modelId="{0A8A4CD4-ECED-4C04-AE1A-7E4BF1478DE0}" type="presOf" srcId="{BB7D4FA6-6E17-4A0A-889B-CB9DC214F276}" destId="{14B80434-1B50-40A8-9B14-32EF48D3831F}" srcOrd="0" destOrd="0" presId="urn:microsoft.com/office/officeart/2005/8/layout/process1"/>
    <dgm:cxn modelId="{82E59739-E13B-4B35-85F5-C104285D247E}" type="presOf" srcId="{9305D4A7-5C8F-4502-BBD6-982EE18D6550}" destId="{6274690D-5209-458F-AE78-B7CFB0D051B8}" srcOrd="0" destOrd="0" presId="urn:microsoft.com/office/officeart/2005/8/layout/process1"/>
    <dgm:cxn modelId="{D5287475-AD5B-4C9B-A2AD-6D592D07C0EC}" srcId="{7C5ECEE9-4BF4-4507-B74C-6A8526ABF375}" destId="{DFBCBC15-5A3E-4FD1-A269-0B31586B0F8F}" srcOrd="3" destOrd="0" parTransId="{7C4D478D-23A7-4F4E-B2C2-EF5176FA3CA7}" sibTransId="{50E8AAD9-8256-4DC0-9543-4A52EC520177}"/>
    <dgm:cxn modelId="{7DDFBEA3-70DF-451F-96FB-CD37B1A5E4CA}" type="presOf" srcId="{9305D4A7-5C8F-4502-BBD6-982EE18D6550}" destId="{61C035C2-6C26-4EBF-BB22-C5B49DB37148}" srcOrd="1" destOrd="0" presId="urn:microsoft.com/office/officeart/2005/8/layout/process1"/>
    <dgm:cxn modelId="{BA22F3B5-A867-44ED-8A42-09C0E7C5FA48}" type="presOf" srcId="{5BAC33BF-80E9-4A63-BE97-E1E2C26067E5}" destId="{C9F27425-C382-4E4D-BFDF-44F576BB5F4D}" srcOrd="0" destOrd="0" presId="urn:microsoft.com/office/officeart/2005/8/layout/process1"/>
    <dgm:cxn modelId="{D6088379-0EEB-4CA9-B46D-0DFE44853E23}" type="presOf" srcId="{50E8AAD9-8256-4DC0-9543-4A52EC520177}" destId="{DBA75144-887E-4B5A-9E4C-8F49803F7A3E}" srcOrd="0" destOrd="0" presId="urn:microsoft.com/office/officeart/2005/8/layout/process1"/>
    <dgm:cxn modelId="{01BD83BD-6F67-4855-AB66-5E94AB446553}" type="presOf" srcId="{7C5ECEE9-4BF4-4507-B74C-6A8526ABF375}" destId="{0B03AA9A-E0F2-45D3-8359-D6B0C7431CA1}" srcOrd="0" destOrd="0" presId="urn:microsoft.com/office/officeart/2005/8/layout/process1"/>
    <dgm:cxn modelId="{28D1F458-42ED-4C39-9A83-68BD9C7843B0}" type="presOf" srcId="{D77146EA-D6F1-44FD-838C-47C8281C994A}" destId="{322867BE-393A-42D9-AE8F-B53B8A015401}" srcOrd="0" destOrd="0" presId="urn:microsoft.com/office/officeart/2005/8/layout/process1"/>
    <dgm:cxn modelId="{AC8842B1-1A94-4C1E-BABA-97243EA05A22}" type="presOf" srcId="{D540F8D4-A194-4403-A569-C1DA7BBD05CA}" destId="{F1DA6100-D073-4EED-A81A-669E6D7C70CE}" srcOrd="0" destOrd="0" presId="urn:microsoft.com/office/officeart/2005/8/layout/process1"/>
    <dgm:cxn modelId="{61709059-7426-469B-9215-8A8495D9DF9F}" srcId="{7C5ECEE9-4BF4-4507-B74C-6A8526ABF375}" destId="{D77146EA-D6F1-44FD-838C-47C8281C994A}" srcOrd="1" destOrd="0" parTransId="{C817285D-27B0-4ADF-B205-A8563DAF4F0D}" sibTransId="{9305D4A7-5C8F-4502-BBD6-982EE18D6550}"/>
    <dgm:cxn modelId="{B307A7E1-EA9D-47DE-ACA5-5B4310BA1597}" srcId="{7C5ECEE9-4BF4-4507-B74C-6A8526ABF375}" destId="{D540F8D4-A194-4403-A569-C1DA7BBD05CA}" srcOrd="4" destOrd="0" parTransId="{8A92D90A-12B0-44BA-863E-1CC2E4F481D4}" sibTransId="{2891D59A-5C86-4519-8B8B-DB314977D0AF}"/>
    <dgm:cxn modelId="{9423B03B-277E-4E7C-AC44-99BEE2E8406E}" type="presOf" srcId="{50E8AAD9-8256-4DC0-9543-4A52EC520177}" destId="{B3347BB2-26E0-4A0B-9577-555D125AAC6D}" srcOrd="1" destOrd="0" presId="urn:microsoft.com/office/officeart/2005/8/layout/process1"/>
    <dgm:cxn modelId="{73C86E24-8220-40D9-B0D7-29715E8FA752}" type="presOf" srcId="{CCCF5299-5828-444F-A03D-B7F693D492D1}" destId="{9E7CD15A-D394-4036-98AA-B4EE78B8DA01}" srcOrd="1" destOrd="0" presId="urn:microsoft.com/office/officeart/2005/8/layout/process1"/>
    <dgm:cxn modelId="{2F416ACD-0ADF-4D09-9FC3-69C2F3C7E09E}" type="presParOf" srcId="{0B03AA9A-E0F2-45D3-8359-D6B0C7431CA1}" destId="{09458334-BB7B-4C72-844D-C47BCE08E9AA}" srcOrd="0" destOrd="0" presId="urn:microsoft.com/office/officeart/2005/8/layout/process1"/>
    <dgm:cxn modelId="{31C585A6-304C-4B86-BF5C-6D861EFDB3B9}" type="presParOf" srcId="{0B03AA9A-E0F2-45D3-8359-D6B0C7431CA1}" destId="{C9F27425-C382-4E4D-BFDF-44F576BB5F4D}" srcOrd="1" destOrd="0" presId="urn:microsoft.com/office/officeart/2005/8/layout/process1"/>
    <dgm:cxn modelId="{38DF962F-F313-4634-893C-B51DCAF934AE}" type="presParOf" srcId="{C9F27425-C382-4E4D-BFDF-44F576BB5F4D}" destId="{AD5BC144-4AE3-47FC-A2FE-1F28D5B62D6A}" srcOrd="0" destOrd="0" presId="urn:microsoft.com/office/officeart/2005/8/layout/process1"/>
    <dgm:cxn modelId="{527DDEE9-E673-4E28-BE07-956DCDBACC8F}" type="presParOf" srcId="{0B03AA9A-E0F2-45D3-8359-D6B0C7431CA1}" destId="{322867BE-393A-42D9-AE8F-B53B8A015401}" srcOrd="2" destOrd="0" presId="urn:microsoft.com/office/officeart/2005/8/layout/process1"/>
    <dgm:cxn modelId="{C8BA032F-6AC1-47AB-BBDA-A6853B1FAA7A}" type="presParOf" srcId="{0B03AA9A-E0F2-45D3-8359-D6B0C7431CA1}" destId="{6274690D-5209-458F-AE78-B7CFB0D051B8}" srcOrd="3" destOrd="0" presId="urn:microsoft.com/office/officeart/2005/8/layout/process1"/>
    <dgm:cxn modelId="{27E50787-1F5E-4E51-9E24-0C609506BF7E}" type="presParOf" srcId="{6274690D-5209-458F-AE78-B7CFB0D051B8}" destId="{61C035C2-6C26-4EBF-BB22-C5B49DB37148}" srcOrd="0" destOrd="0" presId="urn:microsoft.com/office/officeart/2005/8/layout/process1"/>
    <dgm:cxn modelId="{65E41CC9-946E-4A28-A09B-C7776424C990}" type="presParOf" srcId="{0B03AA9A-E0F2-45D3-8359-D6B0C7431CA1}" destId="{14B80434-1B50-40A8-9B14-32EF48D3831F}" srcOrd="4" destOrd="0" presId="urn:microsoft.com/office/officeart/2005/8/layout/process1"/>
    <dgm:cxn modelId="{5B05273F-B9CE-48A1-BB37-EC464B1313CA}" type="presParOf" srcId="{0B03AA9A-E0F2-45D3-8359-D6B0C7431CA1}" destId="{6BD18786-9007-4E6F-AA06-567D97116E0E}" srcOrd="5" destOrd="0" presId="urn:microsoft.com/office/officeart/2005/8/layout/process1"/>
    <dgm:cxn modelId="{7BF68514-E154-4314-A23D-AC52A098BAA4}" type="presParOf" srcId="{6BD18786-9007-4E6F-AA06-567D97116E0E}" destId="{9E7CD15A-D394-4036-98AA-B4EE78B8DA01}" srcOrd="0" destOrd="0" presId="urn:microsoft.com/office/officeart/2005/8/layout/process1"/>
    <dgm:cxn modelId="{582F1ADB-9A83-4916-926E-97F0BB9BB14D}" type="presParOf" srcId="{0B03AA9A-E0F2-45D3-8359-D6B0C7431CA1}" destId="{C8351467-9099-4D83-A962-7EB93FC2709C}" srcOrd="6" destOrd="0" presId="urn:microsoft.com/office/officeart/2005/8/layout/process1"/>
    <dgm:cxn modelId="{3E34C91A-147F-4325-85BB-6DB30EEE43A3}" type="presParOf" srcId="{0B03AA9A-E0F2-45D3-8359-D6B0C7431CA1}" destId="{DBA75144-887E-4B5A-9E4C-8F49803F7A3E}" srcOrd="7" destOrd="0" presId="urn:microsoft.com/office/officeart/2005/8/layout/process1"/>
    <dgm:cxn modelId="{B38E3F86-C008-4FD8-AC69-F15BD03226A5}" type="presParOf" srcId="{DBA75144-887E-4B5A-9E4C-8F49803F7A3E}" destId="{B3347BB2-26E0-4A0B-9577-555D125AAC6D}" srcOrd="0" destOrd="0" presId="urn:microsoft.com/office/officeart/2005/8/layout/process1"/>
    <dgm:cxn modelId="{EBBBADAD-5261-403F-AB77-148230070253}" type="presParOf" srcId="{0B03AA9A-E0F2-45D3-8359-D6B0C7431CA1}" destId="{F1DA6100-D073-4EED-A81A-669E6D7C70C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4C68BF-AD41-4733-8464-6BBF2578A9C7}" type="doc">
      <dgm:prSet loTypeId="urn:microsoft.com/office/officeart/2005/8/layout/process3" loCatId="process" qsTypeId="urn:microsoft.com/office/officeart/2005/8/quickstyle/simple1" qsCatId="simple" csTypeId="urn:microsoft.com/office/officeart/2005/8/colors/accent1_2" csCatId="accent1" phldr="1"/>
      <dgm:spPr/>
    </dgm:pt>
    <dgm:pt modelId="{21F1322B-6C9F-4218-9E9B-B239F11C79E3}">
      <dgm:prSet phldrT="[文本]" custT="1">
        <dgm:style>
          <a:lnRef idx="0">
            <a:schemeClr val="accent1"/>
          </a:lnRef>
          <a:fillRef idx="3">
            <a:schemeClr val="accent1"/>
          </a:fillRef>
          <a:effectRef idx="3">
            <a:schemeClr val="accent1"/>
          </a:effectRef>
          <a:fontRef idx="minor">
            <a:schemeClr val="lt1"/>
          </a:fontRef>
        </dgm:style>
      </dgm:prSet>
      <dgm:spPr/>
      <dgm:t>
        <a:bodyPr/>
        <a:lstStyle/>
        <a:p>
          <a:r>
            <a:rPr lang="en-US" altLang="zh-CN" sz="1200" b="1" dirty="0" smtClean="0">
              <a:latin typeface="Times New Roman" panose="02020603050405020304" pitchFamily="18" charset="0"/>
              <a:ea typeface="华文中宋" pitchFamily="2" charset="-122"/>
              <a:cs typeface="Times New Roman" panose="02020603050405020304" pitchFamily="18" charset="0"/>
            </a:rPr>
            <a:t>Function Test</a:t>
          </a:r>
          <a:endParaRPr lang="zh-CN" altLang="en-US" sz="1200" b="1" dirty="0">
            <a:latin typeface="Times New Roman" panose="02020603050405020304" pitchFamily="18" charset="0"/>
            <a:ea typeface="华文中宋" pitchFamily="2" charset="-122"/>
            <a:cs typeface="Times New Roman" panose="02020603050405020304" pitchFamily="18" charset="0"/>
          </a:endParaRPr>
        </a:p>
      </dgm:t>
    </dgm:pt>
    <dgm:pt modelId="{B83F3B14-EE39-46D2-8BDD-0F4E6F689FD4}" type="parTrans" cxnId="{84956CF1-D236-4DFA-8AC7-DF10B899B0BD}">
      <dgm:prSet/>
      <dgm:spPr/>
      <dgm:t>
        <a:bodyPr/>
        <a:lstStyle/>
        <a:p>
          <a:endParaRPr lang="zh-CN" altLang="en-US" sz="1600">
            <a:latin typeface="华文中宋" pitchFamily="2" charset="-122"/>
            <a:ea typeface="华文中宋" pitchFamily="2" charset="-122"/>
          </a:endParaRPr>
        </a:p>
      </dgm:t>
    </dgm:pt>
    <dgm:pt modelId="{FA0C3CC1-F3E7-422F-8F2E-5BCDA32D465A}" type="sibTrans" cxnId="{84956CF1-D236-4DFA-8AC7-DF10B899B0BD}">
      <dgm:prSet custT="1"/>
      <dgm:spPr/>
      <dgm:t>
        <a:bodyPr/>
        <a:lstStyle/>
        <a:p>
          <a:endParaRPr lang="zh-CN" altLang="en-US" sz="1200">
            <a:latin typeface="华文中宋" pitchFamily="2" charset="-122"/>
            <a:ea typeface="华文中宋" pitchFamily="2" charset="-122"/>
          </a:endParaRPr>
        </a:p>
      </dgm:t>
    </dgm:pt>
    <dgm:pt modelId="{1F45A186-A616-45E4-BB29-81B696BCCA6D}">
      <dgm:prSet phldrT="[文本]" custT="1">
        <dgm:style>
          <a:lnRef idx="0">
            <a:schemeClr val="accent1"/>
          </a:lnRef>
          <a:fillRef idx="3">
            <a:schemeClr val="accent1"/>
          </a:fillRef>
          <a:effectRef idx="3">
            <a:schemeClr val="accent1"/>
          </a:effectRef>
          <a:fontRef idx="minor">
            <a:schemeClr val="lt1"/>
          </a:fontRef>
        </dgm:style>
      </dgm:prSet>
      <dgm:spPr/>
      <dgm:t>
        <a:bodyPr/>
        <a:lstStyle/>
        <a:p>
          <a:r>
            <a:rPr lang="en-US" altLang="zh-CN" sz="1200" b="1" dirty="0" smtClean="0">
              <a:latin typeface="Times New Roman" panose="02020603050405020304" pitchFamily="18" charset="0"/>
              <a:ea typeface="华文中宋" pitchFamily="2" charset="-122"/>
              <a:cs typeface="Times New Roman" panose="02020603050405020304" pitchFamily="18" charset="0"/>
            </a:rPr>
            <a:t>Simple-Case Test</a:t>
          </a:r>
          <a:endParaRPr lang="zh-CN" altLang="en-US" sz="1200" b="1" dirty="0">
            <a:latin typeface="Times New Roman" panose="02020603050405020304" pitchFamily="18" charset="0"/>
            <a:ea typeface="华文中宋" pitchFamily="2" charset="-122"/>
            <a:cs typeface="Times New Roman" panose="02020603050405020304" pitchFamily="18" charset="0"/>
          </a:endParaRPr>
        </a:p>
      </dgm:t>
    </dgm:pt>
    <dgm:pt modelId="{945FB16B-49C7-43DE-A022-BC77F5D6A3BA}" type="parTrans" cxnId="{10102B02-3D8E-42A5-AAFC-41CEC532748D}">
      <dgm:prSet/>
      <dgm:spPr/>
      <dgm:t>
        <a:bodyPr/>
        <a:lstStyle/>
        <a:p>
          <a:endParaRPr lang="zh-CN" altLang="en-US" sz="1600">
            <a:latin typeface="华文中宋" pitchFamily="2" charset="-122"/>
            <a:ea typeface="华文中宋" pitchFamily="2" charset="-122"/>
          </a:endParaRPr>
        </a:p>
      </dgm:t>
    </dgm:pt>
    <dgm:pt modelId="{F4FA75F3-FD55-43DD-BD6F-921D207E4588}" type="sibTrans" cxnId="{10102B02-3D8E-42A5-AAFC-41CEC532748D}">
      <dgm:prSet custT="1"/>
      <dgm:spPr/>
      <dgm:t>
        <a:bodyPr/>
        <a:lstStyle/>
        <a:p>
          <a:endParaRPr lang="zh-CN" altLang="en-US" sz="1200">
            <a:latin typeface="华文中宋" pitchFamily="2" charset="-122"/>
            <a:ea typeface="华文中宋" pitchFamily="2" charset="-122"/>
          </a:endParaRPr>
        </a:p>
      </dgm:t>
    </dgm:pt>
    <dgm:pt modelId="{4D4B1F09-6CD1-4594-ABED-688E6972D047}">
      <dgm:prSet phldrT="[文本]" custT="1"/>
      <dgm:spPr/>
      <dgm:t>
        <a:bodyPr/>
        <a:lstStyle/>
        <a:p>
          <a:r>
            <a:rPr lang="zh-CN" altLang="en-US" sz="1200" dirty="0" smtClean="0">
              <a:latin typeface="华文中宋" pitchFamily="2" charset="-122"/>
              <a:ea typeface="华文中宋" pitchFamily="2" charset="-122"/>
            </a:rPr>
            <a:t>几何测试</a:t>
          </a:r>
          <a:endParaRPr lang="zh-CN" altLang="en-US" sz="1200" dirty="0">
            <a:latin typeface="华文中宋" pitchFamily="2" charset="-122"/>
            <a:ea typeface="华文中宋" pitchFamily="2" charset="-122"/>
          </a:endParaRPr>
        </a:p>
      </dgm:t>
    </dgm:pt>
    <dgm:pt modelId="{BA507432-CA63-4578-AC4E-A64F9B884088}" type="parTrans" cxnId="{775F5792-F1EB-4056-A338-0B3634A9AAEF}">
      <dgm:prSet/>
      <dgm:spPr/>
      <dgm:t>
        <a:bodyPr/>
        <a:lstStyle/>
        <a:p>
          <a:endParaRPr lang="zh-CN" altLang="en-US" sz="1600">
            <a:latin typeface="华文中宋" pitchFamily="2" charset="-122"/>
            <a:ea typeface="华文中宋" pitchFamily="2" charset="-122"/>
          </a:endParaRPr>
        </a:p>
      </dgm:t>
    </dgm:pt>
    <dgm:pt modelId="{0752469C-5766-4850-BD5B-129D67402345}" type="sibTrans" cxnId="{775F5792-F1EB-4056-A338-0B3634A9AAEF}">
      <dgm:prSet/>
      <dgm:spPr/>
      <dgm:t>
        <a:bodyPr/>
        <a:lstStyle/>
        <a:p>
          <a:endParaRPr lang="zh-CN" altLang="en-US" sz="1600">
            <a:latin typeface="华文中宋" pitchFamily="2" charset="-122"/>
            <a:ea typeface="华文中宋" pitchFamily="2" charset="-122"/>
          </a:endParaRPr>
        </a:p>
      </dgm:t>
    </dgm:pt>
    <dgm:pt modelId="{99958EE5-3685-44DC-ACDA-2E594A98085C}">
      <dgm:prSet phldrT="[文本]" custT="1"/>
      <dgm:spPr/>
      <dgm:t>
        <a:bodyPr/>
        <a:lstStyle/>
        <a:p>
          <a:r>
            <a:rPr lang="zh-CN" altLang="en-US" sz="1200" dirty="0" smtClean="0">
              <a:latin typeface="华文中宋" pitchFamily="2" charset="-122"/>
              <a:ea typeface="华文中宋" pitchFamily="2" charset="-122"/>
            </a:rPr>
            <a:t>变量测试</a:t>
          </a:r>
          <a:endParaRPr lang="zh-CN" altLang="en-US" sz="1200" dirty="0">
            <a:latin typeface="华文中宋" pitchFamily="2" charset="-122"/>
            <a:ea typeface="华文中宋" pitchFamily="2" charset="-122"/>
          </a:endParaRPr>
        </a:p>
      </dgm:t>
    </dgm:pt>
    <dgm:pt modelId="{41B3386C-A98E-42F6-8948-E3A5689133D1}" type="parTrans" cxnId="{79165AB9-DDA5-4716-8087-262B2D15EAF1}">
      <dgm:prSet/>
      <dgm:spPr/>
      <dgm:t>
        <a:bodyPr/>
        <a:lstStyle/>
        <a:p>
          <a:endParaRPr lang="zh-CN" altLang="en-US" sz="1600">
            <a:latin typeface="华文中宋" pitchFamily="2" charset="-122"/>
            <a:ea typeface="华文中宋" pitchFamily="2" charset="-122"/>
          </a:endParaRPr>
        </a:p>
      </dgm:t>
    </dgm:pt>
    <dgm:pt modelId="{998A7746-C55D-433B-B8B6-4308DE0DA69A}" type="sibTrans" cxnId="{79165AB9-DDA5-4716-8087-262B2D15EAF1}">
      <dgm:prSet/>
      <dgm:spPr/>
      <dgm:t>
        <a:bodyPr/>
        <a:lstStyle/>
        <a:p>
          <a:endParaRPr lang="zh-CN" altLang="en-US" sz="1600">
            <a:latin typeface="华文中宋" pitchFamily="2" charset="-122"/>
            <a:ea typeface="华文中宋" pitchFamily="2" charset="-122"/>
          </a:endParaRPr>
        </a:p>
      </dgm:t>
    </dgm:pt>
    <dgm:pt modelId="{8528BF07-7F6F-499C-9CBF-329B2E7E83EF}">
      <dgm:prSet phldrT="[文本]" custT="1"/>
      <dgm:spPr/>
      <dgm:t>
        <a:bodyPr/>
        <a:lstStyle/>
        <a:p>
          <a:r>
            <a:rPr lang="zh-CN" altLang="en-US" sz="1200" dirty="0" smtClean="0">
              <a:latin typeface="华文中宋" pitchFamily="2" charset="-122"/>
              <a:ea typeface="华文中宋" pitchFamily="2" charset="-122"/>
            </a:rPr>
            <a:t>输运计算</a:t>
          </a:r>
          <a:endParaRPr lang="zh-CN" altLang="en-US" sz="1200" dirty="0">
            <a:latin typeface="华文中宋" pitchFamily="2" charset="-122"/>
            <a:ea typeface="华文中宋" pitchFamily="2" charset="-122"/>
          </a:endParaRPr>
        </a:p>
      </dgm:t>
    </dgm:pt>
    <dgm:pt modelId="{3955EC28-EDC4-4C98-A544-98CC69E938C4}" type="parTrans" cxnId="{25A2A894-4E91-4F5C-9C56-36E1B194EDF5}">
      <dgm:prSet/>
      <dgm:spPr/>
      <dgm:t>
        <a:bodyPr/>
        <a:lstStyle/>
        <a:p>
          <a:endParaRPr lang="zh-CN" altLang="en-US" sz="1600">
            <a:latin typeface="华文中宋" pitchFamily="2" charset="-122"/>
            <a:ea typeface="华文中宋" pitchFamily="2" charset="-122"/>
          </a:endParaRPr>
        </a:p>
      </dgm:t>
    </dgm:pt>
    <dgm:pt modelId="{9612AB7A-3617-411F-9AE3-C7DF56203D6F}" type="sibTrans" cxnId="{25A2A894-4E91-4F5C-9C56-36E1B194EDF5}">
      <dgm:prSet/>
      <dgm:spPr/>
      <dgm:t>
        <a:bodyPr/>
        <a:lstStyle/>
        <a:p>
          <a:endParaRPr lang="zh-CN" altLang="en-US" sz="1600">
            <a:latin typeface="华文中宋" pitchFamily="2" charset="-122"/>
            <a:ea typeface="华文中宋" pitchFamily="2" charset="-122"/>
          </a:endParaRPr>
        </a:p>
      </dgm:t>
    </dgm:pt>
    <dgm:pt modelId="{E140D62D-21B6-46A4-9D34-05010E38CAC9}">
      <dgm:prSet phldrT="[文本]" custT="1"/>
      <dgm:spPr/>
      <dgm:t>
        <a:bodyPr/>
        <a:lstStyle/>
        <a:p>
          <a:r>
            <a:rPr lang="zh-CN" altLang="en-US" sz="1200" dirty="0" smtClean="0">
              <a:latin typeface="华文中宋" pitchFamily="2" charset="-122"/>
              <a:ea typeface="华文中宋" pitchFamily="2" charset="-122"/>
            </a:rPr>
            <a:t>简单几何</a:t>
          </a:r>
          <a:endParaRPr lang="zh-CN" altLang="en-US" sz="1200" dirty="0">
            <a:latin typeface="华文中宋" pitchFamily="2" charset="-122"/>
            <a:ea typeface="华文中宋" pitchFamily="2" charset="-122"/>
          </a:endParaRPr>
        </a:p>
      </dgm:t>
    </dgm:pt>
    <dgm:pt modelId="{D388BA45-8203-49D6-A761-F13B9FCED2C7}" type="parTrans" cxnId="{406ACD8C-AECC-48C1-BD1C-A60D82CE8D73}">
      <dgm:prSet/>
      <dgm:spPr/>
      <dgm:t>
        <a:bodyPr/>
        <a:lstStyle/>
        <a:p>
          <a:endParaRPr lang="zh-CN" altLang="en-US">
            <a:latin typeface="华文中宋" pitchFamily="2" charset="-122"/>
            <a:ea typeface="华文中宋" pitchFamily="2" charset="-122"/>
          </a:endParaRPr>
        </a:p>
      </dgm:t>
    </dgm:pt>
    <dgm:pt modelId="{F7BFEFFE-3676-49D9-BEB2-72512E68950B}" type="sibTrans" cxnId="{406ACD8C-AECC-48C1-BD1C-A60D82CE8D73}">
      <dgm:prSet/>
      <dgm:spPr/>
      <dgm:t>
        <a:bodyPr/>
        <a:lstStyle/>
        <a:p>
          <a:endParaRPr lang="zh-CN" altLang="en-US">
            <a:latin typeface="华文中宋" pitchFamily="2" charset="-122"/>
            <a:ea typeface="华文中宋" pitchFamily="2" charset="-122"/>
          </a:endParaRPr>
        </a:p>
      </dgm:t>
    </dgm:pt>
    <dgm:pt modelId="{11FD542A-FEA7-415E-8E95-C7D0DF00396F}">
      <dgm:prSet phldrT="[文本]" custT="1"/>
      <dgm:spPr/>
      <dgm:t>
        <a:bodyPr/>
        <a:lstStyle/>
        <a:p>
          <a:r>
            <a:rPr lang="zh-CN" altLang="en-US" sz="1200" dirty="0" smtClean="0">
              <a:latin typeface="华文中宋" pitchFamily="2" charset="-122"/>
              <a:ea typeface="华文中宋" pitchFamily="2" charset="-122"/>
            </a:rPr>
            <a:t>数据传递测试</a:t>
          </a:r>
          <a:endParaRPr lang="zh-CN" altLang="en-US" sz="1200" dirty="0">
            <a:latin typeface="华文中宋" pitchFamily="2" charset="-122"/>
            <a:ea typeface="华文中宋" pitchFamily="2" charset="-122"/>
          </a:endParaRPr>
        </a:p>
      </dgm:t>
    </dgm:pt>
    <dgm:pt modelId="{C690B1CB-815A-41C9-B7E5-0303B97BDD3B}" type="parTrans" cxnId="{B52CE776-370D-46DF-8B80-E4736599A2C6}">
      <dgm:prSet/>
      <dgm:spPr/>
      <dgm:t>
        <a:bodyPr/>
        <a:lstStyle/>
        <a:p>
          <a:endParaRPr lang="zh-CN" altLang="en-US">
            <a:latin typeface="华文中宋" pitchFamily="2" charset="-122"/>
            <a:ea typeface="华文中宋" pitchFamily="2" charset="-122"/>
          </a:endParaRPr>
        </a:p>
      </dgm:t>
    </dgm:pt>
    <dgm:pt modelId="{27E0042C-C0EF-4FFE-A436-D2C66FC26BC6}" type="sibTrans" cxnId="{B52CE776-370D-46DF-8B80-E4736599A2C6}">
      <dgm:prSet/>
      <dgm:spPr/>
      <dgm:t>
        <a:bodyPr/>
        <a:lstStyle/>
        <a:p>
          <a:endParaRPr lang="zh-CN" altLang="en-US">
            <a:latin typeface="华文中宋" pitchFamily="2" charset="-122"/>
            <a:ea typeface="华文中宋" pitchFamily="2" charset="-122"/>
          </a:endParaRPr>
        </a:p>
      </dgm:t>
    </dgm:pt>
    <dgm:pt modelId="{915C79E8-E5F1-4DB7-BC09-B9E8110A8EDF}">
      <dgm:prSet phldrT="[文本]" custT="1"/>
      <dgm:spPr/>
      <dgm:t>
        <a:bodyPr/>
        <a:lstStyle/>
        <a:p>
          <a:endParaRPr lang="zh-CN" altLang="en-US" sz="1200" dirty="0">
            <a:latin typeface="华文中宋" pitchFamily="2" charset="-122"/>
            <a:ea typeface="华文中宋" pitchFamily="2" charset="-122"/>
          </a:endParaRPr>
        </a:p>
      </dgm:t>
    </dgm:pt>
    <dgm:pt modelId="{9723B937-DB94-4C1C-8623-AA4BAB1E686A}" type="parTrans" cxnId="{BB0FD68C-7DD2-4365-AEE9-B57044CE87BD}">
      <dgm:prSet/>
      <dgm:spPr/>
      <dgm:t>
        <a:bodyPr/>
        <a:lstStyle/>
        <a:p>
          <a:endParaRPr lang="zh-CN" altLang="en-US">
            <a:latin typeface="华文中宋" pitchFamily="2" charset="-122"/>
            <a:ea typeface="华文中宋" pitchFamily="2" charset="-122"/>
          </a:endParaRPr>
        </a:p>
      </dgm:t>
    </dgm:pt>
    <dgm:pt modelId="{81D3D2F7-B22B-459C-BD81-3D64ABD54A52}" type="sibTrans" cxnId="{BB0FD68C-7DD2-4365-AEE9-B57044CE87BD}">
      <dgm:prSet/>
      <dgm:spPr/>
      <dgm:t>
        <a:bodyPr/>
        <a:lstStyle/>
        <a:p>
          <a:endParaRPr lang="zh-CN" altLang="en-US">
            <a:latin typeface="华文中宋" pitchFamily="2" charset="-122"/>
            <a:ea typeface="华文中宋" pitchFamily="2" charset="-122"/>
          </a:endParaRPr>
        </a:p>
      </dgm:t>
    </dgm:pt>
    <dgm:pt modelId="{698C2E67-64CA-4FF3-AAE6-6FC2467801F9}">
      <dgm:prSet phldrT="[文本]" custT="1"/>
      <dgm:spPr/>
      <dgm:t>
        <a:bodyPr/>
        <a:lstStyle/>
        <a:p>
          <a:r>
            <a:rPr lang="zh-CN" altLang="en-US" sz="1200" dirty="0" smtClean="0">
              <a:latin typeface="华文中宋" pitchFamily="2" charset="-122"/>
              <a:ea typeface="华文中宋" pitchFamily="2" charset="-122"/>
            </a:rPr>
            <a:t>计算流程测试等</a:t>
          </a:r>
          <a:endParaRPr lang="zh-CN" altLang="en-US" sz="1200" dirty="0">
            <a:latin typeface="华文中宋" pitchFamily="2" charset="-122"/>
            <a:ea typeface="华文中宋" pitchFamily="2" charset="-122"/>
          </a:endParaRPr>
        </a:p>
      </dgm:t>
    </dgm:pt>
    <dgm:pt modelId="{163214DA-026C-478E-9D25-55257473BBBC}" type="parTrans" cxnId="{C0BD1B53-CC8E-48EE-9821-1F04A8012CDA}">
      <dgm:prSet/>
      <dgm:spPr/>
      <dgm:t>
        <a:bodyPr/>
        <a:lstStyle/>
        <a:p>
          <a:endParaRPr lang="zh-CN" altLang="en-US">
            <a:latin typeface="华文中宋" pitchFamily="2" charset="-122"/>
            <a:ea typeface="华文中宋" pitchFamily="2" charset="-122"/>
          </a:endParaRPr>
        </a:p>
      </dgm:t>
    </dgm:pt>
    <dgm:pt modelId="{005A5338-3126-43CE-9629-A8F0FA1136F6}" type="sibTrans" cxnId="{C0BD1B53-CC8E-48EE-9821-1F04A8012CDA}">
      <dgm:prSet/>
      <dgm:spPr/>
      <dgm:t>
        <a:bodyPr/>
        <a:lstStyle/>
        <a:p>
          <a:endParaRPr lang="zh-CN" altLang="en-US">
            <a:latin typeface="华文中宋" pitchFamily="2" charset="-122"/>
            <a:ea typeface="华文中宋" pitchFamily="2" charset="-122"/>
          </a:endParaRPr>
        </a:p>
      </dgm:t>
    </dgm:pt>
    <dgm:pt modelId="{32119E08-7121-43A9-A0A8-5F5F8BA5F07A}">
      <dgm:prSet custT="1">
        <dgm:style>
          <a:lnRef idx="0">
            <a:schemeClr val="accent1"/>
          </a:lnRef>
          <a:fillRef idx="3">
            <a:schemeClr val="accent1"/>
          </a:fillRef>
          <a:effectRef idx="3">
            <a:schemeClr val="accent1"/>
          </a:effectRef>
          <a:fontRef idx="minor">
            <a:schemeClr val="lt1"/>
          </a:fontRef>
        </dgm:style>
      </dgm:prSet>
      <dgm:spPr/>
      <dgm:t>
        <a:bodyPr/>
        <a:lstStyle/>
        <a:p>
          <a:r>
            <a:rPr lang="en-US" altLang="zh-CN" sz="1200" b="1" dirty="0" smtClean="0">
              <a:latin typeface="Times New Roman" panose="02020603050405020304" pitchFamily="18" charset="0"/>
              <a:ea typeface="华文中宋" pitchFamily="2" charset="-122"/>
              <a:cs typeface="Times New Roman" panose="02020603050405020304" pitchFamily="18" charset="0"/>
            </a:rPr>
            <a:t>Combination-Case Test</a:t>
          </a:r>
          <a:endParaRPr lang="zh-CN" altLang="en-US" sz="1200" b="1" dirty="0">
            <a:latin typeface="Times New Roman" panose="02020603050405020304" pitchFamily="18" charset="0"/>
            <a:ea typeface="华文中宋" pitchFamily="2" charset="-122"/>
            <a:cs typeface="Times New Roman" panose="02020603050405020304" pitchFamily="18" charset="0"/>
          </a:endParaRPr>
        </a:p>
      </dgm:t>
    </dgm:pt>
    <dgm:pt modelId="{4BC7AB4C-5F72-4107-9CBF-C1844B88504D}" type="parTrans" cxnId="{3FCFE407-A79E-4CA0-9733-486B1F827632}">
      <dgm:prSet/>
      <dgm:spPr/>
      <dgm:t>
        <a:bodyPr/>
        <a:lstStyle/>
        <a:p>
          <a:endParaRPr lang="zh-CN" altLang="en-US">
            <a:latin typeface="华文中宋" pitchFamily="2" charset="-122"/>
            <a:ea typeface="华文中宋" pitchFamily="2" charset="-122"/>
          </a:endParaRPr>
        </a:p>
      </dgm:t>
    </dgm:pt>
    <dgm:pt modelId="{857C0852-38C1-4DFB-99CB-7E3B833E37A6}" type="sibTrans" cxnId="{3FCFE407-A79E-4CA0-9733-486B1F827632}">
      <dgm:prSet/>
      <dgm:spPr/>
      <dgm:t>
        <a:bodyPr/>
        <a:lstStyle/>
        <a:p>
          <a:endParaRPr lang="zh-CN" altLang="en-US">
            <a:latin typeface="华文中宋" pitchFamily="2" charset="-122"/>
            <a:ea typeface="华文中宋" pitchFamily="2" charset="-122"/>
          </a:endParaRPr>
        </a:p>
      </dgm:t>
    </dgm:pt>
    <dgm:pt modelId="{0FA2D50D-04CA-43BE-98A6-5F6B2B4B3E49}">
      <dgm:prSet custT="1"/>
      <dgm:spPr/>
      <dgm:t>
        <a:bodyPr/>
        <a:lstStyle/>
        <a:p>
          <a:r>
            <a:rPr lang="zh-CN" altLang="en-US" sz="1200" dirty="0" smtClean="0">
              <a:latin typeface="华文中宋" pitchFamily="2" charset="-122"/>
              <a:ea typeface="华文中宋" pitchFamily="2" charset="-122"/>
            </a:rPr>
            <a:t>复杂几何</a:t>
          </a:r>
          <a:endParaRPr lang="zh-CN" altLang="en-US" sz="1200" dirty="0">
            <a:latin typeface="华文中宋" pitchFamily="2" charset="-122"/>
            <a:ea typeface="华文中宋" pitchFamily="2" charset="-122"/>
          </a:endParaRPr>
        </a:p>
      </dgm:t>
    </dgm:pt>
    <dgm:pt modelId="{78C753EA-05B9-4B40-AA67-1D27AF5F13A4}" type="parTrans" cxnId="{4D867AD0-00AD-4F1D-A35B-D3961CDE4EAD}">
      <dgm:prSet/>
      <dgm:spPr/>
      <dgm:t>
        <a:bodyPr/>
        <a:lstStyle/>
        <a:p>
          <a:endParaRPr lang="zh-CN" altLang="en-US">
            <a:latin typeface="华文中宋" pitchFamily="2" charset="-122"/>
            <a:ea typeface="华文中宋" pitchFamily="2" charset="-122"/>
          </a:endParaRPr>
        </a:p>
      </dgm:t>
    </dgm:pt>
    <dgm:pt modelId="{DCE548FD-82B0-40B4-867A-B548F27338D5}" type="sibTrans" cxnId="{4D867AD0-00AD-4F1D-A35B-D3961CDE4EAD}">
      <dgm:prSet/>
      <dgm:spPr/>
      <dgm:t>
        <a:bodyPr/>
        <a:lstStyle/>
        <a:p>
          <a:endParaRPr lang="zh-CN" altLang="en-US">
            <a:latin typeface="华文中宋" pitchFamily="2" charset="-122"/>
            <a:ea typeface="华文中宋" pitchFamily="2" charset="-122"/>
          </a:endParaRPr>
        </a:p>
      </dgm:t>
    </dgm:pt>
    <dgm:pt modelId="{C3CFB1F5-8224-470A-BC14-E7796CDDA6ED}">
      <dgm:prSet custT="1"/>
      <dgm:spPr/>
      <dgm:t>
        <a:bodyPr/>
        <a:lstStyle/>
        <a:p>
          <a:r>
            <a:rPr lang="zh-CN" altLang="en-US" sz="1200" dirty="0" smtClean="0">
              <a:latin typeface="华文中宋" pitchFamily="2" charset="-122"/>
              <a:ea typeface="华文中宋" pitchFamily="2" charset="-122"/>
            </a:rPr>
            <a:t>组合工况</a:t>
          </a:r>
          <a:endParaRPr lang="zh-CN" altLang="en-US" sz="1200" dirty="0">
            <a:latin typeface="华文中宋" pitchFamily="2" charset="-122"/>
            <a:ea typeface="华文中宋" pitchFamily="2" charset="-122"/>
          </a:endParaRPr>
        </a:p>
      </dgm:t>
    </dgm:pt>
    <dgm:pt modelId="{C56EB149-1E7E-4279-86DA-089BB207470D}" type="parTrans" cxnId="{E6BE77D5-98C9-4270-AD2D-DEDC7520CE73}">
      <dgm:prSet/>
      <dgm:spPr/>
      <dgm:t>
        <a:bodyPr/>
        <a:lstStyle/>
        <a:p>
          <a:endParaRPr lang="zh-CN" altLang="en-US">
            <a:latin typeface="华文中宋" pitchFamily="2" charset="-122"/>
            <a:ea typeface="华文中宋" pitchFamily="2" charset="-122"/>
          </a:endParaRPr>
        </a:p>
      </dgm:t>
    </dgm:pt>
    <dgm:pt modelId="{447EB4AC-2D7D-4405-91D7-EB2EAB208441}" type="sibTrans" cxnId="{E6BE77D5-98C9-4270-AD2D-DEDC7520CE73}">
      <dgm:prSet/>
      <dgm:spPr/>
      <dgm:t>
        <a:bodyPr/>
        <a:lstStyle/>
        <a:p>
          <a:endParaRPr lang="zh-CN" altLang="en-US">
            <a:latin typeface="华文中宋" pitchFamily="2" charset="-122"/>
            <a:ea typeface="华文中宋" pitchFamily="2" charset="-122"/>
          </a:endParaRPr>
        </a:p>
      </dgm:t>
    </dgm:pt>
    <dgm:pt modelId="{E335665A-2F9D-4DB0-BF22-6917F08DBD7A}">
      <dgm:prSet phldrT="[文本]" custT="1"/>
      <dgm:spPr/>
      <dgm:t>
        <a:bodyPr/>
        <a:lstStyle/>
        <a:p>
          <a:r>
            <a:rPr lang="zh-CN" altLang="en-US" sz="1200" dirty="0" smtClean="0">
              <a:latin typeface="华文中宋" pitchFamily="2" charset="-122"/>
              <a:ea typeface="华文中宋" pitchFamily="2" charset="-122"/>
            </a:rPr>
            <a:t>单项功能等</a:t>
          </a:r>
          <a:endParaRPr lang="zh-CN" altLang="en-US" sz="1200" dirty="0">
            <a:latin typeface="华文中宋" pitchFamily="2" charset="-122"/>
            <a:ea typeface="华文中宋" pitchFamily="2" charset="-122"/>
          </a:endParaRPr>
        </a:p>
      </dgm:t>
    </dgm:pt>
    <dgm:pt modelId="{01568196-473A-4568-9A0A-761B8EF41671}" type="parTrans" cxnId="{7AD4E309-1C33-48A4-A676-5872091EF93D}">
      <dgm:prSet/>
      <dgm:spPr/>
      <dgm:t>
        <a:bodyPr/>
        <a:lstStyle/>
        <a:p>
          <a:endParaRPr lang="zh-CN" altLang="en-US">
            <a:latin typeface="华文中宋" pitchFamily="2" charset="-122"/>
            <a:ea typeface="华文中宋" pitchFamily="2" charset="-122"/>
          </a:endParaRPr>
        </a:p>
      </dgm:t>
    </dgm:pt>
    <dgm:pt modelId="{226F6E97-025C-49CA-B30A-F945F8040D3F}" type="sibTrans" cxnId="{7AD4E309-1C33-48A4-A676-5872091EF93D}">
      <dgm:prSet/>
      <dgm:spPr/>
      <dgm:t>
        <a:bodyPr/>
        <a:lstStyle/>
        <a:p>
          <a:endParaRPr lang="zh-CN" altLang="en-US">
            <a:latin typeface="华文中宋" pitchFamily="2" charset="-122"/>
            <a:ea typeface="华文中宋" pitchFamily="2" charset="-122"/>
          </a:endParaRPr>
        </a:p>
      </dgm:t>
    </dgm:pt>
    <dgm:pt modelId="{2F567881-8BC4-4C4C-AC74-E91D3E111E2E}">
      <dgm:prSet custT="1"/>
      <dgm:spPr/>
      <dgm:t>
        <a:bodyPr/>
        <a:lstStyle/>
        <a:p>
          <a:r>
            <a:rPr lang="en-US" altLang="zh-CN" sz="1100" b="1" dirty="0" smtClean="0">
              <a:solidFill>
                <a:srgbClr val="FFFF00"/>
              </a:solidFill>
              <a:latin typeface="Times New Roman" panose="02020603050405020304" pitchFamily="18" charset="0"/>
              <a:ea typeface="华文中宋" pitchFamily="2" charset="-122"/>
              <a:cs typeface="Times New Roman" panose="02020603050405020304" pitchFamily="18" charset="0"/>
            </a:rPr>
            <a:t>Comprehensive-Case Test</a:t>
          </a:r>
          <a:endParaRPr lang="zh-CN" altLang="en-US" sz="1100" b="1" dirty="0">
            <a:solidFill>
              <a:srgbClr val="FFFF00"/>
            </a:solidFill>
            <a:latin typeface="Times New Roman" panose="02020603050405020304" pitchFamily="18" charset="0"/>
            <a:ea typeface="华文中宋" pitchFamily="2" charset="-122"/>
            <a:cs typeface="Times New Roman" panose="02020603050405020304" pitchFamily="18" charset="0"/>
          </a:endParaRPr>
        </a:p>
      </dgm:t>
    </dgm:pt>
    <dgm:pt modelId="{2DB554AA-99FB-4E67-8CF5-92F96DC973D4}" type="parTrans" cxnId="{03EF8C0A-2ED9-4B56-AF72-EAB88C44B741}">
      <dgm:prSet/>
      <dgm:spPr/>
      <dgm:t>
        <a:bodyPr/>
        <a:lstStyle/>
        <a:p>
          <a:endParaRPr lang="zh-CN" altLang="en-US">
            <a:latin typeface="华文中宋" pitchFamily="2" charset="-122"/>
            <a:ea typeface="华文中宋" pitchFamily="2" charset="-122"/>
          </a:endParaRPr>
        </a:p>
      </dgm:t>
    </dgm:pt>
    <dgm:pt modelId="{9F9E4754-C110-40A7-ADAF-99C47A8604FC}" type="sibTrans" cxnId="{03EF8C0A-2ED9-4B56-AF72-EAB88C44B741}">
      <dgm:prSet/>
      <dgm:spPr/>
      <dgm:t>
        <a:bodyPr/>
        <a:lstStyle/>
        <a:p>
          <a:endParaRPr lang="zh-CN" altLang="en-US">
            <a:latin typeface="华文中宋" pitchFamily="2" charset="-122"/>
            <a:ea typeface="华文中宋" pitchFamily="2" charset="-122"/>
          </a:endParaRPr>
        </a:p>
      </dgm:t>
    </dgm:pt>
    <dgm:pt modelId="{212BA32C-423A-4CD9-B597-D84F2D16B16E}">
      <dgm:prSet custT="1"/>
      <dgm:spPr/>
      <dgm:t>
        <a:bodyPr/>
        <a:lstStyle/>
        <a:p>
          <a:r>
            <a:rPr lang="en-US" altLang="zh-CN" sz="1050" b="1" dirty="0" smtClean="0">
              <a:solidFill>
                <a:srgbClr val="FFFF00"/>
              </a:solidFill>
              <a:latin typeface="Times New Roman" panose="02020603050405020304" pitchFamily="18" charset="0"/>
              <a:ea typeface="华文中宋" pitchFamily="2" charset="-122"/>
              <a:cs typeface="Times New Roman" panose="02020603050405020304" pitchFamily="18" charset="0"/>
            </a:rPr>
            <a:t>Engineering Verification Test</a:t>
          </a:r>
          <a:endParaRPr lang="zh-CN" altLang="en-US" sz="1050" b="1" dirty="0">
            <a:solidFill>
              <a:srgbClr val="FFFF00"/>
            </a:solidFill>
            <a:latin typeface="Times New Roman" panose="02020603050405020304" pitchFamily="18" charset="0"/>
            <a:ea typeface="华文中宋" pitchFamily="2" charset="-122"/>
            <a:cs typeface="Times New Roman" panose="02020603050405020304" pitchFamily="18" charset="0"/>
          </a:endParaRPr>
        </a:p>
      </dgm:t>
    </dgm:pt>
    <dgm:pt modelId="{A36CA4EE-E4A9-4292-8BE8-78CA36485993}" type="parTrans" cxnId="{6F65EDB8-88AC-4DE8-A0D6-8FD704550FB3}">
      <dgm:prSet/>
      <dgm:spPr/>
      <dgm:t>
        <a:bodyPr/>
        <a:lstStyle/>
        <a:p>
          <a:endParaRPr lang="zh-CN" altLang="en-US">
            <a:latin typeface="华文中宋" pitchFamily="2" charset="-122"/>
            <a:ea typeface="华文中宋" pitchFamily="2" charset="-122"/>
          </a:endParaRPr>
        </a:p>
      </dgm:t>
    </dgm:pt>
    <dgm:pt modelId="{1D459959-1625-4FFF-9610-92C15B7E0BC4}" type="sibTrans" cxnId="{6F65EDB8-88AC-4DE8-A0D6-8FD704550FB3}">
      <dgm:prSet/>
      <dgm:spPr/>
      <dgm:t>
        <a:bodyPr/>
        <a:lstStyle/>
        <a:p>
          <a:endParaRPr lang="zh-CN" altLang="en-US">
            <a:latin typeface="华文中宋" pitchFamily="2" charset="-122"/>
            <a:ea typeface="华文中宋" pitchFamily="2" charset="-122"/>
          </a:endParaRPr>
        </a:p>
      </dgm:t>
    </dgm:pt>
    <dgm:pt modelId="{28157CBE-5AB0-497C-A2F2-E0B0C9618C2A}">
      <dgm:prSet custT="1"/>
      <dgm:spPr/>
      <dgm:t>
        <a:bodyPr/>
        <a:lstStyle/>
        <a:p>
          <a:r>
            <a:rPr lang="zh-CN" altLang="en-US" sz="1200" dirty="0" smtClean="0">
              <a:latin typeface="华文中宋" pitchFamily="2" charset="-122"/>
              <a:ea typeface="华文中宋" pitchFamily="2" charset="-122"/>
            </a:rPr>
            <a:t>组件系统</a:t>
          </a:r>
          <a:endParaRPr lang="zh-CN" altLang="en-US" sz="1200" dirty="0">
            <a:latin typeface="华文中宋" pitchFamily="2" charset="-122"/>
            <a:ea typeface="华文中宋" pitchFamily="2" charset="-122"/>
          </a:endParaRPr>
        </a:p>
      </dgm:t>
    </dgm:pt>
    <dgm:pt modelId="{0D490121-933E-4783-859E-489DC0608CFA}" type="parTrans" cxnId="{5A11CB8D-F9B7-4C09-A497-2A87CEDE11D7}">
      <dgm:prSet/>
      <dgm:spPr/>
      <dgm:t>
        <a:bodyPr/>
        <a:lstStyle/>
        <a:p>
          <a:endParaRPr lang="zh-CN" altLang="en-US">
            <a:latin typeface="华文中宋" pitchFamily="2" charset="-122"/>
            <a:ea typeface="华文中宋" pitchFamily="2" charset="-122"/>
          </a:endParaRPr>
        </a:p>
      </dgm:t>
    </dgm:pt>
    <dgm:pt modelId="{A1CC78B6-39FD-4CB7-BF27-40FB0D65557D}" type="sibTrans" cxnId="{5A11CB8D-F9B7-4C09-A497-2A87CEDE11D7}">
      <dgm:prSet/>
      <dgm:spPr/>
      <dgm:t>
        <a:bodyPr/>
        <a:lstStyle/>
        <a:p>
          <a:endParaRPr lang="zh-CN" altLang="en-US">
            <a:latin typeface="华文中宋" pitchFamily="2" charset="-122"/>
            <a:ea typeface="华文中宋" pitchFamily="2" charset="-122"/>
          </a:endParaRPr>
        </a:p>
      </dgm:t>
    </dgm:pt>
    <dgm:pt modelId="{9C480AE8-5CA9-4791-9E66-F4C00D07C1D3}">
      <dgm:prSet custT="1"/>
      <dgm:spPr/>
      <dgm:t>
        <a:bodyPr/>
        <a:lstStyle/>
        <a:p>
          <a:r>
            <a:rPr lang="zh-CN" altLang="en-US" sz="1200" dirty="0" smtClean="0">
              <a:latin typeface="华文中宋" pitchFamily="2" charset="-122"/>
              <a:ea typeface="华文中宋" pitchFamily="2" charset="-122"/>
            </a:rPr>
            <a:t>核电厂模型</a:t>
          </a:r>
          <a:endParaRPr lang="zh-CN" altLang="en-US" sz="1200" dirty="0">
            <a:latin typeface="华文中宋" pitchFamily="2" charset="-122"/>
            <a:ea typeface="华文中宋" pitchFamily="2" charset="-122"/>
          </a:endParaRPr>
        </a:p>
      </dgm:t>
    </dgm:pt>
    <dgm:pt modelId="{85F87198-692C-4376-8465-3BF3A9BD6928}" type="parTrans" cxnId="{74F9C83E-8CFE-439B-B3A8-AD4F868189AA}">
      <dgm:prSet/>
      <dgm:spPr/>
      <dgm:t>
        <a:bodyPr/>
        <a:lstStyle/>
        <a:p>
          <a:endParaRPr lang="zh-CN" altLang="en-US">
            <a:latin typeface="华文中宋" pitchFamily="2" charset="-122"/>
            <a:ea typeface="华文中宋" pitchFamily="2" charset="-122"/>
          </a:endParaRPr>
        </a:p>
      </dgm:t>
    </dgm:pt>
    <dgm:pt modelId="{93A9DF35-F8BC-40DC-9E0C-408BE6B79190}" type="sibTrans" cxnId="{74F9C83E-8CFE-439B-B3A8-AD4F868189AA}">
      <dgm:prSet/>
      <dgm:spPr/>
      <dgm:t>
        <a:bodyPr/>
        <a:lstStyle/>
        <a:p>
          <a:endParaRPr lang="zh-CN" altLang="en-US">
            <a:latin typeface="华文中宋" pitchFamily="2" charset="-122"/>
            <a:ea typeface="华文中宋" pitchFamily="2" charset="-122"/>
          </a:endParaRPr>
        </a:p>
      </dgm:t>
    </dgm:pt>
    <dgm:pt modelId="{BE39C7EA-9165-4B3C-9FA9-CFB0BBBA5E1B}">
      <dgm:prSet custT="1"/>
      <dgm:spPr/>
      <dgm:t>
        <a:bodyPr/>
        <a:lstStyle/>
        <a:p>
          <a:r>
            <a:rPr lang="zh-CN" altLang="en-US" sz="1200" dirty="0" smtClean="0">
              <a:latin typeface="华文中宋" pitchFamily="2" charset="-122"/>
              <a:ea typeface="华文中宋" pitchFamily="2" charset="-122"/>
            </a:rPr>
            <a:t>实际工况</a:t>
          </a:r>
          <a:endParaRPr lang="zh-CN" altLang="en-US" sz="1200" dirty="0">
            <a:latin typeface="华文中宋" pitchFamily="2" charset="-122"/>
            <a:ea typeface="华文中宋" pitchFamily="2" charset="-122"/>
          </a:endParaRPr>
        </a:p>
      </dgm:t>
    </dgm:pt>
    <dgm:pt modelId="{6B879E8C-D858-4975-9507-5048D512D8DC}" type="parTrans" cxnId="{EB596658-AFB7-4882-87D0-A6815E6BDDC4}">
      <dgm:prSet/>
      <dgm:spPr/>
      <dgm:t>
        <a:bodyPr/>
        <a:lstStyle/>
        <a:p>
          <a:endParaRPr lang="zh-CN" altLang="en-US">
            <a:latin typeface="华文中宋" pitchFamily="2" charset="-122"/>
            <a:ea typeface="华文中宋" pitchFamily="2" charset="-122"/>
          </a:endParaRPr>
        </a:p>
      </dgm:t>
    </dgm:pt>
    <dgm:pt modelId="{513D34C2-CAC2-4C5B-A99B-B597622465A3}" type="sibTrans" cxnId="{EB596658-AFB7-4882-87D0-A6815E6BDDC4}">
      <dgm:prSet/>
      <dgm:spPr/>
      <dgm:t>
        <a:bodyPr/>
        <a:lstStyle/>
        <a:p>
          <a:endParaRPr lang="zh-CN" altLang="en-US">
            <a:latin typeface="华文中宋" pitchFamily="2" charset="-122"/>
            <a:ea typeface="华文中宋" pitchFamily="2" charset="-122"/>
          </a:endParaRPr>
        </a:p>
      </dgm:t>
    </dgm:pt>
    <dgm:pt modelId="{AC456DD6-7E92-44F4-92CF-69E4CEA17491}">
      <dgm:prSet custT="1"/>
      <dgm:spPr/>
      <dgm:t>
        <a:bodyPr/>
        <a:lstStyle/>
        <a:p>
          <a:r>
            <a:rPr lang="zh-CN" altLang="en-US" sz="1200" dirty="0" smtClean="0">
              <a:latin typeface="华文中宋" pitchFamily="2" charset="-122"/>
              <a:ea typeface="华文中宋" pitchFamily="2" charset="-122"/>
            </a:rPr>
            <a:t>系统联调等</a:t>
          </a:r>
          <a:endParaRPr lang="zh-CN" altLang="en-US" sz="1200" dirty="0">
            <a:latin typeface="华文中宋" pitchFamily="2" charset="-122"/>
            <a:ea typeface="华文中宋" pitchFamily="2" charset="-122"/>
          </a:endParaRPr>
        </a:p>
      </dgm:t>
    </dgm:pt>
    <dgm:pt modelId="{171DB661-2CDA-446C-A061-31AD7E6F4008}" type="parTrans" cxnId="{8FE60FE4-1FB2-44D3-868B-17FFE07A4C07}">
      <dgm:prSet/>
      <dgm:spPr/>
      <dgm:t>
        <a:bodyPr/>
        <a:lstStyle/>
        <a:p>
          <a:endParaRPr lang="zh-CN" altLang="en-US">
            <a:latin typeface="华文中宋" pitchFamily="2" charset="-122"/>
            <a:ea typeface="华文中宋" pitchFamily="2" charset="-122"/>
          </a:endParaRPr>
        </a:p>
      </dgm:t>
    </dgm:pt>
    <dgm:pt modelId="{A8A683D1-E97F-48E6-9C2E-7429632D9006}" type="sibTrans" cxnId="{8FE60FE4-1FB2-44D3-868B-17FFE07A4C07}">
      <dgm:prSet/>
      <dgm:spPr/>
      <dgm:t>
        <a:bodyPr/>
        <a:lstStyle/>
        <a:p>
          <a:endParaRPr lang="zh-CN" altLang="en-US">
            <a:latin typeface="华文中宋" pitchFamily="2" charset="-122"/>
            <a:ea typeface="华文中宋" pitchFamily="2" charset="-122"/>
          </a:endParaRPr>
        </a:p>
      </dgm:t>
    </dgm:pt>
    <dgm:pt modelId="{344A1EE6-FC14-444A-B0D2-2367A6D7B1EC}">
      <dgm:prSet phldrT="[文本]" custT="1"/>
      <dgm:spPr/>
      <dgm:t>
        <a:bodyPr/>
        <a:lstStyle/>
        <a:p>
          <a:r>
            <a:rPr lang="zh-CN" altLang="en-US" sz="1200" dirty="0" smtClean="0">
              <a:latin typeface="华文中宋" pitchFamily="2" charset="-122"/>
              <a:ea typeface="华文中宋" pitchFamily="2" charset="-122"/>
            </a:rPr>
            <a:t>扩散计算</a:t>
          </a:r>
          <a:endParaRPr lang="zh-CN" altLang="en-US" sz="1200" dirty="0">
            <a:latin typeface="华文中宋" pitchFamily="2" charset="-122"/>
            <a:ea typeface="华文中宋" pitchFamily="2" charset="-122"/>
          </a:endParaRPr>
        </a:p>
      </dgm:t>
    </dgm:pt>
    <dgm:pt modelId="{A418CD69-1649-4036-ADA1-2991B820E6C7}" type="parTrans" cxnId="{10C486F6-3229-4899-B3ED-C5F633234FDE}">
      <dgm:prSet/>
      <dgm:spPr/>
      <dgm:t>
        <a:bodyPr/>
        <a:lstStyle/>
        <a:p>
          <a:endParaRPr lang="zh-CN" altLang="en-US"/>
        </a:p>
      </dgm:t>
    </dgm:pt>
    <dgm:pt modelId="{493913A2-108A-427D-BC38-E94BF9D3CE1B}" type="sibTrans" cxnId="{10C486F6-3229-4899-B3ED-C5F633234FDE}">
      <dgm:prSet/>
      <dgm:spPr/>
      <dgm:t>
        <a:bodyPr/>
        <a:lstStyle/>
        <a:p>
          <a:endParaRPr lang="zh-CN" altLang="en-US"/>
        </a:p>
      </dgm:t>
    </dgm:pt>
    <dgm:pt modelId="{522EA6F8-BF46-441B-B49F-CDF9FB2FE7EF}">
      <dgm:prSet phldrT="[文本]" custT="1"/>
      <dgm:spPr/>
      <dgm:t>
        <a:bodyPr/>
        <a:lstStyle/>
        <a:p>
          <a:r>
            <a:rPr lang="zh-CN" altLang="en-US" sz="1200" dirty="0" smtClean="0">
              <a:latin typeface="华文中宋" pitchFamily="2" charset="-122"/>
              <a:ea typeface="华文中宋" pitchFamily="2" charset="-122"/>
            </a:rPr>
            <a:t>反馈计算</a:t>
          </a:r>
          <a:endParaRPr lang="zh-CN" altLang="en-US" sz="1200" dirty="0">
            <a:latin typeface="华文中宋" pitchFamily="2" charset="-122"/>
            <a:ea typeface="华文中宋" pitchFamily="2" charset="-122"/>
          </a:endParaRPr>
        </a:p>
      </dgm:t>
    </dgm:pt>
    <dgm:pt modelId="{6950C630-B168-423C-AB3A-648B4155834D}" type="parTrans" cxnId="{B1414672-A49E-4782-9333-B266C096AC8D}">
      <dgm:prSet/>
      <dgm:spPr/>
      <dgm:t>
        <a:bodyPr/>
        <a:lstStyle/>
        <a:p>
          <a:endParaRPr lang="zh-CN" altLang="en-US"/>
        </a:p>
      </dgm:t>
    </dgm:pt>
    <dgm:pt modelId="{0994C6F1-1ECB-4C67-AB09-C2DE43292677}" type="sibTrans" cxnId="{B1414672-A49E-4782-9333-B266C096AC8D}">
      <dgm:prSet/>
      <dgm:spPr/>
      <dgm:t>
        <a:bodyPr/>
        <a:lstStyle/>
        <a:p>
          <a:endParaRPr lang="zh-CN" altLang="en-US"/>
        </a:p>
      </dgm:t>
    </dgm:pt>
    <dgm:pt modelId="{FAABCE60-BED4-44DE-A383-C0BC8B6D2A60}">
      <dgm:prSet custT="1"/>
      <dgm:spPr/>
      <dgm:t>
        <a:bodyPr/>
        <a:lstStyle/>
        <a:p>
          <a:r>
            <a:rPr lang="zh-CN" altLang="en-US" sz="1200" dirty="0" smtClean="0">
              <a:latin typeface="华文中宋" pitchFamily="2" charset="-122"/>
              <a:ea typeface="华文中宋" pitchFamily="2" charset="-122"/>
            </a:rPr>
            <a:t>多种功能</a:t>
          </a:r>
          <a:endParaRPr lang="zh-CN" altLang="en-US" sz="1200" dirty="0">
            <a:latin typeface="华文中宋" pitchFamily="2" charset="-122"/>
            <a:ea typeface="华文中宋" pitchFamily="2" charset="-122"/>
          </a:endParaRPr>
        </a:p>
      </dgm:t>
    </dgm:pt>
    <dgm:pt modelId="{9696FE13-901A-44D0-BD2A-B98C22AFA827}" type="parTrans" cxnId="{AEE24224-F6F2-49CD-A93D-D4C8FB7C920A}">
      <dgm:prSet/>
      <dgm:spPr/>
      <dgm:t>
        <a:bodyPr/>
        <a:lstStyle/>
        <a:p>
          <a:endParaRPr lang="zh-CN" altLang="en-US"/>
        </a:p>
      </dgm:t>
    </dgm:pt>
    <dgm:pt modelId="{3D7D58D4-9179-4C0D-9487-DEF706C9026F}" type="sibTrans" cxnId="{AEE24224-F6F2-49CD-A93D-D4C8FB7C920A}">
      <dgm:prSet/>
      <dgm:spPr/>
      <dgm:t>
        <a:bodyPr/>
        <a:lstStyle/>
        <a:p>
          <a:endParaRPr lang="zh-CN" altLang="en-US"/>
        </a:p>
      </dgm:t>
    </dgm:pt>
    <dgm:pt modelId="{5424EF56-9FA5-4F36-B336-0F56318E9A62}">
      <dgm:prSet custT="1"/>
      <dgm:spPr/>
      <dgm:t>
        <a:bodyPr/>
        <a:lstStyle/>
        <a:p>
          <a:r>
            <a:rPr lang="zh-CN" altLang="en-US" sz="1200" dirty="0" smtClean="0">
              <a:latin typeface="华文中宋" pitchFamily="2" charset="-122"/>
              <a:ea typeface="华文中宋" pitchFamily="2" charset="-122"/>
            </a:rPr>
            <a:t>堆芯系统</a:t>
          </a:r>
          <a:endParaRPr lang="zh-CN" altLang="en-US" sz="1200" dirty="0">
            <a:latin typeface="华文中宋" pitchFamily="2" charset="-122"/>
            <a:ea typeface="华文中宋" pitchFamily="2" charset="-122"/>
          </a:endParaRPr>
        </a:p>
      </dgm:t>
    </dgm:pt>
    <dgm:pt modelId="{41461B51-EE50-4DAA-AFFD-805F41938702}" type="parTrans" cxnId="{9D8581BC-BAD6-443F-BB5C-10D708F40FA6}">
      <dgm:prSet/>
      <dgm:spPr/>
      <dgm:t>
        <a:bodyPr/>
        <a:lstStyle/>
        <a:p>
          <a:endParaRPr lang="zh-CN" altLang="en-US"/>
        </a:p>
      </dgm:t>
    </dgm:pt>
    <dgm:pt modelId="{DE48C27A-282F-43FC-80F7-9010956B892B}" type="sibTrans" cxnId="{9D8581BC-BAD6-443F-BB5C-10D708F40FA6}">
      <dgm:prSet/>
      <dgm:spPr/>
      <dgm:t>
        <a:bodyPr/>
        <a:lstStyle/>
        <a:p>
          <a:endParaRPr lang="zh-CN" altLang="en-US"/>
        </a:p>
      </dgm:t>
    </dgm:pt>
    <dgm:pt modelId="{1FF4925D-7F3E-4D87-92ED-18E10D91A5D9}">
      <dgm:prSet/>
      <dgm:spPr/>
      <dgm:t>
        <a:bodyPr/>
        <a:lstStyle/>
        <a:p>
          <a:endParaRPr lang="zh-CN" altLang="en-US" dirty="0"/>
        </a:p>
      </dgm:t>
    </dgm:pt>
    <dgm:pt modelId="{9F6C61F9-FA91-44D9-A2C0-FB56F514F9B5}" type="parTrans" cxnId="{CC0511BD-3356-42F7-A0FA-48A181FA97FE}">
      <dgm:prSet/>
      <dgm:spPr/>
      <dgm:t>
        <a:bodyPr/>
        <a:lstStyle/>
        <a:p>
          <a:endParaRPr lang="zh-CN" altLang="en-US"/>
        </a:p>
      </dgm:t>
    </dgm:pt>
    <dgm:pt modelId="{93BBFB69-0527-4E63-B4AD-C2FFB5B33280}" type="sibTrans" cxnId="{CC0511BD-3356-42F7-A0FA-48A181FA97FE}">
      <dgm:prSet/>
      <dgm:spPr/>
      <dgm:t>
        <a:bodyPr/>
        <a:lstStyle/>
        <a:p>
          <a:endParaRPr lang="zh-CN" altLang="en-US"/>
        </a:p>
      </dgm:t>
    </dgm:pt>
    <dgm:pt modelId="{94B8817E-F706-4E7E-A86E-F579846331F6}">
      <dgm:prSet/>
      <dgm:spPr/>
      <dgm:t>
        <a:bodyPr/>
        <a:lstStyle/>
        <a:p>
          <a:r>
            <a:rPr lang="zh-CN" altLang="en-US" dirty="0" smtClean="0"/>
            <a:t>。。。</a:t>
          </a:r>
          <a:endParaRPr lang="zh-CN" altLang="en-US" dirty="0"/>
        </a:p>
      </dgm:t>
    </dgm:pt>
    <dgm:pt modelId="{717D9988-B091-48BC-8D03-539C4B482FA4}" type="sibTrans" cxnId="{DE13D762-52A8-49A4-94DB-EE13719C4A9E}">
      <dgm:prSet/>
      <dgm:spPr/>
      <dgm:t>
        <a:bodyPr/>
        <a:lstStyle/>
        <a:p>
          <a:endParaRPr lang="zh-CN" altLang="en-US">
            <a:latin typeface="华文中宋" pitchFamily="2" charset="-122"/>
            <a:ea typeface="华文中宋" pitchFamily="2" charset="-122"/>
          </a:endParaRPr>
        </a:p>
      </dgm:t>
    </dgm:pt>
    <dgm:pt modelId="{6080CF3D-2B66-4666-96B2-E4298F40585C}" type="parTrans" cxnId="{DE13D762-52A8-49A4-94DB-EE13719C4A9E}">
      <dgm:prSet/>
      <dgm:spPr/>
      <dgm:t>
        <a:bodyPr/>
        <a:lstStyle/>
        <a:p>
          <a:endParaRPr lang="zh-CN" altLang="en-US"/>
        </a:p>
      </dgm:t>
    </dgm:pt>
    <dgm:pt modelId="{7E2F9293-D4FD-4A59-BBCC-C215457B40F7}" type="pres">
      <dgm:prSet presAssocID="{1F4C68BF-AD41-4733-8464-6BBF2578A9C7}" presName="linearFlow" presStyleCnt="0">
        <dgm:presLayoutVars>
          <dgm:dir/>
          <dgm:animLvl val="lvl"/>
          <dgm:resizeHandles val="exact"/>
        </dgm:presLayoutVars>
      </dgm:prSet>
      <dgm:spPr/>
    </dgm:pt>
    <dgm:pt modelId="{75DD7F90-B5E3-4AC6-B0AA-89C28BEF028B}" type="pres">
      <dgm:prSet presAssocID="{21F1322B-6C9F-4218-9E9B-B239F11C79E3}" presName="composite" presStyleCnt="0"/>
      <dgm:spPr/>
    </dgm:pt>
    <dgm:pt modelId="{787A89C5-95E5-4D3D-A373-EF50C11D2793}" type="pres">
      <dgm:prSet presAssocID="{21F1322B-6C9F-4218-9E9B-B239F11C79E3}" presName="parTx" presStyleLbl="node1" presStyleIdx="0" presStyleCnt="6">
        <dgm:presLayoutVars>
          <dgm:chMax val="0"/>
          <dgm:chPref val="0"/>
          <dgm:bulletEnabled val="1"/>
        </dgm:presLayoutVars>
      </dgm:prSet>
      <dgm:spPr/>
      <dgm:t>
        <a:bodyPr/>
        <a:lstStyle/>
        <a:p>
          <a:endParaRPr lang="zh-CN" altLang="en-US"/>
        </a:p>
      </dgm:t>
    </dgm:pt>
    <dgm:pt modelId="{FF635F57-DAFD-436B-AADF-B919D738A8C9}" type="pres">
      <dgm:prSet presAssocID="{21F1322B-6C9F-4218-9E9B-B239F11C79E3}" presName="parSh" presStyleLbl="node1" presStyleIdx="0" presStyleCnt="6"/>
      <dgm:spPr/>
      <dgm:t>
        <a:bodyPr/>
        <a:lstStyle/>
        <a:p>
          <a:endParaRPr lang="zh-CN" altLang="en-US"/>
        </a:p>
      </dgm:t>
    </dgm:pt>
    <dgm:pt modelId="{3962B182-8D5A-4E47-BD37-35AD10E0E1DA}" type="pres">
      <dgm:prSet presAssocID="{21F1322B-6C9F-4218-9E9B-B239F11C79E3}" presName="desTx" presStyleLbl="fgAcc1" presStyleIdx="0" presStyleCnt="6" custLinFactNeighborX="-5032" custLinFactNeighborY="-2686">
        <dgm:presLayoutVars>
          <dgm:bulletEnabled val="1"/>
        </dgm:presLayoutVars>
      </dgm:prSet>
      <dgm:spPr/>
      <dgm:t>
        <a:bodyPr/>
        <a:lstStyle/>
        <a:p>
          <a:endParaRPr lang="zh-CN" altLang="en-US"/>
        </a:p>
      </dgm:t>
    </dgm:pt>
    <dgm:pt modelId="{77C452EB-9FF6-4697-B366-31C6C4D10379}" type="pres">
      <dgm:prSet presAssocID="{FA0C3CC1-F3E7-422F-8F2E-5BCDA32D465A}" presName="sibTrans" presStyleLbl="sibTrans2D1" presStyleIdx="0" presStyleCnt="5" custLinFactNeighborX="13591" custLinFactNeighborY="-6745"/>
      <dgm:spPr/>
      <dgm:t>
        <a:bodyPr/>
        <a:lstStyle/>
        <a:p>
          <a:endParaRPr lang="zh-CN" altLang="en-US"/>
        </a:p>
      </dgm:t>
    </dgm:pt>
    <dgm:pt modelId="{BE9DDD4E-71AD-48E1-BBD1-6CD64520251D}" type="pres">
      <dgm:prSet presAssocID="{FA0C3CC1-F3E7-422F-8F2E-5BCDA32D465A}" presName="connTx" presStyleLbl="sibTrans2D1" presStyleIdx="0" presStyleCnt="5"/>
      <dgm:spPr/>
      <dgm:t>
        <a:bodyPr/>
        <a:lstStyle/>
        <a:p>
          <a:endParaRPr lang="zh-CN" altLang="en-US"/>
        </a:p>
      </dgm:t>
    </dgm:pt>
    <dgm:pt modelId="{38DF7492-2547-4021-9592-5EFFDF1C4256}" type="pres">
      <dgm:prSet presAssocID="{1F45A186-A616-45E4-BB29-81B696BCCA6D}" presName="composite" presStyleCnt="0"/>
      <dgm:spPr/>
    </dgm:pt>
    <dgm:pt modelId="{DCFB4E3A-47CC-4524-BBA9-2B06A28C0B2D}" type="pres">
      <dgm:prSet presAssocID="{1F45A186-A616-45E4-BB29-81B696BCCA6D}" presName="parTx" presStyleLbl="node1" presStyleIdx="0" presStyleCnt="6">
        <dgm:presLayoutVars>
          <dgm:chMax val="0"/>
          <dgm:chPref val="0"/>
          <dgm:bulletEnabled val="1"/>
        </dgm:presLayoutVars>
      </dgm:prSet>
      <dgm:spPr/>
      <dgm:t>
        <a:bodyPr/>
        <a:lstStyle/>
        <a:p>
          <a:endParaRPr lang="zh-CN" altLang="en-US"/>
        </a:p>
      </dgm:t>
    </dgm:pt>
    <dgm:pt modelId="{87273B0F-1226-4E0E-AC1C-79F89D8F0361}" type="pres">
      <dgm:prSet presAssocID="{1F45A186-A616-45E4-BB29-81B696BCCA6D}" presName="parSh" presStyleLbl="node1" presStyleIdx="1" presStyleCnt="6"/>
      <dgm:spPr/>
      <dgm:t>
        <a:bodyPr/>
        <a:lstStyle/>
        <a:p>
          <a:endParaRPr lang="zh-CN" altLang="en-US"/>
        </a:p>
      </dgm:t>
    </dgm:pt>
    <dgm:pt modelId="{D24AB896-A790-4DE9-96C7-395FD084639E}" type="pres">
      <dgm:prSet presAssocID="{1F45A186-A616-45E4-BB29-81B696BCCA6D}" presName="desTx" presStyleLbl="fgAcc1" presStyleIdx="1" presStyleCnt="6" custLinFactNeighborX="-3745" custLinFactNeighborY="1070">
        <dgm:presLayoutVars>
          <dgm:bulletEnabled val="1"/>
        </dgm:presLayoutVars>
      </dgm:prSet>
      <dgm:spPr/>
      <dgm:t>
        <a:bodyPr/>
        <a:lstStyle/>
        <a:p>
          <a:endParaRPr lang="zh-CN" altLang="en-US"/>
        </a:p>
      </dgm:t>
    </dgm:pt>
    <dgm:pt modelId="{DF16ABD9-43BD-42F2-9500-0619519B6486}" type="pres">
      <dgm:prSet presAssocID="{F4FA75F3-FD55-43DD-BD6F-921D207E4588}" presName="sibTrans" presStyleLbl="sibTrans2D1" presStyleIdx="1" presStyleCnt="5"/>
      <dgm:spPr/>
      <dgm:t>
        <a:bodyPr/>
        <a:lstStyle/>
        <a:p>
          <a:endParaRPr lang="zh-CN" altLang="en-US"/>
        </a:p>
      </dgm:t>
    </dgm:pt>
    <dgm:pt modelId="{ED0B6795-EEEC-4DF9-B716-768FD6EA4E65}" type="pres">
      <dgm:prSet presAssocID="{F4FA75F3-FD55-43DD-BD6F-921D207E4588}" presName="connTx" presStyleLbl="sibTrans2D1" presStyleIdx="1" presStyleCnt="5"/>
      <dgm:spPr/>
      <dgm:t>
        <a:bodyPr/>
        <a:lstStyle/>
        <a:p>
          <a:endParaRPr lang="zh-CN" altLang="en-US"/>
        </a:p>
      </dgm:t>
    </dgm:pt>
    <dgm:pt modelId="{14581FED-609E-48B6-81B9-E29D1DDF6978}" type="pres">
      <dgm:prSet presAssocID="{32119E08-7121-43A9-A0A8-5F5F8BA5F07A}" presName="composite" presStyleCnt="0"/>
      <dgm:spPr/>
    </dgm:pt>
    <dgm:pt modelId="{05466CF9-6542-4D14-BD16-1E0CD93439B7}" type="pres">
      <dgm:prSet presAssocID="{32119E08-7121-43A9-A0A8-5F5F8BA5F07A}" presName="parTx" presStyleLbl="node1" presStyleIdx="1" presStyleCnt="6">
        <dgm:presLayoutVars>
          <dgm:chMax val="0"/>
          <dgm:chPref val="0"/>
          <dgm:bulletEnabled val="1"/>
        </dgm:presLayoutVars>
      </dgm:prSet>
      <dgm:spPr/>
      <dgm:t>
        <a:bodyPr/>
        <a:lstStyle/>
        <a:p>
          <a:endParaRPr lang="zh-CN" altLang="en-US"/>
        </a:p>
      </dgm:t>
    </dgm:pt>
    <dgm:pt modelId="{CE0E0CEA-593A-4AAE-9551-F4893445910A}" type="pres">
      <dgm:prSet presAssocID="{32119E08-7121-43A9-A0A8-5F5F8BA5F07A}" presName="parSh" presStyleLbl="node1" presStyleIdx="2" presStyleCnt="6" custLinFactNeighborX="-2870" custLinFactNeighborY="-356"/>
      <dgm:spPr/>
      <dgm:t>
        <a:bodyPr/>
        <a:lstStyle/>
        <a:p>
          <a:endParaRPr lang="zh-CN" altLang="en-US"/>
        </a:p>
      </dgm:t>
    </dgm:pt>
    <dgm:pt modelId="{527AE7BB-2A36-4210-AD89-A995C2A94FF8}" type="pres">
      <dgm:prSet presAssocID="{32119E08-7121-43A9-A0A8-5F5F8BA5F07A}" presName="desTx" presStyleLbl="fgAcc1" presStyleIdx="2" presStyleCnt="6">
        <dgm:presLayoutVars>
          <dgm:bulletEnabled val="1"/>
        </dgm:presLayoutVars>
      </dgm:prSet>
      <dgm:spPr/>
      <dgm:t>
        <a:bodyPr/>
        <a:lstStyle/>
        <a:p>
          <a:endParaRPr lang="zh-CN" altLang="en-US"/>
        </a:p>
      </dgm:t>
    </dgm:pt>
    <dgm:pt modelId="{B01CD09C-4272-4B36-AEDE-3493D1B2BD62}" type="pres">
      <dgm:prSet presAssocID="{857C0852-38C1-4DFB-99CB-7E3B833E37A6}" presName="sibTrans" presStyleLbl="sibTrans2D1" presStyleIdx="2" presStyleCnt="5"/>
      <dgm:spPr/>
      <dgm:t>
        <a:bodyPr/>
        <a:lstStyle/>
        <a:p>
          <a:endParaRPr lang="zh-CN" altLang="en-US"/>
        </a:p>
      </dgm:t>
    </dgm:pt>
    <dgm:pt modelId="{84A296D3-8040-4C52-BBDE-70B90067229F}" type="pres">
      <dgm:prSet presAssocID="{857C0852-38C1-4DFB-99CB-7E3B833E37A6}" presName="connTx" presStyleLbl="sibTrans2D1" presStyleIdx="2" presStyleCnt="5"/>
      <dgm:spPr/>
      <dgm:t>
        <a:bodyPr/>
        <a:lstStyle/>
        <a:p>
          <a:endParaRPr lang="zh-CN" altLang="en-US"/>
        </a:p>
      </dgm:t>
    </dgm:pt>
    <dgm:pt modelId="{E4B31BB5-7B97-41B0-B6C8-6784DDC34A70}" type="pres">
      <dgm:prSet presAssocID="{2F567881-8BC4-4C4C-AC74-E91D3E111E2E}" presName="composite" presStyleCnt="0"/>
      <dgm:spPr/>
    </dgm:pt>
    <dgm:pt modelId="{CEFB985A-BBD5-4EEB-BA46-104C812304D0}" type="pres">
      <dgm:prSet presAssocID="{2F567881-8BC4-4C4C-AC74-E91D3E111E2E}" presName="parTx" presStyleLbl="node1" presStyleIdx="2" presStyleCnt="6">
        <dgm:presLayoutVars>
          <dgm:chMax val="0"/>
          <dgm:chPref val="0"/>
          <dgm:bulletEnabled val="1"/>
        </dgm:presLayoutVars>
      </dgm:prSet>
      <dgm:spPr/>
      <dgm:t>
        <a:bodyPr/>
        <a:lstStyle/>
        <a:p>
          <a:endParaRPr lang="zh-CN" altLang="en-US"/>
        </a:p>
      </dgm:t>
    </dgm:pt>
    <dgm:pt modelId="{FDD9DEEF-8B12-47E4-8396-A616508B447B}" type="pres">
      <dgm:prSet presAssocID="{2F567881-8BC4-4C4C-AC74-E91D3E111E2E}" presName="parSh" presStyleLbl="node1" presStyleIdx="3" presStyleCnt="6"/>
      <dgm:spPr/>
      <dgm:t>
        <a:bodyPr/>
        <a:lstStyle/>
        <a:p>
          <a:endParaRPr lang="zh-CN" altLang="en-US"/>
        </a:p>
      </dgm:t>
    </dgm:pt>
    <dgm:pt modelId="{B73F9691-CB60-40C4-87D0-F4B5406B91A2}" type="pres">
      <dgm:prSet presAssocID="{2F567881-8BC4-4C4C-AC74-E91D3E111E2E}" presName="desTx" presStyleLbl="fgAcc1" presStyleIdx="3" presStyleCnt="6">
        <dgm:presLayoutVars>
          <dgm:bulletEnabled val="1"/>
        </dgm:presLayoutVars>
      </dgm:prSet>
      <dgm:spPr/>
      <dgm:t>
        <a:bodyPr/>
        <a:lstStyle/>
        <a:p>
          <a:endParaRPr lang="zh-CN" altLang="en-US"/>
        </a:p>
      </dgm:t>
    </dgm:pt>
    <dgm:pt modelId="{94A6FFB6-D436-426A-AA1C-D877490A783D}" type="pres">
      <dgm:prSet presAssocID="{9F9E4754-C110-40A7-ADAF-99C47A8604FC}" presName="sibTrans" presStyleLbl="sibTrans2D1" presStyleIdx="3" presStyleCnt="5"/>
      <dgm:spPr/>
      <dgm:t>
        <a:bodyPr/>
        <a:lstStyle/>
        <a:p>
          <a:endParaRPr lang="zh-CN" altLang="en-US"/>
        </a:p>
      </dgm:t>
    </dgm:pt>
    <dgm:pt modelId="{6C0C86A0-D664-4249-B4E6-CF86F97CE56C}" type="pres">
      <dgm:prSet presAssocID="{9F9E4754-C110-40A7-ADAF-99C47A8604FC}" presName="connTx" presStyleLbl="sibTrans2D1" presStyleIdx="3" presStyleCnt="5"/>
      <dgm:spPr/>
      <dgm:t>
        <a:bodyPr/>
        <a:lstStyle/>
        <a:p>
          <a:endParaRPr lang="zh-CN" altLang="en-US"/>
        </a:p>
      </dgm:t>
    </dgm:pt>
    <dgm:pt modelId="{B0520A4E-F52A-4070-8B17-67C6AE6533CE}" type="pres">
      <dgm:prSet presAssocID="{212BA32C-423A-4CD9-B597-D84F2D16B16E}" presName="composite" presStyleCnt="0"/>
      <dgm:spPr/>
    </dgm:pt>
    <dgm:pt modelId="{132726C2-8E70-4610-A9F5-3BA5768011B5}" type="pres">
      <dgm:prSet presAssocID="{212BA32C-423A-4CD9-B597-D84F2D16B16E}" presName="parTx" presStyleLbl="node1" presStyleIdx="3" presStyleCnt="6">
        <dgm:presLayoutVars>
          <dgm:chMax val="0"/>
          <dgm:chPref val="0"/>
          <dgm:bulletEnabled val="1"/>
        </dgm:presLayoutVars>
      </dgm:prSet>
      <dgm:spPr/>
      <dgm:t>
        <a:bodyPr/>
        <a:lstStyle/>
        <a:p>
          <a:endParaRPr lang="zh-CN" altLang="en-US"/>
        </a:p>
      </dgm:t>
    </dgm:pt>
    <dgm:pt modelId="{BB6AF1CA-D14A-4A93-9C0C-AEA262B12E6B}" type="pres">
      <dgm:prSet presAssocID="{212BA32C-423A-4CD9-B597-D84F2D16B16E}" presName="parSh" presStyleLbl="node1" presStyleIdx="4" presStyleCnt="6"/>
      <dgm:spPr/>
      <dgm:t>
        <a:bodyPr/>
        <a:lstStyle/>
        <a:p>
          <a:endParaRPr lang="zh-CN" altLang="en-US"/>
        </a:p>
      </dgm:t>
    </dgm:pt>
    <dgm:pt modelId="{E807164C-A019-45B5-8860-7E092CCDA195}" type="pres">
      <dgm:prSet presAssocID="{212BA32C-423A-4CD9-B597-D84F2D16B16E}" presName="desTx" presStyleLbl="fgAcc1" presStyleIdx="4" presStyleCnt="6">
        <dgm:presLayoutVars>
          <dgm:bulletEnabled val="1"/>
        </dgm:presLayoutVars>
      </dgm:prSet>
      <dgm:spPr/>
      <dgm:t>
        <a:bodyPr/>
        <a:lstStyle/>
        <a:p>
          <a:endParaRPr lang="zh-CN" altLang="en-US"/>
        </a:p>
      </dgm:t>
    </dgm:pt>
    <dgm:pt modelId="{39553A24-2937-49F5-A502-564EF78BF1CF}" type="pres">
      <dgm:prSet presAssocID="{1D459959-1625-4FFF-9610-92C15B7E0BC4}" presName="sibTrans" presStyleLbl="sibTrans2D1" presStyleIdx="4" presStyleCnt="5"/>
      <dgm:spPr/>
      <dgm:t>
        <a:bodyPr/>
        <a:lstStyle/>
        <a:p>
          <a:endParaRPr lang="zh-CN" altLang="en-US"/>
        </a:p>
      </dgm:t>
    </dgm:pt>
    <dgm:pt modelId="{1B2F73CE-9773-418A-B6B4-42A0239BCF77}" type="pres">
      <dgm:prSet presAssocID="{1D459959-1625-4FFF-9610-92C15B7E0BC4}" presName="connTx" presStyleLbl="sibTrans2D1" presStyleIdx="4" presStyleCnt="5"/>
      <dgm:spPr/>
      <dgm:t>
        <a:bodyPr/>
        <a:lstStyle/>
        <a:p>
          <a:endParaRPr lang="zh-CN" altLang="en-US"/>
        </a:p>
      </dgm:t>
    </dgm:pt>
    <dgm:pt modelId="{C34BB4F1-1C72-4B39-BC0A-6DAB43A7B595}" type="pres">
      <dgm:prSet presAssocID="{94B8817E-F706-4E7E-A86E-F579846331F6}" presName="composite" presStyleCnt="0"/>
      <dgm:spPr/>
    </dgm:pt>
    <dgm:pt modelId="{245D7DE3-6F3F-4957-AA52-F7F63EB6D37A}" type="pres">
      <dgm:prSet presAssocID="{94B8817E-F706-4E7E-A86E-F579846331F6}" presName="parTx" presStyleLbl="node1" presStyleIdx="4" presStyleCnt="6">
        <dgm:presLayoutVars>
          <dgm:chMax val="0"/>
          <dgm:chPref val="0"/>
          <dgm:bulletEnabled val="1"/>
        </dgm:presLayoutVars>
      </dgm:prSet>
      <dgm:spPr/>
      <dgm:t>
        <a:bodyPr/>
        <a:lstStyle/>
        <a:p>
          <a:endParaRPr lang="zh-CN" altLang="en-US"/>
        </a:p>
      </dgm:t>
    </dgm:pt>
    <dgm:pt modelId="{E71F523F-3F52-45D4-ADA3-E837B41ACA02}" type="pres">
      <dgm:prSet presAssocID="{94B8817E-F706-4E7E-A86E-F579846331F6}" presName="parSh" presStyleLbl="node1" presStyleIdx="5" presStyleCnt="6"/>
      <dgm:spPr/>
      <dgm:t>
        <a:bodyPr/>
        <a:lstStyle/>
        <a:p>
          <a:endParaRPr lang="zh-CN" altLang="en-US"/>
        </a:p>
      </dgm:t>
    </dgm:pt>
    <dgm:pt modelId="{F1BD2D06-EBBC-4EE8-BC0C-F45FAAFA2983}" type="pres">
      <dgm:prSet presAssocID="{94B8817E-F706-4E7E-A86E-F579846331F6}" presName="desTx" presStyleLbl="fgAcc1" presStyleIdx="5" presStyleCnt="6">
        <dgm:presLayoutVars>
          <dgm:bulletEnabled val="1"/>
        </dgm:presLayoutVars>
      </dgm:prSet>
      <dgm:spPr/>
      <dgm:t>
        <a:bodyPr/>
        <a:lstStyle/>
        <a:p>
          <a:endParaRPr lang="zh-CN" altLang="en-US"/>
        </a:p>
      </dgm:t>
    </dgm:pt>
  </dgm:ptLst>
  <dgm:cxnLst>
    <dgm:cxn modelId="{BB0FD68C-7DD2-4365-AEE9-B57044CE87BD}" srcId="{1F45A186-A616-45E4-BB29-81B696BCCA6D}" destId="{915C79E8-E5F1-4DB7-BC09-B9E8110A8EDF}" srcOrd="5" destOrd="0" parTransId="{9723B937-DB94-4C1C-8623-AA4BAB1E686A}" sibTransId="{81D3D2F7-B22B-459C-BD81-3D64ABD54A52}"/>
    <dgm:cxn modelId="{05C1020F-0634-47C5-85F7-85791D370413}" type="presOf" srcId="{FAABCE60-BED4-44DE-A383-C0BC8B6D2A60}" destId="{527AE7BB-2A36-4210-AD89-A995C2A94FF8}" srcOrd="0" destOrd="2" presId="urn:microsoft.com/office/officeart/2005/8/layout/process3"/>
    <dgm:cxn modelId="{9D8581BC-BAD6-443F-BB5C-10D708F40FA6}" srcId="{2F567881-8BC4-4C4C-AC74-E91D3E111E2E}" destId="{5424EF56-9FA5-4F36-B336-0F56318E9A62}" srcOrd="1" destOrd="0" parTransId="{41461B51-EE50-4DAA-AFFD-805F41938702}" sibTransId="{DE48C27A-282F-43FC-80F7-9010956B892B}"/>
    <dgm:cxn modelId="{21756FD9-5C0B-4B32-9AC8-6FA618513403}" type="presOf" srcId="{212BA32C-423A-4CD9-B597-D84F2D16B16E}" destId="{BB6AF1CA-D14A-4A93-9C0C-AEA262B12E6B}" srcOrd="1" destOrd="0" presId="urn:microsoft.com/office/officeart/2005/8/layout/process3"/>
    <dgm:cxn modelId="{2EA5E273-556A-4799-9BE7-49C43AF1192E}" type="presOf" srcId="{1F4C68BF-AD41-4733-8464-6BBF2578A9C7}" destId="{7E2F9293-D4FD-4A59-BBCC-C215457B40F7}" srcOrd="0" destOrd="0" presId="urn:microsoft.com/office/officeart/2005/8/layout/process3"/>
    <dgm:cxn modelId="{4D867AD0-00AD-4F1D-A35B-D3961CDE4EAD}" srcId="{32119E08-7121-43A9-A0A8-5F5F8BA5F07A}" destId="{0FA2D50D-04CA-43BE-98A6-5F6B2B4B3E49}" srcOrd="0" destOrd="0" parTransId="{78C753EA-05B9-4B40-AA67-1D27AF5F13A4}" sibTransId="{DCE548FD-82B0-40B4-867A-B548F27338D5}"/>
    <dgm:cxn modelId="{5A97685A-8EDB-45E8-8B32-B030B6B76453}" type="presOf" srcId="{C3CFB1F5-8224-470A-BC14-E7796CDDA6ED}" destId="{527AE7BB-2A36-4210-AD89-A995C2A94FF8}" srcOrd="0" destOrd="1" presId="urn:microsoft.com/office/officeart/2005/8/layout/process3"/>
    <dgm:cxn modelId="{5215AA53-D90E-4CF6-B479-217A0BEE09C7}" type="presOf" srcId="{94B8817E-F706-4E7E-A86E-F579846331F6}" destId="{E71F523F-3F52-45D4-ADA3-E837B41ACA02}" srcOrd="1" destOrd="0" presId="urn:microsoft.com/office/officeart/2005/8/layout/process3"/>
    <dgm:cxn modelId="{AFF8A30C-B138-448A-8885-CFE856C452B0}" type="presOf" srcId="{2F567881-8BC4-4C4C-AC74-E91D3E111E2E}" destId="{FDD9DEEF-8B12-47E4-8396-A616508B447B}" srcOrd="1" destOrd="0" presId="urn:microsoft.com/office/officeart/2005/8/layout/process3"/>
    <dgm:cxn modelId="{81369118-B3CB-436E-9C0C-CA116CC983DE}" type="presOf" srcId="{E140D62D-21B6-46A4-9D34-05010E38CAC9}" destId="{D24AB896-A790-4DE9-96C7-395FD084639E}" srcOrd="0" destOrd="3" presId="urn:microsoft.com/office/officeart/2005/8/layout/process3"/>
    <dgm:cxn modelId="{74F9C83E-8CFE-439B-B3A8-AD4F868189AA}" srcId="{212BA32C-423A-4CD9-B597-D84F2D16B16E}" destId="{9C480AE8-5CA9-4791-9E66-F4C00D07C1D3}" srcOrd="0" destOrd="0" parTransId="{85F87198-692C-4376-8465-3BF3A9BD6928}" sibTransId="{93A9DF35-F8BC-40DC-9E0C-408BE6B79190}"/>
    <dgm:cxn modelId="{AEE24224-F6F2-49CD-A93D-D4C8FB7C920A}" srcId="{32119E08-7121-43A9-A0A8-5F5F8BA5F07A}" destId="{FAABCE60-BED4-44DE-A383-C0BC8B6D2A60}" srcOrd="2" destOrd="0" parTransId="{9696FE13-901A-44D0-BD2A-B98C22AFA827}" sibTransId="{3D7D58D4-9179-4C0D-9487-DEF706C9026F}"/>
    <dgm:cxn modelId="{BD71C1EE-24EE-42E0-B0BB-9ED193A3FD02}" type="presOf" srcId="{857C0852-38C1-4DFB-99CB-7E3B833E37A6}" destId="{B01CD09C-4272-4B36-AEDE-3493D1B2BD62}" srcOrd="0" destOrd="0" presId="urn:microsoft.com/office/officeart/2005/8/layout/process3"/>
    <dgm:cxn modelId="{DE13D762-52A8-49A4-94DB-EE13719C4A9E}" srcId="{1F4C68BF-AD41-4733-8464-6BBF2578A9C7}" destId="{94B8817E-F706-4E7E-A86E-F579846331F6}" srcOrd="5" destOrd="0" parTransId="{6080CF3D-2B66-4666-96B2-E4298F40585C}" sibTransId="{717D9988-B091-48BC-8D03-539C4B482FA4}"/>
    <dgm:cxn modelId="{FF3DF07B-3FC1-46B8-A808-871BE5A0C8F0}" type="presOf" srcId="{FA0C3CC1-F3E7-422F-8F2E-5BCDA32D465A}" destId="{BE9DDD4E-71AD-48E1-BBD1-6CD64520251D}" srcOrd="1" destOrd="0" presId="urn:microsoft.com/office/officeart/2005/8/layout/process3"/>
    <dgm:cxn modelId="{759194F9-EDF8-4470-A2BD-061C3A850B49}" type="presOf" srcId="{1D459959-1625-4FFF-9610-92C15B7E0BC4}" destId="{1B2F73CE-9773-418A-B6B4-42A0239BCF77}" srcOrd="1" destOrd="0" presId="urn:microsoft.com/office/officeart/2005/8/layout/process3"/>
    <dgm:cxn modelId="{884E0CFE-2A6D-4481-8FC7-A80A4BA2DD3A}" type="presOf" srcId="{9F9E4754-C110-40A7-ADAF-99C47A8604FC}" destId="{94A6FFB6-D436-426A-AA1C-D877490A783D}" srcOrd="0" destOrd="0" presId="urn:microsoft.com/office/officeart/2005/8/layout/process3"/>
    <dgm:cxn modelId="{775F5792-F1EB-4056-A338-0B3634A9AAEF}" srcId="{21F1322B-6C9F-4218-9E9B-B239F11C79E3}" destId="{4D4B1F09-6CD1-4594-ABED-688E6972D047}" srcOrd="1" destOrd="0" parTransId="{BA507432-CA63-4578-AC4E-A64F9B884088}" sibTransId="{0752469C-5766-4850-BD5B-129D67402345}"/>
    <dgm:cxn modelId="{4813CD2D-8745-483E-8EF9-7804AD85CCE3}" type="presOf" srcId="{2F567881-8BC4-4C4C-AC74-E91D3E111E2E}" destId="{CEFB985A-BBD5-4EEB-BA46-104C812304D0}" srcOrd="0" destOrd="0" presId="urn:microsoft.com/office/officeart/2005/8/layout/process3"/>
    <dgm:cxn modelId="{84956CF1-D236-4DFA-8AC7-DF10B899B0BD}" srcId="{1F4C68BF-AD41-4733-8464-6BBF2578A9C7}" destId="{21F1322B-6C9F-4218-9E9B-B239F11C79E3}" srcOrd="0" destOrd="0" parTransId="{B83F3B14-EE39-46D2-8BDD-0F4E6F689FD4}" sibTransId="{FA0C3CC1-F3E7-422F-8F2E-5BCDA32D465A}"/>
    <dgm:cxn modelId="{9DD60D9C-B7A8-4AB9-A9AE-6C5517DA67C4}" type="presOf" srcId="{857C0852-38C1-4DFB-99CB-7E3B833E37A6}" destId="{84A296D3-8040-4C52-BBDE-70B90067229F}" srcOrd="1" destOrd="0" presId="urn:microsoft.com/office/officeart/2005/8/layout/process3"/>
    <dgm:cxn modelId="{5DB938E6-6A36-4361-AE96-EC4B59F735AF}" type="presOf" srcId="{5424EF56-9FA5-4F36-B336-0F56318E9A62}" destId="{B73F9691-CB60-40C4-87D0-F4B5406B91A2}" srcOrd="0" destOrd="1" presId="urn:microsoft.com/office/officeart/2005/8/layout/process3"/>
    <dgm:cxn modelId="{61942BE2-DBB4-4082-A5DF-D00F2F3ED5B3}" type="presOf" srcId="{1F45A186-A616-45E4-BB29-81B696BCCA6D}" destId="{DCFB4E3A-47CC-4524-BBA9-2B06A28C0B2D}" srcOrd="0" destOrd="0" presId="urn:microsoft.com/office/officeart/2005/8/layout/process3"/>
    <dgm:cxn modelId="{AC05DB74-3767-4D4C-8352-22FD3DF4B455}" type="presOf" srcId="{FA0C3CC1-F3E7-422F-8F2E-5BCDA32D465A}" destId="{77C452EB-9FF6-4697-B366-31C6C4D10379}" srcOrd="0" destOrd="0" presId="urn:microsoft.com/office/officeart/2005/8/layout/process3"/>
    <dgm:cxn modelId="{926FD43B-A000-415E-AEB1-DAB90CD5B247}" type="presOf" srcId="{4D4B1F09-6CD1-4594-ABED-688E6972D047}" destId="{3962B182-8D5A-4E47-BD37-35AD10E0E1DA}" srcOrd="0" destOrd="1" presId="urn:microsoft.com/office/officeart/2005/8/layout/process3"/>
    <dgm:cxn modelId="{49544EDF-79F0-47A1-9C6D-4E23262F35F1}" type="presOf" srcId="{21F1322B-6C9F-4218-9E9B-B239F11C79E3}" destId="{FF635F57-DAFD-436B-AADF-B919D738A8C9}" srcOrd="1" destOrd="0" presId="urn:microsoft.com/office/officeart/2005/8/layout/process3"/>
    <dgm:cxn modelId="{FA974DAE-6D64-4050-8D6D-FF867063079C}" type="presOf" srcId="{212BA32C-423A-4CD9-B597-D84F2D16B16E}" destId="{132726C2-8E70-4610-A9F5-3BA5768011B5}" srcOrd="0" destOrd="0" presId="urn:microsoft.com/office/officeart/2005/8/layout/process3"/>
    <dgm:cxn modelId="{79165AB9-DDA5-4716-8087-262B2D15EAF1}" srcId="{21F1322B-6C9F-4218-9E9B-B239F11C79E3}" destId="{99958EE5-3685-44DC-ACDA-2E594A98085C}" srcOrd="0" destOrd="0" parTransId="{41B3386C-A98E-42F6-8948-E3A5689133D1}" sibTransId="{998A7746-C55D-433B-B8B6-4308DE0DA69A}"/>
    <dgm:cxn modelId="{10102B02-3D8E-42A5-AAFC-41CEC532748D}" srcId="{1F4C68BF-AD41-4733-8464-6BBF2578A9C7}" destId="{1F45A186-A616-45E4-BB29-81B696BCCA6D}" srcOrd="1" destOrd="0" parTransId="{945FB16B-49C7-43DE-A022-BC77F5D6A3BA}" sibTransId="{F4FA75F3-FD55-43DD-BD6F-921D207E4588}"/>
    <dgm:cxn modelId="{7AD4E309-1C33-48A4-A676-5872091EF93D}" srcId="{1F45A186-A616-45E4-BB29-81B696BCCA6D}" destId="{E335665A-2F9D-4DB0-BF22-6917F08DBD7A}" srcOrd="4" destOrd="0" parTransId="{01568196-473A-4568-9A0A-761B8EF41671}" sibTransId="{226F6E97-025C-49CA-B30A-F945F8040D3F}"/>
    <dgm:cxn modelId="{25A2A894-4E91-4F5C-9C56-36E1B194EDF5}" srcId="{1F45A186-A616-45E4-BB29-81B696BCCA6D}" destId="{8528BF07-7F6F-499C-9CBF-329B2E7E83EF}" srcOrd="0" destOrd="0" parTransId="{3955EC28-EDC4-4C98-A544-98CC69E938C4}" sibTransId="{9612AB7A-3617-411F-9AE3-C7DF56203D6F}"/>
    <dgm:cxn modelId="{06E23651-334B-47E6-B582-6A1A6F650F06}" type="presOf" srcId="{F4FA75F3-FD55-43DD-BD6F-921D207E4588}" destId="{ED0B6795-EEEC-4DF9-B716-768FD6EA4E65}" srcOrd="1" destOrd="0" presId="urn:microsoft.com/office/officeart/2005/8/layout/process3"/>
    <dgm:cxn modelId="{B1414672-A49E-4782-9333-B266C096AC8D}" srcId="{1F45A186-A616-45E4-BB29-81B696BCCA6D}" destId="{522EA6F8-BF46-441B-B49F-CDF9FB2FE7EF}" srcOrd="2" destOrd="0" parTransId="{6950C630-B168-423C-AB3A-648B4155834D}" sibTransId="{0994C6F1-1ECB-4C67-AB09-C2DE43292677}"/>
    <dgm:cxn modelId="{56BCEA64-4BD0-4E4B-8210-4CC334628A53}" type="presOf" srcId="{8528BF07-7F6F-499C-9CBF-329B2E7E83EF}" destId="{D24AB896-A790-4DE9-96C7-395FD084639E}" srcOrd="0" destOrd="0" presId="urn:microsoft.com/office/officeart/2005/8/layout/process3"/>
    <dgm:cxn modelId="{09538539-B050-487D-988E-C986A0D74C8A}" type="presOf" srcId="{32119E08-7121-43A9-A0A8-5F5F8BA5F07A}" destId="{05466CF9-6542-4D14-BD16-1E0CD93439B7}" srcOrd="0" destOrd="0" presId="urn:microsoft.com/office/officeart/2005/8/layout/process3"/>
    <dgm:cxn modelId="{5A11CB8D-F9B7-4C09-A497-2A87CEDE11D7}" srcId="{2F567881-8BC4-4C4C-AC74-E91D3E111E2E}" destId="{28157CBE-5AB0-497C-A2F2-E0B0C9618C2A}" srcOrd="0" destOrd="0" parTransId="{0D490121-933E-4783-859E-489DC0608CFA}" sibTransId="{A1CC78B6-39FD-4CB7-BF27-40FB0D65557D}"/>
    <dgm:cxn modelId="{83C4950F-2C57-430C-B84E-997BDF862E34}" type="presOf" srcId="{E335665A-2F9D-4DB0-BF22-6917F08DBD7A}" destId="{D24AB896-A790-4DE9-96C7-395FD084639E}" srcOrd="0" destOrd="4" presId="urn:microsoft.com/office/officeart/2005/8/layout/process3"/>
    <dgm:cxn modelId="{EB596658-AFB7-4882-87D0-A6815E6BDDC4}" srcId="{212BA32C-423A-4CD9-B597-D84F2D16B16E}" destId="{BE39C7EA-9165-4B3C-9FA9-CFB0BBBA5E1B}" srcOrd="1" destOrd="0" parTransId="{6B879E8C-D858-4975-9507-5048D512D8DC}" sibTransId="{513D34C2-CAC2-4C5B-A99B-B597622465A3}"/>
    <dgm:cxn modelId="{E6BE77D5-98C9-4270-AD2D-DEDC7520CE73}" srcId="{32119E08-7121-43A9-A0A8-5F5F8BA5F07A}" destId="{C3CFB1F5-8224-470A-BC14-E7796CDDA6ED}" srcOrd="1" destOrd="0" parTransId="{C56EB149-1E7E-4279-86DA-089BB207470D}" sibTransId="{447EB4AC-2D7D-4405-91D7-EB2EAB208441}"/>
    <dgm:cxn modelId="{CAEB96B9-44D0-4CC7-A7A8-B2C6D04D8E29}" type="presOf" srcId="{1FF4925D-7F3E-4D87-92ED-18E10D91A5D9}" destId="{F1BD2D06-EBBC-4EE8-BC0C-F45FAAFA2983}" srcOrd="0" destOrd="0" presId="urn:microsoft.com/office/officeart/2005/8/layout/process3"/>
    <dgm:cxn modelId="{F26D327B-BB4C-4D6B-9BF8-9434E749AA4F}" type="presOf" srcId="{F4FA75F3-FD55-43DD-BD6F-921D207E4588}" destId="{DF16ABD9-43BD-42F2-9500-0619519B6486}" srcOrd="0" destOrd="0" presId="urn:microsoft.com/office/officeart/2005/8/layout/process3"/>
    <dgm:cxn modelId="{05BA4F27-DABA-46FC-8B58-55AE9807D624}" type="presOf" srcId="{1F45A186-A616-45E4-BB29-81B696BCCA6D}" destId="{87273B0F-1226-4E0E-AC1C-79F89D8F0361}" srcOrd="1" destOrd="0" presId="urn:microsoft.com/office/officeart/2005/8/layout/process3"/>
    <dgm:cxn modelId="{B0D33D60-EE98-490F-96F9-195B6DEA5D20}" type="presOf" srcId="{BE39C7EA-9165-4B3C-9FA9-CFB0BBBA5E1B}" destId="{E807164C-A019-45B5-8860-7E092CCDA195}" srcOrd="0" destOrd="1" presId="urn:microsoft.com/office/officeart/2005/8/layout/process3"/>
    <dgm:cxn modelId="{925F0873-3D94-441D-A252-D41BB78FF566}" type="presOf" srcId="{522EA6F8-BF46-441B-B49F-CDF9FB2FE7EF}" destId="{D24AB896-A790-4DE9-96C7-395FD084639E}" srcOrd="0" destOrd="2" presId="urn:microsoft.com/office/officeart/2005/8/layout/process3"/>
    <dgm:cxn modelId="{10C486F6-3229-4899-B3ED-C5F633234FDE}" srcId="{1F45A186-A616-45E4-BB29-81B696BCCA6D}" destId="{344A1EE6-FC14-444A-B0D2-2367A6D7B1EC}" srcOrd="1" destOrd="0" parTransId="{A418CD69-1649-4036-ADA1-2991B820E6C7}" sibTransId="{493913A2-108A-427D-BC38-E94BF9D3CE1B}"/>
    <dgm:cxn modelId="{9E8656CE-EB07-4F9F-81DF-1D1B945DBFFF}" type="presOf" srcId="{28157CBE-5AB0-497C-A2F2-E0B0C9618C2A}" destId="{B73F9691-CB60-40C4-87D0-F4B5406B91A2}" srcOrd="0" destOrd="0" presId="urn:microsoft.com/office/officeart/2005/8/layout/process3"/>
    <dgm:cxn modelId="{B830744F-A7C8-44BA-973F-F3F80AAC6F81}" type="presOf" srcId="{9C480AE8-5CA9-4791-9E66-F4C00D07C1D3}" destId="{E807164C-A019-45B5-8860-7E092CCDA195}" srcOrd="0" destOrd="0" presId="urn:microsoft.com/office/officeart/2005/8/layout/process3"/>
    <dgm:cxn modelId="{B52CE776-370D-46DF-8B80-E4736599A2C6}" srcId="{21F1322B-6C9F-4218-9E9B-B239F11C79E3}" destId="{11FD542A-FEA7-415E-8E95-C7D0DF00396F}" srcOrd="2" destOrd="0" parTransId="{C690B1CB-815A-41C9-B7E5-0303B97BDD3B}" sibTransId="{27E0042C-C0EF-4FFE-A436-D2C66FC26BC6}"/>
    <dgm:cxn modelId="{6F65EDB8-88AC-4DE8-A0D6-8FD704550FB3}" srcId="{1F4C68BF-AD41-4733-8464-6BBF2578A9C7}" destId="{212BA32C-423A-4CD9-B597-D84F2D16B16E}" srcOrd="4" destOrd="0" parTransId="{A36CA4EE-E4A9-4292-8BE8-78CA36485993}" sibTransId="{1D459959-1625-4FFF-9610-92C15B7E0BC4}"/>
    <dgm:cxn modelId="{3E771405-9DEC-4AE7-800D-8E760EE07CB8}" type="presOf" srcId="{0FA2D50D-04CA-43BE-98A6-5F6B2B4B3E49}" destId="{527AE7BB-2A36-4210-AD89-A995C2A94FF8}" srcOrd="0" destOrd="0" presId="urn:microsoft.com/office/officeart/2005/8/layout/process3"/>
    <dgm:cxn modelId="{03EF8C0A-2ED9-4B56-AF72-EAB88C44B741}" srcId="{1F4C68BF-AD41-4733-8464-6BBF2578A9C7}" destId="{2F567881-8BC4-4C4C-AC74-E91D3E111E2E}" srcOrd="3" destOrd="0" parTransId="{2DB554AA-99FB-4E67-8CF5-92F96DC973D4}" sibTransId="{9F9E4754-C110-40A7-ADAF-99C47A8604FC}"/>
    <dgm:cxn modelId="{121F8031-C0B2-4A12-A3DD-6445EE3639DE}" type="presOf" srcId="{94B8817E-F706-4E7E-A86E-F579846331F6}" destId="{245D7DE3-6F3F-4957-AA52-F7F63EB6D37A}" srcOrd="0" destOrd="0" presId="urn:microsoft.com/office/officeart/2005/8/layout/process3"/>
    <dgm:cxn modelId="{9E04FECE-85D6-4621-93D9-7EDF5CA903C3}" type="presOf" srcId="{AC456DD6-7E92-44F4-92CF-69E4CEA17491}" destId="{E807164C-A019-45B5-8860-7E092CCDA195}" srcOrd="0" destOrd="2" presId="urn:microsoft.com/office/officeart/2005/8/layout/process3"/>
    <dgm:cxn modelId="{74F0B703-3210-4B84-A541-C547438533AF}" type="presOf" srcId="{344A1EE6-FC14-444A-B0D2-2367A6D7B1EC}" destId="{D24AB896-A790-4DE9-96C7-395FD084639E}" srcOrd="0" destOrd="1" presId="urn:microsoft.com/office/officeart/2005/8/layout/process3"/>
    <dgm:cxn modelId="{B8F906DF-0847-4F6B-A58D-4F23D1D52280}" type="presOf" srcId="{11FD542A-FEA7-415E-8E95-C7D0DF00396F}" destId="{3962B182-8D5A-4E47-BD37-35AD10E0E1DA}" srcOrd="0" destOrd="2" presId="urn:microsoft.com/office/officeart/2005/8/layout/process3"/>
    <dgm:cxn modelId="{C0BD1B53-CC8E-48EE-9821-1F04A8012CDA}" srcId="{21F1322B-6C9F-4218-9E9B-B239F11C79E3}" destId="{698C2E67-64CA-4FF3-AAE6-6FC2467801F9}" srcOrd="3" destOrd="0" parTransId="{163214DA-026C-478E-9D25-55257473BBBC}" sibTransId="{005A5338-3126-43CE-9629-A8F0FA1136F6}"/>
    <dgm:cxn modelId="{78243010-6329-4721-B073-1BA4A0DFEB3D}" type="presOf" srcId="{9F9E4754-C110-40A7-ADAF-99C47A8604FC}" destId="{6C0C86A0-D664-4249-B4E6-CF86F97CE56C}" srcOrd="1" destOrd="0" presId="urn:microsoft.com/office/officeart/2005/8/layout/process3"/>
    <dgm:cxn modelId="{CC0511BD-3356-42F7-A0FA-48A181FA97FE}" srcId="{94B8817E-F706-4E7E-A86E-F579846331F6}" destId="{1FF4925D-7F3E-4D87-92ED-18E10D91A5D9}" srcOrd="0" destOrd="0" parTransId="{9F6C61F9-FA91-44D9-A2C0-FB56F514F9B5}" sibTransId="{93BBFB69-0527-4E63-B4AD-C2FFB5B33280}"/>
    <dgm:cxn modelId="{8FE60FE4-1FB2-44D3-868B-17FFE07A4C07}" srcId="{212BA32C-423A-4CD9-B597-D84F2D16B16E}" destId="{AC456DD6-7E92-44F4-92CF-69E4CEA17491}" srcOrd="2" destOrd="0" parTransId="{171DB661-2CDA-446C-A061-31AD7E6F4008}" sibTransId="{A8A683D1-E97F-48E6-9C2E-7429632D9006}"/>
    <dgm:cxn modelId="{9F07430B-5DA9-4F46-8869-29CBA55AD371}" type="presOf" srcId="{698C2E67-64CA-4FF3-AAE6-6FC2467801F9}" destId="{3962B182-8D5A-4E47-BD37-35AD10E0E1DA}" srcOrd="0" destOrd="3" presId="urn:microsoft.com/office/officeart/2005/8/layout/process3"/>
    <dgm:cxn modelId="{48ED00F4-BC76-4992-B864-394461AFE960}" type="presOf" srcId="{1D459959-1625-4FFF-9610-92C15B7E0BC4}" destId="{39553A24-2937-49F5-A502-564EF78BF1CF}" srcOrd="0" destOrd="0" presId="urn:microsoft.com/office/officeart/2005/8/layout/process3"/>
    <dgm:cxn modelId="{406ACD8C-AECC-48C1-BD1C-A60D82CE8D73}" srcId="{1F45A186-A616-45E4-BB29-81B696BCCA6D}" destId="{E140D62D-21B6-46A4-9D34-05010E38CAC9}" srcOrd="3" destOrd="0" parTransId="{D388BA45-8203-49D6-A761-F13B9FCED2C7}" sibTransId="{F7BFEFFE-3676-49D9-BEB2-72512E68950B}"/>
    <dgm:cxn modelId="{3FCFE407-A79E-4CA0-9733-486B1F827632}" srcId="{1F4C68BF-AD41-4733-8464-6BBF2578A9C7}" destId="{32119E08-7121-43A9-A0A8-5F5F8BA5F07A}" srcOrd="2" destOrd="0" parTransId="{4BC7AB4C-5F72-4107-9CBF-C1844B88504D}" sibTransId="{857C0852-38C1-4DFB-99CB-7E3B833E37A6}"/>
    <dgm:cxn modelId="{5747E610-19AE-4CA2-9D81-586FF134DD7C}" type="presOf" srcId="{915C79E8-E5F1-4DB7-BC09-B9E8110A8EDF}" destId="{D24AB896-A790-4DE9-96C7-395FD084639E}" srcOrd="0" destOrd="5" presId="urn:microsoft.com/office/officeart/2005/8/layout/process3"/>
    <dgm:cxn modelId="{CE9FAB48-D81D-4C59-A145-485DDE6B3584}" type="presOf" srcId="{32119E08-7121-43A9-A0A8-5F5F8BA5F07A}" destId="{CE0E0CEA-593A-4AAE-9551-F4893445910A}" srcOrd="1" destOrd="0" presId="urn:microsoft.com/office/officeart/2005/8/layout/process3"/>
    <dgm:cxn modelId="{6C801FE7-87A7-4262-892E-0DD3A375E164}" type="presOf" srcId="{21F1322B-6C9F-4218-9E9B-B239F11C79E3}" destId="{787A89C5-95E5-4D3D-A373-EF50C11D2793}" srcOrd="0" destOrd="0" presId="urn:microsoft.com/office/officeart/2005/8/layout/process3"/>
    <dgm:cxn modelId="{7D32F63F-CDF4-4D13-AB74-E7DBCA27B0E9}" type="presOf" srcId="{99958EE5-3685-44DC-ACDA-2E594A98085C}" destId="{3962B182-8D5A-4E47-BD37-35AD10E0E1DA}" srcOrd="0" destOrd="0" presId="urn:microsoft.com/office/officeart/2005/8/layout/process3"/>
    <dgm:cxn modelId="{2644117A-1F8D-4363-822C-50047307F9B7}" type="presParOf" srcId="{7E2F9293-D4FD-4A59-BBCC-C215457B40F7}" destId="{75DD7F90-B5E3-4AC6-B0AA-89C28BEF028B}" srcOrd="0" destOrd="0" presId="urn:microsoft.com/office/officeart/2005/8/layout/process3"/>
    <dgm:cxn modelId="{D5008D5C-14DE-42B8-978C-D70D82432086}" type="presParOf" srcId="{75DD7F90-B5E3-4AC6-B0AA-89C28BEF028B}" destId="{787A89C5-95E5-4D3D-A373-EF50C11D2793}" srcOrd="0" destOrd="0" presId="urn:microsoft.com/office/officeart/2005/8/layout/process3"/>
    <dgm:cxn modelId="{265EEAE5-C754-4DDD-8AE4-1BE06FDFDBB9}" type="presParOf" srcId="{75DD7F90-B5E3-4AC6-B0AA-89C28BEF028B}" destId="{FF635F57-DAFD-436B-AADF-B919D738A8C9}" srcOrd="1" destOrd="0" presId="urn:microsoft.com/office/officeart/2005/8/layout/process3"/>
    <dgm:cxn modelId="{72D2A9B1-F46E-40BC-B9CB-EC0B1C180B6A}" type="presParOf" srcId="{75DD7F90-B5E3-4AC6-B0AA-89C28BEF028B}" destId="{3962B182-8D5A-4E47-BD37-35AD10E0E1DA}" srcOrd="2" destOrd="0" presId="urn:microsoft.com/office/officeart/2005/8/layout/process3"/>
    <dgm:cxn modelId="{B3CEAB50-9862-4C07-AC37-9B32944968AE}" type="presParOf" srcId="{7E2F9293-D4FD-4A59-BBCC-C215457B40F7}" destId="{77C452EB-9FF6-4697-B366-31C6C4D10379}" srcOrd="1" destOrd="0" presId="urn:microsoft.com/office/officeart/2005/8/layout/process3"/>
    <dgm:cxn modelId="{72B620FC-17D0-4B01-B9A3-8AA7D6207314}" type="presParOf" srcId="{77C452EB-9FF6-4697-B366-31C6C4D10379}" destId="{BE9DDD4E-71AD-48E1-BBD1-6CD64520251D}" srcOrd="0" destOrd="0" presId="urn:microsoft.com/office/officeart/2005/8/layout/process3"/>
    <dgm:cxn modelId="{C9709019-BCD4-4069-ABAE-5AF9460CCA50}" type="presParOf" srcId="{7E2F9293-D4FD-4A59-BBCC-C215457B40F7}" destId="{38DF7492-2547-4021-9592-5EFFDF1C4256}" srcOrd="2" destOrd="0" presId="urn:microsoft.com/office/officeart/2005/8/layout/process3"/>
    <dgm:cxn modelId="{6C6C9A61-D28B-473D-BDCA-8E5E274FA373}" type="presParOf" srcId="{38DF7492-2547-4021-9592-5EFFDF1C4256}" destId="{DCFB4E3A-47CC-4524-BBA9-2B06A28C0B2D}" srcOrd="0" destOrd="0" presId="urn:microsoft.com/office/officeart/2005/8/layout/process3"/>
    <dgm:cxn modelId="{6C73ADB1-C2EC-4372-9F54-E43011E6A6FE}" type="presParOf" srcId="{38DF7492-2547-4021-9592-5EFFDF1C4256}" destId="{87273B0F-1226-4E0E-AC1C-79F89D8F0361}" srcOrd="1" destOrd="0" presId="urn:microsoft.com/office/officeart/2005/8/layout/process3"/>
    <dgm:cxn modelId="{0A076DD1-1F0F-4157-9C47-7BEA802486C0}" type="presParOf" srcId="{38DF7492-2547-4021-9592-5EFFDF1C4256}" destId="{D24AB896-A790-4DE9-96C7-395FD084639E}" srcOrd="2" destOrd="0" presId="urn:microsoft.com/office/officeart/2005/8/layout/process3"/>
    <dgm:cxn modelId="{D1EF3E22-1AF5-4146-B8A4-AE0B9FA372D8}" type="presParOf" srcId="{7E2F9293-D4FD-4A59-BBCC-C215457B40F7}" destId="{DF16ABD9-43BD-42F2-9500-0619519B6486}" srcOrd="3" destOrd="0" presId="urn:microsoft.com/office/officeart/2005/8/layout/process3"/>
    <dgm:cxn modelId="{A5E9DE53-3F60-4794-BADA-56A28F7249B6}" type="presParOf" srcId="{DF16ABD9-43BD-42F2-9500-0619519B6486}" destId="{ED0B6795-EEEC-4DF9-B716-768FD6EA4E65}" srcOrd="0" destOrd="0" presId="urn:microsoft.com/office/officeart/2005/8/layout/process3"/>
    <dgm:cxn modelId="{2638164D-0524-4984-95E8-211431389D89}" type="presParOf" srcId="{7E2F9293-D4FD-4A59-BBCC-C215457B40F7}" destId="{14581FED-609E-48B6-81B9-E29D1DDF6978}" srcOrd="4" destOrd="0" presId="urn:microsoft.com/office/officeart/2005/8/layout/process3"/>
    <dgm:cxn modelId="{E3B590A7-6C22-4CA4-A717-91B5CAE0E39C}" type="presParOf" srcId="{14581FED-609E-48B6-81B9-E29D1DDF6978}" destId="{05466CF9-6542-4D14-BD16-1E0CD93439B7}" srcOrd="0" destOrd="0" presId="urn:microsoft.com/office/officeart/2005/8/layout/process3"/>
    <dgm:cxn modelId="{70336D8C-E62F-4DB6-B639-B6A83F7F3894}" type="presParOf" srcId="{14581FED-609E-48B6-81B9-E29D1DDF6978}" destId="{CE0E0CEA-593A-4AAE-9551-F4893445910A}" srcOrd="1" destOrd="0" presId="urn:microsoft.com/office/officeart/2005/8/layout/process3"/>
    <dgm:cxn modelId="{443C71D9-27D5-4B8B-8400-15A03DAF06A8}" type="presParOf" srcId="{14581FED-609E-48B6-81B9-E29D1DDF6978}" destId="{527AE7BB-2A36-4210-AD89-A995C2A94FF8}" srcOrd="2" destOrd="0" presId="urn:microsoft.com/office/officeart/2005/8/layout/process3"/>
    <dgm:cxn modelId="{66AEA649-62F2-4F0D-9E5D-479764ECA35E}" type="presParOf" srcId="{7E2F9293-D4FD-4A59-BBCC-C215457B40F7}" destId="{B01CD09C-4272-4B36-AEDE-3493D1B2BD62}" srcOrd="5" destOrd="0" presId="urn:microsoft.com/office/officeart/2005/8/layout/process3"/>
    <dgm:cxn modelId="{106BC95F-56C5-4DD1-8450-87FD9542C2A9}" type="presParOf" srcId="{B01CD09C-4272-4B36-AEDE-3493D1B2BD62}" destId="{84A296D3-8040-4C52-BBDE-70B90067229F}" srcOrd="0" destOrd="0" presId="urn:microsoft.com/office/officeart/2005/8/layout/process3"/>
    <dgm:cxn modelId="{DCB79FE7-8347-4AC2-A269-B9406B281EA4}" type="presParOf" srcId="{7E2F9293-D4FD-4A59-BBCC-C215457B40F7}" destId="{E4B31BB5-7B97-41B0-B6C8-6784DDC34A70}" srcOrd="6" destOrd="0" presId="urn:microsoft.com/office/officeart/2005/8/layout/process3"/>
    <dgm:cxn modelId="{3EADE415-3A3F-4661-8678-24245DE34EC5}" type="presParOf" srcId="{E4B31BB5-7B97-41B0-B6C8-6784DDC34A70}" destId="{CEFB985A-BBD5-4EEB-BA46-104C812304D0}" srcOrd="0" destOrd="0" presId="urn:microsoft.com/office/officeart/2005/8/layout/process3"/>
    <dgm:cxn modelId="{8E968308-F699-4C04-89F0-B683BA9A681D}" type="presParOf" srcId="{E4B31BB5-7B97-41B0-B6C8-6784DDC34A70}" destId="{FDD9DEEF-8B12-47E4-8396-A616508B447B}" srcOrd="1" destOrd="0" presId="urn:microsoft.com/office/officeart/2005/8/layout/process3"/>
    <dgm:cxn modelId="{EADC4AF4-B3E1-4A06-A892-4D1F0F5B0E0D}" type="presParOf" srcId="{E4B31BB5-7B97-41B0-B6C8-6784DDC34A70}" destId="{B73F9691-CB60-40C4-87D0-F4B5406B91A2}" srcOrd="2" destOrd="0" presId="urn:microsoft.com/office/officeart/2005/8/layout/process3"/>
    <dgm:cxn modelId="{85729C48-7784-4902-B9C5-C519AA7E0386}" type="presParOf" srcId="{7E2F9293-D4FD-4A59-BBCC-C215457B40F7}" destId="{94A6FFB6-D436-426A-AA1C-D877490A783D}" srcOrd="7" destOrd="0" presId="urn:microsoft.com/office/officeart/2005/8/layout/process3"/>
    <dgm:cxn modelId="{A45BDDE9-9EB7-4D7B-B9DF-BE467E382ECE}" type="presParOf" srcId="{94A6FFB6-D436-426A-AA1C-D877490A783D}" destId="{6C0C86A0-D664-4249-B4E6-CF86F97CE56C}" srcOrd="0" destOrd="0" presId="urn:microsoft.com/office/officeart/2005/8/layout/process3"/>
    <dgm:cxn modelId="{B8B92CAA-9DEB-40E0-BD31-D28492306A4D}" type="presParOf" srcId="{7E2F9293-D4FD-4A59-BBCC-C215457B40F7}" destId="{B0520A4E-F52A-4070-8B17-67C6AE6533CE}" srcOrd="8" destOrd="0" presId="urn:microsoft.com/office/officeart/2005/8/layout/process3"/>
    <dgm:cxn modelId="{3872A12B-DF6D-4BCF-96F2-95F8A9FCC67C}" type="presParOf" srcId="{B0520A4E-F52A-4070-8B17-67C6AE6533CE}" destId="{132726C2-8E70-4610-A9F5-3BA5768011B5}" srcOrd="0" destOrd="0" presId="urn:microsoft.com/office/officeart/2005/8/layout/process3"/>
    <dgm:cxn modelId="{3FA76C95-3492-4E70-B896-E28A5E15169C}" type="presParOf" srcId="{B0520A4E-F52A-4070-8B17-67C6AE6533CE}" destId="{BB6AF1CA-D14A-4A93-9C0C-AEA262B12E6B}" srcOrd="1" destOrd="0" presId="urn:microsoft.com/office/officeart/2005/8/layout/process3"/>
    <dgm:cxn modelId="{1F7EDF8E-150C-4A26-8B74-27F8447CFA9E}" type="presParOf" srcId="{B0520A4E-F52A-4070-8B17-67C6AE6533CE}" destId="{E807164C-A019-45B5-8860-7E092CCDA195}" srcOrd="2" destOrd="0" presId="urn:microsoft.com/office/officeart/2005/8/layout/process3"/>
    <dgm:cxn modelId="{E42ED4FE-E258-4257-ADBA-E3A8A0D1069D}" type="presParOf" srcId="{7E2F9293-D4FD-4A59-BBCC-C215457B40F7}" destId="{39553A24-2937-49F5-A502-564EF78BF1CF}" srcOrd="9" destOrd="0" presId="urn:microsoft.com/office/officeart/2005/8/layout/process3"/>
    <dgm:cxn modelId="{92325BA5-3ED7-4F54-8ED3-45C1A3EDA72D}" type="presParOf" srcId="{39553A24-2937-49F5-A502-564EF78BF1CF}" destId="{1B2F73CE-9773-418A-B6B4-42A0239BCF77}" srcOrd="0" destOrd="0" presId="urn:microsoft.com/office/officeart/2005/8/layout/process3"/>
    <dgm:cxn modelId="{C7D24E8F-2CA2-4A26-9AAC-3103CE06804B}" type="presParOf" srcId="{7E2F9293-D4FD-4A59-BBCC-C215457B40F7}" destId="{C34BB4F1-1C72-4B39-BC0A-6DAB43A7B595}" srcOrd="10" destOrd="0" presId="urn:microsoft.com/office/officeart/2005/8/layout/process3"/>
    <dgm:cxn modelId="{0076F04B-6FD5-4999-983B-7BBE4179A0BE}" type="presParOf" srcId="{C34BB4F1-1C72-4B39-BC0A-6DAB43A7B595}" destId="{245D7DE3-6F3F-4957-AA52-F7F63EB6D37A}" srcOrd="0" destOrd="0" presId="urn:microsoft.com/office/officeart/2005/8/layout/process3"/>
    <dgm:cxn modelId="{C18032D1-399D-49CE-A254-8879A2A7D6A0}" type="presParOf" srcId="{C34BB4F1-1C72-4B39-BC0A-6DAB43A7B595}" destId="{E71F523F-3F52-45D4-ADA3-E837B41ACA02}" srcOrd="1" destOrd="0" presId="urn:microsoft.com/office/officeart/2005/8/layout/process3"/>
    <dgm:cxn modelId="{831063FE-35B1-4909-9C40-DC9541ABFD03}" type="presParOf" srcId="{C34BB4F1-1C72-4B39-BC0A-6DAB43A7B595}" destId="{F1BD2D06-EBBC-4EE8-BC0C-F45FAAFA29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5ECEE9-4BF4-4507-B74C-6A8526ABF375}" type="doc">
      <dgm:prSet loTypeId="urn:microsoft.com/office/officeart/2005/8/layout/process1" loCatId="process" qsTypeId="urn:microsoft.com/office/officeart/2005/8/quickstyle/simple1" qsCatId="simple" csTypeId="urn:microsoft.com/office/officeart/2005/8/colors/accent0_1" csCatId="mainScheme" phldr="1"/>
      <dgm:spPr/>
    </dgm:pt>
    <dgm:pt modelId="{C95C88A9-ACB4-4F7A-8859-7ABE9E1FFCF8}">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Requirement Analysis</a:t>
          </a:r>
          <a:endParaRPr lang="zh-CN" altLang="en-US" sz="1050" dirty="0"/>
        </a:p>
      </dgm:t>
    </dgm:pt>
    <dgm:pt modelId="{D0B62CB6-4CB9-4DF7-8250-9D997BBC18AD}" type="parTrans" cxnId="{C6CEF17D-3655-4180-A90F-2468DB470145}">
      <dgm:prSet/>
      <dgm:spPr/>
      <dgm:t>
        <a:bodyPr/>
        <a:lstStyle/>
        <a:p>
          <a:endParaRPr lang="zh-CN" altLang="en-US"/>
        </a:p>
      </dgm:t>
    </dgm:pt>
    <dgm:pt modelId="{5BAC33BF-80E9-4A63-BE97-E1E2C26067E5}" type="sibTrans" cxnId="{C6CEF17D-3655-4180-A90F-2468DB470145}">
      <dgm:prSet/>
      <dgm:spPr>
        <a:solidFill>
          <a:schemeClr val="bg1">
            <a:lumMod val="65000"/>
          </a:schemeClr>
        </a:solidFill>
      </dgm:spPr>
      <dgm:t>
        <a:bodyPr/>
        <a:lstStyle/>
        <a:p>
          <a:endParaRPr lang="zh-CN" altLang="en-US"/>
        </a:p>
      </dgm:t>
    </dgm:pt>
    <dgm:pt modelId="{D77146EA-D6F1-44FD-838C-47C8281C994A}">
      <dgm:prSet phldrT="[文本]" custT="1"/>
      <dgm:spPr>
        <a:noFill/>
      </dgm:spPr>
      <dgm:t>
        <a:bodyPr/>
        <a:lstStyle/>
        <a:p>
          <a:r>
            <a:rPr lang="en-US" altLang="zh-CN" sz="1050" dirty="0" smtClean="0">
              <a:latin typeface="Times New Roman" panose="02020603050405020304" pitchFamily="18" charset="0"/>
              <a:cs typeface="Times New Roman" panose="02020603050405020304" pitchFamily="18" charset="0"/>
            </a:rPr>
            <a:t>Theory Manual</a:t>
          </a:r>
          <a:endParaRPr lang="zh-CN" altLang="en-US" sz="1050" dirty="0"/>
        </a:p>
      </dgm:t>
    </dgm:pt>
    <dgm:pt modelId="{C817285D-27B0-4ADF-B205-A8563DAF4F0D}" type="parTrans" cxnId="{61709059-7426-469B-9215-8A8495D9DF9F}">
      <dgm:prSet/>
      <dgm:spPr/>
      <dgm:t>
        <a:bodyPr/>
        <a:lstStyle/>
        <a:p>
          <a:endParaRPr lang="zh-CN" altLang="en-US"/>
        </a:p>
      </dgm:t>
    </dgm:pt>
    <dgm:pt modelId="{9305D4A7-5C8F-4502-BBD6-982EE18D6550}" type="sibTrans" cxnId="{61709059-7426-469B-9215-8A8495D9DF9F}">
      <dgm:prSet/>
      <dgm:spPr>
        <a:solidFill>
          <a:schemeClr val="bg1">
            <a:lumMod val="65000"/>
          </a:schemeClr>
        </a:solidFill>
      </dgm:spPr>
      <dgm:t>
        <a:bodyPr/>
        <a:lstStyle/>
        <a:p>
          <a:endParaRPr lang="zh-CN" altLang="en-US"/>
        </a:p>
      </dgm:t>
    </dgm:pt>
    <dgm:pt modelId="{DFBCBC15-5A3E-4FD1-A269-0B31586B0F8F}">
      <dgm:prSet phldrT="[文本]" custT="1"/>
      <dgm:spPr>
        <a:noFill/>
      </dgm:spPr>
      <dgm:t>
        <a:bodyPr/>
        <a:lstStyle/>
        <a:p>
          <a:r>
            <a:rPr lang="en-US" altLang="zh-CN" sz="1100" dirty="0" smtClean="0">
              <a:latin typeface="Times New Roman" panose="02020603050405020304" pitchFamily="18" charset="0"/>
              <a:cs typeface="Times New Roman" panose="02020603050405020304" pitchFamily="18" charset="0"/>
            </a:rPr>
            <a:t>Coding</a:t>
          </a:r>
          <a:endParaRPr lang="zh-CN" altLang="en-US" sz="1100" dirty="0"/>
        </a:p>
      </dgm:t>
    </dgm:pt>
    <dgm:pt modelId="{7C4D478D-23A7-4F4E-B2C2-EF5176FA3CA7}" type="parTrans" cxnId="{D5287475-AD5B-4C9B-A2AD-6D592D07C0EC}">
      <dgm:prSet/>
      <dgm:spPr/>
      <dgm:t>
        <a:bodyPr/>
        <a:lstStyle/>
        <a:p>
          <a:endParaRPr lang="zh-CN" altLang="en-US"/>
        </a:p>
      </dgm:t>
    </dgm:pt>
    <dgm:pt modelId="{50E8AAD9-8256-4DC0-9543-4A52EC520177}" type="sibTrans" cxnId="{D5287475-AD5B-4C9B-A2AD-6D592D07C0EC}">
      <dgm:prSet/>
      <dgm:spPr>
        <a:solidFill>
          <a:schemeClr val="bg1">
            <a:lumMod val="65000"/>
          </a:schemeClr>
        </a:solidFill>
      </dgm:spPr>
      <dgm:t>
        <a:bodyPr/>
        <a:lstStyle/>
        <a:p>
          <a:endParaRPr lang="zh-CN" altLang="en-US"/>
        </a:p>
      </dgm:t>
    </dgm:pt>
    <dgm:pt modelId="{BB7D4FA6-6E17-4A0A-889B-CB9DC214F276}">
      <dgm:prSet custT="1"/>
      <dgm:spPr>
        <a:noFill/>
      </dgm:spPr>
      <dgm:t>
        <a:bodyPr/>
        <a:lstStyle/>
        <a:p>
          <a:r>
            <a:rPr lang="en-US" altLang="zh-CN" sz="1050" dirty="0" smtClean="0">
              <a:latin typeface="Times New Roman" panose="02020603050405020304" pitchFamily="18" charset="0"/>
              <a:cs typeface="Times New Roman" panose="02020603050405020304" pitchFamily="18" charset="0"/>
            </a:rPr>
            <a:t>Software Design</a:t>
          </a:r>
          <a:endParaRPr lang="zh-CN" altLang="en-US" sz="1050" dirty="0"/>
        </a:p>
      </dgm:t>
    </dgm:pt>
    <dgm:pt modelId="{AC1688E1-A2BB-4B2D-A567-4F8D5D1D0EB0}" type="parTrans" cxnId="{7880E70A-E8D3-4570-9659-D6E205A43D84}">
      <dgm:prSet/>
      <dgm:spPr/>
      <dgm:t>
        <a:bodyPr/>
        <a:lstStyle/>
        <a:p>
          <a:endParaRPr lang="zh-CN" altLang="en-US"/>
        </a:p>
      </dgm:t>
    </dgm:pt>
    <dgm:pt modelId="{CCCF5299-5828-444F-A03D-B7F693D492D1}" type="sibTrans" cxnId="{7880E70A-E8D3-4570-9659-D6E205A43D84}">
      <dgm:prSet/>
      <dgm:spPr>
        <a:solidFill>
          <a:schemeClr val="bg1">
            <a:lumMod val="65000"/>
          </a:schemeClr>
        </a:solidFill>
      </dgm:spPr>
      <dgm:t>
        <a:bodyPr/>
        <a:lstStyle/>
        <a:p>
          <a:endParaRPr lang="zh-CN" altLang="en-US"/>
        </a:p>
      </dgm:t>
    </dgm:pt>
    <dgm:pt modelId="{D540F8D4-A194-4403-A569-C1DA7BBD05CA}">
      <dgm:prSet custT="1"/>
      <dgm:spPr>
        <a:solidFill>
          <a:srgbClr val="00B0F0"/>
        </a:solidFill>
      </dgm:spPr>
      <dgm:t>
        <a:bodyPr/>
        <a:lstStyle/>
        <a:p>
          <a:r>
            <a:rPr lang="en-US" altLang="zh-CN" sz="1100" dirty="0" smtClean="0">
              <a:latin typeface="Times New Roman" panose="02020603050405020304" pitchFamily="18" charset="0"/>
              <a:cs typeface="Times New Roman" panose="02020603050405020304" pitchFamily="18" charset="0"/>
            </a:rPr>
            <a:t>Testing</a:t>
          </a:r>
          <a:endParaRPr lang="zh-CN" altLang="en-US" sz="1100" dirty="0"/>
        </a:p>
      </dgm:t>
    </dgm:pt>
    <dgm:pt modelId="{8A92D90A-12B0-44BA-863E-1CC2E4F481D4}" type="parTrans" cxnId="{B307A7E1-EA9D-47DE-ACA5-5B4310BA1597}">
      <dgm:prSet/>
      <dgm:spPr/>
      <dgm:t>
        <a:bodyPr/>
        <a:lstStyle/>
        <a:p>
          <a:endParaRPr lang="zh-CN" altLang="en-US"/>
        </a:p>
      </dgm:t>
    </dgm:pt>
    <dgm:pt modelId="{2891D59A-5C86-4519-8B8B-DB314977D0AF}" type="sibTrans" cxnId="{B307A7E1-EA9D-47DE-ACA5-5B4310BA1597}">
      <dgm:prSet/>
      <dgm:spPr/>
      <dgm:t>
        <a:bodyPr/>
        <a:lstStyle/>
        <a:p>
          <a:endParaRPr lang="zh-CN" altLang="en-US"/>
        </a:p>
      </dgm:t>
    </dgm:pt>
    <dgm:pt modelId="{0B03AA9A-E0F2-45D3-8359-D6B0C7431CA1}" type="pres">
      <dgm:prSet presAssocID="{7C5ECEE9-4BF4-4507-B74C-6A8526ABF375}" presName="Name0" presStyleCnt="0">
        <dgm:presLayoutVars>
          <dgm:dir/>
          <dgm:resizeHandles val="exact"/>
        </dgm:presLayoutVars>
      </dgm:prSet>
      <dgm:spPr/>
    </dgm:pt>
    <dgm:pt modelId="{09458334-BB7B-4C72-844D-C47BCE08E9AA}" type="pres">
      <dgm:prSet presAssocID="{C95C88A9-ACB4-4F7A-8859-7ABE9E1FFCF8}" presName="node" presStyleLbl="node1" presStyleIdx="0" presStyleCnt="5">
        <dgm:presLayoutVars>
          <dgm:bulletEnabled val="1"/>
        </dgm:presLayoutVars>
      </dgm:prSet>
      <dgm:spPr/>
      <dgm:t>
        <a:bodyPr/>
        <a:lstStyle/>
        <a:p>
          <a:endParaRPr lang="zh-CN" altLang="en-US"/>
        </a:p>
      </dgm:t>
    </dgm:pt>
    <dgm:pt modelId="{C9F27425-C382-4E4D-BFDF-44F576BB5F4D}" type="pres">
      <dgm:prSet presAssocID="{5BAC33BF-80E9-4A63-BE97-E1E2C26067E5}" presName="sibTrans" presStyleLbl="sibTrans2D1" presStyleIdx="0" presStyleCnt="4"/>
      <dgm:spPr/>
      <dgm:t>
        <a:bodyPr/>
        <a:lstStyle/>
        <a:p>
          <a:endParaRPr lang="zh-CN" altLang="en-US"/>
        </a:p>
      </dgm:t>
    </dgm:pt>
    <dgm:pt modelId="{AD5BC144-4AE3-47FC-A2FE-1F28D5B62D6A}" type="pres">
      <dgm:prSet presAssocID="{5BAC33BF-80E9-4A63-BE97-E1E2C26067E5}" presName="connectorText" presStyleLbl="sibTrans2D1" presStyleIdx="0" presStyleCnt="4"/>
      <dgm:spPr/>
      <dgm:t>
        <a:bodyPr/>
        <a:lstStyle/>
        <a:p>
          <a:endParaRPr lang="zh-CN" altLang="en-US"/>
        </a:p>
      </dgm:t>
    </dgm:pt>
    <dgm:pt modelId="{322867BE-393A-42D9-AE8F-B53B8A015401}" type="pres">
      <dgm:prSet presAssocID="{D77146EA-D6F1-44FD-838C-47C8281C994A}" presName="node" presStyleLbl="node1" presStyleIdx="1" presStyleCnt="5">
        <dgm:presLayoutVars>
          <dgm:bulletEnabled val="1"/>
        </dgm:presLayoutVars>
      </dgm:prSet>
      <dgm:spPr/>
      <dgm:t>
        <a:bodyPr/>
        <a:lstStyle/>
        <a:p>
          <a:endParaRPr lang="zh-CN" altLang="en-US"/>
        </a:p>
      </dgm:t>
    </dgm:pt>
    <dgm:pt modelId="{6274690D-5209-458F-AE78-B7CFB0D051B8}" type="pres">
      <dgm:prSet presAssocID="{9305D4A7-5C8F-4502-BBD6-982EE18D6550}" presName="sibTrans" presStyleLbl="sibTrans2D1" presStyleIdx="1" presStyleCnt="4"/>
      <dgm:spPr/>
      <dgm:t>
        <a:bodyPr/>
        <a:lstStyle/>
        <a:p>
          <a:endParaRPr lang="zh-CN" altLang="en-US"/>
        </a:p>
      </dgm:t>
    </dgm:pt>
    <dgm:pt modelId="{61C035C2-6C26-4EBF-BB22-C5B49DB37148}" type="pres">
      <dgm:prSet presAssocID="{9305D4A7-5C8F-4502-BBD6-982EE18D6550}" presName="connectorText" presStyleLbl="sibTrans2D1" presStyleIdx="1" presStyleCnt="4"/>
      <dgm:spPr/>
      <dgm:t>
        <a:bodyPr/>
        <a:lstStyle/>
        <a:p>
          <a:endParaRPr lang="zh-CN" altLang="en-US"/>
        </a:p>
      </dgm:t>
    </dgm:pt>
    <dgm:pt modelId="{14B80434-1B50-40A8-9B14-32EF48D3831F}" type="pres">
      <dgm:prSet presAssocID="{BB7D4FA6-6E17-4A0A-889B-CB9DC214F276}" presName="node" presStyleLbl="node1" presStyleIdx="2" presStyleCnt="5">
        <dgm:presLayoutVars>
          <dgm:bulletEnabled val="1"/>
        </dgm:presLayoutVars>
      </dgm:prSet>
      <dgm:spPr/>
      <dgm:t>
        <a:bodyPr/>
        <a:lstStyle/>
        <a:p>
          <a:endParaRPr lang="zh-CN" altLang="en-US"/>
        </a:p>
      </dgm:t>
    </dgm:pt>
    <dgm:pt modelId="{6BD18786-9007-4E6F-AA06-567D97116E0E}" type="pres">
      <dgm:prSet presAssocID="{CCCF5299-5828-444F-A03D-B7F693D492D1}" presName="sibTrans" presStyleLbl="sibTrans2D1" presStyleIdx="2" presStyleCnt="4"/>
      <dgm:spPr/>
      <dgm:t>
        <a:bodyPr/>
        <a:lstStyle/>
        <a:p>
          <a:endParaRPr lang="zh-CN" altLang="en-US"/>
        </a:p>
      </dgm:t>
    </dgm:pt>
    <dgm:pt modelId="{9E7CD15A-D394-4036-98AA-B4EE78B8DA01}" type="pres">
      <dgm:prSet presAssocID="{CCCF5299-5828-444F-A03D-B7F693D492D1}" presName="connectorText" presStyleLbl="sibTrans2D1" presStyleIdx="2" presStyleCnt="4"/>
      <dgm:spPr/>
      <dgm:t>
        <a:bodyPr/>
        <a:lstStyle/>
        <a:p>
          <a:endParaRPr lang="zh-CN" altLang="en-US"/>
        </a:p>
      </dgm:t>
    </dgm:pt>
    <dgm:pt modelId="{C8351467-9099-4D83-A962-7EB93FC2709C}" type="pres">
      <dgm:prSet presAssocID="{DFBCBC15-5A3E-4FD1-A269-0B31586B0F8F}" presName="node" presStyleLbl="node1" presStyleIdx="3" presStyleCnt="5">
        <dgm:presLayoutVars>
          <dgm:bulletEnabled val="1"/>
        </dgm:presLayoutVars>
      </dgm:prSet>
      <dgm:spPr/>
      <dgm:t>
        <a:bodyPr/>
        <a:lstStyle/>
        <a:p>
          <a:endParaRPr lang="zh-CN" altLang="en-US"/>
        </a:p>
      </dgm:t>
    </dgm:pt>
    <dgm:pt modelId="{DBA75144-887E-4B5A-9E4C-8F49803F7A3E}" type="pres">
      <dgm:prSet presAssocID="{50E8AAD9-8256-4DC0-9543-4A52EC520177}" presName="sibTrans" presStyleLbl="sibTrans2D1" presStyleIdx="3" presStyleCnt="4"/>
      <dgm:spPr/>
      <dgm:t>
        <a:bodyPr/>
        <a:lstStyle/>
        <a:p>
          <a:endParaRPr lang="zh-CN" altLang="en-US"/>
        </a:p>
      </dgm:t>
    </dgm:pt>
    <dgm:pt modelId="{B3347BB2-26E0-4A0B-9577-555D125AAC6D}" type="pres">
      <dgm:prSet presAssocID="{50E8AAD9-8256-4DC0-9543-4A52EC520177}" presName="connectorText" presStyleLbl="sibTrans2D1" presStyleIdx="3" presStyleCnt="4"/>
      <dgm:spPr/>
      <dgm:t>
        <a:bodyPr/>
        <a:lstStyle/>
        <a:p>
          <a:endParaRPr lang="zh-CN" altLang="en-US"/>
        </a:p>
      </dgm:t>
    </dgm:pt>
    <dgm:pt modelId="{F1DA6100-D073-4EED-A81A-669E6D7C70CE}" type="pres">
      <dgm:prSet presAssocID="{D540F8D4-A194-4403-A569-C1DA7BBD05CA}" presName="node" presStyleLbl="node1" presStyleIdx="4" presStyleCnt="5">
        <dgm:presLayoutVars>
          <dgm:bulletEnabled val="1"/>
        </dgm:presLayoutVars>
      </dgm:prSet>
      <dgm:spPr/>
      <dgm:t>
        <a:bodyPr/>
        <a:lstStyle/>
        <a:p>
          <a:endParaRPr lang="zh-CN" altLang="en-US"/>
        </a:p>
      </dgm:t>
    </dgm:pt>
  </dgm:ptLst>
  <dgm:cxnLst>
    <dgm:cxn modelId="{51AC2955-F310-4D4E-8DFF-AE77AF3188C6}" type="presOf" srcId="{DFBCBC15-5A3E-4FD1-A269-0B31586B0F8F}" destId="{C8351467-9099-4D83-A962-7EB93FC2709C}" srcOrd="0" destOrd="0" presId="urn:microsoft.com/office/officeart/2005/8/layout/process1"/>
    <dgm:cxn modelId="{C6CEF17D-3655-4180-A90F-2468DB470145}" srcId="{7C5ECEE9-4BF4-4507-B74C-6A8526ABF375}" destId="{C95C88A9-ACB4-4F7A-8859-7ABE9E1FFCF8}" srcOrd="0" destOrd="0" parTransId="{D0B62CB6-4CB9-4DF7-8250-9D997BBC18AD}" sibTransId="{5BAC33BF-80E9-4A63-BE97-E1E2C26067E5}"/>
    <dgm:cxn modelId="{D7FA0502-D478-4608-A888-0491521F66C8}" type="presOf" srcId="{5BAC33BF-80E9-4A63-BE97-E1E2C26067E5}" destId="{C9F27425-C382-4E4D-BFDF-44F576BB5F4D}" srcOrd="0" destOrd="0" presId="urn:microsoft.com/office/officeart/2005/8/layout/process1"/>
    <dgm:cxn modelId="{7880E70A-E8D3-4570-9659-D6E205A43D84}" srcId="{7C5ECEE9-4BF4-4507-B74C-6A8526ABF375}" destId="{BB7D4FA6-6E17-4A0A-889B-CB9DC214F276}" srcOrd="2" destOrd="0" parTransId="{AC1688E1-A2BB-4B2D-A567-4F8D5D1D0EB0}" sibTransId="{CCCF5299-5828-444F-A03D-B7F693D492D1}"/>
    <dgm:cxn modelId="{52C7DFDF-50F7-4D2E-8962-0FC79E8C90E9}" type="presOf" srcId="{50E8AAD9-8256-4DC0-9543-4A52EC520177}" destId="{DBA75144-887E-4B5A-9E4C-8F49803F7A3E}" srcOrd="0" destOrd="0" presId="urn:microsoft.com/office/officeart/2005/8/layout/process1"/>
    <dgm:cxn modelId="{284983A5-09D6-4AAB-9806-AB18D62D70A6}" type="presOf" srcId="{7C5ECEE9-4BF4-4507-B74C-6A8526ABF375}" destId="{0B03AA9A-E0F2-45D3-8359-D6B0C7431CA1}" srcOrd="0" destOrd="0" presId="urn:microsoft.com/office/officeart/2005/8/layout/process1"/>
    <dgm:cxn modelId="{462553C5-9CDD-47D7-85BB-ED095BFE3DE6}" type="presOf" srcId="{D77146EA-D6F1-44FD-838C-47C8281C994A}" destId="{322867BE-393A-42D9-AE8F-B53B8A015401}" srcOrd="0" destOrd="0" presId="urn:microsoft.com/office/officeart/2005/8/layout/process1"/>
    <dgm:cxn modelId="{97366ABA-9D68-49FA-B4C4-333EEFD891CB}" type="presOf" srcId="{BB7D4FA6-6E17-4A0A-889B-CB9DC214F276}" destId="{14B80434-1B50-40A8-9B14-32EF48D3831F}" srcOrd="0" destOrd="0" presId="urn:microsoft.com/office/officeart/2005/8/layout/process1"/>
    <dgm:cxn modelId="{D5287475-AD5B-4C9B-A2AD-6D592D07C0EC}" srcId="{7C5ECEE9-4BF4-4507-B74C-6A8526ABF375}" destId="{DFBCBC15-5A3E-4FD1-A269-0B31586B0F8F}" srcOrd="3" destOrd="0" parTransId="{7C4D478D-23A7-4F4E-B2C2-EF5176FA3CA7}" sibTransId="{50E8AAD9-8256-4DC0-9543-4A52EC520177}"/>
    <dgm:cxn modelId="{09E5E415-64DA-48F9-ACD9-9182E4786872}" type="presOf" srcId="{CCCF5299-5828-444F-A03D-B7F693D492D1}" destId="{6BD18786-9007-4E6F-AA06-567D97116E0E}" srcOrd="0" destOrd="0" presId="urn:microsoft.com/office/officeart/2005/8/layout/process1"/>
    <dgm:cxn modelId="{7D709C45-E160-494C-9B2C-09777B18A8B1}" type="presOf" srcId="{CCCF5299-5828-444F-A03D-B7F693D492D1}" destId="{9E7CD15A-D394-4036-98AA-B4EE78B8DA01}" srcOrd="1" destOrd="0" presId="urn:microsoft.com/office/officeart/2005/8/layout/process1"/>
    <dgm:cxn modelId="{354E0A1E-0CA7-448A-8F73-5C1949386FE2}" type="presOf" srcId="{5BAC33BF-80E9-4A63-BE97-E1E2C26067E5}" destId="{AD5BC144-4AE3-47FC-A2FE-1F28D5B62D6A}" srcOrd="1" destOrd="0" presId="urn:microsoft.com/office/officeart/2005/8/layout/process1"/>
    <dgm:cxn modelId="{AF716C22-8D9A-41CB-A5CB-C7541C745BA7}" type="presOf" srcId="{9305D4A7-5C8F-4502-BBD6-982EE18D6550}" destId="{61C035C2-6C26-4EBF-BB22-C5B49DB37148}" srcOrd="1" destOrd="0" presId="urn:microsoft.com/office/officeart/2005/8/layout/process1"/>
    <dgm:cxn modelId="{07199A26-DAB1-4CBF-9297-F43E314DDFEE}" type="presOf" srcId="{50E8AAD9-8256-4DC0-9543-4A52EC520177}" destId="{B3347BB2-26E0-4A0B-9577-555D125AAC6D}" srcOrd="1" destOrd="0" presId="urn:microsoft.com/office/officeart/2005/8/layout/process1"/>
    <dgm:cxn modelId="{61709059-7426-469B-9215-8A8495D9DF9F}" srcId="{7C5ECEE9-4BF4-4507-B74C-6A8526ABF375}" destId="{D77146EA-D6F1-44FD-838C-47C8281C994A}" srcOrd="1" destOrd="0" parTransId="{C817285D-27B0-4ADF-B205-A8563DAF4F0D}" sibTransId="{9305D4A7-5C8F-4502-BBD6-982EE18D6550}"/>
    <dgm:cxn modelId="{4945ABFD-ED98-4648-A567-51248F4FD5B0}" type="presOf" srcId="{9305D4A7-5C8F-4502-BBD6-982EE18D6550}" destId="{6274690D-5209-458F-AE78-B7CFB0D051B8}" srcOrd="0" destOrd="0" presId="urn:microsoft.com/office/officeart/2005/8/layout/process1"/>
    <dgm:cxn modelId="{B307A7E1-EA9D-47DE-ACA5-5B4310BA1597}" srcId="{7C5ECEE9-4BF4-4507-B74C-6A8526ABF375}" destId="{D540F8D4-A194-4403-A569-C1DA7BBD05CA}" srcOrd="4" destOrd="0" parTransId="{8A92D90A-12B0-44BA-863E-1CC2E4F481D4}" sibTransId="{2891D59A-5C86-4519-8B8B-DB314977D0AF}"/>
    <dgm:cxn modelId="{9C526629-FF34-48FF-9731-B25D4493EC6A}" type="presOf" srcId="{D540F8D4-A194-4403-A569-C1DA7BBD05CA}" destId="{F1DA6100-D073-4EED-A81A-669E6D7C70CE}" srcOrd="0" destOrd="0" presId="urn:microsoft.com/office/officeart/2005/8/layout/process1"/>
    <dgm:cxn modelId="{B85998D2-3AC4-406B-BAD5-79C5A88863D9}" type="presOf" srcId="{C95C88A9-ACB4-4F7A-8859-7ABE9E1FFCF8}" destId="{09458334-BB7B-4C72-844D-C47BCE08E9AA}" srcOrd="0" destOrd="0" presId="urn:microsoft.com/office/officeart/2005/8/layout/process1"/>
    <dgm:cxn modelId="{E5D033CE-9614-4F3B-9479-70672D4A7228}" type="presParOf" srcId="{0B03AA9A-E0F2-45D3-8359-D6B0C7431CA1}" destId="{09458334-BB7B-4C72-844D-C47BCE08E9AA}" srcOrd="0" destOrd="0" presId="urn:microsoft.com/office/officeart/2005/8/layout/process1"/>
    <dgm:cxn modelId="{A52EB872-954B-4AD5-A153-C6A2A95D3375}" type="presParOf" srcId="{0B03AA9A-E0F2-45D3-8359-D6B0C7431CA1}" destId="{C9F27425-C382-4E4D-BFDF-44F576BB5F4D}" srcOrd="1" destOrd="0" presId="urn:microsoft.com/office/officeart/2005/8/layout/process1"/>
    <dgm:cxn modelId="{6B14FBE5-DF79-4435-BBF6-C92F22A7C14F}" type="presParOf" srcId="{C9F27425-C382-4E4D-BFDF-44F576BB5F4D}" destId="{AD5BC144-4AE3-47FC-A2FE-1F28D5B62D6A}" srcOrd="0" destOrd="0" presId="urn:microsoft.com/office/officeart/2005/8/layout/process1"/>
    <dgm:cxn modelId="{559D1F7D-CE29-4B89-8957-158DF0C2E6E3}" type="presParOf" srcId="{0B03AA9A-E0F2-45D3-8359-D6B0C7431CA1}" destId="{322867BE-393A-42D9-AE8F-B53B8A015401}" srcOrd="2" destOrd="0" presId="urn:microsoft.com/office/officeart/2005/8/layout/process1"/>
    <dgm:cxn modelId="{652A7AF8-E1B5-4BA9-B9F9-21759CB51713}" type="presParOf" srcId="{0B03AA9A-E0F2-45D3-8359-D6B0C7431CA1}" destId="{6274690D-5209-458F-AE78-B7CFB0D051B8}" srcOrd="3" destOrd="0" presId="urn:microsoft.com/office/officeart/2005/8/layout/process1"/>
    <dgm:cxn modelId="{37E77867-91E2-484D-B644-F65CE7AC6E08}" type="presParOf" srcId="{6274690D-5209-458F-AE78-B7CFB0D051B8}" destId="{61C035C2-6C26-4EBF-BB22-C5B49DB37148}" srcOrd="0" destOrd="0" presId="urn:microsoft.com/office/officeart/2005/8/layout/process1"/>
    <dgm:cxn modelId="{66B5A096-3158-48E4-82AE-004B4F674C6A}" type="presParOf" srcId="{0B03AA9A-E0F2-45D3-8359-D6B0C7431CA1}" destId="{14B80434-1B50-40A8-9B14-32EF48D3831F}" srcOrd="4" destOrd="0" presId="urn:microsoft.com/office/officeart/2005/8/layout/process1"/>
    <dgm:cxn modelId="{6E862A03-B704-4F5B-9882-3F00AF4A3ACB}" type="presParOf" srcId="{0B03AA9A-E0F2-45D3-8359-D6B0C7431CA1}" destId="{6BD18786-9007-4E6F-AA06-567D97116E0E}" srcOrd="5" destOrd="0" presId="urn:microsoft.com/office/officeart/2005/8/layout/process1"/>
    <dgm:cxn modelId="{9CD2E17B-850C-43AE-BC2A-D274E21A1F60}" type="presParOf" srcId="{6BD18786-9007-4E6F-AA06-567D97116E0E}" destId="{9E7CD15A-D394-4036-98AA-B4EE78B8DA01}" srcOrd="0" destOrd="0" presId="urn:microsoft.com/office/officeart/2005/8/layout/process1"/>
    <dgm:cxn modelId="{72B31946-336D-45D8-B899-69260DE20E10}" type="presParOf" srcId="{0B03AA9A-E0F2-45D3-8359-D6B0C7431CA1}" destId="{C8351467-9099-4D83-A962-7EB93FC2709C}" srcOrd="6" destOrd="0" presId="urn:microsoft.com/office/officeart/2005/8/layout/process1"/>
    <dgm:cxn modelId="{B2431263-5DE8-4EF1-A07F-9F305755B5F1}" type="presParOf" srcId="{0B03AA9A-E0F2-45D3-8359-D6B0C7431CA1}" destId="{DBA75144-887E-4B5A-9E4C-8F49803F7A3E}" srcOrd="7" destOrd="0" presId="urn:microsoft.com/office/officeart/2005/8/layout/process1"/>
    <dgm:cxn modelId="{79082365-247F-4973-946B-9E98AB901F2C}" type="presParOf" srcId="{DBA75144-887E-4B5A-9E4C-8F49803F7A3E}" destId="{B3347BB2-26E0-4A0B-9577-555D125AAC6D}" srcOrd="0" destOrd="0" presId="urn:microsoft.com/office/officeart/2005/8/layout/process1"/>
    <dgm:cxn modelId="{4AC5924A-EB29-44CF-9AD5-D161CAD0DDB2}" type="presParOf" srcId="{0B03AA9A-E0F2-45D3-8359-D6B0C7431CA1}" destId="{F1DA6100-D073-4EED-A81A-669E6D7C70CE}"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0AE0D8-B8CF-4762-B7CD-3F02D87FF31C}"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zh-CN" altLang="en-US"/>
        </a:p>
      </dgm:t>
    </dgm:pt>
    <dgm:pt modelId="{DF8E1B8D-B758-4311-910D-46E38F6D9DA0}">
      <dgm:prSet phldrT="[文本]" custT="1"/>
      <dgm:spPr/>
      <dgm:t>
        <a:bodyPr/>
        <a:lstStyle/>
        <a:p>
          <a:r>
            <a:rPr lang="en-US" altLang="zh-CN" sz="1600" b="1" dirty="0" smtClean="0">
              <a:latin typeface="Times New Roman" panose="02020603050405020304" pitchFamily="18" charset="0"/>
              <a:ea typeface="华文中宋" pitchFamily="2" charset="-122"/>
              <a:cs typeface="Times New Roman" panose="02020603050405020304" pitchFamily="18" charset="0"/>
            </a:rPr>
            <a:t>Test Plan</a:t>
          </a:r>
          <a:endParaRPr lang="zh-CN" altLang="en-US" sz="1600" b="1" dirty="0">
            <a:latin typeface="Times New Roman" panose="02020603050405020304" pitchFamily="18" charset="0"/>
            <a:ea typeface="华文中宋" pitchFamily="2" charset="-122"/>
            <a:cs typeface="Times New Roman" panose="02020603050405020304" pitchFamily="18" charset="0"/>
          </a:endParaRPr>
        </a:p>
      </dgm:t>
    </dgm:pt>
    <dgm:pt modelId="{21752FD7-87DF-46B5-9DAB-5C81FF4BF436}" type="parTrans" cxnId="{B114E5A8-867A-4444-8D73-8D49E945161C}">
      <dgm:prSet/>
      <dgm:spPr/>
      <dgm:t>
        <a:bodyPr/>
        <a:lstStyle/>
        <a:p>
          <a:endParaRPr lang="zh-CN" altLang="en-US" sz="1600" b="1">
            <a:latin typeface="Times New Roman" panose="02020603050405020304" pitchFamily="18" charset="0"/>
            <a:ea typeface="华文中宋" pitchFamily="2" charset="-122"/>
            <a:cs typeface="Times New Roman" panose="02020603050405020304" pitchFamily="18" charset="0"/>
          </a:endParaRPr>
        </a:p>
      </dgm:t>
    </dgm:pt>
    <dgm:pt modelId="{B0A0C67B-8EC3-41B5-A436-4422347A9CCC}" type="sibTrans" cxnId="{B114E5A8-867A-4444-8D73-8D49E945161C}">
      <dgm:prSet custT="1"/>
      <dgm:spPr/>
      <dgm:t>
        <a:bodyPr/>
        <a:lstStyle/>
        <a:p>
          <a:endParaRPr lang="zh-CN" altLang="en-US" sz="1600" b="1">
            <a:latin typeface="Times New Roman" panose="02020603050405020304" pitchFamily="18" charset="0"/>
            <a:ea typeface="华文中宋" pitchFamily="2" charset="-122"/>
            <a:cs typeface="Times New Roman" panose="02020603050405020304" pitchFamily="18" charset="0"/>
          </a:endParaRPr>
        </a:p>
      </dgm:t>
    </dgm:pt>
    <dgm:pt modelId="{E7740A5F-94CB-4BB3-A821-25D5EA0C08E4}">
      <dgm:prSet phldrT="[文本]" custT="1"/>
      <dgm:spPr/>
      <dgm:t>
        <a:bodyPr/>
        <a:lstStyle/>
        <a:p>
          <a:r>
            <a:rPr lang="en-US" altLang="zh-CN" sz="1600" b="1" dirty="0" smtClean="0">
              <a:latin typeface="Times New Roman" panose="02020603050405020304" pitchFamily="18" charset="0"/>
              <a:ea typeface="华文中宋" pitchFamily="2" charset="-122"/>
              <a:cs typeface="Times New Roman" panose="02020603050405020304" pitchFamily="18" charset="0"/>
            </a:rPr>
            <a:t>Test Matrix</a:t>
          </a:r>
          <a:endParaRPr lang="zh-CN" altLang="en-US" sz="1600" b="1" dirty="0">
            <a:latin typeface="Times New Roman" panose="02020603050405020304" pitchFamily="18" charset="0"/>
            <a:ea typeface="华文中宋" pitchFamily="2" charset="-122"/>
            <a:cs typeface="Times New Roman" panose="02020603050405020304" pitchFamily="18" charset="0"/>
          </a:endParaRPr>
        </a:p>
      </dgm:t>
    </dgm:pt>
    <dgm:pt modelId="{6A675CA1-E62E-4CA6-9B66-FD352CFD0BA8}" type="parTrans" cxnId="{63A03195-0DF4-4A9C-9B08-96DC699C0FBB}">
      <dgm:prSet/>
      <dgm:spPr/>
      <dgm:t>
        <a:bodyPr/>
        <a:lstStyle/>
        <a:p>
          <a:endParaRPr lang="zh-CN" altLang="en-US" sz="1600" b="1">
            <a:latin typeface="Times New Roman" panose="02020603050405020304" pitchFamily="18" charset="0"/>
            <a:ea typeface="华文中宋" pitchFamily="2" charset="-122"/>
            <a:cs typeface="Times New Roman" panose="02020603050405020304" pitchFamily="18" charset="0"/>
          </a:endParaRPr>
        </a:p>
      </dgm:t>
    </dgm:pt>
    <dgm:pt modelId="{6A8E0A87-3166-4387-B29D-E2A2AF1AEE7F}" type="sibTrans" cxnId="{63A03195-0DF4-4A9C-9B08-96DC699C0FBB}">
      <dgm:prSet custT="1"/>
      <dgm:spPr/>
      <dgm:t>
        <a:bodyPr/>
        <a:lstStyle/>
        <a:p>
          <a:endParaRPr lang="zh-CN" altLang="en-US" sz="1600" b="1">
            <a:latin typeface="Times New Roman" panose="02020603050405020304" pitchFamily="18" charset="0"/>
            <a:ea typeface="华文中宋" pitchFamily="2" charset="-122"/>
            <a:cs typeface="Times New Roman" panose="02020603050405020304" pitchFamily="18" charset="0"/>
          </a:endParaRPr>
        </a:p>
      </dgm:t>
    </dgm:pt>
    <dgm:pt modelId="{688DD720-643D-4DF7-ACC9-A52FA8740346}">
      <dgm:prSet phldrT="[文本]" custT="1"/>
      <dgm:spPr>
        <a:solidFill>
          <a:schemeClr val="bg2">
            <a:lumMod val="60000"/>
            <a:lumOff val="40000"/>
          </a:schemeClr>
        </a:solidFill>
      </dgm:spPr>
      <dgm:t>
        <a:bodyPr/>
        <a:lstStyle/>
        <a:p>
          <a:r>
            <a:rPr lang="en-US" altLang="zh-CN" sz="1600" b="1" dirty="0" smtClean="0">
              <a:solidFill>
                <a:schemeClr val="tx1"/>
              </a:solidFill>
              <a:latin typeface="Times New Roman" panose="02020603050405020304" pitchFamily="18" charset="0"/>
              <a:ea typeface="华文中宋" pitchFamily="2" charset="-122"/>
              <a:cs typeface="Times New Roman" panose="02020603050405020304" pitchFamily="18" charset="0"/>
            </a:rPr>
            <a:t>Test Report</a:t>
          </a:r>
          <a:endParaRPr lang="zh-CN" altLang="en-US" sz="1600" b="1" dirty="0">
            <a:solidFill>
              <a:schemeClr val="tx1"/>
            </a:solidFill>
            <a:latin typeface="Times New Roman" panose="02020603050405020304" pitchFamily="18" charset="0"/>
            <a:ea typeface="华文中宋" pitchFamily="2" charset="-122"/>
            <a:cs typeface="Times New Roman" panose="02020603050405020304" pitchFamily="18" charset="0"/>
          </a:endParaRPr>
        </a:p>
      </dgm:t>
    </dgm:pt>
    <dgm:pt modelId="{DB5A0591-5251-4BBF-998A-2EC98A1F5379}" type="parTrans" cxnId="{7D4CD6D8-57A6-4575-963B-45A9957872A3}">
      <dgm:prSet/>
      <dgm:spPr/>
      <dgm:t>
        <a:bodyPr/>
        <a:lstStyle/>
        <a:p>
          <a:endParaRPr lang="zh-CN" altLang="en-US" sz="1600" b="1">
            <a:latin typeface="Times New Roman" panose="02020603050405020304" pitchFamily="18" charset="0"/>
            <a:ea typeface="华文中宋" pitchFamily="2" charset="-122"/>
            <a:cs typeface="Times New Roman" panose="02020603050405020304" pitchFamily="18" charset="0"/>
          </a:endParaRPr>
        </a:p>
      </dgm:t>
    </dgm:pt>
    <dgm:pt modelId="{DF288607-1A8D-4027-89DD-33C647C15BD4}" type="sibTrans" cxnId="{7D4CD6D8-57A6-4575-963B-45A9957872A3}">
      <dgm:prSet/>
      <dgm:spPr/>
      <dgm:t>
        <a:bodyPr/>
        <a:lstStyle/>
        <a:p>
          <a:endParaRPr lang="zh-CN" altLang="en-US" sz="1600" b="1">
            <a:latin typeface="Times New Roman" panose="02020603050405020304" pitchFamily="18" charset="0"/>
            <a:ea typeface="华文中宋" pitchFamily="2" charset="-122"/>
            <a:cs typeface="Times New Roman" panose="02020603050405020304" pitchFamily="18" charset="0"/>
          </a:endParaRPr>
        </a:p>
      </dgm:t>
    </dgm:pt>
    <dgm:pt modelId="{DA90E06F-7D73-4B17-B506-BA5ED7273F25}" type="pres">
      <dgm:prSet presAssocID="{8B0AE0D8-B8CF-4762-B7CD-3F02D87FF31C}" presName="outerComposite" presStyleCnt="0">
        <dgm:presLayoutVars>
          <dgm:chMax val="5"/>
          <dgm:dir/>
          <dgm:resizeHandles val="exact"/>
        </dgm:presLayoutVars>
      </dgm:prSet>
      <dgm:spPr/>
      <dgm:t>
        <a:bodyPr/>
        <a:lstStyle/>
        <a:p>
          <a:endParaRPr lang="zh-CN" altLang="en-US"/>
        </a:p>
      </dgm:t>
    </dgm:pt>
    <dgm:pt modelId="{4C0D9B64-2235-4DDA-972E-AA2E6C9BBEDC}" type="pres">
      <dgm:prSet presAssocID="{8B0AE0D8-B8CF-4762-B7CD-3F02D87FF31C}" presName="dummyMaxCanvas" presStyleCnt="0">
        <dgm:presLayoutVars/>
      </dgm:prSet>
      <dgm:spPr/>
    </dgm:pt>
    <dgm:pt modelId="{B1B83953-D018-4503-A7DB-01AB99BD8D26}" type="pres">
      <dgm:prSet presAssocID="{8B0AE0D8-B8CF-4762-B7CD-3F02D87FF31C}" presName="ThreeNodes_1" presStyleLbl="node1" presStyleIdx="0" presStyleCnt="3">
        <dgm:presLayoutVars>
          <dgm:bulletEnabled val="1"/>
        </dgm:presLayoutVars>
      </dgm:prSet>
      <dgm:spPr/>
      <dgm:t>
        <a:bodyPr/>
        <a:lstStyle/>
        <a:p>
          <a:endParaRPr lang="zh-CN" altLang="en-US"/>
        </a:p>
      </dgm:t>
    </dgm:pt>
    <dgm:pt modelId="{AD83B5C4-4BE8-415C-AA2B-DCDBF331B9DE}" type="pres">
      <dgm:prSet presAssocID="{8B0AE0D8-B8CF-4762-B7CD-3F02D87FF31C}" presName="ThreeNodes_2" presStyleLbl="node1" presStyleIdx="1" presStyleCnt="3">
        <dgm:presLayoutVars>
          <dgm:bulletEnabled val="1"/>
        </dgm:presLayoutVars>
      </dgm:prSet>
      <dgm:spPr/>
      <dgm:t>
        <a:bodyPr/>
        <a:lstStyle/>
        <a:p>
          <a:endParaRPr lang="zh-CN" altLang="en-US"/>
        </a:p>
      </dgm:t>
    </dgm:pt>
    <dgm:pt modelId="{43BC55BB-24CF-4A58-BC97-A63047968872}" type="pres">
      <dgm:prSet presAssocID="{8B0AE0D8-B8CF-4762-B7CD-3F02D87FF31C}" presName="ThreeNodes_3" presStyleLbl="node1" presStyleIdx="2" presStyleCnt="3">
        <dgm:presLayoutVars>
          <dgm:bulletEnabled val="1"/>
        </dgm:presLayoutVars>
      </dgm:prSet>
      <dgm:spPr/>
      <dgm:t>
        <a:bodyPr/>
        <a:lstStyle/>
        <a:p>
          <a:endParaRPr lang="zh-CN" altLang="en-US"/>
        </a:p>
      </dgm:t>
    </dgm:pt>
    <dgm:pt modelId="{3D8AF717-D260-460F-A4F4-C93E80D49086}" type="pres">
      <dgm:prSet presAssocID="{8B0AE0D8-B8CF-4762-B7CD-3F02D87FF31C}" presName="ThreeConn_1-2" presStyleLbl="fgAccFollowNode1" presStyleIdx="0" presStyleCnt="2">
        <dgm:presLayoutVars>
          <dgm:bulletEnabled val="1"/>
        </dgm:presLayoutVars>
      </dgm:prSet>
      <dgm:spPr/>
      <dgm:t>
        <a:bodyPr/>
        <a:lstStyle/>
        <a:p>
          <a:endParaRPr lang="zh-CN" altLang="en-US"/>
        </a:p>
      </dgm:t>
    </dgm:pt>
    <dgm:pt modelId="{3A9BC22E-7A52-4DC2-8068-EEC28EE2451E}" type="pres">
      <dgm:prSet presAssocID="{8B0AE0D8-B8CF-4762-B7CD-3F02D87FF31C}" presName="ThreeConn_2-3" presStyleLbl="fgAccFollowNode1" presStyleIdx="1" presStyleCnt="2">
        <dgm:presLayoutVars>
          <dgm:bulletEnabled val="1"/>
        </dgm:presLayoutVars>
      </dgm:prSet>
      <dgm:spPr/>
      <dgm:t>
        <a:bodyPr/>
        <a:lstStyle/>
        <a:p>
          <a:endParaRPr lang="zh-CN" altLang="en-US"/>
        </a:p>
      </dgm:t>
    </dgm:pt>
    <dgm:pt modelId="{8BCCB130-E6E9-4C99-BA6B-DA7AA646B7D6}" type="pres">
      <dgm:prSet presAssocID="{8B0AE0D8-B8CF-4762-B7CD-3F02D87FF31C}" presName="ThreeNodes_1_text" presStyleLbl="node1" presStyleIdx="2" presStyleCnt="3">
        <dgm:presLayoutVars>
          <dgm:bulletEnabled val="1"/>
        </dgm:presLayoutVars>
      </dgm:prSet>
      <dgm:spPr/>
      <dgm:t>
        <a:bodyPr/>
        <a:lstStyle/>
        <a:p>
          <a:endParaRPr lang="zh-CN" altLang="en-US"/>
        </a:p>
      </dgm:t>
    </dgm:pt>
    <dgm:pt modelId="{0D91F8F2-9CC7-45E0-9293-8AF22A114AA5}" type="pres">
      <dgm:prSet presAssocID="{8B0AE0D8-B8CF-4762-B7CD-3F02D87FF31C}" presName="ThreeNodes_2_text" presStyleLbl="node1" presStyleIdx="2" presStyleCnt="3">
        <dgm:presLayoutVars>
          <dgm:bulletEnabled val="1"/>
        </dgm:presLayoutVars>
      </dgm:prSet>
      <dgm:spPr/>
      <dgm:t>
        <a:bodyPr/>
        <a:lstStyle/>
        <a:p>
          <a:endParaRPr lang="zh-CN" altLang="en-US"/>
        </a:p>
      </dgm:t>
    </dgm:pt>
    <dgm:pt modelId="{0CB8DF2C-C8E3-41D5-9164-3D655BEA3EF3}" type="pres">
      <dgm:prSet presAssocID="{8B0AE0D8-B8CF-4762-B7CD-3F02D87FF31C}" presName="ThreeNodes_3_text" presStyleLbl="node1" presStyleIdx="2" presStyleCnt="3">
        <dgm:presLayoutVars>
          <dgm:bulletEnabled val="1"/>
        </dgm:presLayoutVars>
      </dgm:prSet>
      <dgm:spPr/>
      <dgm:t>
        <a:bodyPr/>
        <a:lstStyle/>
        <a:p>
          <a:endParaRPr lang="zh-CN" altLang="en-US"/>
        </a:p>
      </dgm:t>
    </dgm:pt>
  </dgm:ptLst>
  <dgm:cxnLst>
    <dgm:cxn modelId="{B114E5A8-867A-4444-8D73-8D49E945161C}" srcId="{8B0AE0D8-B8CF-4762-B7CD-3F02D87FF31C}" destId="{DF8E1B8D-B758-4311-910D-46E38F6D9DA0}" srcOrd="0" destOrd="0" parTransId="{21752FD7-87DF-46B5-9DAB-5C81FF4BF436}" sibTransId="{B0A0C67B-8EC3-41B5-A436-4422347A9CCC}"/>
    <dgm:cxn modelId="{28F8C656-425D-40FA-97E5-E6D306886639}" type="presOf" srcId="{E7740A5F-94CB-4BB3-A821-25D5EA0C08E4}" destId="{0D91F8F2-9CC7-45E0-9293-8AF22A114AA5}" srcOrd="1" destOrd="0" presId="urn:microsoft.com/office/officeart/2005/8/layout/vProcess5"/>
    <dgm:cxn modelId="{1FCB9158-DDEF-4427-AE1F-6F421959DF46}" type="presOf" srcId="{DF8E1B8D-B758-4311-910D-46E38F6D9DA0}" destId="{8BCCB130-E6E9-4C99-BA6B-DA7AA646B7D6}" srcOrd="1" destOrd="0" presId="urn:microsoft.com/office/officeart/2005/8/layout/vProcess5"/>
    <dgm:cxn modelId="{A1D1A3EE-31C1-4AA7-A333-1776989332B5}" type="presOf" srcId="{E7740A5F-94CB-4BB3-A821-25D5EA0C08E4}" destId="{AD83B5C4-4BE8-415C-AA2B-DCDBF331B9DE}" srcOrd="0" destOrd="0" presId="urn:microsoft.com/office/officeart/2005/8/layout/vProcess5"/>
    <dgm:cxn modelId="{770E443E-FE68-48B5-B2F4-87682BF6EACE}" type="presOf" srcId="{B0A0C67B-8EC3-41B5-A436-4422347A9CCC}" destId="{3D8AF717-D260-460F-A4F4-C93E80D49086}" srcOrd="0" destOrd="0" presId="urn:microsoft.com/office/officeart/2005/8/layout/vProcess5"/>
    <dgm:cxn modelId="{FDBC1455-A0B5-406C-B4DF-3DC8CFAEE0D5}" type="presOf" srcId="{6A8E0A87-3166-4387-B29D-E2A2AF1AEE7F}" destId="{3A9BC22E-7A52-4DC2-8068-EEC28EE2451E}" srcOrd="0" destOrd="0" presId="urn:microsoft.com/office/officeart/2005/8/layout/vProcess5"/>
    <dgm:cxn modelId="{A8A6F87E-43B3-4872-9C80-F631924B068A}" type="presOf" srcId="{688DD720-643D-4DF7-ACC9-A52FA8740346}" destId="{0CB8DF2C-C8E3-41D5-9164-3D655BEA3EF3}" srcOrd="1" destOrd="0" presId="urn:microsoft.com/office/officeart/2005/8/layout/vProcess5"/>
    <dgm:cxn modelId="{63A03195-0DF4-4A9C-9B08-96DC699C0FBB}" srcId="{8B0AE0D8-B8CF-4762-B7CD-3F02D87FF31C}" destId="{E7740A5F-94CB-4BB3-A821-25D5EA0C08E4}" srcOrd="1" destOrd="0" parTransId="{6A675CA1-E62E-4CA6-9B66-FD352CFD0BA8}" sibTransId="{6A8E0A87-3166-4387-B29D-E2A2AF1AEE7F}"/>
    <dgm:cxn modelId="{14F13A21-167D-4C46-B8E7-4724E363D3EB}" type="presOf" srcId="{8B0AE0D8-B8CF-4762-B7CD-3F02D87FF31C}" destId="{DA90E06F-7D73-4B17-B506-BA5ED7273F25}" srcOrd="0" destOrd="0" presId="urn:microsoft.com/office/officeart/2005/8/layout/vProcess5"/>
    <dgm:cxn modelId="{E139280B-CB5C-4607-88C6-C015FB51CBB9}" type="presOf" srcId="{688DD720-643D-4DF7-ACC9-A52FA8740346}" destId="{43BC55BB-24CF-4A58-BC97-A63047968872}" srcOrd="0" destOrd="0" presId="urn:microsoft.com/office/officeart/2005/8/layout/vProcess5"/>
    <dgm:cxn modelId="{7D4CD6D8-57A6-4575-963B-45A9957872A3}" srcId="{8B0AE0D8-B8CF-4762-B7CD-3F02D87FF31C}" destId="{688DD720-643D-4DF7-ACC9-A52FA8740346}" srcOrd="2" destOrd="0" parTransId="{DB5A0591-5251-4BBF-998A-2EC98A1F5379}" sibTransId="{DF288607-1A8D-4027-89DD-33C647C15BD4}"/>
    <dgm:cxn modelId="{29F4E9C8-C3CE-44EC-B7F4-7D60D1B8DB64}" type="presOf" srcId="{DF8E1B8D-B758-4311-910D-46E38F6D9DA0}" destId="{B1B83953-D018-4503-A7DB-01AB99BD8D26}" srcOrd="0" destOrd="0" presId="urn:microsoft.com/office/officeart/2005/8/layout/vProcess5"/>
    <dgm:cxn modelId="{F676C17C-A698-480D-B157-AE9701F86EE9}" type="presParOf" srcId="{DA90E06F-7D73-4B17-B506-BA5ED7273F25}" destId="{4C0D9B64-2235-4DDA-972E-AA2E6C9BBEDC}" srcOrd="0" destOrd="0" presId="urn:microsoft.com/office/officeart/2005/8/layout/vProcess5"/>
    <dgm:cxn modelId="{86FC5F9C-146F-4D20-B9B9-D4DF5B98AF28}" type="presParOf" srcId="{DA90E06F-7D73-4B17-B506-BA5ED7273F25}" destId="{B1B83953-D018-4503-A7DB-01AB99BD8D26}" srcOrd="1" destOrd="0" presId="urn:microsoft.com/office/officeart/2005/8/layout/vProcess5"/>
    <dgm:cxn modelId="{E8D30868-CF1B-4A30-BF05-6F6556859B02}" type="presParOf" srcId="{DA90E06F-7D73-4B17-B506-BA5ED7273F25}" destId="{AD83B5C4-4BE8-415C-AA2B-DCDBF331B9DE}" srcOrd="2" destOrd="0" presId="urn:microsoft.com/office/officeart/2005/8/layout/vProcess5"/>
    <dgm:cxn modelId="{CE1994AB-BBB9-4FA9-9BCD-63398D976CD1}" type="presParOf" srcId="{DA90E06F-7D73-4B17-B506-BA5ED7273F25}" destId="{43BC55BB-24CF-4A58-BC97-A63047968872}" srcOrd="3" destOrd="0" presId="urn:microsoft.com/office/officeart/2005/8/layout/vProcess5"/>
    <dgm:cxn modelId="{5E6D6587-1C6A-4FDD-AB19-8196775FC4EA}" type="presParOf" srcId="{DA90E06F-7D73-4B17-B506-BA5ED7273F25}" destId="{3D8AF717-D260-460F-A4F4-C93E80D49086}" srcOrd="4" destOrd="0" presId="urn:microsoft.com/office/officeart/2005/8/layout/vProcess5"/>
    <dgm:cxn modelId="{612BEB5C-D15B-4DE2-9330-85703C8A77EF}" type="presParOf" srcId="{DA90E06F-7D73-4B17-B506-BA5ED7273F25}" destId="{3A9BC22E-7A52-4DC2-8068-EEC28EE2451E}" srcOrd="5" destOrd="0" presId="urn:microsoft.com/office/officeart/2005/8/layout/vProcess5"/>
    <dgm:cxn modelId="{37883130-9F1E-490C-9DA0-C1CF4D39B093}" type="presParOf" srcId="{DA90E06F-7D73-4B17-B506-BA5ED7273F25}" destId="{8BCCB130-E6E9-4C99-BA6B-DA7AA646B7D6}" srcOrd="6" destOrd="0" presId="urn:microsoft.com/office/officeart/2005/8/layout/vProcess5"/>
    <dgm:cxn modelId="{B206BC37-B89E-4229-8EAB-92FFB29D5A8A}" type="presParOf" srcId="{DA90E06F-7D73-4B17-B506-BA5ED7273F25}" destId="{0D91F8F2-9CC7-45E0-9293-8AF22A114AA5}" srcOrd="7" destOrd="0" presId="urn:microsoft.com/office/officeart/2005/8/layout/vProcess5"/>
    <dgm:cxn modelId="{F8B6FDBA-A23B-48DD-A900-E44CF499576F}" type="presParOf" srcId="{DA90E06F-7D73-4B17-B506-BA5ED7273F25}" destId="{0CB8DF2C-C8E3-41D5-9164-3D655BEA3EF3}" srcOrd="8"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27C5DF-8D59-4903-87BD-C9D58503EDC1}" type="doc">
      <dgm:prSet loTypeId="urn:microsoft.com/office/officeart/2005/8/layout/orgChart1#1" loCatId="hierarchy" qsTypeId="urn:microsoft.com/office/officeart/2005/8/quickstyle/simple1#1" qsCatId="simple" csTypeId="urn:microsoft.com/office/officeart/2005/8/colors/colorful5#1" csCatId="colorful" phldr="1"/>
      <dgm:spPr/>
      <dgm:t>
        <a:bodyPr/>
        <a:lstStyle/>
        <a:p>
          <a:endParaRPr lang="zh-CN" altLang="en-US"/>
        </a:p>
      </dgm:t>
    </dgm:pt>
    <dgm:pt modelId="{76DB0EAA-301B-4A9B-AFC1-A15252589EC1}">
      <dgm:prSet phldrT="[文本]" custT="1"/>
      <dgm:spPr/>
      <dgm:t>
        <a:bodyPr/>
        <a:lstStyle/>
        <a:p>
          <a:r>
            <a:rPr lang="zh-CN" altLang="en-US" sz="2800" dirty="0" smtClean="0"/>
            <a:t>中子输运求解方法</a:t>
          </a:r>
          <a:endParaRPr lang="zh-CN" altLang="en-US" sz="2800" dirty="0"/>
        </a:p>
      </dgm:t>
    </dgm:pt>
    <dgm:pt modelId="{CF0374E3-8AE0-42D7-9B5B-B193262D9D46}" type="parTrans" cxnId="{41077149-090B-44CA-893C-34BDAEEE3235}">
      <dgm:prSet/>
      <dgm:spPr/>
      <dgm:t>
        <a:bodyPr/>
        <a:lstStyle/>
        <a:p>
          <a:endParaRPr lang="zh-CN" altLang="en-US"/>
        </a:p>
      </dgm:t>
    </dgm:pt>
    <dgm:pt modelId="{D4BB5799-99A3-477E-A51B-EF2768A9F122}" type="sibTrans" cxnId="{41077149-090B-44CA-893C-34BDAEEE3235}">
      <dgm:prSet/>
      <dgm:spPr/>
      <dgm:t>
        <a:bodyPr/>
        <a:lstStyle/>
        <a:p>
          <a:endParaRPr lang="zh-CN" altLang="en-US"/>
        </a:p>
      </dgm:t>
    </dgm:pt>
    <dgm:pt modelId="{2E68A8FE-077F-498E-88B3-1C8B6866044B}">
      <dgm:prSet phldrT="[文本]" custT="1"/>
      <dgm:spPr/>
      <dgm:t>
        <a:bodyPr/>
        <a:lstStyle/>
        <a:p>
          <a:r>
            <a:rPr lang="zh-CN" altLang="en-US" sz="2000" dirty="0" smtClean="0"/>
            <a:t>确定论方法</a:t>
          </a:r>
          <a:endParaRPr lang="zh-CN" altLang="en-US" sz="2000" dirty="0"/>
        </a:p>
      </dgm:t>
    </dgm:pt>
    <dgm:pt modelId="{87A6362A-4393-4B74-B0AF-768A78010452}" type="parTrans" cxnId="{EF31DBAF-E57A-450F-86AB-83A4B6D71AD1}">
      <dgm:prSet/>
      <dgm:spPr/>
      <dgm:t>
        <a:bodyPr/>
        <a:lstStyle/>
        <a:p>
          <a:endParaRPr lang="zh-CN" altLang="en-US"/>
        </a:p>
      </dgm:t>
    </dgm:pt>
    <dgm:pt modelId="{ED0546A6-D1AD-4D02-A84E-B2E352115158}" type="sibTrans" cxnId="{EF31DBAF-E57A-450F-86AB-83A4B6D71AD1}">
      <dgm:prSet/>
      <dgm:spPr/>
      <dgm:t>
        <a:bodyPr/>
        <a:lstStyle/>
        <a:p>
          <a:endParaRPr lang="zh-CN" altLang="en-US"/>
        </a:p>
      </dgm:t>
    </dgm:pt>
    <dgm:pt modelId="{82A24B15-B666-4C2B-A5B0-78DE638C01AA}">
      <dgm:prSet phldrT="[文本]" custT="1"/>
      <dgm:spPr/>
      <dgm:t>
        <a:bodyPr/>
        <a:lstStyle/>
        <a:p>
          <a:r>
            <a:rPr lang="zh-CN" altLang="en-US" sz="2000" dirty="0" smtClean="0"/>
            <a:t>蒙卡特罗方法</a:t>
          </a:r>
          <a:endParaRPr lang="zh-CN" altLang="en-US" sz="2000" dirty="0"/>
        </a:p>
      </dgm:t>
    </dgm:pt>
    <dgm:pt modelId="{DBF5D061-D871-49DD-B809-84B2F4EE93A1}" type="parTrans" cxnId="{3F262EDE-FC2E-4533-89B1-0A90EBAE2EC3}">
      <dgm:prSet/>
      <dgm:spPr/>
      <dgm:t>
        <a:bodyPr/>
        <a:lstStyle/>
        <a:p>
          <a:endParaRPr lang="zh-CN" altLang="en-US"/>
        </a:p>
      </dgm:t>
    </dgm:pt>
    <dgm:pt modelId="{70E5B774-4985-4D6A-9282-D6530D142D3C}" type="sibTrans" cxnId="{3F262EDE-FC2E-4533-89B1-0A90EBAE2EC3}">
      <dgm:prSet/>
      <dgm:spPr/>
      <dgm:t>
        <a:bodyPr/>
        <a:lstStyle/>
        <a:p>
          <a:endParaRPr lang="zh-CN" altLang="en-US"/>
        </a:p>
      </dgm:t>
    </dgm:pt>
    <dgm:pt modelId="{83A68246-C973-47E8-B2C8-04121B9CE170}">
      <dgm:prSet phldrT="[文本]" custT="1"/>
      <dgm:spPr/>
      <dgm:t>
        <a:bodyPr/>
        <a:lstStyle/>
        <a:p>
          <a:r>
            <a:rPr lang="zh-CN" altLang="en-US" sz="1600" b="0" dirty="0" smtClean="0"/>
            <a:t>几何通用性强</a:t>
          </a:r>
          <a:endParaRPr lang="zh-CN" altLang="en-US" sz="1600" dirty="0"/>
        </a:p>
      </dgm:t>
    </dgm:pt>
    <dgm:pt modelId="{C6CC6E06-EA2F-4DDD-977F-B0AFE0763EFB}" type="parTrans" cxnId="{EC183D1E-35CD-43C3-B8A7-85AA009F0503}">
      <dgm:prSet/>
      <dgm:spPr/>
      <dgm:t>
        <a:bodyPr/>
        <a:lstStyle/>
        <a:p>
          <a:endParaRPr lang="zh-CN" altLang="en-US"/>
        </a:p>
      </dgm:t>
    </dgm:pt>
    <dgm:pt modelId="{0A2B6633-7753-4E17-8082-346BC5756682}" type="sibTrans" cxnId="{EC183D1E-35CD-43C3-B8A7-85AA009F0503}">
      <dgm:prSet/>
      <dgm:spPr/>
      <dgm:t>
        <a:bodyPr/>
        <a:lstStyle/>
        <a:p>
          <a:endParaRPr lang="zh-CN" altLang="en-US"/>
        </a:p>
      </dgm:t>
    </dgm:pt>
    <dgm:pt modelId="{3F229B58-1E54-48BC-9A06-E2DB19F35911}">
      <dgm:prSet custT="1"/>
      <dgm:spPr/>
      <dgm:t>
        <a:bodyPr/>
        <a:lstStyle/>
        <a:p>
          <a:r>
            <a:rPr lang="zh-CN" altLang="en-US" sz="1600" b="0" dirty="0" smtClean="0"/>
            <a:t>适应复杂能谱</a:t>
          </a:r>
          <a:endParaRPr lang="en-US" altLang="zh-CN" sz="1600" b="0" dirty="0" smtClean="0"/>
        </a:p>
      </dgm:t>
    </dgm:pt>
    <dgm:pt modelId="{6B169CBD-0721-41A6-BED9-7DF80C303642}" type="parTrans" cxnId="{E0322C69-0FD6-4927-AF86-FACC59A23F0F}">
      <dgm:prSet/>
      <dgm:spPr/>
      <dgm:t>
        <a:bodyPr/>
        <a:lstStyle/>
        <a:p>
          <a:endParaRPr lang="zh-CN" altLang="en-US"/>
        </a:p>
      </dgm:t>
    </dgm:pt>
    <dgm:pt modelId="{1910DCFC-D53F-4079-9109-7BA632D5A258}" type="sibTrans" cxnId="{E0322C69-0FD6-4927-AF86-FACC59A23F0F}">
      <dgm:prSet/>
      <dgm:spPr/>
      <dgm:t>
        <a:bodyPr/>
        <a:lstStyle/>
        <a:p>
          <a:endParaRPr lang="zh-CN" altLang="en-US"/>
        </a:p>
      </dgm:t>
    </dgm:pt>
    <dgm:pt modelId="{32900789-013C-4986-A0A9-16DEB26915CD}">
      <dgm:prSet custT="1"/>
      <dgm:spPr/>
      <dgm:t>
        <a:bodyPr/>
        <a:lstStyle/>
        <a:p>
          <a:r>
            <a:rPr lang="zh-CN" altLang="en-US" sz="1600" dirty="0" smtClean="0"/>
            <a:t>易于并行计算</a:t>
          </a:r>
          <a:endParaRPr lang="en-US" altLang="zh-CN" sz="1600" b="0" dirty="0" smtClean="0"/>
        </a:p>
      </dgm:t>
    </dgm:pt>
    <dgm:pt modelId="{8EC961B0-E264-4CCB-9F3F-E83D98152C8B}" type="parTrans" cxnId="{34521291-26C6-4853-825C-5F94C241237C}">
      <dgm:prSet/>
      <dgm:spPr/>
      <dgm:t>
        <a:bodyPr/>
        <a:lstStyle/>
        <a:p>
          <a:endParaRPr lang="zh-CN" altLang="en-US"/>
        </a:p>
      </dgm:t>
    </dgm:pt>
    <dgm:pt modelId="{A54C8D47-4393-465C-A1A1-6D8C689E8BF2}" type="sibTrans" cxnId="{34521291-26C6-4853-825C-5F94C241237C}">
      <dgm:prSet/>
      <dgm:spPr/>
      <dgm:t>
        <a:bodyPr/>
        <a:lstStyle/>
        <a:p>
          <a:endParaRPr lang="zh-CN" altLang="en-US"/>
        </a:p>
      </dgm:t>
    </dgm:pt>
    <dgm:pt modelId="{7FAD71B5-787F-4D0D-9360-D556977F5430}" type="pres">
      <dgm:prSet presAssocID="{CA27C5DF-8D59-4903-87BD-C9D58503EDC1}" presName="hierChild1" presStyleCnt="0">
        <dgm:presLayoutVars>
          <dgm:orgChart val="1"/>
          <dgm:chPref val="1"/>
          <dgm:dir/>
          <dgm:animOne val="branch"/>
          <dgm:animLvl val="lvl"/>
          <dgm:resizeHandles/>
        </dgm:presLayoutVars>
      </dgm:prSet>
      <dgm:spPr/>
      <dgm:t>
        <a:bodyPr/>
        <a:lstStyle/>
        <a:p>
          <a:endParaRPr lang="zh-CN" altLang="en-US"/>
        </a:p>
      </dgm:t>
    </dgm:pt>
    <dgm:pt modelId="{5E7FC44B-F0A1-49FF-8FDA-8A56F46B92F8}" type="pres">
      <dgm:prSet presAssocID="{76DB0EAA-301B-4A9B-AFC1-A15252589EC1}" presName="hierRoot1" presStyleCnt="0">
        <dgm:presLayoutVars>
          <dgm:hierBranch val="init"/>
        </dgm:presLayoutVars>
      </dgm:prSet>
      <dgm:spPr/>
    </dgm:pt>
    <dgm:pt modelId="{117BE1FE-EB12-485B-B2C7-D99D72DF02A2}" type="pres">
      <dgm:prSet presAssocID="{76DB0EAA-301B-4A9B-AFC1-A15252589EC1}" presName="rootComposite1" presStyleCnt="0"/>
      <dgm:spPr/>
    </dgm:pt>
    <dgm:pt modelId="{033953D9-28AA-4E3C-880B-5F037965D1F4}" type="pres">
      <dgm:prSet presAssocID="{76DB0EAA-301B-4A9B-AFC1-A15252589EC1}" presName="rootText1" presStyleLbl="node0" presStyleIdx="0" presStyleCnt="1" custScaleX="258666">
        <dgm:presLayoutVars>
          <dgm:chPref val="3"/>
        </dgm:presLayoutVars>
      </dgm:prSet>
      <dgm:spPr/>
      <dgm:t>
        <a:bodyPr/>
        <a:lstStyle/>
        <a:p>
          <a:endParaRPr lang="zh-CN" altLang="en-US"/>
        </a:p>
      </dgm:t>
    </dgm:pt>
    <dgm:pt modelId="{03DF654D-C9E9-41B4-8119-70838B922E03}" type="pres">
      <dgm:prSet presAssocID="{76DB0EAA-301B-4A9B-AFC1-A15252589EC1}" presName="rootConnector1" presStyleLbl="node1" presStyleIdx="0" presStyleCnt="0"/>
      <dgm:spPr/>
      <dgm:t>
        <a:bodyPr/>
        <a:lstStyle/>
        <a:p>
          <a:endParaRPr lang="zh-CN" altLang="en-US"/>
        </a:p>
      </dgm:t>
    </dgm:pt>
    <dgm:pt modelId="{FE9A9FA2-ABF1-49D3-A809-DD79F1C8957B}" type="pres">
      <dgm:prSet presAssocID="{76DB0EAA-301B-4A9B-AFC1-A15252589EC1}" presName="hierChild2" presStyleCnt="0"/>
      <dgm:spPr/>
    </dgm:pt>
    <dgm:pt modelId="{624AC290-69E3-48E2-B186-701F0B7F4092}" type="pres">
      <dgm:prSet presAssocID="{87A6362A-4393-4B74-B0AF-768A78010452}" presName="Name37" presStyleLbl="parChTrans1D2" presStyleIdx="0" presStyleCnt="2"/>
      <dgm:spPr/>
      <dgm:t>
        <a:bodyPr/>
        <a:lstStyle/>
        <a:p>
          <a:endParaRPr lang="zh-CN" altLang="en-US"/>
        </a:p>
      </dgm:t>
    </dgm:pt>
    <dgm:pt modelId="{EA78ACE7-DE42-4C3E-A260-5A880F91E7F4}" type="pres">
      <dgm:prSet presAssocID="{2E68A8FE-077F-498E-88B3-1C8B6866044B}" presName="hierRoot2" presStyleCnt="0">
        <dgm:presLayoutVars>
          <dgm:hierBranch val="init"/>
        </dgm:presLayoutVars>
      </dgm:prSet>
      <dgm:spPr/>
    </dgm:pt>
    <dgm:pt modelId="{C5D1983D-5CE2-402C-9A44-E0AE724D8F25}" type="pres">
      <dgm:prSet presAssocID="{2E68A8FE-077F-498E-88B3-1C8B6866044B}" presName="rootComposite" presStyleCnt="0"/>
      <dgm:spPr/>
    </dgm:pt>
    <dgm:pt modelId="{A1E4163D-BFC2-4013-891F-8BA2A6BA66B9}" type="pres">
      <dgm:prSet presAssocID="{2E68A8FE-077F-498E-88B3-1C8B6866044B}" presName="rootText" presStyleLbl="node2" presStyleIdx="0" presStyleCnt="2" custScaleX="115967">
        <dgm:presLayoutVars>
          <dgm:chPref val="3"/>
        </dgm:presLayoutVars>
      </dgm:prSet>
      <dgm:spPr/>
      <dgm:t>
        <a:bodyPr/>
        <a:lstStyle/>
        <a:p>
          <a:endParaRPr lang="zh-CN" altLang="en-US"/>
        </a:p>
      </dgm:t>
    </dgm:pt>
    <dgm:pt modelId="{68FCC9F1-9A45-4149-A8EB-F91063C521AC}" type="pres">
      <dgm:prSet presAssocID="{2E68A8FE-077F-498E-88B3-1C8B6866044B}" presName="rootConnector" presStyleLbl="node2" presStyleIdx="0" presStyleCnt="2"/>
      <dgm:spPr/>
      <dgm:t>
        <a:bodyPr/>
        <a:lstStyle/>
        <a:p>
          <a:endParaRPr lang="zh-CN" altLang="en-US"/>
        </a:p>
      </dgm:t>
    </dgm:pt>
    <dgm:pt modelId="{CE1274BE-369B-4D66-8AE9-B898F7229A72}" type="pres">
      <dgm:prSet presAssocID="{2E68A8FE-077F-498E-88B3-1C8B6866044B}" presName="hierChild4" presStyleCnt="0"/>
      <dgm:spPr/>
    </dgm:pt>
    <dgm:pt modelId="{951A0430-7B6A-432B-AD10-DD4F54AA94C3}" type="pres">
      <dgm:prSet presAssocID="{2E68A8FE-077F-498E-88B3-1C8B6866044B}" presName="hierChild5" presStyleCnt="0"/>
      <dgm:spPr/>
    </dgm:pt>
    <dgm:pt modelId="{7759D6F8-42B7-44F9-81D1-12FE4F6156F4}" type="pres">
      <dgm:prSet presAssocID="{DBF5D061-D871-49DD-B809-84B2F4EE93A1}" presName="Name37" presStyleLbl="parChTrans1D2" presStyleIdx="1" presStyleCnt="2"/>
      <dgm:spPr/>
      <dgm:t>
        <a:bodyPr/>
        <a:lstStyle/>
        <a:p>
          <a:endParaRPr lang="zh-CN" altLang="en-US"/>
        </a:p>
      </dgm:t>
    </dgm:pt>
    <dgm:pt modelId="{968EC186-63A6-4B60-BD14-A754156BA17B}" type="pres">
      <dgm:prSet presAssocID="{82A24B15-B666-4C2B-A5B0-78DE638C01AA}" presName="hierRoot2" presStyleCnt="0">
        <dgm:presLayoutVars>
          <dgm:hierBranch val="init"/>
        </dgm:presLayoutVars>
      </dgm:prSet>
      <dgm:spPr/>
    </dgm:pt>
    <dgm:pt modelId="{A742A0E3-5431-41DB-96EA-19B2683A4D5D}" type="pres">
      <dgm:prSet presAssocID="{82A24B15-B666-4C2B-A5B0-78DE638C01AA}" presName="rootComposite" presStyleCnt="0"/>
      <dgm:spPr/>
    </dgm:pt>
    <dgm:pt modelId="{892BBE72-17B8-493D-8B47-24EC3E2B12A5}" type="pres">
      <dgm:prSet presAssocID="{82A24B15-B666-4C2B-A5B0-78DE638C01AA}" presName="rootText" presStyleLbl="node2" presStyleIdx="1" presStyleCnt="2" custScaleX="115967">
        <dgm:presLayoutVars>
          <dgm:chPref val="3"/>
        </dgm:presLayoutVars>
      </dgm:prSet>
      <dgm:spPr/>
      <dgm:t>
        <a:bodyPr/>
        <a:lstStyle/>
        <a:p>
          <a:endParaRPr lang="zh-CN" altLang="en-US"/>
        </a:p>
      </dgm:t>
    </dgm:pt>
    <dgm:pt modelId="{6B5C69C2-8DE3-4AE8-B521-CFECEBADD4C9}" type="pres">
      <dgm:prSet presAssocID="{82A24B15-B666-4C2B-A5B0-78DE638C01AA}" presName="rootConnector" presStyleLbl="node2" presStyleIdx="1" presStyleCnt="2"/>
      <dgm:spPr/>
      <dgm:t>
        <a:bodyPr/>
        <a:lstStyle/>
        <a:p>
          <a:endParaRPr lang="zh-CN" altLang="en-US"/>
        </a:p>
      </dgm:t>
    </dgm:pt>
    <dgm:pt modelId="{F6BD8D50-6FD4-479A-95B2-760E0A261C49}" type="pres">
      <dgm:prSet presAssocID="{82A24B15-B666-4C2B-A5B0-78DE638C01AA}" presName="hierChild4" presStyleCnt="0"/>
      <dgm:spPr/>
    </dgm:pt>
    <dgm:pt modelId="{13709FC5-9577-43F9-ACF2-B987693565E6}" type="pres">
      <dgm:prSet presAssocID="{C6CC6E06-EA2F-4DDD-977F-B0AFE0763EFB}" presName="Name37" presStyleLbl="parChTrans1D3" presStyleIdx="0" presStyleCnt="3"/>
      <dgm:spPr/>
      <dgm:t>
        <a:bodyPr/>
        <a:lstStyle/>
        <a:p>
          <a:endParaRPr lang="zh-CN" altLang="en-US"/>
        </a:p>
      </dgm:t>
    </dgm:pt>
    <dgm:pt modelId="{8BCB1DBD-09FF-4597-B2AF-49E1323435D5}" type="pres">
      <dgm:prSet presAssocID="{83A68246-C973-47E8-B2C8-04121B9CE170}" presName="hierRoot2" presStyleCnt="0">
        <dgm:presLayoutVars>
          <dgm:hierBranch val="init"/>
        </dgm:presLayoutVars>
      </dgm:prSet>
      <dgm:spPr/>
    </dgm:pt>
    <dgm:pt modelId="{EFFD3171-79C3-426E-B313-18E304A159FA}" type="pres">
      <dgm:prSet presAssocID="{83A68246-C973-47E8-B2C8-04121B9CE170}" presName="rootComposite" presStyleCnt="0"/>
      <dgm:spPr/>
    </dgm:pt>
    <dgm:pt modelId="{68C34942-E451-4623-810D-434CEF07273C}" type="pres">
      <dgm:prSet presAssocID="{83A68246-C973-47E8-B2C8-04121B9CE170}" presName="rootText" presStyleLbl="node3" presStyleIdx="0" presStyleCnt="3" custScaleX="115967">
        <dgm:presLayoutVars>
          <dgm:chPref val="3"/>
        </dgm:presLayoutVars>
      </dgm:prSet>
      <dgm:spPr/>
      <dgm:t>
        <a:bodyPr/>
        <a:lstStyle/>
        <a:p>
          <a:endParaRPr lang="zh-CN" altLang="en-US"/>
        </a:p>
      </dgm:t>
    </dgm:pt>
    <dgm:pt modelId="{17A4D4B4-D802-4350-8888-7E1896D9C2E7}" type="pres">
      <dgm:prSet presAssocID="{83A68246-C973-47E8-B2C8-04121B9CE170}" presName="rootConnector" presStyleLbl="node3" presStyleIdx="0" presStyleCnt="3"/>
      <dgm:spPr/>
      <dgm:t>
        <a:bodyPr/>
        <a:lstStyle/>
        <a:p>
          <a:endParaRPr lang="zh-CN" altLang="en-US"/>
        </a:p>
      </dgm:t>
    </dgm:pt>
    <dgm:pt modelId="{8429F476-5713-460C-8DEC-9661480C765D}" type="pres">
      <dgm:prSet presAssocID="{83A68246-C973-47E8-B2C8-04121B9CE170}" presName="hierChild4" presStyleCnt="0"/>
      <dgm:spPr/>
    </dgm:pt>
    <dgm:pt modelId="{D494F809-4D25-48D8-9B30-2F65A3BE25BC}" type="pres">
      <dgm:prSet presAssocID="{83A68246-C973-47E8-B2C8-04121B9CE170}" presName="hierChild5" presStyleCnt="0"/>
      <dgm:spPr/>
    </dgm:pt>
    <dgm:pt modelId="{A59BA130-4C86-4F49-827E-04BD53B38325}" type="pres">
      <dgm:prSet presAssocID="{6B169CBD-0721-41A6-BED9-7DF80C303642}" presName="Name37" presStyleLbl="parChTrans1D3" presStyleIdx="1" presStyleCnt="3"/>
      <dgm:spPr/>
      <dgm:t>
        <a:bodyPr/>
        <a:lstStyle/>
        <a:p>
          <a:endParaRPr lang="zh-CN" altLang="en-US"/>
        </a:p>
      </dgm:t>
    </dgm:pt>
    <dgm:pt modelId="{F3FC8E2D-C6EB-4CD6-B7E7-DA0162A9EF89}" type="pres">
      <dgm:prSet presAssocID="{3F229B58-1E54-48BC-9A06-E2DB19F35911}" presName="hierRoot2" presStyleCnt="0">
        <dgm:presLayoutVars>
          <dgm:hierBranch val="init"/>
        </dgm:presLayoutVars>
      </dgm:prSet>
      <dgm:spPr/>
    </dgm:pt>
    <dgm:pt modelId="{1C27906C-4323-47D1-AD29-C8B519D3A192}" type="pres">
      <dgm:prSet presAssocID="{3F229B58-1E54-48BC-9A06-E2DB19F35911}" presName="rootComposite" presStyleCnt="0"/>
      <dgm:spPr/>
    </dgm:pt>
    <dgm:pt modelId="{02429A45-6F90-46A6-B6E7-AC8567EE1C3B}" type="pres">
      <dgm:prSet presAssocID="{3F229B58-1E54-48BC-9A06-E2DB19F35911}" presName="rootText" presStyleLbl="node3" presStyleIdx="1" presStyleCnt="3" custScaleX="115967">
        <dgm:presLayoutVars>
          <dgm:chPref val="3"/>
        </dgm:presLayoutVars>
      </dgm:prSet>
      <dgm:spPr/>
      <dgm:t>
        <a:bodyPr/>
        <a:lstStyle/>
        <a:p>
          <a:endParaRPr lang="zh-CN" altLang="en-US"/>
        </a:p>
      </dgm:t>
    </dgm:pt>
    <dgm:pt modelId="{2F7175CB-1AE9-49F6-A8D2-3D85DC2D3F7A}" type="pres">
      <dgm:prSet presAssocID="{3F229B58-1E54-48BC-9A06-E2DB19F35911}" presName="rootConnector" presStyleLbl="node3" presStyleIdx="1" presStyleCnt="3"/>
      <dgm:spPr/>
      <dgm:t>
        <a:bodyPr/>
        <a:lstStyle/>
        <a:p>
          <a:endParaRPr lang="zh-CN" altLang="en-US"/>
        </a:p>
      </dgm:t>
    </dgm:pt>
    <dgm:pt modelId="{DE085882-6F07-4ACF-AAE9-7B50EC30A4B2}" type="pres">
      <dgm:prSet presAssocID="{3F229B58-1E54-48BC-9A06-E2DB19F35911}" presName="hierChild4" presStyleCnt="0"/>
      <dgm:spPr/>
    </dgm:pt>
    <dgm:pt modelId="{210FD8A9-016F-4414-9E2B-8ACFB6CF0F78}" type="pres">
      <dgm:prSet presAssocID="{3F229B58-1E54-48BC-9A06-E2DB19F35911}" presName="hierChild5" presStyleCnt="0"/>
      <dgm:spPr/>
    </dgm:pt>
    <dgm:pt modelId="{312F8D9C-4DCE-4DFE-86EE-C88E77E8C204}" type="pres">
      <dgm:prSet presAssocID="{8EC961B0-E264-4CCB-9F3F-E83D98152C8B}" presName="Name37" presStyleLbl="parChTrans1D3" presStyleIdx="2" presStyleCnt="3"/>
      <dgm:spPr/>
      <dgm:t>
        <a:bodyPr/>
        <a:lstStyle/>
        <a:p>
          <a:endParaRPr lang="zh-CN" altLang="en-US"/>
        </a:p>
      </dgm:t>
    </dgm:pt>
    <dgm:pt modelId="{6BE402D4-A818-47EC-B2DE-57FE91E749E3}" type="pres">
      <dgm:prSet presAssocID="{32900789-013C-4986-A0A9-16DEB26915CD}" presName="hierRoot2" presStyleCnt="0">
        <dgm:presLayoutVars>
          <dgm:hierBranch val="init"/>
        </dgm:presLayoutVars>
      </dgm:prSet>
      <dgm:spPr/>
    </dgm:pt>
    <dgm:pt modelId="{FBD34B81-09B7-4F51-A3AE-4F3A95D4D594}" type="pres">
      <dgm:prSet presAssocID="{32900789-013C-4986-A0A9-16DEB26915CD}" presName="rootComposite" presStyleCnt="0"/>
      <dgm:spPr/>
    </dgm:pt>
    <dgm:pt modelId="{898EB0F5-0302-4CBC-8D8C-19BB5E1D751E}" type="pres">
      <dgm:prSet presAssocID="{32900789-013C-4986-A0A9-16DEB26915CD}" presName="rootText" presStyleLbl="node3" presStyleIdx="2" presStyleCnt="3" custScaleX="115967">
        <dgm:presLayoutVars>
          <dgm:chPref val="3"/>
        </dgm:presLayoutVars>
      </dgm:prSet>
      <dgm:spPr/>
      <dgm:t>
        <a:bodyPr/>
        <a:lstStyle/>
        <a:p>
          <a:endParaRPr lang="zh-CN" altLang="en-US"/>
        </a:p>
      </dgm:t>
    </dgm:pt>
    <dgm:pt modelId="{0C0BB8A3-A9D1-44AC-B951-6FE8B0A59B9F}" type="pres">
      <dgm:prSet presAssocID="{32900789-013C-4986-A0A9-16DEB26915CD}" presName="rootConnector" presStyleLbl="node3" presStyleIdx="2" presStyleCnt="3"/>
      <dgm:spPr/>
      <dgm:t>
        <a:bodyPr/>
        <a:lstStyle/>
        <a:p>
          <a:endParaRPr lang="zh-CN" altLang="en-US"/>
        </a:p>
      </dgm:t>
    </dgm:pt>
    <dgm:pt modelId="{A4610868-736D-4168-AF71-94F57D14087E}" type="pres">
      <dgm:prSet presAssocID="{32900789-013C-4986-A0A9-16DEB26915CD}" presName="hierChild4" presStyleCnt="0"/>
      <dgm:spPr/>
    </dgm:pt>
    <dgm:pt modelId="{A53A3C30-05F0-4672-BEC2-12C7A699079D}" type="pres">
      <dgm:prSet presAssocID="{32900789-013C-4986-A0A9-16DEB26915CD}" presName="hierChild5" presStyleCnt="0"/>
      <dgm:spPr/>
    </dgm:pt>
    <dgm:pt modelId="{08A28B4F-2FE1-4512-8D65-AB44B9A15057}" type="pres">
      <dgm:prSet presAssocID="{82A24B15-B666-4C2B-A5B0-78DE638C01AA}" presName="hierChild5" presStyleCnt="0"/>
      <dgm:spPr/>
    </dgm:pt>
    <dgm:pt modelId="{8BF862C0-EC83-43BB-9E08-00291F3B2090}" type="pres">
      <dgm:prSet presAssocID="{76DB0EAA-301B-4A9B-AFC1-A15252589EC1}" presName="hierChild3" presStyleCnt="0"/>
      <dgm:spPr/>
    </dgm:pt>
  </dgm:ptLst>
  <dgm:cxnLst>
    <dgm:cxn modelId="{30FFEC27-C47A-40A2-A2FC-17317ADF2720}" type="presOf" srcId="{32900789-013C-4986-A0A9-16DEB26915CD}" destId="{898EB0F5-0302-4CBC-8D8C-19BB5E1D751E}" srcOrd="0" destOrd="0" presId="urn:microsoft.com/office/officeart/2005/8/layout/orgChart1#1"/>
    <dgm:cxn modelId="{EF31DBAF-E57A-450F-86AB-83A4B6D71AD1}" srcId="{76DB0EAA-301B-4A9B-AFC1-A15252589EC1}" destId="{2E68A8FE-077F-498E-88B3-1C8B6866044B}" srcOrd="0" destOrd="0" parTransId="{87A6362A-4393-4B74-B0AF-768A78010452}" sibTransId="{ED0546A6-D1AD-4D02-A84E-B2E352115158}"/>
    <dgm:cxn modelId="{1BC780D8-DF25-467F-82D4-E6922A03AC10}" type="presOf" srcId="{83A68246-C973-47E8-B2C8-04121B9CE170}" destId="{68C34942-E451-4623-810D-434CEF07273C}" srcOrd="0" destOrd="0" presId="urn:microsoft.com/office/officeart/2005/8/layout/orgChart1#1"/>
    <dgm:cxn modelId="{8815F8AD-050F-4860-B0DD-FEF09C1168A8}" type="presOf" srcId="{87A6362A-4393-4B74-B0AF-768A78010452}" destId="{624AC290-69E3-48E2-B186-701F0B7F4092}" srcOrd="0" destOrd="0" presId="urn:microsoft.com/office/officeart/2005/8/layout/orgChart1#1"/>
    <dgm:cxn modelId="{D1BF9843-7F82-4383-8E09-982F47C541F8}" type="presOf" srcId="{2E68A8FE-077F-498E-88B3-1C8B6866044B}" destId="{A1E4163D-BFC2-4013-891F-8BA2A6BA66B9}" srcOrd="0" destOrd="0" presId="urn:microsoft.com/office/officeart/2005/8/layout/orgChart1#1"/>
    <dgm:cxn modelId="{69B4E59C-920B-4940-AA94-DA9D6A3D63A9}" type="presOf" srcId="{3F229B58-1E54-48BC-9A06-E2DB19F35911}" destId="{2F7175CB-1AE9-49F6-A8D2-3D85DC2D3F7A}" srcOrd="1" destOrd="0" presId="urn:microsoft.com/office/officeart/2005/8/layout/orgChart1#1"/>
    <dgm:cxn modelId="{41077149-090B-44CA-893C-34BDAEEE3235}" srcId="{CA27C5DF-8D59-4903-87BD-C9D58503EDC1}" destId="{76DB0EAA-301B-4A9B-AFC1-A15252589EC1}" srcOrd="0" destOrd="0" parTransId="{CF0374E3-8AE0-42D7-9B5B-B193262D9D46}" sibTransId="{D4BB5799-99A3-477E-A51B-EF2768A9F122}"/>
    <dgm:cxn modelId="{7AB1D46A-36EA-4E7A-AF71-2896F74677B4}" type="presOf" srcId="{C6CC6E06-EA2F-4DDD-977F-B0AFE0763EFB}" destId="{13709FC5-9577-43F9-ACF2-B987693565E6}" srcOrd="0" destOrd="0" presId="urn:microsoft.com/office/officeart/2005/8/layout/orgChart1#1"/>
    <dgm:cxn modelId="{787F488B-5AAC-47D4-A687-A98B7884DCFF}" type="presOf" srcId="{76DB0EAA-301B-4A9B-AFC1-A15252589EC1}" destId="{03DF654D-C9E9-41B4-8119-70838B922E03}" srcOrd="1" destOrd="0" presId="urn:microsoft.com/office/officeart/2005/8/layout/orgChart1#1"/>
    <dgm:cxn modelId="{C84F71B7-0C23-4132-BC17-A75FDEF7CA5A}" type="presOf" srcId="{82A24B15-B666-4C2B-A5B0-78DE638C01AA}" destId="{892BBE72-17B8-493D-8B47-24EC3E2B12A5}" srcOrd="0" destOrd="0" presId="urn:microsoft.com/office/officeart/2005/8/layout/orgChart1#1"/>
    <dgm:cxn modelId="{9185824D-364F-4216-8E02-4791680A1CC3}" type="presOf" srcId="{3F229B58-1E54-48BC-9A06-E2DB19F35911}" destId="{02429A45-6F90-46A6-B6E7-AC8567EE1C3B}" srcOrd="0" destOrd="0" presId="urn:microsoft.com/office/officeart/2005/8/layout/orgChart1#1"/>
    <dgm:cxn modelId="{A96B8E0D-7A95-4CFD-8BD2-8EBFB1DB0BDE}" type="presOf" srcId="{2E68A8FE-077F-498E-88B3-1C8B6866044B}" destId="{68FCC9F1-9A45-4149-A8EB-F91063C521AC}" srcOrd="1" destOrd="0" presId="urn:microsoft.com/office/officeart/2005/8/layout/orgChart1#1"/>
    <dgm:cxn modelId="{219EE60F-3D67-4F40-9CAF-89B3D6A620A6}" type="presOf" srcId="{32900789-013C-4986-A0A9-16DEB26915CD}" destId="{0C0BB8A3-A9D1-44AC-B951-6FE8B0A59B9F}" srcOrd="1" destOrd="0" presId="urn:microsoft.com/office/officeart/2005/8/layout/orgChart1#1"/>
    <dgm:cxn modelId="{75544301-1691-43D8-9FD8-6108FF56390E}" type="presOf" srcId="{DBF5D061-D871-49DD-B809-84B2F4EE93A1}" destId="{7759D6F8-42B7-44F9-81D1-12FE4F6156F4}" srcOrd="0" destOrd="0" presId="urn:microsoft.com/office/officeart/2005/8/layout/orgChart1#1"/>
    <dgm:cxn modelId="{5EB73255-700D-449F-9052-29F49723647C}" type="presOf" srcId="{83A68246-C973-47E8-B2C8-04121B9CE170}" destId="{17A4D4B4-D802-4350-8888-7E1896D9C2E7}" srcOrd="1" destOrd="0" presId="urn:microsoft.com/office/officeart/2005/8/layout/orgChart1#1"/>
    <dgm:cxn modelId="{E0BC4810-8B92-4740-B58C-FB8B8614E729}" type="presOf" srcId="{76DB0EAA-301B-4A9B-AFC1-A15252589EC1}" destId="{033953D9-28AA-4E3C-880B-5F037965D1F4}" srcOrd="0" destOrd="0" presId="urn:microsoft.com/office/officeart/2005/8/layout/orgChart1#1"/>
    <dgm:cxn modelId="{8C8D56BA-1439-4E52-A11E-A280A169A042}" type="presOf" srcId="{82A24B15-B666-4C2B-A5B0-78DE638C01AA}" destId="{6B5C69C2-8DE3-4AE8-B521-CFECEBADD4C9}" srcOrd="1" destOrd="0" presId="urn:microsoft.com/office/officeart/2005/8/layout/orgChart1#1"/>
    <dgm:cxn modelId="{46C40F0D-CEFA-4376-99FC-7629277E1C09}" type="presOf" srcId="{8EC961B0-E264-4CCB-9F3F-E83D98152C8B}" destId="{312F8D9C-4DCE-4DFE-86EE-C88E77E8C204}" srcOrd="0" destOrd="0" presId="urn:microsoft.com/office/officeart/2005/8/layout/orgChart1#1"/>
    <dgm:cxn modelId="{5B10341A-EE1D-427E-AA5D-9F741DD072DF}" type="presOf" srcId="{CA27C5DF-8D59-4903-87BD-C9D58503EDC1}" destId="{7FAD71B5-787F-4D0D-9360-D556977F5430}" srcOrd="0" destOrd="0" presId="urn:microsoft.com/office/officeart/2005/8/layout/orgChart1#1"/>
    <dgm:cxn modelId="{5F2363C7-53F5-4001-9D1F-776F9F8F244E}" type="presOf" srcId="{6B169CBD-0721-41A6-BED9-7DF80C303642}" destId="{A59BA130-4C86-4F49-827E-04BD53B38325}" srcOrd="0" destOrd="0" presId="urn:microsoft.com/office/officeart/2005/8/layout/orgChart1#1"/>
    <dgm:cxn modelId="{3F262EDE-FC2E-4533-89B1-0A90EBAE2EC3}" srcId="{76DB0EAA-301B-4A9B-AFC1-A15252589EC1}" destId="{82A24B15-B666-4C2B-A5B0-78DE638C01AA}" srcOrd="1" destOrd="0" parTransId="{DBF5D061-D871-49DD-B809-84B2F4EE93A1}" sibTransId="{70E5B774-4985-4D6A-9282-D6530D142D3C}"/>
    <dgm:cxn modelId="{34521291-26C6-4853-825C-5F94C241237C}" srcId="{82A24B15-B666-4C2B-A5B0-78DE638C01AA}" destId="{32900789-013C-4986-A0A9-16DEB26915CD}" srcOrd="2" destOrd="0" parTransId="{8EC961B0-E264-4CCB-9F3F-E83D98152C8B}" sibTransId="{A54C8D47-4393-465C-A1A1-6D8C689E8BF2}"/>
    <dgm:cxn modelId="{E0322C69-0FD6-4927-AF86-FACC59A23F0F}" srcId="{82A24B15-B666-4C2B-A5B0-78DE638C01AA}" destId="{3F229B58-1E54-48BC-9A06-E2DB19F35911}" srcOrd="1" destOrd="0" parTransId="{6B169CBD-0721-41A6-BED9-7DF80C303642}" sibTransId="{1910DCFC-D53F-4079-9109-7BA632D5A258}"/>
    <dgm:cxn modelId="{EC183D1E-35CD-43C3-B8A7-85AA009F0503}" srcId="{82A24B15-B666-4C2B-A5B0-78DE638C01AA}" destId="{83A68246-C973-47E8-B2C8-04121B9CE170}" srcOrd="0" destOrd="0" parTransId="{C6CC6E06-EA2F-4DDD-977F-B0AFE0763EFB}" sibTransId="{0A2B6633-7753-4E17-8082-346BC5756682}"/>
    <dgm:cxn modelId="{21AAEDA4-68E7-4B90-9877-4264A6DE99D9}" type="presParOf" srcId="{7FAD71B5-787F-4D0D-9360-D556977F5430}" destId="{5E7FC44B-F0A1-49FF-8FDA-8A56F46B92F8}" srcOrd="0" destOrd="0" presId="urn:microsoft.com/office/officeart/2005/8/layout/orgChart1#1"/>
    <dgm:cxn modelId="{DC5617CA-D2BA-4B98-8B7F-628A7E6E4831}" type="presParOf" srcId="{5E7FC44B-F0A1-49FF-8FDA-8A56F46B92F8}" destId="{117BE1FE-EB12-485B-B2C7-D99D72DF02A2}" srcOrd="0" destOrd="0" presId="urn:microsoft.com/office/officeart/2005/8/layout/orgChart1#1"/>
    <dgm:cxn modelId="{E8A1A56E-218D-40B1-B12A-F15892B1118C}" type="presParOf" srcId="{117BE1FE-EB12-485B-B2C7-D99D72DF02A2}" destId="{033953D9-28AA-4E3C-880B-5F037965D1F4}" srcOrd="0" destOrd="0" presId="urn:microsoft.com/office/officeart/2005/8/layout/orgChart1#1"/>
    <dgm:cxn modelId="{6B0FFB4E-4FBF-4A2B-A378-046B01F204F0}" type="presParOf" srcId="{117BE1FE-EB12-485B-B2C7-D99D72DF02A2}" destId="{03DF654D-C9E9-41B4-8119-70838B922E03}" srcOrd="1" destOrd="0" presId="urn:microsoft.com/office/officeart/2005/8/layout/orgChart1#1"/>
    <dgm:cxn modelId="{48010EA3-71E3-4EC7-A60B-4DAB4692369A}" type="presParOf" srcId="{5E7FC44B-F0A1-49FF-8FDA-8A56F46B92F8}" destId="{FE9A9FA2-ABF1-49D3-A809-DD79F1C8957B}" srcOrd="1" destOrd="0" presId="urn:microsoft.com/office/officeart/2005/8/layout/orgChart1#1"/>
    <dgm:cxn modelId="{87EF2973-E3C6-416E-8987-FD06706C64E5}" type="presParOf" srcId="{FE9A9FA2-ABF1-49D3-A809-DD79F1C8957B}" destId="{624AC290-69E3-48E2-B186-701F0B7F4092}" srcOrd="0" destOrd="0" presId="urn:microsoft.com/office/officeart/2005/8/layout/orgChart1#1"/>
    <dgm:cxn modelId="{0C71F600-48ED-4240-AA68-4F43D33F118E}" type="presParOf" srcId="{FE9A9FA2-ABF1-49D3-A809-DD79F1C8957B}" destId="{EA78ACE7-DE42-4C3E-A260-5A880F91E7F4}" srcOrd="1" destOrd="0" presId="urn:microsoft.com/office/officeart/2005/8/layout/orgChart1#1"/>
    <dgm:cxn modelId="{982AD0B2-FCCB-4B28-AE37-E1E6AE63A80E}" type="presParOf" srcId="{EA78ACE7-DE42-4C3E-A260-5A880F91E7F4}" destId="{C5D1983D-5CE2-402C-9A44-E0AE724D8F25}" srcOrd="0" destOrd="0" presId="urn:microsoft.com/office/officeart/2005/8/layout/orgChart1#1"/>
    <dgm:cxn modelId="{FE87042E-9CB4-4F15-83EC-AF2AB4EDD84C}" type="presParOf" srcId="{C5D1983D-5CE2-402C-9A44-E0AE724D8F25}" destId="{A1E4163D-BFC2-4013-891F-8BA2A6BA66B9}" srcOrd="0" destOrd="0" presId="urn:microsoft.com/office/officeart/2005/8/layout/orgChart1#1"/>
    <dgm:cxn modelId="{B0B51802-6599-4016-92C5-DEA43E7367E9}" type="presParOf" srcId="{C5D1983D-5CE2-402C-9A44-E0AE724D8F25}" destId="{68FCC9F1-9A45-4149-A8EB-F91063C521AC}" srcOrd="1" destOrd="0" presId="urn:microsoft.com/office/officeart/2005/8/layout/orgChart1#1"/>
    <dgm:cxn modelId="{01C927B4-AC23-4F00-B5AD-DBCF499A671C}" type="presParOf" srcId="{EA78ACE7-DE42-4C3E-A260-5A880F91E7F4}" destId="{CE1274BE-369B-4D66-8AE9-B898F7229A72}" srcOrd="1" destOrd="0" presId="urn:microsoft.com/office/officeart/2005/8/layout/orgChart1#1"/>
    <dgm:cxn modelId="{8205B5FC-C159-4996-B1D3-FBE07CBAD43E}" type="presParOf" srcId="{EA78ACE7-DE42-4C3E-A260-5A880F91E7F4}" destId="{951A0430-7B6A-432B-AD10-DD4F54AA94C3}" srcOrd="2" destOrd="0" presId="urn:microsoft.com/office/officeart/2005/8/layout/orgChart1#1"/>
    <dgm:cxn modelId="{A0A820FA-FE64-4404-B4DD-712ACF537A5E}" type="presParOf" srcId="{FE9A9FA2-ABF1-49D3-A809-DD79F1C8957B}" destId="{7759D6F8-42B7-44F9-81D1-12FE4F6156F4}" srcOrd="2" destOrd="0" presId="urn:microsoft.com/office/officeart/2005/8/layout/orgChart1#1"/>
    <dgm:cxn modelId="{2B6D85BA-90A7-4CB4-A10A-226AAD172A0D}" type="presParOf" srcId="{FE9A9FA2-ABF1-49D3-A809-DD79F1C8957B}" destId="{968EC186-63A6-4B60-BD14-A754156BA17B}" srcOrd="3" destOrd="0" presId="urn:microsoft.com/office/officeart/2005/8/layout/orgChart1#1"/>
    <dgm:cxn modelId="{37FCAFB3-7C3A-4AD9-8059-6B56884DE21D}" type="presParOf" srcId="{968EC186-63A6-4B60-BD14-A754156BA17B}" destId="{A742A0E3-5431-41DB-96EA-19B2683A4D5D}" srcOrd="0" destOrd="0" presId="urn:microsoft.com/office/officeart/2005/8/layout/orgChart1#1"/>
    <dgm:cxn modelId="{A31517BB-FC2C-4194-A177-01E62FE2A24F}" type="presParOf" srcId="{A742A0E3-5431-41DB-96EA-19B2683A4D5D}" destId="{892BBE72-17B8-493D-8B47-24EC3E2B12A5}" srcOrd="0" destOrd="0" presId="urn:microsoft.com/office/officeart/2005/8/layout/orgChart1#1"/>
    <dgm:cxn modelId="{796E49F2-F7DE-428B-B368-6C01D2282D03}" type="presParOf" srcId="{A742A0E3-5431-41DB-96EA-19B2683A4D5D}" destId="{6B5C69C2-8DE3-4AE8-B521-CFECEBADD4C9}" srcOrd="1" destOrd="0" presId="urn:microsoft.com/office/officeart/2005/8/layout/orgChart1#1"/>
    <dgm:cxn modelId="{0C40835C-B54C-4B6F-824B-04950A37E766}" type="presParOf" srcId="{968EC186-63A6-4B60-BD14-A754156BA17B}" destId="{F6BD8D50-6FD4-479A-95B2-760E0A261C49}" srcOrd="1" destOrd="0" presId="urn:microsoft.com/office/officeart/2005/8/layout/orgChart1#1"/>
    <dgm:cxn modelId="{FF516323-120C-4843-8356-EADAF09A6BC4}" type="presParOf" srcId="{F6BD8D50-6FD4-479A-95B2-760E0A261C49}" destId="{13709FC5-9577-43F9-ACF2-B987693565E6}" srcOrd="0" destOrd="0" presId="urn:microsoft.com/office/officeart/2005/8/layout/orgChart1#1"/>
    <dgm:cxn modelId="{8A11E45F-ECCF-4C96-A758-000731D321CB}" type="presParOf" srcId="{F6BD8D50-6FD4-479A-95B2-760E0A261C49}" destId="{8BCB1DBD-09FF-4597-B2AF-49E1323435D5}" srcOrd="1" destOrd="0" presId="urn:microsoft.com/office/officeart/2005/8/layout/orgChart1#1"/>
    <dgm:cxn modelId="{A2106354-B29B-42AA-9DFC-B9358A5472E1}" type="presParOf" srcId="{8BCB1DBD-09FF-4597-B2AF-49E1323435D5}" destId="{EFFD3171-79C3-426E-B313-18E304A159FA}" srcOrd="0" destOrd="0" presId="urn:microsoft.com/office/officeart/2005/8/layout/orgChart1#1"/>
    <dgm:cxn modelId="{9B3E6FE6-2AB6-4D85-AEFB-47BEBAD259C4}" type="presParOf" srcId="{EFFD3171-79C3-426E-B313-18E304A159FA}" destId="{68C34942-E451-4623-810D-434CEF07273C}" srcOrd="0" destOrd="0" presId="urn:microsoft.com/office/officeart/2005/8/layout/orgChart1#1"/>
    <dgm:cxn modelId="{5D0BA5BD-6CA2-40E0-9E53-D3FFBDB565F0}" type="presParOf" srcId="{EFFD3171-79C3-426E-B313-18E304A159FA}" destId="{17A4D4B4-D802-4350-8888-7E1896D9C2E7}" srcOrd="1" destOrd="0" presId="urn:microsoft.com/office/officeart/2005/8/layout/orgChart1#1"/>
    <dgm:cxn modelId="{F6E50BB8-4DFB-47CD-B4B1-F393E6BBF67A}" type="presParOf" srcId="{8BCB1DBD-09FF-4597-B2AF-49E1323435D5}" destId="{8429F476-5713-460C-8DEC-9661480C765D}" srcOrd="1" destOrd="0" presId="urn:microsoft.com/office/officeart/2005/8/layout/orgChart1#1"/>
    <dgm:cxn modelId="{5FAC6702-4DF0-4561-9E4D-3FF1D0AC5767}" type="presParOf" srcId="{8BCB1DBD-09FF-4597-B2AF-49E1323435D5}" destId="{D494F809-4D25-48D8-9B30-2F65A3BE25BC}" srcOrd="2" destOrd="0" presId="urn:microsoft.com/office/officeart/2005/8/layout/orgChart1#1"/>
    <dgm:cxn modelId="{EAE821BF-2192-4267-911B-E66675993D22}" type="presParOf" srcId="{F6BD8D50-6FD4-479A-95B2-760E0A261C49}" destId="{A59BA130-4C86-4F49-827E-04BD53B38325}" srcOrd="2" destOrd="0" presId="urn:microsoft.com/office/officeart/2005/8/layout/orgChart1#1"/>
    <dgm:cxn modelId="{C0A03F2E-41B5-432D-BB95-CF759BECCB12}" type="presParOf" srcId="{F6BD8D50-6FD4-479A-95B2-760E0A261C49}" destId="{F3FC8E2D-C6EB-4CD6-B7E7-DA0162A9EF89}" srcOrd="3" destOrd="0" presId="urn:microsoft.com/office/officeart/2005/8/layout/orgChart1#1"/>
    <dgm:cxn modelId="{00444323-85DB-4BB4-84CC-A74C00353916}" type="presParOf" srcId="{F3FC8E2D-C6EB-4CD6-B7E7-DA0162A9EF89}" destId="{1C27906C-4323-47D1-AD29-C8B519D3A192}" srcOrd="0" destOrd="0" presId="urn:microsoft.com/office/officeart/2005/8/layout/orgChart1#1"/>
    <dgm:cxn modelId="{1FE7869C-6BB8-416D-A8E5-DF80B4399FC3}" type="presParOf" srcId="{1C27906C-4323-47D1-AD29-C8B519D3A192}" destId="{02429A45-6F90-46A6-B6E7-AC8567EE1C3B}" srcOrd="0" destOrd="0" presId="urn:microsoft.com/office/officeart/2005/8/layout/orgChart1#1"/>
    <dgm:cxn modelId="{C2A9054F-2EDB-4FB7-8A44-CE3589255342}" type="presParOf" srcId="{1C27906C-4323-47D1-AD29-C8B519D3A192}" destId="{2F7175CB-1AE9-49F6-A8D2-3D85DC2D3F7A}" srcOrd="1" destOrd="0" presId="urn:microsoft.com/office/officeart/2005/8/layout/orgChart1#1"/>
    <dgm:cxn modelId="{0E4D6368-0E64-4C61-B20B-D0C1F29FAD3B}" type="presParOf" srcId="{F3FC8E2D-C6EB-4CD6-B7E7-DA0162A9EF89}" destId="{DE085882-6F07-4ACF-AAE9-7B50EC30A4B2}" srcOrd="1" destOrd="0" presId="urn:microsoft.com/office/officeart/2005/8/layout/orgChart1#1"/>
    <dgm:cxn modelId="{2EF6EC27-C1D2-4837-A713-CA24D7F78F83}" type="presParOf" srcId="{F3FC8E2D-C6EB-4CD6-B7E7-DA0162A9EF89}" destId="{210FD8A9-016F-4414-9E2B-8ACFB6CF0F78}" srcOrd="2" destOrd="0" presId="urn:microsoft.com/office/officeart/2005/8/layout/orgChart1#1"/>
    <dgm:cxn modelId="{1B7BD066-2128-4C5C-904A-4F891E5FE0A5}" type="presParOf" srcId="{F6BD8D50-6FD4-479A-95B2-760E0A261C49}" destId="{312F8D9C-4DCE-4DFE-86EE-C88E77E8C204}" srcOrd="4" destOrd="0" presId="urn:microsoft.com/office/officeart/2005/8/layout/orgChart1#1"/>
    <dgm:cxn modelId="{0D002FB4-F397-47E3-9E98-5936EC6D2B30}" type="presParOf" srcId="{F6BD8D50-6FD4-479A-95B2-760E0A261C49}" destId="{6BE402D4-A818-47EC-B2DE-57FE91E749E3}" srcOrd="5" destOrd="0" presId="urn:microsoft.com/office/officeart/2005/8/layout/orgChart1#1"/>
    <dgm:cxn modelId="{07D677C9-C8CB-470D-80BB-D47FEAD05F8A}" type="presParOf" srcId="{6BE402D4-A818-47EC-B2DE-57FE91E749E3}" destId="{FBD34B81-09B7-4F51-A3AE-4F3A95D4D594}" srcOrd="0" destOrd="0" presId="urn:microsoft.com/office/officeart/2005/8/layout/orgChart1#1"/>
    <dgm:cxn modelId="{6A8C739F-A34F-4B76-9A0D-BE82F9FE7E36}" type="presParOf" srcId="{FBD34B81-09B7-4F51-A3AE-4F3A95D4D594}" destId="{898EB0F5-0302-4CBC-8D8C-19BB5E1D751E}" srcOrd="0" destOrd="0" presId="urn:microsoft.com/office/officeart/2005/8/layout/orgChart1#1"/>
    <dgm:cxn modelId="{D452A78A-8FB0-4F50-BE8D-08BABE203721}" type="presParOf" srcId="{FBD34B81-09B7-4F51-A3AE-4F3A95D4D594}" destId="{0C0BB8A3-A9D1-44AC-B951-6FE8B0A59B9F}" srcOrd="1" destOrd="0" presId="urn:microsoft.com/office/officeart/2005/8/layout/orgChart1#1"/>
    <dgm:cxn modelId="{FF63E713-3D04-48EF-B83B-1A0FA1D0D07D}" type="presParOf" srcId="{6BE402D4-A818-47EC-B2DE-57FE91E749E3}" destId="{A4610868-736D-4168-AF71-94F57D14087E}" srcOrd="1" destOrd="0" presId="urn:microsoft.com/office/officeart/2005/8/layout/orgChart1#1"/>
    <dgm:cxn modelId="{5F5866A6-262A-4E97-B4A5-CDA34481985E}" type="presParOf" srcId="{6BE402D4-A818-47EC-B2DE-57FE91E749E3}" destId="{A53A3C30-05F0-4672-BEC2-12C7A699079D}" srcOrd="2" destOrd="0" presId="urn:microsoft.com/office/officeart/2005/8/layout/orgChart1#1"/>
    <dgm:cxn modelId="{5D4D611E-F242-433F-9BB8-EBCB3D019900}" type="presParOf" srcId="{968EC186-63A6-4B60-BD14-A754156BA17B}" destId="{08A28B4F-2FE1-4512-8D65-AB44B9A15057}" srcOrd="2" destOrd="0" presId="urn:microsoft.com/office/officeart/2005/8/layout/orgChart1#1"/>
    <dgm:cxn modelId="{DCB3EF87-F716-468E-AAEF-23788E36672E}" type="presParOf" srcId="{5E7FC44B-F0A1-49FF-8FDA-8A56F46B92F8}" destId="{8BF862C0-EC83-43BB-9E08-00291F3B2090}" srcOrd="2" destOrd="0" presId="urn:microsoft.com/office/officeart/2005/8/layout/orgChar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E83EF4-59BC-44F1-ABEB-C165EF4E81B6}" type="doc">
      <dgm:prSet loTypeId="urn:microsoft.com/office/officeart/2005/8/layout/funnel1" loCatId="process" qsTypeId="urn:microsoft.com/office/officeart/2005/8/quickstyle/simple1#2" qsCatId="simple" csTypeId="urn:microsoft.com/office/officeart/2005/8/colors/colorful4#1" csCatId="colorful" phldr="1"/>
      <dgm:spPr/>
      <dgm:t>
        <a:bodyPr/>
        <a:lstStyle/>
        <a:p>
          <a:endParaRPr lang="zh-CN" altLang="en-US"/>
        </a:p>
      </dgm:t>
    </dgm:pt>
    <dgm:pt modelId="{3AEA850C-7C0C-47C1-A87B-4A34B0AF93FE}">
      <dgm:prSet phldrT="[文本]"/>
      <dgm:spPr/>
      <dgm:t>
        <a:bodyPr/>
        <a:lstStyle/>
        <a:p>
          <a:r>
            <a:rPr lang="zh-CN" altLang="en-US" dirty="0" smtClean="0"/>
            <a:t>新型及特殊核能系统</a:t>
          </a:r>
          <a:endParaRPr lang="zh-CN" altLang="en-US" dirty="0"/>
        </a:p>
      </dgm:t>
    </dgm:pt>
    <dgm:pt modelId="{610F7E9C-A78A-48F2-9B33-5C3C187921CA}" type="parTrans" cxnId="{31862CAF-4925-4C7D-B092-C37FC0DC7133}">
      <dgm:prSet/>
      <dgm:spPr/>
      <dgm:t>
        <a:bodyPr/>
        <a:lstStyle/>
        <a:p>
          <a:endParaRPr lang="zh-CN" altLang="en-US"/>
        </a:p>
      </dgm:t>
    </dgm:pt>
    <dgm:pt modelId="{F56DE95C-7C1E-4A25-9D24-D925F2C7E0B4}" type="sibTrans" cxnId="{31862CAF-4925-4C7D-B092-C37FC0DC7133}">
      <dgm:prSet/>
      <dgm:spPr/>
      <dgm:t>
        <a:bodyPr/>
        <a:lstStyle/>
        <a:p>
          <a:endParaRPr lang="zh-CN" altLang="en-US"/>
        </a:p>
      </dgm:t>
    </dgm:pt>
    <dgm:pt modelId="{07CDC671-B1D7-4E57-A062-0D209537CCAB}">
      <dgm:prSet phldrT="[文本]"/>
      <dgm:spPr/>
      <dgm:t>
        <a:bodyPr/>
        <a:lstStyle/>
        <a:p>
          <a:r>
            <a:rPr lang="zh-CN" altLang="en-US" dirty="0" smtClean="0"/>
            <a:t>更安全更经济要求</a:t>
          </a:r>
          <a:endParaRPr lang="zh-CN" altLang="en-US" dirty="0"/>
        </a:p>
      </dgm:t>
    </dgm:pt>
    <dgm:pt modelId="{9A654A26-AECD-4B47-9478-F3963E7FD2BC}" type="parTrans" cxnId="{AF1CD5B8-00E8-401E-B416-2663BDAE27B1}">
      <dgm:prSet/>
      <dgm:spPr/>
      <dgm:t>
        <a:bodyPr/>
        <a:lstStyle/>
        <a:p>
          <a:endParaRPr lang="zh-CN" altLang="en-US"/>
        </a:p>
      </dgm:t>
    </dgm:pt>
    <dgm:pt modelId="{8571204B-0B09-48AE-A0BD-D7CB306A8782}" type="sibTrans" cxnId="{AF1CD5B8-00E8-401E-B416-2663BDAE27B1}">
      <dgm:prSet/>
      <dgm:spPr/>
      <dgm:t>
        <a:bodyPr/>
        <a:lstStyle/>
        <a:p>
          <a:endParaRPr lang="zh-CN" altLang="en-US"/>
        </a:p>
      </dgm:t>
    </dgm:pt>
    <dgm:pt modelId="{3C0827C3-669B-418A-8929-ADDD055052EB}">
      <dgm:prSet phldrT="[文本]"/>
      <dgm:spPr/>
      <dgm:t>
        <a:bodyPr/>
        <a:lstStyle/>
        <a:p>
          <a:r>
            <a:rPr lang="zh-CN" altLang="en-US" dirty="0" smtClean="0"/>
            <a:t>高性能计算技术发展</a:t>
          </a:r>
          <a:endParaRPr lang="zh-CN" altLang="en-US" dirty="0"/>
        </a:p>
      </dgm:t>
    </dgm:pt>
    <dgm:pt modelId="{72BFCEE0-2835-4969-8071-D2252D43130F}" type="parTrans" cxnId="{93D602F3-13A8-4131-9A31-0FDBC6994191}">
      <dgm:prSet/>
      <dgm:spPr/>
      <dgm:t>
        <a:bodyPr/>
        <a:lstStyle/>
        <a:p>
          <a:endParaRPr lang="zh-CN" altLang="en-US"/>
        </a:p>
      </dgm:t>
    </dgm:pt>
    <dgm:pt modelId="{7A947727-135E-426E-881E-4B8794307D2F}" type="sibTrans" cxnId="{93D602F3-13A8-4131-9A31-0FDBC6994191}">
      <dgm:prSet/>
      <dgm:spPr/>
      <dgm:t>
        <a:bodyPr/>
        <a:lstStyle/>
        <a:p>
          <a:endParaRPr lang="zh-CN" altLang="en-US"/>
        </a:p>
      </dgm:t>
    </dgm:pt>
    <dgm:pt modelId="{B342DD46-B7F2-45EC-851C-B3017BEC5EF4}">
      <dgm:prSet phldrT="[文本]"/>
      <dgm:spPr>
        <a:solidFill>
          <a:srgbClr val="FFC000"/>
        </a:solidFill>
      </dgm:spPr>
      <dgm:t>
        <a:bodyPr/>
        <a:lstStyle/>
        <a:p>
          <a:r>
            <a:rPr lang="zh-CN" altLang="en-US" dirty="0" smtClean="0"/>
            <a:t>反应堆蒙卡分析工具</a:t>
          </a:r>
          <a:endParaRPr lang="zh-CN" altLang="en-US" dirty="0"/>
        </a:p>
      </dgm:t>
    </dgm:pt>
    <dgm:pt modelId="{807D5EE9-547C-4471-A995-46CC2960EF97}" type="parTrans" cxnId="{004EFBC5-0D1C-4278-B67B-8DFD783BA708}">
      <dgm:prSet/>
      <dgm:spPr/>
      <dgm:t>
        <a:bodyPr/>
        <a:lstStyle/>
        <a:p>
          <a:endParaRPr lang="zh-CN" altLang="en-US"/>
        </a:p>
      </dgm:t>
    </dgm:pt>
    <dgm:pt modelId="{E3A557EC-6819-4578-AA41-B3335D54B80E}" type="sibTrans" cxnId="{004EFBC5-0D1C-4278-B67B-8DFD783BA708}">
      <dgm:prSet/>
      <dgm:spPr/>
      <dgm:t>
        <a:bodyPr/>
        <a:lstStyle/>
        <a:p>
          <a:endParaRPr lang="zh-CN" altLang="en-US"/>
        </a:p>
      </dgm:t>
    </dgm:pt>
    <dgm:pt modelId="{DA17F5C1-B868-4B95-8343-3439F8B445FD}" type="pres">
      <dgm:prSet presAssocID="{BBE83EF4-59BC-44F1-ABEB-C165EF4E81B6}" presName="Name0" presStyleCnt="0">
        <dgm:presLayoutVars>
          <dgm:chMax val="4"/>
          <dgm:resizeHandles val="exact"/>
        </dgm:presLayoutVars>
      </dgm:prSet>
      <dgm:spPr/>
      <dgm:t>
        <a:bodyPr/>
        <a:lstStyle/>
        <a:p>
          <a:endParaRPr lang="zh-CN" altLang="en-US"/>
        </a:p>
      </dgm:t>
    </dgm:pt>
    <dgm:pt modelId="{6F1005BB-8A3A-4A36-BBAC-37E98DC593BF}" type="pres">
      <dgm:prSet presAssocID="{BBE83EF4-59BC-44F1-ABEB-C165EF4E81B6}" presName="ellipse" presStyleLbl="trBgShp" presStyleIdx="0" presStyleCnt="1"/>
      <dgm:spPr/>
    </dgm:pt>
    <dgm:pt modelId="{966873B5-A372-4265-8F56-DB8DF900FD3A}" type="pres">
      <dgm:prSet presAssocID="{BBE83EF4-59BC-44F1-ABEB-C165EF4E81B6}" presName="arrow1" presStyleLbl="fgShp" presStyleIdx="0" presStyleCnt="1" custLinFactNeighborX="1826" custLinFactNeighborY="-14265"/>
      <dgm:spPr/>
      <dgm:t>
        <a:bodyPr/>
        <a:lstStyle/>
        <a:p>
          <a:endParaRPr lang="zh-CN" altLang="en-US"/>
        </a:p>
      </dgm:t>
    </dgm:pt>
    <dgm:pt modelId="{44E974BB-5DC0-4C80-AA26-2DFC3AA4D616}" type="pres">
      <dgm:prSet presAssocID="{BBE83EF4-59BC-44F1-ABEB-C165EF4E81B6}" presName="rectangle" presStyleLbl="revTx" presStyleIdx="0" presStyleCnt="1" custLinFactNeighborX="-761" custLinFactNeighborY="17028">
        <dgm:presLayoutVars>
          <dgm:bulletEnabled val="1"/>
        </dgm:presLayoutVars>
      </dgm:prSet>
      <dgm:spPr/>
      <dgm:t>
        <a:bodyPr/>
        <a:lstStyle/>
        <a:p>
          <a:endParaRPr lang="zh-CN" altLang="en-US"/>
        </a:p>
      </dgm:t>
    </dgm:pt>
    <dgm:pt modelId="{9A159CDB-1A20-44E2-9139-CD7EBE1E2D79}" type="pres">
      <dgm:prSet presAssocID="{07CDC671-B1D7-4E57-A062-0D209537CCAB}" presName="item1" presStyleLbl="node1" presStyleIdx="0" presStyleCnt="3">
        <dgm:presLayoutVars>
          <dgm:bulletEnabled val="1"/>
        </dgm:presLayoutVars>
      </dgm:prSet>
      <dgm:spPr/>
      <dgm:t>
        <a:bodyPr/>
        <a:lstStyle/>
        <a:p>
          <a:endParaRPr lang="zh-CN" altLang="en-US"/>
        </a:p>
      </dgm:t>
    </dgm:pt>
    <dgm:pt modelId="{16666328-A8D6-45B9-8D12-2B8A50070CCC}" type="pres">
      <dgm:prSet presAssocID="{3C0827C3-669B-418A-8929-ADDD055052EB}" presName="item2" presStyleLbl="node1" presStyleIdx="1" presStyleCnt="3">
        <dgm:presLayoutVars>
          <dgm:bulletEnabled val="1"/>
        </dgm:presLayoutVars>
      </dgm:prSet>
      <dgm:spPr/>
      <dgm:t>
        <a:bodyPr/>
        <a:lstStyle/>
        <a:p>
          <a:endParaRPr lang="zh-CN" altLang="en-US"/>
        </a:p>
      </dgm:t>
    </dgm:pt>
    <dgm:pt modelId="{D362EE67-AB3B-4569-B3FD-9E859479FD71}" type="pres">
      <dgm:prSet presAssocID="{B342DD46-B7F2-45EC-851C-B3017BEC5EF4}" presName="item3" presStyleLbl="node1" presStyleIdx="2" presStyleCnt="3">
        <dgm:presLayoutVars>
          <dgm:bulletEnabled val="1"/>
        </dgm:presLayoutVars>
      </dgm:prSet>
      <dgm:spPr/>
      <dgm:t>
        <a:bodyPr/>
        <a:lstStyle/>
        <a:p>
          <a:endParaRPr lang="zh-CN" altLang="en-US"/>
        </a:p>
      </dgm:t>
    </dgm:pt>
    <dgm:pt modelId="{7EDF0EEB-0DF6-4C2E-B948-1739C43DE236}" type="pres">
      <dgm:prSet presAssocID="{BBE83EF4-59BC-44F1-ABEB-C165EF4E81B6}" presName="funnel" presStyleLbl="trAlignAcc1" presStyleIdx="0" presStyleCnt="1"/>
      <dgm:spPr/>
      <dgm:t>
        <a:bodyPr/>
        <a:lstStyle/>
        <a:p>
          <a:endParaRPr lang="zh-CN" altLang="en-US"/>
        </a:p>
      </dgm:t>
    </dgm:pt>
  </dgm:ptLst>
  <dgm:cxnLst>
    <dgm:cxn modelId="{6651C109-63D1-4AA6-A52C-626781A87401}" type="presOf" srcId="{07CDC671-B1D7-4E57-A062-0D209537CCAB}" destId="{16666328-A8D6-45B9-8D12-2B8A50070CCC}" srcOrd="0" destOrd="0" presId="urn:microsoft.com/office/officeart/2005/8/layout/funnel1"/>
    <dgm:cxn modelId="{3340384A-1C75-4D8B-BF06-21EF536B304C}" type="presOf" srcId="{BBE83EF4-59BC-44F1-ABEB-C165EF4E81B6}" destId="{DA17F5C1-B868-4B95-8343-3439F8B445FD}" srcOrd="0" destOrd="0" presId="urn:microsoft.com/office/officeart/2005/8/layout/funnel1"/>
    <dgm:cxn modelId="{AF1CD5B8-00E8-401E-B416-2663BDAE27B1}" srcId="{BBE83EF4-59BC-44F1-ABEB-C165EF4E81B6}" destId="{07CDC671-B1D7-4E57-A062-0D209537CCAB}" srcOrd="1" destOrd="0" parTransId="{9A654A26-AECD-4B47-9478-F3963E7FD2BC}" sibTransId="{8571204B-0B09-48AE-A0BD-D7CB306A8782}"/>
    <dgm:cxn modelId="{53A188B3-2CF5-4145-862B-AA3BB09685FA}" type="presOf" srcId="{3AEA850C-7C0C-47C1-A87B-4A34B0AF93FE}" destId="{D362EE67-AB3B-4569-B3FD-9E859479FD71}" srcOrd="0" destOrd="0" presId="urn:microsoft.com/office/officeart/2005/8/layout/funnel1"/>
    <dgm:cxn modelId="{004EFBC5-0D1C-4278-B67B-8DFD783BA708}" srcId="{BBE83EF4-59BC-44F1-ABEB-C165EF4E81B6}" destId="{B342DD46-B7F2-45EC-851C-B3017BEC5EF4}" srcOrd="3" destOrd="0" parTransId="{807D5EE9-547C-4471-A995-46CC2960EF97}" sibTransId="{E3A557EC-6819-4578-AA41-B3335D54B80E}"/>
    <dgm:cxn modelId="{282D0493-4A5D-48D7-85C4-C1133766F193}" type="presOf" srcId="{B342DD46-B7F2-45EC-851C-B3017BEC5EF4}" destId="{44E974BB-5DC0-4C80-AA26-2DFC3AA4D616}" srcOrd="0" destOrd="0" presId="urn:microsoft.com/office/officeart/2005/8/layout/funnel1"/>
    <dgm:cxn modelId="{31862CAF-4925-4C7D-B092-C37FC0DC7133}" srcId="{BBE83EF4-59BC-44F1-ABEB-C165EF4E81B6}" destId="{3AEA850C-7C0C-47C1-A87B-4A34B0AF93FE}" srcOrd="0" destOrd="0" parTransId="{610F7E9C-A78A-48F2-9B33-5C3C187921CA}" sibTransId="{F56DE95C-7C1E-4A25-9D24-D925F2C7E0B4}"/>
    <dgm:cxn modelId="{0F506C05-D632-4A68-AB98-285E04F4CF3F}" type="presOf" srcId="{3C0827C3-669B-418A-8929-ADDD055052EB}" destId="{9A159CDB-1A20-44E2-9139-CD7EBE1E2D79}" srcOrd="0" destOrd="0" presId="urn:microsoft.com/office/officeart/2005/8/layout/funnel1"/>
    <dgm:cxn modelId="{93D602F3-13A8-4131-9A31-0FDBC6994191}" srcId="{BBE83EF4-59BC-44F1-ABEB-C165EF4E81B6}" destId="{3C0827C3-669B-418A-8929-ADDD055052EB}" srcOrd="2" destOrd="0" parTransId="{72BFCEE0-2835-4969-8071-D2252D43130F}" sibTransId="{7A947727-135E-426E-881E-4B8794307D2F}"/>
    <dgm:cxn modelId="{3320186F-01B4-40C2-87E3-D1B758A305D3}" type="presParOf" srcId="{DA17F5C1-B868-4B95-8343-3439F8B445FD}" destId="{6F1005BB-8A3A-4A36-BBAC-37E98DC593BF}" srcOrd="0" destOrd="0" presId="urn:microsoft.com/office/officeart/2005/8/layout/funnel1"/>
    <dgm:cxn modelId="{1B8AA554-C55B-4B08-A3DF-0EED5F672F6E}" type="presParOf" srcId="{DA17F5C1-B868-4B95-8343-3439F8B445FD}" destId="{966873B5-A372-4265-8F56-DB8DF900FD3A}" srcOrd="1" destOrd="0" presId="urn:microsoft.com/office/officeart/2005/8/layout/funnel1"/>
    <dgm:cxn modelId="{30011676-C073-4549-91F2-07F7571BFD3C}" type="presParOf" srcId="{DA17F5C1-B868-4B95-8343-3439F8B445FD}" destId="{44E974BB-5DC0-4C80-AA26-2DFC3AA4D616}" srcOrd="2" destOrd="0" presId="urn:microsoft.com/office/officeart/2005/8/layout/funnel1"/>
    <dgm:cxn modelId="{CF21A803-8060-4FE5-BB43-51DEF87DB31C}" type="presParOf" srcId="{DA17F5C1-B868-4B95-8343-3439F8B445FD}" destId="{9A159CDB-1A20-44E2-9139-CD7EBE1E2D79}" srcOrd="3" destOrd="0" presId="urn:microsoft.com/office/officeart/2005/8/layout/funnel1"/>
    <dgm:cxn modelId="{5CDB06C2-54C6-46F7-9AF9-1E130F659CA1}" type="presParOf" srcId="{DA17F5C1-B868-4B95-8343-3439F8B445FD}" destId="{16666328-A8D6-45B9-8D12-2B8A50070CCC}" srcOrd="4" destOrd="0" presId="urn:microsoft.com/office/officeart/2005/8/layout/funnel1"/>
    <dgm:cxn modelId="{B2699724-BA05-4FF0-A958-7723CF6341E2}" type="presParOf" srcId="{DA17F5C1-B868-4B95-8343-3439F8B445FD}" destId="{D362EE67-AB3B-4569-B3FD-9E859479FD71}" srcOrd="5" destOrd="0" presId="urn:microsoft.com/office/officeart/2005/8/layout/funnel1"/>
    <dgm:cxn modelId="{CA447134-852C-4643-A3D8-8C2CCCCBDF70}" type="presParOf" srcId="{DA17F5C1-B868-4B95-8343-3439F8B445FD}" destId="{7EDF0EEB-0DF6-4C2E-B948-1739C43DE236}"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58334-BB7B-4C72-844D-C47BCE08E9AA}">
      <dsp:nvSpPr>
        <dsp:cNvPr id="0" name=""/>
        <dsp:cNvSpPr/>
      </dsp:nvSpPr>
      <dsp:spPr>
        <a:xfrm>
          <a:off x="2674" y="1568979"/>
          <a:ext cx="829021" cy="497413"/>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Requirement Analysis</a:t>
          </a:r>
          <a:endParaRPr lang="zh-CN" altLang="en-US" sz="1050" kern="1200" dirty="0">
            <a:latin typeface="Times New Roman" panose="02020603050405020304" pitchFamily="18" charset="0"/>
            <a:cs typeface="Times New Roman" panose="02020603050405020304" pitchFamily="18" charset="0"/>
          </a:endParaRPr>
        </a:p>
      </dsp:txBody>
      <dsp:txXfrm>
        <a:off x="17243" y="1583548"/>
        <a:ext cx="799883" cy="468275"/>
      </dsp:txXfrm>
    </dsp:sp>
    <dsp:sp modelId="{C9F27425-C382-4E4D-BFDF-44F576BB5F4D}">
      <dsp:nvSpPr>
        <dsp:cNvPr id="0" name=""/>
        <dsp:cNvSpPr/>
      </dsp:nvSpPr>
      <dsp:spPr>
        <a:xfrm>
          <a:off x="914598" y="1714887"/>
          <a:ext cx="175752" cy="20559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914598" y="1756006"/>
        <a:ext cx="123026" cy="123359"/>
      </dsp:txXfrm>
    </dsp:sp>
    <dsp:sp modelId="{322867BE-393A-42D9-AE8F-B53B8A015401}">
      <dsp:nvSpPr>
        <dsp:cNvPr id="0" name=""/>
        <dsp:cNvSpPr/>
      </dsp:nvSpPr>
      <dsp:spPr>
        <a:xfrm>
          <a:off x="1163304"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Theory Manual</a:t>
          </a:r>
          <a:endParaRPr lang="zh-CN" altLang="en-US" sz="1050" kern="1200" dirty="0">
            <a:latin typeface="Times New Roman" panose="02020603050405020304" pitchFamily="18" charset="0"/>
            <a:cs typeface="Times New Roman" panose="02020603050405020304" pitchFamily="18" charset="0"/>
          </a:endParaRPr>
        </a:p>
      </dsp:txBody>
      <dsp:txXfrm>
        <a:off x="1177873" y="1583548"/>
        <a:ext cx="799883" cy="468275"/>
      </dsp:txXfrm>
    </dsp:sp>
    <dsp:sp modelId="{6274690D-5209-458F-AE78-B7CFB0D051B8}">
      <dsp:nvSpPr>
        <dsp:cNvPr id="0" name=""/>
        <dsp:cNvSpPr/>
      </dsp:nvSpPr>
      <dsp:spPr>
        <a:xfrm>
          <a:off x="2075228" y="1714887"/>
          <a:ext cx="175752" cy="205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075228" y="1756006"/>
        <a:ext cx="123026" cy="123359"/>
      </dsp:txXfrm>
    </dsp:sp>
    <dsp:sp modelId="{14B80434-1B50-40A8-9B14-32EF48D3831F}">
      <dsp:nvSpPr>
        <dsp:cNvPr id="0" name=""/>
        <dsp:cNvSpPr/>
      </dsp:nvSpPr>
      <dsp:spPr>
        <a:xfrm>
          <a:off x="232393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Software Design</a:t>
          </a:r>
          <a:endParaRPr lang="zh-CN" altLang="en-US" sz="1050" kern="1200" dirty="0">
            <a:latin typeface="Times New Roman" panose="02020603050405020304" pitchFamily="18" charset="0"/>
            <a:cs typeface="Times New Roman" panose="02020603050405020304" pitchFamily="18" charset="0"/>
          </a:endParaRPr>
        </a:p>
      </dsp:txBody>
      <dsp:txXfrm>
        <a:off x="2338504" y="1583548"/>
        <a:ext cx="799883" cy="468275"/>
      </dsp:txXfrm>
    </dsp:sp>
    <dsp:sp modelId="{6BD18786-9007-4E6F-AA06-567D97116E0E}">
      <dsp:nvSpPr>
        <dsp:cNvPr id="0" name=""/>
        <dsp:cNvSpPr/>
      </dsp:nvSpPr>
      <dsp:spPr>
        <a:xfrm>
          <a:off x="3235859" y="1714887"/>
          <a:ext cx="175752" cy="205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235859" y="1756006"/>
        <a:ext cx="123026" cy="123359"/>
      </dsp:txXfrm>
    </dsp:sp>
    <dsp:sp modelId="{C8351467-9099-4D83-A962-7EB93FC2709C}">
      <dsp:nvSpPr>
        <dsp:cNvPr id="0" name=""/>
        <dsp:cNvSpPr/>
      </dsp:nvSpPr>
      <dsp:spPr>
        <a:xfrm>
          <a:off x="348456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Coding</a:t>
          </a:r>
          <a:endParaRPr lang="zh-CN" altLang="en-US" sz="1100" kern="1200" dirty="0">
            <a:latin typeface="Times New Roman" panose="02020603050405020304" pitchFamily="18" charset="0"/>
            <a:cs typeface="Times New Roman" panose="02020603050405020304" pitchFamily="18" charset="0"/>
          </a:endParaRPr>
        </a:p>
      </dsp:txBody>
      <dsp:txXfrm>
        <a:off x="3499134" y="1583548"/>
        <a:ext cx="799883" cy="468275"/>
      </dsp:txXfrm>
    </dsp:sp>
    <dsp:sp modelId="{DBA75144-887E-4B5A-9E4C-8F49803F7A3E}">
      <dsp:nvSpPr>
        <dsp:cNvPr id="0" name=""/>
        <dsp:cNvSpPr/>
      </dsp:nvSpPr>
      <dsp:spPr>
        <a:xfrm>
          <a:off x="4396489" y="1714887"/>
          <a:ext cx="175752" cy="205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4396489" y="1756006"/>
        <a:ext cx="123026" cy="123359"/>
      </dsp:txXfrm>
    </dsp:sp>
    <dsp:sp modelId="{F1DA6100-D073-4EED-A81A-669E6D7C70CE}">
      <dsp:nvSpPr>
        <dsp:cNvPr id="0" name=""/>
        <dsp:cNvSpPr/>
      </dsp:nvSpPr>
      <dsp:spPr>
        <a:xfrm>
          <a:off x="464519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Testing</a:t>
          </a:r>
          <a:endParaRPr lang="zh-CN" altLang="en-US" sz="1100" kern="1200" dirty="0">
            <a:latin typeface="Times New Roman" panose="02020603050405020304" pitchFamily="18" charset="0"/>
            <a:cs typeface="Times New Roman" panose="02020603050405020304" pitchFamily="18" charset="0"/>
          </a:endParaRPr>
        </a:p>
      </dsp:txBody>
      <dsp:txXfrm>
        <a:off x="4659764" y="1583548"/>
        <a:ext cx="799883" cy="4682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602A2-90A8-4B66-A5F0-FE978053B572}">
      <dsp:nvSpPr>
        <dsp:cNvPr id="0" name=""/>
        <dsp:cNvSpPr/>
      </dsp:nvSpPr>
      <dsp:spPr>
        <a:xfrm>
          <a:off x="583" y="390853"/>
          <a:ext cx="1243581" cy="74614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kern="1200" dirty="0" smtClean="0"/>
            <a:t>基准校验</a:t>
          </a:r>
          <a:endParaRPr lang="zh-CN" altLang="en-US" sz="2000" kern="1200" dirty="0"/>
        </a:p>
      </dsp:txBody>
      <dsp:txXfrm>
        <a:off x="22437" y="412707"/>
        <a:ext cx="1199873" cy="702441"/>
      </dsp:txXfrm>
    </dsp:sp>
    <dsp:sp modelId="{BE94517A-39FC-44F3-870B-CA775E557EB6}">
      <dsp:nvSpPr>
        <dsp:cNvPr id="0" name=""/>
        <dsp:cNvSpPr/>
      </dsp:nvSpPr>
      <dsp:spPr>
        <a:xfrm>
          <a:off x="1353600" y="609724"/>
          <a:ext cx="263639" cy="30840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1353600" y="671406"/>
        <a:ext cx="184547" cy="185044"/>
      </dsp:txXfrm>
    </dsp:sp>
    <dsp:sp modelId="{E79918AD-F3A9-4C55-BDD8-F09939C06107}">
      <dsp:nvSpPr>
        <dsp:cNvPr id="0" name=""/>
        <dsp:cNvSpPr/>
      </dsp:nvSpPr>
      <dsp:spPr>
        <a:xfrm>
          <a:off x="1741597" y="390853"/>
          <a:ext cx="1243581" cy="746149"/>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kern="1200" dirty="0" smtClean="0"/>
            <a:t>设计分析</a:t>
          </a:r>
          <a:endParaRPr lang="zh-CN" altLang="en-US" sz="2000" kern="1200" dirty="0"/>
        </a:p>
      </dsp:txBody>
      <dsp:txXfrm>
        <a:off x="1763451" y="412707"/>
        <a:ext cx="1199873" cy="702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58334-BB7B-4C72-844D-C47BCE08E9AA}">
      <dsp:nvSpPr>
        <dsp:cNvPr id="0" name=""/>
        <dsp:cNvSpPr/>
      </dsp:nvSpPr>
      <dsp:spPr>
        <a:xfrm>
          <a:off x="267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Requirement Analysis</a:t>
          </a:r>
          <a:endParaRPr lang="zh-CN" altLang="en-US" sz="1050" kern="1200" dirty="0"/>
        </a:p>
      </dsp:txBody>
      <dsp:txXfrm>
        <a:off x="17243" y="1583548"/>
        <a:ext cx="799883" cy="468275"/>
      </dsp:txXfrm>
    </dsp:sp>
    <dsp:sp modelId="{C9F27425-C382-4E4D-BFDF-44F576BB5F4D}">
      <dsp:nvSpPr>
        <dsp:cNvPr id="0" name=""/>
        <dsp:cNvSpPr/>
      </dsp:nvSpPr>
      <dsp:spPr>
        <a:xfrm>
          <a:off x="91459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914598" y="1756006"/>
        <a:ext cx="123026" cy="123359"/>
      </dsp:txXfrm>
    </dsp:sp>
    <dsp:sp modelId="{322867BE-393A-42D9-AE8F-B53B8A015401}">
      <dsp:nvSpPr>
        <dsp:cNvPr id="0" name=""/>
        <dsp:cNvSpPr/>
      </dsp:nvSpPr>
      <dsp:spPr>
        <a:xfrm>
          <a:off x="1163304" y="1568979"/>
          <a:ext cx="829021" cy="497413"/>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Theory Manual</a:t>
          </a:r>
          <a:endParaRPr lang="zh-CN" altLang="en-US" sz="1050" kern="1200" dirty="0"/>
        </a:p>
      </dsp:txBody>
      <dsp:txXfrm>
        <a:off x="1177873" y="1583548"/>
        <a:ext cx="799883" cy="468275"/>
      </dsp:txXfrm>
    </dsp:sp>
    <dsp:sp modelId="{6274690D-5209-458F-AE78-B7CFB0D051B8}">
      <dsp:nvSpPr>
        <dsp:cNvPr id="0" name=""/>
        <dsp:cNvSpPr/>
      </dsp:nvSpPr>
      <dsp:spPr>
        <a:xfrm>
          <a:off x="2075228" y="1714887"/>
          <a:ext cx="175752" cy="20559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075228" y="1756006"/>
        <a:ext cx="123026" cy="123359"/>
      </dsp:txXfrm>
    </dsp:sp>
    <dsp:sp modelId="{14B80434-1B50-40A8-9B14-32EF48D3831F}">
      <dsp:nvSpPr>
        <dsp:cNvPr id="0" name=""/>
        <dsp:cNvSpPr/>
      </dsp:nvSpPr>
      <dsp:spPr>
        <a:xfrm>
          <a:off x="232393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Software Design</a:t>
          </a:r>
          <a:endParaRPr lang="zh-CN" altLang="en-US" sz="1050" kern="1200" dirty="0"/>
        </a:p>
      </dsp:txBody>
      <dsp:txXfrm>
        <a:off x="2338504" y="1583548"/>
        <a:ext cx="799883" cy="468275"/>
      </dsp:txXfrm>
    </dsp:sp>
    <dsp:sp modelId="{6BD18786-9007-4E6F-AA06-567D97116E0E}">
      <dsp:nvSpPr>
        <dsp:cNvPr id="0" name=""/>
        <dsp:cNvSpPr/>
      </dsp:nvSpPr>
      <dsp:spPr>
        <a:xfrm>
          <a:off x="3235859" y="1714887"/>
          <a:ext cx="175752" cy="205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235859" y="1756006"/>
        <a:ext cx="123026" cy="123359"/>
      </dsp:txXfrm>
    </dsp:sp>
    <dsp:sp modelId="{C8351467-9099-4D83-A962-7EB93FC2709C}">
      <dsp:nvSpPr>
        <dsp:cNvPr id="0" name=""/>
        <dsp:cNvSpPr/>
      </dsp:nvSpPr>
      <dsp:spPr>
        <a:xfrm>
          <a:off x="348456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Coding</a:t>
          </a:r>
          <a:endParaRPr lang="zh-CN" altLang="en-US" sz="1100" kern="1200" dirty="0"/>
        </a:p>
      </dsp:txBody>
      <dsp:txXfrm>
        <a:off x="3499134" y="1583548"/>
        <a:ext cx="799883" cy="468275"/>
      </dsp:txXfrm>
    </dsp:sp>
    <dsp:sp modelId="{DBA75144-887E-4B5A-9E4C-8F49803F7A3E}">
      <dsp:nvSpPr>
        <dsp:cNvPr id="0" name=""/>
        <dsp:cNvSpPr/>
      </dsp:nvSpPr>
      <dsp:spPr>
        <a:xfrm>
          <a:off x="4396489" y="1714887"/>
          <a:ext cx="175752" cy="205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4396489" y="1756006"/>
        <a:ext cx="123026" cy="123359"/>
      </dsp:txXfrm>
    </dsp:sp>
    <dsp:sp modelId="{F1DA6100-D073-4EED-A81A-669E6D7C70CE}">
      <dsp:nvSpPr>
        <dsp:cNvPr id="0" name=""/>
        <dsp:cNvSpPr/>
      </dsp:nvSpPr>
      <dsp:spPr>
        <a:xfrm>
          <a:off x="464519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Testing</a:t>
          </a:r>
          <a:endParaRPr lang="zh-CN" altLang="en-US" sz="1100" kern="1200" dirty="0"/>
        </a:p>
      </dsp:txBody>
      <dsp:txXfrm>
        <a:off x="4659764" y="1583548"/>
        <a:ext cx="799883" cy="468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58334-BB7B-4C72-844D-C47BCE08E9AA}">
      <dsp:nvSpPr>
        <dsp:cNvPr id="0" name=""/>
        <dsp:cNvSpPr/>
      </dsp:nvSpPr>
      <dsp:spPr>
        <a:xfrm>
          <a:off x="267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Requirement Analysis</a:t>
          </a:r>
          <a:endParaRPr lang="zh-CN" altLang="en-US" sz="1050" kern="1200" dirty="0"/>
        </a:p>
      </dsp:txBody>
      <dsp:txXfrm>
        <a:off x="17243" y="1583548"/>
        <a:ext cx="799883" cy="468275"/>
      </dsp:txXfrm>
    </dsp:sp>
    <dsp:sp modelId="{C9F27425-C382-4E4D-BFDF-44F576BB5F4D}">
      <dsp:nvSpPr>
        <dsp:cNvPr id="0" name=""/>
        <dsp:cNvSpPr/>
      </dsp:nvSpPr>
      <dsp:spPr>
        <a:xfrm>
          <a:off x="91459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914598" y="1756006"/>
        <a:ext cx="123026" cy="123359"/>
      </dsp:txXfrm>
    </dsp:sp>
    <dsp:sp modelId="{322867BE-393A-42D9-AE8F-B53B8A015401}">
      <dsp:nvSpPr>
        <dsp:cNvPr id="0" name=""/>
        <dsp:cNvSpPr/>
      </dsp:nvSpPr>
      <dsp:spPr>
        <a:xfrm>
          <a:off x="116330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Theory Manual</a:t>
          </a:r>
          <a:endParaRPr lang="zh-CN" altLang="en-US" sz="1050" kern="1200" dirty="0"/>
        </a:p>
      </dsp:txBody>
      <dsp:txXfrm>
        <a:off x="1177873" y="1583548"/>
        <a:ext cx="799883" cy="468275"/>
      </dsp:txXfrm>
    </dsp:sp>
    <dsp:sp modelId="{6274690D-5209-458F-AE78-B7CFB0D051B8}">
      <dsp:nvSpPr>
        <dsp:cNvPr id="0" name=""/>
        <dsp:cNvSpPr/>
      </dsp:nvSpPr>
      <dsp:spPr>
        <a:xfrm>
          <a:off x="207522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075228" y="1756006"/>
        <a:ext cx="123026" cy="123359"/>
      </dsp:txXfrm>
    </dsp:sp>
    <dsp:sp modelId="{14B80434-1B50-40A8-9B14-32EF48D3831F}">
      <dsp:nvSpPr>
        <dsp:cNvPr id="0" name=""/>
        <dsp:cNvSpPr/>
      </dsp:nvSpPr>
      <dsp:spPr>
        <a:xfrm>
          <a:off x="2323935" y="1568979"/>
          <a:ext cx="829021" cy="497413"/>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Software Design</a:t>
          </a:r>
          <a:endParaRPr lang="zh-CN" altLang="en-US" sz="1050" kern="1200" dirty="0"/>
        </a:p>
      </dsp:txBody>
      <dsp:txXfrm>
        <a:off x="2338504" y="1583548"/>
        <a:ext cx="799883" cy="468275"/>
      </dsp:txXfrm>
    </dsp:sp>
    <dsp:sp modelId="{6BD18786-9007-4E6F-AA06-567D97116E0E}">
      <dsp:nvSpPr>
        <dsp:cNvPr id="0" name=""/>
        <dsp:cNvSpPr/>
      </dsp:nvSpPr>
      <dsp:spPr>
        <a:xfrm>
          <a:off x="3235859" y="1714887"/>
          <a:ext cx="175752" cy="20559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235859" y="1756006"/>
        <a:ext cx="123026" cy="123359"/>
      </dsp:txXfrm>
    </dsp:sp>
    <dsp:sp modelId="{C8351467-9099-4D83-A962-7EB93FC2709C}">
      <dsp:nvSpPr>
        <dsp:cNvPr id="0" name=""/>
        <dsp:cNvSpPr/>
      </dsp:nvSpPr>
      <dsp:spPr>
        <a:xfrm>
          <a:off x="348456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Coding</a:t>
          </a:r>
          <a:endParaRPr lang="zh-CN" altLang="en-US" sz="1100" kern="1200" dirty="0"/>
        </a:p>
      </dsp:txBody>
      <dsp:txXfrm>
        <a:off x="3499134" y="1583548"/>
        <a:ext cx="799883" cy="468275"/>
      </dsp:txXfrm>
    </dsp:sp>
    <dsp:sp modelId="{DBA75144-887E-4B5A-9E4C-8F49803F7A3E}">
      <dsp:nvSpPr>
        <dsp:cNvPr id="0" name=""/>
        <dsp:cNvSpPr/>
      </dsp:nvSpPr>
      <dsp:spPr>
        <a:xfrm>
          <a:off x="4396489" y="1714887"/>
          <a:ext cx="175752" cy="205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4396489" y="1756006"/>
        <a:ext cx="123026" cy="123359"/>
      </dsp:txXfrm>
    </dsp:sp>
    <dsp:sp modelId="{F1DA6100-D073-4EED-A81A-669E6D7C70CE}">
      <dsp:nvSpPr>
        <dsp:cNvPr id="0" name=""/>
        <dsp:cNvSpPr/>
      </dsp:nvSpPr>
      <dsp:spPr>
        <a:xfrm>
          <a:off x="464519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Testing</a:t>
          </a:r>
          <a:endParaRPr lang="zh-CN" altLang="en-US" sz="1100" kern="1200" dirty="0"/>
        </a:p>
      </dsp:txBody>
      <dsp:txXfrm>
        <a:off x="4659764" y="1583548"/>
        <a:ext cx="799883" cy="468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58334-BB7B-4C72-844D-C47BCE08E9AA}">
      <dsp:nvSpPr>
        <dsp:cNvPr id="0" name=""/>
        <dsp:cNvSpPr/>
      </dsp:nvSpPr>
      <dsp:spPr>
        <a:xfrm>
          <a:off x="267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Requirement Analysis</a:t>
          </a:r>
          <a:endParaRPr lang="zh-CN" altLang="en-US" sz="1050" kern="1200" dirty="0"/>
        </a:p>
      </dsp:txBody>
      <dsp:txXfrm>
        <a:off x="17243" y="1583548"/>
        <a:ext cx="799883" cy="468275"/>
      </dsp:txXfrm>
    </dsp:sp>
    <dsp:sp modelId="{C9F27425-C382-4E4D-BFDF-44F576BB5F4D}">
      <dsp:nvSpPr>
        <dsp:cNvPr id="0" name=""/>
        <dsp:cNvSpPr/>
      </dsp:nvSpPr>
      <dsp:spPr>
        <a:xfrm>
          <a:off x="91459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914598" y="1756006"/>
        <a:ext cx="123026" cy="123359"/>
      </dsp:txXfrm>
    </dsp:sp>
    <dsp:sp modelId="{322867BE-393A-42D9-AE8F-B53B8A015401}">
      <dsp:nvSpPr>
        <dsp:cNvPr id="0" name=""/>
        <dsp:cNvSpPr/>
      </dsp:nvSpPr>
      <dsp:spPr>
        <a:xfrm>
          <a:off x="116330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Theory Manual</a:t>
          </a:r>
          <a:endParaRPr lang="zh-CN" altLang="en-US" sz="1050" kern="1200" dirty="0"/>
        </a:p>
      </dsp:txBody>
      <dsp:txXfrm>
        <a:off x="1177873" y="1583548"/>
        <a:ext cx="799883" cy="468275"/>
      </dsp:txXfrm>
    </dsp:sp>
    <dsp:sp modelId="{6274690D-5209-458F-AE78-B7CFB0D051B8}">
      <dsp:nvSpPr>
        <dsp:cNvPr id="0" name=""/>
        <dsp:cNvSpPr/>
      </dsp:nvSpPr>
      <dsp:spPr>
        <a:xfrm>
          <a:off x="207522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075228" y="1756006"/>
        <a:ext cx="123026" cy="123359"/>
      </dsp:txXfrm>
    </dsp:sp>
    <dsp:sp modelId="{14B80434-1B50-40A8-9B14-32EF48D3831F}">
      <dsp:nvSpPr>
        <dsp:cNvPr id="0" name=""/>
        <dsp:cNvSpPr/>
      </dsp:nvSpPr>
      <dsp:spPr>
        <a:xfrm>
          <a:off x="2323935"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Software Design</a:t>
          </a:r>
          <a:endParaRPr lang="zh-CN" altLang="en-US" sz="1050" kern="1200" dirty="0"/>
        </a:p>
      </dsp:txBody>
      <dsp:txXfrm>
        <a:off x="2338504" y="1583548"/>
        <a:ext cx="799883" cy="468275"/>
      </dsp:txXfrm>
    </dsp:sp>
    <dsp:sp modelId="{6BD18786-9007-4E6F-AA06-567D97116E0E}">
      <dsp:nvSpPr>
        <dsp:cNvPr id="0" name=""/>
        <dsp:cNvSpPr/>
      </dsp:nvSpPr>
      <dsp:spPr>
        <a:xfrm>
          <a:off x="3235859"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235859" y="1756006"/>
        <a:ext cx="123026" cy="123359"/>
      </dsp:txXfrm>
    </dsp:sp>
    <dsp:sp modelId="{C8351467-9099-4D83-A962-7EB93FC2709C}">
      <dsp:nvSpPr>
        <dsp:cNvPr id="0" name=""/>
        <dsp:cNvSpPr/>
      </dsp:nvSpPr>
      <dsp:spPr>
        <a:xfrm>
          <a:off x="3484565" y="1568979"/>
          <a:ext cx="829021" cy="497413"/>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Coding</a:t>
          </a:r>
          <a:endParaRPr lang="zh-CN" altLang="en-US" sz="1100" kern="1200" dirty="0"/>
        </a:p>
      </dsp:txBody>
      <dsp:txXfrm>
        <a:off x="3499134" y="1583548"/>
        <a:ext cx="799883" cy="468275"/>
      </dsp:txXfrm>
    </dsp:sp>
    <dsp:sp modelId="{DBA75144-887E-4B5A-9E4C-8F49803F7A3E}">
      <dsp:nvSpPr>
        <dsp:cNvPr id="0" name=""/>
        <dsp:cNvSpPr/>
      </dsp:nvSpPr>
      <dsp:spPr>
        <a:xfrm>
          <a:off x="4396489" y="1714887"/>
          <a:ext cx="175752" cy="20559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4396489" y="1756006"/>
        <a:ext cx="123026" cy="123359"/>
      </dsp:txXfrm>
    </dsp:sp>
    <dsp:sp modelId="{F1DA6100-D073-4EED-A81A-669E6D7C70CE}">
      <dsp:nvSpPr>
        <dsp:cNvPr id="0" name=""/>
        <dsp:cNvSpPr/>
      </dsp:nvSpPr>
      <dsp:spPr>
        <a:xfrm>
          <a:off x="4645195" y="1568979"/>
          <a:ext cx="829021" cy="49741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Testing</a:t>
          </a:r>
          <a:endParaRPr lang="zh-CN" altLang="en-US" sz="1100" kern="1200" dirty="0"/>
        </a:p>
      </dsp:txBody>
      <dsp:txXfrm>
        <a:off x="4659764" y="1583548"/>
        <a:ext cx="799883" cy="4682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35F57-DAFD-436B-AADF-B919D738A8C9}">
      <dsp:nvSpPr>
        <dsp:cNvPr id="0" name=""/>
        <dsp:cNvSpPr/>
      </dsp:nvSpPr>
      <dsp:spPr>
        <a:xfrm>
          <a:off x="2644" y="638714"/>
          <a:ext cx="1122025" cy="73439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altLang="zh-CN" sz="1200" b="1" kern="1200" dirty="0" smtClean="0">
              <a:latin typeface="Times New Roman" panose="02020603050405020304" pitchFamily="18" charset="0"/>
              <a:ea typeface="华文中宋" pitchFamily="2" charset="-122"/>
              <a:cs typeface="Times New Roman" panose="02020603050405020304" pitchFamily="18" charset="0"/>
            </a:rPr>
            <a:t>Function Test</a:t>
          </a:r>
          <a:endParaRPr lang="zh-CN" altLang="en-US" sz="1200" b="1" kern="1200" dirty="0">
            <a:latin typeface="Times New Roman" panose="02020603050405020304" pitchFamily="18" charset="0"/>
            <a:ea typeface="华文中宋" pitchFamily="2" charset="-122"/>
            <a:cs typeface="Times New Roman" panose="02020603050405020304" pitchFamily="18" charset="0"/>
          </a:endParaRPr>
        </a:p>
      </dsp:txBody>
      <dsp:txXfrm>
        <a:off x="2644" y="638714"/>
        <a:ext cx="1122025" cy="448810"/>
      </dsp:txXfrm>
    </dsp:sp>
    <dsp:sp modelId="{3962B182-8D5A-4E47-BD37-35AD10E0E1DA}">
      <dsp:nvSpPr>
        <dsp:cNvPr id="0" name=""/>
        <dsp:cNvSpPr/>
      </dsp:nvSpPr>
      <dsp:spPr>
        <a:xfrm>
          <a:off x="175996" y="1042986"/>
          <a:ext cx="1122025" cy="16581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变量测试</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几何测试</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数据传递测试</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计算流程测试等</a:t>
          </a:r>
          <a:endParaRPr lang="zh-CN" altLang="en-US" sz="1200" kern="1200" dirty="0">
            <a:latin typeface="华文中宋" pitchFamily="2" charset="-122"/>
            <a:ea typeface="华文中宋" pitchFamily="2" charset="-122"/>
          </a:endParaRPr>
        </a:p>
      </dsp:txBody>
      <dsp:txXfrm>
        <a:off x="208859" y="1075849"/>
        <a:ext cx="1056299" cy="1592411"/>
      </dsp:txXfrm>
    </dsp:sp>
    <dsp:sp modelId="{77C452EB-9FF6-4697-B366-31C6C4D10379}">
      <dsp:nvSpPr>
        <dsp:cNvPr id="0" name=""/>
        <dsp:cNvSpPr/>
      </dsp:nvSpPr>
      <dsp:spPr>
        <a:xfrm>
          <a:off x="1343773" y="704601"/>
          <a:ext cx="360601" cy="279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a:off x="1343773" y="760471"/>
        <a:ext cx="276796" cy="167611"/>
      </dsp:txXfrm>
    </dsp:sp>
    <dsp:sp modelId="{87273B0F-1226-4E0E-AC1C-79F89D8F0361}">
      <dsp:nvSpPr>
        <dsp:cNvPr id="0" name=""/>
        <dsp:cNvSpPr/>
      </dsp:nvSpPr>
      <dsp:spPr>
        <a:xfrm>
          <a:off x="1805049" y="638714"/>
          <a:ext cx="1122025" cy="73439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altLang="zh-CN" sz="1200" b="1" kern="1200" dirty="0" smtClean="0">
              <a:latin typeface="Times New Roman" panose="02020603050405020304" pitchFamily="18" charset="0"/>
              <a:ea typeface="华文中宋" pitchFamily="2" charset="-122"/>
              <a:cs typeface="Times New Roman" panose="02020603050405020304" pitchFamily="18" charset="0"/>
            </a:rPr>
            <a:t>Simple-Case Test</a:t>
          </a:r>
          <a:endParaRPr lang="zh-CN" altLang="en-US" sz="1200" b="1" kern="1200" dirty="0">
            <a:latin typeface="Times New Roman" panose="02020603050405020304" pitchFamily="18" charset="0"/>
            <a:ea typeface="华文中宋" pitchFamily="2" charset="-122"/>
            <a:cs typeface="Times New Roman" panose="02020603050405020304" pitchFamily="18" charset="0"/>
          </a:endParaRPr>
        </a:p>
      </dsp:txBody>
      <dsp:txXfrm>
        <a:off x="1805049" y="638714"/>
        <a:ext cx="1122025" cy="448810"/>
      </dsp:txXfrm>
    </dsp:sp>
    <dsp:sp modelId="{D24AB896-A790-4DE9-96C7-395FD084639E}">
      <dsp:nvSpPr>
        <dsp:cNvPr id="0" name=""/>
        <dsp:cNvSpPr/>
      </dsp:nvSpPr>
      <dsp:spPr>
        <a:xfrm>
          <a:off x="1992841" y="1105266"/>
          <a:ext cx="1122025" cy="16581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输运计算</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扩散计算</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反馈计算</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简单几何</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单项功能等</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endParaRPr lang="zh-CN" altLang="en-US" sz="1200" kern="1200" dirty="0">
            <a:latin typeface="华文中宋" pitchFamily="2" charset="-122"/>
            <a:ea typeface="华文中宋" pitchFamily="2" charset="-122"/>
          </a:endParaRPr>
        </a:p>
      </dsp:txBody>
      <dsp:txXfrm>
        <a:off x="2025704" y="1138129"/>
        <a:ext cx="1056299" cy="1592411"/>
      </dsp:txXfrm>
    </dsp:sp>
    <dsp:sp modelId="{DF16ABD9-43BD-42F2-9500-0619519B6486}">
      <dsp:nvSpPr>
        <dsp:cNvPr id="0" name=""/>
        <dsp:cNvSpPr/>
      </dsp:nvSpPr>
      <dsp:spPr>
        <a:xfrm rot="21594923">
          <a:off x="3089118" y="722121"/>
          <a:ext cx="343534" cy="279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latin typeface="华文中宋" pitchFamily="2" charset="-122"/>
            <a:ea typeface="华文中宋" pitchFamily="2" charset="-122"/>
          </a:endParaRPr>
        </a:p>
      </dsp:txBody>
      <dsp:txXfrm>
        <a:off x="3089118" y="778053"/>
        <a:ext cx="259729" cy="167611"/>
      </dsp:txXfrm>
    </dsp:sp>
    <dsp:sp modelId="{CE0E0CEA-593A-4AAE-9551-F4893445910A}">
      <dsp:nvSpPr>
        <dsp:cNvPr id="0" name=""/>
        <dsp:cNvSpPr/>
      </dsp:nvSpPr>
      <dsp:spPr>
        <a:xfrm>
          <a:off x="3575252" y="636099"/>
          <a:ext cx="1122025" cy="73439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altLang="zh-CN" sz="1200" b="1" kern="1200" dirty="0" smtClean="0">
              <a:latin typeface="Times New Roman" panose="02020603050405020304" pitchFamily="18" charset="0"/>
              <a:ea typeface="华文中宋" pitchFamily="2" charset="-122"/>
              <a:cs typeface="Times New Roman" panose="02020603050405020304" pitchFamily="18" charset="0"/>
            </a:rPr>
            <a:t>Combination-Case Test</a:t>
          </a:r>
          <a:endParaRPr lang="zh-CN" altLang="en-US" sz="1200" b="1" kern="1200" dirty="0">
            <a:latin typeface="Times New Roman" panose="02020603050405020304" pitchFamily="18" charset="0"/>
            <a:ea typeface="华文中宋" pitchFamily="2" charset="-122"/>
            <a:cs typeface="Times New Roman" panose="02020603050405020304" pitchFamily="18" charset="0"/>
          </a:endParaRPr>
        </a:p>
      </dsp:txBody>
      <dsp:txXfrm>
        <a:off x="3575252" y="636099"/>
        <a:ext cx="1122025" cy="448810"/>
      </dsp:txXfrm>
    </dsp:sp>
    <dsp:sp modelId="{527AE7BB-2A36-4210-AD89-A995C2A94FF8}">
      <dsp:nvSpPr>
        <dsp:cNvPr id="0" name=""/>
        <dsp:cNvSpPr/>
      </dsp:nvSpPr>
      <dsp:spPr>
        <a:xfrm>
          <a:off x="3837266" y="1087524"/>
          <a:ext cx="1122025" cy="16581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复杂几何</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组合工况</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多种功能</a:t>
          </a:r>
          <a:endParaRPr lang="zh-CN" altLang="en-US" sz="1200" kern="1200" dirty="0">
            <a:latin typeface="华文中宋" pitchFamily="2" charset="-122"/>
            <a:ea typeface="华文中宋" pitchFamily="2" charset="-122"/>
          </a:endParaRPr>
        </a:p>
      </dsp:txBody>
      <dsp:txXfrm>
        <a:off x="3870129" y="1120387"/>
        <a:ext cx="1056299" cy="1592411"/>
      </dsp:txXfrm>
    </dsp:sp>
    <dsp:sp modelId="{B01CD09C-4272-4B36-AEDE-3493D1B2BD62}">
      <dsp:nvSpPr>
        <dsp:cNvPr id="0" name=""/>
        <dsp:cNvSpPr/>
      </dsp:nvSpPr>
      <dsp:spPr>
        <a:xfrm rot="4899">
          <a:off x="4875423" y="722151"/>
          <a:ext cx="377668" cy="279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latin typeface="华文中宋" pitchFamily="2" charset="-122"/>
            <a:ea typeface="华文中宋" pitchFamily="2" charset="-122"/>
          </a:endParaRPr>
        </a:p>
      </dsp:txBody>
      <dsp:txXfrm>
        <a:off x="4875423" y="777961"/>
        <a:ext cx="293863" cy="167611"/>
      </dsp:txXfrm>
    </dsp:sp>
    <dsp:sp modelId="{FDD9DEEF-8B12-47E4-8396-A616508B447B}">
      <dsp:nvSpPr>
        <dsp:cNvPr id="0" name=""/>
        <dsp:cNvSpPr/>
      </dsp:nvSpPr>
      <dsp:spPr>
        <a:xfrm>
          <a:off x="5409859" y="638714"/>
          <a:ext cx="1122025" cy="734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en-US" altLang="zh-CN" sz="1100" b="1" kern="1200" dirty="0" smtClean="0">
              <a:solidFill>
                <a:srgbClr val="FFFF00"/>
              </a:solidFill>
              <a:latin typeface="Times New Roman" panose="02020603050405020304" pitchFamily="18" charset="0"/>
              <a:ea typeface="华文中宋" pitchFamily="2" charset="-122"/>
              <a:cs typeface="Times New Roman" panose="02020603050405020304" pitchFamily="18" charset="0"/>
            </a:rPr>
            <a:t>Comprehensive-Case Test</a:t>
          </a:r>
          <a:endParaRPr lang="zh-CN" altLang="en-US" sz="1100" b="1" kern="1200" dirty="0">
            <a:solidFill>
              <a:srgbClr val="FFFF00"/>
            </a:solidFill>
            <a:latin typeface="Times New Roman" panose="02020603050405020304" pitchFamily="18" charset="0"/>
            <a:ea typeface="华文中宋" pitchFamily="2" charset="-122"/>
            <a:cs typeface="Times New Roman" panose="02020603050405020304" pitchFamily="18" charset="0"/>
          </a:endParaRPr>
        </a:p>
      </dsp:txBody>
      <dsp:txXfrm>
        <a:off x="5409859" y="638714"/>
        <a:ext cx="1122025" cy="448810"/>
      </dsp:txXfrm>
    </dsp:sp>
    <dsp:sp modelId="{B73F9691-CB60-40C4-87D0-F4B5406B91A2}">
      <dsp:nvSpPr>
        <dsp:cNvPr id="0" name=""/>
        <dsp:cNvSpPr/>
      </dsp:nvSpPr>
      <dsp:spPr>
        <a:xfrm>
          <a:off x="5639672" y="1087524"/>
          <a:ext cx="1122025" cy="16581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组件系统</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堆芯系统</a:t>
          </a:r>
          <a:endParaRPr lang="zh-CN" altLang="en-US" sz="1200" kern="1200" dirty="0">
            <a:latin typeface="华文中宋" pitchFamily="2" charset="-122"/>
            <a:ea typeface="华文中宋" pitchFamily="2" charset="-122"/>
          </a:endParaRPr>
        </a:p>
      </dsp:txBody>
      <dsp:txXfrm>
        <a:off x="5672535" y="1120387"/>
        <a:ext cx="1056299" cy="1592411"/>
      </dsp:txXfrm>
    </dsp:sp>
    <dsp:sp modelId="{94A6FFB6-D436-426A-AA1C-D877490A783D}">
      <dsp:nvSpPr>
        <dsp:cNvPr id="0" name=""/>
        <dsp:cNvSpPr/>
      </dsp:nvSpPr>
      <dsp:spPr>
        <a:xfrm>
          <a:off x="6701980" y="723443"/>
          <a:ext cx="360601" cy="279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latin typeface="华文中宋" pitchFamily="2" charset="-122"/>
            <a:ea typeface="华文中宋" pitchFamily="2" charset="-122"/>
          </a:endParaRPr>
        </a:p>
      </dsp:txBody>
      <dsp:txXfrm>
        <a:off x="6701980" y="779313"/>
        <a:ext cx="276796" cy="167611"/>
      </dsp:txXfrm>
    </dsp:sp>
    <dsp:sp modelId="{BB6AF1CA-D14A-4A93-9C0C-AEA262B12E6B}">
      <dsp:nvSpPr>
        <dsp:cNvPr id="0" name=""/>
        <dsp:cNvSpPr/>
      </dsp:nvSpPr>
      <dsp:spPr>
        <a:xfrm>
          <a:off x="7212264" y="638714"/>
          <a:ext cx="1122025" cy="734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66725">
            <a:lnSpc>
              <a:spcPct val="90000"/>
            </a:lnSpc>
            <a:spcBef>
              <a:spcPct val="0"/>
            </a:spcBef>
            <a:spcAft>
              <a:spcPct val="35000"/>
            </a:spcAft>
          </a:pPr>
          <a:r>
            <a:rPr lang="en-US" altLang="zh-CN" sz="1050" b="1" kern="1200" dirty="0" smtClean="0">
              <a:solidFill>
                <a:srgbClr val="FFFF00"/>
              </a:solidFill>
              <a:latin typeface="Times New Roman" panose="02020603050405020304" pitchFamily="18" charset="0"/>
              <a:ea typeface="华文中宋" pitchFamily="2" charset="-122"/>
              <a:cs typeface="Times New Roman" panose="02020603050405020304" pitchFamily="18" charset="0"/>
            </a:rPr>
            <a:t>Engineering Verification Test</a:t>
          </a:r>
          <a:endParaRPr lang="zh-CN" altLang="en-US" sz="1050" b="1" kern="1200" dirty="0">
            <a:solidFill>
              <a:srgbClr val="FFFF00"/>
            </a:solidFill>
            <a:latin typeface="Times New Roman" panose="02020603050405020304" pitchFamily="18" charset="0"/>
            <a:ea typeface="华文中宋" pitchFamily="2" charset="-122"/>
            <a:cs typeface="Times New Roman" panose="02020603050405020304" pitchFamily="18" charset="0"/>
          </a:endParaRPr>
        </a:p>
      </dsp:txBody>
      <dsp:txXfrm>
        <a:off x="7212264" y="638714"/>
        <a:ext cx="1122025" cy="448810"/>
      </dsp:txXfrm>
    </dsp:sp>
    <dsp:sp modelId="{E807164C-A019-45B5-8860-7E092CCDA195}">
      <dsp:nvSpPr>
        <dsp:cNvPr id="0" name=""/>
        <dsp:cNvSpPr/>
      </dsp:nvSpPr>
      <dsp:spPr>
        <a:xfrm>
          <a:off x="7442077" y="1087524"/>
          <a:ext cx="1122025" cy="16581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核电厂模型</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实际工况</a:t>
          </a:r>
          <a:endParaRPr lang="zh-CN" altLang="en-US" sz="1200" kern="1200" dirty="0">
            <a:latin typeface="华文中宋" pitchFamily="2" charset="-122"/>
            <a:ea typeface="华文中宋" pitchFamily="2" charset="-122"/>
          </a:endParaRPr>
        </a:p>
        <a:p>
          <a:pPr marL="114300" lvl="1" indent="-114300" algn="l" defTabSz="533400">
            <a:lnSpc>
              <a:spcPct val="90000"/>
            </a:lnSpc>
            <a:spcBef>
              <a:spcPct val="0"/>
            </a:spcBef>
            <a:spcAft>
              <a:spcPct val="15000"/>
            </a:spcAft>
            <a:buChar char="••"/>
          </a:pPr>
          <a:r>
            <a:rPr lang="zh-CN" altLang="en-US" sz="1200" kern="1200" dirty="0" smtClean="0">
              <a:latin typeface="华文中宋" pitchFamily="2" charset="-122"/>
              <a:ea typeface="华文中宋" pitchFamily="2" charset="-122"/>
            </a:rPr>
            <a:t>系统联调等</a:t>
          </a:r>
          <a:endParaRPr lang="zh-CN" altLang="en-US" sz="1200" kern="1200" dirty="0">
            <a:latin typeface="华文中宋" pitchFamily="2" charset="-122"/>
            <a:ea typeface="华文中宋" pitchFamily="2" charset="-122"/>
          </a:endParaRPr>
        </a:p>
      </dsp:txBody>
      <dsp:txXfrm>
        <a:off x="7474940" y="1120387"/>
        <a:ext cx="1056299" cy="1592411"/>
      </dsp:txXfrm>
    </dsp:sp>
    <dsp:sp modelId="{39553A24-2937-49F5-A502-564EF78BF1CF}">
      <dsp:nvSpPr>
        <dsp:cNvPr id="0" name=""/>
        <dsp:cNvSpPr/>
      </dsp:nvSpPr>
      <dsp:spPr>
        <a:xfrm>
          <a:off x="8504385" y="723443"/>
          <a:ext cx="360601" cy="2793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latin typeface="华文中宋" pitchFamily="2" charset="-122"/>
            <a:ea typeface="华文中宋" pitchFamily="2" charset="-122"/>
          </a:endParaRPr>
        </a:p>
      </dsp:txBody>
      <dsp:txXfrm>
        <a:off x="8504385" y="779313"/>
        <a:ext cx="276796" cy="167611"/>
      </dsp:txXfrm>
    </dsp:sp>
    <dsp:sp modelId="{E71F523F-3F52-45D4-ADA3-E837B41ACA02}">
      <dsp:nvSpPr>
        <dsp:cNvPr id="0" name=""/>
        <dsp:cNvSpPr/>
      </dsp:nvSpPr>
      <dsp:spPr>
        <a:xfrm>
          <a:off x="9014670" y="638714"/>
          <a:ext cx="1122025" cy="734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zh-CN" altLang="en-US" sz="1700" kern="1200" dirty="0" smtClean="0"/>
            <a:t>。。。</a:t>
          </a:r>
          <a:endParaRPr lang="zh-CN" altLang="en-US" sz="1700" kern="1200" dirty="0"/>
        </a:p>
      </dsp:txBody>
      <dsp:txXfrm>
        <a:off x="9014670" y="638714"/>
        <a:ext cx="1122025" cy="448810"/>
      </dsp:txXfrm>
    </dsp:sp>
    <dsp:sp modelId="{F1BD2D06-EBBC-4EE8-BC0C-F45FAAFA2983}">
      <dsp:nvSpPr>
        <dsp:cNvPr id="0" name=""/>
        <dsp:cNvSpPr/>
      </dsp:nvSpPr>
      <dsp:spPr>
        <a:xfrm>
          <a:off x="9244482" y="1087524"/>
          <a:ext cx="1122025" cy="16581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endParaRPr lang="zh-CN" altLang="en-US" sz="1700" kern="1200" dirty="0"/>
        </a:p>
      </dsp:txBody>
      <dsp:txXfrm>
        <a:off x="9277345" y="1120387"/>
        <a:ext cx="1056299" cy="15924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58334-BB7B-4C72-844D-C47BCE08E9AA}">
      <dsp:nvSpPr>
        <dsp:cNvPr id="0" name=""/>
        <dsp:cNvSpPr/>
      </dsp:nvSpPr>
      <dsp:spPr>
        <a:xfrm>
          <a:off x="267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Requirement Analysis</a:t>
          </a:r>
          <a:endParaRPr lang="zh-CN" altLang="en-US" sz="1050" kern="1200" dirty="0"/>
        </a:p>
      </dsp:txBody>
      <dsp:txXfrm>
        <a:off x="17243" y="1583548"/>
        <a:ext cx="799883" cy="468275"/>
      </dsp:txXfrm>
    </dsp:sp>
    <dsp:sp modelId="{C9F27425-C382-4E4D-BFDF-44F576BB5F4D}">
      <dsp:nvSpPr>
        <dsp:cNvPr id="0" name=""/>
        <dsp:cNvSpPr/>
      </dsp:nvSpPr>
      <dsp:spPr>
        <a:xfrm>
          <a:off x="91459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914598" y="1756006"/>
        <a:ext cx="123026" cy="123359"/>
      </dsp:txXfrm>
    </dsp:sp>
    <dsp:sp modelId="{322867BE-393A-42D9-AE8F-B53B8A015401}">
      <dsp:nvSpPr>
        <dsp:cNvPr id="0" name=""/>
        <dsp:cNvSpPr/>
      </dsp:nvSpPr>
      <dsp:spPr>
        <a:xfrm>
          <a:off x="1163304"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Theory Manual</a:t>
          </a:r>
          <a:endParaRPr lang="zh-CN" altLang="en-US" sz="1050" kern="1200" dirty="0"/>
        </a:p>
      </dsp:txBody>
      <dsp:txXfrm>
        <a:off x="1177873" y="1583548"/>
        <a:ext cx="799883" cy="468275"/>
      </dsp:txXfrm>
    </dsp:sp>
    <dsp:sp modelId="{6274690D-5209-458F-AE78-B7CFB0D051B8}">
      <dsp:nvSpPr>
        <dsp:cNvPr id="0" name=""/>
        <dsp:cNvSpPr/>
      </dsp:nvSpPr>
      <dsp:spPr>
        <a:xfrm>
          <a:off x="2075228"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2075228" y="1756006"/>
        <a:ext cx="123026" cy="123359"/>
      </dsp:txXfrm>
    </dsp:sp>
    <dsp:sp modelId="{14B80434-1B50-40A8-9B14-32EF48D3831F}">
      <dsp:nvSpPr>
        <dsp:cNvPr id="0" name=""/>
        <dsp:cNvSpPr/>
      </dsp:nvSpPr>
      <dsp:spPr>
        <a:xfrm>
          <a:off x="2323935"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altLang="zh-CN" sz="1050" kern="1200" dirty="0" smtClean="0">
              <a:latin typeface="Times New Roman" panose="02020603050405020304" pitchFamily="18" charset="0"/>
              <a:cs typeface="Times New Roman" panose="02020603050405020304" pitchFamily="18" charset="0"/>
            </a:rPr>
            <a:t>Software Design</a:t>
          </a:r>
          <a:endParaRPr lang="zh-CN" altLang="en-US" sz="1050" kern="1200" dirty="0"/>
        </a:p>
      </dsp:txBody>
      <dsp:txXfrm>
        <a:off x="2338504" y="1583548"/>
        <a:ext cx="799883" cy="468275"/>
      </dsp:txXfrm>
    </dsp:sp>
    <dsp:sp modelId="{6BD18786-9007-4E6F-AA06-567D97116E0E}">
      <dsp:nvSpPr>
        <dsp:cNvPr id="0" name=""/>
        <dsp:cNvSpPr/>
      </dsp:nvSpPr>
      <dsp:spPr>
        <a:xfrm>
          <a:off x="3235859"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235859" y="1756006"/>
        <a:ext cx="123026" cy="123359"/>
      </dsp:txXfrm>
    </dsp:sp>
    <dsp:sp modelId="{C8351467-9099-4D83-A962-7EB93FC2709C}">
      <dsp:nvSpPr>
        <dsp:cNvPr id="0" name=""/>
        <dsp:cNvSpPr/>
      </dsp:nvSpPr>
      <dsp:spPr>
        <a:xfrm>
          <a:off x="3484565" y="1568979"/>
          <a:ext cx="829021" cy="497413"/>
        </a:xfrm>
        <a:prstGeom prst="roundRect">
          <a:avLst>
            <a:gd name="adj" fmla="val 1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Coding</a:t>
          </a:r>
          <a:endParaRPr lang="zh-CN" altLang="en-US" sz="1100" kern="1200" dirty="0"/>
        </a:p>
      </dsp:txBody>
      <dsp:txXfrm>
        <a:off x="3499134" y="1583548"/>
        <a:ext cx="799883" cy="468275"/>
      </dsp:txXfrm>
    </dsp:sp>
    <dsp:sp modelId="{DBA75144-887E-4B5A-9E4C-8F49803F7A3E}">
      <dsp:nvSpPr>
        <dsp:cNvPr id="0" name=""/>
        <dsp:cNvSpPr/>
      </dsp:nvSpPr>
      <dsp:spPr>
        <a:xfrm>
          <a:off x="4396489" y="1714887"/>
          <a:ext cx="175752" cy="205597"/>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4396489" y="1756006"/>
        <a:ext cx="123026" cy="123359"/>
      </dsp:txXfrm>
    </dsp:sp>
    <dsp:sp modelId="{F1DA6100-D073-4EED-A81A-669E6D7C70CE}">
      <dsp:nvSpPr>
        <dsp:cNvPr id="0" name=""/>
        <dsp:cNvSpPr/>
      </dsp:nvSpPr>
      <dsp:spPr>
        <a:xfrm>
          <a:off x="4645195" y="1568979"/>
          <a:ext cx="829021" cy="497413"/>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Testing</a:t>
          </a:r>
          <a:endParaRPr lang="zh-CN" altLang="en-US" sz="1100" kern="1200" dirty="0"/>
        </a:p>
      </dsp:txBody>
      <dsp:txXfrm>
        <a:off x="4659764" y="1583548"/>
        <a:ext cx="799883" cy="4682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83953-D018-4503-A7DB-01AB99BD8D26}">
      <dsp:nvSpPr>
        <dsp:cNvPr id="0" name=""/>
        <dsp:cNvSpPr/>
      </dsp:nvSpPr>
      <dsp:spPr>
        <a:xfrm>
          <a:off x="0" y="0"/>
          <a:ext cx="2509478" cy="46703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altLang="zh-CN" sz="1600" b="1" kern="1200" dirty="0" smtClean="0">
              <a:latin typeface="Times New Roman" panose="02020603050405020304" pitchFamily="18" charset="0"/>
              <a:ea typeface="华文中宋" pitchFamily="2" charset="-122"/>
              <a:cs typeface="Times New Roman" panose="02020603050405020304" pitchFamily="18" charset="0"/>
            </a:rPr>
            <a:t>Test Plan</a:t>
          </a:r>
          <a:endParaRPr lang="zh-CN" altLang="en-US" sz="1600" b="1" kern="1200" dirty="0">
            <a:latin typeface="Times New Roman" panose="02020603050405020304" pitchFamily="18" charset="0"/>
            <a:ea typeface="华文中宋" pitchFamily="2" charset="-122"/>
            <a:cs typeface="Times New Roman" panose="02020603050405020304" pitchFamily="18" charset="0"/>
          </a:endParaRPr>
        </a:p>
      </dsp:txBody>
      <dsp:txXfrm>
        <a:off x="13679" y="13679"/>
        <a:ext cx="2005508" cy="439679"/>
      </dsp:txXfrm>
    </dsp:sp>
    <dsp:sp modelId="{AD83B5C4-4BE8-415C-AA2B-DCDBF331B9DE}">
      <dsp:nvSpPr>
        <dsp:cNvPr id="0" name=""/>
        <dsp:cNvSpPr/>
      </dsp:nvSpPr>
      <dsp:spPr>
        <a:xfrm>
          <a:off x="221424" y="544877"/>
          <a:ext cx="2509478" cy="467037"/>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altLang="zh-CN" sz="1600" b="1" kern="1200" dirty="0" smtClean="0">
              <a:latin typeface="Times New Roman" panose="02020603050405020304" pitchFamily="18" charset="0"/>
              <a:ea typeface="华文中宋" pitchFamily="2" charset="-122"/>
              <a:cs typeface="Times New Roman" panose="02020603050405020304" pitchFamily="18" charset="0"/>
            </a:rPr>
            <a:t>Test Matrix</a:t>
          </a:r>
          <a:endParaRPr lang="zh-CN" altLang="en-US" sz="1600" b="1" kern="1200" dirty="0">
            <a:latin typeface="Times New Roman" panose="02020603050405020304" pitchFamily="18" charset="0"/>
            <a:ea typeface="华文中宋" pitchFamily="2" charset="-122"/>
            <a:cs typeface="Times New Roman" panose="02020603050405020304" pitchFamily="18" charset="0"/>
          </a:endParaRPr>
        </a:p>
      </dsp:txBody>
      <dsp:txXfrm>
        <a:off x="235103" y="558556"/>
        <a:ext cx="1957121" cy="439679"/>
      </dsp:txXfrm>
    </dsp:sp>
    <dsp:sp modelId="{43BC55BB-24CF-4A58-BC97-A63047968872}">
      <dsp:nvSpPr>
        <dsp:cNvPr id="0" name=""/>
        <dsp:cNvSpPr/>
      </dsp:nvSpPr>
      <dsp:spPr>
        <a:xfrm>
          <a:off x="442849" y="1089754"/>
          <a:ext cx="2509478" cy="467037"/>
        </a:xfrm>
        <a:prstGeom prst="roundRect">
          <a:avLst>
            <a:gd name="adj" fmla="val 1000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altLang="zh-CN" sz="1600" b="1" kern="1200" dirty="0" smtClean="0">
              <a:solidFill>
                <a:schemeClr val="tx1"/>
              </a:solidFill>
              <a:latin typeface="Times New Roman" panose="02020603050405020304" pitchFamily="18" charset="0"/>
              <a:ea typeface="华文中宋" pitchFamily="2" charset="-122"/>
              <a:cs typeface="Times New Roman" panose="02020603050405020304" pitchFamily="18" charset="0"/>
            </a:rPr>
            <a:t>Test Report</a:t>
          </a:r>
          <a:endParaRPr lang="zh-CN" altLang="en-US" sz="1600" b="1" kern="1200" dirty="0">
            <a:solidFill>
              <a:schemeClr val="tx1"/>
            </a:solidFill>
            <a:latin typeface="Times New Roman" panose="02020603050405020304" pitchFamily="18" charset="0"/>
            <a:ea typeface="华文中宋" pitchFamily="2" charset="-122"/>
            <a:cs typeface="Times New Roman" panose="02020603050405020304" pitchFamily="18" charset="0"/>
          </a:endParaRPr>
        </a:p>
      </dsp:txBody>
      <dsp:txXfrm>
        <a:off x="456528" y="1103433"/>
        <a:ext cx="1957121" cy="439679"/>
      </dsp:txXfrm>
    </dsp:sp>
    <dsp:sp modelId="{3D8AF717-D260-460F-A4F4-C93E80D49086}">
      <dsp:nvSpPr>
        <dsp:cNvPr id="0" name=""/>
        <dsp:cNvSpPr/>
      </dsp:nvSpPr>
      <dsp:spPr>
        <a:xfrm>
          <a:off x="2205904" y="354170"/>
          <a:ext cx="303574" cy="303574"/>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b="1" kern="1200">
            <a:latin typeface="Times New Roman" panose="02020603050405020304" pitchFamily="18" charset="0"/>
            <a:ea typeface="华文中宋" pitchFamily="2" charset="-122"/>
            <a:cs typeface="Times New Roman" panose="02020603050405020304" pitchFamily="18" charset="0"/>
          </a:endParaRPr>
        </a:p>
      </dsp:txBody>
      <dsp:txXfrm>
        <a:off x="2274208" y="354170"/>
        <a:ext cx="166966" cy="228439"/>
      </dsp:txXfrm>
    </dsp:sp>
    <dsp:sp modelId="{3A9BC22E-7A52-4DC2-8068-EEC28EE2451E}">
      <dsp:nvSpPr>
        <dsp:cNvPr id="0" name=""/>
        <dsp:cNvSpPr/>
      </dsp:nvSpPr>
      <dsp:spPr>
        <a:xfrm>
          <a:off x="2427328" y="895933"/>
          <a:ext cx="303574" cy="303574"/>
        </a:xfrm>
        <a:prstGeom prst="downArrow">
          <a:avLst>
            <a:gd name="adj1" fmla="val 55000"/>
            <a:gd name="adj2" fmla="val 45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b="1" kern="1200">
            <a:latin typeface="Times New Roman" panose="02020603050405020304" pitchFamily="18" charset="0"/>
            <a:ea typeface="华文中宋" pitchFamily="2" charset="-122"/>
            <a:cs typeface="Times New Roman" panose="02020603050405020304" pitchFamily="18" charset="0"/>
          </a:endParaRPr>
        </a:p>
      </dsp:txBody>
      <dsp:txXfrm>
        <a:off x="2495632" y="895933"/>
        <a:ext cx="166966" cy="2284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F8D9C-4DCE-4DFE-86EE-C88E77E8C204}">
      <dsp:nvSpPr>
        <dsp:cNvPr id="0" name=""/>
        <dsp:cNvSpPr/>
      </dsp:nvSpPr>
      <dsp:spPr>
        <a:xfrm>
          <a:off x="2449976" y="1685729"/>
          <a:ext cx="242313" cy="2618850"/>
        </a:xfrm>
        <a:custGeom>
          <a:avLst/>
          <a:gdLst/>
          <a:ahLst/>
          <a:cxnLst/>
          <a:rect l="0" t="0" r="0" b="0"/>
          <a:pathLst>
            <a:path>
              <a:moveTo>
                <a:pt x="0" y="0"/>
              </a:moveTo>
              <a:lnTo>
                <a:pt x="0" y="2618850"/>
              </a:lnTo>
              <a:lnTo>
                <a:pt x="242313" y="261885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9BA130-4C86-4F49-827E-04BD53B38325}">
      <dsp:nvSpPr>
        <dsp:cNvPr id="0" name=""/>
        <dsp:cNvSpPr/>
      </dsp:nvSpPr>
      <dsp:spPr>
        <a:xfrm>
          <a:off x="2449976" y="1685729"/>
          <a:ext cx="242313" cy="1629816"/>
        </a:xfrm>
        <a:custGeom>
          <a:avLst/>
          <a:gdLst/>
          <a:ahLst/>
          <a:cxnLst/>
          <a:rect l="0" t="0" r="0" b="0"/>
          <a:pathLst>
            <a:path>
              <a:moveTo>
                <a:pt x="0" y="0"/>
              </a:moveTo>
              <a:lnTo>
                <a:pt x="0" y="1629816"/>
              </a:lnTo>
              <a:lnTo>
                <a:pt x="242313" y="16298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709FC5-9577-43F9-ACF2-B987693565E6}">
      <dsp:nvSpPr>
        <dsp:cNvPr id="0" name=""/>
        <dsp:cNvSpPr/>
      </dsp:nvSpPr>
      <dsp:spPr>
        <a:xfrm>
          <a:off x="2449976" y="1685729"/>
          <a:ext cx="242313" cy="640782"/>
        </a:xfrm>
        <a:custGeom>
          <a:avLst/>
          <a:gdLst/>
          <a:ahLst/>
          <a:cxnLst/>
          <a:rect l="0" t="0" r="0" b="0"/>
          <a:pathLst>
            <a:path>
              <a:moveTo>
                <a:pt x="0" y="0"/>
              </a:moveTo>
              <a:lnTo>
                <a:pt x="0" y="640782"/>
              </a:lnTo>
              <a:lnTo>
                <a:pt x="242313" y="64078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59D6F8-42B7-44F9-81D1-12FE4F6156F4}">
      <dsp:nvSpPr>
        <dsp:cNvPr id="0" name=""/>
        <dsp:cNvSpPr/>
      </dsp:nvSpPr>
      <dsp:spPr>
        <a:xfrm>
          <a:off x="2142167" y="696695"/>
          <a:ext cx="953978" cy="292531"/>
        </a:xfrm>
        <a:custGeom>
          <a:avLst/>
          <a:gdLst/>
          <a:ahLst/>
          <a:cxnLst/>
          <a:rect l="0" t="0" r="0" b="0"/>
          <a:pathLst>
            <a:path>
              <a:moveTo>
                <a:pt x="0" y="0"/>
              </a:moveTo>
              <a:lnTo>
                <a:pt x="0" y="146265"/>
              </a:lnTo>
              <a:lnTo>
                <a:pt x="953978" y="146265"/>
              </a:lnTo>
              <a:lnTo>
                <a:pt x="953978" y="2925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4AC290-69E3-48E2-B186-701F0B7F4092}">
      <dsp:nvSpPr>
        <dsp:cNvPr id="0" name=""/>
        <dsp:cNvSpPr/>
      </dsp:nvSpPr>
      <dsp:spPr>
        <a:xfrm>
          <a:off x="1188189" y="696695"/>
          <a:ext cx="953978" cy="292531"/>
        </a:xfrm>
        <a:custGeom>
          <a:avLst/>
          <a:gdLst/>
          <a:ahLst/>
          <a:cxnLst/>
          <a:rect l="0" t="0" r="0" b="0"/>
          <a:pathLst>
            <a:path>
              <a:moveTo>
                <a:pt x="953978" y="0"/>
              </a:moveTo>
              <a:lnTo>
                <a:pt x="953978" y="146265"/>
              </a:lnTo>
              <a:lnTo>
                <a:pt x="0" y="146265"/>
              </a:lnTo>
              <a:lnTo>
                <a:pt x="0" y="2925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3953D9-28AA-4E3C-880B-5F037965D1F4}">
      <dsp:nvSpPr>
        <dsp:cNvPr id="0" name=""/>
        <dsp:cNvSpPr/>
      </dsp:nvSpPr>
      <dsp:spPr>
        <a:xfrm>
          <a:off x="340552" y="192"/>
          <a:ext cx="3603231" cy="69650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t>中子输运求解方法</a:t>
          </a:r>
          <a:endParaRPr lang="zh-CN" altLang="en-US" sz="2800" kern="1200" dirty="0"/>
        </a:p>
      </dsp:txBody>
      <dsp:txXfrm>
        <a:off x="340552" y="192"/>
        <a:ext cx="3603231" cy="696502"/>
      </dsp:txXfrm>
    </dsp:sp>
    <dsp:sp modelId="{A1E4163D-BFC2-4013-891F-8BA2A6BA66B9}">
      <dsp:nvSpPr>
        <dsp:cNvPr id="0" name=""/>
        <dsp:cNvSpPr/>
      </dsp:nvSpPr>
      <dsp:spPr>
        <a:xfrm>
          <a:off x="380475" y="989226"/>
          <a:ext cx="1615426" cy="69650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t>确定论方法</a:t>
          </a:r>
          <a:endParaRPr lang="zh-CN" altLang="en-US" sz="2000" kern="1200" dirty="0"/>
        </a:p>
      </dsp:txBody>
      <dsp:txXfrm>
        <a:off x="380475" y="989226"/>
        <a:ext cx="1615426" cy="696502"/>
      </dsp:txXfrm>
    </dsp:sp>
    <dsp:sp modelId="{892BBE72-17B8-493D-8B47-24EC3E2B12A5}">
      <dsp:nvSpPr>
        <dsp:cNvPr id="0" name=""/>
        <dsp:cNvSpPr/>
      </dsp:nvSpPr>
      <dsp:spPr>
        <a:xfrm>
          <a:off x="2288433" y="989226"/>
          <a:ext cx="1615426" cy="69650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t>蒙卡特罗方法</a:t>
          </a:r>
          <a:endParaRPr lang="zh-CN" altLang="en-US" sz="2000" kern="1200" dirty="0"/>
        </a:p>
      </dsp:txBody>
      <dsp:txXfrm>
        <a:off x="2288433" y="989226"/>
        <a:ext cx="1615426" cy="696502"/>
      </dsp:txXfrm>
    </dsp:sp>
    <dsp:sp modelId="{68C34942-E451-4623-810D-434CEF07273C}">
      <dsp:nvSpPr>
        <dsp:cNvPr id="0" name=""/>
        <dsp:cNvSpPr/>
      </dsp:nvSpPr>
      <dsp:spPr>
        <a:xfrm>
          <a:off x="2692290" y="1978260"/>
          <a:ext cx="1615426" cy="6965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0" kern="1200" dirty="0" smtClean="0"/>
            <a:t>几何通用性强</a:t>
          </a:r>
          <a:endParaRPr lang="zh-CN" altLang="en-US" sz="1600" kern="1200" dirty="0"/>
        </a:p>
      </dsp:txBody>
      <dsp:txXfrm>
        <a:off x="2692290" y="1978260"/>
        <a:ext cx="1615426" cy="696502"/>
      </dsp:txXfrm>
    </dsp:sp>
    <dsp:sp modelId="{02429A45-6F90-46A6-B6E7-AC8567EE1C3B}">
      <dsp:nvSpPr>
        <dsp:cNvPr id="0" name=""/>
        <dsp:cNvSpPr/>
      </dsp:nvSpPr>
      <dsp:spPr>
        <a:xfrm>
          <a:off x="2692290" y="2967293"/>
          <a:ext cx="1615426" cy="6965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0" kern="1200" dirty="0" smtClean="0"/>
            <a:t>适应复杂能谱</a:t>
          </a:r>
          <a:endParaRPr lang="en-US" altLang="zh-CN" sz="1600" b="0" kern="1200" dirty="0" smtClean="0"/>
        </a:p>
      </dsp:txBody>
      <dsp:txXfrm>
        <a:off x="2692290" y="2967293"/>
        <a:ext cx="1615426" cy="696502"/>
      </dsp:txXfrm>
    </dsp:sp>
    <dsp:sp modelId="{898EB0F5-0302-4CBC-8D8C-19BB5E1D751E}">
      <dsp:nvSpPr>
        <dsp:cNvPr id="0" name=""/>
        <dsp:cNvSpPr/>
      </dsp:nvSpPr>
      <dsp:spPr>
        <a:xfrm>
          <a:off x="2692290" y="3956327"/>
          <a:ext cx="1615426" cy="6965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易于并行计算</a:t>
          </a:r>
          <a:endParaRPr lang="en-US" altLang="zh-CN" sz="1600" b="0" kern="1200" dirty="0" smtClean="0"/>
        </a:p>
      </dsp:txBody>
      <dsp:txXfrm>
        <a:off x="2692290" y="3956327"/>
        <a:ext cx="1615426" cy="6965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005BB-8A3A-4A36-BBAC-37E98DC593BF}">
      <dsp:nvSpPr>
        <dsp:cNvPr id="0" name=""/>
        <dsp:cNvSpPr/>
      </dsp:nvSpPr>
      <dsp:spPr>
        <a:xfrm>
          <a:off x="1588252" y="164812"/>
          <a:ext cx="3270897" cy="1135939"/>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873B5-A372-4265-8F56-DB8DF900FD3A}">
      <dsp:nvSpPr>
        <dsp:cNvPr id="0" name=""/>
        <dsp:cNvSpPr/>
      </dsp:nvSpPr>
      <dsp:spPr>
        <a:xfrm>
          <a:off x="2923399" y="2888471"/>
          <a:ext cx="633894" cy="405692"/>
        </a:xfrm>
        <a:prstGeom prst="down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974BB-5DC0-4C80-AA26-2DFC3AA4D616}">
      <dsp:nvSpPr>
        <dsp:cNvPr id="0" name=""/>
        <dsp:cNvSpPr/>
      </dsp:nvSpPr>
      <dsp:spPr>
        <a:xfrm>
          <a:off x="1684269" y="3296253"/>
          <a:ext cx="3042695" cy="760673"/>
        </a:xfrm>
        <a:prstGeom prst="rect">
          <a:avLst/>
        </a:prstGeom>
        <a:solidFill>
          <a:srgbClr val="FFC000"/>
        </a:solid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zh-CN" altLang="en-US" sz="2300" kern="1200" dirty="0" smtClean="0"/>
            <a:t>反应堆蒙卡分析工具</a:t>
          </a:r>
          <a:endParaRPr lang="zh-CN" altLang="en-US" sz="2300" kern="1200" dirty="0"/>
        </a:p>
      </dsp:txBody>
      <dsp:txXfrm>
        <a:off x="1684269" y="3296253"/>
        <a:ext cx="3042695" cy="760673"/>
      </dsp:txXfrm>
    </dsp:sp>
    <dsp:sp modelId="{9A159CDB-1A20-44E2-9139-CD7EBE1E2D79}">
      <dsp:nvSpPr>
        <dsp:cNvPr id="0" name=""/>
        <dsp:cNvSpPr/>
      </dsp:nvSpPr>
      <dsp:spPr>
        <a:xfrm>
          <a:off x="2777439" y="1388483"/>
          <a:ext cx="1141010" cy="114101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kern="1200" dirty="0" smtClean="0"/>
            <a:t>高性能计算技术发展</a:t>
          </a:r>
          <a:endParaRPr lang="zh-CN" altLang="en-US" sz="1700" kern="1200" dirty="0"/>
        </a:p>
      </dsp:txBody>
      <dsp:txXfrm>
        <a:off x="2944536" y="1555580"/>
        <a:ext cx="806816" cy="806816"/>
      </dsp:txXfrm>
    </dsp:sp>
    <dsp:sp modelId="{16666328-A8D6-45B9-8D12-2B8A50070CCC}">
      <dsp:nvSpPr>
        <dsp:cNvPr id="0" name=""/>
        <dsp:cNvSpPr/>
      </dsp:nvSpPr>
      <dsp:spPr>
        <a:xfrm>
          <a:off x="1960982" y="532471"/>
          <a:ext cx="1141010" cy="1141010"/>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kern="1200" dirty="0" smtClean="0"/>
            <a:t>更安全更经济要求</a:t>
          </a:r>
          <a:endParaRPr lang="zh-CN" altLang="en-US" sz="1700" kern="1200" dirty="0"/>
        </a:p>
      </dsp:txBody>
      <dsp:txXfrm>
        <a:off x="2128079" y="699568"/>
        <a:ext cx="806816" cy="806816"/>
      </dsp:txXfrm>
    </dsp:sp>
    <dsp:sp modelId="{D362EE67-AB3B-4569-B3FD-9E859479FD71}">
      <dsp:nvSpPr>
        <dsp:cNvPr id="0" name=""/>
        <dsp:cNvSpPr/>
      </dsp:nvSpPr>
      <dsp:spPr>
        <a:xfrm>
          <a:off x="3127349" y="256600"/>
          <a:ext cx="1141010" cy="1141010"/>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kern="1200" dirty="0" smtClean="0"/>
            <a:t>新型及特殊核能系统</a:t>
          </a:r>
          <a:endParaRPr lang="zh-CN" altLang="en-US" sz="1700" kern="1200" dirty="0"/>
        </a:p>
      </dsp:txBody>
      <dsp:txXfrm>
        <a:off x="3294446" y="423697"/>
        <a:ext cx="806816" cy="806816"/>
      </dsp:txXfrm>
    </dsp:sp>
    <dsp:sp modelId="{7EDF0EEB-0DF6-4C2E-B948-1739C43DE236}">
      <dsp:nvSpPr>
        <dsp:cNvPr id="0" name=""/>
        <dsp:cNvSpPr/>
      </dsp:nvSpPr>
      <dsp:spPr>
        <a:xfrm>
          <a:off x="1453866" y="25355"/>
          <a:ext cx="3549811" cy="2839848"/>
        </a:xfrm>
        <a:prstGeom prst="funnel">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1">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4"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49C072-ECFA-4838-893E-D117304947C9}" type="datetimeFigureOut">
              <a:rPr lang="zh-CN" altLang="en-US" smtClean="0"/>
              <a:t>2016/9/22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F1B903-769E-4B9C-ADD6-8419FCAEA384}" type="slidenum">
              <a:rPr lang="zh-CN" altLang="en-US" smtClean="0"/>
              <a:t>‹#›</a:t>
            </a:fld>
            <a:endParaRPr lang="zh-CN" altLang="en-US"/>
          </a:p>
        </p:txBody>
      </p:sp>
    </p:spTree>
    <p:extLst>
      <p:ext uri="{BB962C8B-B14F-4D97-AF65-F5344CB8AC3E}">
        <p14:creationId xmlns:p14="http://schemas.microsoft.com/office/powerpoint/2010/main" val="209796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677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57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152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7958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5150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467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9811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6296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2332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9795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948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8067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9093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1258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2067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3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6551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6613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0605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194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8498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466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1182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4512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6972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6983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3248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中文标题子标题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
        <p:nvSpPr>
          <p:cNvPr id="4" name="文本占位符 3"/>
          <p:cNvSpPr>
            <a:spLocks noGrp="1"/>
          </p:cNvSpPr>
          <p:nvPr>
            <p:ph type="body" sz="quarter" idx="10" hasCustomPrompt="1"/>
          </p:nvPr>
        </p:nvSpPr>
        <p:spPr>
          <a:xfrm>
            <a:off x="317271" y="836712"/>
            <a:ext cx="8503201" cy="504000"/>
          </a:xfrm>
        </p:spPr>
        <p:txBody>
          <a:bodyPr anchor="ctr"/>
          <a:lstStyle>
            <a:lvl1pPr algn="ctr">
              <a:buNone/>
              <a:defRPr sz="2400">
                <a:latin typeface="Times New Roman" panose="02020603050405020304" pitchFamily="18" charset="0"/>
                <a:ea typeface="华文楷体" pitchFamily="2" charset="-122"/>
                <a:cs typeface="Times New Roman" panose="02020603050405020304" pitchFamily="18" charset="0"/>
              </a:defRPr>
            </a:lvl1pPr>
          </a:lstStyle>
          <a:p>
            <a:pPr lvl="0"/>
            <a:r>
              <a:rPr lang="zh-CN" altLang="en-US" dirty="0" smtClean="0"/>
              <a:t>单击此处编辑小标题</a:t>
            </a:r>
          </a:p>
        </p:txBody>
      </p:sp>
      <p:sp>
        <p:nvSpPr>
          <p:cNvPr id="6" name="内容占位符 5"/>
          <p:cNvSpPr>
            <a:spLocks noGrp="1"/>
          </p:cNvSpPr>
          <p:nvPr>
            <p:ph sz="quarter" idx="11"/>
          </p:nvPr>
        </p:nvSpPr>
        <p:spPr>
          <a:xfrm>
            <a:off x="317270" y="1556792"/>
            <a:ext cx="8503201" cy="4824536"/>
          </a:xfrm>
        </p:spPr>
        <p:txBody>
          <a:bodyPr/>
          <a:lstStyle>
            <a:lvl1pPr>
              <a:defRPr sz="2200"/>
            </a:lvl1pPr>
            <a:lvl2pPr>
              <a:defRPr sz="2000"/>
            </a:lvl2pPr>
            <a:lvl3pPr>
              <a:defRPr sz="1800"/>
            </a:lvl3pPr>
            <a:lvl4pPr>
              <a:defRPr sz="1600"/>
            </a:lvl4pPr>
            <a:lvl5pPr>
              <a:defRPr sz="14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extLst>
      <p:ext uri="{BB962C8B-B14F-4D97-AF65-F5344CB8AC3E}">
        <p14:creationId xmlns:p14="http://schemas.microsoft.com/office/powerpoint/2010/main" val="17393480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524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832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281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593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313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70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71330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669536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2016/9/22</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931062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9.pn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0.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1.png"/><Relationship Id="rId7" Type="http://schemas.openxmlformats.org/officeDocument/2006/relationships/diagramQuickStyle" Target="../diagrams/quickStyle2.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2.pn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5.png"/><Relationship Id="rId4" Type="http://schemas.openxmlformats.org/officeDocument/2006/relationships/diagramLayout" Target="../diagrams/layout3.xml"/><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58.png"/><Relationship Id="rId3" Type="http://schemas.openxmlformats.org/officeDocument/2006/relationships/diagramData" Target="../diagrams/data5.xml"/><Relationship Id="rId21" Type="http://schemas.openxmlformats.org/officeDocument/2006/relationships/image" Target="../media/image61.png"/><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3.jpeg"/><Relationship Id="rId16" Type="http://schemas.openxmlformats.org/officeDocument/2006/relationships/diagramColors" Target="../diagrams/colors7.xml"/><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image" Target="../media/image59.png"/><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23.xml"/><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tiff"/><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86.wmf"/><Relationship Id="rId3" Type="http://schemas.openxmlformats.org/officeDocument/2006/relationships/image" Target="../media/image3.jpeg"/><Relationship Id="rId7" Type="http://schemas.openxmlformats.org/officeDocument/2006/relationships/image" Target="../media/image88.jpeg"/><Relationship Id="rId12"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3.wmf"/><Relationship Id="rId11" Type="http://schemas.openxmlformats.org/officeDocument/2006/relationships/image" Target="../media/image85.wmf"/><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87.wmf"/><Relationship Id="rId9" Type="http://schemas.openxmlformats.org/officeDocument/2006/relationships/image" Target="../media/image84.wmf"/></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3.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92.wmf"/><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image" Target="../media/image3.jpeg"/><Relationship Id="rId7" Type="http://schemas.openxmlformats.org/officeDocument/2006/relationships/image" Target="../media/image75.png"/><Relationship Id="rId12"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96.png"/><Relationship Id="rId15" Type="http://schemas.openxmlformats.org/officeDocument/2006/relationships/image" Target="../media/image94.emf"/><Relationship Id="rId10" Type="http://schemas.openxmlformats.org/officeDocument/2006/relationships/image" Target="../media/image45.png"/><Relationship Id="rId4" Type="http://schemas.openxmlformats.org/officeDocument/2006/relationships/image" Target="../media/image95.png"/><Relationship Id="rId9" Type="http://schemas.openxmlformats.org/officeDocument/2006/relationships/image" Target="../media/image99.png"/><Relationship Id="rId1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3.jpeg"/><Relationship Id="rId7" Type="http://schemas.openxmlformats.org/officeDocument/2006/relationships/image" Target="../media/image103.emf"/><Relationship Id="rId12" Type="http://schemas.openxmlformats.org/officeDocument/2006/relationships/image" Target="../media/image108.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Microsoft_Visio_2003-2010___7711.vsd"/><Relationship Id="rId11" Type="http://schemas.openxmlformats.org/officeDocument/2006/relationships/image" Target="../media/image107.png"/><Relationship Id="rId5" Type="http://schemas.openxmlformats.org/officeDocument/2006/relationships/oleObject" Target="../embeddings/oleObject8.bin"/><Relationship Id="rId10" Type="http://schemas.openxmlformats.org/officeDocument/2006/relationships/image" Target="../media/image106.png"/><Relationship Id="rId4" Type="http://schemas.openxmlformats.org/officeDocument/2006/relationships/image" Target="../media/image104.emf"/><Relationship Id="rId9"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image" Target="../media/image111.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image" Target="../media/image3.jpeg"/><Relationship Id="rId16" Type="http://schemas.openxmlformats.org/officeDocument/2006/relationships/diagramColors" Target="../diagrams/colors10.xml"/><Relationship Id="rId1" Type="http://schemas.openxmlformats.org/officeDocument/2006/relationships/slideLayout" Target="../slideLayouts/slideLayout23.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4.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3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3.jpeg"/><Relationship Id="rId1" Type="http://schemas.openxmlformats.org/officeDocument/2006/relationships/slideLayout" Target="../slideLayouts/slideLayout23.xml"/><Relationship Id="rId4" Type="http://schemas.openxmlformats.org/officeDocument/2006/relationships/image" Target="../media/image120.emf"/></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6" Type="http://schemas.openxmlformats.org/officeDocument/2006/relationships/image" Target="../media/image144.png"/><Relationship Id="rId21" Type="http://schemas.openxmlformats.org/officeDocument/2006/relationships/image" Target="../media/image139.png"/><Relationship Id="rId42" Type="http://schemas.openxmlformats.org/officeDocument/2006/relationships/image" Target="../media/image160.png"/><Relationship Id="rId47" Type="http://schemas.openxmlformats.org/officeDocument/2006/relationships/image" Target="../media/image165.png"/><Relationship Id="rId63" Type="http://schemas.openxmlformats.org/officeDocument/2006/relationships/image" Target="../media/image181.png"/><Relationship Id="rId68" Type="http://schemas.openxmlformats.org/officeDocument/2006/relationships/image" Target="../media/image186.png"/><Relationship Id="rId16" Type="http://schemas.openxmlformats.org/officeDocument/2006/relationships/image" Target="../media/image134.png"/><Relationship Id="rId11" Type="http://schemas.openxmlformats.org/officeDocument/2006/relationships/image" Target="../media/image129.png"/><Relationship Id="rId32" Type="http://schemas.openxmlformats.org/officeDocument/2006/relationships/image" Target="../media/image150.png"/><Relationship Id="rId37" Type="http://schemas.openxmlformats.org/officeDocument/2006/relationships/image" Target="../media/image155.png"/><Relationship Id="rId53" Type="http://schemas.openxmlformats.org/officeDocument/2006/relationships/image" Target="../media/image171.png"/><Relationship Id="rId58" Type="http://schemas.openxmlformats.org/officeDocument/2006/relationships/image" Target="../media/image176.png"/><Relationship Id="rId74" Type="http://schemas.openxmlformats.org/officeDocument/2006/relationships/image" Target="../media/image192.png"/><Relationship Id="rId79" Type="http://schemas.openxmlformats.org/officeDocument/2006/relationships/image" Target="../media/image197.png"/><Relationship Id="rId5" Type="http://schemas.openxmlformats.org/officeDocument/2006/relationships/image" Target="../media/image123.png"/><Relationship Id="rId61" Type="http://schemas.openxmlformats.org/officeDocument/2006/relationships/image" Target="../media/image179.png"/><Relationship Id="rId82" Type="http://schemas.openxmlformats.org/officeDocument/2006/relationships/image" Target="../media/image200.png"/><Relationship Id="rId19" Type="http://schemas.openxmlformats.org/officeDocument/2006/relationships/image" Target="../media/image137.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3.png"/><Relationship Id="rId43" Type="http://schemas.openxmlformats.org/officeDocument/2006/relationships/image" Target="../media/image161.png"/><Relationship Id="rId48" Type="http://schemas.openxmlformats.org/officeDocument/2006/relationships/image" Target="../media/image166.png"/><Relationship Id="rId56" Type="http://schemas.openxmlformats.org/officeDocument/2006/relationships/image" Target="../media/image174.png"/><Relationship Id="rId64" Type="http://schemas.openxmlformats.org/officeDocument/2006/relationships/image" Target="../media/image182.png"/><Relationship Id="rId69" Type="http://schemas.openxmlformats.org/officeDocument/2006/relationships/image" Target="../media/image187.png"/><Relationship Id="rId77" Type="http://schemas.openxmlformats.org/officeDocument/2006/relationships/image" Target="../media/image195.png"/><Relationship Id="rId8" Type="http://schemas.openxmlformats.org/officeDocument/2006/relationships/image" Target="../media/image126.png"/><Relationship Id="rId51" Type="http://schemas.openxmlformats.org/officeDocument/2006/relationships/image" Target="../media/image169.png"/><Relationship Id="rId72" Type="http://schemas.openxmlformats.org/officeDocument/2006/relationships/image" Target="../media/image190.png"/><Relationship Id="rId80" Type="http://schemas.openxmlformats.org/officeDocument/2006/relationships/image" Target="../media/image198.png"/><Relationship Id="rId3" Type="http://schemas.openxmlformats.org/officeDocument/2006/relationships/image" Target="../media/image121.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38" Type="http://schemas.openxmlformats.org/officeDocument/2006/relationships/image" Target="../media/image156.png"/><Relationship Id="rId46" Type="http://schemas.openxmlformats.org/officeDocument/2006/relationships/image" Target="../media/image164.png"/><Relationship Id="rId59" Type="http://schemas.openxmlformats.org/officeDocument/2006/relationships/image" Target="../media/image177.png"/><Relationship Id="rId67" Type="http://schemas.openxmlformats.org/officeDocument/2006/relationships/image" Target="../media/image185.png"/><Relationship Id="rId20" Type="http://schemas.openxmlformats.org/officeDocument/2006/relationships/image" Target="../media/image138.png"/><Relationship Id="rId41" Type="http://schemas.openxmlformats.org/officeDocument/2006/relationships/image" Target="../media/image159.png"/><Relationship Id="rId54" Type="http://schemas.openxmlformats.org/officeDocument/2006/relationships/image" Target="../media/image172.png"/><Relationship Id="rId62" Type="http://schemas.openxmlformats.org/officeDocument/2006/relationships/image" Target="../media/image180.png"/><Relationship Id="rId70" Type="http://schemas.openxmlformats.org/officeDocument/2006/relationships/image" Target="../media/image188.png"/><Relationship Id="rId75" Type="http://schemas.openxmlformats.org/officeDocument/2006/relationships/image" Target="../media/image193.png"/><Relationship Id="rId83" Type="http://schemas.openxmlformats.org/officeDocument/2006/relationships/image" Target="../media/image201.jpeg"/><Relationship Id="rId1" Type="http://schemas.openxmlformats.org/officeDocument/2006/relationships/slideLayout" Target="../slideLayouts/slideLayout1.xml"/><Relationship Id="rId6" Type="http://schemas.openxmlformats.org/officeDocument/2006/relationships/image" Target="../media/image124.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49" Type="http://schemas.openxmlformats.org/officeDocument/2006/relationships/image" Target="../media/image167.png"/><Relationship Id="rId57" Type="http://schemas.openxmlformats.org/officeDocument/2006/relationships/image" Target="../media/image175.png"/><Relationship Id="rId10" Type="http://schemas.openxmlformats.org/officeDocument/2006/relationships/image" Target="../media/image128.png"/><Relationship Id="rId31" Type="http://schemas.openxmlformats.org/officeDocument/2006/relationships/image" Target="../media/image149.png"/><Relationship Id="rId44" Type="http://schemas.openxmlformats.org/officeDocument/2006/relationships/image" Target="../media/image162.png"/><Relationship Id="rId52" Type="http://schemas.openxmlformats.org/officeDocument/2006/relationships/image" Target="../media/image170.png"/><Relationship Id="rId60" Type="http://schemas.openxmlformats.org/officeDocument/2006/relationships/image" Target="../media/image178.png"/><Relationship Id="rId65" Type="http://schemas.openxmlformats.org/officeDocument/2006/relationships/image" Target="../media/image183.png"/><Relationship Id="rId73" Type="http://schemas.openxmlformats.org/officeDocument/2006/relationships/image" Target="../media/image191.png"/><Relationship Id="rId78" Type="http://schemas.openxmlformats.org/officeDocument/2006/relationships/image" Target="../media/image196.png"/><Relationship Id="rId81" Type="http://schemas.openxmlformats.org/officeDocument/2006/relationships/image" Target="../media/image199.png"/><Relationship Id="rId4" Type="http://schemas.openxmlformats.org/officeDocument/2006/relationships/image" Target="../media/image122.png"/><Relationship Id="rId9" Type="http://schemas.openxmlformats.org/officeDocument/2006/relationships/image" Target="../media/image127.png"/><Relationship Id="rId13" Type="http://schemas.openxmlformats.org/officeDocument/2006/relationships/image" Target="../media/image131.png"/><Relationship Id="rId18" Type="http://schemas.openxmlformats.org/officeDocument/2006/relationships/image" Target="../media/image136.png"/><Relationship Id="rId39" Type="http://schemas.openxmlformats.org/officeDocument/2006/relationships/image" Target="../media/image157.png"/><Relationship Id="rId34" Type="http://schemas.openxmlformats.org/officeDocument/2006/relationships/image" Target="../media/image152.png"/><Relationship Id="rId50" Type="http://schemas.openxmlformats.org/officeDocument/2006/relationships/image" Target="../media/image168.png"/><Relationship Id="rId55" Type="http://schemas.openxmlformats.org/officeDocument/2006/relationships/image" Target="../media/image173.png"/><Relationship Id="rId76" Type="http://schemas.openxmlformats.org/officeDocument/2006/relationships/image" Target="../media/image194.png"/><Relationship Id="rId7" Type="http://schemas.openxmlformats.org/officeDocument/2006/relationships/image" Target="../media/image125.png"/><Relationship Id="rId71" Type="http://schemas.openxmlformats.org/officeDocument/2006/relationships/image" Target="../media/image189.png"/><Relationship Id="rId2" Type="http://schemas.openxmlformats.org/officeDocument/2006/relationships/image" Target="../media/image3.jpeg"/><Relationship Id="rId29" Type="http://schemas.openxmlformats.org/officeDocument/2006/relationships/image" Target="../media/image147.png"/><Relationship Id="rId24" Type="http://schemas.openxmlformats.org/officeDocument/2006/relationships/image" Target="../media/image142.png"/><Relationship Id="rId40" Type="http://schemas.openxmlformats.org/officeDocument/2006/relationships/image" Target="../media/image158.png"/><Relationship Id="rId45" Type="http://schemas.openxmlformats.org/officeDocument/2006/relationships/image" Target="../media/image163.png"/><Relationship Id="rId66" Type="http://schemas.openxmlformats.org/officeDocument/2006/relationships/image" Target="../media/image184.png"/></Relationships>
</file>

<file path=ppt/slides/_rels/slide44.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png"/></Relationships>
</file>

<file path=ppt/slides/_rels/slide4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emf"/><Relationship Id="rId7"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284232" y="5764429"/>
            <a:ext cx="2032184" cy="307777"/>
          </a:xfrm>
          <a:prstGeom prst="rect">
            <a:avLst/>
          </a:prstGeom>
          <a:noFill/>
        </p:spPr>
        <p:txBody>
          <a:bodyPr wrap="square" rtlCol="0">
            <a:spAutoFit/>
          </a:bodyPr>
          <a:lstStyle/>
          <a:p>
            <a:r>
              <a:rPr lang="en-US" altLang="zh-CN" sz="1400" dirty="0" smtClean="0">
                <a:solidFill>
                  <a:prstClr val="white"/>
                </a:solidFill>
                <a:latin typeface="Arial" pitchFamily="34" charset="0"/>
                <a:cs typeface="Arial" pitchFamily="34" charset="0"/>
              </a:rPr>
              <a:t>www.nucosine.com</a:t>
            </a:r>
            <a:endParaRPr lang="zh-CN" altLang="en-US" sz="1400" dirty="0">
              <a:solidFill>
                <a:prstClr val="white"/>
              </a:solidFill>
              <a:latin typeface="Arial" pitchFamily="34" charset="0"/>
              <a:cs typeface="Arial" pitchFamily="34" charset="0"/>
            </a:endParaRPr>
          </a:p>
        </p:txBody>
      </p:sp>
      <p:sp>
        <p:nvSpPr>
          <p:cNvPr id="6" name="TextBox 5"/>
          <p:cNvSpPr txBox="1"/>
          <p:nvPr/>
        </p:nvSpPr>
        <p:spPr>
          <a:xfrm>
            <a:off x="638920" y="1556792"/>
            <a:ext cx="7965528" cy="1840697"/>
          </a:xfrm>
          <a:prstGeom prst="rect">
            <a:avLst/>
          </a:prstGeom>
          <a:noFill/>
        </p:spPr>
        <p:txBody>
          <a:bodyPr wrap="square" rtlCol="0">
            <a:spAutoFit/>
          </a:bodyPr>
          <a:lstStyle/>
          <a:p>
            <a:pPr algn="ctr">
              <a:lnSpc>
                <a:spcPct val="150000"/>
              </a:lnSpc>
            </a:pPr>
            <a:r>
              <a:rPr lang="zh-CN" altLang="en-US" sz="4000" b="1" dirty="0" smtClean="0">
                <a:solidFill>
                  <a:srgbClr val="0A2D88"/>
                </a:solidFill>
                <a:latin typeface="+mj-lt"/>
                <a:ea typeface="微软雅黑" pitchFamily="34" charset="-122"/>
              </a:rPr>
              <a:t>核能软件自主化</a:t>
            </a:r>
            <a:r>
              <a:rPr lang="en-US" altLang="zh-CN" sz="4000" b="1" dirty="0" smtClean="0">
                <a:solidFill>
                  <a:srgbClr val="0A2D88"/>
                </a:solidFill>
                <a:latin typeface="+mj-lt"/>
                <a:ea typeface="微软雅黑" pitchFamily="34" charset="-122"/>
              </a:rPr>
              <a:t/>
            </a:r>
            <a:br>
              <a:rPr lang="en-US" altLang="zh-CN" sz="4000" b="1" dirty="0" smtClean="0">
                <a:solidFill>
                  <a:srgbClr val="0A2D88"/>
                </a:solidFill>
                <a:latin typeface="+mj-lt"/>
                <a:ea typeface="微软雅黑" pitchFamily="34" charset="-122"/>
              </a:rPr>
            </a:br>
            <a:r>
              <a:rPr lang="zh-CN" altLang="en-US" sz="4000" b="1" dirty="0" smtClean="0">
                <a:solidFill>
                  <a:srgbClr val="0A2D88"/>
                </a:solidFill>
                <a:latin typeface="+mj-lt"/>
                <a:ea typeface="微软雅黑" pitchFamily="34" charset="-122"/>
              </a:rPr>
              <a:t>及物理屏蔽类软件研制进展</a:t>
            </a:r>
            <a:endParaRPr lang="en-US" altLang="zh-CN" sz="4000" b="1" dirty="0" smtClean="0">
              <a:solidFill>
                <a:srgbClr val="0A2D88"/>
              </a:solidFill>
              <a:latin typeface="+mj-lt"/>
              <a:ea typeface="微软雅黑" pitchFamily="34" charset="-122"/>
            </a:endParaRPr>
          </a:p>
        </p:txBody>
      </p:sp>
      <p:sp>
        <p:nvSpPr>
          <p:cNvPr id="4" name="TextBox 5"/>
          <p:cNvSpPr txBox="1"/>
          <p:nvPr/>
        </p:nvSpPr>
        <p:spPr>
          <a:xfrm>
            <a:off x="566912" y="505887"/>
            <a:ext cx="7677496" cy="461665"/>
          </a:xfrm>
          <a:prstGeom prst="rect">
            <a:avLst/>
          </a:prstGeom>
          <a:noFill/>
        </p:spPr>
        <p:txBody>
          <a:bodyPr wrap="square" rtlCol="0">
            <a:spAutoFit/>
          </a:bodyPr>
          <a:lstStyle/>
          <a:p>
            <a:r>
              <a:rPr lang="zh-CN" altLang="en-US" sz="2400" b="1" dirty="0" smtClean="0">
                <a:solidFill>
                  <a:srgbClr val="0A2D88"/>
                </a:solidFill>
                <a:latin typeface="+mj-lt"/>
                <a:ea typeface="微软雅黑" pitchFamily="34" charset="-122"/>
              </a:rPr>
              <a:t>国家电投集团科学技术研究院</a:t>
            </a:r>
            <a:endParaRPr lang="en-US" altLang="zh-CN" sz="2400" b="1" dirty="0" smtClean="0">
              <a:solidFill>
                <a:srgbClr val="0A2D88"/>
              </a:solidFill>
              <a:latin typeface="+mj-lt"/>
              <a:ea typeface="微软雅黑" pitchFamily="34" charset="-122"/>
            </a:endParaRPr>
          </a:p>
        </p:txBody>
      </p:sp>
      <p:sp>
        <p:nvSpPr>
          <p:cNvPr id="7" name="TextBox 5"/>
          <p:cNvSpPr txBox="1"/>
          <p:nvPr/>
        </p:nvSpPr>
        <p:spPr>
          <a:xfrm>
            <a:off x="5751488" y="4869160"/>
            <a:ext cx="2924968" cy="400110"/>
          </a:xfrm>
          <a:prstGeom prst="rect">
            <a:avLst/>
          </a:prstGeom>
          <a:noFill/>
        </p:spPr>
        <p:txBody>
          <a:bodyPr wrap="square" rtlCol="0">
            <a:spAutoFit/>
          </a:bodyPr>
          <a:lstStyle/>
          <a:p>
            <a:r>
              <a:rPr lang="en-US" altLang="zh-CN" sz="2000" b="1" dirty="0" smtClean="0">
                <a:solidFill>
                  <a:srgbClr val="0A2D88"/>
                </a:solidFill>
                <a:ea typeface="微软雅黑" pitchFamily="34" charset="-122"/>
              </a:rPr>
              <a:t>2016.9.22   </a:t>
            </a:r>
            <a:r>
              <a:rPr lang="zh-CN" altLang="en-US" sz="2000" b="1" dirty="0" smtClean="0">
                <a:solidFill>
                  <a:srgbClr val="0A2D88"/>
                </a:solidFill>
                <a:ea typeface="微软雅黑" pitchFamily="34" charset="-122"/>
              </a:rPr>
              <a:t>东莞</a:t>
            </a:r>
            <a:r>
              <a:rPr lang="en-US" altLang="zh-CN" sz="2000" b="1" dirty="0" smtClean="0">
                <a:solidFill>
                  <a:srgbClr val="0A2D88"/>
                </a:solidFill>
                <a:ea typeface="微软雅黑" pitchFamily="34" charset="-122"/>
              </a:rPr>
              <a:t> </a:t>
            </a:r>
            <a:endParaRPr lang="en-US" altLang="zh-CN" sz="2000" b="1" dirty="0" smtClean="0">
              <a:solidFill>
                <a:srgbClr val="0A2D88"/>
              </a:solidFill>
              <a:latin typeface="+mj-lt"/>
              <a:ea typeface="微软雅黑" pitchFamily="34" charset="-122"/>
            </a:endParaRPr>
          </a:p>
        </p:txBody>
      </p:sp>
      <p:sp>
        <p:nvSpPr>
          <p:cNvPr id="8" name="TextBox 5"/>
          <p:cNvSpPr txBox="1"/>
          <p:nvPr/>
        </p:nvSpPr>
        <p:spPr>
          <a:xfrm>
            <a:off x="152108" y="6100786"/>
            <a:ext cx="4680519" cy="338554"/>
          </a:xfrm>
          <a:prstGeom prst="rect">
            <a:avLst/>
          </a:prstGeom>
          <a:noFill/>
        </p:spPr>
        <p:txBody>
          <a:bodyPr wrap="square" rtlCol="0">
            <a:spAutoFit/>
          </a:bodyPr>
          <a:lstStyle/>
          <a:p>
            <a:r>
              <a:rPr lang="zh-CN" altLang="en-US" sz="1600" b="1" dirty="0" smtClean="0">
                <a:solidFill>
                  <a:srgbClr val="0A2D88"/>
                </a:solidFill>
                <a:latin typeface="+mj-lt"/>
                <a:ea typeface="微软雅黑" pitchFamily="34" charset="-122"/>
              </a:rPr>
              <a:t>第四届全国大型粒子加速器辐射防护学术研讨会</a:t>
            </a:r>
            <a:endParaRPr lang="en-US" altLang="zh-CN" sz="1400" b="1" dirty="0" smtClean="0">
              <a:solidFill>
                <a:srgbClr val="0A2D88"/>
              </a:solidFill>
              <a:latin typeface="+mj-lt"/>
              <a:ea typeface="微软雅黑" pitchFamily="34" charset="-122"/>
            </a:endParaRPr>
          </a:p>
        </p:txBody>
      </p:sp>
    </p:spTree>
    <p:extLst>
      <p:ext uri="{BB962C8B-B14F-4D97-AF65-F5344CB8AC3E}">
        <p14:creationId xmlns:p14="http://schemas.microsoft.com/office/powerpoint/2010/main" val="2308237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560456" cy="523220"/>
          </a:xfrm>
          <a:prstGeom prst="rect">
            <a:avLst/>
          </a:prstGeom>
          <a:noFill/>
        </p:spPr>
        <p:txBody>
          <a:bodyPr wrap="square" rtlCol="0">
            <a:spAutoFit/>
          </a:bodyPr>
          <a:lstStyle/>
          <a:p>
            <a:r>
              <a:rPr lang="zh-CN" altLang="en-US" sz="2800" b="1" dirty="0" smtClean="0">
                <a:solidFill>
                  <a:srgbClr val="0A2D88"/>
                </a:solidFill>
                <a:latin typeface="微软雅黑" pitchFamily="34" charset="-122"/>
                <a:ea typeface="微软雅黑" pitchFamily="34" charset="-122"/>
              </a:rPr>
              <a:t>突破</a:t>
            </a:r>
            <a:r>
              <a:rPr lang="zh-CN" altLang="en-US" sz="2800" b="1" dirty="0">
                <a:solidFill>
                  <a:srgbClr val="0A2D88"/>
                </a:solidFill>
                <a:latin typeface="微软雅黑" pitchFamily="34" charset="-122"/>
                <a:ea typeface="微软雅黑" pitchFamily="34" charset="-122"/>
              </a:rPr>
              <a:t>产业瓶颈，打造中国</a:t>
            </a:r>
            <a:r>
              <a:rPr lang="zh-CN" altLang="en-US" sz="2800" b="1" dirty="0" smtClean="0">
                <a:solidFill>
                  <a:srgbClr val="0A2D88"/>
                </a:solidFill>
                <a:latin typeface="微软雅黑" pitchFamily="34" charset="-122"/>
                <a:ea typeface="微软雅黑" pitchFamily="34" charset="-122"/>
              </a:rPr>
              <a:t>品牌</a:t>
            </a:r>
          </a:p>
        </p:txBody>
      </p:sp>
      <p:sp>
        <p:nvSpPr>
          <p:cNvPr id="4" name="燕尾形箭头 3"/>
          <p:cNvSpPr/>
          <p:nvPr/>
        </p:nvSpPr>
        <p:spPr>
          <a:xfrm>
            <a:off x="1516784" y="3212072"/>
            <a:ext cx="6264565" cy="144920"/>
          </a:xfrm>
          <a:prstGeom prst="notchedRightArrow">
            <a:avLst/>
          </a:prstGeom>
          <a:solidFill>
            <a:srgbClr val="01F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black">
                  <a:lumMod val="95000"/>
                  <a:lumOff val="5000"/>
                </a:prstClr>
              </a:solidFill>
              <a:latin typeface="Nexa Light" panose="02000000000000000000" pitchFamily="50" charset="0"/>
            </a:endParaRPr>
          </a:p>
        </p:txBody>
      </p:sp>
      <p:sp>
        <p:nvSpPr>
          <p:cNvPr id="6" name="椭圆 5"/>
          <p:cNvSpPr/>
          <p:nvPr/>
        </p:nvSpPr>
        <p:spPr>
          <a:xfrm>
            <a:off x="3786108" y="3231747"/>
            <a:ext cx="105573" cy="105573"/>
          </a:xfrm>
          <a:prstGeom prst="ellipse">
            <a:avLst/>
          </a:prstGeom>
          <a:solidFill>
            <a:srgbClr val="F5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black">
                  <a:lumMod val="95000"/>
                  <a:lumOff val="5000"/>
                </a:prstClr>
              </a:solidFill>
              <a:latin typeface="Nexa Light" panose="02000000000000000000" pitchFamily="50" charset="0"/>
            </a:endParaRPr>
          </a:p>
        </p:txBody>
      </p:sp>
      <p:sp>
        <p:nvSpPr>
          <p:cNvPr id="7" name="椭圆 6"/>
          <p:cNvSpPr/>
          <p:nvPr/>
        </p:nvSpPr>
        <p:spPr>
          <a:xfrm>
            <a:off x="5406232" y="3231747"/>
            <a:ext cx="105573" cy="105573"/>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black">
                  <a:lumMod val="95000"/>
                  <a:lumOff val="5000"/>
                </a:prstClr>
              </a:solidFill>
              <a:latin typeface="Nexa Light" panose="02000000000000000000" pitchFamily="50" charset="0"/>
            </a:endParaRPr>
          </a:p>
        </p:txBody>
      </p:sp>
      <p:sp>
        <p:nvSpPr>
          <p:cNvPr id="8" name="椭圆 7"/>
          <p:cNvSpPr/>
          <p:nvPr/>
        </p:nvSpPr>
        <p:spPr>
          <a:xfrm>
            <a:off x="7026355" y="3231747"/>
            <a:ext cx="105573" cy="105573"/>
          </a:xfrm>
          <a:prstGeom prst="ellipse">
            <a:avLst/>
          </a:prstGeom>
          <a:solidFill>
            <a:srgbClr val="FB5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black">
                  <a:lumMod val="95000"/>
                  <a:lumOff val="5000"/>
                </a:prstClr>
              </a:solidFill>
              <a:latin typeface="Nexa Light" panose="02000000000000000000" pitchFamily="50" charset="0"/>
            </a:endParaRPr>
          </a:p>
        </p:txBody>
      </p:sp>
      <p:sp>
        <p:nvSpPr>
          <p:cNvPr id="9" name="椭圆 8"/>
          <p:cNvSpPr/>
          <p:nvPr/>
        </p:nvSpPr>
        <p:spPr>
          <a:xfrm>
            <a:off x="2165985" y="3231747"/>
            <a:ext cx="105573" cy="105573"/>
          </a:xfrm>
          <a:prstGeom prst="ellipse">
            <a:avLst/>
          </a:prstGeom>
          <a:solidFill>
            <a:srgbClr val="42C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black">
                  <a:lumMod val="95000"/>
                  <a:lumOff val="5000"/>
                </a:prstClr>
              </a:solidFill>
              <a:latin typeface="Nexa Light" panose="02000000000000000000" pitchFamily="50" charset="0"/>
            </a:endParaRPr>
          </a:p>
        </p:txBody>
      </p:sp>
      <p:grpSp>
        <p:nvGrpSpPr>
          <p:cNvPr id="10" name="组合 9"/>
          <p:cNvGrpSpPr/>
          <p:nvPr/>
        </p:nvGrpSpPr>
        <p:grpSpPr>
          <a:xfrm>
            <a:off x="1397126" y="3906796"/>
            <a:ext cx="1638299" cy="522173"/>
            <a:chOff x="9086918" y="1916329"/>
            <a:chExt cx="1532698" cy="823686"/>
          </a:xfrm>
        </p:grpSpPr>
        <p:sp>
          <p:nvSpPr>
            <p:cNvPr id="11" name="文本框 7"/>
            <p:cNvSpPr txBox="1"/>
            <p:nvPr/>
          </p:nvSpPr>
          <p:spPr>
            <a:xfrm>
              <a:off x="9086918" y="1916329"/>
              <a:ext cx="1532698" cy="538897"/>
            </a:xfrm>
            <a:prstGeom prst="rect">
              <a:avLst/>
            </a:prstGeom>
            <a:noFill/>
          </p:spPr>
          <p:txBody>
            <a:bodyPr wrap="square" rtlCol="0">
              <a:spAutoFit/>
            </a:bodyPr>
            <a:lstStyle/>
            <a:p>
              <a:pPr algn="ctr" defTabSz="676351">
                <a:lnSpc>
                  <a:spcPct val="90000"/>
                </a:lnSpc>
                <a:spcBef>
                  <a:spcPct val="0"/>
                </a:spcBef>
                <a:spcAft>
                  <a:spcPct val="35000"/>
                </a:spcAft>
              </a:pPr>
              <a:r>
                <a:rPr lang="zh-CN" altLang="en-US" b="1" dirty="0">
                  <a:solidFill>
                    <a:prstClr val="black"/>
                  </a:solidFill>
                  <a:latin typeface="微软雅黑" panose="020B0503020204020204" pitchFamily="34" charset="-122"/>
                  <a:ea typeface="微软雅黑" panose="020B0503020204020204" pitchFamily="34" charset="-122"/>
                </a:rPr>
                <a:t>国际标准</a:t>
              </a:r>
              <a:endParaRPr lang="zh-CN" altLang="en-US" dirty="0">
                <a:solidFill>
                  <a:prstClr val="black"/>
                </a:solidFill>
              </a:endParaRPr>
            </a:p>
          </p:txBody>
        </p:sp>
        <p:sp>
          <p:nvSpPr>
            <p:cNvPr id="12" name="文本框 8"/>
            <p:cNvSpPr txBox="1"/>
            <p:nvPr/>
          </p:nvSpPr>
          <p:spPr>
            <a:xfrm>
              <a:off x="9103300" y="2273941"/>
              <a:ext cx="1499933" cy="466074"/>
            </a:xfrm>
            <a:prstGeom prst="rect">
              <a:avLst/>
            </a:prstGeom>
            <a:noFill/>
          </p:spPr>
          <p:txBody>
            <a:bodyPr wrap="square" rtlCol="0">
              <a:spAutoFit/>
            </a:bodyPr>
            <a:lstStyle>
              <a:defPPr>
                <a:defRPr lang="zh-CN"/>
              </a:defPPr>
              <a:lvl1pPr>
                <a:lnSpc>
                  <a:spcPct val="120000"/>
                </a:lnSpc>
                <a:defRPr sz="1200">
                  <a:solidFill>
                    <a:srgbClr val="9DA8B1"/>
                  </a:solidFill>
                  <a:latin typeface="TeXGyreAdventor" panose="00000500000000000000" pitchFamily="50" charset="0"/>
                </a:defRPr>
              </a:lvl1pPr>
            </a:lstStyle>
            <a:p>
              <a:pPr algn="ctr"/>
              <a:endParaRPr lang="zh-CN" altLang="en-US" sz="1100" dirty="0">
                <a:solidFill>
                  <a:prstClr val="black">
                    <a:lumMod val="95000"/>
                    <a:lumOff val="5000"/>
                  </a:prstClr>
                </a:solidFill>
                <a:latin typeface="Nexa Light" panose="02000000000000000000" pitchFamily="50" charset="0"/>
              </a:endParaRPr>
            </a:p>
          </p:txBody>
        </p:sp>
      </p:grpSp>
      <p:grpSp>
        <p:nvGrpSpPr>
          <p:cNvPr id="13" name="组合 12"/>
          <p:cNvGrpSpPr/>
          <p:nvPr/>
        </p:nvGrpSpPr>
        <p:grpSpPr>
          <a:xfrm>
            <a:off x="3018494" y="3906796"/>
            <a:ext cx="1638299" cy="522173"/>
            <a:chOff x="9086918" y="1916329"/>
            <a:chExt cx="1532698" cy="823686"/>
          </a:xfrm>
        </p:grpSpPr>
        <p:sp>
          <p:nvSpPr>
            <p:cNvPr id="14" name="文本框 10"/>
            <p:cNvSpPr txBox="1"/>
            <p:nvPr/>
          </p:nvSpPr>
          <p:spPr>
            <a:xfrm>
              <a:off x="9086918" y="1916329"/>
              <a:ext cx="1532698" cy="538897"/>
            </a:xfrm>
            <a:prstGeom prst="rect">
              <a:avLst/>
            </a:prstGeom>
            <a:noFill/>
          </p:spPr>
          <p:txBody>
            <a:bodyPr wrap="square" rtlCol="0">
              <a:spAutoFit/>
            </a:bodyPr>
            <a:lstStyle/>
            <a:p>
              <a:pPr algn="ctr" defTabSz="676351">
                <a:lnSpc>
                  <a:spcPct val="90000"/>
                </a:lnSpc>
                <a:spcBef>
                  <a:spcPct val="0"/>
                </a:spcBef>
                <a:spcAft>
                  <a:spcPct val="35000"/>
                </a:spcAft>
              </a:pPr>
              <a:r>
                <a:rPr lang="zh-CN" altLang="en-US" b="1" dirty="0">
                  <a:solidFill>
                    <a:prstClr val="black"/>
                  </a:solidFill>
                  <a:latin typeface="微软雅黑" panose="020B0503020204020204" pitchFamily="34" charset="-122"/>
                  <a:ea typeface="微软雅黑" panose="020B0503020204020204" pitchFamily="34" charset="-122"/>
                </a:rPr>
                <a:t>中国品牌</a:t>
              </a:r>
              <a:endParaRPr lang="zh-CN" altLang="en-US" dirty="0">
                <a:solidFill>
                  <a:prstClr val="black"/>
                </a:solidFill>
              </a:endParaRPr>
            </a:p>
          </p:txBody>
        </p:sp>
        <p:sp>
          <p:nvSpPr>
            <p:cNvPr id="15" name="文本框 11"/>
            <p:cNvSpPr txBox="1"/>
            <p:nvPr/>
          </p:nvSpPr>
          <p:spPr>
            <a:xfrm>
              <a:off x="9103300" y="2273941"/>
              <a:ext cx="1499933" cy="466074"/>
            </a:xfrm>
            <a:prstGeom prst="rect">
              <a:avLst/>
            </a:prstGeom>
            <a:noFill/>
          </p:spPr>
          <p:txBody>
            <a:bodyPr wrap="square" rtlCol="0">
              <a:spAutoFit/>
            </a:bodyPr>
            <a:lstStyle>
              <a:defPPr>
                <a:defRPr lang="zh-CN"/>
              </a:defPPr>
              <a:lvl1pPr>
                <a:lnSpc>
                  <a:spcPct val="120000"/>
                </a:lnSpc>
                <a:defRPr sz="1200">
                  <a:solidFill>
                    <a:srgbClr val="9DA8B1"/>
                  </a:solidFill>
                  <a:latin typeface="TeXGyreAdventor" panose="00000500000000000000" pitchFamily="50" charset="0"/>
                </a:defRPr>
              </a:lvl1pPr>
            </a:lstStyle>
            <a:p>
              <a:pPr algn="ctr"/>
              <a:endParaRPr lang="zh-CN" altLang="en-US" sz="1100" dirty="0">
                <a:solidFill>
                  <a:prstClr val="black">
                    <a:lumMod val="95000"/>
                    <a:lumOff val="5000"/>
                  </a:prstClr>
                </a:solidFill>
                <a:latin typeface="Nexa Light" panose="02000000000000000000" pitchFamily="50" charset="0"/>
              </a:endParaRPr>
            </a:p>
          </p:txBody>
        </p:sp>
      </p:grpSp>
      <p:grpSp>
        <p:nvGrpSpPr>
          <p:cNvPr id="16" name="组合 15"/>
          <p:cNvGrpSpPr/>
          <p:nvPr/>
        </p:nvGrpSpPr>
        <p:grpSpPr>
          <a:xfrm>
            <a:off x="4639863" y="3906795"/>
            <a:ext cx="1638299" cy="687881"/>
            <a:chOff x="9086918" y="1916329"/>
            <a:chExt cx="1532698" cy="1085078"/>
          </a:xfrm>
        </p:grpSpPr>
        <p:sp>
          <p:nvSpPr>
            <p:cNvPr id="17" name="文本框 13"/>
            <p:cNvSpPr txBox="1"/>
            <p:nvPr/>
          </p:nvSpPr>
          <p:spPr>
            <a:xfrm>
              <a:off x="9086918" y="1916329"/>
              <a:ext cx="1532698" cy="1085078"/>
            </a:xfrm>
            <a:prstGeom prst="rect">
              <a:avLst/>
            </a:prstGeom>
            <a:noFill/>
          </p:spPr>
          <p:txBody>
            <a:bodyPr wrap="square" rtlCol="0">
              <a:spAutoFit/>
            </a:bodyPr>
            <a:lstStyle/>
            <a:p>
              <a:pPr algn="ctr" defTabSz="676351">
                <a:lnSpc>
                  <a:spcPct val="90000"/>
                </a:lnSpc>
                <a:spcBef>
                  <a:spcPct val="0"/>
                </a:spcBef>
                <a:spcAft>
                  <a:spcPct val="35000"/>
                </a:spcAft>
              </a:pPr>
              <a:r>
                <a:rPr lang="zh-CN" altLang="en-US" b="1" dirty="0">
                  <a:solidFill>
                    <a:prstClr val="black"/>
                  </a:solidFill>
                  <a:latin typeface="微软雅黑" panose="020B0503020204020204" pitchFamily="34" charset="-122"/>
                  <a:ea typeface="微软雅黑" panose="020B0503020204020204" pitchFamily="34" charset="-122"/>
                </a:rPr>
                <a:t>完整核心</a:t>
              </a:r>
              <a:endParaRPr lang="en-US" altLang="zh-CN" b="1" dirty="0">
                <a:solidFill>
                  <a:prstClr val="black"/>
                </a:solidFill>
                <a:latin typeface="微软雅黑" panose="020B0503020204020204" pitchFamily="34" charset="-122"/>
                <a:ea typeface="微软雅黑" panose="020B0503020204020204" pitchFamily="34" charset="-122"/>
              </a:endParaRPr>
            </a:p>
            <a:p>
              <a:pPr algn="ctr" defTabSz="676351">
                <a:lnSpc>
                  <a:spcPct val="90000"/>
                </a:lnSpc>
                <a:spcBef>
                  <a:spcPct val="0"/>
                </a:spcBef>
                <a:spcAft>
                  <a:spcPct val="35000"/>
                </a:spcAft>
              </a:pPr>
              <a:r>
                <a:rPr lang="zh-CN" altLang="en-US" b="1" dirty="0">
                  <a:solidFill>
                    <a:prstClr val="black"/>
                  </a:solidFill>
                  <a:latin typeface="微软雅黑" panose="020B0503020204020204" pitchFamily="34" charset="-122"/>
                  <a:ea typeface="微软雅黑" panose="020B0503020204020204" pitchFamily="34" charset="-122"/>
                </a:rPr>
                <a:t>设计软件</a:t>
              </a:r>
              <a:endParaRPr lang="zh-CN" altLang="en-US" dirty="0">
                <a:solidFill>
                  <a:prstClr val="black"/>
                </a:solidFill>
              </a:endParaRPr>
            </a:p>
          </p:txBody>
        </p:sp>
        <p:sp>
          <p:nvSpPr>
            <p:cNvPr id="18" name="文本框 14"/>
            <p:cNvSpPr txBox="1"/>
            <p:nvPr/>
          </p:nvSpPr>
          <p:spPr>
            <a:xfrm>
              <a:off x="9103300" y="2273941"/>
              <a:ext cx="1499933" cy="466074"/>
            </a:xfrm>
            <a:prstGeom prst="rect">
              <a:avLst/>
            </a:prstGeom>
            <a:noFill/>
          </p:spPr>
          <p:txBody>
            <a:bodyPr wrap="square" rtlCol="0">
              <a:spAutoFit/>
            </a:bodyPr>
            <a:lstStyle>
              <a:defPPr>
                <a:defRPr lang="zh-CN"/>
              </a:defPPr>
              <a:lvl1pPr>
                <a:lnSpc>
                  <a:spcPct val="120000"/>
                </a:lnSpc>
                <a:defRPr sz="1200">
                  <a:solidFill>
                    <a:srgbClr val="9DA8B1"/>
                  </a:solidFill>
                  <a:latin typeface="TeXGyreAdventor" panose="00000500000000000000" pitchFamily="50" charset="0"/>
                </a:defRPr>
              </a:lvl1pPr>
            </a:lstStyle>
            <a:p>
              <a:pPr algn="ctr"/>
              <a:endParaRPr lang="zh-CN" altLang="en-US" sz="1100" dirty="0">
                <a:solidFill>
                  <a:prstClr val="black">
                    <a:lumMod val="95000"/>
                    <a:lumOff val="5000"/>
                  </a:prstClr>
                </a:solidFill>
                <a:latin typeface="Nexa Light" panose="02000000000000000000" pitchFamily="50" charset="0"/>
              </a:endParaRPr>
            </a:p>
          </p:txBody>
        </p:sp>
      </p:grpSp>
      <p:grpSp>
        <p:nvGrpSpPr>
          <p:cNvPr id="19" name="组合 18"/>
          <p:cNvGrpSpPr/>
          <p:nvPr/>
        </p:nvGrpSpPr>
        <p:grpSpPr>
          <a:xfrm>
            <a:off x="6261233" y="3906796"/>
            <a:ext cx="1638299" cy="688073"/>
            <a:chOff x="9086918" y="1916329"/>
            <a:chExt cx="1532698" cy="1085380"/>
          </a:xfrm>
        </p:grpSpPr>
        <p:sp>
          <p:nvSpPr>
            <p:cNvPr id="20" name="文本框 16"/>
            <p:cNvSpPr txBox="1"/>
            <p:nvPr/>
          </p:nvSpPr>
          <p:spPr>
            <a:xfrm>
              <a:off x="9086918" y="1916329"/>
              <a:ext cx="1532698" cy="1085380"/>
            </a:xfrm>
            <a:prstGeom prst="rect">
              <a:avLst/>
            </a:prstGeom>
            <a:noFill/>
          </p:spPr>
          <p:txBody>
            <a:bodyPr wrap="square" rtlCol="0">
              <a:spAutoFit/>
            </a:bodyPr>
            <a:lstStyle/>
            <a:p>
              <a:pPr algn="ctr" defTabSz="676351">
                <a:lnSpc>
                  <a:spcPct val="90000"/>
                </a:lnSpc>
                <a:spcBef>
                  <a:spcPct val="0"/>
                </a:spcBef>
                <a:spcAft>
                  <a:spcPct val="35000"/>
                </a:spcAft>
              </a:pPr>
              <a:r>
                <a:rPr lang="zh-CN" altLang="en-US" b="1" dirty="0" smtClean="0">
                  <a:solidFill>
                    <a:prstClr val="black"/>
                  </a:solidFill>
                  <a:latin typeface="微软雅黑" panose="020B0503020204020204" pitchFamily="34" charset="-122"/>
                  <a:ea typeface="微软雅黑" panose="020B0503020204020204" pitchFamily="34" charset="-122"/>
                </a:rPr>
                <a:t>工程应用评估</a:t>
              </a:r>
              <a:endParaRPr lang="en-US" altLang="zh-CN" b="1" dirty="0" smtClean="0">
                <a:solidFill>
                  <a:prstClr val="black"/>
                </a:solidFill>
                <a:latin typeface="微软雅黑" panose="020B0503020204020204" pitchFamily="34" charset="-122"/>
                <a:ea typeface="微软雅黑" panose="020B0503020204020204" pitchFamily="34" charset="-122"/>
              </a:endParaRPr>
            </a:p>
            <a:p>
              <a:pPr algn="ctr" defTabSz="676351">
                <a:lnSpc>
                  <a:spcPct val="90000"/>
                </a:lnSpc>
                <a:spcBef>
                  <a:spcPct val="0"/>
                </a:spcBef>
                <a:spcAft>
                  <a:spcPct val="35000"/>
                </a:spcAft>
              </a:pPr>
              <a:r>
                <a:rPr lang="zh-CN" altLang="en-US" b="1" dirty="0" smtClean="0">
                  <a:solidFill>
                    <a:prstClr val="black"/>
                  </a:solidFill>
                  <a:latin typeface="微软雅黑" panose="020B0503020204020204" pitchFamily="34" charset="-122"/>
                  <a:ea typeface="微软雅黑" panose="020B0503020204020204" pitchFamily="34" charset="-122"/>
                </a:rPr>
                <a:t>核安全取证</a:t>
              </a:r>
              <a:endParaRPr lang="zh-CN" altLang="en-US" dirty="0">
                <a:solidFill>
                  <a:prstClr val="black"/>
                </a:solidFill>
              </a:endParaRPr>
            </a:p>
          </p:txBody>
        </p:sp>
        <p:sp>
          <p:nvSpPr>
            <p:cNvPr id="21" name="文本框 17"/>
            <p:cNvSpPr txBox="1"/>
            <p:nvPr/>
          </p:nvSpPr>
          <p:spPr>
            <a:xfrm>
              <a:off x="9103300" y="2273941"/>
              <a:ext cx="1499933" cy="466074"/>
            </a:xfrm>
            <a:prstGeom prst="rect">
              <a:avLst/>
            </a:prstGeom>
            <a:noFill/>
          </p:spPr>
          <p:txBody>
            <a:bodyPr wrap="square" rtlCol="0">
              <a:spAutoFit/>
            </a:bodyPr>
            <a:lstStyle>
              <a:defPPr>
                <a:defRPr lang="zh-CN"/>
              </a:defPPr>
              <a:lvl1pPr>
                <a:lnSpc>
                  <a:spcPct val="120000"/>
                </a:lnSpc>
                <a:defRPr sz="1200">
                  <a:solidFill>
                    <a:srgbClr val="9DA8B1"/>
                  </a:solidFill>
                  <a:latin typeface="TeXGyreAdventor" panose="00000500000000000000" pitchFamily="50" charset="0"/>
                </a:defRPr>
              </a:lvl1pPr>
            </a:lstStyle>
            <a:p>
              <a:pPr algn="ctr"/>
              <a:endParaRPr lang="zh-CN" altLang="en-US" sz="1100" dirty="0">
                <a:solidFill>
                  <a:prstClr val="black">
                    <a:lumMod val="95000"/>
                    <a:lumOff val="5000"/>
                  </a:prstClr>
                </a:solidFill>
                <a:latin typeface="Nexa Light" panose="02000000000000000000" pitchFamily="50" charset="0"/>
              </a:endParaRPr>
            </a:p>
          </p:txBody>
        </p:sp>
      </p:grpSp>
      <p:sp>
        <p:nvSpPr>
          <p:cNvPr id="22" name="泪滴形 21"/>
          <p:cNvSpPr/>
          <p:nvPr/>
        </p:nvSpPr>
        <p:spPr>
          <a:xfrm rot="8100000">
            <a:off x="3532297" y="2453045"/>
            <a:ext cx="609869" cy="609869"/>
          </a:xfrm>
          <a:prstGeom prst="teardrop">
            <a:avLst/>
          </a:prstGeom>
          <a:solidFill>
            <a:srgbClr val="F5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83" dirty="0">
              <a:solidFill>
                <a:prstClr val="white"/>
              </a:solidFill>
              <a:latin typeface="Nexa Light" panose="02000000000000000000" pitchFamily="50" charset="0"/>
            </a:endParaRPr>
          </a:p>
        </p:txBody>
      </p:sp>
      <p:sp>
        <p:nvSpPr>
          <p:cNvPr id="23" name="泪滴形 22"/>
          <p:cNvSpPr/>
          <p:nvPr/>
        </p:nvSpPr>
        <p:spPr>
          <a:xfrm rot="8100000">
            <a:off x="1911341" y="2453045"/>
            <a:ext cx="609869" cy="609869"/>
          </a:xfrm>
          <a:prstGeom prst="teardrop">
            <a:avLst/>
          </a:prstGeom>
          <a:solidFill>
            <a:srgbClr val="42C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83" dirty="0">
              <a:solidFill>
                <a:prstClr val="white"/>
              </a:solidFill>
              <a:latin typeface="Nexa Light" panose="02000000000000000000" pitchFamily="50" charset="0"/>
            </a:endParaRPr>
          </a:p>
        </p:txBody>
      </p:sp>
      <p:sp>
        <p:nvSpPr>
          <p:cNvPr id="24" name="泪滴形 23"/>
          <p:cNvSpPr/>
          <p:nvPr/>
        </p:nvSpPr>
        <p:spPr>
          <a:xfrm rot="8100000">
            <a:off x="6774207" y="2453046"/>
            <a:ext cx="609869" cy="609868"/>
          </a:xfrm>
          <a:prstGeom prst="teardrop">
            <a:avLst/>
          </a:prstGeom>
          <a:solidFill>
            <a:srgbClr val="ED5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2" dirty="0">
              <a:solidFill>
                <a:prstClr val="white"/>
              </a:solidFill>
              <a:latin typeface="Nexa Light" panose="02000000000000000000" pitchFamily="50" charset="0"/>
            </a:endParaRPr>
          </a:p>
        </p:txBody>
      </p:sp>
      <p:sp>
        <p:nvSpPr>
          <p:cNvPr id="25" name="泪滴形 24"/>
          <p:cNvSpPr/>
          <p:nvPr/>
        </p:nvSpPr>
        <p:spPr>
          <a:xfrm rot="8100000">
            <a:off x="5153252" y="2453044"/>
            <a:ext cx="609869" cy="609869"/>
          </a:xfrm>
          <a:prstGeom prst="teardrop">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2" dirty="0">
              <a:solidFill>
                <a:prstClr val="white"/>
              </a:solidFill>
              <a:latin typeface="Nexa Light" panose="02000000000000000000" pitchFamily="50" charset="0"/>
            </a:endParaRPr>
          </a:p>
        </p:txBody>
      </p:sp>
      <p:sp>
        <p:nvSpPr>
          <p:cNvPr id="26" name="圆角矩形 25"/>
          <p:cNvSpPr/>
          <p:nvPr/>
        </p:nvSpPr>
        <p:spPr>
          <a:xfrm>
            <a:off x="1403127" y="1700808"/>
            <a:ext cx="6604672" cy="338190"/>
          </a:xfrm>
          <a:prstGeom prst="roundRect">
            <a:avLst/>
          </a:prstGeom>
          <a:solidFill>
            <a:srgbClr val="41A0DA"/>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latin typeface="微软雅黑" pitchFamily="34" charset="-122"/>
                <a:ea typeface="微软雅黑" pitchFamily="34" charset="-122"/>
              </a:rPr>
              <a:t>专业化管理、产学研合作、跻身国际前沿</a:t>
            </a:r>
          </a:p>
        </p:txBody>
      </p:sp>
      <p:sp>
        <p:nvSpPr>
          <p:cNvPr id="27" name="任意多边形 26"/>
          <p:cNvSpPr/>
          <p:nvPr/>
        </p:nvSpPr>
        <p:spPr>
          <a:xfrm>
            <a:off x="2052349" y="4741253"/>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0 w 1352908"/>
              <a:gd name="connsiteY5"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908" h="541163">
                <a:moveTo>
                  <a:pt x="0" y="0"/>
                </a:moveTo>
                <a:lnTo>
                  <a:pt x="1082327" y="0"/>
                </a:lnTo>
                <a:lnTo>
                  <a:pt x="1352908" y="270582"/>
                </a:lnTo>
                <a:lnTo>
                  <a:pt x="1082327" y="541163"/>
                </a:lnTo>
                <a:lnTo>
                  <a:pt x="0" y="541163"/>
                </a:lnTo>
                <a:lnTo>
                  <a:pt x="0" y="0"/>
                </a:lnTo>
                <a:close/>
              </a:path>
            </a:pathLst>
          </a:custGeom>
          <a:solidFill>
            <a:srgbClr val="FD8E13"/>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prstClr val="white"/>
                </a:solidFill>
                <a:latin typeface="微软雅黑" pitchFamily="34" charset="-122"/>
                <a:ea typeface="微软雅黑" pitchFamily="34" charset="-122"/>
              </a:rPr>
              <a:t>法规标准</a:t>
            </a:r>
          </a:p>
        </p:txBody>
      </p:sp>
      <p:sp>
        <p:nvSpPr>
          <p:cNvPr id="28" name="任意多边形 27"/>
          <p:cNvSpPr/>
          <p:nvPr/>
        </p:nvSpPr>
        <p:spPr>
          <a:xfrm>
            <a:off x="3732358" y="4741252"/>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rgbClr val="41A0DA"/>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prstClr val="white"/>
                </a:solidFill>
                <a:latin typeface="微软雅黑" pitchFamily="34" charset="-122"/>
                <a:ea typeface="微软雅黑" pitchFamily="34" charset="-122"/>
              </a:rPr>
              <a:t>整套</a:t>
            </a:r>
            <a:r>
              <a:rPr lang="en-US" altLang="zh-CN" sz="1600" dirty="0" smtClean="0">
                <a:solidFill>
                  <a:prstClr val="white"/>
                </a:solidFill>
                <a:latin typeface="微软雅黑" pitchFamily="34" charset="-122"/>
                <a:ea typeface="微软雅黑" pitchFamily="34" charset="-122"/>
              </a:rPr>
              <a:t/>
            </a:r>
            <a:br>
              <a:rPr lang="en-US" altLang="zh-CN" sz="1600" dirty="0" smtClean="0">
                <a:solidFill>
                  <a:prstClr val="white"/>
                </a:solidFill>
                <a:latin typeface="微软雅黑" pitchFamily="34" charset="-122"/>
                <a:ea typeface="微软雅黑" pitchFamily="34" charset="-122"/>
              </a:rPr>
            </a:br>
            <a:r>
              <a:rPr lang="zh-CN" altLang="en-US" sz="1600" dirty="0" smtClean="0">
                <a:solidFill>
                  <a:prstClr val="white"/>
                </a:solidFill>
                <a:latin typeface="微软雅黑" pitchFamily="34" charset="-122"/>
                <a:ea typeface="微软雅黑" pitchFamily="34" charset="-122"/>
              </a:rPr>
              <a:t>核电</a:t>
            </a:r>
            <a:r>
              <a:rPr lang="zh-CN" altLang="en-US" sz="1600" dirty="0">
                <a:solidFill>
                  <a:prstClr val="white"/>
                </a:solidFill>
                <a:latin typeface="微软雅黑" pitchFamily="34" charset="-122"/>
                <a:ea typeface="微软雅黑" pitchFamily="34" charset="-122"/>
              </a:rPr>
              <a:t>软件</a:t>
            </a:r>
            <a:endParaRPr lang="en-US" sz="1600" dirty="0">
              <a:solidFill>
                <a:prstClr val="white"/>
              </a:solidFill>
              <a:latin typeface="微软雅黑" pitchFamily="34" charset="-122"/>
              <a:ea typeface="微软雅黑" pitchFamily="34" charset="-122"/>
            </a:endParaRPr>
          </a:p>
        </p:txBody>
      </p:sp>
      <p:sp>
        <p:nvSpPr>
          <p:cNvPr id="29" name="任意多边形 28"/>
          <p:cNvSpPr/>
          <p:nvPr/>
        </p:nvSpPr>
        <p:spPr>
          <a:xfrm>
            <a:off x="5433357" y="4741252"/>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rgbClr val="7030A0"/>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prstClr val="white"/>
                </a:solidFill>
                <a:latin typeface="微软雅黑" pitchFamily="34" charset="-122"/>
                <a:ea typeface="微软雅黑" pitchFamily="34" charset="-122"/>
              </a:rPr>
              <a:t>试验评估</a:t>
            </a:r>
          </a:p>
        </p:txBody>
      </p:sp>
    </p:spTree>
    <p:extLst>
      <p:ext uri="{BB962C8B-B14F-4D97-AF65-F5344CB8AC3E}">
        <p14:creationId xmlns:p14="http://schemas.microsoft.com/office/powerpoint/2010/main" val="152196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7888960" cy="523220"/>
          </a:xfrm>
          <a:prstGeom prst="rect">
            <a:avLst/>
          </a:prstGeom>
          <a:noFill/>
        </p:spPr>
        <p:txBody>
          <a:bodyPr wrap="square" rtlCol="0">
            <a:spAutoFit/>
          </a:bodyPr>
          <a:lstStyle/>
          <a:p>
            <a:r>
              <a:rPr lang="zh-CN" altLang="en-US" sz="2800" b="1" dirty="0" smtClean="0">
                <a:solidFill>
                  <a:srgbClr val="0A2D88"/>
                </a:solidFill>
                <a:latin typeface="微软雅黑" pitchFamily="34" charset="-122"/>
                <a:ea typeface="微软雅黑" pitchFamily="34" charset="-122"/>
              </a:rPr>
              <a:t>聚合行业优势力量，搭建国家级研发平台</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916832"/>
            <a:ext cx="7152202" cy="3312368"/>
          </a:xfrm>
          <a:prstGeom prst="rect">
            <a:avLst/>
          </a:prstGeom>
          <a:noFill/>
          <a:ln>
            <a:noFill/>
          </a:ln>
          <a:effectLst>
            <a:reflection blurRad="6350" stA="50000" endA="300" endPos="2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962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6" name="Picture 2" descr="重大专项02-01"/>
          <p:cNvPicPr>
            <a:picLocks noChangeAspect="1" noChangeArrowheads="1"/>
          </p:cNvPicPr>
          <p:nvPr/>
        </p:nvPicPr>
        <p:blipFill>
          <a:blip r:embed="rId3"/>
          <a:srcRect/>
          <a:stretch>
            <a:fillRect/>
          </a:stretch>
        </p:blipFill>
        <p:spPr bwMode="auto">
          <a:xfrm>
            <a:off x="0" y="1034231"/>
            <a:ext cx="9144000" cy="6499225"/>
          </a:xfrm>
          <a:prstGeom prst="rect">
            <a:avLst/>
          </a:prstGeom>
          <a:noFill/>
          <a:ln w="9525">
            <a:noFill/>
            <a:miter lim="800000"/>
            <a:headEnd/>
            <a:tailEnd/>
          </a:ln>
        </p:spPr>
      </p:pic>
      <p:sp>
        <p:nvSpPr>
          <p:cNvPr id="3" name="TextBox 2"/>
          <p:cNvSpPr txBox="1"/>
          <p:nvPr/>
        </p:nvSpPr>
        <p:spPr>
          <a:xfrm>
            <a:off x="571472" y="242808"/>
            <a:ext cx="6736832" cy="523220"/>
          </a:xfrm>
          <a:prstGeom prst="rect">
            <a:avLst/>
          </a:prstGeom>
          <a:noFill/>
        </p:spPr>
        <p:txBody>
          <a:bodyPr wrap="square" rtlCol="0">
            <a:spAutoFit/>
          </a:bodyPr>
          <a:lstStyle/>
          <a:p>
            <a:r>
              <a:rPr lang="zh-CN" altLang="en-US" sz="2800" b="1" dirty="0" smtClean="0">
                <a:solidFill>
                  <a:srgbClr val="0A2D88"/>
                </a:solidFill>
                <a:latin typeface="+mj-lt"/>
                <a:ea typeface="微软雅黑" pitchFamily="34" charset="-122"/>
              </a:rPr>
              <a:t>核电关键设计软件自主化技术研究</a:t>
            </a:r>
            <a:endParaRPr lang="zh-CN" altLang="en-US" sz="2800" b="1" dirty="0">
              <a:solidFill>
                <a:srgbClr val="0A2D88"/>
              </a:solidFill>
              <a:latin typeface="+mj-lt"/>
              <a:ea typeface="微软雅黑" pitchFamily="34" charset="-122"/>
            </a:endParaRPr>
          </a:p>
        </p:txBody>
      </p:sp>
      <p:pic>
        <p:nvPicPr>
          <p:cNvPr id="20" name="1" descr="D:\360data\重要数据\桌面\66666666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964" y="2798425"/>
            <a:ext cx="2190437" cy="219043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1" name="2" descr="D:\360data\重要数据\桌面\55555555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964" y="2798425"/>
            <a:ext cx="2190437" cy="219043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2" name="3" descr="D:\360data\重要数据\桌面\444444444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964" y="2798425"/>
            <a:ext cx="2190437" cy="219043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3" name="4" descr="D:\360data\重要数据\桌面\33333333333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0964" y="2798425"/>
            <a:ext cx="2190437" cy="219043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4" name="5" descr="D:\360data\重要数据\桌面\22222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0964" y="2798425"/>
            <a:ext cx="2190437" cy="219043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5" name="6" descr="D:\360data\重要数据\桌面\1111111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0964" y="2798425"/>
            <a:ext cx="2190437" cy="219043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sp>
        <p:nvSpPr>
          <p:cNvPr id="26" name="TextBox 15"/>
          <p:cNvSpPr txBox="1"/>
          <p:nvPr/>
        </p:nvSpPr>
        <p:spPr>
          <a:xfrm>
            <a:off x="4223778" y="3601256"/>
            <a:ext cx="944809" cy="584775"/>
          </a:xfrm>
          <a:prstGeom prst="rect">
            <a:avLst/>
          </a:prstGeom>
          <a:noFill/>
        </p:spPr>
        <p:txBody>
          <a:bodyPr wrap="none" rtlCol="0">
            <a:spAutoFit/>
          </a:bodyPr>
          <a:lstStyle/>
          <a:p>
            <a:pPr algn="ctr"/>
            <a:r>
              <a:rPr lang="en-US" altLang="zh-CN" sz="1600" dirty="0" smtClean="0">
                <a:solidFill>
                  <a:srgbClr val="53D2FF"/>
                </a:solidFill>
                <a:effectLst>
                  <a:outerShdw blurRad="266700" algn="tl" rotWithShape="0">
                    <a:schemeClr val="tx2">
                      <a:lumMod val="40000"/>
                      <a:lumOff val="60000"/>
                      <a:alpha val="55000"/>
                    </a:schemeClr>
                  </a:outerShdw>
                </a:effectLst>
                <a:latin typeface="微软雅黑" pitchFamily="34" charset="-122"/>
                <a:ea typeface="微软雅黑" pitchFamily="34" charset="-122"/>
              </a:rPr>
              <a:t>COSINE</a:t>
            </a:r>
          </a:p>
          <a:p>
            <a:pPr algn="ctr"/>
            <a:r>
              <a:rPr lang="zh-CN" altLang="en-US" sz="1600" dirty="0" smtClean="0">
                <a:solidFill>
                  <a:srgbClr val="53D2FF"/>
                </a:solidFill>
                <a:effectLst>
                  <a:outerShdw blurRad="266700" algn="tl" rotWithShape="0">
                    <a:schemeClr val="tx2">
                      <a:lumMod val="40000"/>
                      <a:lumOff val="60000"/>
                      <a:alpha val="55000"/>
                    </a:schemeClr>
                  </a:outerShdw>
                </a:effectLst>
                <a:latin typeface="微软雅黑" pitchFamily="34" charset="-122"/>
                <a:ea typeface="微软雅黑" pitchFamily="34" charset="-122"/>
              </a:rPr>
              <a:t>计划</a:t>
            </a:r>
            <a:endParaRPr lang="zh-CN" altLang="en-US" sz="400" dirty="0">
              <a:solidFill>
                <a:srgbClr val="53D2FF"/>
              </a:solidFill>
              <a:effectLst>
                <a:outerShdw blurRad="266700" algn="tl" rotWithShape="0">
                  <a:schemeClr val="tx2">
                    <a:lumMod val="40000"/>
                    <a:lumOff val="60000"/>
                    <a:alpha val="55000"/>
                  </a:schemeClr>
                </a:outerShdw>
              </a:effectLst>
              <a:latin typeface="微软雅黑" pitchFamily="34" charset="-122"/>
              <a:ea typeface="微软雅黑" pitchFamily="34" charset="-122"/>
            </a:endParaRPr>
          </a:p>
        </p:txBody>
      </p:sp>
      <p:sp>
        <p:nvSpPr>
          <p:cNvPr id="27" name="六边形 26"/>
          <p:cNvSpPr>
            <a:spLocks noChangeAspect="1"/>
          </p:cNvSpPr>
          <p:nvPr/>
        </p:nvSpPr>
        <p:spPr>
          <a:xfrm>
            <a:off x="4041501" y="5166077"/>
            <a:ext cx="1309362" cy="1128760"/>
          </a:xfrm>
          <a:prstGeom prst="hexagon">
            <a:avLst/>
          </a:prstGeom>
          <a:solidFill>
            <a:srgbClr val="39AAD7"/>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燃料设计软件研发</a:t>
            </a:r>
          </a:p>
        </p:txBody>
      </p:sp>
      <p:sp>
        <p:nvSpPr>
          <p:cNvPr id="28" name="六边形 27"/>
          <p:cNvSpPr>
            <a:spLocks noChangeAspect="1"/>
          </p:cNvSpPr>
          <p:nvPr/>
        </p:nvSpPr>
        <p:spPr>
          <a:xfrm>
            <a:off x="5796136" y="2708920"/>
            <a:ext cx="1309362" cy="1128760"/>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数据库建设</a:t>
            </a:r>
            <a:r>
              <a:rPr lang="zh-CN" altLang="en-US" sz="1400" dirty="0" smtClean="0">
                <a:latin typeface="微软雅黑" pitchFamily="34" charset="-122"/>
                <a:ea typeface="微软雅黑" pitchFamily="34" charset="-122"/>
              </a:rPr>
              <a:t>研究</a:t>
            </a:r>
            <a:endParaRPr lang="zh-CN" altLang="en-US" sz="1400" dirty="0">
              <a:latin typeface="微软雅黑" pitchFamily="34" charset="-122"/>
              <a:ea typeface="微软雅黑" pitchFamily="34" charset="-122"/>
            </a:endParaRPr>
          </a:p>
        </p:txBody>
      </p:sp>
      <p:sp>
        <p:nvSpPr>
          <p:cNvPr id="29" name="六边形 28"/>
          <p:cNvSpPr>
            <a:spLocks noChangeAspect="1"/>
          </p:cNvSpPr>
          <p:nvPr/>
        </p:nvSpPr>
        <p:spPr>
          <a:xfrm>
            <a:off x="5791400" y="4601697"/>
            <a:ext cx="1309362" cy="1128760"/>
          </a:xfrm>
          <a:prstGeom prst="hexagon">
            <a:avLst/>
          </a:prstGeom>
          <a:solidFill>
            <a:srgbClr val="39AAD7"/>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概率论软件研发</a:t>
            </a:r>
          </a:p>
        </p:txBody>
      </p:sp>
      <p:sp>
        <p:nvSpPr>
          <p:cNvPr id="30" name="六边形 29"/>
          <p:cNvSpPr>
            <a:spLocks noChangeAspect="1"/>
          </p:cNvSpPr>
          <p:nvPr/>
        </p:nvSpPr>
        <p:spPr>
          <a:xfrm>
            <a:off x="7097239" y="3688766"/>
            <a:ext cx="1309362" cy="1128760"/>
          </a:xfrm>
          <a:prstGeom prst="hexagon">
            <a:avLst/>
          </a:prstGeom>
          <a:solidFill>
            <a:srgbClr val="39AAD7"/>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堆芯物理</a:t>
            </a:r>
            <a:r>
              <a:rPr lang="en-US" altLang="zh-CN" sz="1400" dirty="0">
                <a:latin typeface="微软雅黑" pitchFamily="34" charset="-122"/>
                <a:ea typeface="微软雅黑" pitchFamily="34" charset="-122"/>
              </a:rPr>
              <a:t>-</a:t>
            </a:r>
            <a:r>
              <a:rPr lang="zh-CN" altLang="en-US" sz="1400" dirty="0">
                <a:latin typeface="微软雅黑" pitchFamily="34" charset="-122"/>
                <a:ea typeface="微软雅黑" pitchFamily="34" charset="-122"/>
              </a:rPr>
              <a:t>热工设计与分析软件研发</a:t>
            </a:r>
          </a:p>
        </p:txBody>
      </p:sp>
      <p:sp>
        <p:nvSpPr>
          <p:cNvPr id="31" name="六边形 30"/>
          <p:cNvSpPr>
            <a:spLocks noChangeAspect="1"/>
          </p:cNvSpPr>
          <p:nvPr/>
        </p:nvSpPr>
        <p:spPr>
          <a:xfrm>
            <a:off x="2291602" y="4601697"/>
            <a:ext cx="1309362" cy="1128760"/>
          </a:xfrm>
          <a:prstGeom prst="hexagon">
            <a:avLst/>
          </a:prstGeom>
          <a:solidFill>
            <a:srgbClr val="39AAD7"/>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群常数软件研发</a:t>
            </a:r>
          </a:p>
        </p:txBody>
      </p:sp>
      <p:sp>
        <p:nvSpPr>
          <p:cNvPr id="32" name="六边形 31"/>
          <p:cNvSpPr>
            <a:spLocks noChangeAspect="1"/>
          </p:cNvSpPr>
          <p:nvPr/>
        </p:nvSpPr>
        <p:spPr>
          <a:xfrm>
            <a:off x="947463" y="3688766"/>
            <a:ext cx="1309362" cy="1128760"/>
          </a:xfrm>
          <a:prstGeom prst="hexagon">
            <a:avLst/>
          </a:prstGeom>
          <a:solidFill>
            <a:srgbClr val="39AAD7"/>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严重事故软件研发</a:t>
            </a:r>
          </a:p>
        </p:txBody>
      </p:sp>
      <p:sp>
        <p:nvSpPr>
          <p:cNvPr id="33" name="六边形 32"/>
          <p:cNvSpPr>
            <a:spLocks noChangeAspect="1"/>
          </p:cNvSpPr>
          <p:nvPr/>
        </p:nvSpPr>
        <p:spPr>
          <a:xfrm>
            <a:off x="2256825" y="2714805"/>
            <a:ext cx="1309362" cy="1128760"/>
          </a:xfrm>
          <a:prstGeom prst="hexagon">
            <a:avLst/>
          </a:prstGeom>
          <a:solidFill>
            <a:srgbClr val="FF6600"/>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软件开发标准及方法</a:t>
            </a:r>
            <a:r>
              <a:rPr lang="zh-CN" altLang="en-US" sz="1400" dirty="0" smtClean="0">
                <a:latin typeface="微软雅黑" pitchFamily="34" charset="-122"/>
                <a:ea typeface="微软雅黑" pitchFamily="34" charset="-122"/>
              </a:rPr>
              <a:t>研究</a:t>
            </a:r>
            <a:endParaRPr lang="zh-CN" altLang="en-US" sz="1400" dirty="0">
              <a:latin typeface="微软雅黑" pitchFamily="34" charset="-122"/>
              <a:ea typeface="微软雅黑" pitchFamily="34" charset="-122"/>
            </a:endParaRPr>
          </a:p>
        </p:txBody>
      </p:sp>
    </p:spTree>
    <p:extLst>
      <p:ext uri="{BB962C8B-B14F-4D97-AF65-F5344CB8AC3E}">
        <p14:creationId xmlns:p14="http://schemas.microsoft.com/office/powerpoint/2010/main" val="21019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8" presetClass="emph" presetSubtype="0" repeatCount="indefinite" fill="hold" nodeType="withEffect">
                                  <p:stCondLst>
                                    <p:cond delay="0"/>
                                  </p:stCondLst>
                                  <p:childTnLst>
                                    <p:animRot by="21600000">
                                      <p:cBhvr>
                                        <p:cTn id="30" dur="3000" fill="hold"/>
                                        <p:tgtEl>
                                          <p:spTgt spid="20"/>
                                        </p:tgtEl>
                                        <p:attrNameLst>
                                          <p:attrName>r</p:attrName>
                                        </p:attrNameLst>
                                      </p:cBhvr>
                                    </p:animRot>
                                  </p:childTnLst>
                                </p:cTn>
                              </p:par>
                              <p:par>
                                <p:cTn id="31" presetID="8" presetClass="emph" presetSubtype="0" repeatCount="indefinite" fill="hold" nodeType="withEffect">
                                  <p:stCondLst>
                                    <p:cond delay="0"/>
                                  </p:stCondLst>
                                  <p:childTnLst>
                                    <p:animRot by="-64800000">
                                      <p:cBhvr>
                                        <p:cTn id="32" dur="3000" fill="hold"/>
                                        <p:tgtEl>
                                          <p:spTgt spid="21"/>
                                        </p:tgtEl>
                                        <p:attrNameLst>
                                          <p:attrName>r</p:attrName>
                                        </p:attrNameLst>
                                      </p:cBhvr>
                                    </p:animRot>
                                  </p:childTnLst>
                                </p:cTn>
                              </p:par>
                              <p:par>
                                <p:cTn id="33" presetID="8" presetClass="emph" presetSubtype="0" repeatCount="indefinite" fill="hold" nodeType="withEffect">
                                  <p:stCondLst>
                                    <p:cond delay="0"/>
                                  </p:stCondLst>
                                  <p:childTnLst>
                                    <p:animRot by="43200000">
                                      <p:cBhvr>
                                        <p:cTn id="34" dur="3000" fill="hold"/>
                                        <p:tgtEl>
                                          <p:spTgt spid="22"/>
                                        </p:tgtEl>
                                        <p:attrNameLst>
                                          <p:attrName>r</p:attrName>
                                        </p:attrNameLst>
                                      </p:cBhvr>
                                    </p:animRot>
                                  </p:childTnLst>
                                </p:cTn>
                              </p:par>
                              <p:par>
                                <p:cTn id="35" presetID="8" presetClass="emph" presetSubtype="0" repeatCount="indefinite" fill="hold" nodeType="withEffect">
                                  <p:stCondLst>
                                    <p:cond delay="0"/>
                                  </p:stCondLst>
                                  <p:childTnLst>
                                    <p:animRot by="-43200000">
                                      <p:cBhvr>
                                        <p:cTn id="36" dur="3000" fill="hold"/>
                                        <p:tgtEl>
                                          <p:spTgt spid="2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3000" fill="hold"/>
                                        <p:tgtEl>
                                          <p:spTgt spid="24"/>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3000" fill="hold"/>
                                        <p:tgtEl>
                                          <p:spTgt spid="25"/>
                                        </p:tgtEl>
                                        <p:attrNameLst>
                                          <p:attrName>r</p:attrName>
                                        </p:attrNameLst>
                                      </p:cBhvr>
                                    </p:animRot>
                                  </p:childTnLst>
                                </p:cTn>
                              </p:par>
                              <p:par>
                                <p:cTn id="41" presetID="10" presetClass="entr" presetSubtype="0" fill="hold" grpId="0" nodeType="withEffect">
                                  <p:stCondLst>
                                    <p:cond delay="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23" presetClass="entr" presetSubtype="528" fill="hold" grpId="0" nodeType="withEffect">
                                  <p:stCondLst>
                                    <p:cond delay="1500"/>
                                  </p:stCondLst>
                                  <p:childTnLst>
                                    <p:set>
                                      <p:cBhvr>
                                        <p:cTn id="45" dur="1" fill="hold">
                                          <p:stCondLst>
                                            <p:cond delay="0"/>
                                          </p:stCondLst>
                                        </p:cTn>
                                        <p:tgtEl>
                                          <p:spTgt spid="32"/>
                                        </p:tgtEl>
                                        <p:attrNameLst>
                                          <p:attrName>style.visibility</p:attrName>
                                        </p:attrNameLst>
                                      </p:cBhvr>
                                      <p:to>
                                        <p:strVal val="visible"/>
                                      </p:to>
                                    </p:set>
                                    <p:anim calcmode="lin" valueType="num">
                                      <p:cBhvr>
                                        <p:cTn id="46" dur="300" fill="hold"/>
                                        <p:tgtEl>
                                          <p:spTgt spid="32"/>
                                        </p:tgtEl>
                                        <p:attrNameLst>
                                          <p:attrName>ppt_w</p:attrName>
                                        </p:attrNameLst>
                                      </p:cBhvr>
                                      <p:tavLst>
                                        <p:tav tm="0">
                                          <p:val>
                                            <p:fltVal val="0"/>
                                          </p:val>
                                        </p:tav>
                                        <p:tav tm="100000">
                                          <p:val>
                                            <p:strVal val="#ppt_w"/>
                                          </p:val>
                                        </p:tav>
                                      </p:tavLst>
                                    </p:anim>
                                    <p:anim calcmode="lin" valueType="num">
                                      <p:cBhvr>
                                        <p:cTn id="47" dur="300" fill="hold"/>
                                        <p:tgtEl>
                                          <p:spTgt spid="32"/>
                                        </p:tgtEl>
                                        <p:attrNameLst>
                                          <p:attrName>ppt_h</p:attrName>
                                        </p:attrNameLst>
                                      </p:cBhvr>
                                      <p:tavLst>
                                        <p:tav tm="0">
                                          <p:val>
                                            <p:fltVal val="0"/>
                                          </p:val>
                                        </p:tav>
                                        <p:tav tm="100000">
                                          <p:val>
                                            <p:strVal val="#ppt_h"/>
                                          </p:val>
                                        </p:tav>
                                      </p:tavLst>
                                    </p:anim>
                                    <p:anim calcmode="lin" valueType="num">
                                      <p:cBhvr>
                                        <p:cTn id="48" dur="300" fill="hold"/>
                                        <p:tgtEl>
                                          <p:spTgt spid="32"/>
                                        </p:tgtEl>
                                        <p:attrNameLst>
                                          <p:attrName>ppt_x</p:attrName>
                                        </p:attrNameLst>
                                      </p:cBhvr>
                                      <p:tavLst>
                                        <p:tav tm="0">
                                          <p:val>
                                            <p:fltVal val="0.5"/>
                                          </p:val>
                                        </p:tav>
                                        <p:tav tm="100000">
                                          <p:val>
                                            <p:strVal val="#ppt_x"/>
                                          </p:val>
                                        </p:tav>
                                      </p:tavLst>
                                    </p:anim>
                                    <p:anim calcmode="lin" valueType="num">
                                      <p:cBhvr>
                                        <p:cTn id="49" dur="300" fill="hold"/>
                                        <p:tgtEl>
                                          <p:spTgt spid="32"/>
                                        </p:tgtEl>
                                        <p:attrNameLst>
                                          <p:attrName>ppt_y</p:attrName>
                                        </p:attrNameLst>
                                      </p:cBhvr>
                                      <p:tavLst>
                                        <p:tav tm="0">
                                          <p:val>
                                            <p:fltVal val="0.5"/>
                                          </p:val>
                                        </p:tav>
                                        <p:tav tm="100000">
                                          <p:val>
                                            <p:strVal val="#ppt_y"/>
                                          </p:val>
                                        </p:tav>
                                      </p:tavLst>
                                    </p:anim>
                                  </p:childTnLst>
                                </p:cTn>
                              </p:par>
                              <p:par>
                                <p:cTn id="50" presetID="26" presetClass="emph" presetSubtype="0" fill="hold" grpId="1" nodeType="withEffect">
                                  <p:stCondLst>
                                    <p:cond delay="1800"/>
                                  </p:stCondLst>
                                  <p:childTnLst>
                                    <p:animEffect transition="out" filter="fade">
                                      <p:cBhvr>
                                        <p:cTn id="51" dur="300" tmFilter="0, 0; .2, .5; .8, .5; 1, 0"/>
                                        <p:tgtEl>
                                          <p:spTgt spid="32"/>
                                        </p:tgtEl>
                                      </p:cBhvr>
                                    </p:animEffect>
                                    <p:animScale>
                                      <p:cBhvr>
                                        <p:cTn id="52" dur="150" autoRev="1" fill="hold"/>
                                        <p:tgtEl>
                                          <p:spTgt spid="32"/>
                                        </p:tgtEl>
                                      </p:cBhvr>
                                      <p:by x="105000" y="105000"/>
                                    </p:animScale>
                                  </p:childTnLst>
                                </p:cTn>
                              </p:par>
                              <p:par>
                                <p:cTn id="53" presetID="23" presetClass="entr" presetSubtype="528" fill="hold" grpId="0" nodeType="withEffect">
                                  <p:stCondLst>
                                    <p:cond delay="1800"/>
                                  </p:stCondLst>
                                  <p:childTnLst>
                                    <p:set>
                                      <p:cBhvr>
                                        <p:cTn id="54" dur="1" fill="hold">
                                          <p:stCondLst>
                                            <p:cond delay="0"/>
                                          </p:stCondLst>
                                        </p:cTn>
                                        <p:tgtEl>
                                          <p:spTgt spid="33"/>
                                        </p:tgtEl>
                                        <p:attrNameLst>
                                          <p:attrName>style.visibility</p:attrName>
                                        </p:attrNameLst>
                                      </p:cBhvr>
                                      <p:to>
                                        <p:strVal val="visible"/>
                                      </p:to>
                                    </p:set>
                                    <p:anim calcmode="lin" valueType="num">
                                      <p:cBhvr>
                                        <p:cTn id="55" dur="300" fill="hold"/>
                                        <p:tgtEl>
                                          <p:spTgt spid="33"/>
                                        </p:tgtEl>
                                        <p:attrNameLst>
                                          <p:attrName>ppt_w</p:attrName>
                                        </p:attrNameLst>
                                      </p:cBhvr>
                                      <p:tavLst>
                                        <p:tav tm="0">
                                          <p:val>
                                            <p:fltVal val="0"/>
                                          </p:val>
                                        </p:tav>
                                        <p:tav tm="100000">
                                          <p:val>
                                            <p:strVal val="#ppt_w"/>
                                          </p:val>
                                        </p:tav>
                                      </p:tavLst>
                                    </p:anim>
                                    <p:anim calcmode="lin" valueType="num">
                                      <p:cBhvr>
                                        <p:cTn id="56" dur="300" fill="hold"/>
                                        <p:tgtEl>
                                          <p:spTgt spid="33"/>
                                        </p:tgtEl>
                                        <p:attrNameLst>
                                          <p:attrName>ppt_h</p:attrName>
                                        </p:attrNameLst>
                                      </p:cBhvr>
                                      <p:tavLst>
                                        <p:tav tm="0">
                                          <p:val>
                                            <p:fltVal val="0"/>
                                          </p:val>
                                        </p:tav>
                                        <p:tav tm="100000">
                                          <p:val>
                                            <p:strVal val="#ppt_h"/>
                                          </p:val>
                                        </p:tav>
                                      </p:tavLst>
                                    </p:anim>
                                    <p:anim calcmode="lin" valueType="num">
                                      <p:cBhvr>
                                        <p:cTn id="57" dur="300" fill="hold"/>
                                        <p:tgtEl>
                                          <p:spTgt spid="33"/>
                                        </p:tgtEl>
                                        <p:attrNameLst>
                                          <p:attrName>ppt_x</p:attrName>
                                        </p:attrNameLst>
                                      </p:cBhvr>
                                      <p:tavLst>
                                        <p:tav tm="0">
                                          <p:val>
                                            <p:fltVal val="0.5"/>
                                          </p:val>
                                        </p:tav>
                                        <p:tav tm="100000">
                                          <p:val>
                                            <p:strVal val="#ppt_x"/>
                                          </p:val>
                                        </p:tav>
                                      </p:tavLst>
                                    </p:anim>
                                    <p:anim calcmode="lin" valueType="num">
                                      <p:cBhvr>
                                        <p:cTn id="58" dur="300" fill="hold"/>
                                        <p:tgtEl>
                                          <p:spTgt spid="33"/>
                                        </p:tgtEl>
                                        <p:attrNameLst>
                                          <p:attrName>ppt_y</p:attrName>
                                        </p:attrNameLst>
                                      </p:cBhvr>
                                      <p:tavLst>
                                        <p:tav tm="0">
                                          <p:val>
                                            <p:fltVal val="0.5"/>
                                          </p:val>
                                        </p:tav>
                                        <p:tav tm="100000">
                                          <p:val>
                                            <p:strVal val="#ppt_y"/>
                                          </p:val>
                                        </p:tav>
                                      </p:tavLst>
                                    </p:anim>
                                  </p:childTnLst>
                                </p:cTn>
                              </p:par>
                              <p:par>
                                <p:cTn id="59" presetID="26" presetClass="emph" presetSubtype="0" fill="hold" grpId="1" nodeType="withEffect">
                                  <p:stCondLst>
                                    <p:cond delay="2100"/>
                                  </p:stCondLst>
                                  <p:childTnLst>
                                    <p:animEffect transition="out" filter="fade">
                                      <p:cBhvr>
                                        <p:cTn id="60" dur="300" tmFilter="0, 0; .2, .5; .8, .5; 1, 0"/>
                                        <p:tgtEl>
                                          <p:spTgt spid="33"/>
                                        </p:tgtEl>
                                      </p:cBhvr>
                                    </p:animEffect>
                                    <p:animScale>
                                      <p:cBhvr>
                                        <p:cTn id="61" dur="150" autoRev="1" fill="hold"/>
                                        <p:tgtEl>
                                          <p:spTgt spid="33"/>
                                        </p:tgtEl>
                                      </p:cBhvr>
                                      <p:by x="105000" y="105000"/>
                                    </p:animScale>
                                  </p:childTnLst>
                                </p:cTn>
                              </p:par>
                              <p:par>
                                <p:cTn id="62" presetID="23" presetClass="entr" presetSubtype="528" fill="hold" grpId="0" nodeType="withEffect">
                                  <p:stCondLst>
                                    <p:cond delay="2000"/>
                                  </p:stCondLst>
                                  <p:childTnLst>
                                    <p:set>
                                      <p:cBhvr>
                                        <p:cTn id="63" dur="1" fill="hold">
                                          <p:stCondLst>
                                            <p:cond delay="0"/>
                                          </p:stCondLst>
                                        </p:cTn>
                                        <p:tgtEl>
                                          <p:spTgt spid="28"/>
                                        </p:tgtEl>
                                        <p:attrNameLst>
                                          <p:attrName>style.visibility</p:attrName>
                                        </p:attrNameLst>
                                      </p:cBhvr>
                                      <p:to>
                                        <p:strVal val="visible"/>
                                      </p:to>
                                    </p:set>
                                    <p:anim calcmode="lin" valueType="num">
                                      <p:cBhvr>
                                        <p:cTn id="64" dur="300" fill="hold"/>
                                        <p:tgtEl>
                                          <p:spTgt spid="28"/>
                                        </p:tgtEl>
                                        <p:attrNameLst>
                                          <p:attrName>ppt_w</p:attrName>
                                        </p:attrNameLst>
                                      </p:cBhvr>
                                      <p:tavLst>
                                        <p:tav tm="0">
                                          <p:val>
                                            <p:fltVal val="0"/>
                                          </p:val>
                                        </p:tav>
                                        <p:tav tm="100000">
                                          <p:val>
                                            <p:strVal val="#ppt_w"/>
                                          </p:val>
                                        </p:tav>
                                      </p:tavLst>
                                    </p:anim>
                                    <p:anim calcmode="lin" valueType="num">
                                      <p:cBhvr>
                                        <p:cTn id="65" dur="300" fill="hold"/>
                                        <p:tgtEl>
                                          <p:spTgt spid="28"/>
                                        </p:tgtEl>
                                        <p:attrNameLst>
                                          <p:attrName>ppt_h</p:attrName>
                                        </p:attrNameLst>
                                      </p:cBhvr>
                                      <p:tavLst>
                                        <p:tav tm="0">
                                          <p:val>
                                            <p:fltVal val="0"/>
                                          </p:val>
                                        </p:tav>
                                        <p:tav tm="100000">
                                          <p:val>
                                            <p:strVal val="#ppt_h"/>
                                          </p:val>
                                        </p:tav>
                                      </p:tavLst>
                                    </p:anim>
                                    <p:anim calcmode="lin" valueType="num">
                                      <p:cBhvr>
                                        <p:cTn id="66" dur="300" fill="hold"/>
                                        <p:tgtEl>
                                          <p:spTgt spid="28"/>
                                        </p:tgtEl>
                                        <p:attrNameLst>
                                          <p:attrName>ppt_x</p:attrName>
                                        </p:attrNameLst>
                                      </p:cBhvr>
                                      <p:tavLst>
                                        <p:tav tm="0">
                                          <p:val>
                                            <p:fltVal val="0.5"/>
                                          </p:val>
                                        </p:tav>
                                        <p:tav tm="100000">
                                          <p:val>
                                            <p:strVal val="#ppt_x"/>
                                          </p:val>
                                        </p:tav>
                                      </p:tavLst>
                                    </p:anim>
                                    <p:anim calcmode="lin" valueType="num">
                                      <p:cBhvr>
                                        <p:cTn id="67" dur="300" fill="hold"/>
                                        <p:tgtEl>
                                          <p:spTgt spid="28"/>
                                        </p:tgtEl>
                                        <p:attrNameLst>
                                          <p:attrName>ppt_y</p:attrName>
                                        </p:attrNameLst>
                                      </p:cBhvr>
                                      <p:tavLst>
                                        <p:tav tm="0">
                                          <p:val>
                                            <p:fltVal val="0.5"/>
                                          </p:val>
                                        </p:tav>
                                        <p:tav tm="100000">
                                          <p:val>
                                            <p:strVal val="#ppt_y"/>
                                          </p:val>
                                        </p:tav>
                                      </p:tavLst>
                                    </p:anim>
                                  </p:childTnLst>
                                </p:cTn>
                              </p:par>
                              <p:par>
                                <p:cTn id="68" presetID="26" presetClass="emph" presetSubtype="0" fill="hold" grpId="1" nodeType="withEffect">
                                  <p:stCondLst>
                                    <p:cond delay="2300"/>
                                  </p:stCondLst>
                                  <p:childTnLst>
                                    <p:animEffect transition="out" filter="fade">
                                      <p:cBhvr>
                                        <p:cTn id="69" dur="300" tmFilter="0, 0; .2, .5; .8, .5; 1, 0"/>
                                        <p:tgtEl>
                                          <p:spTgt spid="28"/>
                                        </p:tgtEl>
                                      </p:cBhvr>
                                    </p:animEffect>
                                    <p:animScale>
                                      <p:cBhvr>
                                        <p:cTn id="70" dur="150" autoRev="1" fill="hold"/>
                                        <p:tgtEl>
                                          <p:spTgt spid="28"/>
                                        </p:tgtEl>
                                      </p:cBhvr>
                                      <p:by x="105000" y="105000"/>
                                    </p:animScale>
                                  </p:childTnLst>
                                </p:cTn>
                              </p:par>
                              <p:par>
                                <p:cTn id="71" presetID="23" presetClass="entr" presetSubtype="528" fill="hold" grpId="0" nodeType="withEffect">
                                  <p:stCondLst>
                                    <p:cond delay="21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00" fill="hold"/>
                                        <p:tgtEl>
                                          <p:spTgt spid="31"/>
                                        </p:tgtEl>
                                        <p:attrNameLst>
                                          <p:attrName>ppt_w</p:attrName>
                                        </p:attrNameLst>
                                      </p:cBhvr>
                                      <p:tavLst>
                                        <p:tav tm="0">
                                          <p:val>
                                            <p:fltVal val="0"/>
                                          </p:val>
                                        </p:tav>
                                        <p:tav tm="100000">
                                          <p:val>
                                            <p:strVal val="#ppt_w"/>
                                          </p:val>
                                        </p:tav>
                                      </p:tavLst>
                                    </p:anim>
                                    <p:anim calcmode="lin" valueType="num">
                                      <p:cBhvr>
                                        <p:cTn id="74" dur="300" fill="hold"/>
                                        <p:tgtEl>
                                          <p:spTgt spid="31"/>
                                        </p:tgtEl>
                                        <p:attrNameLst>
                                          <p:attrName>ppt_h</p:attrName>
                                        </p:attrNameLst>
                                      </p:cBhvr>
                                      <p:tavLst>
                                        <p:tav tm="0">
                                          <p:val>
                                            <p:fltVal val="0"/>
                                          </p:val>
                                        </p:tav>
                                        <p:tav tm="100000">
                                          <p:val>
                                            <p:strVal val="#ppt_h"/>
                                          </p:val>
                                        </p:tav>
                                      </p:tavLst>
                                    </p:anim>
                                    <p:anim calcmode="lin" valueType="num">
                                      <p:cBhvr>
                                        <p:cTn id="75" dur="300" fill="hold"/>
                                        <p:tgtEl>
                                          <p:spTgt spid="31"/>
                                        </p:tgtEl>
                                        <p:attrNameLst>
                                          <p:attrName>ppt_x</p:attrName>
                                        </p:attrNameLst>
                                      </p:cBhvr>
                                      <p:tavLst>
                                        <p:tav tm="0">
                                          <p:val>
                                            <p:fltVal val="0.5"/>
                                          </p:val>
                                        </p:tav>
                                        <p:tav tm="100000">
                                          <p:val>
                                            <p:strVal val="#ppt_x"/>
                                          </p:val>
                                        </p:tav>
                                      </p:tavLst>
                                    </p:anim>
                                    <p:anim calcmode="lin" valueType="num">
                                      <p:cBhvr>
                                        <p:cTn id="76" dur="300" fill="hold"/>
                                        <p:tgtEl>
                                          <p:spTgt spid="31"/>
                                        </p:tgtEl>
                                        <p:attrNameLst>
                                          <p:attrName>ppt_y</p:attrName>
                                        </p:attrNameLst>
                                      </p:cBhvr>
                                      <p:tavLst>
                                        <p:tav tm="0">
                                          <p:val>
                                            <p:fltVal val="0.5"/>
                                          </p:val>
                                        </p:tav>
                                        <p:tav tm="100000">
                                          <p:val>
                                            <p:strVal val="#ppt_y"/>
                                          </p:val>
                                        </p:tav>
                                      </p:tavLst>
                                    </p:anim>
                                  </p:childTnLst>
                                </p:cTn>
                              </p:par>
                              <p:par>
                                <p:cTn id="77" presetID="26" presetClass="emph" presetSubtype="0" fill="hold" grpId="1" nodeType="withEffect">
                                  <p:stCondLst>
                                    <p:cond delay="2400"/>
                                  </p:stCondLst>
                                  <p:childTnLst>
                                    <p:animEffect transition="out" filter="fade">
                                      <p:cBhvr>
                                        <p:cTn id="78" dur="300" tmFilter="0, 0; .2, .5; .8, .5; 1, 0"/>
                                        <p:tgtEl>
                                          <p:spTgt spid="31"/>
                                        </p:tgtEl>
                                      </p:cBhvr>
                                    </p:animEffect>
                                    <p:animScale>
                                      <p:cBhvr>
                                        <p:cTn id="79" dur="150" autoRev="1" fill="hold"/>
                                        <p:tgtEl>
                                          <p:spTgt spid="31"/>
                                        </p:tgtEl>
                                      </p:cBhvr>
                                      <p:by x="105000" y="105000"/>
                                    </p:animScale>
                                  </p:childTnLst>
                                </p:cTn>
                              </p:par>
                              <p:par>
                                <p:cTn id="80" presetID="23" presetClass="entr" presetSubtype="528" fill="hold" grpId="0" nodeType="withEffect">
                                  <p:stCondLst>
                                    <p:cond delay="2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300" fill="hold"/>
                                        <p:tgtEl>
                                          <p:spTgt spid="27"/>
                                        </p:tgtEl>
                                        <p:attrNameLst>
                                          <p:attrName>ppt_w</p:attrName>
                                        </p:attrNameLst>
                                      </p:cBhvr>
                                      <p:tavLst>
                                        <p:tav tm="0">
                                          <p:val>
                                            <p:fltVal val="0"/>
                                          </p:val>
                                        </p:tav>
                                        <p:tav tm="100000">
                                          <p:val>
                                            <p:strVal val="#ppt_w"/>
                                          </p:val>
                                        </p:tav>
                                      </p:tavLst>
                                    </p:anim>
                                    <p:anim calcmode="lin" valueType="num">
                                      <p:cBhvr>
                                        <p:cTn id="83" dur="300" fill="hold"/>
                                        <p:tgtEl>
                                          <p:spTgt spid="27"/>
                                        </p:tgtEl>
                                        <p:attrNameLst>
                                          <p:attrName>ppt_h</p:attrName>
                                        </p:attrNameLst>
                                      </p:cBhvr>
                                      <p:tavLst>
                                        <p:tav tm="0">
                                          <p:val>
                                            <p:fltVal val="0"/>
                                          </p:val>
                                        </p:tav>
                                        <p:tav tm="100000">
                                          <p:val>
                                            <p:strVal val="#ppt_h"/>
                                          </p:val>
                                        </p:tav>
                                      </p:tavLst>
                                    </p:anim>
                                    <p:anim calcmode="lin" valueType="num">
                                      <p:cBhvr>
                                        <p:cTn id="84" dur="300" fill="hold"/>
                                        <p:tgtEl>
                                          <p:spTgt spid="27"/>
                                        </p:tgtEl>
                                        <p:attrNameLst>
                                          <p:attrName>ppt_x</p:attrName>
                                        </p:attrNameLst>
                                      </p:cBhvr>
                                      <p:tavLst>
                                        <p:tav tm="0">
                                          <p:val>
                                            <p:fltVal val="0.5"/>
                                          </p:val>
                                        </p:tav>
                                        <p:tav tm="100000">
                                          <p:val>
                                            <p:strVal val="#ppt_x"/>
                                          </p:val>
                                        </p:tav>
                                      </p:tavLst>
                                    </p:anim>
                                    <p:anim calcmode="lin" valueType="num">
                                      <p:cBhvr>
                                        <p:cTn id="85" dur="300" fill="hold"/>
                                        <p:tgtEl>
                                          <p:spTgt spid="27"/>
                                        </p:tgtEl>
                                        <p:attrNameLst>
                                          <p:attrName>ppt_y</p:attrName>
                                        </p:attrNameLst>
                                      </p:cBhvr>
                                      <p:tavLst>
                                        <p:tav tm="0">
                                          <p:val>
                                            <p:fltVal val="0.5"/>
                                          </p:val>
                                        </p:tav>
                                        <p:tav tm="100000">
                                          <p:val>
                                            <p:strVal val="#ppt_y"/>
                                          </p:val>
                                        </p:tav>
                                      </p:tavLst>
                                    </p:anim>
                                  </p:childTnLst>
                                </p:cTn>
                              </p:par>
                              <p:par>
                                <p:cTn id="86" presetID="26" presetClass="emph" presetSubtype="0" fill="hold" grpId="1" nodeType="withEffect">
                                  <p:stCondLst>
                                    <p:cond delay="2500"/>
                                  </p:stCondLst>
                                  <p:childTnLst>
                                    <p:animEffect transition="out" filter="fade">
                                      <p:cBhvr>
                                        <p:cTn id="87" dur="300" tmFilter="0, 0; .2, .5; .8, .5; 1, 0"/>
                                        <p:tgtEl>
                                          <p:spTgt spid="27"/>
                                        </p:tgtEl>
                                      </p:cBhvr>
                                    </p:animEffect>
                                    <p:animScale>
                                      <p:cBhvr>
                                        <p:cTn id="88" dur="150" autoRev="1" fill="hold"/>
                                        <p:tgtEl>
                                          <p:spTgt spid="27"/>
                                        </p:tgtEl>
                                      </p:cBhvr>
                                      <p:by x="105000" y="105000"/>
                                    </p:animScale>
                                  </p:childTnLst>
                                </p:cTn>
                              </p:par>
                              <p:par>
                                <p:cTn id="89" presetID="23" presetClass="entr" presetSubtype="528" fill="hold" grpId="0" nodeType="withEffect">
                                  <p:stCondLst>
                                    <p:cond delay="23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300" fill="hold"/>
                                        <p:tgtEl>
                                          <p:spTgt spid="29"/>
                                        </p:tgtEl>
                                        <p:attrNameLst>
                                          <p:attrName>ppt_w</p:attrName>
                                        </p:attrNameLst>
                                      </p:cBhvr>
                                      <p:tavLst>
                                        <p:tav tm="0">
                                          <p:val>
                                            <p:fltVal val="0"/>
                                          </p:val>
                                        </p:tav>
                                        <p:tav tm="100000">
                                          <p:val>
                                            <p:strVal val="#ppt_w"/>
                                          </p:val>
                                        </p:tav>
                                      </p:tavLst>
                                    </p:anim>
                                    <p:anim calcmode="lin" valueType="num">
                                      <p:cBhvr>
                                        <p:cTn id="92" dur="300" fill="hold"/>
                                        <p:tgtEl>
                                          <p:spTgt spid="29"/>
                                        </p:tgtEl>
                                        <p:attrNameLst>
                                          <p:attrName>ppt_h</p:attrName>
                                        </p:attrNameLst>
                                      </p:cBhvr>
                                      <p:tavLst>
                                        <p:tav tm="0">
                                          <p:val>
                                            <p:fltVal val="0"/>
                                          </p:val>
                                        </p:tav>
                                        <p:tav tm="100000">
                                          <p:val>
                                            <p:strVal val="#ppt_h"/>
                                          </p:val>
                                        </p:tav>
                                      </p:tavLst>
                                    </p:anim>
                                    <p:anim calcmode="lin" valueType="num">
                                      <p:cBhvr>
                                        <p:cTn id="93" dur="300" fill="hold"/>
                                        <p:tgtEl>
                                          <p:spTgt spid="29"/>
                                        </p:tgtEl>
                                        <p:attrNameLst>
                                          <p:attrName>ppt_x</p:attrName>
                                        </p:attrNameLst>
                                      </p:cBhvr>
                                      <p:tavLst>
                                        <p:tav tm="0">
                                          <p:val>
                                            <p:fltVal val="0.5"/>
                                          </p:val>
                                        </p:tav>
                                        <p:tav tm="100000">
                                          <p:val>
                                            <p:strVal val="#ppt_x"/>
                                          </p:val>
                                        </p:tav>
                                      </p:tavLst>
                                    </p:anim>
                                    <p:anim calcmode="lin" valueType="num">
                                      <p:cBhvr>
                                        <p:cTn id="94" dur="300" fill="hold"/>
                                        <p:tgtEl>
                                          <p:spTgt spid="29"/>
                                        </p:tgtEl>
                                        <p:attrNameLst>
                                          <p:attrName>ppt_y</p:attrName>
                                        </p:attrNameLst>
                                      </p:cBhvr>
                                      <p:tavLst>
                                        <p:tav tm="0">
                                          <p:val>
                                            <p:fltVal val="0.5"/>
                                          </p:val>
                                        </p:tav>
                                        <p:tav tm="100000">
                                          <p:val>
                                            <p:strVal val="#ppt_y"/>
                                          </p:val>
                                        </p:tav>
                                      </p:tavLst>
                                    </p:anim>
                                  </p:childTnLst>
                                </p:cTn>
                              </p:par>
                              <p:par>
                                <p:cTn id="95" presetID="26" presetClass="emph" presetSubtype="0" fill="hold" grpId="1" nodeType="withEffect">
                                  <p:stCondLst>
                                    <p:cond delay="2600"/>
                                  </p:stCondLst>
                                  <p:childTnLst>
                                    <p:animEffect transition="out" filter="fade">
                                      <p:cBhvr>
                                        <p:cTn id="96" dur="300" tmFilter="0, 0; .2, .5; .8, .5; 1, 0"/>
                                        <p:tgtEl>
                                          <p:spTgt spid="29"/>
                                        </p:tgtEl>
                                      </p:cBhvr>
                                    </p:animEffect>
                                    <p:animScale>
                                      <p:cBhvr>
                                        <p:cTn id="97" dur="150" autoRev="1" fill="hold"/>
                                        <p:tgtEl>
                                          <p:spTgt spid="29"/>
                                        </p:tgtEl>
                                      </p:cBhvr>
                                      <p:by x="105000" y="105000"/>
                                    </p:animScale>
                                  </p:childTnLst>
                                </p:cTn>
                              </p:par>
                              <p:par>
                                <p:cTn id="98" presetID="23" presetClass="entr" presetSubtype="528" fill="hold" grpId="0" nodeType="withEffect">
                                  <p:stCondLst>
                                    <p:cond delay="240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300" fill="hold"/>
                                        <p:tgtEl>
                                          <p:spTgt spid="30"/>
                                        </p:tgtEl>
                                        <p:attrNameLst>
                                          <p:attrName>ppt_w</p:attrName>
                                        </p:attrNameLst>
                                      </p:cBhvr>
                                      <p:tavLst>
                                        <p:tav tm="0">
                                          <p:val>
                                            <p:fltVal val="0"/>
                                          </p:val>
                                        </p:tav>
                                        <p:tav tm="100000">
                                          <p:val>
                                            <p:strVal val="#ppt_w"/>
                                          </p:val>
                                        </p:tav>
                                      </p:tavLst>
                                    </p:anim>
                                    <p:anim calcmode="lin" valueType="num">
                                      <p:cBhvr>
                                        <p:cTn id="101" dur="300" fill="hold"/>
                                        <p:tgtEl>
                                          <p:spTgt spid="30"/>
                                        </p:tgtEl>
                                        <p:attrNameLst>
                                          <p:attrName>ppt_h</p:attrName>
                                        </p:attrNameLst>
                                      </p:cBhvr>
                                      <p:tavLst>
                                        <p:tav tm="0">
                                          <p:val>
                                            <p:fltVal val="0"/>
                                          </p:val>
                                        </p:tav>
                                        <p:tav tm="100000">
                                          <p:val>
                                            <p:strVal val="#ppt_h"/>
                                          </p:val>
                                        </p:tav>
                                      </p:tavLst>
                                    </p:anim>
                                    <p:anim calcmode="lin" valueType="num">
                                      <p:cBhvr>
                                        <p:cTn id="102" dur="300" fill="hold"/>
                                        <p:tgtEl>
                                          <p:spTgt spid="30"/>
                                        </p:tgtEl>
                                        <p:attrNameLst>
                                          <p:attrName>ppt_x</p:attrName>
                                        </p:attrNameLst>
                                      </p:cBhvr>
                                      <p:tavLst>
                                        <p:tav tm="0">
                                          <p:val>
                                            <p:fltVal val="0.5"/>
                                          </p:val>
                                        </p:tav>
                                        <p:tav tm="100000">
                                          <p:val>
                                            <p:strVal val="#ppt_x"/>
                                          </p:val>
                                        </p:tav>
                                      </p:tavLst>
                                    </p:anim>
                                    <p:anim calcmode="lin" valueType="num">
                                      <p:cBhvr>
                                        <p:cTn id="103" dur="300" fill="hold"/>
                                        <p:tgtEl>
                                          <p:spTgt spid="30"/>
                                        </p:tgtEl>
                                        <p:attrNameLst>
                                          <p:attrName>ppt_y</p:attrName>
                                        </p:attrNameLst>
                                      </p:cBhvr>
                                      <p:tavLst>
                                        <p:tav tm="0">
                                          <p:val>
                                            <p:fltVal val="0.5"/>
                                          </p:val>
                                        </p:tav>
                                        <p:tav tm="100000">
                                          <p:val>
                                            <p:strVal val="#ppt_y"/>
                                          </p:val>
                                        </p:tav>
                                      </p:tavLst>
                                    </p:anim>
                                  </p:childTnLst>
                                </p:cTn>
                              </p:par>
                              <p:par>
                                <p:cTn id="104" presetID="26" presetClass="emph" presetSubtype="0" fill="hold" grpId="1" nodeType="withEffect">
                                  <p:stCondLst>
                                    <p:cond delay="2700"/>
                                  </p:stCondLst>
                                  <p:childTnLst>
                                    <p:animEffect transition="out" filter="fade">
                                      <p:cBhvr>
                                        <p:cTn id="105" dur="300" tmFilter="0, 0; .2, .5; .8, .5; 1, 0"/>
                                        <p:tgtEl>
                                          <p:spTgt spid="30"/>
                                        </p:tgtEl>
                                      </p:cBhvr>
                                    </p:animEffect>
                                    <p:animScale>
                                      <p:cBhvr>
                                        <p:cTn id="106" dur="1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8572528"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研究国际先进核电法规标准，制定核电软件开发规范与标准</a:t>
            </a:r>
            <a:endParaRPr lang="zh-CN" altLang="en-US" sz="2000" b="1" dirty="0">
              <a:solidFill>
                <a:srgbClr val="0A2D88"/>
              </a:solidFill>
              <a:ea typeface="微软雅黑" pitchFamily="34" charset="-122"/>
            </a:endParaRPr>
          </a:p>
        </p:txBody>
      </p:sp>
      <p:sp>
        <p:nvSpPr>
          <p:cNvPr id="38" name="任意多边形 37"/>
          <p:cNvSpPr/>
          <p:nvPr/>
        </p:nvSpPr>
        <p:spPr>
          <a:xfrm>
            <a:off x="729906" y="3517117"/>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chemeClr val="bg1">
              <a:lumMod val="85000"/>
            </a:scheme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a:latin typeface="微软雅黑" pitchFamily="34" charset="-122"/>
                <a:ea typeface="微软雅黑" pitchFamily="34" charset="-122"/>
              </a:rPr>
              <a:t>整套核电软件</a:t>
            </a:r>
            <a:endParaRPr lang="en-US" sz="1800" dirty="0">
              <a:latin typeface="微软雅黑" pitchFamily="34" charset="-122"/>
              <a:ea typeface="微软雅黑" pitchFamily="34" charset="-122"/>
            </a:endParaRPr>
          </a:p>
        </p:txBody>
      </p:sp>
      <p:sp>
        <p:nvSpPr>
          <p:cNvPr id="39" name="任意多边形 38"/>
          <p:cNvSpPr/>
          <p:nvPr/>
        </p:nvSpPr>
        <p:spPr>
          <a:xfrm>
            <a:off x="729906" y="5229200"/>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chemeClr val="bg1">
              <a:lumMod val="85000"/>
            </a:scheme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smtClean="0">
                <a:latin typeface="微软雅黑" pitchFamily="34" charset="-122"/>
                <a:ea typeface="微软雅黑" pitchFamily="34" charset="-122"/>
              </a:rPr>
              <a:t>模型评估基础</a:t>
            </a:r>
            <a:endParaRPr lang="zh-CN" altLang="en-US" sz="1800" dirty="0">
              <a:latin typeface="微软雅黑" pitchFamily="34" charset="-122"/>
              <a:ea typeface="微软雅黑" pitchFamily="34" charset="-122"/>
            </a:endParaRPr>
          </a:p>
        </p:txBody>
      </p:sp>
      <p:sp>
        <p:nvSpPr>
          <p:cNvPr id="40" name="任意多边形 39"/>
          <p:cNvSpPr/>
          <p:nvPr/>
        </p:nvSpPr>
        <p:spPr>
          <a:xfrm>
            <a:off x="729906" y="1844824"/>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rgbClr val="FD8E13"/>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smtClean="0">
                <a:latin typeface="微软雅黑" pitchFamily="34" charset="-122"/>
                <a:ea typeface="微软雅黑" pitchFamily="34" charset="-122"/>
              </a:rPr>
              <a:t>法规标准</a:t>
            </a:r>
            <a:endParaRPr lang="en-US" sz="1800" dirty="0">
              <a:latin typeface="微软雅黑" pitchFamily="34" charset="-122"/>
              <a:ea typeface="微软雅黑" pitchFamily="34" charset="-122"/>
            </a:endParaRPr>
          </a:p>
        </p:txBody>
      </p:sp>
      <p:sp>
        <p:nvSpPr>
          <p:cNvPr id="41" name="流程图: 联系 40"/>
          <p:cNvSpPr/>
          <p:nvPr/>
        </p:nvSpPr>
        <p:spPr>
          <a:xfrm>
            <a:off x="413890" y="1944564"/>
            <a:ext cx="442392" cy="432481"/>
          </a:xfrm>
          <a:prstGeom prst="flowChartConnector">
            <a:avLst/>
          </a:prstGeom>
          <a:solidFill>
            <a:srgbClr val="FD8E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42" name="流程图: 联系 41"/>
          <p:cNvSpPr/>
          <p:nvPr/>
        </p:nvSpPr>
        <p:spPr>
          <a:xfrm>
            <a:off x="395536" y="3616857"/>
            <a:ext cx="442392" cy="432481"/>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43" name="流程图: 联系 42"/>
          <p:cNvSpPr/>
          <p:nvPr/>
        </p:nvSpPr>
        <p:spPr>
          <a:xfrm>
            <a:off x="413890" y="5328940"/>
            <a:ext cx="442392" cy="432481"/>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pic>
        <p:nvPicPr>
          <p:cNvPr id="44" name="Picture 2"/>
          <p:cNvPicPr>
            <a:picLocks noChangeAspect="1" noChangeArrowheads="1"/>
          </p:cNvPicPr>
          <p:nvPr/>
        </p:nvPicPr>
        <p:blipFill>
          <a:blip r:embed="rId3" cstate="print"/>
          <a:srcRect/>
          <a:stretch>
            <a:fillRect/>
          </a:stretch>
        </p:blipFill>
        <p:spPr bwMode="auto">
          <a:xfrm>
            <a:off x="6156176" y="4049338"/>
            <a:ext cx="2258572" cy="2620184"/>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p:spPr>
      </p:pic>
      <p:sp>
        <p:nvSpPr>
          <p:cNvPr id="45" name="矩形 44"/>
          <p:cNvSpPr/>
          <p:nvPr/>
        </p:nvSpPr>
        <p:spPr>
          <a:xfrm>
            <a:off x="2843808" y="1124744"/>
            <a:ext cx="6002988" cy="3277820"/>
          </a:xfrm>
          <a:prstGeom prst="rect">
            <a:avLst/>
          </a:prstGeom>
        </p:spPr>
        <p:txBody>
          <a:bodyPr wrap="square">
            <a:spAutoFit/>
          </a:bodyPr>
          <a:lstStyle/>
          <a:p>
            <a:pPr lvl="0">
              <a:lnSpc>
                <a:spcPct val="150000"/>
              </a:lnSpc>
            </a:pPr>
            <a:r>
              <a:rPr lang="en-US" altLang="zh-CN" dirty="0">
                <a:latin typeface="微软雅黑" panose="020B0503020204020204" pitchFamily="34" charset="-122"/>
                <a:ea typeface="微软雅黑" panose="020B0503020204020204" pitchFamily="34" charset="-122"/>
                <a:cs typeface="Times New Roman" pitchFamily="18" charset="0"/>
              </a:rPr>
              <a:t>2012</a:t>
            </a:r>
            <a:r>
              <a:rPr lang="zh-CN" altLang="en-US" dirty="0">
                <a:latin typeface="微软雅黑" panose="020B0503020204020204" pitchFamily="34" charset="-122"/>
                <a:ea typeface="微软雅黑" panose="020B0503020204020204" pitchFamily="34" charset="-122"/>
                <a:cs typeface="Times New Roman" pitchFamily="18" charset="0"/>
              </a:rPr>
              <a:t>年，国家核安全局委托，核电软件中心联合核与辐射安全中心编制我国核电软件相关核安全导则</a:t>
            </a:r>
            <a:endParaRPr lang="en-US" altLang="zh-CN" dirty="0">
              <a:latin typeface="微软雅黑" panose="020B0503020204020204" pitchFamily="34" charset="-122"/>
              <a:ea typeface="微软雅黑" panose="020B0503020204020204" pitchFamily="34" charset="-122"/>
              <a:cs typeface="Times New Roman" pitchFamily="18" charset="0"/>
            </a:endParaRPr>
          </a:p>
          <a:p>
            <a:pPr marL="533400" lvl="0" indent="-171450">
              <a:lnSpc>
                <a:spcPct val="150000"/>
              </a:lnSpc>
            </a:pPr>
            <a:r>
              <a:rPr lang="en-US" altLang="zh-CN" dirty="0">
                <a:latin typeface="微软雅黑" panose="020B0503020204020204" pitchFamily="34" charset="-122"/>
                <a:ea typeface="微软雅黑" panose="020B0503020204020204" pitchFamily="34" charset="-122"/>
                <a:cs typeface="Times New Roman" pitchFamily="18" charset="0"/>
              </a:rPr>
              <a:t>《</a:t>
            </a:r>
            <a:r>
              <a:rPr lang="zh-CN" altLang="en-US" dirty="0">
                <a:solidFill>
                  <a:srgbClr val="1706BA"/>
                </a:solidFill>
                <a:latin typeface="微软雅黑" panose="020B0503020204020204" pitchFamily="34" charset="-122"/>
                <a:ea typeface="微软雅黑" panose="020B0503020204020204" pitchFamily="34" charset="-122"/>
                <a:cs typeface="Times New Roman" pitchFamily="18" charset="0"/>
              </a:rPr>
              <a:t>核动力厂安全分析用计算机软件开发与应用</a:t>
            </a:r>
            <a:r>
              <a:rPr lang="en-US" altLang="zh-CN" dirty="0">
                <a:latin typeface="微软雅黑" panose="020B0503020204020204" pitchFamily="34" charset="-122"/>
                <a:ea typeface="微软雅黑" panose="020B0503020204020204" pitchFamily="34" charset="-122"/>
                <a:cs typeface="Times New Roman" pitchFamily="18" charset="0"/>
              </a:rPr>
              <a:t>》</a:t>
            </a:r>
          </a:p>
          <a:p>
            <a:pPr marL="533400" indent="-171450">
              <a:lnSpc>
                <a:spcPct val="15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cs typeface="Times New Roman" pitchFamily="18" charset="0"/>
              </a:rPr>
              <a:t>吸收</a:t>
            </a:r>
            <a:r>
              <a:rPr lang="en-US" altLang="zh-CN" sz="1400" dirty="0" smtClean="0">
                <a:latin typeface="微软雅黑" panose="020B0503020204020204" pitchFamily="34" charset="-122"/>
                <a:ea typeface="微软雅黑" panose="020B0503020204020204" pitchFamily="34" charset="-122"/>
                <a:cs typeface="Times New Roman" pitchFamily="18" charset="0"/>
              </a:rPr>
              <a:t>NRC RG1.203</a:t>
            </a:r>
            <a:r>
              <a:rPr lang="zh-CN" altLang="en-US" sz="1400" dirty="0" smtClean="0">
                <a:latin typeface="微软雅黑" panose="020B0503020204020204" pitchFamily="34" charset="-122"/>
                <a:ea typeface="微软雅黑" panose="020B0503020204020204" pitchFamily="34" charset="-122"/>
                <a:cs typeface="Times New Roman" pitchFamily="18" charset="0"/>
              </a:rPr>
              <a:t>（瞬态与事故分析方法）和</a:t>
            </a:r>
            <a:endParaRPr lang="en-US" altLang="zh-CN" sz="1400" dirty="0" smtClean="0">
              <a:latin typeface="微软雅黑" panose="020B0503020204020204" pitchFamily="34" charset="-122"/>
              <a:ea typeface="微软雅黑" panose="020B0503020204020204" pitchFamily="34" charset="-122"/>
              <a:cs typeface="Times New Roman" pitchFamily="18" charset="0"/>
            </a:endParaRPr>
          </a:p>
          <a:p>
            <a:pPr marL="533400" indent="-171450">
              <a:lnSpc>
                <a:spcPct val="150000"/>
              </a:lnSpc>
            </a:pPr>
            <a:r>
              <a:rPr lang="en-US" altLang="zh-CN" sz="1400" dirty="0" smtClean="0">
                <a:latin typeface="微软雅黑" panose="020B0503020204020204" pitchFamily="34" charset="-122"/>
                <a:ea typeface="微软雅黑" panose="020B0503020204020204" pitchFamily="34" charset="-122"/>
                <a:cs typeface="Times New Roman" pitchFamily="18" charset="0"/>
              </a:rPr>
              <a:t>   IAEA SSG-2</a:t>
            </a:r>
            <a:r>
              <a:rPr lang="zh-CN" altLang="en-US" sz="1400" dirty="0" smtClean="0">
                <a:latin typeface="微软雅黑" panose="020B0503020204020204" pitchFamily="34" charset="-122"/>
                <a:ea typeface="微软雅黑" panose="020B0503020204020204" pitchFamily="34" charset="-122"/>
                <a:cs typeface="Times New Roman" pitchFamily="18" charset="0"/>
              </a:rPr>
              <a:t>（核动力厂确定论安全分析）等</a:t>
            </a:r>
            <a:endParaRPr lang="en-US" altLang="zh-CN" sz="1400" dirty="0" smtClean="0">
              <a:latin typeface="微软雅黑" panose="020B0503020204020204" pitchFamily="34" charset="-122"/>
              <a:ea typeface="微软雅黑" panose="020B0503020204020204" pitchFamily="34" charset="-122"/>
              <a:cs typeface="Times New Roman" pitchFamily="18" charset="0"/>
            </a:endParaRPr>
          </a:p>
          <a:p>
            <a:pPr marL="533400" indent="-171450">
              <a:lnSpc>
                <a:spcPct val="150000"/>
              </a:lnSpc>
            </a:pPr>
            <a:r>
              <a:rPr lang="en-US" altLang="zh-CN" sz="1400" dirty="0" smtClean="0">
                <a:latin typeface="微软雅黑" panose="020B0503020204020204" pitchFamily="34" charset="-122"/>
                <a:ea typeface="微软雅黑" panose="020B0503020204020204" pitchFamily="34" charset="-122"/>
                <a:cs typeface="Times New Roman" pitchFamily="18" charset="0"/>
              </a:rPr>
              <a:t>   </a:t>
            </a:r>
            <a:r>
              <a:rPr lang="zh-CN" altLang="en-US" sz="1400" dirty="0" smtClean="0">
                <a:latin typeface="微软雅黑" panose="020B0503020204020204" pitchFamily="34" charset="-122"/>
                <a:ea typeface="微软雅黑" panose="020B0503020204020204" pitchFamily="34" charset="-122"/>
                <a:cs typeface="Times New Roman" pitchFamily="18" charset="0"/>
              </a:rPr>
              <a:t>建议的评价模型开发和评估方法及模型要求</a:t>
            </a:r>
            <a:endParaRPr lang="en-US" altLang="zh-CN" sz="1400" dirty="0">
              <a:latin typeface="微软雅黑" panose="020B0503020204020204" pitchFamily="34" charset="-122"/>
              <a:ea typeface="微软雅黑" panose="020B0503020204020204" pitchFamily="34" charset="-122"/>
              <a:cs typeface="Times New Roman" pitchFamily="18" charset="0"/>
            </a:endParaRPr>
          </a:p>
          <a:p>
            <a:pPr marL="533400" lvl="0" indent="-17145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cs typeface="Times New Roman" pitchFamily="18" charset="0"/>
              </a:rPr>
              <a:t>2015</a:t>
            </a:r>
            <a:r>
              <a:rPr lang="zh-CN" altLang="en-US" sz="1400" dirty="0">
                <a:latin typeface="微软雅黑" panose="020B0503020204020204" pitchFamily="34" charset="-122"/>
                <a:ea typeface="微软雅黑" panose="020B0503020204020204" pitchFamily="34" charset="-122"/>
                <a:cs typeface="Times New Roman" pitchFamily="18" charset="0"/>
              </a:rPr>
              <a:t>年，导则“报批稿”</a:t>
            </a:r>
            <a:r>
              <a:rPr lang="zh-CN" altLang="en-US" sz="1400" dirty="0" smtClean="0">
                <a:latin typeface="微软雅黑" panose="020B0503020204020204" pitchFamily="34" charset="-122"/>
                <a:ea typeface="微软雅黑" panose="020B0503020204020204" pitchFamily="34" charset="-122"/>
                <a:cs typeface="Times New Roman" pitchFamily="18" charset="0"/>
              </a:rPr>
              <a:t>已通过国家核安全局审查</a:t>
            </a:r>
            <a:endParaRPr lang="en-US" altLang="zh-CN" sz="1400" dirty="0" smtClean="0">
              <a:latin typeface="微软雅黑" panose="020B0503020204020204" pitchFamily="34" charset="-122"/>
              <a:ea typeface="微软雅黑" panose="020B0503020204020204" pitchFamily="34" charset="-122"/>
              <a:cs typeface="Times New Roman" pitchFamily="18" charset="0"/>
            </a:endParaRPr>
          </a:p>
          <a:p>
            <a:pPr marL="533400" lvl="0" indent="-171450">
              <a:lnSpc>
                <a:spcPct val="15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cs typeface="Times New Roman" pitchFamily="18" charset="0"/>
              </a:rPr>
              <a:t>该导则为规范我国核电软件开发、评估和评审</a:t>
            </a:r>
            <a:endParaRPr lang="en-US" altLang="zh-CN" sz="1400" dirty="0" smtClean="0">
              <a:latin typeface="微软雅黑" panose="020B0503020204020204" pitchFamily="34" charset="-122"/>
              <a:ea typeface="微软雅黑" panose="020B0503020204020204" pitchFamily="34" charset="-122"/>
              <a:cs typeface="Times New Roman" pitchFamily="18" charset="0"/>
            </a:endParaRPr>
          </a:p>
          <a:p>
            <a:pPr marL="533400" lvl="0" indent="-171450">
              <a:lnSpc>
                <a:spcPct val="150000"/>
              </a:lnSpc>
            </a:pPr>
            <a:r>
              <a:rPr lang="en-US" altLang="zh-CN" sz="1400" dirty="0" smtClean="0">
                <a:latin typeface="微软雅黑" panose="020B0503020204020204" pitchFamily="34" charset="-122"/>
                <a:ea typeface="微软雅黑" panose="020B0503020204020204" pitchFamily="34" charset="-122"/>
                <a:cs typeface="Times New Roman" pitchFamily="18" charset="0"/>
              </a:rPr>
              <a:t>   </a:t>
            </a:r>
            <a:r>
              <a:rPr lang="zh-CN" altLang="en-US" sz="1400" dirty="0" smtClean="0">
                <a:latin typeface="微软雅黑" panose="020B0503020204020204" pitchFamily="34" charset="-122"/>
                <a:ea typeface="微软雅黑" panose="020B0503020204020204" pitchFamily="34" charset="-122"/>
                <a:cs typeface="Times New Roman" pitchFamily="18" charset="0"/>
              </a:rPr>
              <a:t>提供了法规依据</a:t>
            </a:r>
            <a:endParaRPr lang="en-US" altLang="zh-CN" sz="1400" dirty="0">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154204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任意多边形 10"/>
          <p:cNvSpPr/>
          <p:nvPr/>
        </p:nvSpPr>
        <p:spPr>
          <a:xfrm>
            <a:off x="729906" y="3517117"/>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rgbClr val="41A0DA"/>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a:latin typeface="微软雅黑" pitchFamily="34" charset="-122"/>
                <a:ea typeface="微软雅黑" pitchFamily="34" charset="-122"/>
              </a:rPr>
              <a:t>整套核电软件</a:t>
            </a:r>
            <a:endParaRPr lang="en-US" sz="1800" dirty="0">
              <a:latin typeface="微软雅黑" pitchFamily="34" charset="-122"/>
              <a:ea typeface="微软雅黑" pitchFamily="34" charset="-122"/>
            </a:endParaRPr>
          </a:p>
        </p:txBody>
      </p:sp>
      <p:sp>
        <p:nvSpPr>
          <p:cNvPr id="12" name="任意多边形 11"/>
          <p:cNvSpPr/>
          <p:nvPr/>
        </p:nvSpPr>
        <p:spPr>
          <a:xfrm>
            <a:off x="729906" y="5229200"/>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chemeClr val="bg1">
              <a:lumMod val="85000"/>
            </a:scheme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smtClean="0">
                <a:latin typeface="微软雅黑" pitchFamily="34" charset="-122"/>
                <a:ea typeface="微软雅黑" pitchFamily="34" charset="-122"/>
              </a:rPr>
              <a:t>模型评估基础</a:t>
            </a:r>
            <a:endParaRPr lang="zh-CN" altLang="en-US" sz="1800" dirty="0">
              <a:latin typeface="微软雅黑" pitchFamily="34" charset="-122"/>
              <a:ea typeface="微软雅黑" pitchFamily="34" charset="-122"/>
            </a:endParaRPr>
          </a:p>
        </p:txBody>
      </p:sp>
      <p:sp>
        <p:nvSpPr>
          <p:cNvPr id="13" name="任意多边形 12"/>
          <p:cNvSpPr/>
          <p:nvPr/>
        </p:nvSpPr>
        <p:spPr>
          <a:xfrm>
            <a:off x="729906" y="1844824"/>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chemeClr val="bg1">
              <a:lumMod val="85000"/>
            </a:scheme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smtClean="0">
                <a:latin typeface="微软雅黑" pitchFamily="34" charset="-122"/>
                <a:ea typeface="微软雅黑" pitchFamily="34" charset="-122"/>
              </a:rPr>
              <a:t>法规标准</a:t>
            </a:r>
            <a:endParaRPr lang="en-US" sz="1800" dirty="0">
              <a:latin typeface="微软雅黑" pitchFamily="34" charset="-122"/>
              <a:ea typeface="微软雅黑" pitchFamily="34" charset="-122"/>
            </a:endParaRPr>
          </a:p>
        </p:txBody>
      </p:sp>
      <p:sp>
        <p:nvSpPr>
          <p:cNvPr id="14" name="流程图: 联系 13"/>
          <p:cNvSpPr/>
          <p:nvPr/>
        </p:nvSpPr>
        <p:spPr>
          <a:xfrm>
            <a:off x="413890" y="1944564"/>
            <a:ext cx="442392" cy="432481"/>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5" name="流程图: 联系 14"/>
          <p:cNvSpPr/>
          <p:nvPr/>
        </p:nvSpPr>
        <p:spPr>
          <a:xfrm>
            <a:off x="395536" y="3616857"/>
            <a:ext cx="442392" cy="432481"/>
          </a:xfrm>
          <a:prstGeom prst="flowChartConnector">
            <a:avLst/>
          </a:prstGeom>
          <a:solidFill>
            <a:srgbClr val="41A0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6" name="流程图: 联系 15"/>
          <p:cNvSpPr/>
          <p:nvPr/>
        </p:nvSpPr>
        <p:spPr>
          <a:xfrm>
            <a:off x="413890" y="5328940"/>
            <a:ext cx="442392" cy="432481"/>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7" name="TextBox 2"/>
          <p:cNvSpPr txBox="1"/>
          <p:nvPr/>
        </p:nvSpPr>
        <p:spPr>
          <a:xfrm>
            <a:off x="571472" y="242808"/>
            <a:ext cx="8572528" cy="400110"/>
          </a:xfrm>
          <a:prstGeom prst="rect">
            <a:avLst/>
          </a:prstGeom>
          <a:noFill/>
        </p:spPr>
        <p:txBody>
          <a:bodyPr wrap="square" rtlCol="0">
            <a:spAutoFit/>
          </a:bodyPr>
          <a:lstStyle/>
          <a:p>
            <a:r>
              <a:rPr lang="zh-CN" altLang="en-US" sz="2000" b="1" dirty="0">
                <a:solidFill>
                  <a:srgbClr val="0A2D88"/>
                </a:solidFill>
                <a:latin typeface="微软雅黑" pitchFamily="34" charset="-122"/>
                <a:ea typeface="微软雅黑" pitchFamily="34" charset="-122"/>
              </a:rPr>
              <a:t>成功开发成套核电厂设计与安全分析软件，形成品牌产品：</a:t>
            </a:r>
            <a:r>
              <a:rPr lang="en-US" altLang="en-US" sz="2000" b="1" i="1" dirty="0">
                <a:solidFill>
                  <a:srgbClr val="FF0000"/>
                </a:solidFill>
                <a:latin typeface="微软雅黑" pitchFamily="34" charset="-122"/>
                <a:ea typeface="微软雅黑" pitchFamily="34" charset="-122"/>
              </a:rPr>
              <a:t>COSINE</a:t>
            </a:r>
            <a:endParaRPr lang="zh-CN" altLang="en-US" sz="2800" b="1" dirty="0">
              <a:solidFill>
                <a:srgbClr val="0A2D88"/>
              </a:solidFill>
              <a:ea typeface="微软雅黑" pitchFamily="34" charset="-122"/>
            </a:endParaRPr>
          </a:p>
        </p:txBody>
      </p:sp>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188" y="2353889"/>
            <a:ext cx="5725560" cy="388342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914" y="1195704"/>
            <a:ext cx="1296144" cy="1158185"/>
          </a:xfrm>
          <a:prstGeom prst="rect">
            <a:avLst/>
          </a:prstGeom>
        </p:spPr>
      </p:pic>
      <p:sp>
        <p:nvSpPr>
          <p:cNvPr id="20" name="文本框 19"/>
          <p:cNvSpPr txBox="1"/>
          <p:nvPr/>
        </p:nvSpPr>
        <p:spPr>
          <a:xfrm>
            <a:off x="3818482" y="1326395"/>
            <a:ext cx="5362030" cy="615553"/>
          </a:xfrm>
          <a:prstGeom prst="rect">
            <a:avLst/>
          </a:prstGeom>
          <a:noFill/>
        </p:spPr>
        <p:txBody>
          <a:bodyPr wrap="square" rtlCol="0">
            <a:spAutoFit/>
          </a:bodyPr>
          <a:lstStyle/>
          <a:p>
            <a:r>
              <a:rPr lang="zh-CN" altLang="en-US" sz="2100" b="1" dirty="0" smtClean="0">
                <a:solidFill>
                  <a:srgbClr val="268CC5"/>
                </a:solidFill>
                <a:latin typeface="微软雅黑" panose="020B0503020204020204" pitchFamily="34" charset="-122"/>
                <a:ea typeface="微软雅黑" panose="020B0503020204020204" pitchFamily="34" charset="-122"/>
              </a:rPr>
              <a:t>核电厂安全分析与工程设计一体化软件包</a:t>
            </a:r>
            <a:endParaRPr lang="en-US" altLang="zh-CN" sz="2100" b="1" dirty="0" smtClean="0">
              <a:solidFill>
                <a:srgbClr val="268CC5"/>
              </a:solidFill>
              <a:latin typeface="微软雅黑" panose="020B0503020204020204" pitchFamily="34" charset="-122"/>
              <a:ea typeface="微软雅黑" panose="020B0503020204020204" pitchFamily="34" charset="-122"/>
            </a:endParaRPr>
          </a:p>
          <a:p>
            <a:r>
              <a:rPr lang="en-US" altLang="zh-CN" sz="1300" b="1" dirty="0" err="1" smtClean="0">
                <a:solidFill>
                  <a:srgbClr val="DF8F1C"/>
                </a:solidFill>
                <a:latin typeface="微软雅黑" panose="020B0503020204020204" pitchFamily="34" charset="-122"/>
                <a:ea typeface="微软雅黑" panose="020B0503020204020204" pitchFamily="34" charset="-122"/>
              </a:rPr>
              <a:t>CO</a:t>
            </a:r>
            <a:r>
              <a:rPr lang="en-US" altLang="zh-CN" sz="1300" b="1" dirty="0" err="1" smtClean="0">
                <a:solidFill>
                  <a:srgbClr val="268CC5"/>
                </a:solidFill>
                <a:latin typeface="微软雅黑" panose="020B0503020204020204" pitchFamily="34" charset="-122"/>
                <a:ea typeface="微软雅黑" panose="020B0503020204020204" pitchFamily="34" charset="-122"/>
              </a:rPr>
              <a:t>re</a:t>
            </a:r>
            <a:r>
              <a:rPr lang="en-US" altLang="zh-CN" sz="1300" b="1" dirty="0" smtClean="0">
                <a:solidFill>
                  <a:srgbClr val="268CC5"/>
                </a:solidFill>
                <a:latin typeface="微软雅黑" panose="020B0503020204020204" pitchFamily="34" charset="-122"/>
                <a:ea typeface="微软雅黑" panose="020B0503020204020204" pitchFamily="34" charset="-122"/>
              </a:rPr>
              <a:t> and </a:t>
            </a:r>
            <a:r>
              <a:rPr lang="en-US" altLang="zh-CN" sz="1300" b="1" dirty="0" smtClean="0">
                <a:solidFill>
                  <a:srgbClr val="DF8F1C"/>
                </a:solidFill>
                <a:latin typeface="微软雅黑" panose="020B0503020204020204" pitchFamily="34" charset="-122"/>
                <a:ea typeface="微软雅黑" panose="020B0503020204020204" pitchFamily="34" charset="-122"/>
              </a:rPr>
              <a:t>S</a:t>
            </a:r>
            <a:r>
              <a:rPr lang="en-US" altLang="zh-CN" sz="1300" b="1" dirty="0" smtClean="0">
                <a:solidFill>
                  <a:srgbClr val="268CC5"/>
                </a:solidFill>
                <a:latin typeface="微软雅黑" panose="020B0503020204020204" pitchFamily="34" charset="-122"/>
                <a:ea typeface="微软雅黑" panose="020B0503020204020204" pitchFamily="34" charset="-122"/>
              </a:rPr>
              <a:t>ystem </a:t>
            </a:r>
            <a:r>
              <a:rPr lang="en-US" altLang="zh-CN" sz="1300" b="1" dirty="0" err="1" smtClean="0">
                <a:solidFill>
                  <a:srgbClr val="DF8F1C"/>
                </a:solidFill>
                <a:latin typeface="微软雅黑" panose="020B0503020204020204" pitchFamily="34" charset="-122"/>
                <a:ea typeface="微软雅黑" panose="020B0503020204020204" pitchFamily="34" charset="-122"/>
              </a:rPr>
              <a:t>IN</a:t>
            </a:r>
            <a:r>
              <a:rPr lang="en-US" altLang="zh-CN" sz="1300" b="1" dirty="0" err="1" smtClean="0">
                <a:solidFill>
                  <a:srgbClr val="268CC5"/>
                </a:solidFill>
                <a:latin typeface="微软雅黑" panose="020B0503020204020204" pitchFamily="34" charset="-122"/>
                <a:ea typeface="微软雅黑" panose="020B0503020204020204" pitchFamily="34" charset="-122"/>
              </a:rPr>
              <a:t>tegrated</a:t>
            </a:r>
            <a:r>
              <a:rPr lang="en-US" altLang="zh-CN" sz="1300" b="1" dirty="0" smtClean="0">
                <a:solidFill>
                  <a:srgbClr val="268CC5"/>
                </a:solidFill>
                <a:latin typeface="微软雅黑" panose="020B0503020204020204" pitchFamily="34" charset="-122"/>
                <a:ea typeface="微软雅黑" panose="020B0503020204020204" pitchFamily="34" charset="-122"/>
              </a:rPr>
              <a:t> </a:t>
            </a:r>
            <a:r>
              <a:rPr lang="en-US" altLang="zh-CN" sz="1300" b="1" dirty="0" smtClean="0">
                <a:solidFill>
                  <a:srgbClr val="DF8F1C"/>
                </a:solidFill>
                <a:latin typeface="微软雅黑" panose="020B0503020204020204" pitchFamily="34" charset="-122"/>
                <a:ea typeface="微软雅黑" panose="020B0503020204020204" pitchFamily="34" charset="-122"/>
              </a:rPr>
              <a:t>E</a:t>
            </a:r>
            <a:r>
              <a:rPr lang="en-US" altLang="zh-CN" sz="1300" b="1" dirty="0" smtClean="0">
                <a:solidFill>
                  <a:srgbClr val="268CC5"/>
                </a:solidFill>
                <a:latin typeface="微软雅黑" panose="020B0503020204020204" pitchFamily="34" charset="-122"/>
                <a:ea typeface="微软雅黑" panose="020B0503020204020204" pitchFamily="34" charset="-122"/>
              </a:rPr>
              <a:t>ngine for design and </a:t>
            </a:r>
            <a:r>
              <a:rPr lang="en-US" altLang="zh-CN" sz="1100" b="1" dirty="0" smtClean="0">
                <a:solidFill>
                  <a:srgbClr val="268CC5"/>
                </a:solidFill>
                <a:latin typeface="微软雅黑" panose="020B0503020204020204" pitchFamily="34" charset="-122"/>
                <a:ea typeface="微软雅黑" panose="020B0503020204020204" pitchFamily="34" charset="-122"/>
              </a:rPr>
              <a:t>analysis</a:t>
            </a:r>
            <a:endParaRPr lang="zh-CN" altLang="en-US" sz="1100" b="1" dirty="0">
              <a:solidFill>
                <a:srgbClr val="268CC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909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latin typeface="+mj-lt"/>
                <a:ea typeface="微软雅黑" pitchFamily="34" charset="-122"/>
              </a:rPr>
              <a:t>实现一体化软件设计技术</a:t>
            </a:r>
            <a:endParaRPr lang="zh-CN" altLang="en-US" sz="2000" b="1" dirty="0">
              <a:solidFill>
                <a:srgbClr val="0A2D88"/>
              </a:solidFill>
              <a:latin typeface="+mj-lt"/>
              <a:ea typeface="微软雅黑" pitchFamily="34" charset="-122"/>
            </a:endParaRPr>
          </a:p>
        </p:txBody>
      </p:sp>
      <p:grpSp>
        <p:nvGrpSpPr>
          <p:cNvPr id="39" name="组合 2"/>
          <p:cNvGrpSpPr/>
          <p:nvPr/>
        </p:nvGrpSpPr>
        <p:grpSpPr>
          <a:xfrm>
            <a:off x="139436" y="3871689"/>
            <a:ext cx="2200316" cy="2877230"/>
            <a:chOff x="3421299" y="120599"/>
            <a:chExt cx="2200316" cy="2877230"/>
          </a:xfrm>
          <a:effectLst/>
        </p:grpSpPr>
        <p:sp>
          <p:nvSpPr>
            <p:cNvPr id="40" name="矩形 39"/>
            <p:cNvSpPr/>
            <p:nvPr/>
          </p:nvSpPr>
          <p:spPr>
            <a:xfrm>
              <a:off x="3531586" y="1982166"/>
              <a:ext cx="1786386" cy="1015663"/>
            </a:xfrm>
            <a:prstGeom prst="rect">
              <a:avLst/>
            </a:prstGeom>
            <a:noFill/>
            <a:ln>
              <a:solidFill>
                <a:schemeClr val="accent2"/>
              </a:solidFill>
            </a:ln>
            <a:effectLst/>
          </p:spPr>
          <p:txBody>
            <a:bodyPr wrap="none" rtlCol="0" anchor="ctr">
              <a:spAutoFit/>
            </a:bodyPr>
            <a:lstStyle/>
            <a:p>
              <a:r>
                <a:rPr lang="zh-CN" altLang="en-US" sz="2000" dirty="0" smtClean="0">
                  <a:latin typeface="微软雅黑" pitchFamily="34" charset="-122"/>
                  <a:ea typeface="微软雅黑" pitchFamily="34" charset="-122"/>
                </a:rPr>
                <a:t>堆芯物理设计</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组件参数计算 </a:t>
              </a:r>
              <a:r>
                <a:rPr lang="en-US" altLang="zh-CN" sz="1000" dirty="0" err="1">
                  <a:latin typeface="微软雅黑" pitchFamily="34" charset="-122"/>
                  <a:ea typeface="微软雅黑" pitchFamily="34" charset="-122"/>
                </a:rPr>
                <a:t>cosLatc</a:t>
              </a:r>
              <a:endParaRPr lang="en-US" altLang="zh-CN" sz="1000" dirty="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堆芯物理分析 </a:t>
              </a:r>
              <a:r>
                <a:rPr lang="en-US" altLang="zh-CN" sz="1000" dirty="0" err="1">
                  <a:latin typeface="微软雅黑" pitchFamily="34" charset="-122"/>
                  <a:ea typeface="微软雅黑" pitchFamily="34" charset="-122"/>
                </a:rPr>
                <a:t>cosCore</a:t>
              </a:r>
              <a:endParaRPr lang="en-US" altLang="zh-CN" sz="1000" dirty="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中子动力学计算 </a:t>
              </a:r>
              <a:r>
                <a:rPr lang="en-US" altLang="zh-CN" sz="1000" dirty="0" err="1" smtClean="0">
                  <a:latin typeface="微软雅黑" pitchFamily="34" charset="-122"/>
                  <a:ea typeface="微软雅黑" pitchFamily="34" charset="-122"/>
                </a:rPr>
                <a:t>cosKind</a:t>
              </a:r>
              <a:endParaRPr lang="en-US" altLang="zh-CN" sz="1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换料优化 </a:t>
              </a:r>
              <a:r>
                <a:rPr lang="en-US" altLang="zh-CN" sz="1000" dirty="0" err="1" smtClean="0">
                  <a:latin typeface="微软雅黑" pitchFamily="34" charset="-122"/>
                  <a:ea typeface="微软雅黑" pitchFamily="34" charset="-122"/>
                </a:rPr>
                <a:t>cosLoad</a:t>
              </a:r>
              <a:endParaRPr lang="en-US" altLang="zh-CN" sz="2000" dirty="0">
                <a:latin typeface="微软雅黑" pitchFamily="34" charset="-122"/>
                <a:ea typeface="微软雅黑" pitchFamily="34" charset="-122"/>
              </a:endParaRPr>
            </a:p>
          </p:txBody>
        </p:sp>
        <p:pic>
          <p:nvPicPr>
            <p:cNvPr id="41" name="Picture 9" descr="D:\fromWCH\新建文件夹\11111111.png"/>
            <p:cNvPicPr>
              <a:picLocks noChangeAspect="1" noChangeArrowheads="1"/>
            </p:cNvPicPr>
            <p:nvPr/>
          </p:nvPicPr>
          <p:blipFill>
            <a:blip r:embed="rId3" cstate="print"/>
            <a:srcRect/>
            <a:stretch>
              <a:fillRect/>
            </a:stretch>
          </p:blipFill>
          <p:spPr bwMode="auto">
            <a:xfrm>
              <a:off x="3421299" y="120599"/>
              <a:ext cx="2200316" cy="1703173"/>
            </a:xfrm>
            <a:prstGeom prst="rect">
              <a:avLst/>
            </a:prstGeom>
            <a:noFill/>
          </p:spPr>
        </p:pic>
      </p:grpSp>
      <p:grpSp>
        <p:nvGrpSpPr>
          <p:cNvPr id="42" name="组合 5"/>
          <p:cNvGrpSpPr/>
          <p:nvPr/>
        </p:nvGrpSpPr>
        <p:grpSpPr>
          <a:xfrm>
            <a:off x="389759" y="1239729"/>
            <a:ext cx="1513876" cy="2136419"/>
            <a:chOff x="40817" y="-436792"/>
            <a:chExt cx="1513876" cy="2136419"/>
          </a:xfrm>
          <a:effectLst/>
        </p:grpSpPr>
        <p:sp>
          <p:nvSpPr>
            <p:cNvPr id="43" name="矩形 42"/>
            <p:cNvSpPr/>
            <p:nvPr/>
          </p:nvSpPr>
          <p:spPr>
            <a:xfrm>
              <a:off x="40817" y="1145629"/>
              <a:ext cx="1513876" cy="553998"/>
            </a:xfrm>
            <a:prstGeom prst="rect">
              <a:avLst/>
            </a:prstGeom>
            <a:noFill/>
            <a:ln>
              <a:solidFill>
                <a:schemeClr val="accent2"/>
              </a:solidFill>
            </a:ln>
            <a:effectLst/>
          </p:spPr>
          <p:txBody>
            <a:bodyPr wrap="none" rtlCol="0" anchor="ctr">
              <a:spAutoFit/>
            </a:bodyPr>
            <a:lstStyle/>
            <a:p>
              <a:r>
                <a:rPr lang="zh-CN" altLang="en-US" sz="2000" dirty="0" smtClean="0">
                  <a:latin typeface="微软雅黑" pitchFamily="34" charset="-122"/>
                  <a:ea typeface="微软雅黑" pitchFamily="34" charset="-122"/>
                </a:rPr>
                <a:t>核数据研制</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群常数制作</a:t>
              </a:r>
              <a:r>
                <a:rPr lang="en-US" altLang="zh-CN" sz="1000" dirty="0" err="1" smtClean="0">
                  <a:latin typeface="微软雅黑" pitchFamily="34" charset="-122"/>
                  <a:ea typeface="微软雅黑" pitchFamily="34" charset="-122"/>
                </a:rPr>
                <a:t>cosRuler</a:t>
              </a:r>
              <a:endParaRPr lang="en-US" altLang="zh-CN" sz="1000" dirty="0" smtClean="0">
                <a:latin typeface="微软雅黑" pitchFamily="34" charset="-122"/>
                <a:ea typeface="微软雅黑" pitchFamily="34" charset="-122"/>
              </a:endParaRPr>
            </a:p>
          </p:txBody>
        </p:sp>
        <p:pic>
          <p:nvPicPr>
            <p:cNvPr id="44" name="内容占位符 7" descr="shem2.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2523" y="-436792"/>
              <a:ext cx="1384522" cy="1400938"/>
            </a:xfrm>
            <a:prstGeom prst="rect">
              <a:avLst/>
            </a:prstGeom>
          </p:spPr>
        </p:pic>
      </p:grpSp>
      <p:grpSp>
        <p:nvGrpSpPr>
          <p:cNvPr id="45" name="组合 8"/>
          <p:cNvGrpSpPr/>
          <p:nvPr/>
        </p:nvGrpSpPr>
        <p:grpSpPr>
          <a:xfrm>
            <a:off x="2294961" y="1212434"/>
            <a:ext cx="1804493" cy="2216566"/>
            <a:chOff x="5595834" y="2323462"/>
            <a:chExt cx="1804493" cy="1978473"/>
          </a:xfrm>
          <a:effectLst/>
        </p:grpSpPr>
        <p:sp>
          <p:nvSpPr>
            <p:cNvPr id="46" name="矩形 45"/>
            <p:cNvSpPr/>
            <p:nvPr/>
          </p:nvSpPr>
          <p:spPr>
            <a:xfrm>
              <a:off x="5676778" y="3747937"/>
              <a:ext cx="1723549" cy="553998"/>
            </a:xfrm>
            <a:prstGeom prst="rect">
              <a:avLst/>
            </a:prstGeom>
            <a:noFill/>
            <a:ln>
              <a:solidFill>
                <a:schemeClr val="accent2"/>
              </a:solidFill>
            </a:ln>
            <a:effectLst/>
          </p:spPr>
          <p:txBody>
            <a:bodyPr wrap="none" rtlCol="0" anchor="ctr">
              <a:spAutoFit/>
            </a:bodyPr>
            <a:lstStyle/>
            <a:p>
              <a:r>
                <a:rPr lang="zh-CN" altLang="en-US" sz="2000" dirty="0" smtClean="0">
                  <a:latin typeface="微软雅黑" pitchFamily="34" charset="-122"/>
                  <a:ea typeface="微软雅黑" pitchFamily="34" charset="-122"/>
                </a:rPr>
                <a:t>热工水力设计</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子通道分析 </a:t>
              </a:r>
              <a:r>
                <a:rPr lang="en-US" altLang="zh-CN" sz="1000" dirty="0" err="1" smtClean="0">
                  <a:latin typeface="微软雅黑" pitchFamily="34" charset="-122"/>
                  <a:ea typeface="微软雅黑" pitchFamily="34" charset="-122"/>
                </a:rPr>
                <a:t>cosSubc</a:t>
              </a:r>
              <a:endParaRPr lang="en-US" altLang="zh-CN" sz="1000" dirty="0">
                <a:latin typeface="微软雅黑" pitchFamily="34" charset="-122"/>
                <a:ea typeface="微软雅黑" pitchFamily="34" charset="-122"/>
              </a:endParaRPr>
            </a:p>
          </p:txBody>
        </p:sp>
        <p:pic>
          <p:nvPicPr>
            <p:cNvPr id="4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95834" y="2323462"/>
              <a:ext cx="1698537" cy="1416544"/>
            </a:xfrm>
            <a:prstGeom prst="rect">
              <a:avLst/>
            </a:prstGeom>
            <a:noFill/>
          </p:spPr>
        </p:pic>
      </p:grpSp>
      <p:grpSp>
        <p:nvGrpSpPr>
          <p:cNvPr id="48" name="组合 11"/>
          <p:cNvGrpSpPr/>
          <p:nvPr/>
        </p:nvGrpSpPr>
        <p:grpSpPr>
          <a:xfrm>
            <a:off x="4536187" y="1195017"/>
            <a:ext cx="1980029" cy="2335019"/>
            <a:chOff x="9983640" y="132033"/>
            <a:chExt cx="1980029" cy="2335019"/>
          </a:xfrm>
          <a:effectLst/>
        </p:grpSpPr>
        <p:sp>
          <p:nvSpPr>
            <p:cNvPr id="49" name="矩形 48"/>
            <p:cNvSpPr/>
            <p:nvPr/>
          </p:nvSpPr>
          <p:spPr>
            <a:xfrm>
              <a:off x="9983640" y="1605278"/>
              <a:ext cx="1980029" cy="861774"/>
            </a:xfrm>
            <a:prstGeom prst="rect">
              <a:avLst/>
            </a:prstGeom>
            <a:noFill/>
            <a:ln>
              <a:solidFill>
                <a:schemeClr val="accent2"/>
              </a:solidFill>
            </a:ln>
            <a:effectLst/>
          </p:spPr>
          <p:txBody>
            <a:bodyPr wrap="none" rtlCol="0" anchor="ctr">
              <a:spAutoFit/>
            </a:bodyPr>
            <a:lstStyle/>
            <a:p>
              <a:r>
                <a:rPr lang="zh-CN" altLang="en-US" sz="2000" dirty="0" smtClean="0">
                  <a:latin typeface="微软雅黑" pitchFamily="34" charset="-122"/>
                  <a:ea typeface="微软雅黑" pitchFamily="34" charset="-122"/>
                </a:rPr>
                <a:t>确定论事故分析</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系统安全分析 </a:t>
              </a:r>
              <a:r>
                <a:rPr lang="en-US" altLang="zh-CN" sz="1000" dirty="0" err="1" smtClean="0">
                  <a:latin typeface="微软雅黑" pitchFamily="34" charset="-122"/>
                  <a:ea typeface="微软雅黑" pitchFamily="34" charset="-122"/>
                </a:rPr>
                <a:t>cosSyst</a:t>
              </a:r>
              <a:endParaRPr lang="en-US" altLang="zh-CN" sz="1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子通道分析 </a:t>
              </a:r>
              <a:r>
                <a:rPr lang="en-US" altLang="zh-CN" sz="1000" dirty="0" err="1" smtClean="0">
                  <a:latin typeface="微软雅黑" pitchFamily="34" charset="-122"/>
                  <a:ea typeface="微软雅黑" pitchFamily="34" charset="-122"/>
                </a:rPr>
                <a:t>cosSubc</a:t>
              </a:r>
              <a:endParaRPr lang="en-US" altLang="zh-CN" sz="1000" dirty="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安全壳分析 </a:t>
              </a:r>
              <a:r>
                <a:rPr lang="en-US" altLang="zh-CN" sz="1000" dirty="0" err="1">
                  <a:latin typeface="微软雅黑" pitchFamily="34" charset="-122"/>
                  <a:ea typeface="微软雅黑" pitchFamily="34" charset="-122"/>
                </a:rPr>
                <a:t>cosCont</a:t>
              </a:r>
              <a:endParaRPr lang="en-US" altLang="zh-CN" sz="1000" dirty="0">
                <a:latin typeface="微软雅黑" pitchFamily="34" charset="-122"/>
                <a:ea typeface="微软雅黑" pitchFamily="34" charset="-122"/>
              </a:endParaRPr>
            </a:p>
          </p:txBody>
        </p:sp>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0066349" y="132033"/>
              <a:ext cx="1717491" cy="1368031"/>
            </a:xfrm>
            <a:prstGeom prst="rect">
              <a:avLst/>
            </a:prstGeom>
            <a:noFill/>
            <a:ln w="9525">
              <a:noFill/>
              <a:miter lim="800000"/>
              <a:headEnd/>
              <a:tailEnd/>
            </a:ln>
          </p:spPr>
        </p:pic>
      </p:grpSp>
      <p:grpSp>
        <p:nvGrpSpPr>
          <p:cNvPr id="51" name="组合 14"/>
          <p:cNvGrpSpPr/>
          <p:nvPr/>
        </p:nvGrpSpPr>
        <p:grpSpPr>
          <a:xfrm>
            <a:off x="6866898" y="3789040"/>
            <a:ext cx="2081802" cy="2967136"/>
            <a:chOff x="7166881" y="-324506"/>
            <a:chExt cx="2081802" cy="2967136"/>
          </a:xfrm>
          <a:effectLst/>
        </p:grpSpPr>
        <p:sp>
          <p:nvSpPr>
            <p:cNvPr id="52" name="矩形 51"/>
            <p:cNvSpPr/>
            <p:nvPr/>
          </p:nvSpPr>
          <p:spPr>
            <a:xfrm>
              <a:off x="7166881" y="1780856"/>
              <a:ext cx="1723549" cy="861774"/>
            </a:xfrm>
            <a:prstGeom prst="rect">
              <a:avLst/>
            </a:prstGeom>
            <a:noFill/>
            <a:ln>
              <a:solidFill>
                <a:schemeClr val="accent2"/>
              </a:solidFill>
            </a:ln>
            <a:effectLst/>
          </p:spPr>
          <p:txBody>
            <a:bodyPr wrap="none" rtlCol="0" anchor="ctr">
              <a:spAutoFit/>
            </a:bodyPr>
            <a:lstStyle/>
            <a:p>
              <a:r>
                <a:rPr lang="zh-CN" altLang="en-US" sz="2000" dirty="0" smtClean="0">
                  <a:latin typeface="微软雅黑" pitchFamily="34" charset="-122"/>
                  <a:ea typeface="微软雅黑" pitchFamily="34" charset="-122"/>
                </a:rPr>
                <a:t>辐射屏蔽设计</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辐射源项分析</a:t>
              </a:r>
              <a:r>
                <a:rPr lang="en-US" altLang="zh-CN" sz="1000" dirty="0" err="1" smtClean="0">
                  <a:latin typeface="微软雅黑" pitchFamily="34" charset="-122"/>
                  <a:ea typeface="微软雅黑" pitchFamily="34" charset="-122"/>
                </a:rPr>
                <a:t>cosShield</a:t>
              </a:r>
              <a:endParaRPr lang="en-US" altLang="zh-CN" sz="1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屏蔽设计</a:t>
              </a:r>
              <a:r>
                <a:rPr lang="en-US" altLang="zh-CN" sz="1000" dirty="0" err="1" smtClean="0">
                  <a:latin typeface="微软雅黑" pitchFamily="34" charset="-122"/>
                  <a:ea typeface="微软雅黑" pitchFamily="34" charset="-122"/>
                </a:rPr>
                <a:t>cosShield</a:t>
              </a:r>
              <a:endParaRPr lang="en-US" altLang="zh-CN" sz="1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堆</a:t>
              </a:r>
              <a:r>
                <a:rPr lang="zh-CN" altLang="en-US" sz="1000" dirty="0" smtClean="0">
                  <a:latin typeface="微软雅黑" pitchFamily="34" charset="-122"/>
                  <a:ea typeface="微软雅黑" pitchFamily="34" charset="-122"/>
                </a:rPr>
                <a:t>用蒙卡分析 </a:t>
              </a:r>
              <a:r>
                <a:rPr lang="en-US" altLang="zh-CN" sz="1000" dirty="0" err="1" smtClean="0">
                  <a:latin typeface="微软雅黑" pitchFamily="34" charset="-122"/>
                  <a:ea typeface="微软雅黑" pitchFamily="34" charset="-122"/>
                </a:rPr>
                <a:t>cosRMC</a:t>
              </a:r>
              <a:endParaRPr lang="zh-CN" altLang="en-US" sz="1000" dirty="0">
                <a:latin typeface="微软雅黑" pitchFamily="34" charset="-122"/>
                <a:ea typeface="微软雅黑" pitchFamily="34" charset="-122"/>
              </a:endParaRPr>
            </a:p>
          </p:txBody>
        </p:sp>
        <p:pic>
          <p:nvPicPr>
            <p:cNvPr id="53" name="图片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2410" y="-324506"/>
              <a:ext cx="1966273" cy="1830237"/>
            </a:xfrm>
            <a:prstGeom prst="rect">
              <a:avLst/>
            </a:prstGeom>
            <a:ln>
              <a:noFill/>
            </a:ln>
            <a:effectLst>
              <a:outerShdw blurRad="292100" dist="139700" dir="2700000" algn="tl" rotWithShape="0">
                <a:srgbClr val="333333">
                  <a:alpha val="65000"/>
                </a:srgbClr>
              </a:outerShdw>
            </a:effectLst>
          </p:spPr>
        </p:pic>
      </p:grpSp>
      <p:grpSp>
        <p:nvGrpSpPr>
          <p:cNvPr id="54" name="组合 17"/>
          <p:cNvGrpSpPr/>
          <p:nvPr/>
        </p:nvGrpSpPr>
        <p:grpSpPr>
          <a:xfrm>
            <a:off x="4536187" y="4019593"/>
            <a:ext cx="1980029" cy="2729326"/>
            <a:chOff x="920063" y="2700845"/>
            <a:chExt cx="1980029" cy="2729326"/>
          </a:xfrm>
          <a:effectLst/>
        </p:grpSpPr>
        <p:sp>
          <p:nvSpPr>
            <p:cNvPr id="55" name="矩形 54"/>
            <p:cNvSpPr/>
            <p:nvPr/>
          </p:nvSpPr>
          <p:spPr>
            <a:xfrm>
              <a:off x="920063" y="4414508"/>
              <a:ext cx="1980029" cy="1015663"/>
            </a:xfrm>
            <a:prstGeom prst="rect">
              <a:avLst/>
            </a:prstGeom>
            <a:noFill/>
            <a:ln>
              <a:solidFill>
                <a:schemeClr val="accent2"/>
              </a:solidFill>
            </a:ln>
            <a:effectLst/>
          </p:spPr>
          <p:txBody>
            <a:bodyPr wrap="square" rtlCol="0" anchor="ctr">
              <a:spAutoFit/>
            </a:bodyPr>
            <a:lstStyle/>
            <a:p>
              <a:r>
                <a:rPr lang="zh-CN" altLang="en-US" sz="2000" dirty="0" smtClean="0">
                  <a:latin typeface="微软雅黑" pitchFamily="34" charset="-122"/>
                  <a:ea typeface="微软雅黑" pitchFamily="34" charset="-122"/>
                </a:rPr>
                <a:t>燃料设计</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燃料</a:t>
              </a:r>
              <a:r>
                <a:rPr lang="zh-CN" altLang="en-US" sz="1000" dirty="0">
                  <a:latin typeface="微软雅黑" pitchFamily="34" charset="-122"/>
                  <a:ea typeface="微软雅黑" pitchFamily="34" charset="-122"/>
                </a:rPr>
                <a:t>棒性能分析</a:t>
              </a:r>
              <a:r>
                <a:rPr lang="en-US" altLang="en-US" sz="1000" dirty="0" err="1" smtClean="0">
                  <a:latin typeface="微软雅黑" pitchFamily="34" charset="-122"/>
                  <a:ea typeface="微软雅黑" pitchFamily="34" charset="-122"/>
                </a:rPr>
                <a:t>cos</a:t>
              </a:r>
              <a:r>
                <a:rPr lang="en-US" altLang="zh-CN" sz="1000" dirty="0" err="1" smtClean="0">
                  <a:latin typeface="微软雅黑" pitchFamily="34" charset="-122"/>
                  <a:ea typeface="微软雅黑" pitchFamily="34" charset="-122"/>
                </a:rPr>
                <a:t>FDAC</a:t>
              </a:r>
              <a:r>
                <a:rPr lang="en-US" altLang="zh-CN" sz="1000" dirty="0" smtClean="0">
                  <a:latin typeface="微软雅黑" pitchFamily="34" charset="-122"/>
                  <a:ea typeface="微软雅黑" pitchFamily="34" charset="-122"/>
                </a:rPr>
                <a:t>/</a:t>
              </a:r>
              <a:r>
                <a:rPr lang="en-US" altLang="zh-CN" sz="1000" dirty="0" err="1" smtClean="0">
                  <a:latin typeface="微软雅黑" pitchFamily="34" charset="-122"/>
                  <a:ea typeface="微软雅黑" pitchFamily="34" charset="-122"/>
                </a:rPr>
                <a:t>cosROPE</a:t>
              </a:r>
              <a:endParaRPr lang="en-US" altLang="zh-CN" sz="1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核燃料组件设计</a:t>
              </a:r>
              <a:r>
                <a:rPr lang="en-US" altLang="en-US" sz="1000" dirty="0" err="1" smtClean="0">
                  <a:latin typeface="微软雅黑" pitchFamily="34" charset="-122"/>
                  <a:ea typeface="微软雅黑" pitchFamily="34" charset="-122"/>
                </a:rPr>
                <a:t>cos</a:t>
              </a:r>
              <a:r>
                <a:rPr lang="en-US" altLang="zh-CN" sz="1000" dirty="0" err="1" smtClean="0">
                  <a:latin typeface="微软雅黑" pitchFamily="34" charset="-122"/>
                  <a:ea typeface="微软雅黑" pitchFamily="34" charset="-122"/>
                </a:rPr>
                <a:t>FDAC</a:t>
              </a:r>
              <a:endParaRPr lang="en-US" altLang="en-US" sz="1000" dirty="0" smtClean="0">
                <a:latin typeface="微软雅黑" pitchFamily="34" charset="-122"/>
                <a:ea typeface="微软雅黑" pitchFamily="34" charset="-122"/>
              </a:endParaRPr>
            </a:p>
            <a:p>
              <a:pPr marL="163513" indent="-163513">
                <a:buFont typeface="Arial" panose="020B0604020202020204" pitchFamily="34" charset="0"/>
                <a:buChar char="•"/>
              </a:pPr>
              <a:endParaRPr lang="en-US" altLang="zh-CN" sz="1000" dirty="0">
                <a:latin typeface="微软雅黑" pitchFamily="34" charset="-122"/>
                <a:ea typeface="微软雅黑" pitchFamily="34" charset="-122"/>
              </a:endParaRPr>
            </a:p>
          </p:txBody>
        </p:sp>
        <p:pic>
          <p:nvPicPr>
            <p:cNvPr id="56" name="Picture 3" descr="G:\用户界面.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115" y="2700845"/>
              <a:ext cx="1843977" cy="1425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组合 20"/>
          <p:cNvGrpSpPr/>
          <p:nvPr/>
        </p:nvGrpSpPr>
        <p:grpSpPr>
          <a:xfrm>
            <a:off x="6887745" y="1052736"/>
            <a:ext cx="2148751" cy="2304256"/>
            <a:chOff x="11792368" y="2422966"/>
            <a:chExt cx="2148751" cy="2304256"/>
          </a:xfrm>
          <a:effectLst/>
        </p:grpSpPr>
        <p:sp>
          <p:nvSpPr>
            <p:cNvPr id="58" name="矩形 57"/>
            <p:cNvSpPr/>
            <p:nvPr/>
          </p:nvSpPr>
          <p:spPr>
            <a:xfrm>
              <a:off x="11891693" y="4173224"/>
              <a:ext cx="1723549" cy="553998"/>
            </a:xfrm>
            <a:prstGeom prst="rect">
              <a:avLst/>
            </a:prstGeom>
            <a:noFill/>
            <a:ln>
              <a:solidFill>
                <a:schemeClr val="accent2"/>
              </a:solidFill>
            </a:ln>
            <a:effectLst/>
          </p:spPr>
          <p:txBody>
            <a:bodyPr wrap="none" rtlCol="0" anchor="ctr">
              <a:spAutoFit/>
            </a:bodyPr>
            <a:lstStyle/>
            <a:p>
              <a:r>
                <a:rPr lang="zh-CN" altLang="en-US" sz="2000" dirty="0" smtClean="0">
                  <a:latin typeface="微软雅黑" pitchFamily="34" charset="-122"/>
                  <a:ea typeface="微软雅黑" pitchFamily="34" charset="-122"/>
                </a:rPr>
                <a:t>概率安全分析</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概率安全分析</a:t>
              </a:r>
              <a:r>
                <a:rPr lang="en-US" altLang="zh-CN" sz="1000" dirty="0" err="1" smtClean="0">
                  <a:latin typeface="微软雅黑" pitchFamily="34" charset="-122"/>
                  <a:ea typeface="微软雅黑" pitchFamily="34" charset="-122"/>
                </a:rPr>
                <a:t>cosRadar</a:t>
              </a:r>
              <a:endParaRPr lang="zh-CN" altLang="en-US" sz="1000" dirty="0">
                <a:latin typeface="微软雅黑" pitchFamily="34" charset="-122"/>
                <a:ea typeface="微软雅黑" pitchFamily="34" charset="-122"/>
              </a:endParaRPr>
            </a:p>
          </p:txBody>
        </p:sp>
        <p:pic>
          <p:nvPicPr>
            <p:cNvPr id="59" name="Picture 4" descr="C:\Users\YUHUI\Desktop\图片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92368" y="2422966"/>
              <a:ext cx="2148751" cy="13551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组合 23"/>
          <p:cNvGrpSpPr/>
          <p:nvPr/>
        </p:nvGrpSpPr>
        <p:grpSpPr>
          <a:xfrm>
            <a:off x="2395562" y="3963989"/>
            <a:ext cx="1966244" cy="2784929"/>
            <a:chOff x="14064167" y="318802"/>
            <a:chExt cx="1966244" cy="2400203"/>
          </a:xfrm>
          <a:effectLst/>
        </p:grpSpPr>
        <p:sp>
          <p:nvSpPr>
            <p:cNvPr id="61" name="矩形 60"/>
            <p:cNvSpPr/>
            <p:nvPr/>
          </p:nvSpPr>
          <p:spPr>
            <a:xfrm>
              <a:off x="14068920" y="1843652"/>
              <a:ext cx="1923267" cy="875353"/>
            </a:xfrm>
            <a:prstGeom prst="rect">
              <a:avLst/>
            </a:prstGeom>
            <a:noFill/>
            <a:ln>
              <a:solidFill>
                <a:schemeClr val="accent2"/>
              </a:solidFill>
            </a:ln>
            <a:effectLst/>
          </p:spPr>
          <p:txBody>
            <a:bodyPr wrap="square" rtlCol="0" anchor="ctr">
              <a:spAutoFit/>
            </a:bodyPr>
            <a:lstStyle/>
            <a:p>
              <a:r>
                <a:rPr lang="zh-CN" altLang="en-US" sz="2000" dirty="0" smtClean="0">
                  <a:latin typeface="微软雅黑" pitchFamily="34" charset="-122"/>
                  <a:ea typeface="微软雅黑" pitchFamily="34" charset="-122"/>
                </a:rPr>
                <a:t>严重事故分析</a:t>
              </a:r>
              <a:endParaRPr lang="en-US" altLang="zh-CN" sz="2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堆芯</a:t>
              </a:r>
              <a:r>
                <a:rPr lang="zh-CN" altLang="en-US" sz="1000" dirty="0" smtClean="0">
                  <a:latin typeface="微软雅黑" pitchFamily="34" charset="-122"/>
                  <a:ea typeface="微软雅黑" pitchFamily="34" charset="-122"/>
                </a:rPr>
                <a:t>机理分析</a:t>
              </a:r>
              <a:r>
                <a:rPr lang="en-US" altLang="zh-CN" sz="1000" dirty="0" err="1" smtClean="0">
                  <a:latin typeface="微软雅黑" pitchFamily="34" charset="-122"/>
                  <a:ea typeface="微软雅黑" pitchFamily="34" charset="-122"/>
                </a:rPr>
                <a:t>cosSa</a:t>
              </a:r>
              <a:endParaRPr lang="en-US" altLang="zh-CN" sz="1000" dirty="0" smtClean="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smtClean="0">
                  <a:latin typeface="微软雅黑" pitchFamily="34" charset="-122"/>
                  <a:ea typeface="微软雅黑" pitchFamily="34" charset="-122"/>
                </a:rPr>
                <a:t>源项分析</a:t>
              </a:r>
              <a:r>
                <a:rPr lang="en-US" altLang="zh-CN" sz="1000" dirty="0" err="1" smtClean="0">
                  <a:latin typeface="微软雅黑" pitchFamily="34" charset="-122"/>
                  <a:ea typeface="微软雅黑" pitchFamily="34" charset="-122"/>
                </a:rPr>
                <a:t>cosSa</a:t>
              </a:r>
              <a:endParaRPr lang="en-US" altLang="zh-CN" sz="1000" dirty="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蒸汽爆炸分析</a:t>
              </a:r>
              <a:r>
                <a:rPr lang="en-US" altLang="zh-CN" sz="1000" dirty="0" err="1">
                  <a:latin typeface="微软雅黑" pitchFamily="34" charset="-122"/>
                  <a:ea typeface="微软雅黑" pitchFamily="34" charset="-122"/>
                </a:rPr>
                <a:t>cosMetric</a:t>
              </a:r>
              <a:endParaRPr lang="en-US" altLang="zh-CN" sz="1000" dirty="0">
                <a:latin typeface="微软雅黑" pitchFamily="34" charset="-122"/>
                <a:ea typeface="微软雅黑" pitchFamily="34" charset="-122"/>
              </a:endParaRPr>
            </a:p>
            <a:p>
              <a:pPr marL="163513" indent="-163513">
                <a:buFont typeface="Arial" panose="020B0604020202020204" pitchFamily="34" charset="0"/>
                <a:buChar char="•"/>
              </a:pPr>
              <a:r>
                <a:rPr lang="zh-CN" altLang="en-US" sz="1000" dirty="0">
                  <a:latin typeface="微软雅黑" pitchFamily="34" charset="-122"/>
                  <a:ea typeface="微软雅黑" pitchFamily="34" charset="-122"/>
                </a:rPr>
                <a:t>氢气安全分析</a:t>
              </a:r>
              <a:r>
                <a:rPr lang="en-US" altLang="zh-CN" sz="1000" dirty="0" err="1">
                  <a:latin typeface="微软雅黑" pitchFamily="34" charset="-122"/>
                  <a:ea typeface="微软雅黑" pitchFamily="34" charset="-122"/>
                </a:rPr>
                <a:t>cosCycas</a:t>
              </a:r>
              <a:endParaRPr lang="en-US" altLang="zh-CN" sz="1000" dirty="0">
                <a:latin typeface="微软雅黑" pitchFamily="34" charset="-122"/>
                <a:ea typeface="微软雅黑" pitchFamily="34" charset="-122"/>
              </a:endParaRPr>
            </a:p>
          </p:txBody>
        </p:sp>
        <p:pic>
          <p:nvPicPr>
            <p:cNvPr id="62" name="图片 61"/>
            <p:cNvPicPr/>
            <p:nvPr/>
          </p:nvPicPr>
          <p:blipFill>
            <a:blip r:embed="rId10" cstate="print">
              <a:extLst>
                <a:ext uri="{28A0092B-C50C-407E-A947-70E740481C1C}">
                  <a14:useLocalDpi xmlns:a14="http://schemas.microsoft.com/office/drawing/2010/main" val="0"/>
                </a:ext>
              </a:extLst>
            </a:blip>
            <a:stretch>
              <a:fillRect/>
            </a:stretch>
          </p:blipFill>
          <p:spPr bwMode="auto">
            <a:xfrm>
              <a:off x="14064167" y="318802"/>
              <a:ext cx="1966244" cy="1318444"/>
            </a:xfrm>
            <a:prstGeom prst="rect">
              <a:avLst/>
            </a:prstGeom>
            <a:noFill/>
            <a:ln w="9525">
              <a:noFill/>
              <a:miter lim="800000"/>
              <a:headEnd/>
              <a:tailEnd/>
            </a:ln>
          </p:spPr>
        </p:pic>
      </p:grpSp>
    </p:spTree>
    <p:extLst>
      <p:ext uri="{BB962C8B-B14F-4D97-AF65-F5344CB8AC3E}">
        <p14:creationId xmlns:p14="http://schemas.microsoft.com/office/powerpoint/2010/main" val="3295956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8465024"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建立核电软件开发和评估生命周期</a:t>
            </a:r>
            <a:endParaRPr lang="zh-CN" altLang="en-US" sz="2000" b="1" dirty="0">
              <a:solidFill>
                <a:srgbClr val="0A2D88"/>
              </a:solidFill>
              <a:ea typeface="微软雅黑" pitchFamily="34" charset="-122"/>
            </a:endParaRPr>
          </a:p>
        </p:txBody>
      </p:sp>
      <p:grpSp>
        <p:nvGrpSpPr>
          <p:cNvPr id="4" name="组合 108"/>
          <p:cNvGrpSpPr/>
          <p:nvPr/>
        </p:nvGrpSpPr>
        <p:grpSpPr>
          <a:xfrm>
            <a:off x="910292" y="1412776"/>
            <a:ext cx="7694156" cy="4825053"/>
            <a:chOff x="910292" y="1484267"/>
            <a:chExt cx="7694156" cy="4825053"/>
          </a:xfrm>
        </p:grpSpPr>
        <p:grpSp>
          <p:nvGrpSpPr>
            <p:cNvPr id="5" name="组合 5"/>
            <p:cNvGrpSpPr>
              <a:grpSpLocks/>
            </p:cNvGrpSpPr>
            <p:nvPr/>
          </p:nvGrpSpPr>
          <p:grpSpPr bwMode="auto">
            <a:xfrm>
              <a:off x="910292" y="1484267"/>
              <a:ext cx="7694156" cy="4825053"/>
              <a:chOff x="2538001" y="1877940"/>
              <a:chExt cx="7693344" cy="4826494"/>
            </a:xfrm>
          </p:grpSpPr>
          <p:sp>
            <p:nvSpPr>
              <p:cNvPr id="21" name="Line 19"/>
              <p:cNvSpPr>
                <a:spLocks noChangeShapeType="1"/>
              </p:cNvSpPr>
              <p:nvPr/>
            </p:nvSpPr>
            <p:spPr bwMode="auto">
              <a:xfrm>
                <a:off x="4193361" y="2400821"/>
                <a:ext cx="339689" cy="460512"/>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22" name="Line 19"/>
              <p:cNvSpPr>
                <a:spLocks noChangeShapeType="1"/>
              </p:cNvSpPr>
              <p:nvPr/>
            </p:nvSpPr>
            <p:spPr bwMode="auto">
              <a:xfrm>
                <a:off x="5271165" y="5084498"/>
                <a:ext cx="339689" cy="460512"/>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23" name="Line 25"/>
              <p:cNvSpPr>
                <a:spLocks noChangeShapeType="1"/>
              </p:cNvSpPr>
              <p:nvPr/>
            </p:nvSpPr>
            <p:spPr bwMode="auto">
              <a:xfrm flipV="1">
                <a:off x="5907474" y="4893941"/>
                <a:ext cx="626022" cy="0"/>
              </a:xfrm>
              <a:prstGeom prst="line">
                <a:avLst/>
              </a:prstGeom>
              <a:noFill/>
              <a:ln w="22225">
                <a:solidFill>
                  <a:schemeClr val="tx2">
                    <a:lumMod val="75000"/>
                  </a:schemeClr>
                </a:solidFill>
                <a:prstDash val="solid"/>
                <a:round/>
                <a:headEnd type="triangle" w="med" len="me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24" name="圆角矩形 23"/>
              <p:cNvSpPr/>
              <p:nvPr/>
            </p:nvSpPr>
            <p:spPr>
              <a:xfrm>
                <a:off x="5331472" y="5540246"/>
                <a:ext cx="1626073" cy="433517"/>
              </a:xfrm>
              <a:prstGeom prst="roundRect">
                <a:avLst>
                  <a:gd name="adj" fmla="val 16667"/>
                </a:avLst>
              </a:prstGeom>
              <a:solidFill>
                <a:schemeClr val="accent6">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smtClean="0">
                    <a:solidFill>
                      <a:prstClr val="black"/>
                    </a:solidFill>
                  </a:rPr>
                  <a:t>编码实现</a:t>
                </a:r>
                <a:endParaRPr lang="en-US" altLang="zh-CN" sz="1400" b="1" dirty="0">
                  <a:solidFill>
                    <a:prstClr val="black"/>
                  </a:solidFill>
                  <a:latin typeface="Times New Roman" pitchFamily="18" charset="0"/>
                  <a:cs typeface="Times New Roman" pitchFamily="18" charset="0"/>
                </a:endParaRPr>
              </a:p>
              <a:p>
                <a:pPr algn="ctr">
                  <a:defRPr/>
                </a:pPr>
                <a:endParaRPr lang="zh-CN" altLang="en-US" sz="1400" b="1" dirty="0">
                  <a:solidFill>
                    <a:prstClr val="black"/>
                  </a:solidFill>
                </a:endParaRPr>
              </a:p>
            </p:txBody>
          </p:sp>
          <p:sp>
            <p:nvSpPr>
              <p:cNvPr id="25" name="圆角矩形 24"/>
              <p:cNvSpPr/>
              <p:nvPr/>
            </p:nvSpPr>
            <p:spPr>
              <a:xfrm>
                <a:off x="4814013" y="4677976"/>
                <a:ext cx="1076210" cy="431929"/>
              </a:xfrm>
              <a:prstGeom prst="roundRect">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a:solidFill>
                      <a:prstClr val="black"/>
                    </a:solidFill>
                  </a:rPr>
                  <a:t>详细设计</a:t>
                </a:r>
                <a:endParaRPr lang="zh-CN" altLang="zh-CN" sz="1400" b="1" dirty="0">
                  <a:solidFill>
                    <a:prstClr val="black"/>
                  </a:solidFill>
                  <a:latin typeface="Verdana" pitchFamily="34" charset="0"/>
                </a:endParaRPr>
              </a:p>
              <a:p>
                <a:pPr algn="ctr">
                  <a:defRPr/>
                </a:pPr>
                <a:endParaRPr lang="zh-CN" altLang="en-US" sz="1400" dirty="0">
                  <a:solidFill>
                    <a:prstClr val="black"/>
                  </a:solidFill>
                </a:endParaRPr>
              </a:p>
            </p:txBody>
          </p:sp>
          <p:sp>
            <p:nvSpPr>
              <p:cNvPr id="26" name="圆角矩形 25"/>
              <p:cNvSpPr/>
              <p:nvPr/>
            </p:nvSpPr>
            <p:spPr>
              <a:xfrm>
                <a:off x="6544817" y="4663684"/>
                <a:ext cx="1066686" cy="433517"/>
              </a:xfrm>
              <a:prstGeom prst="roundRect">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a:solidFill>
                      <a:prstClr val="black"/>
                    </a:solidFill>
                  </a:rPr>
                  <a:t>单元测试</a:t>
                </a:r>
                <a:endParaRPr lang="zh-CN" altLang="zh-CN" sz="1400" b="1" dirty="0">
                  <a:solidFill>
                    <a:prstClr val="black"/>
                  </a:solidFill>
                  <a:latin typeface="Verdana" pitchFamily="34" charset="0"/>
                </a:endParaRPr>
              </a:p>
              <a:p>
                <a:pPr algn="ctr">
                  <a:defRPr/>
                </a:pPr>
                <a:endParaRPr lang="zh-CN" altLang="en-US" sz="1400" dirty="0">
                  <a:solidFill>
                    <a:prstClr val="black"/>
                  </a:solidFill>
                </a:endParaRPr>
              </a:p>
            </p:txBody>
          </p:sp>
          <p:sp>
            <p:nvSpPr>
              <p:cNvPr id="27" name="圆角矩形 26"/>
              <p:cNvSpPr/>
              <p:nvPr/>
            </p:nvSpPr>
            <p:spPr>
              <a:xfrm>
                <a:off x="4498135" y="3776007"/>
                <a:ext cx="1066686" cy="433516"/>
              </a:xfrm>
              <a:prstGeom prst="roundRect">
                <a:avLst/>
              </a:prstGeom>
              <a:solidFill>
                <a:schemeClr val="accent4">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smtClean="0">
                    <a:solidFill>
                      <a:prstClr val="black"/>
                    </a:solidFill>
                  </a:rPr>
                  <a:t>架构设计</a:t>
                </a:r>
                <a:endParaRPr lang="zh-CN" altLang="zh-CN" sz="1400" b="1" dirty="0">
                  <a:solidFill>
                    <a:prstClr val="black"/>
                  </a:solidFill>
                  <a:latin typeface="Verdana" pitchFamily="34" charset="0"/>
                </a:endParaRPr>
              </a:p>
              <a:p>
                <a:pPr algn="ctr">
                  <a:defRPr/>
                </a:pPr>
                <a:endParaRPr lang="zh-CN" altLang="en-US" sz="1400" dirty="0">
                  <a:solidFill>
                    <a:prstClr val="black"/>
                  </a:solidFill>
                </a:endParaRPr>
              </a:p>
            </p:txBody>
          </p:sp>
          <p:sp>
            <p:nvSpPr>
              <p:cNvPr id="28" name="圆角矩形 27"/>
              <p:cNvSpPr/>
              <p:nvPr/>
            </p:nvSpPr>
            <p:spPr>
              <a:xfrm>
                <a:off x="6821012" y="3779183"/>
                <a:ext cx="1066686" cy="433516"/>
              </a:xfrm>
              <a:prstGeom prst="roundRect">
                <a:avLst/>
              </a:prstGeom>
              <a:solidFill>
                <a:schemeClr val="accent4">
                  <a:lumMod val="20000"/>
                  <a:lumOff val="8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a:solidFill>
                      <a:prstClr val="black"/>
                    </a:solidFill>
                  </a:rPr>
                  <a:t>集成测试</a:t>
                </a:r>
                <a:endParaRPr lang="zh-CN" altLang="zh-CN" sz="1400" b="1" dirty="0">
                  <a:solidFill>
                    <a:prstClr val="black"/>
                  </a:solidFill>
                  <a:latin typeface="Verdana" pitchFamily="34" charset="0"/>
                </a:endParaRPr>
              </a:p>
              <a:p>
                <a:pPr algn="ctr">
                  <a:defRPr/>
                </a:pPr>
                <a:endParaRPr lang="zh-CN" altLang="en-US" sz="1400" b="1" dirty="0">
                  <a:solidFill>
                    <a:prstClr val="black"/>
                  </a:solidFill>
                </a:endParaRPr>
              </a:p>
            </p:txBody>
          </p:sp>
          <p:sp>
            <p:nvSpPr>
              <p:cNvPr id="29" name="Line 25"/>
              <p:cNvSpPr>
                <a:spLocks noChangeShapeType="1"/>
              </p:cNvSpPr>
              <p:nvPr/>
            </p:nvSpPr>
            <p:spPr bwMode="auto">
              <a:xfrm>
                <a:off x="5600681" y="4003304"/>
                <a:ext cx="1202870" cy="1371"/>
              </a:xfrm>
              <a:prstGeom prst="line">
                <a:avLst/>
              </a:prstGeom>
              <a:noFill/>
              <a:ln w="22225">
                <a:solidFill>
                  <a:schemeClr val="tx2">
                    <a:lumMod val="75000"/>
                  </a:schemeClr>
                </a:solidFill>
                <a:prstDash val="solid"/>
                <a:round/>
                <a:headEnd type="triangle" w="med" len="me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30" name="Line 25"/>
              <p:cNvSpPr>
                <a:spLocks noChangeShapeType="1"/>
              </p:cNvSpPr>
              <p:nvPr/>
            </p:nvSpPr>
            <p:spPr bwMode="auto">
              <a:xfrm flipV="1">
                <a:off x="5139413" y="3107469"/>
                <a:ext cx="2024463" cy="725"/>
              </a:xfrm>
              <a:prstGeom prst="line">
                <a:avLst/>
              </a:prstGeom>
              <a:noFill/>
              <a:ln w="22225">
                <a:solidFill>
                  <a:schemeClr val="tx2">
                    <a:lumMod val="75000"/>
                  </a:schemeClr>
                </a:solidFill>
                <a:prstDash val="solid"/>
                <a:round/>
                <a:headEnd type="triangle" w="med" len="me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31" name="圆角矩形 30"/>
              <p:cNvSpPr/>
              <p:nvPr/>
            </p:nvSpPr>
            <p:spPr>
              <a:xfrm>
                <a:off x="4072726" y="2867686"/>
                <a:ext cx="1066686" cy="433516"/>
              </a:xfrm>
              <a:prstGeom prst="roundRect">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a:solidFill>
                      <a:prstClr val="black"/>
                    </a:solidFill>
                  </a:rPr>
                  <a:t>需求分析</a:t>
                </a:r>
                <a:endParaRPr lang="zh-CN" altLang="zh-CN" sz="1400" b="1" dirty="0">
                  <a:solidFill>
                    <a:prstClr val="black"/>
                  </a:solidFill>
                  <a:latin typeface="Verdana" pitchFamily="34" charset="0"/>
                </a:endParaRPr>
              </a:p>
              <a:p>
                <a:pPr algn="ctr">
                  <a:defRPr/>
                </a:pPr>
                <a:endParaRPr lang="zh-CN" altLang="en-US" sz="1400" dirty="0">
                  <a:solidFill>
                    <a:prstClr val="black"/>
                  </a:solidFill>
                </a:endParaRPr>
              </a:p>
            </p:txBody>
          </p:sp>
          <p:sp>
            <p:nvSpPr>
              <p:cNvPr id="32" name="圆角矩形 31"/>
              <p:cNvSpPr/>
              <p:nvPr/>
            </p:nvSpPr>
            <p:spPr>
              <a:xfrm>
                <a:off x="7140067" y="2881977"/>
                <a:ext cx="1066686" cy="433517"/>
              </a:xfrm>
              <a:prstGeom prst="roundRect">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a:solidFill>
                      <a:prstClr val="black"/>
                    </a:solidFill>
                  </a:rPr>
                  <a:t>系统测试</a:t>
                </a:r>
                <a:endParaRPr lang="zh-CN" altLang="zh-CN" sz="1400" b="1" dirty="0">
                  <a:solidFill>
                    <a:prstClr val="black"/>
                  </a:solidFill>
                  <a:latin typeface="Verdana" pitchFamily="34" charset="0"/>
                </a:endParaRPr>
              </a:p>
              <a:p>
                <a:pPr algn="ctr">
                  <a:defRPr/>
                </a:pPr>
                <a:endParaRPr lang="zh-CN" altLang="en-US" sz="1400" b="1" dirty="0">
                  <a:solidFill>
                    <a:prstClr val="black"/>
                  </a:solidFill>
                </a:endParaRPr>
              </a:p>
            </p:txBody>
          </p:sp>
          <p:sp>
            <p:nvSpPr>
              <p:cNvPr id="33" name="圆角矩形 32"/>
              <p:cNvSpPr/>
              <p:nvPr/>
            </p:nvSpPr>
            <p:spPr>
              <a:xfrm>
                <a:off x="3071346" y="2000652"/>
                <a:ext cx="1750599" cy="433516"/>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zh-CN" altLang="en-US" sz="1400" b="1" dirty="0">
                    <a:solidFill>
                      <a:prstClr val="black"/>
                    </a:solidFill>
                    <a:latin typeface="宋体" pitchFamily="2" charset="-122"/>
                  </a:rPr>
                  <a:t>项目预研</a:t>
                </a:r>
                <a:endParaRPr lang="en-US" altLang="zh-CN" sz="1400" b="1" dirty="0">
                  <a:solidFill>
                    <a:prstClr val="black"/>
                  </a:solidFill>
                  <a:latin typeface="宋体" pitchFamily="2" charset="-122"/>
                </a:endParaRPr>
              </a:p>
              <a:p>
                <a:pPr algn="ctr">
                  <a:defRPr/>
                </a:pPr>
                <a:r>
                  <a:rPr lang="zh-CN" altLang="en-US" sz="1400" b="1" dirty="0">
                    <a:solidFill>
                      <a:prstClr val="black"/>
                    </a:solidFill>
                    <a:latin typeface="宋体" pitchFamily="2" charset="-122"/>
                  </a:rPr>
                  <a:t>风险识别</a:t>
                </a:r>
              </a:p>
            </p:txBody>
          </p:sp>
          <p:sp>
            <p:nvSpPr>
              <p:cNvPr id="34" name="圆角矩形 33"/>
              <p:cNvSpPr/>
              <p:nvPr/>
            </p:nvSpPr>
            <p:spPr>
              <a:xfrm>
                <a:off x="7419437" y="2010180"/>
                <a:ext cx="1257166" cy="433516"/>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zh-CN" altLang="en-US" sz="1400" b="1" dirty="0">
                    <a:solidFill>
                      <a:prstClr val="black"/>
                    </a:solidFill>
                    <a:latin typeface="宋体" pitchFamily="2" charset="-122"/>
                  </a:rPr>
                  <a:t>测试版</a:t>
                </a:r>
                <a:r>
                  <a:rPr lang="zh-CN" altLang="en-US" sz="1400" b="1" dirty="0" smtClean="0">
                    <a:solidFill>
                      <a:prstClr val="black"/>
                    </a:solidFill>
                    <a:latin typeface="宋体" pitchFamily="2" charset="-122"/>
                  </a:rPr>
                  <a:t>发布</a:t>
                </a:r>
                <a:endParaRPr lang="en-US" altLang="zh-CN" sz="1400" b="1" dirty="0">
                  <a:solidFill>
                    <a:prstClr val="black"/>
                  </a:solidFill>
                  <a:latin typeface="宋体" pitchFamily="2" charset="-122"/>
                </a:endParaRPr>
              </a:p>
            </p:txBody>
          </p:sp>
          <p:sp>
            <p:nvSpPr>
              <p:cNvPr id="35" name="圆角矩形 34"/>
              <p:cNvSpPr/>
              <p:nvPr/>
            </p:nvSpPr>
            <p:spPr>
              <a:xfrm>
                <a:off x="9110689" y="2017326"/>
                <a:ext cx="1120656" cy="433516"/>
              </a:xfrm>
              <a:prstGeom prst="roundRect">
                <a:avLst/>
              </a:prstGeom>
              <a:solidFill>
                <a:srgbClr val="FFFFCC"/>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zh-CN" altLang="en-US" sz="1400" b="1" dirty="0">
                    <a:solidFill>
                      <a:prstClr val="black"/>
                    </a:solidFill>
                    <a:latin typeface="宋体" pitchFamily="2" charset="-122"/>
                  </a:rPr>
                  <a:t>交付及服务</a:t>
                </a:r>
              </a:p>
            </p:txBody>
          </p:sp>
          <p:sp>
            <p:nvSpPr>
              <p:cNvPr id="36" name="Line 19"/>
              <p:cNvSpPr>
                <a:spLocks noChangeShapeType="1"/>
              </p:cNvSpPr>
              <p:nvPr/>
            </p:nvSpPr>
            <p:spPr bwMode="auto">
              <a:xfrm>
                <a:off x="4939413" y="4206347"/>
                <a:ext cx="339689" cy="460512"/>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37" name="Line 19"/>
              <p:cNvSpPr>
                <a:spLocks noChangeShapeType="1"/>
              </p:cNvSpPr>
              <p:nvPr/>
            </p:nvSpPr>
            <p:spPr bwMode="auto">
              <a:xfrm>
                <a:off x="4631471" y="3313906"/>
                <a:ext cx="339689" cy="460512"/>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38" name="Line 15"/>
              <p:cNvSpPr>
                <a:spLocks noChangeShapeType="1"/>
              </p:cNvSpPr>
              <p:nvPr/>
            </p:nvSpPr>
            <p:spPr bwMode="auto">
              <a:xfrm flipV="1">
                <a:off x="7040064" y="4219051"/>
                <a:ext cx="304768" cy="422401"/>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39" name="Line 15"/>
              <p:cNvSpPr>
                <a:spLocks noChangeShapeType="1"/>
              </p:cNvSpPr>
              <p:nvPr/>
            </p:nvSpPr>
            <p:spPr bwMode="auto">
              <a:xfrm flipV="1">
                <a:off x="7668647" y="2450048"/>
                <a:ext cx="304768" cy="422401"/>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40" name="Line 25"/>
              <p:cNvSpPr>
                <a:spLocks noChangeShapeType="1"/>
              </p:cNvSpPr>
              <p:nvPr/>
            </p:nvSpPr>
            <p:spPr bwMode="auto">
              <a:xfrm>
                <a:off x="4860658" y="2210264"/>
                <a:ext cx="2566714" cy="23820"/>
              </a:xfrm>
              <a:prstGeom prst="line">
                <a:avLst/>
              </a:prstGeom>
              <a:noFill/>
              <a:ln w="22225">
                <a:solidFill>
                  <a:schemeClr val="tx2">
                    <a:lumMod val="75000"/>
                  </a:schemeClr>
                </a:solidFill>
                <a:prstDash val="solid"/>
                <a:round/>
                <a:headEnd type="triangle" w="med" len="me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41" name="Line 15"/>
              <p:cNvSpPr>
                <a:spLocks noChangeShapeType="1"/>
              </p:cNvSpPr>
              <p:nvPr/>
            </p:nvSpPr>
            <p:spPr bwMode="auto">
              <a:xfrm flipV="1">
                <a:off x="6711487" y="5084498"/>
                <a:ext cx="304768" cy="422401"/>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42" name="Line 15"/>
              <p:cNvSpPr>
                <a:spLocks noChangeShapeType="1"/>
              </p:cNvSpPr>
              <p:nvPr/>
            </p:nvSpPr>
            <p:spPr bwMode="auto">
              <a:xfrm flipV="1">
                <a:off x="7333721" y="3337726"/>
                <a:ext cx="304768" cy="422401"/>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43" name="Line 15"/>
              <p:cNvSpPr>
                <a:spLocks noChangeShapeType="1"/>
              </p:cNvSpPr>
              <p:nvPr/>
            </p:nvSpPr>
            <p:spPr bwMode="auto">
              <a:xfrm flipV="1">
                <a:off x="7560205" y="5131316"/>
                <a:ext cx="717978" cy="1096458"/>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sp>
            <p:nvSpPr>
              <p:cNvPr id="44" name="Text Box 9"/>
              <p:cNvSpPr txBox="1">
                <a:spLocks noChangeArrowheads="1"/>
              </p:cNvSpPr>
              <p:nvPr/>
            </p:nvSpPr>
            <p:spPr bwMode="auto">
              <a:xfrm>
                <a:off x="5243339" y="1877940"/>
                <a:ext cx="1942893" cy="431929"/>
              </a:xfrm>
              <a:prstGeom prst="rect">
                <a:avLst/>
              </a:prstGeom>
              <a:noFill/>
              <a:ln w="9525">
                <a:noFill/>
                <a:miter lim="800000"/>
                <a:headEnd/>
                <a:tailEnd/>
              </a:ln>
            </p:spPr>
            <p:txBody>
              <a:bodyPr anchor="ct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lnSpc>
                    <a:spcPts val="1200"/>
                  </a:lnSpc>
                  <a:defRPr/>
                </a:pPr>
                <a:r>
                  <a:rPr lang="zh-CN" altLang="en-US" sz="1400" dirty="0" smtClean="0">
                    <a:solidFill>
                      <a:prstClr val="black"/>
                    </a:solidFill>
                    <a:latin typeface="宋体"/>
                  </a:rPr>
                  <a:t>验证、确认</a:t>
                </a:r>
              </a:p>
            </p:txBody>
          </p:sp>
          <p:sp>
            <p:nvSpPr>
              <p:cNvPr id="45" name="Text Box 9"/>
              <p:cNvSpPr txBox="1">
                <a:spLocks noChangeArrowheads="1"/>
              </p:cNvSpPr>
              <p:nvPr/>
            </p:nvSpPr>
            <p:spPr bwMode="auto">
              <a:xfrm>
                <a:off x="5203924" y="2820771"/>
                <a:ext cx="1942893" cy="431929"/>
              </a:xfrm>
              <a:prstGeom prst="rect">
                <a:avLst/>
              </a:prstGeom>
              <a:noFill/>
              <a:ln w="9525">
                <a:noFill/>
                <a:miter lim="800000"/>
                <a:headEnd/>
                <a:tailEnd/>
              </a:ln>
            </p:spPr>
            <p:txBody>
              <a:bodyPr anchor="ct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lnSpc>
                    <a:spcPts val="1200"/>
                  </a:lnSpc>
                  <a:defRPr/>
                </a:pPr>
                <a:r>
                  <a:rPr lang="zh-CN" altLang="en-US" sz="1400" dirty="0" smtClean="0">
                    <a:solidFill>
                      <a:prstClr val="black"/>
                    </a:solidFill>
                    <a:latin typeface="宋体"/>
                  </a:rPr>
                  <a:t>验证、确认</a:t>
                </a:r>
              </a:p>
            </p:txBody>
          </p:sp>
          <p:sp>
            <p:nvSpPr>
              <p:cNvPr id="46" name="Text Box 9"/>
              <p:cNvSpPr txBox="1">
                <a:spLocks noChangeArrowheads="1"/>
              </p:cNvSpPr>
              <p:nvPr/>
            </p:nvSpPr>
            <p:spPr bwMode="auto">
              <a:xfrm>
                <a:off x="5267328" y="3674850"/>
                <a:ext cx="1942893" cy="431929"/>
              </a:xfrm>
              <a:prstGeom prst="rect">
                <a:avLst/>
              </a:prstGeom>
              <a:noFill/>
              <a:ln w="9525">
                <a:noFill/>
                <a:miter lim="800000"/>
                <a:headEnd/>
                <a:tailEnd/>
              </a:ln>
            </p:spPr>
            <p:txBody>
              <a:bodyPr anchor="ct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lnSpc>
                    <a:spcPts val="1200"/>
                  </a:lnSpc>
                  <a:defRPr/>
                </a:pPr>
                <a:r>
                  <a:rPr lang="zh-CN" altLang="en-US" sz="1400" dirty="0" smtClean="0">
                    <a:solidFill>
                      <a:prstClr val="black"/>
                    </a:solidFill>
                    <a:latin typeface="宋体"/>
                  </a:rPr>
                  <a:t>验证、确认</a:t>
                </a:r>
              </a:p>
            </p:txBody>
          </p:sp>
          <p:sp>
            <p:nvSpPr>
              <p:cNvPr id="47" name="Text Box 9"/>
              <p:cNvSpPr txBox="1">
                <a:spLocks noChangeArrowheads="1"/>
              </p:cNvSpPr>
              <p:nvPr/>
            </p:nvSpPr>
            <p:spPr bwMode="auto">
              <a:xfrm>
                <a:off x="5259472" y="4700183"/>
                <a:ext cx="1942893" cy="431929"/>
              </a:xfrm>
              <a:prstGeom prst="rect">
                <a:avLst/>
              </a:prstGeom>
              <a:noFill/>
              <a:ln w="9525">
                <a:noFill/>
                <a:miter lim="800000"/>
                <a:headEnd/>
                <a:tailEnd/>
              </a:ln>
            </p:spPr>
            <p:txBody>
              <a:bodyPr anchor="ct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lnSpc>
                    <a:spcPts val="1200"/>
                  </a:lnSpc>
                  <a:defRPr/>
                </a:pPr>
                <a:r>
                  <a:rPr lang="zh-CN" altLang="en-US" sz="1400" dirty="0" smtClean="0">
                    <a:solidFill>
                      <a:prstClr val="black"/>
                    </a:solidFill>
                    <a:latin typeface="宋体"/>
                  </a:rPr>
                  <a:t>验证</a:t>
                </a:r>
                <a:endParaRPr lang="en-US" altLang="zh-CN" sz="1400" dirty="0" smtClean="0">
                  <a:solidFill>
                    <a:prstClr val="black"/>
                  </a:solidFill>
                  <a:latin typeface="宋体"/>
                </a:endParaRPr>
              </a:p>
              <a:p>
                <a:pPr algn="ctr">
                  <a:lnSpc>
                    <a:spcPts val="1200"/>
                  </a:lnSpc>
                  <a:defRPr/>
                </a:pPr>
                <a:r>
                  <a:rPr lang="zh-CN" altLang="en-US" sz="1400" dirty="0" smtClean="0">
                    <a:solidFill>
                      <a:prstClr val="black"/>
                    </a:solidFill>
                    <a:latin typeface="宋体"/>
                  </a:rPr>
                  <a:t>确认</a:t>
                </a:r>
              </a:p>
            </p:txBody>
          </p:sp>
          <p:sp>
            <p:nvSpPr>
              <p:cNvPr id="48" name="圆角矩形 47"/>
              <p:cNvSpPr/>
              <p:nvPr/>
            </p:nvSpPr>
            <p:spPr>
              <a:xfrm>
                <a:off x="4653998" y="6270917"/>
                <a:ext cx="2980032" cy="433517"/>
              </a:xfrm>
              <a:prstGeom prst="roundRect">
                <a:avLst>
                  <a:gd name="adj" fmla="val 16667"/>
                </a:avLst>
              </a:prstGeom>
              <a:solidFill>
                <a:schemeClr val="accent6">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smtClean="0">
                    <a:solidFill>
                      <a:prstClr val="black"/>
                    </a:solidFill>
                  </a:rPr>
                  <a:t>数据收集及分析</a:t>
                </a:r>
                <a:endParaRPr lang="en-US" altLang="zh-CN" sz="1400" b="1" dirty="0">
                  <a:solidFill>
                    <a:prstClr val="black"/>
                  </a:solidFill>
                  <a:latin typeface="Times New Roman" pitchFamily="18" charset="0"/>
                  <a:cs typeface="Times New Roman" pitchFamily="18" charset="0"/>
                </a:endParaRPr>
              </a:p>
              <a:p>
                <a:pPr algn="ctr">
                  <a:defRPr/>
                </a:pPr>
                <a:endParaRPr lang="zh-CN" altLang="en-US" sz="1400" b="1" dirty="0">
                  <a:solidFill>
                    <a:prstClr val="black"/>
                  </a:solidFill>
                </a:endParaRPr>
              </a:p>
            </p:txBody>
          </p:sp>
          <p:sp>
            <p:nvSpPr>
              <p:cNvPr id="49" name="圆角矩形 48"/>
              <p:cNvSpPr/>
              <p:nvPr/>
            </p:nvSpPr>
            <p:spPr>
              <a:xfrm>
                <a:off x="3381379" y="4682129"/>
                <a:ext cx="1076210" cy="431929"/>
              </a:xfrm>
              <a:prstGeom prst="roundRect">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200" dirty="0">
                  <a:solidFill>
                    <a:prstClr val="black"/>
                  </a:solidFill>
                </a:endParaRPr>
              </a:p>
              <a:p>
                <a:pPr algn="ctr">
                  <a:defRPr/>
                </a:pPr>
                <a:r>
                  <a:rPr lang="zh-CN" altLang="en-US" sz="1200" b="1" dirty="0" smtClean="0">
                    <a:solidFill>
                      <a:prstClr val="black"/>
                    </a:solidFill>
                  </a:rPr>
                  <a:t>编制</a:t>
                </a:r>
                <a:r>
                  <a:rPr lang="en-US" altLang="zh-CN" sz="1200" b="1" dirty="0" smtClean="0">
                    <a:solidFill>
                      <a:prstClr val="black"/>
                    </a:solidFill>
                  </a:rPr>
                  <a:t>PIRT</a:t>
                </a:r>
                <a:r>
                  <a:rPr lang="zh-CN" altLang="en-US" sz="1200" b="1" dirty="0" smtClean="0">
                    <a:solidFill>
                      <a:prstClr val="black"/>
                    </a:solidFill>
                  </a:rPr>
                  <a:t>表</a:t>
                </a:r>
                <a:endParaRPr lang="zh-CN" altLang="zh-CN" sz="1200" b="1" dirty="0">
                  <a:solidFill>
                    <a:prstClr val="black"/>
                  </a:solidFill>
                  <a:latin typeface="Verdana" pitchFamily="34" charset="0"/>
                </a:endParaRPr>
              </a:p>
              <a:p>
                <a:pPr algn="ctr">
                  <a:defRPr/>
                </a:pPr>
                <a:endParaRPr lang="zh-CN" altLang="en-US" sz="1200" dirty="0">
                  <a:solidFill>
                    <a:prstClr val="black"/>
                  </a:solidFill>
                </a:endParaRPr>
              </a:p>
            </p:txBody>
          </p:sp>
          <p:sp>
            <p:nvSpPr>
              <p:cNvPr id="50" name="圆角矩形 49"/>
              <p:cNvSpPr/>
              <p:nvPr/>
            </p:nvSpPr>
            <p:spPr>
              <a:xfrm>
                <a:off x="2538001" y="2861334"/>
                <a:ext cx="1066686" cy="433516"/>
              </a:xfrm>
              <a:prstGeom prst="roundRect">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smtClean="0">
                    <a:solidFill>
                      <a:prstClr val="black"/>
                    </a:solidFill>
                  </a:rPr>
                  <a:t>模型评估</a:t>
                </a:r>
                <a:endParaRPr lang="en-US" altLang="zh-CN" sz="1400" b="1" dirty="0" smtClean="0">
                  <a:solidFill>
                    <a:prstClr val="black"/>
                  </a:solidFill>
                </a:endParaRPr>
              </a:p>
              <a:p>
                <a:pPr algn="ctr">
                  <a:defRPr/>
                </a:pPr>
                <a:r>
                  <a:rPr lang="zh-CN" altLang="en-US" sz="1400" b="1" dirty="0" smtClean="0">
                    <a:solidFill>
                      <a:prstClr val="black"/>
                    </a:solidFill>
                  </a:rPr>
                  <a:t>需求分析</a:t>
                </a:r>
                <a:endParaRPr lang="zh-CN" altLang="zh-CN" sz="1400" b="1" dirty="0">
                  <a:solidFill>
                    <a:prstClr val="black"/>
                  </a:solidFill>
                  <a:latin typeface="Verdana" pitchFamily="34" charset="0"/>
                </a:endParaRPr>
              </a:p>
              <a:p>
                <a:pPr algn="ctr">
                  <a:defRPr/>
                </a:pPr>
                <a:endParaRPr lang="zh-CN" altLang="en-US" sz="1400" dirty="0">
                  <a:solidFill>
                    <a:prstClr val="black"/>
                  </a:solidFill>
                </a:endParaRPr>
              </a:p>
            </p:txBody>
          </p:sp>
        </p:grpSp>
        <p:sp>
          <p:nvSpPr>
            <p:cNvPr id="7" name="圆角矩形 6"/>
            <p:cNvSpPr/>
            <p:nvPr/>
          </p:nvSpPr>
          <p:spPr bwMode="auto">
            <a:xfrm>
              <a:off x="6489188" y="4268502"/>
              <a:ext cx="1066800" cy="433388"/>
            </a:xfrm>
            <a:prstGeom prst="roundRect">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zh-CN" altLang="en-US" sz="1400" dirty="0">
                  <a:solidFill>
                    <a:prstClr val="black"/>
                  </a:solidFill>
                </a:rPr>
                <a:t>分离</a:t>
              </a:r>
              <a:r>
                <a:rPr lang="zh-CN" altLang="en-US" sz="1400" dirty="0" smtClean="0">
                  <a:solidFill>
                    <a:prstClr val="black"/>
                  </a:solidFill>
                </a:rPr>
                <a:t>现象</a:t>
              </a:r>
              <a:r>
                <a:rPr lang="zh-CN" altLang="en-US" sz="1400" dirty="0">
                  <a:solidFill>
                    <a:prstClr val="black"/>
                  </a:solidFill>
                </a:rPr>
                <a:t>评估</a:t>
              </a:r>
              <a:endParaRPr lang="zh-CN" altLang="zh-CN" sz="1400" b="1" dirty="0">
                <a:solidFill>
                  <a:prstClr val="black"/>
                </a:solidFill>
                <a:latin typeface="Verdana" pitchFamily="34" charset="0"/>
              </a:endParaRPr>
            </a:p>
          </p:txBody>
        </p:sp>
        <p:sp>
          <p:nvSpPr>
            <p:cNvPr id="8" name="圆角矩形 7"/>
            <p:cNvSpPr/>
            <p:nvPr/>
          </p:nvSpPr>
          <p:spPr bwMode="auto">
            <a:xfrm>
              <a:off x="7156509" y="2488552"/>
              <a:ext cx="1066800" cy="433388"/>
            </a:xfrm>
            <a:prstGeom prst="roundRect">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1200"/>
                </a:lnSpc>
                <a:spcBef>
                  <a:spcPts val="0"/>
                </a:spcBef>
                <a:defRPr/>
              </a:pPr>
              <a:endParaRPr lang="en-US" altLang="zh-CN" sz="1400" dirty="0">
                <a:solidFill>
                  <a:prstClr val="black"/>
                </a:solidFill>
              </a:endParaRPr>
            </a:p>
            <a:p>
              <a:pPr algn="ctr">
                <a:defRPr/>
              </a:pPr>
              <a:r>
                <a:rPr lang="zh-CN" altLang="en-US" sz="1400" b="1" dirty="0" smtClean="0">
                  <a:solidFill>
                    <a:prstClr val="black"/>
                  </a:solidFill>
                </a:rPr>
                <a:t>整体现象评估</a:t>
              </a:r>
              <a:endParaRPr lang="zh-CN" altLang="zh-CN" sz="1400" b="1" dirty="0">
                <a:solidFill>
                  <a:prstClr val="black"/>
                </a:solidFill>
                <a:latin typeface="Verdana" pitchFamily="34" charset="0"/>
              </a:endParaRPr>
            </a:p>
            <a:p>
              <a:pPr algn="ctr">
                <a:defRPr/>
              </a:pPr>
              <a:endParaRPr lang="zh-CN" altLang="en-US" sz="1400" b="1" dirty="0">
                <a:solidFill>
                  <a:prstClr val="black"/>
                </a:solidFill>
              </a:endParaRPr>
            </a:p>
          </p:txBody>
        </p:sp>
        <p:sp>
          <p:nvSpPr>
            <p:cNvPr id="9" name="Line 15"/>
            <p:cNvSpPr>
              <a:spLocks noChangeShapeType="1"/>
            </p:cNvSpPr>
            <p:nvPr/>
          </p:nvSpPr>
          <p:spPr bwMode="auto">
            <a:xfrm flipV="1">
              <a:off x="6934578" y="2943616"/>
              <a:ext cx="838372" cy="1297860"/>
            </a:xfrm>
            <a:prstGeom prst="line">
              <a:avLst/>
            </a:prstGeom>
            <a:noFill/>
            <a:ln w="22225">
              <a:solidFill>
                <a:schemeClr val="tx1">
                  <a:lumMod val="75000"/>
                  <a:lumOff val="25000"/>
                </a:schemeClr>
              </a:solidFill>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solidFill>
                  <a:prstClr val="black"/>
                </a:solidFill>
              </a:endParaRPr>
            </a:p>
          </p:txBody>
        </p:sp>
        <p:cxnSp>
          <p:nvCxnSpPr>
            <p:cNvPr id="10" name="直接箭头连接符 9"/>
            <p:cNvCxnSpPr>
              <a:stCxn id="8" idx="1"/>
              <a:endCxn id="32" idx="3"/>
            </p:cNvCxnSpPr>
            <p:nvPr/>
          </p:nvCxnSpPr>
          <p:spPr>
            <a:xfrm flipH="1" flipV="1">
              <a:off x="6579652" y="2704698"/>
              <a:ext cx="576857" cy="54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7" idx="1"/>
              <a:endCxn id="26" idx="3"/>
            </p:cNvCxnSpPr>
            <p:nvPr/>
          </p:nvCxnSpPr>
          <p:spPr>
            <a:xfrm flipH="1">
              <a:off x="5984339" y="4485196"/>
              <a:ext cx="504849" cy="67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Line 15"/>
            <p:cNvSpPr>
              <a:spLocks noChangeShapeType="1"/>
            </p:cNvSpPr>
            <p:nvPr/>
          </p:nvSpPr>
          <p:spPr bwMode="auto">
            <a:xfrm flipV="1">
              <a:off x="7772950" y="2056997"/>
              <a:ext cx="317158" cy="427991"/>
            </a:xfrm>
            <a:prstGeom prst="line">
              <a:avLst/>
            </a:prstGeom>
            <a:noFill/>
            <a:ln w="22225">
              <a:solidFill>
                <a:schemeClr val="tx1">
                  <a:lumMod val="75000"/>
                  <a:lumOff val="25000"/>
                </a:schemeClr>
              </a:solidFill>
              <a:prstDash val="dash"/>
              <a:round/>
              <a:headEnd/>
              <a:tailEnd type="triangle" w="med" len="med"/>
            </a:ln>
          </p:spPr>
          <p:txBody>
            <a:bodyP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en-US">
                <a:ln>
                  <a:solidFill>
                    <a:schemeClr val="tx1"/>
                  </a:solidFill>
                  <a:prstDash val="lgDash"/>
                </a:ln>
                <a:solidFill>
                  <a:prstClr val="black"/>
                </a:solidFill>
              </a:endParaRPr>
            </a:p>
          </p:txBody>
        </p:sp>
        <p:sp>
          <p:nvSpPr>
            <p:cNvPr id="13" name="Text Box 9"/>
            <p:cNvSpPr txBox="1">
              <a:spLocks noChangeArrowheads="1"/>
            </p:cNvSpPr>
            <p:nvPr/>
          </p:nvSpPr>
          <p:spPr bwMode="auto">
            <a:xfrm>
              <a:off x="5279005" y="4089767"/>
              <a:ext cx="1943100" cy="431800"/>
            </a:xfrm>
            <a:prstGeom prst="rect">
              <a:avLst/>
            </a:prstGeom>
            <a:noFill/>
            <a:ln w="9525">
              <a:noFill/>
              <a:miter lim="800000"/>
              <a:headEnd/>
              <a:tailEnd/>
            </a:ln>
          </p:spPr>
          <p:txBody>
            <a:bodyPr anchor="ct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lnSpc>
                  <a:spcPts val="1200"/>
                </a:lnSpc>
                <a:defRPr/>
              </a:pPr>
              <a:r>
                <a:rPr lang="zh-CN" altLang="en-US" sz="1400" dirty="0" smtClean="0">
                  <a:solidFill>
                    <a:prstClr val="black"/>
                  </a:solidFill>
                  <a:latin typeface="宋体"/>
                </a:rPr>
                <a:t>确认</a:t>
              </a:r>
            </a:p>
          </p:txBody>
        </p:sp>
        <p:sp>
          <p:nvSpPr>
            <p:cNvPr id="14" name="Text Box 9"/>
            <p:cNvSpPr txBox="1">
              <a:spLocks noChangeArrowheads="1"/>
            </p:cNvSpPr>
            <p:nvPr/>
          </p:nvSpPr>
          <p:spPr bwMode="auto">
            <a:xfrm>
              <a:off x="5933026" y="2346730"/>
              <a:ext cx="1943100" cy="431800"/>
            </a:xfrm>
            <a:prstGeom prst="rect">
              <a:avLst/>
            </a:prstGeom>
            <a:noFill/>
            <a:ln w="9525">
              <a:noFill/>
              <a:miter lim="800000"/>
              <a:headEnd/>
              <a:tailEnd/>
            </a:ln>
          </p:spPr>
          <p:txBody>
            <a:bodyPr anchor="ctr"/>
            <a:lstStyle>
              <a:defPPr>
                <a:defRPr lang="zh-CN"/>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lnSpc>
                  <a:spcPts val="1200"/>
                </a:lnSpc>
                <a:defRPr/>
              </a:pPr>
              <a:r>
                <a:rPr lang="zh-CN" altLang="en-US" sz="1400" dirty="0" smtClean="0">
                  <a:solidFill>
                    <a:prstClr val="black"/>
                  </a:solidFill>
                  <a:latin typeface="宋体"/>
                </a:rPr>
                <a:t>确认</a:t>
              </a:r>
            </a:p>
          </p:txBody>
        </p:sp>
        <p:cxnSp>
          <p:nvCxnSpPr>
            <p:cNvPr id="15" name="直接箭头连接符 14"/>
            <p:cNvCxnSpPr>
              <a:stCxn id="50" idx="2"/>
              <a:endCxn id="49" idx="0"/>
            </p:cNvCxnSpPr>
            <p:nvPr/>
          </p:nvCxnSpPr>
          <p:spPr>
            <a:xfrm>
              <a:off x="1443692" y="2900754"/>
              <a:ext cx="848229" cy="1386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49" idx="2"/>
            </p:cNvCxnSpPr>
            <p:nvPr/>
          </p:nvCxnSpPr>
          <p:spPr>
            <a:xfrm>
              <a:off x="2291921" y="4719419"/>
              <a:ext cx="793895" cy="117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50" idx="3"/>
              <a:endCxn id="31" idx="1"/>
            </p:cNvCxnSpPr>
            <p:nvPr/>
          </p:nvCxnSpPr>
          <p:spPr>
            <a:xfrm>
              <a:off x="1977091" y="2684061"/>
              <a:ext cx="468088" cy="63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49" idx="3"/>
              <a:endCxn id="25" idx="1"/>
            </p:cNvCxnSpPr>
            <p:nvPr/>
          </p:nvCxnSpPr>
          <p:spPr>
            <a:xfrm flipV="1">
              <a:off x="2830083" y="4499367"/>
              <a:ext cx="356461" cy="4152"/>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48" idx="0"/>
              <a:endCxn id="24" idx="2"/>
            </p:cNvCxnSpPr>
            <p:nvPr/>
          </p:nvCxnSpPr>
          <p:spPr>
            <a:xfrm flipV="1">
              <a:off x="4516686" y="5578868"/>
              <a:ext cx="495" cy="29706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1619672" y="2056997"/>
              <a:ext cx="296867" cy="369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4992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736832" cy="400110"/>
          </a:xfrm>
          <a:prstGeom prst="rect">
            <a:avLst/>
          </a:prstGeom>
          <a:noFill/>
        </p:spPr>
        <p:txBody>
          <a:bodyPr wrap="square" rtlCol="0">
            <a:spAutoFit/>
          </a:bodyPr>
          <a:lstStyle/>
          <a:p>
            <a:pPr lvl="0"/>
            <a:r>
              <a:rPr lang="zh-CN" altLang="en-US" sz="2000" b="1" dirty="0">
                <a:solidFill>
                  <a:srgbClr val="0A2D88"/>
                </a:solidFill>
                <a:ea typeface="微软雅黑" pitchFamily="34" charset="-122"/>
              </a:rPr>
              <a:t>建立完整的软件需求文档</a:t>
            </a:r>
            <a:r>
              <a:rPr lang="en-US" altLang="zh-CN" sz="2000" b="1" dirty="0" smtClean="0">
                <a:solidFill>
                  <a:srgbClr val="0A2D88"/>
                </a:solidFill>
                <a:ea typeface="微软雅黑" pitchFamily="34" charset="-122"/>
              </a:rPr>
              <a:t>-</a:t>
            </a:r>
            <a:r>
              <a:rPr lang="zh-CN" altLang="en-US" sz="2000" b="1" dirty="0" smtClean="0">
                <a:solidFill>
                  <a:srgbClr val="0A2D88"/>
                </a:solidFill>
                <a:ea typeface="微软雅黑" pitchFamily="34" charset="-122"/>
              </a:rPr>
              <a:t>需求规格书</a:t>
            </a:r>
            <a:endParaRPr lang="zh-CN" altLang="en-US" sz="2000" b="1" dirty="0">
              <a:solidFill>
                <a:srgbClr val="0A2D88"/>
              </a:solidFill>
              <a:ea typeface="微软雅黑" pitchFamily="34" charset="-122"/>
            </a:endParaRPr>
          </a:p>
        </p:txBody>
      </p:sp>
      <p:pic>
        <p:nvPicPr>
          <p:cNvPr id="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683469"/>
            <a:ext cx="3357563"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4"/>
          <p:cNvPicPr>
            <a:picLocks noChangeAspect="1" noChangeArrowheads="1"/>
          </p:cNvPicPr>
          <p:nvPr/>
        </p:nvPicPr>
        <p:blipFill>
          <a:blip r:embed="rId4">
            <a:extLst>
              <a:ext uri="{28A0092B-C50C-407E-A947-70E740481C1C}">
                <a14:useLocalDpi xmlns:a14="http://schemas.microsoft.com/office/drawing/2010/main" val="0"/>
              </a:ext>
            </a:extLst>
          </a:blip>
          <a:srcRect l="73438" t="22221" r="10545" b="5556"/>
          <a:stretch>
            <a:fillRect/>
          </a:stretch>
        </p:blipFill>
        <p:spPr bwMode="auto">
          <a:xfrm>
            <a:off x="928688" y="1758081"/>
            <a:ext cx="3729037"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6" name="图示 65"/>
          <p:cNvGraphicFramePr/>
          <p:nvPr>
            <p:extLst>
              <p:ext uri="{D42A27DB-BD31-4B8C-83A1-F6EECF244321}">
                <p14:modId xmlns:p14="http://schemas.microsoft.com/office/powerpoint/2010/main" val="1691667201"/>
              </p:ext>
            </p:extLst>
          </p:nvPr>
        </p:nvGraphicFramePr>
        <p:xfrm>
          <a:off x="1809752" y="-434008"/>
          <a:ext cx="5476892" cy="36353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70343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建立完整的软件需求文档</a:t>
            </a:r>
            <a:r>
              <a:rPr lang="en-US" altLang="zh-CN" sz="2000" b="1" dirty="0" smtClean="0">
                <a:solidFill>
                  <a:srgbClr val="0A2D88"/>
                </a:solidFill>
                <a:ea typeface="微软雅黑" pitchFamily="34" charset="-122"/>
              </a:rPr>
              <a:t>-</a:t>
            </a:r>
            <a:r>
              <a:rPr lang="zh-CN" altLang="en-US" sz="2000" b="1" dirty="0" smtClean="0">
                <a:solidFill>
                  <a:srgbClr val="0A2D88"/>
                </a:solidFill>
                <a:ea typeface="微软雅黑" pitchFamily="34" charset="-122"/>
              </a:rPr>
              <a:t>理论手册</a:t>
            </a:r>
            <a:endParaRPr lang="zh-CN" altLang="en-US" sz="2000" b="1" dirty="0">
              <a:solidFill>
                <a:srgbClr val="0A2D88"/>
              </a:solidFill>
              <a:ea typeface="微软雅黑" pitchFamily="34" charset="-122"/>
            </a:endParaRPr>
          </a:p>
        </p:txBody>
      </p:sp>
      <p:pic>
        <p:nvPicPr>
          <p:cNvPr id="6" name="Picture 2"/>
          <p:cNvPicPr>
            <a:picLocks noChangeAspect="1" noChangeArrowheads="1"/>
          </p:cNvPicPr>
          <p:nvPr/>
        </p:nvPicPr>
        <p:blipFill>
          <a:blip r:embed="rId3"/>
          <a:srcRect/>
          <a:stretch>
            <a:fillRect/>
          </a:stretch>
        </p:blipFill>
        <p:spPr bwMode="auto">
          <a:xfrm>
            <a:off x="928688" y="1794718"/>
            <a:ext cx="3659187" cy="4946650"/>
          </a:xfrm>
          <a:prstGeom prst="rect">
            <a:avLst/>
          </a:prstGeom>
          <a:noFill/>
          <a:ln w="9525">
            <a:solidFill>
              <a:schemeClr val="dk1">
                <a:shade val="80000"/>
                <a:hueOff val="0"/>
                <a:satOff val="0"/>
                <a:lumOff val="0"/>
              </a:schemeClr>
            </a:solidFill>
            <a:miter lim="800000"/>
            <a:headEnd/>
            <a:tailEnd/>
          </a:ln>
          <a:effectLst/>
        </p:spPr>
      </p:pic>
      <p:pic>
        <p:nvPicPr>
          <p:cNvPr id="7" name="Picture 4"/>
          <p:cNvPicPr>
            <a:picLocks noChangeAspect="1" noChangeArrowheads="1"/>
          </p:cNvPicPr>
          <p:nvPr/>
        </p:nvPicPr>
        <p:blipFill>
          <a:blip r:embed="rId4"/>
          <a:srcRect b="43466"/>
          <a:stretch>
            <a:fillRect/>
          </a:stretch>
        </p:blipFill>
        <p:spPr bwMode="auto">
          <a:xfrm>
            <a:off x="5124450" y="1812181"/>
            <a:ext cx="3448050" cy="2668587"/>
          </a:xfrm>
          <a:prstGeom prst="rect">
            <a:avLst/>
          </a:prstGeom>
          <a:noFill/>
          <a:ln w="9525">
            <a:solidFill>
              <a:schemeClr val="dk1">
                <a:shade val="80000"/>
                <a:hueOff val="0"/>
                <a:satOff val="0"/>
                <a:lumOff val="0"/>
              </a:schemeClr>
            </a:solidFill>
            <a:miter lim="800000"/>
            <a:headEnd/>
            <a:tailEnd/>
          </a:ln>
          <a:effectLst/>
        </p:spPr>
      </p:pic>
      <p:pic>
        <p:nvPicPr>
          <p:cNvPr id="8" name="Picture 4"/>
          <p:cNvPicPr>
            <a:picLocks noChangeAspect="1" noChangeArrowheads="1"/>
          </p:cNvPicPr>
          <p:nvPr/>
        </p:nvPicPr>
        <p:blipFill>
          <a:blip r:embed="rId4"/>
          <a:srcRect t="54971"/>
          <a:stretch>
            <a:fillRect/>
          </a:stretch>
        </p:blipFill>
        <p:spPr bwMode="auto">
          <a:xfrm>
            <a:off x="5122863" y="4614118"/>
            <a:ext cx="3448050" cy="2125663"/>
          </a:xfrm>
          <a:prstGeom prst="rect">
            <a:avLst/>
          </a:prstGeom>
          <a:noFill/>
          <a:ln w="9525">
            <a:solidFill>
              <a:schemeClr val="dk1">
                <a:shade val="80000"/>
                <a:hueOff val="0"/>
                <a:satOff val="0"/>
                <a:lumOff val="0"/>
              </a:schemeClr>
            </a:solidFill>
            <a:miter lim="800000"/>
            <a:headEnd/>
            <a:tailEnd/>
          </a:ln>
          <a:effectLst/>
        </p:spPr>
      </p:pic>
      <p:graphicFrame>
        <p:nvGraphicFramePr>
          <p:cNvPr id="9" name="图示 8"/>
          <p:cNvGraphicFramePr/>
          <p:nvPr>
            <p:extLst>
              <p:ext uri="{D42A27DB-BD31-4B8C-83A1-F6EECF244321}">
                <p14:modId xmlns:p14="http://schemas.microsoft.com/office/powerpoint/2010/main" val="224148302"/>
              </p:ext>
            </p:extLst>
          </p:nvPr>
        </p:nvGraphicFramePr>
        <p:xfrm>
          <a:off x="1809752" y="-394196"/>
          <a:ext cx="5476892" cy="36353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47351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图示 3"/>
          <p:cNvGraphicFramePr/>
          <p:nvPr>
            <p:extLst/>
          </p:nvPr>
        </p:nvGraphicFramePr>
        <p:xfrm>
          <a:off x="1809752" y="-403324"/>
          <a:ext cx="5476892" cy="3635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763688" y="1891652"/>
            <a:ext cx="1871025" cy="338554"/>
          </a:xfrm>
          <a:prstGeom prst="rect">
            <a:avLst/>
          </a:prstGeom>
          <a:solidFill>
            <a:schemeClr val="accent2">
              <a:lumMod val="60000"/>
              <a:lumOff val="40000"/>
            </a:schemeClr>
          </a:solidFill>
          <a:scene3d>
            <a:camera prst="orthographicFront"/>
            <a:lightRig rig="threePt" dir="t"/>
          </a:scene3d>
          <a:sp3d>
            <a:bevelT w="114300" prst="artDeco"/>
          </a:sp3d>
        </p:spPr>
        <p:txBody>
          <a:bodyPr wrap="none">
            <a:spAutoFit/>
          </a:bodyPr>
          <a:lstStyle/>
          <a:p>
            <a:pPr fontAlgn="base">
              <a:spcBef>
                <a:spcPct val="0"/>
              </a:spcBef>
              <a:spcAft>
                <a:spcPct val="0"/>
              </a:spcAft>
              <a:defRPr/>
            </a:pPr>
            <a:r>
              <a:rPr lang="en-US" altLang="zh-CN" sz="1600" kern="0" dirty="0" smtClean="0">
                <a:solidFill>
                  <a:srgbClr val="0000FF"/>
                </a:solidFill>
                <a:effectLst>
                  <a:outerShdw blurRad="38100" dist="38100" dir="2700000" algn="tl">
                    <a:srgbClr val="C0C0C0"/>
                  </a:outerShdw>
                </a:effectLst>
                <a:latin typeface="Times New Roman" panose="02020603050405020304" pitchFamily="18" charset="0"/>
                <a:ea typeface="华文中宋"/>
                <a:cs typeface="Times New Roman" panose="02020603050405020304" pitchFamily="18" charset="0"/>
                <a:sym typeface="Wingdings" pitchFamily="2" charset="2"/>
              </a:rPr>
              <a:t>Variables Definition</a:t>
            </a:r>
            <a:endParaRPr lang="zh-CN" altLang="en-US" sz="1600" kern="0" dirty="0">
              <a:solidFill>
                <a:srgbClr val="0000FF"/>
              </a:solidFill>
              <a:effectLst>
                <a:outerShdw blurRad="38100" dist="38100" dir="2700000" algn="tl">
                  <a:srgbClr val="C0C0C0"/>
                </a:outerShdw>
              </a:effectLst>
              <a:latin typeface="Times New Roman" panose="02020603050405020304" pitchFamily="18" charset="0"/>
              <a:ea typeface="华文中宋"/>
              <a:cs typeface="Times New Roman" panose="02020603050405020304" pitchFamily="18" charset="0"/>
              <a:sym typeface="Wingdings" pitchFamily="2" charset="2"/>
            </a:endParaRPr>
          </a:p>
        </p:txBody>
      </p:sp>
      <p:pic>
        <p:nvPicPr>
          <p:cNvPr id="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348880"/>
            <a:ext cx="40386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2352055"/>
            <a:ext cx="40386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6012160" y="1890772"/>
            <a:ext cx="1651414" cy="338554"/>
          </a:xfrm>
          <a:prstGeom prst="rect">
            <a:avLst/>
          </a:prstGeom>
          <a:solidFill>
            <a:schemeClr val="accent2">
              <a:lumMod val="60000"/>
              <a:lumOff val="40000"/>
            </a:schemeClr>
          </a:solidFill>
          <a:scene3d>
            <a:camera prst="orthographicFront"/>
            <a:lightRig rig="threePt" dir="t"/>
          </a:scene3d>
          <a:sp3d>
            <a:bevelT w="114300" prst="artDeco"/>
          </a:sp3d>
        </p:spPr>
        <p:txBody>
          <a:bodyPr wrap="none">
            <a:spAutoFit/>
          </a:bodyPr>
          <a:lstStyle/>
          <a:p>
            <a:pPr fontAlgn="base">
              <a:spcBef>
                <a:spcPct val="0"/>
              </a:spcBef>
              <a:spcAft>
                <a:spcPct val="0"/>
              </a:spcAft>
              <a:defRPr/>
            </a:pPr>
            <a:r>
              <a:rPr lang="en-US" altLang="zh-CN" sz="1600" kern="0" dirty="0" smtClean="0">
                <a:solidFill>
                  <a:srgbClr val="0000FF"/>
                </a:solidFill>
                <a:effectLst>
                  <a:outerShdw blurRad="38100" dist="38100" dir="2700000" algn="tl">
                    <a:srgbClr val="C0C0C0"/>
                  </a:outerShdw>
                </a:effectLst>
                <a:latin typeface="Times New Roman" panose="02020603050405020304" pitchFamily="18" charset="0"/>
                <a:ea typeface="华文中宋"/>
                <a:cs typeface="Times New Roman" panose="02020603050405020304" pitchFamily="18" charset="0"/>
                <a:sym typeface="Wingdings" pitchFamily="2" charset="2"/>
              </a:rPr>
              <a:t>Flowchart Design</a:t>
            </a:r>
            <a:endParaRPr lang="zh-CN" altLang="en-US" sz="1600" kern="0" dirty="0">
              <a:solidFill>
                <a:srgbClr val="0000FF"/>
              </a:solidFill>
              <a:effectLst>
                <a:outerShdw blurRad="38100" dist="38100" dir="2700000" algn="tl">
                  <a:srgbClr val="C0C0C0"/>
                </a:outerShdw>
              </a:effectLst>
              <a:latin typeface="Times New Roman" panose="02020603050405020304" pitchFamily="18" charset="0"/>
              <a:ea typeface="华文中宋"/>
              <a:cs typeface="Times New Roman" panose="02020603050405020304" pitchFamily="18" charset="0"/>
              <a:sym typeface="Wingdings" pitchFamily="2" charset="2"/>
            </a:endParaRPr>
          </a:p>
        </p:txBody>
      </p:sp>
      <p:sp>
        <p:nvSpPr>
          <p:cNvPr id="9"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建立详细的软件设计图</a:t>
            </a:r>
            <a:r>
              <a:rPr lang="en-US" altLang="zh-CN" sz="2000" b="1" dirty="0" smtClean="0">
                <a:solidFill>
                  <a:srgbClr val="0A2D88"/>
                </a:solidFill>
                <a:ea typeface="微软雅黑" pitchFamily="34" charset="-122"/>
              </a:rPr>
              <a:t>-</a:t>
            </a:r>
            <a:r>
              <a:rPr lang="zh-CN" altLang="en-US" sz="2000" b="1" dirty="0" smtClean="0">
                <a:solidFill>
                  <a:srgbClr val="0A2D88"/>
                </a:solidFill>
                <a:ea typeface="微软雅黑" pitchFamily="34" charset="-122"/>
              </a:rPr>
              <a:t>架构设计和模块设计</a:t>
            </a:r>
            <a:endParaRPr lang="zh-CN" altLang="en-US" sz="2000" b="1" dirty="0">
              <a:solidFill>
                <a:srgbClr val="0A2D88"/>
              </a:solidFill>
              <a:ea typeface="微软雅黑" pitchFamily="34" charset="-122"/>
            </a:endParaRPr>
          </a:p>
        </p:txBody>
      </p:sp>
      <p:pic>
        <p:nvPicPr>
          <p:cNvPr id="10" name="图片 9" descr="{8D557B4E-7B3A-4252-A347-BD58F5924D41}.png"/>
          <p:cNvPicPr>
            <a:picLocks noChangeAspect="1"/>
          </p:cNvPicPr>
          <p:nvPr/>
        </p:nvPicPr>
        <p:blipFill>
          <a:blip r:embed="rId10" cstate="print"/>
          <a:srcRect t="60245"/>
          <a:stretch>
            <a:fillRect/>
          </a:stretch>
        </p:blipFill>
        <p:spPr>
          <a:xfrm>
            <a:off x="1403648" y="5326095"/>
            <a:ext cx="6829314" cy="1652389"/>
          </a:xfrm>
          <a:prstGeom prst="rect">
            <a:avLst/>
          </a:prstGeom>
        </p:spPr>
      </p:pic>
    </p:spTree>
    <p:extLst>
      <p:ext uri="{BB962C8B-B14F-4D97-AF65-F5344CB8AC3E}">
        <p14:creationId xmlns:p14="http://schemas.microsoft.com/office/powerpoint/2010/main" val="262968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19672" y="1472585"/>
            <a:ext cx="6408712" cy="3108543"/>
          </a:xfrm>
          <a:prstGeom prst="rect">
            <a:avLst/>
          </a:prstGeom>
          <a:noFill/>
        </p:spPr>
        <p:txBody>
          <a:bodyPr wrap="square" rtlCol="0">
            <a:spAutoFit/>
          </a:bodyPr>
          <a:lstStyle/>
          <a:p>
            <a:r>
              <a:rPr lang="en-US" altLang="zh-CN" sz="2800" b="1" dirty="0" smtClean="0">
                <a:solidFill>
                  <a:srgbClr val="0A2D88"/>
                </a:solidFill>
                <a:ea typeface="微软雅黑" pitchFamily="34" charset="-122"/>
              </a:rPr>
              <a:t>1. </a:t>
            </a:r>
            <a:r>
              <a:rPr lang="zh-CN" altLang="en-US" sz="2800" b="1" dirty="0" smtClean="0">
                <a:solidFill>
                  <a:srgbClr val="0A2D88"/>
                </a:solidFill>
                <a:ea typeface="微软雅黑" pitchFamily="34" charset="-122"/>
              </a:rPr>
              <a:t>公司概况</a:t>
            </a:r>
            <a:endParaRPr lang="en-US" altLang="zh-CN" sz="2800" b="1" dirty="0" smtClean="0">
              <a:solidFill>
                <a:srgbClr val="0A2D88"/>
              </a:solidFill>
              <a:ea typeface="微软雅黑" pitchFamily="34" charset="-122"/>
            </a:endParaRPr>
          </a:p>
          <a:p>
            <a:pPr marL="514350" indent="-514350">
              <a:buAutoNum type="arabicPeriod"/>
            </a:pPr>
            <a:endParaRPr lang="en-US" altLang="zh-CN" sz="2800" b="1" dirty="0">
              <a:solidFill>
                <a:srgbClr val="0A2D88"/>
              </a:solidFill>
              <a:ea typeface="微软雅黑" pitchFamily="34" charset="-122"/>
            </a:endParaRPr>
          </a:p>
          <a:p>
            <a:r>
              <a:rPr lang="en-US" altLang="zh-CN" sz="2800" b="1" dirty="0">
                <a:solidFill>
                  <a:schemeClr val="bg1">
                    <a:lumMod val="75000"/>
                  </a:schemeClr>
                </a:solidFill>
                <a:ea typeface="微软雅黑" pitchFamily="34" charset="-122"/>
              </a:rPr>
              <a:t>2. </a:t>
            </a:r>
            <a:r>
              <a:rPr lang="en-US" altLang="zh-CN" sz="2800" b="1" dirty="0" smtClean="0">
                <a:solidFill>
                  <a:schemeClr val="bg1">
                    <a:lumMod val="75000"/>
                  </a:schemeClr>
                </a:solidFill>
                <a:ea typeface="微软雅黑" pitchFamily="34" charset="-122"/>
              </a:rPr>
              <a:t>COSINE</a:t>
            </a:r>
            <a:r>
              <a:rPr lang="zh-CN" altLang="en-US" sz="2800" b="1" dirty="0" smtClean="0">
                <a:solidFill>
                  <a:schemeClr val="bg1">
                    <a:lumMod val="75000"/>
                  </a:schemeClr>
                </a:solidFill>
                <a:ea typeface="微软雅黑" pitchFamily="34" charset="-122"/>
              </a:rPr>
              <a:t>软件包研发</a:t>
            </a:r>
            <a:endParaRPr lang="en-US" altLang="zh-CN" sz="2800" b="1" dirty="0" smtClean="0">
              <a:solidFill>
                <a:schemeClr val="bg1">
                  <a:lumMod val="75000"/>
                </a:schemeClr>
              </a:solidFill>
              <a:ea typeface="微软雅黑" pitchFamily="34" charset="-122"/>
            </a:endParaRPr>
          </a:p>
          <a:p>
            <a:endParaRPr lang="en-US" altLang="zh-CN" sz="2800" b="1" dirty="0">
              <a:solidFill>
                <a:schemeClr val="bg1">
                  <a:lumMod val="75000"/>
                </a:schemeClr>
              </a:solidFill>
              <a:ea typeface="微软雅黑" pitchFamily="34" charset="-122"/>
            </a:endParaRPr>
          </a:p>
          <a:p>
            <a:r>
              <a:rPr lang="en-US" altLang="zh-CN" sz="2800" b="1" dirty="0">
                <a:solidFill>
                  <a:schemeClr val="bg1">
                    <a:lumMod val="75000"/>
                  </a:schemeClr>
                </a:solidFill>
                <a:ea typeface="微软雅黑" pitchFamily="34" charset="-122"/>
              </a:rPr>
              <a:t>3</a:t>
            </a:r>
            <a:r>
              <a:rPr lang="en-US" altLang="zh-CN" sz="2800" b="1" dirty="0" smtClean="0">
                <a:solidFill>
                  <a:schemeClr val="bg1">
                    <a:lumMod val="75000"/>
                  </a:schemeClr>
                </a:solidFill>
                <a:ea typeface="微软雅黑" pitchFamily="34" charset="-122"/>
              </a:rPr>
              <a:t>. </a:t>
            </a:r>
            <a:r>
              <a:rPr lang="zh-CN" altLang="en-US" sz="2800" b="1" dirty="0" smtClean="0">
                <a:solidFill>
                  <a:schemeClr val="bg1">
                    <a:lumMod val="75000"/>
                  </a:schemeClr>
                </a:solidFill>
                <a:ea typeface="微软雅黑" pitchFamily="34" charset="-122"/>
              </a:rPr>
              <a:t>物理屏蔽类软件核心应用与拓展</a:t>
            </a:r>
            <a:endParaRPr lang="en-US" altLang="zh-CN" sz="2800" b="1" dirty="0" smtClean="0">
              <a:solidFill>
                <a:schemeClr val="bg1">
                  <a:lumMod val="75000"/>
                </a:schemeClr>
              </a:solidFill>
              <a:ea typeface="微软雅黑" pitchFamily="34" charset="-122"/>
            </a:endParaRPr>
          </a:p>
          <a:p>
            <a:endParaRPr lang="en-US" altLang="zh-CN" sz="2800" b="1" dirty="0">
              <a:solidFill>
                <a:schemeClr val="bg1">
                  <a:lumMod val="75000"/>
                </a:schemeClr>
              </a:solidFill>
              <a:ea typeface="微软雅黑" pitchFamily="34" charset="-122"/>
            </a:endParaRPr>
          </a:p>
          <a:p>
            <a:r>
              <a:rPr lang="en-US" altLang="zh-CN" sz="2800" b="1" dirty="0" smtClean="0">
                <a:solidFill>
                  <a:schemeClr val="bg1">
                    <a:lumMod val="75000"/>
                  </a:schemeClr>
                </a:solidFill>
                <a:ea typeface="微软雅黑" pitchFamily="34" charset="-122"/>
              </a:rPr>
              <a:t>4. </a:t>
            </a:r>
            <a:r>
              <a:rPr lang="zh-CN" altLang="en-US" sz="2800" b="1" dirty="0" smtClean="0">
                <a:solidFill>
                  <a:schemeClr val="bg1">
                    <a:lumMod val="75000"/>
                  </a:schemeClr>
                </a:solidFill>
                <a:ea typeface="微软雅黑" pitchFamily="34" charset="-122"/>
              </a:rPr>
              <a:t>小结与讨论</a:t>
            </a:r>
            <a:endParaRPr lang="zh-CN" altLang="en-US" sz="2800" b="1" dirty="0">
              <a:solidFill>
                <a:schemeClr val="bg1">
                  <a:lumMod val="75000"/>
                </a:schemeClr>
              </a:solidFill>
              <a:ea typeface="微软雅黑" pitchFamily="34" charset="-122"/>
            </a:endParaRPr>
          </a:p>
        </p:txBody>
      </p:sp>
      <p:sp>
        <p:nvSpPr>
          <p:cNvPr id="3" name="TextBox 2"/>
          <p:cNvSpPr txBox="1"/>
          <p:nvPr/>
        </p:nvSpPr>
        <p:spPr>
          <a:xfrm>
            <a:off x="539552" y="377517"/>
            <a:ext cx="2497623" cy="523220"/>
          </a:xfrm>
          <a:prstGeom prst="rect">
            <a:avLst/>
          </a:prstGeom>
          <a:noFill/>
        </p:spPr>
        <p:txBody>
          <a:bodyPr wrap="square" rtlCol="0">
            <a:spAutoFit/>
          </a:bodyPr>
          <a:lstStyle/>
          <a:p>
            <a:r>
              <a:rPr lang="en-US" altLang="zh-CN" sz="2800" b="1" dirty="0" smtClean="0">
                <a:solidFill>
                  <a:srgbClr val="FF0000"/>
                </a:solidFill>
                <a:latin typeface="微软雅黑" pitchFamily="34" charset="-122"/>
                <a:ea typeface="微软雅黑" pitchFamily="34" charset="-122"/>
              </a:rPr>
              <a:t>CONTENT</a:t>
            </a:r>
            <a:endParaRPr lang="zh-CN" altLang="en-US" sz="2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024799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图示 3"/>
          <p:cNvGraphicFramePr/>
          <p:nvPr>
            <p:extLst/>
          </p:nvPr>
        </p:nvGraphicFramePr>
        <p:xfrm>
          <a:off x="1809752" y="-398190"/>
          <a:ext cx="5476892" cy="3635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a:srcRect/>
          <a:stretch>
            <a:fillRect/>
          </a:stretch>
        </p:blipFill>
        <p:spPr bwMode="auto">
          <a:xfrm>
            <a:off x="928688" y="1935187"/>
            <a:ext cx="3286125" cy="430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noChangeArrowheads="1"/>
          </p:cNvPicPr>
          <p:nvPr/>
        </p:nvPicPr>
        <p:blipFill>
          <a:blip r:embed="rId9"/>
          <a:srcRect/>
          <a:stretch>
            <a:fillRect/>
          </a:stretch>
        </p:blipFill>
        <p:spPr bwMode="auto">
          <a:xfrm>
            <a:off x="4572000" y="1951062"/>
            <a:ext cx="376872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基于先进软件工程理念，自主开发程序所有源代码</a:t>
            </a:r>
            <a:endParaRPr lang="zh-CN" altLang="en-US" sz="2000" b="1" dirty="0">
              <a:solidFill>
                <a:srgbClr val="0A2D88"/>
              </a:solidFill>
              <a:ea typeface="微软雅黑" pitchFamily="34" charset="-122"/>
            </a:endParaRPr>
          </a:p>
        </p:txBody>
      </p:sp>
    </p:spTree>
    <p:extLst>
      <p:ext uri="{BB962C8B-B14F-4D97-AF65-F5344CB8AC3E}">
        <p14:creationId xmlns:p14="http://schemas.microsoft.com/office/powerpoint/2010/main" val="983063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图示 3"/>
          <p:cNvGraphicFramePr/>
          <p:nvPr>
            <p:extLst/>
          </p:nvPr>
        </p:nvGraphicFramePr>
        <p:xfrm>
          <a:off x="107504" y="1335801"/>
          <a:ext cx="10369152"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图示 4"/>
          <p:cNvGraphicFramePr/>
          <p:nvPr>
            <p:extLst/>
          </p:nvPr>
        </p:nvGraphicFramePr>
        <p:xfrm>
          <a:off x="1809752" y="-425653"/>
          <a:ext cx="5476892" cy="36353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图示 5"/>
          <p:cNvGraphicFramePr/>
          <p:nvPr>
            <p:extLst/>
          </p:nvPr>
        </p:nvGraphicFramePr>
        <p:xfrm>
          <a:off x="3275856" y="4720177"/>
          <a:ext cx="2952328" cy="15567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下箭头 6"/>
          <p:cNvSpPr/>
          <p:nvPr/>
        </p:nvSpPr>
        <p:spPr>
          <a:xfrm>
            <a:off x="4427538" y="4144511"/>
            <a:ext cx="431800" cy="358775"/>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8" name="矩形 7"/>
          <p:cNvSpPr/>
          <p:nvPr/>
        </p:nvSpPr>
        <p:spPr>
          <a:xfrm>
            <a:off x="1331640" y="5157192"/>
            <a:ext cx="1787669" cy="369332"/>
          </a:xfrm>
          <a:prstGeom prst="rect">
            <a:avLst/>
          </a:prstGeom>
          <a:noFill/>
        </p:spPr>
        <p:txBody>
          <a:bodyPr wrap="none">
            <a:spAutoFit/>
          </a:bodyPr>
          <a:lstStyle/>
          <a:p>
            <a:pPr algn="ctr" fontAlgn="base">
              <a:spcBef>
                <a:spcPct val="0"/>
              </a:spcBef>
              <a:spcAft>
                <a:spcPct val="0"/>
              </a:spcAft>
              <a:defRPr/>
            </a:pPr>
            <a:r>
              <a:rPr lang="en-US" altLang="zh-CN"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Documentations</a:t>
            </a:r>
            <a:endParaRPr lang="zh-CN" altLang="en-US"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aphicFrame>
        <p:nvGraphicFramePr>
          <p:cNvPr id="9" name="内容占位符 3"/>
          <p:cNvGraphicFramePr>
            <a:graphicFrameLocks/>
          </p:cNvGraphicFramePr>
          <p:nvPr>
            <p:extLst/>
          </p:nvPr>
        </p:nvGraphicFramePr>
        <p:xfrm>
          <a:off x="1187624" y="1929152"/>
          <a:ext cx="6904033" cy="4430717"/>
        </p:xfrm>
        <a:graphic>
          <a:graphicData uri="http://schemas.openxmlformats.org/drawingml/2006/table">
            <a:tbl>
              <a:tblPr/>
              <a:tblGrid>
                <a:gridCol w="253747"/>
                <a:gridCol w="560358"/>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gridCol w="253747"/>
              </a:tblGrid>
              <a:tr h="141716">
                <a:tc rowSpan="2" gridSpan="2">
                  <a:txBody>
                    <a:bodyPr/>
                    <a:lstStyle/>
                    <a:p>
                      <a:pPr algn="ctr" fontAlgn="ctr"/>
                      <a:r>
                        <a:rPr lang="zh-CN" altLang="en-US" sz="700" b="0" i="0" u="none" strike="noStrike" dirty="0">
                          <a:solidFill>
                            <a:srgbClr val="000000"/>
                          </a:solidFill>
                          <a:latin typeface="宋体"/>
                        </a:rPr>
                        <a:t>测试状态</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zh-CN" altLang="en-US"/>
                    </a:p>
                  </a:txBody>
                  <a:tcPr/>
                </a:tc>
                <a:tc gridSpan="11">
                  <a:txBody>
                    <a:bodyPr/>
                    <a:lstStyle/>
                    <a:p>
                      <a:pPr algn="ctr" fontAlgn="ctr"/>
                      <a:r>
                        <a:rPr lang="zh-CN" altLang="en-US" sz="700" b="0" i="0" u="none" strike="noStrike" dirty="0">
                          <a:solidFill>
                            <a:srgbClr val="000000"/>
                          </a:solidFill>
                          <a:latin typeface="宋体"/>
                        </a:rPr>
                        <a:t>共振计算</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700" b="0" i="0" u="none" strike="noStrike">
                          <a:solidFill>
                            <a:srgbClr val="000000"/>
                          </a:solidFill>
                          <a:latin typeface="宋体"/>
                        </a:rPr>
                        <a:t>丹可夫修正</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10">
                  <a:txBody>
                    <a:bodyPr/>
                    <a:lstStyle/>
                    <a:p>
                      <a:pPr algn="ctr" fontAlgn="ctr"/>
                      <a:r>
                        <a:rPr lang="zh-CN" altLang="en-US" sz="700" b="0" i="0" u="none" strike="noStrike">
                          <a:solidFill>
                            <a:srgbClr val="000000"/>
                          </a:solidFill>
                          <a:latin typeface="宋体"/>
                        </a:rPr>
                        <a:t>栅元均匀化</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545397">
                <a:tc gridSpan="2" vMerge="1">
                  <a:txBody>
                    <a:bodyPr/>
                    <a:lstStyle/>
                    <a:p>
                      <a:endParaRPr lang="zh-CN" altLang="en-US"/>
                    </a:p>
                  </a:txBody>
                  <a:tcPr/>
                </a:tc>
                <a:tc hMerge="1"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单棒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是否分环</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不同富集度</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单个共振核素</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多个共振核素</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Gd</a:t>
                      </a:r>
                      <a:r>
                        <a:rPr lang="zh-CN" altLang="en-US" sz="700" b="0" i="0" u="none" strike="noStrike">
                          <a:solidFill>
                            <a:srgbClr val="000000"/>
                          </a:solidFill>
                          <a:latin typeface="宋体"/>
                        </a:rPr>
                        <a:t>可燃毒物棒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dirty="0">
                          <a:solidFill>
                            <a:srgbClr val="000000"/>
                          </a:solidFill>
                          <a:latin typeface="宋体"/>
                        </a:rPr>
                        <a:t>不同共振处理方法</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dirty="0">
                          <a:solidFill>
                            <a:srgbClr val="000000"/>
                          </a:solidFill>
                          <a:latin typeface="宋体"/>
                        </a:rPr>
                        <a:t>不同燃料温度</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不同稀释截面插值方法</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不同共振数据库</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不同栅元几何</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含水洞的组件</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含水隙的组件</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是否分环</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不同富集度</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单棒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单组件</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不同燃耗步长</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IFBA</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WABA</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含控制棒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Gd</a:t>
                      </a:r>
                      <a:r>
                        <a:rPr lang="zh-CN" altLang="en-US" sz="700" b="0" i="0" u="none" strike="noStrike">
                          <a:solidFill>
                            <a:srgbClr val="000000"/>
                          </a:solidFill>
                          <a:latin typeface="宋体"/>
                        </a:rPr>
                        <a:t>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Er</a:t>
                      </a:r>
                      <a:r>
                        <a:rPr lang="zh-CN" altLang="en-US" sz="700" b="0" i="0" u="none" strike="noStrike">
                          <a:solidFill>
                            <a:srgbClr val="000000"/>
                          </a:solidFill>
                          <a:latin typeface="宋体"/>
                        </a:rPr>
                        <a:t>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Hf</a:t>
                      </a:r>
                      <a:r>
                        <a:rPr lang="zh-CN" altLang="en-US" sz="700" b="0" i="0" u="none" strike="noStrike">
                          <a:solidFill>
                            <a:srgbClr val="000000"/>
                          </a:solidFill>
                          <a:latin typeface="宋体"/>
                        </a:rPr>
                        <a:t>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rowSpan="11">
                  <a:txBody>
                    <a:bodyPr/>
                    <a:lstStyle/>
                    <a:p>
                      <a:pPr algn="ctr" fontAlgn="ctr"/>
                      <a:r>
                        <a:rPr lang="zh-CN" altLang="en-US" sz="700" b="0" i="0" u="none" strike="noStrike">
                          <a:solidFill>
                            <a:srgbClr val="000000"/>
                          </a:solidFill>
                          <a:latin typeface="宋体"/>
                        </a:rPr>
                        <a:t>共振计算</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单棒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是否分环</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不同富集度</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单个共振核素</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多个共振核素</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833">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Gd</a:t>
                      </a:r>
                      <a:r>
                        <a:rPr lang="zh-CN" altLang="en-US" sz="700" b="0" i="0" u="none" strike="noStrike">
                          <a:solidFill>
                            <a:srgbClr val="000000"/>
                          </a:solidFill>
                          <a:latin typeface="宋体"/>
                        </a:rPr>
                        <a:t>可燃毒物棒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833">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不同共振处理方法</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dirty="0">
                          <a:solidFill>
                            <a:srgbClr val="000000"/>
                          </a:solidFill>
                          <a:latin typeface="宋体"/>
                        </a:rPr>
                        <a:t>不同燃料温度</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833">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不同稀释截面插值方法</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833">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不同共振数据库</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不同栅元几何</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rowSpan="3">
                  <a:txBody>
                    <a:bodyPr/>
                    <a:lstStyle/>
                    <a:p>
                      <a:pPr algn="ctr" fontAlgn="ctr"/>
                      <a:r>
                        <a:rPr lang="zh-CN" altLang="en-US" sz="700" b="0" i="0" u="none" strike="noStrike">
                          <a:solidFill>
                            <a:srgbClr val="000000"/>
                          </a:solidFill>
                          <a:latin typeface="宋体"/>
                        </a:rPr>
                        <a:t>丹可夫修正</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含水洞的组件</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716">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含水隙的组件</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是否分环</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rowSpan="10">
                  <a:txBody>
                    <a:bodyPr/>
                    <a:lstStyle/>
                    <a:p>
                      <a:pPr algn="ctr" fontAlgn="ctr"/>
                      <a:r>
                        <a:rPr lang="zh-CN" altLang="en-US" sz="700" b="0" i="0" u="none" strike="noStrike">
                          <a:solidFill>
                            <a:srgbClr val="000000"/>
                          </a:solidFill>
                          <a:latin typeface="宋体"/>
                        </a:rPr>
                        <a:t>栅元均匀化</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a:solidFill>
                            <a:srgbClr val="000000"/>
                          </a:solidFill>
                          <a:latin typeface="宋体"/>
                        </a:rPr>
                        <a:t>不同富集度</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单棒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单组件</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不同燃耗步长</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IFBA</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WABA</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含控制棒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Gd</a:t>
                      </a:r>
                      <a:r>
                        <a:rPr lang="zh-CN" altLang="en-US" sz="700" b="0" i="0" u="none" strike="noStrike">
                          <a:solidFill>
                            <a:srgbClr val="000000"/>
                          </a:solidFill>
                          <a:latin typeface="宋体"/>
                        </a:rPr>
                        <a:t>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a:solidFill>
                            <a:srgbClr val="000000"/>
                          </a:solidFill>
                          <a:latin typeface="宋体"/>
                        </a:rPr>
                        <a:t>含</a:t>
                      </a:r>
                      <a:r>
                        <a:rPr lang="en-US" sz="700" b="0" i="0" u="none" strike="noStrike">
                          <a:solidFill>
                            <a:srgbClr val="000000"/>
                          </a:solidFill>
                          <a:latin typeface="宋体"/>
                        </a:rPr>
                        <a:t>Er</a:t>
                      </a:r>
                      <a:r>
                        <a:rPr lang="zh-CN" altLang="en-US" sz="700" b="0" i="0" u="none" strike="noStrike">
                          <a:solidFill>
                            <a:srgbClr val="000000"/>
                          </a:solidFill>
                          <a:latin typeface="宋体"/>
                        </a:rPr>
                        <a:t>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924">
                <a:tc vMerge="1">
                  <a:txBody>
                    <a:bodyPr/>
                    <a:lstStyle/>
                    <a:p>
                      <a:endParaRPr lang="zh-CN" altLang="en-US"/>
                    </a:p>
                  </a:txBody>
                  <a:tcPr/>
                </a:tc>
                <a:tc>
                  <a:txBody>
                    <a:bodyPr/>
                    <a:lstStyle/>
                    <a:p>
                      <a:pPr algn="l" fontAlgn="ctr"/>
                      <a:r>
                        <a:rPr lang="zh-CN" altLang="en-US" sz="700" b="0" i="0" u="none" strike="noStrike" dirty="0">
                          <a:solidFill>
                            <a:srgbClr val="000000"/>
                          </a:solidFill>
                          <a:latin typeface="宋体"/>
                        </a:rPr>
                        <a:t>含</a:t>
                      </a:r>
                      <a:r>
                        <a:rPr lang="en-US" sz="700" b="0" i="0" u="none" strike="noStrike" dirty="0" err="1">
                          <a:solidFill>
                            <a:srgbClr val="000000"/>
                          </a:solidFill>
                          <a:latin typeface="宋体"/>
                        </a:rPr>
                        <a:t>Hf</a:t>
                      </a:r>
                      <a:r>
                        <a:rPr lang="zh-CN" altLang="en-US" sz="700" b="0" i="0" u="none" strike="noStrike" dirty="0">
                          <a:solidFill>
                            <a:srgbClr val="000000"/>
                          </a:solidFill>
                          <a:latin typeface="宋体"/>
                        </a:rPr>
                        <a:t>棒</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latin typeface="Wingdings 2"/>
                        </a:rPr>
                        <a:t>O</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latin typeface="Wingdings 2"/>
                        </a:rPr>
                        <a:t>P</a:t>
                      </a:r>
                    </a:p>
                  </a:txBody>
                  <a:tcPr marL="3442" marR="3442" marT="3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表格 9"/>
          <p:cNvGraphicFramePr>
            <a:graphicFrameLocks noGrp="1"/>
          </p:cNvGraphicFramePr>
          <p:nvPr>
            <p:extLst/>
          </p:nvPr>
        </p:nvGraphicFramePr>
        <p:xfrm>
          <a:off x="1007269" y="1927576"/>
          <a:ext cx="7272338" cy="4521202"/>
        </p:xfrm>
        <a:graphic>
          <a:graphicData uri="http://schemas.openxmlformats.org/drawingml/2006/table">
            <a:tbl>
              <a:tblPr/>
              <a:tblGrid>
                <a:gridCol w="1918247"/>
                <a:gridCol w="5354091"/>
              </a:tblGrid>
              <a:tr h="314157">
                <a:tc>
                  <a:txBody>
                    <a:bodyPr/>
                    <a:lstStyle/>
                    <a:p>
                      <a:pPr algn="ctr" fontAlgn="ctr"/>
                      <a:r>
                        <a:rPr lang="zh-CN" altLang="en-US" sz="1500" b="0" i="0" u="none" strike="noStrike" dirty="0">
                          <a:solidFill>
                            <a:srgbClr val="000000"/>
                          </a:solidFill>
                          <a:latin typeface="宋体"/>
                        </a:rPr>
                        <a:t>例题编号</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500" b="0" i="0" u="none" strike="noStrike" dirty="0">
                          <a:solidFill>
                            <a:srgbClr val="000000"/>
                          </a:solidFill>
                          <a:latin typeface="宋体"/>
                        </a:rPr>
                        <a:t>测试工况</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5282">
                <a:tc>
                  <a:txBody>
                    <a:bodyPr/>
                    <a:lstStyle/>
                    <a:p>
                      <a:pPr algn="l" fontAlgn="ctr"/>
                      <a:r>
                        <a:rPr lang="en-US" sz="1000" b="0" i="0" u="none" strike="noStrike" dirty="0">
                          <a:solidFill>
                            <a:srgbClr val="000000"/>
                          </a:solidFill>
                          <a:latin typeface="宋体"/>
                        </a:rPr>
                        <a:t>CORE-3D-diffusion-cal-1</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边界条件（中心对称）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CORE-3D-diffusion-cal-2</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边界条件（边界对称）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CORE-3D-diffusion-cal-3</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边界条件（零入射流）</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CORE-3D-diffusion-cal-4</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边界条件（零通量）</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CORE-3D-diffusion-cal-5</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边界条件（反照率）</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CORE-3D-diffusion-cal-6</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边界条件（全反射）</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dirty="0">
                          <a:solidFill>
                            <a:srgbClr val="000000"/>
                          </a:solidFill>
                          <a:latin typeface="宋体"/>
                        </a:rPr>
                        <a:t>CORE-3D-diffusion-cal-7</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2x2</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边界条件（中心对称）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CORE-3D-diffusion-cal-8</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2x2</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边界条件（边界对称）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CORE-3D-diffusion-cal-9</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2x2</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边界条件（零入射流）</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CORE-3D-diffusion-cal-10</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2x2</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边界条件（零通量）</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CORE-3D-diffusion-cal-11</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dirty="0">
                          <a:solidFill>
                            <a:srgbClr val="000000"/>
                          </a:solidFill>
                          <a:latin typeface="宋体"/>
                        </a:rPr>
                        <a:t>1/4</a:t>
                      </a:r>
                      <a:r>
                        <a:rPr lang="zh-CN" altLang="en-US" sz="1000" b="0" i="0" u="none" strike="noStrike" dirty="0">
                          <a:solidFill>
                            <a:srgbClr val="000000"/>
                          </a:solidFill>
                          <a:latin typeface="宋体"/>
                        </a:rPr>
                        <a:t>堆芯</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两群</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有反射层</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有控制棒</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节块（</a:t>
                      </a:r>
                      <a:r>
                        <a:rPr lang="en-US" altLang="zh-CN" sz="1000" b="0" i="0" u="none" strike="noStrike" dirty="0">
                          <a:solidFill>
                            <a:srgbClr val="000000"/>
                          </a:solidFill>
                          <a:latin typeface="宋体"/>
                        </a:rPr>
                        <a:t>2x2</a:t>
                      </a:r>
                      <a:r>
                        <a:rPr lang="zh-CN" altLang="en-US" sz="1000" b="0" i="0" u="none" strike="noStrike" dirty="0">
                          <a:solidFill>
                            <a:srgbClr val="000000"/>
                          </a:solidFill>
                          <a:latin typeface="宋体"/>
                        </a:rPr>
                        <a:t>）</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边界条件（反照率）</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dirty="0">
                          <a:solidFill>
                            <a:srgbClr val="000000"/>
                          </a:solidFill>
                          <a:latin typeface="宋体"/>
                        </a:rPr>
                        <a:t>CORE-3D-diffusion-cal-12</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2x2</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边界条件（全反射）</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CORE-3D-diffusion-cal-13</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nxn</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边界条件（中心对称）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559">
                <a:tc>
                  <a:txBody>
                    <a:bodyPr/>
                    <a:lstStyle/>
                    <a:p>
                      <a:pPr algn="l" fontAlgn="ctr"/>
                      <a:r>
                        <a:rPr lang="en-US" sz="1000" b="0" i="0" u="none" strike="noStrike">
                          <a:solidFill>
                            <a:srgbClr val="000000"/>
                          </a:solidFill>
                          <a:latin typeface="宋体"/>
                        </a:rPr>
                        <a:t>CORE-3D-diffusion-cal-14</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nxn</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边界条件（边界对称）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CORE-3D-diffusion-cal-15</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nxn</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边界条件（零入射流）</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CORE-3D-diffusion-cal-16</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nxn</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边界条件（零通量）</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CORE-3D-diffusion-cal-17</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nxn</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边界条件（反照率）</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CORE-3D-diffusion-cal-18</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nxn</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边界条件（全反射）</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75282">
                <a:tc>
                  <a:txBody>
                    <a:bodyPr/>
                    <a:lstStyle/>
                    <a:p>
                      <a:pPr algn="l" fontAlgn="ctr"/>
                      <a:r>
                        <a:rPr lang="en-US" sz="1000" b="0" i="0" u="none" strike="noStrike">
                          <a:solidFill>
                            <a:srgbClr val="000000"/>
                          </a:solidFill>
                          <a:latin typeface="宋体"/>
                        </a:rPr>
                        <a:t>CORE-3D-diffusion-cal-19</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无控制棒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边界条件（中心对称）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CORE-3D-diffusion-cal-20</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无控制棒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边界条件（边界对称）</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CORE-3D-diffusion-cal-21</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无控制棒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边界条件（零入射流）</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CORE-3D-diffusion-cal-22</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dirty="0">
                          <a:solidFill>
                            <a:srgbClr val="000000"/>
                          </a:solidFill>
                          <a:latin typeface="宋体"/>
                        </a:rPr>
                        <a:t>1/4</a:t>
                      </a:r>
                      <a:r>
                        <a:rPr lang="zh-CN" altLang="en-US" sz="1000" b="0" i="0" u="none" strike="noStrike" dirty="0">
                          <a:solidFill>
                            <a:srgbClr val="000000"/>
                          </a:solidFill>
                          <a:latin typeface="宋体"/>
                        </a:rPr>
                        <a:t>堆芯</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两群</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有反射层</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无控制棒</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节块（</a:t>
                      </a:r>
                      <a:r>
                        <a:rPr lang="en-US" altLang="zh-CN" sz="1000" b="0" i="0" u="none" strike="noStrike" dirty="0">
                          <a:solidFill>
                            <a:srgbClr val="000000"/>
                          </a:solidFill>
                          <a:latin typeface="宋体"/>
                        </a:rPr>
                        <a:t>1x1</a:t>
                      </a:r>
                      <a:r>
                        <a:rPr lang="zh-CN" altLang="en-US" sz="1000" b="0" i="0" u="none" strike="noStrike" dirty="0">
                          <a:solidFill>
                            <a:srgbClr val="000000"/>
                          </a:solidFill>
                          <a:latin typeface="宋体"/>
                        </a:rPr>
                        <a:t>）</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边界条件（零通量）</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CORE-3D-diffusion-cal-23</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a:solidFill>
                            <a:srgbClr val="000000"/>
                          </a:solidFill>
                          <a:latin typeface="宋体"/>
                        </a:rPr>
                        <a:t>1/4</a:t>
                      </a:r>
                      <a:r>
                        <a:rPr lang="zh-CN" altLang="en-US" sz="1000" b="0" i="0" u="none" strike="noStrike">
                          <a:solidFill>
                            <a:srgbClr val="000000"/>
                          </a:solidFill>
                          <a:latin typeface="宋体"/>
                        </a:rPr>
                        <a:t>堆芯</a:t>
                      </a:r>
                      <a:r>
                        <a:rPr lang="en-US" altLang="zh-CN" sz="1000" b="0" i="0" u="none" strike="noStrike">
                          <a:solidFill>
                            <a:srgbClr val="000000"/>
                          </a:solidFill>
                          <a:latin typeface="宋体"/>
                        </a:rPr>
                        <a:t>-</a:t>
                      </a:r>
                      <a:r>
                        <a:rPr lang="zh-CN" altLang="en-US" sz="1000" b="0" i="0" u="none" strike="noStrike">
                          <a:solidFill>
                            <a:srgbClr val="000000"/>
                          </a:solidFill>
                          <a:latin typeface="宋体"/>
                        </a:rPr>
                        <a:t>两群</a:t>
                      </a:r>
                      <a:r>
                        <a:rPr lang="en-US" altLang="zh-CN" sz="1000" b="0" i="0" u="none" strike="noStrike">
                          <a:solidFill>
                            <a:srgbClr val="000000"/>
                          </a:solidFill>
                          <a:latin typeface="宋体"/>
                        </a:rPr>
                        <a:t>-</a:t>
                      </a:r>
                      <a:r>
                        <a:rPr lang="zh-CN" altLang="en-US" sz="1000" b="0" i="0" u="none" strike="noStrike">
                          <a:solidFill>
                            <a:srgbClr val="000000"/>
                          </a:solidFill>
                          <a:latin typeface="宋体"/>
                        </a:rPr>
                        <a:t>有反射层</a:t>
                      </a:r>
                      <a:r>
                        <a:rPr lang="en-US" altLang="zh-CN" sz="1000" b="0" i="0" u="none" strike="noStrike">
                          <a:solidFill>
                            <a:srgbClr val="000000"/>
                          </a:solidFill>
                          <a:latin typeface="宋体"/>
                        </a:rPr>
                        <a:t>-</a:t>
                      </a:r>
                      <a:r>
                        <a:rPr lang="zh-CN" altLang="en-US" sz="1000" b="0" i="0" u="none" strike="noStrike">
                          <a:solidFill>
                            <a:srgbClr val="000000"/>
                          </a:solidFill>
                          <a:latin typeface="宋体"/>
                        </a:rPr>
                        <a:t>无控制棒</a:t>
                      </a:r>
                      <a:r>
                        <a:rPr lang="en-US" altLang="zh-CN" sz="1000" b="0" i="0" u="none" strike="noStrike">
                          <a:solidFill>
                            <a:srgbClr val="000000"/>
                          </a:solidFill>
                          <a:latin typeface="宋体"/>
                        </a:rPr>
                        <a:t>-</a:t>
                      </a:r>
                      <a:r>
                        <a:rPr lang="zh-CN" altLang="en-US" sz="1000" b="0" i="0" u="none" strike="noStrike">
                          <a:solidFill>
                            <a:srgbClr val="000000"/>
                          </a:solidFill>
                          <a:latin typeface="宋体"/>
                        </a:rPr>
                        <a:t>节块（</a:t>
                      </a:r>
                      <a:r>
                        <a:rPr lang="en-US" altLang="zh-CN" sz="1000" b="0" i="0" u="none" strike="noStrike">
                          <a:solidFill>
                            <a:srgbClr val="000000"/>
                          </a:solidFill>
                          <a:latin typeface="宋体"/>
                        </a:rPr>
                        <a:t>1x1</a:t>
                      </a:r>
                      <a:r>
                        <a:rPr lang="zh-CN" altLang="en-US" sz="1000" b="0" i="0" u="none" strike="noStrike">
                          <a:solidFill>
                            <a:srgbClr val="000000"/>
                          </a:solidFill>
                          <a:latin typeface="宋体"/>
                        </a:rPr>
                        <a:t>）</a:t>
                      </a:r>
                      <a:r>
                        <a:rPr lang="en-US" altLang="zh-CN" sz="1000" b="0" i="0" u="none" strike="noStrike">
                          <a:solidFill>
                            <a:srgbClr val="000000"/>
                          </a:solidFill>
                          <a:latin typeface="宋体"/>
                        </a:rPr>
                        <a:t>-</a:t>
                      </a:r>
                      <a:r>
                        <a:rPr lang="zh-CN" altLang="en-US" sz="1000" b="0" i="0" u="none" strike="noStrike">
                          <a:solidFill>
                            <a:srgbClr val="000000"/>
                          </a:solidFill>
                          <a:latin typeface="宋体"/>
                        </a:rPr>
                        <a:t>边界条件（反照率）</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5282">
                <a:tc>
                  <a:txBody>
                    <a:bodyPr/>
                    <a:lstStyle/>
                    <a:p>
                      <a:pPr algn="l" fontAlgn="ctr"/>
                      <a:r>
                        <a:rPr lang="en-US" sz="1000" b="0" i="0" u="none" strike="noStrike">
                          <a:solidFill>
                            <a:srgbClr val="000000"/>
                          </a:solidFill>
                          <a:latin typeface="宋体"/>
                        </a:rPr>
                        <a:t>CORE-3D-diffusion-cal-24</a:t>
                      </a:r>
                    </a:p>
                  </a:txBody>
                  <a:tcPr marL="7088" marR="7088" marT="7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CN" sz="1000" b="0" i="0" u="none" strike="noStrike" dirty="0">
                          <a:solidFill>
                            <a:srgbClr val="000000"/>
                          </a:solidFill>
                          <a:latin typeface="宋体"/>
                        </a:rPr>
                        <a:t>1/4</a:t>
                      </a:r>
                      <a:r>
                        <a:rPr lang="zh-CN" altLang="en-US" sz="1000" b="0" i="0" u="none" strike="noStrike" dirty="0">
                          <a:solidFill>
                            <a:srgbClr val="000000"/>
                          </a:solidFill>
                          <a:latin typeface="宋体"/>
                        </a:rPr>
                        <a:t>堆芯</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两群</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有反射层</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无控制棒</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节块（</a:t>
                      </a:r>
                      <a:r>
                        <a:rPr lang="en-US" altLang="zh-CN" sz="1000" b="0" i="0" u="none" strike="noStrike" dirty="0">
                          <a:solidFill>
                            <a:srgbClr val="000000"/>
                          </a:solidFill>
                          <a:latin typeface="宋体"/>
                        </a:rPr>
                        <a:t>1x1</a:t>
                      </a:r>
                      <a:r>
                        <a:rPr lang="zh-CN" altLang="en-US" sz="1000" b="0" i="0" u="none" strike="noStrike" dirty="0">
                          <a:solidFill>
                            <a:srgbClr val="000000"/>
                          </a:solidFill>
                          <a:latin typeface="宋体"/>
                        </a:rPr>
                        <a:t>）</a:t>
                      </a:r>
                      <a:r>
                        <a:rPr lang="en-US" altLang="zh-CN" sz="1000" b="0" i="0" u="none" strike="noStrike" dirty="0">
                          <a:solidFill>
                            <a:srgbClr val="000000"/>
                          </a:solidFill>
                          <a:latin typeface="宋体"/>
                        </a:rPr>
                        <a:t>-</a:t>
                      </a:r>
                      <a:r>
                        <a:rPr lang="zh-CN" altLang="en-US" sz="1000" b="0" i="0" u="none" strike="noStrike" dirty="0">
                          <a:solidFill>
                            <a:srgbClr val="000000"/>
                          </a:solidFill>
                          <a:latin typeface="宋体"/>
                        </a:rPr>
                        <a:t>边界条件（全反射）</a:t>
                      </a:r>
                    </a:p>
                  </a:txBody>
                  <a:tcPr marL="7088" marR="7088" marT="7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bl>
          </a:graphicData>
        </a:graphic>
      </p:graphicFrame>
      <p:pic>
        <p:nvPicPr>
          <p:cNvPr id="11" name="图片 10"/>
          <p:cNvPicPr>
            <a:picLocks noChangeAspect="1" noChangeArrowheads="1"/>
          </p:cNvPicPr>
          <p:nvPr/>
        </p:nvPicPr>
        <p:blipFill>
          <a:blip r:embed="rId18">
            <a:extLst>
              <a:ext uri="{28A0092B-C50C-407E-A947-70E740481C1C}">
                <a14:useLocalDpi xmlns:a14="http://schemas.microsoft.com/office/drawing/2010/main" val="0"/>
              </a:ext>
            </a:extLst>
          </a:blip>
          <a:srcRect l="1337" t="22626" r="73253" b="7986"/>
          <a:stretch>
            <a:fillRect/>
          </a:stretch>
        </p:blipFill>
        <p:spPr bwMode="auto">
          <a:xfrm>
            <a:off x="1128985" y="1960111"/>
            <a:ext cx="66833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noChangeArrowheads="1"/>
          </p:cNvPicPr>
          <p:nvPr/>
        </p:nvPicPr>
        <p:blipFill>
          <a:blip r:embed="rId19">
            <a:extLst>
              <a:ext uri="{28A0092B-C50C-407E-A947-70E740481C1C}">
                <a14:useLocalDpi xmlns:a14="http://schemas.microsoft.com/office/drawing/2010/main" val="0"/>
              </a:ext>
            </a:extLst>
          </a:blip>
          <a:srcRect r="49976"/>
          <a:stretch>
            <a:fillRect/>
          </a:stretch>
        </p:blipFill>
        <p:spPr bwMode="auto">
          <a:xfrm>
            <a:off x="91874" y="2219672"/>
            <a:ext cx="4267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noChangeArrowheads="1"/>
          </p:cNvPicPr>
          <p:nvPr/>
        </p:nvPicPr>
        <p:blipFill>
          <a:blip r:embed="rId20">
            <a:extLst>
              <a:ext uri="{28A0092B-C50C-407E-A947-70E740481C1C}">
                <a14:useLocalDpi xmlns:a14="http://schemas.microsoft.com/office/drawing/2010/main" val="0"/>
              </a:ext>
            </a:extLst>
          </a:blip>
          <a:srcRect t="10345" r="49741" b="30542"/>
          <a:stretch>
            <a:fillRect/>
          </a:stretch>
        </p:blipFill>
        <p:spPr bwMode="auto">
          <a:xfrm>
            <a:off x="4468688" y="2183396"/>
            <a:ext cx="4495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png"/>
          <p:cNvPicPr/>
          <p:nvPr/>
        </p:nvPicPr>
        <p:blipFill>
          <a:blip r:embed="rId21">
            <a:extLst/>
          </a:blip>
          <a:stretch>
            <a:fillRect/>
          </a:stretch>
        </p:blipFill>
        <p:spPr>
          <a:xfrm>
            <a:off x="2206576" y="2172216"/>
            <a:ext cx="4873723" cy="3944590"/>
          </a:xfrm>
          <a:prstGeom prst="rect">
            <a:avLst/>
          </a:prstGeom>
          <a:ln w="12700">
            <a:miter lim="400000"/>
          </a:ln>
        </p:spPr>
      </p:pic>
      <p:sp>
        <p:nvSpPr>
          <p:cNvPr id="15"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建立完整测试矩阵和管理手段，完成软件的全面验证测试</a:t>
            </a:r>
            <a:endParaRPr lang="zh-CN" altLang="en-US" sz="2000" b="1" dirty="0">
              <a:solidFill>
                <a:srgbClr val="0A2D88"/>
              </a:solidFill>
              <a:ea typeface="微软雅黑" pitchFamily="34" charset="-122"/>
            </a:endParaRPr>
          </a:p>
        </p:txBody>
      </p:sp>
    </p:spTree>
    <p:extLst>
      <p:ext uri="{BB962C8B-B14F-4D97-AF65-F5344CB8AC3E}">
        <p14:creationId xmlns:p14="http://schemas.microsoft.com/office/powerpoint/2010/main" val="15086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xit" presetSubtype="0" fill="hold" nodeType="with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par>
                                <p:cTn id="44" presetID="9"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par>
                                <p:cTn id="52" presetID="9" presetClass="exit" presetSubtype="0" fill="hold" nodeType="withEffect">
                                  <p:stCondLst>
                                    <p:cond delay="0"/>
                                  </p:stCondLst>
                                  <p:childTnLst>
                                    <p:animEffect transition="out" filter="dissolv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建立第三方测试体系，从不同角度测试程序</a:t>
            </a:r>
            <a:endParaRPr lang="zh-CN" altLang="en-US" sz="2000" b="1" dirty="0">
              <a:solidFill>
                <a:srgbClr val="0A2D88"/>
              </a:solidFill>
              <a:ea typeface="微软雅黑" pitchFamily="34" charset="-122"/>
            </a:endParaRPr>
          </a:p>
        </p:txBody>
      </p:sp>
      <p:sp>
        <p:nvSpPr>
          <p:cNvPr id="8" name="Freeform 6"/>
          <p:cNvSpPr/>
          <p:nvPr/>
        </p:nvSpPr>
        <p:spPr bwMode="auto">
          <a:xfrm>
            <a:off x="2843808" y="2948633"/>
            <a:ext cx="1261399" cy="1267754"/>
          </a:xfrm>
          <a:custGeom>
            <a:avLst/>
            <a:gdLst>
              <a:gd name="T0" fmla="*/ 84 w 168"/>
              <a:gd name="T1" fmla="*/ 0 h 169"/>
              <a:gd name="T2" fmla="*/ 143 w 168"/>
              <a:gd name="T3" fmla="*/ 24 h 169"/>
              <a:gd name="T4" fmla="*/ 132 w 168"/>
              <a:gd name="T5" fmla="*/ 37 h 169"/>
              <a:gd name="T6" fmla="*/ 84 w 168"/>
              <a:gd name="T7" fmla="*/ 17 h 169"/>
              <a:gd name="T8" fmla="*/ 17 w 168"/>
              <a:gd name="T9" fmla="*/ 84 h 169"/>
              <a:gd name="T10" fmla="*/ 84 w 168"/>
              <a:gd name="T11" fmla="*/ 152 h 169"/>
              <a:gd name="T12" fmla="*/ 152 w 168"/>
              <a:gd name="T13" fmla="*/ 84 h 169"/>
              <a:gd name="T14" fmla="*/ 143 w 168"/>
              <a:gd name="T15" fmla="*/ 51 h 169"/>
              <a:gd name="T16" fmla="*/ 154 w 168"/>
              <a:gd name="T17" fmla="*/ 37 h 169"/>
              <a:gd name="T18" fmla="*/ 168 w 168"/>
              <a:gd name="T19" fmla="*/ 84 h 169"/>
              <a:gd name="T20" fmla="*/ 84 w 168"/>
              <a:gd name="T21" fmla="*/ 169 h 169"/>
              <a:gd name="T22" fmla="*/ 0 w 168"/>
              <a:gd name="T23" fmla="*/ 84 h 169"/>
              <a:gd name="T24" fmla="*/ 84 w 168"/>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169">
                <a:moveTo>
                  <a:pt x="84" y="0"/>
                </a:moveTo>
                <a:cubicBezTo>
                  <a:pt x="107" y="0"/>
                  <a:pt x="128" y="9"/>
                  <a:pt x="143" y="24"/>
                </a:cubicBezTo>
                <a:cubicBezTo>
                  <a:pt x="139" y="28"/>
                  <a:pt x="135" y="32"/>
                  <a:pt x="132" y="37"/>
                </a:cubicBezTo>
                <a:cubicBezTo>
                  <a:pt x="120" y="24"/>
                  <a:pt x="103" y="17"/>
                  <a:pt x="84" y="17"/>
                </a:cubicBezTo>
                <a:cubicBezTo>
                  <a:pt x="47" y="17"/>
                  <a:pt x="17" y="47"/>
                  <a:pt x="17" y="84"/>
                </a:cubicBezTo>
                <a:cubicBezTo>
                  <a:pt x="17" y="122"/>
                  <a:pt x="47" y="152"/>
                  <a:pt x="84" y="152"/>
                </a:cubicBezTo>
                <a:cubicBezTo>
                  <a:pt x="121" y="152"/>
                  <a:pt x="152" y="122"/>
                  <a:pt x="152" y="84"/>
                </a:cubicBezTo>
                <a:cubicBezTo>
                  <a:pt x="152" y="72"/>
                  <a:pt x="148" y="61"/>
                  <a:pt x="143" y="51"/>
                </a:cubicBezTo>
                <a:cubicBezTo>
                  <a:pt x="146" y="46"/>
                  <a:pt x="149" y="41"/>
                  <a:pt x="154" y="37"/>
                </a:cubicBezTo>
                <a:cubicBezTo>
                  <a:pt x="163" y="50"/>
                  <a:pt x="168" y="67"/>
                  <a:pt x="168" y="84"/>
                </a:cubicBezTo>
                <a:cubicBezTo>
                  <a:pt x="168" y="131"/>
                  <a:pt x="131" y="169"/>
                  <a:pt x="84" y="169"/>
                </a:cubicBezTo>
                <a:cubicBezTo>
                  <a:pt x="38" y="169"/>
                  <a:pt x="0" y="131"/>
                  <a:pt x="0" y="84"/>
                </a:cubicBezTo>
                <a:cubicBezTo>
                  <a:pt x="0" y="38"/>
                  <a:pt x="38" y="0"/>
                  <a:pt x="84" y="0"/>
                </a:cubicBezTo>
                <a:close/>
              </a:path>
            </a:pathLst>
          </a:custGeom>
          <a:gradFill>
            <a:gsLst>
              <a:gs pos="48000">
                <a:srgbClr val="49C1AD"/>
              </a:gs>
              <a:gs pos="0">
                <a:srgbClr val="00B0F0"/>
              </a:gs>
              <a:gs pos="100000">
                <a:srgbClr val="A8CF38"/>
              </a:gs>
            </a:gsLst>
            <a:path path="circle">
              <a:fillToRect l="100000" t="100000"/>
            </a:path>
          </a:gradFill>
          <a:ln w="5" cap="flat">
            <a:noFill/>
            <a:prstDash val="solid"/>
            <a:miter lim="800000"/>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9" name="Freeform 7"/>
          <p:cNvSpPr>
            <a:spLocks noEditPoints="1"/>
          </p:cNvSpPr>
          <p:nvPr/>
        </p:nvSpPr>
        <p:spPr bwMode="auto">
          <a:xfrm>
            <a:off x="3720749" y="2948633"/>
            <a:ext cx="1267754" cy="1267754"/>
          </a:xfrm>
          <a:custGeom>
            <a:avLst/>
            <a:gdLst>
              <a:gd name="T0" fmla="*/ 84 w 169"/>
              <a:gd name="T1" fmla="*/ 0 h 169"/>
              <a:gd name="T2" fmla="*/ 169 w 169"/>
              <a:gd name="T3" fmla="*/ 84 h 169"/>
              <a:gd name="T4" fmla="*/ 154 w 169"/>
              <a:gd name="T5" fmla="*/ 132 h 169"/>
              <a:gd name="T6" fmla="*/ 143 w 169"/>
              <a:gd name="T7" fmla="*/ 118 h 169"/>
              <a:gd name="T8" fmla="*/ 152 w 169"/>
              <a:gd name="T9" fmla="*/ 84 h 169"/>
              <a:gd name="T10" fmla="*/ 84 w 169"/>
              <a:gd name="T11" fmla="*/ 17 h 169"/>
              <a:gd name="T12" fmla="*/ 17 w 169"/>
              <a:gd name="T13" fmla="*/ 84 h 169"/>
              <a:gd name="T14" fmla="*/ 26 w 169"/>
              <a:gd name="T15" fmla="*/ 118 h 169"/>
              <a:gd name="T16" fmla="*/ 15 w 169"/>
              <a:gd name="T17" fmla="*/ 132 h 169"/>
              <a:gd name="T18" fmla="*/ 0 w 169"/>
              <a:gd name="T19" fmla="*/ 84 h 169"/>
              <a:gd name="T20" fmla="*/ 84 w 169"/>
              <a:gd name="T21" fmla="*/ 0 h 169"/>
              <a:gd name="T22" fmla="*/ 143 w 169"/>
              <a:gd name="T23" fmla="*/ 145 h 169"/>
              <a:gd name="T24" fmla="*/ 84 w 169"/>
              <a:gd name="T25" fmla="*/ 169 h 169"/>
              <a:gd name="T26" fmla="*/ 26 w 169"/>
              <a:gd name="T27" fmla="*/ 145 h 169"/>
              <a:gd name="T28" fmla="*/ 37 w 169"/>
              <a:gd name="T29" fmla="*/ 132 h 169"/>
              <a:gd name="T30" fmla="*/ 84 w 169"/>
              <a:gd name="T31" fmla="*/ 152 h 169"/>
              <a:gd name="T32" fmla="*/ 132 w 169"/>
              <a:gd name="T33" fmla="*/ 132 h 169"/>
              <a:gd name="T34" fmla="*/ 143 w 169"/>
              <a:gd name="T35" fmla="*/ 14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69">
                <a:moveTo>
                  <a:pt x="84" y="0"/>
                </a:moveTo>
                <a:cubicBezTo>
                  <a:pt x="131" y="0"/>
                  <a:pt x="169" y="38"/>
                  <a:pt x="169" y="84"/>
                </a:cubicBezTo>
                <a:cubicBezTo>
                  <a:pt x="169" y="102"/>
                  <a:pt x="163" y="119"/>
                  <a:pt x="154" y="132"/>
                </a:cubicBezTo>
                <a:cubicBezTo>
                  <a:pt x="150" y="128"/>
                  <a:pt x="146" y="123"/>
                  <a:pt x="143" y="118"/>
                </a:cubicBezTo>
                <a:cubicBezTo>
                  <a:pt x="149" y="108"/>
                  <a:pt x="152" y="97"/>
                  <a:pt x="152" y="84"/>
                </a:cubicBezTo>
                <a:cubicBezTo>
                  <a:pt x="152" y="47"/>
                  <a:pt x="122" y="17"/>
                  <a:pt x="84" y="17"/>
                </a:cubicBezTo>
                <a:cubicBezTo>
                  <a:pt x="47" y="17"/>
                  <a:pt x="17" y="47"/>
                  <a:pt x="17" y="84"/>
                </a:cubicBezTo>
                <a:cubicBezTo>
                  <a:pt x="17" y="97"/>
                  <a:pt x="20" y="108"/>
                  <a:pt x="26" y="118"/>
                </a:cubicBezTo>
                <a:cubicBezTo>
                  <a:pt x="23" y="123"/>
                  <a:pt x="19" y="128"/>
                  <a:pt x="15" y="132"/>
                </a:cubicBezTo>
                <a:cubicBezTo>
                  <a:pt x="5" y="119"/>
                  <a:pt x="0" y="102"/>
                  <a:pt x="0" y="84"/>
                </a:cubicBezTo>
                <a:cubicBezTo>
                  <a:pt x="0" y="38"/>
                  <a:pt x="38" y="0"/>
                  <a:pt x="84" y="0"/>
                </a:cubicBezTo>
                <a:close/>
                <a:moveTo>
                  <a:pt x="143" y="145"/>
                </a:moveTo>
                <a:cubicBezTo>
                  <a:pt x="128" y="160"/>
                  <a:pt x="107" y="169"/>
                  <a:pt x="84" y="169"/>
                </a:cubicBezTo>
                <a:cubicBezTo>
                  <a:pt x="62" y="169"/>
                  <a:pt x="41" y="160"/>
                  <a:pt x="26" y="145"/>
                </a:cubicBezTo>
                <a:cubicBezTo>
                  <a:pt x="30" y="141"/>
                  <a:pt x="33" y="137"/>
                  <a:pt x="37" y="132"/>
                </a:cubicBezTo>
                <a:cubicBezTo>
                  <a:pt x="49" y="144"/>
                  <a:pt x="66" y="152"/>
                  <a:pt x="84" y="152"/>
                </a:cubicBezTo>
                <a:cubicBezTo>
                  <a:pt x="103" y="152"/>
                  <a:pt x="120" y="144"/>
                  <a:pt x="132" y="132"/>
                </a:cubicBezTo>
                <a:cubicBezTo>
                  <a:pt x="135" y="137"/>
                  <a:pt x="139" y="141"/>
                  <a:pt x="143" y="145"/>
                </a:cubicBezTo>
                <a:close/>
              </a:path>
            </a:pathLst>
          </a:custGeom>
          <a:gradFill>
            <a:gsLst>
              <a:gs pos="48000">
                <a:srgbClr val="49C1AD"/>
              </a:gs>
              <a:gs pos="0">
                <a:srgbClr val="00B0F0"/>
              </a:gs>
              <a:gs pos="100000">
                <a:srgbClr val="A8CF38"/>
              </a:gs>
            </a:gsLst>
            <a:path path="circle">
              <a:fillToRect l="100000" t="100000"/>
            </a:path>
          </a:gradFill>
          <a:ln w="5" cap="flat">
            <a:noFill/>
            <a:prstDash val="solid"/>
            <a:miter lim="800000"/>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0" name="Freeform 8"/>
          <p:cNvSpPr>
            <a:spLocks noEditPoints="1"/>
          </p:cNvSpPr>
          <p:nvPr/>
        </p:nvSpPr>
        <p:spPr bwMode="auto">
          <a:xfrm>
            <a:off x="4597692" y="2948633"/>
            <a:ext cx="1267754" cy="1267754"/>
          </a:xfrm>
          <a:custGeom>
            <a:avLst/>
            <a:gdLst>
              <a:gd name="T0" fmla="*/ 85 w 169"/>
              <a:gd name="T1" fmla="*/ 0 h 169"/>
              <a:gd name="T2" fmla="*/ 143 w 169"/>
              <a:gd name="T3" fmla="*/ 24 h 169"/>
              <a:gd name="T4" fmla="*/ 132 w 169"/>
              <a:gd name="T5" fmla="*/ 37 h 169"/>
              <a:gd name="T6" fmla="*/ 85 w 169"/>
              <a:gd name="T7" fmla="*/ 17 h 169"/>
              <a:gd name="T8" fmla="*/ 37 w 169"/>
              <a:gd name="T9" fmla="*/ 37 h 169"/>
              <a:gd name="T10" fmla="*/ 26 w 169"/>
              <a:gd name="T11" fmla="*/ 24 h 169"/>
              <a:gd name="T12" fmla="*/ 85 w 169"/>
              <a:gd name="T13" fmla="*/ 0 h 169"/>
              <a:gd name="T14" fmla="*/ 154 w 169"/>
              <a:gd name="T15" fmla="*/ 37 h 169"/>
              <a:gd name="T16" fmla="*/ 169 w 169"/>
              <a:gd name="T17" fmla="*/ 84 h 169"/>
              <a:gd name="T18" fmla="*/ 85 w 169"/>
              <a:gd name="T19" fmla="*/ 169 h 169"/>
              <a:gd name="T20" fmla="*/ 0 w 169"/>
              <a:gd name="T21" fmla="*/ 84 h 169"/>
              <a:gd name="T22" fmla="*/ 15 w 169"/>
              <a:gd name="T23" fmla="*/ 37 h 169"/>
              <a:gd name="T24" fmla="*/ 26 w 169"/>
              <a:gd name="T25" fmla="*/ 51 h 169"/>
              <a:gd name="T26" fmla="*/ 17 w 169"/>
              <a:gd name="T27" fmla="*/ 84 h 169"/>
              <a:gd name="T28" fmla="*/ 85 w 169"/>
              <a:gd name="T29" fmla="*/ 152 h 169"/>
              <a:gd name="T30" fmla="*/ 152 w 169"/>
              <a:gd name="T31" fmla="*/ 84 h 169"/>
              <a:gd name="T32" fmla="*/ 143 w 169"/>
              <a:gd name="T33" fmla="*/ 51 h 169"/>
              <a:gd name="T34" fmla="*/ 154 w 169"/>
              <a:gd name="T35" fmla="*/ 3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169">
                <a:moveTo>
                  <a:pt x="85" y="0"/>
                </a:moveTo>
                <a:cubicBezTo>
                  <a:pt x="107" y="0"/>
                  <a:pt x="128" y="9"/>
                  <a:pt x="143" y="24"/>
                </a:cubicBezTo>
                <a:cubicBezTo>
                  <a:pt x="139" y="28"/>
                  <a:pt x="135" y="32"/>
                  <a:pt x="132" y="37"/>
                </a:cubicBezTo>
                <a:cubicBezTo>
                  <a:pt x="120" y="24"/>
                  <a:pt x="103" y="17"/>
                  <a:pt x="85" y="17"/>
                </a:cubicBezTo>
                <a:cubicBezTo>
                  <a:pt x="66" y="17"/>
                  <a:pt x="49" y="24"/>
                  <a:pt x="37" y="37"/>
                </a:cubicBezTo>
                <a:cubicBezTo>
                  <a:pt x="34" y="32"/>
                  <a:pt x="30" y="28"/>
                  <a:pt x="26" y="24"/>
                </a:cubicBezTo>
                <a:cubicBezTo>
                  <a:pt x="41" y="9"/>
                  <a:pt x="62" y="0"/>
                  <a:pt x="85" y="0"/>
                </a:cubicBezTo>
                <a:close/>
                <a:moveTo>
                  <a:pt x="154" y="37"/>
                </a:moveTo>
                <a:cubicBezTo>
                  <a:pt x="164" y="50"/>
                  <a:pt x="169" y="67"/>
                  <a:pt x="169" y="84"/>
                </a:cubicBezTo>
                <a:cubicBezTo>
                  <a:pt x="169" y="131"/>
                  <a:pt x="131" y="169"/>
                  <a:pt x="85" y="169"/>
                </a:cubicBezTo>
                <a:cubicBezTo>
                  <a:pt x="38" y="169"/>
                  <a:pt x="0" y="131"/>
                  <a:pt x="0" y="84"/>
                </a:cubicBezTo>
                <a:cubicBezTo>
                  <a:pt x="0" y="67"/>
                  <a:pt x="6" y="50"/>
                  <a:pt x="15" y="37"/>
                </a:cubicBezTo>
                <a:cubicBezTo>
                  <a:pt x="19" y="41"/>
                  <a:pt x="23" y="46"/>
                  <a:pt x="26" y="51"/>
                </a:cubicBezTo>
                <a:cubicBezTo>
                  <a:pt x="20" y="61"/>
                  <a:pt x="17" y="72"/>
                  <a:pt x="17" y="84"/>
                </a:cubicBezTo>
                <a:cubicBezTo>
                  <a:pt x="17" y="122"/>
                  <a:pt x="47" y="152"/>
                  <a:pt x="85" y="152"/>
                </a:cubicBezTo>
                <a:cubicBezTo>
                  <a:pt x="122" y="152"/>
                  <a:pt x="152" y="122"/>
                  <a:pt x="152" y="84"/>
                </a:cubicBezTo>
                <a:cubicBezTo>
                  <a:pt x="152" y="72"/>
                  <a:pt x="149" y="61"/>
                  <a:pt x="143" y="51"/>
                </a:cubicBezTo>
                <a:cubicBezTo>
                  <a:pt x="146" y="46"/>
                  <a:pt x="150" y="41"/>
                  <a:pt x="154" y="37"/>
                </a:cubicBezTo>
                <a:close/>
              </a:path>
            </a:pathLst>
          </a:custGeom>
          <a:gradFill>
            <a:gsLst>
              <a:gs pos="48000">
                <a:srgbClr val="49C1AD"/>
              </a:gs>
              <a:gs pos="0">
                <a:srgbClr val="00B0F0"/>
              </a:gs>
              <a:gs pos="100000">
                <a:srgbClr val="A8CF38"/>
              </a:gs>
            </a:gsLst>
            <a:path path="circle">
              <a:fillToRect l="100000" t="100000"/>
            </a:path>
          </a:gradFill>
          <a:ln w="5" cap="flat">
            <a:noFill/>
            <a:prstDash val="solid"/>
            <a:miter lim="800000"/>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1" name="Freeform 9"/>
          <p:cNvSpPr/>
          <p:nvPr/>
        </p:nvSpPr>
        <p:spPr bwMode="auto">
          <a:xfrm>
            <a:off x="5477810" y="2948633"/>
            <a:ext cx="1267754" cy="1267754"/>
          </a:xfrm>
          <a:custGeom>
            <a:avLst/>
            <a:gdLst>
              <a:gd name="T0" fmla="*/ 85 w 169"/>
              <a:gd name="T1" fmla="*/ 0 h 169"/>
              <a:gd name="T2" fmla="*/ 169 w 169"/>
              <a:gd name="T3" fmla="*/ 84 h 169"/>
              <a:gd name="T4" fmla="*/ 85 w 169"/>
              <a:gd name="T5" fmla="*/ 169 h 169"/>
              <a:gd name="T6" fmla="*/ 26 w 169"/>
              <a:gd name="T7" fmla="*/ 145 h 169"/>
              <a:gd name="T8" fmla="*/ 37 w 169"/>
              <a:gd name="T9" fmla="*/ 132 h 169"/>
              <a:gd name="T10" fmla="*/ 85 w 169"/>
              <a:gd name="T11" fmla="*/ 152 h 169"/>
              <a:gd name="T12" fmla="*/ 152 w 169"/>
              <a:gd name="T13" fmla="*/ 84 h 169"/>
              <a:gd name="T14" fmla="*/ 85 w 169"/>
              <a:gd name="T15" fmla="*/ 17 h 169"/>
              <a:gd name="T16" fmla="*/ 17 w 169"/>
              <a:gd name="T17" fmla="*/ 84 h 169"/>
              <a:gd name="T18" fmla="*/ 26 w 169"/>
              <a:gd name="T19" fmla="*/ 118 h 169"/>
              <a:gd name="T20" fmla="*/ 15 w 169"/>
              <a:gd name="T21" fmla="*/ 132 h 169"/>
              <a:gd name="T22" fmla="*/ 0 w 169"/>
              <a:gd name="T23" fmla="*/ 84 h 169"/>
              <a:gd name="T24" fmla="*/ 85 w 169"/>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69">
                <a:moveTo>
                  <a:pt x="85" y="0"/>
                </a:moveTo>
                <a:cubicBezTo>
                  <a:pt x="131" y="0"/>
                  <a:pt x="169" y="38"/>
                  <a:pt x="169" y="84"/>
                </a:cubicBezTo>
                <a:cubicBezTo>
                  <a:pt x="169" y="131"/>
                  <a:pt x="131" y="169"/>
                  <a:pt x="85" y="169"/>
                </a:cubicBezTo>
                <a:cubicBezTo>
                  <a:pt x="62" y="169"/>
                  <a:pt x="41" y="160"/>
                  <a:pt x="26" y="145"/>
                </a:cubicBezTo>
                <a:cubicBezTo>
                  <a:pt x="30" y="141"/>
                  <a:pt x="34" y="137"/>
                  <a:pt x="37" y="132"/>
                </a:cubicBezTo>
                <a:cubicBezTo>
                  <a:pt x="49" y="144"/>
                  <a:pt x="66" y="152"/>
                  <a:pt x="85" y="152"/>
                </a:cubicBezTo>
                <a:cubicBezTo>
                  <a:pt x="122" y="152"/>
                  <a:pt x="152" y="122"/>
                  <a:pt x="152" y="84"/>
                </a:cubicBezTo>
                <a:cubicBezTo>
                  <a:pt x="152" y="47"/>
                  <a:pt x="122" y="17"/>
                  <a:pt x="85" y="17"/>
                </a:cubicBezTo>
                <a:cubicBezTo>
                  <a:pt x="48" y="17"/>
                  <a:pt x="17" y="47"/>
                  <a:pt x="17" y="84"/>
                </a:cubicBezTo>
                <a:cubicBezTo>
                  <a:pt x="17" y="97"/>
                  <a:pt x="21" y="108"/>
                  <a:pt x="26" y="118"/>
                </a:cubicBezTo>
                <a:cubicBezTo>
                  <a:pt x="23" y="123"/>
                  <a:pt x="19" y="128"/>
                  <a:pt x="15" y="132"/>
                </a:cubicBezTo>
                <a:cubicBezTo>
                  <a:pt x="6" y="119"/>
                  <a:pt x="0" y="102"/>
                  <a:pt x="0" y="84"/>
                </a:cubicBezTo>
                <a:cubicBezTo>
                  <a:pt x="0" y="38"/>
                  <a:pt x="38" y="0"/>
                  <a:pt x="85" y="0"/>
                </a:cubicBezTo>
                <a:close/>
              </a:path>
            </a:pathLst>
          </a:custGeom>
          <a:gradFill>
            <a:gsLst>
              <a:gs pos="48000">
                <a:srgbClr val="49C1AD"/>
              </a:gs>
              <a:gs pos="0">
                <a:srgbClr val="00B0F0"/>
              </a:gs>
              <a:gs pos="100000">
                <a:srgbClr val="A8CF38"/>
              </a:gs>
            </a:gsLst>
            <a:path path="circle">
              <a:fillToRect l="100000" t="100000"/>
            </a:path>
          </a:gradFill>
          <a:ln w="5" cap="flat">
            <a:noFill/>
            <a:prstDash val="solid"/>
            <a:miter lim="800000"/>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2" name="Freeform 10"/>
          <p:cNvSpPr/>
          <p:nvPr/>
        </p:nvSpPr>
        <p:spPr bwMode="auto">
          <a:xfrm>
            <a:off x="2618474" y="2012735"/>
            <a:ext cx="638643" cy="792917"/>
          </a:xfrm>
          <a:custGeom>
            <a:avLst/>
            <a:gdLst>
              <a:gd name="T0" fmla="*/ 201 w 201"/>
              <a:gd name="T1" fmla="*/ 88 h 88"/>
              <a:gd name="T2" fmla="*/ 201 w 201"/>
              <a:gd name="T3" fmla="*/ 0 h 88"/>
              <a:gd name="T4" fmla="*/ 0 w 201"/>
              <a:gd name="T5" fmla="*/ 0 h 88"/>
            </a:gdLst>
            <a:ahLst/>
            <a:cxnLst>
              <a:cxn ang="0">
                <a:pos x="T0" y="T1"/>
              </a:cxn>
              <a:cxn ang="0">
                <a:pos x="T2" y="T3"/>
              </a:cxn>
              <a:cxn ang="0">
                <a:pos x="T4" y="T5"/>
              </a:cxn>
            </a:cxnLst>
            <a:rect l="0" t="0" r="r" b="b"/>
            <a:pathLst>
              <a:path w="201" h="88">
                <a:moveTo>
                  <a:pt x="201" y="88"/>
                </a:moveTo>
                <a:lnTo>
                  <a:pt x="201" y="0"/>
                </a:lnTo>
                <a:lnTo>
                  <a:pt x="0" y="0"/>
                </a:lnTo>
              </a:path>
            </a:pathLst>
          </a:custGeom>
          <a:noFill/>
          <a:ln w="12700" cap="flat">
            <a:solidFill>
              <a:schemeClr val="bg1">
                <a:lumMod val="50000"/>
              </a:schemeClr>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3" name="Freeform 11"/>
          <p:cNvSpPr/>
          <p:nvPr/>
        </p:nvSpPr>
        <p:spPr bwMode="auto">
          <a:xfrm>
            <a:off x="2154584" y="1863401"/>
            <a:ext cx="336796" cy="298669"/>
          </a:xfrm>
          <a:custGeom>
            <a:avLst/>
            <a:gdLst>
              <a:gd name="T0" fmla="*/ 7 w 45"/>
              <a:gd name="T1" fmla="*/ 0 h 40"/>
              <a:gd name="T2" fmla="*/ 39 w 45"/>
              <a:gd name="T3" fmla="*/ 0 h 40"/>
              <a:gd name="T4" fmla="*/ 45 w 45"/>
              <a:gd name="T5" fmla="*/ 7 h 40"/>
              <a:gd name="T6" fmla="*/ 45 w 45"/>
              <a:gd name="T7" fmla="*/ 33 h 40"/>
              <a:gd name="T8" fmla="*/ 39 w 45"/>
              <a:gd name="T9" fmla="*/ 40 h 40"/>
              <a:gd name="T10" fmla="*/ 7 w 45"/>
              <a:gd name="T11" fmla="*/ 40 h 40"/>
              <a:gd name="T12" fmla="*/ 0 w 45"/>
              <a:gd name="T13" fmla="*/ 33 h 40"/>
              <a:gd name="T14" fmla="*/ 0 w 45"/>
              <a:gd name="T15" fmla="*/ 7 h 40"/>
              <a:gd name="T16" fmla="*/ 7 w 4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0">
                <a:moveTo>
                  <a:pt x="7" y="0"/>
                </a:moveTo>
                <a:cubicBezTo>
                  <a:pt x="39" y="0"/>
                  <a:pt x="39" y="0"/>
                  <a:pt x="39" y="0"/>
                </a:cubicBezTo>
                <a:cubicBezTo>
                  <a:pt x="42" y="0"/>
                  <a:pt x="45" y="3"/>
                  <a:pt x="45" y="7"/>
                </a:cubicBezTo>
                <a:cubicBezTo>
                  <a:pt x="45" y="33"/>
                  <a:pt x="45" y="33"/>
                  <a:pt x="45" y="33"/>
                </a:cubicBezTo>
                <a:cubicBezTo>
                  <a:pt x="45" y="37"/>
                  <a:pt x="42" y="40"/>
                  <a:pt x="39" y="40"/>
                </a:cubicBezTo>
                <a:cubicBezTo>
                  <a:pt x="7" y="40"/>
                  <a:pt x="7" y="40"/>
                  <a:pt x="7" y="40"/>
                </a:cubicBezTo>
                <a:cubicBezTo>
                  <a:pt x="3" y="40"/>
                  <a:pt x="0" y="37"/>
                  <a:pt x="0" y="33"/>
                </a:cubicBezTo>
                <a:cubicBezTo>
                  <a:pt x="0" y="7"/>
                  <a:pt x="0" y="7"/>
                  <a:pt x="0" y="7"/>
                </a:cubicBezTo>
                <a:cubicBezTo>
                  <a:pt x="0" y="3"/>
                  <a:pt x="3" y="0"/>
                  <a:pt x="7" y="0"/>
                </a:cubicBezTo>
                <a:close/>
              </a:path>
            </a:pathLst>
          </a:custGeom>
          <a:solidFill>
            <a:srgbClr val="00B0F0"/>
          </a:solidFill>
          <a:ln w="5" cap="flat">
            <a:noFill/>
            <a:prstDash val="solid"/>
            <a:miter lim="800000"/>
          </a:ln>
        </p:spPr>
        <p:txBody>
          <a:bodyPr vert="horz" wrap="square" lIns="68590" tIns="34295" rIns="68590" bIns="34295" numCol="1" anchor="ctr" anchorCtr="0" compatLnSpc="1"/>
          <a:lstStyle/>
          <a:p>
            <a:pPr algn="ctr"/>
            <a:endParaRPr lang="zh-CN" altLang="en-US" sz="1200" dirty="0">
              <a:solidFill>
                <a:schemeClr val="bg1"/>
              </a:solidFill>
              <a:latin typeface="黑体" panose="02010609060101010101" pitchFamily="49" charset="-122"/>
              <a:ea typeface="黑体" panose="02010609060101010101" pitchFamily="49" charset="-122"/>
            </a:endParaRPr>
          </a:p>
        </p:txBody>
      </p:sp>
      <p:sp>
        <p:nvSpPr>
          <p:cNvPr id="14" name="Freeform 12"/>
          <p:cNvSpPr/>
          <p:nvPr/>
        </p:nvSpPr>
        <p:spPr bwMode="auto">
          <a:xfrm>
            <a:off x="5884767" y="1782341"/>
            <a:ext cx="635465" cy="1023311"/>
          </a:xfrm>
          <a:custGeom>
            <a:avLst/>
            <a:gdLst>
              <a:gd name="T0" fmla="*/ 0 w 200"/>
              <a:gd name="T1" fmla="*/ 88 h 88"/>
              <a:gd name="T2" fmla="*/ 0 w 200"/>
              <a:gd name="T3" fmla="*/ 0 h 88"/>
              <a:gd name="T4" fmla="*/ 200 w 200"/>
              <a:gd name="T5" fmla="*/ 0 h 88"/>
            </a:gdLst>
            <a:ahLst/>
            <a:cxnLst>
              <a:cxn ang="0">
                <a:pos x="T0" y="T1"/>
              </a:cxn>
              <a:cxn ang="0">
                <a:pos x="T2" y="T3"/>
              </a:cxn>
              <a:cxn ang="0">
                <a:pos x="T4" y="T5"/>
              </a:cxn>
            </a:cxnLst>
            <a:rect l="0" t="0" r="r" b="b"/>
            <a:pathLst>
              <a:path w="200" h="88">
                <a:moveTo>
                  <a:pt x="0" y="88"/>
                </a:moveTo>
                <a:lnTo>
                  <a:pt x="0" y="0"/>
                </a:lnTo>
                <a:lnTo>
                  <a:pt x="200" y="0"/>
                </a:lnTo>
              </a:path>
            </a:pathLst>
          </a:custGeom>
          <a:noFill/>
          <a:ln w="12700" cap="flat">
            <a:solidFill>
              <a:schemeClr val="bg1">
                <a:lumMod val="50000"/>
              </a:schemeClr>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5" name="Freeform 13"/>
          <p:cNvSpPr/>
          <p:nvPr/>
        </p:nvSpPr>
        <p:spPr bwMode="auto">
          <a:xfrm>
            <a:off x="6640970" y="1634133"/>
            <a:ext cx="346330" cy="298669"/>
          </a:xfrm>
          <a:custGeom>
            <a:avLst/>
            <a:gdLst>
              <a:gd name="T0" fmla="*/ 39 w 46"/>
              <a:gd name="T1" fmla="*/ 0 h 40"/>
              <a:gd name="T2" fmla="*/ 7 w 46"/>
              <a:gd name="T3" fmla="*/ 0 h 40"/>
              <a:gd name="T4" fmla="*/ 0 w 46"/>
              <a:gd name="T5" fmla="*/ 7 h 40"/>
              <a:gd name="T6" fmla="*/ 0 w 46"/>
              <a:gd name="T7" fmla="*/ 33 h 40"/>
              <a:gd name="T8" fmla="*/ 7 w 46"/>
              <a:gd name="T9" fmla="*/ 40 h 40"/>
              <a:gd name="T10" fmla="*/ 39 w 46"/>
              <a:gd name="T11" fmla="*/ 40 h 40"/>
              <a:gd name="T12" fmla="*/ 46 w 46"/>
              <a:gd name="T13" fmla="*/ 33 h 40"/>
              <a:gd name="T14" fmla="*/ 46 w 46"/>
              <a:gd name="T15" fmla="*/ 7 h 40"/>
              <a:gd name="T16" fmla="*/ 39 w 4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0">
                <a:moveTo>
                  <a:pt x="39" y="0"/>
                </a:moveTo>
                <a:cubicBezTo>
                  <a:pt x="7" y="0"/>
                  <a:pt x="7" y="0"/>
                  <a:pt x="7" y="0"/>
                </a:cubicBezTo>
                <a:cubicBezTo>
                  <a:pt x="3" y="0"/>
                  <a:pt x="0" y="3"/>
                  <a:pt x="0" y="7"/>
                </a:cubicBezTo>
                <a:cubicBezTo>
                  <a:pt x="0" y="33"/>
                  <a:pt x="0" y="33"/>
                  <a:pt x="0" y="33"/>
                </a:cubicBezTo>
                <a:cubicBezTo>
                  <a:pt x="0" y="37"/>
                  <a:pt x="3" y="40"/>
                  <a:pt x="7" y="40"/>
                </a:cubicBezTo>
                <a:cubicBezTo>
                  <a:pt x="39" y="40"/>
                  <a:pt x="39" y="40"/>
                  <a:pt x="39" y="40"/>
                </a:cubicBezTo>
                <a:cubicBezTo>
                  <a:pt x="43" y="40"/>
                  <a:pt x="46" y="37"/>
                  <a:pt x="46" y="33"/>
                </a:cubicBezTo>
                <a:cubicBezTo>
                  <a:pt x="46" y="7"/>
                  <a:pt x="46" y="7"/>
                  <a:pt x="46" y="7"/>
                </a:cubicBezTo>
                <a:cubicBezTo>
                  <a:pt x="46" y="3"/>
                  <a:pt x="43" y="0"/>
                  <a:pt x="39" y="0"/>
                </a:cubicBezTo>
                <a:close/>
              </a:path>
            </a:pathLst>
          </a:custGeom>
          <a:solidFill>
            <a:srgbClr val="0070C0"/>
          </a:solidFill>
          <a:ln w="5" cap="flat">
            <a:noFill/>
            <a:prstDash val="solid"/>
            <a:miter lim="800000"/>
          </a:ln>
        </p:spPr>
        <p:txBody>
          <a:bodyPr vert="horz" wrap="square" lIns="68590" tIns="34295" rIns="68590" bIns="34295" numCol="1" anchor="ctr" anchorCtr="0" compatLnSpc="1"/>
          <a:lstStyle/>
          <a:p>
            <a:pPr algn="ctr"/>
            <a:endParaRPr lang="zh-CN" altLang="en-US" sz="1200" dirty="0">
              <a:solidFill>
                <a:schemeClr val="bg1"/>
              </a:solidFill>
              <a:latin typeface="黑体" panose="02010609060101010101" pitchFamily="49" charset="-122"/>
              <a:ea typeface="黑体" panose="02010609060101010101" pitchFamily="49" charset="-122"/>
            </a:endParaRPr>
          </a:p>
        </p:txBody>
      </p:sp>
      <p:sp>
        <p:nvSpPr>
          <p:cNvPr id="16" name="Freeform 14"/>
          <p:cNvSpPr/>
          <p:nvPr/>
        </p:nvSpPr>
        <p:spPr bwMode="auto">
          <a:xfrm>
            <a:off x="3511304" y="4311705"/>
            <a:ext cx="638643" cy="1009218"/>
          </a:xfrm>
          <a:custGeom>
            <a:avLst/>
            <a:gdLst>
              <a:gd name="T0" fmla="*/ 201 w 201"/>
              <a:gd name="T1" fmla="*/ 0 h 90"/>
              <a:gd name="T2" fmla="*/ 201 w 201"/>
              <a:gd name="T3" fmla="*/ 90 h 90"/>
              <a:gd name="T4" fmla="*/ 0 w 201"/>
              <a:gd name="T5" fmla="*/ 90 h 90"/>
            </a:gdLst>
            <a:ahLst/>
            <a:cxnLst>
              <a:cxn ang="0">
                <a:pos x="T0" y="T1"/>
              </a:cxn>
              <a:cxn ang="0">
                <a:pos x="T2" y="T3"/>
              </a:cxn>
              <a:cxn ang="0">
                <a:pos x="T4" y="T5"/>
              </a:cxn>
            </a:cxnLst>
            <a:rect l="0" t="0" r="r" b="b"/>
            <a:pathLst>
              <a:path w="201" h="90">
                <a:moveTo>
                  <a:pt x="201" y="0"/>
                </a:moveTo>
                <a:lnTo>
                  <a:pt x="201" y="90"/>
                </a:lnTo>
                <a:lnTo>
                  <a:pt x="0" y="90"/>
                </a:lnTo>
              </a:path>
            </a:pathLst>
          </a:custGeom>
          <a:noFill/>
          <a:ln w="12700" cap="flat">
            <a:solidFill>
              <a:schemeClr val="bg1">
                <a:lumMod val="50000"/>
              </a:schemeClr>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7" name="Freeform 15"/>
          <p:cNvSpPr/>
          <p:nvPr/>
        </p:nvSpPr>
        <p:spPr bwMode="auto">
          <a:xfrm>
            <a:off x="3041060" y="5174766"/>
            <a:ext cx="343151" cy="292314"/>
          </a:xfrm>
          <a:custGeom>
            <a:avLst/>
            <a:gdLst>
              <a:gd name="T0" fmla="*/ 7 w 46"/>
              <a:gd name="T1" fmla="*/ 39 h 39"/>
              <a:gd name="T2" fmla="*/ 39 w 46"/>
              <a:gd name="T3" fmla="*/ 39 h 39"/>
              <a:gd name="T4" fmla="*/ 46 w 46"/>
              <a:gd name="T5" fmla="*/ 32 h 39"/>
              <a:gd name="T6" fmla="*/ 46 w 46"/>
              <a:gd name="T7" fmla="*/ 7 h 39"/>
              <a:gd name="T8" fmla="*/ 39 w 46"/>
              <a:gd name="T9" fmla="*/ 0 h 39"/>
              <a:gd name="T10" fmla="*/ 7 w 46"/>
              <a:gd name="T11" fmla="*/ 0 h 39"/>
              <a:gd name="T12" fmla="*/ 0 w 46"/>
              <a:gd name="T13" fmla="*/ 7 h 39"/>
              <a:gd name="T14" fmla="*/ 0 w 46"/>
              <a:gd name="T15" fmla="*/ 32 h 39"/>
              <a:gd name="T16" fmla="*/ 7 w 4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9">
                <a:moveTo>
                  <a:pt x="7" y="39"/>
                </a:moveTo>
                <a:cubicBezTo>
                  <a:pt x="39" y="39"/>
                  <a:pt x="39" y="39"/>
                  <a:pt x="39" y="39"/>
                </a:cubicBezTo>
                <a:cubicBezTo>
                  <a:pt x="43" y="39"/>
                  <a:pt x="46" y="36"/>
                  <a:pt x="46" y="32"/>
                </a:cubicBezTo>
                <a:cubicBezTo>
                  <a:pt x="46" y="7"/>
                  <a:pt x="46" y="7"/>
                  <a:pt x="46" y="7"/>
                </a:cubicBezTo>
                <a:cubicBezTo>
                  <a:pt x="46" y="3"/>
                  <a:pt x="43" y="0"/>
                  <a:pt x="39" y="0"/>
                </a:cubicBezTo>
                <a:cubicBezTo>
                  <a:pt x="7" y="0"/>
                  <a:pt x="7" y="0"/>
                  <a:pt x="7" y="0"/>
                </a:cubicBezTo>
                <a:cubicBezTo>
                  <a:pt x="3" y="0"/>
                  <a:pt x="0" y="3"/>
                  <a:pt x="0" y="7"/>
                </a:cubicBezTo>
                <a:cubicBezTo>
                  <a:pt x="0" y="32"/>
                  <a:pt x="0" y="32"/>
                  <a:pt x="0" y="32"/>
                </a:cubicBezTo>
                <a:cubicBezTo>
                  <a:pt x="0" y="36"/>
                  <a:pt x="3" y="39"/>
                  <a:pt x="7" y="39"/>
                </a:cubicBezTo>
                <a:close/>
              </a:path>
            </a:pathLst>
          </a:custGeom>
          <a:solidFill>
            <a:srgbClr val="92D050"/>
          </a:solidFill>
          <a:ln w="5" cap="flat">
            <a:noFill/>
            <a:prstDash val="solid"/>
            <a:miter lim="800000"/>
          </a:ln>
        </p:spPr>
        <p:txBody>
          <a:bodyPr vert="horz" wrap="square" lIns="68590" tIns="34295" rIns="68590" bIns="34295" numCol="1" anchor="ctr" anchorCtr="0" compatLnSpc="1"/>
          <a:lstStyle/>
          <a:p>
            <a:pPr algn="ctr"/>
            <a:endParaRPr lang="zh-CN" altLang="en-US" sz="1200" dirty="0">
              <a:solidFill>
                <a:schemeClr val="bg1"/>
              </a:solidFill>
              <a:latin typeface="黑体" panose="02010609060101010101" pitchFamily="49" charset="-122"/>
              <a:ea typeface="黑体" panose="02010609060101010101" pitchFamily="49" charset="-122"/>
            </a:endParaRPr>
          </a:p>
        </p:txBody>
      </p:sp>
      <p:sp>
        <p:nvSpPr>
          <p:cNvPr id="18" name="Freeform 16"/>
          <p:cNvSpPr/>
          <p:nvPr/>
        </p:nvSpPr>
        <p:spPr bwMode="auto">
          <a:xfrm>
            <a:off x="4998293" y="4311706"/>
            <a:ext cx="638643" cy="569254"/>
          </a:xfrm>
          <a:custGeom>
            <a:avLst/>
            <a:gdLst>
              <a:gd name="T0" fmla="*/ 0 w 201"/>
              <a:gd name="T1" fmla="*/ 0 h 90"/>
              <a:gd name="T2" fmla="*/ 0 w 201"/>
              <a:gd name="T3" fmla="*/ 90 h 90"/>
              <a:gd name="T4" fmla="*/ 201 w 201"/>
              <a:gd name="T5" fmla="*/ 90 h 90"/>
            </a:gdLst>
            <a:ahLst/>
            <a:cxnLst>
              <a:cxn ang="0">
                <a:pos x="T0" y="T1"/>
              </a:cxn>
              <a:cxn ang="0">
                <a:pos x="T2" y="T3"/>
              </a:cxn>
              <a:cxn ang="0">
                <a:pos x="T4" y="T5"/>
              </a:cxn>
            </a:cxnLst>
            <a:rect l="0" t="0" r="r" b="b"/>
            <a:pathLst>
              <a:path w="201" h="90">
                <a:moveTo>
                  <a:pt x="0" y="0"/>
                </a:moveTo>
                <a:lnTo>
                  <a:pt x="0" y="90"/>
                </a:lnTo>
                <a:lnTo>
                  <a:pt x="201" y="90"/>
                </a:lnTo>
              </a:path>
            </a:pathLst>
          </a:custGeom>
          <a:noFill/>
          <a:ln w="12700" cap="flat">
            <a:solidFill>
              <a:schemeClr val="bg1">
                <a:lumMod val="50000"/>
              </a:schemeClr>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19" name="Freeform 17"/>
          <p:cNvSpPr/>
          <p:nvPr/>
        </p:nvSpPr>
        <p:spPr bwMode="auto">
          <a:xfrm>
            <a:off x="5764028" y="4699931"/>
            <a:ext cx="346330" cy="292314"/>
          </a:xfrm>
          <a:custGeom>
            <a:avLst/>
            <a:gdLst>
              <a:gd name="T0" fmla="*/ 39 w 46"/>
              <a:gd name="T1" fmla="*/ 39 h 39"/>
              <a:gd name="T2" fmla="*/ 7 w 46"/>
              <a:gd name="T3" fmla="*/ 39 h 39"/>
              <a:gd name="T4" fmla="*/ 0 w 46"/>
              <a:gd name="T5" fmla="*/ 32 h 39"/>
              <a:gd name="T6" fmla="*/ 0 w 46"/>
              <a:gd name="T7" fmla="*/ 7 h 39"/>
              <a:gd name="T8" fmla="*/ 7 w 46"/>
              <a:gd name="T9" fmla="*/ 0 h 39"/>
              <a:gd name="T10" fmla="*/ 39 w 46"/>
              <a:gd name="T11" fmla="*/ 0 h 39"/>
              <a:gd name="T12" fmla="*/ 46 w 46"/>
              <a:gd name="T13" fmla="*/ 7 h 39"/>
              <a:gd name="T14" fmla="*/ 46 w 46"/>
              <a:gd name="T15" fmla="*/ 32 h 39"/>
              <a:gd name="T16" fmla="*/ 39 w 4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9">
                <a:moveTo>
                  <a:pt x="39" y="39"/>
                </a:moveTo>
                <a:cubicBezTo>
                  <a:pt x="7" y="39"/>
                  <a:pt x="7" y="39"/>
                  <a:pt x="7" y="39"/>
                </a:cubicBezTo>
                <a:cubicBezTo>
                  <a:pt x="3" y="39"/>
                  <a:pt x="0" y="36"/>
                  <a:pt x="0" y="32"/>
                </a:cubicBezTo>
                <a:cubicBezTo>
                  <a:pt x="0" y="7"/>
                  <a:pt x="0" y="7"/>
                  <a:pt x="0" y="7"/>
                </a:cubicBezTo>
                <a:cubicBezTo>
                  <a:pt x="0" y="3"/>
                  <a:pt x="3" y="0"/>
                  <a:pt x="7" y="0"/>
                </a:cubicBezTo>
                <a:cubicBezTo>
                  <a:pt x="39" y="0"/>
                  <a:pt x="39" y="0"/>
                  <a:pt x="39" y="0"/>
                </a:cubicBezTo>
                <a:cubicBezTo>
                  <a:pt x="43" y="0"/>
                  <a:pt x="46" y="3"/>
                  <a:pt x="46" y="7"/>
                </a:cubicBezTo>
                <a:cubicBezTo>
                  <a:pt x="46" y="32"/>
                  <a:pt x="46" y="32"/>
                  <a:pt x="46" y="32"/>
                </a:cubicBezTo>
                <a:cubicBezTo>
                  <a:pt x="46" y="36"/>
                  <a:pt x="43" y="39"/>
                  <a:pt x="39" y="39"/>
                </a:cubicBezTo>
                <a:close/>
              </a:path>
            </a:pathLst>
          </a:custGeom>
          <a:solidFill>
            <a:srgbClr val="43C7A1"/>
          </a:solidFill>
          <a:ln w="5" cap="flat">
            <a:noFill/>
            <a:prstDash val="solid"/>
            <a:miter lim="800000"/>
          </a:ln>
        </p:spPr>
        <p:txBody>
          <a:bodyPr vert="horz" wrap="square" lIns="68590" tIns="34295" rIns="68590" bIns="34295" numCol="1" anchor="ctr" anchorCtr="0" compatLnSpc="1"/>
          <a:lstStyle/>
          <a:p>
            <a:pPr algn="ctr"/>
            <a:endParaRPr lang="zh-CN" altLang="en-US" sz="1200" dirty="0">
              <a:solidFill>
                <a:schemeClr val="bg1"/>
              </a:solidFill>
              <a:latin typeface="黑体" panose="02010609060101010101" pitchFamily="49" charset="-122"/>
              <a:ea typeface="黑体" panose="02010609060101010101" pitchFamily="49" charset="-122"/>
            </a:endParaRPr>
          </a:p>
        </p:txBody>
      </p:sp>
      <p:sp>
        <p:nvSpPr>
          <p:cNvPr id="20" name="Freeform 20"/>
          <p:cNvSpPr>
            <a:spLocks noEditPoints="1"/>
          </p:cNvSpPr>
          <p:nvPr/>
        </p:nvSpPr>
        <p:spPr bwMode="auto">
          <a:xfrm>
            <a:off x="5118280" y="3414108"/>
            <a:ext cx="226578" cy="336805"/>
          </a:xfrm>
          <a:custGeom>
            <a:avLst/>
            <a:gdLst>
              <a:gd name="T0" fmla="*/ 63 w 94"/>
              <a:gd name="T1" fmla="*/ 23 h 140"/>
              <a:gd name="T2" fmla="*/ 58 w 94"/>
              <a:gd name="T3" fmla="*/ 12 h 140"/>
              <a:gd name="T4" fmla="*/ 47 w 94"/>
              <a:gd name="T5" fmla="*/ 0 h 140"/>
              <a:gd name="T6" fmla="*/ 36 w 94"/>
              <a:gd name="T7" fmla="*/ 12 h 140"/>
              <a:gd name="T8" fmla="*/ 32 w 94"/>
              <a:gd name="T9" fmla="*/ 23 h 140"/>
              <a:gd name="T10" fmla="*/ 0 w 94"/>
              <a:gd name="T11" fmla="*/ 30 h 140"/>
              <a:gd name="T12" fmla="*/ 8 w 94"/>
              <a:gd name="T13" fmla="*/ 140 h 140"/>
              <a:gd name="T14" fmla="*/ 94 w 94"/>
              <a:gd name="T15" fmla="*/ 132 h 140"/>
              <a:gd name="T16" fmla="*/ 86 w 94"/>
              <a:gd name="T17" fmla="*/ 23 h 140"/>
              <a:gd name="T18" fmla="*/ 56 w 94"/>
              <a:gd name="T19" fmla="*/ 11 h 140"/>
              <a:gd name="T20" fmla="*/ 38 w 94"/>
              <a:gd name="T21" fmla="*/ 11 h 140"/>
              <a:gd name="T22" fmla="*/ 83 w 94"/>
              <a:gd name="T23" fmla="*/ 124 h 140"/>
              <a:gd name="T24" fmla="*/ 11 w 94"/>
              <a:gd name="T25" fmla="*/ 29 h 140"/>
              <a:gd name="T26" fmla="*/ 22 w 94"/>
              <a:gd name="T27" fmla="*/ 35 h 140"/>
              <a:gd name="T28" fmla="*/ 70 w 94"/>
              <a:gd name="T29" fmla="*/ 29 h 140"/>
              <a:gd name="T30" fmla="*/ 83 w 94"/>
              <a:gd name="T31" fmla="*/ 124 h 140"/>
              <a:gd name="T32" fmla="*/ 54 w 94"/>
              <a:gd name="T33" fmla="*/ 11 h 140"/>
              <a:gd name="T34" fmla="*/ 40 w 94"/>
              <a:gd name="T35" fmla="*/ 11 h 140"/>
              <a:gd name="T36" fmla="*/ 47 w 94"/>
              <a:gd name="T37" fmla="*/ 6 h 140"/>
              <a:gd name="T38" fmla="*/ 47 w 94"/>
              <a:gd name="T39" fmla="*/ 16 h 140"/>
              <a:gd name="T40" fmla="*/ 47 w 94"/>
              <a:gd name="T41" fmla="*/ 6 h 140"/>
              <a:gd name="T42" fmla="*/ 37 w 94"/>
              <a:gd name="T43" fmla="*/ 88 h 140"/>
              <a:gd name="T44" fmla="*/ 25 w 94"/>
              <a:gd name="T45" fmla="*/ 102 h 140"/>
              <a:gd name="T46" fmla="*/ 18 w 94"/>
              <a:gd name="T47" fmla="*/ 94 h 140"/>
              <a:gd name="T48" fmla="*/ 25 w 94"/>
              <a:gd name="T49" fmla="*/ 95 h 140"/>
              <a:gd name="T50" fmla="*/ 35 w 94"/>
              <a:gd name="T51" fmla="*/ 67 h 140"/>
              <a:gd name="T52" fmla="*/ 26 w 94"/>
              <a:gd name="T53" fmla="*/ 81 h 140"/>
              <a:gd name="T54" fmla="*/ 24 w 94"/>
              <a:gd name="T55" fmla="*/ 81 h 140"/>
              <a:gd name="T56" fmla="*/ 20 w 94"/>
              <a:gd name="T57" fmla="*/ 72 h 140"/>
              <a:gd name="T58" fmla="*/ 35 w 94"/>
              <a:gd name="T59" fmla="*/ 67 h 140"/>
              <a:gd name="T60" fmla="*/ 37 w 94"/>
              <a:gd name="T61" fmla="*/ 50 h 140"/>
              <a:gd name="T62" fmla="*/ 25 w 94"/>
              <a:gd name="T63" fmla="*/ 63 h 140"/>
              <a:gd name="T64" fmla="*/ 18 w 94"/>
              <a:gd name="T65" fmla="*/ 55 h 140"/>
              <a:gd name="T66" fmla="*/ 25 w 94"/>
              <a:gd name="T6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40">
                <a:moveTo>
                  <a:pt x="86" y="23"/>
                </a:moveTo>
                <a:cubicBezTo>
                  <a:pt x="63" y="23"/>
                  <a:pt x="63" y="23"/>
                  <a:pt x="63" y="23"/>
                </a:cubicBezTo>
                <a:cubicBezTo>
                  <a:pt x="58" y="19"/>
                  <a:pt x="58" y="12"/>
                  <a:pt x="58" y="12"/>
                </a:cubicBezTo>
                <a:cubicBezTo>
                  <a:pt x="58" y="12"/>
                  <a:pt x="58" y="12"/>
                  <a:pt x="58" y="12"/>
                </a:cubicBezTo>
                <a:cubicBezTo>
                  <a:pt x="58" y="12"/>
                  <a:pt x="58" y="11"/>
                  <a:pt x="58" y="11"/>
                </a:cubicBezTo>
                <a:cubicBezTo>
                  <a:pt x="58" y="5"/>
                  <a:pt x="53" y="0"/>
                  <a:pt x="47" y="0"/>
                </a:cubicBezTo>
                <a:cubicBezTo>
                  <a:pt x="41" y="0"/>
                  <a:pt x="36" y="5"/>
                  <a:pt x="36" y="11"/>
                </a:cubicBezTo>
                <a:cubicBezTo>
                  <a:pt x="36" y="11"/>
                  <a:pt x="36" y="12"/>
                  <a:pt x="36" y="12"/>
                </a:cubicBezTo>
                <a:cubicBezTo>
                  <a:pt x="36" y="12"/>
                  <a:pt x="36" y="12"/>
                  <a:pt x="36" y="12"/>
                </a:cubicBezTo>
                <a:cubicBezTo>
                  <a:pt x="36" y="12"/>
                  <a:pt x="37" y="19"/>
                  <a:pt x="32" y="23"/>
                </a:cubicBezTo>
                <a:cubicBezTo>
                  <a:pt x="8" y="23"/>
                  <a:pt x="8" y="23"/>
                  <a:pt x="8" y="23"/>
                </a:cubicBezTo>
                <a:cubicBezTo>
                  <a:pt x="4" y="23"/>
                  <a:pt x="0" y="26"/>
                  <a:pt x="0" y="30"/>
                </a:cubicBezTo>
                <a:cubicBezTo>
                  <a:pt x="0" y="132"/>
                  <a:pt x="0" y="132"/>
                  <a:pt x="0" y="132"/>
                </a:cubicBezTo>
                <a:cubicBezTo>
                  <a:pt x="0" y="137"/>
                  <a:pt x="4" y="140"/>
                  <a:pt x="8" y="140"/>
                </a:cubicBezTo>
                <a:cubicBezTo>
                  <a:pt x="86" y="140"/>
                  <a:pt x="86" y="140"/>
                  <a:pt x="86" y="140"/>
                </a:cubicBezTo>
                <a:cubicBezTo>
                  <a:pt x="91" y="140"/>
                  <a:pt x="94" y="137"/>
                  <a:pt x="94" y="132"/>
                </a:cubicBezTo>
                <a:cubicBezTo>
                  <a:pt x="94" y="30"/>
                  <a:pt x="94" y="30"/>
                  <a:pt x="94" y="30"/>
                </a:cubicBezTo>
                <a:cubicBezTo>
                  <a:pt x="94" y="26"/>
                  <a:pt x="91" y="23"/>
                  <a:pt x="86" y="23"/>
                </a:cubicBezTo>
                <a:close/>
                <a:moveTo>
                  <a:pt x="47" y="2"/>
                </a:moveTo>
                <a:cubicBezTo>
                  <a:pt x="52" y="2"/>
                  <a:pt x="56" y="6"/>
                  <a:pt x="56" y="11"/>
                </a:cubicBezTo>
                <a:cubicBezTo>
                  <a:pt x="56" y="16"/>
                  <a:pt x="52" y="20"/>
                  <a:pt x="47" y="20"/>
                </a:cubicBezTo>
                <a:cubicBezTo>
                  <a:pt x="42" y="20"/>
                  <a:pt x="38" y="16"/>
                  <a:pt x="38" y="11"/>
                </a:cubicBezTo>
                <a:cubicBezTo>
                  <a:pt x="38" y="6"/>
                  <a:pt x="42" y="2"/>
                  <a:pt x="47" y="2"/>
                </a:cubicBezTo>
                <a:close/>
                <a:moveTo>
                  <a:pt x="83" y="124"/>
                </a:moveTo>
                <a:cubicBezTo>
                  <a:pt x="11" y="124"/>
                  <a:pt x="11" y="124"/>
                  <a:pt x="11" y="124"/>
                </a:cubicBezTo>
                <a:cubicBezTo>
                  <a:pt x="11" y="29"/>
                  <a:pt x="11" y="29"/>
                  <a:pt x="11" y="29"/>
                </a:cubicBezTo>
                <a:cubicBezTo>
                  <a:pt x="24" y="29"/>
                  <a:pt x="24" y="29"/>
                  <a:pt x="24" y="29"/>
                </a:cubicBezTo>
                <a:cubicBezTo>
                  <a:pt x="22" y="35"/>
                  <a:pt x="22" y="35"/>
                  <a:pt x="22" y="35"/>
                </a:cubicBezTo>
                <a:cubicBezTo>
                  <a:pt x="72" y="35"/>
                  <a:pt x="72" y="35"/>
                  <a:pt x="72" y="35"/>
                </a:cubicBezTo>
                <a:cubicBezTo>
                  <a:pt x="70" y="29"/>
                  <a:pt x="70" y="29"/>
                  <a:pt x="70" y="29"/>
                </a:cubicBezTo>
                <a:cubicBezTo>
                  <a:pt x="83" y="29"/>
                  <a:pt x="83" y="29"/>
                  <a:pt x="83" y="29"/>
                </a:cubicBezTo>
                <a:lnTo>
                  <a:pt x="83" y="124"/>
                </a:lnTo>
                <a:close/>
                <a:moveTo>
                  <a:pt x="47" y="18"/>
                </a:moveTo>
                <a:cubicBezTo>
                  <a:pt x="51" y="18"/>
                  <a:pt x="54" y="15"/>
                  <a:pt x="54" y="11"/>
                </a:cubicBezTo>
                <a:cubicBezTo>
                  <a:pt x="54" y="7"/>
                  <a:pt x="51" y="4"/>
                  <a:pt x="47" y="4"/>
                </a:cubicBezTo>
                <a:cubicBezTo>
                  <a:pt x="43" y="4"/>
                  <a:pt x="40" y="7"/>
                  <a:pt x="40" y="11"/>
                </a:cubicBezTo>
                <a:cubicBezTo>
                  <a:pt x="40" y="15"/>
                  <a:pt x="43" y="18"/>
                  <a:pt x="47" y="18"/>
                </a:cubicBezTo>
                <a:close/>
                <a:moveTo>
                  <a:pt x="47" y="6"/>
                </a:moveTo>
                <a:cubicBezTo>
                  <a:pt x="50" y="6"/>
                  <a:pt x="52" y="8"/>
                  <a:pt x="52" y="11"/>
                </a:cubicBezTo>
                <a:cubicBezTo>
                  <a:pt x="52" y="14"/>
                  <a:pt x="50" y="16"/>
                  <a:pt x="47" y="16"/>
                </a:cubicBezTo>
                <a:cubicBezTo>
                  <a:pt x="44" y="16"/>
                  <a:pt x="42" y="14"/>
                  <a:pt x="42" y="11"/>
                </a:cubicBezTo>
                <a:cubicBezTo>
                  <a:pt x="42" y="8"/>
                  <a:pt x="44" y="6"/>
                  <a:pt x="47" y="6"/>
                </a:cubicBezTo>
                <a:close/>
                <a:moveTo>
                  <a:pt x="35" y="86"/>
                </a:moveTo>
                <a:cubicBezTo>
                  <a:pt x="37" y="88"/>
                  <a:pt x="37" y="88"/>
                  <a:pt x="37" y="88"/>
                </a:cubicBezTo>
                <a:cubicBezTo>
                  <a:pt x="26" y="101"/>
                  <a:pt x="26" y="101"/>
                  <a:pt x="26" y="101"/>
                </a:cubicBezTo>
                <a:cubicBezTo>
                  <a:pt x="25" y="102"/>
                  <a:pt x="25" y="102"/>
                  <a:pt x="25" y="102"/>
                </a:cubicBezTo>
                <a:cubicBezTo>
                  <a:pt x="24" y="100"/>
                  <a:pt x="24" y="100"/>
                  <a:pt x="24" y="100"/>
                </a:cubicBezTo>
                <a:cubicBezTo>
                  <a:pt x="18" y="94"/>
                  <a:pt x="18" y="94"/>
                  <a:pt x="18" y="94"/>
                </a:cubicBezTo>
                <a:cubicBezTo>
                  <a:pt x="20" y="91"/>
                  <a:pt x="20" y="91"/>
                  <a:pt x="20" y="91"/>
                </a:cubicBezTo>
                <a:cubicBezTo>
                  <a:pt x="25" y="95"/>
                  <a:pt x="25" y="95"/>
                  <a:pt x="25" y="95"/>
                </a:cubicBezTo>
                <a:lnTo>
                  <a:pt x="35" y="86"/>
                </a:lnTo>
                <a:close/>
                <a:moveTo>
                  <a:pt x="35" y="67"/>
                </a:moveTo>
                <a:cubicBezTo>
                  <a:pt x="37" y="69"/>
                  <a:pt x="37" y="69"/>
                  <a:pt x="37" y="69"/>
                </a:cubicBezTo>
                <a:cubicBezTo>
                  <a:pt x="26" y="81"/>
                  <a:pt x="26" y="81"/>
                  <a:pt x="26" y="81"/>
                </a:cubicBezTo>
                <a:cubicBezTo>
                  <a:pt x="25" y="83"/>
                  <a:pt x="25" y="83"/>
                  <a:pt x="25" y="83"/>
                </a:cubicBezTo>
                <a:cubicBezTo>
                  <a:pt x="24" y="81"/>
                  <a:pt x="24" y="81"/>
                  <a:pt x="24" y="81"/>
                </a:cubicBezTo>
                <a:cubicBezTo>
                  <a:pt x="18" y="74"/>
                  <a:pt x="18" y="74"/>
                  <a:pt x="18" y="74"/>
                </a:cubicBezTo>
                <a:cubicBezTo>
                  <a:pt x="20" y="72"/>
                  <a:pt x="20" y="72"/>
                  <a:pt x="20" y="72"/>
                </a:cubicBezTo>
                <a:cubicBezTo>
                  <a:pt x="25" y="76"/>
                  <a:pt x="25" y="76"/>
                  <a:pt x="25" y="76"/>
                </a:cubicBezTo>
                <a:lnTo>
                  <a:pt x="35" y="67"/>
                </a:lnTo>
                <a:close/>
                <a:moveTo>
                  <a:pt x="35" y="48"/>
                </a:moveTo>
                <a:cubicBezTo>
                  <a:pt x="37" y="50"/>
                  <a:pt x="37" y="50"/>
                  <a:pt x="37" y="50"/>
                </a:cubicBezTo>
                <a:cubicBezTo>
                  <a:pt x="26" y="62"/>
                  <a:pt x="26" y="62"/>
                  <a:pt x="26" y="62"/>
                </a:cubicBezTo>
                <a:cubicBezTo>
                  <a:pt x="25" y="63"/>
                  <a:pt x="25" y="63"/>
                  <a:pt x="25" y="63"/>
                </a:cubicBezTo>
                <a:cubicBezTo>
                  <a:pt x="24" y="62"/>
                  <a:pt x="24" y="62"/>
                  <a:pt x="24" y="62"/>
                </a:cubicBezTo>
                <a:cubicBezTo>
                  <a:pt x="18" y="55"/>
                  <a:pt x="18" y="55"/>
                  <a:pt x="18" y="55"/>
                </a:cubicBezTo>
                <a:cubicBezTo>
                  <a:pt x="20" y="53"/>
                  <a:pt x="20" y="53"/>
                  <a:pt x="20" y="53"/>
                </a:cubicBezTo>
                <a:cubicBezTo>
                  <a:pt x="25" y="57"/>
                  <a:pt x="25" y="57"/>
                  <a:pt x="25" y="57"/>
                </a:cubicBezTo>
                <a:lnTo>
                  <a:pt x="35" y="48"/>
                </a:lnTo>
                <a:close/>
              </a:path>
            </a:pathLst>
          </a:custGeom>
          <a:solidFill>
            <a:schemeClr val="bg1">
              <a:lumMod val="65000"/>
            </a:schemeClr>
          </a:solidFill>
          <a:ln>
            <a:noFill/>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21" name="Freeform 22"/>
          <p:cNvSpPr>
            <a:spLocks noEditPoints="1"/>
          </p:cNvSpPr>
          <p:nvPr/>
        </p:nvSpPr>
        <p:spPr bwMode="auto">
          <a:xfrm>
            <a:off x="5942774" y="3436562"/>
            <a:ext cx="337826" cy="291897"/>
          </a:xfrm>
          <a:custGeom>
            <a:avLst/>
            <a:gdLst>
              <a:gd name="T0" fmla="*/ 34 w 140"/>
              <a:gd name="T1" fmla="*/ 0 h 121"/>
              <a:gd name="T2" fmla="*/ 30 w 140"/>
              <a:gd name="T3" fmla="*/ 49 h 121"/>
              <a:gd name="T4" fmla="*/ 50 w 140"/>
              <a:gd name="T5" fmla="*/ 19 h 121"/>
              <a:gd name="T6" fmla="*/ 54 w 140"/>
              <a:gd name="T7" fmla="*/ 32 h 121"/>
              <a:gd name="T8" fmla="*/ 55 w 140"/>
              <a:gd name="T9" fmla="*/ 21 h 121"/>
              <a:gd name="T10" fmla="*/ 17 w 140"/>
              <a:gd name="T11" fmla="*/ 28 h 121"/>
              <a:gd name="T12" fmla="*/ 7 w 140"/>
              <a:gd name="T13" fmla="*/ 32 h 121"/>
              <a:gd name="T14" fmla="*/ 14 w 140"/>
              <a:gd name="T15" fmla="*/ 22 h 121"/>
              <a:gd name="T16" fmla="*/ 14 w 140"/>
              <a:gd name="T17" fmla="*/ 18 h 121"/>
              <a:gd name="T18" fmla="*/ 13 w 140"/>
              <a:gd name="T19" fmla="*/ 21 h 121"/>
              <a:gd name="T20" fmla="*/ 10 w 140"/>
              <a:gd name="T21" fmla="*/ 16 h 121"/>
              <a:gd name="T22" fmla="*/ 19 w 140"/>
              <a:gd name="T23" fmla="*/ 20 h 121"/>
              <a:gd name="T24" fmla="*/ 15 w 140"/>
              <a:gd name="T25" fmla="*/ 28 h 121"/>
              <a:gd name="T26" fmla="*/ 31 w 140"/>
              <a:gd name="T27" fmla="*/ 28 h 121"/>
              <a:gd name="T28" fmla="*/ 27 w 140"/>
              <a:gd name="T29" fmla="*/ 28 h 121"/>
              <a:gd name="T30" fmla="*/ 26 w 140"/>
              <a:gd name="T31" fmla="*/ 15 h 121"/>
              <a:gd name="T32" fmla="*/ 33 w 140"/>
              <a:gd name="T33" fmla="*/ 25 h 121"/>
              <a:gd name="T34" fmla="*/ 46 w 140"/>
              <a:gd name="T35" fmla="*/ 13 h 121"/>
              <a:gd name="T36" fmla="*/ 34 w 140"/>
              <a:gd name="T37" fmla="*/ 36 h 121"/>
              <a:gd name="T38" fmla="*/ 27 w 140"/>
              <a:gd name="T39" fmla="*/ 21 h 121"/>
              <a:gd name="T40" fmla="*/ 24 w 140"/>
              <a:gd name="T41" fmla="*/ 25 h 121"/>
              <a:gd name="T42" fmla="*/ 65 w 140"/>
              <a:gd name="T43" fmla="*/ 71 h 121"/>
              <a:gd name="T44" fmla="*/ 43 w 140"/>
              <a:gd name="T45" fmla="*/ 81 h 121"/>
              <a:gd name="T46" fmla="*/ 65 w 140"/>
              <a:gd name="T47" fmla="*/ 71 h 121"/>
              <a:gd name="T48" fmla="*/ 106 w 140"/>
              <a:gd name="T49" fmla="*/ 13 h 121"/>
              <a:gd name="T50" fmla="*/ 98 w 140"/>
              <a:gd name="T51" fmla="*/ 35 h 121"/>
              <a:gd name="T52" fmla="*/ 66 w 140"/>
              <a:gd name="T53" fmla="*/ 72 h 121"/>
              <a:gd name="T54" fmla="*/ 88 w 140"/>
              <a:gd name="T55" fmla="*/ 60 h 121"/>
              <a:gd name="T56" fmla="*/ 88 w 140"/>
              <a:gd name="T57" fmla="*/ 60 h 121"/>
              <a:gd name="T58" fmla="*/ 117 w 140"/>
              <a:gd name="T59" fmla="*/ 17 h 121"/>
              <a:gd name="T60" fmla="*/ 80 w 140"/>
              <a:gd name="T61" fmla="*/ 92 h 121"/>
              <a:gd name="T62" fmla="*/ 81 w 140"/>
              <a:gd name="T63" fmla="*/ 118 h 121"/>
              <a:gd name="T64" fmla="*/ 57 w 140"/>
              <a:gd name="T65" fmla="*/ 112 h 121"/>
              <a:gd name="T66" fmla="*/ 57 w 140"/>
              <a:gd name="T67" fmla="*/ 101 h 121"/>
              <a:gd name="T68" fmla="*/ 61 w 140"/>
              <a:gd name="T69" fmla="*/ 109 h 121"/>
              <a:gd name="T70" fmla="*/ 83 w 140"/>
              <a:gd name="T71" fmla="*/ 115 h 121"/>
              <a:gd name="T72" fmla="*/ 87 w 140"/>
              <a:gd name="T73" fmla="*/ 120 h 121"/>
              <a:gd name="T74" fmla="*/ 99 w 140"/>
              <a:gd name="T75" fmla="*/ 103 h 121"/>
              <a:gd name="T76" fmla="*/ 104 w 140"/>
              <a:gd name="T77" fmla="*/ 119 h 121"/>
              <a:gd name="T78" fmla="*/ 108 w 140"/>
              <a:gd name="T79" fmla="*/ 103 h 121"/>
              <a:gd name="T80" fmla="*/ 126 w 140"/>
              <a:gd name="T81" fmla="*/ 107 h 121"/>
              <a:gd name="T82" fmla="*/ 113 w 140"/>
              <a:gd name="T83" fmla="*/ 115 h 121"/>
              <a:gd name="T84" fmla="*/ 126 w 140"/>
              <a:gd name="T85" fmla="*/ 107 h 121"/>
              <a:gd name="T86" fmla="*/ 127 w 140"/>
              <a:gd name="T87" fmla="*/ 120 h 121"/>
              <a:gd name="T88" fmla="*/ 139 w 140"/>
              <a:gd name="T89"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21">
                <a:moveTo>
                  <a:pt x="45" y="49"/>
                </a:moveTo>
                <a:cubicBezTo>
                  <a:pt x="59" y="45"/>
                  <a:pt x="68" y="36"/>
                  <a:pt x="68" y="25"/>
                </a:cubicBezTo>
                <a:cubicBezTo>
                  <a:pt x="68" y="11"/>
                  <a:pt x="53" y="0"/>
                  <a:pt x="34" y="0"/>
                </a:cubicBezTo>
                <a:cubicBezTo>
                  <a:pt x="15" y="0"/>
                  <a:pt x="0" y="11"/>
                  <a:pt x="0" y="25"/>
                </a:cubicBezTo>
                <a:cubicBezTo>
                  <a:pt x="0" y="37"/>
                  <a:pt x="13" y="48"/>
                  <a:pt x="30" y="49"/>
                </a:cubicBezTo>
                <a:cubicBezTo>
                  <a:pt x="30" y="49"/>
                  <a:pt x="30" y="49"/>
                  <a:pt x="30" y="49"/>
                </a:cubicBezTo>
                <a:cubicBezTo>
                  <a:pt x="30" y="49"/>
                  <a:pt x="39" y="59"/>
                  <a:pt x="48" y="61"/>
                </a:cubicBezTo>
                <a:cubicBezTo>
                  <a:pt x="48" y="61"/>
                  <a:pt x="44" y="55"/>
                  <a:pt x="45" y="49"/>
                </a:cubicBezTo>
                <a:close/>
                <a:moveTo>
                  <a:pt x="50" y="19"/>
                </a:moveTo>
                <a:cubicBezTo>
                  <a:pt x="50" y="15"/>
                  <a:pt x="50" y="15"/>
                  <a:pt x="50" y="15"/>
                </a:cubicBezTo>
                <a:cubicBezTo>
                  <a:pt x="62" y="15"/>
                  <a:pt x="62" y="15"/>
                  <a:pt x="62" y="15"/>
                </a:cubicBezTo>
                <a:cubicBezTo>
                  <a:pt x="54" y="32"/>
                  <a:pt x="54" y="32"/>
                  <a:pt x="54" y="32"/>
                </a:cubicBezTo>
                <a:cubicBezTo>
                  <a:pt x="49" y="32"/>
                  <a:pt x="49" y="32"/>
                  <a:pt x="49" y="32"/>
                </a:cubicBezTo>
                <a:cubicBezTo>
                  <a:pt x="54" y="23"/>
                  <a:pt x="54" y="23"/>
                  <a:pt x="54" y="23"/>
                </a:cubicBezTo>
                <a:cubicBezTo>
                  <a:pt x="54" y="22"/>
                  <a:pt x="54" y="21"/>
                  <a:pt x="55" y="21"/>
                </a:cubicBezTo>
                <a:cubicBezTo>
                  <a:pt x="55" y="20"/>
                  <a:pt x="55" y="19"/>
                  <a:pt x="56" y="19"/>
                </a:cubicBezTo>
                <a:lnTo>
                  <a:pt x="50" y="19"/>
                </a:lnTo>
                <a:close/>
                <a:moveTo>
                  <a:pt x="17" y="28"/>
                </a:moveTo>
                <a:cubicBezTo>
                  <a:pt x="18" y="28"/>
                  <a:pt x="18" y="28"/>
                  <a:pt x="19" y="28"/>
                </a:cubicBezTo>
                <a:cubicBezTo>
                  <a:pt x="19" y="32"/>
                  <a:pt x="19" y="32"/>
                  <a:pt x="19" y="32"/>
                </a:cubicBezTo>
                <a:cubicBezTo>
                  <a:pt x="7" y="32"/>
                  <a:pt x="7" y="32"/>
                  <a:pt x="7" y="32"/>
                </a:cubicBezTo>
                <a:cubicBezTo>
                  <a:pt x="12" y="26"/>
                  <a:pt x="12" y="26"/>
                  <a:pt x="12" y="26"/>
                </a:cubicBezTo>
                <a:cubicBezTo>
                  <a:pt x="13" y="25"/>
                  <a:pt x="13" y="24"/>
                  <a:pt x="13" y="24"/>
                </a:cubicBezTo>
                <a:cubicBezTo>
                  <a:pt x="14" y="23"/>
                  <a:pt x="14" y="23"/>
                  <a:pt x="14" y="22"/>
                </a:cubicBezTo>
                <a:cubicBezTo>
                  <a:pt x="15" y="21"/>
                  <a:pt x="15" y="21"/>
                  <a:pt x="15" y="20"/>
                </a:cubicBezTo>
                <a:cubicBezTo>
                  <a:pt x="15" y="19"/>
                  <a:pt x="15" y="19"/>
                  <a:pt x="15" y="19"/>
                </a:cubicBezTo>
                <a:cubicBezTo>
                  <a:pt x="14" y="18"/>
                  <a:pt x="14" y="18"/>
                  <a:pt x="14" y="18"/>
                </a:cubicBezTo>
                <a:cubicBezTo>
                  <a:pt x="13" y="18"/>
                  <a:pt x="13" y="19"/>
                  <a:pt x="13" y="20"/>
                </a:cubicBezTo>
                <a:cubicBezTo>
                  <a:pt x="13" y="20"/>
                  <a:pt x="13" y="21"/>
                  <a:pt x="13" y="21"/>
                </a:cubicBezTo>
                <a:cubicBezTo>
                  <a:pt x="13" y="21"/>
                  <a:pt x="13" y="21"/>
                  <a:pt x="13" y="21"/>
                </a:cubicBezTo>
                <a:cubicBezTo>
                  <a:pt x="8" y="21"/>
                  <a:pt x="8" y="21"/>
                  <a:pt x="8" y="21"/>
                </a:cubicBezTo>
                <a:cubicBezTo>
                  <a:pt x="8" y="20"/>
                  <a:pt x="8" y="20"/>
                  <a:pt x="8" y="20"/>
                </a:cubicBezTo>
                <a:cubicBezTo>
                  <a:pt x="8" y="19"/>
                  <a:pt x="9" y="17"/>
                  <a:pt x="10" y="16"/>
                </a:cubicBezTo>
                <a:cubicBezTo>
                  <a:pt x="11" y="15"/>
                  <a:pt x="12" y="15"/>
                  <a:pt x="14" y="15"/>
                </a:cubicBezTo>
                <a:cubicBezTo>
                  <a:pt x="15" y="15"/>
                  <a:pt x="17" y="15"/>
                  <a:pt x="18" y="16"/>
                </a:cubicBezTo>
                <a:cubicBezTo>
                  <a:pt x="19" y="17"/>
                  <a:pt x="19" y="19"/>
                  <a:pt x="19" y="20"/>
                </a:cubicBezTo>
                <a:cubicBezTo>
                  <a:pt x="19" y="22"/>
                  <a:pt x="19" y="23"/>
                  <a:pt x="18" y="24"/>
                </a:cubicBezTo>
                <a:cubicBezTo>
                  <a:pt x="18" y="25"/>
                  <a:pt x="17" y="25"/>
                  <a:pt x="17" y="26"/>
                </a:cubicBezTo>
                <a:cubicBezTo>
                  <a:pt x="16" y="27"/>
                  <a:pt x="16" y="27"/>
                  <a:pt x="15" y="28"/>
                </a:cubicBezTo>
                <a:cubicBezTo>
                  <a:pt x="16" y="28"/>
                  <a:pt x="16" y="28"/>
                  <a:pt x="17" y="28"/>
                </a:cubicBezTo>
                <a:close/>
                <a:moveTo>
                  <a:pt x="33" y="28"/>
                </a:moveTo>
                <a:cubicBezTo>
                  <a:pt x="31" y="28"/>
                  <a:pt x="31" y="28"/>
                  <a:pt x="31" y="28"/>
                </a:cubicBezTo>
                <a:cubicBezTo>
                  <a:pt x="31" y="32"/>
                  <a:pt x="31" y="32"/>
                  <a:pt x="31" y="32"/>
                </a:cubicBezTo>
                <a:cubicBezTo>
                  <a:pt x="27" y="32"/>
                  <a:pt x="27" y="32"/>
                  <a:pt x="27" y="32"/>
                </a:cubicBezTo>
                <a:cubicBezTo>
                  <a:pt x="27" y="28"/>
                  <a:pt x="27" y="28"/>
                  <a:pt x="27" y="28"/>
                </a:cubicBezTo>
                <a:cubicBezTo>
                  <a:pt x="21" y="28"/>
                  <a:pt x="21" y="28"/>
                  <a:pt x="21" y="28"/>
                </a:cubicBezTo>
                <a:cubicBezTo>
                  <a:pt x="21" y="25"/>
                  <a:pt x="21" y="25"/>
                  <a:pt x="21" y="25"/>
                </a:cubicBezTo>
                <a:cubicBezTo>
                  <a:pt x="26" y="15"/>
                  <a:pt x="26" y="15"/>
                  <a:pt x="26" y="15"/>
                </a:cubicBezTo>
                <a:cubicBezTo>
                  <a:pt x="31" y="15"/>
                  <a:pt x="31" y="15"/>
                  <a:pt x="31" y="15"/>
                </a:cubicBezTo>
                <a:cubicBezTo>
                  <a:pt x="31" y="25"/>
                  <a:pt x="31" y="25"/>
                  <a:pt x="31" y="25"/>
                </a:cubicBezTo>
                <a:cubicBezTo>
                  <a:pt x="33" y="25"/>
                  <a:pt x="33" y="25"/>
                  <a:pt x="33" y="25"/>
                </a:cubicBezTo>
                <a:lnTo>
                  <a:pt x="33" y="28"/>
                </a:lnTo>
                <a:close/>
                <a:moveTo>
                  <a:pt x="34" y="36"/>
                </a:moveTo>
                <a:cubicBezTo>
                  <a:pt x="46" y="13"/>
                  <a:pt x="46" y="13"/>
                  <a:pt x="46" y="13"/>
                </a:cubicBezTo>
                <a:cubicBezTo>
                  <a:pt x="48" y="14"/>
                  <a:pt x="48" y="14"/>
                  <a:pt x="48" y="14"/>
                </a:cubicBezTo>
                <a:cubicBezTo>
                  <a:pt x="36" y="37"/>
                  <a:pt x="36" y="37"/>
                  <a:pt x="36" y="37"/>
                </a:cubicBezTo>
                <a:lnTo>
                  <a:pt x="34" y="36"/>
                </a:lnTo>
                <a:close/>
                <a:moveTo>
                  <a:pt x="26" y="21"/>
                </a:moveTo>
                <a:cubicBezTo>
                  <a:pt x="27" y="20"/>
                  <a:pt x="27" y="20"/>
                  <a:pt x="27" y="20"/>
                </a:cubicBezTo>
                <a:cubicBezTo>
                  <a:pt x="27" y="20"/>
                  <a:pt x="27" y="20"/>
                  <a:pt x="27" y="21"/>
                </a:cubicBezTo>
                <a:cubicBezTo>
                  <a:pt x="27" y="21"/>
                  <a:pt x="27" y="21"/>
                  <a:pt x="27" y="21"/>
                </a:cubicBezTo>
                <a:cubicBezTo>
                  <a:pt x="27" y="25"/>
                  <a:pt x="27" y="25"/>
                  <a:pt x="27" y="25"/>
                </a:cubicBezTo>
                <a:cubicBezTo>
                  <a:pt x="24" y="25"/>
                  <a:pt x="24" y="25"/>
                  <a:pt x="24" y="25"/>
                </a:cubicBezTo>
                <a:cubicBezTo>
                  <a:pt x="25" y="24"/>
                  <a:pt x="25" y="24"/>
                  <a:pt x="25" y="23"/>
                </a:cubicBezTo>
                <a:cubicBezTo>
                  <a:pt x="26" y="22"/>
                  <a:pt x="26" y="22"/>
                  <a:pt x="26" y="21"/>
                </a:cubicBezTo>
                <a:close/>
                <a:moveTo>
                  <a:pt x="65" y="71"/>
                </a:moveTo>
                <a:cubicBezTo>
                  <a:pt x="47" y="91"/>
                  <a:pt x="47" y="91"/>
                  <a:pt x="47" y="91"/>
                </a:cubicBezTo>
                <a:cubicBezTo>
                  <a:pt x="43" y="88"/>
                  <a:pt x="43" y="88"/>
                  <a:pt x="43" y="88"/>
                </a:cubicBezTo>
                <a:cubicBezTo>
                  <a:pt x="41" y="86"/>
                  <a:pt x="41" y="83"/>
                  <a:pt x="43" y="81"/>
                </a:cubicBezTo>
                <a:cubicBezTo>
                  <a:pt x="55" y="68"/>
                  <a:pt x="55" y="68"/>
                  <a:pt x="55" y="68"/>
                </a:cubicBezTo>
                <a:cubicBezTo>
                  <a:pt x="56" y="66"/>
                  <a:pt x="59" y="66"/>
                  <a:pt x="61" y="68"/>
                </a:cubicBezTo>
                <a:lnTo>
                  <a:pt x="65" y="71"/>
                </a:lnTo>
                <a:close/>
                <a:moveTo>
                  <a:pt x="94" y="32"/>
                </a:moveTo>
                <a:cubicBezTo>
                  <a:pt x="92" y="30"/>
                  <a:pt x="92" y="28"/>
                  <a:pt x="94" y="26"/>
                </a:cubicBezTo>
                <a:cubicBezTo>
                  <a:pt x="106" y="13"/>
                  <a:pt x="106" y="13"/>
                  <a:pt x="106" y="13"/>
                </a:cubicBezTo>
                <a:cubicBezTo>
                  <a:pt x="107" y="11"/>
                  <a:pt x="110" y="11"/>
                  <a:pt x="112" y="13"/>
                </a:cubicBezTo>
                <a:cubicBezTo>
                  <a:pt x="116" y="16"/>
                  <a:pt x="116" y="16"/>
                  <a:pt x="116" y="16"/>
                </a:cubicBezTo>
                <a:cubicBezTo>
                  <a:pt x="98" y="35"/>
                  <a:pt x="98" y="35"/>
                  <a:pt x="98" y="35"/>
                </a:cubicBezTo>
                <a:lnTo>
                  <a:pt x="94" y="32"/>
                </a:lnTo>
                <a:close/>
                <a:moveTo>
                  <a:pt x="48" y="92"/>
                </a:moveTo>
                <a:cubicBezTo>
                  <a:pt x="66" y="72"/>
                  <a:pt x="66" y="72"/>
                  <a:pt x="66" y="72"/>
                </a:cubicBezTo>
                <a:cubicBezTo>
                  <a:pt x="66" y="72"/>
                  <a:pt x="72" y="77"/>
                  <a:pt x="87" y="61"/>
                </a:cubicBezTo>
                <a:cubicBezTo>
                  <a:pt x="88" y="60"/>
                  <a:pt x="88" y="60"/>
                  <a:pt x="88" y="60"/>
                </a:cubicBezTo>
                <a:cubicBezTo>
                  <a:pt x="88" y="60"/>
                  <a:pt x="88" y="60"/>
                  <a:pt x="88" y="60"/>
                </a:cubicBezTo>
                <a:cubicBezTo>
                  <a:pt x="88" y="60"/>
                  <a:pt x="88" y="60"/>
                  <a:pt x="88" y="60"/>
                </a:cubicBezTo>
                <a:cubicBezTo>
                  <a:pt x="88" y="60"/>
                  <a:pt x="88" y="60"/>
                  <a:pt x="88" y="60"/>
                </a:cubicBezTo>
                <a:cubicBezTo>
                  <a:pt x="88" y="60"/>
                  <a:pt x="88" y="60"/>
                  <a:pt x="88" y="60"/>
                </a:cubicBezTo>
                <a:cubicBezTo>
                  <a:pt x="89" y="59"/>
                  <a:pt x="89" y="59"/>
                  <a:pt x="89" y="59"/>
                </a:cubicBezTo>
                <a:cubicBezTo>
                  <a:pt x="104" y="42"/>
                  <a:pt x="99" y="36"/>
                  <a:pt x="99" y="36"/>
                </a:cubicBezTo>
                <a:cubicBezTo>
                  <a:pt x="117" y="17"/>
                  <a:pt x="117" y="17"/>
                  <a:pt x="117" y="17"/>
                </a:cubicBezTo>
                <a:cubicBezTo>
                  <a:pt x="131" y="27"/>
                  <a:pt x="124" y="42"/>
                  <a:pt x="119" y="49"/>
                </a:cubicBezTo>
                <a:cubicBezTo>
                  <a:pt x="116" y="54"/>
                  <a:pt x="109" y="62"/>
                  <a:pt x="101" y="72"/>
                </a:cubicBezTo>
                <a:cubicBezTo>
                  <a:pt x="93" y="81"/>
                  <a:pt x="85" y="88"/>
                  <a:pt x="80" y="92"/>
                </a:cubicBezTo>
                <a:cubicBezTo>
                  <a:pt x="73" y="97"/>
                  <a:pt x="59" y="105"/>
                  <a:pt x="48" y="92"/>
                </a:cubicBezTo>
                <a:close/>
                <a:moveTo>
                  <a:pt x="83" y="115"/>
                </a:moveTo>
                <a:cubicBezTo>
                  <a:pt x="83" y="117"/>
                  <a:pt x="82" y="118"/>
                  <a:pt x="81" y="118"/>
                </a:cubicBezTo>
                <a:cubicBezTo>
                  <a:pt x="78" y="119"/>
                  <a:pt x="75" y="119"/>
                  <a:pt x="72" y="119"/>
                </a:cubicBezTo>
                <a:cubicBezTo>
                  <a:pt x="72" y="119"/>
                  <a:pt x="72" y="119"/>
                  <a:pt x="72" y="119"/>
                </a:cubicBezTo>
                <a:cubicBezTo>
                  <a:pt x="64" y="119"/>
                  <a:pt x="59" y="116"/>
                  <a:pt x="57" y="112"/>
                </a:cubicBezTo>
                <a:cubicBezTo>
                  <a:pt x="55" y="108"/>
                  <a:pt x="54" y="104"/>
                  <a:pt x="54" y="103"/>
                </a:cubicBezTo>
                <a:cubicBezTo>
                  <a:pt x="54" y="103"/>
                  <a:pt x="54" y="103"/>
                  <a:pt x="54" y="103"/>
                </a:cubicBezTo>
                <a:cubicBezTo>
                  <a:pt x="54" y="102"/>
                  <a:pt x="56" y="101"/>
                  <a:pt x="57" y="101"/>
                </a:cubicBezTo>
                <a:cubicBezTo>
                  <a:pt x="58" y="101"/>
                  <a:pt x="59" y="102"/>
                  <a:pt x="59" y="103"/>
                </a:cubicBezTo>
                <a:cubicBezTo>
                  <a:pt x="59" y="103"/>
                  <a:pt x="59" y="103"/>
                  <a:pt x="59" y="103"/>
                </a:cubicBezTo>
                <a:cubicBezTo>
                  <a:pt x="59" y="104"/>
                  <a:pt x="59" y="107"/>
                  <a:pt x="61" y="109"/>
                </a:cubicBezTo>
                <a:cubicBezTo>
                  <a:pt x="63" y="112"/>
                  <a:pt x="65" y="114"/>
                  <a:pt x="72" y="115"/>
                </a:cubicBezTo>
                <a:cubicBezTo>
                  <a:pt x="74" y="115"/>
                  <a:pt x="77" y="114"/>
                  <a:pt x="80" y="114"/>
                </a:cubicBezTo>
                <a:cubicBezTo>
                  <a:pt x="81" y="113"/>
                  <a:pt x="82" y="114"/>
                  <a:pt x="83" y="115"/>
                </a:cubicBezTo>
                <a:close/>
                <a:moveTo>
                  <a:pt x="100" y="107"/>
                </a:moveTo>
                <a:cubicBezTo>
                  <a:pt x="91" y="119"/>
                  <a:pt x="91" y="119"/>
                  <a:pt x="91" y="119"/>
                </a:cubicBezTo>
                <a:cubicBezTo>
                  <a:pt x="90" y="120"/>
                  <a:pt x="88" y="121"/>
                  <a:pt x="87" y="120"/>
                </a:cubicBezTo>
                <a:cubicBezTo>
                  <a:pt x="85" y="119"/>
                  <a:pt x="85" y="117"/>
                  <a:pt x="86" y="115"/>
                </a:cubicBezTo>
                <a:cubicBezTo>
                  <a:pt x="95" y="103"/>
                  <a:pt x="95" y="103"/>
                  <a:pt x="95" y="103"/>
                </a:cubicBezTo>
                <a:cubicBezTo>
                  <a:pt x="96" y="102"/>
                  <a:pt x="98" y="102"/>
                  <a:pt x="99" y="103"/>
                </a:cubicBezTo>
                <a:cubicBezTo>
                  <a:pt x="100" y="104"/>
                  <a:pt x="101" y="106"/>
                  <a:pt x="100" y="107"/>
                </a:cubicBezTo>
                <a:close/>
                <a:moveTo>
                  <a:pt x="113" y="107"/>
                </a:moveTo>
                <a:cubicBezTo>
                  <a:pt x="104" y="119"/>
                  <a:pt x="104" y="119"/>
                  <a:pt x="104" y="119"/>
                </a:cubicBezTo>
                <a:cubicBezTo>
                  <a:pt x="103" y="120"/>
                  <a:pt x="101" y="121"/>
                  <a:pt x="100" y="120"/>
                </a:cubicBezTo>
                <a:cubicBezTo>
                  <a:pt x="99" y="119"/>
                  <a:pt x="98" y="117"/>
                  <a:pt x="99" y="115"/>
                </a:cubicBezTo>
                <a:cubicBezTo>
                  <a:pt x="108" y="103"/>
                  <a:pt x="108" y="103"/>
                  <a:pt x="108" y="103"/>
                </a:cubicBezTo>
                <a:cubicBezTo>
                  <a:pt x="109" y="102"/>
                  <a:pt x="111" y="102"/>
                  <a:pt x="112" y="103"/>
                </a:cubicBezTo>
                <a:cubicBezTo>
                  <a:pt x="114" y="104"/>
                  <a:pt x="114" y="106"/>
                  <a:pt x="113" y="107"/>
                </a:cubicBezTo>
                <a:close/>
                <a:moveTo>
                  <a:pt x="126" y="107"/>
                </a:moveTo>
                <a:cubicBezTo>
                  <a:pt x="118" y="119"/>
                  <a:pt x="118" y="119"/>
                  <a:pt x="118" y="119"/>
                </a:cubicBezTo>
                <a:cubicBezTo>
                  <a:pt x="117" y="120"/>
                  <a:pt x="115" y="121"/>
                  <a:pt x="113" y="120"/>
                </a:cubicBezTo>
                <a:cubicBezTo>
                  <a:pt x="112" y="119"/>
                  <a:pt x="112" y="117"/>
                  <a:pt x="113" y="115"/>
                </a:cubicBezTo>
                <a:cubicBezTo>
                  <a:pt x="121" y="103"/>
                  <a:pt x="121" y="103"/>
                  <a:pt x="121" y="103"/>
                </a:cubicBezTo>
                <a:cubicBezTo>
                  <a:pt x="122" y="102"/>
                  <a:pt x="124" y="102"/>
                  <a:pt x="125" y="103"/>
                </a:cubicBezTo>
                <a:cubicBezTo>
                  <a:pt x="127" y="104"/>
                  <a:pt x="127" y="106"/>
                  <a:pt x="126" y="107"/>
                </a:cubicBezTo>
                <a:close/>
                <a:moveTo>
                  <a:pt x="139" y="107"/>
                </a:moveTo>
                <a:cubicBezTo>
                  <a:pt x="131" y="119"/>
                  <a:pt x="131" y="119"/>
                  <a:pt x="131" y="119"/>
                </a:cubicBezTo>
                <a:cubicBezTo>
                  <a:pt x="130" y="120"/>
                  <a:pt x="128" y="121"/>
                  <a:pt x="127" y="120"/>
                </a:cubicBezTo>
                <a:cubicBezTo>
                  <a:pt x="125" y="119"/>
                  <a:pt x="125" y="117"/>
                  <a:pt x="126" y="115"/>
                </a:cubicBezTo>
                <a:cubicBezTo>
                  <a:pt x="134" y="103"/>
                  <a:pt x="134" y="103"/>
                  <a:pt x="134" y="103"/>
                </a:cubicBezTo>
                <a:cubicBezTo>
                  <a:pt x="135" y="102"/>
                  <a:pt x="137" y="102"/>
                  <a:pt x="139" y="103"/>
                </a:cubicBezTo>
                <a:cubicBezTo>
                  <a:pt x="140" y="104"/>
                  <a:pt x="140" y="106"/>
                  <a:pt x="139" y="107"/>
                </a:cubicBezTo>
                <a:close/>
              </a:path>
            </a:pathLst>
          </a:custGeom>
          <a:solidFill>
            <a:schemeClr val="bg1">
              <a:lumMod val="65000"/>
            </a:schemeClr>
          </a:solidFill>
          <a:ln>
            <a:noFill/>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22" name="Freeform 26"/>
          <p:cNvSpPr>
            <a:spLocks noEditPoints="1"/>
          </p:cNvSpPr>
          <p:nvPr/>
        </p:nvSpPr>
        <p:spPr bwMode="auto">
          <a:xfrm>
            <a:off x="3332641" y="3412577"/>
            <a:ext cx="283732" cy="339867"/>
          </a:xfrm>
          <a:custGeom>
            <a:avLst/>
            <a:gdLst>
              <a:gd name="T0" fmla="*/ 11 w 118"/>
              <a:gd name="T1" fmla="*/ 90 h 141"/>
              <a:gd name="T2" fmla="*/ 13 w 118"/>
              <a:gd name="T3" fmla="*/ 121 h 141"/>
              <a:gd name="T4" fmla="*/ 13 w 118"/>
              <a:gd name="T5" fmla="*/ 61 h 141"/>
              <a:gd name="T6" fmla="*/ 16 w 118"/>
              <a:gd name="T7" fmla="*/ 130 h 141"/>
              <a:gd name="T8" fmla="*/ 13 w 118"/>
              <a:gd name="T9" fmla="*/ 110 h 141"/>
              <a:gd name="T10" fmla="*/ 101 w 118"/>
              <a:gd name="T11" fmla="*/ 112 h 141"/>
              <a:gd name="T12" fmla="*/ 101 w 118"/>
              <a:gd name="T13" fmla="*/ 55 h 141"/>
              <a:gd name="T14" fmla="*/ 107 w 118"/>
              <a:gd name="T15" fmla="*/ 127 h 141"/>
              <a:gd name="T16" fmla="*/ 0 w 118"/>
              <a:gd name="T17" fmla="*/ 127 h 141"/>
              <a:gd name="T18" fmla="*/ 73 w 118"/>
              <a:gd name="T19" fmla="*/ 3 h 141"/>
              <a:gd name="T20" fmla="*/ 114 w 118"/>
              <a:gd name="T21" fmla="*/ 62 h 141"/>
              <a:gd name="T22" fmla="*/ 69 w 118"/>
              <a:gd name="T23" fmla="*/ 48 h 141"/>
              <a:gd name="T24" fmla="*/ 47 w 118"/>
              <a:gd name="T25" fmla="*/ 48 h 141"/>
              <a:gd name="T26" fmla="*/ 53 w 118"/>
              <a:gd name="T27" fmla="*/ 40 h 141"/>
              <a:gd name="T28" fmla="*/ 60 w 118"/>
              <a:gd name="T29" fmla="*/ 47 h 141"/>
              <a:gd name="T30" fmla="*/ 78 w 118"/>
              <a:gd name="T31" fmla="*/ 28 h 141"/>
              <a:gd name="T32" fmla="*/ 75 w 118"/>
              <a:gd name="T33" fmla="*/ 25 h 141"/>
              <a:gd name="T34" fmla="*/ 74 w 118"/>
              <a:gd name="T35" fmla="*/ 25 h 141"/>
              <a:gd name="T36" fmla="*/ 71 w 118"/>
              <a:gd name="T37" fmla="*/ 25 h 141"/>
              <a:gd name="T38" fmla="*/ 69 w 118"/>
              <a:gd name="T39" fmla="*/ 27 h 141"/>
              <a:gd name="T40" fmla="*/ 68 w 118"/>
              <a:gd name="T41" fmla="*/ 30 h 141"/>
              <a:gd name="T42" fmla="*/ 68 w 118"/>
              <a:gd name="T43" fmla="*/ 32 h 141"/>
              <a:gd name="T44" fmla="*/ 69 w 118"/>
              <a:gd name="T45" fmla="*/ 34 h 141"/>
              <a:gd name="T46" fmla="*/ 71 w 118"/>
              <a:gd name="T47" fmla="*/ 35 h 141"/>
              <a:gd name="T48" fmla="*/ 72 w 118"/>
              <a:gd name="T49" fmla="*/ 35 h 141"/>
              <a:gd name="T50" fmla="*/ 74 w 118"/>
              <a:gd name="T51" fmla="*/ 35 h 141"/>
              <a:gd name="T52" fmla="*/ 75 w 118"/>
              <a:gd name="T53" fmla="*/ 35 h 141"/>
              <a:gd name="T54" fmla="*/ 77 w 118"/>
              <a:gd name="T55" fmla="*/ 34 h 141"/>
              <a:gd name="T56" fmla="*/ 78 w 118"/>
              <a:gd name="T57" fmla="*/ 32 h 141"/>
              <a:gd name="T58" fmla="*/ 93 w 118"/>
              <a:gd name="T59" fmla="*/ 45 h 141"/>
              <a:gd name="T60" fmla="*/ 64 w 118"/>
              <a:gd name="T61" fmla="*/ 6 h 141"/>
              <a:gd name="T62" fmla="*/ 63 w 118"/>
              <a:gd name="T63" fmla="*/ 12 h 141"/>
              <a:gd name="T64" fmla="*/ 72 w 118"/>
              <a:gd name="T65" fmla="*/ 11 h 141"/>
              <a:gd name="T66" fmla="*/ 92 w 118"/>
              <a:gd name="T67" fmla="*/ 41 h 141"/>
              <a:gd name="T68" fmla="*/ 93 w 118"/>
              <a:gd name="T69" fmla="*/ 45 h 141"/>
              <a:gd name="T70" fmla="*/ 111 w 118"/>
              <a:gd name="T71" fmla="*/ 105 h 141"/>
              <a:gd name="T72" fmla="*/ 97 w 118"/>
              <a:gd name="T73" fmla="*/ 128 h 141"/>
              <a:gd name="T74" fmla="*/ 78 w 118"/>
              <a:gd name="T75" fmla="*/ 130 h 141"/>
              <a:gd name="T76" fmla="*/ 11 w 118"/>
              <a:gd name="T77" fmla="*/ 79 h 141"/>
              <a:gd name="T78" fmla="*/ 100 w 118"/>
              <a:gd name="T79" fmla="*/ 126 h 141"/>
              <a:gd name="T80" fmla="*/ 64 w 118"/>
              <a:gd name="T81" fmla="*/ 59 h 141"/>
              <a:gd name="T82" fmla="*/ 78 w 118"/>
              <a:gd name="T83" fmla="*/ 59 h 141"/>
              <a:gd name="T84" fmla="*/ 61 w 118"/>
              <a:gd name="T85" fmla="*/ 130 h 141"/>
              <a:gd name="T86" fmla="*/ 75 w 118"/>
              <a:gd name="T87" fmla="*/ 61 h 141"/>
              <a:gd name="T88" fmla="*/ 101 w 118"/>
              <a:gd name="T89" fmla="*/ 76 h 141"/>
              <a:gd name="T90" fmla="*/ 103 w 118"/>
              <a:gd name="T91" fmla="*/ 65 h 141"/>
              <a:gd name="T92" fmla="*/ 23 w 118"/>
              <a:gd name="T93" fmla="*/ 61 h 141"/>
              <a:gd name="T94" fmla="*/ 23 w 118"/>
              <a:gd name="T95" fmla="*/ 61 h 141"/>
              <a:gd name="T96" fmla="*/ 27 w 118"/>
              <a:gd name="T97" fmla="*/ 128 h 141"/>
              <a:gd name="T98" fmla="*/ 30 w 118"/>
              <a:gd name="T99" fmla="*/ 128 h 141"/>
              <a:gd name="T100" fmla="*/ 36 w 118"/>
              <a:gd name="T101" fmla="*/ 61 h 141"/>
              <a:gd name="T102" fmla="*/ 54 w 118"/>
              <a:gd name="T103" fmla="*/ 61 h 141"/>
              <a:gd name="T104" fmla="*/ 47 w 118"/>
              <a:gd name="T105" fmla="*/ 128 h 141"/>
              <a:gd name="T106" fmla="*/ 84 w 118"/>
              <a:gd name="T107" fmla="*/ 8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41">
                <a:moveTo>
                  <a:pt x="11" y="93"/>
                </a:moveTo>
                <a:cubicBezTo>
                  <a:pt x="13" y="93"/>
                  <a:pt x="13" y="93"/>
                  <a:pt x="13" y="93"/>
                </a:cubicBezTo>
                <a:cubicBezTo>
                  <a:pt x="13" y="100"/>
                  <a:pt x="13" y="100"/>
                  <a:pt x="13" y="100"/>
                </a:cubicBezTo>
                <a:cubicBezTo>
                  <a:pt x="11" y="100"/>
                  <a:pt x="11" y="100"/>
                  <a:pt x="11" y="100"/>
                </a:cubicBezTo>
                <a:lnTo>
                  <a:pt x="11" y="93"/>
                </a:lnTo>
                <a:close/>
                <a:moveTo>
                  <a:pt x="11" y="90"/>
                </a:moveTo>
                <a:cubicBezTo>
                  <a:pt x="13" y="90"/>
                  <a:pt x="13" y="90"/>
                  <a:pt x="13" y="90"/>
                </a:cubicBezTo>
                <a:cubicBezTo>
                  <a:pt x="13" y="82"/>
                  <a:pt x="13" y="82"/>
                  <a:pt x="13" y="82"/>
                </a:cubicBezTo>
                <a:cubicBezTo>
                  <a:pt x="11" y="82"/>
                  <a:pt x="11" y="82"/>
                  <a:pt x="11" y="82"/>
                </a:cubicBezTo>
                <a:lnTo>
                  <a:pt x="11" y="90"/>
                </a:lnTo>
                <a:close/>
                <a:moveTo>
                  <a:pt x="11" y="121"/>
                </a:moveTo>
                <a:cubicBezTo>
                  <a:pt x="13" y="121"/>
                  <a:pt x="13" y="121"/>
                  <a:pt x="13" y="121"/>
                </a:cubicBezTo>
                <a:cubicBezTo>
                  <a:pt x="13" y="113"/>
                  <a:pt x="13" y="113"/>
                  <a:pt x="13" y="113"/>
                </a:cubicBezTo>
                <a:cubicBezTo>
                  <a:pt x="11" y="113"/>
                  <a:pt x="11" y="113"/>
                  <a:pt x="11" y="113"/>
                </a:cubicBezTo>
                <a:lnTo>
                  <a:pt x="11" y="121"/>
                </a:lnTo>
                <a:close/>
                <a:moveTo>
                  <a:pt x="13" y="65"/>
                </a:moveTo>
                <a:cubicBezTo>
                  <a:pt x="13" y="64"/>
                  <a:pt x="14" y="63"/>
                  <a:pt x="14" y="63"/>
                </a:cubicBezTo>
                <a:cubicBezTo>
                  <a:pt x="13" y="61"/>
                  <a:pt x="13" y="61"/>
                  <a:pt x="13" y="61"/>
                </a:cubicBezTo>
                <a:cubicBezTo>
                  <a:pt x="12" y="62"/>
                  <a:pt x="11" y="64"/>
                  <a:pt x="11" y="65"/>
                </a:cubicBezTo>
                <a:cubicBezTo>
                  <a:pt x="11" y="69"/>
                  <a:pt x="11" y="69"/>
                  <a:pt x="11" y="69"/>
                </a:cubicBezTo>
                <a:cubicBezTo>
                  <a:pt x="13" y="69"/>
                  <a:pt x="13" y="69"/>
                  <a:pt x="13" y="69"/>
                </a:cubicBezTo>
                <a:lnTo>
                  <a:pt x="13" y="65"/>
                </a:lnTo>
                <a:close/>
                <a:moveTo>
                  <a:pt x="11" y="124"/>
                </a:moveTo>
                <a:cubicBezTo>
                  <a:pt x="11" y="127"/>
                  <a:pt x="14" y="129"/>
                  <a:pt x="16" y="130"/>
                </a:cubicBezTo>
                <a:cubicBezTo>
                  <a:pt x="17" y="128"/>
                  <a:pt x="17" y="128"/>
                  <a:pt x="17" y="128"/>
                </a:cubicBezTo>
                <a:cubicBezTo>
                  <a:pt x="15" y="127"/>
                  <a:pt x="13" y="126"/>
                  <a:pt x="13" y="124"/>
                </a:cubicBezTo>
                <a:cubicBezTo>
                  <a:pt x="13" y="124"/>
                  <a:pt x="13" y="124"/>
                  <a:pt x="13" y="124"/>
                </a:cubicBezTo>
                <a:cubicBezTo>
                  <a:pt x="11" y="124"/>
                  <a:pt x="11" y="124"/>
                  <a:pt x="11" y="124"/>
                </a:cubicBezTo>
                <a:close/>
                <a:moveTo>
                  <a:pt x="11" y="110"/>
                </a:moveTo>
                <a:cubicBezTo>
                  <a:pt x="13" y="110"/>
                  <a:pt x="13" y="110"/>
                  <a:pt x="13" y="110"/>
                </a:cubicBezTo>
                <a:cubicBezTo>
                  <a:pt x="13" y="103"/>
                  <a:pt x="13" y="103"/>
                  <a:pt x="13" y="103"/>
                </a:cubicBezTo>
                <a:cubicBezTo>
                  <a:pt x="11" y="103"/>
                  <a:pt x="11" y="103"/>
                  <a:pt x="11" y="103"/>
                </a:cubicBezTo>
                <a:lnTo>
                  <a:pt x="11" y="110"/>
                </a:lnTo>
                <a:close/>
                <a:moveTo>
                  <a:pt x="103" y="116"/>
                </a:moveTo>
                <a:cubicBezTo>
                  <a:pt x="101" y="116"/>
                  <a:pt x="101" y="116"/>
                  <a:pt x="101" y="116"/>
                </a:cubicBezTo>
                <a:cubicBezTo>
                  <a:pt x="101" y="112"/>
                  <a:pt x="101" y="112"/>
                  <a:pt x="101" y="112"/>
                </a:cubicBezTo>
                <a:cubicBezTo>
                  <a:pt x="83" y="112"/>
                  <a:pt x="83" y="112"/>
                  <a:pt x="83" y="112"/>
                </a:cubicBezTo>
                <a:cubicBezTo>
                  <a:pt x="73" y="112"/>
                  <a:pt x="65" y="104"/>
                  <a:pt x="65" y="94"/>
                </a:cubicBezTo>
                <a:cubicBezTo>
                  <a:pt x="65" y="84"/>
                  <a:pt x="73" y="76"/>
                  <a:pt x="83" y="76"/>
                </a:cubicBezTo>
                <a:cubicBezTo>
                  <a:pt x="107" y="76"/>
                  <a:pt x="107" y="76"/>
                  <a:pt x="107" y="76"/>
                </a:cubicBezTo>
                <a:cubicBezTo>
                  <a:pt x="107" y="62"/>
                  <a:pt x="107" y="62"/>
                  <a:pt x="107" y="62"/>
                </a:cubicBezTo>
                <a:cubicBezTo>
                  <a:pt x="107" y="58"/>
                  <a:pt x="104" y="55"/>
                  <a:pt x="101" y="55"/>
                </a:cubicBezTo>
                <a:cubicBezTo>
                  <a:pt x="14" y="55"/>
                  <a:pt x="14" y="55"/>
                  <a:pt x="14" y="55"/>
                </a:cubicBezTo>
                <a:cubicBezTo>
                  <a:pt x="10" y="55"/>
                  <a:pt x="7" y="58"/>
                  <a:pt x="7" y="62"/>
                </a:cubicBezTo>
                <a:cubicBezTo>
                  <a:pt x="7" y="127"/>
                  <a:pt x="7" y="127"/>
                  <a:pt x="7" y="127"/>
                </a:cubicBezTo>
                <a:cubicBezTo>
                  <a:pt x="7" y="131"/>
                  <a:pt x="10" y="134"/>
                  <a:pt x="14" y="134"/>
                </a:cubicBezTo>
                <a:cubicBezTo>
                  <a:pt x="101" y="134"/>
                  <a:pt x="101" y="134"/>
                  <a:pt x="101" y="134"/>
                </a:cubicBezTo>
                <a:cubicBezTo>
                  <a:pt x="104" y="134"/>
                  <a:pt x="107" y="131"/>
                  <a:pt x="107" y="127"/>
                </a:cubicBezTo>
                <a:cubicBezTo>
                  <a:pt x="107" y="113"/>
                  <a:pt x="107" y="113"/>
                  <a:pt x="107" y="113"/>
                </a:cubicBezTo>
                <a:cubicBezTo>
                  <a:pt x="114" y="113"/>
                  <a:pt x="114" y="113"/>
                  <a:pt x="114" y="113"/>
                </a:cubicBezTo>
                <a:cubicBezTo>
                  <a:pt x="114" y="127"/>
                  <a:pt x="114" y="127"/>
                  <a:pt x="114" y="127"/>
                </a:cubicBezTo>
                <a:cubicBezTo>
                  <a:pt x="114" y="135"/>
                  <a:pt x="108" y="141"/>
                  <a:pt x="101" y="141"/>
                </a:cubicBezTo>
                <a:cubicBezTo>
                  <a:pt x="14" y="141"/>
                  <a:pt x="14" y="141"/>
                  <a:pt x="14" y="141"/>
                </a:cubicBezTo>
                <a:cubicBezTo>
                  <a:pt x="6" y="141"/>
                  <a:pt x="0" y="135"/>
                  <a:pt x="0" y="127"/>
                </a:cubicBezTo>
                <a:cubicBezTo>
                  <a:pt x="0" y="62"/>
                  <a:pt x="0" y="62"/>
                  <a:pt x="0" y="62"/>
                </a:cubicBezTo>
                <a:cubicBezTo>
                  <a:pt x="0" y="54"/>
                  <a:pt x="6" y="48"/>
                  <a:pt x="14" y="48"/>
                </a:cubicBezTo>
                <a:cubicBezTo>
                  <a:pt x="19" y="48"/>
                  <a:pt x="19" y="48"/>
                  <a:pt x="19" y="48"/>
                </a:cubicBezTo>
                <a:cubicBezTo>
                  <a:pt x="22" y="45"/>
                  <a:pt x="22" y="45"/>
                  <a:pt x="22" y="45"/>
                </a:cubicBezTo>
                <a:cubicBezTo>
                  <a:pt x="64" y="3"/>
                  <a:pt x="64" y="3"/>
                  <a:pt x="64" y="3"/>
                </a:cubicBezTo>
                <a:cubicBezTo>
                  <a:pt x="66" y="0"/>
                  <a:pt x="70" y="0"/>
                  <a:pt x="73" y="3"/>
                </a:cubicBezTo>
                <a:cubicBezTo>
                  <a:pt x="101" y="32"/>
                  <a:pt x="101" y="32"/>
                  <a:pt x="101" y="32"/>
                </a:cubicBezTo>
                <a:cubicBezTo>
                  <a:pt x="104" y="34"/>
                  <a:pt x="104" y="38"/>
                  <a:pt x="101" y="41"/>
                </a:cubicBezTo>
                <a:cubicBezTo>
                  <a:pt x="96" y="46"/>
                  <a:pt x="96" y="46"/>
                  <a:pt x="96" y="46"/>
                </a:cubicBezTo>
                <a:cubicBezTo>
                  <a:pt x="94" y="48"/>
                  <a:pt x="94" y="48"/>
                  <a:pt x="94" y="48"/>
                </a:cubicBezTo>
                <a:cubicBezTo>
                  <a:pt x="101" y="48"/>
                  <a:pt x="101" y="48"/>
                  <a:pt x="101" y="48"/>
                </a:cubicBezTo>
                <a:cubicBezTo>
                  <a:pt x="108" y="48"/>
                  <a:pt x="114" y="54"/>
                  <a:pt x="114" y="62"/>
                </a:cubicBezTo>
                <a:cubicBezTo>
                  <a:pt x="114" y="76"/>
                  <a:pt x="114" y="76"/>
                  <a:pt x="114" y="76"/>
                </a:cubicBezTo>
                <a:cubicBezTo>
                  <a:pt x="118" y="76"/>
                  <a:pt x="118" y="76"/>
                  <a:pt x="118" y="76"/>
                </a:cubicBezTo>
                <a:cubicBezTo>
                  <a:pt x="118" y="112"/>
                  <a:pt x="118" y="112"/>
                  <a:pt x="118" y="112"/>
                </a:cubicBezTo>
                <a:cubicBezTo>
                  <a:pt x="103" y="112"/>
                  <a:pt x="103" y="112"/>
                  <a:pt x="103" y="112"/>
                </a:cubicBezTo>
                <a:lnTo>
                  <a:pt x="103" y="116"/>
                </a:lnTo>
                <a:close/>
                <a:moveTo>
                  <a:pt x="69" y="48"/>
                </a:moveTo>
                <a:cubicBezTo>
                  <a:pt x="69" y="47"/>
                  <a:pt x="69" y="46"/>
                  <a:pt x="69" y="45"/>
                </a:cubicBezTo>
                <a:cubicBezTo>
                  <a:pt x="69" y="42"/>
                  <a:pt x="68" y="40"/>
                  <a:pt x="66" y="38"/>
                </a:cubicBezTo>
                <a:cubicBezTo>
                  <a:pt x="60" y="32"/>
                  <a:pt x="50" y="33"/>
                  <a:pt x="44" y="39"/>
                </a:cubicBezTo>
                <a:cubicBezTo>
                  <a:pt x="42" y="41"/>
                  <a:pt x="41" y="43"/>
                  <a:pt x="40" y="45"/>
                </a:cubicBezTo>
                <a:cubicBezTo>
                  <a:pt x="40" y="46"/>
                  <a:pt x="39" y="47"/>
                  <a:pt x="39" y="48"/>
                </a:cubicBezTo>
                <a:cubicBezTo>
                  <a:pt x="47" y="48"/>
                  <a:pt x="47" y="48"/>
                  <a:pt x="47" y="48"/>
                </a:cubicBezTo>
                <a:cubicBezTo>
                  <a:pt x="47" y="47"/>
                  <a:pt x="47" y="46"/>
                  <a:pt x="48" y="45"/>
                </a:cubicBezTo>
                <a:cubicBezTo>
                  <a:pt x="48" y="45"/>
                  <a:pt x="48" y="44"/>
                  <a:pt x="48" y="44"/>
                </a:cubicBezTo>
                <a:cubicBezTo>
                  <a:pt x="46" y="42"/>
                  <a:pt x="46" y="42"/>
                  <a:pt x="46" y="42"/>
                </a:cubicBezTo>
                <a:cubicBezTo>
                  <a:pt x="48" y="41"/>
                  <a:pt x="48" y="41"/>
                  <a:pt x="48" y="41"/>
                </a:cubicBezTo>
                <a:cubicBezTo>
                  <a:pt x="50" y="42"/>
                  <a:pt x="50" y="42"/>
                  <a:pt x="50" y="42"/>
                </a:cubicBezTo>
                <a:cubicBezTo>
                  <a:pt x="51" y="41"/>
                  <a:pt x="52" y="41"/>
                  <a:pt x="53" y="40"/>
                </a:cubicBezTo>
                <a:cubicBezTo>
                  <a:pt x="54" y="43"/>
                  <a:pt x="54" y="43"/>
                  <a:pt x="54" y="43"/>
                </a:cubicBezTo>
                <a:cubicBezTo>
                  <a:pt x="54" y="43"/>
                  <a:pt x="52" y="43"/>
                  <a:pt x="51" y="45"/>
                </a:cubicBezTo>
                <a:cubicBezTo>
                  <a:pt x="51" y="45"/>
                  <a:pt x="51" y="45"/>
                  <a:pt x="51" y="45"/>
                </a:cubicBezTo>
                <a:cubicBezTo>
                  <a:pt x="50" y="46"/>
                  <a:pt x="50" y="47"/>
                  <a:pt x="50" y="47"/>
                </a:cubicBezTo>
                <a:cubicBezTo>
                  <a:pt x="51" y="48"/>
                  <a:pt x="52" y="48"/>
                  <a:pt x="54" y="47"/>
                </a:cubicBezTo>
                <a:cubicBezTo>
                  <a:pt x="57" y="45"/>
                  <a:pt x="59" y="45"/>
                  <a:pt x="60" y="47"/>
                </a:cubicBezTo>
                <a:cubicBezTo>
                  <a:pt x="61" y="47"/>
                  <a:pt x="61" y="48"/>
                  <a:pt x="61" y="48"/>
                </a:cubicBezTo>
                <a:lnTo>
                  <a:pt x="69" y="48"/>
                </a:lnTo>
                <a:close/>
                <a:moveTo>
                  <a:pt x="79" y="30"/>
                </a:moveTo>
                <a:cubicBezTo>
                  <a:pt x="79" y="30"/>
                  <a:pt x="79" y="29"/>
                  <a:pt x="79" y="28"/>
                </a:cubicBezTo>
                <a:cubicBezTo>
                  <a:pt x="78" y="28"/>
                  <a:pt x="78" y="28"/>
                  <a:pt x="78" y="28"/>
                </a:cubicBezTo>
                <a:cubicBezTo>
                  <a:pt x="78" y="28"/>
                  <a:pt x="78" y="28"/>
                  <a:pt x="78" y="28"/>
                </a:cubicBezTo>
                <a:cubicBezTo>
                  <a:pt x="78" y="28"/>
                  <a:pt x="78" y="28"/>
                  <a:pt x="78" y="28"/>
                </a:cubicBezTo>
                <a:cubicBezTo>
                  <a:pt x="78" y="27"/>
                  <a:pt x="78" y="27"/>
                  <a:pt x="78" y="27"/>
                </a:cubicBezTo>
                <a:cubicBezTo>
                  <a:pt x="78" y="27"/>
                  <a:pt x="78" y="27"/>
                  <a:pt x="78" y="27"/>
                </a:cubicBezTo>
                <a:cubicBezTo>
                  <a:pt x="78" y="27"/>
                  <a:pt x="78" y="27"/>
                  <a:pt x="78" y="27"/>
                </a:cubicBezTo>
                <a:cubicBezTo>
                  <a:pt x="77" y="27"/>
                  <a:pt x="77" y="26"/>
                  <a:pt x="77" y="26"/>
                </a:cubicBezTo>
                <a:cubicBezTo>
                  <a:pt x="77" y="26"/>
                  <a:pt x="76" y="25"/>
                  <a:pt x="75" y="25"/>
                </a:cubicBezTo>
                <a:cubicBezTo>
                  <a:pt x="75" y="25"/>
                  <a:pt x="75" y="25"/>
                  <a:pt x="75" y="25"/>
                </a:cubicBezTo>
                <a:cubicBezTo>
                  <a:pt x="75" y="25"/>
                  <a:pt x="75" y="25"/>
                  <a:pt x="75" y="25"/>
                </a:cubicBezTo>
                <a:cubicBezTo>
                  <a:pt x="75" y="25"/>
                  <a:pt x="75" y="25"/>
                  <a:pt x="74" y="25"/>
                </a:cubicBezTo>
                <a:cubicBezTo>
                  <a:pt x="74" y="25"/>
                  <a:pt x="74" y="25"/>
                  <a:pt x="74" y="25"/>
                </a:cubicBezTo>
                <a:cubicBezTo>
                  <a:pt x="74" y="25"/>
                  <a:pt x="74" y="25"/>
                  <a:pt x="74" y="25"/>
                </a:cubicBezTo>
                <a:cubicBezTo>
                  <a:pt x="74" y="25"/>
                  <a:pt x="74" y="25"/>
                  <a:pt x="74" y="25"/>
                </a:cubicBezTo>
                <a:cubicBezTo>
                  <a:pt x="73" y="24"/>
                  <a:pt x="73" y="24"/>
                  <a:pt x="73" y="25"/>
                </a:cubicBezTo>
                <a:cubicBezTo>
                  <a:pt x="73" y="25"/>
                  <a:pt x="73" y="25"/>
                  <a:pt x="73" y="25"/>
                </a:cubicBezTo>
                <a:cubicBezTo>
                  <a:pt x="73" y="25"/>
                  <a:pt x="72" y="25"/>
                  <a:pt x="72" y="25"/>
                </a:cubicBezTo>
                <a:cubicBezTo>
                  <a:pt x="72" y="25"/>
                  <a:pt x="72" y="25"/>
                  <a:pt x="72" y="25"/>
                </a:cubicBezTo>
                <a:cubicBezTo>
                  <a:pt x="72" y="25"/>
                  <a:pt x="72" y="25"/>
                  <a:pt x="71" y="25"/>
                </a:cubicBezTo>
                <a:cubicBezTo>
                  <a:pt x="71" y="25"/>
                  <a:pt x="71" y="25"/>
                  <a:pt x="71" y="25"/>
                </a:cubicBezTo>
                <a:cubicBezTo>
                  <a:pt x="71" y="25"/>
                  <a:pt x="71" y="25"/>
                  <a:pt x="71" y="25"/>
                </a:cubicBezTo>
                <a:cubicBezTo>
                  <a:pt x="71" y="25"/>
                  <a:pt x="71" y="25"/>
                  <a:pt x="71" y="25"/>
                </a:cubicBezTo>
                <a:cubicBezTo>
                  <a:pt x="70" y="25"/>
                  <a:pt x="70" y="25"/>
                  <a:pt x="70" y="26"/>
                </a:cubicBezTo>
                <a:cubicBezTo>
                  <a:pt x="70" y="26"/>
                  <a:pt x="70" y="26"/>
                  <a:pt x="70" y="26"/>
                </a:cubicBezTo>
                <a:cubicBezTo>
                  <a:pt x="70" y="26"/>
                  <a:pt x="69" y="26"/>
                  <a:pt x="69" y="26"/>
                </a:cubicBezTo>
                <a:cubicBezTo>
                  <a:pt x="69" y="26"/>
                  <a:pt x="69" y="27"/>
                  <a:pt x="69" y="27"/>
                </a:cubicBezTo>
                <a:cubicBezTo>
                  <a:pt x="69" y="27"/>
                  <a:pt x="69" y="27"/>
                  <a:pt x="69" y="27"/>
                </a:cubicBezTo>
                <a:cubicBezTo>
                  <a:pt x="68" y="27"/>
                  <a:pt x="68" y="27"/>
                  <a:pt x="68" y="28"/>
                </a:cubicBezTo>
                <a:cubicBezTo>
                  <a:pt x="68" y="28"/>
                  <a:pt x="68" y="28"/>
                  <a:pt x="68" y="28"/>
                </a:cubicBezTo>
                <a:cubicBezTo>
                  <a:pt x="68" y="28"/>
                  <a:pt x="68" y="28"/>
                  <a:pt x="68" y="29"/>
                </a:cubicBezTo>
                <a:cubicBezTo>
                  <a:pt x="68" y="29"/>
                  <a:pt x="68" y="29"/>
                  <a:pt x="68" y="29"/>
                </a:cubicBezTo>
                <a:cubicBezTo>
                  <a:pt x="68" y="29"/>
                  <a:pt x="68" y="29"/>
                  <a:pt x="68" y="30"/>
                </a:cubicBezTo>
                <a:cubicBezTo>
                  <a:pt x="68" y="30"/>
                  <a:pt x="68" y="30"/>
                  <a:pt x="68" y="30"/>
                </a:cubicBezTo>
                <a:cubicBezTo>
                  <a:pt x="68" y="30"/>
                  <a:pt x="68" y="30"/>
                  <a:pt x="68" y="31"/>
                </a:cubicBezTo>
                <a:cubicBezTo>
                  <a:pt x="68" y="31"/>
                  <a:pt x="68" y="31"/>
                  <a:pt x="68" y="31"/>
                </a:cubicBezTo>
                <a:cubicBezTo>
                  <a:pt x="68" y="31"/>
                  <a:pt x="68" y="31"/>
                  <a:pt x="68" y="32"/>
                </a:cubicBezTo>
                <a:cubicBezTo>
                  <a:pt x="68" y="32"/>
                  <a:pt x="68" y="32"/>
                  <a:pt x="68" y="32"/>
                </a:cubicBezTo>
                <a:cubicBezTo>
                  <a:pt x="68" y="32"/>
                  <a:pt x="68" y="32"/>
                  <a:pt x="68" y="32"/>
                </a:cubicBezTo>
                <a:cubicBezTo>
                  <a:pt x="68" y="32"/>
                  <a:pt x="68" y="33"/>
                  <a:pt x="68" y="33"/>
                </a:cubicBezTo>
                <a:cubicBezTo>
                  <a:pt x="68" y="33"/>
                  <a:pt x="69" y="33"/>
                  <a:pt x="69" y="33"/>
                </a:cubicBezTo>
                <a:cubicBezTo>
                  <a:pt x="69" y="33"/>
                  <a:pt x="69" y="33"/>
                  <a:pt x="69" y="33"/>
                </a:cubicBezTo>
                <a:cubicBezTo>
                  <a:pt x="69" y="33"/>
                  <a:pt x="69" y="33"/>
                  <a:pt x="69" y="33"/>
                </a:cubicBezTo>
                <a:cubicBezTo>
                  <a:pt x="69" y="34"/>
                  <a:pt x="69" y="34"/>
                  <a:pt x="69" y="34"/>
                </a:cubicBezTo>
                <a:cubicBezTo>
                  <a:pt x="69" y="34"/>
                  <a:pt x="69" y="34"/>
                  <a:pt x="69" y="34"/>
                </a:cubicBezTo>
                <a:cubicBezTo>
                  <a:pt x="69" y="34"/>
                  <a:pt x="70" y="34"/>
                  <a:pt x="70" y="34"/>
                </a:cubicBezTo>
                <a:cubicBezTo>
                  <a:pt x="70" y="34"/>
                  <a:pt x="70" y="34"/>
                  <a:pt x="70" y="34"/>
                </a:cubicBezTo>
                <a:cubicBezTo>
                  <a:pt x="70" y="34"/>
                  <a:pt x="70" y="35"/>
                  <a:pt x="70" y="35"/>
                </a:cubicBezTo>
                <a:cubicBezTo>
                  <a:pt x="70" y="35"/>
                  <a:pt x="70" y="35"/>
                  <a:pt x="70" y="35"/>
                </a:cubicBezTo>
                <a:cubicBezTo>
                  <a:pt x="70" y="35"/>
                  <a:pt x="71" y="35"/>
                  <a:pt x="71" y="35"/>
                </a:cubicBezTo>
                <a:cubicBezTo>
                  <a:pt x="71" y="35"/>
                  <a:pt x="71" y="35"/>
                  <a:pt x="71" y="35"/>
                </a:cubicBezTo>
                <a:cubicBezTo>
                  <a:pt x="71" y="35"/>
                  <a:pt x="71" y="35"/>
                  <a:pt x="71" y="35"/>
                </a:cubicBezTo>
                <a:cubicBezTo>
                  <a:pt x="71" y="35"/>
                  <a:pt x="71" y="35"/>
                  <a:pt x="71" y="35"/>
                </a:cubicBezTo>
                <a:cubicBezTo>
                  <a:pt x="71" y="35"/>
                  <a:pt x="71" y="35"/>
                  <a:pt x="72" y="35"/>
                </a:cubicBezTo>
                <a:cubicBezTo>
                  <a:pt x="72" y="35"/>
                  <a:pt x="72" y="35"/>
                  <a:pt x="72" y="35"/>
                </a:cubicBezTo>
                <a:cubicBezTo>
                  <a:pt x="72" y="35"/>
                  <a:pt x="72" y="35"/>
                  <a:pt x="72" y="35"/>
                </a:cubicBezTo>
                <a:cubicBezTo>
                  <a:pt x="72" y="35"/>
                  <a:pt x="72" y="35"/>
                  <a:pt x="72" y="35"/>
                </a:cubicBezTo>
                <a:cubicBezTo>
                  <a:pt x="72" y="35"/>
                  <a:pt x="73" y="35"/>
                  <a:pt x="73" y="35"/>
                </a:cubicBezTo>
                <a:cubicBezTo>
                  <a:pt x="73" y="35"/>
                  <a:pt x="73" y="35"/>
                  <a:pt x="73" y="35"/>
                </a:cubicBezTo>
                <a:cubicBezTo>
                  <a:pt x="73" y="35"/>
                  <a:pt x="73" y="36"/>
                  <a:pt x="73" y="36"/>
                </a:cubicBezTo>
                <a:cubicBezTo>
                  <a:pt x="73" y="36"/>
                  <a:pt x="73" y="36"/>
                  <a:pt x="73" y="35"/>
                </a:cubicBezTo>
                <a:cubicBezTo>
                  <a:pt x="73" y="36"/>
                  <a:pt x="73" y="36"/>
                  <a:pt x="73" y="35"/>
                </a:cubicBezTo>
                <a:cubicBezTo>
                  <a:pt x="73" y="35"/>
                  <a:pt x="74" y="35"/>
                  <a:pt x="74" y="35"/>
                </a:cubicBezTo>
                <a:cubicBezTo>
                  <a:pt x="74" y="35"/>
                  <a:pt x="74" y="35"/>
                  <a:pt x="74" y="35"/>
                </a:cubicBezTo>
                <a:cubicBezTo>
                  <a:pt x="74" y="35"/>
                  <a:pt x="74" y="35"/>
                  <a:pt x="74" y="35"/>
                </a:cubicBezTo>
                <a:cubicBezTo>
                  <a:pt x="74" y="35"/>
                  <a:pt x="74" y="35"/>
                  <a:pt x="74" y="35"/>
                </a:cubicBezTo>
                <a:cubicBezTo>
                  <a:pt x="75" y="35"/>
                  <a:pt x="75" y="35"/>
                  <a:pt x="75" y="35"/>
                </a:cubicBezTo>
                <a:cubicBezTo>
                  <a:pt x="75" y="35"/>
                  <a:pt x="75" y="35"/>
                  <a:pt x="75" y="35"/>
                </a:cubicBezTo>
                <a:cubicBezTo>
                  <a:pt x="75" y="35"/>
                  <a:pt x="75" y="35"/>
                  <a:pt x="75" y="35"/>
                </a:cubicBezTo>
                <a:cubicBezTo>
                  <a:pt x="75" y="35"/>
                  <a:pt x="75" y="35"/>
                  <a:pt x="75" y="35"/>
                </a:cubicBezTo>
                <a:cubicBezTo>
                  <a:pt x="76" y="35"/>
                  <a:pt x="76" y="35"/>
                  <a:pt x="76" y="35"/>
                </a:cubicBezTo>
                <a:cubicBezTo>
                  <a:pt x="76" y="35"/>
                  <a:pt x="76" y="35"/>
                  <a:pt x="76" y="35"/>
                </a:cubicBezTo>
                <a:cubicBezTo>
                  <a:pt x="76" y="35"/>
                  <a:pt x="76" y="35"/>
                  <a:pt x="76" y="35"/>
                </a:cubicBezTo>
                <a:cubicBezTo>
                  <a:pt x="76" y="35"/>
                  <a:pt x="76" y="35"/>
                  <a:pt x="76" y="34"/>
                </a:cubicBezTo>
                <a:cubicBezTo>
                  <a:pt x="76" y="34"/>
                  <a:pt x="77" y="34"/>
                  <a:pt x="77" y="34"/>
                </a:cubicBezTo>
                <a:cubicBezTo>
                  <a:pt x="77" y="34"/>
                  <a:pt x="77" y="34"/>
                  <a:pt x="77" y="34"/>
                </a:cubicBezTo>
                <a:cubicBezTo>
                  <a:pt x="77" y="34"/>
                  <a:pt x="77" y="34"/>
                  <a:pt x="77" y="34"/>
                </a:cubicBezTo>
                <a:cubicBezTo>
                  <a:pt x="77" y="34"/>
                  <a:pt x="77" y="34"/>
                  <a:pt x="77" y="34"/>
                </a:cubicBezTo>
                <a:cubicBezTo>
                  <a:pt x="77" y="34"/>
                  <a:pt x="78" y="33"/>
                  <a:pt x="78" y="33"/>
                </a:cubicBezTo>
                <a:cubicBezTo>
                  <a:pt x="78" y="33"/>
                  <a:pt x="78" y="33"/>
                  <a:pt x="78" y="33"/>
                </a:cubicBezTo>
                <a:cubicBezTo>
                  <a:pt x="78" y="33"/>
                  <a:pt x="78" y="33"/>
                  <a:pt x="78" y="32"/>
                </a:cubicBezTo>
                <a:cubicBezTo>
                  <a:pt x="78" y="32"/>
                  <a:pt x="78" y="32"/>
                  <a:pt x="78" y="32"/>
                </a:cubicBezTo>
                <a:cubicBezTo>
                  <a:pt x="78" y="32"/>
                  <a:pt x="78" y="32"/>
                  <a:pt x="79" y="31"/>
                </a:cubicBezTo>
                <a:cubicBezTo>
                  <a:pt x="79" y="31"/>
                  <a:pt x="79" y="31"/>
                  <a:pt x="79" y="31"/>
                </a:cubicBezTo>
                <a:cubicBezTo>
                  <a:pt x="79" y="31"/>
                  <a:pt x="79" y="31"/>
                  <a:pt x="79" y="30"/>
                </a:cubicBezTo>
                <a:cubicBezTo>
                  <a:pt x="79" y="30"/>
                  <a:pt x="79" y="30"/>
                  <a:pt x="79" y="30"/>
                </a:cubicBezTo>
                <a:close/>
                <a:moveTo>
                  <a:pt x="93" y="45"/>
                </a:moveTo>
                <a:cubicBezTo>
                  <a:pt x="99" y="39"/>
                  <a:pt x="99" y="39"/>
                  <a:pt x="99" y="39"/>
                </a:cubicBezTo>
                <a:cubicBezTo>
                  <a:pt x="99" y="39"/>
                  <a:pt x="99" y="39"/>
                  <a:pt x="99" y="39"/>
                </a:cubicBezTo>
                <a:cubicBezTo>
                  <a:pt x="100" y="38"/>
                  <a:pt x="100" y="35"/>
                  <a:pt x="99" y="34"/>
                </a:cubicBezTo>
                <a:cubicBezTo>
                  <a:pt x="71" y="6"/>
                  <a:pt x="71" y="6"/>
                  <a:pt x="71" y="6"/>
                </a:cubicBezTo>
                <a:cubicBezTo>
                  <a:pt x="69" y="4"/>
                  <a:pt x="67" y="4"/>
                  <a:pt x="65" y="6"/>
                </a:cubicBezTo>
                <a:cubicBezTo>
                  <a:pt x="64" y="6"/>
                  <a:pt x="64" y="6"/>
                  <a:pt x="64" y="6"/>
                </a:cubicBezTo>
                <a:cubicBezTo>
                  <a:pt x="26" y="45"/>
                  <a:pt x="26" y="45"/>
                  <a:pt x="26" y="45"/>
                </a:cubicBezTo>
                <a:cubicBezTo>
                  <a:pt x="23" y="48"/>
                  <a:pt x="23" y="48"/>
                  <a:pt x="23" y="48"/>
                </a:cubicBezTo>
                <a:cubicBezTo>
                  <a:pt x="27" y="48"/>
                  <a:pt x="27" y="48"/>
                  <a:pt x="27" y="48"/>
                </a:cubicBezTo>
                <a:cubicBezTo>
                  <a:pt x="30" y="45"/>
                  <a:pt x="30" y="45"/>
                  <a:pt x="30" y="45"/>
                </a:cubicBezTo>
                <a:cubicBezTo>
                  <a:pt x="63" y="12"/>
                  <a:pt x="63" y="12"/>
                  <a:pt x="63" y="12"/>
                </a:cubicBezTo>
                <a:cubicBezTo>
                  <a:pt x="63" y="12"/>
                  <a:pt x="63" y="12"/>
                  <a:pt x="63" y="12"/>
                </a:cubicBezTo>
                <a:cubicBezTo>
                  <a:pt x="63" y="12"/>
                  <a:pt x="64" y="12"/>
                  <a:pt x="64" y="12"/>
                </a:cubicBezTo>
                <a:cubicBezTo>
                  <a:pt x="64" y="12"/>
                  <a:pt x="64" y="13"/>
                  <a:pt x="64" y="13"/>
                </a:cubicBezTo>
                <a:cubicBezTo>
                  <a:pt x="66" y="14"/>
                  <a:pt x="69" y="14"/>
                  <a:pt x="71" y="12"/>
                </a:cubicBezTo>
                <a:cubicBezTo>
                  <a:pt x="71" y="12"/>
                  <a:pt x="71" y="12"/>
                  <a:pt x="71" y="12"/>
                </a:cubicBezTo>
                <a:cubicBezTo>
                  <a:pt x="71" y="11"/>
                  <a:pt x="72" y="11"/>
                  <a:pt x="72" y="11"/>
                </a:cubicBezTo>
                <a:cubicBezTo>
                  <a:pt x="72" y="11"/>
                  <a:pt x="72" y="11"/>
                  <a:pt x="72" y="11"/>
                </a:cubicBezTo>
                <a:cubicBezTo>
                  <a:pt x="93" y="32"/>
                  <a:pt x="93" y="32"/>
                  <a:pt x="93" y="32"/>
                </a:cubicBezTo>
                <a:cubicBezTo>
                  <a:pt x="93" y="32"/>
                  <a:pt x="93" y="32"/>
                  <a:pt x="93" y="32"/>
                </a:cubicBezTo>
                <a:cubicBezTo>
                  <a:pt x="93" y="33"/>
                  <a:pt x="93" y="33"/>
                  <a:pt x="93" y="33"/>
                </a:cubicBezTo>
                <a:cubicBezTo>
                  <a:pt x="92" y="33"/>
                  <a:pt x="92" y="33"/>
                  <a:pt x="92" y="34"/>
                </a:cubicBezTo>
                <a:cubicBezTo>
                  <a:pt x="90" y="35"/>
                  <a:pt x="90" y="38"/>
                  <a:pt x="91" y="40"/>
                </a:cubicBezTo>
                <a:cubicBezTo>
                  <a:pt x="92" y="40"/>
                  <a:pt x="92" y="40"/>
                  <a:pt x="92" y="41"/>
                </a:cubicBezTo>
                <a:cubicBezTo>
                  <a:pt x="92" y="41"/>
                  <a:pt x="93" y="41"/>
                  <a:pt x="93" y="41"/>
                </a:cubicBezTo>
                <a:cubicBezTo>
                  <a:pt x="93" y="41"/>
                  <a:pt x="93" y="41"/>
                  <a:pt x="92" y="41"/>
                </a:cubicBezTo>
                <a:cubicBezTo>
                  <a:pt x="89" y="45"/>
                  <a:pt x="89" y="45"/>
                  <a:pt x="89" y="45"/>
                </a:cubicBezTo>
                <a:cubicBezTo>
                  <a:pt x="86" y="48"/>
                  <a:pt x="86" y="48"/>
                  <a:pt x="86" y="48"/>
                </a:cubicBezTo>
                <a:cubicBezTo>
                  <a:pt x="90" y="48"/>
                  <a:pt x="90" y="48"/>
                  <a:pt x="90" y="48"/>
                </a:cubicBezTo>
                <a:lnTo>
                  <a:pt x="93" y="45"/>
                </a:lnTo>
                <a:close/>
                <a:moveTo>
                  <a:pt x="111" y="105"/>
                </a:moveTo>
                <a:cubicBezTo>
                  <a:pt x="111" y="84"/>
                  <a:pt x="111" y="84"/>
                  <a:pt x="111" y="84"/>
                </a:cubicBezTo>
                <a:cubicBezTo>
                  <a:pt x="83" y="84"/>
                  <a:pt x="83" y="84"/>
                  <a:pt x="83" y="84"/>
                </a:cubicBezTo>
                <a:cubicBezTo>
                  <a:pt x="77" y="84"/>
                  <a:pt x="72" y="88"/>
                  <a:pt x="72" y="94"/>
                </a:cubicBezTo>
                <a:cubicBezTo>
                  <a:pt x="72" y="100"/>
                  <a:pt x="77" y="105"/>
                  <a:pt x="83" y="105"/>
                </a:cubicBezTo>
                <a:lnTo>
                  <a:pt x="111" y="105"/>
                </a:lnTo>
                <a:close/>
                <a:moveTo>
                  <a:pt x="92" y="128"/>
                </a:moveTo>
                <a:cubicBezTo>
                  <a:pt x="92" y="130"/>
                  <a:pt x="92" y="130"/>
                  <a:pt x="92" y="130"/>
                </a:cubicBezTo>
                <a:cubicBezTo>
                  <a:pt x="97" y="130"/>
                  <a:pt x="97" y="130"/>
                  <a:pt x="97" y="130"/>
                </a:cubicBezTo>
                <a:cubicBezTo>
                  <a:pt x="98" y="130"/>
                  <a:pt x="99" y="130"/>
                  <a:pt x="99" y="129"/>
                </a:cubicBezTo>
                <a:cubicBezTo>
                  <a:pt x="99" y="128"/>
                  <a:pt x="99" y="128"/>
                  <a:pt x="99" y="128"/>
                </a:cubicBezTo>
                <a:cubicBezTo>
                  <a:pt x="98" y="128"/>
                  <a:pt x="97" y="128"/>
                  <a:pt x="97" y="128"/>
                </a:cubicBezTo>
                <a:lnTo>
                  <a:pt x="92" y="128"/>
                </a:lnTo>
                <a:close/>
                <a:moveTo>
                  <a:pt x="78" y="130"/>
                </a:moveTo>
                <a:cubicBezTo>
                  <a:pt x="78" y="128"/>
                  <a:pt x="78" y="128"/>
                  <a:pt x="78" y="128"/>
                </a:cubicBezTo>
                <a:cubicBezTo>
                  <a:pt x="71" y="128"/>
                  <a:pt x="71" y="128"/>
                  <a:pt x="71" y="128"/>
                </a:cubicBezTo>
                <a:cubicBezTo>
                  <a:pt x="71" y="130"/>
                  <a:pt x="71" y="130"/>
                  <a:pt x="71" y="130"/>
                </a:cubicBezTo>
                <a:lnTo>
                  <a:pt x="78" y="130"/>
                </a:lnTo>
                <a:close/>
                <a:moveTo>
                  <a:pt x="82" y="130"/>
                </a:moveTo>
                <a:cubicBezTo>
                  <a:pt x="89" y="130"/>
                  <a:pt x="89" y="130"/>
                  <a:pt x="89" y="130"/>
                </a:cubicBezTo>
                <a:cubicBezTo>
                  <a:pt x="89" y="128"/>
                  <a:pt x="89" y="128"/>
                  <a:pt x="89" y="128"/>
                </a:cubicBezTo>
                <a:cubicBezTo>
                  <a:pt x="82" y="128"/>
                  <a:pt x="82" y="128"/>
                  <a:pt x="82" y="128"/>
                </a:cubicBezTo>
                <a:lnTo>
                  <a:pt x="82" y="130"/>
                </a:lnTo>
                <a:close/>
                <a:moveTo>
                  <a:pt x="11" y="79"/>
                </a:moveTo>
                <a:cubicBezTo>
                  <a:pt x="13" y="79"/>
                  <a:pt x="13" y="79"/>
                  <a:pt x="13" y="79"/>
                </a:cubicBezTo>
                <a:cubicBezTo>
                  <a:pt x="13" y="72"/>
                  <a:pt x="13" y="72"/>
                  <a:pt x="13" y="72"/>
                </a:cubicBezTo>
                <a:cubicBezTo>
                  <a:pt x="11" y="72"/>
                  <a:pt x="11" y="72"/>
                  <a:pt x="11" y="72"/>
                </a:cubicBezTo>
                <a:lnTo>
                  <a:pt x="11" y="79"/>
                </a:lnTo>
                <a:close/>
                <a:moveTo>
                  <a:pt x="101" y="124"/>
                </a:moveTo>
                <a:cubicBezTo>
                  <a:pt x="101" y="125"/>
                  <a:pt x="101" y="125"/>
                  <a:pt x="100" y="126"/>
                </a:cubicBezTo>
                <a:cubicBezTo>
                  <a:pt x="102" y="127"/>
                  <a:pt x="102" y="127"/>
                  <a:pt x="102" y="127"/>
                </a:cubicBezTo>
                <a:cubicBezTo>
                  <a:pt x="103" y="126"/>
                  <a:pt x="103" y="125"/>
                  <a:pt x="103" y="124"/>
                </a:cubicBezTo>
                <a:cubicBezTo>
                  <a:pt x="103" y="119"/>
                  <a:pt x="103" y="119"/>
                  <a:pt x="103" y="119"/>
                </a:cubicBezTo>
                <a:cubicBezTo>
                  <a:pt x="101" y="119"/>
                  <a:pt x="101" y="119"/>
                  <a:pt x="101" y="119"/>
                </a:cubicBezTo>
                <a:lnTo>
                  <a:pt x="101" y="124"/>
                </a:lnTo>
                <a:close/>
                <a:moveTo>
                  <a:pt x="64" y="59"/>
                </a:moveTo>
                <a:cubicBezTo>
                  <a:pt x="57" y="59"/>
                  <a:pt x="57" y="59"/>
                  <a:pt x="57" y="59"/>
                </a:cubicBezTo>
                <a:cubicBezTo>
                  <a:pt x="57" y="61"/>
                  <a:pt x="57" y="61"/>
                  <a:pt x="57" y="61"/>
                </a:cubicBezTo>
                <a:cubicBezTo>
                  <a:pt x="64" y="61"/>
                  <a:pt x="64" y="61"/>
                  <a:pt x="64" y="61"/>
                </a:cubicBezTo>
                <a:lnTo>
                  <a:pt x="64" y="59"/>
                </a:lnTo>
                <a:close/>
                <a:moveTo>
                  <a:pt x="85" y="59"/>
                </a:moveTo>
                <a:cubicBezTo>
                  <a:pt x="78" y="59"/>
                  <a:pt x="78" y="59"/>
                  <a:pt x="78" y="59"/>
                </a:cubicBezTo>
                <a:cubicBezTo>
                  <a:pt x="78" y="61"/>
                  <a:pt x="78" y="61"/>
                  <a:pt x="78" y="61"/>
                </a:cubicBezTo>
                <a:cubicBezTo>
                  <a:pt x="85" y="61"/>
                  <a:pt x="85" y="61"/>
                  <a:pt x="85" y="61"/>
                </a:cubicBezTo>
                <a:lnTo>
                  <a:pt x="85" y="59"/>
                </a:lnTo>
                <a:close/>
                <a:moveTo>
                  <a:pt x="68" y="128"/>
                </a:moveTo>
                <a:cubicBezTo>
                  <a:pt x="61" y="128"/>
                  <a:pt x="61" y="128"/>
                  <a:pt x="61" y="128"/>
                </a:cubicBezTo>
                <a:cubicBezTo>
                  <a:pt x="61" y="130"/>
                  <a:pt x="61" y="130"/>
                  <a:pt x="61" y="130"/>
                </a:cubicBezTo>
                <a:cubicBezTo>
                  <a:pt x="68" y="130"/>
                  <a:pt x="68" y="130"/>
                  <a:pt x="68" y="130"/>
                </a:cubicBezTo>
                <a:lnTo>
                  <a:pt x="68" y="128"/>
                </a:lnTo>
                <a:close/>
                <a:moveTo>
                  <a:pt x="75" y="59"/>
                </a:moveTo>
                <a:cubicBezTo>
                  <a:pt x="67" y="59"/>
                  <a:pt x="67" y="59"/>
                  <a:pt x="67" y="59"/>
                </a:cubicBezTo>
                <a:cubicBezTo>
                  <a:pt x="67" y="61"/>
                  <a:pt x="67" y="61"/>
                  <a:pt x="67" y="61"/>
                </a:cubicBezTo>
                <a:cubicBezTo>
                  <a:pt x="75" y="61"/>
                  <a:pt x="75" y="61"/>
                  <a:pt x="75" y="61"/>
                </a:cubicBezTo>
                <a:lnTo>
                  <a:pt x="75" y="59"/>
                </a:lnTo>
                <a:close/>
                <a:moveTo>
                  <a:pt x="101" y="76"/>
                </a:moveTo>
                <a:cubicBezTo>
                  <a:pt x="103" y="76"/>
                  <a:pt x="103" y="76"/>
                  <a:pt x="103" y="76"/>
                </a:cubicBezTo>
                <a:cubicBezTo>
                  <a:pt x="103" y="69"/>
                  <a:pt x="103" y="69"/>
                  <a:pt x="103" y="69"/>
                </a:cubicBezTo>
                <a:cubicBezTo>
                  <a:pt x="101" y="69"/>
                  <a:pt x="101" y="69"/>
                  <a:pt x="101" y="69"/>
                </a:cubicBezTo>
                <a:lnTo>
                  <a:pt x="101" y="76"/>
                </a:lnTo>
                <a:close/>
                <a:moveTo>
                  <a:pt x="88" y="59"/>
                </a:moveTo>
                <a:cubicBezTo>
                  <a:pt x="88" y="61"/>
                  <a:pt x="88" y="61"/>
                  <a:pt x="88" y="61"/>
                </a:cubicBezTo>
                <a:cubicBezTo>
                  <a:pt x="95" y="61"/>
                  <a:pt x="95" y="61"/>
                  <a:pt x="95" y="61"/>
                </a:cubicBezTo>
                <a:cubicBezTo>
                  <a:pt x="95" y="59"/>
                  <a:pt x="95" y="59"/>
                  <a:pt x="95" y="59"/>
                </a:cubicBezTo>
                <a:lnTo>
                  <a:pt x="88" y="59"/>
                </a:lnTo>
                <a:close/>
                <a:moveTo>
                  <a:pt x="103" y="65"/>
                </a:moveTo>
                <a:cubicBezTo>
                  <a:pt x="103" y="62"/>
                  <a:pt x="101" y="60"/>
                  <a:pt x="98" y="59"/>
                </a:cubicBezTo>
                <a:cubicBezTo>
                  <a:pt x="98" y="61"/>
                  <a:pt x="98" y="61"/>
                  <a:pt x="98" y="61"/>
                </a:cubicBezTo>
                <a:cubicBezTo>
                  <a:pt x="100" y="62"/>
                  <a:pt x="101" y="63"/>
                  <a:pt x="101" y="65"/>
                </a:cubicBezTo>
                <a:cubicBezTo>
                  <a:pt x="101" y="65"/>
                  <a:pt x="101" y="65"/>
                  <a:pt x="101" y="65"/>
                </a:cubicBezTo>
                <a:cubicBezTo>
                  <a:pt x="103" y="65"/>
                  <a:pt x="103" y="65"/>
                  <a:pt x="103" y="65"/>
                </a:cubicBezTo>
                <a:close/>
                <a:moveTo>
                  <a:pt x="23" y="61"/>
                </a:moveTo>
                <a:cubicBezTo>
                  <a:pt x="23" y="59"/>
                  <a:pt x="23" y="59"/>
                  <a:pt x="23" y="59"/>
                </a:cubicBezTo>
                <a:cubicBezTo>
                  <a:pt x="18" y="59"/>
                  <a:pt x="18" y="59"/>
                  <a:pt x="18" y="59"/>
                </a:cubicBezTo>
                <a:cubicBezTo>
                  <a:pt x="17" y="59"/>
                  <a:pt x="16" y="59"/>
                  <a:pt x="15" y="59"/>
                </a:cubicBezTo>
                <a:cubicBezTo>
                  <a:pt x="16" y="61"/>
                  <a:pt x="16" y="61"/>
                  <a:pt x="16" y="61"/>
                </a:cubicBezTo>
                <a:cubicBezTo>
                  <a:pt x="17" y="61"/>
                  <a:pt x="17" y="61"/>
                  <a:pt x="18" y="61"/>
                </a:cubicBezTo>
                <a:lnTo>
                  <a:pt x="23" y="61"/>
                </a:lnTo>
                <a:close/>
                <a:moveTo>
                  <a:pt x="33" y="59"/>
                </a:moveTo>
                <a:cubicBezTo>
                  <a:pt x="26" y="59"/>
                  <a:pt x="26" y="59"/>
                  <a:pt x="26" y="59"/>
                </a:cubicBezTo>
                <a:cubicBezTo>
                  <a:pt x="26" y="61"/>
                  <a:pt x="26" y="61"/>
                  <a:pt x="26" y="61"/>
                </a:cubicBezTo>
                <a:cubicBezTo>
                  <a:pt x="33" y="61"/>
                  <a:pt x="33" y="61"/>
                  <a:pt x="33" y="61"/>
                </a:cubicBezTo>
                <a:lnTo>
                  <a:pt x="33" y="59"/>
                </a:lnTo>
                <a:close/>
                <a:moveTo>
                  <a:pt x="27" y="128"/>
                </a:moveTo>
                <a:cubicBezTo>
                  <a:pt x="20" y="128"/>
                  <a:pt x="20" y="128"/>
                  <a:pt x="20" y="128"/>
                </a:cubicBezTo>
                <a:cubicBezTo>
                  <a:pt x="20" y="130"/>
                  <a:pt x="20" y="130"/>
                  <a:pt x="20" y="130"/>
                </a:cubicBezTo>
                <a:cubicBezTo>
                  <a:pt x="27" y="130"/>
                  <a:pt x="27" y="130"/>
                  <a:pt x="27" y="130"/>
                </a:cubicBezTo>
                <a:lnTo>
                  <a:pt x="27" y="128"/>
                </a:lnTo>
                <a:close/>
                <a:moveTo>
                  <a:pt x="37" y="128"/>
                </a:moveTo>
                <a:cubicBezTo>
                  <a:pt x="30" y="128"/>
                  <a:pt x="30" y="128"/>
                  <a:pt x="30" y="128"/>
                </a:cubicBezTo>
                <a:cubicBezTo>
                  <a:pt x="30" y="130"/>
                  <a:pt x="30" y="130"/>
                  <a:pt x="30" y="130"/>
                </a:cubicBezTo>
                <a:cubicBezTo>
                  <a:pt x="37" y="130"/>
                  <a:pt x="37" y="130"/>
                  <a:pt x="37" y="130"/>
                </a:cubicBezTo>
                <a:lnTo>
                  <a:pt x="37" y="128"/>
                </a:lnTo>
                <a:close/>
                <a:moveTo>
                  <a:pt x="44" y="59"/>
                </a:moveTo>
                <a:cubicBezTo>
                  <a:pt x="36" y="59"/>
                  <a:pt x="36" y="59"/>
                  <a:pt x="36" y="59"/>
                </a:cubicBezTo>
                <a:cubicBezTo>
                  <a:pt x="36" y="61"/>
                  <a:pt x="36" y="61"/>
                  <a:pt x="36" y="61"/>
                </a:cubicBezTo>
                <a:cubicBezTo>
                  <a:pt x="44" y="61"/>
                  <a:pt x="44" y="61"/>
                  <a:pt x="44" y="61"/>
                </a:cubicBezTo>
                <a:lnTo>
                  <a:pt x="44" y="59"/>
                </a:lnTo>
                <a:close/>
                <a:moveTo>
                  <a:pt x="54" y="59"/>
                </a:moveTo>
                <a:cubicBezTo>
                  <a:pt x="47" y="59"/>
                  <a:pt x="47" y="59"/>
                  <a:pt x="47" y="59"/>
                </a:cubicBezTo>
                <a:cubicBezTo>
                  <a:pt x="47" y="61"/>
                  <a:pt x="47" y="61"/>
                  <a:pt x="47" y="61"/>
                </a:cubicBezTo>
                <a:cubicBezTo>
                  <a:pt x="54" y="61"/>
                  <a:pt x="54" y="61"/>
                  <a:pt x="54" y="61"/>
                </a:cubicBezTo>
                <a:lnTo>
                  <a:pt x="54" y="59"/>
                </a:lnTo>
                <a:close/>
                <a:moveTo>
                  <a:pt x="47" y="128"/>
                </a:moveTo>
                <a:cubicBezTo>
                  <a:pt x="40" y="128"/>
                  <a:pt x="40" y="128"/>
                  <a:pt x="40" y="128"/>
                </a:cubicBezTo>
                <a:cubicBezTo>
                  <a:pt x="40" y="130"/>
                  <a:pt x="40" y="130"/>
                  <a:pt x="40" y="130"/>
                </a:cubicBezTo>
                <a:cubicBezTo>
                  <a:pt x="47" y="130"/>
                  <a:pt x="47" y="130"/>
                  <a:pt x="47" y="130"/>
                </a:cubicBezTo>
                <a:lnTo>
                  <a:pt x="47" y="128"/>
                </a:lnTo>
                <a:close/>
                <a:moveTo>
                  <a:pt x="58" y="128"/>
                </a:moveTo>
                <a:cubicBezTo>
                  <a:pt x="51" y="128"/>
                  <a:pt x="51" y="128"/>
                  <a:pt x="51" y="128"/>
                </a:cubicBezTo>
                <a:cubicBezTo>
                  <a:pt x="51" y="130"/>
                  <a:pt x="51" y="130"/>
                  <a:pt x="51" y="130"/>
                </a:cubicBezTo>
                <a:cubicBezTo>
                  <a:pt x="58" y="130"/>
                  <a:pt x="58" y="130"/>
                  <a:pt x="58" y="130"/>
                </a:cubicBezTo>
                <a:lnTo>
                  <a:pt x="58" y="128"/>
                </a:lnTo>
                <a:close/>
                <a:moveTo>
                  <a:pt x="84" y="88"/>
                </a:moveTo>
                <a:cubicBezTo>
                  <a:pt x="81" y="88"/>
                  <a:pt x="78" y="91"/>
                  <a:pt x="78" y="94"/>
                </a:cubicBezTo>
                <a:cubicBezTo>
                  <a:pt x="78" y="98"/>
                  <a:pt x="81" y="100"/>
                  <a:pt x="84" y="100"/>
                </a:cubicBezTo>
                <a:cubicBezTo>
                  <a:pt x="88" y="100"/>
                  <a:pt x="91" y="98"/>
                  <a:pt x="91" y="94"/>
                </a:cubicBezTo>
                <a:cubicBezTo>
                  <a:pt x="91" y="91"/>
                  <a:pt x="88" y="88"/>
                  <a:pt x="84" y="88"/>
                </a:cubicBezTo>
                <a:close/>
              </a:path>
            </a:pathLst>
          </a:custGeom>
          <a:solidFill>
            <a:schemeClr val="bg1">
              <a:lumMod val="65000"/>
            </a:schemeClr>
          </a:solidFill>
          <a:ln>
            <a:noFill/>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23" name="Freeform 30"/>
          <p:cNvSpPr>
            <a:spLocks noEditPoints="1"/>
          </p:cNvSpPr>
          <p:nvPr/>
        </p:nvSpPr>
        <p:spPr bwMode="auto">
          <a:xfrm>
            <a:off x="4185714" y="3459526"/>
            <a:ext cx="337826" cy="245970"/>
          </a:xfrm>
          <a:custGeom>
            <a:avLst/>
            <a:gdLst>
              <a:gd name="T0" fmla="*/ 9 w 140"/>
              <a:gd name="T1" fmla="*/ 0 h 102"/>
              <a:gd name="T2" fmla="*/ 0 w 140"/>
              <a:gd name="T3" fmla="*/ 93 h 102"/>
              <a:gd name="T4" fmla="*/ 131 w 140"/>
              <a:gd name="T5" fmla="*/ 102 h 102"/>
              <a:gd name="T6" fmla="*/ 140 w 140"/>
              <a:gd name="T7" fmla="*/ 9 h 102"/>
              <a:gd name="T8" fmla="*/ 136 w 140"/>
              <a:gd name="T9" fmla="*/ 93 h 102"/>
              <a:gd name="T10" fmla="*/ 9 w 140"/>
              <a:gd name="T11" fmla="*/ 98 h 102"/>
              <a:gd name="T12" fmla="*/ 4 w 140"/>
              <a:gd name="T13" fmla="*/ 9 h 102"/>
              <a:gd name="T14" fmla="*/ 131 w 140"/>
              <a:gd name="T15" fmla="*/ 4 h 102"/>
              <a:gd name="T16" fmla="*/ 136 w 140"/>
              <a:gd name="T17" fmla="*/ 93 h 102"/>
              <a:gd name="T18" fmla="*/ 129 w 140"/>
              <a:gd name="T19" fmla="*/ 11 h 102"/>
              <a:gd name="T20" fmla="*/ 11 w 140"/>
              <a:gd name="T21" fmla="*/ 32 h 102"/>
              <a:gd name="T22" fmla="*/ 11 w 140"/>
              <a:gd name="T23" fmla="*/ 70 h 102"/>
              <a:gd name="T24" fmla="*/ 129 w 140"/>
              <a:gd name="T25" fmla="*/ 91 h 102"/>
              <a:gd name="T26" fmla="*/ 11 w 140"/>
              <a:gd name="T27" fmla="*/ 70 h 102"/>
              <a:gd name="T28" fmla="*/ 51 w 140"/>
              <a:gd name="T29" fmla="*/ 65 h 102"/>
              <a:gd name="T30" fmla="*/ 62 w 140"/>
              <a:gd name="T31" fmla="*/ 37 h 102"/>
              <a:gd name="T32" fmla="*/ 49 w 140"/>
              <a:gd name="T33" fmla="*/ 37 h 102"/>
              <a:gd name="T34" fmla="*/ 39 w 140"/>
              <a:gd name="T35" fmla="*/ 65 h 102"/>
              <a:gd name="T36" fmla="*/ 28 w 140"/>
              <a:gd name="T37" fmla="*/ 37 h 102"/>
              <a:gd name="T38" fmla="*/ 38 w 140"/>
              <a:gd name="T39" fmla="*/ 58 h 102"/>
              <a:gd name="T40" fmla="*/ 95 w 140"/>
              <a:gd name="T41" fmla="*/ 59 h 102"/>
              <a:gd name="T42" fmla="*/ 106 w 140"/>
              <a:gd name="T43" fmla="*/ 65 h 102"/>
              <a:gd name="T44" fmla="*/ 107 w 140"/>
              <a:gd name="T45" fmla="*/ 37 h 102"/>
              <a:gd name="T46" fmla="*/ 86 w 140"/>
              <a:gd name="T47" fmla="*/ 65 h 102"/>
              <a:gd name="T48" fmla="*/ 95 w 140"/>
              <a:gd name="T49" fmla="*/ 59 h 102"/>
              <a:gd name="T50" fmla="*/ 105 w 140"/>
              <a:gd name="T51" fmla="*/ 54 h 102"/>
              <a:gd name="T52" fmla="*/ 103 w 140"/>
              <a:gd name="T53" fmla="*/ 43 h 102"/>
              <a:gd name="T54" fmla="*/ 79 w 140"/>
              <a:gd name="T55" fmla="*/ 57 h 102"/>
              <a:gd name="T56" fmla="*/ 74 w 140"/>
              <a:gd name="T57" fmla="*/ 53 h 102"/>
              <a:gd name="T58" fmla="*/ 67 w 140"/>
              <a:gd name="T59" fmla="*/ 48 h 102"/>
              <a:gd name="T60" fmla="*/ 69 w 140"/>
              <a:gd name="T61" fmla="*/ 39 h 102"/>
              <a:gd name="T62" fmla="*/ 83 w 140"/>
              <a:gd name="T63" fmla="*/ 39 h 102"/>
              <a:gd name="T64" fmla="*/ 81 w 140"/>
              <a:gd name="T65" fmla="*/ 45 h 102"/>
              <a:gd name="T66" fmla="*/ 76 w 140"/>
              <a:gd name="T67" fmla="*/ 41 h 102"/>
              <a:gd name="T68" fmla="*/ 72 w 140"/>
              <a:gd name="T69" fmla="*/ 44 h 102"/>
              <a:gd name="T70" fmla="*/ 77 w 140"/>
              <a:gd name="T71" fmla="*/ 48 h 102"/>
              <a:gd name="T72" fmla="*/ 84 w 140"/>
              <a:gd name="T73" fmla="*/ 56 h 102"/>
              <a:gd name="T74" fmla="*/ 74 w 140"/>
              <a:gd name="T75" fmla="*/ 65 h 102"/>
              <a:gd name="T76" fmla="*/ 64 w 140"/>
              <a:gd name="T77" fmla="*/ 61 h 102"/>
              <a:gd name="T78" fmla="*/ 68 w 140"/>
              <a:gd name="T79" fmla="*/ 56 h 102"/>
              <a:gd name="T80" fmla="*/ 74 w 140"/>
              <a:gd name="T8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02">
                <a:moveTo>
                  <a:pt x="131" y="0"/>
                </a:moveTo>
                <a:cubicBezTo>
                  <a:pt x="9" y="0"/>
                  <a:pt x="9" y="0"/>
                  <a:pt x="9" y="0"/>
                </a:cubicBezTo>
                <a:cubicBezTo>
                  <a:pt x="4" y="0"/>
                  <a:pt x="0" y="4"/>
                  <a:pt x="0" y="9"/>
                </a:cubicBezTo>
                <a:cubicBezTo>
                  <a:pt x="0" y="93"/>
                  <a:pt x="0" y="93"/>
                  <a:pt x="0" y="93"/>
                </a:cubicBezTo>
                <a:cubicBezTo>
                  <a:pt x="0" y="98"/>
                  <a:pt x="4" y="102"/>
                  <a:pt x="9" y="102"/>
                </a:cubicBezTo>
                <a:cubicBezTo>
                  <a:pt x="131" y="102"/>
                  <a:pt x="131" y="102"/>
                  <a:pt x="131" y="102"/>
                </a:cubicBezTo>
                <a:cubicBezTo>
                  <a:pt x="136" y="102"/>
                  <a:pt x="140" y="98"/>
                  <a:pt x="140" y="93"/>
                </a:cubicBezTo>
                <a:cubicBezTo>
                  <a:pt x="140" y="9"/>
                  <a:pt x="140" y="9"/>
                  <a:pt x="140" y="9"/>
                </a:cubicBezTo>
                <a:cubicBezTo>
                  <a:pt x="140" y="4"/>
                  <a:pt x="136" y="0"/>
                  <a:pt x="131" y="0"/>
                </a:cubicBezTo>
                <a:close/>
                <a:moveTo>
                  <a:pt x="136" y="93"/>
                </a:moveTo>
                <a:cubicBezTo>
                  <a:pt x="136" y="96"/>
                  <a:pt x="134" y="98"/>
                  <a:pt x="131" y="98"/>
                </a:cubicBezTo>
                <a:cubicBezTo>
                  <a:pt x="9" y="98"/>
                  <a:pt x="9" y="98"/>
                  <a:pt x="9" y="98"/>
                </a:cubicBezTo>
                <a:cubicBezTo>
                  <a:pt x="6" y="98"/>
                  <a:pt x="4" y="96"/>
                  <a:pt x="4" y="93"/>
                </a:cubicBezTo>
                <a:cubicBezTo>
                  <a:pt x="4" y="9"/>
                  <a:pt x="4" y="9"/>
                  <a:pt x="4" y="9"/>
                </a:cubicBezTo>
                <a:cubicBezTo>
                  <a:pt x="4" y="6"/>
                  <a:pt x="6" y="4"/>
                  <a:pt x="9" y="4"/>
                </a:cubicBezTo>
                <a:cubicBezTo>
                  <a:pt x="131" y="4"/>
                  <a:pt x="131" y="4"/>
                  <a:pt x="131" y="4"/>
                </a:cubicBezTo>
                <a:cubicBezTo>
                  <a:pt x="134" y="4"/>
                  <a:pt x="136" y="6"/>
                  <a:pt x="136" y="9"/>
                </a:cubicBezTo>
                <a:lnTo>
                  <a:pt x="136" y="93"/>
                </a:lnTo>
                <a:close/>
                <a:moveTo>
                  <a:pt x="11" y="11"/>
                </a:moveTo>
                <a:cubicBezTo>
                  <a:pt x="129" y="11"/>
                  <a:pt x="129" y="11"/>
                  <a:pt x="129" y="11"/>
                </a:cubicBezTo>
                <a:cubicBezTo>
                  <a:pt x="129" y="32"/>
                  <a:pt x="129" y="32"/>
                  <a:pt x="129" y="32"/>
                </a:cubicBezTo>
                <a:cubicBezTo>
                  <a:pt x="11" y="32"/>
                  <a:pt x="11" y="32"/>
                  <a:pt x="11" y="32"/>
                </a:cubicBezTo>
                <a:lnTo>
                  <a:pt x="11" y="11"/>
                </a:lnTo>
                <a:close/>
                <a:moveTo>
                  <a:pt x="11" y="70"/>
                </a:moveTo>
                <a:cubicBezTo>
                  <a:pt x="129" y="70"/>
                  <a:pt x="129" y="70"/>
                  <a:pt x="129" y="70"/>
                </a:cubicBezTo>
                <a:cubicBezTo>
                  <a:pt x="129" y="91"/>
                  <a:pt x="129" y="91"/>
                  <a:pt x="129" y="91"/>
                </a:cubicBezTo>
                <a:cubicBezTo>
                  <a:pt x="11" y="91"/>
                  <a:pt x="11" y="91"/>
                  <a:pt x="11" y="91"/>
                </a:cubicBezTo>
                <a:lnTo>
                  <a:pt x="11" y="70"/>
                </a:lnTo>
                <a:close/>
                <a:moveTo>
                  <a:pt x="57" y="65"/>
                </a:moveTo>
                <a:cubicBezTo>
                  <a:pt x="51" y="65"/>
                  <a:pt x="51" y="65"/>
                  <a:pt x="51" y="65"/>
                </a:cubicBezTo>
                <a:cubicBezTo>
                  <a:pt x="57" y="37"/>
                  <a:pt x="57" y="37"/>
                  <a:pt x="57" y="37"/>
                </a:cubicBezTo>
                <a:cubicBezTo>
                  <a:pt x="62" y="37"/>
                  <a:pt x="62" y="37"/>
                  <a:pt x="62" y="37"/>
                </a:cubicBezTo>
                <a:lnTo>
                  <a:pt x="57" y="65"/>
                </a:lnTo>
                <a:close/>
                <a:moveTo>
                  <a:pt x="49" y="37"/>
                </a:moveTo>
                <a:cubicBezTo>
                  <a:pt x="55" y="37"/>
                  <a:pt x="55" y="37"/>
                  <a:pt x="55" y="37"/>
                </a:cubicBezTo>
                <a:cubicBezTo>
                  <a:pt x="39" y="65"/>
                  <a:pt x="39" y="65"/>
                  <a:pt x="39" y="65"/>
                </a:cubicBezTo>
                <a:cubicBezTo>
                  <a:pt x="33" y="65"/>
                  <a:pt x="33" y="65"/>
                  <a:pt x="33" y="65"/>
                </a:cubicBezTo>
                <a:cubicBezTo>
                  <a:pt x="28" y="37"/>
                  <a:pt x="28" y="37"/>
                  <a:pt x="28" y="37"/>
                </a:cubicBezTo>
                <a:cubicBezTo>
                  <a:pt x="34" y="37"/>
                  <a:pt x="34" y="37"/>
                  <a:pt x="34" y="37"/>
                </a:cubicBezTo>
                <a:cubicBezTo>
                  <a:pt x="38" y="58"/>
                  <a:pt x="38" y="58"/>
                  <a:pt x="38" y="58"/>
                </a:cubicBezTo>
                <a:lnTo>
                  <a:pt x="49" y="37"/>
                </a:lnTo>
                <a:close/>
                <a:moveTo>
                  <a:pt x="95" y="59"/>
                </a:moveTo>
                <a:cubicBezTo>
                  <a:pt x="106" y="59"/>
                  <a:pt x="106" y="59"/>
                  <a:pt x="106" y="59"/>
                </a:cubicBezTo>
                <a:cubicBezTo>
                  <a:pt x="106" y="65"/>
                  <a:pt x="106" y="65"/>
                  <a:pt x="106" y="65"/>
                </a:cubicBezTo>
                <a:cubicBezTo>
                  <a:pt x="112" y="65"/>
                  <a:pt x="112" y="65"/>
                  <a:pt x="112" y="65"/>
                </a:cubicBezTo>
                <a:cubicBezTo>
                  <a:pt x="107" y="37"/>
                  <a:pt x="107" y="37"/>
                  <a:pt x="107" y="37"/>
                </a:cubicBezTo>
                <a:cubicBezTo>
                  <a:pt x="101" y="37"/>
                  <a:pt x="101" y="37"/>
                  <a:pt x="101" y="37"/>
                </a:cubicBezTo>
                <a:cubicBezTo>
                  <a:pt x="86" y="65"/>
                  <a:pt x="86" y="65"/>
                  <a:pt x="86" y="65"/>
                </a:cubicBezTo>
                <a:cubicBezTo>
                  <a:pt x="91" y="65"/>
                  <a:pt x="91" y="65"/>
                  <a:pt x="91" y="65"/>
                </a:cubicBezTo>
                <a:lnTo>
                  <a:pt x="95" y="59"/>
                </a:lnTo>
                <a:close/>
                <a:moveTo>
                  <a:pt x="103" y="43"/>
                </a:moveTo>
                <a:cubicBezTo>
                  <a:pt x="105" y="54"/>
                  <a:pt x="105" y="54"/>
                  <a:pt x="105" y="54"/>
                </a:cubicBezTo>
                <a:cubicBezTo>
                  <a:pt x="97" y="54"/>
                  <a:pt x="97" y="54"/>
                  <a:pt x="97" y="54"/>
                </a:cubicBezTo>
                <a:lnTo>
                  <a:pt x="103" y="43"/>
                </a:lnTo>
                <a:close/>
                <a:moveTo>
                  <a:pt x="78" y="59"/>
                </a:moveTo>
                <a:cubicBezTo>
                  <a:pt x="78" y="59"/>
                  <a:pt x="79" y="58"/>
                  <a:pt x="79" y="57"/>
                </a:cubicBezTo>
                <a:cubicBezTo>
                  <a:pt x="79" y="56"/>
                  <a:pt x="79" y="56"/>
                  <a:pt x="78" y="55"/>
                </a:cubicBezTo>
                <a:cubicBezTo>
                  <a:pt x="77" y="55"/>
                  <a:pt x="76" y="54"/>
                  <a:pt x="74" y="53"/>
                </a:cubicBezTo>
                <a:cubicBezTo>
                  <a:pt x="72" y="52"/>
                  <a:pt x="70" y="51"/>
                  <a:pt x="69" y="51"/>
                </a:cubicBezTo>
                <a:cubicBezTo>
                  <a:pt x="68" y="50"/>
                  <a:pt x="68" y="49"/>
                  <a:pt x="67" y="48"/>
                </a:cubicBezTo>
                <a:cubicBezTo>
                  <a:pt x="66" y="47"/>
                  <a:pt x="66" y="46"/>
                  <a:pt x="66" y="45"/>
                </a:cubicBezTo>
                <a:cubicBezTo>
                  <a:pt x="66" y="43"/>
                  <a:pt x="67" y="41"/>
                  <a:pt x="69" y="39"/>
                </a:cubicBezTo>
                <a:cubicBezTo>
                  <a:pt x="70" y="38"/>
                  <a:pt x="73" y="37"/>
                  <a:pt x="76" y="37"/>
                </a:cubicBezTo>
                <a:cubicBezTo>
                  <a:pt x="79" y="37"/>
                  <a:pt x="82" y="38"/>
                  <a:pt x="83" y="39"/>
                </a:cubicBezTo>
                <a:cubicBezTo>
                  <a:pt x="85" y="41"/>
                  <a:pt x="86" y="43"/>
                  <a:pt x="86" y="45"/>
                </a:cubicBezTo>
                <a:cubicBezTo>
                  <a:pt x="81" y="45"/>
                  <a:pt x="81" y="45"/>
                  <a:pt x="81" y="45"/>
                </a:cubicBezTo>
                <a:cubicBezTo>
                  <a:pt x="81" y="44"/>
                  <a:pt x="80" y="43"/>
                  <a:pt x="79" y="42"/>
                </a:cubicBezTo>
                <a:cubicBezTo>
                  <a:pt x="79" y="42"/>
                  <a:pt x="77" y="41"/>
                  <a:pt x="76" y="41"/>
                </a:cubicBezTo>
                <a:cubicBezTo>
                  <a:pt x="74" y="41"/>
                  <a:pt x="73" y="42"/>
                  <a:pt x="73" y="42"/>
                </a:cubicBezTo>
                <a:cubicBezTo>
                  <a:pt x="72" y="43"/>
                  <a:pt x="72" y="43"/>
                  <a:pt x="72" y="44"/>
                </a:cubicBezTo>
                <a:cubicBezTo>
                  <a:pt x="72" y="45"/>
                  <a:pt x="72" y="46"/>
                  <a:pt x="72" y="46"/>
                </a:cubicBezTo>
                <a:cubicBezTo>
                  <a:pt x="73" y="47"/>
                  <a:pt x="74" y="47"/>
                  <a:pt x="77" y="48"/>
                </a:cubicBezTo>
                <a:cubicBezTo>
                  <a:pt x="80" y="50"/>
                  <a:pt x="82" y="51"/>
                  <a:pt x="83" y="52"/>
                </a:cubicBezTo>
                <a:cubicBezTo>
                  <a:pt x="84" y="53"/>
                  <a:pt x="84" y="54"/>
                  <a:pt x="84" y="56"/>
                </a:cubicBezTo>
                <a:cubicBezTo>
                  <a:pt x="84" y="59"/>
                  <a:pt x="84" y="61"/>
                  <a:pt x="82" y="63"/>
                </a:cubicBezTo>
                <a:cubicBezTo>
                  <a:pt x="80" y="64"/>
                  <a:pt x="77" y="65"/>
                  <a:pt x="74" y="65"/>
                </a:cubicBezTo>
                <a:cubicBezTo>
                  <a:pt x="71" y="65"/>
                  <a:pt x="69" y="65"/>
                  <a:pt x="67" y="64"/>
                </a:cubicBezTo>
                <a:cubicBezTo>
                  <a:pt x="66" y="63"/>
                  <a:pt x="64" y="62"/>
                  <a:pt x="64" y="61"/>
                </a:cubicBezTo>
                <a:cubicBezTo>
                  <a:pt x="63" y="59"/>
                  <a:pt x="63" y="58"/>
                  <a:pt x="63" y="56"/>
                </a:cubicBezTo>
                <a:cubicBezTo>
                  <a:pt x="68" y="56"/>
                  <a:pt x="68" y="56"/>
                  <a:pt x="68" y="56"/>
                </a:cubicBezTo>
                <a:cubicBezTo>
                  <a:pt x="68" y="57"/>
                  <a:pt x="69" y="58"/>
                  <a:pt x="69" y="59"/>
                </a:cubicBezTo>
                <a:cubicBezTo>
                  <a:pt x="70" y="60"/>
                  <a:pt x="71" y="60"/>
                  <a:pt x="74" y="60"/>
                </a:cubicBezTo>
                <a:cubicBezTo>
                  <a:pt x="75" y="60"/>
                  <a:pt x="77" y="60"/>
                  <a:pt x="78" y="59"/>
                </a:cubicBezTo>
                <a:close/>
              </a:path>
            </a:pathLst>
          </a:custGeom>
          <a:solidFill>
            <a:schemeClr val="bg1">
              <a:lumMod val="65000"/>
            </a:schemeClr>
          </a:solidFill>
          <a:ln>
            <a:noFill/>
          </a:ln>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24" name="TextBox 51"/>
          <p:cNvSpPr txBox="1"/>
          <p:nvPr/>
        </p:nvSpPr>
        <p:spPr>
          <a:xfrm>
            <a:off x="406126" y="1628800"/>
            <a:ext cx="1651050" cy="461665"/>
          </a:xfrm>
          <a:prstGeom prst="rect">
            <a:avLst/>
          </a:prstGeom>
          <a:noFill/>
        </p:spPr>
        <p:txBody>
          <a:bodyPr wrap="square" tIns="0" bIns="0" rtlCol="0" anchor="t">
            <a:spAutoFit/>
          </a:bodyPr>
          <a:lstStyle/>
          <a:p>
            <a:pPr algn="r">
              <a:lnSpc>
                <a:spcPct val="150000"/>
              </a:lnSpc>
            </a:pPr>
            <a:r>
              <a:rPr lang="zh-CN" altLang="en-US" sz="2000" b="1" dirty="0" smtClean="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rPr>
              <a:t>上海核工院</a:t>
            </a:r>
            <a:endParaRPr lang="zh-CN" altLang="en-US" sz="2000" b="1" dirty="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endParaRPr>
          </a:p>
        </p:txBody>
      </p:sp>
      <p:sp>
        <p:nvSpPr>
          <p:cNvPr id="25" name="TextBox 52"/>
          <p:cNvSpPr txBox="1"/>
          <p:nvPr/>
        </p:nvSpPr>
        <p:spPr>
          <a:xfrm>
            <a:off x="611560" y="2112532"/>
            <a:ext cx="2173616" cy="584775"/>
          </a:xfrm>
          <a:prstGeom prst="rect">
            <a:avLst/>
          </a:prstGeom>
          <a:noFill/>
        </p:spPr>
        <p:txBody>
          <a:bodyPr wrap="square" rtlCol="0">
            <a:spAutoFit/>
          </a:bodyPr>
          <a:lstStyle/>
          <a:p>
            <a:pPr marL="285750" lvl="0" indent="-285750">
              <a:buFont typeface="Wingdings" panose="05000000000000000000" pitchFamily="2" charset="2"/>
              <a:buChar char="l"/>
            </a:pPr>
            <a:r>
              <a:rPr lang="zh-CN" altLang="en-US" sz="1600" dirty="0" smtClean="0">
                <a:latin typeface="黑体" panose="02010609060101010101" pitchFamily="49" charset="-122"/>
                <a:ea typeface="黑体" panose="02010609060101010101" pitchFamily="49" charset="-122"/>
              </a:rPr>
              <a:t>独立</a:t>
            </a:r>
            <a:r>
              <a:rPr lang="zh-CN" altLang="en-US" sz="1600" dirty="0">
                <a:latin typeface="黑体" panose="02010609060101010101" pitchFamily="49" charset="-122"/>
                <a:ea typeface="黑体" panose="02010609060101010101" pitchFamily="49" charset="-122"/>
              </a:rPr>
              <a:t>评价</a:t>
            </a:r>
          </a:p>
          <a:p>
            <a:pPr marL="285750" lvl="0" indent="-285750">
              <a:buFont typeface="Wingdings" panose="05000000000000000000" pitchFamily="2" charset="2"/>
              <a:buChar char="l"/>
            </a:pPr>
            <a:r>
              <a:rPr lang="zh-CN" altLang="en-US" sz="1600" dirty="0" smtClean="0">
                <a:latin typeface="黑体" panose="02010609060101010101" pitchFamily="49" charset="-122"/>
                <a:ea typeface="黑体" panose="02010609060101010101" pitchFamily="49" charset="-122"/>
              </a:rPr>
              <a:t>复核计算</a:t>
            </a:r>
            <a:endParaRPr lang="zh-CN" altLang="en-US" sz="1600" dirty="0">
              <a:latin typeface="黑体" panose="02010609060101010101" pitchFamily="49" charset="-122"/>
              <a:ea typeface="黑体" panose="02010609060101010101" pitchFamily="49" charset="-122"/>
            </a:endParaRPr>
          </a:p>
        </p:txBody>
      </p:sp>
      <p:sp>
        <p:nvSpPr>
          <p:cNvPr id="26" name="TextBox 53"/>
          <p:cNvSpPr txBox="1"/>
          <p:nvPr/>
        </p:nvSpPr>
        <p:spPr>
          <a:xfrm>
            <a:off x="6146557" y="4365104"/>
            <a:ext cx="2684638" cy="389530"/>
          </a:xfrm>
          <a:prstGeom prst="rect">
            <a:avLst/>
          </a:prstGeom>
          <a:noFill/>
        </p:spPr>
        <p:txBody>
          <a:bodyPr wrap="square" tIns="0" bIns="0" rtlCol="0" anchor="t">
            <a:spAutoFit/>
          </a:bodyPr>
          <a:lstStyle/>
          <a:p>
            <a:pPr>
              <a:lnSpc>
                <a:spcPct val="150000"/>
              </a:lnSpc>
            </a:pPr>
            <a:r>
              <a:rPr lang="zh-CN" altLang="en-US" sz="2000" b="1" dirty="0" smtClean="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rPr>
              <a:t>西安交通大学</a:t>
            </a:r>
            <a:endParaRPr lang="zh-CN" altLang="en-US" sz="2000" b="1" dirty="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endParaRPr>
          </a:p>
        </p:txBody>
      </p:sp>
      <p:sp>
        <p:nvSpPr>
          <p:cNvPr id="27" name="TextBox 54"/>
          <p:cNvSpPr txBox="1"/>
          <p:nvPr/>
        </p:nvSpPr>
        <p:spPr>
          <a:xfrm>
            <a:off x="6324499" y="4880959"/>
            <a:ext cx="2207941" cy="584775"/>
          </a:xfrm>
          <a:prstGeom prst="rect">
            <a:avLst/>
          </a:prstGeom>
          <a:noFill/>
        </p:spPr>
        <p:txBody>
          <a:bodyPr wrap="square" rtlCol="0">
            <a:spAutoFit/>
          </a:bodyPr>
          <a:lstStyle/>
          <a:p>
            <a:pPr marL="285750" lvl="0" indent="-285750">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用户体验测试</a:t>
            </a:r>
          </a:p>
          <a:p>
            <a:pPr marL="285750" lvl="0" indent="-285750">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功能性测试</a:t>
            </a:r>
          </a:p>
        </p:txBody>
      </p:sp>
      <p:sp>
        <p:nvSpPr>
          <p:cNvPr id="28" name="TextBox 55"/>
          <p:cNvSpPr txBox="1"/>
          <p:nvPr/>
        </p:nvSpPr>
        <p:spPr>
          <a:xfrm>
            <a:off x="963186" y="4909701"/>
            <a:ext cx="1974609" cy="461665"/>
          </a:xfrm>
          <a:prstGeom prst="rect">
            <a:avLst/>
          </a:prstGeom>
          <a:noFill/>
        </p:spPr>
        <p:txBody>
          <a:bodyPr wrap="square" tIns="0" bIns="0" rtlCol="0" anchor="t">
            <a:spAutoFit/>
          </a:bodyPr>
          <a:lstStyle/>
          <a:p>
            <a:pPr algn="r">
              <a:lnSpc>
                <a:spcPct val="150000"/>
              </a:lnSpc>
            </a:pPr>
            <a:r>
              <a:rPr lang="zh-CN" altLang="en-US" sz="2000" b="1" dirty="0" smtClean="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rPr>
              <a:t>华北电力大学</a:t>
            </a:r>
            <a:endParaRPr lang="zh-CN" altLang="en-US" sz="2000" b="1" dirty="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endParaRPr>
          </a:p>
        </p:txBody>
      </p:sp>
      <p:sp>
        <p:nvSpPr>
          <p:cNvPr id="29" name="TextBox 56"/>
          <p:cNvSpPr txBox="1"/>
          <p:nvPr/>
        </p:nvSpPr>
        <p:spPr>
          <a:xfrm>
            <a:off x="1331640" y="5364505"/>
            <a:ext cx="1803036" cy="584775"/>
          </a:xfrm>
          <a:prstGeom prst="rect">
            <a:avLst/>
          </a:prstGeom>
          <a:noFill/>
        </p:spPr>
        <p:txBody>
          <a:bodyPr wrap="square" rtlCol="0">
            <a:spAutoFit/>
          </a:bodyPr>
          <a:lstStyle/>
          <a:p>
            <a:pPr marL="285750" lvl="0" indent="-285750">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用户体验测试</a:t>
            </a:r>
          </a:p>
          <a:p>
            <a:pPr marL="285750" lvl="0" indent="-285750">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功能性测试</a:t>
            </a:r>
          </a:p>
        </p:txBody>
      </p:sp>
      <p:sp>
        <p:nvSpPr>
          <p:cNvPr id="30" name="TextBox 57"/>
          <p:cNvSpPr txBox="1"/>
          <p:nvPr/>
        </p:nvSpPr>
        <p:spPr>
          <a:xfrm>
            <a:off x="7049062" y="1412776"/>
            <a:ext cx="1782133" cy="461665"/>
          </a:xfrm>
          <a:prstGeom prst="rect">
            <a:avLst/>
          </a:prstGeom>
          <a:noFill/>
        </p:spPr>
        <p:txBody>
          <a:bodyPr wrap="square" tIns="0" bIns="0" rtlCol="0" anchor="t">
            <a:spAutoFit/>
          </a:bodyPr>
          <a:lstStyle/>
          <a:p>
            <a:pPr>
              <a:lnSpc>
                <a:spcPct val="150000"/>
              </a:lnSpc>
            </a:pPr>
            <a:r>
              <a:rPr lang="zh-CN" altLang="en-US" sz="2000" b="1" dirty="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rPr>
              <a:t>中广核</a:t>
            </a:r>
          </a:p>
        </p:txBody>
      </p:sp>
      <p:sp>
        <p:nvSpPr>
          <p:cNvPr id="31" name="TextBox 58"/>
          <p:cNvSpPr txBox="1"/>
          <p:nvPr/>
        </p:nvSpPr>
        <p:spPr>
          <a:xfrm>
            <a:off x="7049849" y="1871338"/>
            <a:ext cx="1482125" cy="692497"/>
          </a:xfrm>
          <a:prstGeom prst="rect">
            <a:avLst/>
          </a:prstGeom>
          <a:noFill/>
        </p:spPr>
        <p:txBody>
          <a:bodyPr wrap="square" rtlCol="0">
            <a:spAutoFit/>
          </a:bodyPr>
          <a:lstStyle/>
          <a:p>
            <a:pPr marL="285750" lvl="0" indent="-285750">
              <a:lnSpc>
                <a:spcPct val="13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系统测试</a:t>
            </a:r>
          </a:p>
          <a:p>
            <a:pPr>
              <a:lnSpc>
                <a:spcPct val="130000"/>
              </a:lnSpc>
            </a:pPr>
            <a:endParaRPr lang="zh-CN" altLang="en-US" sz="1400"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32" name="TextBox 51"/>
          <p:cNvSpPr txBox="1"/>
          <p:nvPr/>
        </p:nvSpPr>
        <p:spPr>
          <a:xfrm>
            <a:off x="3278588" y="1076783"/>
            <a:ext cx="2452101" cy="389530"/>
          </a:xfrm>
          <a:prstGeom prst="rect">
            <a:avLst/>
          </a:prstGeom>
          <a:noFill/>
        </p:spPr>
        <p:txBody>
          <a:bodyPr wrap="square" tIns="0" bIns="0" rtlCol="0" anchor="t">
            <a:spAutoFit/>
          </a:bodyPr>
          <a:lstStyle/>
          <a:p>
            <a:pPr>
              <a:lnSpc>
                <a:spcPct val="150000"/>
              </a:lnSpc>
            </a:pPr>
            <a:r>
              <a:rPr lang="zh-CN" altLang="en-US" sz="2000" b="1" dirty="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rPr>
              <a:t>中国软件测评中心</a:t>
            </a:r>
          </a:p>
        </p:txBody>
      </p:sp>
      <p:pic>
        <p:nvPicPr>
          <p:cNvPr id="33" name="图片 32"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757" y="1550224"/>
            <a:ext cx="956411" cy="1398409"/>
          </a:xfrm>
          <a:prstGeom prst="rect">
            <a:avLst/>
          </a:prstGeom>
        </p:spPr>
      </p:pic>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t="6137" b="10773"/>
          <a:stretch/>
        </p:blipFill>
        <p:spPr>
          <a:xfrm>
            <a:off x="6814135" y="2237508"/>
            <a:ext cx="1580837" cy="1857263"/>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5102" y="2710473"/>
            <a:ext cx="1338964" cy="1925241"/>
          </a:xfrm>
          <a:prstGeom prst="rect">
            <a:avLst/>
          </a:prstGeom>
        </p:spPr>
      </p:pic>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391" y="2789823"/>
            <a:ext cx="1351344" cy="1925241"/>
          </a:xfrm>
          <a:prstGeom prst="rect">
            <a:avLst/>
          </a:prstGeom>
        </p:spPr>
      </p:pic>
      <p:sp>
        <p:nvSpPr>
          <p:cNvPr id="37" name="Freeform 14"/>
          <p:cNvSpPr/>
          <p:nvPr/>
        </p:nvSpPr>
        <p:spPr bwMode="auto">
          <a:xfrm flipH="1">
            <a:off x="4427983" y="4311706"/>
            <a:ext cx="169709" cy="1523176"/>
          </a:xfrm>
          <a:custGeom>
            <a:avLst/>
            <a:gdLst>
              <a:gd name="T0" fmla="*/ 201 w 201"/>
              <a:gd name="T1" fmla="*/ 0 h 90"/>
              <a:gd name="T2" fmla="*/ 201 w 201"/>
              <a:gd name="T3" fmla="*/ 90 h 90"/>
              <a:gd name="T4" fmla="*/ 0 w 201"/>
              <a:gd name="T5" fmla="*/ 90 h 90"/>
            </a:gdLst>
            <a:ahLst/>
            <a:cxnLst>
              <a:cxn ang="0">
                <a:pos x="T0" y="T1"/>
              </a:cxn>
              <a:cxn ang="0">
                <a:pos x="T2" y="T3"/>
              </a:cxn>
              <a:cxn ang="0">
                <a:pos x="T4" y="T5"/>
              </a:cxn>
            </a:cxnLst>
            <a:rect l="0" t="0" r="r" b="b"/>
            <a:pathLst>
              <a:path w="201" h="90">
                <a:moveTo>
                  <a:pt x="201" y="0"/>
                </a:moveTo>
                <a:lnTo>
                  <a:pt x="201" y="90"/>
                </a:lnTo>
                <a:lnTo>
                  <a:pt x="0" y="90"/>
                </a:lnTo>
              </a:path>
            </a:pathLst>
          </a:custGeom>
          <a:noFill/>
          <a:ln w="12700" cap="flat">
            <a:solidFill>
              <a:schemeClr val="bg1">
                <a:lumMod val="50000"/>
              </a:schemeClr>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38" name="TextBox 53"/>
          <p:cNvSpPr txBox="1"/>
          <p:nvPr/>
        </p:nvSpPr>
        <p:spPr>
          <a:xfrm>
            <a:off x="5135149" y="5445224"/>
            <a:ext cx="2684638" cy="461665"/>
          </a:xfrm>
          <a:prstGeom prst="rect">
            <a:avLst/>
          </a:prstGeom>
          <a:noFill/>
        </p:spPr>
        <p:txBody>
          <a:bodyPr wrap="square" tIns="0" bIns="0" rtlCol="0" anchor="t">
            <a:spAutoFit/>
          </a:bodyPr>
          <a:lstStyle/>
          <a:p>
            <a:pPr>
              <a:lnSpc>
                <a:spcPct val="150000"/>
              </a:lnSpc>
            </a:pPr>
            <a:r>
              <a:rPr lang="zh-CN" altLang="en-US" sz="2000" b="1" dirty="0" smtClean="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rPr>
              <a:t>上海交通大学</a:t>
            </a:r>
            <a:endParaRPr lang="zh-CN" altLang="en-US" sz="2000" b="1" dirty="0">
              <a:solidFill>
                <a:schemeClr val="tx1">
                  <a:lumMod val="65000"/>
                  <a:lumOff val="35000"/>
                </a:schemeClr>
              </a:solidFill>
              <a:latin typeface="黑体" panose="02010609060101010101" pitchFamily="49" charset="-122"/>
              <a:ea typeface="黑体" panose="02010609060101010101" pitchFamily="49" charset="-122"/>
              <a:cs typeface="华文黑体" pitchFamily="2" charset="-122"/>
            </a:endParaRPr>
          </a:p>
        </p:txBody>
      </p:sp>
      <p:sp>
        <p:nvSpPr>
          <p:cNvPr id="39" name="TextBox 54"/>
          <p:cNvSpPr txBox="1"/>
          <p:nvPr/>
        </p:nvSpPr>
        <p:spPr>
          <a:xfrm>
            <a:off x="5220072" y="5877272"/>
            <a:ext cx="4320480" cy="584775"/>
          </a:xfrm>
          <a:prstGeom prst="rect">
            <a:avLst/>
          </a:prstGeom>
          <a:noFill/>
        </p:spPr>
        <p:txBody>
          <a:bodyPr wrap="square" rtlCol="0">
            <a:spAutoFit/>
          </a:bodyPr>
          <a:lstStyle/>
          <a:p>
            <a:pPr marL="285750" lvl="0" indent="-285750">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用户体验测试</a:t>
            </a:r>
          </a:p>
          <a:p>
            <a:pPr marL="285750" lvl="0" indent="-285750">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功能性测试</a:t>
            </a:r>
          </a:p>
        </p:txBody>
      </p:sp>
      <p:sp>
        <p:nvSpPr>
          <p:cNvPr id="40" name="Freeform 17"/>
          <p:cNvSpPr/>
          <p:nvPr/>
        </p:nvSpPr>
        <p:spPr bwMode="auto">
          <a:xfrm>
            <a:off x="4670296" y="5671343"/>
            <a:ext cx="346330" cy="292314"/>
          </a:xfrm>
          <a:custGeom>
            <a:avLst/>
            <a:gdLst>
              <a:gd name="T0" fmla="*/ 39 w 46"/>
              <a:gd name="T1" fmla="*/ 39 h 39"/>
              <a:gd name="T2" fmla="*/ 7 w 46"/>
              <a:gd name="T3" fmla="*/ 39 h 39"/>
              <a:gd name="T4" fmla="*/ 0 w 46"/>
              <a:gd name="T5" fmla="*/ 32 h 39"/>
              <a:gd name="T6" fmla="*/ 0 w 46"/>
              <a:gd name="T7" fmla="*/ 7 h 39"/>
              <a:gd name="T8" fmla="*/ 7 w 46"/>
              <a:gd name="T9" fmla="*/ 0 h 39"/>
              <a:gd name="T10" fmla="*/ 39 w 46"/>
              <a:gd name="T11" fmla="*/ 0 h 39"/>
              <a:gd name="T12" fmla="*/ 46 w 46"/>
              <a:gd name="T13" fmla="*/ 7 h 39"/>
              <a:gd name="T14" fmla="*/ 46 w 46"/>
              <a:gd name="T15" fmla="*/ 32 h 39"/>
              <a:gd name="T16" fmla="*/ 39 w 46"/>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9">
                <a:moveTo>
                  <a:pt x="39" y="39"/>
                </a:moveTo>
                <a:cubicBezTo>
                  <a:pt x="7" y="39"/>
                  <a:pt x="7" y="39"/>
                  <a:pt x="7" y="39"/>
                </a:cubicBezTo>
                <a:cubicBezTo>
                  <a:pt x="3" y="39"/>
                  <a:pt x="0" y="36"/>
                  <a:pt x="0" y="32"/>
                </a:cubicBezTo>
                <a:cubicBezTo>
                  <a:pt x="0" y="7"/>
                  <a:pt x="0" y="7"/>
                  <a:pt x="0" y="7"/>
                </a:cubicBezTo>
                <a:cubicBezTo>
                  <a:pt x="0" y="3"/>
                  <a:pt x="3" y="0"/>
                  <a:pt x="7" y="0"/>
                </a:cubicBezTo>
                <a:cubicBezTo>
                  <a:pt x="39" y="0"/>
                  <a:pt x="39" y="0"/>
                  <a:pt x="39" y="0"/>
                </a:cubicBezTo>
                <a:cubicBezTo>
                  <a:pt x="43" y="0"/>
                  <a:pt x="46" y="3"/>
                  <a:pt x="46" y="7"/>
                </a:cubicBezTo>
                <a:cubicBezTo>
                  <a:pt x="46" y="32"/>
                  <a:pt x="46" y="32"/>
                  <a:pt x="46" y="32"/>
                </a:cubicBezTo>
                <a:cubicBezTo>
                  <a:pt x="46" y="36"/>
                  <a:pt x="43" y="39"/>
                  <a:pt x="39" y="39"/>
                </a:cubicBezTo>
                <a:close/>
              </a:path>
            </a:pathLst>
          </a:custGeom>
          <a:solidFill>
            <a:srgbClr val="43C7A1"/>
          </a:solidFill>
          <a:ln w="5" cap="flat">
            <a:noFill/>
            <a:prstDash val="solid"/>
            <a:miter lim="800000"/>
          </a:ln>
        </p:spPr>
        <p:txBody>
          <a:bodyPr vert="horz" wrap="square" lIns="68590" tIns="34295" rIns="68590" bIns="34295" numCol="1" anchor="ctr" anchorCtr="0" compatLnSpc="1"/>
          <a:lstStyle/>
          <a:p>
            <a:pPr algn="ctr"/>
            <a:endParaRPr lang="zh-CN" altLang="en-US" sz="1200" dirty="0">
              <a:solidFill>
                <a:schemeClr val="bg1"/>
              </a:solidFill>
              <a:latin typeface="黑体" panose="02010609060101010101" pitchFamily="49" charset="-122"/>
              <a:ea typeface="黑体" panose="02010609060101010101" pitchFamily="49" charset="-122"/>
            </a:endParaRPr>
          </a:p>
        </p:txBody>
      </p:sp>
      <p:sp>
        <p:nvSpPr>
          <p:cNvPr id="41" name="Freeform 12"/>
          <p:cNvSpPr/>
          <p:nvPr/>
        </p:nvSpPr>
        <p:spPr bwMode="auto">
          <a:xfrm>
            <a:off x="3836737" y="1769921"/>
            <a:ext cx="46072" cy="1023311"/>
          </a:xfrm>
          <a:custGeom>
            <a:avLst/>
            <a:gdLst>
              <a:gd name="T0" fmla="*/ 0 w 200"/>
              <a:gd name="T1" fmla="*/ 88 h 88"/>
              <a:gd name="T2" fmla="*/ 0 w 200"/>
              <a:gd name="T3" fmla="*/ 0 h 88"/>
              <a:gd name="T4" fmla="*/ 200 w 200"/>
              <a:gd name="T5" fmla="*/ 0 h 88"/>
            </a:gdLst>
            <a:ahLst/>
            <a:cxnLst>
              <a:cxn ang="0">
                <a:pos x="T0" y="T1"/>
              </a:cxn>
              <a:cxn ang="0">
                <a:pos x="T2" y="T3"/>
              </a:cxn>
              <a:cxn ang="0">
                <a:pos x="T4" y="T5"/>
              </a:cxn>
            </a:cxnLst>
            <a:rect l="0" t="0" r="r" b="b"/>
            <a:pathLst>
              <a:path w="200" h="88">
                <a:moveTo>
                  <a:pt x="0" y="88"/>
                </a:moveTo>
                <a:lnTo>
                  <a:pt x="0" y="0"/>
                </a:lnTo>
                <a:lnTo>
                  <a:pt x="200" y="0"/>
                </a:lnTo>
              </a:path>
            </a:pathLst>
          </a:custGeom>
          <a:noFill/>
          <a:ln w="12700" cap="flat">
            <a:solidFill>
              <a:schemeClr val="bg1">
                <a:lumMod val="50000"/>
              </a:schemeClr>
            </a:solidFill>
            <a:prstDash val="solid"/>
            <a:miter lim="800000"/>
            <a:headEnd type="diamond" w="med" len="med"/>
            <a:tailEnd type="diamond" w="med" len="med"/>
          </a:ln>
          <a:extLst>
            <a:ext uri="{909E8E84-426E-40DD-AFC4-6F175D3DCCD1}">
              <a14:hiddenFill xmlns:a14="http://schemas.microsoft.com/office/drawing/2010/main">
                <a:solidFill>
                  <a:srgbClr val="FFFFFF"/>
                </a:solidFill>
              </a14:hiddenFill>
            </a:ext>
          </a:extLst>
        </p:spPr>
        <p:txBody>
          <a:bodyPr vert="horz" wrap="square" lIns="68590" tIns="34295" rIns="68590" bIns="34295" numCol="1" anchor="t" anchorCtr="0" compatLnSpc="1"/>
          <a:lstStyle/>
          <a:p>
            <a:endParaRPr lang="zh-CN" altLang="en-US" sz="1350" dirty="0">
              <a:latin typeface="黑体" panose="02010609060101010101" pitchFamily="49" charset="-122"/>
              <a:ea typeface="黑体" panose="02010609060101010101" pitchFamily="49" charset="-122"/>
            </a:endParaRPr>
          </a:p>
        </p:txBody>
      </p:sp>
      <p:sp>
        <p:nvSpPr>
          <p:cNvPr id="42" name="Freeform 13"/>
          <p:cNvSpPr/>
          <p:nvPr/>
        </p:nvSpPr>
        <p:spPr bwMode="auto">
          <a:xfrm>
            <a:off x="3944571" y="1581050"/>
            <a:ext cx="346330" cy="298669"/>
          </a:xfrm>
          <a:custGeom>
            <a:avLst/>
            <a:gdLst>
              <a:gd name="T0" fmla="*/ 39 w 46"/>
              <a:gd name="T1" fmla="*/ 0 h 40"/>
              <a:gd name="T2" fmla="*/ 7 w 46"/>
              <a:gd name="T3" fmla="*/ 0 h 40"/>
              <a:gd name="T4" fmla="*/ 0 w 46"/>
              <a:gd name="T5" fmla="*/ 7 h 40"/>
              <a:gd name="T6" fmla="*/ 0 w 46"/>
              <a:gd name="T7" fmla="*/ 33 h 40"/>
              <a:gd name="T8" fmla="*/ 7 w 46"/>
              <a:gd name="T9" fmla="*/ 40 h 40"/>
              <a:gd name="T10" fmla="*/ 39 w 46"/>
              <a:gd name="T11" fmla="*/ 40 h 40"/>
              <a:gd name="T12" fmla="*/ 46 w 46"/>
              <a:gd name="T13" fmla="*/ 33 h 40"/>
              <a:gd name="T14" fmla="*/ 46 w 46"/>
              <a:gd name="T15" fmla="*/ 7 h 40"/>
              <a:gd name="T16" fmla="*/ 39 w 4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0">
                <a:moveTo>
                  <a:pt x="39" y="0"/>
                </a:moveTo>
                <a:cubicBezTo>
                  <a:pt x="7" y="0"/>
                  <a:pt x="7" y="0"/>
                  <a:pt x="7" y="0"/>
                </a:cubicBezTo>
                <a:cubicBezTo>
                  <a:pt x="3" y="0"/>
                  <a:pt x="0" y="3"/>
                  <a:pt x="0" y="7"/>
                </a:cubicBezTo>
                <a:cubicBezTo>
                  <a:pt x="0" y="33"/>
                  <a:pt x="0" y="33"/>
                  <a:pt x="0" y="33"/>
                </a:cubicBezTo>
                <a:cubicBezTo>
                  <a:pt x="0" y="37"/>
                  <a:pt x="3" y="40"/>
                  <a:pt x="7" y="40"/>
                </a:cubicBezTo>
                <a:cubicBezTo>
                  <a:pt x="39" y="40"/>
                  <a:pt x="39" y="40"/>
                  <a:pt x="39" y="40"/>
                </a:cubicBezTo>
                <a:cubicBezTo>
                  <a:pt x="43" y="40"/>
                  <a:pt x="46" y="37"/>
                  <a:pt x="46" y="33"/>
                </a:cubicBezTo>
                <a:cubicBezTo>
                  <a:pt x="46" y="7"/>
                  <a:pt x="46" y="7"/>
                  <a:pt x="46" y="7"/>
                </a:cubicBezTo>
                <a:cubicBezTo>
                  <a:pt x="46" y="3"/>
                  <a:pt x="43" y="0"/>
                  <a:pt x="39" y="0"/>
                </a:cubicBezTo>
                <a:close/>
              </a:path>
            </a:pathLst>
          </a:custGeom>
          <a:solidFill>
            <a:srgbClr val="0070C0"/>
          </a:solidFill>
          <a:ln w="5" cap="flat">
            <a:noFill/>
            <a:prstDash val="solid"/>
            <a:miter lim="800000"/>
          </a:ln>
        </p:spPr>
        <p:txBody>
          <a:bodyPr vert="horz" wrap="square" lIns="68590" tIns="34295" rIns="68590" bIns="34295" numCol="1" anchor="ctr" anchorCtr="0" compatLnSpc="1"/>
          <a:lstStyle/>
          <a:p>
            <a:pPr algn="ctr"/>
            <a:endParaRPr lang="zh-CN" altLang="en-US" sz="12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61901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2"/>
          <p:cNvSpPr txBox="1"/>
          <p:nvPr/>
        </p:nvSpPr>
        <p:spPr>
          <a:xfrm>
            <a:off x="571472" y="242808"/>
            <a:ext cx="673683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按照国际惯例，建立</a:t>
            </a:r>
            <a:r>
              <a:rPr lang="en-US" altLang="zh-CN" sz="2000" b="1" dirty="0" smtClean="0">
                <a:solidFill>
                  <a:srgbClr val="0A2D88"/>
                </a:solidFill>
                <a:ea typeface="微软雅黑" pitchFamily="34" charset="-122"/>
              </a:rPr>
              <a:t>COSINE</a:t>
            </a:r>
            <a:r>
              <a:rPr lang="zh-CN" altLang="en-US" sz="2000" b="1" dirty="0" smtClean="0">
                <a:solidFill>
                  <a:srgbClr val="0A2D88"/>
                </a:solidFill>
                <a:ea typeface="微软雅黑" pitchFamily="34" charset="-122"/>
              </a:rPr>
              <a:t>软件用户组</a:t>
            </a:r>
            <a:endParaRPr lang="zh-CN" altLang="en-US" sz="2000" b="1" dirty="0">
              <a:solidFill>
                <a:srgbClr val="0A2D88"/>
              </a:solidFill>
              <a:ea typeface="微软雅黑" pitchFamily="34" charset="-122"/>
            </a:endParaRPr>
          </a:p>
        </p:txBody>
      </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98" y="1377311"/>
            <a:ext cx="3801986" cy="1772577"/>
          </a:xfrm>
          <a:prstGeom prst="rect">
            <a:avLst/>
          </a:prstGeom>
        </p:spPr>
      </p:pic>
      <p:sp>
        <p:nvSpPr>
          <p:cNvPr id="44" name="文本框 2"/>
          <p:cNvSpPr txBox="1"/>
          <p:nvPr/>
        </p:nvSpPr>
        <p:spPr>
          <a:xfrm>
            <a:off x="614927" y="980728"/>
            <a:ext cx="3296159" cy="396583"/>
          </a:xfrm>
          <a:prstGeom prst="rect">
            <a:avLst/>
          </a:prstGeom>
          <a:noFill/>
        </p:spPr>
        <p:txBody>
          <a:bodyPr wrap="none" rtlCol="0">
            <a:sp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r>
              <a:rPr lang="en-US" altLang="zh-CN" dirty="0" smtClean="0">
                <a:solidFill>
                  <a:srgbClr val="11E7F1"/>
                </a:solidFill>
              </a:rPr>
              <a:t>http://usergroup.nucosine.com</a:t>
            </a:r>
            <a:endParaRPr lang="zh-CN" altLang="en-US" dirty="0">
              <a:solidFill>
                <a:srgbClr val="11E7F1"/>
              </a:solidFill>
            </a:endParaRPr>
          </a:p>
        </p:txBody>
      </p:sp>
      <p:sp>
        <p:nvSpPr>
          <p:cNvPr id="45" name="TextBox 101"/>
          <p:cNvSpPr txBox="1"/>
          <p:nvPr/>
        </p:nvSpPr>
        <p:spPr>
          <a:xfrm>
            <a:off x="625998" y="2544534"/>
            <a:ext cx="2414534" cy="487978"/>
          </a:xfrm>
          <a:prstGeom prst="rect">
            <a:avLst/>
          </a:prstGeom>
          <a:solidFill>
            <a:srgbClr val="2174A7">
              <a:alpha val="60000"/>
            </a:srgbClr>
          </a:solidFill>
          <a:ln>
            <a:noFill/>
          </a:ln>
          <a:effectLst>
            <a:outerShdw blurRad="254000" algn="tl" rotWithShape="0">
              <a:srgbClr val="53D2FF">
                <a:alpha val="80000"/>
              </a:srgbClr>
            </a:outerShdw>
          </a:effectLst>
        </p:spPr>
        <p:txBody>
          <a:bodyPr rot="0" spcFirstLastPara="0" vert="horz" wrap="none" lIns="91440" tIns="0" rIns="91440" bIns="0" numCol="1" spcCol="0" rtlCol="0" fromWordArt="0" anchor="ctr" anchorCtr="0" forceAA="0" compatLnSpc="1">
            <a:prstTxWarp prst="textNoShape">
              <a:avLst/>
            </a:prstTxWarp>
            <a:no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r>
              <a:rPr lang="en-US" altLang="zh-CN" sz="1800" dirty="0" smtClean="0"/>
              <a:t>COSINE</a:t>
            </a:r>
            <a:r>
              <a:rPr lang="zh-CN" altLang="en-US" sz="1800" dirty="0" smtClean="0"/>
              <a:t>用户组网站</a:t>
            </a:r>
            <a:endParaRPr lang="zh-CN" altLang="en-US" sz="1800" dirty="0"/>
          </a:p>
        </p:txBody>
      </p:sp>
      <p:grpSp>
        <p:nvGrpSpPr>
          <p:cNvPr id="46" name="Group 1"/>
          <p:cNvGrpSpPr/>
          <p:nvPr/>
        </p:nvGrpSpPr>
        <p:grpSpPr>
          <a:xfrm>
            <a:off x="604603" y="3287059"/>
            <a:ext cx="1749302" cy="3454087"/>
            <a:chOff x="4178846" y="1302057"/>
            <a:chExt cx="3704255" cy="5166982"/>
          </a:xfrm>
        </p:grpSpPr>
        <p:sp>
          <p:nvSpPr>
            <p:cNvPr id="47" name="Rectangle 119"/>
            <p:cNvSpPr/>
            <p:nvPr/>
          </p:nvSpPr>
          <p:spPr>
            <a:xfrm>
              <a:off x="4225500" y="1302057"/>
              <a:ext cx="3657601" cy="5166982"/>
            </a:xfrm>
            <a:prstGeom prst="rect">
              <a:avLst/>
            </a:prstGeom>
            <a:solidFill>
              <a:srgbClr val="F5C527"/>
            </a:solidFill>
            <a:ln w="19050" cap="flat" cmpd="sng" algn="ctr">
              <a:solidFill>
                <a:srgbClr val="FFFFFF">
                  <a:alpha val="23922"/>
                </a:srgbClr>
              </a:solidFill>
              <a:prstDash val="solid"/>
              <a:round/>
              <a:headEnd type="none" w="med" len="med"/>
              <a:tailEnd type="none" w="med" len="med"/>
            </a:ln>
            <a:effectLst/>
          </p:spPr>
          <p:txBody>
            <a:bodyPr vert="horz" wrap="square" lIns="91426" tIns="45712" rIns="91426" bIns="45712" numCol="1" rtlCol="0" anchor="ctr" anchorCtr="0" compatLnSpc="1">
              <a:prstTxWarp prst="textNoShape">
                <a:avLst/>
              </a:prstTxWarp>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fontAlgn="base">
                <a:spcBef>
                  <a:spcPct val="0"/>
                </a:spcBef>
                <a:spcAft>
                  <a:spcPct val="0"/>
                </a:spcAft>
              </a:pPr>
              <a:r>
                <a:rPr lang="en-US" sz="1800" kern="0" dirty="0">
                  <a:solidFill>
                    <a:schemeClr val="bg1"/>
                  </a:solidFill>
                  <a:latin typeface="微软雅黑" panose="020B0503020204020204" pitchFamily="34" charset="-122"/>
                  <a:ea typeface="微软雅黑" panose="020B0503020204020204" pitchFamily="34" charset="-122"/>
                </a:rPr>
                <a:t>  </a:t>
              </a:r>
            </a:p>
          </p:txBody>
        </p:sp>
        <p:sp>
          <p:nvSpPr>
            <p:cNvPr id="48" name="Title 4"/>
            <p:cNvSpPr txBox="1">
              <a:spLocks/>
            </p:cNvSpPr>
            <p:nvPr/>
          </p:nvSpPr>
          <p:spPr>
            <a:xfrm>
              <a:off x="4178846" y="3972598"/>
              <a:ext cx="3645640" cy="2117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36" bIns="45718" numCol="1" spcCol="0" rtlCol="0" fromWordArt="0" anchor="t" anchorCtr="0" forceAA="0" compatLnSpc="1">
              <a:prstTxWarp prst="textNoShape">
                <a:avLst/>
              </a:prstTxWarp>
              <a:noAutofit/>
            </a:bodyP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lvl="0">
                <a:lnSpc>
                  <a:spcPct val="130000"/>
                </a:lnSpc>
              </a:pPr>
              <a:r>
                <a:rPr lang="en-US" altLang="zh-CN" sz="1400" dirty="0">
                  <a:solidFill>
                    <a:schemeClr val="bg1"/>
                  </a:solidFill>
                  <a:latin typeface="微软雅黑" panose="020B0503020204020204" pitchFamily="34" charset="-122"/>
                  <a:ea typeface="微软雅黑" panose="020B0503020204020204" pitchFamily="34" charset="-122"/>
                  <a:cs typeface="+mn-cs"/>
                </a:rPr>
                <a:t>COSINE</a:t>
              </a:r>
              <a:r>
                <a:rPr lang="zh-CN" altLang="zh-CN" sz="1400" dirty="0">
                  <a:solidFill>
                    <a:schemeClr val="bg1"/>
                  </a:solidFill>
                  <a:latin typeface="微软雅黑" panose="020B0503020204020204" pitchFamily="34" charset="-122"/>
                  <a:ea typeface="微软雅黑" panose="020B0503020204020204" pitchFamily="34" charset="-122"/>
                  <a:cs typeface="+mn-cs"/>
                </a:rPr>
                <a:t>产品试用</a:t>
              </a:r>
              <a:endParaRPr lang="en-US" altLang="zh-CN" sz="1400" dirty="0">
                <a:solidFill>
                  <a:schemeClr val="bg1"/>
                </a:solidFill>
                <a:latin typeface="微软雅黑" panose="020B0503020204020204" pitchFamily="34" charset="-122"/>
                <a:ea typeface="微软雅黑" panose="020B0503020204020204" pitchFamily="34" charset="-122"/>
                <a:cs typeface="+mn-cs"/>
              </a:endParaRPr>
            </a:p>
            <a:p>
              <a:pPr lvl="0">
                <a:lnSpc>
                  <a:spcPct val="130000"/>
                </a:lnSpc>
              </a:pPr>
              <a:r>
                <a:rPr lang="zh-CN" altLang="zh-CN" sz="1400" dirty="0">
                  <a:solidFill>
                    <a:schemeClr val="bg1"/>
                  </a:solidFill>
                  <a:latin typeface="微软雅黑" panose="020B0503020204020204" pitchFamily="34" charset="-122"/>
                  <a:ea typeface="微软雅黑" panose="020B0503020204020204" pitchFamily="34" charset="-122"/>
                  <a:cs typeface="+mn-cs"/>
                </a:rPr>
                <a:t>初步体验产品功能</a:t>
              </a:r>
              <a:endParaRPr lang="zh-CN" altLang="en-US" sz="1400" dirty="0">
                <a:solidFill>
                  <a:schemeClr val="bg1"/>
                </a:solidFill>
                <a:latin typeface="微软雅黑" panose="020B0503020204020204" pitchFamily="34" charset="-122"/>
                <a:ea typeface="微软雅黑" panose="020B0503020204020204" pitchFamily="34" charset="-122"/>
                <a:cs typeface="+mn-cs"/>
              </a:endParaRPr>
            </a:p>
          </p:txBody>
        </p:sp>
        <p:pic>
          <p:nvPicPr>
            <p:cNvPr id="49" name="Picture 1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86944" y="1314725"/>
              <a:ext cx="3690161" cy="230068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122"/>
            <p:cNvSpPr/>
            <p:nvPr/>
          </p:nvSpPr>
          <p:spPr>
            <a:xfrm>
              <a:off x="4210974" y="2694803"/>
              <a:ext cx="3657600" cy="954669"/>
            </a:xfrm>
            <a:prstGeom prst="rect">
              <a:avLst/>
            </a:prstGeom>
            <a:solidFill>
              <a:srgbClr val="000000">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endParaRPr lang="en-US" sz="1800" dirty="0">
                <a:solidFill>
                  <a:schemeClr val="bg1"/>
                </a:solidFill>
                <a:latin typeface="微软雅黑" panose="020B0503020204020204" pitchFamily="34" charset="-122"/>
                <a:ea typeface="微软雅黑" panose="020B0503020204020204" pitchFamily="34" charset="-122"/>
              </a:endParaRPr>
            </a:p>
          </p:txBody>
        </p:sp>
        <p:sp>
          <p:nvSpPr>
            <p:cNvPr id="51" name="Rectangle 123"/>
            <p:cNvSpPr/>
            <p:nvPr/>
          </p:nvSpPr>
          <p:spPr>
            <a:xfrm>
              <a:off x="4562512" y="2903624"/>
              <a:ext cx="3184682" cy="506444"/>
            </a:xfrm>
            <a:prstGeom prst="rect">
              <a:avLst/>
            </a:prstGeom>
          </p:spPr>
          <p:txBody>
            <a:bodyPr wrap="none">
              <a:sp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lvl="0" algn="ctr"/>
              <a:r>
                <a:rPr lang="zh-CN" altLang="en-US" sz="1600" dirty="0" smtClean="0">
                  <a:solidFill>
                    <a:schemeClr val="bg1"/>
                  </a:solidFill>
                  <a:latin typeface="微软雅黑" panose="020B0503020204020204" pitchFamily="34" charset="-122"/>
                  <a:ea typeface="微软雅黑" panose="020B0503020204020204" pitchFamily="34" charset="-122"/>
                  <a:cs typeface="Segoe UI" pitchFamily="34" charset="0"/>
                </a:rPr>
                <a:t>软件试用</a:t>
              </a:r>
              <a:r>
                <a:rPr lang="en-US" altLang="zh-CN" sz="1600" dirty="0" smtClean="0">
                  <a:solidFill>
                    <a:schemeClr val="bg1"/>
                  </a:solidFill>
                  <a:latin typeface="微软雅黑" panose="020B0503020204020204" pitchFamily="34" charset="-122"/>
                  <a:ea typeface="微软雅黑" panose="020B0503020204020204" pitchFamily="34" charset="-122"/>
                  <a:cs typeface="Segoe UI" pitchFamily="34" charset="0"/>
                </a:rPr>
                <a:t>/</a:t>
              </a:r>
              <a:r>
                <a:rPr lang="zh-CN" altLang="en-US" sz="1600" dirty="0" smtClean="0">
                  <a:solidFill>
                    <a:schemeClr val="bg1"/>
                  </a:solidFill>
                  <a:latin typeface="微软雅黑" panose="020B0503020204020204" pitchFamily="34" charset="-122"/>
                  <a:ea typeface="微软雅黑" panose="020B0503020204020204" pitchFamily="34" charset="-122"/>
                  <a:cs typeface="Segoe UI" pitchFamily="34" charset="0"/>
                </a:rPr>
                <a:t>验证</a:t>
              </a:r>
              <a:endParaRPr lang="en-US" sz="1600" dirty="0">
                <a:solidFill>
                  <a:schemeClr val="bg1"/>
                </a:solidFill>
                <a:latin typeface="微软雅黑" panose="020B0503020204020204" pitchFamily="34" charset="-122"/>
                <a:ea typeface="微软雅黑" panose="020B0503020204020204" pitchFamily="34" charset="-122"/>
                <a:cs typeface="Segoe UI" pitchFamily="34" charset="0"/>
              </a:endParaRPr>
            </a:p>
          </p:txBody>
        </p:sp>
      </p:grpSp>
      <p:grpSp>
        <p:nvGrpSpPr>
          <p:cNvPr id="52" name="Group 15"/>
          <p:cNvGrpSpPr/>
          <p:nvPr/>
        </p:nvGrpSpPr>
        <p:grpSpPr>
          <a:xfrm>
            <a:off x="2699197" y="3295748"/>
            <a:ext cx="1777810" cy="3445620"/>
            <a:chOff x="7875772" y="1294349"/>
            <a:chExt cx="3671462" cy="4432981"/>
          </a:xfrm>
        </p:grpSpPr>
        <p:sp>
          <p:nvSpPr>
            <p:cNvPr id="53" name="Rectangle 125"/>
            <p:cNvSpPr/>
            <p:nvPr/>
          </p:nvSpPr>
          <p:spPr>
            <a:xfrm>
              <a:off x="7875772" y="1302058"/>
              <a:ext cx="3652732" cy="4425272"/>
            </a:xfrm>
            <a:prstGeom prst="rect">
              <a:avLst/>
            </a:prstGeom>
            <a:solidFill>
              <a:srgbClr val="ED5326"/>
            </a:solidFill>
            <a:ln w="19050" cap="flat" cmpd="sng" algn="ctr">
              <a:solidFill>
                <a:srgbClr val="FFFFFF">
                  <a:alpha val="23922"/>
                </a:srgbClr>
              </a:solidFill>
              <a:prstDash val="solid"/>
              <a:round/>
              <a:headEnd type="none" w="med" len="med"/>
              <a:tailEnd type="none" w="med" len="med"/>
            </a:ln>
            <a:effectLst/>
          </p:spPr>
          <p:txBody>
            <a:bodyPr vert="horz" wrap="square" lIns="91426" tIns="45712" rIns="91426" bIns="45712" numCol="1" rtlCol="0" anchor="ctr" anchorCtr="0" compatLnSpc="1">
              <a:prstTxWarp prst="textNoShape">
                <a:avLst/>
              </a:prstTxWarp>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fontAlgn="base">
                <a:spcBef>
                  <a:spcPct val="0"/>
                </a:spcBef>
                <a:spcAft>
                  <a:spcPct val="0"/>
                </a:spcAft>
              </a:pPr>
              <a:r>
                <a:rPr lang="en-US" sz="1800" kern="0" dirty="0">
                  <a:solidFill>
                    <a:schemeClr val="bg1"/>
                  </a:solidFill>
                  <a:latin typeface="微软雅黑" panose="020B0503020204020204" pitchFamily="34" charset="-122"/>
                  <a:ea typeface="微软雅黑" panose="020B0503020204020204" pitchFamily="34" charset="-122"/>
                </a:rPr>
                <a:t>  </a:t>
              </a:r>
            </a:p>
          </p:txBody>
        </p:sp>
        <p:sp>
          <p:nvSpPr>
            <p:cNvPr id="54" name="Title 4"/>
            <p:cNvSpPr txBox="1">
              <a:spLocks/>
            </p:cNvSpPr>
            <p:nvPr/>
          </p:nvSpPr>
          <p:spPr>
            <a:xfrm>
              <a:off x="7932938" y="3585525"/>
              <a:ext cx="3593087" cy="18823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36" bIns="45718" numCol="1" spcCol="0" rtlCol="0" fromWordArt="0" anchor="t" anchorCtr="0" forceAA="0" compatLnSpc="1">
              <a:prstTxWarp prst="textNoShape">
                <a:avLst/>
              </a:prstTxWarp>
              <a:noAutofit/>
            </a:bodyP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lvl="0">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cs"/>
                </a:rPr>
                <a:t>组织用户组会议</a:t>
              </a:r>
              <a:endParaRPr lang="en-US" altLang="zh-CN" sz="1400" dirty="0">
                <a:solidFill>
                  <a:schemeClr val="bg1"/>
                </a:solidFill>
                <a:latin typeface="微软雅黑" panose="020B0503020204020204" pitchFamily="34" charset="-122"/>
                <a:ea typeface="微软雅黑" panose="020B0503020204020204" pitchFamily="34" charset="-122"/>
                <a:cs typeface="+mn-cs"/>
              </a:endParaRPr>
            </a:p>
            <a:p>
              <a:pPr lvl="0">
                <a:lnSpc>
                  <a:spcPct val="130000"/>
                </a:lnSpc>
              </a:pPr>
              <a:r>
                <a:rPr lang="zh-CN" altLang="zh-CN" sz="1400" dirty="0">
                  <a:solidFill>
                    <a:schemeClr val="bg1"/>
                  </a:solidFill>
                  <a:latin typeface="微软雅黑" panose="020B0503020204020204" pitchFamily="34" charset="-122"/>
                  <a:ea typeface="微软雅黑" panose="020B0503020204020204" pitchFamily="34" charset="-122"/>
                  <a:cs typeface="+mn-cs"/>
                </a:rPr>
                <a:t>发布状态</a:t>
              </a:r>
              <a:r>
                <a:rPr lang="zh-CN" altLang="en-US" sz="1400" dirty="0">
                  <a:solidFill>
                    <a:schemeClr val="bg1"/>
                  </a:solidFill>
                  <a:latin typeface="微软雅黑" panose="020B0503020204020204" pitchFamily="34" charset="-122"/>
                  <a:ea typeface="微软雅黑" panose="020B0503020204020204" pitchFamily="34" charset="-122"/>
                  <a:cs typeface="+mn-cs"/>
                </a:rPr>
                <a:t>、</a:t>
              </a:r>
              <a:r>
                <a:rPr lang="zh-CN" altLang="zh-CN" sz="1400" dirty="0">
                  <a:solidFill>
                    <a:schemeClr val="bg1"/>
                  </a:solidFill>
                  <a:latin typeface="微软雅黑" panose="020B0503020204020204" pitchFamily="34" charset="-122"/>
                  <a:ea typeface="微软雅黑" panose="020B0503020204020204" pitchFamily="34" charset="-122"/>
                  <a:cs typeface="+mn-cs"/>
                </a:rPr>
                <a:t>文章</a:t>
              </a:r>
              <a:endParaRPr lang="en-US" altLang="zh-CN" sz="1400" dirty="0">
                <a:solidFill>
                  <a:schemeClr val="bg1"/>
                </a:solidFill>
                <a:latin typeface="微软雅黑" panose="020B0503020204020204" pitchFamily="34" charset="-122"/>
                <a:ea typeface="微软雅黑" panose="020B0503020204020204" pitchFamily="34" charset="-122"/>
                <a:cs typeface="+mn-cs"/>
              </a:endParaRPr>
            </a:p>
            <a:p>
              <a:pPr lvl="0">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cs"/>
                </a:rPr>
                <a:t>关注</a:t>
              </a:r>
              <a:r>
                <a:rPr lang="zh-CN" altLang="zh-CN" sz="1400" dirty="0">
                  <a:solidFill>
                    <a:schemeClr val="bg1"/>
                  </a:solidFill>
                  <a:latin typeface="微软雅黑" panose="020B0503020204020204" pitchFamily="34" charset="-122"/>
                  <a:ea typeface="微软雅黑" panose="020B0503020204020204" pitchFamily="34" charset="-122"/>
                  <a:cs typeface="+mn-cs"/>
                </a:rPr>
                <a:t>用户</a:t>
              </a:r>
              <a:r>
                <a:rPr lang="zh-CN" altLang="en-US" sz="1400" dirty="0">
                  <a:solidFill>
                    <a:schemeClr val="bg1"/>
                  </a:solidFill>
                  <a:latin typeface="微软雅黑" panose="020B0503020204020204" pitchFamily="34" charset="-122"/>
                  <a:ea typeface="微软雅黑" panose="020B0503020204020204" pitchFamily="34" charset="-122"/>
                  <a:cs typeface="+mn-cs"/>
                </a:rPr>
                <a:t>动态</a:t>
              </a:r>
              <a:endParaRPr lang="en-US" altLang="zh-CN" sz="1400" dirty="0">
                <a:solidFill>
                  <a:schemeClr val="bg1"/>
                </a:solidFill>
                <a:latin typeface="微软雅黑" panose="020B0503020204020204" pitchFamily="34" charset="-122"/>
                <a:ea typeface="微软雅黑" panose="020B0503020204020204" pitchFamily="34" charset="-122"/>
                <a:cs typeface="+mn-cs"/>
              </a:endParaRPr>
            </a:p>
            <a:p>
              <a:pPr lvl="0">
                <a:lnSpc>
                  <a:spcPct val="130000"/>
                </a:lnSpc>
              </a:pPr>
              <a:r>
                <a:rPr lang="zh-CN" altLang="zh-CN" sz="1400" dirty="0">
                  <a:solidFill>
                    <a:schemeClr val="bg1"/>
                  </a:solidFill>
                  <a:latin typeface="微软雅黑" panose="020B0503020204020204" pitchFamily="34" charset="-122"/>
                  <a:ea typeface="微软雅黑" panose="020B0503020204020204" pitchFamily="34" charset="-122"/>
                  <a:cs typeface="+mn-cs"/>
                </a:rPr>
                <a:t>交流技术</a:t>
              </a:r>
              <a:r>
                <a:rPr lang="zh-CN" altLang="en-US" sz="1400" dirty="0" smtClean="0">
                  <a:solidFill>
                    <a:schemeClr val="bg1"/>
                  </a:solidFill>
                  <a:latin typeface="微软雅黑" panose="020B0503020204020204" pitchFamily="34" charset="-122"/>
                  <a:ea typeface="微软雅黑" panose="020B0503020204020204" pitchFamily="34" charset="-122"/>
                  <a:cs typeface="+mn-cs"/>
                </a:rPr>
                <a:t>问题</a:t>
              </a:r>
              <a:endParaRPr lang="en-US" sz="1400" dirty="0">
                <a:solidFill>
                  <a:schemeClr val="bg1"/>
                </a:solidFill>
                <a:latin typeface="微软雅黑" panose="020B0503020204020204" pitchFamily="34" charset="-122"/>
                <a:ea typeface="微软雅黑" panose="020B0503020204020204" pitchFamily="34" charset="-122"/>
                <a:cs typeface="+mn-cs"/>
              </a:endParaRPr>
            </a:p>
          </p:txBody>
        </p:sp>
        <p:pic>
          <p:nvPicPr>
            <p:cNvPr id="5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875772" y="1294349"/>
              <a:ext cx="3671462" cy="1992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6" name="Rectangle 128"/>
            <p:cNvSpPr/>
            <p:nvPr/>
          </p:nvSpPr>
          <p:spPr>
            <a:xfrm>
              <a:off x="7875772" y="2442988"/>
              <a:ext cx="3650252" cy="825221"/>
            </a:xfrm>
            <a:prstGeom prst="rect">
              <a:avLst/>
            </a:prstGeom>
            <a:solidFill>
              <a:srgbClr val="000000">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endParaRPr lang="en-US" sz="1800" dirty="0">
                <a:solidFill>
                  <a:schemeClr val="bg1"/>
                </a:solidFill>
                <a:latin typeface="微软雅黑" panose="020B0503020204020204" pitchFamily="34" charset="-122"/>
                <a:ea typeface="微软雅黑" panose="020B0503020204020204" pitchFamily="34" charset="-122"/>
              </a:endParaRPr>
            </a:p>
          </p:txBody>
        </p:sp>
        <p:sp>
          <p:nvSpPr>
            <p:cNvPr id="57" name="Rectangle 129"/>
            <p:cNvSpPr/>
            <p:nvPr/>
          </p:nvSpPr>
          <p:spPr>
            <a:xfrm>
              <a:off x="8619180" y="2683963"/>
              <a:ext cx="2076320" cy="435568"/>
            </a:xfrm>
            <a:prstGeom prst="rect">
              <a:avLst/>
            </a:prstGeom>
          </p:spPr>
          <p:txBody>
            <a:bodyPr wrap="none">
              <a:sp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lvl="0" algn="ctr"/>
              <a:r>
                <a:rPr lang="zh-CN" altLang="en-US" sz="1600" dirty="0" smtClean="0">
                  <a:solidFill>
                    <a:schemeClr val="bg1"/>
                  </a:solidFill>
                  <a:latin typeface="微软雅黑" panose="020B0503020204020204" pitchFamily="34" charset="-122"/>
                  <a:ea typeface="微软雅黑" panose="020B0503020204020204" pitchFamily="34" charset="-122"/>
                  <a:cs typeface="Segoe UI" pitchFamily="34" charset="0"/>
                </a:rPr>
                <a:t>用户中心</a:t>
              </a:r>
              <a:endParaRPr lang="en-US" sz="1600" dirty="0">
                <a:solidFill>
                  <a:schemeClr val="bg1"/>
                </a:solidFill>
                <a:latin typeface="微软雅黑" panose="020B0503020204020204" pitchFamily="34" charset="-122"/>
                <a:ea typeface="微软雅黑" panose="020B0503020204020204" pitchFamily="34" charset="-122"/>
                <a:cs typeface="Segoe UI" pitchFamily="34" charset="0"/>
              </a:endParaRPr>
            </a:p>
          </p:txBody>
        </p:sp>
      </p:grpSp>
      <p:grpSp>
        <p:nvGrpSpPr>
          <p:cNvPr id="58" name="Group 2"/>
          <p:cNvGrpSpPr/>
          <p:nvPr/>
        </p:nvGrpSpPr>
        <p:grpSpPr>
          <a:xfrm>
            <a:off x="4822299" y="3287082"/>
            <a:ext cx="1752519" cy="3454285"/>
            <a:chOff x="457382" y="1289060"/>
            <a:chExt cx="3711068" cy="5179979"/>
          </a:xfrm>
        </p:grpSpPr>
        <p:sp>
          <p:nvSpPr>
            <p:cNvPr id="59" name="Rectangle 113"/>
            <p:cNvSpPr/>
            <p:nvPr/>
          </p:nvSpPr>
          <p:spPr>
            <a:xfrm>
              <a:off x="496793" y="1302057"/>
              <a:ext cx="3657600" cy="5166982"/>
            </a:xfrm>
            <a:prstGeom prst="rect">
              <a:avLst/>
            </a:prstGeom>
            <a:solidFill>
              <a:srgbClr val="42CAC0"/>
            </a:solidFill>
            <a:ln w="19050" cap="flat" cmpd="sng" algn="ctr">
              <a:solidFill>
                <a:srgbClr val="FFFFFF">
                  <a:alpha val="23922"/>
                </a:srgbClr>
              </a:solidFill>
              <a:prstDash val="solid"/>
              <a:round/>
              <a:headEnd type="none" w="med" len="med"/>
              <a:tailEnd type="none" w="med" len="med"/>
            </a:ln>
            <a:effectLst/>
          </p:spPr>
          <p:txBody>
            <a:bodyPr vert="horz" wrap="square" lIns="91426" tIns="45712" rIns="91426" bIns="45712" numCol="1" rtlCol="0" anchor="ctr" anchorCtr="0" compatLnSpc="1">
              <a:prstTxWarp prst="textNoShape">
                <a:avLst/>
              </a:prstTxWarp>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fontAlgn="base">
                <a:spcBef>
                  <a:spcPct val="0"/>
                </a:spcBef>
                <a:spcAft>
                  <a:spcPct val="0"/>
                </a:spcAft>
              </a:pPr>
              <a:r>
                <a:rPr lang="en-US" sz="1800" kern="0" dirty="0">
                  <a:solidFill>
                    <a:schemeClr val="bg1"/>
                  </a:solidFill>
                  <a:latin typeface="微软雅黑" panose="020B0503020204020204" pitchFamily="34" charset="-122"/>
                  <a:ea typeface="微软雅黑" panose="020B0503020204020204" pitchFamily="34" charset="-122"/>
                </a:rPr>
                <a:t>  </a:t>
              </a:r>
            </a:p>
          </p:txBody>
        </p:sp>
        <p:pic>
          <p:nvPicPr>
            <p:cNvPr id="6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76358" y="1289060"/>
              <a:ext cx="3692092" cy="23136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1" name="Title 4"/>
            <p:cNvSpPr txBox="1">
              <a:spLocks/>
            </p:cNvSpPr>
            <p:nvPr/>
          </p:nvSpPr>
          <p:spPr>
            <a:xfrm>
              <a:off x="972052" y="3885548"/>
              <a:ext cx="2726318" cy="14975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36" bIns="45718" numCol="1" spcCol="0" rtlCol="0" fromWordArt="0" anchor="t" anchorCtr="0" forceAA="0" compatLnSpc="1">
              <a:prstTxWarp prst="textNoShape">
                <a:avLst/>
              </a:prstTxWarp>
              <a:noAutofit/>
            </a:bodyP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lvl="0" algn="ctr">
                <a:lnSpc>
                  <a:spcPct val="130000"/>
                </a:lnSpc>
              </a:pPr>
              <a:r>
                <a:rPr lang="zh-CN" altLang="en-US" sz="1400" dirty="0" smtClean="0">
                  <a:solidFill>
                    <a:schemeClr val="bg1"/>
                  </a:solidFill>
                  <a:latin typeface="微软雅黑" panose="020B0503020204020204" pitchFamily="34" charset="-122"/>
                  <a:ea typeface="微软雅黑" panose="020B0503020204020204" pitchFamily="34" charset="-122"/>
                </a:rPr>
                <a:t>软件</a:t>
              </a:r>
              <a:r>
                <a:rPr lang="en-US" altLang="zh-CN" sz="1400" dirty="0" smtClean="0">
                  <a:solidFill>
                    <a:schemeClr val="bg1"/>
                  </a:solidFill>
                  <a:latin typeface="微软雅黑" panose="020B0503020204020204" pitchFamily="34" charset="-122"/>
                  <a:ea typeface="微软雅黑" panose="020B0503020204020204" pitchFamily="34" charset="-122"/>
                </a:rPr>
                <a:t>BUG</a:t>
              </a:r>
              <a:r>
                <a:rPr lang="zh-CN" altLang="en-US" sz="1400" dirty="0" smtClean="0">
                  <a:solidFill>
                    <a:schemeClr val="bg1"/>
                  </a:solidFill>
                  <a:latin typeface="微软雅黑" panose="020B0503020204020204" pitchFamily="34" charset="-122"/>
                  <a:ea typeface="微软雅黑" panose="020B0503020204020204" pitchFamily="34" charset="-122"/>
                </a:rPr>
                <a:t>反馈</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lvl="0" algn="ctr">
                <a:lnSpc>
                  <a:spcPct val="130000"/>
                </a:lnSpc>
              </a:pPr>
              <a:r>
                <a:rPr lang="zh-CN" altLang="zh-CN" sz="1400" dirty="0" smtClean="0">
                  <a:solidFill>
                    <a:schemeClr val="bg1"/>
                  </a:solidFill>
                  <a:latin typeface="微软雅黑" panose="020B0503020204020204" pitchFamily="34" charset="-122"/>
                  <a:ea typeface="微软雅黑" panose="020B0503020204020204" pitchFamily="34" charset="-122"/>
                </a:rPr>
                <a:t>用户手册</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lvl="0" algn="ctr">
                <a:lnSpc>
                  <a:spcPct val="130000"/>
                </a:lnSpc>
              </a:pPr>
              <a:r>
                <a:rPr lang="zh-CN" altLang="zh-CN" sz="1400" dirty="0" smtClean="0">
                  <a:solidFill>
                    <a:schemeClr val="bg1"/>
                  </a:solidFill>
                  <a:latin typeface="微软雅黑" panose="020B0503020204020204" pitchFamily="34" charset="-122"/>
                  <a:ea typeface="微软雅黑" panose="020B0503020204020204" pitchFamily="34" charset="-122"/>
                </a:rPr>
                <a:t>常见</a:t>
              </a:r>
              <a:r>
                <a:rPr lang="zh-CN" altLang="zh-CN" sz="1400" dirty="0">
                  <a:solidFill>
                    <a:schemeClr val="bg1"/>
                  </a:solidFill>
                  <a:latin typeface="微软雅黑" panose="020B0503020204020204" pitchFamily="34" charset="-122"/>
                  <a:ea typeface="微软雅黑" panose="020B0503020204020204" pitchFamily="34" charset="-122"/>
                </a:rPr>
                <a:t>问题</a:t>
              </a:r>
              <a:r>
                <a:rPr lang="zh-CN" altLang="zh-CN" sz="1400" dirty="0" smtClean="0">
                  <a:solidFill>
                    <a:schemeClr val="bg1"/>
                  </a:solidFill>
                  <a:latin typeface="微软雅黑" panose="020B0503020204020204" pitchFamily="34" charset="-122"/>
                  <a:ea typeface="微软雅黑" panose="020B0503020204020204" pitchFamily="34" charset="-122"/>
                </a:rPr>
                <a:t>解</a:t>
              </a:r>
              <a:r>
                <a:rPr lang="zh-CN" altLang="en-US" sz="1400" dirty="0" smtClean="0">
                  <a:solidFill>
                    <a:schemeClr val="bg1"/>
                  </a:solidFill>
                  <a:latin typeface="微软雅黑" panose="020B0503020204020204" pitchFamily="34" charset="-122"/>
                  <a:ea typeface="微软雅黑" panose="020B0503020204020204" pitchFamily="34" charset="-122"/>
                </a:rPr>
                <a:t>答</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lvl="0" algn="ctr">
                <a:lnSpc>
                  <a:spcPct val="130000"/>
                </a:lnSpc>
              </a:pPr>
              <a:r>
                <a:rPr lang="zh-CN" altLang="zh-CN" sz="1400" dirty="0" smtClean="0">
                  <a:solidFill>
                    <a:schemeClr val="bg1"/>
                  </a:solidFill>
                  <a:latin typeface="微软雅黑" panose="020B0503020204020204" pitchFamily="34" charset="-122"/>
                  <a:ea typeface="微软雅黑" panose="020B0503020204020204" pitchFamily="34" charset="-122"/>
                </a:rPr>
                <a:t>产品</a:t>
              </a:r>
              <a:r>
                <a:rPr lang="zh-CN" altLang="en-US" sz="1400" dirty="0" smtClean="0">
                  <a:solidFill>
                    <a:schemeClr val="bg1"/>
                  </a:solidFill>
                  <a:latin typeface="微软雅黑" panose="020B0503020204020204" pitchFamily="34" charset="-122"/>
                  <a:ea typeface="微软雅黑" panose="020B0503020204020204" pitchFamily="34" charset="-122"/>
                </a:rPr>
                <a:t>意见反馈</a:t>
              </a:r>
              <a:endParaRPr lang="zh-CN" altLang="en-US" sz="1400" dirty="0">
                <a:solidFill>
                  <a:schemeClr val="bg1"/>
                </a:solidFill>
                <a:latin typeface="微软雅黑" panose="020B0503020204020204" pitchFamily="34" charset="-122"/>
                <a:ea typeface="微软雅黑" panose="020B0503020204020204" pitchFamily="34" charset="-122"/>
              </a:endParaRPr>
            </a:p>
            <a:p>
              <a:pPr algn="ctr">
                <a:lnSpc>
                  <a:spcPct val="130000"/>
                </a:lnSpc>
              </a:pP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62" name="Rectangle 116"/>
            <p:cNvSpPr/>
            <p:nvPr/>
          </p:nvSpPr>
          <p:spPr>
            <a:xfrm>
              <a:off x="457382" y="2669800"/>
              <a:ext cx="3696154" cy="954669"/>
            </a:xfrm>
            <a:prstGeom prst="rect">
              <a:avLst/>
            </a:prstGeom>
            <a:solidFill>
              <a:srgbClr val="000000">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endParaRPr lang="en-US" sz="1800" dirty="0">
                <a:solidFill>
                  <a:schemeClr val="bg1"/>
                </a:solidFill>
                <a:latin typeface="微软雅黑" panose="020B0503020204020204" pitchFamily="34" charset="-122"/>
                <a:ea typeface="微软雅黑" panose="020B0503020204020204" pitchFamily="34" charset="-122"/>
              </a:endParaRPr>
            </a:p>
          </p:txBody>
        </p:sp>
        <p:sp>
          <p:nvSpPr>
            <p:cNvPr id="63" name="Rectangle 117"/>
            <p:cNvSpPr/>
            <p:nvPr/>
          </p:nvSpPr>
          <p:spPr>
            <a:xfrm>
              <a:off x="1252059" y="2921755"/>
              <a:ext cx="2129006" cy="507689"/>
            </a:xfrm>
            <a:prstGeom prst="rect">
              <a:avLst/>
            </a:prstGeom>
          </p:spPr>
          <p:txBody>
            <a:bodyPr wrap="none">
              <a:sp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lvl="0" algn="ctr"/>
              <a:r>
                <a:rPr lang="zh-CN" altLang="en-US" sz="1600" dirty="0" smtClean="0">
                  <a:solidFill>
                    <a:schemeClr val="bg1"/>
                  </a:solidFill>
                  <a:latin typeface="微软雅黑" panose="020B0503020204020204" pitchFamily="34" charset="-122"/>
                  <a:ea typeface="微软雅黑" panose="020B0503020204020204" pitchFamily="34" charset="-122"/>
                  <a:cs typeface="Segoe UI" pitchFamily="34" charset="0"/>
                </a:rPr>
                <a:t>技术支持</a:t>
              </a:r>
              <a:endParaRPr lang="en-US" sz="1600" dirty="0">
                <a:solidFill>
                  <a:schemeClr val="bg1"/>
                </a:solidFill>
                <a:latin typeface="微软雅黑" panose="020B0503020204020204" pitchFamily="34" charset="-122"/>
                <a:ea typeface="微软雅黑" panose="020B0503020204020204" pitchFamily="34" charset="-122"/>
                <a:cs typeface="Segoe UI" pitchFamily="34" charset="0"/>
              </a:endParaRPr>
            </a:p>
          </p:txBody>
        </p:sp>
      </p:grpSp>
      <p:grpSp>
        <p:nvGrpSpPr>
          <p:cNvPr id="64" name="Group 2"/>
          <p:cNvGrpSpPr/>
          <p:nvPr/>
        </p:nvGrpSpPr>
        <p:grpSpPr>
          <a:xfrm>
            <a:off x="6920111" y="3287082"/>
            <a:ext cx="1756345" cy="3454285"/>
            <a:chOff x="449279" y="1289060"/>
            <a:chExt cx="3719171" cy="5179979"/>
          </a:xfrm>
        </p:grpSpPr>
        <p:sp>
          <p:nvSpPr>
            <p:cNvPr id="65" name="Rectangle 113"/>
            <p:cNvSpPr/>
            <p:nvPr/>
          </p:nvSpPr>
          <p:spPr>
            <a:xfrm>
              <a:off x="449279" y="1302057"/>
              <a:ext cx="3657601" cy="5166982"/>
            </a:xfrm>
            <a:prstGeom prst="rect">
              <a:avLst/>
            </a:prstGeom>
            <a:solidFill>
              <a:srgbClr val="1B6AA3"/>
            </a:solidFill>
            <a:ln w="19050" cap="flat" cmpd="sng" algn="ctr">
              <a:solidFill>
                <a:srgbClr val="FFFFFF">
                  <a:alpha val="23922"/>
                </a:srgbClr>
              </a:solidFill>
              <a:prstDash val="solid"/>
              <a:round/>
              <a:headEnd type="none" w="med" len="med"/>
              <a:tailEnd type="none" w="med" len="med"/>
            </a:ln>
            <a:effectLst/>
          </p:spPr>
          <p:txBody>
            <a:bodyPr vert="horz" wrap="square" lIns="91426" tIns="45712" rIns="91426" bIns="45712" numCol="1" rtlCol="0" anchor="ctr" anchorCtr="0" compatLnSpc="1">
              <a:prstTxWarp prst="textNoShape">
                <a:avLst/>
              </a:prstTxWarp>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fontAlgn="base">
                <a:spcBef>
                  <a:spcPct val="0"/>
                </a:spcBef>
                <a:spcAft>
                  <a:spcPct val="0"/>
                </a:spcAft>
              </a:pPr>
              <a:r>
                <a:rPr lang="en-US" sz="1800" kern="0" dirty="0">
                  <a:solidFill>
                    <a:schemeClr val="bg1"/>
                  </a:solidFill>
                  <a:latin typeface="微软雅黑" panose="020B0503020204020204" pitchFamily="34" charset="-122"/>
                  <a:ea typeface="微软雅黑" panose="020B0503020204020204" pitchFamily="34" charset="-122"/>
                </a:rPr>
                <a:t>  </a:t>
              </a:r>
            </a:p>
          </p:txBody>
        </p:sp>
        <p:pic>
          <p:nvPicPr>
            <p:cNvPr id="6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76358" y="1289060"/>
              <a:ext cx="3692092" cy="23136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7" name="Title 4"/>
            <p:cNvSpPr txBox="1">
              <a:spLocks/>
            </p:cNvSpPr>
            <p:nvPr/>
          </p:nvSpPr>
          <p:spPr>
            <a:xfrm>
              <a:off x="493835" y="3974367"/>
              <a:ext cx="3613043" cy="14975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36" bIns="45718" numCol="1" spcCol="0" rtlCol="0" fromWordArt="0" anchor="t" anchorCtr="0" forceAA="0" compatLnSpc="1">
              <a:prstTxWarp prst="textNoShape">
                <a:avLst/>
              </a:prstTxWarp>
              <a:noAutofit/>
            </a:bodyP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lvl="0" algn="ctr">
                <a:lnSpc>
                  <a:spcPct val="130000"/>
                </a:lnSpc>
              </a:pPr>
              <a:r>
                <a:rPr lang="zh-CN" altLang="zh-CN" sz="1400" dirty="0">
                  <a:solidFill>
                    <a:schemeClr val="bg1"/>
                  </a:solidFill>
                  <a:latin typeface="微软雅黑" panose="020B0503020204020204" pitchFamily="34" charset="-122"/>
                  <a:ea typeface="微软雅黑" panose="020B0503020204020204" pitchFamily="34" charset="-122"/>
                </a:rPr>
                <a:t>基准题</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gn="ctr">
                <a:lnSpc>
                  <a:spcPct val="130000"/>
                </a:lnSpc>
              </a:pPr>
              <a:r>
                <a:rPr lang="zh-CN" altLang="zh-CN" sz="1400" dirty="0">
                  <a:solidFill>
                    <a:schemeClr val="bg1"/>
                  </a:solidFill>
                  <a:latin typeface="微软雅黑" panose="020B0503020204020204" pitchFamily="34" charset="-122"/>
                  <a:ea typeface="微软雅黑" panose="020B0503020204020204" pitchFamily="34" charset="-122"/>
                </a:rPr>
                <a:t>论文</a:t>
              </a:r>
              <a:r>
                <a:rPr lang="zh-CN" altLang="en-US" sz="1400" dirty="0">
                  <a:solidFill>
                    <a:schemeClr val="bg1"/>
                  </a:solidFill>
                  <a:latin typeface="微软雅黑" panose="020B0503020204020204" pitchFamily="34" charset="-122"/>
                  <a:ea typeface="微软雅黑" panose="020B0503020204020204" pitchFamily="34" charset="-122"/>
                </a:rPr>
                <a:t>报告集</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gn="ctr">
                <a:lnSpc>
                  <a:spcPct val="130000"/>
                </a:lnSpc>
              </a:pPr>
              <a:r>
                <a:rPr lang="zh-CN" altLang="zh-CN" sz="1400" dirty="0">
                  <a:solidFill>
                    <a:schemeClr val="bg1"/>
                  </a:solidFill>
                  <a:latin typeface="微软雅黑" panose="020B0503020204020204" pitchFamily="34" charset="-122"/>
                  <a:ea typeface="微软雅黑" panose="020B0503020204020204" pitchFamily="34" charset="-122"/>
                </a:rPr>
                <a:t>用户组活动信息</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gn="ctr">
                <a:lnSpc>
                  <a:spcPct val="130000"/>
                </a:lnSpc>
              </a:pPr>
              <a:r>
                <a:rPr lang="zh-CN" altLang="zh-CN" sz="1400" dirty="0">
                  <a:solidFill>
                    <a:schemeClr val="bg1"/>
                  </a:solidFill>
                  <a:latin typeface="微软雅黑" panose="020B0503020204020204" pitchFamily="34" charset="-122"/>
                  <a:ea typeface="微软雅黑" panose="020B0503020204020204" pitchFamily="34" charset="-122"/>
                </a:rPr>
                <a:t>验证与确认文档</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30000"/>
                </a:lnSpc>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8" name="Rectangle 116"/>
            <p:cNvSpPr/>
            <p:nvPr/>
          </p:nvSpPr>
          <p:spPr>
            <a:xfrm>
              <a:off x="457382" y="2669800"/>
              <a:ext cx="3696154" cy="954669"/>
            </a:xfrm>
            <a:prstGeom prst="rect">
              <a:avLst/>
            </a:prstGeom>
            <a:solidFill>
              <a:srgbClr val="000000">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endParaRPr lang="en-US" sz="1800" dirty="0">
                <a:solidFill>
                  <a:schemeClr val="bg1"/>
                </a:solidFill>
                <a:latin typeface="微软雅黑" panose="020B0503020204020204" pitchFamily="34" charset="-122"/>
                <a:ea typeface="微软雅黑" panose="020B0503020204020204" pitchFamily="34" charset="-122"/>
              </a:endParaRPr>
            </a:p>
          </p:txBody>
        </p:sp>
        <p:sp>
          <p:nvSpPr>
            <p:cNvPr id="69" name="Rectangle 117"/>
            <p:cNvSpPr/>
            <p:nvPr/>
          </p:nvSpPr>
          <p:spPr>
            <a:xfrm>
              <a:off x="1252058" y="2921755"/>
              <a:ext cx="2129006" cy="507689"/>
            </a:xfrm>
            <a:prstGeom prst="rect">
              <a:avLst/>
            </a:prstGeom>
          </p:spPr>
          <p:txBody>
            <a:bodyPr wrap="none">
              <a:sp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lvl="0" algn="ctr"/>
              <a:r>
                <a:rPr lang="zh-CN" altLang="en-US" sz="1600" dirty="0" smtClean="0">
                  <a:solidFill>
                    <a:schemeClr val="bg1"/>
                  </a:solidFill>
                  <a:latin typeface="微软雅黑" panose="020B0503020204020204" pitchFamily="34" charset="-122"/>
                  <a:ea typeface="微软雅黑" panose="020B0503020204020204" pitchFamily="34" charset="-122"/>
                  <a:cs typeface="Segoe UI" pitchFamily="34" charset="0"/>
                </a:rPr>
                <a:t>资源共享</a:t>
              </a:r>
              <a:endParaRPr lang="en-US" sz="1600" dirty="0">
                <a:solidFill>
                  <a:schemeClr val="bg1"/>
                </a:solidFill>
                <a:latin typeface="微软雅黑" panose="020B0503020204020204" pitchFamily="34" charset="-122"/>
                <a:ea typeface="微软雅黑" panose="020B0503020204020204" pitchFamily="34" charset="-122"/>
                <a:cs typeface="Segoe UI" pitchFamily="34" charset="0"/>
              </a:endParaRPr>
            </a:p>
          </p:txBody>
        </p:sp>
      </p:grpSp>
      <p:sp>
        <p:nvSpPr>
          <p:cNvPr id="70" name="TextBox 65"/>
          <p:cNvSpPr txBox="1"/>
          <p:nvPr/>
        </p:nvSpPr>
        <p:spPr>
          <a:xfrm>
            <a:off x="4714876" y="1357298"/>
            <a:ext cx="4097832" cy="1719189"/>
          </a:xfrm>
          <a:prstGeom prst="rect">
            <a:avLst/>
          </a:prstGeom>
          <a:noFill/>
        </p:spPr>
        <p:txBody>
          <a:bodyPr wrap="square" rtlCol="0" anchor="ctr">
            <a:spAutoFit/>
          </a:bodyPr>
          <a:lstStyle>
            <a:defPPr>
              <a:defRPr lang="zh-CN"/>
            </a:defPPr>
            <a:lvl1pPr marL="0" algn="l" defTabSz="1004899" rtl="0" eaLnBrk="1" latinLnBrk="0" hangingPunct="1">
              <a:defRPr sz="1977" kern="1200">
                <a:solidFill>
                  <a:schemeClr val="tx1"/>
                </a:solidFill>
                <a:latin typeface="+mn-lt"/>
                <a:ea typeface="+mn-ea"/>
                <a:cs typeface="+mn-cs"/>
              </a:defRPr>
            </a:lvl1pPr>
            <a:lvl2pPr marL="502449" algn="l" defTabSz="1004899" rtl="0" eaLnBrk="1" latinLnBrk="0" hangingPunct="1">
              <a:defRPr sz="1977" kern="1200">
                <a:solidFill>
                  <a:schemeClr val="tx1"/>
                </a:solidFill>
                <a:latin typeface="+mn-lt"/>
                <a:ea typeface="+mn-ea"/>
                <a:cs typeface="+mn-cs"/>
              </a:defRPr>
            </a:lvl2pPr>
            <a:lvl3pPr marL="1004899" algn="l" defTabSz="1004899" rtl="0" eaLnBrk="1" latinLnBrk="0" hangingPunct="1">
              <a:defRPr sz="1977" kern="1200">
                <a:solidFill>
                  <a:schemeClr val="tx1"/>
                </a:solidFill>
                <a:latin typeface="+mn-lt"/>
                <a:ea typeface="+mn-ea"/>
                <a:cs typeface="+mn-cs"/>
              </a:defRPr>
            </a:lvl3pPr>
            <a:lvl4pPr marL="1507348" algn="l" defTabSz="1004899" rtl="0" eaLnBrk="1" latinLnBrk="0" hangingPunct="1">
              <a:defRPr sz="1977" kern="1200">
                <a:solidFill>
                  <a:schemeClr val="tx1"/>
                </a:solidFill>
                <a:latin typeface="+mn-lt"/>
                <a:ea typeface="+mn-ea"/>
                <a:cs typeface="+mn-cs"/>
              </a:defRPr>
            </a:lvl4pPr>
            <a:lvl5pPr marL="2009797" algn="l" defTabSz="1004899" rtl="0" eaLnBrk="1" latinLnBrk="0" hangingPunct="1">
              <a:defRPr sz="1977" kern="1200">
                <a:solidFill>
                  <a:schemeClr val="tx1"/>
                </a:solidFill>
                <a:latin typeface="+mn-lt"/>
                <a:ea typeface="+mn-ea"/>
                <a:cs typeface="+mn-cs"/>
              </a:defRPr>
            </a:lvl5pPr>
            <a:lvl6pPr marL="2512247" algn="l" defTabSz="1004899" rtl="0" eaLnBrk="1" latinLnBrk="0" hangingPunct="1">
              <a:defRPr sz="1977" kern="1200">
                <a:solidFill>
                  <a:schemeClr val="tx1"/>
                </a:solidFill>
                <a:latin typeface="+mn-lt"/>
                <a:ea typeface="+mn-ea"/>
                <a:cs typeface="+mn-cs"/>
              </a:defRPr>
            </a:lvl6pPr>
            <a:lvl7pPr marL="3014696" algn="l" defTabSz="1004899" rtl="0" eaLnBrk="1" latinLnBrk="0" hangingPunct="1">
              <a:defRPr sz="1977" kern="1200">
                <a:solidFill>
                  <a:schemeClr val="tx1"/>
                </a:solidFill>
                <a:latin typeface="+mn-lt"/>
                <a:ea typeface="+mn-ea"/>
                <a:cs typeface="+mn-cs"/>
              </a:defRPr>
            </a:lvl7pPr>
            <a:lvl8pPr marL="3517147" algn="l" defTabSz="1004899" rtl="0" eaLnBrk="1" latinLnBrk="0" hangingPunct="1">
              <a:defRPr sz="1977" kern="1200">
                <a:solidFill>
                  <a:schemeClr val="tx1"/>
                </a:solidFill>
                <a:latin typeface="+mn-lt"/>
                <a:ea typeface="+mn-ea"/>
                <a:cs typeface="+mn-cs"/>
              </a:defRPr>
            </a:lvl8pPr>
            <a:lvl9pPr marL="4019595" algn="l" defTabSz="1004899" rtl="0" eaLnBrk="1" latinLnBrk="0" hangingPunct="1">
              <a:defRPr sz="1977" kern="1200">
                <a:solidFill>
                  <a:schemeClr val="tx1"/>
                </a:solidFill>
                <a:latin typeface="+mn-lt"/>
                <a:ea typeface="+mn-ea"/>
                <a:cs typeface="+mn-cs"/>
              </a:defRPr>
            </a:lvl9pPr>
          </a:lstStyle>
          <a:p>
            <a:pPr algn="ctr"/>
            <a:r>
              <a:rPr lang="zh-CN" altLang="en-US" sz="2643" dirty="0" smtClean="0">
                <a:solidFill>
                  <a:srgbClr val="53D2FF"/>
                </a:solidFill>
                <a:effectLst>
                  <a:outerShdw blurRad="266700" algn="tl" rotWithShape="0">
                    <a:schemeClr val="tx2">
                      <a:lumMod val="40000"/>
                      <a:lumOff val="60000"/>
                      <a:alpha val="55000"/>
                    </a:schemeClr>
                  </a:outerShdw>
                </a:effectLst>
                <a:latin typeface="微软雅黑" pitchFamily="34" charset="-122"/>
                <a:ea typeface="微软雅黑" pitchFamily="34" charset="-122"/>
              </a:rPr>
              <a:t>建立用户组，开展用户试用反馈，提升软件成熟度与适用性</a:t>
            </a:r>
            <a:endParaRPr lang="en-US" altLang="zh-CN" sz="2643" dirty="0" smtClean="0">
              <a:solidFill>
                <a:srgbClr val="53D2FF"/>
              </a:solidFill>
              <a:effectLst>
                <a:outerShdw blurRad="266700" algn="tl" rotWithShape="0">
                  <a:schemeClr val="tx2">
                    <a:lumMod val="40000"/>
                    <a:lumOff val="60000"/>
                    <a:alpha val="55000"/>
                  </a:schemeClr>
                </a:outerShdw>
              </a:effectLst>
              <a:latin typeface="微软雅黑" pitchFamily="34" charset="-122"/>
              <a:ea typeface="微软雅黑" pitchFamily="34" charset="-122"/>
            </a:endParaRPr>
          </a:p>
          <a:p>
            <a:pPr algn="ctr"/>
            <a:r>
              <a:rPr lang="zh-CN" altLang="en-US" sz="2643" dirty="0" smtClean="0">
                <a:solidFill>
                  <a:srgbClr val="FF0000"/>
                </a:solidFill>
                <a:effectLst>
                  <a:outerShdw blurRad="266700" algn="tl" rotWithShape="0">
                    <a:schemeClr val="tx2">
                      <a:lumMod val="40000"/>
                      <a:lumOff val="60000"/>
                      <a:alpha val="55000"/>
                    </a:schemeClr>
                  </a:outerShdw>
                </a:effectLst>
                <a:latin typeface="微软雅黑" pitchFamily="34" charset="-122"/>
                <a:ea typeface="微软雅黑" pitchFamily="34" charset="-122"/>
              </a:rPr>
              <a:t>已有国内</a:t>
            </a:r>
            <a:r>
              <a:rPr lang="en-US" altLang="zh-CN" sz="2643" dirty="0" smtClean="0">
                <a:solidFill>
                  <a:srgbClr val="FF0000"/>
                </a:solidFill>
                <a:effectLst>
                  <a:outerShdw blurRad="266700" algn="tl" rotWithShape="0">
                    <a:schemeClr val="tx2">
                      <a:lumMod val="40000"/>
                      <a:lumOff val="60000"/>
                      <a:alpha val="55000"/>
                    </a:schemeClr>
                  </a:outerShdw>
                </a:effectLst>
                <a:latin typeface="微软雅黑" pitchFamily="34" charset="-122"/>
                <a:ea typeface="微软雅黑" pitchFamily="34" charset="-122"/>
              </a:rPr>
              <a:t>14</a:t>
            </a:r>
            <a:r>
              <a:rPr lang="zh-CN" altLang="en-US" sz="2643" dirty="0" smtClean="0">
                <a:solidFill>
                  <a:srgbClr val="FF0000"/>
                </a:solidFill>
                <a:effectLst>
                  <a:outerShdw blurRad="266700" algn="tl" rotWithShape="0">
                    <a:schemeClr val="tx2">
                      <a:lumMod val="40000"/>
                      <a:lumOff val="60000"/>
                      <a:alpha val="55000"/>
                    </a:schemeClr>
                  </a:outerShdw>
                </a:effectLst>
                <a:latin typeface="微软雅黑" pitchFamily="34" charset="-122"/>
                <a:ea typeface="微软雅黑" pitchFamily="34" charset="-122"/>
              </a:rPr>
              <a:t>家单位加入</a:t>
            </a:r>
            <a:endParaRPr lang="zh-CN" altLang="en-US" sz="2643" dirty="0">
              <a:solidFill>
                <a:srgbClr val="FF0000"/>
              </a:solidFill>
              <a:effectLst>
                <a:outerShdw blurRad="266700" algn="tl" rotWithShape="0">
                  <a:schemeClr val="tx2">
                    <a:lumMod val="40000"/>
                    <a:lumOff val="60000"/>
                    <a:alpha val="55000"/>
                  </a:scheme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1011283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2"/>
          <p:cNvSpPr txBox="1"/>
          <p:nvPr/>
        </p:nvSpPr>
        <p:spPr>
          <a:xfrm>
            <a:off x="571472" y="242808"/>
            <a:ext cx="8572528" cy="400110"/>
          </a:xfrm>
          <a:prstGeom prst="rect">
            <a:avLst/>
          </a:prstGeom>
          <a:noFill/>
        </p:spPr>
        <p:txBody>
          <a:bodyPr wrap="square" rtlCol="0">
            <a:spAutoFit/>
          </a:bodyPr>
          <a:lstStyle/>
          <a:p>
            <a:r>
              <a:rPr lang="zh-CN" altLang="en-US" sz="2000" b="1" dirty="0" smtClean="0">
                <a:solidFill>
                  <a:srgbClr val="0A2D88"/>
                </a:solidFill>
                <a:latin typeface="微软雅黑" pitchFamily="34" charset="-122"/>
                <a:ea typeface="微软雅黑" pitchFamily="34" charset="-122"/>
              </a:rPr>
              <a:t>立足国内外，广泛收集数据，构建我国首个评估数据库</a:t>
            </a:r>
            <a:endParaRPr lang="zh-CN" altLang="en-US" sz="2800" b="1" dirty="0">
              <a:solidFill>
                <a:srgbClr val="0A2D88"/>
              </a:solidFill>
              <a:ea typeface="微软雅黑" pitchFamily="34" charset="-122"/>
            </a:endParaRPr>
          </a:p>
        </p:txBody>
      </p:sp>
      <p:sp>
        <p:nvSpPr>
          <p:cNvPr id="21" name="任意多边形 20"/>
          <p:cNvSpPr/>
          <p:nvPr/>
        </p:nvSpPr>
        <p:spPr>
          <a:xfrm>
            <a:off x="729906" y="3517117"/>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chemeClr val="bg1">
              <a:lumMod val="85000"/>
            </a:scheme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a:latin typeface="微软雅黑" pitchFamily="34" charset="-122"/>
                <a:ea typeface="微软雅黑" pitchFamily="34" charset="-122"/>
              </a:rPr>
              <a:t>整套核电软件</a:t>
            </a:r>
            <a:endParaRPr lang="en-US" sz="1800" dirty="0">
              <a:latin typeface="微软雅黑" pitchFamily="34" charset="-122"/>
              <a:ea typeface="微软雅黑" pitchFamily="34" charset="-122"/>
            </a:endParaRPr>
          </a:p>
        </p:txBody>
      </p:sp>
      <p:sp>
        <p:nvSpPr>
          <p:cNvPr id="22" name="任意多边形 21"/>
          <p:cNvSpPr/>
          <p:nvPr/>
        </p:nvSpPr>
        <p:spPr>
          <a:xfrm>
            <a:off x="729906" y="5229200"/>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rgbClr val="7030A0"/>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smtClean="0">
                <a:latin typeface="微软雅黑" pitchFamily="34" charset="-122"/>
                <a:ea typeface="微软雅黑" pitchFamily="34" charset="-122"/>
              </a:rPr>
              <a:t>实验评估基础</a:t>
            </a:r>
            <a:endParaRPr lang="zh-CN" altLang="en-US" sz="1800" dirty="0">
              <a:latin typeface="微软雅黑" pitchFamily="34" charset="-122"/>
              <a:ea typeface="微软雅黑" pitchFamily="34" charset="-122"/>
            </a:endParaRPr>
          </a:p>
        </p:txBody>
      </p:sp>
      <p:sp>
        <p:nvSpPr>
          <p:cNvPr id="23" name="任意多边形 22"/>
          <p:cNvSpPr/>
          <p:nvPr/>
        </p:nvSpPr>
        <p:spPr>
          <a:xfrm>
            <a:off x="729906" y="1844824"/>
            <a:ext cx="1947584" cy="631963"/>
          </a:xfrm>
          <a:custGeom>
            <a:avLst/>
            <a:gdLst>
              <a:gd name="connsiteX0" fmla="*/ 0 w 1352908"/>
              <a:gd name="connsiteY0" fmla="*/ 0 h 541163"/>
              <a:gd name="connsiteX1" fmla="*/ 1082327 w 1352908"/>
              <a:gd name="connsiteY1" fmla="*/ 0 h 541163"/>
              <a:gd name="connsiteX2" fmla="*/ 1352908 w 1352908"/>
              <a:gd name="connsiteY2" fmla="*/ 270582 h 541163"/>
              <a:gd name="connsiteX3" fmla="*/ 1082327 w 1352908"/>
              <a:gd name="connsiteY3" fmla="*/ 541163 h 541163"/>
              <a:gd name="connsiteX4" fmla="*/ 0 w 1352908"/>
              <a:gd name="connsiteY4" fmla="*/ 541163 h 541163"/>
              <a:gd name="connsiteX5" fmla="*/ 270582 w 1352908"/>
              <a:gd name="connsiteY5" fmla="*/ 270582 h 541163"/>
              <a:gd name="connsiteX6" fmla="*/ 0 w 1352908"/>
              <a:gd name="connsiteY6" fmla="*/ 0 h 54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908" h="541163">
                <a:moveTo>
                  <a:pt x="0" y="0"/>
                </a:moveTo>
                <a:lnTo>
                  <a:pt x="1082327" y="0"/>
                </a:lnTo>
                <a:lnTo>
                  <a:pt x="1352908" y="270582"/>
                </a:lnTo>
                <a:lnTo>
                  <a:pt x="1082327" y="541163"/>
                </a:lnTo>
                <a:lnTo>
                  <a:pt x="0" y="541163"/>
                </a:lnTo>
                <a:lnTo>
                  <a:pt x="270582" y="270582"/>
                </a:lnTo>
                <a:lnTo>
                  <a:pt x="0" y="0"/>
                </a:lnTo>
                <a:close/>
              </a:path>
            </a:pathLst>
          </a:custGeom>
          <a:solidFill>
            <a:schemeClr val="bg1">
              <a:lumMod val="85000"/>
            </a:schemeClr>
          </a:solidFill>
          <a:ln>
            <a:noFill/>
          </a:ln>
          <a:effectLst>
            <a:outerShdw blurRad="254000" algn="ctr" rotWithShape="0">
              <a:srgbClr val="53D2FF">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004899" rtl="0" eaLnBrk="1" latinLnBrk="0" hangingPunct="1">
              <a:defRPr sz="1977" kern="1200">
                <a:solidFill>
                  <a:schemeClr val="lt1"/>
                </a:solidFill>
                <a:latin typeface="+mn-lt"/>
                <a:ea typeface="+mn-ea"/>
                <a:cs typeface="+mn-cs"/>
              </a:defRPr>
            </a:lvl1pPr>
            <a:lvl2pPr marL="502449" algn="l" defTabSz="1004899" rtl="0" eaLnBrk="1" latinLnBrk="0" hangingPunct="1">
              <a:defRPr sz="1977" kern="1200">
                <a:solidFill>
                  <a:schemeClr val="lt1"/>
                </a:solidFill>
                <a:latin typeface="+mn-lt"/>
                <a:ea typeface="+mn-ea"/>
                <a:cs typeface="+mn-cs"/>
              </a:defRPr>
            </a:lvl2pPr>
            <a:lvl3pPr marL="1004899" algn="l" defTabSz="1004899" rtl="0" eaLnBrk="1" latinLnBrk="0" hangingPunct="1">
              <a:defRPr sz="1977" kern="1200">
                <a:solidFill>
                  <a:schemeClr val="lt1"/>
                </a:solidFill>
                <a:latin typeface="+mn-lt"/>
                <a:ea typeface="+mn-ea"/>
                <a:cs typeface="+mn-cs"/>
              </a:defRPr>
            </a:lvl3pPr>
            <a:lvl4pPr marL="1507348" algn="l" defTabSz="1004899" rtl="0" eaLnBrk="1" latinLnBrk="0" hangingPunct="1">
              <a:defRPr sz="1977" kern="1200">
                <a:solidFill>
                  <a:schemeClr val="lt1"/>
                </a:solidFill>
                <a:latin typeface="+mn-lt"/>
                <a:ea typeface="+mn-ea"/>
                <a:cs typeface="+mn-cs"/>
              </a:defRPr>
            </a:lvl4pPr>
            <a:lvl5pPr marL="2009797" algn="l" defTabSz="1004899" rtl="0" eaLnBrk="1" latinLnBrk="0" hangingPunct="1">
              <a:defRPr sz="1977" kern="1200">
                <a:solidFill>
                  <a:schemeClr val="lt1"/>
                </a:solidFill>
                <a:latin typeface="+mn-lt"/>
                <a:ea typeface="+mn-ea"/>
                <a:cs typeface="+mn-cs"/>
              </a:defRPr>
            </a:lvl5pPr>
            <a:lvl6pPr marL="2512247" algn="l" defTabSz="1004899" rtl="0" eaLnBrk="1" latinLnBrk="0" hangingPunct="1">
              <a:defRPr sz="1977" kern="1200">
                <a:solidFill>
                  <a:schemeClr val="lt1"/>
                </a:solidFill>
                <a:latin typeface="+mn-lt"/>
                <a:ea typeface="+mn-ea"/>
                <a:cs typeface="+mn-cs"/>
              </a:defRPr>
            </a:lvl6pPr>
            <a:lvl7pPr marL="3014696" algn="l" defTabSz="1004899" rtl="0" eaLnBrk="1" latinLnBrk="0" hangingPunct="1">
              <a:defRPr sz="1977" kern="1200">
                <a:solidFill>
                  <a:schemeClr val="lt1"/>
                </a:solidFill>
                <a:latin typeface="+mn-lt"/>
                <a:ea typeface="+mn-ea"/>
                <a:cs typeface="+mn-cs"/>
              </a:defRPr>
            </a:lvl7pPr>
            <a:lvl8pPr marL="3517147" algn="l" defTabSz="1004899" rtl="0" eaLnBrk="1" latinLnBrk="0" hangingPunct="1">
              <a:defRPr sz="1977" kern="1200">
                <a:solidFill>
                  <a:schemeClr val="lt1"/>
                </a:solidFill>
                <a:latin typeface="+mn-lt"/>
                <a:ea typeface="+mn-ea"/>
                <a:cs typeface="+mn-cs"/>
              </a:defRPr>
            </a:lvl8pPr>
            <a:lvl9pPr marL="4019595" algn="l" defTabSz="1004899" rtl="0" eaLnBrk="1" latinLnBrk="0" hangingPunct="1">
              <a:defRPr sz="1977" kern="1200">
                <a:solidFill>
                  <a:schemeClr val="lt1"/>
                </a:solidFill>
                <a:latin typeface="+mn-lt"/>
                <a:ea typeface="+mn-ea"/>
                <a:cs typeface="+mn-cs"/>
              </a:defRPr>
            </a:lvl9pPr>
          </a:lstStyle>
          <a:p>
            <a:pPr algn="ctr"/>
            <a:r>
              <a:rPr lang="zh-CN" altLang="en-US" sz="1800" dirty="0" smtClean="0">
                <a:latin typeface="微软雅黑" pitchFamily="34" charset="-122"/>
                <a:ea typeface="微软雅黑" pitchFamily="34" charset="-122"/>
              </a:rPr>
              <a:t>法规标准</a:t>
            </a:r>
            <a:endParaRPr lang="en-US" sz="1800" dirty="0">
              <a:latin typeface="微软雅黑" pitchFamily="34" charset="-122"/>
              <a:ea typeface="微软雅黑" pitchFamily="34" charset="-122"/>
            </a:endParaRPr>
          </a:p>
        </p:txBody>
      </p:sp>
      <p:sp>
        <p:nvSpPr>
          <p:cNvPr id="24" name="流程图: 联系 23"/>
          <p:cNvSpPr/>
          <p:nvPr/>
        </p:nvSpPr>
        <p:spPr>
          <a:xfrm>
            <a:off x="413890" y="1944564"/>
            <a:ext cx="442392" cy="432481"/>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25" name="流程图: 联系 24"/>
          <p:cNvSpPr/>
          <p:nvPr/>
        </p:nvSpPr>
        <p:spPr>
          <a:xfrm>
            <a:off x="395536" y="3616857"/>
            <a:ext cx="442392" cy="432481"/>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26" name="流程图: 联系 25"/>
          <p:cNvSpPr/>
          <p:nvPr/>
        </p:nvSpPr>
        <p:spPr>
          <a:xfrm>
            <a:off x="413890" y="5328940"/>
            <a:ext cx="442392" cy="432481"/>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nvGrpSpPr>
          <p:cNvPr id="51" name="组合 50"/>
          <p:cNvGrpSpPr>
            <a:grpSpLocks noChangeAspect="1"/>
          </p:cNvGrpSpPr>
          <p:nvPr/>
        </p:nvGrpSpPr>
        <p:grpSpPr>
          <a:xfrm>
            <a:off x="3446730" y="4365104"/>
            <a:ext cx="732065" cy="1131373"/>
            <a:chOff x="899592" y="4653136"/>
            <a:chExt cx="792088" cy="1224136"/>
          </a:xfrm>
          <a:solidFill>
            <a:srgbClr val="006666"/>
          </a:solidFill>
        </p:grpSpPr>
        <p:sp>
          <p:nvSpPr>
            <p:cNvPr id="52" name="矩形 51"/>
            <p:cNvSpPr/>
            <p:nvPr/>
          </p:nvSpPr>
          <p:spPr>
            <a:xfrm>
              <a:off x="899592" y="4653136"/>
              <a:ext cx="792088" cy="1224136"/>
            </a:xfrm>
            <a:prstGeom prst="rect">
              <a:avLst/>
            </a:prstGeom>
            <a:grp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Arial" pitchFamily="34" charset="0"/>
                <a:ea typeface="微软雅黑" pitchFamily="34" charset="-122"/>
                <a:cs typeface="Arial" pitchFamily="34" charset="0"/>
              </a:endParaRPr>
            </a:p>
          </p:txBody>
        </p:sp>
        <p:sp>
          <p:nvSpPr>
            <p:cNvPr id="53" name="TextBox 29"/>
            <p:cNvSpPr txBox="1"/>
            <p:nvPr/>
          </p:nvSpPr>
          <p:spPr>
            <a:xfrm flipH="1">
              <a:off x="971600" y="4725144"/>
              <a:ext cx="648072" cy="369332"/>
            </a:xfrm>
            <a:prstGeom prst="rect">
              <a:avLst/>
            </a:prstGeom>
            <a:grpFill/>
          </p:spPr>
          <p:txBody>
            <a:bodyPr wrap="square" rtlCol="0">
              <a:spAutoFit/>
            </a:bodyPr>
            <a:lstStyle/>
            <a:p>
              <a:pPr algn="ctr">
                <a:defRPr/>
              </a:pPr>
              <a:r>
                <a:rPr lang="en-US" altLang="zh-CN" b="1" kern="0" dirty="0" smtClean="0">
                  <a:solidFill>
                    <a:sysClr val="window" lastClr="FFFFFF"/>
                  </a:solidFill>
                  <a:latin typeface="Arial" pitchFamily="34" charset="0"/>
                  <a:ea typeface="微软雅黑" pitchFamily="34" charset="-122"/>
                  <a:cs typeface="Arial" pitchFamily="34" charset="0"/>
                </a:rPr>
                <a:t>50</a:t>
              </a:r>
              <a:endParaRPr lang="zh-CN" altLang="en-US" b="1" kern="0" dirty="0">
                <a:solidFill>
                  <a:sysClr val="window" lastClr="FFFFFF"/>
                </a:solidFill>
                <a:latin typeface="Arial" pitchFamily="34" charset="0"/>
                <a:ea typeface="微软雅黑" pitchFamily="34" charset="-122"/>
                <a:cs typeface="Arial" pitchFamily="34" charset="0"/>
              </a:endParaRPr>
            </a:p>
          </p:txBody>
        </p:sp>
      </p:grpSp>
      <p:grpSp>
        <p:nvGrpSpPr>
          <p:cNvPr id="54" name="组合 53"/>
          <p:cNvGrpSpPr>
            <a:grpSpLocks noChangeAspect="1"/>
          </p:cNvGrpSpPr>
          <p:nvPr/>
        </p:nvGrpSpPr>
        <p:grpSpPr>
          <a:xfrm>
            <a:off x="5646078" y="4946788"/>
            <a:ext cx="732065" cy="532411"/>
            <a:chOff x="899592" y="5301208"/>
            <a:chExt cx="792088" cy="576064"/>
          </a:xfrm>
          <a:solidFill>
            <a:schemeClr val="accent5">
              <a:lumMod val="75000"/>
            </a:schemeClr>
          </a:solidFill>
        </p:grpSpPr>
        <p:sp>
          <p:nvSpPr>
            <p:cNvPr id="55" name="矩形 54"/>
            <p:cNvSpPr/>
            <p:nvPr/>
          </p:nvSpPr>
          <p:spPr>
            <a:xfrm>
              <a:off x="899592" y="5301208"/>
              <a:ext cx="792088" cy="576064"/>
            </a:xfrm>
            <a:prstGeom prst="rect">
              <a:avLst/>
            </a:prstGeom>
            <a:grp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Arial" pitchFamily="34" charset="0"/>
                <a:ea typeface="微软雅黑" pitchFamily="34" charset="-122"/>
                <a:cs typeface="Arial" pitchFamily="34" charset="0"/>
              </a:endParaRPr>
            </a:p>
          </p:txBody>
        </p:sp>
        <p:sp>
          <p:nvSpPr>
            <p:cNvPr id="56" name="TextBox 32"/>
            <p:cNvSpPr txBox="1"/>
            <p:nvPr/>
          </p:nvSpPr>
          <p:spPr>
            <a:xfrm flipH="1">
              <a:off x="971600" y="5363925"/>
              <a:ext cx="648072" cy="399614"/>
            </a:xfrm>
            <a:prstGeom prst="rect">
              <a:avLst/>
            </a:prstGeom>
            <a:grpFill/>
          </p:spPr>
          <p:txBody>
            <a:bodyPr wrap="square" rtlCol="0">
              <a:spAutoFit/>
            </a:bodyPr>
            <a:lstStyle/>
            <a:p>
              <a:pPr algn="ctr">
                <a:defRPr/>
              </a:pPr>
              <a:r>
                <a:rPr lang="en-US" altLang="zh-CN" b="1" kern="0" dirty="0" smtClean="0">
                  <a:solidFill>
                    <a:sysClr val="window" lastClr="FFFFFF"/>
                  </a:solidFill>
                  <a:latin typeface="Arial" pitchFamily="34" charset="0"/>
                  <a:ea typeface="微软雅黑" pitchFamily="34" charset="-122"/>
                  <a:cs typeface="Arial" pitchFamily="34" charset="0"/>
                </a:rPr>
                <a:t>24</a:t>
              </a:r>
              <a:endParaRPr lang="zh-CN" altLang="en-US" b="1" kern="0" dirty="0">
                <a:solidFill>
                  <a:sysClr val="window" lastClr="FFFFFF"/>
                </a:solidFill>
                <a:latin typeface="Arial" pitchFamily="34" charset="0"/>
                <a:ea typeface="微软雅黑" pitchFamily="34" charset="-122"/>
                <a:cs typeface="Arial" pitchFamily="34" charset="0"/>
              </a:endParaRPr>
            </a:p>
          </p:txBody>
        </p:sp>
      </p:grpSp>
      <p:grpSp>
        <p:nvGrpSpPr>
          <p:cNvPr id="57" name="组合 56"/>
          <p:cNvGrpSpPr>
            <a:grpSpLocks noChangeAspect="1"/>
          </p:cNvGrpSpPr>
          <p:nvPr/>
        </p:nvGrpSpPr>
        <p:grpSpPr>
          <a:xfrm>
            <a:off x="7960084" y="4718697"/>
            <a:ext cx="732065" cy="755998"/>
            <a:chOff x="899592" y="5049398"/>
            <a:chExt cx="792088" cy="817976"/>
          </a:xfrm>
        </p:grpSpPr>
        <p:sp>
          <p:nvSpPr>
            <p:cNvPr id="58" name="矩形 57"/>
            <p:cNvSpPr/>
            <p:nvPr/>
          </p:nvSpPr>
          <p:spPr>
            <a:xfrm>
              <a:off x="899592" y="5049398"/>
              <a:ext cx="792088" cy="817976"/>
            </a:xfrm>
            <a:prstGeom prst="rect">
              <a:avLst/>
            </a:prstGeom>
            <a:solidFill>
              <a:srgbClr val="00B0F0"/>
            </a:solid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Arial" pitchFamily="34" charset="0"/>
                <a:ea typeface="微软雅黑" pitchFamily="34" charset="-122"/>
                <a:cs typeface="Arial" pitchFamily="34" charset="0"/>
              </a:endParaRPr>
            </a:p>
          </p:txBody>
        </p:sp>
        <p:sp>
          <p:nvSpPr>
            <p:cNvPr id="59" name="TextBox 35"/>
            <p:cNvSpPr txBox="1"/>
            <p:nvPr/>
          </p:nvSpPr>
          <p:spPr>
            <a:xfrm flipH="1">
              <a:off x="971600" y="5134285"/>
              <a:ext cx="648072" cy="399613"/>
            </a:xfrm>
            <a:prstGeom prst="rect">
              <a:avLst/>
            </a:prstGeom>
            <a:noFill/>
          </p:spPr>
          <p:txBody>
            <a:bodyPr wrap="square" rtlCol="0">
              <a:spAutoFit/>
            </a:bodyPr>
            <a:lstStyle/>
            <a:p>
              <a:pPr algn="ctr">
                <a:defRPr/>
              </a:pPr>
              <a:r>
                <a:rPr lang="en-US" altLang="zh-CN" b="1" kern="0" dirty="0" smtClean="0">
                  <a:solidFill>
                    <a:sysClr val="window" lastClr="FFFFFF"/>
                  </a:solidFill>
                  <a:latin typeface="Arial" pitchFamily="34" charset="0"/>
                  <a:ea typeface="微软雅黑" pitchFamily="34" charset="-122"/>
                  <a:cs typeface="Arial" pitchFamily="34" charset="0"/>
                </a:rPr>
                <a:t>50</a:t>
              </a:r>
              <a:endParaRPr lang="zh-CN" altLang="en-US" b="1" kern="0" dirty="0">
                <a:solidFill>
                  <a:sysClr val="window" lastClr="FFFFFF"/>
                </a:solidFill>
                <a:latin typeface="Arial" pitchFamily="34" charset="0"/>
                <a:ea typeface="微软雅黑" pitchFamily="34" charset="-122"/>
                <a:cs typeface="Arial" pitchFamily="34" charset="0"/>
              </a:endParaRPr>
            </a:p>
          </p:txBody>
        </p:sp>
      </p:grpSp>
      <p:sp>
        <p:nvSpPr>
          <p:cNvPr id="60" name="TextBox 36"/>
          <p:cNvSpPr txBox="1">
            <a:spLocks noChangeAspect="1"/>
          </p:cNvSpPr>
          <p:nvPr/>
        </p:nvSpPr>
        <p:spPr>
          <a:xfrm>
            <a:off x="3609788" y="3366803"/>
            <a:ext cx="426693" cy="798616"/>
          </a:xfrm>
          <a:prstGeom prst="rect">
            <a:avLst/>
          </a:prstGeom>
          <a:noFill/>
        </p:spPr>
        <p:txBody>
          <a:bodyPr vert="eaVert" wrap="square" rtlCol="0">
            <a:spAutoFit/>
          </a:bodyPr>
          <a:lstStyle/>
          <a:p>
            <a:r>
              <a:rPr lang="zh-CN" altLang="en-US" dirty="0" smtClean="0">
                <a:solidFill>
                  <a:prstClr val="black"/>
                </a:solidFill>
                <a:latin typeface="Arial" pitchFamily="34" charset="0"/>
                <a:ea typeface="微软雅黑" pitchFamily="34" charset="-122"/>
                <a:cs typeface="Arial" pitchFamily="34" charset="0"/>
              </a:rPr>
              <a:t>台架数</a:t>
            </a:r>
            <a:endParaRPr lang="zh-CN" altLang="en-US" dirty="0">
              <a:solidFill>
                <a:prstClr val="black"/>
              </a:solidFill>
              <a:latin typeface="Arial" pitchFamily="34" charset="0"/>
              <a:ea typeface="微软雅黑" pitchFamily="34" charset="-122"/>
              <a:cs typeface="Arial" pitchFamily="34" charset="0"/>
            </a:endParaRPr>
          </a:p>
        </p:txBody>
      </p:sp>
      <p:grpSp>
        <p:nvGrpSpPr>
          <p:cNvPr id="61" name="组合 60"/>
          <p:cNvGrpSpPr>
            <a:grpSpLocks noChangeAspect="1"/>
          </p:cNvGrpSpPr>
          <p:nvPr/>
        </p:nvGrpSpPr>
        <p:grpSpPr>
          <a:xfrm>
            <a:off x="4128710" y="1236167"/>
            <a:ext cx="732065" cy="4259321"/>
            <a:chOff x="2699792" y="1196752"/>
            <a:chExt cx="792088" cy="4608512"/>
          </a:xfrm>
          <a:solidFill>
            <a:srgbClr val="006666"/>
          </a:solidFill>
        </p:grpSpPr>
        <p:grpSp>
          <p:nvGrpSpPr>
            <p:cNvPr id="62" name="组合 213"/>
            <p:cNvGrpSpPr/>
            <p:nvPr/>
          </p:nvGrpSpPr>
          <p:grpSpPr>
            <a:xfrm>
              <a:off x="2699792" y="1196752"/>
              <a:ext cx="792088" cy="4608512"/>
              <a:chOff x="1619672" y="1268760"/>
              <a:chExt cx="792088" cy="4608512"/>
            </a:xfrm>
            <a:grpFill/>
          </p:grpSpPr>
          <p:sp>
            <p:nvSpPr>
              <p:cNvPr id="64" name="矩形 63"/>
              <p:cNvSpPr/>
              <p:nvPr/>
            </p:nvSpPr>
            <p:spPr>
              <a:xfrm>
                <a:off x="1619672" y="1268760"/>
                <a:ext cx="792088" cy="4608512"/>
              </a:xfrm>
              <a:prstGeom prst="rect">
                <a:avLst/>
              </a:prstGeom>
              <a:grp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Arial" pitchFamily="34" charset="0"/>
                  <a:ea typeface="微软雅黑" pitchFamily="34" charset="-122"/>
                  <a:cs typeface="Arial" pitchFamily="34" charset="0"/>
                </a:endParaRPr>
              </a:p>
            </p:txBody>
          </p:sp>
          <p:sp>
            <p:nvSpPr>
              <p:cNvPr id="65" name="TextBox 41"/>
              <p:cNvSpPr txBox="1"/>
              <p:nvPr/>
            </p:nvSpPr>
            <p:spPr>
              <a:xfrm flipH="1">
                <a:off x="1653580" y="1340768"/>
                <a:ext cx="720080" cy="369332"/>
              </a:xfrm>
              <a:prstGeom prst="rect">
                <a:avLst/>
              </a:prstGeom>
              <a:grpFill/>
            </p:spPr>
            <p:txBody>
              <a:bodyPr wrap="square" rtlCol="0">
                <a:spAutoFit/>
              </a:bodyPr>
              <a:lstStyle/>
              <a:p>
                <a:pPr algn="ctr">
                  <a:defRPr/>
                </a:pPr>
                <a:r>
                  <a:rPr lang="en-US" altLang="zh-CN" sz="1600" b="1" kern="0" dirty="0" smtClean="0">
                    <a:solidFill>
                      <a:sysClr val="window" lastClr="FFFFFF"/>
                    </a:solidFill>
                    <a:latin typeface="Arial" pitchFamily="34" charset="0"/>
                    <a:ea typeface="微软雅黑" pitchFamily="34" charset="-122"/>
                    <a:cs typeface="Arial" pitchFamily="34" charset="0"/>
                  </a:rPr>
                  <a:t>1200</a:t>
                </a:r>
                <a:endParaRPr lang="zh-CN" altLang="en-US" sz="1600" b="1" kern="0" dirty="0">
                  <a:solidFill>
                    <a:sysClr val="window" lastClr="FFFFFF"/>
                  </a:solidFill>
                  <a:latin typeface="Arial" pitchFamily="34" charset="0"/>
                  <a:ea typeface="微软雅黑" pitchFamily="34" charset="-122"/>
                  <a:cs typeface="Arial" pitchFamily="34" charset="0"/>
                </a:endParaRPr>
              </a:p>
            </p:txBody>
          </p:sp>
        </p:grpSp>
        <p:sp>
          <p:nvSpPr>
            <p:cNvPr id="63" name="TextBox 39"/>
            <p:cNvSpPr txBox="1"/>
            <p:nvPr/>
          </p:nvSpPr>
          <p:spPr>
            <a:xfrm>
              <a:off x="2886199" y="2564904"/>
              <a:ext cx="461665" cy="864096"/>
            </a:xfrm>
            <a:prstGeom prst="rect">
              <a:avLst/>
            </a:prstGeom>
            <a:grpFill/>
          </p:spPr>
          <p:txBody>
            <a:bodyPr vert="eaVert" wrap="square" rtlCol="0">
              <a:spAutoFit/>
            </a:bodyPr>
            <a:lstStyle/>
            <a:p>
              <a:pPr>
                <a:defRPr/>
              </a:pPr>
              <a:r>
                <a:rPr lang="en-US" altLang="zh-CN" b="1" kern="0" dirty="0" smtClean="0">
                  <a:solidFill>
                    <a:sysClr val="window" lastClr="FFFFFF"/>
                  </a:solidFill>
                  <a:latin typeface="Arial" pitchFamily="34" charset="0"/>
                  <a:ea typeface="微软雅黑" pitchFamily="34" charset="-122"/>
                  <a:cs typeface="Arial" pitchFamily="34" charset="0"/>
                </a:rPr>
                <a:t>Test</a:t>
              </a:r>
              <a:r>
                <a:rPr lang="zh-CN" altLang="en-US" b="1" kern="0" dirty="0" smtClean="0">
                  <a:solidFill>
                    <a:sysClr val="window" lastClr="FFFFFF"/>
                  </a:solidFill>
                  <a:latin typeface="Arial" pitchFamily="34" charset="0"/>
                  <a:ea typeface="微软雅黑" pitchFamily="34" charset="-122"/>
                  <a:cs typeface="Arial" pitchFamily="34" charset="0"/>
                </a:rPr>
                <a:t>数</a:t>
              </a:r>
              <a:endParaRPr lang="zh-CN" altLang="en-US" b="1" kern="0" dirty="0">
                <a:solidFill>
                  <a:sysClr val="window" lastClr="FFFFFF"/>
                </a:solidFill>
                <a:latin typeface="Arial" pitchFamily="34" charset="0"/>
                <a:ea typeface="微软雅黑" pitchFamily="34" charset="-122"/>
                <a:cs typeface="Arial" pitchFamily="34" charset="0"/>
              </a:endParaRPr>
            </a:p>
          </p:txBody>
        </p:sp>
      </p:grpSp>
      <p:sp>
        <p:nvSpPr>
          <p:cNvPr id="66" name="TextBox 42"/>
          <p:cNvSpPr txBox="1">
            <a:spLocks noChangeAspect="1"/>
          </p:cNvSpPr>
          <p:nvPr/>
        </p:nvSpPr>
        <p:spPr>
          <a:xfrm>
            <a:off x="5785894" y="4010683"/>
            <a:ext cx="426693" cy="798616"/>
          </a:xfrm>
          <a:prstGeom prst="rect">
            <a:avLst/>
          </a:prstGeom>
          <a:noFill/>
        </p:spPr>
        <p:txBody>
          <a:bodyPr vert="eaVert" wrap="square" rtlCol="0">
            <a:spAutoFit/>
          </a:bodyPr>
          <a:lstStyle/>
          <a:p>
            <a:r>
              <a:rPr lang="zh-CN" altLang="en-US" dirty="0" smtClean="0">
                <a:solidFill>
                  <a:prstClr val="black"/>
                </a:solidFill>
                <a:latin typeface="Arial" pitchFamily="34" charset="0"/>
                <a:ea typeface="微软雅黑" pitchFamily="34" charset="-122"/>
                <a:cs typeface="Arial" pitchFamily="34" charset="0"/>
              </a:rPr>
              <a:t>台架数</a:t>
            </a:r>
            <a:endParaRPr lang="zh-CN" altLang="en-US" dirty="0">
              <a:solidFill>
                <a:prstClr val="black"/>
              </a:solidFill>
              <a:latin typeface="Arial" pitchFamily="34" charset="0"/>
              <a:ea typeface="微软雅黑" pitchFamily="34" charset="-122"/>
              <a:cs typeface="Arial" pitchFamily="34" charset="0"/>
            </a:endParaRPr>
          </a:p>
        </p:txBody>
      </p:sp>
      <p:sp>
        <p:nvSpPr>
          <p:cNvPr id="67" name="TextBox 44"/>
          <p:cNvSpPr txBox="1">
            <a:spLocks noChangeAspect="1"/>
          </p:cNvSpPr>
          <p:nvPr/>
        </p:nvSpPr>
        <p:spPr>
          <a:xfrm>
            <a:off x="3086667" y="5511066"/>
            <a:ext cx="1996548" cy="654238"/>
          </a:xfrm>
          <a:prstGeom prst="rect">
            <a:avLst/>
          </a:prstGeom>
          <a:solidFill>
            <a:srgbClr val="006666"/>
          </a:solidFill>
        </p:spPr>
        <p:txBody>
          <a:bodyPr wrap="square" rtlCol="0">
            <a:spAutoFit/>
          </a:bodyPr>
          <a:lstStyle/>
          <a:p>
            <a:pPr algn="ctr">
              <a:defRPr/>
            </a:pPr>
            <a:endParaRPr lang="en-US" altLang="zh-CN" sz="800" kern="0" dirty="0" smtClean="0">
              <a:solidFill>
                <a:sysClr val="window" lastClr="FFFFFF"/>
              </a:solidFill>
              <a:latin typeface="Arial" pitchFamily="34" charset="0"/>
              <a:ea typeface="微软雅黑" pitchFamily="34" charset="-122"/>
              <a:cs typeface="Arial" pitchFamily="34" charset="0"/>
            </a:endParaRPr>
          </a:p>
          <a:p>
            <a:pPr algn="ctr">
              <a:defRPr/>
            </a:pPr>
            <a:r>
              <a:rPr lang="zh-CN" altLang="en-US" sz="2000" kern="0" dirty="0" smtClean="0">
                <a:solidFill>
                  <a:sysClr val="window" lastClr="FFFFFF"/>
                </a:solidFill>
                <a:latin typeface="Arial" pitchFamily="34" charset="0"/>
                <a:ea typeface="微软雅黑" pitchFamily="34" charset="-122"/>
                <a:cs typeface="Arial" pitchFamily="34" charset="0"/>
              </a:rPr>
              <a:t>分离效应实验</a:t>
            </a:r>
            <a:endParaRPr lang="en-US" altLang="zh-CN" sz="2000" kern="0" dirty="0" smtClean="0">
              <a:solidFill>
                <a:sysClr val="window" lastClr="FFFFFF"/>
              </a:solidFill>
              <a:latin typeface="Arial" pitchFamily="34" charset="0"/>
              <a:ea typeface="微软雅黑" pitchFamily="34" charset="-122"/>
              <a:cs typeface="Arial" pitchFamily="34" charset="0"/>
            </a:endParaRPr>
          </a:p>
          <a:p>
            <a:pPr algn="ctr">
              <a:defRPr/>
            </a:pPr>
            <a:endParaRPr lang="zh-CN" altLang="en-US" sz="800" kern="0" dirty="0">
              <a:solidFill>
                <a:sysClr val="window" lastClr="FFFFFF"/>
              </a:solidFill>
              <a:latin typeface="Arial" pitchFamily="34" charset="0"/>
              <a:ea typeface="微软雅黑" pitchFamily="34" charset="-122"/>
              <a:cs typeface="Arial" pitchFamily="34" charset="0"/>
            </a:endParaRPr>
          </a:p>
        </p:txBody>
      </p:sp>
      <p:grpSp>
        <p:nvGrpSpPr>
          <p:cNvPr id="68" name="组合 67"/>
          <p:cNvGrpSpPr>
            <a:grpSpLocks noChangeAspect="1"/>
          </p:cNvGrpSpPr>
          <p:nvPr/>
        </p:nvGrpSpPr>
        <p:grpSpPr>
          <a:xfrm>
            <a:off x="6328058" y="3421117"/>
            <a:ext cx="732065" cy="2063100"/>
            <a:chOff x="4936232" y="3573016"/>
            <a:chExt cx="792088" cy="2232248"/>
          </a:xfrm>
          <a:solidFill>
            <a:schemeClr val="accent5">
              <a:lumMod val="75000"/>
            </a:schemeClr>
          </a:solidFill>
        </p:grpSpPr>
        <p:grpSp>
          <p:nvGrpSpPr>
            <p:cNvPr id="69" name="组合 214"/>
            <p:cNvGrpSpPr/>
            <p:nvPr/>
          </p:nvGrpSpPr>
          <p:grpSpPr>
            <a:xfrm>
              <a:off x="4936232" y="3573016"/>
              <a:ext cx="792088" cy="2232248"/>
              <a:chOff x="1619672" y="3645024"/>
              <a:chExt cx="792088" cy="2232248"/>
            </a:xfrm>
            <a:grpFill/>
          </p:grpSpPr>
          <p:sp>
            <p:nvSpPr>
              <p:cNvPr id="71" name="矩形 70"/>
              <p:cNvSpPr/>
              <p:nvPr/>
            </p:nvSpPr>
            <p:spPr>
              <a:xfrm>
                <a:off x="1619672" y="3645024"/>
                <a:ext cx="792088" cy="2232248"/>
              </a:xfrm>
              <a:prstGeom prst="rect">
                <a:avLst/>
              </a:prstGeom>
              <a:grpFill/>
              <a:ln w="2540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Arial" pitchFamily="34" charset="0"/>
                  <a:ea typeface="微软雅黑" pitchFamily="34" charset="-122"/>
                  <a:cs typeface="Arial" pitchFamily="34" charset="0"/>
                </a:endParaRPr>
              </a:p>
            </p:txBody>
          </p:sp>
          <p:sp>
            <p:nvSpPr>
              <p:cNvPr id="72" name="TextBox 49"/>
              <p:cNvSpPr txBox="1"/>
              <p:nvPr/>
            </p:nvSpPr>
            <p:spPr>
              <a:xfrm flipH="1">
                <a:off x="1653581" y="3707740"/>
                <a:ext cx="720080" cy="399613"/>
              </a:xfrm>
              <a:prstGeom prst="rect">
                <a:avLst/>
              </a:prstGeom>
              <a:grpFill/>
            </p:spPr>
            <p:txBody>
              <a:bodyPr wrap="square" rtlCol="0">
                <a:spAutoFit/>
              </a:bodyPr>
              <a:lstStyle/>
              <a:p>
                <a:pPr algn="ctr">
                  <a:defRPr/>
                </a:pPr>
                <a:r>
                  <a:rPr lang="en-US" altLang="zh-CN" b="1" kern="0" dirty="0" smtClean="0">
                    <a:solidFill>
                      <a:sysClr val="window" lastClr="FFFFFF"/>
                    </a:solidFill>
                    <a:latin typeface="Arial" pitchFamily="34" charset="0"/>
                    <a:ea typeface="微软雅黑" pitchFamily="34" charset="-122"/>
                    <a:cs typeface="Arial" pitchFamily="34" charset="0"/>
                  </a:rPr>
                  <a:t>130</a:t>
                </a:r>
                <a:endParaRPr lang="zh-CN" altLang="en-US" b="1" kern="0" dirty="0">
                  <a:solidFill>
                    <a:sysClr val="window" lastClr="FFFFFF"/>
                  </a:solidFill>
                  <a:latin typeface="Arial" pitchFamily="34" charset="0"/>
                  <a:ea typeface="微软雅黑" pitchFamily="34" charset="-122"/>
                  <a:cs typeface="Arial" pitchFamily="34" charset="0"/>
                </a:endParaRPr>
              </a:p>
            </p:txBody>
          </p:sp>
        </p:grpSp>
        <p:sp>
          <p:nvSpPr>
            <p:cNvPr id="70" name="TextBox 47"/>
            <p:cNvSpPr txBox="1"/>
            <p:nvPr/>
          </p:nvSpPr>
          <p:spPr>
            <a:xfrm>
              <a:off x="5076056" y="4221088"/>
              <a:ext cx="461665" cy="864096"/>
            </a:xfrm>
            <a:prstGeom prst="rect">
              <a:avLst/>
            </a:prstGeom>
            <a:grpFill/>
          </p:spPr>
          <p:txBody>
            <a:bodyPr vert="eaVert" wrap="square" rtlCol="0">
              <a:spAutoFit/>
            </a:bodyPr>
            <a:lstStyle/>
            <a:p>
              <a:pPr>
                <a:defRPr/>
              </a:pPr>
              <a:r>
                <a:rPr lang="en-US" altLang="zh-CN" b="1" kern="0" dirty="0" smtClean="0">
                  <a:solidFill>
                    <a:sysClr val="window" lastClr="FFFFFF"/>
                  </a:solidFill>
                  <a:latin typeface="Arial" pitchFamily="34" charset="0"/>
                  <a:ea typeface="微软雅黑" pitchFamily="34" charset="-122"/>
                  <a:cs typeface="Arial" pitchFamily="34" charset="0"/>
                </a:rPr>
                <a:t>Test</a:t>
              </a:r>
              <a:r>
                <a:rPr lang="zh-CN" altLang="en-US" b="1" kern="0" dirty="0" smtClean="0">
                  <a:solidFill>
                    <a:sysClr val="window" lastClr="FFFFFF"/>
                  </a:solidFill>
                  <a:latin typeface="Arial" pitchFamily="34" charset="0"/>
                  <a:ea typeface="微软雅黑" pitchFamily="34" charset="-122"/>
                  <a:cs typeface="Arial" pitchFamily="34" charset="0"/>
                </a:rPr>
                <a:t>数</a:t>
              </a:r>
              <a:endParaRPr lang="zh-CN" altLang="en-US" b="1" kern="0" dirty="0">
                <a:solidFill>
                  <a:sysClr val="window" lastClr="FFFFFF"/>
                </a:solidFill>
                <a:latin typeface="Arial" pitchFamily="34" charset="0"/>
                <a:ea typeface="微软雅黑" pitchFamily="34" charset="-122"/>
                <a:cs typeface="Arial" pitchFamily="34" charset="0"/>
              </a:endParaRPr>
            </a:p>
          </p:txBody>
        </p:sp>
      </p:grpSp>
      <p:sp>
        <p:nvSpPr>
          <p:cNvPr id="73" name="TextBox 50"/>
          <p:cNvSpPr txBox="1">
            <a:spLocks noChangeAspect="1"/>
          </p:cNvSpPr>
          <p:nvPr/>
        </p:nvSpPr>
        <p:spPr>
          <a:xfrm>
            <a:off x="5338591" y="5507638"/>
            <a:ext cx="1996548" cy="654238"/>
          </a:xfrm>
          <a:prstGeom prst="rect">
            <a:avLst/>
          </a:prstGeom>
          <a:solidFill>
            <a:schemeClr val="accent5">
              <a:lumMod val="75000"/>
            </a:schemeClr>
          </a:solidFill>
        </p:spPr>
        <p:txBody>
          <a:bodyPr wrap="square" rtlCol="0">
            <a:spAutoFit/>
          </a:bodyPr>
          <a:lstStyle/>
          <a:p>
            <a:pPr algn="ctr">
              <a:defRPr/>
            </a:pPr>
            <a:endParaRPr lang="en-US" altLang="zh-CN" sz="800" kern="0" dirty="0" smtClean="0">
              <a:solidFill>
                <a:sysClr val="window" lastClr="FFFFFF"/>
              </a:solidFill>
              <a:latin typeface="Arial" pitchFamily="34" charset="0"/>
              <a:ea typeface="微软雅黑" pitchFamily="34" charset="-122"/>
              <a:cs typeface="Arial" pitchFamily="34" charset="0"/>
            </a:endParaRPr>
          </a:p>
          <a:p>
            <a:pPr algn="ctr">
              <a:defRPr/>
            </a:pPr>
            <a:r>
              <a:rPr lang="zh-CN" altLang="en-US" sz="2000" kern="0" dirty="0" smtClean="0">
                <a:solidFill>
                  <a:sysClr val="window" lastClr="FFFFFF"/>
                </a:solidFill>
                <a:latin typeface="Arial" pitchFamily="34" charset="0"/>
                <a:ea typeface="微软雅黑" pitchFamily="34" charset="-122"/>
                <a:cs typeface="Arial" pitchFamily="34" charset="0"/>
              </a:rPr>
              <a:t>整体效应实验</a:t>
            </a:r>
            <a:endParaRPr lang="en-US" altLang="zh-CN" sz="2000" kern="0" dirty="0" smtClean="0">
              <a:solidFill>
                <a:sysClr val="window" lastClr="FFFFFF"/>
              </a:solidFill>
              <a:latin typeface="Arial" pitchFamily="34" charset="0"/>
              <a:ea typeface="微软雅黑" pitchFamily="34" charset="-122"/>
              <a:cs typeface="Arial" pitchFamily="34" charset="0"/>
            </a:endParaRPr>
          </a:p>
          <a:p>
            <a:pPr algn="ctr">
              <a:defRPr/>
            </a:pPr>
            <a:endParaRPr lang="zh-CN" altLang="en-US" sz="800" kern="0" dirty="0">
              <a:solidFill>
                <a:sysClr val="window" lastClr="FFFFFF"/>
              </a:solidFill>
              <a:latin typeface="Arial" pitchFamily="34" charset="0"/>
              <a:ea typeface="微软雅黑" pitchFamily="34" charset="-122"/>
              <a:cs typeface="Arial" pitchFamily="34" charset="0"/>
            </a:endParaRPr>
          </a:p>
        </p:txBody>
      </p:sp>
      <p:sp>
        <p:nvSpPr>
          <p:cNvPr id="74" name="TextBox 51"/>
          <p:cNvSpPr txBox="1">
            <a:spLocks noChangeAspect="1"/>
          </p:cNvSpPr>
          <p:nvPr/>
        </p:nvSpPr>
        <p:spPr>
          <a:xfrm>
            <a:off x="7576394" y="5507638"/>
            <a:ext cx="1464129" cy="654238"/>
          </a:xfrm>
          <a:prstGeom prst="rect">
            <a:avLst/>
          </a:prstGeom>
          <a:solidFill>
            <a:srgbClr val="00B0F0"/>
          </a:solidFill>
        </p:spPr>
        <p:txBody>
          <a:bodyPr wrap="square" rtlCol="0">
            <a:spAutoFit/>
          </a:bodyPr>
          <a:lstStyle/>
          <a:p>
            <a:pPr algn="ctr">
              <a:defRPr/>
            </a:pPr>
            <a:endParaRPr lang="en-US" altLang="zh-CN" sz="800" kern="0" dirty="0" smtClean="0">
              <a:solidFill>
                <a:sysClr val="window" lastClr="FFFFFF"/>
              </a:solidFill>
              <a:latin typeface="Arial" pitchFamily="34" charset="0"/>
              <a:ea typeface="微软雅黑" pitchFamily="34" charset="-122"/>
              <a:cs typeface="Arial" pitchFamily="34" charset="0"/>
            </a:endParaRPr>
          </a:p>
          <a:p>
            <a:pPr algn="ctr">
              <a:defRPr/>
            </a:pPr>
            <a:r>
              <a:rPr lang="zh-CN" altLang="en-US" sz="2000" kern="0" dirty="0" smtClean="0">
                <a:solidFill>
                  <a:sysClr val="window" lastClr="FFFFFF"/>
                </a:solidFill>
                <a:latin typeface="Arial" pitchFamily="34" charset="0"/>
                <a:ea typeface="微软雅黑" pitchFamily="34" charset="-122"/>
                <a:cs typeface="Arial" pitchFamily="34" charset="0"/>
              </a:rPr>
              <a:t>标准题</a:t>
            </a:r>
            <a:endParaRPr lang="en-US" altLang="zh-CN" sz="2000" kern="0" dirty="0" smtClean="0">
              <a:solidFill>
                <a:sysClr val="window" lastClr="FFFFFF"/>
              </a:solidFill>
              <a:latin typeface="Arial" pitchFamily="34" charset="0"/>
              <a:ea typeface="微软雅黑" pitchFamily="34" charset="-122"/>
              <a:cs typeface="Arial" pitchFamily="34" charset="0"/>
            </a:endParaRPr>
          </a:p>
          <a:p>
            <a:pPr algn="ctr">
              <a:defRPr/>
            </a:pPr>
            <a:endParaRPr lang="zh-CN" altLang="en-US" sz="800" kern="0" dirty="0">
              <a:solidFill>
                <a:sysClr val="window" lastClr="FFFFFF"/>
              </a:solidFill>
              <a:latin typeface="Arial" pitchFamily="34" charset="0"/>
              <a:ea typeface="微软雅黑" pitchFamily="34" charset="-122"/>
              <a:cs typeface="Arial" pitchFamily="34" charset="0"/>
            </a:endParaRPr>
          </a:p>
        </p:txBody>
      </p:sp>
      <p:pic>
        <p:nvPicPr>
          <p:cNvPr id="75" name="Picture 2" descr="\\10.246.12.102\软件中心\cc\热工切图\热工分类界面4.jpg"/>
          <p:cNvPicPr>
            <a:picLocks noChangeAspect="1" noChangeArrowheads="1"/>
          </p:cNvPicPr>
          <p:nvPr/>
        </p:nvPicPr>
        <p:blipFill>
          <a:blip r:embed="rId3" cstate="print"/>
          <a:srcRect/>
          <a:stretch>
            <a:fillRect/>
          </a:stretch>
        </p:blipFill>
        <p:spPr bwMode="auto">
          <a:xfrm>
            <a:off x="5981331" y="1153233"/>
            <a:ext cx="2707615" cy="2030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6" name="组合 75"/>
          <p:cNvGrpSpPr/>
          <p:nvPr/>
        </p:nvGrpSpPr>
        <p:grpSpPr>
          <a:xfrm>
            <a:off x="2767403" y="2204864"/>
            <a:ext cx="6269093" cy="3240360"/>
            <a:chOff x="895195" y="1484784"/>
            <a:chExt cx="7205197" cy="3816425"/>
          </a:xfrm>
        </p:grpSpPr>
        <p:grpSp>
          <p:nvGrpSpPr>
            <p:cNvPr id="77" name="组合 76"/>
            <p:cNvGrpSpPr>
              <a:grpSpLocks noChangeAspect="1"/>
            </p:cNvGrpSpPr>
            <p:nvPr/>
          </p:nvGrpSpPr>
          <p:grpSpPr>
            <a:xfrm>
              <a:off x="895195" y="1484785"/>
              <a:ext cx="2499382" cy="1256244"/>
              <a:chOff x="216025" y="56227"/>
              <a:chExt cx="3035799" cy="1525857"/>
            </a:xfrm>
          </p:grpSpPr>
          <p:sp>
            <p:nvSpPr>
              <p:cNvPr id="99" name="圆角矩形 98"/>
              <p:cNvSpPr/>
              <p:nvPr/>
            </p:nvSpPr>
            <p:spPr>
              <a:xfrm>
                <a:off x="216025" y="56227"/>
                <a:ext cx="3035799" cy="1525857"/>
              </a:xfrm>
              <a:prstGeom prst="roundRect">
                <a:avLst>
                  <a:gd name="adj" fmla="val 10000"/>
                </a:avLst>
              </a:prstGeom>
              <a:solidFill>
                <a:srgbClr val="FA6760">
                  <a:alpha val="60000"/>
                </a:srgbClr>
              </a:solidFill>
              <a:ln w="25400" cap="flat" cmpd="sng" algn="ctr">
                <a:noFill/>
                <a:prstDash val="solid"/>
              </a:ln>
              <a:effectLst/>
            </p:spPr>
          </p:sp>
          <p:sp>
            <p:nvSpPr>
              <p:cNvPr id="100" name="圆角矩形 4"/>
              <p:cNvSpPr/>
              <p:nvPr/>
            </p:nvSpPr>
            <p:spPr>
              <a:xfrm>
                <a:off x="504057" y="56227"/>
                <a:ext cx="2016224" cy="1449622"/>
              </a:xfrm>
              <a:prstGeom prst="rect">
                <a:avLst/>
              </a:prstGeom>
              <a:noFill/>
              <a:ln>
                <a:noFill/>
              </a:ln>
              <a:effectLst/>
            </p:spPr>
            <p:txBody>
              <a:bodyPr spcFirstLastPara="0" vert="horz" wrap="square" lIns="53340" tIns="53340" rIns="53340" bIns="53340" numCol="1" spcCol="1270" anchor="t" anchorCtr="0">
                <a:noAutofit/>
              </a:bodyPr>
              <a:lstStyle/>
              <a:p>
                <a:pPr marL="114300" lvl="1" indent="-114300" defTabSz="622300">
                  <a:spcBef>
                    <a:spcPts val="600"/>
                  </a:spcBef>
                  <a:buFontTx/>
                  <a:buChar char="••"/>
                  <a:defRPr/>
                </a:pPr>
                <a:r>
                  <a:rPr lang="en-US" altLang="zh-CN" sz="1200" kern="0" dirty="0" smtClean="0">
                    <a:solidFill>
                      <a:sysClr val="window" lastClr="FFFFFF"/>
                    </a:solidFill>
                    <a:latin typeface="Arial" pitchFamily="34" charset="0"/>
                    <a:ea typeface="微软雅黑" pitchFamily="34" charset="-122"/>
                    <a:cs typeface="Arial" pitchFamily="34" charset="0"/>
                  </a:rPr>
                  <a:t>ROSA-1</a:t>
                </a:r>
                <a:r>
                  <a:rPr lang="zh-CN" altLang="en-US" sz="1200" kern="0" dirty="0" smtClean="0">
                    <a:solidFill>
                      <a:sysClr val="window" lastClr="FFFFFF"/>
                    </a:solidFill>
                    <a:latin typeface="Arial" pitchFamily="34" charset="0"/>
                    <a:ea typeface="微软雅黑" pitchFamily="34" charset="-122"/>
                    <a:cs typeface="Arial" pitchFamily="34" charset="0"/>
                  </a:rPr>
                  <a:t>、</a:t>
                </a:r>
                <a:r>
                  <a:rPr lang="en-US" altLang="zh-CN" sz="1200" kern="0" dirty="0" smtClean="0">
                    <a:solidFill>
                      <a:sysClr val="window" lastClr="FFFFFF"/>
                    </a:solidFill>
                    <a:latin typeface="Arial" pitchFamily="34" charset="0"/>
                    <a:ea typeface="微软雅黑" pitchFamily="34" charset="-122"/>
                    <a:cs typeface="Arial" pitchFamily="34" charset="0"/>
                  </a:rPr>
                  <a:t>2</a:t>
                </a:r>
                <a:endParaRPr lang="zh-CN" altLang="en-US" sz="1200" kern="0" dirty="0">
                  <a:solidFill>
                    <a:sysClr val="window" lastClr="FFFFFF"/>
                  </a:solidFill>
                  <a:latin typeface="Arial" pitchFamily="34" charset="0"/>
                  <a:ea typeface="微软雅黑" pitchFamily="34" charset="-122"/>
                  <a:cs typeface="Arial" pitchFamily="34" charset="0"/>
                </a:endParaRPr>
              </a:p>
              <a:p>
                <a:pPr marL="114300" lvl="1" indent="-114300" defTabSz="622300">
                  <a:spcBef>
                    <a:spcPts val="600"/>
                  </a:spcBef>
                  <a:buFontTx/>
                  <a:buChar char="••"/>
                  <a:defRPr/>
                </a:pPr>
                <a:r>
                  <a:rPr lang="en-US" altLang="zh-CN" sz="1200" kern="0" dirty="0" smtClean="0">
                    <a:solidFill>
                      <a:sysClr val="window" lastClr="FFFFFF"/>
                    </a:solidFill>
                    <a:latin typeface="Arial" pitchFamily="34" charset="0"/>
                    <a:ea typeface="微软雅黑" pitchFamily="34" charset="-122"/>
                    <a:cs typeface="Arial" pitchFamily="34" charset="0"/>
                  </a:rPr>
                  <a:t>PKL-3</a:t>
                </a:r>
                <a:endParaRPr lang="zh-CN" altLang="en-US" sz="1200" kern="0" dirty="0" smtClean="0">
                  <a:solidFill>
                    <a:sysClr val="window" lastClr="FFFFFF"/>
                  </a:solidFill>
                  <a:latin typeface="Arial" pitchFamily="34" charset="0"/>
                  <a:ea typeface="微软雅黑" pitchFamily="34" charset="-122"/>
                  <a:cs typeface="Arial" pitchFamily="34" charset="0"/>
                </a:endParaRPr>
              </a:p>
              <a:p>
                <a:pPr marL="114300" lvl="1" indent="-114300" defTabSz="622300">
                  <a:spcBef>
                    <a:spcPts val="600"/>
                  </a:spcBef>
                  <a:buFontTx/>
                  <a:buChar char="••"/>
                  <a:defRPr/>
                </a:pPr>
                <a:r>
                  <a:rPr lang="en-US" altLang="zh-CN" sz="1200" kern="0" dirty="0" smtClean="0">
                    <a:solidFill>
                      <a:sysClr val="window" lastClr="FFFFFF"/>
                    </a:solidFill>
                    <a:latin typeface="Arial" pitchFamily="34" charset="0"/>
                    <a:ea typeface="微软雅黑" pitchFamily="34" charset="-122"/>
                    <a:cs typeface="Arial" pitchFamily="34" charset="0"/>
                  </a:rPr>
                  <a:t>HYMERES</a:t>
                </a:r>
                <a:endParaRPr lang="zh-CN" altLang="en-US" sz="1200" kern="0" dirty="0" smtClean="0">
                  <a:solidFill>
                    <a:sysClr val="window" lastClr="FFFFFF"/>
                  </a:solidFill>
                  <a:latin typeface="Arial" pitchFamily="34" charset="0"/>
                  <a:ea typeface="微软雅黑" pitchFamily="34" charset="-122"/>
                  <a:cs typeface="Arial" pitchFamily="34" charset="0"/>
                </a:endParaRPr>
              </a:p>
              <a:p>
                <a:pPr marL="114300" lvl="1" indent="-114300" defTabSz="622300">
                  <a:spcBef>
                    <a:spcPts val="600"/>
                  </a:spcBef>
                  <a:buFontTx/>
                  <a:buChar char="••"/>
                  <a:defRPr/>
                </a:pPr>
                <a:r>
                  <a:rPr lang="en-US" altLang="zh-CN" sz="1200" kern="0" dirty="0" smtClean="0">
                    <a:solidFill>
                      <a:sysClr val="window" lastClr="FFFFFF"/>
                    </a:solidFill>
                    <a:latin typeface="Arial" pitchFamily="34" charset="0"/>
                    <a:ea typeface="微软雅黑" pitchFamily="34" charset="-122"/>
                    <a:cs typeface="Arial" pitchFamily="34" charset="0"/>
                  </a:rPr>
                  <a:t>ATLAS</a:t>
                </a:r>
                <a:endParaRPr lang="zh-CN" altLang="en-US" sz="1200" kern="0" dirty="0">
                  <a:solidFill>
                    <a:sysClr val="window" lastClr="FFFFFF"/>
                  </a:solidFill>
                  <a:latin typeface="Arial" pitchFamily="34" charset="0"/>
                  <a:ea typeface="微软雅黑" pitchFamily="34" charset="-122"/>
                  <a:cs typeface="Arial" pitchFamily="34" charset="0"/>
                </a:endParaRPr>
              </a:p>
            </p:txBody>
          </p:sp>
        </p:grpSp>
        <p:grpSp>
          <p:nvGrpSpPr>
            <p:cNvPr id="78" name="组合 77"/>
            <p:cNvGrpSpPr>
              <a:grpSpLocks noChangeAspect="1"/>
            </p:cNvGrpSpPr>
            <p:nvPr/>
          </p:nvGrpSpPr>
          <p:grpSpPr>
            <a:xfrm>
              <a:off x="2790958" y="1556792"/>
              <a:ext cx="1699851" cy="1699851"/>
              <a:chOff x="1776073" y="271793"/>
              <a:chExt cx="2064675" cy="2064675"/>
            </a:xfrm>
            <a:solidFill>
              <a:srgbClr val="FA6760"/>
            </a:solidFill>
          </p:grpSpPr>
          <p:sp>
            <p:nvSpPr>
              <p:cNvPr id="97" name="饼形 96"/>
              <p:cNvSpPr/>
              <p:nvPr/>
            </p:nvSpPr>
            <p:spPr>
              <a:xfrm>
                <a:off x="1776073" y="271793"/>
                <a:ext cx="2064675" cy="2064675"/>
              </a:xfrm>
              <a:prstGeom prst="pieWedge">
                <a:avLst/>
              </a:prstGeom>
              <a:grpFill/>
              <a:ln w="25400" cap="flat" cmpd="sng" algn="ctr">
                <a:solidFill>
                  <a:srgbClr val="FFFFFF">
                    <a:hueOff val="0"/>
                    <a:satOff val="0"/>
                    <a:lumOff val="0"/>
                    <a:alphaOff val="0"/>
                  </a:srgbClr>
                </a:solidFill>
                <a:prstDash val="solid"/>
              </a:ln>
              <a:effectLst/>
            </p:spPr>
          </p:sp>
          <p:sp>
            <p:nvSpPr>
              <p:cNvPr id="98" name="饼形 4"/>
              <p:cNvSpPr/>
              <p:nvPr/>
            </p:nvSpPr>
            <p:spPr>
              <a:xfrm>
                <a:off x="2380804" y="876521"/>
                <a:ext cx="1459944" cy="1459947"/>
              </a:xfrm>
              <a:prstGeom prst="rect">
                <a:avLst/>
              </a:prstGeom>
              <a:noFill/>
              <a:ln>
                <a:noFill/>
              </a:ln>
              <a:effectLst/>
            </p:spPr>
            <p:txBody>
              <a:bodyPr spcFirstLastPara="0" vert="horz" wrap="square" lIns="156464" tIns="156464" rIns="156464" bIns="156464" numCol="1" spcCol="1270" anchor="ctr" anchorCtr="0">
                <a:noAutofit/>
              </a:bodyPr>
              <a:lstStyle/>
              <a:p>
                <a:pPr algn="ctr" defTabSz="977900">
                  <a:lnSpc>
                    <a:spcPct val="90000"/>
                  </a:lnSpc>
                  <a:spcBef>
                    <a:spcPct val="0"/>
                  </a:spcBef>
                  <a:spcAft>
                    <a:spcPct val="35000"/>
                  </a:spcAft>
                  <a:defRPr/>
                </a:pPr>
                <a:r>
                  <a:rPr lang="zh-CN" altLang="en-US" b="1" dirty="0" smtClean="0">
                    <a:solidFill>
                      <a:srgbClr val="FFFFFF"/>
                    </a:solidFill>
                    <a:latin typeface="Arial" pitchFamily="34" charset="0"/>
                    <a:ea typeface="微软雅黑" pitchFamily="34" charset="-122"/>
                    <a:cs typeface="Arial" pitchFamily="34" charset="0"/>
                  </a:rPr>
                  <a:t>国际实验研究计划</a:t>
                </a:r>
                <a:endParaRPr lang="zh-CN" altLang="en-US" b="1" dirty="0">
                  <a:solidFill>
                    <a:srgbClr val="FFFFFF"/>
                  </a:solidFill>
                  <a:latin typeface="Arial" pitchFamily="34" charset="0"/>
                  <a:ea typeface="微软雅黑" pitchFamily="34" charset="-122"/>
                  <a:cs typeface="Arial" pitchFamily="34" charset="0"/>
                </a:endParaRPr>
              </a:p>
            </p:txBody>
          </p:sp>
        </p:grpSp>
        <p:grpSp>
          <p:nvGrpSpPr>
            <p:cNvPr id="79" name="组合 78"/>
            <p:cNvGrpSpPr>
              <a:grpSpLocks noChangeAspect="1"/>
            </p:cNvGrpSpPr>
            <p:nvPr/>
          </p:nvGrpSpPr>
          <p:grpSpPr>
            <a:xfrm>
              <a:off x="5638773" y="1484784"/>
              <a:ext cx="2461619" cy="1279735"/>
              <a:chOff x="4760981" y="-1"/>
              <a:chExt cx="2989930" cy="1554389"/>
            </a:xfrm>
            <a:solidFill>
              <a:srgbClr val="30C6C6"/>
            </a:solidFill>
          </p:grpSpPr>
          <p:sp>
            <p:nvSpPr>
              <p:cNvPr id="95" name="圆角矩形 94"/>
              <p:cNvSpPr>
                <a:spLocks noChangeAspect="1"/>
              </p:cNvSpPr>
              <p:nvPr/>
            </p:nvSpPr>
            <p:spPr>
              <a:xfrm>
                <a:off x="4760981" y="-1"/>
                <a:ext cx="2980196" cy="1554389"/>
              </a:xfrm>
              <a:prstGeom prst="roundRect">
                <a:avLst>
                  <a:gd name="adj" fmla="val 10000"/>
                </a:avLst>
              </a:prstGeom>
              <a:grpFill/>
              <a:ln w="25400" cap="flat" cmpd="sng" algn="ctr">
                <a:noFill/>
                <a:prstDash val="solid"/>
              </a:ln>
              <a:effectLst/>
            </p:spPr>
          </p:sp>
          <p:sp>
            <p:nvSpPr>
              <p:cNvPr id="96" name="圆角矩形 4"/>
              <p:cNvSpPr/>
              <p:nvPr/>
            </p:nvSpPr>
            <p:spPr>
              <a:xfrm>
                <a:off x="5226904" y="0"/>
                <a:ext cx="2524007" cy="1077356"/>
              </a:xfrm>
              <a:prstGeom prst="rect">
                <a:avLst/>
              </a:prstGeom>
              <a:noFill/>
              <a:ln>
                <a:noFill/>
              </a:ln>
              <a:effectLst/>
            </p:spPr>
            <p:txBody>
              <a:bodyPr spcFirstLastPara="0" vert="horz" wrap="square" lIns="53340" tIns="53340" rIns="53340" bIns="53340" numCol="1" spcCol="1270" anchor="t" anchorCtr="0">
                <a:noAutofit/>
              </a:bodyPr>
              <a:lstStyle/>
              <a:p>
                <a:pPr marL="114300" lvl="1" indent="-114300" defTabSz="622300">
                  <a:lnSpc>
                    <a:spcPct val="130000"/>
                  </a:lnSpc>
                  <a:buFontTx/>
                  <a:buChar char="••"/>
                  <a:defRPr/>
                </a:pPr>
                <a:r>
                  <a:rPr lang="zh-CN" altLang="en-US" sz="1200" kern="0" dirty="0" smtClean="0">
                    <a:solidFill>
                      <a:sysClr val="window" lastClr="FFFFFF"/>
                    </a:solidFill>
                    <a:latin typeface="Arial" pitchFamily="34" charset="0"/>
                    <a:ea typeface="微软雅黑" pitchFamily="34" charset="-122"/>
                    <a:cs typeface="Arial" pitchFamily="34" charset="0"/>
                  </a:rPr>
                  <a:t>一期</a:t>
                </a:r>
                <a:r>
                  <a:rPr lang="en-US" altLang="zh-CN" sz="1200" kern="0" dirty="0" smtClean="0">
                    <a:solidFill>
                      <a:sysClr val="window" lastClr="FFFFFF"/>
                    </a:solidFill>
                    <a:latin typeface="Arial" pitchFamily="34" charset="0"/>
                    <a:ea typeface="微软雅黑" pitchFamily="34" charset="-122"/>
                    <a:cs typeface="Arial" pitchFamily="34" charset="0"/>
                  </a:rPr>
                  <a:t>7</a:t>
                </a:r>
                <a:r>
                  <a:rPr lang="zh-CN" altLang="en-US" sz="1200" kern="0" dirty="0" smtClean="0">
                    <a:solidFill>
                      <a:sysClr val="window" lastClr="FFFFFF"/>
                    </a:solidFill>
                    <a:latin typeface="Arial" pitchFamily="34" charset="0"/>
                    <a:ea typeface="微软雅黑" pitchFamily="34" charset="-122"/>
                    <a:cs typeface="Arial" pitchFamily="34" charset="0"/>
                  </a:rPr>
                  <a:t>个实验台架</a:t>
                </a:r>
                <a:endParaRPr lang="zh-CN" altLang="en-US" sz="1200" kern="0" dirty="0">
                  <a:solidFill>
                    <a:sysClr val="window" lastClr="FFFFFF"/>
                  </a:solidFill>
                  <a:latin typeface="Arial" pitchFamily="34" charset="0"/>
                  <a:ea typeface="微软雅黑" pitchFamily="34" charset="-122"/>
                  <a:cs typeface="Arial" pitchFamily="34" charset="0"/>
                </a:endParaRPr>
              </a:p>
              <a:p>
                <a:pPr marL="114300" lvl="1" indent="-114300" defTabSz="622300">
                  <a:lnSpc>
                    <a:spcPct val="130000"/>
                  </a:lnSpc>
                  <a:buFontTx/>
                  <a:buChar char="••"/>
                  <a:defRPr/>
                </a:pPr>
                <a:r>
                  <a:rPr lang="en-US" altLang="zh-CN" sz="1200" kern="0" dirty="0" smtClean="0">
                    <a:solidFill>
                      <a:sysClr val="window" lastClr="FFFFFF"/>
                    </a:solidFill>
                    <a:latin typeface="Arial" pitchFamily="34" charset="0"/>
                    <a:ea typeface="微软雅黑" pitchFamily="34" charset="-122"/>
                    <a:cs typeface="Arial" pitchFamily="34" charset="0"/>
                  </a:rPr>
                  <a:t>2014</a:t>
                </a:r>
                <a:r>
                  <a:rPr lang="zh-CN" altLang="en-US" sz="1200" kern="0" dirty="0" smtClean="0">
                    <a:solidFill>
                      <a:sysClr val="window" lastClr="FFFFFF"/>
                    </a:solidFill>
                    <a:latin typeface="Arial" pitchFamily="34" charset="0"/>
                    <a:ea typeface="微软雅黑" pitchFamily="34" charset="-122"/>
                    <a:cs typeface="Arial" pitchFamily="34" charset="0"/>
                  </a:rPr>
                  <a:t>年底全部建成</a:t>
                </a:r>
                <a:endParaRPr lang="zh-CN" altLang="en-US" sz="1200" kern="0" dirty="0">
                  <a:solidFill>
                    <a:sysClr val="window" lastClr="FFFFFF"/>
                  </a:solidFill>
                  <a:latin typeface="Arial" pitchFamily="34" charset="0"/>
                  <a:ea typeface="微软雅黑" pitchFamily="34" charset="-122"/>
                  <a:cs typeface="Arial" pitchFamily="34" charset="0"/>
                </a:endParaRPr>
              </a:p>
              <a:p>
                <a:pPr marL="114300" lvl="1" indent="-114300" defTabSz="622300">
                  <a:lnSpc>
                    <a:spcPct val="130000"/>
                  </a:lnSpc>
                  <a:buFontTx/>
                  <a:buChar char="••"/>
                  <a:defRPr/>
                </a:pPr>
                <a:r>
                  <a:rPr lang="zh-CN" altLang="en-US" sz="1200" kern="0" dirty="0" smtClean="0">
                    <a:solidFill>
                      <a:sysClr val="window" lastClr="FFFFFF"/>
                    </a:solidFill>
                    <a:latin typeface="Arial" pitchFamily="34" charset="0"/>
                    <a:ea typeface="微软雅黑" pitchFamily="34" charset="-122"/>
                    <a:cs typeface="Arial" pitchFamily="34" charset="0"/>
                  </a:rPr>
                  <a:t>已获得部分实验数据</a:t>
                </a:r>
                <a:endParaRPr lang="zh-CN" altLang="en-US" sz="1200" kern="0" dirty="0">
                  <a:solidFill>
                    <a:sysClr val="window" lastClr="FFFFFF"/>
                  </a:solidFill>
                  <a:latin typeface="Arial" pitchFamily="34" charset="0"/>
                  <a:ea typeface="微软雅黑" pitchFamily="34" charset="-122"/>
                  <a:cs typeface="Arial" pitchFamily="34" charset="0"/>
                </a:endParaRPr>
              </a:p>
            </p:txBody>
          </p:sp>
        </p:grpSp>
        <p:grpSp>
          <p:nvGrpSpPr>
            <p:cNvPr id="80" name="组合 79"/>
            <p:cNvGrpSpPr>
              <a:grpSpLocks noChangeAspect="1"/>
            </p:cNvGrpSpPr>
            <p:nvPr/>
          </p:nvGrpSpPr>
          <p:grpSpPr>
            <a:xfrm>
              <a:off x="4654219" y="1556792"/>
              <a:ext cx="1699851" cy="1699851"/>
              <a:chOff x="3936115" y="271793"/>
              <a:chExt cx="2064675" cy="2064675"/>
            </a:xfrm>
            <a:solidFill>
              <a:srgbClr val="30C6C6"/>
            </a:solidFill>
          </p:grpSpPr>
          <p:sp>
            <p:nvSpPr>
              <p:cNvPr id="93" name="饼形 92"/>
              <p:cNvSpPr/>
              <p:nvPr/>
            </p:nvSpPr>
            <p:spPr>
              <a:xfrm rot="5400000">
                <a:off x="3936115" y="271793"/>
                <a:ext cx="2064675" cy="2064675"/>
              </a:xfrm>
              <a:prstGeom prst="pieWedge">
                <a:avLst/>
              </a:prstGeom>
              <a:grpFill/>
              <a:ln w="25400" cap="flat" cmpd="sng" algn="ctr">
                <a:solidFill>
                  <a:srgbClr val="FFFFFF">
                    <a:hueOff val="0"/>
                    <a:satOff val="0"/>
                    <a:lumOff val="0"/>
                    <a:alphaOff val="0"/>
                  </a:srgbClr>
                </a:solidFill>
                <a:prstDash val="solid"/>
              </a:ln>
              <a:effectLst/>
            </p:spPr>
          </p:sp>
          <p:sp>
            <p:nvSpPr>
              <p:cNvPr id="94" name="饼形 4"/>
              <p:cNvSpPr/>
              <p:nvPr/>
            </p:nvSpPr>
            <p:spPr>
              <a:xfrm>
                <a:off x="3936116" y="876524"/>
                <a:ext cx="1459947" cy="1459944"/>
              </a:xfrm>
              <a:prstGeom prst="rect">
                <a:avLst/>
              </a:prstGeom>
              <a:noFill/>
              <a:ln>
                <a:noFill/>
              </a:ln>
              <a:effectLst/>
            </p:spPr>
            <p:txBody>
              <a:bodyPr spcFirstLastPara="0" vert="horz" wrap="square" lIns="156464" tIns="156464" rIns="156464" bIns="156464" numCol="1" spcCol="1270" anchor="ctr" anchorCtr="0">
                <a:noAutofit/>
              </a:bodyPr>
              <a:lstStyle/>
              <a:p>
                <a:pPr algn="ctr" defTabSz="977900">
                  <a:lnSpc>
                    <a:spcPct val="90000"/>
                  </a:lnSpc>
                  <a:spcBef>
                    <a:spcPct val="0"/>
                  </a:spcBef>
                  <a:spcAft>
                    <a:spcPct val="35000"/>
                  </a:spcAft>
                  <a:defRPr/>
                </a:pPr>
                <a:r>
                  <a:rPr lang="zh-CN" altLang="en-US" b="1" dirty="0" smtClean="0">
                    <a:solidFill>
                      <a:srgbClr val="FFFFFF"/>
                    </a:solidFill>
                    <a:latin typeface="Arial" pitchFamily="34" charset="0"/>
                    <a:ea typeface="微软雅黑" pitchFamily="34" charset="-122"/>
                    <a:cs typeface="Arial" pitchFamily="34" charset="0"/>
                  </a:rPr>
                  <a:t>自主实验研究</a:t>
                </a:r>
                <a:endParaRPr lang="zh-CN" altLang="en-US" b="1" dirty="0">
                  <a:solidFill>
                    <a:srgbClr val="FFFFFF"/>
                  </a:solidFill>
                  <a:latin typeface="Arial" pitchFamily="34" charset="0"/>
                  <a:ea typeface="微软雅黑" pitchFamily="34" charset="-122"/>
                  <a:cs typeface="Arial" pitchFamily="34" charset="0"/>
                </a:endParaRPr>
              </a:p>
            </p:txBody>
          </p:sp>
        </p:grpSp>
        <p:grpSp>
          <p:nvGrpSpPr>
            <p:cNvPr id="81" name="组合 80"/>
            <p:cNvGrpSpPr>
              <a:grpSpLocks noChangeAspect="1"/>
            </p:cNvGrpSpPr>
            <p:nvPr/>
          </p:nvGrpSpPr>
          <p:grpSpPr>
            <a:xfrm>
              <a:off x="967203" y="4044965"/>
              <a:ext cx="2529655" cy="1256244"/>
              <a:chOff x="90392" y="3242445"/>
              <a:chExt cx="3072569" cy="1525857"/>
            </a:xfrm>
            <a:solidFill>
              <a:srgbClr val="A80000">
                <a:alpha val="60000"/>
              </a:srgbClr>
            </a:solidFill>
          </p:grpSpPr>
          <p:sp>
            <p:nvSpPr>
              <p:cNvPr id="91" name="圆角矩形 90"/>
              <p:cNvSpPr/>
              <p:nvPr/>
            </p:nvSpPr>
            <p:spPr>
              <a:xfrm>
                <a:off x="90392" y="3242445"/>
                <a:ext cx="3072569" cy="1525857"/>
              </a:xfrm>
              <a:prstGeom prst="roundRect">
                <a:avLst>
                  <a:gd name="adj" fmla="val 10000"/>
                </a:avLst>
              </a:prstGeom>
              <a:solidFill>
                <a:srgbClr val="FFC000"/>
              </a:solidFill>
              <a:ln w="25400" cap="flat" cmpd="sng" algn="ctr">
                <a:noFill/>
                <a:prstDash val="solid"/>
              </a:ln>
              <a:effectLst/>
            </p:spPr>
          </p:sp>
          <p:sp>
            <p:nvSpPr>
              <p:cNvPr id="92" name="圆角矩形 4"/>
              <p:cNvSpPr/>
              <p:nvPr/>
            </p:nvSpPr>
            <p:spPr>
              <a:xfrm>
                <a:off x="123909" y="3543831"/>
                <a:ext cx="2624832" cy="1008113"/>
              </a:xfrm>
              <a:prstGeom prst="rect">
                <a:avLst/>
              </a:prstGeom>
              <a:noFill/>
              <a:ln>
                <a:noFill/>
              </a:ln>
              <a:effectLst/>
            </p:spPr>
            <p:txBody>
              <a:bodyPr spcFirstLastPara="0" vert="horz" wrap="square" lIns="53340" tIns="53340" rIns="53340" bIns="53340" numCol="1" spcCol="1270" anchor="t" anchorCtr="0">
                <a:noAutofit/>
              </a:bodyPr>
              <a:lstStyle/>
              <a:p>
                <a:pPr marL="114300" lvl="1" indent="-114300" defTabSz="622300">
                  <a:lnSpc>
                    <a:spcPct val="130000"/>
                  </a:lnSpc>
                  <a:spcBef>
                    <a:spcPct val="0"/>
                  </a:spcBef>
                  <a:buFontTx/>
                  <a:buChar char="••"/>
                  <a:defRPr/>
                </a:pPr>
                <a:r>
                  <a:rPr lang="zh-CN" altLang="en-US" sz="1200" dirty="0" smtClean="0">
                    <a:solidFill>
                      <a:sysClr val="window" lastClr="FFFFFF"/>
                    </a:solidFill>
                    <a:latin typeface="Arial" pitchFamily="34" charset="0"/>
                    <a:ea typeface="微软雅黑" pitchFamily="34" charset="-122"/>
                    <a:cs typeface="Arial" pitchFamily="34" charset="0"/>
                  </a:rPr>
                  <a:t>美国、德国、日本等</a:t>
                </a:r>
                <a:endParaRPr lang="zh-CN" altLang="en-US" sz="1200" dirty="0">
                  <a:solidFill>
                    <a:sysClr val="window" lastClr="FFFFFF"/>
                  </a:solidFill>
                  <a:latin typeface="Arial" pitchFamily="34" charset="0"/>
                  <a:ea typeface="微软雅黑" pitchFamily="34" charset="-122"/>
                  <a:cs typeface="Arial" pitchFamily="34" charset="0"/>
                </a:endParaRPr>
              </a:p>
              <a:p>
                <a:pPr marL="114300" lvl="1" indent="-114300" defTabSz="622300">
                  <a:lnSpc>
                    <a:spcPct val="130000"/>
                  </a:lnSpc>
                  <a:spcBef>
                    <a:spcPct val="0"/>
                  </a:spcBef>
                  <a:buFontTx/>
                  <a:buChar char="••"/>
                  <a:defRPr/>
                </a:pPr>
                <a:r>
                  <a:rPr lang="zh-CN" altLang="en-US" sz="1200" dirty="0" smtClean="0">
                    <a:solidFill>
                      <a:sysClr val="window" lastClr="FFFFFF"/>
                    </a:solidFill>
                    <a:latin typeface="Arial" pitchFamily="34" charset="0"/>
                    <a:ea typeface="微软雅黑" pitchFamily="34" charset="-122"/>
                    <a:cs typeface="Arial" pitchFamily="34" charset="0"/>
                  </a:rPr>
                  <a:t>已获得</a:t>
                </a:r>
                <a:r>
                  <a:rPr lang="en-US" altLang="zh-CN" sz="1200" dirty="0" smtClean="0">
                    <a:solidFill>
                      <a:sysClr val="window" lastClr="FFFFFF"/>
                    </a:solidFill>
                    <a:latin typeface="Arial" pitchFamily="34" charset="0"/>
                    <a:ea typeface="微软雅黑" pitchFamily="34" charset="-122"/>
                    <a:cs typeface="Arial" pitchFamily="34" charset="0"/>
                  </a:rPr>
                  <a:t>40</a:t>
                </a:r>
                <a:r>
                  <a:rPr lang="zh-CN" altLang="en-US" sz="1200" dirty="0" smtClean="0">
                    <a:solidFill>
                      <a:sysClr val="window" lastClr="FFFFFF"/>
                    </a:solidFill>
                    <a:latin typeface="Arial" pitchFamily="34" charset="0"/>
                    <a:ea typeface="微软雅黑" pitchFamily="34" charset="-122"/>
                    <a:cs typeface="Arial" pitchFamily="34" charset="0"/>
                  </a:rPr>
                  <a:t>多个台架</a:t>
                </a:r>
                <a:endParaRPr lang="zh-CN" altLang="en-US" sz="1200" dirty="0">
                  <a:solidFill>
                    <a:sysClr val="window" lastClr="FFFFFF"/>
                  </a:solidFill>
                  <a:latin typeface="Arial" pitchFamily="34" charset="0"/>
                  <a:ea typeface="微软雅黑" pitchFamily="34" charset="-122"/>
                  <a:cs typeface="Arial" pitchFamily="34" charset="0"/>
                </a:endParaRPr>
              </a:p>
              <a:p>
                <a:pPr marL="114300" lvl="1" indent="-114300" defTabSz="622300">
                  <a:lnSpc>
                    <a:spcPct val="130000"/>
                  </a:lnSpc>
                  <a:spcBef>
                    <a:spcPct val="0"/>
                  </a:spcBef>
                  <a:buFontTx/>
                  <a:buChar char="••"/>
                  <a:defRPr/>
                </a:pPr>
                <a:r>
                  <a:rPr lang="zh-CN" altLang="en-US" sz="1200" dirty="0" smtClean="0">
                    <a:solidFill>
                      <a:sysClr val="window" lastClr="FFFFFF"/>
                    </a:solidFill>
                    <a:latin typeface="Arial" pitchFamily="34" charset="0"/>
                    <a:ea typeface="微软雅黑" pitchFamily="34" charset="-122"/>
                    <a:cs typeface="Arial" pitchFamily="34" charset="0"/>
                  </a:rPr>
                  <a:t>近</a:t>
                </a:r>
                <a:r>
                  <a:rPr lang="en-US" altLang="zh-CN" sz="1200" dirty="0" smtClean="0">
                    <a:solidFill>
                      <a:sysClr val="window" lastClr="FFFFFF"/>
                    </a:solidFill>
                    <a:latin typeface="Arial" pitchFamily="34" charset="0"/>
                    <a:ea typeface="微软雅黑" pitchFamily="34" charset="-122"/>
                    <a:cs typeface="Arial" pitchFamily="34" charset="0"/>
                  </a:rPr>
                  <a:t>1000</a:t>
                </a:r>
                <a:r>
                  <a:rPr lang="zh-CN" altLang="en-US" sz="1200" dirty="0" smtClean="0">
                    <a:solidFill>
                      <a:sysClr val="window" lastClr="FFFFFF"/>
                    </a:solidFill>
                    <a:latin typeface="Arial" pitchFamily="34" charset="0"/>
                    <a:ea typeface="微软雅黑" pitchFamily="34" charset="-122"/>
                    <a:cs typeface="Arial" pitchFamily="34" charset="0"/>
                  </a:rPr>
                  <a:t>个</a:t>
                </a:r>
                <a:r>
                  <a:rPr lang="en-US" altLang="zh-CN" sz="1200" dirty="0" smtClean="0">
                    <a:solidFill>
                      <a:sysClr val="window" lastClr="FFFFFF"/>
                    </a:solidFill>
                    <a:latin typeface="Arial" pitchFamily="34" charset="0"/>
                    <a:ea typeface="微软雅黑" pitchFamily="34" charset="-122"/>
                    <a:cs typeface="Arial" pitchFamily="34" charset="0"/>
                  </a:rPr>
                  <a:t>test</a:t>
                </a:r>
                <a:endParaRPr lang="zh-CN" altLang="en-US" sz="1200" dirty="0">
                  <a:solidFill>
                    <a:sysClr val="window" lastClr="FFFFFF"/>
                  </a:solidFill>
                  <a:latin typeface="Arial" pitchFamily="34" charset="0"/>
                  <a:ea typeface="微软雅黑" pitchFamily="34" charset="-122"/>
                  <a:cs typeface="Arial" pitchFamily="34" charset="0"/>
                </a:endParaRPr>
              </a:p>
            </p:txBody>
          </p:sp>
        </p:grpSp>
        <p:grpSp>
          <p:nvGrpSpPr>
            <p:cNvPr id="82" name="组合 81"/>
            <p:cNvGrpSpPr>
              <a:grpSpLocks noChangeAspect="1"/>
            </p:cNvGrpSpPr>
            <p:nvPr/>
          </p:nvGrpSpPr>
          <p:grpSpPr>
            <a:xfrm>
              <a:off x="2790958" y="3410581"/>
              <a:ext cx="1699852" cy="1699851"/>
              <a:chOff x="1776073" y="2431835"/>
              <a:chExt cx="2064676" cy="2064675"/>
            </a:xfrm>
          </p:grpSpPr>
          <p:sp>
            <p:nvSpPr>
              <p:cNvPr id="89" name="饼形 88"/>
              <p:cNvSpPr/>
              <p:nvPr/>
            </p:nvSpPr>
            <p:spPr>
              <a:xfrm rot="16200000">
                <a:off x="1776073" y="2431835"/>
                <a:ext cx="2064675" cy="2064675"/>
              </a:xfrm>
              <a:prstGeom prst="pieWedge">
                <a:avLst/>
              </a:prstGeom>
              <a:solidFill>
                <a:srgbClr val="FFC000">
                  <a:alpha val="89804"/>
                </a:srgbClr>
              </a:solidFill>
              <a:ln w="25400" cap="flat" cmpd="sng" algn="ctr">
                <a:solidFill>
                  <a:sysClr val="window" lastClr="FFFFFF">
                    <a:hueOff val="0"/>
                    <a:satOff val="0"/>
                    <a:lumOff val="0"/>
                    <a:alphaOff val="0"/>
                  </a:sysClr>
                </a:solidFill>
                <a:prstDash val="solid"/>
              </a:ln>
              <a:effectLst/>
            </p:spPr>
          </p:sp>
          <p:sp>
            <p:nvSpPr>
              <p:cNvPr id="90" name="饼形 4"/>
              <p:cNvSpPr/>
              <p:nvPr/>
            </p:nvSpPr>
            <p:spPr>
              <a:xfrm>
                <a:off x="2328580" y="2431835"/>
                <a:ext cx="1512169" cy="1459944"/>
              </a:xfrm>
              <a:prstGeom prst="rect">
                <a:avLst/>
              </a:prstGeom>
              <a:noFill/>
              <a:ln>
                <a:noFill/>
              </a:ln>
              <a:effectLst/>
            </p:spPr>
            <p:txBody>
              <a:bodyPr spcFirstLastPara="0" vert="horz" wrap="square" lIns="156464" tIns="156464" rIns="156464" bIns="156464" numCol="1" spcCol="1270" anchor="ctr" anchorCtr="0">
                <a:noAutofit/>
              </a:bodyPr>
              <a:lstStyle/>
              <a:p>
                <a:pPr algn="ctr" defTabSz="977900">
                  <a:lnSpc>
                    <a:spcPct val="90000"/>
                  </a:lnSpc>
                  <a:spcBef>
                    <a:spcPct val="0"/>
                  </a:spcBef>
                  <a:spcAft>
                    <a:spcPct val="35000"/>
                  </a:spcAft>
                  <a:defRPr/>
                </a:pPr>
                <a:r>
                  <a:rPr lang="zh-CN" altLang="en-US" b="1" dirty="0" smtClean="0">
                    <a:solidFill>
                      <a:sysClr val="window" lastClr="FFFFFF"/>
                    </a:solidFill>
                    <a:latin typeface="Arial" pitchFamily="34" charset="0"/>
                    <a:ea typeface="微软雅黑" pitchFamily="34" charset="-122"/>
                    <a:cs typeface="Arial" pitchFamily="34" charset="0"/>
                  </a:rPr>
                  <a:t>购买</a:t>
                </a:r>
                <a:r>
                  <a:rPr lang="en-US" altLang="zh-CN" b="1" dirty="0" smtClean="0">
                    <a:solidFill>
                      <a:sysClr val="window" lastClr="FFFFFF"/>
                    </a:solidFill>
                    <a:latin typeface="Arial" pitchFamily="34" charset="0"/>
                    <a:ea typeface="微软雅黑" pitchFamily="34" charset="-122"/>
                    <a:cs typeface="Arial" pitchFamily="34" charset="0"/>
                  </a:rPr>
                  <a:t>/</a:t>
                </a:r>
                <a:r>
                  <a:rPr lang="zh-CN" altLang="en-US" b="1" dirty="0" smtClean="0">
                    <a:solidFill>
                      <a:sysClr val="window" lastClr="FFFFFF"/>
                    </a:solidFill>
                    <a:latin typeface="Arial" pitchFamily="34" charset="0"/>
                    <a:ea typeface="微软雅黑" pitchFamily="34" charset="-122"/>
                    <a:cs typeface="Arial" pitchFamily="34" charset="0"/>
                  </a:rPr>
                  <a:t>获取国际数据</a:t>
                </a:r>
                <a:endParaRPr lang="zh-CN" altLang="en-US" b="1" dirty="0">
                  <a:solidFill>
                    <a:sysClr val="window" lastClr="FFFFFF"/>
                  </a:solidFill>
                  <a:latin typeface="Arial" pitchFamily="34" charset="0"/>
                  <a:ea typeface="微软雅黑" pitchFamily="34" charset="-122"/>
                  <a:cs typeface="Arial" pitchFamily="34" charset="0"/>
                </a:endParaRPr>
              </a:p>
            </p:txBody>
          </p:sp>
        </p:grpSp>
        <p:grpSp>
          <p:nvGrpSpPr>
            <p:cNvPr id="83" name="组合 82"/>
            <p:cNvGrpSpPr>
              <a:grpSpLocks noChangeAspect="1"/>
            </p:cNvGrpSpPr>
            <p:nvPr/>
          </p:nvGrpSpPr>
          <p:grpSpPr>
            <a:xfrm>
              <a:off x="5465731" y="4044965"/>
              <a:ext cx="2585158" cy="1256244"/>
              <a:chOff x="4564883" y="3242446"/>
              <a:chExt cx="3139984" cy="1525857"/>
            </a:xfrm>
            <a:solidFill>
              <a:srgbClr val="92D050"/>
            </a:solidFill>
          </p:grpSpPr>
          <p:sp>
            <p:nvSpPr>
              <p:cNvPr id="87" name="圆角矩形 86"/>
              <p:cNvSpPr/>
              <p:nvPr/>
            </p:nvSpPr>
            <p:spPr>
              <a:xfrm>
                <a:off x="4564883" y="3242446"/>
                <a:ext cx="3139984" cy="1525857"/>
              </a:xfrm>
              <a:prstGeom prst="roundRect">
                <a:avLst>
                  <a:gd name="adj" fmla="val 10000"/>
                </a:avLst>
              </a:prstGeom>
              <a:grpFill/>
              <a:ln w="25400" cap="flat" cmpd="sng" algn="ctr">
                <a:noFill/>
                <a:prstDash val="solid"/>
              </a:ln>
              <a:effectLst/>
            </p:spPr>
          </p:sp>
          <p:sp>
            <p:nvSpPr>
              <p:cNvPr id="88" name="圆角矩形 4"/>
              <p:cNvSpPr/>
              <p:nvPr/>
            </p:nvSpPr>
            <p:spPr>
              <a:xfrm>
                <a:off x="5530015" y="3543832"/>
                <a:ext cx="2137023" cy="665137"/>
              </a:xfrm>
              <a:prstGeom prst="rect">
                <a:avLst/>
              </a:prstGeom>
              <a:noFill/>
              <a:ln>
                <a:noFill/>
              </a:ln>
              <a:effectLst/>
            </p:spPr>
            <p:txBody>
              <a:bodyPr spcFirstLastPara="0" vert="horz" wrap="square" lIns="53340" tIns="53340" rIns="53340" bIns="53340" numCol="1" spcCol="1270" anchor="t" anchorCtr="0">
                <a:noAutofit/>
              </a:bodyPr>
              <a:lstStyle/>
              <a:p>
                <a:pPr marL="114300" lvl="1" indent="-114300" defTabSz="622300">
                  <a:lnSpc>
                    <a:spcPct val="130000"/>
                  </a:lnSpc>
                  <a:buFontTx/>
                  <a:buChar char="••"/>
                  <a:defRPr/>
                </a:pPr>
                <a:r>
                  <a:rPr lang="zh-CN" altLang="en-US" sz="1200" kern="0" dirty="0" smtClean="0">
                    <a:solidFill>
                      <a:sysClr val="window" lastClr="FFFFFF"/>
                    </a:solidFill>
                    <a:latin typeface="Arial" pitchFamily="34" charset="0"/>
                    <a:ea typeface="微软雅黑" pitchFamily="34" charset="-122"/>
                    <a:cs typeface="Arial" pitchFamily="34" charset="0"/>
                  </a:rPr>
                  <a:t>非</a:t>
                </a:r>
                <a:r>
                  <a:rPr lang="en-US" altLang="zh-CN" sz="1200" kern="0" dirty="0" smtClean="0">
                    <a:solidFill>
                      <a:sysClr val="window" lastClr="FFFFFF"/>
                    </a:solidFill>
                    <a:latin typeface="Arial" pitchFamily="34" charset="0"/>
                    <a:ea typeface="微软雅黑" pitchFamily="34" charset="-122"/>
                    <a:cs typeface="Arial" pitchFamily="34" charset="0"/>
                  </a:rPr>
                  <a:t>LOCA</a:t>
                </a:r>
                <a:r>
                  <a:rPr lang="zh-CN" altLang="en-US" sz="1200" kern="0" dirty="0" smtClean="0">
                    <a:solidFill>
                      <a:sysClr val="window" lastClr="FFFFFF"/>
                    </a:solidFill>
                    <a:latin typeface="Arial" pitchFamily="34" charset="0"/>
                    <a:ea typeface="微软雅黑" pitchFamily="34" charset="-122"/>
                    <a:cs typeface="Arial" pitchFamily="34" charset="0"/>
                  </a:rPr>
                  <a:t>瞬态</a:t>
                </a:r>
                <a:endParaRPr lang="zh-CN" altLang="en-US" sz="1200" kern="0" dirty="0">
                  <a:solidFill>
                    <a:sysClr val="window" lastClr="FFFFFF"/>
                  </a:solidFill>
                  <a:latin typeface="Arial" pitchFamily="34" charset="0"/>
                  <a:ea typeface="微软雅黑" pitchFamily="34" charset="-122"/>
                  <a:cs typeface="Arial" pitchFamily="34" charset="0"/>
                </a:endParaRPr>
              </a:p>
              <a:p>
                <a:pPr marL="114300" lvl="1" indent="-114300" defTabSz="622300">
                  <a:lnSpc>
                    <a:spcPct val="130000"/>
                  </a:lnSpc>
                  <a:buFontTx/>
                  <a:buChar char="••"/>
                  <a:defRPr/>
                </a:pPr>
                <a:r>
                  <a:rPr lang="en-US" altLang="zh-CN" sz="1200" kern="0" dirty="0" smtClean="0">
                    <a:solidFill>
                      <a:sysClr val="window" lastClr="FFFFFF"/>
                    </a:solidFill>
                    <a:latin typeface="Arial" pitchFamily="34" charset="0"/>
                    <a:ea typeface="微软雅黑" pitchFamily="34" charset="-122"/>
                    <a:cs typeface="Arial" pitchFamily="34" charset="0"/>
                  </a:rPr>
                  <a:t>10</a:t>
                </a:r>
                <a:r>
                  <a:rPr lang="zh-CN" altLang="en-US" sz="1200" kern="0" dirty="0" smtClean="0">
                    <a:solidFill>
                      <a:sysClr val="window" lastClr="FFFFFF"/>
                    </a:solidFill>
                    <a:latin typeface="Arial" pitchFamily="34" charset="0"/>
                    <a:ea typeface="微软雅黑" pitchFamily="34" charset="-122"/>
                    <a:cs typeface="Arial" pitchFamily="34" charset="0"/>
                  </a:rPr>
                  <a:t>个国际标准题</a:t>
                </a:r>
                <a:endParaRPr lang="zh-CN" altLang="en-US" sz="1200" kern="0" dirty="0">
                  <a:solidFill>
                    <a:sysClr val="window" lastClr="FFFFFF"/>
                  </a:solidFill>
                  <a:latin typeface="Arial" pitchFamily="34" charset="0"/>
                  <a:ea typeface="微软雅黑" pitchFamily="34" charset="-122"/>
                  <a:cs typeface="Arial" pitchFamily="34" charset="0"/>
                </a:endParaRPr>
              </a:p>
            </p:txBody>
          </p:sp>
        </p:grpSp>
        <p:grpSp>
          <p:nvGrpSpPr>
            <p:cNvPr id="84" name="组合 83"/>
            <p:cNvGrpSpPr>
              <a:grpSpLocks noChangeAspect="1"/>
            </p:cNvGrpSpPr>
            <p:nvPr/>
          </p:nvGrpSpPr>
          <p:grpSpPr>
            <a:xfrm>
              <a:off x="4654219" y="3410581"/>
              <a:ext cx="1699851" cy="1699851"/>
              <a:chOff x="3936115" y="2431835"/>
              <a:chExt cx="2064675" cy="2064675"/>
            </a:xfrm>
            <a:solidFill>
              <a:srgbClr val="92D050">
                <a:alpha val="89804"/>
              </a:srgbClr>
            </a:solidFill>
          </p:grpSpPr>
          <p:sp>
            <p:nvSpPr>
              <p:cNvPr id="85" name="饼形 84"/>
              <p:cNvSpPr/>
              <p:nvPr/>
            </p:nvSpPr>
            <p:spPr>
              <a:xfrm rot="10800000">
                <a:off x="3936115" y="2431835"/>
                <a:ext cx="2064675" cy="2064675"/>
              </a:xfrm>
              <a:prstGeom prst="pieWedge">
                <a:avLst/>
              </a:prstGeom>
              <a:grpFill/>
              <a:ln w="25400" cap="flat" cmpd="sng" algn="ctr">
                <a:solidFill>
                  <a:srgbClr val="FFFFFF">
                    <a:hueOff val="0"/>
                    <a:satOff val="0"/>
                    <a:lumOff val="0"/>
                    <a:alphaOff val="0"/>
                  </a:srgbClr>
                </a:solidFill>
                <a:prstDash val="solid"/>
              </a:ln>
              <a:effectLst/>
            </p:spPr>
          </p:sp>
          <p:sp>
            <p:nvSpPr>
              <p:cNvPr id="86" name="饼形 4"/>
              <p:cNvSpPr/>
              <p:nvPr/>
            </p:nvSpPr>
            <p:spPr>
              <a:xfrm rot="21600000">
                <a:off x="3936115" y="2431835"/>
                <a:ext cx="1459944" cy="1459947"/>
              </a:xfrm>
              <a:prstGeom prst="rect">
                <a:avLst/>
              </a:prstGeom>
              <a:noFill/>
              <a:ln>
                <a:noFill/>
              </a:ln>
              <a:effectLst/>
            </p:spPr>
            <p:txBody>
              <a:bodyPr spcFirstLastPara="0" vert="horz" wrap="square" lIns="156464" tIns="156464" rIns="156464" bIns="156464" numCol="1" spcCol="1270" anchor="ctr" anchorCtr="0">
                <a:noAutofit/>
              </a:bodyPr>
              <a:lstStyle/>
              <a:p>
                <a:pPr algn="ctr" defTabSz="977900">
                  <a:lnSpc>
                    <a:spcPct val="90000"/>
                  </a:lnSpc>
                  <a:spcBef>
                    <a:spcPct val="0"/>
                  </a:spcBef>
                  <a:spcAft>
                    <a:spcPct val="35000"/>
                  </a:spcAft>
                  <a:defRPr/>
                </a:pPr>
                <a:r>
                  <a:rPr lang="zh-CN" altLang="en-US" b="1" dirty="0" smtClean="0">
                    <a:solidFill>
                      <a:srgbClr val="FFFFFF"/>
                    </a:solidFill>
                    <a:latin typeface="Arial" pitchFamily="34" charset="0"/>
                    <a:ea typeface="微软雅黑" pitchFamily="34" charset="-122"/>
                    <a:cs typeface="Arial" pitchFamily="34" charset="0"/>
                  </a:rPr>
                  <a:t>国际标准题</a:t>
                </a:r>
                <a:endParaRPr lang="zh-CN" altLang="en-US" b="1" dirty="0">
                  <a:solidFill>
                    <a:srgbClr val="FFFFFF"/>
                  </a:solidFill>
                  <a:latin typeface="Arial" pitchFamily="34" charset="0"/>
                  <a:ea typeface="微软雅黑" pitchFamily="34" charset="-122"/>
                  <a:cs typeface="Arial" pitchFamily="34" charset="0"/>
                </a:endParaRPr>
              </a:p>
            </p:txBody>
          </p:sp>
        </p:grpSp>
      </p:grpSp>
    </p:spTree>
    <p:extLst>
      <p:ext uri="{BB962C8B-B14F-4D97-AF65-F5344CB8AC3E}">
        <p14:creationId xmlns:p14="http://schemas.microsoft.com/office/powerpoint/2010/main" val="10593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p:bldP spid="66" grpId="1"/>
      <p:bldP spid="67" grpId="1" animBg="1"/>
      <p:bldP spid="73" grpId="1" animBg="1"/>
      <p:bldP spid="7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19672" y="1472585"/>
            <a:ext cx="6552728" cy="3108543"/>
          </a:xfrm>
          <a:prstGeom prst="rect">
            <a:avLst/>
          </a:prstGeom>
          <a:noFill/>
        </p:spPr>
        <p:txBody>
          <a:bodyPr wrap="square" rtlCol="0">
            <a:spAutoFit/>
          </a:bodyPr>
          <a:lstStyle/>
          <a:p>
            <a:r>
              <a:rPr lang="en-US" altLang="zh-CN" sz="2800" b="1" dirty="0">
                <a:solidFill>
                  <a:prstClr val="white">
                    <a:lumMod val="75000"/>
                  </a:prstClr>
                </a:solidFill>
                <a:ea typeface="微软雅黑" pitchFamily="34" charset="-122"/>
              </a:rPr>
              <a:t>1. </a:t>
            </a:r>
            <a:r>
              <a:rPr lang="zh-CN" altLang="en-US" sz="2800" b="1" dirty="0">
                <a:solidFill>
                  <a:prstClr val="white">
                    <a:lumMod val="75000"/>
                  </a:prstClr>
                </a:solidFill>
                <a:ea typeface="微软雅黑" pitchFamily="34" charset="-122"/>
              </a:rPr>
              <a:t>公司概况</a:t>
            </a:r>
            <a:endParaRPr lang="en-US" altLang="zh-CN" sz="2800" b="1" dirty="0">
              <a:solidFill>
                <a:prstClr val="white">
                  <a:lumMod val="75000"/>
                </a:prstClr>
              </a:solidFill>
              <a:ea typeface="微软雅黑" pitchFamily="34" charset="-122"/>
            </a:endParaRPr>
          </a:p>
          <a:p>
            <a:pPr marL="514350" indent="-514350">
              <a:buFontTx/>
              <a:buAutoNum type="arabicPeriod"/>
            </a:pPr>
            <a:endParaRPr lang="en-US" altLang="zh-CN" sz="2800" b="1" dirty="0">
              <a:solidFill>
                <a:srgbClr val="0A2D88"/>
              </a:solidFill>
              <a:ea typeface="微软雅黑" pitchFamily="34" charset="-122"/>
            </a:endParaRPr>
          </a:p>
          <a:p>
            <a:r>
              <a:rPr lang="en-US" altLang="zh-CN" sz="2800" b="1" dirty="0">
                <a:solidFill>
                  <a:prstClr val="white">
                    <a:lumMod val="75000"/>
                  </a:prstClr>
                </a:solidFill>
                <a:ea typeface="微软雅黑" pitchFamily="34" charset="-122"/>
              </a:rPr>
              <a:t>2. COSINE</a:t>
            </a:r>
            <a:r>
              <a:rPr lang="zh-CN" altLang="en-US" sz="2800" b="1" dirty="0">
                <a:solidFill>
                  <a:prstClr val="white">
                    <a:lumMod val="75000"/>
                  </a:prstClr>
                </a:solidFill>
                <a:ea typeface="微软雅黑" pitchFamily="34" charset="-122"/>
              </a:rPr>
              <a:t>软件包研发</a:t>
            </a:r>
            <a:endParaRPr lang="en-US" altLang="zh-CN" sz="2800" b="1" dirty="0">
              <a:solidFill>
                <a:prstClr val="white">
                  <a:lumMod val="75000"/>
                </a:prstClr>
              </a:solidFill>
              <a:ea typeface="微软雅黑" pitchFamily="34" charset="-122"/>
            </a:endParaRPr>
          </a:p>
          <a:p>
            <a:endParaRPr lang="en-US" altLang="zh-CN" sz="2800" b="1" dirty="0">
              <a:solidFill>
                <a:prstClr val="white">
                  <a:lumMod val="75000"/>
                </a:prstClr>
              </a:solidFill>
              <a:ea typeface="微软雅黑" pitchFamily="34" charset="-122"/>
            </a:endParaRPr>
          </a:p>
          <a:p>
            <a:r>
              <a:rPr lang="en-US" altLang="zh-CN" sz="2800" b="1" dirty="0">
                <a:solidFill>
                  <a:srgbClr val="0A2D88"/>
                </a:solidFill>
                <a:ea typeface="微软雅黑" pitchFamily="34" charset="-122"/>
              </a:rPr>
              <a:t>3. </a:t>
            </a:r>
            <a:r>
              <a:rPr lang="zh-CN" altLang="en-US" sz="2800" b="1" dirty="0" smtClean="0">
                <a:solidFill>
                  <a:srgbClr val="0A2D88"/>
                </a:solidFill>
                <a:ea typeface="微软雅黑" pitchFamily="34" charset="-122"/>
              </a:rPr>
              <a:t>物理屏蔽类软件核心</a:t>
            </a:r>
            <a:r>
              <a:rPr lang="zh-CN" altLang="en-US" sz="2800" b="1" dirty="0">
                <a:solidFill>
                  <a:srgbClr val="0A2D88"/>
                </a:solidFill>
                <a:ea typeface="微软雅黑" pitchFamily="34" charset="-122"/>
              </a:rPr>
              <a:t>应用与拓展</a:t>
            </a:r>
            <a:endParaRPr lang="en-US" altLang="zh-CN" sz="2800" b="1" dirty="0">
              <a:solidFill>
                <a:srgbClr val="0A2D88"/>
              </a:solidFill>
              <a:ea typeface="微软雅黑" pitchFamily="34" charset="-122"/>
            </a:endParaRPr>
          </a:p>
          <a:p>
            <a:endParaRPr lang="en-US" altLang="zh-CN" sz="2800" b="1" dirty="0">
              <a:solidFill>
                <a:prstClr val="white">
                  <a:lumMod val="75000"/>
                </a:prstClr>
              </a:solidFill>
              <a:ea typeface="微软雅黑" pitchFamily="34" charset="-122"/>
            </a:endParaRPr>
          </a:p>
          <a:p>
            <a:r>
              <a:rPr lang="en-US" altLang="zh-CN" sz="2800" b="1" dirty="0" smtClean="0">
                <a:solidFill>
                  <a:prstClr val="white">
                    <a:lumMod val="75000"/>
                  </a:prstClr>
                </a:solidFill>
                <a:ea typeface="微软雅黑" pitchFamily="34" charset="-122"/>
              </a:rPr>
              <a:t>4. </a:t>
            </a:r>
            <a:r>
              <a:rPr lang="zh-CN" altLang="en-US" sz="2800" b="1" dirty="0" smtClean="0">
                <a:solidFill>
                  <a:prstClr val="white">
                    <a:lumMod val="75000"/>
                  </a:prstClr>
                </a:solidFill>
                <a:ea typeface="微软雅黑" pitchFamily="34" charset="-122"/>
              </a:rPr>
              <a:t>小结与讨论</a:t>
            </a:r>
            <a:endParaRPr lang="zh-CN" altLang="en-US" sz="2800" b="1" dirty="0">
              <a:solidFill>
                <a:prstClr val="white">
                  <a:lumMod val="75000"/>
                </a:prstClr>
              </a:solidFill>
              <a:ea typeface="微软雅黑" pitchFamily="34" charset="-122"/>
            </a:endParaRPr>
          </a:p>
        </p:txBody>
      </p:sp>
      <p:sp>
        <p:nvSpPr>
          <p:cNvPr id="3" name="TextBox 2"/>
          <p:cNvSpPr txBox="1"/>
          <p:nvPr/>
        </p:nvSpPr>
        <p:spPr>
          <a:xfrm>
            <a:off x="539552" y="377517"/>
            <a:ext cx="2497623" cy="523220"/>
          </a:xfrm>
          <a:prstGeom prst="rect">
            <a:avLst/>
          </a:prstGeom>
          <a:noFill/>
        </p:spPr>
        <p:txBody>
          <a:bodyPr wrap="square" rtlCol="0">
            <a:spAutoFit/>
          </a:bodyPr>
          <a:lstStyle/>
          <a:p>
            <a:r>
              <a:rPr lang="en-US" altLang="zh-CN" sz="2800" b="1" dirty="0" smtClean="0">
                <a:solidFill>
                  <a:srgbClr val="FF0000"/>
                </a:solidFill>
                <a:latin typeface="微软雅黑" pitchFamily="34" charset="-122"/>
                <a:ea typeface="微软雅黑" pitchFamily="34" charset="-122"/>
              </a:rPr>
              <a:t>CONTENT</a:t>
            </a:r>
            <a:endParaRPr lang="zh-CN" altLang="en-US" sz="2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420137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160768" cy="523220"/>
          </a:xfrm>
          <a:prstGeom prst="rect">
            <a:avLst/>
          </a:prstGeom>
          <a:noFill/>
        </p:spPr>
        <p:txBody>
          <a:bodyPr wrap="square" rtlCol="0">
            <a:spAutoFit/>
          </a:bodyPr>
          <a:lstStyle/>
          <a:p>
            <a:r>
              <a:rPr lang="en-US" altLang="zh-CN" sz="2800" b="1" dirty="0" smtClean="0">
                <a:solidFill>
                  <a:srgbClr val="0A2D88"/>
                </a:solidFill>
                <a:latin typeface="微软雅黑" pitchFamily="34" charset="-122"/>
                <a:ea typeface="微软雅黑" pitchFamily="34" charset="-122"/>
              </a:rPr>
              <a:t>COSINE</a:t>
            </a:r>
            <a:r>
              <a:rPr lang="zh-CN" altLang="en-US" sz="2800" b="1" dirty="0" smtClean="0">
                <a:solidFill>
                  <a:srgbClr val="0A2D88"/>
                </a:solidFill>
                <a:latin typeface="微软雅黑" pitchFamily="34" charset="-122"/>
                <a:ea typeface="微软雅黑" pitchFamily="34" charset="-122"/>
              </a:rPr>
              <a:t>物理屏蔽类软件体系</a:t>
            </a:r>
          </a:p>
        </p:txBody>
      </p:sp>
      <p:pic>
        <p:nvPicPr>
          <p:cNvPr id="25" name="Picture 12" descr="http://pic50.nipic.com/file/20141021/2531170_191316173000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30" t="24813" r="3064" b="32711"/>
          <a:stretch/>
        </p:blipFill>
        <p:spPr bwMode="auto">
          <a:xfrm>
            <a:off x="6274240" y="3710356"/>
            <a:ext cx="576065" cy="864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dc.codata.cn/progress/200304210007_107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68" y="2132856"/>
            <a:ext cx="2287313"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6" descr="http://img.bimg.126.net/photo/SVD21HyTmnv_6050jtXWTg==/600386125324665289.jpg"/>
          <p:cNvPicPr>
            <a:picLocks noChangeAspect="1" noChangeArrowheads="1"/>
          </p:cNvPicPr>
          <p:nvPr/>
        </p:nvPicPr>
        <p:blipFill rotWithShape="1">
          <a:blip r:embed="rId5">
            <a:extLst>
              <a:ext uri="{28A0092B-C50C-407E-A947-70E740481C1C}">
                <a14:useLocalDpi xmlns:a14="http://schemas.microsoft.com/office/drawing/2010/main" val="0"/>
              </a:ext>
            </a:extLst>
          </a:blip>
          <a:srcRect l="1578" t="1959" r="49495" b="2074"/>
          <a:stretch/>
        </p:blipFill>
        <p:spPr bwMode="auto">
          <a:xfrm>
            <a:off x="3491880" y="1612104"/>
            <a:ext cx="1440160" cy="22763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2344" y="4124070"/>
            <a:ext cx="2591122" cy="2246815"/>
          </a:xfrm>
          <a:prstGeom prst="rect">
            <a:avLst/>
          </a:prstGeom>
          <a:ln>
            <a:noFill/>
          </a:ln>
          <a:effectLst>
            <a:outerShdw blurRad="292100" dist="139700" dir="2700000" algn="tl" rotWithShape="0">
              <a:srgbClr val="333333">
                <a:alpha val="65000"/>
              </a:srgbClr>
            </a:outerShdw>
          </a:effectLst>
        </p:spPr>
      </p:pic>
      <p:pic>
        <p:nvPicPr>
          <p:cNvPr id="29" name="Picture 8" descr="http://img01.bjx.com.cn/news/UploadFile/201403/2014031315423430.jpg"/>
          <p:cNvPicPr>
            <a:picLocks noChangeAspect="1" noChangeArrowheads="1"/>
          </p:cNvPicPr>
          <p:nvPr/>
        </p:nvPicPr>
        <p:blipFill rotWithShape="1">
          <a:blip r:embed="rId7">
            <a:extLst>
              <a:ext uri="{28A0092B-C50C-407E-A947-70E740481C1C}">
                <a14:useLocalDpi xmlns:a14="http://schemas.microsoft.com/office/drawing/2010/main" val="0"/>
              </a:ext>
            </a:extLst>
          </a:blip>
          <a:srcRect l="12995" r="14819"/>
          <a:stretch/>
        </p:blipFill>
        <p:spPr bwMode="auto">
          <a:xfrm>
            <a:off x="5882831" y="2060848"/>
            <a:ext cx="2736810" cy="12587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http://www.cgnpc.com.cn/n471066/n471358/n471383/n872692/c916448/pic_91644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88" t="20620" r="17737"/>
          <a:stretch/>
        </p:blipFill>
        <p:spPr bwMode="auto">
          <a:xfrm>
            <a:off x="5547572" y="4557339"/>
            <a:ext cx="2204135" cy="1535957"/>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439635" y="1171765"/>
            <a:ext cx="5724644"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实现从核数据制作到运行支持的电站设计分析全覆盖。</a:t>
            </a:r>
            <a:endParaRPr lang="zh-CN" altLang="en-US" b="1"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317599" y="3584054"/>
            <a:ext cx="2800767" cy="605294"/>
          </a:xfrm>
          <a:prstGeom prst="rect">
            <a:avLst/>
          </a:prstGeom>
          <a:noFill/>
        </p:spPr>
        <p:txBody>
          <a:bodyPr wrap="none" rtlCol="0">
            <a:spAutoFit/>
          </a:bodyPr>
          <a:lstStyle/>
          <a:p>
            <a:pPr algn="ctr">
              <a:lnSpc>
                <a:spcPts val="2000"/>
              </a:lnSpc>
            </a:pPr>
            <a:r>
              <a:rPr lang="zh-CN" altLang="en-US" sz="1600" dirty="0" smtClean="0">
                <a:latin typeface="微软雅黑" panose="020B0503020204020204" pitchFamily="34" charset="-122"/>
                <a:ea typeface="微软雅黑" panose="020B0503020204020204" pitchFamily="34" charset="-122"/>
              </a:rPr>
              <a:t>群常数制作软件 </a:t>
            </a:r>
            <a:r>
              <a:rPr lang="en-US" altLang="zh-CN" sz="1600" dirty="0" err="1" smtClean="0">
                <a:latin typeface="微软雅黑" panose="020B0503020204020204" pitchFamily="34" charset="-122"/>
                <a:ea typeface="微软雅黑" panose="020B0503020204020204" pitchFamily="34" charset="-122"/>
              </a:rPr>
              <a:t>cosRULER</a:t>
            </a:r>
            <a:endParaRPr lang="en-US" altLang="zh-CN" sz="1600" dirty="0" smtClean="0">
              <a:latin typeface="微软雅黑" panose="020B0503020204020204" pitchFamily="34" charset="-122"/>
              <a:ea typeface="微软雅黑" panose="020B0503020204020204" pitchFamily="34" charset="-122"/>
            </a:endParaRPr>
          </a:p>
          <a:p>
            <a:pPr algn="ctr">
              <a:lnSpc>
                <a:spcPts val="2000"/>
              </a:lnSpc>
            </a:pPr>
            <a:r>
              <a:rPr lang="zh-CN" altLang="en-US" sz="1200" dirty="0" smtClean="0">
                <a:latin typeface="微软雅黑" panose="020B0503020204020204" pitchFamily="34" charset="-122"/>
                <a:ea typeface="微软雅黑" panose="020B0503020204020204" pitchFamily="34" charset="-122"/>
              </a:rPr>
              <a:t>（与中国原子能科学研究院联合研发）</a:t>
            </a:r>
            <a:endParaRPr lang="zh-CN" altLang="en-US" sz="1200"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3203397" y="3788931"/>
            <a:ext cx="1919115" cy="338554"/>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核设计系统 </a:t>
            </a:r>
            <a:r>
              <a:rPr lang="en-US" altLang="zh-CN" sz="1600" dirty="0" err="1" smtClean="0">
                <a:latin typeface="微软雅黑" panose="020B0503020204020204" pitchFamily="34" charset="-122"/>
                <a:ea typeface="微软雅黑" panose="020B0503020204020204" pitchFamily="34" charset="-122"/>
              </a:rPr>
              <a:t>cosNU</a:t>
            </a:r>
            <a:endParaRPr lang="zh-CN" altLang="en-US" sz="11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5868144" y="3351673"/>
            <a:ext cx="2492990" cy="338554"/>
          </a:xfrm>
          <a:prstGeom prst="rect">
            <a:avLst/>
          </a:prstGeom>
          <a:noFill/>
        </p:spPr>
        <p:txBody>
          <a:bodyPr wrap="none" rtlCol="0">
            <a:spAutoFit/>
          </a:bodyPr>
          <a:lstStyle/>
          <a:p>
            <a:r>
              <a:rPr lang="zh-CN" altLang="en-US" sz="1600" dirty="0" smtClean="0">
                <a:latin typeface="微软雅黑" panose="020B0503020204020204" pitchFamily="34" charset="-122"/>
                <a:ea typeface="微软雅黑" panose="020B0503020204020204" pitchFamily="34" charset="-122"/>
              </a:rPr>
              <a:t>堆芯在线监测系统 </a:t>
            </a:r>
            <a:r>
              <a:rPr lang="en-US" altLang="zh-CN" sz="1600" dirty="0" err="1" smtClean="0">
                <a:latin typeface="微软雅黑" panose="020B0503020204020204" pitchFamily="34" charset="-122"/>
                <a:ea typeface="微软雅黑" panose="020B0503020204020204" pitchFamily="34" charset="-122"/>
              </a:rPr>
              <a:t>cosEO</a:t>
            </a:r>
            <a:endParaRPr lang="zh-CN" altLang="en-US" sz="11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1475656" y="6208082"/>
            <a:ext cx="2927404" cy="605294"/>
          </a:xfrm>
          <a:prstGeom prst="rect">
            <a:avLst/>
          </a:prstGeom>
          <a:noFill/>
        </p:spPr>
        <p:txBody>
          <a:bodyPr wrap="none" rtlCol="0">
            <a:spAutoFit/>
          </a:bodyPr>
          <a:lstStyle/>
          <a:p>
            <a:pPr algn="ctr">
              <a:lnSpc>
                <a:spcPts val="2000"/>
              </a:lnSpc>
            </a:pPr>
            <a:r>
              <a:rPr lang="zh-CN" altLang="en-US" sz="1600" dirty="0" smtClean="0">
                <a:latin typeface="微软雅黑" panose="020B0503020204020204" pitchFamily="34" charset="-122"/>
                <a:ea typeface="微软雅黑" panose="020B0503020204020204" pitchFamily="34" charset="-122"/>
              </a:rPr>
              <a:t>辐射屏蔽设计系统 </a:t>
            </a:r>
            <a:r>
              <a:rPr lang="en-US" altLang="zh-CN" sz="1600" dirty="0" err="1" smtClean="0">
                <a:latin typeface="微软雅黑" panose="020B0503020204020204" pitchFamily="34" charset="-122"/>
                <a:ea typeface="微软雅黑" panose="020B0503020204020204" pitchFamily="34" charset="-122"/>
              </a:rPr>
              <a:t>cosSHIELD</a:t>
            </a:r>
            <a:endParaRPr lang="en-US" altLang="zh-CN" sz="1600" dirty="0" smtClean="0">
              <a:latin typeface="微软雅黑" panose="020B0503020204020204" pitchFamily="34" charset="-122"/>
              <a:ea typeface="微软雅黑" panose="020B0503020204020204" pitchFamily="34" charset="-122"/>
            </a:endParaRPr>
          </a:p>
          <a:p>
            <a:pPr algn="ctr">
              <a:lnSpc>
                <a:spcPts val="2000"/>
              </a:lnSpc>
            </a:pPr>
            <a:r>
              <a:rPr lang="zh-CN" altLang="en-US" sz="1200" dirty="0" smtClean="0">
                <a:latin typeface="微软雅黑" panose="020B0503020204020204" pitchFamily="34" charset="-122"/>
                <a:ea typeface="微软雅黑" panose="020B0503020204020204" pitchFamily="34" charset="-122"/>
              </a:rPr>
              <a:t>（与华北电力大学联合研发）</a:t>
            </a:r>
            <a:endParaRPr lang="zh-CN" altLang="en-US" sz="120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5341430" y="6091573"/>
            <a:ext cx="2686954" cy="605294"/>
          </a:xfrm>
          <a:prstGeom prst="rect">
            <a:avLst/>
          </a:prstGeom>
          <a:noFill/>
        </p:spPr>
        <p:txBody>
          <a:bodyPr wrap="none" rtlCol="0">
            <a:spAutoFit/>
          </a:bodyPr>
          <a:lstStyle/>
          <a:p>
            <a:pPr algn="ctr">
              <a:lnSpc>
                <a:spcPts val="2000"/>
              </a:lnSpc>
            </a:pPr>
            <a:r>
              <a:rPr lang="zh-CN" altLang="en-US" sz="1600" dirty="0" smtClean="0">
                <a:latin typeface="微软雅黑" panose="020B0503020204020204" pitchFamily="34" charset="-122"/>
                <a:ea typeface="微软雅黑" panose="020B0503020204020204" pitchFamily="34" charset="-122"/>
              </a:rPr>
              <a:t>堆用蒙卡分析软件 </a:t>
            </a:r>
            <a:r>
              <a:rPr lang="en-US" altLang="zh-CN" sz="1600" dirty="0" err="1" smtClean="0">
                <a:latin typeface="微软雅黑" panose="020B0503020204020204" pitchFamily="34" charset="-122"/>
                <a:ea typeface="微软雅黑" panose="020B0503020204020204" pitchFamily="34" charset="-122"/>
              </a:rPr>
              <a:t>cosRMC</a:t>
            </a:r>
            <a:endParaRPr lang="en-US" altLang="zh-CN" sz="1600" dirty="0" smtClean="0">
              <a:latin typeface="微软雅黑" panose="020B0503020204020204" pitchFamily="34" charset="-122"/>
              <a:ea typeface="微软雅黑" panose="020B0503020204020204" pitchFamily="34" charset="-122"/>
            </a:endParaRPr>
          </a:p>
          <a:p>
            <a:pPr algn="ctr">
              <a:lnSpc>
                <a:spcPts val="2000"/>
              </a:lnSpc>
            </a:pPr>
            <a:r>
              <a:rPr lang="zh-CN" altLang="en-US" sz="1200" dirty="0" smtClean="0">
                <a:latin typeface="微软雅黑" panose="020B0503020204020204" pitchFamily="34" charset="-122"/>
                <a:ea typeface="微软雅黑" panose="020B0503020204020204" pitchFamily="34" charset="-122"/>
              </a:rPr>
              <a:t>（与清华大学联合研发）</a:t>
            </a:r>
            <a:endParaRPr lang="zh-CN" altLang="en-US" sz="1200" dirty="0">
              <a:latin typeface="微软雅黑" panose="020B0503020204020204" pitchFamily="34" charset="-122"/>
              <a:ea typeface="微软雅黑" panose="020B0503020204020204" pitchFamily="34" charset="-122"/>
            </a:endParaRPr>
          </a:p>
        </p:txBody>
      </p:sp>
      <p:pic>
        <p:nvPicPr>
          <p:cNvPr id="37" name="Picture 12" descr="http://pic50.nipic.com/file/20141021/2531170_191316173000_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304" t="31466" r="32438" b="29599"/>
          <a:stretch/>
        </p:blipFill>
        <p:spPr bwMode="auto">
          <a:xfrm>
            <a:off x="2843357" y="2633674"/>
            <a:ext cx="720080" cy="7920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pic50.nipic.com/file/20141021/2531170_191316173000_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6909" b="64229"/>
          <a:stretch/>
        </p:blipFill>
        <p:spPr bwMode="auto">
          <a:xfrm>
            <a:off x="3118366" y="4115520"/>
            <a:ext cx="675830" cy="727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http://pic50.nipic.com/file/20141021/2531170_191316173000_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348" t="69352" r="32343"/>
          <a:stretch/>
        </p:blipFill>
        <p:spPr bwMode="auto">
          <a:xfrm>
            <a:off x="4315001" y="4972116"/>
            <a:ext cx="864096" cy="6234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pic50.nipic.com/file/20141021/2531170_191316173000_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394" t="1801" r="31491" b="71533"/>
          <a:stretch/>
        </p:blipFill>
        <p:spPr bwMode="auto">
          <a:xfrm rot="3212410">
            <a:off x="4896189" y="2807356"/>
            <a:ext cx="839695" cy="542471"/>
          </a:xfrm>
          <a:prstGeom prst="rect">
            <a:avLst/>
          </a:prstGeom>
          <a:noFill/>
          <a:extLst>
            <a:ext uri="{909E8E84-426E-40DD-AFC4-6F175D3DCCD1}">
              <a14:hiddenFill xmlns:a14="http://schemas.microsoft.com/office/drawing/2010/main">
                <a:solidFill>
                  <a:srgbClr val="FFFFFF"/>
                </a:solidFill>
              </a14:hiddenFill>
            </a:ext>
          </a:extLst>
        </p:spPr>
      </p:pic>
      <p:sp>
        <p:nvSpPr>
          <p:cNvPr id="41" name="圆角矩形 40"/>
          <p:cNvSpPr/>
          <p:nvPr/>
        </p:nvSpPr>
        <p:spPr>
          <a:xfrm>
            <a:off x="272713" y="1137945"/>
            <a:ext cx="5891565" cy="425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234074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图片 13" descr="endfio图_调整大小.jpg"/>
          <p:cNvPicPr>
            <a:picLocks noChangeAspect="1"/>
          </p:cNvPicPr>
          <p:nvPr/>
        </p:nvPicPr>
        <p:blipFill>
          <a:blip r:embed="rId3"/>
          <a:srcRect/>
          <a:stretch>
            <a:fillRect/>
          </a:stretch>
        </p:blipFill>
        <p:spPr bwMode="auto">
          <a:xfrm>
            <a:off x="251521" y="1108987"/>
            <a:ext cx="4392488" cy="2669103"/>
          </a:xfrm>
          <a:prstGeom prst="rect">
            <a:avLst/>
          </a:prstGeom>
          <a:noFill/>
          <a:ln w="9525">
            <a:noFill/>
            <a:miter lim="800000"/>
            <a:headEnd/>
            <a:tailEnd/>
          </a:ln>
        </p:spPr>
      </p:pic>
      <p:grpSp>
        <p:nvGrpSpPr>
          <p:cNvPr id="2" name="组合 1"/>
          <p:cNvGrpSpPr>
            <a:grpSpLocks noChangeAspect="1"/>
          </p:cNvGrpSpPr>
          <p:nvPr/>
        </p:nvGrpSpPr>
        <p:grpSpPr>
          <a:xfrm>
            <a:off x="4499992" y="2072262"/>
            <a:ext cx="4431467" cy="4381074"/>
            <a:chOff x="944493" y="1214783"/>
            <a:chExt cx="6507826" cy="6063733"/>
          </a:xfrm>
        </p:grpSpPr>
        <p:pic>
          <p:nvPicPr>
            <p:cNvPr id="28" name="Picture 2" descr="单核WIMSD文档处理流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493" y="1214783"/>
              <a:ext cx="6507826" cy="527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47"/>
            <p:cNvSpPr>
              <a:spLocks noChangeArrowheads="1"/>
            </p:cNvSpPr>
            <p:nvPr/>
          </p:nvSpPr>
          <p:spPr bwMode="auto">
            <a:xfrm>
              <a:off x="1189601" y="6809932"/>
              <a:ext cx="5993981" cy="4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err="1" smtClean="0">
                  <a:solidFill>
                    <a:prstClr val="black"/>
                  </a:solidFill>
                  <a:latin typeface="微软雅黑" panose="020B0503020204020204" pitchFamily="34" charset="-122"/>
                  <a:ea typeface="微软雅黑" panose="020B0503020204020204" pitchFamily="34" charset="-122"/>
                </a:rPr>
                <a:t>cosRULER</a:t>
              </a:r>
              <a:r>
                <a:rPr lang="zh-CN" altLang="en-US" sz="1600" b="1" dirty="0" smtClean="0">
                  <a:solidFill>
                    <a:prstClr val="black"/>
                  </a:solidFill>
                  <a:latin typeface="微软雅黑" panose="020B0503020204020204" pitchFamily="34" charset="-122"/>
                  <a:ea typeface="微软雅黑" panose="020B0503020204020204" pitchFamily="34" charset="-122"/>
                </a:rPr>
                <a:t>制作</a:t>
              </a:r>
              <a:r>
                <a:rPr lang="en-US" altLang="zh-CN" sz="1600" b="1" dirty="0">
                  <a:solidFill>
                    <a:prstClr val="black"/>
                  </a:solidFill>
                  <a:latin typeface="微软雅黑" panose="020B0503020204020204" pitchFamily="34" charset="-122"/>
                  <a:ea typeface="微软雅黑" panose="020B0503020204020204" pitchFamily="34" charset="-122"/>
                </a:rPr>
                <a:t>WIMS</a:t>
              </a:r>
              <a:r>
                <a:rPr lang="zh-CN" altLang="en-US" sz="1600" b="1" dirty="0">
                  <a:solidFill>
                    <a:prstClr val="black"/>
                  </a:solidFill>
                  <a:latin typeface="微软雅黑" panose="020B0503020204020204" pitchFamily="34" charset="-122"/>
                  <a:ea typeface="微软雅黑" panose="020B0503020204020204" pitchFamily="34" charset="-122"/>
                </a:rPr>
                <a:t>接口数据文档的流程</a:t>
              </a:r>
            </a:p>
          </p:txBody>
        </p:sp>
      </p:grpSp>
      <p:sp>
        <p:nvSpPr>
          <p:cNvPr id="4" name="文本框 3"/>
          <p:cNvSpPr txBox="1"/>
          <p:nvPr/>
        </p:nvSpPr>
        <p:spPr>
          <a:xfrm>
            <a:off x="1403648" y="3796118"/>
            <a:ext cx="2020105" cy="338554"/>
          </a:xfrm>
          <a:prstGeom prst="rect">
            <a:avLst/>
          </a:prstGeom>
          <a:noFill/>
        </p:spPr>
        <p:txBody>
          <a:bodyPr wrap="none" rtlCol="0">
            <a:spAutoFit/>
          </a:bodyPr>
          <a:lstStyle/>
          <a:p>
            <a:r>
              <a:rPr lang="en-US" altLang="zh-CN" sz="1600" b="1" dirty="0" err="1" smtClean="0">
                <a:solidFill>
                  <a:prstClr val="black"/>
                </a:solidFill>
                <a:latin typeface="微软雅黑" panose="020B0503020204020204" pitchFamily="34" charset="-122"/>
                <a:ea typeface="微软雅黑" panose="020B0503020204020204" pitchFamily="34" charset="-122"/>
              </a:rPr>
              <a:t>cosRULER</a:t>
            </a:r>
            <a:r>
              <a:rPr lang="zh-CN" altLang="en-US" sz="1600" b="1" dirty="0" smtClean="0">
                <a:solidFill>
                  <a:prstClr val="black"/>
                </a:solidFill>
                <a:latin typeface="微软雅黑" panose="020B0503020204020204" pitchFamily="34" charset="-122"/>
                <a:ea typeface="微软雅黑" panose="020B0503020204020204" pitchFamily="34" charset="-122"/>
              </a:rPr>
              <a:t>主要模型</a:t>
            </a:r>
            <a:endParaRPr lang="zh-CN" altLang="en-US" sz="1600" b="1" dirty="0">
              <a:solidFill>
                <a:prstClr val="black"/>
              </a:solidFill>
              <a:latin typeface="微软雅黑" panose="020B0503020204020204" pitchFamily="34" charset="-122"/>
              <a:ea typeface="微软雅黑" panose="020B0503020204020204" pitchFamily="34" charset="-122"/>
            </a:endParaRPr>
          </a:p>
        </p:txBody>
      </p:sp>
      <p:sp>
        <p:nvSpPr>
          <p:cNvPr id="8" name="TextBox 2"/>
          <p:cNvSpPr txBox="1"/>
          <p:nvPr/>
        </p:nvSpPr>
        <p:spPr>
          <a:xfrm>
            <a:off x="571472" y="242808"/>
            <a:ext cx="6160768" cy="523220"/>
          </a:xfrm>
          <a:prstGeom prst="rect">
            <a:avLst/>
          </a:prstGeom>
          <a:noFill/>
        </p:spPr>
        <p:txBody>
          <a:bodyPr wrap="square" rtlCol="0">
            <a:spAutoFit/>
          </a:bodyPr>
          <a:lstStyle/>
          <a:p>
            <a:r>
              <a:rPr lang="zh-CN" altLang="en-US" sz="2800" b="1" dirty="0" smtClean="0">
                <a:solidFill>
                  <a:srgbClr val="0A2D88"/>
                </a:solidFill>
                <a:latin typeface="微软雅黑" pitchFamily="34" charset="-122"/>
                <a:ea typeface="微软雅黑" pitchFamily="34" charset="-122"/>
              </a:rPr>
              <a:t>群常数制作软件 </a:t>
            </a:r>
            <a:r>
              <a:rPr lang="en-US" altLang="zh-CN" sz="2800" b="1" dirty="0" err="1" smtClean="0">
                <a:solidFill>
                  <a:srgbClr val="0A2D88"/>
                </a:solidFill>
                <a:latin typeface="微软雅黑" pitchFamily="34" charset="-122"/>
                <a:ea typeface="微软雅黑" pitchFamily="34" charset="-122"/>
              </a:rPr>
              <a:t>cosRULER</a:t>
            </a:r>
            <a:endParaRPr lang="zh-CN" altLang="en-US" sz="2800" b="1" dirty="0" smtClean="0">
              <a:solidFill>
                <a:srgbClr val="0A2D88"/>
              </a:solidFill>
              <a:latin typeface="微软雅黑" pitchFamily="34" charset="-122"/>
              <a:ea typeface="微软雅黑" pitchFamily="34" charset="-122"/>
            </a:endParaRPr>
          </a:p>
        </p:txBody>
      </p:sp>
    </p:spTree>
    <p:extLst>
      <p:ext uri="{BB962C8B-B14F-4D97-AF65-F5344CB8AC3E}">
        <p14:creationId xmlns:p14="http://schemas.microsoft.com/office/powerpoint/2010/main" val="3373535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3500462" cy="523220"/>
          </a:xfrm>
          <a:prstGeom prst="rect">
            <a:avLst/>
          </a:prstGeom>
          <a:noFill/>
        </p:spPr>
        <p:txBody>
          <a:bodyPr wrap="square" rtlCol="0">
            <a:spAutoFit/>
          </a:bodyPr>
          <a:lstStyle/>
          <a:p>
            <a:r>
              <a:rPr lang="zh-CN" altLang="en-US" sz="2800" b="1" dirty="0" smtClean="0">
                <a:solidFill>
                  <a:srgbClr val="0A2D88"/>
                </a:solidFill>
                <a:ea typeface="微软雅黑" panose="020B0503020204020204" pitchFamily="34" charset="-122"/>
              </a:rPr>
              <a:t>核设计系统 </a:t>
            </a:r>
            <a:r>
              <a:rPr lang="en-US" altLang="zh-CN" sz="2800" b="1" dirty="0" err="1" smtClean="0">
                <a:solidFill>
                  <a:srgbClr val="0A2D88"/>
                </a:solidFill>
                <a:ea typeface="微软雅黑" panose="020B0503020204020204" pitchFamily="34" charset="-122"/>
              </a:rPr>
              <a:t>cosNU</a:t>
            </a:r>
            <a:endParaRPr lang="zh-CN" altLang="en-US" sz="2800" b="1" dirty="0">
              <a:solidFill>
                <a:srgbClr val="0A2D88"/>
              </a:solidFill>
              <a:ea typeface="微软雅黑" panose="020B0503020204020204" pitchFamily="34" charset="-122"/>
            </a:endParaRPr>
          </a:p>
        </p:txBody>
      </p:sp>
      <p:sp>
        <p:nvSpPr>
          <p:cNvPr id="5" name="矩形 4"/>
          <p:cNvSpPr/>
          <p:nvPr/>
        </p:nvSpPr>
        <p:spPr>
          <a:xfrm>
            <a:off x="4171529" y="1563425"/>
            <a:ext cx="4952188" cy="3384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6394" tIns="49884" rIns="196394" bIns="49884" rtlCol="0" anchor="ctr"/>
          <a:lstStyle/>
          <a:p>
            <a:pPr indent="314325">
              <a:lnSpc>
                <a:spcPts val="1855"/>
              </a:lnSpc>
              <a:spcBef>
                <a:spcPts val="655"/>
              </a:spcBef>
            </a:pPr>
            <a:r>
              <a:rPr lang="en-US" altLang="zh-CN" sz="1600" b="1" dirty="0" err="1" smtClean="0">
                <a:solidFill>
                  <a:srgbClr val="00B0F0"/>
                </a:solidFill>
                <a:latin typeface="微软雅黑" panose="020B0503020204020204" pitchFamily="34" charset="-122"/>
                <a:ea typeface="微软雅黑" panose="020B0503020204020204" pitchFamily="34" charset="-122"/>
              </a:rPr>
              <a:t>cosNU</a:t>
            </a:r>
            <a:r>
              <a:rPr lang="en-US" altLang="zh-CN" sz="1600" b="1" dirty="0" smtClean="0">
                <a:solidFill>
                  <a:srgbClr val="00B0F0"/>
                </a:solidFill>
                <a:latin typeface="微软雅黑" panose="020B0503020204020204" pitchFamily="34" charset="-122"/>
                <a:ea typeface="微软雅黑" panose="020B0503020204020204" pitchFamily="34" charset="-122"/>
              </a:rPr>
              <a:t>  </a:t>
            </a:r>
            <a:r>
              <a:rPr lang="en-US" altLang="zh-CN" sz="1400" dirty="0" err="1" smtClean="0">
                <a:solidFill>
                  <a:prstClr val="black"/>
                </a:solidFill>
                <a:latin typeface="微软雅黑" panose="020B0503020204020204" pitchFamily="34" charset="-122"/>
                <a:ea typeface="微软雅黑" panose="020B0503020204020204" pitchFamily="34" charset="-122"/>
              </a:rPr>
              <a:t>cosNU</a:t>
            </a:r>
            <a:r>
              <a:rPr lang="zh-CN" altLang="en-US" sz="1400" dirty="0" smtClean="0">
                <a:solidFill>
                  <a:prstClr val="black"/>
                </a:solidFill>
                <a:latin typeface="微软雅黑" panose="020B0503020204020204" pitchFamily="34" charset="-122"/>
                <a:ea typeface="微软雅黑" panose="020B0503020204020204" pitchFamily="34" charset="-122"/>
              </a:rPr>
              <a:t>是</a:t>
            </a:r>
            <a:r>
              <a:rPr lang="en-US" altLang="zh-CN" sz="1400" dirty="0" smtClean="0">
                <a:solidFill>
                  <a:prstClr val="black"/>
                </a:solidFill>
                <a:latin typeface="微软雅黑" panose="020B0503020204020204" pitchFamily="34" charset="-122"/>
                <a:ea typeface="微软雅黑" panose="020B0503020204020204" pitchFamily="34" charset="-122"/>
              </a:rPr>
              <a:t>COSINE</a:t>
            </a:r>
            <a:r>
              <a:rPr lang="zh-CN" altLang="en-US" sz="1400" dirty="0" smtClean="0">
                <a:solidFill>
                  <a:prstClr val="black"/>
                </a:solidFill>
                <a:latin typeface="微软雅黑" panose="020B0503020204020204" pitchFamily="34" charset="-122"/>
                <a:ea typeface="微软雅黑" panose="020B0503020204020204" pitchFamily="34" charset="-122"/>
              </a:rPr>
              <a:t>软件包中的反应堆核设计系统的简称，取自</a:t>
            </a:r>
            <a:r>
              <a:rPr lang="en-US" altLang="zh-CN" sz="1400" u="sng" dirty="0" smtClean="0">
                <a:solidFill>
                  <a:prstClr val="black"/>
                </a:solidFill>
                <a:latin typeface="微软雅黑" panose="020B0503020204020204" pitchFamily="34" charset="-122"/>
                <a:ea typeface="微软雅黑" panose="020B0503020204020204" pitchFamily="34" charset="-122"/>
              </a:rPr>
              <a:t>cos</a:t>
            </a:r>
            <a:r>
              <a:rPr lang="en-US" altLang="zh-CN" sz="1400" dirty="0" smtClean="0">
                <a:solidFill>
                  <a:prstClr val="black"/>
                </a:solidFill>
                <a:latin typeface="微软雅黑" panose="020B0503020204020204" pitchFamily="34" charset="-122"/>
                <a:ea typeface="微软雅黑" panose="020B0503020204020204" pitchFamily="34" charset="-122"/>
              </a:rPr>
              <a:t>ine </a:t>
            </a:r>
            <a:r>
              <a:rPr lang="en-US" altLang="zh-CN" sz="1400" u="sng" dirty="0" err="1" smtClean="0">
                <a:solidFill>
                  <a:prstClr val="black"/>
                </a:solidFill>
                <a:latin typeface="微软雅黑" panose="020B0503020204020204" pitchFamily="34" charset="-122"/>
                <a:ea typeface="微软雅黑" panose="020B0503020204020204" pitchFamily="34" charset="-122"/>
              </a:rPr>
              <a:t>n</a:t>
            </a:r>
            <a:r>
              <a:rPr lang="en-US" altLang="zh-CN" sz="1400" dirty="0" err="1" smtClean="0">
                <a:solidFill>
                  <a:prstClr val="black"/>
                </a:solidFill>
                <a:latin typeface="微软雅黑" panose="020B0503020204020204" pitchFamily="34" charset="-122"/>
                <a:ea typeface="微软雅黑" panose="020B0503020204020204" pitchFamily="34" charset="-122"/>
              </a:rPr>
              <a:t>e</a:t>
            </a:r>
            <a:r>
              <a:rPr lang="en-US" altLang="zh-CN" sz="1400" u="sng" dirty="0" err="1" smtClean="0">
                <a:solidFill>
                  <a:prstClr val="black"/>
                </a:solidFill>
                <a:latin typeface="微软雅黑" panose="020B0503020204020204" pitchFamily="34" charset="-122"/>
                <a:ea typeface="微软雅黑" panose="020B0503020204020204" pitchFamily="34" charset="-122"/>
              </a:rPr>
              <a:t>u</a:t>
            </a:r>
            <a:r>
              <a:rPr lang="en-US" altLang="zh-CN" sz="1400" dirty="0" err="1" smtClean="0">
                <a:solidFill>
                  <a:prstClr val="black"/>
                </a:solidFill>
                <a:latin typeface="微软雅黑" panose="020B0503020204020204" pitchFamily="34" charset="-122"/>
                <a:ea typeface="微软雅黑" panose="020B0503020204020204" pitchFamily="34" charset="-122"/>
              </a:rPr>
              <a:t>tronics</a:t>
            </a:r>
            <a:r>
              <a:rPr lang="en-US" altLang="zh-CN" sz="1400" dirty="0" smtClean="0">
                <a:solidFill>
                  <a:prstClr val="black"/>
                </a:solidFill>
                <a:latin typeface="微软雅黑" panose="020B0503020204020204" pitchFamily="34" charset="-122"/>
                <a:ea typeface="微软雅黑" panose="020B0503020204020204" pitchFamily="34" charset="-122"/>
              </a:rPr>
              <a:t> analysis system</a:t>
            </a:r>
            <a:r>
              <a:rPr lang="zh-CN" altLang="en-US" sz="1400" dirty="0" smtClean="0">
                <a:solidFill>
                  <a:prstClr val="black"/>
                </a:solidFill>
                <a:latin typeface="微软雅黑" panose="020B0503020204020204" pitchFamily="34" charset="-122"/>
                <a:ea typeface="微软雅黑" panose="020B0503020204020204" pitchFamily="34" charset="-122"/>
              </a:rPr>
              <a:t>。具有设计分析、燃料管理及安全分析等</a:t>
            </a:r>
            <a:r>
              <a:rPr lang="zh-CN" altLang="en-US" sz="1400" b="1" dirty="0" smtClean="0">
                <a:solidFill>
                  <a:prstClr val="black"/>
                </a:solidFill>
                <a:latin typeface="微软雅黑" panose="020B0503020204020204" pitchFamily="34" charset="-122"/>
                <a:ea typeface="微软雅黑" panose="020B0503020204020204" pitchFamily="34" charset="-122"/>
              </a:rPr>
              <a:t>一体化功能</a:t>
            </a:r>
            <a:r>
              <a:rPr lang="zh-CN" altLang="en-US" sz="1400" dirty="0" smtClean="0">
                <a:solidFill>
                  <a:prstClr val="black"/>
                </a:solidFill>
                <a:latin typeface="微软雅黑" panose="020B0503020204020204" pitchFamily="34" charset="-122"/>
                <a:ea typeface="微软雅黑" panose="020B0503020204020204"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endParaRPr>
          </a:p>
          <a:p>
            <a:pPr indent="314325">
              <a:lnSpc>
                <a:spcPts val="1855"/>
              </a:lnSpc>
              <a:spcBef>
                <a:spcPts val="1310"/>
              </a:spcBef>
            </a:pPr>
            <a:r>
              <a:rPr lang="en-US" altLang="zh-CN" sz="1600" b="1" dirty="0" smtClean="0">
                <a:solidFill>
                  <a:srgbClr val="00B0F0"/>
                </a:solidFill>
                <a:latin typeface="微软雅黑" panose="020B0503020204020204" pitchFamily="34" charset="-122"/>
                <a:ea typeface="微软雅黑" panose="020B0503020204020204" pitchFamily="34" charset="-122"/>
              </a:rPr>
              <a:t>cosLATC  </a:t>
            </a:r>
            <a:r>
              <a:rPr lang="en-US" altLang="zh-CN" sz="1400" dirty="0" err="1" smtClean="0">
                <a:solidFill>
                  <a:prstClr val="black"/>
                </a:solidFill>
                <a:latin typeface="微软雅黑" panose="020B0503020204020204" pitchFamily="34" charset="-122"/>
                <a:ea typeface="微软雅黑" panose="020B0503020204020204" pitchFamily="34" charset="-122"/>
              </a:rPr>
              <a:t>cosLATC</a:t>
            </a:r>
            <a:r>
              <a:rPr lang="zh-CN" altLang="en-US" sz="1400" dirty="0" smtClean="0">
                <a:solidFill>
                  <a:prstClr val="black"/>
                </a:solidFill>
                <a:latin typeface="微软雅黑" panose="020B0503020204020204" pitchFamily="34" charset="-122"/>
                <a:ea typeface="微软雅黑" panose="020B0503020204020204" pitchFamily="34" charset="-122"/>
              </a:rPr>
              <a:t>是</a:t>
            </a:r>
            <a:r>
              <a:rPr lang="en-US" altLang="zh-CN" sz="1400" dirty="0" err="1" smtClean="0">
                <a:solidFill>
                  <a:prstClr val="black"/>
                </a:solidFill>
                <a:latin typeface="微软雅黑" panose="020B0503020204020204" pitchFamily="34" charset="-122"/>
                <a:ea typeface="微软雅黑" panose="020B0503020204020204" pitchFamily="34" charset="-122"/>
              </a:rPr>
              <a:t>cosNU</a:t>
            </a:r>
            <a:r>
              <a:rPr lang="zh-CN" altLang="en-US" sz="1400" dirty="0" smtClean="0">
                <a:solidFill>
                  <a:prstClr val="black"/>
                </a:solidFill>
                <a:latin typeface="微软雅黑" panose="020B0503020204020204" pitchFamily="34" charset="-122"/>
                <a:ea typeface="微软雅黑" panose="020B0503020204020204" pitchFamily="34" charset="-122"/>
              </a:rPr>
              <a:t>系统中的组件参数计算程序，用于对单一组件的共振、输运及燃耗分析，生成供堆芯分析程序</a:t>
            </a:r>
            <a:r>
              <a:rPr lang="en-US" altLang="zh-CN" sz="1400" dirty="0" smtClean="0">
                <a:solidFill>
                  <a:prstClr val="black"/>
                </a:solidFill>
                <a:latin typeface="微软雅黑" panose="020B0503020204020204" pitchFamily="34" charset="-122"/>
                <a:ea typeface="微软雅黑" panose="020B0503020204020204" pitchFamily="34" charset="-122"/>
              </a:rPr>
              <a:t>cosCORE</a:t>
            </a:r>
            <a:r>
              <a:rPr lang="zh-CN" altLang="en-US" sz="1400" dirty="0" smtClean="0">
                <a:solidFill>
                  <a:prstClr val="black"/>
                </a:solidFill>
                <a:latin typeface="微软雅黑" panose="020B0503020204020204" pitchFamily="34" charset="-122"/>
                <a:ea typeface="微软雅黑" panose="020B0503020204020204" pitchFamily="34" charset="-122"/>
              </a:rPr>
              <a:t>使用的</a:t>
            </a:r>
            <a:r>
              <a:rPr lang="zh-CN" altLang="en-US" sz="1400" b="1" dirty="0" smtClean="0">
                <a:solidFill>
                  <a:prstClr val="black"/>
                </a:solidFill>
                <a:latin typeface="微软雅黑" panose="020B0503020204020204" pitchFamily="34" charset="-122"/>
                <a:ea typeface="微软雅黑" panose="020B0503020204020204" pitchFamily="34" charset="-122"/>
              </a:rPr>
              <a:t>少群截面</a:t>
            </a:r>
            <a:r>
              <a:rPr lang="zh-CN" altLang="en-US" sz="1400" dirty="0" smtClean="0">
                <a:solidFill>
                  <a:prstClr val="black"/>
                </a:solidFill>
                <a:latin typeface="微软雅黑" panose="020B0503020204020204" pitchFamily="34" charset="-122"/>
                <a:ea typeface="微软雅黑" panose="020B0503020204020204"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endParaRPr>
          </a:p>
          <a:p>
            <a:pPr indent="314325">
              <a:lnSpc>
                <a:spcPts val="1855"/>
              </a:lnSpc>
              <a:spcBef>
                <a:spcPts val="1310"/>
              </a:spcBef>
            </a:pPr>
            <a:r>
              <a:rPr lang="en-US" altLang="zh-CN" sz="1600" b="1" dirty="0" smtClean="0">
                <a:solidFill>
                  <a:srgbClr val="00B0F0"/>
                </a:solidFill>
                <a:latin typeface="微软雅黑" panose="020B0503020204020204" pitchFamily="34" charset="-122"/>
                <a:ea typeface="微软雅黑" panose="020B0503020204020204" pitchFamily="34" charset="-122"/>
              </a:rPr>
              <a:t>cosCORE  </a:t>
            </a:r>
            <a:r>
              <a:rPr lang="en-US" altLang="zh-CN" sz="1400" dirty="0" err="1" smtClean="0">
                <a:solidFill>
                  <a:prstClr val="black"/>
                </a:solidFill>
                <a:latin typeface="微软雅黑" panose="020B0503020204020204" pitchFamily="34" charset="-122"/>
                <a:ea typeface="微软雅黑" panose="020B0503020204020204" pitchFamily="34" charset="-122"/>
              </a:rPr>
              <a:t>cosCORE</a:t>
            </a:r>
            <a:r>
              <a:rPr lang="zh-CN" altLang="en-US" sz="1400" dirty="0" smtClean="0">
                <a:solidFill>
                  <a:prstClr val="black"/>
                </a:solidFill>
                <a:latin typeface="微软雅黑" panose="020B0503020204020204" pitchFamily="34" charset="-122"/>
                <a:ea typeface="微软雅黑" panose="020B0503020204020204" pitchFamily="34" charset="-122"/>
              </a:rPr>
              <a:t>是</a:t>
            </a:r>
            <a:r>
              <a:rPr lang="en-US" altLang="zh-CN" sz="1400" dirty="0" err="1" smtClean="0">
                <a:solidFill>
                  <a:prstClr val="black"/>
                </a:solidFill>
                <a:latin typeface="微软雅黑" panose="020B0503020204020204" pitchFamily="34" charset="-122"/>
                <a:ea typeface="微软雅黑" panose="020B0503020204020204" pitchFamily="34" charset="-122"/>
              </a:rPr>
              <a:t>cosNU</a:t>
            </a:r>
            <a:r>
              <a:rPr lang="zh-CN" altLang="en-US" sz="1400" dirty="0" smtClean="0">
                <a:solidFill>
                  <a:prstClr val="black"/>
                </a:solidFill>
                <a:latin typeface="微软雅黑" panose="020B0503020204020204" pitchFamily="34" charset="-122"/>
                <a:ea typeface="微软雅黑" panose="020B0503020204020204" pitchFamily="34" charset="-122"/>
              </a:rPr>
              <a:t>系统中的堆芯物理分析程序，采用三维扩散分析方法，完成对反应堆</a:t>
            </a:r>
            <a:r>
              <a:rPr lang="zh-CN" altLang="en-US" sz="1400" b="1" dirty="0" smtClean="0">
                <a:solidFill>
                  <a:prstClr val="black"/>
                </a:solidFill>
                <a:latin typeface="微软雅黑" panose="020B0503020204020204" pitchFamily="34" charset="-122"/>
                <a:ea typeface="微软雅黑" panose="020B0503020204020204" pitchFamily="34" charset="-122"/>
              </a:rPr>
              <a:t>关键参数</a:t>
            </a:r>
            <a:r>
              <a:rPr lang="zh-CN" altLang="en-US" sz="1400" dirty="0" smtClean="0">
                <a:solidFill>
                  <a:prstClr val="black"/>
                </a:solidFill>
                <a:latin typeface="微软雅黑" panose="020B0503020204020204" pitchFamily="34" charset="-122"/>
                <a:ea typeface="微软雅黑" panose="020B0503020204020204" pitchFamily="34" charset="-122"/>
              </a:rPr>
              <a:t>的计算及分析功能。</a:t>
            </a:r>
            <a:endParaRPr lang="en-US" altLang="zh-CN" sz="1400" dirty="0" smtClean="0">
              <a:solidFill>
                <a:prstClr val="black"/>
              </a:solidFill>
              <a:latin typeface="微软雅黑" panose="020B0503020204020204" pitchFamily="34" charset="-122"/>
              <a:ea typeface="微软雅黑" panose="020B0503020204020204" pitchFamily="34" charset="-122"/>
            </a:endParaRPr>
          </a:p>
          <a:p>
            <a:pPr indent="314325">
              <a:lnSpc>
                <a:spcPts val="1855"/>
              </a:lnSpc>
              <a:spcBef>
                <a:spcPts val="1310"/>
              </a:spcBef>
            </a:pPr>
            <a:r>
              <a:rPr lang="en-US" altLang="zh-CN" sz="1600" b="1" dirty="0" smtClean="0">
                <a:solidFill>
                  <a:srgbClr val="00B0F0"/>
                </a:solidFill>
                <a:latin typeface="微软雅黑" panose="020B0503020204020204" pitchFamily="34" charset="-122"/>
                <a:ea typeface="微软雅黑" panose="020B0503020204020204" pitchFamily="34" charset="-122"/>
              </a:rPr>
              <a:t>cosKIND  </a:t>
            </a:r>
            <a:r>
              <a:rPr lang="en-US" altLang="zh-CN" sz="1400" dirty="0" err="1" smtClean="0">
                <a:solidFill>
                  <a:prstClr val="black"/>
                </a:solidFill>
                <a:latin typeface="微软雅黑" panose="020B0503020204020204" pitchFamily="34" charset="-122"/>
                <a:ea typeface="微软雅黑" panose="020B0503020204020204" pitchFamily="34" charset="-122"/>
              </a:rPr>
              <a:t>cosKIND</a:t>
            </a:r>
            <a:r>
              <a:rPr lang="zh-CN" altLang="en-US" sz="1400" dirty="0" smtClean="0">
                <a:solidFill>
                  <a:prstClr val="black"/>
                </a:solidFill>
                <a:latin typeface="微软雅黑" panose="020B0503020204020204" pitchFamily="34" charset="-122"/>
                <a:ea typeface="微软雅黑" panose="020B0503020204020204" pitchFamily="34" charset="-122"/>
              </a:rPr>
              <a:t>是</a:t>
            </a:r>
            <a:r>
              <a:rPr lang="en-US" altLang="zh-CN" sz="1400" dirty="0" err="1" smtClean="0">
                <a:solidFill>
                  <a:prstClr val="black"/>
                </a:solidFill>
                <a:latin typeface="微软雅黑" panose="020B0503020204020204" pitchFamily="34" charset="-122"/>
                <a:ea typeface="微软雅黑" panose="020B0503020204020204" pitchFamily="34" charset="-122"/>
              </a:rPr>
              <a:t>cosNU</a:t>
            </a:r>
            <a:r>
              <a:rPr lang="zh-CN" altLang="en-US" sz="1400" dirty="0" smtClean="0">
                <a:solidFill>
                  <a:prstClr val="black"/>
                </a:solidFill>
                <a:latin typeface="微软雅黑" panose="020B0503020204020204" pitchFamily="34" charset="-122"/>
                <a:ea typeface="微软雅黑" panose="020B0503020204020204" pitchFamily="34" charset="-122"/>
              </a:rPr>
              <a:t>系统中的瞬态分析程序，用于反应堆的</a:t>
            </a:r>
            <a:r>
              <a:rPr lang="zh-CN" altLang="en-US" sz="1400" b="1" dirty="0" smtClean="0">
                <a:solidFill>
                  <a:prstClr val="black"/>
                </a:solidFill>
                <a:latin typeface="微软雅黑" panose="020B0503020204020204" pitchFamily="34" charset="-122"/>
                <a:ea typeface="微软雅黑" panose="020B0503020204020204" pitchFamily="34" charset="-122"/>
              </a:rPr>
              <a:t>瞬态分析</a:t>
            </a:r>
            <a:r>
              <a:rPr lang="zh-CN" altLang="en-US" sz="1400" dirty="0" smtClean="0">
                <a:solidFill>
                  <a:prstClr val="black"/>
                </a:solidFill>
                <a:latin typeface="微软雅黑" panose="020B0503020204020204" pitchFamily="34" charset="-122"/>
                <a:ea typeface="微软雅黑" panose="020B0503020204020204" pitchFamily="34" charset="-122"/>
              </a:rPr>
              <a:t>，由于其与</a:t>
            </a:r>
            <a:r>
              <a:rPr lang="en-US" altLang="zh-CN" sz="1400" dirty="0" smtClean="0">
                <a:solidFill>
                  <a:prstClr val="black"/>
                </a:solidFill>
                <a:latin typeface="微软雅黑" panose="020B0503020204020204" pitchFamily="34" charset="-122"/>
                <a:ea typeface="微软雅黑" panose="020B0503020204020204" pitchFamily="34" charset="-122"/>
              </a:rPr>
              <a:t>cosCORE</a:t>
            </a:r>
            <a:r>
              <a:rPr lang="zh-CN" altLang="en-US" sz="1400" dirty="0" smtClean="0">
                <a:solidFill>
                  <a:prstClr val="black"/>
                </a:solidFill>
                <a:latin typeface="微软雅黑" panose="020B0503020204020204" pitchFamily="34" charset="-122"/>
                <a:ea typeface="微软雅黑" panose="020B0503020204020204" pitchFamily="34" charset="-122"/>
              </a:rPr>
              <a:t>有众多类同之处，目前与</a:t>
            </a:r>
            <a:r>
              <a:rPr lang="en-US" altLang="zh-CN" sz="1400" dirty="0" smtClean="0">
                <a:solidFill>
                  <a:prstClr val="black"/>
                </a:solidFill>
                <a:latin typeface="微软雅黑" panose="020B0503020204020204" pitchFamily="34" charset="-122"/>
                <a:ea typeface="微软雅黑" panose="020B0503020204020204" pitchFamily="34" charset="-122"/>
              </a:rPr>
              <a:t>cosCORE</a:t>
            </a:r>
            <a:r>
              <a:rPr lang="zh-CN" altLang="en-US" sz="1400" dirty="0" smtClean="0">
                <a:solidFill>
                  <a:prstClr val="black"/>
                </a:solidFill>
                <a:latin typeface="微软雅黑" panose="020B0503020204020204" pitchFamily="34" charset="-122"/>
                <a:ea typeface="微软雅黑" panose="020B0503020204020204" pitchFamily="34" charset="-122"/>
              </a:rPr>
              <a:t>进行合并，统称</a:t>
            </a:r>
            <a:r>
              <a:rPr lang="en-US" altLang="zh-CN" sz="1400" dirty="0" smtClean="0">
                <a:solidFill>
                  <a:prstClr val="black"/>
                </a:solidFill>
                <a:latin typeface="微软雅黑" panose="020B0503020204020204" pitchFamily="34" charset="-122"/>
                <a:ea typeface="微软雅黑" panose="020B0503020204020204" pitchFamily="34" charset="-122"/>
              </a:rPr>
              <a:t>cosCORE</a:t>
            </a:r>
            <a:r>
              <a:rPr lang="zh-CN" altLang="en-US" sz="1400" dirty="0" smtClean="0">
                <a:solidFill>
                  <a:prstClr val="black"/>
                </a:solidFill>
                <a:latin typeface="微软雅黑" panose="020B0503020204020204" pitchFamily="34" charset="-122"/>
                <a:ea typeface="微软雅黑" panose="020B0503020204020204" pitchFamily="34" charset="-122"/>
              </a:rPr>
              <a:t>。</a:t>
            </a:r>
            <a:endParaRPr lang="zh-CN" altLang="en-US" sz="1400" dirty="0">
              <a:solidFill>
                <a:prstClr val="black"/>
              </a:solidFill>
              <a:latin typeface="AvantGarde Md BT" pitchFamily="34" charset="0"/>
            </a:endParaRPr>
          </a:p>
        </p:txBody>
      </p:sp>
      <p:sp>
        <p:nvSpPr>
          <p:cNvPr id="6" name="矩形 5"/>
          <p:cNvSpPr/>
          <p:nvPr/>
        </p:nvSpPr>
        <p:spPr>
          <a:xfrm>
            <a:off x="7961955" y="5586751"/>
            <a:ext cx="842153" cy="1122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a:solidFill>
                <a:prstClr val="white"/>
              </a:solidFill>
            </a:endParaRPr>
          </a:p>
        </p:txBody>
      </p:sp>
      <p:sp>
        <p:nvSpPr>
          <p:cNvPr id="7" name="矩形 6"/>
          <p:cNvSpPr/>
          <p:nvPr/>
        </p:nvSpPr>
        <p:spPr>
          <a:xfrm>
            <a:off x="7681235" y="6147985"/>
            <a:ext cx="561435" cy="74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sz="3100" dirty="0">
              <a:solidFill>
                <a:prstClr val="white"/>
              </a:solidFill>
              <a:latin typeface="AvantGarde Md BT" pitchFamily="34" charset="0"/>
            </a:endParaRPr>
          </a:p>
        </p:txBody>
      </p:sp>
      <p:grpSp>
        <p:nvGrpSpPr>
          <p:cNvPr id="17" name="组合 16"/>
          <p:cNvGrpSpPr/>
          <p:nvPr/>
        </p:nvGrpSpPr>
        <p:grpSpPr>
          <a:xfrm>
            <a:off x="7260504" y="5511402"/>
            <a:ext cx="818725" cy="740530"/>
            <a:chOff x="6561587" y="5208750"/>
            <a:chExt cx="1401659" cy="1317236"/>
          </a:xfrm>
        </p:grpSpPr>
        <p:sp>
          <p:nvSpPr>
            <p:cNvPr id="10" name="矩形 9"/>
            <p:cNvSpPr/>
            <p:nvPr/>
          </p:nvSpPr>
          <p:spPr>
            <a:xfrm>
              <a:off x="6840046" y="5208750"/>
              <a:ext cx="1123200" cy="1122465"/>
            </a:xfrm>
            <a:prstGeom prst="rect">
              <a:avLst/>
            </a:prstGeom>
            <a:solidFill>
              <a:srgbClr val="0EADE7"/>
            </a:soli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a:solidFill>
                  <a:prstClr val="white"/>
                </a:solidFill>
              </a:endParaRPr>
            </a:p>
          </p:txBody>
        </p:sp>
        <p:sp>
          <p:nvSpPr>
            <p:cNvPr id="11" name="矩形 10"/>
            <p:cNvSpPr/>
            <p:nvPr/>
          </p:nvSpPr>
          <p:spPr>
            <a:xfrm>
              <a:off x="6561587" y="5769986"/>
              <a:ext cx="756864" cy="756000"/>
            </a:xfrm>
            <a:prstGeom prst="rect">
              <a:avLst/>
            </a:prstGeom>
            <a:solidFill>
              <a:srgbClr val="A8CF38"/>
            </a:soli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sz="3100" dirty="0">
                <a:solidFill>
                  <a:prstClr val="white"/>
                </a:solidFill>
                <a:latin typeface="AvantGarde Md BT" pitchFamily="34" charset="0"/>
              </a:endParaRPr>
            </a:p>
          </p:txBody>
        </p:sp>
      </p:grpSp>
      <p:grpSp>
        <p:nvGrpSpPr>
          <p:cNvPr id="4" name="组合 3"/>
          <p:cNvGrpSpPr/>
          <p:nvPr/>
        </p:nvGrpSpPr>
        <p:grpSpPr>
          <a:xfrm>
            <a:off x="0" y="1746782"/>
            <a:ext cx="4281588" cy="3017661"/>
            <a:chOff x="-1725812" y="1851499"/>
            <a:chExt cx="5433043" cy="3502377"/>
          </a:xfrm>
        </p:grpSpPr>
        <p:sp>
          <p:nvSpPr>
            <p:cNvPr id="8" name="矩形 7"/>
            <p:cNvSpPr/>
            <p:nvPr/>
          </p:nvSpPr>
          <p:spPr>
            <a:xfrm>
              <a:off x="-1725812" y="1879897"/>
              <a:ext cx="5433043" cy="3473979"/>
            </a:xfrm>
            <a:prstGeom prst="rect">
              <a:avLst/>
            </a:prstGeom>
            <a:gradFill flip="none" rotWithShape="1">
              <a:gsLst>
                <a:gs pos="48000">
                  <a:srgbClr val="49C1AD"/>
                </a:gs>
                <a:gs pos="0">
                  <a:srgbClr val="00B0F0"/>
                </a:gs>
                <a:gs pos="100000">
                  <a:srgbClr val="A8CF38"/>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sz="4800" dirty="0">
                <a:solidFill>
                  <a:prstClr val="white"/>
                </a:solidFill>
                <a:latin typeface="AvantGarde Md BT" pitchFamily="34" charset="0"/>
                <a:ea typeface="微软雅黑" panose="020B0503020204020204" pitchFamily="34" charset="-122"/>
              </a:endParaRPr>
            </a:p>
          </p:txBody>
        </p:sp>
        <p:sp>
          <p:nvSpPr>
            <p:cNvPr id="12" name="矩形 11"/>
            <p:cNvSpPr/>
            <p:nvPr/>
          </p:nvSpPr>
          <p:spPr>
            <a:xfrm>
              <a:off x="-1585314" y="2559626"/>
              <a:ext cx="2577213" cy="2677858"/>
            </a:xfrm>
            <a:prstGeom prst="rect">
              <a:avLst/>
            </a:prstGeom>
            <a:solidFill>
              <a:srgbClr val="0EAD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r>
                <a:rPr lang="en-US" altLang="zh-CN" sz="2800" b="1" dirty="0" smtClean="0">
                  <a:solidFill>
                    <a:prstClr val="white"/>
                  </a:solidFill>
                </a:rPr>
                <a:t>cosLATC</a:t>
              </a:r>
              <a:endParaRPr lang="zh-CN" altLang="en-US" sz="2800" b="1" dirty="0">
                <a:solidFill>
                  <a:prstClr val="white"/>
                </a:solidFill>
              </a:endParaRPr>
            </a:p>
          </p:txBody>
        </p:sp>
        <p:sp>
          <p:nvSpPr>
            <p:cNvPr id="13" name="矩形 12"/>
            <p:cNvSpPr/>
            <p:nvPr/>
          </p:nvSpPr>
          <p:spPr>
            <a:xfrm>
              <a:off x="991898" y="2559627"/>
              <a:ext cx="2576085" cy="1391972"/>
            </a:xfrm>
            <a:prstGeom prst="rect">
              <a:avLst/>
            </a:prstGeom>
            <a:solidFill>
              <a:srgbClr val="A8CF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r>
                <a:rPr lang="en-US" altLang="zh-CN" sz="2800" b="1" dirty="0" smtClean="0">
                  <a:solidFill>
                    <a:prstClr val="white"/>
                  </a:solidFill>
                </a:rPr>
                <a:t>cosCORE</a:t>
              </a:r>
              <a:endParaRPr lang="zh-CN" altLang="en-US" sz="2800" b="1" dirty="0">
                <a:solidFill>
                  <a:prstClr val="white"/>
                </a:solidFill>
              </a:endParaRPr>
            </a:p>
          </p:txBody>
        </p:sp>
        <p:sp>
          <p:nvSpPr>
            <p:cNvPr id="14" name="矩形 13"/>
            <p:cNvSpPr/>
            <p:nvPr/>
          </p:nvSpPr>
          <p:spPr>
            <a:xfrm>
              <a:off x="991898" y="3951599"/>
              <a:ext cx="2576085" cy="1285884"/>
            </a:xfrm>
            <a:prstGeom prst="rect">
              <a:avLst/>
            </a:prstGeom>
            <a:solidFill>
              <a:srgbClr val="A8CF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r>
                <a:rPr lang="en-US" altLang="zh-CN" sz="2800" b="1" dirty="0" smtClean="0">
                  <a:solidFill>
                    <a:prstClr val="white"/>
                  </a:solidFill>
                </a:rPr>
                <a:t>cosKIND</a:t>
              </a:r>
              <a:endParaRPr lang="zh-CN" altLang="en-US" sz="2800" b="1" dirty="0">
                <a:solidFill>
                  <a:prstClr val="white"/>
                </a:solidFill>
              </a:endParaRPr>
            </a:p>
          </p:txBody>
        </p:sp>
        <p:sp>
          <p:nvSpPr>
            <p:cNvPr id="15" name="矩形 14"/>
            <p:cNvSpPr/>
            <p:nvPr/>
          </p:nvSpPr>
          <p:spPr>
            <a:xfrm>
              <a:off x="990770" y="2551867"/>
              <a:ext cx="2577213" cy="2677858"/>
            </a:xfrm>
            <a:prstGeom prst="rect">
              <a:avLst/>
            </a:prstGeom>
            <a:solidFill>
              <a:srgbClr val="A8CF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r>
                <a:rPr lang="en-US" altLang="zh-CN" sz="2800" b="1" dirty="0" smtClean="0">
                  <a:solidFill>
                    <a:prstClr val="white"/>
                  </a:solidFill>
                </a:rPr>
                <a:t>cosCORE</a:t>
              </a:r>
              <a:endParaRPr lang="zh-CN" altLang="en-US" sz="2800" b="1" dirty="0">
                <a:solidFill>
                  <a:prstClr val="white"/>
                </a:solidFill>
              </a:endParaRPr>
            </a:p>
          </p:txBody>
        </p:sp>
        <p:sp>
          <p:nvSpPr>
            <p:cNvPr id="16" name="矩形 15"/>
            <p:cNvSpPr/>
            <p:nvPr/>
          </p:nvSpPr>
          <p:spPr>
            <a:xfrm>
              <a:off x="82219" y="1851499"/>
              <a:ext cx="1817048" cy="759909"/>
            </a:xfrm>
            <a:prstGeom prst="rect">
              <a:avLst/>
            </a:prstGeom>
          </p:spPr>
          <p:txBody>
            <a:bodyPr wrap="none" lIns="99768" tIns="49884" rIns="99768" bIns="49884">
              <a:spAutoFit/>
            </a:bodyPr>
            <a:lstStyle/>
            <a:p>
              <a:pPr algn="ctr"/>
              <a:r>
                <a:rPr lang="en-US" altLang="zh-CN" sz="3600" b="1" dirty="0" err="1" smtClean="0">
                  <a:solidFill>
                    <a:prstClr val="white"/>
                  </a:solidFill>
                </a:rPr>
                <a:t>cosNU</a:t>
              </a:r>
              <a:endParaRPr lang="zh-CN" altLang="en-US" sz="3600" b="1" dirty="0">
                <a:solidFill>
                  <a:prstClr val="white"/>
                </a:solidFill>
              </a:endParaRPr>
            </a:p>
          </p:txBody>
        </p:sp>
      </p:grpSp>
    </p:spTree>
    <p:extLst>
      <p:ext uri="{BB962C8B-B14F-4D97-AF65-F5344CB8AC3E}">
        <p14:creationId xmlns:p14="http://schemas.microsoft.com/office/powerpoint/2010/main" val="3469666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3500462" cy="523220"/>
          </a:xfrm>
          <a:prstGeom prst="rect">
            <a:avLst/>
          </a:prstGeom>
          <a:noFill/>
        </p:spPr>
        <p:txBody>
          <a:bodyPr wrap="square" rtlCol="0">
            <a:spAutoFit/>
          </a:bodyPr>
          <a:lstStyle/>
          <a:p>
            <a:r>
              <a:rPr lang="zh-CN" altLang="en-US" sz="2800" b="1" dirty="0" smtClean="0">
                <a:solidFill>
                  <a:srgbClr val="0A2D88"/>
                </a:solidFill>
                <a:ea typeface="微软雅黑" panose="020B0503020204020204" pitchFamily="34" charset="-122"/>
              </a:rPr>
              <a:t>核设计系统 </a:t>
            </a:r>
            <a:r>
              <a:rPr lang="en-US" altLang="zh-CN" sz="2800" b="1" dirty="0" err="1" smtClean="0">
                <a:solidFill>
                  <a:srgbClr val="0A2D88"/>
                </a:solidFill>
                <a:ea typeface="微软雅黑" panose="020B0503020204020204" pitchFamily="34" charset="-122"/>
              </a:rPr>
              <a:t>cosNU</a:t>
            </a:r>
            <a:endParaRPr lang="zh-CN" altLang="en-US" sz="2800" b="1" dirty="0">
              <a:solidFill>
                <a:srgbClr val="0A2D88"/>
              </a:solidFill>
              <a:ea typeface="微软雅黑" panose="020B0503020204020204" pitchFamily="34" charset="-122"/>
            </a:endParaRPr>
          </a:p>
        </p:txBody>
      </p:sp>
      <p:sp>
        <p:nvSpPr>
          <p:cNvPr id="6" name="矩形 5"/>
          <p:cNvSpPr/>
          <p:nvPr/>
        </p:nvSpPr>
        <p:spPr>
          <a:xfrm>
            <a:off x="7961955" y="5586751"/>
            <a:ext cx="842153" cy="1122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a:solidFill>
                <a:prstClr val="white"/>
              </a:solidFill>
            </a:endParaRPr>
          </a:p>
        </p:txBody>
      </p:sp>
      <p:sp>
        <p:nvSpPr>
          <p:cNvPr id="7" name="矩形 6"/>
          <p:cNvSpPr/>
          <p:nvPr/>
        </p:nvSpPr>
        <p:spPr>
          <a:xfrm>
            <a:off x="7681235" y="6147985"/>
            <a:ext cx="561435" cy="74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768" tIns="49884" rIns="99768" bIns="49884" rtlCol="0" anchor="ctr"/>
          <a:lstStyle/>
          <a:p>
            <a:pPr algn="ctr"/>
            <a:endParaRPr lang="zh-CN" altLang="en-US" sz="3100" dirty="0">
              <a:solidFill>
                <a:prstClr val="white"/>
              </a:solidFill>
              <a:latin typeface="AvantGarde Md BT" pitchFamily="34" charset="0"/>
            </a:endParaRPr>
          </a:p>
        </p:txBody>
      </p:sp>
      <p:sp>
        <p:nvSpPr>
          <p:cNvPr id="58" name="Freeform 932"/>
          <p:cNvSpPr>
            <a:spLocks noEditPoints="1"/>
          </p:cNvSpPr>
          <p:nvPr/>
        </p:nvSpPr>
        <p:spPr bwMode="auto">
          <a:xfrm>
            <a:off x="886501" y="5288201"/>
            <a:ext cx="828000" cy="784800"/>
          </a:xfrm>
          <a:custGeom>
            <a:avLst/>
            <a:gdLst>
              <a:gd name="T0" fmla="*/ 539 w 923"/>
              <a:gd name="T1" fmla="*/ 243 h 794"/>
              <a:gd name="T2" fmla="*/ 500 w 923"/>
              <a:gd name="T3" fmla="*/ 202 h 794"/>
              <a:gd name="T4" fmla="*/ 520 w 923"/>
              <a:gd name="T5" fmla="*/ 142 h 794"/>
              <a:gd name="T6" fmla="*/ 660 w 923"/>
              <a:gd name="T7" fmla="*/ 0 h 794"/>
              <a:gd name="T8" fmla="*/ 800 w 923"/>
              <a:gd name="T9" fmla="*/ 142 h 794"/>
              <a:gd name="T10" fmla="*/ 819 w 923"/>
              <a:gd name="T11" fmla="*/ 202 h 794"/>
              <a:gd name="T12" fmla="*/ 782 w 923"/>
              <a:gd name="T13" fmla="*/ 243 h 794"/>
              <a:gd name="T14" fmla="*/ 663 w 923"/>
              <a:gd name="T15" fmla="*/ 367 h 794"/>
              <a:gd name="T16" fmla="*/ 539 w 923"/>
              <a:gd name="T17" fmla="*/ 243 h 794"/>
              <a:gd name="T18" fmla="*/ 143 w 923"/>
              <a:gd name="T19" fmla="*/ 243 h 794"/>
              <a:gd name="T20" fmla="*/ 267 w 923"/>
              <a:gd name="T21" fmla="*/ 367 h 794"/>
              <a:gd name="T22" fmla="*/ 387 w 923"/>
              <a:gd name="T23" fmla="*/ 243 h 794"/>
              <a:gd name="T24" fmla="*/ 423 w 923"/>
              <a:gd name="T25" fmla="*/ 202 h 794"/>
              <a:gd name="T26" fmla="*/ 404 w 923"/>
              <a:gd name="T27" fmla="*/ 142 h 794"/>
              <a:gd name="T28" fmla="*/ 264 w 923"/>
              <a:gd name="T29" fmla="*/ 0 h 794"/>
              <a:gd name="T30" fmla="*/ 124 w 923"/>
              <a:gd name="T31" fmla="*/ 142 h 794"/>
              <a:gd name="T32" fmla="*/ 104 w 923"/>
              <a:gd name="T33" fmla="*/ 202 h 794"/>
              <a:gd name="T34" fmla="*/ 143 w 923"/>
              <a:gd name="T35" fmla="*/ 243 h 794"/>
              <a:gd name="T36" fmla="*/ 921 w 923"/>
              <a:gd name="T37" fmla="*/ 475 h 794"/>
              <a:gd name="T38" fmla="*/ 803 w 923"/>
              <a:gd name="T39" fmla="*/ 350 h 794"/>
              <a:gd name="T40" fmla="*/ 690 w 923"/>
              <a:gd name="T41" fmla="*/ 541 h 794"/>
              <a:gd name="T42" fmla="*/ 676 w 923"/>
              <a:gd name="T43" fmla="*/ 455 h 794"/>
              <a:gd name="T44" fmla="*/ 692 w 923"/>
              <a:gd name="T45" fmla="*/ 427 h 794"/>
              <a:gd name="T46" fmla="*/ 659 w 923"/>
              <a:gd name="T47" fmla="*/ 395 h 794"/>
              <a:gd name="T48" fmla="*/ 627 w 923"/>
              <a:gd name="T49" fmla="*/ 427 h 794"/>
              <a:gd name="T50" fmla="*/ 642 w 923"/>
              <a:gd name="T51" fmla="*/ 455 h 794"/>
              <a:gd name="T52" fmla="*/ 628 w 923"/>
              <a:gd name="T53" fmla="*/ 539 h 794"/>
              <a:gd name="T54" fmla="*/ 516 w 923"/>
              <a:gd name="T55" fmla="*/ 350 h 794"/>
              <a:gd name="T56" fmla="*/ 486 w 923"/>
              <a:gd name="T57" fmla="*/ 365 h 794"/>
              <a:gd name="T58" fmla="*/ 553 w 923"/>
              <a:gd name="T59" fmla="*/ 470 h 794"/>
              <a:gd name="T60" fmla="*/ 553 w 923"/>
              <a:gd name="T61" fmla="*/ 473 h 794"/>
              <a:gd name="T62" fmla="*/ 555 w 923"/>
              <a:gd name="T63" fmla="*/ 780 h 794"/>
              <a:gd name="T64" fmla="*/ 660 w 923"/>
              <a:gd name="T65" fmla="*/ 794 h 794"/>
              <a:gd name="T66" fmla="*/ 922 w 923"/>
              <a:gd name="T67" fmla="*/ 752 h 794"/>
              <a:gd name="T68" fmla="*/ 923 w 923"/>
              <a:gd name="T69" fmla="*/ 752 h 794"/>
              <a:gd name="T70" fmla="*/ 923 w 923"/>
              <a:gd name="T71" fmla="*/ 475 h 794"/>
              <a:gd name="T72" fmla="*/ 921 w 923"/>
              <a:gd name="T73" fmla="*/ 475 h 794"/>
              <a:gd name="T74" fmla="*/ 407 w 923"/>
              <a:gd name="T75" fmla="*/ 350 h 794"/>
              <a:gd name="T76" fmla="*/ 294 w 923"/>
              <a:gd name="T77" fmla="*/ 541 h 794"/>
              <a:gd name="T78" fmla="*/ 280 w 923"/>
              <a:gd name="T79" fmla="*/ 455 h 794"/>
              <a:gd name="T80" fmla="*/ 296 w 923"/>
              <a:gd name="T81" fmla="*/ 427 h 794"/>
              <a:gd name="T82" fmla="*/ 263 w 923"/>
              <a:gd name="T83" fmla="*/ 395 h 794"/>
              <a:gd name="T84" fmla="*/ 231 w 923"/>
              <a:gd name="T85" fmla="*/ 427 h 794"/>
              <a:gd name="T86" fmla="*/ 246 w 923"/>
              <a:gd name="T87" fmla="*/ 455 h 794"/>
              <a:gd name="T88" fmla="*/ 233 w 923"/>
              <a:gd name="T89" fmla="*/ 539 h 794"/>
              <a:gd name="T90" fmla="*/ 120 w 923"/>
              <a:gd name="T91" fmla="*/ 350 h 794"/>
              <a:gd name="T92" fmla="*/ 2 w 923"/>
              <a:gd name="T93" fmla="*/ 475 h 794"/>
              <a:gd name="T94" fmla="*/ 0 w 923"/>
              <a:gd name="T95" fmla="*/ 475 h 794"/>
              <a:gd name="T96" fmla="*/ 0 w 923"/>
              <a:gd name="T97" fmla="*/ 752 h 794"/>
              <a:gd name="T98" fmla="*/ 2 w 923"/>
              <a:gd name="T99" fmla="*/ 752 h 794"/>
              <a:gd name="T100" fmla="*/ 264 w 923"/>
              <a:gd name="T101" fmla="*/ 794 h 794"/>
              <a:gd name="T102" fmla="*/ 526 w 923"/>
              <a:gd name="T103" fmla="*/ 752 h 794"/>
              <a:gd name="T104" fmla="*/ 527 w 923"/>
              <a:gd name="T105" fmla="*/ 752 h 794"/>
              <a:gd name="T106" fmla="*/ 525 w 923"/>
              <a:gd name="T107" fmla="*/ 475 h 794"/>
              <a:gd name="T108" fmla="*/ 407 w 923"/>
              <a:gd name="T109" fmla="*/ 35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3" h="794">
                <a:moveTo>
                  <a:pt x="539" y="243"/>
                </a:moveTo>
                <a:cubicBezTo>
                  <a:pt x="523" y="242"/>
                  <a:pt x="506" y="226"/>
                  <a:pt x="500" y="202"/>
                </a:cubicBezTo>
                <a:cubicBezTo>
                  <a:pt x="493" y="175"/>
                  <a:pt x="502" y="148"/>
                  <a:pt x="520" y="142"/>
                </a:cubicBezTo>
                <a:cubicBezTo>
                  <a:pt x="524" y="63"/>
                  <a:pt x="585" y="0"/>
                  <a:pt x="660" y="0"/>
                </a:cubicBezTo>
                <a:cubicBezTo>
                  <a:pt x="734" y="0"/>
                  <a:pt x="795" y="63"/>
                  <a:pt x="800" y="142"/>
                </a:cubicBezTo>
                <a:cubicBezTo>
                  <a:pt x="818" y="148"/>
                  <a:pt x="826" y="175"/>
                  <a:pt x="819" y="202"/>
                </a:cubicBezTo>
                <a:cubicBezTo>
                  <a:pt x="813" y="225"/>
                  <a:pt x="798" y="241"/>
                  <a:pt x="782" y="243"/>
                </a:cubicBezTo>
                <a:cubicBezTo>
                  <a:pt x="759" y="307"/>
                  <a:pt x="715" y="367"/>
                  <a:pt x="663" y="367"/>
                </a:cubicBezTo>
                <a:cubicBezTo>
                  <a:pt x="611" y="367"/>
                  <a:pt x="564" y="307"/>
                  <a:pt x="539" y="243"/>
                </a:cubicBezTo>
                <a:moveTo>
                  <a:pt x="143" y="243"/>
                </a:moveTo>
                <a:cubicBezTo>
                  <a:pt x="168" y="307"/>
                  <a:pt x="215" y="367"/>
                  <a:pt x="267" y="367"/>
                </a:cubicBezTo>
                <a:cubicBezTo>
                  <a:pt x="320" y="367"/>
                  <a:pt x="364" y="307"/>
                  <a:pt x="387" y="243"/>
                </a:cubicBezTo>
                <a:cubicBezTo>
                  <a:pt x="402" y="241"/>
                  <a:pt x="417" y="225"/>
                  <a:pt x="423" y="202"/>
                </a:cubicBezTo>
                <a:cubicBezTo>
                  <a:pt x="430" y="175"/>
                  <a:pt x="422" y="148"/>
                  <a:pt x="404" y="142"/>
                </a:cubicBezTo>
                <a:cubicBezTo>
                  <a:pt x="399" y="63"/>
                  <a:pt x="338" y="0"/>
                  <a:pt x="264" y="0"/>
                </a:cubicBezTo>
                <a:cubicBezTo>
                  <a:pt x="189" y="0"/>
                  <a:pt x="128" y="63"/>
                  <a:pt x="124" y="142"/>
                </a:cubicBezTo>
                <a:cubicBezTo>
                  <a:pt x="106" y="148"/>
                  <a:pt x="97" y="175"/>
                  <a:pt x="104" y="202"/>
                </a:cubicBezTo>
                <a:cubicBezTo>
                  <a:pt x="110" y="226"/>
                  <a:pt x="127" y="242"/>
                  <a:pt x="143" y="243"/>
                </a:cubicBezTo>
                <a:moveTo>
                  <a:pt x="921" y="475"/>
                </a:moveTo>
                <a:cubicBezTo>
                  <a:pt x="911" y="423"/>
                  <a:pt x="867" y="378"/>
                  <a:pt x="803" y="350"/>
                </a:cubicBezTo>
                <a:cubicBezTo>
                  <a:pt x="690" y="541"/>
                  <a:pt x="690" y="541"/>
                  <a:pt x="690" y="541"/>
                </a:cubicBezTo>
                <a:cubicBezTo>
                  <a:pt x="676" y="455"/>
                  <a:pt x="676" y="455"/>
                  <a:pt x="676" y="455"/>
                </a:cubicBezTo>
                <a:cubicBezTo>
                  <a:pt x="685" y="449"/>
                  <a:pt x="692" y="439"/>
                  <a:pt x="692" y="427"/>
                </a:cubicBezTo>
                <a:cubicBezTo>
                  <a:pt x="692" y="410"/>
                  <a:pt x="677" y="395"/>
                  <a:pt x="659" y="395"/>
                </a:cubicBezTo>
                <a:cubicBezTo>
                  <a:pt x="641" y="395"/>
                  <a:pt x="627" y="410"/>
                  <a:pt x="627" y="427"/>
                </a:cubicBezTo>
                <a:cubicBezTo>
                  <a:pt x="627" y="439"/>
                  <a:pt x="633" y="449"/>
                  <a:pt x="642" y="455"/>
                </a:cubicBezTo>
                <a:cubicBezTo>
                  <a:pt x="628" y="539"/>
                  <a:pt x="628" y="539"/>
                  <a:pt x="628" y="539"/>
                </a:cubicBezTo>
                <a:cubicBezTo>
                  <a:pt x="516" y="350"/>
                  <a:pt x="516" y="350"/>
                  <a:pt x="516" y="350"/>
                </a:cubicBezTo>
                <a:cubicBezTo>
                  <a:pt x="506" y="355"/>
                  <a:pt x="496" y="360"/>
                  <a:pt x="486" y="365"/>
                </a:cubicBezTo>
                <a:cubicBezTo>
                  <a:pt x="522" y="395"/>
                  <a:pt x="545" y="431"/>
                  <a:pt x="553" y="470"/>
                </a:cubicBezTo>
                <a:cubicBezTo>
                  <a:pt x="553" y="473"/>
                  <a:pt x="553" y="473"/>
                  <a:pt x="553" y="473"/>
                </a:cubicBezTo>
                <a:cubicBezTo>
                  <a:pt x="555" y="780"/>
                  <a:pt x="555" y="780"/>
                  <a:pt x="555" y="780"/>
                </a:cubicBezTo>
                <a:cubicBezTo>
                  <a:pt x="555" y="780"/>
                  <a:pt x="611" y="794"/>
                  <a:pt x="660" y="794"/>
                </a:cubicBezTo>
                <a:cubicBezTo>
                  <a:pt x="797" y="794"/>
                  <a:pt x="910" y="776"/>
                  <a:pt x="922" y="752"/>
                </a:cubicBezTo>
                <a:cubicBezTo>
                  <a:pt x="923" y="752"/>
                  <a:pt x="923" y="752"/>
                  <a:pt x="923" y="752"/>
                </a:cubicBezTo>
                <a:cubicBezTo>
                  <a:pt x="923" y="475"/>
                  <a:pt x="923" y="475"/>
                  <a:pt x="923" y="475"/>
                </a:cubicBezTo>
                <a:lnTo>
                  <a:pt x="921" y="475"/>
                </a:lnTo>
                <a:close/>
                <a:moveTo>
                  <a:pt x="407" y="350"/>
                </a:moveTo>
                <a:cubicBezTo>
                  <a:pt x="294" y="541"/>
                  <a:pt x="294" y="541"/>
                  <a:pt x="294" y="541"/>
                </a:cubicBezTo>
                <a:cubicBezTo>
                  <a:pt x="280" y="455"/>
                  <a:pt x="280" y="455"/>
                  <a:pt x="280" y="455"/>
                </a:cubicBezTo>
                <a:cubicBezTo>
                  <a:pt x="290" y="449"/>
                  <a:pt x="296" y="439"/>
                  <a:pt x="296" y="427"/>
                </a:cubicBezTo>
                <a:cubicBezTo>
                  <a:pt x="296" y="410"/>
                  <a:pt x="281" y="395"/>
                  <a:pt x="263" y="395"/>
                </a:cubicBezTo>
                <a:cubicBezTo>
                  <a:pt x="245" y="395"/>
                  <a:pt x="231" y="410"/>
                  <a:pt x="231" y="427"/>
                </a:cubicBezTo>
                <a:cubicBezTo>
                  <a:pt x="231" y="439"/>
                  <a:pt x="237" y="449"/>
                  <a:pt x="246" y="455"/>
                </a:cubicBezTo>
                <a:cubicBezTo>
                  <a:pt x="233" y="539"/>
                  <a:pt x="233" y="539"/>
                  <a:pt x="233" y="539"/>
                </a:cubicBezTo>
                <a:cubicBezTo>
                  <a:pt x="120" y="350"/>
                  <a:pt x="120" y="350"/>
                  <a:pt x="120" y="350"/>
                </a:cubicBezTo>
                <a:cubicBezTo>
                  <a:pt x="57" y="378"/>
                  <a:pt x="12" y="423"/>
                  <a:pt x="2" y="475"/>
                </a:cubicBezTo>
                <a:cubicBezTo>
                  <a:pt x="0" y="475"/>
                  <a:pt x="0" y="475"/>
                  <a:pt x="0" y="475"/>
                </a:cubicBezTo>
                <a:cubicBezTo>
                  <a:pt x="0" y="752"/>
                  <a:pt x="0" y="752"/>
                  <a:pt x="0" y="752"/>
                </a:cubicBezTo>
                <a:cubicBezTo>
                  <a:pt x="2" y="752"/>
                  <a:pt x="2" y="752"/>
                  <a:pt x="2" y="752"/>
                </a:cubicBezTo>
                <a:cubicBezTo>
                  <a:pt x="14" y="776"/>
                  <a:pt x="127" y="794"/>
                  <a:pt x="264" y="794"/>
                </a:cubicBezTo>
                <a:cubicBezTo>
                  <a:pt x="401" y="794"/>
                  <a:pt x="514" y="776"/>
                  <a:pt x="526" y="752"/>
                </a:cubicBezTo>
                <a:cubicBezTo>
                  <a:pt x="527" y="752"/>
                  <a:pt x="527" y="752"/>
                  <a:pt x="527" y="752"/>
                </a:cubicBezTo>
                <a:cubicBezTo>
                  <a:pt x="525" y="475"/>
                  <a:pt x="525" y="475"/>
                  <a:pt x="525" y="475"/>
                </a:cubicBezTo>
                <a:cubicBezTo>
                  <a:pt x="516" y="423"/>
                  <a:pt x="471" y="378"/>
                  <a:pt x="407" y="350"/>
                </a:cubicBezTo>
              </a:path>
            </a:pathLst>
          </a:custGeom>
          <a:solidFill>
            <a:srgbClr val="22923C"/>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9" name="Freeform 10"/>
          <p:cNvSpPr>
            <a:spLocks noEditPoints="1"/>
          </p:cNvSpPr>
          <p:nvPr/>
        </p:nvSpPr>
        <p:spPr bwMode="auto">
          <a:xfrm>
            <a:off x="886501" y="1451289"/>
            <a:ext cx="784800" cy="784800"/>
          </a:xfrm>
          <a:custGeom>
            <a:avLst/>
            <a:gdLst>
              <a:gd name="T0" fmla="*/ 115 w 154"/>
              <a:gd name="T1" fmla="*/ 23 h 155"/>
              <a:gd name="T2" fmla="*/ 10 w 154"/>
              <a:gd name="T3" fmla="*/ 59 h 155"/>
              <a:gd name="T4" fmla="*/ 15 w 154"/>
              <a:gd name="T5" fmla="*/ 66 h 155"/>
              <a:gd name="T6" fmla="*/ 16 w 154"/>
              <a:gd name="T7" fmla="*/ 79 h 155"/>
              <a:gd name="T8" fmla="*/ 21 w 154"/>
              <a:gd name="T9" fmla="*/ 92 h 155"/>
              <a:gd name="T10" fmla="*/ 27 w 154"/>
              <a:gd name="T11" fmla="*/ 103 h 155"/>
              <a:gd name="T12" fmla="*/ 31 w 154"/>
              <a:gd name="T13" fmla="*/ 111 h 155"/>
              <a:gd name="T14" fmla="*/ 36 w 154"/>
              <a:gd name="T15" fmla="*/ 130 h 155"/>
              <a:gd name="T16" fmla="*/ 43 w 154"/>
              <a:gd name="T17" fmla="*/ 139 h 155"/>
              <a:gd name="T18" fmla="*/ 46 w 154"/>
              <a:gd name="T19" fmla="*/ 135 h 155"/>
              <a:gd name="T20" fmla="*/ 49 w 154"/>
              <a:gd name="T21" fmla="*/ 124 h 155"/>
              <a:gd name="T22" fmla="*/ 55 w 154"/>
              <a:gd name="T23" fmla="*/ 111 h 155"/>
              <a:gd name="T24" fmla="*/ 66 w 154"/>
              <a:gd name="T25" fmla="*/ 97 h 155"/>
              <a:gd name="T26" fmla="*/ 70 w 154"/>
              <a:gd name="T27" fmla="*/ 88 h 155"/>
              <a:gd name="T28" fmla="*/ 60 w 154"/>
              <a:gd name="T29" fmla="*/ 81 h 155"/>
              <a:gd name="T30" fmla="*/ 50 w 154"/>
              <a:gd name="T31" fmla="*/ 78 h 155"/>
              <a:gd name="T32" fmla="*/ 43 w 154"/>
              <a:gd name="T33" fmla="*/ 68 h 155"/>
              <a:gd name="T34" fmla="*/ 33 w 154"/>
              <a:gd name="T35" fmla="*/ 63 h 155"/>
              <a:gd name="T36" fmla="*/ 22 w 154"/>
              <a:gd name="T37" fmla="*/ 65 h 155"/>
              <a:gd name="T38" fmla="*/ 17 w 154"/>
              <a:gd name="T39" fmla="*/ 59 h 155"/>
              <a:gd name="T40" fmla="*/ 15 w 154"/>
              <a:gd name="T41" fmla="*/ 49 h 155"/>
              <a:gd name="T42" fmla="*/ 10 w 154"/>
              <a:gd name="T43" fmla="*/ 49 h 155"/>
              <a:gd name="T44" fmla="*/ 16 w 154"/>
              <a:gd name="T45" fmla="*/ 39 h 155"/>
              <a:gd name="T46" fmla="*/ 24 w 154"/>
              <a:gd name="T47" fmla="*/ 40 h 155"/>
              <a:gd name="T48" fmla="*/ 31 w 154"/>
              <a:gd name="T49" fmla="*/ 33 h 155"/>
              <a:gd name="T50" fmla="*/ 40 w 154"/>
              <a:gd name="T51" fmla="*/ 24 h 155"/>
              <a:gd name="T52" fmla="*/ 43 w 154"/>
              <a:gd name="T53" fmla="*/ 19 h 155"/>
              <a:gd name="T54" fmla="*/ 56 w 154"/>
              <a:gd name="T55" fmla="*/ 15 h 155"/>
              <a:gd name="T56" fmla="*/ 45 w 154"/>
              <a:gd name="T57" fmla="*/ 11 h 155"/>
              <a:gd name="T58" fmla="*/ 42 w 154"/>
              <a:gd name="T59" fmla="*/ 11 h 155"/>
              <a:gd name="T60" fmla="*/ 66 w 154"/>
              <a:gd name="T61" fmla="*/ 2 h 155"/>
              <a:gd name="T62" fmla="*/ 74 w 154"/>
              <a:gd name="T63" fmla="*/ 7 h 155"/>
              <a:gd name="T64" fmla="*/ 109 w 154"/>
              <a:gd name="T65" fmla="*/ 8 h 155"/>
              <a:gd name="T66" fmla="*/ 105 w 154"/>
              <a:gd name="T67" fmla="*/ 15 h 155"/>
              <a:gd name="T68" fmla="*/ 113 w 154"/>
              <a:gd name="T69" fmla="*/ 25 h 155"/>
              <a:gd name="T70" fmla="*/ 119 w 154"/>
              <a:gd name="T71" fmla="*/ 25 h 155"/>
              <a:gd name="T72" fmla="*/ 123 w 154"/>
              <a:gd name="T73" fmla="*/ 22 h 155"/>
              <a:gd name="T74" fmla="*/ 129 w 154"/>
              <a:gd name="T75" fmla="*/ 30 h 155"/>
              <a:gd name="T76" fmla="*/ 135 w 154"/>
              <a:gd name="T77" fmla="*/ 35 h 155"/>
              <a:gd name="T78" fmla="*/ 126 w 154"/>
              <a:gd name="T79" fmla="*/ 36 h 155"/>
              <a:gd name="T80" fmla="*/ 119 w 154"/>
              <a:gd name="T81" fmla="*/ 33 h 155"/>
              <a:gd name="T82" fmla="*/ 107 w 154"/>
              <a:gd name="T83" fmla="*/ 31 h 155"/>
              <a:gd name="T84" fmla="*/ 98 w 154"/>
              <a:gd name="T85" fmla="*/ 39 h 155"/>
              <a:gd name="T86" fmla="*/ 93 w 154"/>
              <a:gd name="T87" fmla="*/ 52 h 155"/>
              <a:gd name="T88" fmla="*/ 98 w 154"/>
              <a:gd name="T89" fmla="*/ 67 h 155"/>
              <a:gd name="T90" fmla="*/ 109 w 154"/>
              <a:gd name="T91" fmla="*/ 71 h 155"/>
              <a:gd name="T92" fmla="*/ 121 w 154"/>
              <a:gd name="T93" fmla="*/ 71 h 155"/>
              <a:gd name="T94" fmla="*/ 126 w 154"/>
              <a:gd name="T95" fmla="*/ 81 h 155"/>
              <a:gd name="T96" fmla="*/ 128 w 154"/>
              <a:gd name="T97" fmla="*/ 94 h 155"/>
              <a:gd name="T98" fmla="*/ 126 w 154"/>
              <a:gd name="T99" fmla="*/ 108 h 155"/>
              <a:gd name="T100" fmla="*/ 134 w 154"/>
              <a:gd name="T101" fmla="*/ 120 h 155"/>
              <a:gd name="T102" fmla="*/ 142 w 154"/>
              <a:gd name="T103" fmla="*/ 109 h 155"/>
              <a:gd name="T104" fmla="*/ 150 w 154"/>
              <a:gd name="T105" fmla="*/ 91 h 155"/>
              <a:gd name="T106" fmla="*/ 152 w 154"/>
              <a:gd name="T107" fmla="*/ 70 h 155"/>
              <a:gd name="T108" fmla="*/ 145 w 154"/>
              <a:gd name="T109" fmla="*/ 52 h 155"/>
              <a:gd name="T110" fmla="*/ 140 w 154"/>
              <a:gd name="T111" fmla="*/ 43 h 155"/>
              <a:gd name="T112" fmla="*/ 147 w 154"/>
              <a:gd name="T113" fmla="*/ 54 h 155"/>
              <a:gd name="T114" fmla="*/ 105 w 154"/>
              <a:gd name="T115" fmla="*/ 13 h 155"/>
              <a:gd name="T116" fmla="*/ 100 w 154"/>
              <a:gd name="T117" fmla="*/ 7 h 155"/>
              <a:gd name="T118" fmla="*/ 102 w 154"/>
              <a:gd name="T119" fmla="*/ 11 h 155"/>
              <a:gd name="T120" fmla="*/ 97 w 154"/>
              <a:gd name="T121" fmla="*/ 6 h 155"/>
              <a:gd name="T122" fmla="*/ 145 w 154"/>
              <a:gd name="T123" fmla="*/ 10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5">
                <a:moveTo>
                  <a:pt x="7" y="44"/>
                </a:moveTo>
                <a:cubicBezTo>
                  <a:pt x="7" y="44"/>
                  <a:pt x="7" y="44"/>
                  <a:pt x="7" y="44"/>
                </a:cubicBezTo>
                <a:cubicBezTo>
                  <a:pt x="7" y="44"/>
                  <a:pt x="7" y="44"/>
                  <a:pt x="7" y="45"/>
                </a:cubicBezTo>
                <a:cubicBezTo>
                  <a:pt x="7" y="45"/>
                  <a:pt x="7" y="45"/>
                  <a:pt x="7" y="45"/>
                </a:cubicBezTo>
                <a:cubicBezTo>
                  <a:pt x="7" y="45"/>
                  <a:pt x="7" y="45"/>
                  <a:pt x="7" y="45"/>
                </a:cubicBezTo>
                <a:cubicBezTo>
                  <a:pt x="7" y="45"/>
                  <a:pt x="7" y="45"/>
                  <a:pt x="7" y="44"/>
                </a:cubicBezTo>
                <a:close/>
                <a:moveTo>
                  <a:pt x="7" y="46"/>
                </a:moveTo>
                <a:cubicBezTo>
                  <a:pt x="7" y="46"/>
                  <a:pt x="7" y="46"/>
                  <a:pt x="7" y="46"/>
                </a:cubicBezTo>
                <a:cubicBezTo>
                  <a:pt x="7" y="46"/>
                  <a:pt x="7" y="46"/>
                  <a:pt x="7" y="45"/>
                </a:cubicBezTo>
                <a:cubicBezTo>
                  <a:pt x="7" y="45"/>
                  <a:pt x="7" y="45"/>
                  <a:pt x="7" y="45"/>
                </a:cubicBezTo>
                <a:cubicBezTo>
                  <a:pt x="7" y="45"/>
                  <a:pt x="6" y="46"/>
                  <a:pt x="6" y="46"/>
                </a:cubicBezTo>
                <a:cubicBezTo>
                  <a:pt x="7" y="46"/>
                  <a:pt x="7" y="46"/>
                  <a:pt x="7" y="46"/>
                </a:cubicBezTo>
                <a:close/>
                <a:moveTo>
                  <a:pt x="117" y="24"/>
                </a:moveTo>
                <a:cubicBezTo>
                  <a:pt x="117" y="24"/>
                  <a:pt x="117" y="24"/>
                  <a:pt x="117" y="24"/>
                </a:cubicBezTo>
                <a:cubicBezTo>
                  <a:pt x="117" y="24"/>
                  <a:pt x="117" y="24"/>
                  <a:pt x="117" y="24"/>
                </a:cubicBezTo>
                <a:cubicBezTo>
                  <a:pt x="117" y="24"/>
                  <a:pt x="117" y="24"/>
                  <a:pt x="117" y="24"/>
                </a:cubicBezTo>
                <a:cubicBezTo>
                  <a:pt x="117" y="24"/>
                  <a:pt x="117" y="23"/>
                  <a:pt x="117" y="23"/>
                </a:cubicBezTo>
                <a:cubicBezTo>
                  <a:pt x="117" y="23"/>
                  <a:pt x="116" y="23"/>
                  <a:pt x="116" y="23"/>
                </a:cubicBezTo>
                <a:cubicBezTo>
                  <a:pt x="116" y="23"/>
                  <a:pt x="116" y="23"/>
                  <a:pt x="116" y="23"/>
                </a:cubicBezTo>
                <a:cubicBezTo>
                  <a:pt x="115" y="23"/>
                  <a:pt x="115" y="23"/>
                  <a:pt x="115" y="22"/>
                </a:cubicBezTo>
                <a:cubicBezTo>
                  <a:pt x="115" y="22"/>
                  <a:pt x="115" y="22"/>
                  <a:pt x="115" y="22"/>
                </a:cubicBezTo>
                <a:cubicBezTo>
                  <a:pt x="114" y="22"/>
                  <a:pt x="114" y="22"/>
                  <a:pt x="114" y="22"/>
                </a:cubicBezTo>
                <a:cubicBezTo>
                  <a:pt x="114" y="22"/>
                  <a:pt x="114" y="22"/>
                  <a:pt x="114" y="22"/>
                </a:cubicBezTo>
                <a:cubicBezTo>
                  <a:pt x="114" y="22"/>
                  <a:pt x="114" y="22"/>
                  <a:pt x="114" y="22"/>
                </a:cubicBezTo>
                <a:cubicBezTo>
                  <a:pt x="114" y="22"/>
                  <a:pt x="114" y="21"/>
                  <a:pt x="114" y="21"/>
                </a:cubicBezTo>
                <a:cubicBezTo>
                  <a:pt x="114" y="21"/>
                  <a:pt x="114" y="21"/>
                  <a:pt x="114" y="21"/>
                </a:cubicBezTo>
                <a:cubicBezTo>
                  <a:pt x="114" y="21"/>
                  <a:pt x="114" y="22"/>
                  <a:pt x="114" y="22"/>
                </a:cubicBezTo>
                <a:cubicBezTo>
                  <a:pt x="114" y="22"/>
                  <a:pt x="114" y="23"/>
                  <a:pt x="115" y="23"/>
                </a:cubicBezTo>
                <a:cubicBezTo>
                  <a:pt x="115" y="23"/>
                  <a:pt x="115" y="23"/>
                  <a:pt x="115" y="23"/>
                </a:cubicBezTo>
                <a:cubicBezTo>
                  <a:pt x="115" y="23"/>
                  <a:pt x="115" y="23"/>
                  <a:pt x="115" y="23"/>
                </a:cubicBezTo>
                <a:cubicBezTo>
                  <a:pt x="115" y="23"/>
                  <a:pt x="115" y="23"/>
                  <a:pt x="115" y="23"/>
                </a:cubicBezTo>
                <a:cubicBezTo>
                  <a:pt x="115" y="23"/>
                  <a:pt x="115" y="23"/>
                  <a:pt x="116" y="23"/>
                </a:cubicBezTo>
                <a:cubicBezTo>
                  <a:pt x="116" y="23"/>
                  <a:pt x="116" y="23"/>
                  <a:pt x="116" y="23"/>
                </a:cubicBezTo>
                <a:cubicBezTo>
                  <a:pt x="116" y="23"/>
                  <a:pt x="116" y="23"/>
                  <a:pt x="116" y="23"/>
                </a:cubicBezTo>
                <a:cubicBezTo>
                  <a:pt x="117" y="23"/>
                  <a:pt x="117" y="23"/>
                  <a:pt x="117" y="23"/>
                </a:cubicBezTo>
                <a:cubicBezTo>
                  <a:pt x="117" y="24"/>
                  <a:pt x="117" y="24"/>
                  <a:pt x="117" y="24"/>
                </a:cubicBezTo>
                <a:cubicBezTo>
                  <a:pt x="117" y="24"/>
                  <a:pt x="117" y="24"/>
                  <a:pt x="117" y="24"/>
                </a:cubicBezTo>
                <a:close/>
                <a:moveTo>
                  <a:pt x="149" y="49"/>
                </a:moveTo>
                <a:cubicBezTo>
                  <a:pt x="152" y="58"/>
                  <a:pt x="154" y="67"/>
                  <a:pt x="154" y="77"/>
                </a:cubicBezTo>
                <a:cubicBezTo>
                  <a:pt x="154" y="120"/>
                  <a:pt x="119" y="155"/>
                  <a:pt x="77" y="155"/>
                </a:cubicBezTo>
                <a:cubicBezTo>
                  <a:pt x="34" y="155"/>
                  <a:pt x="0" y="120"/>
                  <a:pt x="0" y="77"/>
                </a:cubicBezTo>
                <a:cubicBezTo>
                  <a:pt x="0" y="67"/>
                  <a:pt x="2" y="56"/>
                  <a:pt x="6" y="47"/>
                </a:cubicBezTo>
                <a:cubicBezTo>
                  <a:pt x="6" y="55"/>
                  <a:pt x="6" y="55"/>
                  <a:pt x="6" y="55"/>
                </a:cubicBezTo>
                <a:cubicBezTo>
                  <a:pt x="6" y="56"/>
                  <a:pt x="6" y="56"/>
                  <a:pt x="7" y="56"/>
                </a:cubicBezTo>
                <a:cubicBezTo>
                  <a:pt x="7" y="56"/>
                  <a:pt x="7" y="56"/>
                  <a:pt x="7" y="56"/>
                </a:cubicBezTo>
                <a:cubicBezTo>
                  <a:pt x="7" y="56"/>
                  <a:pt x="7" y="56"/>
                  <a:pt x="7" y="56"/>
                </a:cubicBezTo>
                <a:cubicBezTo>
                  <a:pt x="7" y="56"/>
                  <a:pt x="7" y="56"/>
                  <a:pt x="7" y="56"/>
                </a:cubicBezTo>
                <a:cubicBezTo>
                  <a:pt x="8" y="57"/>
                  <a:pt x="8" y="57"/>
                  <a:pt x="8" y="57"/>
                </a:cubicBezTo>
                <a:cubicBezTo>
                  <a:pt x="8" y="57"/>
                  <a:pt x="9" y="57"/>
                  <a:pt x="9" y="57"/>
                </a:cubicBezTo>
                <a:cubicBezTo>
                  <a:pt x="9" y="57"/>
                  <a:pt x="9" y="57"/>
                  <a:pt x="9" y="57"/>
                </a:cubicBezTo>
                <a:cubicBezTo>
                  <a:pt x="9" y="57"/>
                  <a:pt x="9" y="57"/>
                  <a:pt x="9" y="57"/>
                </a:cubicBezTo>
                <a:cubicBezTo>
                  <a:pt x="9" y="57"/>
                  <a:pt x="9" y="57"/>
                  <a:pt x="9" y="57"/>
                </a:cubicBezTo>
                <a:cubicBezTo>
                  <a:pt x="9" y="58"/>
                  <a:pt x="9" y="58"/>
                  <a:pt x="9" y="58"/>
                </a:cubicBezTo>
                <a:cubicBezTo>
                  <a:pt x="9" y="58"/>
                  <a:pt x="9" y="58"/>
                  <a:pt x="9" y="58"/>
                </a:cubicBezTo>
                <a:cubicBezTo>
                  <a:pt x="10" y="58"/>
                  <a:pt x="10" y="59"/>
                  <a:pt x="10" y="59"/>
                </a:cubicBezTo>
                <a:cubicBezTo>
                  <a:pt x="10" y="59"/>
                  <a:pt x="10" y="59"/>
                  <a:pt x="10" y="59"/>
                </a:cubicBezTo>
                <a:cubicBezTo>
                  <a:pt x="11" y="59"/>
                  <a:pt x="11" y="59"/>
                  <a:pt x="11" y="59"/>
                </a:cubicBezTo>
                <a:cubicBezTo>
                  <a:pt x="11" y="59"/>
                  <a:pt x="11" y="59"/>
                  <a:pt x="11" y="59"/>
                </a:cubicBezTo>
                <a:cubicBezTo>
                  <a:pt x="11" y="59"/>
                  <a:pt x="11" y="59"/>
                  <a:pt x="11" y="59"/>
                </a:cubicBezTo>
                <a:cubicBezTo>
                  <a:pt x="11" y="59"/>
                  <a:pt x="12" y="59"/>
                  <a:pt x="12" y="59"/>
                </a:cubicBezTo>
                <a:cubicBezTo>
                  <a:pt x="12" y="59"/>
                  <a:pt x="12" y="59"/>
                  <a:pt x="12" y="60"/>
                </a:cubicBezTo>
                <a:cubicBezTo>
                  <a:pt x="11" y="60"/>
                  <a:pt x="11" y="60"/>
                  <a:pt x="11" y="60"/>
                </a:cubicBezTo>
                <a:cubicBezTo>
                  <a:pt x="12" y="60"/>
                  <a:pt x="12" y="60"/>
                  <a:pt x="12" y="60"/>
                </a:cubicBezTo>
                <a:cubicBezTo>
                  <a:pt x="12" y="60"/>
                  <a:pt x="12" y="60"/>
                  <a:pt x="12" y="60"/>
                </a:cubicBezTo>
                <a:cubicBezTo>
                  <a:pt x="12" y="60"/>
                  <a:pt x="12" y="60"/>
                  <a:pt x="12" y="60"/>
                </a:cubicBezTo>
                <a:cubicBezTo>
                  <a:pt x="12" y="61"/>
                  <a:pt x="12" y="61"/>
                  <a:pt x="12" y="61"/>
                </a:cubicBezTo>
                <a:cubicBezTo>
                  <a:pt x="13" y="61"/>
                  <a:pt x="13" y="61"/>
                  <a:pt x="13" y="61"/>
                </a:cubicBezTo>
                <a:cubicBezTo>
                  <a:pt x="13" y="61"/>
                  <a:pt x="13" y="61"/>
                  <a:pt x="13" y="61"/>
                </a:cubicBezTo>
                <a:cubicBezTo>
                  <a:pt x="13" y="61"/>
                  <a:pt x="13" y="61"/>
                  <a:pt x="13" y="61"/>
                </a:cubicBezTo>
                <a:cubicBezTo>
                  <a:pt x="13" y="61"/>
                  <a:pt x="13" y="62"/>
                  <a:pt x="13" y="62"/>
                </a:cubicBezTo>
                <a:cubicBezTo>
                  <a:pt x="13" y="62"/>
                  <a:pt x="13" y="62"/>
                  <a:pt x="13" y="62"/>
                </a:cubicBezTo>
                <a:cubicBezTo>
                  <a:pt x="14" y="62"/>
                  <a:pt x="14" y="62"/>
                  <a:pt x="14" y="63"/>
                </a:cubicBezTo>
                <a:cubicBezTo>
                  <a:pt x="14" y="63"/>
                  <a:pt x="14" y="63"/>
                  <a:pt x="14" y="63"/>
                </a:cubicBezTo>
                <a:cubicBezTo>
                  <a:pt x="14" y="63"/>
                  <a:pt x="14" y="63"/>
                  <a:pt x="14" y="63"/>
                </a:cubicBezTo>
                <a:cubicBezTo>
                  <a:pt x="14" y="63"/>
                  <a:pt x="14" y="63"/>
                  <a:pt x="14" y="63"/>
                </a:cubicBezTo>
                <a:cubicBezTo>
                  <a:pt x="14" y="63"/>
                  <a:pt x="14" y="64"/>
                  <a:pt x="14" y="64"/>
                </a:cubicBezTo>
                <a:cubicBezTo>
                  <a:pt x="14" y="64"/>
                  <a:pt x="14" y="65"/>
                  <a:pt x="14" y="65"/>
                </a:cubicBezTo>
                <a:cubicBezTo>
                  <a:pt x="14" y="65"/>
                  <a:pt x="14" y="65"/>
                  <a:pt x="14" y="65"/>
                </a:cubicBezTo>
                <a:cubicBezTo>
                  <a:pt x="14" y="65"/>
                  <a:pt x="14" y="65"/>
                  <a:pt x="14" y="65"/>
                </a:cubicBezTo>
                <a:cubicBezTo>
                  <a:pt x="14" y="66"/>
                  <a:pt x="14" y="66"/>
                  <a:pt x="14" y="66"/>
                </a:cubicBezTo>
                <a:cubicBezTo>
                  <a:pt x="14" y="66"/>
                  <a:pt x="14" y="66"/>
                  <a:pt x="15" y="66"/>
                </a:cubicBezTo>
                <a:cubicBezTo>
                  <a:pt x="15" y="66"/>
                  <a:pt x="15" y="66"/>
                  <a:pt x="15" y="66"/>
                </a:cubicBezTo>
                <a:cubicBezTo>
                  <a:pt x="15" y="66"/>
                  <a:pt x="15" y="66"/>
                  <a:pt x="15" y="66"/>
                </a:cubicBezTo>
                <a:cubicBezTo>
                  <a:pt x="15" y="66"/>
                  <a:pt x="15" y="66"/>
                  <a:pt x="15" y="66"/>
                </a:cubicBezTo>
                <a:cubicBezTo>
                  <a:pt x="15" y="67"/>
                  <a:pt x="15" y="67"/>
                  <a:pt x="15" y="67"/>
                </a:cubicBezTo>
                <a:cubicBezTo>
                  <a:pt x="17" y="67"/>
                  <a:pt x="17" y="67"/>
                  <a:pt x="17" y="67"/>
                </a:cubicBezTo>
                <a:cubicBezTo>
                  <a:pt x="17" y="67"/>
                  <a:pt x="17" y="67"/>
                  <a:pt x="17" y="67"/>
                </a:cubicBezTo>
                <a:cubicBezTo>
                  <a:pt x="17" y="67"/>
                  <a:pt x="17" y="67"/>
                  <a:pt x="17" y="67"/>
                </a:cubicBezTo>
                <a:cubicBezTo>
                  <a:pt x="17" y="67"/>
                  <a:pt x="18" y="67"/>
                  <a:pt x="18" y="67"/>
                </a:cubicBezTo>
                <a:cubicBezTo>
                  <a:pt x="18" y="68"/>
                  <a:pt x="18" y="68"/>
                  <a:pt x="18" y="68"/>
                </a:cubicBezTo>
                <a:cubicBezTo>
                  <a:pt x="18" y="68"/>
                  <a:pt x="18" y="68"/>
                  <a:pt x="18" y="68"/>
                </a:cubicBezTo>
                <a:cubicBezTo>
                  <a:pt x="18" y="68"/>
                  <a:pt x="18" y="68"/>
                  <a:pt x="18" y="69"/>
                </a:cubicBezTo>
                <a:cubicBezTo>
                  <a:pt x="19" y="69"/>
                  <a:pt x="18" y="69"/>
                  <a:pt x="18" y="70"/>
                </a:cubicBezTo>
                <a:cubicBezTo>
                  <a:pt x="18" y="70"/>
                  <a:pt x="18" y="70"/>
                  <a:pt x="18" y="70"/>
                </a:cubicBezTo>
                <a:cubicBezTo>
                  <a:pt x="18" y="71"/>
                  <a:pt x="18" y="71"/>
                  <a:pt x="18" y="71"/>
                </a:cubicBezTo>
                <a:cubicBezTo>
                  <a:pt x="19" y="70"/>
                  <a:pt x="19" y="70"/>
                  <a:pt x="19" y="70"/>
                </a:cubicBezTo>
                <a:cubicBezTo>
                  <a:pt x="19" y="70"/>
                  <a:pt x="19" y="71"/>
                  <a:pt x="19" y="71"/>
                </a:cubicBezTo>
                <a:cubicBezTo>
                  <a:pt x="19" y="72"/>
                  <a:pt x="19" y="72"/>
                  <a:pt x="19" y="72"/>
                </a:cubicBezTo>
                <a:cubicBezTo>
                  <a:pt x="18" y="72"/>
                  <a:pt x="18" y="72"/>
                  <a:pt x="18" y="72"/>
                </a:cubicBezTo>
                <a:cubicBezTo>
                  <a:pt x="18" y="75"/>
                  <a:pt x="18" y="75"/>
                  <a:pt x="18" y="75"/>
                </a:cubicBezTo>
                <a:cubicBezTo>
                  <a:pt x="18" y="75"/>
                  <a:pt x="18" y="75"/>
                  <a:pt x="18" y="75"/>
                </a:cubicBezTo>
                <a:cubicBezTo>
                  <a:pt x="18" y="75"/>
                  <a:pt x="18" y="75"/>
                  <a:pt x="18" y="75"/>
                </a:cubicBezTo>
                <a:cubicBezTo>
                  <a:pt x="18" y="75"/>
                  <a:pt x="18" y="75"/>
                  <a:pt x="18" y="75"/>
                </a:cubicBezTo>
                <a:cubicBezTo>
                  <a:pt x="18" y="76"/>
                  <a:pt x="18" y="76"/>
                  <a:pt x="18" y="76"/>
                </a:cubicBezTo>
                <a:cubicBezTo>
                  <a:pt x="18" y="76"/>
                  <a:pt x="18" y="76"/>
                  <a:pt x="18" y="76"/>
                </a:cubicBezTo>
                <a:cubicBezTo>
                  <a:pt x="17" y="76"/>
                  <a:pt x="17" y="76"/>
                  <a:pt x="17" y="76"/>
                </a:cubicBezTo>
                <a:cubicBezTo>
                  <a:pt x="17" y="77"/>
                  <a:pt x="17" y="77"/>
                  <a:pt x="17" y="77"/>
                </a:cubicBezTo>
                <a:cubicBezTo>
                  <a:pt x="17" y="77"/>
                  <a:pt x="17" y="77"/>
                  <a:pt x="17" y="77"/>
                </a:cubicBezTo>
                <a:cubicBezTo>
                  <a:pt x="17" y="77"/>
                  <a:pt x="17" y="77"/>
                  <a:pt x="17" y="77"/>
                </a:cubicBezTo>
                <a:cubicBezTo>
                  <a:pt x="16" y="77"/>
                  <a:pt x="16" y="77"/>
                  <a:pt x="16" y="77"/>
                </a:cubicBezTo>
                <a:cubicBezTo>
                  <a:pt x="16" y="79"/>
                  <a:pt x="16" y="79"/>
                  <a:pt x="16" y="79"/>
                </a:cubicBezTo>
                <a:cubicBezTo>
                  <a:pt x="16" y="79"/>
                  <a:pt x="16" y="79"/>
                  <a:pt x="16" y="79"/>
                </a:cubicBezTo>
                <a:cubicBezTo>
                  <a:pt x="16" y="79"/>
                  <a:pt x="16" y="80"/>
                  <a:pt x="17" y="80"/>
                </a:cubicBezTo>
                <a:cubicBezTo>
                  <a:pt x="17" y="80"/>
                  <a:pt x="17" y="80"/>
                  <a:pt x="17" y="80"/>
                </a:cubicBezTo>
                <a:cubicBezTo>
                  <a:pt x="17" y="80"/>
                  <a:pt x="17" y="80"/>
                  <a:pt x="17" y="80"/>
                </a:cubicBezTo>
                <a:cubicBezTo>
                  <a:pt x="17" y="81"/>
                  <a:pt x="17" y="81"/>
                  <a:pt x="17" y="81"/>
                </a:cubicBezTo>
                <a:cubicBezTo>
                  <a:pt x="16" y="81"/>
                  <a:pt x="16" y="81"/>
                  <a:pt x="16" y="81"/>
                </a:cubicBezTo>
                <a:cubicBezTo>
                  <a:pt x="16" y="81"/>
                  <a:pt x="16" y="81"/>
                  <a:pt x="16" y="81"/>
                </a:cubicBezTo>
                <a:cubicBezTo>
                  <a:pt x="16" y="82"/>
                  <a:pt x="16" y="82"/>
                  <a:pt x="16" y="82"/>
                </a:cubicBezTo>
                <a:cubicBezTo>
                  <a:pt x="16" y="82"/>
                  <a:pt x="16" y="82"/>
                  <a:pt x="16" y="82"/>
                </a:cubicBezTo>
                <a:cubicBezTo>
                  <a:pt x="16" y="82"/>
                  <a:pt x="16" y="82"/>
                  <a:pt x="16" y="82"/>
                </a:cubicBezTo>
                <a:cubicBezTo>
                  <a:pt x="16" y="84"/>
                  <a:pt x="16" y="84"/>
                  <a:pt x="16" y="84"/>
                </a:cubicBezTo>
                <a:cubicBezTo>
                  <a:pt x="16" y="84"/>
                  <a:pt x="16" y="84"/>
                  <a:pt x="16" y="84"/>
                </a:cubicBezTo>
                <a:cubicBezTo>
                  <a:pt x="16" y="85"/>
                  <a:pt x="16" y="85"/>
                  <a:pt x="16" y="86"/>
                </a:cubicBezTo>
                <a:cubicBezTo>
                  <a:pt x="16" y="86"/>
                  <a:pt x="16" y="86"/>
                  <a:pt x="17" y="86"/>
                </a:cubicBezTo>
                <a:cubicBezTo>
                  <a:pt x="17" y="86"/>
                  <a:pt x="18" y="87"/>
                  <a:pt x="18" y="88"/>
                </a:cubicBezTo>
                <a:cubicBezTo>
                  <a:pt x="18" y="88"/>
                  <a:pt x="18" y="88"/>
                  <a:pt x="18" y="88"/>
                </a:cubicBezTo>
                <a:cubicBezTo>
                  <a:pt x="18" y="88"/>
                  <a:pt x="18" y="89"/>
                  <a:pt x="19" y="89"/>
                </a:cubicBezTo>
                <a:cubicBezTo>
                  <a:pt x="19" y="89"/>
                  <a:pt x="19" y="89"/>
                  <a:pt x="19" y="90"/>
                </a:cubicBezTo>
                <a:cubicBezTo>
                  <a:pt x="19" y="90"/>
                  <a:pt x="19" y="90"/>
                  <a:pt x="19" y="90"/>
                </a:cubicBezTo>
                <a:cubicBezTo>
                  <a:pt x="19" y="90"/>
                  <a:pt x="19" y="90"/>
                  <a:pt x="20" y="90"/>
                </a:cubicBezTo>
                <a:cubicBezTo>
                  <a:pt x="20" y="90"/>
                  <a:pt x="20" y="90"/>
                  <a:pt x="20" y="90"/>
                </a:cubicBezTo>
                <a:cubicBezTo>
                  <a:pt x="20" y="90"/>
                  <a:pt x="20" y="90"/>
                  <a:pt x="20" y="90"/>
                </a:cubicBezTo>
                <a:cubicBezTo>
                  <a:pt x="20" y="91"/>
                  <a:pt x="20" y="91"/>
                  <a:pt x="20" y="91"/>
                </a:cubicBezTo>
                <a:cubicBezTo>
                  <a:pt x="20" y="91"/>
                  <a:pt x="20" y="91"/>
                  <a:pt x="20" y="91"/>
                </a:cubicBezTo>
                <a:cubicBezTo>
                  <a:pt x="20" y="91"/>
                  <a:pt x="20" y="91"/>
                  <a:pt x="20" y="91"/>
                </a:cubicBezTo>
                <a:cubicBezTo>
                  <a:pt x="20" y="91"/>
                  <a:pt x="20" y="91"/>
                  <a:pt x="20" y="92"/>
                </a:cubicBezTo>
                <a:cubicBezTo>
                  <a:pt x="20" y="92"/>
                  <a:pt x="20" y="92"/>
                  <a:pt x="20" y="92"/>
                </a:cubicBezTo>
                <a:cubicBezTo>
                  <a:pt x="20" y="92"/>
                  <a:pt x="20" y="92"/>
                  <a:pt x="21" y="92"/>
                </a:cubicBezTo>
                <a:cubicBezTo>
                  <a:pt x="21" y="92"/>
                  <a:pt x="21" y="92"/>
                  <a:pt x="21" y="92"/>
                </a:cubicBezTo>
                <a:cubicBezTo>
                  <a:pt x="21" y="93"/>
                  <a:pt x="21" y="93"/>
                  <a:pt x="21" y="93"/>
                </a:cubicBezTo>
                <a:cubicBezTo>
                  <a:pt x="21" y="93"/>
                  <a:pt x="21" y="93"/>
                  <a:pt x="21" y="93"/>
                </a:cubicBezTo>
                <a:cubicBezTo>
                  <a:pt x="21" y="93"/>
                  <a:pt x="21" y="93"/>
                  <a:pt x="21" y="93"/>
                </a:cubicBezTo>
                <a:cubicBezTo>
                  <a:pt x="21" y="93"/>
                  <a:pt x="21" y="93"/>
                  <a:pt x="21" y="93"/>
                </a:cubicBezTo>
                <a:cubicBezTo>
                  <a:pt x="21" y="93"/>
                  <a:pt x="21" y="93"/>
                  <a:pt x="21" y="93"/>
                </a:cubicBezTo>
                <a:cubicBezTo>
                  <a:pt x="21" y="93"/>
                  <a:pt x="21" y="94"/>
                  <a:pt x="21" y="95"/>
                </a:cubicBezTo>
                <a:cubicBezTo>
                  <a:pt x="21" y="95"/>
                  <a:pt x="21" y="96"/>
                  <a:pt x="21" y="96"/>
                </a:cubicBezTo>
                <a:cubicBezTo>
                  <a:pt x="21" y="96"/>
                  <a:pt x="21" y="96"/>
                  <a:pt x="21" y="96"/>
                </a:cubicBezTo>
                <a:cubicBezTo>
                  <a:pt x="21" y="96"/>
                  <a:pt x="21" y="96"/>
                  <a:pt x="21" y="96"/>
                </a:cubicBezTo>
                <a:cubicBezTo>
                  <a:pt x="21" y="97"/>
                  <a:pt x="21" y="97"/>
                  <a:pt x="21" y="97"/>
                </a:cubicBezTo>
                <a:cubicBezTo>
                  <a:pt x="22" y="97"/>
                  <a:pt x="22" y="97"/>
                  <a:pt x="22" y="97"/>
                </a:cubicBezTo>
                <a:cubicBezTo>
                  <a:pt x="22" y="97"/>
                  <a:pt x="22" y="97"/>
                  <a:pt x="22" y="97"/>
                </a:cubicBezTo>
                <a:cubicBezTo>
                  <a:pt x="22" y="98"/>
                  <a:pt x="22" y="98"/>
                  <a:pt x="22" y="98"/>
                </a:cubicBezTo>
                <a:cubicBezTo>
                  <a:pt x="23" y="98"/>
                  <a:pt x="23" y="98"/>
                  <a:pt x="23" y="99"/>
                </a:cubicBezTo>
                <a:cubicBezTo>
                  <a:pt x="23" y="99"/>
                  <a:pt x="23" y="99"/>
                  <a:pt x="23" y="99"/>
                </a:cubicBezTo>
                <a:cubicBezTo>
                  <a:pt x="23" y="99"/>
                  <a:pt x="23" y="99"/>
                  <a:pt x="23" y="99"/>
                </a:cubicBezTo>
                <a:cubicBezTo>
                  <a:pt x="23" y="99"/>
                  <a:pt x="23" y="99"/>
                  <a:pt x="23" y="99"/>
                </a:cubicBezTo>
                <a:cubicBezTo>
                  <a:pt x="23" y="100"/>
                  <a:pt x="23" y="100"/>
                  <a:pt x="23" y="100"/>
                </a:cubicBezTo>
                <a:cubicBezTo>
                  <a:pt x="23" y="101"/>
                  <a:pt x="23" y="101"/>
                  <a:pt x="23" y="101"/>
                </a:cubicBezTo>
                <a:cubicBezTo>
                  <a:pt x="26" y="101"/>
                  <a:pt x="26" y="101"/>
                  <a:pt x="26" y="101"/>
                </a:cubicBezTo>
                <a:cubicBezTo>
                  <a:pt x="26" y="101"/>
                  <a:pt x="26" y="101"/>
                  <a:pt x="26" y="101"/>
                </a:cubicBezTo>
                <a:cubicBezTo>
                  <a:pt x="26" y="101"/>
                  <a:pt x="26" y="101"/>
                  <a:pt x="26" y="101"/>
                </a:cubicBezTo>
                <a:cubicBezTo>
                  <a:pt x="26" y="101"/>
                  <a:pt x="26" y="101"/>
                  <a:pt x="26" y="101"/>
                </a:cubicBezTo>
                <a:cubicBezTo>
                  <a:pt x="26" y="102"/>
                  <a:pt x="26" y="102"/>
                  <a:pt x="26" y="102"/>
                </a:cubicBezTo>
                <a:cubicBezTo>
                  <a:pt x="26" y="103"/>
                  <a:pt x="26" y="103"/>
                  <a:pt x="27" y="103"/>
                </a:cubicBezTo>
                <a:cubicBezTo>
                  <a:pt x="27" y="103"/>
                  <a:pt x="27" y="103"/>
                  <a:pt x="27" y="103"/>
                </a:cubicBezTo>
                <a:cubicBezTo>
                  <a:pt x="27" y="103"/>
                  <a:pt x="27" y="103"/>
                  <a:pt x="27" y="103"/>
                </a:cubicBezTo>
                <a:cubicBezTo>
                  <a:pt x="27" y="103"/>
                  <a:pt x="27" y="103"/>
                  <a:pt x="27" y="103"/>
                </a:cubicBezTo>
                <a:cubicBezTo>
                  <a:pt x="27" y="103"/>
                  <a:pt x="27" y="103"/>
                  <a:pt x="27" y="103"/>
                </a:cubicBezTo>
                <a:cubicBezTo>
                  <a:pt x="27" y="103"/>
                  <a:pt x="27" y="103"/>
                  <a:pt x="28" y="103"/>
                </a:cubicBezTo>
                <a:cubicBezTo>
                  <a:pt x="28" y="103"/>
                  <a:pt x="28" y="103"/>
                  <a:pt x="28" y="103"/>
                </a:cubicBezTo>
                <a:cubicBezTo>
                  <a:pt x="28" y="103"/>
                  <a:pt x="28" y="104"/>
                  <a:pt x="29" y="104"/>
                </a:cubicBezTo>
                <a:cubicBezTo>
                  <a:pt x="29" y="104"/>
                  <a:pt x="29" y="104"/>
                  <a:pt x="29" y="104"/>
                </a:cubicBezTo>
                <a:cubicBezTo>
                  <a:pt x="29" y="104"/>
                  <a:pt x="29" y="104"/>
                  <a:pt x="29" y="104"/>
                </a:cubicBezTo>
                <a:cubicBezTo>
                  <a:pt x="29" y="104"/>
                  <a:pt x="29" y="104"/>
                  <a:pt x="29" y="104"/>
                </a:cubicBezTo>
                <a:cubicBezTo>
                  <a:pt x="29" y="104"/>
                  <a:pt x="29" y="104"/>
                  <a:pt x="29" y="104"/>
                </a:cubicBezTo>
                <a:cubicBezTo>
                  <a:pt x="29" y="104"/>
                  <a:pt x="29" y="104"/>
                  <a:pt x="29" y="104"/>
                </a:cubicBezTo>
                <a:cubicBezTo>
                  <a:pt x="30" y="104"/>
                  <a:pt x="30" y="104"/>
                  <a:pt x="30" y="104"/>
                </a:cubicBezTo>
                <a:cubicBezTo>
                  <a:pt x="30" y="104"/>
                  <a:pt x="30" y="105"/>
                  <a:pt x="29" y="105"/>
                </a:cubicBezTo>
                <a:cubicBezTo>
                  <a:pt x="29" y="105"/>
                  <a:pt x="29" y="106"/>
                  <a:pt x="29" y="106"/>
                </a:cubicBezTo>
                <a:cubicBezTo>
                  <a:pt x="29" y="106"/>
                  <a:pt x="29" y="106"/>
                  <a:pt x="29" y="107"/>
                </a:cubicBezTo>
                <a:cubicBezTo>
                  <a:pt x="29" y="107"/>
                  <a:pt x="29" y="107"/>
                  <a:pt x="29" y="107"/>
                </a:cubicBezTo>
                <a:cubicBezTo>
                  <a:pt x="29" y="107"/>
                  <a:pt x="29" y="108"/>
                  <a:pt x="30" y="108"/>
                </a:cubicBezTo>
                <a:cubicBezTo>
                  <a:pt x="30" y="108"/>
                  <a:pt x="30" y="108"/>
                  <a:pt x="30" y="108"/>
                </a:cubicBezTo>
                <a:cubicBezTo>
                  <a:pt x="30" y="108"/>
                  <a:pt x="30" y="108"/>
                  <a:pt x="30" y="108"/>
                </a:cubicBezTo>
                <a:cubicBezTo>
                  <a:pt x="30" y="108"/>
                  <a:pt x="30" y="108"/>
                  <a:pt x="30" y="108"/>
                </a:cubicBezTo>
                <a:cubicBezTo>
                  <a:pt x="30" y="108"/>
                  <a:pt x="30" y="108"/>
                  <a:pt x="30" y="108"/>
                </a:cubicBezTo>
                <a:cubicBezTo>
                  <a:pt x="30" y="108"/>
                  <a:pt x="30" y="109"/>
                  <a:pt x="30" y="109"/>
                </a:cubicBezTo>
                <a:cubicBezTo>
                  <a:pt x="30" y="109"/>
                  <a:pt x="30" y="109"/>
                  <a:pt x="31" y="109"/>
                </a:cubicBezTo>
                <a:cubicBezTo>
                  <a:pt x="31" y="109"/>
                  <a:pt x="31" y="109"/>
                  <a:pt x="31" y="109"/>
                </a:cubicBezTo>
                <a:cubicBezTo>
                  <a:pt x="31" y="109"/>
                  <a:pt x="31" y="109"/>
                  <a:pt x="31" y="109"/>
                </a:cubicBezTo>
                <a:cubicBezTo>
                  <a:pt x="31" y="109"/>
                  <a:pt x="31" y="109"/>
                  <a:pt x="31" y="110"/>
                </a:cubicBezTo>
                <a:cubicBezTo>
                  <a:pt x="31" y="110"/>
                  <a:pt x="31" y="110"/>
                  <a:pt x="31" y="110"/>
                </a:cubicBezTo>
                <a:cubicBezTo>
                  <a:pt x="31" y="110"/>
                  <a:pt x="31" y="110"/>
                  <a:pt x="31" y="110"/>
                </a:cubicBezTo>
                <a:cubicBezTo>
                  <a:pt x="31" y="110"/>
                  <a:pt x="31" y="110"/>
                  <a:pt x="31" y="110"/>
                </a:cubicBezTo>
                <a:cubicBezTo>
                  <a:pt x="31" y="110"/>
                  <a:pt x="31" y="110"/>
                  <a:pt x="31" y="111"/>
                </a:cubicBezTo>
                <a:cubicBezTo>
                  <a:pt x="32" y="111"/>
                  <a:pt x="32" y="111"/>
                  <a:pt x="32" y="111"/>
                </a:cubicBezTo>
                <a:cubicBezTo>
                  <a:pt x="32" y="112"/>
                  <a:pt x="32" y="112"/>
                  <a:pt x="32" y="112"/>
                </a:cubicBezTo>
                <a:cubicBezTo>
                  <a:pt x="32" y="112"/>
                  <a:pt x="32" y="113"/>
                  <a:pt x="32" y="113"/>
                </a:cubicBezTo>
                <a:cubicBezTo>
                  <a:pt x="32" y="118"/>
                  <a:pt x="32" y="118"/>
                  <a:pt x="32" y="118"/>
                </a:cubicBezTo>
                <a:cubicBezTo>
                  <a:pt x="32" y="119"/>
                  <a:pt x="32" y="119"/>
                  <a:pt x="32" y="119"/>
                </a:cubicBezTo>
                <a:cubicBezTo>
                  <a:pt x="32" y="119"/>
                  <a:pt x="32" y="119"/>
                  <a:pt x="32" y="119"/>
                </a:cubicBezTo>
                <a:cubicBezTo>
                  <a:pt x="32" y="119"/>
                  <a:pt x="32" y="119"/>
                  <a:pt x="32" y="119"/>
                </a:cubicBezTo>
                <a:cubicBezTo>
                  <a:pt x="32" y="119"/>
                  <a:pt x="32" y="119"/>
                  <a:pt x="32" y="119"/>
                </a:cubicBezTo>
                <a:cubicBezTo>
                  <a:pt x="32" y="119"/>
                  <a:pt x="32" y="119"/>
                  <a:pt x="32" y="119"/>
                </a:cubicBezTo>
                <a:cubicBezTo>
                  <a:pt x="32" y="119"/>
                  <a:pt x="32" y="119"/>
                  <a:pt x="32" y="119"/>
                </a:cubicBezTo>
                <a:cubicBezTo>
                  <a:pt x="32" y="120"/>
                  <a:pt x="32" y="120"/>
                  <a:pt x="33" y="120"/>
                </a:cubicBezTo>
                <a:cubicBezTo>
                  <a:pt x="33" y="120"/>
                  <a:pt x="33" y="120"/>
                  <a:pt x="33" y="120"/>
                </a:cubicBezTo>
                <a:cubicBezTo>
                  <a:pt x="33" y="120"/>
                  <a:pt x="33" y="121"/>
                  <a:pt x="33" y="121"/>
                </a:cubicBezTo>
                <a:cubicBezTo>
                  <a:pt x="33" y="121"/>
                  <a:pt x="33" y="122"/>
                  <a:pt x="33" y="122"/>
                </a:cubicBezTo>
                <a:cubicBezTo>
                  <a:pt x="33" y="123"/>
                  <a:pt x="33" y="123"/>
                  <a:pt x="33" y="123"/>
                </a:cubicBezTo>
                <a:cubicBezTo>
                  <a:pt x="33" y="124"/>
                  <a:pt x="33" y="124"/>
                  <a:pt x="33" y="124"/>
                </a:cubicBezTo>
                <a:cubicBezTo>
                  <a:pt x="33" y="124"/>
                  <a:pt x="33" y="124"/>
                  <a:pt x="33" y="124"/>
                </a:cubicBezTo>
                <a:cubicBezTo>
                  <a:pt x="33" y="124"/>
                  <a:pt x="33" y="124"/>
                  <a:pt x="33" y="124"/>
                </a:cubicBezTo>
                <a:cubicBezTo>
                  <a:pt x="34" y="124"/>
                  <a:pt x="34" y="124"/>
                  <a:pt x="34" y="124"/>
                </a:cubicBezTo>
                <a:cubicBezTo>
                  <a:pt x="34" y="124"/>
                  <a:pt x="34" y="124"/>
                  <a:pt x="34" y="124"/>
                </a:cubicBezTo>
                <a:cubicBezTo>
                  <a:pt x="34" y="125"/>
                  <a:pt x="34" y="125"/>
                  <a:pt x="34" y="125"/>
                </a:cubicBezTo>
                <a:cubicBezTo>
                  <a:pt x="34" y="125"/>
                  <a:pt x="34" y="125"/>
                  <a:pt x="34" y="126"/>
                </a:cubicBezTo>
                <a:cubicBezTo>
                  <a:pt x="34" y="126"/>
                  <a:pt x="34" y="126"/>
                  <a:pt x="34" y="126"/>
                </a:cubicBezTo>
                <a:cubicBezTo>
                  <a:pt x="34" y="126"/>
                  <a:pt x="34" y="126"/>
                  <a:pt x="34" y="127"/>
                </a:cubicBezTo>
                <a:cubicBezTo>
                  <a:pt x="33" y="128"/>
                  <a:pt x="34" y="128"/>
                  <a:pt x="35" y="129"/>
                </a:cubicBezTo>
                <a:cubicBezTo>
                  <a:pt x="35" y="129"/>
                  <a:pt x="35" y="129"/>
                  <a:pt x="35" y="129"/>
                </a:cubicBezTo>
                <a:cubicBezTo>
                  <a:pt x="35" y="129"/>
                  <a:pt x="36" y="130"/>
                  <a:pt x="36" y="130"/>
                </a:cubicBezTo>
                <a:cubicBezTo>
                  <a:pt x="36" y="130"/>
                  <a:pt x="36" y="130"/>
                  <a:pt x="36" y="130"/>
                </a:cubicBezTo>
                <a:cubicBezTo>
                  <a:pt x="36" y="130"/>
                  <a:pt x="36" y="130"/>
                  <a:pt x="36" y="130"/>
                </a:cubicBezTo>
                <a:cubicBezTo>
                  <a:pt x="36" y="130"/>
                  <a:pt x="36" y="130"/>
                  <a:pt x="36" y="130"/>
                </a:cubicBezTo>
                <a:cubicBezTo>
                  <a:pt x="36" y="130"/>
                  <a:pt x="36" y="130"/>
                  <a:pt x="36" y="130"/>
                </a:cubicBezTo>
                <a:cubicBezTo>
                  <a:pt x="36" y="130"/>
                  <a:pt x="36" y="131"/>
                  <a:pt x="36" y="131"/>
                </a:cubicBezTo>
                <a:cubicBezTo>
                  <a:pt x="36" y="131"/>
                  <a:pt x="36" y="131"/>
                  <a:pt x="36" y="131"/>
                </a:cubicBezTo>
                <a:cubicBezTo>
                  <a:pt x="36" y="131"/>
                  <a:pt x="36" y="131"/>
                  <a:pt x="36" y="131"/>
                </a:cubicBezTo>
                <a:cubicBezTo>
                  <a:pt x="36" y="131"/>
                  <a:pt x="37" y="131"/>
                  <a:pt x="37" y="132"/>
                </a:cubicBezTo>
                <a:cubicBezTo>
                  <a:pt x="37" y="132"/>
                  <a:pt x="37" y="132"/>
                  <a:pt x="37" y="132"/>
                </a:cubicBezTo>
                <a:cubicBezTo>
                  <a:pt x="37" y="132"/>
                  <a:pt x="37" y="132"/>
                  <a:pt x="38" y="133"/>
                </a:cubicBezTo>
                <a:cubicBezTo>
                  <a:pt x="38" y="133"/>
                  <a:pt x="38" y="133"/>
                  <a:pt x="38" y="133"/>
                </a:cubicBezTo>
                <a:cubicBezTo>
                  <a:pt x="38" y="133"/>
                  <a:pt x="38" y="133"/>
                  <a:pt x="38" y="133"/>
                </a:cubicBezTo>
                <a:cubicBezTo>
                  <a:pt x="38" y="133"/>
                  <a:pt x="38" y="134"/>
                  <a:pt x="38" y="134"/>
                </a:cubicBezTo>
                <a:cubicBezTo>
                  <a:pt x="39" y="134"/>
                  <a:pt x="39" y="134"/>
                  <a:pt x="39" y="134"/>
                </a:cubicBezTo>
                <a:cubicBezTo>
                  <a:pt x="39" y="135"/>
                  <a:pt x="40" y="135"/>
                  <a:pt x="40" y="136"/>
                </a:cubicBezTo>
                <a:cubicBezTo>
                  <a:pt x="40" y="136"/>
                  <a:pt x="40" y="136"/>
                  <a:pt x="40" y="136"/>
                </a:cubicBezTo>
                <a:cubicBezTo>
                  <a:pt x="40" y="136"/>
                  <a:pt x="40" y="136"/>
                  <a:pt x="40" y="136"/>
                </a:cubicBezTo>
                <a:cubicBezTo>
                  <a:pt x="40" y="136"/>
                  <a:pt x="40" y="136"/>
                  <a:pt x="40" y="136"/>
                </a:cubicBezTo>
                <a:cubicBezTo>
                  <a:pt x="40" y="136"/>
                  <a:pt x="40" y="136"/>
                  <a:pt x="40" y="137"/>
                </a:cubicBezTo>
                <a:cubicBezTo>
                  <a:pt x="40" y="137"/>
                  <a:pt x="40" y="137"/>
                  <a:pt x="40" y="137"/>
                </a:cubicBezTo>
                <a:cubicBezTo>
                  <a:pt x="40" y="137"/>
                  <a:pt x="40" y="137"/>
                  <a:pt x="40" y="137"/>
                </a:cubicBezTo>
                <a:cubicBezTo>
                  <a:pt x="40" y="137"/>
                  <a:pt x="40" y="137"/>
                  <a:pt x="41" y="138"/>
                </a:cubicBezTo>
                <a:cubicBezTo>
                  <a:pt x="41" y="138"/>
                  <a:pt x="41" y="138"/>
                  <a:pt x="41" y="138"/>
                </a:cubicBezTo>
                <a:cubicBezTo>
                  <a:pt x="41" y="138"/>
                  <a:pt x="41" y="138"/>
                  <a:pt x="41" y="138"/>
                </a:cubicBezTo>
                <a:cubicBezTo>
                  <a:pt x="41" y="138"/>
                  <a:pt x="41" y="139"/>
                  <a:pt x="42" y="139"/>
                </a:cubicBezTo>
                <a:cubicBezTo>
                  <a:pt x="42" y="139"/>
                  <a:pt x="42" y="139"/>
                  <a:pt x="42" y="139"/>
                </a:cubicBezTo>
                <a:cubicBezTo>
                  <a:pt x="42" y="139"/>
                  <a:pt x="43" y="139"/>
                  <a:pt x="43" y="139"/>
                </a:cubicBezTo>
                <a:cubicBezTo>
                  <a:pt x="43" y="139"/>
                  <a:pt x="43" y="139"/>
                  <a:pt x="43" y="139"/>
                </a:cubicBezTo>
                <a:cubicBezTo>
                  <a:pt x="43" y="139"/>
                  <a:pt x="43" y="139"/>
                  <a:pt x="43" y="139"/>
                </a:cubicBezTo>
                <a:cubicBezTo>
                  <a:pt x="43" y="139"/>
                  <a:pt x="43" y="139"/>
                  <a:pt x="43" y="140"/>
                </a:cubicBezTo>
                <a:cubicBezTo>
                  <a:pt x="43" y="140"/>
                  <a:pt x="43" y="140"/>
                  <a:pt x="43" y="140"/>
                </a:cubicBezTo>
                <a:cubicBezTo>
                  <a:pt x="44" y="140"/>
                  <a:pt x="44" y="140"/>
                  <a:pt x="44" y="140"/>
                </a:cubicBezTo>
                <a:cubicBezTo>
                  <a:pt x="44" y="140"/>
                  <a:pt x="44" y="140"/>
                  <a:pt x="44" y="140"/>
                </a:cubicBezTo>
                <a:cubicBezTo>
                  <a:pt x="44" y="140"/>
                  <a:pt x="44" y="140"/>
                  <a:pt x="44" y="140"/>
                </a:cubicBezTo>
                <a:cubicBezTo>
                  <a:pt x="45" y="140"/>
                  <a:pt x="45" y="140"/>
                  <a:pt x="45" y="140"/>
                </a:cubicBezTo>
                <a:cubicBezTo>
                  <a:pt x="45" y="140"/>
                  <a:pt x="45" y="140"/>
                  <a:pt x="45" y="140"/>
                </a:cubicBezTo>
                <a:cubicBezTo>
                  <a:pt x="45" y="141"/>
                  <a:pt x="45" y="141"/>
                  <a:pt x="45" y="141"/>
                </a:cubicBezTo>
                <a:cubicBezTo>
                  <a:pt x="45" y="141"/>
                  <a:pt x="45" y="141"/>
                  <a:pt x="45" y="141"/>
                </a:cubicBezTo>
                <a:cubicBezTo>
                  <a:pt x="45" y="141"/>
                  <a:pt x="45" y="141"/>
                  <a:pt x="45" y="141"/>
                </a:cubicBezTo>
                <a:cubicBezTo>
                  <a:pt x="45" y="141"/>
                  <a:pt x="46" y="141"/>
                  <a:pt x="46" y="141"/>
                </a:cubicBezTo>
                <a:cubicBezTo>
                  <a:pt x="46" y="141"/>
                  <a:pt x="47" y="141"/>
                  <a:pt x="47" y="140"/>
                </a:cubicBezTo>
                <a:cubicBezTo>
                  <a:pt x="47" y="140"/>
                  <a:pt x="47" y="140"/>
                  <a:pt x="47" y="140"/>
                </a:cubicBezTo>
                <a:cubicBezTo>
                  <a:pt x="47" y="140"/>
                  <a:pt x="47" y="139"/>
                  <a:pt x="46" y="139"/>
                </a:cubicBezTo>
                <a:cubicBezTo>
                  <a:pt x="46" y="139"/>
                  <a:pt x="46" y="139"/>
                  <a:pt x="46" y="139"/>
                </a:cubicBezTo>
                <a:cubicBezTo>
                  <a:pt x="46" y="139"/>
                  <a:pt x="46" y="139"/>
                  <a:pt x="46" y="139"/>
                </a:cubicBezTo>
                <a:cubicBezTo>
                  <a:pt x="46" y="139"/>
                  <a:pt x="46" y="139"/>
                  <a:pt x="46" y="139"/>
                </a:cubicBezTo>
                <a:cubicBezTo>
                  <a:pt x="46" y="139"/>
                  <a:pt x="46" y="139"/>
                  <a:pt x="46" y="139"/>
                </a:cubicBezTo>
                <a:cubicBezTo>
                  <a:pt x="47" y="139"/>
                  <a:pt x="47" y="139"/>
                  <a:pt x="47" y="139"/>
                </a:cubicBezTo>
                <a:cubicBezTo>
                  <a:pt x="47" y="138"/>
                  <a:pt x="47" y="138"/>
                  <a:pt x="47" y="138"/>
                </a:cubicBezTo>
                <a:cubicBezTo>
                  <a:pt x="47" y="138"/>
                  <a:pt x="47" y="138"/>
                  <a:pt x="47" y="138"/>
                </a:cubicBezTo>
                <a:cubicBezTo>
                  <a:pt x="47" y="137"/>
                  <a:pt x="47" y="137"/>
                  <a:pt x="47" y="137"/>
                </a:cubicBezTo>
                <a:cubicBezTo>
                  <a:pt x="46" y="137"/>
                  <a:pt x="46" y="137"/>
                  <a:pt x="46" y="136"/>
                </a:cubicBezTo>
                <a:cubicBezTo>
                  <a:pt x="46" y="136"/>
                  <a:pt x="46" y="136"/>
                  <a:pt x="46" y="136"/>
                </a:cubicBezTo>
                <a:cubicBezTo>
                  <a:pt x="46" y="136"/>
                  <a:pt x="46" y="136"/>
                  <a:pt x="46" y="136"/>
                </a:cubicBezTo>
                <a:cubicBezTo>
                  <a:pt x="46" y="136"/>
                  <a:pt x="46" y="136"/>
                  <a:pt x="46" y="136"/>
                </a:cubicBezTo>
                <a:cubicBezTo>
                  <a:pt x="46" y="135"/>
                  <a:pt x="46" y="135"/>
                  <a:pt x="46" y="135"/>
                </a:cubicBezTo>
                <a:cubicBezTo>
                  <a:pt x="46" y="135"/>
                  <a:pt x="46" y="135"/>
                  <a:pt x="46" y="135"/>
                </a:cubicBezTo>
                <a:cubicBezTo>
                  <a:pt x="46" y="135"/>
                  <a:pt x="46" y="135"/>
                  <a:pt x="45" y="135"/>
                </a:cubicBezTo>
                <a:cubicBezTo>
                  <a:pt x="45" y="134"/>
                  <a:pt x="45" y="134"/>
                  <a:pt x="45" y="134"/>
                </a:cubicBezTo>
                <a:cubicBezTo>
                  <a:pt x="45" y="134"/>
                  <a:pt x="45" y="134"/>
                  <a:pt x="45" y="134"/>
                </a:cubicBezTo>
                <a:cubicBezTo>
                  <a:pt x="45" y="134"/>
                  <a:pt x="45" y="133"/>
                  <a:pt x="45" y="133"/>
                </a:cubicBezTo>
                <a:cubicBezTo>
                  <a:pt x="45" y="133"/>
                  <a:pt x="45" y="132"/>
                  <a:pt x="45" y="132"/>
                </a:cubicBezTo>
                <a:cubicBezTo>
                  <a:pt x="45" y="132"/>
                  <a:pt x="45" y="131"/>
                  <a:pt x="44" y="131"/>
                </a:cubicBezTo>
                <a:cubicBezTo>
                  <a:pt x="44" y="131"/>
                  <a:pt x="44" y="131"/>
                  <a:pt x="44" y="131"/>
                </a:cubicBezTo>
                <a:cubicBezTo>
                  <a:pt x="44" y="131"/>
                  <a:pt x="44" y="131"/>
                  <a:pt x="44" y="131"/>
                </a:cubicBezTo>
                <a:cubicBezTo>
                  <a:pt x="44" y="130"/>
                  <a:pt x="44" y="130"/>
                  <a:pt x="44" y="130"/>
                </a:cubicBezTo>
                <a:cubicBezTo>
                  <a:pt x="44" y="130"/>
                  <a:pt x="44" y="130"/>
                  <a:pt x="44" y="130"/>
                </a:cubicBezTo>
                <a:cubicBezTo>
                  <a:pt x="44" y="130"/>
                  <a:pt x="44" y="130"/>
                  <a:pt x="44" y="130"/>
                </a:cubicBezTo>
                <a:cubicBezTo>
                  <a:pt x="44" y="130"/>
                  <a:pt x="44" y="130"/>
                  <a:pt x="44" y="130"/>
                </a:cubicBezTo>
                <a:cubicBezTo>
                  <a:pt x="43" y="130"/>
                  <a:pt x="43" y="130"/>
                  <a:pt x="43" y="130"/>
                </a:cubicBezTo>
                <a:cubicBezTo>
                  <a:pt x="44" y="130"/>
                  <a:pt x="44" y="130"/>
                  <a:pt x="44" y="130"/>
                </a:cubicBezTo>
                <a:cubicBezTo>
                  <a:pt x="44" y="130"/>
                  <a:pt x="44" y="130"/>
                  <a:pt x="44" y="130"/>
                </a:cubicBezTo>
                <a:cubicBezTo>
                  <a:pt x="45" y="129"/>
                  <a:pt x="45" y="129"/>
                  <a:pt x="45" y="128"/>
                </a:cubicBezTo>
                <a:cubicBezTo>
                  <a:pt x="45" y="128"/>
                  <a:pt x="45" y="128"/>
                  <a:pt x="45" y="128"/>
                </a:cubicBezTo>
                <a:cubicBezTo>
                  <a:pt x="45" y="128"/>
                  <a:pt x="45" y="128"/>
                  <a:pt x="45" y="127"/>
                </a:cubicBezTo>
                <a:cubicBezTo>
                  <a:pt x="45" y="127"/>
                  <a:pt x="45" y="127"/>
                  <a:pt x="45" y="127"/>
                </a:cubicBezTo>
                <a:cubicBezTo>
                  <a:pt x="46" y="127"/>
                  <a:pt x="46" y="128"/>
                  <a:pt x="46" y="128"/>
                </a:cubicBezTo>
                <a:cubicBezTo>
                  <a:pt x="47" y="128"/>
                  <a:pt x="47" y="128"/>
                  <a:pt x="47" y="128"/>
                </a:cubicBezTo>
                <a:cubicBezTo>
                  <a:pt x="47" y="127"/>
                  <a:pt x="47" y="127"/>
                  <a:pt x="47" y="127"/>
                </a:cubicBezTo>
                <a:cubicBezTo>
                  <a:pt x="47" y="127"/>
                  <a:pt x="47" y="127"/>
                  <a:pt x="47" y="127"/>
                </a:cubicBezTo>
                <a:cubicBezTo>
                  <a:pt x="47" y="127"/>
                  <a:pt x="47" y="127"/>
                  <a:pt x="47" y="127"/>
                </a:cubicBezTo>
                <a:cubicBezTo>
                  <a:pt x="47" y="127"/>
                  <a:pt x="47" y="127"/>
                  <a:pt x="47" y="127"/>
                </a:cubicBezTo>
                <a:cubicBezTo>
                  <a:pt x="47" y="127"/>
                  <a:pt x="47" y="127"/>
                  <a:pt x="47" y="127"/>
                </a:cubicBezTo>
                <a:cubicBezTo>
                  <a:pt x="48" y="127"/>
                  <a:pt x="49" y="127"/>
                  <a:pt x="49" y="126"/>
                </a:cubicBezTo>
                <a:cubicBezTo>
                  <a:pt x="49" y="125"/>
                  <a:pt x="49" y="125"/>
                  <a:pt x="49" y="124"/>
                </a:cubicBezTo>
                <a:cubicBezTo>
                  <a:pt x="48" y="124"/>
                  <a:pt x="48" y="124"/>
                  <a:pt x="48" y="124"/>
                </a:cubicBezTo>
                <a:cubicBezTo>
                  <a:pt x="48" y="123"/>
                  <a:pt x="48" y="123"/>
                  <a:pt x="48" y="123"/>
                </a:cubicBezTo>
                <a:cubicBezTo>
                  <a:pt x="48" y="123"/>
                  <a:pt x="48" y="123"/>
                  <a:pt x="48" y="123"/>
                </a:cubicBezTo>
                <a:cubicBezTo>
                  <a:pt x="48" y="123"/>
                  <a:pt x="48" y="123"/>
                  <a:pt x="48" y="123"/>
                </a:cubicBezTo>
                <a:cubicBezTo>
                  <a:pt x="47" y="123"/>
                  <a:pt x="47" y="123"/>
                  <a:pt x="47" y="123"/>
                </a:cubicBezTo>
                <a:cubicBezTo>
                  <a:pt x="47" y="123"/>
                  <a:pt x="47" y="123"/>
                  <a:pt x="47" y="123"/>
                </a:cubicBezTo>
                <a:cubicBezTo>
                  <a:pt x="50" y="123"/>
                  <a:pt x="50" y="123"/>
                  <a:pt x="50" y="123"/>
                </a:cubicBezTo>
                <a:cubicBezTo>
                  <a:pt x="50" y="122"/>
                  <a:pt x="50" y="122"/>
                  <a:pt x="50" y="122"/>
                </a:cubicBezTo>
                <a:cubicBezTo>
                  <a:pt x="50" y="122"/>
                  <a:pt x="50" y="122"/>
                  <a:pt x="50" y="122"/>
                </a:cubicBezTo>
                <a:cubicBezTo>
                  <a:pt x="50" y="122"/>
                  <a:pt x="50" y="122"/>
                  <a:pt x="50" y="122"/>
                </a:cubicBezTo>
                <a:cubicBezTo>
                  <a:pt x="50" y="122"/>
                  <a:pt x="50" y="122"/>
                  <a:pt x="50" y="122"/>
                </a:cubicBezTo>
                <a:cubicBezTo>
                  <a:pt x="50" y="122"/>
                  <a:pt x="50" y="122"/>
                  <a:pt x="50" y="122"/>
                </a:cubicBezTo>
                <a:cubicBezTo>
                  <a:pt x="50" y="122"/>
                  <a:pt x="50" y="121"/>
                  <a:pt x="50" y="121"/>
                </a:cubicBezTo>
                <a:cubicBezTo>
                  <a:pt x="50" y="121"/>
                  <a:pt x="50" y="120"/>
                  <a:pt x="50" y="120"/>
                </a:cubicBezTo>
                <a:cubicBezTo>
                  <a:pt x="50" y="120"/>
                  <a:pt x="50" y="120"/>
                  <a:pt x="50" y="120"/>
                </a:cubicBezTo>
                <a:cubicBezTo>
                  <a:pt x="50" y="120"/>
                  <a:pt x="50" y="120"/>
                  <a:pt x="50" y="120"/>
                </a:cubicBezTo>
                <a:cubicBezTo>
                  <a:pt x="51" y="120"/>
                  <a:pt x="51" y="120"/>
                  <a:pt x="51" y="120"/>
                </a:cubicBezTo>
                <a:cubicBezTo>
                  <a:pt x="51" y="120"/>
                  <a:pt x="51" y="120"/>
                  <a:pt x="51" y="120"/>
                </a:cubicBezTo>
                <a:cubicBezTo>
                  <a:pt x="52" y="119"/>
                  <a:pt x="53" y="119"/>
                  <a:pt x="53" y="118"/>
                </a:cubicBezTo>
                <a:cubicBezTo>
                  <a:pt x="53" y="118"/>
                  <a:pt x="53" y="117"/>
                  <a:pt x="53" y="117"/>
                </a:cubicBezTo>
                <a:cubicBezTo>
                  <a:pt x="53" y="113"/>
                  <a:pt x="53" y="113"/>
                  <a:pt x="53" y="113"/>
                </a:cubicBezTo>
                <a:cubicBezTo>
                  <a:pt x="53" y="113"/>
                  <a:pt x="53" y="112"/>
                  <a:pt x="53" y="112"/>
                </a:cubicBezTo>
                <a:cubicBezTo>
                  <a:pt x="53" y="112"/>
                  <a:pt x="53" y="112"/>
                  <a:pt x="53" y="112"/>
                </a:cubicBezTo>
                <a:cubicBezTo>
                  <a:pt x="54" y="113"/>
                  <a:pt x="54" y="113"/>
                  <a:pt x="54" y="113"/>
                </a:cubicBezTo>
                <a:cubicBezTo>
                  <a:pt x="54" y="112"/>
                  <a:pt x="54" y="112"/>
                  <a:pt x="54" y="112"/>
                </a:cubicBezTo>
                <a:cubicBezTo>
                  <a:pt x="54" y="112"/>
                  <a:pt x="54" y="112"/>
                  <a:pt x="54" y="112"/>
                </a:cubicBezTo>
                <a:cubicBezTo>
                  <a:pt x="54" y="111"/>
                  <a:pt x="54" y="111"/>
                  <a:pt x="55" y="111"/>
                </a:cubicBezTo>
                <a:cubicBezTo>
                  <a:pt x="55" y="111"/>
                  <a:pt x="55" y="111"/>
                  <a:pt x="55" y="111"/>
                </a:cubicBezTo>
                <a:cubicBezTo>
                  <a:pt x="55" y="110"/>
                  <a:pt x="55" y="110"/>
                  <a:pt x="55" y="110"/>
                </a:cubicBezTo>
                <a:cubicBezTo>
                  <a:pt x="56" y="110"/>
                  <a:pt x="56" y="110"/>
                  <a:pt x="57" y="110"/>
                </a:cubicBezTo>
                <a:cubicBezTo>
                  <a:pt x="57" y="110"/>
                  <a:pt x="57" y="110"/>
                  <a:pt x="57" y="110"/>
                </a:cubicBezTo>
                <a:cubicBezTo>
                  <a:pt x="58" y="110"/>
                  <a:pt x="58" y="110"/>
                  <a:pt x="58" y="110"/>
                </a:cubicBezTo>
                <a:cubicBezTo>
                  <a:pt x="59" y="110"/>
                  <a:pt x="59" y="110"/>
                  <a:pt x="59" y="110"/>
                </a:cubicBezTo>
                <a:cubicBezTo>
                  <a:pt x="59" y="110"/>
                  <a:pt x="59" y="110"/>
                  <a:pt x="59" y="109"/>
                </a:cubicBezTo>
                <a:cubicBezTo>
                  <a:pt x="59" y="109"/>
                  <a:pt x="59" y="109"/>
                  <a:pt x="59" y="109"/>
                </a:cubicBezTo>
                <a:cubicBezTo>
                  <a:pt x="59" y="109"/>
                  <a:pt x="59" y="109"/>
                  <a:pt x="59" y="109"/>
                </a:cubicBezTo>
                <a:cubicBezTo>
                  <a:pt x="59" y="109"/>
                  <a:pt x="59" y="109"/>
                  <a:pt x="59" y="109"/>
                </a:cubicBezTo>
                <a:cubicBezTo>
                  <a:pt x="59" y="109"/>
                  <a:pt x="59" y="109"/>
                  <a:pt x="59" y="109"/>
                </a:cubicBezTo>
                <a:cubicBezTo>
                  <a:pt x="60" y="109"/>
                  <a:pt x="60" y="109"/>
                  <a:pt x="60" y="109"/>
                </a:cubicBezTo>
                <a:cubicBezTo>
                  <a:pt x="60" y="109"/>
                  <a:pt x="60" y="109"/>
                  <a:pt x="60" y="109"/>
                </a:cubicBezTo>
                <a:cubicBezTo>
                  <a:pt x="60" y="109"/>
                  <a:pt x="60" y="108"/>
                  <a:pt x="60" y="108"/>
                </a:cubicBezTo>
                <a:cubicBezTo>
                  <a:pt x="60" y="108"/>
                  <a:pt x="60" y="108"/>
                  <a:pt x="60" y="108"/>
                </a:cubicBezTo>
                <a:cubicBezTo>
                  <a:pt x="60" y="108"/>
                  <a:pt x="60" y="108"/>
                  <a:pt x="60" y="108"/>
                </a:cubicBezTo>
                <a:cubicBezTo>
                  <a:pt x="60" y="108"/>
                  <a:pt x="61" y="108"/>
                  <a:pt x="61" y="108"/>
                </a:cubicBezTo>
                <a:cubicBezTo>
                  <a:pt x="61" y="107"/>
                  <a:pt x="61" y="107"/>
                  <a:pt x="61" y="107"/>
                </a:cubicBezTo>
                <a:cubicBezTo>
                  <a:pt x="61" y="107"/>
                  <a:pt x="62" y="107"/>
                  <a:pt x="62" y="107"/>
                </a:cubicBezTo>
                <a:cubicBezTo>
                  <a:pt x="62" y="107"/>
                  <a:pt x="62" y="107"/>
                  <a:pt x="62" y="107"/>
                </a:cubicBezTo>
                <a:cubicBezTo>
                  <a:pt x="62" y="107"/>
                  <a:pt x="62" y="107"/>
                  <a:pt x="62" y="107"/>
                </a:cubicBezTo>
                <a:cubicBezTo>
                  <a:pt x="63" y="107"/>
                  <a:pt x="63" y="107"/>
                  <a:pt x="63" y="107"/>
                </a:cubicBezTo>
                <a:cubicBezTo>
                  <a:pt x="63" y="106"/>
                  <a:pt x="63" y="106"/>
                  <a:pt x="63" y="106"/>
                </a:cubicBezTo>
                <a:cubicBezTo>
                  <a:pt x="63" y="105"/>
                  <a:pt x="64" y="105"/>
                  <a:pt x="64" y="105"/>
                </a:cubicBezTo>
                <a:cubicBezTo>
                  <a:pt x="64" y="104"/>
                  <a:pt x="64" y="104"/>
                  <a:pt x="64" y="104"/>
                </a:cubicBezTo>
                <a:cubicBezTo>
                  <a:pt x="65" y="104"/>
                  <a:pt x="66" y="104"/>
                  <a:pt x="66" y="103"/>
                </a:cubicBezTo>
                <a:cubicBezTo>
                  <a:pt x="65" y="102"/>
                  <a:pt x="65" y="102"/>
                  <a:pt x="66" y="101"/>
                </a:cubicBezTo>
                <a:cubicBezTo>
                  <a:pt x="66" y="100"/>
                  <a:pt x="66" y="100"/>
                  <a:pt x="66" y="100"/>
                </a:cubicBezTo>
                <a:cubicBezTo>
                  <a:pt x="66" y="97"/>
                  <a:pt x="66" y="97"/>
                  <a:pt x="66" y="97"/>
                </a:cubicBezTo>
                <a:cubicBezTo>
                  <a:pt x="65" y="96"/>
                  <a:pt x="65" y="96"/>
                  <a:pt x="65" y="96"/>
                </a:cubicBezTo>
                <a:cubicBezTo>
                  <a:pt x="65" y="96"/>
                  <a:pt x="65" y="96"/>
                  <a:pt x="65" y="96"/>
                </a:cubicBezTo>
                <a:cubicBezTo>
                  <a:pt x="65" y="96"/>
                  <a:pt x="65" y="96"/>
                  <a:pt x="65" y="96"/>
                </a:cubicBezTo>
                <a:cubicBezTo>
                  <a:pt x="65" y="96"/>
                  <a:pt x="65" y="96"/>
                  <a:pt x="65" y="96"/>
                </a:cubicBezTo>
                <a:cubicBezTo>
                  <a:pt x="65" y="96"/>
                  <a:pt x="65" y="95"/>
                  <a:pt x="65" y="95"/>
                </a:cubicBezTo>
                <a:cubicBezTo>
                  <a:pt x="65" y="95"/>
                  <a:pt x="65" y="95"/>
                  <a:pt x="65" y="95"/>
                </a:cubicBezTo>
                <a:cubicBezTo>
                  <a:pt x="66" y="95"/>
                  <a:pt x="66" y="95"/>
                  <a:pt x="66" y="95"/>
                </a:cubicBezTo>
                <a:cubicBezTo>
                  <a:pt x="66" y="95"/>
                  <a:pt x="66" y="95"/>
                  <a:pt x="66" y="95"/>
                </a:cubicBezTo>
                <a:cubicBezTo>
                  <a:pt x="66" y="95"/>
                  <a:pt x="66" y="95"/>
                  <a:pt x="66" y="95"/>
                </a:cubicBezTo>
                <a:cubicBezTo>
                  <a:pt x="67" y="95"/>
                  <a:pt x="67" y="95"/>
                  <a:pt x="67" y="95"/>
                </a:cubicBezTo>
                <a:cubicBezTo>
                  <a:pt x="67" y="95"/>
                  <a:pt x="67" y="95"/>
                  <a:pt x="67" y="94"/>
                </a:cubicBezTo>
                <a:cubicBezTo>
                  <a:pt x="67" y="94"/>
                  <a:pt x="67" y="94"/>
                  <a:pt x="67" y="94"/>
                </a:cubicBezTo>
                <a:cubicBezTo>
                  <a:pt x="67" y="94"/>
                  <a:pt x="67" y="94"/>
                  <a:pt x="67" y="94"/>
                </a:cubicBezTo>
                <a:cubicBezTo>
                  <a:pt x="68" y="94"/>
                  <a:pt x="68" y="94"/>
                  <a:pt x="68" y="94"/>
                </a:cubicBezTo>
                <a:cubicBezTo>
                  <a:pt x="68" y="93"/>
                  <a:pt x="68" y="93"/>
                  <a:pt x="68" y="93"/>
                </a:cubicBezTo>
                <a:cubicBezTo>
                  <a:pt x="68" y="93"/>
                  <a:pt x="68" y="93"/>
                  <a:pt x="68" y="93"/>
                </a:cubicBezTo>
                <a:cubicBezTo>
                  <a:pt x="68" y="93"/>
                  <a:pt x="68" y="93"/>
                  <a:pt x="68" y="93"/>
                </a:cubicBezTo>
                <a:cubicBezTo>
                  <a:pt x="68" y="93"/>
                  <a:pt x="68" y="93"/>
                  <a:pt x="68" y="93"/>
                </a:cubicBezTo>
                <a:cubicBezTo>
                  <a:pt x="68" y="93"/>
                  <a:pt x="68" y="93"/>
                  <a:pt x="68" y="93"/>
                </a:cubicBezTo>
                <a:cubicBezTo>
                  <a:pt x="68" y="93"/>
                  <a:pt x="69" y="92"/>
                  <a:pt x="69" y="92"/>
                </a:cubicBezTo>
                <a:cubicBezTo>
                  <a:pt x="69" y="92"/>
                  <a:pt x="70" y="91"/>
                  <a:pt x="70" y="91"/>
                </a:cubicBezTo>
                <a:cubicBezTo>
                  <a:pt x="70" y="91"/>
                  <a:pt x="71" y="91"/>
                  <a:pt x="71" y="90"/>
                </a:cubicBezTo>
                <a:cubicBezTo>
                  <a:pt x="71" y="90"/>
                  <a:pt x="71" y="90"/>
                  <a:pt x="71" y="89"/>
                </a:cubicBezTo>
                <a:cubicBezTo>
                  <a:pt x="71" y="89"/>
                  <a:pt x="71" y="89"/>
                  <a:pt x="71" y="89"/>
                </a:cubicBezTo>
                <a:cubicBezTo>
                  <a:pt x="71" y="89"/>
                  <a:pt x="71" y="89"/>
                  <a:pt x="71" y="89"/>
                </a:cubicBezTo>
                <a:cubicBezTo>
                  <a:pt x="71" y="89"/>
                  <a:pt x="71" y="89"/>
                  <a:pt x="71" y="89"/>
                </a:cubicBezTo>
                <a:cubicBezTo>
                  <a:pt x="71" y="89"/>
                  <a:pt x="70" y="89"/>
                  <a:pt x="70" y="89"/>
                </a:cubicBezTo>
                <a:cubicBezTo>
                  <a:pt x="70" y="89"/>
                  <a:pt x="70" y="88"/>
                  <a:pt x="70" y="88"/>
                </a:cubicBezTo>
                <a:cubicBezTo>
                  <a:pt x="70" y="88"/>
                  <a:pt x="70" y="88"/>
                  <a:pt x="70" y="88"/>
                </a:cubicBezTo>
                <a:cubicBezTo>
                  <a:pt x="70" y="88"/>
                  <a:pt x="70" y="88"/>
                  <a:pt x="70" y="88"/>
                </a:cubicBezTo>
                <a:cubicBezTo>
                  <a:pt x="71" y="88"/>
                  <a:pt x="71" y="88"/>
                  <a:pt x="71" y="88"/>
                </a:cubicBezTo>
                <a:cubicBezTo>
                  <a:pt x="71" y="85"/>
                  <a:pt x="71" y="85"/>
                  <a:pt x="71" y="85"/>
                </a:cubicBezTo>
                <a:cubicBezTo>
                  <a:pt x="71" y="85"/>
                  <a:pt x="71" y="85"/>
                  <a:pt x="71" y="85"/>
                </a:cubicBezTo>
                <a:cubicBezTo>
                  <a:pt x="70" y="85"/>
                  <a:pt x="70" y="85"/>
                  <a:pt x="70" y="85"/>
                </a:cubicBezTo>
                <a:cubicBezTo>
                  <a:pt x="70" y="85"/>
                  <a:pt x="70" y="85"/>
                  <a:pt x="70" y="85"/>
                </a:cubicBezTo>
                <a:cubicBezTo>
                  <a:pt x="70" y="84"/>
                  <a:pt x="70" y="84"/>
                  <a:pt x="70" y="84"/>
                </a:cubicBezTo>
                <a:cubicBezTo>
                  <a:pt x="70" y="84"/>
                  <a:pt x="70" y="84"/>
                  <a:pt x="70" y="84"/>
                </a:cubicBezTo>
                <a:cubicBezTo>
                  <a:pt x="70" y="84"/>
                  <a:pt x="70" y="84"/>
                  <a:pt x="69" y="84"/>
                </a:cubicBezTo>
                <a:cubicBezTo>
                  <a:pt x="69" y="84"/>
                  <a:pt x="69" y="84"/>
                  <a:pt x="69" y="84"/>
                </a:cubicBezTo>
                <a:cubicBezTo>
                  <a:pt x="68" y="84"/>
                  <a:pt x="68" y="84"/>
                  <a:pt x="67" y="84"/>
                </a:cubicBezTo>
                <a:cubicBezTo>
                  <a:pt x="67" y="83"/>
                  <a:pt x="67" y="83"/>
                  <a:pt x="67" y="83"/>
                </a:cubicBezTo>
                <a:cubicBezTo>
                  <a:pt x="67" y="83"/>
                  <a:pt x="67" y="83"/>
                  <a:pt x="67" y="83"/>
                </a:cubicBezTo>
                <a:cubicBezTo>
                  <a:pt x="67" y="83"/>
                  <a:pt x="66" y="83"/>
                  <a:pt x="66" y="83"/>
                </a:cubicBezTo>
                <a:cubicBezTo>
                  <a:pt x="66" y="83"/>
                  <a:pt x="66" y="83"/>
                  <a:pt x="66" y="83"/>
                </a:cubicBezTo>
                <a:cubicBezTo>
                  <a:pt x="65" y="82"/>
                  <a:pt x="65" y="82"/>
                  <a:pt x="65" y="82"/>
                </a:cubicBezTo>
                <a:cubicBezTo>
                  <a:pt x="65" y="82"/>
                  <a:pt x="65" y="82"/>
                  <a:pt x="65" y="82"/>
                </a:cubicBezTo>
                <a:cubicBezTo>
                  <a:pt x="65" y="81"/>
                  <a:pt x="65" y="81"/>
                  <a:pt x="64" y="81"/>
                </a:cubicBezTo>
                <a:cubicBezTo>
                  <a:pt x="64" y="81"/>
                  <a:pt x="64" y="81"/>
                  <a:pt x="64" y="81"/>
                </a:cubicBezTo>
                <a:cubicBezTo>
                  <a:pt x="64" y="81"/>
                  <a:pt x="64" y="81"/>
                  <a:pt x="64" y="81"/>
                </a:cubicBezTo>
                <a:cubicBezTo>
                  <a:pt x="64" y="81"/>
                  <a:pt x="64" y="81"/>
                  <a:pt x="64" y="81"/>
                </a:cubicBezTo>
                <a:cubicBezTo>
                  <a:pt x="64" y="81"/>
                  <a:pt x="63" y="81"/>
                  <a:pt x="63" y="81"/>
                </a:cubicBezTo>
                <a:cubicBezTo>
                  <a:pt x="63" y="81"/>
                  <a:pt x="63" y="81"/>
                  <a:pt x="63" y="81"/>
                </a:cubicBezTo>
                <a:cubicBezTo>
                  <a:pt x="63" y="81"/>
                  <a:pt x="63" y="81"/>
                  <a:pt x="63" y="81"/>
                </a:cubicBezTo>
                <a:cubicBezTo>
                  <a:pt x="62" y="81"/>
                  <a:pt x="62" y="81"/>
                  <a:pt x="62" y="81"/>
                </a:cubicBezTo>
                <a:cubicBezTo>
                  <a:pt x="62" y="81"/>
                  <a:pt x="61" y="81"/>
                  <a:pt x="61" y="81"/>
                </a:cubicBezTo>
                <a:cubicBezTo>
                  <a:pt x="61" y="81"/>
                  <a:pt x="61" y="81"/>
                  <a:pt x="60" y="81"/>
                </a:cubicBezTo>
                <a:cubicBezTo>
                  <a:pt x="60" y="81"/>
                  <a:pt x="59" y="81"/>
                  <a:pt x="59" y="81"/>
                </a:cubicBezTo>
                <a:cubicBezTo>
                  <a:pt x="59" y="81"/>
                  <a:pt x="59" y="81"/>
                  <a:pt x="59" y="81"/>
                </a:cubicBezTo>
                <a:cubicBezTo>
                  <a:pt x="58" y="81"/>
                  <a:pt x="58" y="81"/>
                  <a:pt x="58" y="81"/>
                </a:cubicBezTo>
                <a:cubicBezTo>
                  <a:pt x="58" y="81"/>
                  <a:pt x="58" y="81"/>
                  <a:pt x="58" y="81"/>
                </a:cubicBezTo>
                <a:cubicBezTo>
                  <a:pt x="58" y="80"/>
                  <a:pt x="58" y="80"/>
                  <a:pt x="57" y="80"/>
                </a:cubicBezTo>
                <a:cubicBezTo>
                  <a:pt x="57" y="80"/>
                  <a:pt x="57" y="80"/>
                  <a:pt x="57" y="80"/>
                </a:cubicBezTo>
                <a:cubicBezTo>
                  <a:pt x="57" y="80"/>
                  <a:pt x="56" y="80"/>
                  <a:pt x="56" y="80"/>
                </a:cubicBezTo>
                <a:cubicBezTo>
                  <a:pt x="56" y="80"/>
                  <a:pt x="56" y="80"/>
                  <a:pt x="56" y="80"/>
                </a:cubicBezTo>
                <a:cubicBezTo>
                  <a:pt x="56" y="80"/>
                  <a:pt x="56" y="80"/>
                  <a:pt x="56" y="80"/>
                </a:cubicBezTo>
                <a:cubicBezTo>
                  <a:pt x="56" y="79"/>
                  <a:pt x="56" y="79"/>
                  <a:pt x="55" y="79"/>
                </a:cubicBezTo>
                <a:cubicBezTo>
                  <a:pt x="55" y="79"/>
                  <a:pt x="55" y="79"/>
                  <a:pt x="55" y="79"/>
                </a:cubicBezTo>
                <a:cubicBezTo>
                  <a:pt x="55" y="79"/>
                  <a:pt x="55" y="79"/>
                  <a:pt x="55" y="79"/>
                </a:cubicBezTo>
                <a:cubicBezTo>
                  <a:pt x="55" y="79"/>
                  <a:pt x="55" y="79"/>
                  <a:pt x="55" y="79"/>
                </a:cubicBezTo>
                <a:cubicBezTo>
                  <a:pt x="55" y="79"/>
                  <a:pt x="55" y="78"/>
                  <a:pt x="55" y="78"/>
                </a:cubicBezTo>
                <a:cubicBezTo>
                  <a:pt x="55" y="78"/>
                  <a:pt x="55" y="78"/>
                  <a:pt x="54" y="78"/>
                </a:cubicBezTo>
                <a:cubicBezTo>
                  <a:pt x="54" y="78"/>
                  <a:pt x="54" y="78"/>
                  <a:pt x="54" y="78"/>
                </a:cubicBezTo>
                <a:cubicBezTo>
                  <a:pt x="52" y="78"/>
                  <a:pt x="52" y="78"/>
                  <a:pt x="52" y="78"/>
                </a:cubicBezTo>
                <a:cubicBezTo>
                  <a:pt x="51" y="78"/>
                  <a:pt x="51" y="78"/>
                  <a:pt x="51" y="78"/>
                </a:cubicBezTo>
                <a:cubicBezTo>
                  <a:pt x="51" y="78"/>
                  <a:pt x="51" y="78"/>
                  <a:pt x="50" y="79"/>
                </a:cubicBezTo>
                <a:cubicBezTo>
                  <a:pt x="50" y="79"/>
                  <a:pt x="50" y="79"/>
                  <a:pt x="50" y="79"/>
                </a:cubicBezTo>
                <a:cubicBezTo>
                  <a:pt x="50" y="79"/>
                  <a:pt x="50" y="79"/>
                  <a:pt x="50" y="79"/>
                </a:cubicBezTo>
                <a:cubicBezTo>
                  <a:pt x="50" y="79"/>
                  <a:pt x="49" y="79"/>
                  <a:pt x="49" y="78"/>
                </a:cubicBezTo>
                <a:cubicBezTo>
                  <a:pt x="49" y="78"/>
                  <a:pt x="49" y="78"/>
                  <a:pt x="49" y="78"/>
                </a:cubicBezTo>
                <a:cubicBezTo>
                  <a:pt x="49" y="78"/>
                  <a:pt x="49" y="78"/>
                  <a:pt x="49" y="78"/>
                </a:cubicBezTo>
                <a:cubicBezTo>
                  <a:pt x="49" y="78"/>
                  <a:pt x="49" y="78"/>
                  <a:pt x="49" y="78"/>
                </a:cubicBezTo>
                <a:cubicBezTo>
                  <a:pt x="49" y="78"/>
                  <a:pt x="49" y="78"/>
                  <a:pt x="49" y="78"/>
                </a:cubicBezTo>
                <a:cubicBezTo>
                  <a:pt x="49" y="78"/>
                  <a:pt x="49" y="78"/>
                  <a:pt x="49" y="78"/>
                </a:cubicBezTo>
                <a:cubicBezTo>
                  <a:pt x="50" y="78"/>
                  <a:pt x="50" y="78"/>
                  <a:pt x="50" y="78"/>
                </a:cubicBezTo>
                <a:cubicBezTo>
                  <a:pt x="50" y="77"/>
                  <a:pt x="50" y="77"/>
                  <a:pt x="50" y="77"/>
                </a:cubicBezTo>
                <a:cubicBezTo>
                  <a:pt x="52" y="77"/>
                  <a:pt x="52" y="77"/>
                  <a:pt x="52" y="77"/>
                </a:cubicBezTo>
                <a:cubicBezTo>
                  <a:pt x="52" y="77"/>
                  <a:pt x="52" y="77"/>
                  <a:pt x="52" y="77"/>
                </a:cubicBezTo>
                <a:cubicBezTo>
                  <a:pt x="52" y="77"/>
                  <a:pt x="52" y="77"/>
                  <a:pt x="52" y="77"/>
                </a:cubicBezTo>
                <a:cubicBezTo>
                  <a:pt x="52" y="77"/>
                  <a:pt x="52" y="77"/>
                  <a:pt x="52" y="77"/>
                </a:cubicBezTo>
                <a:cubicBezTo>
                  <a:pt x="52" y="77"/>
                  <a:pt x="52" y="76"/>
                  <a:pt x="52" y="76"/>
                </a:cubicBezTo>
                <a:cubicBezTo>
                  <a:pt x="52" y="76"/>
                  <a:pt x="52" y="75"/>
                  <a:pt x="52" y="75"/>
                </a:cubicBezTo>
                <a:cubicBezTo>
                  <a:pt x="52" y="75"/>
                  <a:pt x="51" y="74"/>
                  <a:pt x="50" y="74"/>
                </a:cubicBezTo>
                <a:cubicBezTo>
                  <a:pt x="50" y="74"/>
                  <a:pt x="50" y="74"/>
                  <a:pt x="50" y="74"/>
                </a:cubicBezTo>
                <a:cubicBezTo>
                  <a:pt x="50" y="74"/>
                  <a:pt x="50" y="74"/>
                  <a:pt x="50" y="74"/>
                </a:cubicBezTo>
                <a:cubicBezTo>
                  <a:pt x="50" y="74"/>
                  <a:pt x="50" y="74"/>
                  <a:pt x="50" y="74"/>
                </a:cubicBezTo>
                <a:cubicBezTo>
                  <a:pt x="50" y="74"/>
                  <a:pt x="50" y="74"/>
                  <a:pt x="50" y="74"/>
                </a:cubicBezTo>
                <a:cubicBezTo>
                  <a:pt x="50" y="74"/>
                  <a:pt x="50" y="74"/>
                  <a:pt x="50" y="74"/>
                </a:cubicBezTo>
                <a:cubicBezTo>
                  <a:pt x="49" y="74"/>
                  <a:pt x="49" y="73"/>
                  <a:pt x="49" y="73"/>
                </a:cubicBezTo>
                <a:cubicBezTo>
                  <a:pt x="49" y="73"/>
                  <a:pt x="49" y="73"/>
                  <a:pt x="48" y="72"/>
                </a:cubicBezTo>
                <a:cubicBezTo>
                  <a:pt x="48" y="72"/>
                  <a:pt x="48" y="72"/>
                  <a:pt x="48" y="72"/>
                </a:cubicBezTo>
                <a:cubicBezTo>
                  <a:pt x="48" y="72"/>
                  <a:pt x="48" y="72"/>
                  <a:pt x="48" y="72"/>
                </a:cubicBezTo>
                <a:cubicBezTo>
                  <a:pt x="48" y="72"/>
                  <a:pt x="48" y="72"/>
                  <a:pt x="48" y="72"/>
                </a:cubicBezTo>
                <a:cubicBezTo>
                  <a:pt x="48" y="72"/>
                  <a:pt x="48" y="72"/>
                  <a:pt x="48" y="72"/>
                </a:cubicBezTo>
                <a:cubicBezTo>
                  <a:pt x="48" y="72"/>
                  <a:pt x="48" y="71"/>
                  <a:pt x="48" y="71"/>
                </a:cubicBezTo>
                <a:cubicBezTo>
                  <a:pt x="48" y="71"/>
                  <a:pt x="47" y="71"/>
                  <a:pt x="47" y="70"/>
                </a:cubicBezTo>
                <a:cubicBezTo>
                  <a:pt x="47" y="70"/>
                  <a:pt x="47" y="70"/>
                  <a:pt x="47" y="70"/>
                </a:cubicBezTo>
                <a:cubicBezTo>
                  <a:pt x="46" y="70"/>
                  <a:pt x="46" y="70"/>
                  <a:pt x="46" y="70"/>
                </a:cubicBezTo>
                <a:cubicBezTo>
                  <a:pt x="46" y="70"/>
                  <a:pt x="46" y="70"/>
                  <a:pt x="46" y="69"/>
                </a:cubicBezTo>
                <a:cubicBezTo>
                  <a:pt x="46" y="69"/>
                  <a:pt x="45" y="69"/>
                  <a:pt x="45" y="69"/>
                </a:cubicBezTo>
                <a:cubicBezTo>
                  <a:pt x="45" y="69"/>
                  <a:pt x="45" y="69"/>
                  <a:pt x="45" y="69"/>
                </a:cubicBezTo>
                <a:cubicBezTo>
                  <a:pt x="44" y="69"/>
                  <a:pt x="43" y="69"/>
                  <a:pt x="43" y="69"/>
                </a:cubicBezTo>
                <a:cubicBezTo>
                  <a:pt x="43" y="68"/>
                  <a:pt x="43" y="68"/>
                  <a:pt x="43" y="68"/>
                </a:cubicBezTo>
                <a:cubicBezTo>
                  <a:pt x="43" y="68"/>
                  <a:pt x="43" y="68"/>
                  <a:pt x="43" y="68"/>
                </a:cubicBezTo>
                <a:cubicBezTo>
                  <a:pt x="43" y="68"/>
                  <a:pt x="42" y="68"/>
                  <a:pt x="42" y="68"/>
                </a:cubicBezTo>
                <a:cubicBezTo>
                  <a:pt x="42" y="68"/>
                  <a:pt x="42" y="68"/>
                  <a:pt x="41" y="68"/>
                </a:cubicBezTo>
                <a:cubicBezTo>
                  <a:pt x="41" y="68"/>
                  <a:pt x="41" y="68"/>
                  <a:pt x="41" y="68"/>
                </a:cubicBezTo>
                <a:cubicBezTo>
                  <a:pt x="41" y="68"/>
                  <a:pt x="41" y="68"/>
                  <a:pt x="41" y="67"/>
                </a:cubicBezTo>
                <a:cubicBezTo>
                  <a:pt x="41" y="67"/>
                  <a:pt x="41" y="67"/>
                  <a:pt x="40" y="67"/>
                </a:cubicBezTo>
                <a:cubicBezTo>
                  <a:pt x="40" y="67"/>
                  <a:pt x="40" y="67"/>
                  <a:pt x="40" y="67"/>
                </a:cubicBezTo>
                <a:cubicBezTo>
                  <a:pt x="40" y="67"/>
                  <a:pt x="40" y="67"/>
                  <a:pt x="40" y="67"/>
                </a:cubicBezTo>
                <a:cubicBezTo>
                  <a:pt x="40" y="66"/>
                  <a:pt x="40" y="66"/>
                  <a:pt x="40" y="66"/>
                </a:cubicBezTo>
                <a:cubicBezTo>
                  <a:pt x="40" y="66"/>
                  <a:pt x="39" y="65"/>
                  <a:pt x="39" y="65"/>
                </a:cubicBezTo>
                <a:cubicBezTo>
                  <a:pt x="38" y="65"/>
                  <a:pt x="38" y="65"/>
                  <a:pt x="38" y="65"/>
                </a:cubicBezTo>
                <a:cubicBezTo>
                  <a:pt x="37" y="65"/>
                  <a:pt x="37" y="65"/>
                  <a:pt x="37" y="65"/>
                </a:cubicBezTo>
                <a:cubicBezTo>
                  <a:pt x="37" y="65"/>
                  <a:pt x="37" y="65"/>
                  <a:pt x="37" y="65"/>
                </a:cubicBezTo>
                <a:cubicBezTo>
                  <a:pt x="37" y="65"/>
                  <a:pt x="37" y="65"/>
                  <a:pt x="37" y="65"/>
                </a:cubicBezTo>
                <a:cubicBezTo>
                  <a:pt x="38" y="64"/>
                  <a:pt x="38" y="64"/>
                  <a:pt x="38" y="64"/>
                </a:cubicBezTo>
                <a:cubicBezTo>
                  <a:pt x="37" y="64"/>
                  <a:pt x="37" y="64"/>
                  <a:pt x="37" y="64"/>
                </a:cubicBezTo>
                <a:cubicBezTo>
                  <a:pt x="37" y="64"/>
                  <a:pt x="37" y="64"/>
                  <a:pt x="37" y="64"/>
                </a:cubicBezTo>
                <a:cubicBezTo>
                  <a:pt x="37" y="64"/>
                  <a:pt x="37" y="64"/>
                  <a:pt x="37" y="64"/>
                </a:cubicBezTo>
                <a:cubicBezTo>
                  <a:pt x="37" y="63"/>
                  <a:pt x="37" y="63"/>
                  <a:pt x="37" y="63"/>
                </a:cubicBezTo>
                <a:cubicBezTo>
                  <a:pt x="36" y="63"/>
                  <a:pt x="36" y="63"/>
                  <a:pt x="36" y="63"/>
                </a:cubicBezTo>
                <a:cubicBezTo>
                  <a:pt x="35" y="63"/>
                  <a:pt x="35" y="63"/>
                  <a:pt x="35" y="64"/>
                </a:cubicBezTo>
                <a:cubicBezTo>
                  <a:pt x="35" y="64"/>
                  <a:pt x="35" y="64"/>
                  <a:pt x="35" y="64"/>
                </a:cubicBezTo>
                <a:cubicBezTo>
                  <a:pt x="35" y="64"/>
                  <a:pt x="35" y="64"/>
                  <a:pt x="35" y="64"/>
                </a:cubicBezTo>
                <a:cubicBezTo>
                  <a:pt x="35" y="64"/>
                  <a:pt x="35" y="64"/>
                  <a:pt x="35" y="64"/>
                </a:cubicBezTo>
                <a:cubicBezTo>
                  <a:pt x="35" y="64"/>
                  <a:pt x="35" y="64"/>
                  <a:pt x="35" y="64"/>
                </a:cubicBezTo>
                <a:cubicBezTo>
                  <a:pt x="34" y="64"/>
                  <a:pt x="34" y="63"/>
                  <a:pt x="34" y="63"/>
                </a:cubicBezTo>
                <a:cubicBezTo>
                  <a:pt x="34" y="62"/>
                  <a:pt x="34" y="62"/>
                  <a:pt x="34" y="62"/>
                </a:cubicBezTo>
                <a:cubicBezTo>
                  <a:pt x="33" y="63"/>
                  <a:pt x="33" y="63"/>
                  <a:pt x="33" y="63"/>
                </a:cubicBezTo>
                <a:cubicBezTo>
                  <a:pt x="33" y="63"/>
                  <a:pt x="32" y="63"/>
                  <a:pt x="32" y="63"/>
                </a:cubicBezTo>
                <a:cubicBezTo>
                  <a:pt x="32" y="63"/>
                  <a:pt x="31" y="63"/>
                  <a:pt x="31" y="63"/>
                </a:cubicBezTo>
                <a:cubicBezTo>
                  <a:pt x="31" y="62"/>
                  <a:pt x="30" y="62"/>
                  <a:pt x="30" y="62"/>
                </a:cubicBezTo>
                <a:cubicBezTo>
                  <a:pt x="30" y="62"/>
                  <a:pt x="30" y="62"/>
                  <a:pt x="29" y="62"/>
                </a:cubicBezTo>
                <a:cubicBezTo>
                  <a:pt x="29" y="61"/>
                  <a:pt x="28" y="61"/>
                  <a:pt x="28" y="61"/>
                </a:cubicBezTo>
                <a:cubicBezTo>
                  <a:pt x="28" y="61"/>
                  <a:pt x="28" y="61"/>
                  <a:pt x="28" y="61"/>
                </a:cubicBezTo>
                <a:cubicBezTo>
                  <a:pt x="28" y="61"/>
                  <a:pt x="27" y="61"/>
                  <a:pt x="27" y="61"/>
                </a:cubicBezTo>
                <a:cubicBezTo>
                  <a:pt x="27" y="61"/>
                  <a:pt x="27" y="61"/>
                  <a:pt x="27" y="61"/>
                </a:cubicBezTo>
                <a:cubicBezTo>
                  <a:pt x="27" y="61"/>
                  <a:pt x="27" y="61"/>
                  <a:pt x="27" y="62"/>
                </a:cubicBezTo>
                <a:cubicBezTo>
                  <a:pt x="27" y="62"/>
                  <a:pt x="27" y="62"/>
                  <a:pt x="27" y="62"/>
                </a:cubicBezTo>
                <a:cubicBezTo>
                  <a:pt x="26" y="61"/>
                  <a:pt x="26" y="61"/>
                  <a:pt x="25" y="61"/>
                </a:cubicBezTo>
                <a:cubicBezTo>
                  <a:pt x="25" y="61"/>
                  <a:pt x="25" y="61"/>
                  <a:pt x="25" y="61"/>
                </a:cubicBezTo>
                <a:cubicBezTo>
                  <a:pt x="25" y="62"/>
                  <a:pt x="25" y="62"/>
                  <a:pt x="25" y="62"/>
                </a:cubicBezTo>
                <a:cubicBezTo>
                  <a:pt x="25" y="62"/>
                  <a:pt x="25" y="62"/>
                  <a:pt x="25" y="62"/>
                </a:cubicBezTo>
                <a:cubicBezTo>
                  <a:pt x="25" y="62"/>
                  <a:pt x="25" y="62"/>
                  <a:pt x="25" y="62"/>
                </a:cubicBezTo>
                <a:cubicBezTo>
                  <a:pt x="24" y="62"/>
                  <a:pt x="24" y="62"/>
                  <a:pt x="24" y="62"/>
                </a:cubicBezTo>
                <a:cubicBezTo>
                  <a:pt x="24" y="62"/>
                  <a:pt x="24" y="62"/>
                  <a:pt x="24" y="62"/>
                </a:cubicBezTo>
                <a:cubicBezTo>
                  <a:pt x="24" y="62"/>
                  <a:pt x="23" y="62"/>
                  <a:pt x="23" y="62"/>
                </a:cubicBezTo>
                <a:cubicBezTo>
                  <a:pt x="23" y="63"/>
                  <a:pt x="23" y="63"/>
                  <a:pt x="22" y="63"/>
                </a:cubicBezTo>
                <a:cubicBezTo>
                  <a:pt x="22" y="63"/>
                  <a:pt x="22" y="63"/>
                  <a:pt x="22" y="63"/>
                </a:cubicBezTo>
                <a:cubicBezTo>
                  <a:pt x="22" y="63"/>
                  <a:pt x="22" y="63"/>
                  <a:pt x="22" y="63"/>
                </a:cubicBezTo>
                <a:cubicBezTo>
                  <a:pt x="21" y="63"/>
                  <a:pt x="21" y="63"/>
                  <a:pt x="21" y="63"/>
                </a:cubicBezTo>
                <a:cubicBezTo>
                  <a:pt x="21" y="63"/>
                  <a:pt x="21" y="63"/>
                  <a:pt x="21" y="63"/>
                </a:cubicBezTo>
                <a:cubicBezTo>
                  <a:pt x="21" y="64"/>
                  <a:pt x="21" y="64"/>
                  <a:pt x="22" y="64"/>
                </a:cubicBezTo>
                <a:cubicBezTo>
                  <a:pt x="22" y="64"/>
                  <a:pt x="22" y="64"/>
                  <a:pt x="22" y="64"/>
                </a:cubicBezTo>
                <a:cubicBezTo>
                  <a:pt x="22" y="64"/>
                  <a:pt x="22" y="64"/>
                  <a:pt x="22" y="64"/>
                </a:cubicBezTo>
                <a:cubicBezTo>
                  <a:pt x="22" y="65"/>
                  <a:pt x="22" y="65"/>
                  <a:pt x="22" y="65"/>
                </a:cubicBezTo>
                <a:cubicBezTo>
                  <a:pt x="22" y="65"/>
                  <a:pt x="22" y="65"/>
                  <a:pt x="22" y="65"/>
                </a:cubicBezTo>
                <a:cubicBezTo>
                  <a:pt x="22" y="65"/>
                  <a:pt x="22" y="65"/>
                  <a:pt x="22" y="65"/>
                </a:cubicBezTo>
                <a:cubicBezTo>
                  <a:pt x="22" y="65"/>
                  <a:pt x="21" y="65"/>
                  <a:pt x="21" y="65"/>
                </a:cubicBezTo>
                <a:cubicBezTo>
                  <a:pt x="21" y="65"/>
                  <a:pt x="21" y="65"/>
                  <a:pt x="21" y="65"/>
                </a:cubicBezTo>
                <a:cubicBezTo>
                  <a:pt x="21" y="65"/>
                  <a:pt x="21" y="65"/>
                  <a:pt x="21" y="65"/>
                </a:cubicBezTo>
                <a:cubicBezTo>
                  <a:pt x="21" y="65"/>
                  <a:pt x="21" y="65"/>
                  <a:pt x="21" y="65"/>
                </a:cubicBezTo>
                <a:cubicBezTo>
                  <a:pt x="21" y="65"/>
                  <a:pt x="21" y="65"/>
                  <a:pt x="21" y="65"/>
                </a:cubicBezTo>
                <a:cubicBezTo>
                  <a:pt x="21" y="65"/>
                  <a:pt x="20" y="65"/>
                  <a:pt x="20" y="65"/>
                </a:cubicBezTo>
                <a:cubicBezTo>
                  <a:pt x="20" y="65"/>
                  <a:pt x="20" y="65"/>
                  <a:pt x="20" y="65"/>
                </a:cubicBezTo>
                <a:cubicBezTo>
                  <a:pt x="20" y="65"/>
                  <a:pt x="20" y="64"/>
                  <a:pt x="20" y="64"/>
                </a:cubicBezTo>
                <a:cubicBezTo>
                  <a:pt x="20" y="64"/>
                  <a:pt x="20" y="64"/>
                  <a:pt x="20" y="64"/>
                </a:cubicBezTo>
                <a:cubicBezTo>
                  <a:pt x="20" y="64"/>
                  <a:pt x="19" y="63"/>
                  <a:pt x="19" y="63"/>
                </a:cubicBezTo>
                <a:cubicBezTo>
                  <a:pt x="19" y="63"/>
                  <a:pt x="19" y="64"/>
                  <a:pt x="18" y="64"/>
                </a:cubicBezTo>
                <a:cubicBezTo>
                  <a:pt x="18" y="64"/>
                  <a:pt x="18" y="64"/>
                  <a:pt x="18" y="64"/>
                </a:cubicBezTo>
                <a:cubicBezTo>
                  <a:pt x="18" y="64"/>
                  <a:pt x="17" y="64"/>
                  <a:pt x="17" y="64"/>
                </a:cubicBezTo>
                <a:cubicBezTo>
                  <a:pt x="17" y="64"/>
                  <a:pt x="17" y="64"/>
                  <a:pt x="17" y="64"/>
                </a:cubicBezTo>
                <a:cubicBezTo>
                  <a:pt x="17" y="64"/>
                  <a:pt x="17" y="64"/>
                  <a:pt x="17" y="64"/>
                </a:cubicBezTo>
                <a:cubicBezTo>
                  <a:pt x="17" y="64"/>
                  <a:pt x="17" y="64"/>
                  <a:pt x="17" y="64"/>
                </a:cubicBezTo>
                <a:cubicBezTo>
                  <a:pt x="17" y="63"/>
                  <a:pt x="16" y="63"/>
                  <a:pt x="16" y="63"/>
                </a:cubicBezTo>
                <a:cubicBezTo>
                  <a:pt x="16" y="63"/>
                  <a:pt x="16" y="63"/>
                  <a:pt x="16" y="63"/>
                </a:cubicBezTo>
                <a:cubicBezTo>
                  <a:pt x="16" y="63"/>
                  <a:pt x="16" y="63"/>
                  <a:pt x="16" y="63"/>
                </a:cubicBezTo>
                <a:cubicBezTo>
                  <a:pt x="16" y="62"/>
                  <a:pt x="16" y="62"/>
                  <a:pt x="16" y="62"/>
                </a:cubicBezTo>
                <a:cubicBezTo>
                  <a:pt x="15" y="62"/>
                  <a:pt x="15" y="62"/>
                  <a:pt x="15" y="62"/>
                </a:cubicBezTo>
                <a:cubicBezTo>
                  <a:pt x="15" y="62"/>
                  <a:pt x="15" y="61"/>
                  <a:pt x="15" y="61"/>
                </a:cubicBezTo>
                <a:cubicBezTo>
                  <a:pt x="15" y="61"/>
                  <a:pt x="15" y="61"/>
                  <a:pt x="15" y="61"/>
                </a:cubicBezTo>
                <a:cubicBezTo>
                  <a:pt x="15" y="61"/>
                  <a:pt x="16" y="61"/>
                  <a:pt x="16" y="61"/>
                </a:cubicBezTo>
                <a:cubicBezTo>
                  <a:pt x="16" y="61"/>
                  <a:pt x="17" y="61"/>
                  <a:pt x="17" y="60"/>
                </a:cubicBezTo>
                <a:cubicBezTo>
                  <a:pt x="17" y="60"/>
                  <a:pt x="17" y="59"/>
                  <a:pt x="17" y="59"/>
                </a:cubicBezTo>
                <a:cubicBezTo>
                  <a:pt x="17" y="59"/>
                  <a:pt x="17" y="59"/>
                  <a:pt x="17" y="59"/>
                </a:cubicBezTo>
                <a:cubicBezTo>
                  <a:pt x="17" y="59"/>
                  <a:pt x="17" y="59"/>
                  <a:pt x="17" y="59"/>
                </a:cubicBezTo>
                <a:cubicBezTo>
                  <a:pt x="17" y="58"/>
                  <a:pt x="17" y="58"/>
                  <a:pt x="17" y="58"/>
                </a:cubicBezTo>
                <a:cubicBezTo>
                  <a:pt x="17" y="58"/>
                  <a:pt x="17" y="57"/>
                  <a:pt x="17" y="57"/>
                </a:cubicBezTo>
                <a:cubicBezTo>
                  <a:pt x="17" y="57"/>
                  <a:pt x="17" y="57"/>
                  <a:pt x="17" y="56"/>
                </a:cubicBezTo>
                <a:cubicBezTo>
                  <a:pt x="17" y="56"/>
                  <a:pt x="16" y="56"/>
                  <a:pt x="16" y="56"/>
                </a:cubicBezTo>
                <a:cubicBezTo>
                  <a:pt x="16" y="56"/>
                  <a:pt x="16" y="56"/>
                  <a:pt x="15" y="56"/>
                </a:cubicBezTo>
                <a:cubicBezTo>
                  <a:pt x="15" y="56"/>
                  <a:pt x="15" y="56"/>
                  <a:pt x="15" y="56"/>
                </a:cubicBezTo>
                <a:cubicBezTo>
                  <a:pt x="15" y="56"/>
                  <a:pt x="15" y="56"/>
                  <a:pt x="15" y="56"/>
                </a:cubicBezTo>
                <a:cubicBezTo>
                  <a:pt x="15" y="56"/>
                  <a:pt x="15" y="56"/>
                  <a:pt x="15" y="56"/>
                </a:cubicBezTo>
                <a:cubicBezTo>
                  <a:pt x="15" y="56"/>
                  <a:pt x="15" y="56"/>
                  <a:pt x="14" y="56"/>
                </a:cubicBezTo>
                <a:cubicBezTo>
                  <a:pt x="14" y="56"/>
                  <a:pt x="14" y="56"/>
                  <a:pt x="14" y="55"/>
                </a:cubicBezTo>
                <a:cubicBezTo>
                  <a:pt x="14" y="55"/>
                  <a:pt x="14" y="55"/>
                  <a:pt x="14" y="55"/>
                </a:cubicBezTo>
                <a:cubicBezTo>
                  <a:pt x="14" y="55"/>
                  <a:pt x="14" y="55"/>
                  <a:pt x="14" y="55"/>
                </a:cubicBezTo>
                <a:cubicBezTo>
                  <a:pt x="14" y="55"/>
                  <a:pt x="14" y="55"/>
                  <a:pt x="14" y="55"/>
                </a:cubicBezTo>
                <a:cubicBezTo>
                  <a:pt x="15" y="55"/>
                  <a:pt x="15" y="55"/>
                  <a:pt x="15" y="55"/>
                </a:cubicBezTo>
                <a:cubicBezTo>
                  <a:pt x="15" y="54"/>
                  <a:pt x="15" y="54"/>
                  <a:pt x="15" y="54"/>
                </a:cubicBezTo>
                <a:cubicBezTo>
                  <a:pt x="15" y="54"/>
                  <a:pt x="15" y="54"/>
                  <a:pt x="15" y="54"/>
                </a:cubicBezTo>
                <a:cubicBezTo>
                  <a:pt x="15" y="53"/>
                  <a:pt x="14" y="53"/>
                  <a:pt x="15" y="53"/>
                </a:cubicBezTo>
                <a:cubicBezTo>
                  <a:pt x="15" y="53"/>
                  <a:pt x="15" y="53"/>
                  <a:pt x="15" y="53"/>
                </a:cubicBezTo>
                <a:cubicBezTo>
                  <a:pt x="15" y="53"/>
                  <a:pt x="15" y="53"/>
                  <a:pt x="15" y="53"/>
                </a:cubicBezTo>
                <a:cubicBezTo>
                  <a:pt x="15" y="53"/>
                  <a:pt x="15" y="53"/>
                  <a:pt x="15" y="53"/>
                </a:cubicBezTo>
                <a:cubicBezTo>
                  <a:pt x="15" y="53"/>
                  <a:pt x="15" y="53"/>
                  <a:pt x="15" y="53"/>
                </a:cubicBezTo>
                <a:cubicBezTo>
                  <a:pt x="16" y="53"/>
                  <a:pt x="16" y="52"/>
                  <a:pt x="17" y="51"/>
                </a:cubicBezTo>
                <a:cubicBezTo>
                  <a:pt x="17" y="51"/>
                  <a:pt x="17" y="50"/>
                  <a:pt x="17" y="50"/>
                </a:cubicBezTo>
                <a:cubicBezTo>
                  <a:pt x="17" y="50"/>
                  <a:pt x="17" y="49"/>
                  <a:pt x="17" y="49"/>
                </a:cubicBezTo>
                <a:cubicBezTo>
                  <a:pt x="17" y="49"/>
                  <a:pt x="17" y="49"/>
                  <a:pt x="17" y="49"/>
                </a:cubicBezTo>
                <a:cubicBezTo>
                  <a:pt x="16" y="49"/>
                  <a:pt x="16" y="49"/>
                  <a:pt x="16" y="49"/>
                </a:cubicBezTo>
                <a:cubicBezTo>
                  <a:pt x="16" y="49"/>
                  <a:pt x="16" y="49"/>
                  <a:pt x="15" y="49"/>
                </a:cubicBezTo>
                <a:cubicBezTo>
                  <a:pt x="15" y="49"/>
                  <a:pt x="15" y="49"/>
                  <a:pt x="15" y="49"/>
                </a:cubicBezTo>
                <a:cubicBezTo>
                  <a:pt x="14" y="49"/>
                  <a:pt x="14" y="49"/>
                  <a:pt x="14" y="50"/>
                </a:cubicBezTo>
                <a:cubicBezTo>
                  <a:pt x="14" y="50"/>
                  <a:pt x="14" y="50"/>
                  <a:pt x="14" y="50"/>
                </a:cubicBezTo>
                <a:cubicBezTo>
                  <a:pt x="14" y="50"/>
                  <a:pt x="14" y="50"/>
                  <a:pt x="13" y="50"/>
                </a:cubicBezTo>
                <a:cubicBezTo>
                  <a:pt x="13" y="50"/>
                  <a:pt x="13" y="50"/>
                  <a:pt x="13" y="50"/>
                </a:cubicBezTo>
                <a:cubicBezTo>
                  <a:pt x="13" y="51"/>
                  <a:pt x="13" y="51"/>
                  <a:pt x="13" y="51"/>
                </a:cubicBezTo>
                <a:cubicBezTo>
                  <a:pt x="13" y="51"/>
                  <a:pt x="13" y="51"/>
                  <a:pt x="13" y="51"/>
                </a:cubicBezTo>
                <a:cubicBezTo>
                  <a:pt x="13" y="51"/>
                  <a:pt x="13" y="51"/>
                  <a:pt x="13" y="51"/>
                </a:cubicBezTo>
                <a:cubicBezTo>
                  <a:pt x="13" y="51"/>
                  <a:pt x="13" y="51"/>
                  <a:pt x="13" y="51"/>
                </a:cubicBezTo>
                <a:cubicBezTo>
                  <a:pt x="13" y="51"/>
                  <a:pt x="13" y="51"/>
                  <a:pt x="13" y="51"/>
                </a:cubicBezTo>
                <a:cubicBezTo>
                  <a:pt x="12" y="51"/>
                  <a:pt x="12" y="51"/>
                  <a:pt x="12" y="51"/>
                </a:cubicBezTo>
                <a:cubicBezTo>
                  <a:pt x="12" y="51"/>
                  <a:pt x="12" y="51"/>
                  <a:pt x="12" y="52"/>
                </a:cubicBezTo>
                <a:cubicBezTo>
                  <a:pt x="12" y="52"/>
                  <a:pt x="12" y="52"/>
                  <a:pt x="12" y="52"/>
                </a:cubicBezTo>
                <a:cubicBezTo>
                  <a:pt x="12" y="52"/>
                  <a:pt x="12" y="52"/>
                  <a:pt x="11" y="52"/>
                </a:cubicBezTo>
                <a:cubicBezTo>
                  <a:pt x="11" y="52"/>
                  <a:pt x="11" y="53"/>
                  <a:pt x="10" y="53"/>
                </a:cubicBezTo>
                <a:cubicBezTo>
                  <a:pt x="10" y="53"/>
                  <a:pt x="10" y="52"/>
                  <a:pt x="10" y="52"/>
                </a:cubicBezTo>
                <a:cubicBezTo>
                  <a:pt x="10" y="52"/>
                  <a:pt x="10" y="52"/>
                  <a:pt x="10" y="52"/>
                </a:cubicBezTo>
                <a:cubicBezTo>
                  <a:pt x="10" y="52"/>
                  <a:pt x="10" y="52"/>
                  <a:pt x="10" y="52"/>
                </a:cubicBezTo>
                <a:cubicBezTo>
                  <a:pt x="10" y="51"/>
                  <a:pt x="10" y="51"/>
                  <a:pt x="10" y="51"/>
                </a:cubicBezTo>
                <a:cubicBezTo>
                  <a:pt x="10" y="51"/>
                  <a:pt x="10" y="51"/>
                  <a:pt x="10" y="51"/>
                </a:cubicBezTo>
                <a:cubicBezTo>
                  <a:pt x="10" y="51"/>
                  <a:pt x="10" y="51"/>
                  <a:pt x="10" y="51"/>
                </a:cubicBezTo>
                <a:cubicBezTo>
                  <a:pt x="10" y="51"/>
                  <a:pt x="10" y="51"/>
                  <a:pt x="10" y="50"/>
                </a:cubicBezTo>
                <a:cubicBezTo>
                  <a:pt x="10" y="50"/>
                  <a:pt x="10" y="50"/>
                  <a:pt x="10" y="50"/>
                </a:cubicBezTo>
                <a:cubicBezTo>
                  <a:pt x="10" y="50"/>
                  <a:pt x="10" y="50"/>
                  <a:pt x="10" y="50"/>
                </a:cubicBezTo>
                <a:cubicBezTo>
                  <a:pt x="10" y="50"/>
                  <a:pt x="10" y="50"/>
                  <a:pt x="10" y="50"/>
                </a:cubicBezTo>
                <a:cubicBezTo>
                  <a:pt x="10" y="50"/>
                  <a:pt x="10" y="50"/>
                  <a:pt x="10" y="50"/>
                </a:cubicBezTo>
                <a:cubicBezTo>
                  <a:pt x="10" y="49"/>
                  <a:pt x="10" y="49"/>
                  <a:pt x="10" y="49"/>
                </a:cubicBezTo>
                <a:cubicBezTo>
                  <a:pt x="10" y="49"/>
                  <a:pt x="10" y="49"/>
                  <a:pt x="10" y="49"/>
                </a:cubicBezTo>
                <a:cubicBezTo>
                  <a:pt x="10" y="49"/>
                  <a:pt x="10" y="49"/>
                  <a:pt x="11" y="49"/>
                </a:cubicBezTo>
                <a:cubicBezTo>
                  <a:pt x="11" y="49"/>
                  <a:pt x="11" y="49"/>
                  <a:pt x="11" y="49"/>
                </a:cubicBezTo>
                <a:cubicBezTo>
                  <a:pt x="11" y="49"/>
                  <a:pt x="11" y="49"/>
                  <a:pt x="11" y="49"/>
                </a:cubicBezTo>
                <a:cubicBezTo>
                  <a:pt x="11" y="49"/>
                  <a:pt x="11" y="48"/>
                  <a:pt x="11" y="48"/>
                </a:cubicBezTo>
                <a:cubicBezTo>
                  <a:pt x="11" y="48"/>
                  <a:pt x="11" y="48"/>
                  <a:pt x="11" y="48"/>
                </a:cubicBezTo>
                <a:cubicBezTo>
                  <a:pt x="11" y="48"/>
                  <a:pt x="11" y="48"/>
                  <a:pt x="11" y="48"/>
                </a:cubicBezTo>
                <a:cubicBezTo>
                  <a:pt x="12" y="48"/>
                  <a:pt x="12" y="48"/>
                  <a:pt x="12" y="48"/>
                </a:cubicBezTo>
                <a:cubicBezTo>
                  <a:pt x="12" y="47"/>
                  <a:pt x="12" y="47"/>
                  <a:pt x="12" y="47"/>
                </a:cubicBezTo>
                <a:cubicBezTo>
                  <a:pt x="12" y="47"/>
                  <a:pt x="12" y="47"/>
                  <a:pt x="12" y="47"/>
                </a:cubicBezTo>
                <a:cubicBezTo>
                  <a:pt x="12" y="46"/>
                  <a:pt x="12" y="46"/>
                  <a:pt x="12" y="46"/>
                </a:cubicBezTo>
                <a:cubicBezTo>
                  <a:pt x="12" y="46"/>
                  <a:pt x="12" y="46"/>
                  <a:pt x="12" y="46"/>
                </a:cubicBezTo>
                <a:cubicBezTo>
                  <a:pt x="12" y="46"/>
                  <a:pt x="12" y="46"/>
                  <a:pt x="12" y="46"/>
                </a:cubicBezTo>
                <a:cubicBezTo>
                  <a:pt x="12" y="45"/>
                  <a:pt x="12" y="45"/>
                  <a:pt x="12" y="45"/>
                </a:cubicBezTo>
                <a:cubicBezTo>
                  <a:pt x="12" y="45"/>
                  <a:pt x="12" y="45"/>
                  <a:pt x="12" y="45"/>
                </a:cubicBezTo>
                <a:cubicBezTo>
                  <a:pt x="12" y="45"/>
                  <a:pt x="12"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3" y="43"/>
                  <a:pt x="13" y="43"/>
                  <a:pt x="13" y="43"/>
                </a:cubicBezTo>
                <a:cubicBezTo>
                  <a:pt x="14" y="43"/>
                  <a:pt x="14" y="43"/>
                  <a:pt x="14" y="42"/>
                </a:cubicBezTo>
                <a:cubicBezTo>
                  <a:pt x="14" y="42"/>
                  <a:pt x="14" y="42"/>
                  <a:pt x="14" y="42"/>
                </a:cubicBezTo>
                <a:cubicBezTo>
                  <a:pt x="14" y="42"/>
                  <a:pt x="14" y="42"/>
                  <a:pt x="15" y="41"/>
                </a:cubicBezTo>
                <a:cubicBezTo>
                  <a:pt x="15" y="41"/>
                  <a:pt x="16" y="41"/>
                  <a:pt x="16" y="40"/>
                </a:cubicBezTo>
                <a:cubicBezTo>
                  <a:pt x="16" y="40"/>
                  <a:pt x="16" y="40"/>
                  <a:pt x="16" y="40"/>
                </a:cubicBezTo>
                <a:cubicBezTo>
                  <a:pt x="16" y="40"/>
                  <a:pt x="16" y="39"/>
                  <a:pt x="16" y="39"/>
                </a:cubicBezTo>
                <a:cubicBezTo>
                  <a:pt x="16" y="39"/>
                  <a:pt x="16" y="39"/>
                  <a:pt x="16" y="40"/>
                </a:cubicBezTo>
                <a:cubicBezTo>
                  <a:pt x="16" y="40"/>
                  <a:pt x="16" y="40"/>
                  <a:pt x="17" y="40"/>
                </a:cubicBezTo>
                <a:cubicBezTo>
                  <a:pt x="17" y="40"/>
                  <a:pt x="17" y="40"/>
                  <a:pt x="17" y="40"/>
                </a:cubicBezTo>
                <a:cubicBezTo>
                  <a:pt x="17" y="40"/>
                  <a:pt x="18" y="40"/>
                  <a:pt x="18" y="40"/>
                </a:cubicBezTo>
                <a:cubicBezTo>
                  <a:pt x="18" y="40"/>
                  <a:pt x="19" y="40"/>
                  <a:pt x="19" y="39"/>
                </a:cubicBezTo>
                <a:cubicBezTo>
                  <a:pt x="19" y="39"/>
                  <a:pt x="19" y="39"/>
                  <a:pt x="19" y="39"/>
                </a:cubicBezTo>
                <a:cubicBezTo>
                  <a:pt x="20" y="39"/>
                  <a:pt x="20" y="39"/>
                  <a:pt x="20" y="39"/>
                </a:cubicBezTo>
                <a:cubicBezTo>
                  <a:pt x="21" y="39"/>
                  <a:pt x="21" y="39"/>
                  <a:pt x="21" y="39"/>
                </a:cubicBezTo>
                <a:cubicBezTo>
                  <a:pt x="21" y="39"/>
                  <a:pt x="21" y="39"/>
                  <a:pt x="21" y="39"/>
                </a:cubicBezTo>
                <a:cubicBezTo>
                  <a:pt x="21" y="39"/>
                  <a:pt x="21" y="39"/>
                  <a:pt x="21" y="39"/>
                </a:cubicBezTo>
                <a:cubicBezTo>
                  <a:pt x="22" y="39"/>
                  <a:pt x="22" y="39"/>
                  <a:pt x="22" y="40"/>
                </a:cubicBezTo>
                <a:cubicBezTo>
                  <a:pt x="22" y="41"/>
                  <a:pt x="22" y="41"/>
                  <a:pt x="22" y="42"/>
                </a:cubicBezTo>
                <a:cubicBezTo>
                  <a:pt x="22" y="42"/>
                  <a:pt x="22" y="42"/>
                  <a:pt x="22" y="42"/>
                </a:cubicBezTo>
                <a:cubicBezTo>
                  <a:pt x="21" y="42"/>
                  <a:pt x="21" y="42"/>
                  <a:pt x="21" y="42"/>
                </a:cubicBezTo>
                <a:cubicBezTo>
                  <a:pt x="21" y="43"/>
                  <a:pt x="21" y="43"/>
                  <a:pt x="21" y="43"/>
                </a:cubicBezTo>
                <a:cubicBezTo>
                  <a:pt x="21" y="43"/>
                  <a:pt x="21" y="44"/>
                  <a:pt x="22" y="44"/>
                </a:cubicBezTo>
                <a:cubicBezTo>
                  <a:pt x="22" y="44"/>
                  <a:pt x="22" y="44"/>
                  <a:pt x="22" y="44"/>
                </a:cubicBezTo>
                <a:cubicBezTo>
                  <a:pt x="22" y="44"/>
                  <a:pt x="22" y="44"/>
                  <a:pt x="22" y="44"/>
                </a:cubicBezTo>
                <a:cubicBezTo>
                  <a:pt x="22" y="44"/>
                  <a:pt x="22" y="44"/>
                  <a:pt x="22" y="44"/>
                </a:cubicBezTo>
                <a:cubicBezTo>
                  <a:pt x="22" y="44"/>
                  <a:pt x="22" y="44"/>
                  <a:pt x="22" y="44"/>
                </a:cubicBezTo>
                <a:cubicBezTo>
                  <a:pt x="22" y="44"/>
                  <a:pt x="22" y="44"/>
                  <a:pt x="22" y="44"/>
                </a:cubicBezTo>
                <a:cubicBezTo>
                  <a:pt x="23" y="44"/>
                  <a:pt x="23" y="43"/>
                  <a:pt x="23" y="42"/>
                </a:cubicBezTo>
                <a:cubicBezTo>
                  <a:pt x="23" y="42"/>
                  <a:pt x="23" y="42"/>
                  <a:pt x="24" y="41"/>
                </a:cubicBezTo>
                <a:cubicBezTo>
                  <a:pt x="24" y="41"/>
                  <a:pt x="24" y="41"/>
                  <a:pt x="24" y="41"/>
                </a:cubicBezTo>
                <a:cubicBezTo>
                  <a:pt x="24" y="42"/>
                  <a:pt x="24" y="42"/>
                  <a:pt x="24" y="42"/>
                </a:cubicBezTo>
                <a:cubicBezTo>
                  <a:pt x="24" y="41"/>
                  <a:pt x="24" y="41"/>
                  <a:pt x="24" y="41"/>
                </a:cubicBezTo>
                <a:cubicBezTo>
                  <a:pt x="24" y="41"/>
                  <a:pt x="24" y="41"/>
                  <a:pt x="24" y="41"/>
                </a:cubicBezTo>
                <a:cubicBezTo>
                  <a:pt x="24" y="41"/>
                  <a:pt x="24" y="40"/>
                  <a:pt x="24" y="40"/>
                </a:cubicBezTo>
                <a:cubicBezTo>
                  <a:pt x="24" y="40"/>
                  <a:pt x="24" y="40"/>
                  <a:pt x="24" y="40"/>
                </a:cubicBezTo>
                <a:cubicBezTo>
                  <a:pt x="25" y="40"/>
                  <a:pt x="25" y="40"/>
                  <a:pt x="25" y="40"/>
                </a:cubicBezTo>
                <a:cubicBezTo>
                  <a:pt x="25" y="40"/>
                  <a:pt x="25" y="40"/>
                  <a:pt x="25" y="40"/>
                </a:cubicBezTo>
                <a:cubicBezTo>
                  <a:pt x="25" y="40"/>
                  <a:pt x="25" y="39"/>
                  <a:pt x="25" y="39"/>
                </a:cubicBezTo>
                <a:cubicBezTo>
                  <a:pt x="25" y="39"/>
                  <a:pt x="25" y="38"/>
                  <a:pt x="25" y="38"/>
                </a:cubicBezTo>
                <a:cubicBezTo>
                  <a:pt x="25" y="38"/>
                  <a:pt x="25" y="38"/>
                  <a:pt x="25" y="38"/>
                </a:cubicBezTo>
                <a:cubicBezTo>
                  <a:pt x="25" y="38"/>
                  <a:pt x="25" y="38"/>
                  <a:pt x="25" y="38"/>
                </a:cubicBezTo>
                <a:cubicBezTo>
                  <a:pt x="25" y="38"/>
                  <a:pt x="25" y="38"/>
                  <a:pt x="25" y="38"/>
                </a:cubicBezTo>
                <a:cubicBezTo>
                  <a:pt x="25" y="38"/>
                  <a:pt x="25" y="38"/>
                  <a:pt x="25" y="38"/>
                </a:cubicBezTo>
                <a:cubicBezTo>
                  <a:pt x="25" y="38"/>
                  <a:pt x="25" y="38"/>
                  <a:pt x="26" y="38"/>
                </a:cubicBezTo>
                <a:cubicBezTo>
                  <a:pt x="26" y="38"/>
                  <a:pt x="26" y="38"/>
                  <a:pt x="26" y="38"/>
                </a:cubicBezTo>
                <a:cubicBezTo>
                  <a:pt x="26" y="38"/>
                  <a:pt x="26" y="37"/>
                  <a:pt x="26" y="37"/>
                </a:cubicBezTo>
                <a:cubicBezTo>
                  <a:pt x="26" y="37"/>
                  <a:pt x="27" y="37"/>
                  <a:pt x="27" y="37"/>
                </a:cubicBezTo>
                <a:cubicBezTo>
                  <a:pt x="27" y="37"/>
                  <a:pt x="27" y="37"/>
                  <a:pt x="27" y="37"/>
                </a:cubicBezTo>
                <a:cubicBezTo>
                  <a:pt x="28" y="37"/>
                  <a:pt x="28" y="37"/>
                  <a:pt x="28" y="37"/>
                </a:cubicBezTo>
                <a:cubicBezTo>
                  <a:pt x="28" y="37"/>
                  <a:pt x="28" y="37"/>
                  <a:pt x="28" y="37"/>
                </a:cubicBezTo>
                <a:cubicBezTo>
                  <a:pt x="28" y="37"/>
                  <a:pt x="28" y="37"/>
                  <a:pt x="28" y="37"/>
                </a:cubicBezTo>
                <a:cubicBezTo>
                  <a:pt x="28" y="36"/>
                  <a:pt x="28" y="36"/>
                  <a:pt x="27" y="36"/>
                </a:cubicBezTo>
                <a:cubicBezTo>
                  <a:pt x="27" y="36"/>
                  <a:pt x="27" y="36"/>
                  <a:pt x="27" y="36"/>
                </a:cubicBezTo>
                <a:cubicBezTo>
                  <a:pt x="27" y="36"/>
                  <a:pt x="27" y="35"/>
                  <a:pt x="27" y="35"/>
                </a:cubicBezTo>
                <a:cubicBezTo>
                  <a:pt x="27" y="35"/>
                  <a:pt x="27" y="35"/>
                  <a:pt x="27" y="35"/>
                </a:cubicBezTo>
                <a:cubicBezTo>
                  <a:pt x="28" y="35"/>
                  <a:pt x="28" y="35"/>
                  <a:pt x="28" y="35"/>
                </a:cubicBezTo>
                <a:cubicBezTo>
                  <a:pt x="28" y="35"/>
                  <a:pt x="28" y="35"/>
                  <a:pt x="28" y="35"/>
                </a:cubicBezTo>
                <a:cubicBezTo>
                  <a:pt x="28" y="35"/>
                  <a:pt x="28" y="35"/>
                  <a:pt x="28" y="35"/>
                </a:cubicBezTo>
                <a:cubicBezTo>
                  <a:pt x="29" y="35"/>
                  <a:pt x="29" y="35"/>
                  <a:pt x="29" y="35"/>
                </a:cubicBezTo>
                <a:cubicBezTo>
                  <a:pt x="29" y="34"/>
                  <a:pt x="29" y="34"/>
                  <a:pt x="30" y="34"/>
                </a:cubicBezTo>
                <a:cubicBezTo>
                  <a:pt x="30" y="34"/>
                  <a:pt x="30" y="33"/>
                  <a:pt x="31" y="33"/>
                </a:cubicBezTo>
                <a:cubicBezTo>
                  <a:pt x="31" y="33"/>
                  <a:pt x="31" y="33"/>
                  <a:pt x="31" y="33"/>
                </a:cubicBezTo>
                <a:cubicBezTo>
                  <a:pt x="31" y="33"/>
                  <a:pt x="32" y="33"/>
                  <a:pt x="32" y="33"/>
                </a:cubicBezTo>
                <a:cubicBezTo>
                  <a:pt x="32" y="33"/>
                  <a:pt x="32" y="33"/>
                  <a:pt x="32" y="33"/>
                </a:cubicBezTo>
                <a:cubicBezTo>
                  <a:pt x="32" y="33"/>
                  <a:pt x="32" y="32"/>
                  <a:pt x="32" y="32"/>
                </a:cubicBezTo>
                <a:cubicBezTo>
                  <a:pt x="32" y="32"/>
                  <a:pt x="32" y="32"/>
                  <a:pt x="32" y="32"/>
                </a:cubicBezTo>
                <a:cubicBezTo>
                  <a:pt x="33" y="32"/>
                  <a:pt x="33" y="32"/>
                  <a:pt x="33" y="32"/>
                </a:cubicBezTo>
                <a:cubicBezTo>
                  <a:pt x="33" y="32"/>
                  <a:pt x="33" y="32"/>
                  <a:pt x="33" y="31"/>
                </a:cubicBezTo>
                <a:cubicBezTo>
                  <a:pt x="33" y="31"/>
                  <a:pt x="33" y="31"/>
                  <a:pt x="33" y="31"/>
                </a:cubicBezTo>
                <a:cubicBezTo>
                  <a:pt x="33" y="30"/>
                  <a:pt x="33" y="30"/>
                  <a:pt x="33" y="30"/>
                </a:cubicBezTo>
                <a:cubicBezTo>
                  <a:pt x="33" y="30"/>
                  <a:pt x="33" y="30"/>
                  <a:pt x="33" y="30"/>
                </a:cubicBezTo>
                <a:cubicBezTo>
                  <a:pt x="34" y="29"/>
                  <a:pt x="35" y="28"/>
                  <a:pt x="36" y="28"/>
                </a:cubicBezTo>
                <a:cubicBezTo>
                  <a:pt x="36" y="28"/>
                  <a:pt x="36" y="28"/>
                  <a:pt x="36" y="28"/>
                </a:cubicBezTo>
                <a:cubicBezTo>
                  <a:pt x="36" y="28"/>
                  <a:pt x="37" y="27"/>
                  <a:pt x="37" y="27"/>
                </a:cubicBezTo>
                <a:cubicBezTo>
                  <a:pt x="37" y="27"/>
                  <a:pt x="37" y="27"/>
                  <a:pt x="37" y="27"/>
                </a:cubicBezTo>
                <a:cubicBezTo>
                  <a:pt x="37" y="27"/>
                  <a:pt x="37" y="27"/>
                  <a:pt x="37" y="27"/>
                </a:cubicBezTo>
                <a:cubicBezTo>
                  <a:pt x="37" y="27"/>
                  <a:pt x="37" y="27"/>
                  <a:pt x="37" y="27"/>
                </a:cubicBezTo>
                <a:cubicBezTo>
                  <a:pt x="38" y="27"/>
                  <a:pt x="38" y="27"/>
                  <a:pt x="38" y="27"/>
                </a:cubicBezTo>
                <a:cubicBezTo>
                  <a:pt x="39" y="27"/>
                  <a:pt x="39" y="27"/>
                  <a:pt x="39" y="27"/>
                </a:cubicBezTo>
                <a:cubicBezTo>
                  <a:pt x="39" y="26"/>
                  <a:pt x="39" y="26"/>
                  <a:pt x="39" y="26"/>
                </a:cubicBezTo>
                <a:cubicBezTo>
                  <a:pt x="39" y="26"/>
                  <a:pt x="39" y="26"/>
                  <a:pt x="39" y="26"/>
                </a:cubicBezTo>
                <a:cubicBezTo>
                  <a:pt x="39" y="26"/>
                  <a:pt x="39" y="26"/>
                  <a:pt x="39" y="26"/>
                </a:cubicBezTo>
                <a:cubicBezTo>
                  <a:pt x="39" y="26"/>
                  <a:pt x="39" y="25"/>
                  <a:pt x="39" y="25"/>
                </a:cubicBezTo>
                <a:cubicBezTo>
                  <a:pt x="39" y="25"/>
                  <a:pt x="39" y="25"/>
                  <a:pt x="39" y="25"/>
                </a:cubicBezTo>
                <a:cubicBezTo>
                  <a:pt x="40" y="24"/>
                  <a:pt x="40" y="24"/>
                  <a:pt x="40" y="24"/>
                </a:cubicBezTo>
                <a:cubicBezTo>
                  <a:pt x="40" y="24"/>
                  <a:pt x="40" y="24"/>
                  <a:pt x="40" y="24"/>
                </a:cubicBezTo>
                <a:cubicBezTo>
                  <a:pt x="40" y="24"/>
                  <a:pt x="40" y="24"/>
                  <a:pt x="40" y="24"/>
                </a:cubicBezTo>
                <a:cubicBezTo>
                  <a:pt x="40" y="24"/>
                  <a:pt x="40" y="24"/>
                  <a:pt x="40" y="24"/>
                </a:cubicBezTo>
                <a:cubicBezTo>
                  <a:pt x="40" y="24"/>
                  <a:pt x="40" y="24"/>
                  <a:pt x="40" y="24"/>
                </a:cubicBezTo>
                <a:cubicBezTo>
                  <a:pt x="40" y="24"/>
                  <a:pt x="40" y="24"/>
                  <a:pt x="40" y="24"/>
                </a:cubicBezTo>
                <a:cubicBezTo>
                  <a:pt x="41" y="24"/>
                  <a:pt x="41" y="24"/>
                  <a:pt x="41" y="24"/>
                </a:cubicBezTo>
                <a:cubicBezTo>
                  <a:pt x="41" y="24"/>
                  <a:pt x="41" y="23"/>
                  <a:pt x="41" y="23"/>
                </a:cubicBezTo>
                <a:cubicBezTo>
                  <a:pt x="41" y="23"/>
                  <a:pt x="41" y="23"/>
                  <a:pt x="41" y="23"/>
                </a:cubicBezTo>
                <a:cubicBezTo>
                  <a:pt x="41" y="23"/>
                  <a:pt x="41" y="23"/>
                  <a:pt x="41" y="23"/>
                </a:cubicBezTo>
                <a:cubicBezTo>
                  <a:pt x="41" y="23"/>
                  <a:pt x="42" y="23"/>
                  <a:pt x="42" y="23"/>
                </a:cubicBezTo>
                <a:cubicBezTo>
                  <a:pt x="42" y="23"/>
                  <a:pt x="42" y="23"/>
                  <a:pt x="42" y="23"/>
                </a:cubicBezTo>
                <a:cubicBezTo>
                  <a:pt x="42" y="23"/>
                  <a:pt x="42" y="22"/>
                  <a:pt x="42" y="22"/>
                </a:cubicBezTo>
                <a:cubicBezTo>
                  <a:pt x="42" y="22"/>
                  <a:pt x="42" y="22"/>
                  <a:pt x="42" y="22"/>
                </a:cubicBezTo>
                <a:cubicBezTo>
                  <a:pt x="42" y="22"/>
                  <a:pt x="42" y="22"/>
                  <a:pt x="42" y="22"/>
                </a:cubicBezTo>
                <a:cubicBezTo>
                  <a:pt x="43" y="22"/>
                  <a:pt x="43" y="22"/>
                  <a:pt x="43" y="22"/>
                </a:cubicBezTo>
                <a:cubicBezTo>
                  <a:pt x="43" y="22"/>
                  <a:pt x="43" y="22"/>
                  <a:pt x="43" y="22"/>
                </a:cubicBezTo>
                <a:cubicBezTo>
                  <a:pt x="44" y="22"/>
                  <a:pt x="44" y="21"/>
                  <a:pt x="44" y="21"/>
                </a:cubicBezTo>
                <a:cubicBezTo>
                  <a:pt x="44" y="21"/>
                  <a:pt x="44" y="21"/>
                  <a:pt x="44" y="21"/>
                </a:cubicBezTo>
                <a:cubicBezTo>
                  <a:pt x="44" y="21"/>
                  <a:pt x="44" y="21"/>
                  <a:pt x="44" y="21"/>
                </a:cubicBezTo>
                <a:cubicBezTo>
                  <a:pt x="45" y="21"/>
                  <a:pt x="45" y="21"/>
                  <a:pt x="45" y="21"/>
                </a:cubicBezTo>
                <a:cubicBezTo>
                  <a:pt x="45" y="21"/>
                  <a:pt x="45" y="21"/>
                  <a:pt x="45" y="21"/>
                </a:cubicBezTo>
                <a:cubicBezTo>
                  <a:pt x="45" y="21"/>
                  <a:pt x="45" y="21"/>
                  <a:pt x="46" y="21"/>
                </a:cubicBezTo>
                <a:cubicBezTo>
                  <a:pt x="46" y="21"/>
                  <a:pt x="46" y="21"/>
                  <a:pt x="46" y="21"/>
                </a:cubicBezTo>
                <a:cubicBezTo>
                  <a:pt x="46" y="21"/>
                  <a:pt x="46" y="20"/>
                  <a:pt x="46" y="20"/>
                </a:cubicBezTo>
                <a:cubicBezTo>
                  <a:pt x="46" y="19"/>
                  <a:pt x="46" y="19"/>
                  <a:pt x="46" y="19"/>
                </a:cubicBezTo>
                <a:cubicBezTo>
                  <a:pt x="45" y="19"/>
                  <a:pt x="45" y="19"/>
                  <a:pt x="45" y="19"/>
                </a:cubicBezTo>
                <a:cubicBezTo>
                  <a:pt x="44" y="19"/>
                  <a:pt x="44" y="19"/>
                  <a:pt x="44" y="20"/>
                </a:cubicBezTo>
                <a:cubicBezTo>
                  <a:pt x="44" y="20"/>
                  <a:pt x="44" y="20"/>
                  <a:pt x="44" y="20"/>
                </a:cubicBezTo>
                <a:cubicBezTo>
                  <a:pt x="44" y="20"/>
                  <a:pt x="44" y="20"/>
                  <a:pt x="43" y="20"/>
                </a:cubicBezTo>
                <a:cubicBezTo>
                  <a:pt x="43" y="20"/>
                  <a:pt x="43" y="20"/>
                  <a:pt x="43" y="20"/>
                </a:cubicBezTo>
                <a:cubicBezTo>
                  <a:pt x="43" y="20"/>
                  <a:pt x="43" y="20"/>
                  <a:pt x="43" y="20"/>
                </a:cubicBezTo>
                <a:cubicBezTo>
                  <a:pt x="43" y="19"/>
                  <a:pt x="43" y="19"/>
                  <a:pt x="43" y="19"/>
                </a:cubicBezTo>
                <a:cubicBezTo>
                  <a:pt x="43" y="19"/>
                  <a:pt x="43" y="19"/>
                  <a:pt x="43" y="19"/>
                </a:cubicBezTo>
                <a:cubicBezTo>
                  <a:pt x="43" y="19"/>
                  <a:pt x="43" y="19"/>
                  <a:pt x="43" y="19"/>
                </a:cubicBezTo>
                <a:cubicBezTo>
                  <a:pt x="43" y="19"/>
                  <a:pt x="44" y="19"/>
                  <a:pt x="44" y="19"/>
                </a:cubicBezTo>
                <a:cubicBezTo>
                  <a:pt x="44" y="19"/>
                  <a:pt x="44" y="19"/>
                  <a:pt x="44" y="19"/>
                </a:cubicBezTo>
                <a:cubicBezTo>
                  <a:pt x="44" y="19"/>
                  <a:pt x="44" y="19"/>
                  <a:pt x="44" y="19"/>
                </a:cubicBezTo>
                <a:cubicBezTo>
                  <a:pt x="44" y="19"/>
                  <a:pt x="44" y="19"/>
                  <a:pt x="44" y="19"/>
                </a:cubicBezTo>
                <a:cubicBezTo>
                  <a:pt x="45" y="19"/>
                  <a:pt x="45" y="19"/>
                  <a:pt x="45" y="19"/>
                </a:cubicBezTo>
                <a:cubicBezTo>
                  <a:pt x="45" y="19"/>
                  <a:pt x="45" y="18"/>
                  <a:pt x="45" y="18"/>
                </a:cubicBezTo>
                <a:cubicBezTo>
                  <a:pt x="45" y="18"/>
                  <a:pt x="45" y="18"/>
                  <a:pt x="45" y="18"/>
                </a:cubicBezTo>
                <a:cubicBezTo>
                  <a:pt x="45" y="18"/>
                  <a:pt x="45" y="18"/>
                  <a:pt x="45" y="18"/>
                </a:cubicBezTo>
                <a:cubicBezTo>
                  <a:pt x="46" y="18"/>
                  <a:pt x="46" y="18"/>
                  <a:pt x="46" y="18"/>
                </a:cubicBezTo>
                <a:cubicBezTo>
                  <a:pt x="51" y="18"/>
                  <a:pt x="51" y="18"/>
                  <a:pt x="51" y="18"/>
                </a:cubicBezTo>
                <a:cubicBezTo>
                  <a:pt x="51" y="18"/>
                  <a:pt x="51" y="18"/>
                  <a:pt x="51" y="18"/>
                </a:cubicBezTo>
                <a:cubicBezTo>
                  <a:pt x="51" y="18"/>
                  <a:pt x="51" y="17"/>
                  <a:pt x="51" y="17"/>
                </a:cubicBezTo>
                <a:cubicBezTo>
                  <a:pt x="51" y="17"/>
                  <a:pt x="51" y="17"/>
                  <a:pt x="51"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6"/>
                </a:cubicBezTo>
                <a:cubicBezTo>
                  <a:pt x="52" y="16"/>
                  <a:pt x="52" y="16"/>
                  <a:pt x="52" y="16"/>
                </a:cubicBezTo>
                <a:cubicBezTo>
                  <a:pt x="52" y="16"/>
                  <a:pt x="53" y="16"/>
                  <a:pt x="53" y="16"/>
                </a:cubicBezTo>
                <a:cubicBezTo>
                  <a:pt x="53" y="16"/>
                  <a:pt x="53" y="16"/>
                  <a:pt x="53" y="16"/>
                </a:cubicBezTo>
                <a:cubicBezTo>
                  <a:pt x="54" y="16"/>
                  <a:pt x="54" y="16"/>
                  <a:pt x="54" y="16"/>
                </a:cubicBezTo>
                <a:cubicBezTo>
                  <a:pt x="54" y="16"/>
                  <a:pt x="54" y="16"/>
                  <a:pt x="55" y="16"/>
                </a:cubicBezTo>
                <a:cubicBezTo>
                  <a:pt x="55" y="16"/>
                  <a:pt x="55" y="16"/>
                  <a:pt x="55" y="16"/>
                </a:cubicBezTo>
                <a:cubicBezTo>
                  <a:pt x="55" y="16"/>
                  <a:pt x="55" y="16"/>
                  <a:pt x="55" y="16"/>
                </a:cubicBezTo>
                <a:cubicBezTo>
                  <a:pt x="55" y="16"/>
                  <a:pt x="55" y="16"/>
                  <a:pt x="55" y="16"/>
                </a:cubicBezTo>
                <a:cubicBezTo>
                  <a:pt x="56" y="16"/>
                  <a:pt x="56" y="16"/>
                  <a:pt x="56" y="15"/>
                </a:cubicBezTo>
                <a:cubicBezTo>
                  <a:pt x="56" y="15"/>
                  <a:pt x="56" y="15"/>
                  <a:pt x="56" y="15"/>
                </a:cubicBezTo>
                <a:cubicBezTo>
                  <a:pt x="56" y="14"/>
                  <a:pt x="56" y="14"/>
                  <a:pt x="56" y="13"/>
                </a:cubicBezTo>
                <a:cubicBezTo>
                  <a:pt x="55" y="13"/>
                  <a:pt x="55" y="13"/>
                  <a:pt x="55" y="13"/>
                </a:cubicBezTo>
                <a:cubicBezTo>
                  <a:pt x="55" y="13"/>
                  <a:pt x="55" y="13"/>
                  <a:pt x="55" y="13"/>
                </a:cubicBezTo>
                <a:cubicBezTo>
                  <a:pt x="55" y="10"/>
                  <a:pt x="55" y="10"/>
                  <a:pt x="55" y="10"/>
                </a:cubicBezTo>
                <a:cubicBezTo>
                  <a:pt x="55" y="10"/>
                  <a:pt x="55" y="10"/>
                  <a:pt x="55" y="10"/>
                </a:cubicBezTo>
                <a:cubicBezTo>
                  <a:pt x="54" y="10"/>
                  <a:pt x="54" y="10"/>
                  <a:pt x="54" y="11"/>
                </a:cubicBezTo>
                <a:cubicBezTo>
                  <a:pt x="54" y="11"/>
                  <a:pt x="54" y="11"/>
                  <a:pt x="54" y="11"/>
                </a:cubicBezTo>
                <a:cubicBezTo>
                  <a:pt x="54" y="11"/>
                  <a:pt x="54" y="11"/>
                  <a:pt x="53" y="11"/>
                </a:cubicBezTo>
                <a:cubicBezTo>
                  <a:pt x="53" y="11"/>
                  <a:pt x="53" y="11"/>
                  <a:pt x="53" y="11"/>
                </a:cubicBezTo>
                <a:cubicBezTo>
                  <a:pt x="53" y="11"/>
                  <a:pt x="53" y="11"/>
                  <a:pt x="53" y="11"/>
                </a:cubicBezTo>
                <a:cubicBezTo>
                  <a:pt x="52" y="11"/>
                  <a:pt x="52" y="11"/>
                  <a:pt x="52" y="11"/>
                </a:cubicBezTo>
                <a:cubicBezTo>
                  <a:pt x="52" y="10"/>
                  <a:pt x="52" y="10"/>
                  <a:pt x="52" y="10"/>
                </a:cubicBezTo>
                <a:cubicBezTo>
                  <a:pt x="52" y="10"/>
                  <a:pt x="53" y="10"/>
                  <a:pt x="53" y="10"/>
                </a:cubicBezTo>
                <a:cubicBezTo>
                  <a:pt x="53" y="11"/>
                  <a:pt x="53" y="11"/>
                  <a:pt x="53" y="11"/>
                </a:cubicBezTo>
                <a:cubicBezTo>
                  <a:pt x="53" y="9"/>
                  <a:pt x="53" y="9"/>
                  <a:pt x="53" y="9"/>
                </a:cubicBezTo>
                <a:cubicBezTo>
                  <a:pt x="53" y="9"/>
                  <a:pt x="53" y="9"/>
                  <a:pt x="53" y="9"/>
                </a:cubicBezTo>
                <a:cubicBezTo>
                  <a:pt x="53" y="9"/>
                  <a:pt x="52" y="9"/>
                  <a:pt x="52" y="9"/>
                </a:cubicBezTo>
                <a:cubicBezTo>
                  <a:pt x="52" y="9"/>
                  <a:pt x="52" y="9"/>
                  <a:pt x="52" y="9"/>
                </a:cubicBezTo>
                <a:cubicBezTo>
                  <a:pt x="49" y="9"/>
                  <a:pt x="49" y="9"/>
                  <a:pt x="49" y="9"/>
                </a:cubicBezTo>
                <a:cubicBezTo>
                  <a:pt x="49" y="9"/>
                  <a:pt x="49" y="9"/>
                  <a:pt x="49" y="9"/>
                </a:cubicBezTo>
                <a:cubicBezTo>
                  <a:pt x="49" y="10"/>
                  <a:pt x="48" y="10"/>
                  <a:pt x="48" y="10"/>
                </a:cubicBezTo>
                <a:cubicBezTo>
                  <a:pt x="48" y="10"/>
                  <a:pt x="48" y="10"/>
                  <a:pt x="48" y="10"/>
                </a:cubicBezTo>
                <a:cubicBezTo>
                  <a:pt x="47" y="10"/>
                  <a:pt x="47" y="10"/>
                  <a:pt x="47" y="10"/>
                </a:cubicBezTo>
                <a:cubicBezTo>
                  <a:pt x="47" y="10"/>
                  <a:pt x="47" y="10"/>
                  <a:pt x="47" y="10"/>
                </a:cubicBezTo>
                <a:cubicBezTo>
                  <a:pt x="45" y="10"/>
                  <a:pt x="45" y="10"/>
                  <a:pt x="45" y="10"/>
                </a:cubicBezTo>
                <a:cubicBezTo>
                  <a:pt x="45" y="11"/>
                  <a:pt x="45" y="11"/>
                  <a:pt x="45" y="11"/>
                </a:cubicBezTo>
                <a:cubicBezTo>
                  <a:pt x="45" y="11"/>
                  <a:pt x="45" y="11"/>
                  <a:pt x="45" y="11"/>
                </a:cubicBezTo>
                <a:cubicBezTo>
                  <a:pt x="45" y="11"/>
                  <a:pt x="45" y="12"/>
                  <a:pt x="45" y="12"/>
                </a:cubicBezTo>
                <a:cubicBezTo>
                  <a:pt x="45" y="12"/>
                  <a:pt x="45" y="12"/>
                  <a:pt x="45" y="12"/>
                </a:cubicBezTo>
                <a:cubicBezTo>
                  <a:pt x="45" y="12"/>
                  <a:pt x="45" y="13"/>
                  <a:pt x="45" y="13"/>
                </a:cubicBezTo>
                <a:cubicBezTo>
                  <a:pt x="45" y="13"/>
                  <a:pt x="45" y="13"/>
                  <a:pt x="45" y="13"/>
                </a:cubicBezTo>
                <a:cubicBezTo>
                  <a:pt x="45" y="13"/>
                  <a:pt x="45" y="13"/>
                  <a:pt x="45" y="14"/>
                </a:cubicBezTo>
                <a:cubicBezTo>
                  <a:pt x="44" y="14"/>
                  <a:pt x="44" y="14"/>
                  <a:pt x="44" y="14"/>
                </a:cubicBezTo>
                <a:cubicBezTo>
                  <a:pt x="44" y="14"/>
                  <a:pt x="44" y="14"/>
                  <a:pt x="44" y="14"/>
                </a:cubicBezTo>
                <a:cubicBezTo>
                  <a:pt x="43" y="14"/>
                  <a:pt x="43" y="14"/>
                  <a:pt x="43" y="14"/>
                </a:cubicBezTo>
                <a:cubicBezTo>
                  <a:pt x="43" y="14"/>
                  <a:pt x="43" y="14"/>
                  <a:pt x="42" y="14"/>
                </a:cubicBezTo>
                <a:cubicBezTo>
                  <a:pt x="42" y="15"/>
                  <a:pt x="42" y="15"/>
                  <a:pt x="42" y="15"/>
                </a:cubicBezTo>
                <a:cubicBezTo>
                  <a:pt x="41" y="15"/>
                  <a:pt x="41" y="15"/>
                  <a:pt x="41" y="16"/>
                </a:cubicBezTo>
                <a:cubicBezTo>
                  <a:pt x="41" y="16"/>
                  <a:pt x="41" y="16"/>
                  <a:pt x="41" y="16"/>
                </a:cubicBezTo>
                <a:cubicBezTo>
                  <a:pt x="41" y="16"/>
                  <a:pt x="41" y="16"/>
                  <a:pt x="41" y="16"/>
                </a:cubicBezTo>
                <a:cubicBezTo>
                  <a:pt x="41" y="16"/>
                  <a:pt x="41" y="16"/>
                  <a:pt x="41" y="16"/>
                </a:cubicBezTo>
                <a:cubicBezTo>
                  <a:pt x="41" y="16"/>
                  <a:pt x="41" y="16"/>
                  <a:pt x="41" y="16"/>
                </a:cubicBezTo>
                <a:cubicBezTo>
                  <a:pt x="41" y="16"/>
                  <a:pt x="41" y="16"/>
                  <a:pt x="41" y="16"/>
                </a:cubicBezTo>
                <a:cubicBezTo>
                  <a:pt x="41" y="15"/>
                  <a:pt x="41" y="15"/>
                  <a:pt x="41" y="15"/>
                </a:cubicBezTo>
                <a:cubicBezTo>
                  <a:pt x="41" y="15"/>
                  <a:pt x="41" y="14"/>
                  <a:pt x="41" y="14"/>
                </a:cubicBezTo>
                <a:cubicBezTo>
                  <a:pt x="41" y="14"/>
                  <a:pt x="41" y="13"/>
                  <a:pt x="41" y="13"/>
                </a:cubicBezTo>
                <a:cubicBezTo>
                  <a:pt x="41" y="13"/>
                  <a:pt x="41" y="13"/>
                  <a:pt x="41" y="13"/>
                </a:cubicBezTo>
                <a:cubicBezTo>
                  <a:pt x="41" y="13"/>
                  <a:pt x="41" y="13"/>
                  <a:pt x="41" y="12"/>
                </a:cubicBezTo>
                <a:cubicBezTo>
                  <a:pt x="41" y="12"/>
                  <a:pt x="41" y="12"/>
                  <a:pt x="41" y="12"/>
                </a:cubicBezTo>
                <a:cubicBezTo>
                  <a:pt x="41" y="13"/>
                  <a:pt x="41" y="13"/>
                  <a:pt x="41" y="13"/>
                </a:cubicBezTo>
                <a:cubicBezTo>
                  <a:pt x="41" y="12"/>
                  <a:pt x="41" y="12"/>
                  <a:pt x="41" y="12"/>
                </a:cubicBezTo>
                <a:cubicBezTo>
                  <a:pt x="41" y="12"/>
                  <a:pt x="41" y="12"/>
                  <a:pt x="41" y="12"/>
                </a:cubicBezTo>
                <a:cubicBezTo>
                  <a:pt x="42" y="12"/>
                  <a:pt x="42" y="12"/>
                  <a:pt x="42" y="12"/>
                </a:cubicBezTo>
                <a:cubicBezTo>
                  <a:pt x="42" y="11"/>
                  <a:pt x="42" y="11"/>
                  <a:pt x="42" y="11"/>
                </a:cubicBezTo>
                <a:cubicBezTo>
                  <a:pt x="42" y="11"/>
                  <a:pt x="42" y="11"/>
                  <a:pt x="42" y="11"/>
                </a:cubicBezTo>
                <a:cubicBezTo>
                  <a:pt x="42" y="10"/>
                  <a:pt x="42" y="10"/>
                  <a:pt x="42" y="10"/>
                </a:cubicBezTo>
                <a:cubicBezTo>
                  <a:pt x="42" y="10"/>
                  <a:pt x="42" y="10"/>
                  <a:pt x="42" y="10"/>
                </a:cubicBezTo>
                <a:cubicBezTo>
                  <a:pt x="42" y="10"/>
                  <a:pt x="42" y="10"/>
                  <a:pt x="42" y="10"/>
                </a:cubicBezTo>
                <a:cubicBezTo>
                  <a:pt x="43" y="10"/>
                  <a:pt x="43" y="10"/>
                  <a:pt x="43" y="10"/>
                </a:cubicBezTo>
                <a:cubicBezTo>
                  <a:pt x="43" y="9"/>
                  <a:pt x="43" y="9"/>
                  <a:pt x="43" y="9"/>
                </a:cubicBezTo>
                <a:cubicBezTo>
                  <a:pt x="43" y="9"/>
                  <a:pt x="43" y="9"/>
                  <a:pt x="43" y="9"/>
                </a:cubicBezTo>
                <a:cubicBezTo>
                  <a:pt x="43" y="9"/>
                  <a:pt x="43" y="9"/>
                  <a:pt x="43" y="9"/>
                </a:cubicBezTo>
                <a:cubicBezTo>
                  <a:pt x="43" y="9"/>
                  <a:pt x="43" y="9"/>
                  <a:pt x="43" y="9"/>
                </a:cubicBezTo>
                <a:cubicBezTo>
                  <a:pt x="45" y="9"/>
                  <a:pt x="45" y="9"/>
                  <a:pt x="45" y="9"/>
                </a:cubicBezTo>
                <a:cubicBezTo>
                  <a:pt x="45" y="9"/>
                  <a:pt x="45" y="9"/>
                  <a:pt x="45" y="9"/>
                </a:cubicBezTo>
                <a:cubicBezTo>
                  <a:pt x="45" y="9"/>
                  <a:pt x="45" y="9"/>
                  <a:pt x="45" y="9"/>
                </a:cubicBezTo>
                <a:cubicBezTo>
                  <a:pt x="45" y="9"/>
                  <a:pt x="46" y="9"/>
                  <a:pt x="46" y="9"/>
                </a:cubicBezTo>
                <a:cubicBezTo>
                  <a:pt x="46" y="8"/>
                  <a:pt x="46" y="8"/>
                  <a:pt x="46" y="8"/>
                </a:cubicBezTo>
                <a:cubicBezTo>
                  <a:pt x="46" y="8"/>
                  <a:pt x="46" y="8"/>
                  <a:pt x="46" y="8"/>
                </a:cubicBezTo>
                <a:cubicBezTo>
                  <a:pt x="47" y="8"/>
                  <a:pt x="47" y="8"/>
                  <a:pt x="47" y="8"/>
                </a:cubicBezTo>
                <a:cubicBezTo>
                  <a:pt x="47" y="8"/>
                  <a:pt x="48" y="8"/>
                  <a:pt x="48" y="8"/>
                </a:cubicBezTo>
                <a:cubicBezTo>
                  <a:pt x="48" y="8"/>
                  <a:pt x="48" y="8"/>
                  <a:pt x="48" y="8"/>
                </a:cubicBezTo>
                <a:cubicBezTo>
                  <a:pt x="48" y="8"/>
                  <a:pt x="48" y="8"/>
                  <a:pt x="48" y="8"/>
                </a:cubicBezTo>
                <a:cubicBezTo>
                  <a:pt x="48" y="8"/>
                  <a:pt x="48" y="8"/>
                  <a:pt x="48" y="8"/>
                </a:cubicBezTo>
                <a:cubicBezTo>
                  <a:pt x="48" y="8"/>
                  <a:pt x="48" y="8"/>
                  <a:pt x="48" y="8"/>
                </a:cubicBezTo>
                <a:cubicBezTo>
                  <a:pt x="48" y="8"/>
                  <a:pt x="48" y="8"/>
                  <a:pt x="48" y="8"/>
                </a:cubicBezTo>
                <a:cubicBezTo>
                  <a:pt x="48" y="7"/>
                  <a:pt x="48" y="7"/>
                  <a:pt x="49" y="7"/>
                </a:cubicBezTo>
                <a:cubicBezTo>
                  <a:pt x="49" y="6"/>
                  <a:pt x="49" y="6"/>
                  <a:pt x="49" y="6"/>
                </a:cubicBezTo>
                <a:cubicBezTo>
                  <a:pt x="49" y="6"/>
                  <a:pt x="49" y="6"/>
                  <a:pt x="49" y="6"/>
                </a:cubicBezTo>
                <a:cubicBezTo>
                  <a:pt x="54" y="4"/>
                  <a:pt x="59" y="2"/>
                  <a:pt x="65" y="1"/>
                </a:cubicBezTo>
                <a:cubicBezTo>
                  <a:pt x="65" y="1"/>
                  <a:pt x="65" y="1"/>
                  <a:pt x="65" y="2"/>
                </a:cubicBezTo>
                <a:cubicBezTo>
                  <a:pt x="65" y="2"/>
                  <a:pt x="65" y="2"/>
                  <a:pt x="65" y="2"/>
                </a:cubicBezTo>
                <a:cubicBezTo>
                  <a:pt x="65" y="2"/>
                  <a:pt x="65" y="2"/>
                  <a:pt x="66" y="2"/>
                </a:cubicBezTo>
                <a:cubicBezTo>
                  <a:pt x="66" y="2"/>
                  <a:pt x="66" y="2"/>
                  <a:pt x="66" y="3"/>
                </a:cubicBezTo>
                <a:cubicBezTo>
                  <a:pt x="66" y="3"/>
                  <a:pt x="66" y="3"/>
                  <a:pt x="66" y="4"/>
                </a:cubicBezTo>
                <a:cubicBezTo>
                  <a:pt x="66" y="4"/>
                  <a:pt x="66" y="4"/>
                  <a:pt x="66" y="5"/>
                </a:cubicBezTo>
                <a:cubicBezTo>
                  <a:pt x="66" y="5"/>
                  <a:pt x="66" y="5"/>
                  <a:pt x="66" y="5"/>
                </a:cubicBezTo>
                <a:cubicBezTo>
                  <a:pt x="66" y="5"/>
                  <a:pt x="65" y="5"/>
                  <a:pt x="65" y="5"/>
                </a:cubicBezTo>
                <a:cubicBezTo>
                  <a:pt x="65" y="5"/>
                  <a:pt x="65" y="5"/>
                  <a:pt x="65" y="5"/>
                </a:cubicBezTo>
                <a:cubicBezTo>
                  <a:pt x="65" y="6"/>
                  <a:pt x="65" y="6"/>
                  <a:pt x="64" y="6"/>
                </a:cubicBezTo>
                <a:cubicBezTo>
                  <a:pt x="64" y="6"/>
                  <a:pt x="64" y="6"/>
                  <a:pt x="64" y="6"/>
                </a:cubicBezTo>
                <a:cubicBezTo>
                  <a:pt x="64" y="8"/>
                  <a:pt x="64" y="8"/>
                  <a:pt x="64" y="8"/>
                </a:cubicBezTo>
                <a:cubicBezTo>
                  <a:pt x="64" y="8"/>
                  <a:pt x="64" y="8"/>
                  <a:pt x="64" y="8"/>
                </a:cubicBezTo>
                <a:cubicBezTo>
                  <a:pt x="64" y="8"/>
                  <a:pt x="64" y="8"/>
                  <a:pt x="64" y="8"/>
                </a:cubicBezTo>
                <a:cubicBezTo>
                  <a:pt x="64" y="9"/>
                  <a:pt x="65" y="9"/>
                  <a:pt x="65" y="9"/>
                </a:cubicBezTo>
                <a:cubicBezTo>
                  <a:pt x="65" y="9"/>
                  <a:pt x="66" y="10"/>
                  <a:pt x="66" y="10"/>
                </a:cubicBezTo>
                <a:cubicBezTo>
                  <a:pt x="66" y="10"/>
                  <a:pt x="66" y="10"/>
                  <a:pt x="66" y="10"/>
                </a:cubicBezTo>
                <a:cubicBezTo>
                  <a:pt x="69" y="10"/>
                  <a:pt x="69" y="10"/>
                  <a:pt x="69" y="10"/>
                </a:cubicBezTo>
                <a:cubicBezTo>
                  <a:pt x="69" y="10"/>
                  <a:pt x="69" y="10"/>
                  <a:pt x="69" y="10"/>
                </a:cubicBezTo>
                <a:cubicBezTo>
                  <a:pt x="69" y="10"/>
                  <a:pt x="69" y="10"/>
                  <a:pt x="69" y="10"/>
                </a:cubicBezTo>
                <a:cubicBezTo>
                  <a:pt x="70" y="10"/>
                  <a:pt x="70" y="10"/>
                  <a:pt x="70" y="10"/>
                </a:cubicBezTo>
                <a:cubicBezTo>
                  <a:pt x="70" y="10"/>
                  <a:pt x="70" y="9"/>
                  <a:pt x="70" y="9"/>
                </a:cubicBezTo>
                <a:cubicBezTo>
                  <a:pt x="70" y="9"/>
                  <a:pt x="70" y="9"/>
                  <a:pt x="71" y="8"/>
                </a:cubicBezTo>
                <a:cubicBezTo>
                  <a:pt x="71" y="8"/>
                  <a:pt x="71" y="8"/>
                  <a:pt x="71" y="8"/>
                </a:cubicBezTo>
                <a:cubicBezTo>
                  <a:pt x="71" y="8"/>
                  <a:pt x="71" y="8"/>
                  <a:pt x="71" y="8"/>
                </a:cubicBezTo>
                <a:cubicBezTo>
                  <a:pt x="71" y="8"/>
                  <a:pt x="71" y="8"/>
                  <a:pt x="71" y="8"/>
                </a:cubicBezTo>
                <a:cubicBezTo>
                  <a:pt x="71" y="8"/>
                  <a:pt x="71" y="8"/>
                  <a:pt x="71" y="8"/>
                </a:cubicBezTo>
                <a:cubicBezTo>
                  <a:pt x="72" y="8"/>
                  <a:pt x="72" y="8"/>
                  <a:pt x="72" y="8"/>
                </a:cubicBezTo>
                <a:cubicBezTo>
                  <a:pt x="72" y="8"/>
                  <a:pt x="72" y="8"/>
                  <a:pt x="72" y="8"/>
                </a:cubicBezTo>
                <a:cubicBezTo>
                  <a:pt x="73" y="8"/>
                  <a:pt x="73" y="8"/>
                  <a:pt x="73" y="8"/>
                </a:cubicBezTo>
                <a:cubicBezTo>
                  <a:pt x="73" y="8"/>
                  <a:pt x="74" y="8"/>
                  <a:pt x="74" y="7"/>
                </a:cubicBezTo>
                <a:cubicBezTo>
                  <a:pt x="74" y="7"/>
                  <a:pt x="74" y="7"/>
                  <a:pt x="74" y="7"/>
                </a:cubicBezTo>
                <a:cubicBezTo>
                  <a:pt x="74" y="7"/>
                  <a:pt x="74" y="7"/>
                  <a:pt x="74" y="7"/>
                </a:cubicBezTo>
                <a:cubicBezTo>
                  <a:pt x="75" y="7"/>
                  <a:pt x="75" y="7"/>
                  <a:pt x="75" y="7"/>
                </a:cubicBezTo>
                <a:cubicBezTo>
                  <a:pt x="75" y="7"/>
                  <a:pt x="75" y="7"/>
                  <a:pt x="75" y="7"/>
                </a:cubicBezTo>
                <a:cubicBezTo>
                  <a:pt x="75" y="6"/>
                  <a:pt x="76" y="6"/>
                  <a:pt x="76" y="6"/>
                </a:cubicBezTo>
                <a:cubicBezTo>
                  <a:pt x="76" y="6"/>
                  <a:pt x="76" y="6"/>
                  <a:pt x="76" y="6"/>
                </a:cubicBezTo>
                <a:cubicBezTo>
                  <a:pt x="77" y="6"/>
                  <a:pt x="77" y="6"/>
                  <a:pt x="77" y="6"/>
                </a:cubicBezTo>
                <a:cubicBezTo>
                  <a:pt x="77" y="6"/>
                  <a:pt x="77" y="6"/>
                  <a:pt x="77" y="6"/>
                </a:cubicBezTo>
                <a:cubicBezTo>
                  <a:pt x="78" y="6"/>
                  <a:pt x="78" y="6"/>
                  <a:pt x="78" y="5"/>
                </a:cubicBezTo>
                <a:cubicBezTo>
                  <a:pt x="78" y="5"/>
                  <a:pt x="78" y="5"/>
                  <a:pt x="78" y="5"/>
                </a:cubicBezTo>
                <a:cubicBezTo>
                  <a:pt x="78" y="5"/>
                  <a:pt x="78" y="5"/>
                  <a:pt x="78" y="5"/>
                </a:cubicBezTo>
                <a:cubicBezTo>
                  <a:pt x="78" y="5"/>
                  <a:pt x="78" y="5"/>
                  <a:pt x="78" y="5"/>
                </a:cubicBezTo>
                <a:cubicBezTo>
                  <a:pt x="78" y="5"/>
                  <a:pt x="79" y="5"/>
                  <a:pt x="79" y="5"/>
                </a:cubicBezTo>
                <a:cubicBezTo>
                  <a:pt x="79" y="4"/>
                  <a:pt x="79" y="4"/>
                  <a:pt x="79" y="4"/>
                </a:cubicBezTo>
                <a:cubicBezTo>
                  <a:pt x="79" y="4"/>
                  <a:pt x="79" y="4"/>
                  <a:pt x="79" y="4"/>
                </a:cubicBezTo>
                <a:cubicBezTo>
                  <a:pt x="79" y="3"/>
                  <a:pt x="79" y="3"/>
                  <a:pt x="79" y="3"/>
                </a:cubicBezTo>
                <a:cubicBezTo>
                  <a:pt x="79" y="3"/>
                  <a:pt x="79" y="3"/>
                  <a:pt x="79" y="2"/>
                </a:cubicBezTo>
                <a:cubicBezTo>
                  <a:pt x="79" y="2"/>
                  <a:pt x="79" y="2"/>
                  <a:pt x="79" y="2"/>
                </a:cubicBezTo>
                <a:cubicBezTo>
                  <a:pt x="79" y="2"/>
                  <a:pt x="79" y="2"/>
                  <a:pt x="80" y="1"/>
                </a:cubicBezTo>
                <a:cubicBezTo>
                  <a:pt x="80" y="1"/>
                  <a:pt x="80" y="1"/>
                  <a:pt x="80" y="0"/>
                </a:cubicBezTo>
                <a:cubicBezTo>
                  <a:pt x="80" y="0"/>
                  <a:pt x="80" y="0"/>
                  <a:pt x="80" y="0"/>
                </a:cubicBezTo>
                <a:cubicBezTo>
                  <a:pt x="90" y="1"/>
                  <a:pt x="100" y="3"/>
                  <a:pt x="109" y="7"/>
                </a:cubicBezTo>
                <a:cubicBezTo>
                  <a:pt x="109" y="7"/>
                  <a:pt x="109" y="7"/>
                  <a:pt x="109" y="7"/>
                </a:cubicBezTo>
                <a:cubicBezTo>
                  <a:pt x="109" y="7"/>
                  <a:pt x="109" y="8"/>
                  <a:pt x="109" y="8"/>
                </a:cubicBezTo>
                <a:cubicBezTo>
                  <a:pt x="109" y="8"/>
                  <a:pt x="109" y="8"/>
                  <a:pt x="109" y="8"/>
                </a:cubicBezTo>
                <a:cubicBezTo>
                  <a:pt x="109" y="8"/>
                  <a:pt x="109" y="8"/>
                  <a:pt x="109" y="8"/>
                </a:cubicBezTo>
                <a:cubicBezTo>
                  <a:pt x="109" y="8"/>
                  <a:pt x="109" y="8"/>
                  <a:pt x="109" y="8"/>
                </a:cubicBezTo>
                <a:cubicBezTo>
                  <a:pt x="109" y="8"/>
                  <a:pt x="109" y="8"/>
                  <a:pt x="109" y="8"/>
                </a:cubicBezTo>
                <a:cubicBezTo>
                  <a:pt x="110" y="8"/>
                  <a:pt x="110" y="9"/>
                  <a:pt x="109" y="9"/>
                </a:cubicBezTo>
                <a:cubicBezTo>
                  <a:pt x="109" y="9"/>
                  <a:pt x="109" y="9"/>
                  <a:pt x="109" y="9"/>
                </a:cubicBezTo>
                <a:cubicBezTo>
                  <a:pt x="109" y="9"/>
                  <a:pt x="109" y="10"/>
                  <a:pt x="109" y="10"/>
                </a:cubicBezTo>
                <a:cubicBezTo>
                  <a:pt x="109" y="10"/>
                  <a:pt x="109" y="10"/>
                  <a:pt x="109" y="10"/>
                </a:cubicBezTo>
                <a:cubicBezTo>
                  <a:pt x="109" y="9"/>
                  <a:pt x="109" y="9"/>
                  <a:pt x="109" y="9"/>
                </a:cubicBezTo>
                <a:cubicBezTo>
                  <a:pt x="109" y="11"/>
                  <a:pt x="109" y="11"/>
                  <a:pt x="109" y="11"/>
                </a:cubicBezTo>
                <a:cubicBezTo>
                  <a:pt x="109" y="11"/>
                  <a:pt x="109" y="11"/>
                  <a:pt x="109" y="11"/>
                </a:cubicBezTo>
                <a:cubicBezTo>
                  <a:pt x="109" y="11"/>
                  <a:pt x="109" y="12"/>
                  <a:pt x="109" y="12"/>
                </a:cubicBezTo>
                <a:cubicBezTo>
                  <a:pt x="109" y="12"/>
                  <a:pt x="110" y="12"/>
                  <a:pt x="110" y="12"/>
                </a:cubicBezTo>
                <a:cubicBezTo>
                  <a:pt x="110" y="12"/>
                  <a:pt x="110" y="12"/>
                  <a:pt x="110" y="13"/>
                </a:cubicBezTo>
                <a:cubicBezTo>
                  <a:pt x="110" y="13"/>
                  <a:pt x="110" y="13"/>
                  <a:pt x="111" y="13"/>
                </a:cubicBezTo>
                <a:cubicBezTo>
                  <a:pt x="111" y="13"/>
                  <a:pt x="111" y="13"/>
                  <a:pt x="111" y="14"/>
                </a:cubicBezTo>
                <a:cubicBezTo>
                  <a:pt x="111" y="14"/>
                  <a:pt x="111" y="14"/>
                  <a:pt x="111" y="14"/>
                </a:cubicBezTo>
                <a:cubicBezTo>
                  <a:pt x="111" y="14"/>
                  <a:pt x="111" y="14"/>
                  <a:pt x="111" y="14"/>
                </a:cubicBezTo>
                <a:cubicBezTo>
                  <a:pt x="111" y="14"/>
                  <a:pt x="110" y="14"/>
                  <a:pt x="110" y="14"/>
                </a:cubicBezTo>
                <a:cubicBezTo>
                  <a:pt x="110" y="14"/>
                  <a:pt x="110" y="14"/>
                  <a:pt x="110" y="14"/>
                </a:cubicBezTo>
                <a:cubicBezTo>
                  <a:pt x="108" y="14"/>
                  <a:pt x="108" y="14"/>
                  <a:pt x="108" y="14"/>
                </a:cubicBezTo>
                <a:cubicBezTo>
                  <a:pt x="108" y="14"/>
                  <a:pt x="108" y="14"/>
                  <a:pt x="108" y="14"/>
                </a:cubicBezTo>
                <a:cubicBezTo>
                  <a:pt x="108" y="14"/>
                  <a:pt x="108" y="14"/>
                  <a:pt x="108" y="14"/>
                </a:cubicBezTo>
                <a:cubicBezTo>
                  <a:pt x="108" y="14"/>
                  <a:pt x="107" y="14"/>
                  <a:pt x="107" y="14"/>
                </a:cubicBezTo>
                <a:cubicBezTo>
                  <a:pt x="107" y="14"/>
                  <a:pt x="107" y="14"/>
                  <a:pt x="107" y="14"/>
                </a:cubicBezTo>
                <a:cubicBezTo>
                  <a:pt x="107" y="14"/>
                  <a:pt x="107" y="14"/>
                  <a:pt x="107" y="14"/>
                </a:cubicBezTo>
                <a:cubicBezTo>
                  <a:pt x="107" y="14"/>
                  <a:pt x="107" y="14"/>
                  <a:pt x="107" y="14"/>
                </a:cubicBezTo>
                <a:cubicBezTo>
                  <a:pt x="107" y="14"/>
                  <a:pt x="107" y="14"/>
                  <a:pt x="107" y="14"/>
                </a:cubicBezTo>
                <a:cubicBezTo>
                  <a:pt x="106" y="14"/>
                  <a:pt x="106" y="14"/>
                  <a:pt x="106" y="14"/>
                </a:cubicBezTo>
                <a:cubicBezTo>
                  <a:pt x="105" y="14"/>
                  <a:pt x="105" y="15"/>
                  <a:pt x="105" y="15"/>
                </a:cubicBezTo>
                <a:cubicBezTo>
                  <a:pt x="105" y="15"/>
                  <a:pt x="105" y="15"/>
                  <a:pt x="105" y="15"/>
                </a:cubicBezTo>
                <a:cubicBezTo>
                  <a:pt x="105" y="15"/>
                  <a:pt x="105" y="15"/>
                  <a:pt x="105" y="15"/>
                </a:cubicBezTo>
                <a:cubicBezTo>
                  <a:pt x="105" y="15"/>
                  <a:pt x="105" y="15"/>
                  <a:pt x="105" y="15"/>
                </a:cubicBezTo>
                <a:cubicBezTo>
                  <a:pt x="104" y="15"/>
                  <a:pt x="104" y="15"/>
                  <a:pt x="103" y="15"/>
                </a:cubicBezTo>
                <a:cubicBezTo>
                  <a:pt x="103" y="16"/>
                  <a:pt x="103" y="16"/>
                  <a:pt x="103" y="16"/>
                </a:cubicBezTo>
                <a:cubicBezTo>
                  <a:pt x="103" y="17"/>
                  <a:pt x="103" y="17"/>
                  <a:pt x="103" y="17"/>
                </a:cubicBezTo>
                <a:cubicBezTo>
                  <a:pt x="102" y="17"/>
                  <a:pt x="102" y="17"/>
                  <a:pt x="102" y="17"/>
                </a:cubicBezTo>
                <a:cubicBezTo>
                  <a:pt x="102" y="18"/>
                  <a:pt x="102" y="18"/>
                  <a:pt x="101" y="18"/>
                </a:cubicBezTo>
                <a:cubicBezTo>
                  <a:pt x="101" y="18"/>
                  <a:pt x="101" y="18"/>
                  <a:pt x="101" y="18"/>
                </a:cubicBezTo>
                <a:cubicBezTo>
                  <a:pt x="101" y="18"/>
                  <a:pt x="101" y="18"/>
                  <a:pt x="101" y="18"/>
                </a:cubicBezTo>
                <a:cubicBezTo>
                  <a:pt x="102" y="20"/>
                  <a:pt x="103" y="21"/>
                  <a:pt x="104" y="21"/>
                </a:cubicBezTo>
                <a:cubicBezTo>
                  <a:pt x="104" y="22"/>
                  <a:pt x="104" y="22"/>
                  <a:pt x="104" y="22"/>
                </a:cubicBezTo>
                <a:cubicBezTo>
                  <a:pt x="106" y="24"/>
                  <a:pt x="107" y="25"/>
                  <a:pt x="107" y="27"/>
                </a:cubicBezTo>
                <a:cubicBezTo>
                  <a:pt x="107" y="27"/>
                  <a:pt x="107" y="27"/>
                  <a:pt x="107" y="27"/>
                </a:cubicBezTo>
                <a:cubicBezTo>
                  <a:pt x="107" y="27"/>
                  <a:pt x="107" y="27"/>
                  <a:pt x="107" y="27"/>
                </a:cubicBezTo>
                <a:cubicBezTo>
                  <a:pt x="108" y="27"/>
                  <a:pt x="108" y="26"/>
                  <a:pt x="108" y="25"/>
                </a:cubicBezTo>
                <a:cubicBezTo>
                  <a:pt x="108" y="25"/>
                  <a:pt x="108" y="25"/>
                  <a:pt x="108" y="25"/>
                </a:cubicBezTo>
                <a:cubicBezTo>
                  <a:pt x="108" y="25"/>
                  <a:pt x="108" y="25"/>
                  <a:pt x="108" y="25"/>
                </a:cubicBezTo>
                <a:cubicBezTo>
                  <a:pt x="108" y="25"/>
                  <a:pt x="108" y="25"/>
                  <a:pt x="108" y="25"/>
                </a:cubicBezTo>
                <a:cubicBezTo>
                  <a:pt x="110" y="25"/>
                  <a:pt x="110" y="25"/>
                  <a:pt x="110" y="25"/>
                </a:cubicBezTo>
                <a:cubicBezTo>
                  <a:pt x="110" y="25"/>
                  <a:pt x="110" y="25"/>
                  <a:pt x="110" y="25"/>
                </a:cubicBezTo>
                <a:cubicBezTo>
                  <a:pt x="110" y="25"/>
                  <a:pt x="110" y="25"/>
                  <a:pt x="110" y="25"/>
                </a:cubicBezTo>
                <a:cubicBezTo>
                  <a:pt x="111" y="25"/>
                  <a:pt x="111" y="25"/>
                  <a:pt x="111" y="24"/>
                </a:cubicBezTo>
                <a:cubicBezTo>
                  <a:pt x="111" y="24"/>
                  <a:pt x="111" y="24"/>
                  <a:pt x="111" y="24"/>
                </a:cubicBezTo>
                <a:cubicBezTo>
                  <a:pt x="112" y="24"/>
                  <a:pt x="112" y="24"/>
                  <a:pt x="112" y="24"/>
                </a:cubicBezTo>
                <a:cubicBezTo>
                  <a:pt x="112" y="24"/>
                  <a:pt x="112" y="24"/>
                  <a:pt x="112" y="24"/>
                </a:cubicBezTo>
                <a:cubicBezTo>
                  <a:pt x="112" y="24"/>
                  <a:pt x="112" y="24"/>
                  <a:pt x="112" y="25"/>
                </a:cubicBezTo>
                <a:cubicBezTo>
                  <a:pt x="112" y="25"/>
                  <a:pt x="113" y="25"/>
                  <a:pt x="113" y="25"/>
                </a:cubicBezTo>
                <a:cubicBezTo>
                  <a:pt x="113" y="25"/>
                  <a:pt x="113" y="25"/>
                  <a:pt x="113" y="25"/>
                </a:cubicBezTo>
                <a:cubicBezTo>
                  <a:pt x="113" y="25"/>
                  <a:pt x="113" y="25"/>
                  <a:pt x="113" y="25"/>
                </a:cubicBezTo>
                <a:cubicBezTo>
                  <a:pt x="113" y="25"/>
                  <a:pt x="114" y="25"/>
                  <a:pt x="114" y="25"/>
                </a:cubicBezTo>
                <a:cubicBezTo>
                  <a:pt x="114" y="25"/>
                  <a:pt x="114" y="25"/>
                  <a:pt x="114" y="26"/>
                </a:cubicBezTo>
                <a:cubicBezTo>
                  <a:pt x="114" y="26"/>
                  <a:pt x="114" y="26"/>
                  <a:pt x="114" y="26"/>
                </a:cubicBezTo>
                <a:cubicBezTo>
                  <a:pt x="114" y="26"/>
                  <a:pt x="115" y="26"/>
                  <a:pt x="115" y="26"/>
                </a:cubicBezTo>
                <a:cubicBezTo>
                  <a:pt x="115" y="26"/>
                  <a:pt x="115" y="26"/>
                  <a:pt x="115" y="26"/>
                </a:cubicBezTo>
                <a:cubicBezTo>
                  <a:pt x="115" y="26"/>
                  <a:pt x="116" y="26"/>
                  <a:pt x="116" y="26"/>
                </a:cubicBezTo>
                <a:cubicBezTo>
                  <a:pt x="116" y="26"/>
                  <a:pt x="116" y="26"/>
                  <a:pt x="116" y="26"/>
                </a:cubicBezTo>
                <a:cubicBezTo>
                  <a:pt x="116" y="27"/>
                  <a:pt x="116" y="27"/>
                  <a:pt x="116" y="27"/>
                </a:cubicBezTo>
                <a:cubicBezTo>
                  <a:pt x="116" y="27"/>
                  <a:pt x="116" y="27"/>
                  <a:pt x="116" y="27"/>
                </a:cubicBezTo>
                <a:cubicBezTo>
                  <a:pt x="117" y="27"/>
                  <a:pt x="117" y="27"/>
                  <a:pt x="117" y="27"/>
                </a:cubicBezTo>
                <a:cubicBezTo>
                  <a:pt x="118" y="28"/>
                  <a:pt x="118" y="28"/>
                  <a:pt x="118" y="28"/>
                </a:cubicBezTo>
                <a:cubicBezTo>
                  <a:pt x="118" y="30"/>
                  <a:pt x="118" y="30"/>
                  <a:pt x="118" y="30"/>
                </a:cubicBezTo>
                <a:cubicBezTo>
                  <a:pt x="118" y="30"/>
                  <a:pt x="118" y="30"/>
                  <a:pt x="118" y="30"/>
                </a:cubicBezTo>
                <a:cubicBezTo>
                  <a:pt x="118" y="30"/>
                  <a:pt x="118" y="30"/>
                  <a:pt x="118" y="30"/>
                </a:cubicBezTo>
                <a:cubicBezTo>
                  <a:pt x="118" y="31"/>
                  <a:pt x="118" y="31"/>
                  <a:pt x="118" y="31"/>
                </a:cubicBezTo>
                <a:cubicBezTo>
                  <a:pt x="118" y="31"/>
                  <a:pt x="118" y="31"/>
                  <a:pt x="118" y="31"/>
                </a:cubicBezTo>
                <a:cubicBezTo>
                  <a:pt x="118" y="31"/>
                  <a:pt x="118" y="31"/>
                  <a:pt x="118" y="31"/>
                </a:cubicBezTo>
                <a:cubicBezTo>
                  <a:pt x="120" y="31"/>
                  <a:pt x="120" y="31"/>
                  <a:pt x="120" y="31"/>
                </a:cubicBezTo>
                <a:cubicBezTo>
                  <a:pt x="120" y="31"/>
                  <a:pt x="120" y="31"/>
                  <a:pt x="120" y="31"/>
                </a:cubicBezTo>
                <a:cubicBezTo>
                  <a:pt x="120" y="31"/>
                  <a:pt x="120" y="30"/>
                  <a:pt x="120" y="30"/>
                </a:cubicBezTo>
                <a:cubicBezTo>
                  <a:pt x="120" y="30"/>
                  <a:pt x="120" y="30"/>
                  <a:pt x="120" y="30"/>
                </a:cubicBezTo>
                <a:cubicBezTo>
                  <a:pt x="120" y="30"/>
                  <a:pt x="121" y="30"/>
                  <a:pt x="121" y="29"/>
                </a:cubicBezTo>
                <a:cubicBezTo>
                  <a:pt x="121" y="29"/>
                  <a:pt x="121" y="29"/>
                  <a:pt x="121" y="29"/>
                </a:cubicBezTo>
                <a:cubicBezTo>
                  <a:pt x="121" y="27"/>
                  <a:pt x="121" y="27"/>
                  <a:pt x="121" y="27"/>
                </a:cubicBezTo>
                <a:cubicBezTo>
                  <a:pt x="121" y="26"/>
                  <a:pt x="120" y="26"/>
                  <a:pt x="120" y="26"/>
                </a:cubicBezTo>
                <a:cubicBezTo>
                  <a:pt x="120" y="26"/>
                  <a:pt x="120" y="26"/>
                  <a:pt x="120" y="26"/>
                </a:cubicBezTo>
                <a:cubicBezTo>
                  <a:pt x="120" y="26"/>
                  <a:pt x="119" y="25"/>
                  <a:pt x="119" y="25"/>
                </a:cubicBezTo>
                <a:cubicBezTo>
                  <a:pt x="119" y="25"/>
                  <a:pt x="119" y="25"/>
                  <a:pt x="119" y="25"/>
                </a:cubicBezTo>
                <a:cubicBezTo>
                  <a:pt x="119" y="25"/>
                  <a:pt x="119" y="25"/>
                  <a:pt x="119" y="25"/>
                </a:cubicBezTo>
                <a:cubicBezTo>
                  <a:pt x="120" y="25"/>
                  <a:pt x="120" y="25"/>
                  <a:pt x="120" y="25"/>
                </a:cubicBezTo>
                <a:cubicBezTo>
                  <a:pt x="120" y="25"/>
                  <a:pt x="120" y="25"/>
                  <a:pt x="120" y="25"/>
                </a:cubicBezTo>
                <a:cubicBezTo>
                  <a:pt x="120" y="25"/>
                  <a:pt x="120" y="25"/>
                  <a:pt x="120" y="25"/>
                </a:cubicBezTo>
                <a:cubicBezTo>
                  <a:pt x="120" y="26"/>
                  <a:pt x="120" y="26"/>
                  <a:pt x="120" y="26"/>
                </a:cubicBezTo>
                <a:cubicBezTo>
                  <a:pt x="120" y="26"/>
                  <a:pt x="120" y="26"/>
                  <a:pt x="120" y="26"/>
                </a:cubicBezTo>
                <a:cubicBezTo>
                  <a:pt x="120" y="26"/>
                  <a:pt x="120" y="26"/>
                  <a:pt x="121" y="26"/>
                </a:cubicBezTo>
                <a:cubicBezTo>
                  <a:pt x="121" y="26"/>
                  <a:pt x="121" y="26"/>
                  <a:pt x="121" y="26"/>
                </a:cubicBezTo>
                <a:cubicBezTo>
                  <a:pt x="121" y="26"/>
                  <a:pt x="121" y="26"/>
                  <a:pt x="121" y="26"/>
                </a:cubicBezTo>
                <a:cubicBezTo>
                  <a:pt x="121" y="26"/>
                  <a:pt x="121" y="26"/>
                  <a:pt x="121" y="26"/>
                </a:cubicBezTo>
                <a:cubicBezTo>
                  <a:pt x="121" y="26"/>
                  <a:pt x="121" y="26"/>
                  <a:pt x="121" y="26"/>
                </a:cubicBezTo>
                <a:cubicBezTo>
                  <a:pt x="121" y="27"/>
                  <a:pt x="122" y="27"/>
                  <a:pt x="122" y="27"/>
                </a:cubicBezTo>
                <a:cubicBezTo>
                  <a:pt x="122" y="27"/>
                  <a:pt x="122" y="27"/>
                  <a:pt x="122" y="27"/>
                </a:cubicBezTo>
                <a:cubicBezTo>
                  <a:pt x="122" y="28"/>
                  <a:pt x="122" y="28"/>
                  <a:pt x="122" y="28"/>
                </a:cubicBezTo>
                <a:cubicBezTo>
                  <a:pt x="122" y="28"/>
                  <a:pt x="122" y="28"/>
                  <a:pt x="122" y="28"/>
                </a:cubicBezTo>
                <a:cubicBezTo>
                  <a:pt x="122" y="28"/>
                  <a:pt x="123" y="28"/>
                  <a:pt x="123" y="28"/>
                </a:cubicBezTo>
                <a:cubicBezTo>
                  <a:pt x="123" y="28"/>
                  <a:pt x="123" y="28"/>
                  <a:pt x="123" y="28"/>
                </a:cubicBezTo>
                <a:cubicBezTo>
                  <a:pt x="123" y="28"/>
                  <a:pt x="123" y="29"/>
                  <a:pt x="123" y="29"/>
                </a:cubicBezTo>
                <a:cubicBezTo>
                  <a:pt x="123" y="29"/>
                  <a:pt x="123" y="29"/>
                  <a:pt x="123" y="29"/>
                </a:cubicBezTo>
                <a:cubicBezTo>
                  <a:pt x="123" y="29"/>
                  <a:pt x="123" y="29"/>
                  <a:pt x="124" y="29"/>
                </a:cubicBezTo>
                <a:cubicBezTo>
                  <a:pt x="124" y="29"/>
                  <a:pt x="124" y="29"/>
                  <a:pt x="124" y="29"/>
                </a:cubicBezTo>
                <a:cubicBezTo>
                  <a:pt x="124" y="29"/>
                  <a:pt x="125" y="29"/>
                  <a:pt x="125" y="29"/>
                </a:cubicBezTo>
                <a:cubicBezTo>
                  <a:pt x="125" y="28"/>
                  <a:pt x="125" y="28"/>
                  <a:pt x="125" y="28"/>
                </a:cubicBezTo>
                <a:cubicBezTo>
                  <a:pt x="125" y="28"/>
                  <a:pt x="125" y="28"/>
                  <a:pt x="125" y="28"/>
                </a:cubicBezTo>
                <a:cubicBezTo>
                  <a:pt x="125" y="27"/>
                  <a:pt x="126" y="27"/>
                  <a:pt x="126" y="26"/>
                </a:cubicBezTo>
                <a:cubicBezTo>
                  <a:pt x="125" y="25"/>
                  <a:pt x="125" y="24"/>
                  <a:pt x="124" y="23"/>
                </a:cubicBezTo>
                <a:cubicBezTo>
                  <a:pt x="124" y="23"/>
                  <a:pt x="124" y="23"/>
                  <a:pt x="124" y="23"/>
                </a:cubicBezTo>
                <a:cubicBezTo>
                  <a:pt x="124" y="23"/>
                  <a:pt x="124" y="23"/>
                  <a:pt x="123" y="22"/>
                </a:cubicBezTo>
                <a:cubicBezTo>
                  <a:pt x="123" y="22"/>
                  <a:pt x="123" y="22"/>
                  <a:pt x="123" y="22"/>
                </a:cubicBezTo>
                <a:cubicBezTo>
                  <a:pt x="123" y="22"/>
                  <a:pt x="123" y="22"/>
                  <a:pt x="124" y="22"/>
                </a:cubicBezTo>
                <a:cubicBezTo>
                  <a:pt x="124" y="22"/>
                  <a:pt x="124" y="22"/>
                  <a:pt x="124" y="21"/>
                </a:cubicBezTo>
                <a:cubicBezTo>
                  <a:pt x="124" y="21"/>
                  <a:pt x="124" y="21"/>
                  <a:pt x="124" y="21"/>
                </a:cubicBezTo>
                <a:cubicBezTo>
                  <a:pt x="125" y="21"/>
                  <a:pt x="125" y="22"/>
                  <a:pt x="126" y="22"/>
                </a:cubicBezTo>
                <a:cubicBezTo>
                  <a:pt x="126" y="22"/>
                  <a:pt x="126" y="22"/>
                  <a:pt x="126" y="22"/>
                </a:cubicBezTo>
                <a:cubicBezTo>
                  <a:pt x="127" y="23"/>
                  <a:pt x="127" y="23"/>
                  <a:pt x="127" y="23"/>
                </a:cubicBezTo>
                <a:cubicBezTo>
                  <a:pt x="127" y="23"/>
                  <a:pt x="127" y="23"/>
                  <a:pt x="127" y="23"/>
                </a:cubicBezTo>
                <a:cubicBezTo>
                  <a:pt x="127" y="23"/>
                  <a:pt x="127" y="23"/>
                  <a:pt x="127" y="23"/>
                </a:cubicBezTo>
                <a:cubicBezTo>
                  <a:pt x="127" y="23"/>
                  <a:pt x="127" y="23"/>
                  <a:pt x="128" y="24"/>
                </a:cubicBezTo>
                <a:cubicBezTo>
                  <a:pt x="128" y="24"/>
                  <a:pt x="128" y="24"/>
                  <a:pt x="128" y="24"/>
                </a:cubicBezTo>
                <a:cubicBezTo>
                  <a:pt x="129" y="24"/>
                  <a:pt x="129" y="24"/>
                  <a:pt x="129" y="25"/>
                </a:cubicBezTo>
                <a:cubicBezTo>
                  <a:pt x="129" y="25"/>
                  <a:pt x="129" y="25"/>
                  <a:pt x="129" y="25"/>
                </a:cubicBezTo>
                <a:cubicBezTo>
                  <a:pt x="129" y="25"/>
                  <a:pt x="129" y="25"/>
                  <a:pt x="130" y="25"/>
                </a:cubicBezTo>
                <a:cubicBezTo>
                  <a:pt x="128" y="25"/>
                  <a:pt x="128" y="25"/>
                  <a:pt x="128" y="25"/>
                </a:cubicBezTo>
                <a:cubicBezTo>
                  <a:pt x="128" y="25"/>
                  <a:pt x="127" y="26"/>
                  <a:pt x="127" y="26"/>
                </a:cubicBezTo>
                <a:cubicBezTo>
                  <a:pt x="127" y="26"/>
                  <a:pt x="127" y="26"/>
                  <a:pt x="127" y="26"/>
                </a:cubicBezTo>
                <a:cubicBezTo>
                  <a:pt x="127" y="26"/>
                  <a:pt x="127" y="26"/>
                  <a:pt x="127" y="26"/>
                </a:cubicBezTo>
                <a:cubicBezTo>
                  <a:pt x="127" y="26"/>
                  <a:pt x="127" y="26"/>
                  <a:pt x="127" y="26"/>
                </a:cubicBezTo>
                <a:cubicBezTo>
                  <a:pt x="127" y="26"/>
                  <a:pt x="127" y="26"/>
                  <a:pt x="127" y="26"/>
                </a:cubicBezTo>
                <a:cubicBezTo>
                  <a:pt x="127" y="27"/>
                  <a:pt x="127" y="27"/>
                  <a:pt x="127" y="27"/>
                </a:cubicBezTo>
                <a:cubicBezTo>
                  <a:pt x="127" y="27"/>
                  <a:pt x="127" y="28"/>
                  <a:pt x="127" y="28"/>
                </a:cubicBezTo>
                <a:cubicBezTo>
                  <a:pt x="127" y="29"/>
                  <a:pt x="127" y="29"/>
                  <a:pt x="127" y="29"/>
                </a:cubicBezTo>
                <a:cubicBezTo>
                  <a:pt x="127" y="29"/>
                  <a:pt x="128" y="29"/>
                  <a:pt x="128" y="29"/>
                </a:cubicBezTo>
                <a:cubicBezTo>
                  <a:pt x="128" y="29"/>
                  <a:pt x="128" y="29"/>
                  <a:pt x="128" y="29"/>
                </a:cubicBezTo>
                <a:cubicBezTo>
                  <a:pt x="128" y="29"/>
                  <a:pt x="128" y="29"/>
                  <a:pt x="128" y="29"/>
                </a:cubicBezTo>
                <a:cubicBezTo>
                  <a:pt x="128" y="30"/>
                  <a:pt x="128" y="30"/>
                  <a:pt x="129" y="30"/>
                </a:cubicBezTo>
                <a:cubicBezTo>
                  <a:pt x="129" y="30"/>
                  <a:pt x="129" y="30"/>
                  <a:pt x="129" y="30"/>
                </a:cubicBezTo>
                <a:cubicBezTo>
                  <a:pt x="129" y="30"/>
                  <a:pt x="129" y="30"/>
                  <a:pt x="130" y="31"/>
                </a:cubicBezTo>
                <a:cubicBezTo>
                  <a:pt x="130" y="31"/>
                  <a:pt x="129" y="31"/>
                  <a:pt x="129" y="31"/>
                </a:cubicBezTo>
                <a:cubicBezTo>
                  <a:pt x="129" y="31"/>
                  <a:pt x="129" y="31"/>
                  <a:pt x="129" y="31"/>
                </a:cubicBezTo>
                <a:cubicBezTo>
                  <a:pt x="130" y="31"/>
                  <a:pt x="130" y="31"/>
                  <a:pt x="130" y="31"/>
                </a:cubicBezTo>
                <a:cubicBezTo>
                  <a:pt x="130" y="31"/>
                  <a:pt x="130" y="31"/>
                  <a:pt x="131" y="31"/>
                </a:cubicBezTo>
                <a:cubicBezTo>
                  <a:pt x="131" y="32"/>
                  <a:pt x="131" y="32"/>
                  <a:pt x="132" y="32"/>
                </a:cubicBezTo>
                <a:cubicBezTo>
                  <a:pt x="132" y="32"/>
                  <a:pt x="132" y="32"/>
                  <a:pt x="132" y="32"/>
                </a:cubicBezTo>
                <a:cubicBezTo>
                  <a:pt x="132" y="32"/>
                  <a:pt x="132" y="32"/>
                  <a:pt x="132" y="32"/>
                </a:cubicBezTo>
                <a:cubicBezTo>
                  <a:pt x="132" y="31"/>
                  <a:pt x="132" y="31"/>
                  <a:pt x="132" y="31"/>
                </a:cubicBezTo>
                <a:cubicBezTo>
                  <a:pt x="132" y="31"/>
                  <a:pt x="132" y="31"/>
                  <a:pt x="133" y="31"/>
                </a:cubicBezTo>
                <a:cubicBezTo>
                  <a:pt x="133" y="31"/>
                  <a:pt x="133" y="31"/>
                  <a:pt x="133" y="31"/>
                </a:cubicBezTo>
                <a:cubicBezTo>
                  <a:pt x="133" y="31"/>
                  <a:pt x="133" y="31"/>
                  <a:pt x="133" y="31"/>
                </a:cubicBezTo>
                <a:cubicBezTo>
                  <a:pt x="133" y="31"/>
                  <a:pt x="133" y="31"/>
                  <a:pt x="133" y="31"/>
                </a:cubicBezTo>
                <a:cubicBezTo>
                  <a:pt x="133" y="31"/>
                  <a:pt x="133" y="31"/>
                  <a:pt x="133" y="31"/>
                </a:cubicBezTo>
                <a:cubicBezTo>
                  <a:pt x="133" y="31"/>
                  <a:pt x="133" y="31"/>
                  <a:pt x="133" y="31"/>
                </a:cubicBezTo>
                <a:cubicBezTo>
                  <a:pt x="133" y="32"/>
                  <a:pt x="133" y="32"/>
                  <a:pt x="133" y="32"/>
                </a:cubicBezTo>
                <a:cubicBezTo>
                  <a:pt x="133" y="32"/>
                  <a:pt x="133" y="32"/>
                  <a:pt x="133" y="32"/>
                </a:cubicBezTo>
                <a:cubicBezTo>
                  <a:pt x="133" y="32"/>
                  <a:pt x="134" y="32"/>
                  <a:pt x="134" y="32"/>
                </a:cubicBezTo>
                <a:cubicBezTo>
                  <a:pt x="134" y="32"/>
                  <a:pt x="134" y="32"/>
                  <a:pt x="134" y="32"/>
                </a:cubicBezTo>
                <a:cubicBezTo>
                  <a:pt x="134" y="32"/>
                  <a:pt x="134" y="32"/>
                  <a:pt x="134" y="32"/>
                </a:cubicBezTo>
                <a:cubicBezTo>
                  <a:pt x="134" y="33"/>
                  <a:pt x="134" y="33"/>
                  <a:pt x="134" y="33"/>
                </a:cubicBezTo>
                <a:cubicBezTo>
                  <a:pt x="134" y="33"/>
                  <a:pt x="134" y="33"/>
                  <a:pt x="134" y="33"/>
                </a:cubicBezTo>
                <a:cubicBezTo>
                  <a:pt x="134" y="33"/>
                  <a:pt x="134" y="34"/>
                  <a:pt x="134" y="34"/>
                </a:cubicBezTo>
                <a:cubicBezTo>
                  <a:pt x="134" y="34"/>
                  <a:pt x="134" y="34"/>
                  <a:pt x="134" y="34"/>
                </a:cubicBezTo>
                <a:cubicBezTo>
                  <a:pt x="134" y="34"/>
                  <a:pt x="134" y="34"/>
                  <a:pt x="134" y="34"/>
                </a:cubicBezTo>
                <a:cubicBezTo>
                  <a:pt x="134" y="35"/>
                  <a:pt x="134" y="35"/>
                  <a:pt x="134" y="35"/>
                </a:cubicBezTo>
                <a:cubicBezTo>
                  <a:pt x="134" y="35"/>
                  <a:pt x="134" y="35"/>
                  <a:pt x="134" y="35"/>
                </a:cubicBezTo>
                <a:cubicBezTo>
                  <a:pt x="135" y="35"/>
                  <a:pt x="135" y="35"/>
                  <a:pt x="135" y="35"/>
                </a:cubicBezTo>
                <a:cubicBezTo>
                  <a:pt x="135" y="35"/>
                  <a:pt x="135" y="35"/>
                  <a:pt x="135" y="35"/>
                </a:cubicBezTo>
                <a:cubicBezTo>
                  <a:pt x="135" y="35"/>
                  <a:pt x="135" y="36"/>
                  <a:pt x="135" y="36"/>
                </a:cubicBezTo>
                <a:cubicBezTo>
                  <a:pt x="135" y="36"/>
                  <a:pt x="135" y="36"/>
                  <a:pt x="135" y="36"/>
                </a:cubicBezTo>
                <a:cubicBezTo>
                  <a:pt x="135" y="36"/>
                  <a:pt x="135" y="36"/>
                  <a:pt x="134" y="36"/>
                </a:cubicBezTo>
                <a:cubicBezTo>
                  <a:pt x="134" y="36"/>
                  <a:pt x="134" y="36"/>
                  <a:pt x="134" y="36"/>
                </a:cubicBezTo>
                <a:cubicBezTo>
                  <a:pt x="134" y="36"/>
                  <a:pt x="134" y="36"/>
                  <a:pt x="134" y="36"/>
                </a:cubicBezTo>
                <a:cubicBezTo>
                  <a:pt x="134" y="37"/>
                  <a:pt x="134" y="37"/>
                  <a:pt x="134" y="37"/>
                </a:cubicBezTo>
                <a:cubicBezTo>
                  <a:pt x="134" y="37"/>
                  <a:pt x="133" y="37"/>
                  <a:pt x="133" y="37"/>
                </a:cubicBezTo>
                <a:cubicBezTo>
                  <a:pt x="133" y="37"/>
                  <a:pt x="133" y="37"/>
                  <a:pt x="133" y="37"/>
                </a:cubicBezTo>
                <a:cubicBezTo>
                  <a:pt x="133" y="37"/>
                  <a:pt x="132" y="37"/>
                  <a:pt x="132" y="37"/>
                </a:cubicBezTo>
                <a:cubicBezTo>
                  <a:pt x="132" y="36"/>
                  <a:pt x="132" y="36"/>
                  <a:pt x="132" y="36"/>
                </a:cubicBezTo>
                <a:cubicBezTo>
                  <a:pt x="131" y="36"/>
                  <a:pt x="131" y="36"/>
                  <a:pt x="131" y="36"/>
                </a:cubicBezTo>
                <a:cubicBezTo>
                  <a:pt x="131" y="36"/>
                  <a:pt x="131" y="36"/>
                  <a:pt x="131" y="36"/>
                </a:cubicBezTo>
                <a:cubicBezTo>
                  <a:pt x="131" y="36"/>
                  <a:pt x="130" y="36"/>
                  <a:pt x="130" y="36"/>
                </a:cubicBezTo>
                <a:cubicBezTo>
                  <a:pt x="130" y="36"/>
                  <a:pt x="130" y="36"/>
                  <a:pt x="130" y="36"/>
                </a:cubicBezTo>
                <a:cubicBezTo>
                  <a:pt x="130" y="36"/>
                  <a:pt x="130" y="36"/>
                  <a:pt x="130" y="36"/>
                </a:cubicBezTo>
                <a:cubicBezTo>
                  <a:pt x="130" y="36"/>
                  <a:pt x="130" y="36"/>
                  <a:pt x="130" y="36"/>
                </a:cubicBezTo>
                <a:cubicBezTo>
                  <a:pt x="130" y="36"/>
                  <a:pt x="130" y="36"/>
                  <a:pt x="129" y="35"/>
                </a:cubicBezTo>
                <a:cubicBezTo>
                  <a:pt x="129" y="35"/>
                  <a:pt x="129" y="35"/>
                  <a:pt x="129" y="35"/>
                </a:cubicBezTo>
                <a:cubicBezTo>
                  <a:pt x="128" y="35"/>
                  <a:pt x="128" y="35"/>
                  <a:pt x="128" y="35"/>
                </a:cubicBezTo>
                <a:cubicBezTo>
                  <a:pt x="128" y="36"/>
                  <a:pt x="128" y="36"/>
                  <a:pt x="128" y="36"/>
                </a:cubicBezTo>
                <a:cubicBezTo>
                  <a:pt x="128" y="36"/>
                  <a:pt x="128" y="37"/>
                  <a:pt x="128" y="37"/>
                </a:cubicBezTo>
                <a:cubicBezTo>
                  <a:pt x="128" y="37"/>
                  <a:pt x="128" y="37"/>
                  <a:pt x="128" y="37"/>
                </a:cubicBezTo>
                <a:cubicBezTo>
                  <a:pt x="127" y="37"/>
                  <a:pt x="127" y="37"/>
                  <a:pt x="127" y="37"/>
                </a:cubicBezTo>
                <a:cubicBezTo>
                  <a:pt x="127" y="37"/>
                  <a:pt x="127" y="37"/>
                  <a:pt x="127" y="37"/>
                </a:cubicBezTo>
                <a:cubicBezTo>
                  <a:pt x="127" y="37"/>
                  <a:pt x="127" y="37"/>
                  <a:pt x="127" y="37"/>
                </a:cubicBezTo>
                <a:cubicBezTo>
                  <a:pt x="127" y="37"/>
                  <a:pt x="126" y="37"/>
                  <a:pt x="126" y="37"/>
                </a:cubicBezTo>
                <a:cubicBezTo>
                  <a:pt x="126" y="36"/>
                  <a:pt x="126" y="36"/>
                  <a:pt x="126" y="36"/>
                </a:cubicBezTo>
                <a:cubicBezTo>
                  <a:pt x="126" y="36"/>
                  <a:pt x="126" y="36"/>
                  <a:pt x="126" y="36"/>
                </a:cubicBezTo>
                <a:cubicBezTo>
                  <a:pt x="126" y="36"/>
                  <a:pt x="126" y="36"/>
                  <a:pt x="126" y="36"/>
                </a:cubicBezTo>
                <a:cubicBezTo>
                  <a:pt x="125" y="36"/>
                  <a:pt x="125" y="36"/>
                  <a:pt x="125" y="36"/>
                </a:cubicBezTo>
                <a:cubicBezTo>
                  <a:pt x="125" y="36"/>
                  <a:pt x="125" y="36"/>
                  <a:pt x="125" y="36"/>
                </a:cubicBezTo>
                <a:cubicBezTo>
                  <a:pt x="125" y="36"/>
                  <a:pt x="125" y="36"/>
                  <a:pt x="125" y="36"/>
                </a:cubicBezTo>
                <a:cubicBezTo>
                  <a:pt x="125" y="36"/>
                  <a:pt x="125" y="36"/>
                  <a:pt x="125" y="36"/>
                </a:cubicBezTo>
                <a:cubicBezTo>
                  <a:pt x="124" y="36"/>
                  <a:pt x="124" y="36"/>
                  <a:pt x="124" y="36"/>
                </a:cubicBezTo>
                <a:cubicBezTo>
                  <a:pt x="124" y="36"/>
                  <a:pt x="124" y="36"/>
                  <a:pt x="124" y="36"/>
                </a:cubicBezTo>
                <a:cubicBezTo>
                  <a:pt x="124" y="36"/>
                  <a:pt x="124" y="36"/>
                  <a:pt x="124" y="36"/>
                </a:cubicBezTo>
                <a:cubicBezTo>
                  <a:pt x="124" y="36"/>
                  <a:pt x="124" y="36"/>
                  <a:pt x="124" y="36"/>
                </a:cubicBezTo>
                <a:cubicBezTo>
                  <a:pt x="124" y="35"/>
                  <a:pt x="124" y="35"/>
                  <a:pt x="124" y="35"/>
                </a:cubicBezTo>
                <a:cubicBezTo>
                  <a:pt x="124" y="35"/>
                  <a:pt x="124" y="35"/>
                  <a:pt x="124" y="35"/>
                </a:cubicBezTo>
                <a:cubicBezTo>
                  <a:pt x="124" y="35"/>
                  <a:pt x="123" y="35"/>
                  <a:pt x="123" y="35"/>
                </a:cubicBezTo>
                <a:cubicBezTo>
                  <a:pt x="123" y="35"/>
                  <a:pt x="123" y="35"/>
                  <a:pt x="123" y="35"/>
                </a:cubicBezTo>
                <a:cubicBezTo>
                  <a:pt x="122" y="35"/>
                  <a:pt x="122" y="35"/>
                  <a:pt x="122" y="35"/>
                </a:cubicBezTo>
                <a:cubicBezTo>
                  <a:pt x="122" y="35"/>
                  <a:pt x="122" y="35"/>
                  <a:pt x="122" y="35"/>
                </a:cubicBezTo>
                <a:cubicBezTo>
                  <a:pt x="122" y="34"/>
                  <a:pt x="122" y="34"/>
                  <a:pt x="122" y="34"/>
                </a:cubicBezTo>
                <a:cubicBezTo>
                  <a:pt x="122" y="34"/>
                  <a:pt x="122" y="34"/>
                  <a:pt x="122" y="34"/>
                </a:cubicBezTo>
                <a:cubicBezTo>
                  <a:pt x="122" y="34"/>
                  <a:pt x="121" y="34"/>
                  <a:pt x="121" y="34"/>
                </a:cubicBezTo>
                <a:cubicBezTo>
                  <a:pt x="121" y="34"/>
                  <a:pt x="121" y="34"/>
                  <a:pt x="121" y="34"/>
                </a:cubicBezTo>
                <a:cubicBezTo>
                  <a:pt x="120" y="34"/>
                  <a:pt x="120" y="34"/>
                  <a:pt x="120" y="34"/>
                </a:cubicBezTo>
                <a:cubicBezTo>
                  <a:pt x="120" y="34"/>
                  <a:pt x="120" y="34"/>
                  <a:pt x="120" y="34"/>
                </a:cubicBezTo>
                <a:cubicBezTo>
                  <a:pt x="119" y="34"/>
                  <a:pt x="119" y="34"/>
                  <a:pt x="119" y="34"/>
                </a:cubicBezTo>
                <a:cubicBezTo>
                  <a:pt x="119" y="34"/>
                  <a:pt x="119" y="34"/>
                  <a:pt x="119" y="34"/>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3"/>
                  <a:pt x="119" y="33"/>
                  <a:pt x="119" y="33"/>
                </a:cubicBezTo>
                <a:cubicBezTo>
                  <a:pt x="119" y="32"/>
                  <a:pt x="119" y="32"/>
                  <a:pt x="119" y="32"/>
                </a:cubicBezTo>
                <a:cubicBezTo>
                  <a:pt x="118" y="32"/>
                  <a:pt x="118" y="32"/>
                  <a:pt x="118" y="32"/>
                </a:cubicBezTo>
                <a:cubicBezTo>
                  <a:pt x="118" y="32"/>
                  <a:pt x="118" y="32"/>
                  <a:pt x="118" y="32"/>
                </a:cubicBezTo>
                <a:cubicBezTo>
                  <a:pt x="118" y="32"/>
                  <a:pt x="118" y="32"/>
                  <a:pt x="118" y="32"/>
                </a:cubicBezTo>
                <a:cubicBezTo>
                  <a:pt x="118" y="32"/>
                  <a:pt x="118" y="31"/>
                  <a:pt x="118" y="31"/>
                </a:cubicBezTo>
                <a:cubicBezTo>
                  <a:pt x="118" y="31"/>
                  <a:pt x="118" y="31"/>
                  <a:pt x="118" y="31"/>
                </a:cubicBezTo>
                <a:cubicBezTo>
                  <a:pt x="118" y="30"/>
                  <a:pt x="117" y="30"/>
                  <a:pt x="117" y="30"/>
                </a:cubicBezTo>
                <a:cubicBezTo>
                  <a:pt x="117" y="30"/>
                  <a:pt x="117" y="30"/>
                  <a:pt x="117" y="30"/>
                </a:cubicBezTo>
                <a:cubicBezTo>
                  <a:pt x="117" y="30"/>
                  <a:pt x="117" y="30"/>
                  <a:pt x="117" y="30"/>
                </a:cubicBezTo>
                <a:cubicBezTo>
                  <a:pt x="117" y="30"/>
                  <a:pt x="117" y="30"/>
                  <a:pt x="117" y="30"/>
                </a:cubicBezTo>
                <a:cubicBezTo>
                  <a:pt x="116" y="30"/>
                  <a:pt x="116" y="30"/>
                  <a:pt x="116" y="30"/>
                </a:cubicBezTo>
                <a:cubicBezTo>
                  <a:pt x="115" y="30"/>
                  <a:pt x="115" y="30"/>
                  <a:pt x="115" y="30"/>
                </a:cubicBezTo>
                <a:cubicBezTo>
                  <a:pt x="114" y="31"/>
                  <a:pt x="114" y="31"/>
                  <a:pt x="114" y="31"/>
                </a:cubicBezTo>
                <a:cubicBezTo>
                  <a:pt x="114" y="31"/>
                  <a:pt x="114" y="31"/>
                  <a:pt x="114" y="31"/>
                </a:cubicBezTo>
                <a:cubicBezTo>
                  <a:pt x="114" y="31"/>
                  <a:pt x="113" y="31"/>
                  <a:pt x="113" y="31"/>
                </a:cubicBezTo>
                <a:cubicBezTo>
                  <a:pt x="113" y="31"/>
                  <a:pt x="113" y="30"/>
                  <a:pt x="112" y="30"/>
                </a:cubicBezTo>
                <a:cubicBezTo>
                  <a:pt x="112" y="30"/>
                  <a:pt x="111" y="30"/>
                  <a:pt x="111" y="30"/>
                </a:cubicBezTo>
                <a:cubicBezTo>
                  <a:pt x="110" y="30"/>
                  <a:pt x="110" y="30"/>
                  <a:pt x="110" y="30"/>
                </a:cubicBezTo>
                <a:cubicBezTo>
                  <a:pt x="110" y="30"/>
                  <a:pt x="109" y="30"/>
                  <a:pt x="109" y="30"/>
                </a:cubicBezTo>
                <a:cubicBezTo>
                  <a:pt x="109" y="30"/>
                  <a:pt x="109" y="30"/>
                  <a:pt x="109" y="30"/>
                </a:cubicBezTo>
                <a:cubicBezTo>
                  <a:pt x="109" y="31"/>
                  <a:pt x="109" y="31"/>
                  <a:pt x="109" y="31"/>
                </a:cubicBezTo>
                <a:cubicBezTo>
                  <a:pt x="109" y="31"/>
                  <a:pt x="109" y="31"/>
                  <a:pt x="109" y="31"/>
                </a:cubicBezTo>
                <a:cubicBezTo>
                  <a:pt x="109" y="31"/>
                  <a:pt x="109" y="31"/>
                  <a:pt x="108" y="31"/>
                </a:cubicBezTo>
                <a:cubicBezTo>
                  <a:pt x="108" y="31"/>
                  <a:pt x="108" y="31"/>
                  <a:pt x="108" y="31"/>
                </a:cubicBezTo>
                <a:cubicBezTo>
                  <a:pt x="108" y="31"/>
                  <a:pt x="108" y="31"/>
                  <a:pt x="108" y="31"/>
                </a:cubicBezTo>
                <a:cubicBezTo>
                  <a:pt x="107" y="31"/>
                  <a:pt x="107" y="31"/>
                  <a:pt x="107" y="31"/>
                </a:cubicBezTo>
                <a:cubicBezTo>
                  <a:pt x="107" y="31"/>
                  <a:pt x="107" y="31"/>
                  <a:pt x="107" y="31"/>
                </a:cubicBezTo>
                <a:cubicBezTo>
                  <a:pt x="107" y="31"/>
                  <a:pt x="107" y="32"/>
                  <a:pt x="107" y="32"/>
                </a:cubicBezTo>
                <a:cubicBezTo>
                  <a:pt x="107" y="32"/>
                  <a:pt x="107" y="32"/>
                  <a:pt x="107" y="32"/>
                </a:cubicBezTo>
                <a:cubicBezTo>
                  <a:pt x="107" y="32"/>
                  <a:pt x="106" y="32"/>
                  <a:pt x="106" y="32"/>
                </a:cubicBezTo>
                <a:cubicBezTo>
                  <a:pt x="106" y="32"/>
                  <a:pt x="106" y="32"/>
                  <a:pt x="106" y="32"/>
                </a:cubicBezTo>
                <a:cubicBezTo>
                  <a:pt x="106" y="32"/>
                  <a:pt x="105" y="32"/>
                  <a:pt x="105" y="32"/>
                </a:cubicBezTo>
                <a:cubicBezTo>
                  <a:pt x="105" y="32"/>
                  <a:pt x="105" y="32"/>
                  <a:pt x="104" y="32"/>
                </a:cubicBezTo>
                <a:cubicBezTo>
                  <a:pt x="104" y="32"/>
                  <a:pt x="104" y="32"/>
                  <a:pt x="104" y="32"/>
                </a:cubicBezTo>
                <a:cubicBezTo>
                  <a:pt x="104" y="32"/>
                  <a:pt x="104" y="32"/>
                  <a:pt x="104" y="32"/>
                </a:cubicBezTo>
                <a:cubicBezTo>
                  <a:pt x="104" y="32"/>
                  <a:pt x="104" y="32"/>
                  <a:pt x="104" y="32"/>
                </a:cubicBezTo>
                <a:cubicBezTo>
                  <a:pt x="104" y="32"/>
                  <a:pt x="104" y="32"/>
                  <a:pt x="103" y="32"/>
                </a:cubicBezTo>
                <a:cubicBezTo>
                  <a:pt x="103" y="32"/>
                  <a:pt x="103" y="32"/>
                  <a:pt x="103" y="33"/>
                </a:cubicBezTo>
                <a:cubicBezTo>
                  <a:pt x="103" y="33"/>
                  <a:pt x="103" y="33"/>
                  <a:pt x="103" y="33"/>
                </a:cubicBezTo>
                <a:cubicBezTo>
                  <a:pt x="103" y="33"/>
                  <a:pt x="103" y="33"/>
                  <a:pt x="103" y="33"/>
                </a:cubicBezTo>
                <a:cubicBezTo>
                  <a:pt x="103" y="33"/>
                  <a:pt x="102" y="34"/>
                  <a:pt x="102" y="34"/>
                </a:cubicBezTo>
                <a:cubicBezTo>
                  <a:pt x="101" y="34"/>
                  <a:pt x="101" y="34"/>
                  <a:pt x="101" y="34"/>
                </a:cubicBezTo>
                <a:cubicBezTo>
                  <a:pt x="101" y="34"/>
                  <a:pt x="101" y="34"/>
                  <a:pt x="101" y="34"/>
                </a:cubicBezTo>
                <a:cubicBezTo>
                  <a:pt x="101" y="34"/>
                  <a:pt x="101" y="34"/>
                  <a:pt x="101" y="34"/>
                </a:cubicBezTo>
                <a:cubicBezTo>
                  <a:pt x="101" y="34"/>
                  <a:pt x="101" y="34"/>
                  <a:pt x="101" y="34"/>
                </a:cubicBezTo>
                <a:cubicBezTo>
                  <a:pt x="101" y="34"/>
                  <a:pt x="101" y="34"/>
                  <a:pt x="101" y="34"/>
                </a:cubicBezTo>
                <a:cubicBezTo>
                  <a:pt x="101" y="34"/>
                  <a:pt x="101" y="34"/>
                  <a:pt x="100" y="34"/>
                </a:cubicBezTo>
                <a:cubicBezTo>
                  <a:pt x="100" y="35"/>
                  <a:pt x="100" y="36"/>
                  <a:pt x="100" y="36"/>
                </a:cubicBezTo>
                <a:cubicBezTo>
                  <a:pt x="100" y="36"/>
                  <a:pt x="100" y="36"/>
                  <a:pt x="100" y="36"/>
                </a:cubicBezTo>
                <a:cubicBezTo>
                  <a:pt x="100" y="37"/>
                  <a:pt x="100" y="37"/>
                  <a:pt x="100" y="37"/>
                </a:cubicBezTo>
                <a:cubicBezTo>
                  <a:pt x="99" y="37"/>
                  <a:pt x="99" y="37"/>
                  <a:pt x="99" y="37"/>
                </a:cubicBezTo>
                <a:cubicBezTo>
                  <a:pt x="99" y="38"/>
                  <a:pt x="99" y="38"/>
                  <a:pt x="99" y="38"/>
                </a:cubicBezTo>
                <a:cubicBezTo>
                  <a:pt x="99" y="39"/>
                  <a:pt x="99" y="39"/>
                  <a:pt x="99" y="39"/>
                </a:cubicBezTo>
                <a:cubicBezTo>
                  <a:pt x="99" y="39"/>
                  <a:pt x="99" y="39"/>
                  <a:pt x="98" y="39"/>
                </a:cubicBezTo>
                <a:cubicBezTo>
                  <a:pt x="98" y="39"/>
                  <a:pt x="98" y="39"/>
                  <a:pt x="98" y="39"/>
                </a:cubicBezTo>
                <a:cubicBezTo>
                  <a:pt x="98" y="39"/>
                  <a:pt x="98" y="39"/>
                  <a:pt x="98" y="39"/>
                </a:cubicBezTo>
                <a:cubicBezTo>
                  <a:pt x="98" y="39"/>
                  <a:pt x="98" y="39"/>
                  <a:pt x="98" y="39"/>
                </a:cubicBezTo>
                <a:cubicBezTo>
                  <a:pt x="97" y="39"/>
                  <a:pt x="97" y="39"/>
                  <a:pt x="97" y="40"/>
                </a:cubicBezTo>
                <a:cubicBezTo>
                  <a:pt x="97" y="40"/>
                  <a:pt x="97" y="40"/>
                  <a:pt x="97" y="40"/>
                </a:cubicBezTo>
                <a:cubicBezTo>
                  <a:pt x="97" y="40"/>
                  <a:pt x="97" y="40"/>
                  <a:pt x="96" y="40"/>
                </a:cubicBezTo>
                <a:cubicBezTo>
                  <a:pt x="96" y="40"/>
                  <a:pt x="96" y="40"/>
                  <a:pt x="96" y="40"/>
                </a:cubicBezTo>
                <a:cubicBezTo>
                  <a:pt x="96" y="40"/>
                  <a:pt x="96" y="40"/>
                  <a:pt x="96" y="40"/>
                </a:cubicBezTo>
                <a:cubicBezTo>
                  <a:pt x="96" y="40"/>
                  <a:pt x="96" y="40"/>
                  <a:pt x="96" y="40"/>
                </a:cubicBezTo>
                <a:cubicBezTo>
                  <a:pt x="96" y="40"/>
                  <a:pt x="96" y="40"/>
                  <a:pt x="95" y="41"/>
                </a:cubicBezTo>
                <a:cubicBezTo>
                  <a:pt x="95" y="41"/>
                  <a:pt x="95" y="42"/>
                  <a:pt x="95" y="42"/>
                </a:cubicBezTo>
                <a:cubicBezTo>
                  <a:pt x="95" y="42"/>
                  <a:pt x="95" y="43"/>
                  <a:pt x="95" y="43"/>
                </a:cubicBezTo>
                <a:cubicBezTo>
                  <a:pt x="95" y="43"/>
                  <a:pt x="95" y="43"/>
                  <a:pt x="95" y="43"/>
                </a:cubicBezTo>
                <a:cubicBezTo>
                  <a:pt x="95" y="43"/>
                  <a:pt x="95" y="43"/>
                  <a:pt x="95" y="43"/>
                </a:cubicBezTo>
                <a:cubicBezTo>
                  <a:pt x="94" y="43"/>
                  <a:pt x="94" y="43"/>
                  <a:pt x="94" y="43"/>
                </a:cubicBezTo>
                <a:cubicBezTo>
                  <a:pt x="94" y="45"/>
                  <a:pt x="94" y="45"/>
                  <a:pt x="94" y="45"/>
                </a:cubicBezTo>
                <a:cubicBezTo>
                  <a:pt x="94" y="45"/>
                  <a:pt x="94" y="46"/>
                  <a:pt x="94" y="46"/>
                </a:cubicBezTo>
                <a:cubicBezTo>
                  <a:pt x="94" y="46"/>
                  <a:pt x="93" y="46"/>
                  <a:pt x="93" y="46"/>
                </a:cubicBezTo>
                <a:cubicBezTo>
                  <a:pt x="93" y="46"/>
                  <a:pt x="93" y="46"/>
                  <a:pt x="93" y="46"/>
                </a:cubicBezTo>
                <a:cubicBezTo>
                  <a:pt x="93" y="47"/>
                  <a:pt x="93" y="47"/>
                  <a:pt x="93" y="47"/>
                </a:cubicBezTo>
                <a:cubicBezTo>
                  <a:pt x="93" y="47"/>
                  <a:pt x="93" y="47"/>
                  <a:pt x="93" y="47"/>
                </a:cubicBezTo>
                <a:cubicBezTo>
                  <a:pt x="93" y="48"/>
                  <a:pt x="93" y="48"/>
                  <a:pt x="92" y="48"/>
                </a:cubicBezTo>
                <a:cubicBezTo>
                  <a:pt x="92" y="48"/>
                  <a:pt x="92" y="48"/>
                  <a:pt x="92" y="48"/>
                </a:cubicBezTo>
                <a:cubicBezTo>
                  <a:pt x="92" y="48"/>
                  <a:pt x="92" y="48"/>
                  <a:pt x="92" y="48"/>
                </a:cubicBezTo>
                <a:cubicBezTo>
                  <a:pt x="92" y="50"/>
                  <a:pt x="92" y="50"/>
                  <a:pt x="92" y="50"/>
                </a:cubicBezTo>
                <a:cubicBezTo>
                  <a:pt x="92" y="50"/>
                  <a:pt x="92" y="51"/>
                  <a:pt x="92" y="51"/>
                </a:cubicBezTo>
                <a:cubicBezTo>
                  <a:pt x="92" y="51"/>
                  <a:pt x="92" y="51"/>
                  <a:pt x="92" y="51"/>
                </a:cubicBezTo>
                <a:cubicBezTo>
                  <a:pt x="92" y="51"/>
                  <a:pt x="92" y="51"/>
                  <a:pt x="92" y="51"/>
                </a:cubicBezTo>
                <a:cubicBezTo>
                  <a:pt x="92" y="52"/>
                  <a:pt x="92" y="52"/>
                  <a:pt x="93" y="52"/>
                </a:cubicBezTo>
                <a:cubicBezTo>
                  <a:pt x="93" y="52"/>
                  <a:pt x="93" y="52"/>
                  <a:pt x="93" y="52"/>
                </a:cubicBezTo>
                <a:cubicBezTo>
                  <a:pt x="93" y="52"/>
                  <a:pt x="93" y="52"/>
                  <a:pt x="93" y="52"/>
                </a:cubicBezTo>
                <a:cubicBezTo>
                  <a:pt x="93" y="52"/>
                  <a:pt x="93" y="52"/>
                  <a:pt x="93" y="52"/>
                </a:cubicBezTo>
                <a:cubicBezTo>
                  <a:pt x="93" y="52"/>
                  <a:pt x="93" y="52"/>
                  <a:pt x="93" y="53"/>
                </a:cubicBezTo>
                <a:cubicBezTo>
                  <a:pt x="93" y="53"/>
                  <a:pt x="93" y="53"/>
                  <a:pt x="94" y="53"/>
                </a:cubicBezTo>
                <a:cubicBezTo>
                  <a:pt x="94" y="53"/>
                  <a:pt x="94" y="53"/>
                  <a:pt x="94" y="53"/>
                </a:cubicBezTo>
                <a:cubicBezTo>
                  <a:pt x="94" y="54"/>
                  <a:pt x="94" y="54"/>
                  <a:pt x="94" y="54"/>
                </a:cubicBezTo>
                <a:cubicBezTo>
                  <a:pt x="94" y="54"/>
                  <a:pt x="94" y="54"/>
                  <a:pt x="94" y="54"/>
                </a:cubicBezTo>
                <a:cubicBezTo>
                  <a:pt x="94" y="55"/>
                  <a:pt x="94" y="55"/>
                  <a:pt x="93" y="56"/>
                </a:cubicBezTo>
                <a:cubicBezTo>
                  <a:pt x="93" y="56"/>
                  <a:pt x="93" y="56"/>
                  <a:pt x="93" y="56"/>
                </a:cubicBezTo>
                <a:cubicBezTo>
                  <a:pt x="93" y="57"/>
                  <a:pt x="92" y="57"/>
                  <a:pt x="92" y="57"/>
                </a:cubicBezTo>
                <a:cubicBezTo>
                  <a:pt x="92" y="58"/>
                  <a:pt x="92" y="58"/>
                  <a:pt x="92" y="58"/>
                </a:cubicBezTo>
                <a:cubicBezTo>
                  <a:pt x="93" y="58"/>
                  <a:pt x="93" y="58"/>
                  <a:pt x="93" y="58"/>
                </a:cubicBezTo>
                <a:cubicBezTo>
                  <a:pt x="93" y="58"/>
                  <a:pt x="93" y="58"/>
                  <a:pt x="93" y="58"/>
                </a:cubicBezTo>
                <a:cubicBezTo>
                  <a:pt x="93" y="58"/>
                  <a:pt x="93" y="58"/>
                  <a:pt x="93" y="58"/>
                </a:cubicBezTo>
                <a:cubicBezTo>
                  <a:pt x="93" y="58"/>
                  <a:pt x="93" y="59"/>
                  <a:pt x="93" y="59"/>
                </a:cubicBezTo>
                <a:cubicBezTo>
                  <a:pt x="93" y="59"/>
                  <a:pt x="93" y="59"/>
                  <a:pt x="93" y="59"/>
                </a:cubicBezTo>
                <a:cubicBezTo>
                  <a:pt x="93" y="59"/>
                  <a:pt x="93" y="59"/>
                  <a:pt x="93" y="59"/>
                </a:cubicBezTo>
                <a:cubicBezTo>
                  <a:pt x="93" y="59"/>
                  <a:pt x="93" y="60"/>
                  <a:pt x="94" y="60"/>
                </a:cubicBezTo>
                <a:cubicBezTo>
                  <a:pt x="94" y="60"/>
                  <a:pt x="94" y="60"/>
                  <a:pt x="94" y="60"/>
                </a:cubicBezTo>
                <a:cubicBezTo>
                  <a:pt x="94" y="61"/>
                  <a:pt x="94" y="61"/>
                  <a:pt x="94" y="61"/>
                </a:cubicBezTo>
                <a:cubicBezTo>
                  <a:pt x="94" y="61"/>
                  <a:pt x="94" y="61"/>
                  <a:pt x="95" y="61"/>
                </a:cubicBezTo>
                <a:cubicBezTo>
                  <a:pt x="95" y="62"/>
                  <a:pt x="95" y="62"/>
                  <a:pt x="95" y="62"/>
                </a:cubicBezTo>
                <a:cubicBezTo>
                  <a:pt x="95" y="62"/>
                  <a:pt x="95" y="62"/>
                  <a:pt x="95" y="62"/>
                </a:cubicBezTo>
                <a:cubicBezTo>
                  <a:pt x="96" y="62"/>
                  <a:pt x="96" y="62"/>
                  <a:pt x="96" y="63"/>
                </a:cubicBezTo>
                <a:cubicBezTo>
                  <a:pt x="97" y="63"/>
                  <a:pt x="97" y="64"/>
                  <a:pt x="97" y="65"/>
                </a:cubicBezTo>
                <a:cubicBezTo>
                  <a:pt x="97" y="65"/>
                  <a:pt x="97" y="65"/>
                  <a:pt x="97" y="65"/>
                </a:cubicBezTo>
                <a:cubicBezTo>
                  <a:pt x="97" y="66"/>
                  <a:pt x="97" y="67"/>
                  <a:pt x="98" y="67"/>
                </a:cubicBezTo>
                <a:cubicBezTo>
                  <a:pt x="98" y="67"/>
                  <a:pt x="98" y="67"/>
                  <a:pt x="98" y="67"/>
                </a:cubicBezTo>
                <a:cubicBezTo>
                  <a:pt x="98" y="67"/>
                  <a:pt x="98" y="67"/>
                  <a:pt x="98" y="67"/>
                </a:cubicBezTo>
                <a:cubicBezTo>
                  <a:pt x="98" y="67"/>
                  <a:pt x="98" y="67"/>
                  <a:pt x="98" y="67"/>
                </a:cubicBezTo>
                <a:cubicBezTo>
                  <a:pt x="98" y="68"/>
                  <a:pt x="98" y="68"/>
                  <a:pt x="98" y="68"/>
                </a:cubicBezTo>
                <a:cubicBezTo>
                  <a:pt x="99" y="68"/>
                  <a:pt x="99" y="68"/>
                  <a:pt x="99" y="68"/>
                </a:cubicBezTo>
                <a:cubicBezTo>
                  <a:pt x="99" y="68"/>
                  <a:pt x="99" y="68"/>
                  <a:pt x="99" y="68"/>
                </a:cubicBezTo>
                <a:cubicBezTo>
                  <a:pt x="100" y="68"/>
                  <a:pt x="100" y="68"/>
                  <a:pt x="100" y="68"/>
                </a:cubicBezTo>
                <a:cubicBezTo>
                  <a:pt x="101" y="68"/>
                  <a:pt x="101" y="68"/>
                  <a:pt x="101" y="68"/>
                </a:cubicBezTo>
                <a:cubicBezTo>
                  <a:pt x="101" y="68"/>
                  <a:pt x="101" y="68"/>
                  <a:pt x="102" y="68"/>
                </a:cubicBezTo>
                <a:cubicBezTo>
                  <a:pt x="102" y="68"/>
                  <a:pt x="102" y="68"/>
                  <a:pt x="102" y="68"/>
                </a:cubicBezTo>
                <a:cubicBezTo>
                  <a:pt x="102" y="68"/>
                  <a:pt x="102" y="68"/>
                  <a:pt x="102" y="68"/>
                </a:cubicBezTo>
                <a:cubicBezTo>
                  <a:pt x="102" y="68"/>
                  <a:pt x="102" y="68"/>
                  <a:pt x="102" y="68"/>
                </a:cubicBezTo>
                <a:cubicBezTo>
                  <a:pt x="102" y="69"/>
                  <a:pt x="102" y="69"/>
                  <a:pt x="102" y="69"/>
                </a:cubicBezTo>
                <a:cubicBezTo>
                  <a:pt x="102" y="69"/>
                  <a:pt x="102" y="69"/>
                  <a:pt x="102" y="69"/>
                </a:cubicBezTo>
                <a:cubicBezTo>
                  <a:pt x="103" y="70"/>
                  <a:pt x="103" y="70"/>
                  <a:pt x="103" y="70"/>
                </a:cubicBezTo>
                <a:cubicBezTo>
                  <a:pt x="104" y="70"/>
                  <a:pt x="104" y="71"/>
                  <a:pt x="104" y="71"/>
                </a:cubicBezTo>
                <a:cubicBezTo>
                  <a:pt x="104" y="71"/>
                  <a:pt x="105" y="71"/>
                  <a:pt x="105" y="71"/>
                </a:cubicBezTo>
                <a:cubicBezTo>
                  <a:pt x="105" y="71"/>
                  <a:pt x="105" y="71"/>
                  <a:pt x="105" y="71"/>
                </a:cubicBezTo>
                <a:cubicBezTo>
                  <a:pt x="105" y="72"/>
                  <a:pt x="105" y="72"/>
                  <a:pt x="105" y="72"/>
                </a:cubicBezTo>
                <a:cubicBezTo>
                  <a:pt x="106" y="72"/>
                  <a:pt x="106" y="72"/>
                  <a:pt x="106" y="72"/>
                </a:cubicBezTo>
                <a:cubicBezTo>
                  <a:pt x="106" y="71"/>
                  <a:pt x="106" y="71"/>
                  <a:pt x="106" y="71"/>
                </a:cubicBezTo>
                <a:cubicBezTo>
                  <a:pt x="106" y="71"/>
                  <a:pt x="106" y="71"/>
                  <a:pt x="106" y="71"/>
                </a:cubicBezTo>
                <a:cubicBezTo>
                  <a:pt x="107" y="71"/>
                  <a:pt x="107" y="71"/>
                  <a:pt x="107" y="71"/>
                </a:cubicBezTo>
                <a:cubicBezTo>
                  <a:pt x="108" y="71"/>
                  <a:pt x="108" y="71"/>
                  <a:pt x="108" y="71"/>
                </a:cubicBezTo>
                <a:cubicBezTo>
                  <a:pt x="108" y="71"/>
                  <a:pt x="108" y="71"/>
                  <a:pt x="108" y="71"/>
                </a:cubicBezTo>
                <a:cubicBezTo>
                  <a:pt x="108" y="71"/>
                  <a:pt x="108" y="71"/>
                  <a:pt x="108" y="71"/>
                </a:cubicBezTo>
                <a:cubicBezTo>
                  <a:pt x="108" y="71"/>
                  <a:pt x="108" y="70"/>
                  <a:pt x="108" y="70"/>
                </a:cubicBezTo>
                <a:cubicBezTo>
                  <a:pt x="108" y="70"/>
                  <a:pt x="109" y="71"/>
                  <a:pt x="109" y="71"/>
                </a:cubicBezTo>
                <a:cubicBezTo>
                  <a:pt x="109" y="71"/>
                  <a:pt x="109" y="71"/>
                  <a:pt x="109" y="71"/>
                </a:cubicBezTo>
                <a:cubicBezTo>
                  <a:pt x="109" y="71"/>
                  <a:pt x="109" y="71"/>
                  <a:pt x="109" y="71"/>
                </a:cubicBezTo>
                <a:cubicBezTo>
                  <a:pt x="110" y="71"/>
                  <a:pt x="110" y="71"/>
                  <a:pt x="110" y="71"/>
                </a:cubicBezTo>
                <a:cubicBezTo>
                  <a:pt x="110" y="71"/>
                  <a:pt x="110" y="71"/>
                  <a:pt x="110" y="71"/>
                </a:cubicBezTo>
                <a:cubicBezTo>
                  <a:pt x="110" y="71"/>
                  <a:pt x="110" y="71"/>
                  <a:pt x="110" y="71"/>
                </a:cubicBezTo>
                <a:cubicBezTo>
                  <a:pt x="110" y="71"/>
                  <a:pt x="111" y="71"/>
                  <a:pt x="111" y="72"/>
                </a:cubicBezTo>
                <a:cubicBezTo>
                  <a:pt x="111" y="72"/>
                  <a:pt x="112" y="72"/>
                  <a:pt x="112" y="72"/>
                </a:cubicBezTo>
                <a:cubicBezTo>
                  <a:pt x="112" y="72"/>
                  <a:pt x="112" y="72"/>
                  <a:pt x="112" y="72"/>
                </a:cubicBezTo>
                <a:cubicBezTo>
                  <a:pt x="112" y="72"/>
                  <a:pt x="112" y="72"/>
                  <a:pt x="113" y="72"/>
                </a:cubicBezTo>
                <a:cubicBezTo>
                  <a:pt x="113" y="72"/>
                  <a:pt x="113" y="72"/>
                  <a:pt x="113" y="72"/>
                </a:cubicBezTo>
                <a:cubicBezTo>
                  <a:pt x="113" y="72"/>
                  <a:pt x="113" y="72"/>
                  <a:pt x="113" y="72"/>
                </a:cubicBezTo>
                <a:cubicBezTo>
                  <a:pt x="114" y="72"/>
                  <a:pt x="114" y="72"/>
                  <a:pt x="114" y="71"/>
                </a:cubicBezTo>
                <a:cubicBezTo>
                  <a:pt x="114" y="71"/>
                  <a:pt x="114" y="71"/>
                  <a:pt x="114" y="71"/>
                </a:cubicBezTo>
                <a:cubicBezTo>
                  <a:pt x="114" y="71"/>
                  <a:pt x="114" y="71"/>
                  <a:pt x="114" y="71"/>
                </a:cubicBezTo>
                <a:cubicBezTo>
                  <a:pt x="115" y="71"/>
                  <a:pt x="115" y="71"/>
                  <a:pt x="115" y="71"/>
                </a:cubicBezTo>
                <a:cubicBezTo>
                  <a:pt x="115" y="71"/>
                  <a:pt x="115" y="71"/>
                  <a:pt x="115" y="71"/>
                </a:cubicBezTo>
                <a:cubicBezTo>
                  <a:pt x="115" y="70"/>
                  <a:pt x="115" y="70"/>
                  <a:pt x="115" y="70"/>
                </a:cubicBezTo>
                <a:cubicBezTo>
                  <a:pt x="115" y="69"/>
                  <a:pt x="115" y="69"/>
                  <a:pt x="115" y="69"/>
                </a:cubicBezTo>
                <a:cubicBezTo>
                  <a:pt x="115" y="69"/>
                  <a:pt x="116" y="69"/>
                  <a:pt x="116" y="69"/>
                </a:cubicBezTo>
                <a:cubicBezTo>
                  <a:pt x="116" y="69"/>
                  <a:pt x="116" y="69"/>
                  <a:pt x="116" y="69"/>
                </a:cubicBezTo>
                <a:cubicBezTo>
                  <a:pt x="116" y="69"/>
                  <a:pt x="116" y="69"/>
                  <a:pt x="116" y="69"/>
                </a:cubicBezTo>
                <a:cubicBezTo>
                  <a:pt x="118" y="69"/>
                  <a:pt x="118" y="69"/>
                  <a:pt x="118" y="69"/>
                </a:cubicBezTo>
                <a:cubicBezTo>
                  <a:pt x="118" y="69"/>
                  <a:pt x="119" y="69"/>
                  <a:pt x="119" y="70"/>
                </a:cubicBezTo>
                <a:cubicBezTo>
                  <a:pt x="119" y="70"/>
                  <a:pt x="119" y="70"/>
                  <a:pt x="120" y="70"/>
                </a:cubicBezTo>
                <a:cubicBezTo>
                  <a:pt x="120" y="70"/>
                  <a:pt x="120" y="70"/>
                  <a:pt x="120" y="70"/>
                </a:cubicBezTo>
                <a:cubicBezTo>
                  <a:pt x="120" y="70"/>
                  <a:pt x="120" y="70"/>
                  <a:pt x="120" y="70"/>
                </a:cubicBezTo>
                <a:cubicBezTo>
                  <a:pt x="120" y="70"/>
                  <a:pt x="121" y="70"/>
                  <a:pt x="121" y="70"/>
                </a:cubicBezTo>
                <a:cubicBezTo>
                  <a:pt x="121" y="71"/>
                  <a:pt x="121" y="71"/>
                  <a:pt x="121" y="71"/>
                </a:cubicBezTo>
                <a:cubicBezTo>
                  <a:pt x="120" y="71"/>
                  <a:pt x="120" y="71"/>
                  <a:pt x="120" y="71"/>
                </a:cubicBezTo>
                <a:cubicBezTo>
                  <a:pt x="121" y="71"/>
                  <a:pt x="121" y="71"/>
                  <a:pt x="121" y="71"/>
                </a:cubicBezTo>
                <a:cubicBezTo>
                  <a:pt x="121" y="71"/>
                  <a:pt x="121" y="71"/>
                  <a:pt x="121" y="71"/>
                </a:cubicBezTo>
                <a:cubicBezTo>
                  <a:pt x="122" y="71"/>
                  <a:pt x="122" y="71"/>
                  <a:pt x="122" y="71"/>
                </a:cubicBezTo>
                <a:cubicBezTo>
                  <a:pt x="122" y="71"/>
                  <a:pt x="123" y="71"/>
                  <a:pt x="123" y="71"/>
                </a:cubicBezTo>
                <a:cubicBezTo>
                  <a:pt x="123" y="71"/>
                  <a:pt x="123" y="71"/>
                  <a:pt x="123" y="71"/>
                </a:cubicBezTo>
                <a:cubicBezTo>
                  <a:pt x="122" y="72"/>
                  <a:pt x="122" y="72"/>
                  <a:pt x="122" y="72"/>
                </a:cubicBezTo>
                <a:cubicBezTo>
                  <a:pt x="123" y="72"/>
                  <a:pt x="123" y="72"/>
                  <a:pt x="123" y="72"/>
                </a:cubicBezTo>
                <a:cubicBezTo>
                  <a:pt x="123" y="72"/>
                  <a:pt x="124" y="72"/>
                  <a:pt x="124" y="72"/>
                </a:cubicBezTo>
                <a:cubicBezTo>
                  <a:pt x="124" y="72"/>
                  <a:pt x="124" y="72"/>
                  <a:pt x="125" y="72"/>
                </a:cubicBezTo>
                <a:cubicBezTo>
                  <a:pt x="125" y="73"/>
                  <a:pt x="125" y="73"/>
                  <a:pt x="125" y="74"/>
                </a:cubicBezTo>
                <a:cubicBezTo>
                  <a:pt x="125" y="74"/>
                  <a:pt x="125" y="75"/>
                  <a:pt x="125" y="75"/>
                </a:cubicBezTo>
                <a:cubicBezTo>
                  <a:pt x="125" y="75"/>
                  <a:pt x="125" y="75"/>
                  <a:pt x="125" y="76"/>
                </a:cubicBezTo>
                <a:cubicBezTo>
                  <a:pt x="125" y="76"/>
                  <a:pt x="125" y="76"/>
                  <a:pt x="125" y="76"/>
                </a:cubicBezTo>
                <a:cubicBezTo>
                  <a:pt x="125" y="76"/>
                  <a:pt x="125" y="76"/>
                  <a:pt x="125" y="76"/>
                </a:cubicBezTo>
                <a:cubicBezTo>
                  <a:pt x="125" y="76"/>
                  <a:pt x="125" y="76"/>
                  <a:pt x="124" y="76"/>
                </a:cubicBezTo>
                <a:cubicBezTo>
                  <a:pt x="124" y="76"/>
                  <a:pt x="124" y="76"/>
                  <a:pt x="124" y="76"/>
                </a:cubicBezTo>
                <a:cubicBezTo>
                  <a:pt x="124" y="78"/>
                  <a:pt x="124" y="78"/>
                  <a:pt x="124" y="78"/>
                </a:cubicBezTo>
                <a:cubicBezTo>
                  <a:pt x="124" y="78"/>
                  <a:pt x="124" y="78"/>
                  <a:pt x="124" y="78"/>
                </a:cubicBezTo>
                <a:cubicBezTo>
                  <a:pt x="124" y="78"/>
                  <a:pt x="124" y="78"/>
                  <a:pt x="124" y="78"/>
                </a:cubicBezTo>
                <a:cubicBezTo>
                  <a:pt x="124" y="78"/>
                  <a:pt x="125" y="78"/>
                  <a:pt x="125" y="78"/>
                </a:cubicBezTo>
                <a:cubicBezTo>
                  <a:pt x="125" y="78"/>
                  <a:pt x="125" y="78"/>
                  <a:pt x="125" y="78"/>
                </a:cubicBezTo>
                <a:cubicBezTo>
                  <a:pt x="125" y="78"/>
                  <a:pt x="125" y="79"/>
                  <a:pt x="125" y="79"/>
                </a:cubicBezTo>
                <a:cubicBezTo>
                  <a:pt x="125" y="79"/>
                  <a:pt x="125" y="79"/>
                  <a:pt x="125" y="79"/>
                </a:cubicBezTo>
                <a:cubicBezTo>
                  <a:pt x="125" y="79"/>
                  <a:pt x="125" y="79"/>
                  <a:pt x="125" y="79"/>
                </a:cubicBezTo>
                <a:cubicBezTo>
                  <a:pt x="125" y="79"/>
                  <a:pt x="125" y="80"/>
                  <a:pt x="126" y="80"/>
                </a:cubicBezTo>
                <a:cubicBezTo>
                  <a:pt x="126" y="80"/>
                  <a:pt x="126" y="80"/>
                  <a:pt x="126" y="80"/>
                </a:cubicBezTo>
                <a:cubicBezTo>
                  <a:pt x="126" y="80"/>
                  <a:pt x="126" y="81"/>
                  <a:pt x="126" y="81"/>
                </a:cubicBezTo>
                <a:cubicBezTo>
                  <a:pt x="126" y="81"/>
                  <a:pt x="126" y="82"/>
                  <a:pt x="127" y="82"/>
                </a:cubicBezTo>
                <a:cubicBezTo>
                  <a:pt x="127" y="82"/>
                  <a:pt x="127" y="82"/>
                  <a:pt x="127" y="82"/>
                </a:cubicBezTo>
                <a:cubicBezTo>
                  <a:pt x="127" y="82"/>
                  <a:pt x="127" y="83"/>
                  <a:pt x="127" y="83"/>
                </a:cubicBezTo>
                <a:cubicBezTo>
                  <a:pt x="127" y="83"/>
                  <a:pt x="127" y="83"/>
                  <a:pt x="127" y="84"/>
                </a:cubicBezTo>
                <a:cubicBezTo>
                  <a:pt x="127" y="84"/>
                  <a:pt x="128" y="84"/>
                  <a:pt x="128" y="84"/>
                </a:cubicBezTo>
                <a:cubicBezTo>
                  <a:pt x="128" y="84"/>
                  <a:pt x="128" y="84"/>
                  <a:pt x="128" y="84"/>
                </a:cubicBezTo>
                <a:cubicBezTo>
                  <a:pt x="128" y="84"/>
                  <a:pt x="128" y="85"/>
                  <a:pt x="128" y="85"/>
                </a:cubicBezTo>
                <a:cubicBezTo>
                  <a:pt x="128" y="85"/>
                  <a:pt x="128" y="85"/>
                  <a:pt x="128" y="85"/>
                </a:cubicBezTo>
                <a:cubicBezTo>
                  <a:pt x="128" y="85"/>
                  <a:pt x="128" y="85"/>
                  <a:pt x="128" y="85"/>
                </a:cubicBezTo>
                <a:cubicBezTo>
                  <a:pt x="128" y="86"/>
                  <a:pt x="128" y="86"/>
                  <a:pt x="128" y="86"/>
                </a:cubicBezTo>
                <a:cubicBezTo>
                  <a:pt x="128" y="86"/>
                  <a:pt x="128" y="86"/>
                  <a:pt x="128" y="86"/>
                </a:cubicBezTo>
                <a:cubicBezTo>
                  <a:pt x="129" y="86"/>
                  <a:pt x="129" y="86"/>
                  <a:pt x="129" y="86"/>
                </a:cubicBezTo>
                <a:cubicBezTo>
                  <a:pt x="129" y="86"/>
                  <a:pt x="129" y="86"/>
                  <a:pt x="129" y="86"/>
                </a:cubicBezTo>
                <a:cubicBezTo>
                  <a:pt x="129" y="86"/>
                  <a:pt x="129" y="86"/>
                  <a:pt x="129" y="86"/>
                </a:cubicBezTo>
                <a:cubicBezTo>
                  <a:pt x="129" y="86"/>
                  <a:pt x="129" y="86"/>
                  <a:pt x="129" y="86"/>
                </a:cubicBezTo>
                <a:cubicBezTo>
                  <a:pt x="129" y="88"/>
                  <a:pt x="129" y="88"/>
                  <a:pt x="129" y="88"/>
                </a:cubicBezTo>
                <a:cubicBezTo>
                  <a:pt x="129" y="88"/>
                  <a:pt x="129" y="88"/>
                  <a:pt x="129" y="88"/>
                </a:cubicBezTo>
                <a:cubicBezTo>
                  <a:pt x="129" y="89"/>
                  <a:pt x="129" y="89"/>
                  <a:pt x="129" y="90"/>
                </a:cubicBezTo>
                <a:cubicBezTo>
                  <a:pt x="129" y="90"/>
                  <a:pt x="129" y="90"/>
                  <a:pt x="129" y="90"/>
                </a:cubicBezTo>
                <a:cubicBezTo>
                  <a:pt x="128" y="89"/>
                  <a:pt x="128" y="89"/>
                  <a:pt x="128" y="89"/>
                </a:cubicBezTo>
                <a:cubicBezTo>
                  <a:pt x="128" y="92"/>
                  <a:pt x="128" y="92"/>
                  <a:pt x="128" y="92"/>
                </a:cubicBezTo>
                <a:cubicBezTo>
                  <a:pt x="128" y="92"/>
                  <a:pt x="128" y="92"/>
                  <a:pt x="128" y="92"/>
                </a:cubicBezTo>
                <a:cubicBezTo>
                  <a:pt x="129" y="92"/>
                  <a:pt x="129" y="92"/>
                  <a:pt x="129" y="92"/>
                </a:cubicBezTo>
                <a:cubicBezTo>
                  <a:pt x="129" y="92"/>
                  <a:pt x="129" y="92"/>
                  <a:pt x="129" y="92"/>
                </a:cubicBezTo>
                <a:cubicBezTo>
                  <a:pt x="129" y="92"/>
                  <a:pt x="129" y="93"/>
                  <a:pt x="129" y="93"/>
                </a:cubicBezTo>
                <a:cubicBezTo>
                  <a:pt x="129" y="93"/>
                  <a:pt x="129" y="93"/>
                  <a:pt x="129" y="93"/>
                </a:cubicBezTo>
                <a:cubicBezTo>
                  <a:pt x="129" y="93"/>
                  <a:pt x="128" y="93"/>
                  <a:pt x="128" y="93"/>
                </a:cubicBezTo>
                <a:cubicBezTo>
                  <a:pt x="128" y="94"/>
                  <a:pt x="128" y="94"/>
                  <a:pt x="128" y="94"/>
                </a:cubicBezTo>
                <a:cubicBezTo>
                  <a:pt x="128" y="94"/>
                  <a:pt x="127" y="95"/>
                  <a:pt x="127" y="95"/>
                </a:cubicBezTo>
                <a:cubicBezTo>
                  <a:pt x="127" y="95"/>
                  <a:pt x="127" y="95"/>
                  <a:pt x="127" y="95"/>
                </a:cubicBezTo>
                <a:cubicBezTo>
                  <a:pt x="127" y="95"/>
                  <a:pt x="127" y="95"/>
                  <a:pt x="127" y="95"/>
                </a:cubicBezTo>
                <a:cubicBezTo>
                  <a:pt x="127" y="95"/>
                  <a:pt x="127" y="95"/>
                  <a:pt x="127" y="95"/>
                </a:cubicBezTo>
                <a:cubicBezTo>
                  <a:pt x="127" y="98"/>
                  <a:pt x="127" y="98"/>
                  <a:pt x="127" y="98"/>
                </a:cubicBezTo>
                <a:cubicBezTo>
                  <a:pt x="127" y="98"/>
                  <a:pt x="127" y="98"/>
                  <a:pt x="127" y="98"/>
                </a:cubicBezTo>
                <a:cubicBezTo>
                  <a:pt x="127" y="98"/>
                  <a:pt x="127" y="98"/>
                  <a:pt x="127" y="98"/>
                </a:cubicBezTo>
                <a:cubicBezTo>
                  <a:pt x="126" y="98"/>
                  <a:pt x="126" y="98"/>
                  <a:pt x="126" y="98"/>
                </a:cubicBezTo>
                <a:cubicBezTo>
                  <a:pt x="126" y="98"/>
                  <a:pt x="126" y="98"/>
                  <a:pt x="126" y="98"/>
                </a:cubicBezTo>
                <a:cubicBezTo>
                  <a:pt x="126" y="98"/>
                  <a:pt x="126" y="99"/>
                  <a:pt x="126" y="99"/>
                </a:cubicBezTo>
                <a:cubicBezTo>
                  <a:pt x="126" y="99"/>
                  <a:pt x="126" y="99"/>
                  <a:pt x="125" y="99"/>
                </a:cubicBezTo>
                <a:cubicBezTo>
                  <a:pt x="125" y="99"/>
                  <a:pt x="125" y="100"/>
                  <a:pt x="125" y="100"/>
                </a:cubicBezTo>
                <a:cubicBezTo>
                  <a:pt x="125" y="100"/>
                  <a:pt x="125" y="100"/>
                  <a:pt x="125" y="100"/>
                </a:cubicBezTo>
                <a:cubicBezTo>
                  <a:pt x="125" y="100"/>
                  <a:pt x="125" y="100"/>
                  <a:pt x="125" y="100"/>
                </a:cubicBezTo>
                <a:cubicBezTo>
                  <a:pt x="125" y="100"/>
                  <a:pt x="125" y="100"/>
                  <a:pt x="125" y="100"/>
                </a:cubicBezTo>
                <a:cubicBezTo>
                  <a:pt x="125" y="106"/>
                  <a:pt x="125" y="106"/>
                  <a:pt x="125" y="106"/>
                </a:cubicBezTo>
                <a:cubicBezTo>
                  <a:pt x="125" y="106"/>
                  <a:pt x="125" y="106"/>
                  <a:pt x="125" y="106"/>
                </a:cubicBezTo>
                <a:cubicBezTo>
                  <a:pt x="125" y="106"/>
                  <a:pt x="125" y="106"/>
                  <a:pt x="125" y="106"/>
                </a:cubicBezTo>
                <a:cubicBezTo>
                  <a:pt x="125" y="106"/>
                  <a:pt x="125" y="106"/>
                  <a:pt x="125" y="106"/>
                </a:cubicBezTo>
                <a:cubicBezTo>
                  <a:pt x="125" y="106"/>
                  <a:pt x="125" y="106"/>
                  <a:pt x="125" y="106"/>
                </a:cubicBezTo>
                <a:cubicBezTo>
                  <a:pt x="125" y="107"/>
                  <a:pt x="125" y="107"/>
                  <a:pt x="125" y="107"/>
                </a:cubicBezTo>
                <a:cubicBezTo>
                  <a:pt x="125" y="107"/>
                  <a:pt x="125" y="107"/>
                  <a:pt x="125" y="107"/>
                </a:cubicBezTo>
                <a:cubicBezTo>
                  <a:pt x="125" y="107"/>
                  <a:pt x="126" y="108"/>
                  <a:pt x="126" y="108"/>
                </a:cubicBezTo>
                <a:cubicBezTo>
                  <a:pt x="126" y="108"/>
                  <a:pt x="126" y="108"/>
                  <a:pt x="126" y="108"/>
                </a:cubicBezTo>
                <a:cubicBezTo>
                  <a:pt x="126" y="108"/>
                  <a:pt x="126" y="108"/>
                  <a:pt x="126" y="108"/>
                </a:cubicBezTo>
                <a:cubicBezTo>
                  <a:pt x="126" y="108"/>
                  <a:pt x="126" y="108"/>
                  <a:pt x="126" y="108"/>
                </a:cubicBezTo>
                <a:cubicBezTo>
                  <a:pt x="126" y="108"/>
                  <a:pt x="126" y="108"/>
                  <a:pt x="126" y="108"/>
                </a:cubicBezTo>
                <a:cubicBezTo>
                  <a:pt x="126" y="108"/>
                  <a:pt x="126" y="108"/>
                  <a:pt x="126" y="108"/>
                </a:cubicBezTo>
                <a:cubicBezTo>
                  <a:pt x="126" y="108"/>
                  <a:pt x="126" y="108"/>
                  <a:pt x="126" y="108"/>
                </a:cubicBezTo>
                <a:cubicBezTo>
                  <a:pt x="126" y="109"/>
                  <a:pt x="126" y="109"/>
                  <a:pt x="126" y="110"/>
                </a:cubicBezTo>
                <a:cubicBezTo>
                  <a:pt x="126" y="110"/>
                  <a:pt x="126" y="110"/>
                  <a:pt x="126" y="110"/>
                </a:cubicBezTo>
                <a:cubicBezTo>
                  <a:pt x="125" y="109"/>
                  <a:pt x="125" y="109"/>
                  <a:pt x="125" y="109"/>
                </a:cubicBezTo>
                <a:cubicBezTo>
                  <a:pt x="125" y="116"/>
                  <a:pt x="125" y="116"/>
                  <a:pt x="125" y="116"/>
                </a:cubicBezTo>
                <a:cubicBezTo>
                  <a:pt x="126" y="116"/>
                  <a:pt x="126" y="116"/>
                  <a:pt x="126" y="116"/>
                </a:cubicBezTo>
                <a:cubicBezTo>
                  <a:pt x="126" y="116"/>
                  <a:pt x="126" y="116"/>
                  <a:pt x="126" y="116"/>
                </a:cubicBezTo>
                <a:cubicBezTo>
                  <a:pt x="126" y="116"/>
                  <a:pt x="126" y="117"/>
                  <a:pt x="127" y="117"/>
                </a:cubicBezTo>
                <a:cubicBezTo>
                  <a:pt x="127" y="118"/>
                  <a:pt x="127" y="118"/>
                  <a:pt x="127" y="118"/>
                </a:cubicBezTo>
                <a:cubicBezTo>
                  <a:pt x="127" y="119"/>
                  <a:pt x="126" y="119"/>
                  <a:pt x="126" y="119"/>
                </a:cubicBezTo>
                <a:cubicBezTo>
                  <a:pt x="126" y="119"/>
                  <a:pt x="126" y="119"/>
                  <a:pt x="125" y="119"/>
                </a:cubicBezTo>
                <a:cubicBezTo>
                  <a:pt x="125" y="119"/>
                  <a:pt x="125" y="119"/>
                  <a:pt x="125" y="120"/>
                </a:cubicBezTo>
                <a:cubicBezTo>
                  <a:pt x="125" y="120"/>
                  <a:pt x="124" y="120"/>
                  <a:pt x="124" y="120"/>
                </a:cubicBezTo>
                <a:cubicBezTo>
                  <a:pt x="124" y="120"/>
                  <a:pt x="124" y="121"/>
                  <a:pt x="124" y="121"/>
                </a:cubicBezTo>
                <a:cubicBezTo>
                  <a:pt x="124" y="121"/>
                  <a:pt x="124" y="121"/>
                  <a:pt x="124" y="122"/>
                </a:cubicBezTo>
                <a:cubicBezTo>
                  <a:pt x="124" y="122"/>
                  <a:pt x="124" y="122"/>
                  <a:pt x="124" y="123"/>
                </a:cubicBezTo>
                <a:cubicBezTo>
                  <a:pt x="125" y="123"/>
                  <a:pt x="125" y="123"/>
                  <a:pt x="125" y="123"/>
                </a:cubicBezTo>
                <a:cubicBezTo>
                  <a:pt x="125" y="123"/>
                  <a:pt x="126" y="123"/>
                  <a:pt x="126" y="122"/>
                </a:cubicBezTo>
                <a:cubicBezTo>
                  <a:pt x="126" y="122"/>
                  <a:pt x="126" y="122"/>
                  <a:pt x="126" y="122"/>
                </a:cubicBezTo>
                <a:cubicBezTo>
                  <a:pt x="126" y="122"/>
                  <a:pt x="127" y="122"/>
                  <a:pt x="128" y="122"/>
                </a:cubicBezTo>
                <a:cubicBezTo>
                  <a:pt x="128" y="122"/>
                  <a:pt x="128" y="122"/>
                  <a:pt x="128" y="122"/>
                </a:cubicBezTo>
                <a:cubicBezTo>
                  <a:pt x="129" y="122"/>
                  <a:pt x="130" y="122"/>
                  <a:pt x="131" y="121"/>
                </a:cubicBezTo>
                <a:cubicBezTo>
                  <a:pt x="132" y="121"/>
                  <a:pt x="132" y="121"/>
                  <a:pt x="132" y="121"/>
                </a:cubicBezTo>
                <a:cubicBezTo>
                  <a:pt x="132" y="121"/>
                  <a:pt x="132" y="121"/>
                  <a:pt x="132" y="121"/>
                </a:cubicBezTo>
                <a:cubicBezTo>
                  <a:pt x="132" y="121"/>
                  <a:pt x="132" y="121"/>
                  <a:pt x="132" y="121"/>
                </a:cubicBezTo>
                <a:cubicBezTo>
                  <a:pt x="132" y="121"/>
                  <a:pt x="132" y="121"/>
                  <a:pt x="132" y="121"/>
                </a:cubicBezTo>
                <a:cubicBezTo>
                  <a:pt x="132" y="121"/>
                  <a:pt x="133" y="121"/>
                  <a:pt x="133" y="121"/>
                </a:cubicBezTo>
                <a:cubicBezTo>
                  <a:pt x="133" y="120"/>
                  <a:pt x="133" y="120"/>
                  <a:pt x="134" y="120"/>
                </a:cubicBezTo>
                <a:cubicBezTo>
                  <a:pt x="134" y="120"/>
                  <a:pt x="134" y="120"/>
                  <a:pt x="134" y="120"/>
                </a:cubicBezTo>
                <a:cubicBezTo>
                  <a:pt x="134" y="120"/>
                  <a:pt x="134" y="120"/>
                  <a:pt x="134" y="120"/>
                </a:cubicBezTo>
                <a:cubicBezTo>
                  <a:pt x="134" y="118"/>
                  <a:pt x="134" y="117"/>
                  <a:pt x="135" y="117"/>
                </a:cubicBezTo>
                <a:cubicBezTo>
                  <a:pt x="135" y="117"/>
                  <a:pt x="136" y="117"/>
                  <a:pt x="136" y="117"/>
                </a:cubicBezTo>
                <a:cubicBezTo>
                  <a:pt x="136" y="117"/>
                  <a:pt x="137" y="117"/>
                  <a:pt x="137" y="117"/>
                </a:cubicBezTo>
                <a:cubicBezTo>
                  <a:pt x="137" y="117"/>
                  <a:pt x="137" y="117"/>
                  <a:pt x="137" y="117"/>
                </a:cubicBezTo>
                <a:cubicBezTo>
                  <a:pt x="137" y="117"/>
                  <a:pt x="138" y="117"/>
                  <a:pt x="138" y="117"/>
                </a:cubicBezTo>
                <a:cubicBezTo>
                  <a:pt x="138" y="117"/>
                  <a:pt x="138" y="117"/>
                  <a:pt x="138" y="117"/>
                </a:cubicBezTo>
                <a:cubicBezTo>
                  <a:pt x="139" y="117"/>
                  <a:pt x="139" y="116"/>
                  <a:pt x="139" y="116"/>
                </a:cubicBezTo>
                <a:cubicBezTo>
                  <a:pt x="139" y="115"/>
                  <a:pt x="139" y="115"/>
                  <a:pt x="139" y="115"/>
                </a:cubicBezTo>
                <a:cubicBezTo>
                  <a:pt x="139" y="115"/>
                  <a:pt x="139" y="114"/>
                  <a:pt x="139" y="114"/>
                </a:cubicBezTo>
                <a:cubicBezTo>
                  <a:pt x="139" y="114"/>
                  <a:pt x="139" y="114"/>
                  <a:pt x="139" y="114"/>
                </a:cubicBezTo>
                <a:cubicBezTo>
                  <a:pt x="139" y="113"/>
                  <a:pt x="139" y="113"/>
                  <a:pt x="139" y="113"/>
                </a:cubicBezTo>
                <a:cubicBezTo>
                  <a:pt x="139" y="113"/>
                  <a:pt x="139" y="113"/>
                  <a:pt x="139" y="113"/>
                </a:cubicBezTo>
                <a:cubicBezTo>
                  <a:pt x="139" y="112"/>
                  <a:pt x="139" y="112"/>
                  <a:pt x="139" y="112"/>
                </a:cubicBezTo>
                <a:cubicBezTo>
                  <a:pt x="139" y="112"/>
                  <a:pt x="139" y="112"/>
                  <a:pt x="139" y="112"/>
                </a:cubicBezTo>
                <a:cubicBezTo>
                  <a:pt x="139" y="112"/>
                  <a:pt x="139" y="111"/>
                  <a:pt x="139" y="111"/>
                </a:cubicBezTo>
                <a:cubicBezTo>
                  <a:pt x="139" y="111"/>
                  <a:pt x="139" y="111"/>
                  <a:pt x="139" y="111"/>
                </a:cubicBezTo>
                <a:cubicBezTo>
                  <a:pt x="139" y="111"/>
                  <a:pt x="139" y="111"/>
                  <a:pt x="139" y="111"/>
                </a:cubicBezTo>
                <a:cubicBezTo>
                  <a:pt x="139" y="111"/>
                  <a:pt x="139" y="111"/>
                  <a:pt x="139" y="111"/>
                </a:cubicBezTo>
                <a:cubicBezTo>
                  <a:pt x="139" y="111"/>
                  <a:pt x="139" y="111"/>
                  <a:pt x="139" y="111"/>
                </a:cubicBezTo>
                <a:cubicBezTo>
                  <a:pt x="140" y="111"/>
                  <a:pt x="140" y="111"/>
                  <a:pt x="140" y="111"/>
                </a:cubicBezTo>
                <a:cubicBezTo>
                  <a:pt x="140" y="111"/>
                  <a:pt x="140" y="111"/>
                  <a:pt x="140" y="111"/>
                </a:cubicBezTo>
                <a:cubicBezTo>
                  <a:pt x="140" y="111"/>
                  <a:pt x="140" y="110"/>
                  <a:pt x="140" y="110"/>
                </a:cubicBezTo>
                <a:cubicBezTo>
                  <a:pt x="140" y="110"/>
                  <a:pt x="140" y="110"/>
                  <a:pt x="140" y="110"/>
                </a:cubicBezTo>
                <a:cubicBezTo>
                  <a:pt x="140" y="110"/>
                  <a:pt x="140" y="110"/>
                  <a:pt x="140" y="110"/>
                </a:cubicBezTo>
                <a:cubicBezTo>
                  <a:pt x="141" y="110"/>
                  <a:pt x="141" y="110"/>
                  <a:pt x="141" y="110"/>
                </a:cubicBezTo>
                <a:cubicBezTo>
                  <a:pt x="141" y="110"/>
                  <a:pt x="142" y="110"/>
                  <a:pt x="142" y="109"/>
                </a:cubicBezTo>
                <a:cubicBezTo>
                  <a:pt x="142" y="108"/>
                  <a:pt x="142" y="107"/>
                  <a:pt x="142" y="107"/>
                </a:cubicBezTo>
                <a:cubicBezTo>
                  <a:pt x="142" y="106"/>
                  <a:pt x="142" y="106"/>
                  <a:pt x="142" y="106"/>
                </a:cubicBezTo>
                <a:cubicBezTo>
                  <a:pt x="142" y="106"/>
                  <a:pt x="142" y="106"/>
                  <a:pt x="142" y="106"/>
                </a:cubicBezTo>
                <a:cubicBezTo>
                  <a:pt x="142" y="106"/>
                  <a:pt x="142" y="106"/>
                  <a:pt x="142" y="106"/>
                </a:cubicBezTo>
                <a:cubicBezTo>
                  <a:pt x="143" y="106"/>
                  <a:pt x="143" y="106"/>
                  <a:pt x="143" y="106"/>
                </a:cubicBezTo>
                <a:cubicBezTo>
                  <a:pt x="143" y="105"/>
                  <a:pt x="143" y="105"/>
                  <a:pt x="143" y="105"/>
                </a:cubicBezTo>
                <a:cubicBezTo>
                  <a:pt x="143" y="105"/>
                  <a:pt x="143" y="104"/>
                  <a:pt x="143" y="104"/>
                </a:cubicBezTo>
                <a:cubicBezTo>
                  <a:pt x="143" y="104"/>
                  <a:pt x="143" y="104"/>
                  <a:pt x="144" y="104"/>
                </a:cubicBezTo>
                <a:cubicBezTo>
                  <a:pt x="144" y="104"/>
                  <a:pt x="144" y="104"/>
                  <a:pt x="144" y="104"/>
                </a:cubicBezTo>
                <a:cubicBezTo>
                  <a:pt x="144" y="103"/>
                  <a:pt x="144" y="103"/>
                  <a:pt x="144" y="103"/>
                </a:cubicBezTo>
                <a:cubicBezTo>
                  <a:pt x="145" y="103"/>
                  <a:pt x="145" y="102"/>
                  <a:pt x="145" y="102"/>
                </a:cubicBezTo>
                <a:cubicBezTo>
                  <a:pt x="145" y="102"/>
                  <a:pt x="145" y="102"/>
                  <a:pt x="145" y="102"/>
                </a:cubicBezTo>
                <a:cubicBezTo>
                  <a:pt x="145" y="101"/>
                  <a:pt x="145" y="101"/>
                  <a:pt x="145" y="101"/>
                </a:cubicBezTo>
                <a:cubicBezTo>
                  <a:pt x="145" y="101"/>
                  <a:pt x="145" y="100"/>
                  <a:pt x="146" y="100"/>
                </a:cubicBezTo>
                <a:cubicBezTo>
                  <a:pt x="146" y="99"/>
                  <a:pt x="147" y="99"/>
                  <a:pt x="147" y="98"/>
                </a:cubicBezTo>
                <a:cubicBezTo>
                  <a:pt x="148" y="98"/>
                  <a:pt x="148" y="98"/>
                  <a:pt x="148" y="98"/>
                </a:cubicBezTo>
                <a:cubicBezTo>
                  <a:pt x="148" y="98"/>
                  <a:pt x="148" y="98"/>
                  <a:pt x="148" y="97"/>
                </a:cubicBezTo>
                <a:cubicBezTo>
                  <a:pt x="148" y="97"/>
                  <a:pt x="148" y="96"/>
                  <a:pt x="148" y="96"/>
                </a:cubicBezTo>
                <a:cubicBezTo>
                  <a:pt x="148" y="96"/>
                  <a:pt x="148" y="96"/>
                  <a:pt x="148" y="95"/>
                </a:cubicBezTo>
                <a:cubicBezTo>
                  <a:pt x="148" y="95"/>
                  <a:pt x="148" y="94"/>
                  <a:pt x="148" y="94"/>
                </a:cubicBezTo>
                <a:cubicBezTo>
                  <a:pt x="148" y="93"/>
                  <a:pt x="148" y="93"/>
                  <a:pt x="149" y="92"/>
                </a:cubicBezTo>
                <a:cubicBezTo>
                  <a:pt x="149" y="92"/>
                  <a:pt x="149" y="92"/>
                  <a:pt x="149" y="92"/>
                </a:cubicBezTo>
                <a:cubicBezTo>
                  <a:pt x="149" y="92"/>
                  <a:pt x="149" y="91"/>
                  <a:pt x="149" y="91"/>
                </a:cubicBezTo>
                <a:cubicBezTo>
                  <a:pt x="149" y="91"/>
                  <a:pt x="149" y="91"/>
                  <a:pt x="149" y="91"/>
                </a:cubicBezTo>
                <a:cubicBezTo>
                  <a:pt x="149" y="91"/>
                  <a:pt x="149" y="91"/>
                  <a:pt x="149" y="91"/>
                </a:cubicBezTo>
                <a:cubicBezTo>
                  <a:pt x="149" y="91"/>
                  <a:pt x="149" y="91"/>
                  <a:pt x="149" y="91"/>
                </a:cubicBezTo>
                <a:cubicBezTo>
                  <a:pt x="149" y="91"/>
                  <a:pt x="149" y="91"/>
                  <a:pt x="149" y="91"/>
                </a:cubicBezTo>
                <a:cubicBezTo>
                  <a:pt x="150" y="91"/>
                  <a:pt x="150" y="91"/>
                  <a:pt x="150" y="91"/>
                </a:cubicBezTo>
                <a:cubicBezTo>
                  <a:pt x="150" y="91"/>
                  <a:pt x="150" y="91"/>
                  <a:pt x="150" y="91"/>
                </a:cubicBezTo>
                <a:cubicBezTo>
                  <a:pt x="150" y="89"/>
                  <a:pt x="150" y="88"/>
                  <a:pt x="150" y="87"/>
                </a:cubicBezTo>
                <a:cubicBezTo>
                  <a:pt x="150" y="86"/>
                  <a:pt x="150" y="85"/>
                  <a:pt x="150" y="85"/>
                </a:cubicBezTo>
                <a:cubicBezTo>
                  <a:pt x="150" y="84"/>
                  <a:pt x="150" y="83"/>
                  <a:pt x="150" y="82"/>
                </a:cubicBezTo>
                <a:cubicBezTo>
                  <a:pt x="150" y="82"/>
                  <a:pt x="150" y="82"/>
                  <a:pt x="150" y="81"/>
                </a:cubicBezTo>
                <a:cubicBezTo>
                  <a:pt x="150" y="81"/>
                  <a:pt x="150" y="81"/>
                  <a:pt x="150" y="81"/>
                </a:cubicBezTo>
                <a:cubicBezTo>
                  <a:pt x="150" y="81"/>
                  <a:pt x="150" y="81"/>
                  <a:pt x="150" y="81"/>
                </a:cubicBezTo>
                <a:cubicBezTo>
                  <a:pt x="150" y="81"/>
                  <a:pt x="150" y="81"/>
                  <a:pt x="150" y="81"/>
                </a:cubicBezTo>
                <a:cubicBezTo>
                  <a:pt x="150" y="81"/>
                  <a:pt x="150" y="81"/>
                  <a:pt x="151" y="81"/>
                </a:cubicBezTo>
                <a:cubicBezTo>
                  <a:pt x="151" y="81"/>
                  <a:pt x="151" y="81"/>
                  <a:pt x="151" y="81"/>
                </a:cubicBezTo>
                <a:cubicBezTo>
                  <a:pt x="151" y="80"/>
                  <a:pt x="151" y="80"/>
                  <a:pt x="151" y="80"/>
                </a:cubicBezTo>
                <a:cubicBezTo>
                  <a:pt x="151" y="80"/>
                  <a:pt x="151" y="80"/>
                  <a:pt x="151" y="80"/>
                </a:cubicBezTo>
                <a:cubicBezTo>
                  <a:pt x="151" y="80"/>
                  <a:pt x="151" y="79"/>
                  <a:pt x="151" y="79"/>
                </a:cubicBezTo>
                <a:cubicBezTo>
                  <a:pt x="151" y="79"/>
                  <a:pt x="151" y="79"/>
                  <a:pt x="151" y="79"/>
                </a:cubicBezTo>
                <a:cubicBezTo>
                  <a:pt x="152" y="80"/>
                  <a:pt x="152" y="80"/>
                  <a:pt x="152" y="80"/>
                </a:cubicBezTo>
                <a:cubicBezTo>
                  <a:pt x="152" y="77"/>
                  <a:pt x="152" y="77"/>
                  <a:pt x="152" y="77"/>
                </a:cubicBezTo>
                <a:cubicBezTo>
                  <a:pt x="152" y="77"/>
                  <a:pt x="152" y="77"/>
                  <a:pt x="151" y="76"/>
                </a:cubicBezTo>
                <a:cubicBezTo>
                  <a:pt x="151" y="76"/>
                  <a:pt x="151" y="76"/>
                  <a:pt x="151" y="76"/>
                </a:cubicBezTo>
                <a:cubicBezTo>
                  <a:pt x="151" y="76"/>
                  <a:pt x="151" y="76"/>
                  <a:pt x="151" y="75"/>
                </a:cubicBezTo>
                <a:cubicBezTo>
                  <a:pt x="151" y="75"/>
                  <a:pt x="151" y="75"/>
                  <a:pt x="151" y="75"/>
                </a:cubicBezTo>
                <a:cubicBezTo>
                  <a:pt x="151" y="75"/>
                  <a:pt x="151" y="75"/>
                  <a:pt x="151" y="75"/>
                </a:cubicBezTo>
                <a:cubicBezTo>
                  <a:pt x="151" y="74"/>
                  <a:pt x="151" y="74"/>
                  <a:pt x="151" y="73"/>
                </a:cubicBezTo>
                <a:cubicBezTo>
                  <a:pt x="151" y="73"/>
                  <a:pt x="151" y="73"/>
                  <a:pt x="151" y="73"/>
                </a:cubicBezTo>
                <a:cubicBezTo>
                  <a:pt x="151" y="73"/>
                  <a:pt x="152" y="73"/>
                  <a:pt x="152" y="73"/>
                </a:cubicBezTo>
                <a:cubicBezTo>
                  <a:pt x="152" y="72"/>
                  <a:pt x="152" y="72"/>
                  <a:pt x="152" y="72"/>
                </a:cubicBezTo>
                <a:cubicBezTo>
                  <a:pt x="152" y="72"/>
                  <a:pt x="152" y="72"/>
                  <a:pt x="152" y="71"/>
                </a:cubicBezTo>
                <a:cubicBezTo>
                  <a:pt x="152" y="71"/>
                  <a:pt x="152" y="71"/>
                  <a:pt x="152" y="71"/>
                </a:cubicBezTo>
                <a:cubicBezTo>
                  <a:pt x="152" y="70"/>
                  <a:pt x="152" y="70"/>
                  <a:pt x="152" y="70"/>
                </a:cubicBezTo>
                <a:cubicBezTo>
                  <a:pt x="152" y="70"/>
                  <a:pt x="152" y="70"/>
                  <a:pt x="152" y="70"/>
                </a:cubicBezTo>
                <a:cubicBezTo>
                  <a:pt x="152" y="70"/>
                  <a:pt x="152" y="70"/>
                  <a:pt x="152" y="70"/>
                </a:cubicBezTo>
                <a:cubicBezTo>
                  <a:pt x="152" y="66"/>
                  <a:pt x="152" y="66"/>
                  <a:pt x="152" y="66"/>
                </a:cubicBezTo>
                <a:cubicBezTo>
                  <a:pt x="152" y="66"/>
                  <a:pt x="152" y="66"/>
                  <a:pt x="152" y="66"/>
                </a:cubicBezTo>
                <a:cubicBezTo>
                  <a:pt x="152" y="66"/>
                  <a:pt x="153" y="65"/>
                  <a:pt x="152" y="65"/>
                </a:cubicBezTo>
                <a:cubicBezTo>
                  <a:pt x="152" y="64"/>
                  <a:pt x="151" y="64"/>
                  <a:pt x="151" y="63"/>
                </a:cubicBezTo>
                <a:cubicBezTo>
                  <a:pt x="151" y="63"/>
                  <a:pt x="151" y="63"/>
                  <a:pt x="150" y="63"/>
                </a:cubicBezTo>
                <a:cubicBezTo>
                  <a:pt x="150" y="61"/>
                  <a:pt x="150" y="61"/>
                  <a:pt x="150" y="61"/>
                </a:cubicBezTo>
                <a:cubicBezTo>
                  <a:pt x="150" y="61"/>
                  <a:pt x="150" y="61"/>
                  <a:pt x="150" y="61"/>
                </a:cubicBezTo>
                <a:cubicBezTo>
                  <a:pt x="150" y="61"/>
                  <a:pt x="150" y="60"/>
                  <a:pt x="150" y="60"/>
                </a:cubicBezTo>
                <a:cubicBezTo>
                  <a:pt x="150" y="60"/>
                  <a:pt x="150" y="60"/>
                  <a:pt x="150" y="60"/>
                </a:cubicBezTo>
                <a:cubicBezTo>
                  <a:pt x="150" y="60"/>
                  <a:pt x="150" y="60"/>
                  <a:pt x="150" y="60"/>
                </a:cubicBezTo>
                <a:cubicBezTo>
                  <a:pt x="150" y="60"/>
                  <a:pt x="149" y="59"/>
                  <a:pt x="149" y="59"/>
                </a:cubicBezTo>
                <a:cubicBezTo>
                  <a:pt x="149" y="59"/>
                  <a:pt x="149" y="59"/>
                  <a:pt x="149" y="59"/>
                </a:cubicBezTo>
                <a:cubicBezTo>
                  <a:pt x="149" y="59"/>
                  <a:pt x="149" y="59"/>
                  <a:pt x="148" y="58"/>
                </a:cubicBezTo>
                <a:cubicBezTo>
                  <a:pt x="148" y="58"/>
                  <a:pt x="148" y="58"/>
                  <a:pt x="148" y="58"/>
                </a:cubicBezTo>
                <a:cubicBezTo>
                  <a:pt x="148" y="58"/>
                  <a:pt x="148" y="58"/>
                  <a:pt x="148" y="58"/>
                </a:cubicBezTo>
                <a:cubicBezTo>
                  <a:pt x="148" y="58"/>
                  <a:pt x="148" y="57"/>
                  <a:pt x="148" y="57"/>
                </a:cubicBezTo>
                <a:cubicBezTo>
                  <a:pt x="148" y="57"/>
                  <a:pt x="148" y="57"/>
                  <a:pt x="148" y="57"/>
                </a:cubicBezTo>
                <a:cubicBezTo>
                  <a:pt x="148" y="57"/>
                  <a:pt x="148" y="57"/>
                  <a:pt x="148" y="57"/>
                </a:cubicBezTo>
                <a:cubicBezTo>
                  <a:pt x="147" y="57"/>
                  <a:pt x="147" y="56"/>
                  <a:pt x="147" y="56"/>
                </a:cubicBezTo>
                <a:cubicBezTo>
                  <a:pt x="147" y="56"/>
                  <a:pt x="147" y="56"/>
                  <a:pt x="147" y="56"/>
                </a:cubicBezTo>
                <a:cubicBezTo>
                  <a:pt x="147" y="56"/>
                  <a:pt x="147" y="55"/>
                  <a:pt x="146" y="55"/>
                </a:cubicBezTo>
                <a:cubicBezTo>
                  <a:pt x="146" y="55"/>
                  <a:pt x="146" y="55"/>
                  <a:pt x="146" y="55"/>
                </a:cubicBezTo>
                <a:cubicBezTo>
                  <a:pt x="145" y="54"/>
                  <a:pt x="145" y="53"/>
                  <a:pt x="146" y="52"/>
                </a:cubicBezTo>
                <a:cubicBezTo>
                  <a:pt x="146" y="52"/>
                  <a:pt x="146" y="52"/>
                  <a:pt x="146" y="52"/>
                </a:cubicBezTo>
                <a:cubicBezTo>
                  <a:pt x="145" y="52"/>
                  <a:pt x="145" y="52"/>
                  <a:pt x="145" y="52"/>
                </a:cubicBezTo>
                <a:cubicBezTo>
                  <a:pt x="145" y="52"/>
                  <a:pt x="145" y="52"/>
                  <a:pt x="145" y="52"/>
                </a:cubicBezTo>
                <a:cubicBezTo>
                  <a:pt x="145" y="51"/>
                  <a:pt x="144" y="50"/>
                  <a:pt x="144" y="50"/>
                </a:cubicBezTo>
                <a:cubicBezTo>
                  <a:pt x="144" y="50"/>
                  <a:pt x="144" y="50"/>
                  <a:pt x="144" y="50"/>
                </a:cubicBezTo>
                <a:cubicBezTo>
                  <a:pt x="144" y="50"/>
                  <a:pt x="144" y="50"/>
                  <a:pt x="143" y="49"/>
                </a:cubicBezTo>
                <a:cubicBezTo>
                  <a:pt x="143" y="49"/>
                  <a:pt x="143" y="49"/>
                  <a:pt x="143" y="49"/>
                </a:cubicBezTo>
                <a:cubicBezTo>
                  <a:pt x="143" y="49"/>
                  <a:pt x="143" y="49"/>
                  <a:pt x="143" y="49"/>
                </a:cubicBezTo>
                <a:cubicBezTo>
                  <a:pt x="143" y="48"/>
                  <a:pt x="143" y="48"/>
                  <a:pt x="143" y="48"/>
                </a:cubicBezTo>
                <a:cubicBezTo>
                  <a:pt x="143" y="48"/>
                  <a:pt x="143" y="48"/>
                  <a:pt x="143" y="48"/>
                </a:cubicBezTo>
                <a:cubicBezTo>
                  <a:pt x="143" y="48"/>
                  <a:pt x="143" y="48"/>
                  <a:pt x="143" y="48"/>
                </a:cubicBezTo>
                <a:cubicBezTo>
                  <a:pt x="142" y="47"/>
                  <a:pt x="142" y="47"/>
                  <a:pt x="142" y="47"/>
                </a:cubicBezTo>
                <a:cubicBezTo>
                  <a:pt x="142" y="47"/>
                  <a:pt x="142" y="47"/>
                  <a:pt x="142" y="47"/>
                </a:cubicBezTo>
                <a:cubicBezTo>
                  <a:pt x="142" y="47"/>
                  <a:pt x="142" y="47"/>
                  <a:pt x="142" y="47"/>
                </a:cubicBezTo>
                <a:cubicBezTo>
                  <a:pt x="142" y="47"/>
                  <a:pt x="142" y="47"/>
                  <a:pt x="142" y="47"/>
                </a:cubicBezTo>
                <a:cubicBezTo>
                  <a:pt x="142" y="47"/>
                  <a:pt x="142" y="47"/>
                  <a:pt x="142" y="47"/>
                </a:cubicBezTo>
                <a:cubicBezTo>
                  <a:pt x="142" y="47"/>
                  <a:pt x="142" y="46"/>
                  <a:pt x="141" y="46"/>
                </a:cubicBezTo>
                <a:cubicBezTo>
                  <a:pt x="141" y="45"/>
                  <a:pt x="140" y="45"/>
                  <a:pt x="140" y="44"/>
                </a:cubicBezTo>
                <a:cubicBezTo>
                  <a:pt x="139" y="43"/>
                  <a:pt x="139" y="43"/>
                  <a:pt x="139" y="43"/>
                </a:cubicBezTo>
                <a:cubicBezTo>
                  <a:pt x="139" y="42"/>
                  <a:pt x="138" y="42"/>
                  <a:pt x="138" y="41"/>
                </a:cubicBezTo>
                <a:cubicBezTo>
                  <a:pt x="139" y="41"/>
                  <a:pt x="139" y="41"/>
                  <a:pt x="139" y="41"/>
                </a:cubicBezTo>
                <a:cubicBezTo>
                  <a:pt x="139" y="40"/>
                  <a:pt x="139" y="40"/>
                  <a:pt x="139" y="40"/>
                </a:cubicBezTo>
                <a:cubicBezTo>
                  <a:pt x="139" y="41"/>
                  <a:pt x="139" y="41"/>
                  <a:pt x="139" y="41"/>
                </a:cubicBezTo>
                <a:cubicBezTo>
                  <a:pt x="139" y="41"/>
                  <a:pt x="139" y="41"/>
                  <a:pt x="139" y="41"/>
                </a:cubicBezTo>
                <a:cubicBezTo>
                  <a:pt x="140" y="41"/>
                  <a:pt x="140" y="41"/>
                  <a:pt x="140" y="41"/>
                </a:cubicBezTo>
                <a:cubicBezTo>
                  <a:pt x="140" y="41"/>
                  <a:pt x="140" y="42"/>
                  <a:pt x="140" y="42"/>
                </a:cubicBezTo>
                <a:cubicBezTo>
                  <a:pt x="140" y="42"/>
                  <a:pt x="140" y="42"/>
                  <a:pt x="140" y="42"/>
                </a:cubicBezTo>
                <a:cubicBezTo>
                  <a:pt x="140" y="42"/>
                  <a:pt x="140" y="42"/>
                  <a:pt x="140" y="42"/>
                </a:cubicBezTo>
                <a:cubicBezTo>
                  <a:pt x="140" y="42"/>
                  <a:pt x="140" y="42"/>
                  <a:pt x="140" y="42"/>
                </a:cubicBezTo>
                <a:cubicBezTo>
                  <a:pt x="140" y="42"/>
                  <a:pt x="140" y="42"/>
                  <a:pt x="141" y="42"/>
                </a:cubicBezTo>
                <a:cubicBezTo>
                  <a:pt x="140" y="43"/>
                  <a:pt x="140" y="43"/>
                  <a:pt x="140" y="43"/>
                </a:cubicBezTo>
                <a:cubicBezTo>
                  <a:pt x="140" y="44"/>
                  <a:pt x="140" y="44"/>
                  <a:pt x="140" y="44"/>
                </a:cubicBezTo>
                <a:cubicBezTo>
                  <a:pt x="141" y="44"/>
                  <a:pt x="141" y="44"/>
                  <a:pt x="141" y="44"/>
                </a:cubicBezTo>
                <a:cubicBezTo>
                  <a:pt x="141" y="44"/>
                  <a:pt x="141" y="44"/>
                  <a:pt x="141" y="44"/>
                </a:cubicBezTo>
                <a:cubicBezTo>
                  <a:pt x="141" y="44"/>
                  <a:pt x="141" y="44"/>
                  <a:pt x="141" y="44"/>
                </a:cubicBezTo>
                <a:cubicBezTo>
                  <a:pt x="141" y="44"/>
                  <a:pt x="141" y="44"/>
                  <a:pt x="141" y="44"/>
                </a:cubicBezTo>
                <a:cubicBezTo>
                  <a:pt x="141" y="45"/>
                  <a:pt x="141" y="45"/>
                  <a:pt x="141" y="45"/>
                </a:cubicBezTo>
                <a:cubicBezTo>
                  <a:pt x="141" y="46"/>
                  <a:pt x="142" y="46"/>
                  <a:pt x="142" y="46"/>
                </a:cubicBezTo>
                <a:cubicBezTo>
                  <a:pt x="142" y="46"/>
                  <a:pt x="142" y="46"/>
                  <a:pt x="143" y="46"/>
                </a:cubicBezTo>
                <a:cubicBezTo>
                  <a:pt x="143" y="46"/>
                  <a:pt x="143" y="46"/>
                  <a:pt x="143" y="46"/>
                </a:cubicBezTo>
                <a:cubicBezTo>
                  <a:pt x="143" y="47"/>
                  <a:pt x="143" y="47"/>
                  <a:pt x="143" y="47"/>
                </a:cubicBezTo>
                <a:cubicBezTo>
                  <a:pt x="143" y="47"/>
                  <a:pt x="143" y="48"/>
                  <a:pt x="144" y="48"/>
                </a:cubicBezTo>
                <a:cubicBezTo>
                  <a:pt x="144" y="48"/>
                  <a:pt x="144" y="48"/>
                  <a:pt x="144" y="48"/>
                </a:cubicBezTo>
                <a:cubicBezTo>
                  <a:pt x="144" y="48"/>
                  <a:pt x="144" y="48"/>
                  <a:pt x="144" y="48"/>
                </a:cubicBezTo>
                <a:cubicBezTo>
                  <a:pt x="144" y="48"/>
                  <a:pt x="144" y="49"/>
                  <a:pt x="144" y="49"/>
                </a:cubicBezTo>
                <a:cubicBezTo>
                  <a:pt x="145" y="49"/>
                  <a:pt x="145" y="49"/>
                  <a:pt x="145" y="49"/>
                </a:cubicBezTo>
                <a:cubicBezTo>
                  <a:pt x="145" y="49"/>
                  <a:pt x="145" y="49"/>
                  <a:pt x="145" y="49"/>
                </a:cubicBezTo>
                <a:cubicBezTo>
                  <a:pt x="145" y="50"/>
                  <a:pt x="145" y="50"/>
                  <a:pt x="145" y="50"/>
                </a:cubicBezTo>
                <a:cubicBezTo>
                  <a:pt x="145" y="50"/>
                  <a:pt x="145" y="50"/>
                  <a:pt x="145" y="50"/>
                </a:cubicBezTo>
                <a:cubicBezTo>
                  <a:pt x="145" y="50"/>
                  <a:pt x="145" y="50"/>
                  <a:pt x="145" y="50"/>
                </a:cubicBezTo>
                <a:cubicBezTo>
                  <a:pt x="145" y="50"/>
                  <a:pt x="145" y="50"/>
                  <a:pt x="145" y="50"/>
                </a:cubicBezTo>
                <a:cubicBezTo>
                  <a:pt x="145" y="51"/>
                  <a:pt x="145" y="51"/>
                  <a:pt x="145" y="51"/>
                </a:cubicBezTo>
                <a:cubicBezTo>
                  <a:pt x="145" y="51"/>
                  <a:pt x="145" y="51"/>
                  <a:pt x="145" y="51"/>
                </a:cubicBezTo>
                <a:cubicBezTo>
                  <a:pt x="145" y="51"/>
                  <a:pt x="146" y="52"/>
                  <a:pt x="146" y="52"/>
                </a:cubicBezTo>
                <a:cubicBezTo>
                  <a:pt x="146" y="52"/>
                  <a:pt x="146" y="52"/>
                  <a:pt x="146" y="52"/>
                </a:cubicBezTo>
                <a:cubicBezTo>
                  <a:pt x="146" y="52"/>
                  <a:pt x="147" y="53"/>
                  <a:pt x="147" y="53"/>
                </a:cubicBezTo>
                <a:cubicBezTo>
                  <a:pt x="147" y="53"/>
                  <a:pt x="147" y="53"/>
                  <a:pt x="147" y="53"/>
                </a:cubicBezTo>
                <a:cubicBezTo>
                  <a:pt x="147" y="53"/>
                  <a:pt x="147" y="53"/>
                  <a:pt x="147" y="53"/>
                </a:cubicBezTo>
                <a:cubicBezTo>
                  <a:pt x="147" y="53"/>
                  <a:pt x="147" y="54"/>
                  <a:pt x="147" y="54"/>
                </a:cubicBezTo>
                <a:cubicBezTo>
                  <a:pt x="147" y="54"/>
                  <a:pt x="147" y="54"/>
                  <a:pt x="147" y="54"/>
                </a:cubicBezTo>
                <a:cubicBezTo>
                  <a:pt x="147" y="54"/>
                  <a:pt x="147" y="54"/>
                  <a:pt x="147" y="54"/>
                </a:cubicBezTo>
                <a:cubicBezTo>
                  <a:pt x="147" y="55"/>
                  <a:pt x="147" y="55"/>
                  <a:pt x="147" y="55"/>
                </a:cubicBezTo>
                <a:cubicBezTo>
                  <a:pt x="147" y="56"/>
                  <a:pt x="148" y="56"/>
                  <a:pt x="148" y="56"/>
                </a:cubicBezTo>
                <a:cubicBezTo>
                  <a:pt x="148" y="56"/>
                  <a:pt x="148" y="56"/>
                  <a:pt x="148" y="56"/>
                </a:cubicBezTo>
                <a:cubicBezTo>
                  <a:pt x="148" y="56"/>
                  <a:pt x="148" y="57"/>
                  <a:pt x="148" y="57"/>
                </a:cubicBezTo>
                <a:cubicBezTo>
                  <a:pt x="149" y="57"/>
                  <a:pt x="149" y="58"/>
                  <a:pt x="150" y="58"/>
                </a:cubicBezTo>
                <a:cubicBezTo>
                  <a:pt x="151" y="58"/>
                  <a:pt x="151" y="58"/>
                  <a:pt x="151" y="58"/>
                </a:cubicBezTo>
                <a:cubicBezTo>
                  <a:pt x="150" y="57"/>
                  <a:pt x="150" y="57"/>
                  <a:pt x="150" y="57"/>
                </a:cubicBezTo>
                <a:cubicBezTo>
                  <a:pt x="150" y="56"/>
                  <a:pt x="149" y="54"/>
                  <a:pt x="149" y="52"/>
                </a:cubicBezTo>
                <a:cubicBezTo>
                  <a:pt x="149" y="51"/>
                  <a:pt x="149" y="50"/>
                  <a:pt x="149" y="49"/>
                </a:cubicBezTo>
                <a:close/>
                <a:moveTo>
                  <a:pt x="105" y="7"/>
                </a:moveTo>
                <a:cubicBezTo>
                  <a:pt x="105" y="7"/>
                  <a:pt x="104" y="7"/>
                  <a:pt x="104" y="7"/>
                </a:cubicBezTo>
                <a:cubicBezTo>
                  <a:pt x="103" y="8"/>
                  <a:pt x="103" y="8"/>
                  <a:pt x="103" y="8"/>
                </a:cubicBezTo>
                <a:cubicBezTo>
                  <a:pt x="103" y="8"/>
                  <a:pt x="103" y="8"/>
                  <a:pt x="104" y="8"/>
                </a:cubicBezTo>
                <a:cubicBezTo>
                  <a:pt x="104" y="8"/>
                  <a:pt x="104" y="9"/>
                  <a:pt x="104" y="9"/>
                </a:cubicBezTo>
                <a:cubicBezTo>
                  <a:pt x="104" y="9"/>
                  <a:pt x="105" y="9"/>
                  <a:pt x="105" y="9"/>
                </a:cubicBezTo>
                <a:cubicBezTo>
                  <a:pt x="105" y="10"/>
                  <a:pt x="105" y="10"/>
                  <a:pt x="105" y="10"/>
                </a:cubicBezTo>
                <a:cubicBezTo>
                  <a:pt x="105" y="10"/>
                  <a:pt x="105" y="10"/>
                  <a:pt x="105" y="10"/>
                </a:cubicBezTo>
                <a:cubicBezTo>
                  <a:pt x="105" y="10"/>
                  <a:pt x="105" y="10"/>
                  <a:pt x="105" y="10"/>
                </a:cubicBezTo>
                <a:cubicBezTo>
                  <a:pt x="105" y="10"/>
                  <a:pt x="105" y="10"/>
                  <a:pt x="105" y="10"/>
                </a:cubicBezTo>
                <a:cubicBezTo>
                  <a:pt x="105" y="10"/>
                  <a:pt x="105" y="10"/>
                  <a:pt x="105" y="10"/>
                </a:cubicBezTo>
                <a:cubicBezTo>
                  <a:pt x="104" y="10"/>
                  <a:pt x="104" y="10"/>
                  <a:pt x="104" y="10"/>
                </a:cubicBezTo>
                <a:cubicBezTo>
                  <a:pt x="104" y="10"/>
                  <a:pt x="104" y="10"/>
                  <a:pt x="103" y="10"/>
                </a:cubicBezTo>
                <a:cubicBezTo>
                  <a:pt x="103" y="11"/>
                  <a:pt x="103" y="11"/>
                  <a:pt x="103" y="11"/>
                </a:cubicBezTo>
                <a:cubicBezTo>
                  <a:pt x="103" y="11"/>
                  <a:pt x="103" y="11"/>
                  <a:pt x="103" y="11"/>
                </a:cubicBezTo>
                <a:cubicBezTo>
                  <a:pt x="103" y="13"/>
                  <a:pt x="103" y="13"/>
                  <a:pt x="103" y="13"/>
                </a:cubicBezTo>
                <a:cubicBezTo>
                  <a:pt x="105" y="13"/>
                  <a:pt x="105" y="13"/>
                  <a:pt x="105" y="13"/>
                </a:cubicBezTo>
                <a:cubicBezTo>
                  <a:pt x="105" y="13"/>
                  <a:pt x="105" y="13"/>
                  <a:pt x="105" y="13"/>
                </a:cubicBezTo>
                <a:cubicBezTo>
                  <a:pt x="107" y="13"/>
                  <a:pt x="107" y="13"/>
                  <a:pt x="107" y="13"/>
                </a:cubicBezTo>
                <a:cubicBezTo>
                  <a:pt x="107" y="13"/>
                  <a:pt x="107" y="13"/>
                  <a:pt x="107" y="13"/>
                </a:cubicBezTo>
                <a:cubicBezTo>
                  <a:pt x="107" y="13"/>
                  <a:pt x="107" y="13"/>
                  <a:pt x="108" y="13"/>
                </a:cubicBezTo>
                <a:cubicBezTo>
                  <a:pt x="108" y="13"/>
                  <a:pt x="108" y="13"/>
                  <a:pt x="108" y="13"/>
                </a:cubicBezTo>
                <a:cubicBezTo>
                  <a:pt x="108" y="12"/>
                  <a:pt x="108" y="12"/>
                  <a:pt x="108" y="12"/>
                </a:cubicBezTo>
                <a:cubicBezTo>
                  <a:pt x="108" y="12"/>
                  <a:pt x="108" y="12"/>
                  <a:pt x="108" y="12"/>
                </a:cubicBezTo>
                <a:cubicBezTo>
                  <a:pt x="108" y="11"/>
                  <a:pt x="107" y="11"/>
                  <a:pt x="107" y="11"/>
                </a:cubicBezTo>
                <a:cubicBezTo>
                  <a:pt x="107" y="11"/>
                  <a:pt x="107" y="11"/>
                  <a:pt x="107" y="11"/>
                </a:cubicBezTo>
                <a:cubicBezTo>
                  <a:pt x="106" y="11"/>
                  <a:pt x="106" y="11"/>
                  <a:pt x="106" y="11"/>
                </a:cubicBezTo>
                <a:cubicBezTo>
                  <a:pt x="106" y="11"/>
                  <a:pt x="106" y="11"/>
                  <a:pt x="106" y="11"/>
                </a:cubicBezTo>
                <a:cubicBezTo>
                  <a:pt x="106" y="11"/>
                  <a:pt x="106" y="11"/>
                  <a:pt x="106" y="11"/>
                </a:cubicBezTo>
                <a:cubicBezTo>
                  <a:pt x="106" y="10"/>
                  <a:pt x="106" y="10"/>
                  <a:pt x="106" y="10"/>
                </a:cubicBezTo>
                <a:cubicBezTo>
                  <a:pt x="107" y="10"/>
                  <a:pt x="107" y="10"/>
                  <a:pt x="107" y="10"/>
                </a:cubicBezTo>
                <a:cubicBezTo>
                  <a:pt x="108" y="9"/>
                  <a:pt x="108" y="9"/>
                  <a:pt x="108" y="8"/>
                </a:cubicBezTo>
                <a:cubicBezTo>
                  <a:pt x="108" y="8"/>
                  <a:pt x="108" y="8"/>
                  <a:pt x="108" y="8"/>
                </a:cubicBezTo>
                <a:cubicBezTo>
                  <a:pt x="108" y="8"/>
                  <a:pt x="108" y="8"/>
                  <a:pt x="108" y="8"/>
                </a:cubicBezTo>
                <a:cubicBezTo>
                  <a:pt x="107" y="7"/>
                  <a:pt x="107" y="7"/>
                  <a:pt x="107" y="7"/>
                </a:cubicBezTo>
                <a:cubicBezTo>
                  <a:pt x="107" y="7"/>
                  <a:pt x="107" y="7"/>
                  <a:pt x="107" y="7"/>
                </a:cubicBezTo>
                <a:cubicBezTo>
                  <a:pt x="107" y="7"/>
                  <a:pt x="107" y="7"/>
                  <a:pt x="107" y="7"/>
                </a:cubicBezTo>
                <a:cubicBezTo>
                  <a:pt x="107" y="7"/>
                  <a:pt x="107" y="7"/>
                  <a:pt x="107" y="7"/>
                </a:cubicBezTo>
                <a:cubicBezTo>
                  <a:pt x="106" y="7"/>
                  <a:pt x="106" y="7"/>
                  <a:pt x="106" y="7"/>
                </a:cubicBezTo>
                <a:cubicBezTo>
                  <a:pt x="106" y="7"/>
                  <a:pt x="106" y="7"/>
                  <a:pt x="106" y="7"/>
                </a:cubicBezTo>
                <a:cubicBezTo>
                  <a:pt x="106" y="7"/>
                  <a:pt x="105" y="7"/>
                  <a:pt x="105" y="7"/>
                </a:cubicBezTo>
                <a:cubicBezTo>
                  <a:pt x="105" y="7"/>
                  <a:pt x="105" y="7"/>
                  <a:pt x="105" y="7"/>
                </a:cubicBezTo>
                <a:close/>
                <a:moveTo>
                  <a:pt x="100" y="6"/>
                </a:moveTo>
                <a:cubicBezTo>
                  <a:pt x="100" y="6"/>
                  <a:pt x="100" y="6"/>
                  <a:pt x="100" y="6"/>
                </a:cubicBezTo>
                <a:cubicBezTo>
                  <a:pt x="100" y="6"/>
                  <a:pt x="100" y="7"/>
                  <a:pt x="100" y="7"/>
                </a:cubicBezTo>
                <a:cubicBezTo>
                  <a:pt x="100" y="7"/>
                  <a:pt x="100" y="7"/>
                  <a:pt x="99" y="7"/>
                </a:cubicBezTo>
                <a:cubicBezTo>
                  <a:pt x="99" y="7"/>
                  <a:pt x="99" y="7"/>
                  <a:pt x="99" y="7"/>
                </a:cubicBezTo>
                <a:cubicBezTo>
                  <a:pt x="99" y="7"/>
                  <a:pt x="99" y="7"/>
                  <a:pt x="99" y="7"/>
                </a:cubicBezTo>
                <a:cubicBezTo>
                  <a:pt x="98" y="7"/>
                  <a:pt x="98" y="7"/>
                  <a:pt x="98" y="7"/>
                </a:cubicBezTo>
                <a:cubicBezTo>
                  <a:pt x="98" y="7"/>
                  <a:pt x="98" y="7"/>
                  <a:pt x="98" y="7"/>
                </a:cubicBezTo>
                <a:cubicBezTo>
                  <a:pt x="98" y="7"/>
                  <a:pt x="98" y="7"/>
                  <a:pt x="98" y="7"/>
                </a:cubicBezTo>
                <a:cubicBezTo>
                  <a:pt x="98" y="7"/>
                  <a:pt x="98" y="7"/>
                  <a:pt x="98" y="7"/>
                </a:cubicBezTo>
                <a:cubicBezTo>
                  <a:pt x="98" y="7"/>
                  <a:pt x="98" y="7"/>
                  <a:pt x="98" y="7"/>
                </a:cubicBezTo>
                <a:cubicBezTo>
                  <a:pt x="98" y="7"/>
                  <a:pt x="98" y="7"/>
                  <a:pt x="98" y="7"/>
                </a:cubicBezTo>
                <a:cubicBezTo>
                  <a:pt x="98" y="7"/>
                  <a:pt x="97" y="7"/>
                  <a:pt x="97" y="8"/>
                </a:cubicBezTo>
                <a:cubicBezTo>
                  <a:pt x="97" y="8"/>
                  <a:pt x="97" y="8"/>
                  <a:pt x="97" y="8"/>
                </a:cubicBezTo>
                <a:cubicBezTo>
                  <a:pt x="97" y="8"/>
                  <a:pt x="97" y="8"/>
                  <a:pt x="97" y="8"/>
                </a:cubicBezTo>
                <a:cubicBezTo>
                  <a:pt x="97" y="10"/>
                  <a:pt x="97" y="10"/>
                  <a:pt x="97" y="10"/>
                </a:cubicBezTo>
                <a:cubicBezTo>
                  <a:pt x="97" y="10"/>
                  <a:pt x="97" y="10"/>
                  <a:pt x="97" y="10"/>
                </a:cubicBezTo>
                <a:cubicBezTo>
                  <a:pt x="98" y="10"/>
                  <a:pt x="98" y="10"/>
                  <a:pt x="98" y="10"/>
                </a:cubicBezTo>
                <a:cubicBezTo>
                  <a:pt x="98" y="10"/>
                  <a:pt x="98" y="10"/>
                  <a:pt x="98" y="10"/>
                </a:cubicBezTo>
                <a:cubicBezTo>
                  <a:pt x="98" y="10"/>
                  <a:pt x="98" y="10"/>
                  <a:pt x="98" y="10"/>
                </a:cubicBezTo>
                <a:cubicBezTo>
                  <a:pt x="98" y="10"/>
                  <a:pt x="98" y="10"/>
                  <a:pt x="98" y="10"/>
                </a:cubicBezTo>
                <a:cubicBezTo>
                  <a:pt x="98" y="10"/>
                  <a:pt x="98" y="10"/>
                  <a:pt x="98" y="10"/>
                </a:cubicBezTo>
                <a:cubicBezTo>
                  <a:pt x="98" y="10"/>
                  <a:pt x="98" y="10"/>
                  <a:pt x="98" y="10"/>
                </a:cubicBezTo>
                <a:cubicBezTo>
                  <a:pt x="98" y="10"/>
                  <a:pt x="98" y="10"/>
                  <a:pt x="98" y="10"/>
                </a:cubicBezTo>
                <a:cubicBezTo>
                  <a:pt x="98" y="10"/>
                  <a:pt x="98" y="11"/>
                  <a:pt x="98" y="11"/>
                </a:cubicBezTo>
                <a:cubicBezTo>
                  <a:pt x="98" y="11"/>
                  <a:pt x="98" y="11"/>
                  <a:pt x="99" y="11"/>
                </a:cubicBezTo>
                <a:cubicBezTo>
                  <a:pt x="99" y="12"/>
                  <a:pt x="99" y="12"/>
                  <a:pt x="100" y="12"/>
                </a:cubicBezTo>
                <a:cubicBezTo>
                  <a:pt x="100" y="12"/>
                  <a:pt x="100" y="12"/>
                  <a:pt x="100" y="12"/>
                </a:cubicBezTo>
                <a:cubicBezTo>
                  <a:pt x="100" y="12"/>
                  <a:pt x="100" y="12"/>
                  <a:pt x="100" y="12"/>
                </a:cubicBezTo>
                <a:cubicBezTo>
                  <a:pt x="101" y="12"/>
                  <a:pt x="101" y="12"/>
                  <a:pt x="102" y="12"/>
                </a:cubicBezTo>
                <a:cubicBezTo>
                  <a:pt x="102" y="12"/>
                  <a:pt x="102" y="11"/>
                  <a:pt x="102" y="11"/>
                </a:cubicBezTo>
                <a:cubicBezTo>
                  <a:pt x="102" y="11"/>
                  <a:pt x="102" y="11"/>
                  <a:pt x="102" y="11"/>
                </a:cubicBezTo>
                <a:cubicBezTo>
                  <a:pt x="102" y="11"/>
                  <a:pt x="102" y="11"/>
                  <a:pt x="102" y="11"/>
                </a:cubicBezTo>
                <a:cubicBezTo>
                  <a:pt x="102" y="11"/>
                  <a:pt x="102" y="11"/>
                  <a:pt x="103" y="11"/>
                </a:cubicBezTo>
                <a:cubicBezTo>
                  <a:pt x="103" y="11"/>
                  <a:pt x="104" y="10"/>
                  <a:pt x="103" y="9"/>
                </a:cubicBezTo>
                <a:cubicBezTo>
                  <a:pt x="103" y="9"/>
                  <a:pt x="103" y="9"/>
                  <a:pt x="103" y="9"/>
                </a:cubicBezTo>
                <a:cubicBezTo>
                  <a:pt x="103" y="8"/>
                  <a:pt x="103" y="8"/>
                  <a:pt x="103" y="8"/>
                </a:cubicBezTo>
                <a:cubicBezTo>
                  <a:pt x="103" y="8"/>
                  <a:pt x="103" y="8"/>
                  <a:pt x="103" y="8"/>
                </a:cubicBezTo>
                <a:cubicBezTo>
                  <a:pt x="103" y="8"/>
                  <a:pt x="103" y="8"/>
                  <a:pt x="103" y="8"/>
                </a:cubicBezTo>
                <a:cubicBezTo>
                  <a:pt x="103" y="8"/>
                  <a:pt x="103" y="8"/>
                  <a:pt x="103" y="7"/>
                </a:cubicBezTo>
                <a:cubicBezTo>
                  <a:pt x="103" y="7"/>
                  <a:pt x="103" y="7"/>
                  <a:pt x="103" y="7"/>
                </a:cubicBezTo>
                <a:cubicBezTo>
                  <a:pt x="103" y="6"/>
                  <a:pt x="103" y="6"/>
                  <a:pt x="103" y="6"/>
                </a:cubicBezTo>
                <a:cubicBezTo>
                  <a:pt x="103" y="6"/>
                  <a:pt x="103" y="6"/>
                  <a:pt x="103" y="6"/>
                </a:cubicBezTo>
                <a:cubicBezTo>
                  <a:pt x="103" y="6"/>
                  <a:pt x="103" y="6"/>
                  <a:pt x="103" y="6"/>
                </a:cubicBezTo>
                <a:cubicBezTo>
                  <a:pt x="103" y="6"/>
                  <a:pt x="103" y="6"/>
                  <a:pt x="102" y="6"/>
                </a:cubicBezTo>
                <a:cubicBezTo>
                  <a:pt x="102" y="5"/>
                  <a:pt x="102" y="5"/>
                  <a:pt x="101" y="5"/>
                </a:cubicBezTo>
                <a:cubicBezTo>
                  <a:pt x="101" y="5"/>
                  <a:pt x="101" y="5"/>
                  <a:pt x="101" y="5"/>
                </a:cubicBezTo>
                <a:cubicBezTo>
                  <a:pt x="101" y="5"/>
                  <a:pt x="101" y="5"/>
                  <a:pt x="101" y="5"/>
                </a:cubicBezTo>
                <a:cubicBezTo>
                  <a:pt x="101" y="5"/>
                  <a:pt x="101" y="5"/>
                  <a:pt x="101" y="5"/>
                </a:cubicBezTo>
                <a:cubicBezTo>
                  <a:pt x="101" y="5"/>
                  <a:pt x="100" y="5"/>
                  <a:pt x="100" y="5"/>
                </a:cubicBezTo>
                <a:cubicBezTo>
                  <a:pt x="100" y="5"/>
                  <a:pt x="100" y="5"/>
                  <a:pt x="100" y="6"/>
                </a:cubicBezTo>
                <a:cubicBezTo>
                  <a:pt x="100" y="6"/>
                  <a:pt x="100" y="6"/>
                  <a:pt x="100" y="6"/>
                </a:cubicBezTo>
                <a:cubicBezTo>
                  <a:pt x="100" y="5"/>
                  <a:pt x="100" y="5"/>
                  <a:pt x="100" y="5"/>
                </a:cubicBezTo>
                <a:cubicBezTo>
                  <a:pt x="100" y="5"/>
                  <a:pt x="99" y="5"/>
                  <a:pt x="99" y="5"/>
                </a:cubicBezTo>
                <a:cubicBezTo>
                  <a:pt x="99" y="5"/>
                  <a:pt x="99" y="5"/>
                  <a:pt x="99" y="4"/>
                </a:cubicBezTo>
                <a:cubicBezTo>
                  <a:pt x="99" y="4"/>
                  <a:pt x="99" y="4"/>
                  <a:pt x="99" y="4"/>
                </a:cubicBezTo>
                <a:cubicBezTo>
                  <a:pt x="97" y="4"/>
                  <a:pt x="97" y="4"/>
                  <a:pt x="97" y="4"/>
                </a:cubicBezTo>
                <a:cubicBezTo>
                  <a:pt x="97" y="6"/>
                  <a:pt x="97" y="6"/>
                  <a:pt x="97" y="6"/>
                </a:cubicBezTo>
                <a:cubicBezTo>
                  <a:pt x="97" y="6"/>
                  <a:pt x="97" y="6"/>
                  <a:pt x="97" y="6"/>
                </a:cubicBezTo>
                <a:cubicBezTo>
                  <a:pt x="97" y="6"/>
                  <a:pt x="97" y="6"/>
                  <a:pt x="97" y="6"/>
                </a:cubicBezTo>
                <a:cubicBezTo>
                  <a:pt x="97" y="6"/>
                  <a:pt x="98" y="6"/>
                  <a:pt x="98" y="6"/>
                </a:cubicBezTo>
                <a:cubicBezTo>
                  <a:pt x="100" y="6"/>
                  <a:pt x="100" y="6"/>
                  <a:pt x="100" y="6"/>
                </a:cubicBezTo>
                <a:cubicBezTo>
                  <a:pt x="100" y="6"/>
                  <a:pt x="100" y="6"/>
                  <a:pt x="100" y="6"/>
                </a:cubicBezTo>
                <a:close/>
                <a:moveTo>
                  <a:pt x="149" y="102"/>
                </a:moveTo>
                <a:cubicBezTo>
                  <a:pt x="150" y="102"/>
                  <a:pt x="151" y="100"/>
                  <a:pt x="151" y="99"/>
                </a:cubicBezTo>
                <a:cubicBezTo>
                  <a:pt x="151" y="99"/>
                  <a:pt x="151" y="99"/>
                  <a:pt x="151" y="99"/>
                </a:cubicBezTo>
                <a:cubicBezTo>
                  <a:pt x="151" y="99"/>
                  <a:pt x="151" y="99"/>
                  <a:pt x="150" y="98"/>
                </a:cubicBezTo>
                <a:cubicBezTo>
                  <a:pt x="150" y="98"/>
                  <a:pt x="150" y="98"/>
                  <a:pt x="150" y="98"/>
                </a:cubicBezTo>
                <a:cubicBezTo>
                  <a:pt x="150" y="98"/>
                  <a:pt x="150" y="98"/>
                  <a:pt x="150" y="98"/>
                </a:cubicBezTo>
                <a:cubicBezTo>
                  <a:pt x="150" y="98"/>
                  <a:pt x="150" y="98"/>
                  <a:pt x="150" y="98"/>
                </a:cubicBezTo>
                <a:cubicBezTo>
                  <a:pt x="150" y="98"/>
                  <a:pt x="150" y="98"/>
                  <a:pt x="150" y="98"/>
                </a:cubicBezTo>
                <a:cubicBezTo>
                  <a:pt x="149" y="98"/>
                  <a:pt x="149" y="98"/>
                  <a:pt x="149" y="98"/>
                </a:cubicBezTo>
                <a:cubicBezTo>
                  <a:pt x="149" y="99"/>
                  <a:pt x="149" y="99"/>
                  <a:pt x="148" y="99"/>
                </a:cubicBezTo>
                <a:cubicBezTo>
                  <a:pt x="148" y="99"/>
                  <a:pt x="148" y="100"/>
                  <a:pt x="147" y="100"/>
                </a:cubicBezTo>
                <a:cubicBezTo>
                  <a:pt x="147" y="100"/>
                  <a:pt x="147" y="101"/>
                  <a:pt x="147" y="101"/>
                </a:cubicBezTo>
                <a:cubicBezTo>
                  <a:pt x="147" y="101"/>
                  <a:pt x="147" y="101"/>
                  <a:pt x="147" y="101"/>
                </a:cubicBezTo>
                <a:cubicBezTo>
                  <a:pt x="147" y="101"/>
                  <a:pt x="147" y="101"/>
                  <a:pt x="147" y="101"/>
                </a:cubicBezTo>
                <a:cubicBezTo>
                  <a:pt x="146" y="102"/>
                  <a:pt x="146" y="102"/>
                  <a:pt x="146" y="103"/>
                </a:cubicBezTo>
                <a:cubicBezTo>
                  <a:pt x="146" y="103"/>
                  <a:pt x="146" y="103"/>
                  <a:pt x="146" y="103"/>
                </a:cubicBezTo>
                <a:cubicBezTo>
                  <a:pt x="146" y="103"/>
                  <a:pt x="146" y="103"/>
                  <a:pt x="146" y="103"/>
                </a:cubicBezTo>
                <a:cubicBezTo>
                  <a:pt x="145" y="103"/>
                  <a:pt x="146" y="104"/>
                  <a:pt x="146" y="105"/>
                </a:cubicBezTo>
                <a:cubicBezTo>
                  <a:pt x="146" y="105"/>
                  <a:pt x="146" y="105"/>
                  <a:pt x="146" y="105"/>
                </a:cubicBezTo>
                <a:cubicBezTo>
                  <a:pt x="145" y="105"/>
                  <a:pt x="145" y="105"/>
                  <a:pt x="145" y="105"/>
                </a:cubicBezTo>
                <a:cubicBezTo>
                  <a:pt x="145" y="106"/>
                  <a:pt x="145" y="106"/>
                  <a:pt x="145" y="107"/>
                </a:cubicBezTo>
                <a:cubicBezTo>
                  <a:pt x="145" y="108"/>
                  <a:pt x="145" y="108"/>
                  <a:pt x="145" y="108"/>
                </a:cubicBezTo>
                <a:cubicBezTo>
                  <a:pt x="145" y="109"/>
                  <a:pt x="145" y="109"/>
                  <a:pt x="145" y="109"/>
                </a:cubicBezTo>
                <a:cubicBezTo>
                  <a:pt x="145" y="109"/>
                  <a:pt x="145" y="109"/>
                  <a:pt x="145" y="109"/>
                </a:cubicBezTo>
                <a:cubicBezTo>
                  <a:pt x="145" y="109"/>
                  <a:pt x="146" y="109"/>
                  <a:pt x="146" y="109"/>
                </a:cubicBezTo>
                <a:cubicBezTo>
                  <a:pt x="147" y="109"/>
                  <a:pt x="147" y="108"/>
                  <a:pt x="147" y="107"/>
                </a:cubicBezTo>
                <a:cubicBezTo>
                  <a:pt x="148" y="107"/>
                  <a:pt x="148" y="107"/>
                  <a:pt x="148" y="107"/>
                </a:cubicBezTo>
                <a:cubicBezTo>
                  <a:pt x="148" y="107"/>
                  <a:pt x="148" y="107"/>
                  <a:pt x="148" y="107"/>
                </a:cubicBezTo>
                <a:cubicBezTo>
                  <a:pt x="148" y="106"/>
                  <a:pt x="148" y="106"/>
                  <a:pt x="148" y="106"/>
                </a:cubicBezTo>
                <a:cubicBezTo>
                  <a:pt x="148" y="105"/>
                  <a:pt x="148" y="105"/>
                  <a:pt x="148" y="105"/>
                </a:cubicBezTo>
                <a:cubicBezTo>
                  <a:pt x="148" y="105"/>
                  <a:pt x="148" y="105"/>
                  <a:pt x="148" y="105"/>
                </a:cubicBezTo>
                <a:cubicBezTo>
                  <a:pt x="148" y="105"/>
                  <a:pt x="148" y="105"/>
                  <a:pt x="148" y="105"/>
                </a:cubicBezTo>
                <a:cubicBezTo>
                  <a:pt x="148" y="104"/>
                  <a:pt x="148" y="104"/>
                  <a:pt x="148" y="104"/>
                </a:cubicBezTo>
                <a:cubicBezTo>
                  <a:pt x="148" y="104"/>
                  <a:pt x="148" y="104"/>
                  <a:pt x="148" y="104"/>
                </a:cubicBezTo>
                <a:cubicBezTo>
                  <a:pt x="148" y="104"/>
                  <a:pt x="149" y="104"/>
                  <a:pt x="149" y="103"/>
                </a:cubicBezTo>
                <a:cubicBezTo>
                  <a:pt x="149" y="103"/>
                  <a:pt x="149" y="103"/>
                  <a:pt x="149" y="103"/>
                </a:cubicBezTo>
                <a:cubicBezTo>
                  <a:pt x="149" y="103"/>
                  <a:pt x="149" y="103"/>
                  <a:pt x="149" y="103"/>
                </a:cubicBezTo>
                <a:cubicBezTo>
                  <a:pt x="149" y="103"/>
                  <a:pt x="149" y="103"/>
                  <a:pt x="149" y="103"/>
                </a:cubicBezTo>
                <a:cubicBezTo>
                  <a:pt x="149" y="103"/>
                  <a:pt x="149" y="103"/>
                  <a:pt x="149" y="102"/>
                </a:cubicBezTo>
                <a:close/>
              </a:path>
            </a:pathLst>
          </a:custGeom>
          <a:solidFill>
            <a:srgbClr val="EB5B02"/>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60" name="组合 59"/>
          <p:cNvGrpSpPr/>
          <p:nvPr/>
        </p:nvGrpSpPr>
        <p:grpSpPr>
          <a:xfrm>
            <a:off x="886501" y="3467513"/>
            <a:ext cx="784800" cy="784800"/>
            <a:chOff x="3725847" y="3097997"/>
            <a:chExt cx="784800" cy="784800"/>
          </a:xfrm>
        </p:grpSpPr>
        <p:sp>
          <p:nvSpPr>
            <p:cNvPr id="61" name="Freeform 755"/>
            <p:cNvSpPr>
              <a:spLocks noEditPoints="1"/>
            </p:cNvSpPr>
            <p:nvPr/>
          </p:nvSpPr>
          <p:spPr bwMode="auto">
            <a:xfrm>
              <a:off x="3828227" y="3154921"/>
              <a:ext cx="612000" cy="612000"/>
            </a:xfrm>
            <a:custGeom>
              <a:avLst/>
              <a:gdLst>
                <a:gd name="T0" fmla="*/ 123 w 177"/>
                <a:gd name="T1" fmla="*/ 116 h 144"/>
                <a:gd name="T2" fmla="*/ 54 w 177"/>
                <a:gd name="T3" fmla="*/ 116 h 144"/>
                <a:gd name="T4" fmla="*/ 42 w 177"/>
                <a:gd name="T5" fmla="*/ 144 h 144"/>
                <a:gd name="T6" fmla="*/ 0 w 177"/>
                <a:gd name="T7" fmla="*/ 144 h 144"/>
                <a:gd name="T8" fmla="*/ 64 w 177"/>
                <a:gd name="T9" fmla="*/ 0 h 144"/>
                <a:gd name="T10" fmla="*/ 113 w 177"/>
                <a:gd name="T11" fmla="*/ 0 h 144"/>
                <a:gd name="T12" fmla="*/ 177 w 177"/>
                <a:gd name="T13" fmla="*/ 144 h 144"/>
                <a:gd name="T14" fmla="*/ 134 w 177"/>
                <a:gd name="T15" fmla="*/ 144 h 144"/>
                <a:gd name="T16" fmla="*/ 123 w 177"/>
                <a:gd name="T17" fmla="*/ 116 h 144"/>
                <a:gd name="T18" fmla="*/ 87 w 177"/>
                <a:gd name="T19" fmla="*/ 31 h 144"/>
                <a:gd name="T20" fmla="*/ 66 w 177"/>
                <a:gd name="T21" fmla="*/ 88 h 144"/>
                <a:gd name="T22" fmla="*/ 111 w 177"/>
                <a:gd name="T23" fmla="*/ 88 h 144"/>
                <a:gd name="T24" fmla="*/ 87 w 177"/>
                <a:gd name="T25"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144">
                  <a:moveTo>
                    <a:pt x="123" y="116"/>
                  </a:moveTo>
                  <a:lnTo>
                    <a:pt x="54" y="116"/>
                  </a:lnTo>
                  <a:lnTo>
                    <a:pt x="42" y="144"/>
                  </a:lnTo>
                  <a:lnTo>
                    <a:pt x="0" y="144"/>
                  </a:lnTo>
                  <a:lnTo>
                    <a:pt x="64" y="0"/>
                  </a:lnTo>
                  <a:lnTo>
                    <a:pt x="113" y="0"/>
                  </a:lnTo>
                  <a:lnTo>
                    <a:pt x="177" y="144"/>
                  </a:lnTo>
                  <a:lnTo>
                    <a:pt x="134" y="144"/>
                  </a:lnTo>
                  <a:lnTo>
                    <a:pt x="123" y="116"/>
                  </a:lnTo>
                  <a:close/>
                  <a:moveTo>
                    <a:pt x="87" y="31"/>
                  </a:moveTo>
                  <a:lnTo>
                    <a:pt x="66" y="88"/>
                  </a:lnTo>
                  <a:lnTo>
                    <a:pt x="111" y="88"/>
                  </a:lnTo>
                  <a:lnTo>
                    <a:pt x="87" y="31"/>
                  </a:lnTo>
                  <a:close/>
                </a:path>
              </a:pathLst>
            </a:custGeom>
            <a:solidFill>
              <a:srgbClr val="93C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93C626"/>
                </a:solidFill>
              </a:endParaRPr>
            </a:p>
          </p:txBody>
        </p:sp>
        <p:sp>
          <p:nvSpPr>
            <p:cNvPr id="62" name="流程图: 联系 61"/>
            <p:cNvSpPr/>
            <p:nvPr/>
          </p:nvSpPr>
          <p:spPr>
            <a:xfrm>
              <a:off x="3725847" y="3097997"/>
              <a:ext cx="784800" cy="784800"/>
            </a:xfrm>
            <a:prstGeom prst="flowChartConnector">
              <a:avLst/>
            </a:prstGeom>
            <a:noFill/>
            <a:ln w="76200">
              <a:solidFill>
                <a:srgbClr val="93C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3" name="TextBox 50"/>
          <p:cNvSpPr txBox="1"/>
          <p:nvPr/>
        </p:nvSpPr>
        <p:spPr>
          <a:xfrm>
            <a:off x="743625" y="4418930"/>
            <a:ext cx="1713931" cy="400110"/>
          </a:xfrm>
          <a:prstGeom prst="rect">
            <a:avLst/>
          </a:prstGeom>
          <a:noFill/>
        </p:spPr>
        <p:txBody>
          <a:bodyPr wrap="none" rtlCol="0">
            <a:spAutoFit/>
          </a:bodyPr>
          <a:lstStyle/>
          <a:p>
            <a:r>
              <a:rPr lang="en-US" altLang="zh-CN" sz="2000" b="1" dirty="0" smtClean="0">
                <a:solidFill>
                  <a:srgbClr val="93C626"/>
                </a:solidFill>
                <a:latin typeface="微软雅黑" panose="020B0503020204020204" pitchFamily="34" charset="-122"/>
                <a:ea typeface="微软雅黑" panose="020B0503020204020204" pitchFamily="34" charset="-122"/>
              </a:rPr>
              <a:t>AP/CAP</a:t>
            </a:r>
            <a:r>
              <a:rPr lang="zh-CN" altLang="en-US" sz="2000" b="1" dirty="0" smtClean="0">
                <a:solidFill>
                  <a:srgbClr val="93C626"/>
                </a:solidFill>
                <a:latin typeface="微软雅黑" panose="020B0503020204020204" pitchFamily="34" charset="-122"/>
                <a:ea typeface="微软雅黑" panose="020B0503020204020204" pitchFamily="34" charset="-122"/>
              </a:rPr>
              <a:t>需求</a:t>
            </a:r>
            <a:endParaRPr lang="en-US" altLang="zh-CN" sz="2000" b="1" dirty="0" smtClean="0">
              <a:solidFill>
                <a:srgbClr val="93C626"/>
              </a:solidFill>
              <a:latin typeface="微软雅黑" panose="020B0503020204020204" pitchFamily="34" charset="-122"/>
              <a:ea typeface="微软雅黑" panose="020B0503020204020204" pitchFamily="34" charset="-122"/>
            </a:endParaRPr>
          </a:p>
        </p:txBody>
      </p:sp>
      <p:sp>
        <p:nvSpPr>
          <p:cNvPr id="64" name="TextBox 51"/>
          <p:cNvSpPr txBox="1"/>
          <p:nvPr/>
        </p:nvSpPr>
        <p:spPr>
          <a:xfrm>
            <a:off x="743625" y="2403437"/>
            <a:ext cx="1723549" cy="400110"/>
          </a:xfrm>
          <a:prstGeom prst="rect">
            <a:avLst/>
          </a:prstGeom>
          <a:noFill/>
        </p:spPr>
        <p:txBody>
          <a:bodyPr wrap="none" rtlCol="0">
            <a:spAutoFit/>
          </a:bodyPr>
          <a:lstStyle/>
          <a:p>
            <a:r>
              <a:rPr lang="zh-CN" altLang="en-US" sz="2000" b="1" dirty="0" smtClean="0">
                <a:solidFill>
                  <a:srgbClr val="EB5B02"/>
                </a:solidFill>
                <a:latin typeface="微软雅黑" panose="020B0503020204020204" pitchFamily="34" charset="-122"/>
                <a:ea typeface="微软雅黑" panose="020B0503020204020204" pitchFamily="34" charset="-122"/>
              </a:rPr>
              <a:t>传统堆型需求</a:t>
            </a:r>
            <a:endParaRPr lang="en-US" altLang="zh-CN" sz="2000" b="1" dirty="0" smtClean="0">
              <a:solidFill>
                <a:srgbClr val="EB5B02"/>
              </a:solidFill>
              <a:latin typeface="微软雅黑" panose="020B0503020204020204" pitchFamily="34" charset="-122"/>
              <a:ea typeface="微软雅黑" panose="020B0503020204020204" pitchFamily="34" charset="-122"/>
            </a:endParaRPr>
          </a:p>
        </p:txBody>
      </p:sp>
      <p:sp>
        <p:nvSpPr>
          <p:cNvPr id="65" name="TextBox 52"/>
          <p:cNvSpPr txBox="1"/>
          <p:nvPr/>
        </p:nvSpPr>
        <p:spPr>
          <a:xfrm>
            <a:off x="732107" y="6237504"/>
            <a:ext cx="1210588" cy="400110"/>
          </a:xfrm>
          <a:prstGeom prst="rect">
            <a:avLst/>
          </a:prstGeom>
          <a:noFill/>
        </p:spPr>
        <p:txBody>
          <a:bodyPr wrap="none" rtlCol="0">
            <a:spAutoFit/>
          </a:bodyPr>
          <a:lstStyle/>
          <a:p>
            <a:r>
              <a:rPr lang="zh-CN" altLang="en-US" sz="2000" b="1" dirty="0" smtClean="0">
                <a:solidFill>
                  <a:srgbClr val="22923C"/>
                </a:solidFill>
                <a:latin typeface="微软雅黑" panose="020B0503020204020204" pitchFamily="34" charset="-122"/>
                <a:ea typeface="微软雅黑" panose="020B0503020204020204" pitchFamily="34" charset="-122"/>
              </a:rPr>
              <a:t>用户需求</a:t>
            </a:r>
            <a:endParaRPr lang="en-US" altLang="zh-CN" sz="2000" b="1" dirty="0" smtClean="0">
              <a:solidFill>
                <a:srgbClr val="22923C"/>
              </a:solidFill>
              <a:latin typeface="微软雅黑" panose="020B0503020204020204" pitchFamily="34" charset="-122"/>
              <a:ea typeface="微软雅黑" panose="020B0503020204020204" pitchFamily="34" charset="-122"/>
            </a:endParaRPr>
          </a:p>
        </p:txBody>
      </p:sp>
      <p:sp>
        <p:nvSpPr>
          <p:cNvPr id="66" name="矩形 65"/>
          <p:cNvSpPr/>
          <p:nvPr/>
        </p:nvSpPr>
        <p:spPr>
          <a:xfrm>
            <a:off x="2593141" y="1330176"/>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栅元计算</a:t>
            </a:r>
          </a:p>
        </p:txBody>
      </p:sp>
      <p:sp>
        <p:nvSpPr>
          <p:cNvPr id="67" name="矩形 66"/>
          <p:cNvSpPr/>
          <p:nvPr/>
        </p:nvSpPr>
        <p:spPr>
          <a:xfrm>
            <a:off x="2593141" y="3282512"/>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defTabSz="1330325">
              <a:lnSpc>
                <a:spcPct val="200000"/>
              </a:lnSpc>
              <a:defRPr/>
            </a:pP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多群常数库</a:t>
            </a:r>
          </a:p>
        </p:txBody>
      </p:sp>
      <p:sp>
        <p:nvSpPr>
          <p:cNvPr id="68" name="矩形 67"/>
          <p:cNvSpPr/>
          <p:nvPr/>
        </p:nvSpPr>
        <p:spPr>
          <a:xfrm>
            <a:off x="2593141" y="5316542"/>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使用</a:t>
            </a: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流程化</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69" name="矩形 68"/>
          <p:cNvSpPr/>
          <p:nvPr/>
        </p:nvSpPr>
        <p:spPr>
          <a:xfrm>
            <a:off x="4084222" y="1330176"/>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常规组件</a:t>
            </a:r>
            <a:endParaRPr lang="zh-CN" altLang="en-US" dirty="0">
              <a:solidFill>
                <a:prstClr val="white"/>
              </a:solidFill>
            </a:endParaRPr>
          </a:p>
        </p:txBody>
      </p:sp>
      <p:sp>
        <p:nvSpPr>
          <p:cNvPr id="70" name="矩形 69"/>
          <p:cNvSpPr/>
          <p:nvPr/>
        </p:nvSpPr>
        <p:spPr>
          <a:xfrm>
            <a:off x="5580112" y="1330176"/>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含</a:t>
            </a:r>
            <a:r>
              <a:rPr lang="en-US" altLang="zh-CN" b="1" dirty="0" err="1" smtClean="0">
                <a:solidFill>
                  <a:prstClr val="white"/>
                </a:solidFill>
                <a:latin typeface="微软雅黑" panose="020B0503020204020204" pitchFamily="34" charset="-122"/>
                <a:ea typeface="微软雅黑" panose="020B0503020204020204" pitchFamily="34" charset="-122"/>
                <a:cs typeface="华文黑体" pitchFamily="2" charset="-122"/>
              </a:rPr>
              <a:t>Gd</a:t>
            </a: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毒物</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71" name="矩形 70"/>
          <p:cNvSpPr/>
          <p:nvPr/>
        </p:nvSpPr>
        <p:spPr>
          <a:xfrm>
            <a:off x="7070470" y="1330176"/>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反射层</a:t>
            </a:r>
            <a:endParaRPr lang="zh-CN" altLang="en-US" dirty="0">
              <a:solidFill>
                <a:prstClr val="white"/>
              </a:solidFill>
            </a:endParaRPr>
          </a:p>
        </p:txBody>
      </p:sp>
      <p:sp>
        <p:nvSpPr>
          <p:cNvPr id="72" name="矩形 71"/>
          <p:cNvSpPr/>
          <p:nvPr/>
        </p:nvSpPr>
        <p:spPr>
          <a:xfrm>
            <a:off x="2593141" y="1962527"/>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控制棒</a:t>
            </a:r>
            <a:endParaRPr lang="zh-CN" altLang="en-US">
              <a:solidFill>
                <a:prstClr val="white"/>
              </a:solidFill>
            </a:endParaRPr>
          </a:p>
        </p:txBody>
      </p:sp>
      <p:sp>
        <p:nvSpPr>
          <p:cNvPr id="73" name="矩形 72"/>
          <p:cNvSpPr/>
          <p:nvPr/>
        </p:nvSpPr>
        <p:spPr>
          <a:xfrm>
            <a:off x="4084222" y="1962527"/>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重启动</a:t>
            </a:r>
            <a:endParaRPr lang="zh-CN" altLang="en-US">
              <a:solidFill>
                <a:prstClr val="white"/>
              </a:solidFill>
            </a:endParaRPr>
          </a:p>
        </p:txBody>
      </p:sp>
      <p:sp>
        <p:nvSpPr>
          <p:cNvPr id="74" name="矩形 73"/>
          <p:cNvSpPr/>
          <p:nvPr/>
        </p:nvSpPr>
        <p:spPr>
          <a:xfrm>
            <a:off x="5580112" y="1962527"/>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参数搜索</a:t>
            </a:r>
            <a:endParaRPr lang="zh-CN" altLang="en-US" dirty="0">
              <a:solidFill>
                <a:prstClr val="white"/>
              </a:solidFill>
            </a:endParaRPr>
          </a:p>
        </p:txBody>
      </p:sp>
      <p:sp>
        <p:nvSpPr>
          <p:cNvPr id="75" name="矩形 74"/>
          <p:cNvSpPr/>
          <p:nvPr/>
        </p:nvSpPr>
        <p:spPr>
          <a:xfrm>
            <a:off x="7070470" y="1962527"/>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功率重构</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76" name="矩形 75"/>
          <p:cNvSpPr/>
          <p:nvPr/>
        </p:nvSpPr>
        <p:spPr>
          <a:xfrm>
            <a:off x="2593141" y="2594878"/>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反应性系数</a:t>
            </a:r>
            <a:endParaRPr lang="zh-CN" altLang="en-US">
              <a:solidFill>
                <a:prstClr val="white"/>
              </a:solidFill>
            </a:endParaRPr>
          </a:p>
        </p:txBody>
      </p:sp>
      <p:sp>
        <p:nvSpPr>
          <p:cNvPr id="77" name="矩形 76"/>
          <p:cNvSpPr/>
          <p:nvPr/>
        </p:nvSpPr>
        <p:spPr>
          <a:xfrm>
            <a:off x="4084222" y="2594878"/>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动态参数</a:t>
            </a:r>
            <a:endParaRPr lang="zh-CN" altLang="en-US">
              <a:solidFill>
                <a:prstClr val="white"/>
              </a:solidFill>
            </a:endParaRPr>
          </a:p>
        </p:txBody>
      </p:sp>
      <p:sp>
        <p:nvSpPr>
          <p:cNvPr id="78" name="矩形 77"/>
          <p:cNvSpPr/>
          <p:nvPr/>
        </p:nvSpPr>
        <p:spPr>
          <a:xfrm>
            <a:off x="5580112" y="2594878"/>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安全分析</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79" name="矩形 78"/>
          <p:cNvSpPr/>
          <p:nvPr/>
        </p:nvSpPr>
        <p:spPr>
          <a:xfrm>
            <a:off x="7070470" y="2594878"/>
            <a:ext cx="1344488" cy="512595"/>
          </a:xfrm>
          <a:prstGeom prst="rect">
            <a:avLst/>
          </a:prstGeom>
          <a:solidFill>
            <a:srgbClr val="EB5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a:solidFill>
                  <a:prstClr val="white"/>
                </a:solidFill>
                <a:latin typeface="微软雅黑" panose="020B0503020204020204" pitchFamily="34" charset="-122"/>
                <a:ea typeface="微软雅黑" panose="020B0503020204020204" pitchFamily="34" charset="-122"/>
                <a:cs typeface="华文黑体" pitchFamily="2" charset="-122"/>
              </a:rPr>
              <a:t>换料优化</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80" name="矩形 79"/>
          <p:cNvSpPr/>
          <p:nvPr/>
        </p:nvSpPr>
        <p:spPr>
          <a:xfrm>
            <a:off x="4084222" y="3282512"/>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微软雅黑" panose="020B0503020204020204" pitchFamily="34" charset="-122"/>
                <a:ea typeface="微软雅黑" panose="020B0503020204020204" pitchFamily="34" charset="-122"/>
                <a:cs typeface="华文黑体" pitchFamily="2" charset="-122"/>
              </a:rPr>
              <a:t>IFBA</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81" name="矩形 80"/>
          <p:cNvSpPr/>
          <p:nvPr/>
        </p:nvSpPr>
        <p:spPr>
          <a:xfrm>
            <a:off x="5579389" y="3282512"/>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prstClr val="white"/>
                </a:solidFill>
                <a:latin typeface="微软雅黑" panose="020B0503020204020204" pitchFamily="34" charset="-122"/>
                <a:ea typeface="微软雅黑" panose="020B0503020204020204" pitchFamily="34" charset="-122"/>
              </a:rPr>
              <a:t>WABA</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2" name="矩形 81"/>
          <p:cNvSpPr/>
          <p:nvPr/>
        </p:nvSpPr>
        <p:spPr>
          <a:xfrm>
            <a:off x="7070470" y="3282512"/>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环形芯块</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3" name="矩形 82"/>
          <p:cNvSpPr/>
          <p:nvPr/>
        </p:nvSpPr>
        <p:spPr>
          <a:xfrm>
            <a:off x="2593141" y="3910548"/>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defTabSz="1330325">
              <a:lnSpc>
                <a:spcPct val="200000"/>
              </a:lnSpc>
              <a:defRPr/>
            </a:pP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钨控制棒</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4" name="矩形 83"/>
          <p:cNvSpPr/>
          <p:nvPr/>
        </p:nvSpPr>
        <p:spPr>
          <a:xfrm>
            <a:off x="4084222" y="3910548"/>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特殊核素</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5" name="矩形 84"/>
          <p:cNvSpPr/>
          <p:nvPr/>
        </p:nvSpPr>
        <p:spPr>
          <a:xfrm>
            <a:off x="5579389" y="3910548"/>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历史效应</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6" name="矩形 85"/>
          <p:cNvSpPr/>
          <p:nvPr/>
        </p:nvSpPr>
        <p:spPr>
          <a:xfrm>
            <a:off x="7070470" y="3910548"/>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尖端效应</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7" name="矩形 86"/>
          <p:cNvSpPr/>
          <p:nvPr/>
        </p:nvSpPr>
        <p:spPr>
          <a:xfrm>
            <a:off x="2593141" y="4539094"/>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prstClr val="white"/>
                </a:solidFill>
                <a:latin typeface="微软雅黑" panose="020B0503020204020204" pitchFamily="34" charset="-122"/>
                <a:ea typeface="微软雅黑" panose="020B0503020204020204" pitchFamily="34" charset="-122"/>
              </a:rPr>
              <a:t>MSHIM</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8" name="矩形 87"/>
          <p:cNvSpPr/>
          <p:nvPr/>
        </p:nvSpPr>
        <p:spPr>
          <a:xfrm>
            <a:off x="4084222" y="4539094"/>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prstClr val="white"/>
                </a:solidFill>
                <a:latin typeface="微软雅黑" panose="020B0503020204020204" pitchFamily="34" charset="-122"/>
                <a:ea typeface="微软雅黑" panose="020B0503020204020204" pitchFamily="34" charset="-122"/>
              </a:rPr>
              <a:t>AO</a:t>
            </a:r>
            <a:r>
              <a:rPr lang="zh-CN" altLang="en-US" b="1" dirty="0" smtClean="0">
                <a:solidFill>
                  <a:prstClr val="white"/>
                </a:solidFill>
                <a:latin typeface="微软雅黑" panose="020B0503020204020204" pitchFamily="34" charset="-122"/>
                <a:ea typeface="微软雅黑" panose="020B0503020204020204" pitchFamily="34" charset="-122"/>
              </a:rPr>
              <a:t>搜索</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89" name="矩形 88"/>
          <p:cNvSpPr/>
          <p:nvPr/>
        </p:nvSpPr>
        <p:spPr>
          <a:xfrm>
            <a:off x="5579389" y="4539094"/>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rPr>
              <a:t>探测器处理</a:t>
            </a:r>
          </a:p>
        </p:txBody>
      </p:sp>
      <p:sp>
        <p:nvSpPr>
          <p:cNvPr id="90" name="矩形 89"/>
          <p:cNvSpPr/>
          <p:nvPr/>
        </p:nvSpPr>
        <p:spPr>
          <a:xfrm>
            <a:off x="7070470" y="4539094"/>
            <a:ext cx="1344488" cy="512595"/>
          </a:xfrm>
          <a:prstGeom prst="rect">
            <a:avLst/>
          </a:prstGeom>
          <a:solidFill>
            <a:srgbClr val="93C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负荷跟踪</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91" name="矩形 90"/>
          <p:cNvSpPr/>
          <p:nvPr/>
        </p:nvSpPr>
        <p:spPr>
          <a:xfrm>
            <a:off x="4084222" y="5316542"/>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简化输入</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92" name="矩形 91"/>
          <p:cNvSpPr/>
          <p:nvPr/>
        </p:nvSpPr>
        <p:spPr>
          <a:xfrm>
            <a:off x="5569994" y="5316542"/>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格式输出</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93" name="矩形 92"/>
          <p:cNvSpPr/>
          <p:nvPr/>
        </p:nvSpPr>
        <p:spPr>
          <a:xfrm>
            <a:off x="7055766" y="5316542"/>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数据管理</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94" name="矩形 93"/>
          <p:cNvSpPr/>
          <p:nvPr/>
        </p:nvSpPr>
        <p:spPr>
          <a:xfrm>
            <a:off x="2593141" y="5949973"/>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平台支持</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95" name="矩形 94"/>
          <p:cNvSpPr/>
          <p:nvPr/>
        </p:nvSpPr>
        <p:spPr>
          <a:xfrm>
            <a:off x="4084222" y="5949973"/>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文档完备</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96" name="矩形 95"/>
          <p:cNvSpPr/>
          <p:nvPr/>
        </p:nvSpPr>
        <p:spPr>
          <a:xfrm>
            <a:off x="5569994" y="5949973"/>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过程控制</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
        <p:nvSpPr>
          <p:cNvPr id="97" name="矩形 96"/>
          <p:cNvSpPr/>
          <p:nvPr/>
        </p:nvSpPr>
        <p:spPr>
          <a:xfrm>
            <a:off x="7055766" y="5949973"/>
            <a:ext cx="1344488" cy="512595"/>
          </a:xfrm>
          <a:prstGeom prst="rect">
            <a:avLst/>
          </a:prstGeom>
          <a:solidFill>
            <a:srgbClr val="229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0325">
              <a:defRPr/>
            </a:pPr>
            <a:r>
              <a:rPr lang="zh-CN" altLang="en-US" b="1" dirty="0" smtClean="0">
                <a:solidFill>
                  <a:prstClr val="white"/>
                </a:solidFill>
                <a:latin typeface="微软雅黑" panose="020B0503020204020204" pitchFamily="34" charset="-122"/>
                <a:ea typeface="微软雅黑" panose="020B0503020204020204" pitchFamily="34" charset="-122"/>
                <a:cs typeface="华文黑体" pitchFamily="2" charset="-122"/>
              </a:rPr>
              <a:t>需求管理</a:t>
            </a:r>
            <a:endParaRPr lang="zh-CN" altLang="en-US" b="1" dirty="0">
              <a:solidFill>
                <a:prstClr val="white"/>
              </a:solidFill>
              <a:latin typeface="微软雅黑" panose="020B0503020204020204" pitchFamily="34" charset="-122"/>
              <a:ea typeface="微软雅黑" panose="020B0503020204020204" pitchFamily="34" charset="-122"/>
              <a:cs typeface="华文黑体" pitchFamily="2" charset="-122"/>
            </a:endParaRPr>
          </a:p>
        </p:txBody>
      </p:sp>
    </p:spTree>
    <p:extLst>
      <p:ext uri="{BB962C8B-B14F-4D97-AF65-F5344CB8AC3E}">
        <p14:creationId xmlns:p14="http://schemas.microsoft.com/office/powerpoint/2010/main" val="2519009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1" y="242808"/>
            <a:ext cx="5268629" cy="523220"/>
          </a:xfrm>
          <a:prstGeom prst="rect">
            <a:avLst/>
          </a:prstGeom>
          <a:noFill/>
        </p:spPr>
        <p:txBody>
          <a:bodyPr wrap="square" rtlCol="0">
            <a:spAutoFit/>
          </a:bodyPr>
          <a:lstStyle/>
          <a:p>
            <a:r>
              <a:rPr lang="zh-CN" altLang="en-US" sz="2800" b="1" dirty="0">
                <a:solidFill>
                  <a:srgbClr val="0A2D88"/>
                </a:solidFill>
                <a:latin typeface="微软雅黑" pitchFamily="34" charset="-122"/>
                <a:ea typeface="微软雅黑" pitchFamily="34" charset="-122"/>
              </a:rPr>
              <a:t>国家电力投资集团公司</a:t>
            </a:r>
          </a:p>
        </p:txBody>
      </p:sp>
      <p:sp>
        <p:nvSpPr>
          <p:cNvPr id="4" name="TextBox 3"/>
          <p:cNvSpPr txBox="1"/>
          <p:nvPr/>
        </p:nvSpPr>
        <p:spPr>
          <a:xfrm>
            <a:off x="467544" y="1340768"/>
            <a:ext cx="4746165" cy="1384995"/>
          </a:xfrm>
          <a:prstGeom prst="rect">
            <a:avLst/>
          </a:prstGeom>
          <a:noFill/>
        </p:spPr>
        <p:txBody>
          <a:bodyPr wrap="square" rtlCol="0">
            <a:spAutoFit/>
          </a:bodyPr>
          <a:lstStyle/>
          <a:p>
            <a:pPr>
              <a:lnSpc>
                <a:spcPct val="150000"/>
              </a:lnSpc>
            </a:pPr>
            <a:r>
              <a:rPr lang="zh-CN" altLang="en-US" sz="1400" dirty="0" smtClean="0">
                <a:solidFill>
                  <a:prstClr val="black">
                    <a:lumMod val="75000"/>
                    <a:lumOff val="25000"/>
                  </a:prstClr>
                </a:solidFill>
                <a:latin typeface="微软雅黑" pitchFamily="34" charset="-122"/>
                <a:ea typeface="微软雅黑" pitchFamily="34" charset="-122"/>
              </a:rPr>
              <a:t>国家电力投资集团公司（简称国家电投）是经党中央、国务院批准，由</a:t>
            </a:r>
            <a:r>
              <a:rPr lang="zh-CN" altLang="en-US" sz="1400" b="1" dirty="0">
                <a:solidFill>
                  <a:prstClr val="black">
                    <a:lumMod val="75000"/>
                    <a:lumOff val="25000"/>
                  </a:prstClr>
                </a:solidFill>
                <a:latin typeface="微软雅黑" pitchFamily="34" charset="-122"/>
                <a:ea typeface="微软雅黑" pitchFamily="34" charset="-122"/>
              </a:rPr>
              <a:t>中国</a:t>
            </a:r>
            <a:r>
              <a:rPr lang="zh-CN" altLang="en-US" sz="1400" b="1" dirty="0" smtClean="0">
                <a:solidFill>
                  <a:prstClr val="black">
                    <a:lumMod val="75000"/>
                    <a:lumOff val="25000"/>
                  </a:prstClr>
                </a:solidFill>
                <a:latin typeface="微软雅黑" pitchFamily="34" charset="-122"/>
                <a:ea typeface="微软雅黑" pitchFamily="34" charset="-122"/>
              </a:rPr>
              <a:t>电力</a:t>
            </a:r>
            <a:r>
              <a:rPr lang="zh-CN" altLang="en-US" sz="1400" b="1" dirty="0">
                <a:solidFill>
                  <a:prstClr val="black">
                    <a:lumMod val="75000"/>
                    <a:lumOff val="25000"/>
                  </a:prstClr>
                </a:solidFill>
                <a:latin typeface="微软雅黑" pitchFamily="34" charset="-122"/>
                <a:ea typeface="微软雅黑" pitchFamily="34" charset="-122"/>
              </a:rPr>
              <a:t>投资集团公司</a:t>
            </a:r>
            <a:r>
              <a:rPr lang="zh-CN" altLang="en-US" sz="1400" dirty="0" smtClean="0">
                <a:solidFill>
                  <a:prstClr val="black">
                    <a:lumMod val="75000"/>
                    <a:lumOff val="25000"/>
                  </a:prstClr>
                </a:solidFill>
                <a:latin typeface="微软雅黑" pitchFamily="34" charset="-122"/>
                <a:ea typeface="微软雅黑" pitchFamily="34" charset="-122"/>
              </a:rPr>
              <a:t>与</a:t>
            </a:r>
            <a:r>
              <a:rPr lang="zh-CN" altLang="en-US" sz="1400" b="1" dirty="0" smtClean="0">
                <a:solidFill>
                  <a:prstClr val="black">
                    <a:lumMod val="75000"/>
                    <a:lumOff val="25000"/>
                  </a:prstClr>
                </a:solidFill>
                <a:latin typeface="微软雅黑" pitchFamily="34" charset="-122"/>
                <a:ea typeface="微软雅黑" pitchFamily="34" charset="-122"/>
              </a:rPr>
              <a:t>国家核电技术公司</a:t>
            </a:r>
            <a:r>
              <a:rPr lang="zh-CN" altLang="en-US" sz="1400" dirty="0" smtClean="0">
                <a:solidFill>
                  <a:prstClr val="black">
                    <a:lumMod val="75000"/>
                    <a:lumOff val="25000"/>
                  </a:prstClr>
                </a:solidFill>
                <a:latin typeface="微软雅黑" pitchFamily="34" charset="-122"/>
                <a:ea typeface="微软雅黑" pitchFamily="34" charset="-122"/>
              </a:rPr>
              <a:t>合并重新组建的大型国有企业，注册资本金</a:t>
            </a:r>
            <a:r>
              <a:rPr lang="en-US" altLang="zh-CN" sz="1400" dirty="0" smtClean="0">
                <a:solidFill>
                  <a:prstClr val="black">
                    <a:lumMod val="75000"/>
                    <a:lumOff val="25000"/>
                  </a:prstClr>
                </a:solidFill>
                <a:latin typeface="微软雅黑" pitchFamily="34" charset="-122"/>
                <a:ea typeface="微软雅黑" pitchFamily="34" charset="-122"/>
              </a:rPr>
              <a:t>450</a:t>
            </a:r>
            <a:r>
              <a:rPr lang="zh-CN" altLang="en-US" sz="1400" dirty="0" smtClean="0">
                <a:solidFill>
                  <a:prstClr val="black">
                    <a:lumMod val="75000"/>
                    <a:lumOff val="25000"/>
                  </a:prstClr>
                </a:solidFill>
                <a:latin typeface="微软雅黑" pitchFamily="34" charset="-122"/>
                <a:ea typeface="微软雅黑" pitchFamily="34" charset="-122"/>
              </a:rPr>
              <a:t>亿元，资产总额</a:t>
            </a:r>
            <a:r>
              <a:rPr lang="en-US" altLang="zh-CN" sz="1400" dirty="0" smtClean="0">
                <a:solidFill>
                  <a:prstClr val="black">
                    <a:lumMod val="75000"/>
                    <a:lumOff val="25000"/>
                  </a:prstClr>
                </a:solidFill>
                <a:latin typeface="微软雅黑" pitchFamily="34" charset="-122"/>
                <a:ea typeface="微软雅黑" pitchFamily="34" charset="-122"/>
              </a:rPr>
              <a:t>7223</a:t>
            </a:r>
            <a:r>
              <a:rPr lang="zh-CN" altLang="en-US" sz="1400" dirty="0" smtClean="0">
                <a:solidFill>
                  <a:prstClr val="black">
                    <a:lumMod val="75000"/>
                    <a:lumOff val="25000"/>
                  </a:prstClr>
                </a:solidFill>
                <a:latin typeface="微软雅黑" pitchFamily="34" charset="-122"/>
                <a:ea typeface="微软雅黑" pitchFamily="34" charset="-122"/>
              </a:rPr>
              <a:t>亿元。</a:t>
            </a:r>
            <a:endParaRPr lang="zh-CN" altLang="en-US" sz="1400" dirty="0">
              <a:solidFill>
                <a:prstClr val="black">
                  <a:lumMod val="75000"/>
                  <a:lumOff val="25000"/>
                </a:prstClr>
              </a:solidFill>
              <a:latin typeface="微软雅黑" pitchFamily="34" charset="-122"/>
              <a:ea typeface="微软雅黑" pitchFamily="34" charset="-122"/>
            </a:endParaRPr>
          </a:p>
        </p:txBody>
      </p:sp>
      <p:sp>
        <p:nvSpPr>
          <p:cNvPr id="6" name="矩形 5"/>
          <p:cNvSpPr/>
          <p:nvPr/>
        </p:nvSpPr>
        <p:spPr>
          <a:xfrm>
            <a:off x="4283968" y="3596002"/>
            <a:ext cx="4824958" cy="2169825"/>
          </a:xfrm>
          <a:prstGeom prst="rect">
            <a:avLst/>
          </a:prstGeom>
          <a:noFill/>
        </p:spPr>
        <p:txBody>
          <a:bodyPr wrap="square" rtlCol="0">
            <a:spAutoFit/>
          </a:bodyPr>
          <a:lstStyle/>
          <a:p>
            <a:pPr>
              <a:lnSpc>
                <a:spcPct val="150000"/>
              </a:lnSpc>
            </a:pPr>
            <a:r>
              <a:rPr lang="zh-CN" altLang="en-US" sz="2000" b="1" dirty="0">
                <a:solidFill>
                  <a:srgbClr val="0A2D88"/>
                </a:solidFill>
                <a:latin typeface="微软雅黑" pitchFamily="34" charset="-122"/>
                <a:ea typeface="微软雅黑" pitchFamily="34" charset="-122"/>
              </a:rPr>
              <a:t>国家电</a:t>
            </a:r>
            <a:r>
              <a:rPr lang="zh-CN" altLang="en-US" sz="2000" b="1" dirty="0" smtClean="0">
                <a:solidFill>
                  <a:srgbClr val="0A2D88"/>
                </a:solidFill>
                <a:latin typeface="微软雅黑" pitchFamily="34" charset="-122"/>
                <a:ea typeface="微软雅黑" pitchFamily="34" charset="-122"/>
              </a:rPr>
              <a:t>投 </a:t>
            </a:r>
            <a:r>
              <a:rPr lang="zh-CN" altLang="en-US" sz="1400" dirty="0" smtClean="0">
                <a:solidFill>
                  <a:prstClr val="black">
                    <a:lumMod val="75000"/>
                    <a:lumOff val="25000"/>
                  </a:prstClr>
                </a:solidFill>
                <a:latin typeface="微软雅黑" pitchFamily="34" charset="-122"/>
                <a:ea typeface="微软雅黑" pitchFamily="34" charset="-122"/>
              </a:rPr>
              <a:t>是</a:t>
            </a:r>
            <a:r>
              <a:rPr lang="zh-CN" altLang="en-US" sz="1400" dirty="0">
                <a:solidFill>
                  <a:prstClr val="black">
                    <a:lumMod val="75000"/>
                    <a:lumOff val="25000"/>
                  </a:prstClr>
                </a:solidFill>
                <a:latin typeface="微软雅黑" pitchFamily="34" charset="-122"/>
                <a:ea typeface="微软雅黑" pitchFamily="34" charset="-122"/>
              </a:rPr>
              <a:t>全国唯一同时拥有水电、火电、核电、新能源</a:t>
            </a:r>
            <a:r>
              <a:rPr lang="zh-CN" altLang="en-US" sz="1400" dirty="0" smtClean="0">
                <a:solidFill>
                  <a:prstClr val="black">
                    <a:lumMod val="75000"/>
                    <a:lumOff val="25000"/>
                  </a:prstClr>
                </a:solidFill>
                <a:latin typeface="微软雅黑" pitchFamily="34" charset="-122"/>
                <a:ea typeface="微软雅黑" pitchFamily="34" charset="-122"/>
              </a:rPr>
              <a:t>资产</a:t>
            </a:r>
            <a:r>
              <a:rPr lang="zh-CN" altLang="en-US" sz="1400" dirty="0">
                <a:solidFill>
                  <a:prstClr val="black">
                    <a:lumMod val="75000"/>
                    <a:lumOff val="25000"/>
                  </a:prstClr>
                </a:solidFill>
                <a:latin typeface="微软雅黑" pitchFamily="34" charset="-122"/>
                <a:ea typeface="微软雅黑" pitchFamily="34" charset="-122"/>
              </a:rPr>
              <a:t>的综合能源企业集团，业务涵盖电力</a:t>
            </a:r>
            <a:r>
              <a:rPr lang="zh-CN" altLang="en-US" sz="1400" dirty="0" smtClean="0">
                <a:solidFill>
                  <a:prstClr val="black">
                    <a:lumMod val="75000"/>
                    <a:lumOff val="25000"/>
                  </a:prstClr>
                </a:solidFill>
                <a:latin typeface="微软雅黑" pitchFamily="34" charset="-122"/>
                <a:ea typeface="微软雅黑" pitchFamily="34" charset="-122"/>
              </a:rPr>
              <a:t>、煤炭</a:t>
            </a:r>
            <a:r>
              <a:rPr lang="zh-CN" altLang="en-US" sz="1400" dirty="0">
                <a:solidFill>
                  <a:prstClr val="black">
                    <a:lumMod val="75000"/>
                    <a:lumOff val="25000"/>
                  </a:prstClr>
                </a:solidFill>
                <a:latin typeface="微软雅黑" pitchFamily="34" charset="-122"/>
                <a:ea typeface="微软雅黑" pitchFamily="34" charset="-122"/>
              </a:rPr>
              <a:t>、铝业、物流</a:t>
            </a:r>
            <a:r>
              <a:rPr lang="zh-CN" altLang="en-US" sz="1400" dirty="0" smtClean="0">
                <a:solidFill>
                  <a:prstClr val="black">
                    <a:lumMod val="75000"/>
                    <a:lumOff val="25000"/>
                  </a:prstClr>
                </a:solidFill>
                <a:latin typeface="微软雅黑" pitchFamily="34" charset="-122"/>
                <a:ea typeface="微软雅黑" pitchFamily="34" charset="-122"/>
              </a:rPr>
              <a:t>、金融</a:t>
            </a:r>
            <a:r>
              <a:rPr lang="zh-CN" altLang="en-US" sz="1400" dirty="0">
                <a:solidFill>
                  <a:prstClr val="black">
                    <a:lumMod val="75000"/>
                    <a:lumOff val="25000"/>
                  </a:prstClr>
                </a:solidFill>
                <a:latin typeface="微软雅黑" pitchFamily="34" charset="-122"/>
                <a:ea typeface="微软雅黑" pitchFamily="34" charset="-122"/>
              </a:rPr>
              <a:t>、环保、高新产业等领域，装机规模</a:t>
            </a:r>
            <a:r>
              <a:rPr lang="en-US" altLang="zh-CN" sz="1400" dirty="0">
                <a:solidFill>
                  <a:prstClr val="black">
                    <a:lumMod val="75000"/>
                    <a:lumOff val="25000"/>
                  </a:prstClr>
                </a:solidFill>
                <a:latin typeface="微软雅黑" pitchFamily="34" charset="-122"/>
                <a:ea typeface="微软雅黑" pitchFamily="34" charset="-122"/>
              </a:rPr>
              <a:t>10044</a:t>
            </a:r>
            <a:r>
              <a:rPr lang="zh-CN" altLang="en-US" sz="1400" dirty="0">
                <a:solidFill>
                  <a:prstClr val="black">
                    <a:lumMod val="75000"/>
                    <a:lumOff val="25000"/>
                  </a:prstClr>
                </a:solidFill>
                <a:latin typeface="微软雅黑" pitchFamily="34" charset="-122"/>
                <a:ea typeface="微软雅黑" pitchFamily="34" charset="-122"/>
              </a:rPr>
              <a:t>万千瓦，</a:t>
            </a:r>
            <a:r>
              <a:rPr lang="zh-CN" altLang="en-US" sz="1400" dirty="0" smtClean="0">
                <a:solidFill>
                  <a:prstClr val="black">
                    <a:lumMod val="75000"/>
                    <a:lumOff val="25000"/>
                  </a:prstClr>
                </a:solidFill>
                <a:latin typeface="微软雅黑" pitchFamily="34" charset="-122"/>
                <a:ea typeface="微软雅黑" pitchFamily="34" charset="-122"/>
              </a:rPr>
              <a:t>清洁</a:t>
            </a:r>
            <a:r>
              <a:rPr lang="zh-CN" altLang="en-US" sz="1400" dirty="0">
                <a:solidFill>
                  <a:prstClr val="black">
                    <a:lumMod val="75000"/>
                    <a:lumOff val="25000"/>
                  </a:prstClr>
                </a:solidFill>
                <a:latin typeface="微软雅黑" pitchFamily="34" charset="-122"/>
                <a:ea typeface="微软雅黑" pitchFamily="34" charset="-122"/>
              </a:rPr>
              <a:t>能源比重</a:t>
            </a:r>
            <a:r>
              <a:rPr lang="zh-CN" altLang="en-US" sz="1400" dirty="0" smtClean="0">
                <a:solidFill>
                  <a:prstClr val="black">
                    <a:lumMod val="75000"/>
                    <a:lumOff val="25000"/>
                  </a:prstClr>
                </a:solidFill>
                <a:latin typeface="微软雅黑" pitchFamily="34" charset="-122"/>
                <a:ea typeface="微软雅黑" pitchFamily="34" charset="-122"/>
              </a:rPr>
              <a:t>占</a:t>
            </a:r>
            <a:r>
              <a:rPr lang="en-US" altLang="zh-CN" sz="1400" dirty="0" smtClean="0">
                <a:solidFill>
                  <a:prstClr val="black">
                    <a:lumMod val="75000"/>
                    <a:lumOff val="25000"/>
                  </a:prstClr>
                </a:solidFill>
                <a:latin typeface="微软雅黑" pitchFamily="34" charset="-122"/>
                <a:ea typeface="微软雅黑" pitchFamily="34" charset="-122"/>
              </a:rPr>
              <a:t>39.59</a:t>
            </a:r>
            <a:r>
              <a:rPr lang="en-US" altLang="zh-CN" sz="1400" dirty="0">
                <a:solidFill>
                  <a:prstClr val="black">
                    <a:lumMod val="75000"/>
                    <a:lumOff val="25000"/>
                  </a:prstClr>
                </a:solidFill>
                <a:latin typeface="微软雅黑" pitchFamily="34" charset="-122"/>
                <a:ea typeface="微软雅黑" pitchFamily="34" charset="-122"/>
              </a:rPr>
              <a:t>%</a:t>
            </a:r>
            <a:r>
              <a:rPr lang="zh-CN" altLang="en-US" sz="1400" dirty="0">
                <a:solidFill>
                  <a:prstClr val="black">
                    <a:lumMod val="75000"/>
                    <a:lumOff val="25000"/>
                  </a:prstClr>
                </a:solidFill>
                <a:latin typeface="微软雅黑" pitchFamily="34" charset="-122"/>
                <a:ea typeface="微软雅黑" pitchFamily="34" charset="-122"/>
              </a:rPr>
              <a:t>，煤炭产能</a:t>
            </a:r>
            <a:r>
              <a:rPr lang="en-US" altLang="zh-CN" sz="1400" dirty="0">
                <a:solidFill>
                  <a:prstClr val="black">
                    <a:lumMod val="75000"/>
                    <a:lumOff val="25000"/>
                  </a:prstClr>
                </a:solidFill>
                <a:latin typeface="微软雅黑" pitchFamily="34" charset="-122"/>
                <a:ea typeface="微软雅黑" pitchFamily="34" charset="-122"/>
              </a:rPr>
              <a:t>8040</a:t>
            </a:r>
            <a:r>
              <a:rPr lang="zh-CN" altLang="en-US" sz="1400" dirty="0">
                <a:solidFill>
                  <a:prstClr val="black">
                    <a:lumMod val="75000"/>
                    <a:lumOff val="25000"/>
                  </a:prstClr>
                </a:solidFill>
                <a:latin typeface="微软雅黑" pitchFamily="34" charset="-122"/>
                <a:ea typeface="微软雅黑" pitchFamily="34" charset="-122"/>
              </a:rPr>
              <a:t>万吨，电解铝产</a:t>
            </a:r>
            <a:r>
              <a:rPr lang="zh-CN" altLang="en-US" sz="1400" dirty="0" smtClean="0">
                <a:solidFill>
                  <a:prstClr val="black">
                    <a:lumMod val="75000"/>
                    <a:lumOff val="25000"/>
                  </a:prstClr>
                </a:solidFill>
                <a:latin typeface="微软雅黑" pitchFamily="34" charset="-122"/>
                <a:ea typeface="微软雅黑" pitchFamily="34" charset="-122"/>
              </a:rPr>
              <a:t>能</a:t>
            </a:r>
            <a:r>
              <a:rPr lang="en-US" altLang="zh-CN" sz="1400" dirty="0" smtClean="0">
                <a:solidFill>
                  <a:prstClr val="black">
                    <a:lumMod val="75000"/>
                    <a:lumOff val="25000"/>
                  </a:prstClr>
                </a:solidFill>
                <a:latin typeface="微软雅黑" pitchFamily="34" charset="-122"/>
                <a:ea typeface="微软雅黑" pitchFamily="34" charset="-122"/>
              </a:rPr>
              <a:t>272</a:t>
            </a:r>
            <a:r>
              <a:rPr lang="zh-CN" altLang="en-US" sz="1400" dirty="0">
                <a:solidFill>
                  <a:prstClr val="black">
                    <a:lumMod val="75000"/>
                    <a:lumOff val="25000"/>
                  </a:prstClr>
                </a:solidFill>
                <a:latin typeface="微软雅黑" pitchFamily="34" charset="-122"/>
                <a:ea typeface="微软雅黑" pitchFamily="34" charset="-122"/>
              </a:rPr>
              <a:t>万吨，铁路运营里程</a:t>
            </a:r>
            <a:r>
              <a:rPr lang="en-US" altLang="zh-CN" sz="1400" dirty="0">
                <a:solidFill>
                  <a:prstClr val="black">
                    <a:lumMod val="75000"/>
                    <a:lumOff val="25000"/>
                  </a:prstClr>
                </a:solidFill>
                <a:latin typeface="微软雅黑" pitchFamily="34" charset="-122"/>
                <a:ea typeface="微软雅黑" pitchFamily="34" charset="-122"/>
              </a:rPr>
              <a:t>505</a:t>
            </a:r>
            <a:r>
              <a:rPr lang="zh-CN" altLang="en-US" sz="1400" dirty="0">
                <a:solidFill>
                  <a:prstClr val="black">
                    <a:lumMod val="75000"/>
                    <a:lumOff val="25000"/>
                  </a:prstClr>
                </a:solidFill>
                <a:latin typeface="微软雅黑" pitchFamily="34" charset="-122"/>
                <a:ea typeface="微软雅黑" pitchFamily="34" charset="-122"/>
              </a:rPr>
              <a:t>公里，境外项目分布在缅甸</a:t>
            </a:r>
            <a:r>
              <a:rPr lang="zh-CN" altLang="en-US" sz="1400" dirty="0" smtClean="0">
                <a:solidFill>
                  <a:prstClr val="black">
                    <a:lumMod val="75000"/>
                    <a:lumOff val="25000"/>
                  </a:prstClr>
                </a:solidFill>
                <a:latin typeface="微软雅黑" pitchFamily="34" charset="-122"/>
                <a:ea typeface="微软雅黑" pitchFamily="34" charset="-122"/>
              </a:rPr>
              <a:t>、马耳他</a:t>
            </a:r>
            <a:r>
              <a:rPr lang="zh-CN" altLang="en-US" sz="1400" dirty="0">
                <a:solidFill>
                  <a:prstClr val="black">
                    <a:lumMod val="75000"/>
                    <a:lumOff val="25000"/>
                  </a:prstClr>
                </a:solidFill>
                <a:latin typeface="微软雅黑" pitchFamily="34" charset="-122"/>
                <a:ea typeface="微软雅黑" pitchFamily="34" charset="-122"/>
              </a:rPr>
              <a:t>、土耳其、日本、巴基斯坦等</a:t>
            </a:r>
            <a:r>
              <a:rPr lang="en-US" altLang="zh-CN" sz="1400" dirty="0">
                <a:solidFill>
                  <a:prstClr val="black">
                    <a:lumMod val="75000"/>
                    <a:lumOff val="25000"/>
                  </a:prstClr>
                </a:solidFill>
                <a:latin typeface="微软雅黑" pitchFamily="34" charset="-122"/>
                <a:ea typeface="微软雅黑" pitchFamily="34" charset="-122"/>
              </a:rPr>
              <a:t>35</a:t>
            </a:r>
            <a:r>
              <a:rPr lang="zh-CN" altLang="en-US" sz="1400" dirty="0">
                <a:solidFill>
                  <a:prstClr val="black">
                    <a:lumMod val="75000"/>
                    <a:lumOff val="25000"/>
                  </a:prstClr>
                </a:solidFill>
                <a:latin typeface="微软雅黑" pitchFamily="34" charset="-122"/>
                <a:ea typeface="微软雅黑" pitchFamily="34" charset="-122"/>
              </a:rPr>
              <a:t>个国家和地区。</a:t>
            </a:r>
          </a:p>
        </p:txBody>
      </p:sp>
      <p:pic>
        <p:nvPicPr>
          <p:cNvPr id="7" name="Picture 7" descr="W0201509064741256171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52" y="3207990"/>
            <a:ext cx="35814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山核现场（汪映荣）.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66908"/>
            <a:ext cx="1475656" cy="612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read_image副本.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6167964"/>
            <a:ext cx="1535887"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read_image水电.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1543" y="6167964"/>
            <a:ext cx="1525865" cy="61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9" descr="黄河公司龙羊峡水光互补项目.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7865" y="6165304"/>
            <a:ext cx="1498471" cy="61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img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7408" y="6165331"/>
            <a:ext cx="1560457" cy="61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meita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6337" y="6165304"/>
            <a:ext cx="1547664" cy="612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5207372" y="1885641"/>
            <a:ext cx="3966046" cy="1399343"/>
            <a:chOff x="5286474" y="1453593"/>
            <a:chExt cx="3966046" cy="1399343"/>
          </a:xfrm>
        </p:grpSpPr>
        <p:pic>
          <p:nvPicPr>
            <p:cNvPr id="15" name="Picture 9" descr="https://img03.sogoucdn.com/net/a/04/link?&amp;url=http%3A%2F%2Fpic.qiantucdn.com%2F58pic%2F13%2F55%2F58%2F53G58PICWzw_1024.jpg&amp;appid=100100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9454" y="1659934"/>
              <a:ext cx="1270315" cy="571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YUHUI\Desktop\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474" y="2424311"/>
              <a:ext cx="1314450" cy="42862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7433062" y="1453593"/>
              <a:ext cx="1819458" cy="1399343"/>
              <a:chOff x="8488950" y="736728"/>
              <a:chExt cx="2996046" cy="2304256"/>
            </a:xfrm>
          </p:grpSpPr>
          <p:pic>
            <p:nvPicPr>
              <p:cNvPr id="20" name="图片 19"/>
              <p:cNvPicPr>
                <a:picLocks noChangeAspect="1"/>
              </p:cNvPicPr>
              <p:nvPr/>
            </p:nvPicPr>
            <p:blipFill>
              <a:blip r:embed="rId12" cstate="print"/>
              <a:stretch>
                <a:fillRect/>
              </a:stretch>
            </p:blipFill>
            <p:spPr>
              <a:xfrm>
                <a:off x="8488950" y="855572"/>
                <a:ext cx="2996046" cy="1997364"/>
              </a:xfrm>
              <a:prstGeom prst="rect">
                <a:avLst/>
              </a:prstGeom>
            </p:spPr>
          </p:pic>
          <p:sp>
            <p:nvSpPr>
              <p:cNvPr id="21" name="椭圆 20"/>
              <p:cNvSpPr/>
              <p:nvPr/>
            </p:nvSpPr>
            <p:spPr bwMode="auto">
              <a:xfrm>
                <a:off x="8834845" y="736728"/>
                <a:ext cx="2304256" cy="2304256"/>
              </a:xfrm>
              <a:prstGeom prst="ellipse">
                <a:avLst/>
              </a:prstGeom>
              <a:noFill/>
              <a:ln w="9525" cap="flat" cmpd="sng" algn="ctr">
                <a:solidFill>
                  <a:srgbClr val="EB5E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itchFamily="34" charset="0"/>
                  <a:buNone/>
                  <a:defRPr/>
                </a:pPr>
                <a:endParaRPr lang="zh-CN" altLang="en-US" kern="0" smtClean="0">
                  <a:solidFill>
                    <a:prstClr val="black"/>
                  </a:solidFill>
                  <a:latin typeface="Arial" pitchFamily="34" charset="0"/>
                </a:endParaRPr>
              </a:p>
            </p:txBody>
          </p:sp>
        </p:grpSp>
        <p:sp>
          <p:nvSpPr>
            <p:cNvPr id="18" name="任意形状 16"/>
            <p:cNvSpPr/>
            <p:nvPr/>
          </p:nvSpPr>
          <p:spPr bwMode="auto">
            <a:xfrm rot="5400000" flipV="1">
              <a:off x="6979597" y="2056997"/>
              <a:ext cx="346676" cy="790589"/>
            </a:xfrm>
            <a:custGeom>
              <a:avLst/>
              <a:gdLst>
                <a:gd name="connsiteX0" fmla="*/ 391504 w 783008"/>
                <a:gd name="connsiteY0" fmla="*/ 1785636 h 1785636"/>
                <a:gd name="connsiteX1" fmla="*/ 783008 w 783008"/>
                <a:gd name="connsiteY1" fmla="*/ 1094753 h 1785636"/>
                <a:gd name="connsiteX2" fmla="*/ 605937 w 783008"/>
                <a:gd name="connsiteY2" fmla="*/ 1094753 h 1785636"/>
                <a:gd name="connsiteX3" fmla="*/ 391504 w 783008"/>
                <a:gd name="connsiteY3" fmla="*/ 0 h 1785636"/>
                <a:gd name="connsiteX4" fmla="*/ 177071 w 783008"/>
                <a:gd name="connsiteY4" fmla="*/ 1094753 h 1785636"/>
                <a:gd name="connsiteX5" fmla="*/ 0 w 783008"/>
                <a:gd name="connsiteY5" fmla="*/ 1094753 h 178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008" h="1785636">
                  <a:moveTo>
                    <a:pt x="391504" y="1785636"/>
                  </a:moveTo>
                  <a:lnTo>
                    <a:pt x="783008" y="1094753"/>
                  </a:lnTo>
                  <a:lnTo>
                    <a:pt x="605937" y="1094753"/>
                  </a:lnTo>
                  <a:lnTo>
                    <a:pt x="391504" y="0"/>
                  </a:lnTo>
                  <a:lnTo>
                    <a:pt x="177071" y="1094753"/>
                  </a:lnTo>
                  <a:lnTo>
                    <a:pt x="0" y="1094753"/>
                  </a:lnTo>
                  <a:close/>
                </a:path>
              </a:pathLst>
            </a:custGeom>
            <a:solidFill>
              <a:srgbClr val="EB5E4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itchFamily="34" charset="0"/>
                <a:buNone/>
                <a:defRPr/>
              </a:pPr>
              <a:endParaRPr lang="zh-CN" altLang="en-US" kern="0" smtClean="0">
                <a:solidFill>
                  <a:prstClr val="black"/>
                </a:solidFill>
                <a:latin typeface="方正兰亭黑简体" panose="02000000000000000000" pitchFamily="2" charset="-122"/>
                <a:ea typeface="方正兰亭黑简体" panose="02000000000000000000" pitchFamily="2" charset="-122"/>
              </a:endParaRPr>
            </a:p>
          </p:txBody>
        </p:sp>
        <p:sp>
          <p:nvSpPr>
            <p:cNvPr id="19" name="矩形 18"/>
            <p:cNvSpPr/>
            <p:nvPr/>
          </p:nvSpPr>
          <p:spPr>
            <a:xfrm>
              <a:off x="6688341" y="1910659"/>
              <a:ext cx="902811" cy="307777"/>
            </a:xfrm>
            <a:prstGeom prst="rect">
              <a:avLst/>
            </a:prstGeom>
          </p:spPr>
          <p:txBody>
            <a:bodyPr wrap="none">
              <a:spAutoFit/>
            </a:bodyPr>
            <a:lstStyle/>
            <a:p>
              <a:pPr fontAlgn="base">
                <a:spcBef>
                  <a:spcPct val="0"/>
                </a:spcBef>
                <a:spcAft>
                  <a:spcPct val="0"/>
                </a:spcAft>
                <a:buFont typeface="Arial" charset="0"/>
                <a:buNone/>
              </a:pPr>
              <a:r>
                <a:rPr lang="zh-CN" altLang="en-US" sz="1400" dirty="0">
                  <a:solidFill>
                    <a:prstClr val="black"/>
                  </a:solidFill>
                  <a:latin typeface="微软雅黑" panose="020B0503020204020204" pitchFamily="34" charset="-122"/>
                  <a:ea typeface="微软雅黑" panose="020B0503020204020204" pitchFamily="34" charset="-122"/>
                  <a:cs typeface="FZLanTingHei-R-GBK" charset="0"/>
                </a:rPr>
                <a:t>联合重组</a:t>
              </a:r>
            </a:p>
          </p:txBody>
        </p:sp>
      </p:grpSp>
      <p:grpSp>
        <p:nvGrpSpPr>
          <p:cNvPr id="22" name="组合 21"/>
          <p:cNvGrpSpPr/>
          <p:nvPr/>
        </p:nvGrpSpPr>
        <p:grpSpPr>
          <a:xfrm>
            <a:off x="5979805" y="1052736"/>
            <a:ext cx="1897469" cy="890313"/>
            <a:chOff x="5782165" y="404664"/>
            <a:chExt cx="2534251" cy="1189098"/>
          </a:xfrm>
        </p:grpSpPr>
        <p:sp>
          <p:nvSpPr>
            <p:cNvPr id="23" name="TextBox 4"/>
            <p:cNvSpPr txBox="1">
              <a:spLocks noChangeArrowheads="1"/>
            </p:cNvSpPr>
            <p:nvPr/>
          </p:nvSpPr>
          <p:spPr bwMode="auto">
            <a:xfrm>
              <a:off x="5782165" y="1223874"/>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0"/>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0"/>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0"/>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0"/>
                </a:defRPr>
              </a:lvl9pPr>
            </a:lstStyle>
            <a:p>
              <a:pPr eaLnBrk="1" fontAlgn="base" hangingPunct="1">
                <a:spcBef>
                  <a:spcPct val="0"/>
                </a:spcBef>
                <a:spcAft>
                  <a:spcPct val="0"/>
                </a:spcAft>
                <a:buFont typeface="Arial" charset="0"/>
                <a:buNone/>
              </a:pPr>
              <a:endParaRPr lang="zh-CN" altLang="en-US">
                <a:solidFill>
                  <a:prstClr val="black"/>
                </a:solidFill>
                <a:latin typeface="造字工房力黑（非商用）常规体" pitchFamily="50" charset="-122"/>
                <a:ea typeface="造字工房力黑（非商用）常规体" pitchFamily="50" charset="-122"/>
              </a:endParaRPr>
            </a:p>
          </p:txBody>
        </p:sp>
        <p:sp>
          <p:nvSpPr>
            <p:cNvPr id="24" name="同侧圆角矩形 23"/>
            <p:cNvSpPr/>
            <p:nvPr/>
          </p:nvSpPr>
          <p:spPr bwMode="auto">
            <a:xfrm>
              <a:off x="5934342" y="430459"/>
              <a:ext cx="1083468" cy="360040"/>
            </a:xfrm>
            <a:prstGeom prst="round2SameRect">
              <a:avLst>
                <a:gd name="adj1" fmla="val 34060"/>
                <a:gd name="adj2" fmla="val 0"/>
              </a:avLst>
            </a:prstGeom>
            <a:solidFill>
              <a:srgbClr val="4AA3D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itchFamily="34" charset="0"/>
                <a:buNone/>
                <a:defRPr/>
              </a:pPr>
              <a:endParaRPr lang="zh-CN" altLang="en-US" kern="0" smtClean="0">
                <a:solidFill>
                  <a:prstClr val="black"/>
                </a:solidFill>
                <a:latin typeface="造字工房力黑（非商用）常规体" pitchFamily="50" charset="-122"/>
                <a:ea typeface="造字工房力黑（非商用）常规体" pitchFamily="50" charset="-122"/>
              </a:endParaRPr>
            </a:p>
          </p:txBody>
        </p:sp>
        <p:sp>
          <p:nvSpPr>
            <p:cNvPr id="25" name="同侧圆角矩形 24"/>
            <p:cNvSpPr/>
            <p:nvPr/>
          </p:nvSpPr>
          <p:spPr bwMode="auto">
            <a:xfrm flipV="1">
              <a:off x="5934342" y="821614"/>
              <a:ext cx="1083468" cy="650168"/>
            </a:xfrm>
            <a:prstGeom prst="round2SameRect">
              <a:avLst>
                <a:gd name="adj1" fmla="val 17664"/>
                <a:gd name="adj2" fmla="val 0"/>
              </a:avLst>
            </a:prstGeom>
            <a:solidFill>
              <a:srgbClr val="EB5E4D"/>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itchFamily="34" charset="0"/>
                <a:buNone/>
                <a:defRPr/>
              </a:pPr>
              <a:endParaRPr lang="zh-CN" altLang="en-US" kern="0" smtClean="0">
                <a:solidFill>
                  <a:prstClr val="black"/>
                </a:solidFill>
                <a:latin typeface="造字工房力黑（非商用）常规体" pitchFamily="50" charset="-122"/>
                <a:ea typeface="造字工房力黑（非商用）常规体" pitchFamily="50" charset="-122"/>
              </a:endParaRPr>
            </a:p>
          </p:txBody>
        </p:sp>
        <p:sp>
          <p:nvSpPr>
            <p:cNvPr id="26" name="矩形 25"/>
            <p:cNvSpPr/>
            <p:nvPr/>
          </p:nvSpPr>
          <p:spPr>
            <a:xfrm>
              <a:off x="6050863" y="421626"/>
              <a:ext cx="961721" cy="411066"/>
            </a:xfrm>
            <a:prstGeom prst="rect">
              <a:avLst/>
            </a:prstGeom>
          </p:spPr>
          <p:txBody>
            <a:bodyPr wrap="none">
              <a:spAutoFit/>
            </a:bodyPr>
            <a:lstStyle/>
            <a:p>
              <a:pPr fontAlgn="base">
                <a:spcBef>
                  <a:spcPct val="0"/>
                </a:spcBef>
                <a:spcAft>
                  <a:spcPct val="0"/>
                </a:spcAft>
                <a:buFont typeface="Arial" charset="0"/>
                <a:buNone/>
              </a:pPr>
              <a:r>
                <a:rPr lang="en-US" altLang="zh-CN" sz="1400" dirty="0" smtClean="0">
                  <a:solidFill>
                    <a:prstClr val="white"/>
                  </a:solidFill>
                  <a:latin typeface="造字工房力黑（非商用）常规体" pitchFamily="50" charset="-122"/>
                  <a:ea typeface="造字工房力黑（非商用）常规体" pitchFamily="50" charset="-122"/>
                  <a:cs typeface="MF LiHei (Noncommercial) 常规体" charset="-122"/>
                </a:rPr>
                <a:t>2015</a:t>
              </a:r>
              <a:endParaRPr lang="zh-CN" altLang="en-US" sz="1400" dirty="0">
                <a:solidFill>
                  <a:prstClr val="white"/>
                </a:solidFill>
                <a:latin typeface="造字工房力黑（非商用）常规体" pitchFamily="50" charset="-122"/>
                <a:ea typeface="造字工房力黑（非商用）常规体" pitchFamily="50" charset="-122"/>
                <a:cs typeface="MF LiHei (Noncommercial) 常规体" charset="-122"/>
              </a:endParaRPr>
            </a:p>
          </p:txBody>
        </p:sp>
        <p:sp>
          <p:nvSpPr>
            <p:cNvPr id="27" name="矩形 26"/>
            <p:cNvSpPr/>
            <p:nvPr/>
          </p:nvSpPr>
          <p:spPr>
            <a:xfrm>
              <a:off x="5961093" y="873527"/>
              <a:ext cx="1079475" cy="534385"/>
            </a:xfrm>
            <a:prstGeom prst="rect">
              <a:avLst/>
            </a:prstGeom>
          </p:spPr>
          <p:txBody>
            <a:bodyPr wrap="none">
              <a:spAutoFit/>
            </a:bodyPr>
            <a:lstStyle/>
            <a:p>
              <a:pPr fontAlgn="base">
                <a:spcBef>
                  <a:spcPct val="0"/>
                </a:spcBef>
                <a:spcAft>
                  <a:spcPct val="0"/>
                </a:spcAft>
                <a:buFont typeface="Arial" charset="0"/>
                <a:buNone/>
              </a:pPr>
              <a:r>
                <a:rPr lang="en-US" altLang="zh-CN" sz="2000" dirty="0" smtClean="0">
                  <a:solidFill>
                    <a:prstClr val="white"/>
                  </a:solidFill>
                  <a:latin typeface="造字工房力黑（非商用）常规体" pitchFamily="50" charset="-122"/>
                  <a:ea typeface="造字工房力黑（非商用）常规体" pitchFamily="50" charset="-122"/>
                  <a:cs typeface="MF LiHei (Noncommercial) 常规体" charset="-122"/>
                </a:rPr>
                <a:t>5.12</a:t>
              </a:r>
              <a:endParaRPr lang="zh-CN" altLang="en-US" sz="2000" dirty="0">
                <a:solidFill>
                  <a:prstClr val="white"/>
                </a:solidFill>
                <a:latin typeface="造字工房力黑（非商用）常规体" pitchFamily="50" charset="-122"/>
                <a:ea typeface="造字工房力黑（非商用）常规体" pitchFamily="50" charset="-122"/>
                <a:cs typeface="MF LiHei (Noncommercial) 常规体" charset="-122"/>
              </a:endParaRPr>
            </a:p>
          </p:txBody>
        </p:sp>
        <p:pic>
          <p:nvPicPr>
            <p:cNvPr id="28" name="图片 10"/>
            <p:cNvPicPr>
              <a:picLocks noChangeAspect="1"/>
            </p:cNvPicPr>
            <p:nvPr/>
          </p:nvPicPr>
          <p:blipFill>
            <a:blip r:embed="rId13" cstate="print">
              <a:extLst>
                <a:ext uri="{28A0092B-C50C-407E-A947-70E740481C1C}">
                  <a14:useLocalDpi xmlns:a14="http://schemas.microsoft.com/office/drawing/2010/main" val="0"/>
                </a:ext>
              </a:extLst>
            </a:blip>
            <a:srcRect l="49869" b="7005"/>
            <a:stretch>
              <a:fillRect/>
            </a:stretch>
          </p:blipFill>
          <p:spPr bwMode="auto">
            <a:xfrm>
              <a:off x="7351348" y="404664"/>
              <a:ext cx="965068" cy="106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17547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3500462"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核设计系统 </a:t>
            </a:r>
            <a:r>
              <a:rPr lang="en-US" altLang="zh-CN" sz="2800" b="1" dirty="0" err="1" smtClean="0">
                <a:solidFill>
                  <a:srgbClr val="0A2D88"/>
                </a:solidFill>
                <a:ea typeface="微软雅黑" pitchFamily="34" charset="-122"/>
              </a:rPr>
              <a:t>cosNU</a:t>
            </a:r>
            <a:endParaRPr lang="zh-CN" altLang="en-US" sz="2800" b="1" dirty="0">
              <a:solidFill>
                <a:srgbClr val="0A2D88"/>
              </a:solidFill>
              <a:ea typeface="微软雅黑" pitchFamily="34" charset="-122"/>
            </a:endParaRPr>
          </a:p>
        </p:txBody>
      </p:sp>
      <p:pic>
        <p:nvPicPr>
          <p:cNvPr id="5" name="Picture 74" descr="C:\Users\chwang\Desktop\box.ep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10" t="7100" r="9838" b="6089"/>
          <a:stretch/>
        </p:blipFill>
        <p:spPr bwMode="auto">
          <a:xfrm>
            <a:off x="7396355" y="3517051"/>
            <a:ext cx="1160102" cy="104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2"/>
          <p:cNvGraphicFramePr>
            <a:graphicFrameLocks noChangeAspect="1"/>
          </p:cNvGraphicFramePr>
          <p:nvPr>
            <p:extLst>
              <p:ext uri="{D42A27DB-BD31-4B8C-83A1-F6EECF244321}">
                <p14:modId xmlns:p14="http://schemas.microsoft.com/office/powerpoint/2010/main" val="197295530"/>
              </p:ext>
            </p:extLst>
          </p:nvPr>
        </p:nvGraphicFramePr>
        <p:xfrm>
          <a:off x="-236494" y="966734"/>
          <a:ext cx="4024319" cy="2848913"/>
        </p:xfrm>
        <a:graphic>
          <a:graphicData uri="http://schemas.openxmlformats.org/presentationml/2006/ole">
            <mc:AlternateContent xmlns:mc="http://schemas.openxmlformats.org/markup-compatibility/2006">
              <mc:Choice xmlns:v="urn:schemas-microsoft-com:vml" Requires="v">
                <p:oleObj spid="_x0000_s4110" name="Graph" r:id="rId5" imgW="4276800" imgH="3025440" progId="">
                  <p:embed/>
                </p:oleObj>
              </mc:Choice>
              <mc:Fallback>
                <p:oleObj name="Graph" r:id="rId5" imgW="4276800" imgH="30254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94" y="966734"/>
                        <a:ext cx="4024319" cy="2848913"/>
                      </a:xfrm>
                      <a:prstGeom prst="rect">
                        <a:avLst/>
                      </a:prstGeom>
                      <a:noFill/>
                      <a:extLst/>
                    </p:spPr>
                  </p:pic>
                </p:oleObj>
              </mc:Fallback>
            </mc:AlternateContent>
          </a:graphicData>
        </a:graphic>
      </p:graphicFrame>
      <p:pic>
        <p:nvPicPr>
          <p:cNvPr id="9" name="Picture 2" descr="C:\Users\chwang\Desktop\临时下载\power_15F.jpg"/>
          <p:cNvPicPr>
            <a:picLocks noChangeAspect="1" noChangeArrowheads="1"/>
          </p:cNvPicPr>
          <p:nvPr/>
        </p:nvPicPr>
        <p:blipFill>
          <a:blip r:embed="rId7" cstate="print"/>
          <a:srcRect/>
          <a:stretch>
            <a:fillRect/>
          </a:stretch>
        </p:blipFill>
        <p:spPr bwMode="auto">
          <a:xfrm>
            <a:off x="-252536" y="3861048"/>
            <a:ext cx="3420258" cy="2808312"/>
          </a:xfrm>
          <a:prstGeom prst="rect">
            <a:avLst/>
          </a:prstGeom>
          <a:noFill/>
          <a:ln w="9525">
            <a:noFill/>
            <a:miter lim="800000"/>
            <a:headEnd/>
            <a:tailEnd/>
          </a:ln>
        </p:spPr>
      </p:pic>
      <p:sp>
        <p:nvSpPr>
          <p:cNvPr id="10" name="TextBox 21"/>
          <p:cNvSpPr txBox="1"/>
          <p:nvPr/>
        </p:nvSpPr>
        <p:spPr>
          <a:xfrm>
            <a:off x="2947754" y="4005064"/>
            <a:ext cx="400110" cy="1984375"/>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eaVert">
            <a:spAutoFit/>
          </a:bodyPr>
          <a:lstStyle/>
          <a:p>
            <a:pPr>
              <a:defRPr/>
            </a:pPr>
            <a:r>
              <a:rPr lang="zh-CN" altLang="en-US" sz="1400" b="1" dirty="0">
                <a:solidFill>
                  <a:schemeClr val="tx1"/>
                </a:solidFill>
                <a:latin typeface="微软雅黑" pitchFamily="34" charset="-122"/>
                <a:ea typeface="微软雅黑" pitchFamily="34" charset="-122"/>
              </a:rPr>
              <a:t>精细功率重构误差</a:t>
            </a:r>
            <a:r>
              <a:rPr lang="en-US" altLang="zh-CN" sz="1400" b="1" dirty="0">
                <a:solidFill>
                  <a:schemeClr val="tx1"/>
                </a:solidFill>
                <a:latin typeface="微软雅黑" pitchFamily="34" charset="-122"/>
                <a:ea typeface="微软雅黑" pitchFamily="34" charset="-122"/>
              </a:rPr>
              <a:t>&lt;2%</a:t>
            </a:r>
            <a:endParaRPr lang="zh-CN" altLang="en-US" sz="1400" b="1" dirty="0">
              <a:solidFill>
                <a:schemeClr val="tx1"/>
              </a:solidFill>
              <a:latin typeface="微软雅黑" pitchFamily="34" charset="-122"/>
              <a:ea typeface="微软雅黑" pitchFamily="34" charset="-122"/>
            </a:endParaRPr>
          </a:p>
        </p:txBody>
      </p:sp>
      <p:sp>
        <p:nvSpPr>
          <p:cNvPr id="11" name="TextBox 27"/>
          <p:cNvSpPr txBox="1"/>
          <p:nvPr/>
        </p:nvSpPr>
        <p:spPr>
          <a:xfrm>
            <a:off x="3331822" y="1204592"/>
            <a:ext cx="400110" cy="227965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eaVert">
            <a:spAutoFit/>
          </a:bodyPr>
          <a:lstStyle/>
          <a:p>
            <a:pPr>
              <a:defRPr/>
            </a:pPr>
            <a:r>
              <a:rPr lang="zh-CN" altLang="en-US" sz="1400" b="1" dirty="0">
                <a:solidFill>
                  <a:schemeClr val="tx1"/>
                </a:solidFill>
                <a:latin typeface="微软雅黑" pitchFamily="34" charset="-122"/>
                <a:ea typeface="微软雅黑" pitchFamily="34" charset="-122"/>
              </a:rPr>
              <a:t>临界硼浓度偏差</a:t>
            </a:r>
            <a:r>
              <a:rPr lang="en-US" altLang="zh-CN" sz="1400" b="1" dirty="0">
                <a:solidFill>
                  <a:schemeClr val="tx1"/>
                </a:solidFill>
                <a:latin typeface="微软雅黑" pitchFamily="34" charset="-122"/>
                <a:ea typeface="微软雅黑" pitchFamily="34" charset="-122"/>
              </a:rPr>
              <a:t>&lt;&lt;50ppm</a:t>
            </a:r>
            <a:endParaRPr lang="zh-CN" altLang="en-US" sz="1400" b="1" dirty="0">
              <a:solidFill>
                <a:schemeClr val="tx1"/>
              </a:solidFill>
              <a:latin typeface="微软雅黑" pitchFamily="34" charset="-122"/>
              <a:ea typeface="微软雅黑" pitchFamily="34" charset="-122"/>
            </a:endParaRPr>
          </a:p>
        </p:txBody>
      </p:sp>
      <p:graphicFrame>
        <p:nvGraphicFramePr>
          <p:cNvPr id="12" name="对象 11"/>
          <p:cNvGraphicFramePr>
            <a:graphicFrameLocks noChangeAspect="1"/>
          </p:cNvGraphicFramePr>
          <p:nvPr>
            <p:extLst>
              <p:ext uri="{D42A27DB-BD31-4B8C-83A1-F6EECF244321}">
                <p14:modId xmlns:p14="http://schemas.microsoft.com/office/powerpoint/2010/main" val="2677602515"/>
              </p:ext>
            </p:extLst>
          </p:nvPr>
        </p:nvGraphicFramePr>
        <p:xfrm>
          <a:off x="2537154" y="4333382"/>
          <a:ext cx="7272808" cy="2182483"/>
        </p:xfrm>
        <a:graphic>
          <a:graphicData uri="http://schemas.openxmlformats.org/presentationml/2006/ole">
            <mc:AlternateContent xmlns:mc="http://schemas.openxmlformats.org/markup-compatibility/2006">
              <mc:Choice xmlns:v="urn:schemas-microsoft-com:vml" Requires="v">
                <p:oleObj spid="_x0000_s4111" name="Graph" r:id="rId8" imgW="10972800" imgH="4389120" progId="Origin50.Graph">
                  <p:embed/>
                </p:oleObj>
              </mc:Choice>
              <mc:Fallback>
                <p:oleObj name="Graph" r:id="rId8" imgW="10972800" imgH="438912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7154" y="4333382"/>
                        <a:ext cx="7272808" cy="2182483"/>
                      </a:xfrm>
                      <a:prstGeom prst="rect">
                        <a:avLst/>
                      </a:prstGeom>
                      <a:noFill/>
                      <a:ln>
                        <a:noFill/>
                      </a:ln>
                    </p:spPr>
                  </p:pic>
                </p:oleObj>
              </mc:Fallback>
            </mc:AlternateContent>
          </a:graphicData>
        </a:graphic>
      </p:graphicFrame>
      <p:sp>
        <p:nvSpPr>
          <p:cNvPr id="13" name="TextBox 62"/>
          <p:cNvSpPr txBox="1"/>
          <p:nvPr/>
        </p:nvSpPr>
        <p:spPr>
          <a:xfrm>
            <a:off x="8676456" y="1941235"/>
            <a:ext cx="400110" cy="199182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eaVert" wrap="square">
            <a:spAutoFit/>
          </a:bodyPr>
          <a:lstStyle/>
          <a:p>
            <a:pPr>
              <a:defRPr/>
            </a:pPr>
            <a:r>
              <a:rPr lang="en-US" altLang="zh-CN" sz="1400" b="1" dirty="0">
                <a:solidFill>
                  <a:schemeClr val="tx1"/>
                </a:solidFill>
                <a:latin typeface="微软雅黑" pitchFamily="34" charset="-122"/>
                <a:ea typeface="微软雅黑" pitchFamily="34" charset="-122"/>
              </a:rPr>
              <a:t>BXL</a:t>
            </a:r>
            <a:r>
              <a:rPr lang="zh-CN" altLang="en-US" sz="1400" b="1" dirty="0">
                <a:solidFill>
                  <a:schemeClr val="tx1"/>
                </a:solidFill>
                <a:latin typeface="微软雅黑" pitchFamily="34" charset="-122"/>
                <a:ea typeface="微软雅黑" pitchFamily="34" charset="-122"/>
              </a:rPr>
              <a:t>轴向功率</a:t>
            </a:r>
            <a:r>
              <a:rPr lang="zh-CN" altLang="en-US" sz="1400" b="1" dirty="0" smtClean="0">
                <a:solidFill>
                  <a:schemeClr val="tx1"/>
                </a:solidFill>
                <a:latin typeface="微软雅黑" pitchFamily="34" charset="-122"/>
                <a:ea typeface="微软雅黑" pitchFamily="34" charset="-122"/>
              </a:rPr>
              <a:t>分布</a:t>
            </a:r>
            <a:r>
              <a:rPr lang="en-US" altLang="zh-CN" sz="1400" b="1" dirty="0" smtClean="0">
                <a:solidFill>
                  <a:schemeClr val="tx1"/>
                </a:solidFill>
                <a:latin typeface="微软雅黑" pitchFamily="34" charset="-122"/>
                <a:ea typeface="微软雅黑" pitchFamily="34" charset="-122"/>
              </a:rPr>
              <a:t>&lt;2%</a:t>
            </a:r>
            <a:endParaRPr lang="zh-CN" altLang="en-US" sz="1400" b="1" dirty="0">
              <a:solidFill>
                <a:schemeClr val="tx1"/>
              </a:solidFill>
              <a:latin typeface="微软雅黑" pitchFamily="34" charset="-122"/>
              <a:ea typeface="微软雅黑" pitchFamily="34" charset="-122"/>
            </a:endParaRPr>
          </a:p>
        </p:txBody>
      </p:sp>
      <p:graphicFrame>
        <p:nvGraphicFramePr>
          <p:cNvPr id="14" name="Object 8"/>
          <p:cNvGraphicFramePr>
            <a:graphicFrameLocks/>
          </p:cNvGraphicFramePr>
          <p:nvPr>
            <p:extLst>
              <p:ext uri="{D42A27DB-BD31-4B8C-83A1-F6EECF244321}">
                <p14:modId xmlns:p14="http://schemas.microsoft.com/office/powerpoint/2010/main" val="1739905277"/>
              </p:ext>
            </p:extLst>
          </p:nvPr>
        </p:nvGraphicFramePr>
        <p:xfrm>
          <a:off x="3427712" y="868796"/>
          <a:ext cx="3892632" cy="3007934"/>
        </p:xfrm>
        <a:graphic>
          <a:graphicData uri="http://schemas.openxmlformats.org/presentationml/2006/ole">
            <mc:AlternateContent xmlns:mc="http://schemas.openxmlformats.org/markup-compatibility/2006">
              <mc:Choice xmlns:v="urn:schemas-microsoft-com:vml" Requires="v">
                <p:oleObj spid="_x0000_s4112" name="Graph" r:id="rId10" imgW="4145760" imgH="2900160" progId="">
                  <p:embed/>
                </p:oleObj>
              </mc:Choice>
              <mc:Fallback>
                <p:oleObj name="Graph" r:id="rId10" imgW="4145760" imgH="290016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7712" y="868796"/>
                        <a:ext cx="3892632" cy="3007934"/>
                      </a:xfrm>
                      <a:prstGeom prst="rect">
                        <a:avLst/>
                      </a:prstGeom>
                      <a:noFill/>
                      <a:ln>
                        <a:noFill/>
                      </a:ln>
                      <a:effectLst/>
                      <a:extLst/>
                    </p:spPr>
                  </p:pic>
                </p:oleObj>
              </mc:Fallback>
            </mc:AlternateContent>
          </a:graphicData>
        </a:graphic>
      </p:graphicFrame>
      <p:sp>
        <p:nvSpPr>
          <p:cNvPr id="15" name="TextBox 64"/>
          <p:cNvSpPr txBox="1"/>
          <p:nvPr/>
        </p:nvSpPr>
        <p:spPr>
          <a:xfrm rot="16200000">
            <a:off x="5106477" y="3087231"/>
            <a:ext cx="615553" cy="1972539"/>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eaVert" wrap="square">
            <a:spAutoFit/>
          </a:bodyPr>
          <a:lstStyle/>
          <a:p>
            <a:pPr>
              <a:defRPr/>
            </a:pPr>
            <a:r>
              <a:rPr lang="zh-CN" altLang="en-US" sz="1400" b="1" dirty="0">
                <a:solidFill>
                  <a:schemeClr val="tx1"/>
                </a:solidFill>
                <a:latin typeface="微软雅黑" pitchFamily="34" charset="-122"/>
                <a:ea typeface="微软雅黑" pitchFamily="34" charset="-122"/>
              </a:rPr>
              <a:t>慢化剂温度系数随慢化剂温度偏差</a:t>
            </a:r>
            <a:r>
              <a:rPr lang="en-US" altLang="zh-CN" sz="1400" b="1" dirty="0">
                <a:solidFill>
                  <a:schemeClr val="tx1"/>
                </a:solidFill>
                <a:latin typeface="微软雅黑" pitchFamily="34" charset="-122"/>
                <a:ea typeface="微软雅黑" pitchFamily="34" charset="-122"/>
              </a:rPr>
              <a:t>&lt;1%</a:t>
            </a:r>
            <a:endParaRPr lang="zh-CN" altLang="en-US" sz="1400" b="1" dirty="0">
              <a:solidFill>
                <a:schemeClr val="tx1"/>
              </a:solidFill>
              <a:latin typeface="微软雅黑" pitchFamily="34" charset="-122"/>
              <a:ea typeface="微软雅黑" pitchFamily="34" charset="-122"/>
            </a:endParaRPr>
          </a:p>
        </p:txBody>
      </p:sp>
      <p:sp>
        <p:nvSpPr>
          <p:cNvPr id="16" name="TextBox 65"/>
          <p:cNvSpPr txBox="1"/>
          <p:nvPr/>
        </p:nvSpPr>
        <p:spPr>
          <a:xfrm rot="16200000">
            <a:off x="6060540" y="5289908"/>
            <a:ext cx="400110" cy="2671482"/>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eaVert" wrap="square">
            <a:spAutoFit/>
          </a:bodyPr>
          <a:lstStyle/>
          <a:p>
            <a:pPr>
              <a:defRPr/>
            </a:pPr>
            <a:r>
              <a:rPr lang="en-US" altLang="zh-CN" sz="1400" b="1" dirty="0" smtClean="0">
                <a:solidFill>
                  <a:schemeClr val="tx1"/>
                </a:solidFill>
                <a:latin typeface="微软雅黑" pitchFamily="34" charset="-122"/>
                <a:ea typeface="微软雅黑" pitchFamily="34" charset="-122"/>
              </a:rPr>
              <a:t>AP/CAP</a:t>
            </a:r>
            <a:r>
              <a:rPr lang="zh-CN" altLang="en-US" sz="1400" b="1" dirty="0" smtClean="0">
                <a:solidFill>
                  <a:schemeClr val="tx1"/>
                </a:solidFill>
                <a:latin typeface="微软雅黑" pitchFamily="34" charset="-122"/>
                <a:ea typeface="微软雅黑" pitchFamily="34" charset="-122"/>
              </a:rPr>
              <a:t>特有</a:t>
            </a:r>
            <a:r>
              <a:rPr lang="en-US" altLang="zh-CN" sz="1400" b="1" dirty="0" smtClean="0">
                <a:solidFill>
                  <a:schemeClr val="tx1"/>
                </a:solidFill>
                <a:latin typeface="微软雅黑" pitchFamily="34" charset="-122"/>
                <a:ea typeface="微软雅黑" pitchFamily="34" charset="-122"/>
              </a:rPr>
              <a:t>MSHIM</a:t>
            </a:r>
            <a:r>
              <a:rPr lang="zh-CN" altLang="en-US" sz="1400" b="1" dirty="0" smtClean="0">
                <a:solidFill>
                  <a:schemeClr val="tx1"/>
                </a:solidFill>
                <a:latin typeface="微软雅黑" pitchFamily="34" charset="-122"/>
                <a:ea typeface="微软雅黑" pitchFamily="34" charset="-122"/>
              </a:rPr>
              <a:t>运行模拟</a:t>
            </a:r>
            <a:endParaRPr lang="zh-CN" altLang="en-US" sz="1400" b="1" dirty="0">
              <a:solidFill>
                <a:schemeClr val="tx1"/>
              </a:solidFill>
              <a:latin typeface="微软雅黑" pitchFamily="34" charset="-122"/>
              <a:ea typeface="微软雅黑" pitchFamily="34" charset="-122"/>
            </a:endParaRPr>
          </a:p>
        </p:txBody>
      </p:sp>
      <p:graphicFrame>
        <p:nvGraphicFramePr>
          <p:cNvPr id="17" name="对象 16"/>
          <p:cNvGraphicFramePr>
            <a:graphicFrameLocks noChangeAspect="1"/>
          </p:cNvGraphicFramePr>
          <p:nvPr>
            <p:extLst>
              <p:ext uri="{D42A27DB-BD31-4B8C-83A1-F6EECF244321}">
                <p14:modId xmlns:p14="http://schemas.microsoft.com/office/powerpoint/2010/main" val="2123385988"/>
              </p:ext>
            </p:extLst>
          </p:nvPr>
        </p:nvGraphicFramePr>
        <p:xfrm>
          <a:off x="6435364" y="636730"/>
          <a:ext cx="4362574" cy="2855715"/>
        </p:xfrm>
        <a:graphic>
          <a:graphicData uri="http://schemas.openxmlformats.org/presentationml/2006/ole">
            <mc:AlternateContent xmlns:mc="http://schemas.openxmlformats.org/markup-compatibility/2006">
              <mc:Choice xmlns:v="urn:schemas-microsoft-com:vml" Requires="v">
                <p:oleObj spid="_x0000_s4113" r:id="rId12" imgW="4145760" imgH="2900160" progId="">
                  <p:embed/>
                </p:oleObj>
              </mc:Choice>
              <mc:Fallback>
                <p:oleObj r:id="rId12" imgW="4145760" imgH="290016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5364" y="636730"/>
                        <a:ext cx="4362574" cy="285571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01546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3500462"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核设计系统 </a:t>
            </a:r>
            <a:r>
              <a:rPr lang="en-US" altLang="zh-CN" sz="2800" b="1" dirty="0" err="1" smtClean="0">
                <a:solidFill>
                  <a:srgbClr val="0A2D88"/>
                </a:solidFill>
                <a:ea typeface="微软雅黑" pitchFamily="34" charset="-122"/>
              </a:rPr>
              <a:t>cosNU</a:t>
            </a:r>
            <a:endParaRPr lang="zh-CN" altLang="en-US" sz="2800" b="1" dirty="0">
              <a:solidFill>
                <a:srgbClr val="0A2D88"/>
              </a:solidFill>
              <a:ea typeface="微软雅黑"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708920"/>
            <a:ext cx="3723200" cy="4133054"/>
          </a:xfrm>
          <a:prstGeom prst="rect">
            <a:avLst/>
          </a:prstGeom>
        </p:spPr>
      </p:pic>
      <p:sp>
        <p:nvSpPr>
          <p:cNvPr id="8" name="文本框 2"/>
          <p:cNvSpPr txBox="1"/>
          <p:nvPr/>
        </p:nvSpPr>
        <p:spPr>
          <a:xfrm>
            <a:off x="6876818" y="1484784"/>
            <a:ext cx="3743854" cy="15465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050" dirty="0" smtClean="0">
                <a:solidFill>
                  <a:prstClr val="black"/>
                </a:solidFill>
                <a:latin typeface="微软雅黑" panose="020B0503020204020204" pitchFamily="34" charset="-122"/>
                <a:ea typeface="微软雅黑" panose="020B0503020204020204" pitchFamily="34" charset="-122"/>
              </a:rPr>
              <a:t>组件数：</a:t>
            </a:r>
            <a:r>
              <a:rPr lang="en-US" altLang="zh-CN" sz="1050" dirty="0" smtClean="0">
                <a:solidFill>
                  <a:prstClr val="black"/>
                </a:solidFill>
                <a:latin typeface="微软雅黑" panose="020B0503020204020204" pitchFamily="34" charset="-122"/>
                <a:ea typeface="微软雅黑" panose="020B0503020204020204" pitchFamily="34" charset="-122"/>
              </a:rPr>
              <a:t>193</a:t>
            </a:r>
          </a:p>
          <a:p>
            <a:pPr marL="285750" indent="-285750">
              <a:lnSpc>
                <a:spcPct val="150000"/>
              </a:lnSpc>
              <a:buFont typeface="Arial" panose="020B0604020202020204" pitchFamily="34" charset="0"/>
              <a:buChar char="•"/>
            </a:pPr>
            <a:r>
              <a:rPr lang="zh-CN" altLang="en-US" sz="1050" dirty="0">
                <a:solidFill>
                  <a:prstClr val="black"/>
                </a:solidFill>
                <a:latin typeface="微软雅黑" panose="020B0503020204020204" pitchFamily="34" charset="-122"/>
                <a:ea typeface="微软雅黑" panose="020B0503020204020204" pitchFamily="34" charset="-122"/>
              </a:rPr>
              <a:t>富集</a:t>
            </a:r>
            <a:r>
              <a:rPr lang="zh-CN" altLang="en-US" sz="1050" dirty="0" smtClean="0">
                <a:solidFill>
                  <a:prstClr val="black"/>
                </a:solidFill>
                <a:latin typeface="微软雅黑" panose="020B0503020204020204" pitchFamily="34" charset="-122"/>
                <a:ea typeface="微软雅黑" panose="020B0503020204020204" pitchFamily="34" charset="-122"/>
              </a:rPr>
              <a:t>度：</a:t>
            </a:r>
            <a:r>
              <a:rPr lang="en-US" altLang="zh-CN" sz="1050" dirty="0" smtClean="0">
                <a:solidFill>
                  <a:prstClr val="black"/>
                </a:solidFill>
                <a:latin typeface="微软雅黑" panose="020B0503020204020204" pitchFamily="34" charset="-122"/>
                <a:ea typeface="微软雅黑" panose="020B0503020204020204" pitchFamily="34" charset="-122"/>
              </a:rPr>
              <a:t>1.6w/o </a:t>
            </a:r>
            <a:r>
              <a:rPr lang="en-US" altLang="zh-CN" sz="1050" dirty="0" smtClean="0">
                <a:solidFill>
                  <a:prstClr val="black"/>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050" dirty="0" smtClean="0">
                <a:solidFill>
                  <a:prstClr val="black"/>
                </a:solidFill>
                <a:latin typeface="微软雅黑" panose="020B0503020204020204" pitchFamily="34" charset="-122"/>
                <a:ea typeface="微软雅黑" panose="020B0503020204020204" pitchFamily="34" charset="-122"/>
              </a:rPr>
              <a:t> 3.4w/o</a:t>
            </a:r>
          </a:p>
          <a:p>
            <a:pPr marL="285750" indent="-285750">
              <a:lnSpc>
                <a:spcPct val="150000"/>
              </a:lnSpc>
              <a:buFont typeface="Arial" panose="020B0604020202020204" pitchFamily="34" charset="0"/>
              <a:buChar char="•"/>
            </a:pPr>
            <a:r>
              <a:rPr lang="zh-CN" altLang="en-US" sz="1050" dirty="0" smtClean="0">
                <a:solidFill>
                  <a:prstClr val="black"/>
                </a:solidFill>
                <a:latin typeface="微软雅黑" panose="020B0503020204020204" pitchFamily="34" charset="-122"/>
                <a:ea typeface="微软雅黑" panose="020B0503020204020204" pitchFamily="34" charset="-122"/>
              </a:rPr>
              <a:t>铀装量：</a:t>
            </a:r>
            <a:r>
              <a:rPr lang="en-US" altLang="zh-CN" sz="1050" dirty="0" smtClean="0">
                <a:solidFill>
                  <a:prstClr val="black"/>
                </a:solidFill>
                <a:latin typeface="微软雅黑" panose="020B0503020204020204" pitchFamily="34" charset="-122"/>
                <a:ea typeface="微软雅黑" panose="020B0503020204020204" pitchFamily="34" charset="-122"/>
              </a:rPr>
              <a:t>81.8 MT</a:t>
            </a:r>
          </a:p>
          <a:p>
            <a:pPr marL="285750" indent="-285750">
              <a:lnSpc>
                <a:spcPct val="150000"/>
              </a:lnSpc>
              <a:buFont typeface="Arial" panose="020B0604020202020204" pitchFamily="34" charset="0"/>
              <a:buChar char="•"/>
            </a:pPr>
            <a:r>
              <a:rPr lang="zh-CN" altLang="en-US" sz="1050" dirty="0">
                <a:solidFill>
                  <a:prstClr val="black"/>
                </a:solidFill>
                <a:latin typeface="微软雅黑" panose="020B0503020204020204" pitchFamily="34" charset="-122"/>
                <a:ea typeface="微软雅黑" panose="020B0503020204020204" pitchFamily="34" charset="-122"/>
              </a:rPr>
              <a:t>可燃</a:t>
            </a:r>
            <a:r>
              <a:rPr lang="zh-CN" altLang="en-US" sz="1050" dirty="0" smtClean="0">
                <a:solidFill>
                  <a:prstClr val="black"/>
                </a:solidFill>
                <a:latin typeface="微软雅黑" panose="020B0503020204020204" pitchFamily="34" charset="-122"/>
                <a:ea typeface="微软雅黑" panose="020B0503020204020204" pitchFamily="34" charset="-122"/>
              </a:rPr>
              <a:t>毒物：</a:t>
            </a:r>
            <a:r>
              <a:rPr lang="en-US" altLang="zh-CN" sz="1050" dirty="0" smtClean="0">
                <a:solidFill>
                  <a:prstClr val="black"/>
                </a:solidFill>
                <a:latin typeface="微软雅黑" panose="020B0503020204020204" pitchFamily="34" charset="-122"/>
                <a:ea typeface="微软雅黑" panose="020B0503020204020204" pitchFamily="34" charset="-122"/>
              </a:rPr>
              <a:t>PYREX</a:t>
            </a:r>
          </a:p>
          <a:p>
            <a:pPr marL="285750" indent="-285750">
              <a:lnSpc>
                <a:spcPct val="150000"/>
              </a:lnSpc>
              <a:buFont typeface="Arial" panose="020B0604020202020204" pitchFamily="34" charset="0"/>
              <a:buChar char="•"/>
            </a:pPr>
            <a:r>
              <a:rPr lang="zh-CN" altLang="en-US" sz="1050" dirty="0" smtClean="0">
                <a:solidFill>
                  <a:prstClr val="black"/>
                </a:solidFill>
                <a:latin typeface="微软雅黑" panose="020B0503020204020204" pitchFamily="34" charset="-122"/>
                <a:ea typeface="微软雅黑" panose="020B0503020204020204" pitchFamily="34" charset="-122"/>
              </a:rPr>
              <a:t>定位格架</a:t>
            </a:r>
            <a:r>
              <a:rPr lang="en-US" altLang="zh-CN" sz="1050" dirty="0" smtClean="0">
                <a:solidFill>
                  <a:prstClr val="black"/>
                </a:solidFill>
                <a:latin typeface="微软雅黑" panose="020B0503020204020204" pitchFamily="34" charset="-122"/>
                <a:ea typeface="微软雅黑" panose="020B0503020204020204" pitchFamily="34" charset="-122"/>
              </a:rPr>
              <a:t>(</a:t>
            </a:r>
            <a:r>
              <a:rPr lang="zh-CN" altLang="en-US" sz="1050" dirty="0" smtClean="0">
                <a:solidFill>
                  <a:prstClr val="black"/>
                </a:solidFill>
                <a:latin typeface="微软雅黑" panose="020B0503020204020204" pitchFamily="34" charset="-122"/>
                <a:ea typeface="微软雅黑" panose="020B0503020204020204" pitchFamily="34" charset="-122"/>
              </a:rPr>
              <a:t>活性区</a:t>
            </a:r>
            <a:r>
              <a:rPr lang="en-US" altLang="zh-CN" sz="1050" dirty="0" smtClean="0">
                <a:solidFill>
                  <a:prstClr val="black"/>
                </a:solidFill>
                <a:latin typeface="微软雅黑" panose="020B0503020204020204" pitchFamily="34" charset="-122"/>
                <a:ea typeface="微软雅黑" panose="020B0503020204020204" pitchFamily="34" charset="-122"/>
              </a:rPr>
              <a:t>)</a:t>
            </a:r>
            <a:r>
              <a:rPr lang="zh-CN" altLang="en-US" sz="1050" dirty="0" smtClean="0">
                <a:solidFill>
                  <a:prstClr val="black"/>
                </a:solidFill>
                <a:latin typeface="微软雅黑" panose="020B0503020204020204" pitchFamily="34" charset="-122"/>
                <a:ea typeface="微软雅黑" panose="020B0503020204020204" pitchFamily="34" charset="-122"/>
              </a:rPr>
              <a:t>：</a:t>
            </a:r>
            <a:r>
              <a:rPr lang="en-US" altLang="zh-CN" sz="1050" dirty="0" smtClean="0">
                <a:solidFill>
                  <a:prstClr val="black"/>
                </a:solidFill>
                <a:latin typeface="微软雅黑" panose="020B0503020204020204" pitchFamily="34" charset="-122"/>
                <a:ea typeface="微软雅黑" panose="020B0503020204020204" pitchFamily="34" charset="-122"/>
              </a:rPr>
              <a:t>7</a:t>
            </a:r>
          </a:p>
          <a:p>
            <a:pPr marL="285750" indent="-285750">
              <a:lnSpc>
                <a:spcPct val="150000"/>
              </a:lnSpc>
              <a:buFont typeface="Arial" panose="020B0604020202020204" pitchFamily="34" charset="0"/>
              <a:buChar char="•"/>
            </a:pPr>
            <a:r>
              <a:rPr lang="zh-CN" altLang="en-US" sz="1050" dirty="0" smtClean="0">
                <a:solidFill>
                  <a:prstClr val="black"/>
                </a:solidFill>
                <a:latin typeface="微软雅黑" panose="020B0503020204020204" pitchFamily="34" charset="-122"/>
                <a:ea typeface="微软雅黑" panose="020B0503020204020204" pitchFamily="34" charset="-122"/>
              </a:rPr>
              <a:t>堆芯功率：</a:t>
            </a:r>
            <a:r>
              <a:rPr lang="en-US" altLang="zh-CN" sz="1050" dirty="0" smtClean="0">
                <a:solidFill>
                  <a:prstClr val="black"/>
                </a:solidFill>
                <a:latin typeface="微软雅黑" panose="020B0503020204020204" pitchFamily="34" charset="-122"/>
                <a:ea typeface="微软雅黑" panose="020B0503020204020204" pitchFamily="34" charset="-122"/>
              </a:rPr>
              <a:t>3411 </a:t>
            </a:r>
            <a:r>
              <a:rPr lang="en-US" altLang="zh-CN" sz="1050" dirty="0" err="1" smtClean="0">
                <a:solidFill>
                  <a:prstClr val="black"/>
                </a:solidFill>
                <a:latin typeface="微软雅黑" panose="020B0503020204020204" pitchFamily="34" charset="-122"/>
                <a:ea typeface="微软雅黑" panose="020B0503020204020204" pitchFamily="34" charset="-122"/>
              </a:rPr>
              <a:t>MWth</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674" t="18269" r="38372" b="53512"/>
          <a:stretch/>
        </p:blipFill>
        <p:spPr bwMode="auto">
          <a:xfrm>
            <a:off x="3787339" y="1154068"/>
            <a:ext cx="2808312" cy="21261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0403" t="37019" r="32160" b="20914"/>
          <a:stretch/>
        </p:blipFill>
        <p:spPr bwMode="auto">
          <a:xfrm>
            <a:off x="3923928" y="3429001"/>
            <a:ext cx="5267432" cy="332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16468" y="1226076"/>
            <a:ext cx="3508348" cy="1338828"/>
          </a:xfrm>
          <a:prstGeom prst="rect">
            <a:avLst/>
          </a:prstGeom>
        </p:spPr>
        <p:txBody>
          <a:bodyPr wrap="square">
            <a:spAutoFit/>
          </a:bodyPr>
          <a:lstStyle/>
          <a:p>
            <a:pPr marL="742950" lvl="1" indent="-285750">
              <a:lnSpc>
                <a:spcPct val="150000"/>
              </a:lnSpc>
              <a:buFont typeface="Wingdings" panose="05000000000000000000" pitchFamily="2" charset="2"/>
              <a:buChar char="n"/>
            </a:pPr>
            <a:r>
              <a:rPr lang="zh-CN" altLang="zh-CN" dirty="0">
                <a:solidFill>
                  <a:prstClr val="black"/>
                </a:solidFill>
                <a:latin typeface="微软雅黑" panose="020B0503020204020204" pitchFamily="34" charset="-122"/>
                <a:ea typeface="微软雅黑" panose="020B0503020204020204" pitchFamily="34" charset="-122"/>
              </a:rPr>
              <a:t>基于上世纪</a:t>
            </a:r>
            <a:r>
              <a:rPr lang="en-US" altLang="zh-CN" dirty="0">
                <a:solidFill>
                  <a:prstClr val="black"/>
                </a:solidFill>
                <a:latin typeface="微软雅黑" panose="020B0503020204020204" pitchFamily="34" charset="-122"/>
                <a:ea typeface="微软雅黑" panose="020B0503020204020204" pitchFamily="34" charset="-122"/>
              </a:rPr>
              <a:t>60</a:t>
            </a:r>
            <a:r>
              <a:rPr lang="zh-CN" altLang="zh-CN" dirty="0">
                <a:solidFill>
                  <a:prstClr val="black"/>
                </a:solidFill>
                <a:latin typeface="微软雅黑" panose="020B0503020204020204" pitchFamily="34" charset="-122"/>
                <a:ea typeface="微软雅黑" panose="020B0503020204020204" pitchFamily="34" charset="-122"/>
              </a:rPr>
              <a:t>年代美国商用反应堆建立的基准题</a:t>
            </a:r>
            <a:r>
              <a:rPr lang="zh-CN" altLang="zh-CN" dirty="0" smtClean="0">
                <a:solidFill>
                  <a:prstClr val="black"/>
                </a:solidFill>
                <a:latin typeface="微软雅黑" panose="020B0503020204020204" pitchFamily="34" charset="-122"/>
                <a:ea typeface="微软雅黑" panose="020B0503020204020204" pitchFamily="34" charset="-122"/>
              </a:rPr>
              <a:t>模型</a:t>
            </a:r>
            <a:r>
              <a:rPr lang="zh-CN" altLang="en-US" dirty="0" smtClean="0">
                <a:solidFill>
                  <a:prstClr val="black"/>
                </a:solidFill>
                <a:latin typeface="微软雅黑" panose="020B0503020204020204" pitchFamily="34" charset="-122"/>
                <a:ea typeface="微软雅黑" panose="020B0503020204020204" pitchFamily="34" charset="-122"/>
              </a:rPr>
              <a:t>，具有</a:t>
            </a:r>
            <a:r>
              <a:rPr lang="zh-CN" altLang="en-US" dirty="0">
                <a:solidFill>
                  <a:prstClr val="black"/>
                </a:solidFill>
                <a:latin typeface="微软雅黑" panose="020B0503020204020204" pitchFamily="34" charset="-122"/>
                <a:ea typeface="微软雅黑" panose="020B0503020204020204" pitchFamily="34" charset="-122"/>
              </a:rPr>
              <a:t>运行实测结果</a:t>
            </a:r>
            <a:endParaRPr lang="en-US" altLang="zh-CN"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37234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3500462"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核设计系统 </a:t>
            </a:r>
            <a:r>
              <a:rPr lang="en-US" altLang="zh-CN" sz="2800" b="1" dirty="0" err="1" smtClean="0">
                <a:solidFill>
                  <a:srgbClr val="0A2D88"/>
                </a:solidFill>
                <a:ea typeface="微软雅黑" pitchFamily="34" charset="-122"/>
              </a:rPr>
              <a:t>cosNU</a:t>
            </a:r>
            <a:endParaRPr lang="zh-CN" altLang="en-US" sz="2800" b="1" dirty="0">
              <a:solidFill>
                <a:srgbClr val="0A2D88"/>
              </a:solidFill>
              <a:ea typeface="微软雅黑" pitchFamily="34" charset="-122"/>
            </a:endParaRPr>
          </a:p>
        </p:txBody>
      </p:sp>
      <p:graphicFrame>
        <p:nvGraphicFramePr>
          <p:cNvPr id="5" name="对象 4"/>
          <p:cNvGraphicFramePr>
            <a:graphicFrameLocks noChangeAspect="1"/>
          </p:cNvGraphicFramePr>
          <p:nvPr>
            <p:extLst/>
          </p:nvPr>
        </p:nvGraphicFramePr>
        <p:xfrm>
          <a:off x="-44669" y="1700808"/>
          <a:ext cx="4732744" cy="3307132"/>
        </p:xfrm>
        <a:graphic>
          <a:graphicData uri="http://schemas.openxmlformats.org/presentationml/2006/ole">
            <mc:AlternateContent xmlns:mc="http://schemas.openxmlformats.org/markup-compatibility/2006">
              <mc:Choice xmlns:v="urn:schemas-microsoft-com:vml" Requires="v">
                <p:oleObj spid="_x0000_s1030" name="Graph" r:id="rId4" imgW="4153680" imgH="2901600" progId="Origin50.Graph">
                  <p:embed/>
                </p:oleObj>
              </mc:Choice>
              <mc:Fallback>
                <p:oleObj name="Graph" r:id="rId4" imgW="4153680" imgH="2901600" progId="Origin50.Graph">
                  <p:embed/>
                  <p:pic>
                    <p:nvPicPr>
                      <p:cNvPr id="0" name=""/>
                      <p:cNvPicPr/>
                      <p:nvPr/>
                    </p:nvPicPr>
                    <p:blipFill>
                      <a:blip r:embed="rId5"/>
                      <a:stretch>
                        <a:fillRect/>
                      </a:stretch>
                    </p:blipFill>
                    <p:spPr>
                      <a:xfrm>
                        <a:off x="-44669" y="1700808"/>
                        <a:ext cx="4732744" cy="3307132"/>
                      </a:xfrm>
                      <a:prstGeom prst="rect">
                        <a:avLst/>
                      </a:prstGeom>
                    </p:spPr>
                  </p:pic>
                </p:oleObj>
              </mc:Fallback>
            </mc:AlternateContent>
          </a:graphicData>
        </a:graphic>
      </p:graphicFrame>
      <p:graphicFrame>
        <p:nvGraphicFramePr>
          <p:cNvPr id="8" name="对象 7"/>
          <p:cNvGraphicFramePr>
            <a:graphicFrameLocks noChangeAspect="1"/>
          </p:cNvGraphicFramePr>
          <p:nvPr>
            <p:extLst/>
          </p:nvPr>
        </p:nvGraphicFramePr>
        <p:xfrm>
          <a:off x="4304295" y="1626182"/>
          <a:ext cx="4948225" cy="3456384"/>
        </p:xfrm>
        <a:graphic>
          <a:graphicData uri="http://schemas.openxmlformats.org/presentationml/2006/ole">
            <mc:AlternateContent xmlns:mc="http://schemas.openxmlformats.org/markup-compatibility/2006">
              <mc:Choice xmlns:v="urn:schemas-microsoft-com:vml" Requires="v">
                <p:oleObj spid="_x0000_s1031" r:id="rId6" imgW="4154400" imgH="2901600" progId="">
                  <p:embed/>
                </p:oleObj>
              </mc:Choice>
              <mc:Fallback>
                <p:oleObj r:id="rId6" imgW="4154400" imgH="2901600" progId="">
                  <p:embed/>
                  <p:pic>
                    <p:nvPicPr>
                      <p:cNvPr id="0" name=""/>
                      <p:cNvPicPr/>
                      <p:nvPr/>
                    </p:nvPicPr>
                    <p:blipFill>
                      <a:blip r:embed="rId7"/>
                      <a:stretch>
                        <a:fillRect/>
                      </a:stretch>
                    </p:blipFill>
                    <p:spPr>
                      <a:xfrm>
                        <a:off x="4304295" y="1626182"/>
                        <a:ext cx="4948225" cy="3456384"/>
                      </a:xfrm>
                      <a:prstGeom prst="rect">
                        <a:avLst/>
                      </a:prstGeom>
                    </p:spPr>
                  </p:pic>
                </p:oleObj>
              </mc:Fallback>
            </mc:AlternateContent>
          </a:graphicData>
        </a:graphic>
      </p:graphicFrame>
      <p:sp>
        <p:nvSpPr>
          <p:cNvPr id="2" name="文本框 1"/>
          <p:cNvSpPr txBox="1"/>
          <p:nvPr/>
        </p:nvSpPr>
        <p:spPr>
          <a:xfrm>
            <a:off x="1903158" y="5373216"/>
            <a:ext cx="837089" cy="369332"/>
          </a:xfrm>
          <a:prstGeom prst="rect">
            <a:avLst/>
          </a:prstGeom>
          <a:noFill/>
        </p:spPr>
        <p:txBody>
          <a:bodyPr wrap="none" rtlCol="0">
            <a:spAutoFit/>
          </a:bodyPr>
          <a:lstStyle/>
          <a:p>
            <a:r>
              <a:rPr lang="en-US" altLang="zh-CN" dirty="0" smtClean="0">
                <a:solidFill>
                  <a:prstClr val="black"/>
                </a:solidFill>
              </a:rPr>
              <a:t>Cycle 1</a:t>
            </a:r>
            <a:endParaRPr lang="zh-CN" altLang="en-US" dirty="0">
              <a:solidFill>
                <a:prstClr val="black"/>
              </a:solidFill>
            </a:endParaRPr>
          </a:p>
        </p:txBody>
      </p:sp>
      <p:sp>
        <p:nvSpPr>
          <p:cNvPr id="9" name="文本框 8"/>
          <p:cNvSpPr txBox="1"/>
          <p:nvPr/>
        </p:nvSpPr>
        <p:spPr>
          <a:xfrm>
            <a:off x="6359862" y="5373216"/>
            <a:ext cx="837089" cy="369332"/>
          </a:xfrm>
          <a:prstGeom prst="rect">
            <a:avLst/>
          </a:prstGeom>
          <a:noFill/>
        </p:spPr>
        <p:txBody>
          <a:bodyPr wrap="none" rtlCol="0">
            <a:spAutoFit/>
          </a:bodyPr>
          <a:lstStyle/>
          <a:p>
            <a:r>
              <a:rPr lang="en-US" altLang="zh-CN" dirty="0" smtClean="0">
                <a:solidFill>
                  <a:prstClr val="black"/>
                </a:solidFill>
              </a:rPr>
              <a:t>Cycle 2</a:t>
            </a:r>
            <a:endParaRPr lang="zh-CN" altLang="en-US" dirty="0">
              <a:solidFill>
                <a:prstClr val="black"/>
              </a:solidFill>
            </a:endParaRPr>
          </a:p>
        </p:txBody>
      </p:sp>
    </p:spTree>
    <p:extLst>
      <p:ext uri="{BB962C8B-B14F-4D97-AF65-F5344CB8AC3E}">
        <p14:creationId xmlns:p14="http://schemas.microsoft.com/office/powerpoint/2010/main" val="3050214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587978" y="1484784"/>
            <a:ext cx="8246127" cy="4700255"/>
            <a:chOff x="611560" y="1609065"/>
            <a:chExt cx="8246127" cy="4700255"/>
          </a:xfrm>
        </p:grpSpPr>
        <p:sp>
          <p:nvSpPr>
            <p:cNvPr id="29" name="圆角矩形 28"/>
            <p:cNvSpPr/>
            <p:nvPr/>
          </p:nvSpPr>
          <p:spPr>
            <a:xfrm>
              <a:off x="611560" y="1609065"/>
              <a:ext cx="6454238" cy="4124191"/>
            </a:xfrm>
            <a:prstGeom prst="roundRect">
              <a:avLst/>
            </a:prstGeom>
            <a:solidFill>
              <a:schemeClr val="accent5">
                <a:lumMod val="40000"/>
                <a:lumOff val="60000"/>
                <a:alpha val="90000"/>
              </a:schemeClr>
            </a:solidFill>
            <a:ln>
              <a:solidFill>
                <a:srgbClr val="FFFFFF"/>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5354352" y="2455927"/>
              <a:ext cx="1205856" cy="431304"/>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群常数截面库</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5364088" y="3210892"/>
              <a:ext cx="1205856" cy="377398"/>
            </a:xfrm>
            <a:prstGeom prst="roundRect">
              <a:avLst/>
            </a:prstGeom>
            <a:solidFill>
              <a:srgbClr val="E76A0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大规模并行</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5364088" y="3826215"/>
              <a:ext cx="1205856" cy="377398"/>
            </a:xfrm>
            <a:prstGeom prst="roundRect">
              <a:avLst/>
            </a:prstGeom>
            <a:solidFill>
              <a:srgbClr val="E76A0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屏蔽优化</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5364088" y="4452386"/>
              <a:ext cx="1205856" cy="377398"/>
            </a:xfrm>
            <a:prstGeom prst="roundRect">
              <a:avLst/>
            </a:prstGeom>
            <a:solidFill>
              <a:srgbClr val="E76A0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工程序列</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1115616" y="5122215"/>
              <a:ext cx="5472271" cy="377398"/>
            </a:xfrm>
            <a:prstGeom prst="roundRect">
              <a:avLst/>
            </a:prstGeom>
            <a:solidFill>
              <a:schemeClr val="accent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几何</a:t>
              </a:r>
              <a:r>
                <a:rPr lang="en-US" altLang="zh-CN" sz="1200" dirty="0" smtClean="0">
                  <a:solidFill>
                    <a:prstClr val="white"/>
                  </a:solidFill>
                  <a:latin typeface="微软雅黑" panose="020B0503020204020204" pitchFamily="34" charset="-122"/>
                  <a:ea typeface="微软雅黑" panose="020B0503020204020204" pitchFamily="34" charset="-122"/>
                </a:rPr>
                <a:t>/</a:t>
              </a:r>
              <a:r>
                <a:rPr lang="zh-CN" altLang="en-US" sz="1200" dirty="0" smtClean="0">
                  <a:solidFill>
                    <a:prstClr val="white"/>
                  </a:solidFill>
                  <a:latin typeface="微软雅黑" panose="020B0503020204020204" pitchFamily="34" charset="-122"/>
                  <a:ea typeface="微软雅黑" panose="020B0503020204020204" pitchFamily="34" charset="-122"/>
                </a:rPr>
                <a:t>网格</a:t>
              </a:r>
              <a:r>
                <a:rPr lang="en-US" altLang="zh-CN" sz="1200" dirty="0" smtClean="0">
                  <a:solidFill>
                    <a:prstClr val="white"/>
                  </a:solidFill>
                  <a:latin typeface="微软雅黑" panose="020B0503020204020204" pitchFamily="34" charset="-122"/>
                  <a:ea typeface="微软雅黑" panose="020B0503020204020204" pitchFamily="34" charset="-122"/>
                </a:rPr>
                <a:t>/</a:t>
              </a:r>
              <a:r>
                <a:rPr lang="zh-CN" altLang="en-US" sz="1200" dirty="0" smtClean="0">
                  <a:solidFill>
                    <a:prstClr val="white"/>
                  </a:solidFill>
                  <a:latin typeface="微软雅黑" panose="020B0503020204020204" pitchFamily="34" charset="-122"/>
                  <a:ea typeface="微软雅黑" panose="020B0503020204020204" pitchFamily="34" charset="-122"/>
                </a:rPr>
                <a:t>数据储存</a:t>
              </a:r>
              <a:r>
                <a:rPr lang="en-US" altLang="zh-CN" sz="1200" dirty="0" smtClean="0">
                  <a:solidFill>
                    <a:prstClr val="white"/>
                  </a:solidFill>
                  <a:latin typeface="微软雅黑" panose="020B0503020204020204" pitchFamily="34" charset="-122"/>
                  <a:ea typeface="微软雅黑" panose="020B0503020204020204" pitchFamily="34" charset="-122"/>
                </a:rPr>
                <a:t>(HDF)/</a:t>
              </a:r>
              <a:r>
                <a:rPr lang="zh-CN" altLang="en-US" sz="1200" dirty="0" smtClean="0">
                  <a:solidFill>
                    <a:prstClr val="white"/>
                  </a:solidFill>
                  <a:latin typeface="微软雅黑" panose="020B0503020204020204" pitchFamily="34" charset="-122"/>
                  <a:ea typeface="微软雅黑" panose="020B0503020204020204" pitchFamily="34" charset="-122"/>
                </a:rPr>
                <a:t>可视化</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733830" y="5931922"/>
              <a:ext cx="6209698" cy="377398"/>
            </a:xfrm>
            <a:prstGeom prst="roundRect">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a:solidFill>
                    <a:prstClr val="black"/>
                  </a:solidFill>
                  <a:latin typeface="微软雅黑" panose="020B0503020204020204" pitchFamily="34" charset="-122"/>
                  <a:ea typeface="微软雅黑" panose="020B0503020204020204" pitchFamily="34" charset="-122"/>
                </a:rPr>
                <a:t>平台</a:t>
              </a:r>
            </a:p>
          </p:txBody>
        </p:sp>
        <p:sp>
          <p:nvSpPr>
            <p:cNvPr id="36" name="圆角矩形 35"/>
            <p:cNvSpPr/>
            <p:nvPr/>
          </p:nvSpPr>
          <p:spPr>
            <a:xfrm>
              <a:off x="984737" y="2540521"/>
              <a:ext cx="1786272" cy="2485301"/>
            </a:xfrm>
            <a:prstGeom prst="roundRect">
              <a:avLst/>
            </a:prstGeom>
            <a:solidFill>
              <a:srgbClr val="E2CFF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1221616" y="2708920"/>
              <a:ext cx="1322438" cy="431304"/>
            </a:xfrm>
            <a:prstGeom prst="roundRect">
              <a:avLst/>
            </a:prstGeom>
            <a:solidFill>
              <a:srgbClr val="5D288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离散纵标</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1224607" y="3284984"/>
              <a:ext cx="1322438" cy="431304"/>
            </a:xfrm>
            <a:prstGeom prst="roundRect">
              <a:avLst/>
            </a:prstGeom>
            <a:solidFill>
              <a:srgbClr val="5D288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点核积分</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1221616" y="3861048"/>
              <a:ext cx="1322438" cy="431304"/>
            </a:xfrm>
            <a:prstGeom prst="roundRect">
              <a:avLst/>
            </a:prstGeom>
            <a:solidFill>
              <a:srgbClr val="5D288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蒙特卡罗</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403648" y="2267347"/>
              <a:ext cx="955240" cy="261610"/>
            </a:xfrm>
            <a:prstGeom prst="rect">
              <a:avLst/>
            </a:prstGeom>
            <a:noFill/>
          </p:spPr>
          <p:txBody>
            <a:bodyPr wrap="square" tIns="0" rtlCol="0" anchor="ctr" anchorCtr="0">
              <a:spAutoFit/>
            </a:bodyPr>
            <a:lstStyle/>
            <a:p>
              <a:r>
                <a:rPr lang="zh-CN" altLang="en-US" sz="1400" b="1" dirty="0" smtClean="0">
                  <a:solidFill>
                    <a:prstClr val="black"/>
                  </a:solidFill>
                  <a:latin typeface="微软雅黑" panose="020B0503020204020204" pitchFamily="34" charset="-122"/>
                  <a:ea typeface="微软雅黑" panose="020B0503020204020204" pitchFamily="34" charset="-122"/>
                </a:rPr>
                <a:t>屏蔽设计</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3062491" y="2494968"/>
              <a:ext cx="1786272" cy="2212098"/>
              <a:chOff x="4217186" y="2130008"/>
              <a:chExt cx="2044938" cy="2532426"/>
            </a:xfrm>
          </p:grpSpPr>
          <p:grpSp>
            <p:nvGrpSpPr>
              <p:cNvPr id="56" name="组合 55"/>
              <p:cNvGrpSpPr/>
              <p:nvPr/>
            </p:nvGrpSpPr>
            <p:grpSpPr>
              <a:xfrm>
                <a:off x="4217186" y="2453897"/>
                <a:ext cx="2044938" cy="2208537"/>
                <a:chOff x="3953893" y="2005643"/>
                <a:chExt cx="2044938" cy="2208537"/>
              </a:xfrm>
            </p:grpSpPr>
            <p:sp>
              <p:nvSpPr>
                <p:cNvPr id="58" name="圆角矩形 57"/>
                <p:cNvSpPr/>
                <p:nvPr/>
              </p:nvSpPr>
              <p:spPr>
                <a:xfrm>
                  <a:off x="3953893" y="2005643"/>
                  <a:ext cx="2044938" cy="2208537"/>
                </a:xfrm>
                <a:prstGeom prst="roundRect">
                  <a:avLst/>
                </a:prstGeom>
                <a:solidFill>
                  <a:schemeClr val="accent1">
                    <a:lumMod val="40000"/>
                    <a:lumOff val="6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9" name="圆角矩形 58"/>
                <p:cNvSpPr/>
                <p:nvPr/>
              </p:nvSpPr>
              <p:spPr>
                <a:xfrm>
                  <a:off x="4219395" y="2310628"/>
                  <a:ext cx="1513937" cy="432048"/>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设计基准源项</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4219395" y="2926083"/>
                  <a:ext cx="1513937" cy="432048"/>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现实源项</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61" name="圆角矩形 60"/>
                <p:cNvSpPr/>
                <p:nvPr/>
              </p:nvSpPr>
              <p:spPr>
                <a:xfrm>
                  <a:off x="4219394" y="3538249"/>
                  <a:ext cx="1513937" cy="432048"/>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堆芯源项</a:t>
                  </a:r>
                  <a:endParaRPr lang="zh-CN" altLang="en-US" sz="1200" dirty="0">
                    <a:solidFill>
                      <a:prstClr val="white"/>
                    </a:solidFill>
                    <a:latin typeface="微软雅黑" panose="020B0503020204020204" pitchFamily="34" charset="-122"/>
                    <a:ea typeface="微软雅黑" panose="020B0503020204020204" pitchFamily="34" charset="-122"/>
                  </a:endParaRPr>
                </a:p>
              </p:txBody>
            </p:sp>
          </p:grpSp>
          <p:sp>
            <p:nvSpPr>
              <p:cNvPr id="57" name="文本框 56"/>
              <p:cNvSpPr txBox="1"/>
              <p:nvPr/>
            </p:nvSpPr>
            <p:spPr>
              <a:xfrm>
                <a:off x="4708754" y="2130008"/>
                <a:ext cx="1115994" cy="299493"/>
              </a:xfrm>
              <a:prstGeom prst="rect">
                <a:avLst/>
              </a:prstGeom>
              <a:noFill/>
            </p:spPr>
            <p:txBody>
              <a:bodyPr wrap="square" tIns="0" rtlCol="0" anchor="ctr" anchorCtr="0">
                <a:spAutoFit/>
              </a:bodyPr>
              <a:lstStyle/>
              <a:p>
                <a:r>
                  <a:rPr lang="zh-CN" altLang="en-US" sz="1400" b="1" dirty="0" smtClean="0">
                    <a:solidFill>
                      <a:prstClr val="black"/>
                    </a:solidFill>
                    <a:latin typeface="微软雅黑" panose="020B0503020204020204" pitchFamily="34" charset="-122"/>
                    <a:ea typeface="微软雅黑" panose="020B0503020204020204" pitchFamily="34" charset="-122"/>
                  </a:rPr>
                  <a:t>源项分析</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grpSp>
        <p:sp>
          <p:nvSpPr>
            <p:cNvPr id="42" name="左右箭头 41"/>
            <p:cNvSpPr/>
            <p:nvPr/>
          </p:nvSpPr>
          <p:spPr>
            <a:xfrm>
              <a:off x="6693078" y="2562121"/>
              <a:ext cx="853822" cy="455106"/>
            </a:xfrm>
            <a:prstGeom prst="leftRightArrow">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7644502" y="2562236"/>
              <a:ext cx="1205856" cy="431304"/>
            </a:xfrm>
            <a:prstGeom prst="roundRect">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black"/>
                  </a:solidFill>
                  <a:latin typeface="微软雅黑" panose="020B0503020204020204" pitchFamily="34" charset="-122"/>
                  <a:ea typeface="微软雅黑" panose="020B0503020204020204" pitchFamily="34" charset="-122"/>
                </a:rPr>
                <a:t>堆芯程序</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44" name="左右箭头 43"/>
            <p:cNvSpPr/>
            <p:nvPr/>
          </p:nvSpPr>
          <p:spPr>
            <a:xfrm>
              <a:off x="6693078" y="3394681"/>
              <a:ext cx="853822" cy="455106"/>
            </a:xfrm>
            <a:prstGeom prst="leftRightArrow">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5" name="圆角矩形 44"/>
            <p:cNvSpPr/>
            <p:nvPr/>
          </p:nvSpPr>
          <p:spPr>
            <a:xfrm>
              <a:off x="7644502" y="3394796"/>
              <a:ext cx="1205856" cy="431304"/>
            </a:xfrm>
            <a:prstGeom prst="roundRect">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black"/>
                  </a:solidFill>
                  <a:latin typeface="微软雅黑" panose="020B0503020204020204" pitchFamily="34" charset="-122"/>
                  <a:ea typeface="微软雅黑" panose="020B0503020204020204" pitchFamily="34" charset="-122"/>
                </a:rPr>
                <a:t>在线监测</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46" name="左右箭头 45"/>
            <p:cNvSpPr/>
            <p:nvPr/>
          </p:nvSpPr>
          <p:spPr>
            <a:xfrm>
              <a:off x="6727302" y="4229641"/>
              <a:ext cx="853822" cy="455106"/>
            </a:xfrm>
            <a:prstGeom prst="leftRightArrow">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7" name="圆角矩形 46"/>
            <p:cNvSpPr/>
            <p:nvPr/>
          </p:nvSpPr>
          <p:spPr>
            <a:xfrm>
              <a:off x="7651831" y="4229756"/>
              <a:ext cx="1205856" cy="431304"/>
            </a:xfrm>
            <a:prstGeom prst="roundRect">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black"/>
                  </a:solidFill>
                  <a:latin typeface="微软雅黑" panose="020B0503020204020204" pitchFamily="34" charset="-122"/>
                  <a:ea typeface="微软雅黑" panose="020B0503020204020204" pitchFamily="34" charset="-122"/>
                </a:rPr>
                <a:t>环境评估</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3237785" y="1718422"/>
              <a:ext cx="1703308" cy="400110"/>
            </a:xfrm>
            <a:prstGeom prst="rect">
              <a:avLst/>
            </a:prstGeom>
            <a:noFill/>
          </p:spPr>
          <p:txBody>
            <a:bodyPr wrap="square" rtlCol="0">
              <a:spAutoFit/>
            </a:bodyPr>
            <a:lstStyle/>
            <a:p>
              <a:r>
                <a:rPr lang="en-US" altLang="zh-CN" sz="2000" b="1" dirty="0" err="1" smtClean="0">
                  <a:solidFill>
                    <a:prstClr val="black"/>
                  </a:solidFill>
                  <a:latin typeface="微软雅黑" panose="020B0503020204020204" pitchFamily="34" charset="-122"/>
                  <a:ea typeface="微软雅黑" panose="020B0503020204020204" pitchFamily="34" charset="-122"/>
                </a:rPr>
                <a:t>cosSHIELD</a:t>
              </a:r>
              <a:endParaRPr lang="zh-CN" altLang="en-US" sz="2000" b="1" dirty="0">
                <a:solidFill>
                  <a:prstClr val="black"/>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1216654" y="4437112"/>
              <a:ext cx="1322438" cy="431304"/>
            </a:xfrm>
            <a:prstGeom prst="roundRect">
              <a:avLst/>
            </a:prstGeom>
            <a:solidFill>
              <a:srgbClr val="5D288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zh-CN" altLang="en-US" sz="1200" dirty="0" smtClean="0">
                  <a:solidFill>
                    <a:prstClr val="white"/>
                  </a:solidFill>
                  <a:latin typeface="微软雅黑" panose="020B0503020204020204" pitchFamily="34" charset="-122"/>
                  <a:ea typeface="微软雅黑" panose="020B0503020204020204" pitchFamily="34" charset="-122"/>
                </a:rPr>
                <a:t>工程参数计算</a:t>
              </a:r>
              <a:endParaRPr lang="zh-CN" altLang="en-US" sz="1200" dirty="0">
                <a:solidFill>
                  <a:prstClr val="white"/>
                </a:solidFill>
                <a:latin typeface="微软雅黑" panose="020B0503020204020204" pitchFamily="34" charset="-122"/>
                <a:ea typeface="微软雅黑" panose="020B0503020204020204" pitchFamily="34" charset="-122"/>
              </a:endParaRPr>
            </a:p>
          </p:txBody>
        </p:sp>
        <p:sp>
          <p:nvSpPr>
            <p:cNvPr id="50" name="左右箭头 49"/>
            <p:cNvSpPr/>
            <p:nvPr/>
          </p:nvSpPr>
          <p:spPr>
            <a:xfrm rot="16200000">
              <a:off x="3083314" y="5619071"/>
              <a:ext cx="528064" cy="289067"/>
            </a:xfrm>
            <a:prstGeom prst="leftRightArrow">
              <a:avLst/>
            </a:prstGeom>
            <a:solidFill>
              <a:schemeClr val="bg1">
                <a:lumMod val="85000"/>
              </a:schemeClr>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1" name="左右箭头 50"/>
            <p:cNvSpPr/>
            <p:nvPr/>
          </p:nvSpPr>
          <p:spPr>
            <a:xfrm rot="16200000">
              <a:off x="4092462" y="5612722"/>
              <a:ext cx="528064" cy="289067"/>
            </a:xfrm>
            <a:prstGeom prst="leftRightArrow">
              <a:avLst/>
            </a:prstGeom>
            <a:solidFill>
              <a:schemeClr val="bg1">
                <a:lumMod val="85000"/>
              </a:schemeClr>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2829375" y="5662939"/>
              <a:ext cx="512787" cy="253916"/>
            </a:xfrm>
            <a:prstGeom prst="rect">
              <a:avLst/>
            </a:prstGeom>
            <a:noFill/>
          </p:spPr>
          <p:txBody>
            <a:bodyPr wrap="square" rtlCol="0">
              <a:spAutoFit/>
            </a:bodyPr>
            <a:lstStyle/>
            <a:p>
              <a:r>
                <a:rPr lang="zh-CN" altLang="en-US" sz="1050" dirty="0">
                  <a:solidFill>
                    <a:prstClr val="black"/>
                  </a:solidFill>
                  <a:latin typeface="微软雅黑" panose="020B0503020204020204" pitchFamily="34" charset="-122"/>
                  <a:ea typeface="微软雅黑" panose="020B0503020204020204" pitchFamily="34" charset="-122"/>
                </a:rPr>
                <a:t>输入</a:t>
              </a:r>
            </a:p>
          </p:txBody>
        </p:sp>
        <p:sp>
          <p:nvSpPr>
            <p:cNvPr id="53" name="文本框 52"/>
            <p:cNvSpPr txBox="1"/>
            <p:nvPr/>
          </p:nvSpPr>
          <p:spPr>
            <a:xfrm>
              <a:off x="4428306" y="5654845"/>
              <a:ext cx="512787" cy="253916"/>
            </a:xfrm>
            <a:prstGeom prst="rect">
              <a:avLst/>
            </a:prstGeom>
            <a:noFill/>
          </p:spPr>
          <p:txBody>
            <a:bodyPr wrap="square" rtlCol="0">
              <a:spAutoFit/>
            </a:bodyPr>
            <a:lstStyle/>
            <a:p>
              <a:r>
                <a:rPr lang="zh-CN" altLang="en-US" sz="1050" dirty="0" smtClean="0">
                  <a:solidFill>
                    <a:prstClr val="black"/>
                  </a:solidFill>
                  <a:latin typeface="微软雅黑" panose="020B0503020204020204" pitchFamily="34" charset="-122"/>
                  <a:ea typeface="微软雅黑" panose="020B0503020204020204" pitchFamily="34" charset="-122"/>
                </a:rPr>
                <a:t>输出</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6955146" y="3077677"/>
              <a:ext cx="512787" cy="253916"/>
            </a:xfrm>
            <a:prstGeom prst="rect">
              <a:avLst/>
            </a:prstGeom>
            <a:noFill/>
          </p:spPr>
          <p:txBody>
            <a:bodyPr wrap="square" rtlCol="0">
              <a:spAutoFit/>
            </a:bodyPr>
            <a:lstStyle/>
            <a:p>
              <a:r>
                <a:rPr lang="zh-CN" altLang="en-US" sz="1050" dirty="0" smtClean="0">
                  <a:solidFill>
                    <a:prstClr val="black"/>
                  </a:solidFill>
                  <a:latin typeface="微软雅黑" panose="020B0503020204020204" pitchFamily="34" charset="-122"/>
                  <a:ea typeface="微软雅黑" panose="020B0503020204020204" pitchFamily="34" charset="-122"/>
                </a:rPr>
                <a:t>耦合</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6962843" y="3927178"/>
              <a:ext cx="512787" cy="253916"/>
            </a:xfrm>
            <a:prstGeom prst="rect">
              <a:avLst/>
            </a:prstGeom>
            <a:noFill/>
          </p:spPr>
          <p:txBody>
            <a:bodyPr wrap="square" rtlCol="0">
              <a:spAutoFit/>
            </a:bodyPr>
            <a:lstStyle/>
            <a:p>
              <a:r>
                <a:rPr lang="zh-CN" altLang="en-US" sz="1050" dirty="0" smtClean="0">
                  <a:solidFill>
                    <a:prstClr val="black"/>
                  </a:solidFill>
                  <a:latin typeface="微软雅黑" panose="020B0503020204020204" pitchFamily="34" charset="-122"/>
                  <a:ea typeface="微软雅黑" panose="020B0503020204020204" pitchFamily="34" charset="-122"/>
                </a:rPr>
                <a:t>耦合</a:t>
              </a:r>
              <a:endParaRPr lang="zh-CN" altLang="en-US" sz="1050" dirty="0">
                <a:solidFill>
                  <a:prstClr val="black"/>
                </a:solidFill>
                <a:latin typeface="微软雅黑" panose="020B0503020204020204" pitchFamily="34" charset="-122"/>
                <a:ea typeface="微软雅黑" panose="020B0503020204020204" pitchFamily="34" charset="-122"/>
              </a:endParaRPr>
            </a:p>
          </p:txBody>
        </p:sp>
      </p:grpSp>
      <p:sp>
        <p:nvSpPr>
          <p:cNvPr id="62" name="TextBox 2"/>
          <p:cNvSpPr txBox="1"/>
          <p:nvPr/>
        </p:nvSpPr>
        <p:spPr>
          <a:xfrm>
            <a:off x="571472" y="242808"/>
            <a:ext cx="7312896"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辐射屏蔽设计系统 </a:t>
            </a:r>
            <a:r>
              <a:rPr lang="en-US" altLang="zh-CN" sz="2800" b="1" dirty="0" err="1" smtClean="0">
                <a:solidFill>
                  <a:srgbClr val="0A2D88"/>
                </a:solidFill>
                <a:ea typeface="微软雅黑" pitchFamily="34" charset="-122"/>
              </a:rPr>
              <a:t>cosSHIELD</a:t>
            </a:r>
            <a:endParaRPr lang="zh-CN" altLang="en-US" sz="2800" b="1" dirty="0">
              <a:solidFill>
                <a:srgbClr val="0A2D88"/>
              </a:solidFill>
              <a:ea typeface="微软雅黑" pitchFamily="34" charset="-122"/>
            </a:endParaRPr>
          </a:p>
        </p:txBody>
      </p:sp>
    </p:spTree>
    <p:extLst>
      <p:ext uri="{BB962C8B-B14F-4D97-AF65-F5344CB8AC3E}">
        <p14:creationId xmlns:p14="http://schemas.microsoft.com/office/powerpoint/2010/main" val="2184354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9" name="组合 58"/>
          <p:cNvGrpSpPr/>
          <p:nvPr/>
        </p:nvGrpSpPr>
        <p:grpSpPr>
          <a:xfrm>
            <a:off x="3491880" y="1124744"/>
            <a:ext cx="5485003" cy="3703787"/>
            <a:chOff x="1248820" y="1957461"/>
            <a:chExt cx="6658020" cy="4495875"/>
          </a:xfrm>
        </p:grpSpPr>
        <p:sp>
          <p:nvSpPr>
            <p:cNvPr id="60" name="任意多边形 59"/>
            <p:cNvSpPr/>
            <p:nvPr/>
          </p:nvSpPr>
          <p:spPr>
            <a:xfrm>
              <a:off x="1250948" y="3402383"/>
              <a:ext cx="2069370" cy="645882"/>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一回路</a:t>
              </a:r>
              <a:r>
                <a:rPr lang="zh-CN" altLang="en-US" sz="1050" dirty="0" smtClean="0">
                  <a:solidFill>
                    <a:prstClr val="black"/>
                  </a:solidFill>
                  <a:latin typeface="微软雅黑" panose="020B0503020204020204" pitchFamily="34" charset="-122"/>
                  <a:ea typeface="微软雅黑" panose="020B0503020204020204" pitchFamily="34" charset="-122"/>
                </a:rPr>
                <a:t>冷却剂</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裂变产物计算模块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61" name="任意多边形 60"/>
            <p:cNvSpPr/>
            <p:nvPr/>
          </p:nvSpPr>
          <p:spPr>
            <a:xfrm>
              <a:off x="3532885" y="3397621"/>
              <a:ext cx="2069370" cy="645882"/>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二回路</a:t>
              </a:r>
              <a:r>
                <a:rPr lang="zh-CN" altLang="en-US" sz="1050" dirty="0" smtClean="0">
                  <a:solidFill>
                    <a:prstClr val="black"/>
                  </a:solidFill>
                  <a:latin typeface="微软雅黑" panose="020B0503020204020204" pitchFamily="34" charset="-122"/>
                  <a:ea typeface="微软雅黑" panose="020B0503020204020204" pitchFamily="34" charset="-122"/>
                </a:rPr>
                <a:t>冷却剂</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62" name="任意多边形 61"/>
            <p:cNvSpPr/>
            <p:nvPr/>
          </p:nvSpPr>
          <p:spPr>
            <a:xfrm>
              <a:off x="5837470" y="3400531"/>
              <a:ext cx="2069370" cy="645415"/>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箱体（或厂房</a:t>
              </a:r>
              <a:r>
                <a:rPr lang="zh-CN" altLang="en-US" sz="1050" dirty="0" smtClean="0">
                  <a:solidFill>
                    <a:prstClr val="black"/>
                  </a:solidFill>
                  <a:latin typeface="微软雅黑" panose="020B0503020204020204" pitchFamily="34" charset="-122"/>
                  <a:ea typeface="微软雅黑" panose="020B0503020204020204" pitchFamily="34" charset="-122"/>
                </a:rPr>
                <a:t>）</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63" name="任意多边形 62"/>
            <p:cNvSpPr/>
            <p:nvPr/>
          </p:nvSpPr>
          <p:spPr>
            <a:xfrm>
              <a:off x="3533163" y="4189709"/>
              <a:ext cx="2069370" cy="645882"/>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蒸汽发生器二次</a:t>
              </a:r>
              <a:r>
                <a:rPr lang="zh-CN" altLang="en-US" sz="1050" dirty="0" smtClean="0">
                  <a:solidFill>
                    <a:prstClr val="black"/>
                  </a:solidFill>
                  <a:latin typeface="微软雅黑" panose="020B0503020204020204" pitchFamily="34" charset="-122"/>
                  <a:ea typeface="微软雅黑" panose="020B0503020204020204" pitchFamily="34" charset="-122"/>
                </a:rPr>
                <a:t>侧</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液相计算模块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64" name="任意多边形 63"/>
            <p:cNvSpPr/>
            <p:nvPr/>
          </p:nvSpPr>
          <p:spPr>
            <a:xfrm>
              <a:off x="1248820" y="1957461"/>
              <a:ext cx="6658020" cy="690547"/>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85D6FF"/>
            </a:solidFill>
            <a:ln>
              <a:no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zh-CN" altLang="en-US" dirty="0" smtClean="0">
                  <a:solidFill>
                    <a:srgbClr val="0085C8"/>
                  </a:solidFill>
                  <a:latin typeface="微软雅黑" pitchFamily="34" charset="-122"/>
                  <a:ea typeface="微软雅黑" pitchFamily="34" charset="-122"/>
                </a:rPr>
                <a:t>设计基准源项分析</a:t>
              </a:r>
              <a:endParaRPr lang="zh-CN" altLang="en-US" dirty="0">
                <a:solidFill>
                  <a:srgbClr val="0085C8"/>
                </a:solidFill>
                <a:latin typeface="微软雅黑" pitchFamily="34" charset="-122"/>
                <a:ea typeface="微软雅黑" pitchFamily="34" charset="-122"/>
              </a:endParaRPr>
            </a:p>
          </p:txBody>
        </p:sp>
        <p:sp>
          <p:nvSpPr>
            <p:cNvPr id="65" name="任意多边形 64"/>
            <p:cNvSpPr/>
            <p:nvPr/>
          </p:nvSpPr>
          <p:spPr>
            <a:xfrm>
              <a:off x="1250947" y="2754451"/>
              <a:ext cx="2070975" cy="53349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一回路源项</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66" name="任意多边形 65"/>
            <p:cNvSpPr/>
            <p:nvPr/>
          </p:nvSpPr>
          <p:spPr>
            <a:xfrm>
              <a:off x="3531609" y="2749549"/>
              <a:ext cx="2070975" cy="53349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二回路源项</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67" name="任意多边形 66"/>
            <p:cNvSpPr/>
            <p:nvPr/>
          </p:nvSpPr>
          <p:spPr>
            <a:xfrm>
              <a:off x="5835609" y="2749549"/>
              <a:ext cx="2070975" cy="53349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系统设备源项</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68" name="任意多边形 67"/>
            <p:cNvSpPr/>
            <p:nvPr/>
          </p:nvSpPr>
          <p:spPr>
            <a:xfrm>
              <a:off x="1248820" y="4194606"/>
              <a:ext cx="2069370" cy="645882"/>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一回路</a:t>
              </a:r>
              <a:r>
                <a:rPr lang="zh-CN" altLang="en-US" sz="1050" dirty="0" smtClean="0">
                  <a:solidFill>
                    <a:prstClr val="black"/>
                  </a:solidFill>
                  <a:latin typeface="微软雅黑" panose="020B0503020204020204" pitchFamily="34" charset="-122"/>
                  <a:ea typeface="微软雅黑" panose="020B0503020204020204" pitchFamily="34" charset="-122"/>
                </a:rPr>
                <a:t>冷却剂</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活化产物</a:t>
              </a:r>
              <a:r>
                <a:rPr lang="zh-CN" altLang="en-US" sz="1050" dirty="0">
                  <a:solidFill>
                    <a:prstClr val="black"/>
                  </a:solidFill>
                  <a:latin typeface="微软雅黑" panose="020B0503020204020204" pitchFamily="34" charset="-122"/>
                  <a:ea typeface="微软雅黑" panose="020B0503020204020204" pitchFamily="34" charset="-122"/>
                </a:rPr>
                <a:t>计算</a:t>
              </a:r>
              <a:r>
                <a:rPr lang="zh-CN" altLang="en-US" sz="1050" dirty="0" smtClean="0">
                  <a:solidFill>
                    <a:prstClr val="black"/>
                  </a:solidFill>
                  <a:latin typeface="微软雅黑" panose="020B0503020204020204" pitchFamily="34" charset="-122"/>
                  <a:ea typeface="微软雅黑" panose="020B0503020204020204" pitchFamily="34" charset="-122"/>
                </a:rPr>
                <a:t>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69" name="任意多边形 68"/>
            <p:cNvSpPr/>
            <p:nvPr/>
          </p:nvSpPr>
          <p:spPr>
            <a:xfrm>
              <a:off x="5836270" y="4193108"/>
              <a:ext cx="2069370" cy="645415"/>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液体净化过滤</a:t>
              </a:r>
              <a:r>
                <a:rPr lang="zh-CN" altLang="en-US" sz="1050" dirty="0" smtClean="0">
                  <a:solidFill>
                    <a:prstClr val="black"/>
                  </a:solidFill>
                  <a:latin typeface="微软雅黑" panose="020B0503020204020204" pitchFamily="34" charset="-122"/>
                  <a:ea typeface="微软雅黑" panose="020B0503020204020204" pitchFamily="34" charset="-122"/>
                </a:rPr>
                <a:t>设备</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计算</a:t>
              </a:r>
              <a:r>
                <a:rPr lang="zh-CN" altLang="en-US" sz="1050" dirty="0">
                  <a:solidFill>
                    <a:prstClr val="black"/>
                  </a:solidFill>
                  <a:latin typeface="微软雅黑" panose="020B0503020204020204" pitchFamily="34" charset="-122"/>
                  <a:ea typeface="微软雅黑" panose="020B0503020204020204" pitchFamily="34" charset="-122"/>
                </a:rPr>
                <a:t>模块</a:t>
              </a:r>
            </a:p>
          </p:txBody>
        </p:sp>
        <p:sp>
          <p:nvSpPr>
            <p:cNvPr id="70" name="任意多边形 69"/>
            <p:cNvSpPr/>
            <p:nvPr/>
          </p:nvSpPr>
          <p:spPr>
            <a:xfrm>
              <a:off x="5836270" y="4981797"/>
              <a:ext cx="2069370" cy="645415"/>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气体净化过滤</a:t>
              </a:r>
              <a:r>
                <a:rPr lang="zh-CN" altLang="en-US" sz="1050" dirty="0" smtClean="0">
                  <a:solidFill>
                    <a:prstClr val="black"/>
                  </a:solidFill>
                  <a:latin typeface="微软雅黑" panose="020B0503020204020204" pitchFamily="34" charset="-122"/>
                  <a:ea typeface="微软雅黑" panose="020B0503020204020204" pitchFamily="34" charset="-122"/>
                </a:rPr>
                <a:t>设备</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71" name="任意多边形 70"/>
            <p:cNvSpPr/>
            <p:nvPr/>
          </p:nvSpPr>
          <p:spPr>
            <a:xfrm>
              <a:off x="5836270" y="5807921"/>
              <a:ext cx="2069370" cy="645415"/>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通风冷却净化</a:t>
              </a:r>
              <a:r>
                <a:rPr lang="zh-CN" altLang="en-US" sz="1050" dirty="0" smtClean="0">
                  <a:solidFill>
                    <a:prstClr val="black"/>
                  </a:solidFill>
                  <a:latin typeface="微软雅黑" panose="020B0503020204020204" pitchFamily="34" charset="-122"/>
                  <a:ea typeface="微软雅黑" panose="020B0503020204020204" pitchFamily="34" charset="-122"/>
                </a:rPr>
                <a:t>设备</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72" name="任意多边形 71"/>
            <p:cNvSpPr/>
            <p:nvPr/>
          </p:nvSpPr>
          <p:spPr>
            <a:xfrm>
              <a:off x="3532885" y="4981798"/>
              <a:ext cx="2069370" cy="645882"/>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蒸汽发生器二次</a:t>
              </a:r>
              <a:r>
                <a:rPr lang="zh-CN" altLang="en-US" sz="1050" dirty="0" smtClean="0">
                  <a:solidFill>
                    <a:prstClr val="black"/>
                  </a:solidFill>
                  <a:latin typeface="微软雅黑" panose="020B0503020204020204" pitchFamily="34" charset="-122"/>
                  <a:ea typeface="微软雅黑" panose="020B0503020204020204" pitchFamily="34" charset="-122"/>
                </a:rPr>
                <a:t>侧</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气</a:t>
              </a:r>
              <a:r>
                <a:rPr lang="zh-CN" altLang="en-US" sz="1050" dirty="0" smtClean="0">
                  <a:solidFill>
                    <a:prstClr val="black"/>
                  </a:solidFill>
                  <a:latin typeface="微软雅黑" panose="020B0503020204020204" pitchFamily="34" charset="-122"/>
                  <a:ea typeface="微软雅黑" panose="020B0503020204020204" pitchFamily="34" charset="-122"/>
                </a:rPr>
                <a:t>相计算模块</a:t>
              </a:r>
              <a:endParaRPr lang="zh-CN" altLang="en-US" sz="1050" dirty="0">
                <a:solidFill>
                  <a:prstClr val="black"/>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0" y="3994095"/>
            <a:ext cx="6518595" cy="2863905"/>
            <a:chOff x="-284214" y="1600790"/>
            <a:chExt cx="6518595" cy="2863905"/>
          </a:xfrm>
        </p:grpSpPr>
        <p:graphicFrame>
          <p:nvGraphicFramePr>
            <p:cNvPr id="74" name="图表 73"/>
            <p:cNvGraphicFramePr>
              <a:graphicFrameLocks/>
            </p:cNvGraphicFramePr>
            <p:nvPr>
              <p:extLst>
                <p:ext uri="{D42A27DB-BD31-4B8C-83A1-F6EECF244321}">
                  <p14:modId xmlns:p14="http://schemas.microsoft.com/office/powerpoint/2010/main" val="2347538560"/>
                </p:ext>
              </p:extLst>
            </p:nvPr>
          </p:nvGraphicFramePr>
          <p:xfrm>
            <a:off x="-284214" y="1777281"/>
            <a:ext cx="6518595" cy="2687414"/>
          </p:xfrm>
          <a:graphic>
            <a:graphicData uri="http://schemas.openxmlformats.org/drawingml/2006/chart">
              <c:chart xmlns:c="http://schemas.openxmlformats.org/drawingml/2006/chart" xmlns:r="http://schemas.openxmlformats.org/officeDocument/2006/relationships" r:id="rId3"/>
            </a:graphicData>
          </a:graphic>
        </p:graphicFrame>
        <p:sp>
          <p:nvSpPr>
            <p:cNvPr id="75" name="文本框 26"/>
            <p:cNvSpPr txBox="1"/>
            <p:nvPr/>
          </p:nvSpPr>
          <p:spPr>
            <a:xfrm>
              <a:off x="-26967" y="1600790"/>
              <a:ext cx="740619" cy="215444"/>
            </a:xfrm>
            <a:prstGeom prst="rect">
              <a:avLst/>
            </a:prstGeom>
            <a:noFill/>
          </p:spPr>
          <p:txBody>
            <a:bodyPr wrap="square" rtlCol="0">
              <a:spAutoFit/>
            </a:bodyPr>
            <a:lstStyle/>
            <a:p>
              <a:r>
                <a:rPr lang="zh-CN" altLang="en-US" sz="800" dirty="0" smtClean="0">
                  <a:latin typeface="华文楷体" panose="02010600040101010101" pitchFamily="2" charset="-122"/>
                  <a:ea typeface="华文楷体" panose="02010600040101010101" pitchFamily="2" charset="-122"/>
                </a:rPr>
                <a:t>活度</a:t>
              </a:r>
              <a:r>
                <a:rPr lang="en-US" altLang="zh-CN" sz="800" dirty="0" smtClean="0">
                  <a:latin typeface="华文楷体" panose="02010600040101010101" pitchFamily="2" charset="-122"/>
                  <a:ea typeface="华文楷体" panose="02010600040101010101" pitchFamily="2" charset="-122"/>
                </a:rPr>
                <a:t>(</a:t>
              </a:r>
              <a:r>
                <a:rPr lang="en-US" altLang="zh-CN" sz="800" dirty="0" err="1" smtClean="0">
                  <a:latin typeface="华文楷体" panose="02010600040101010101" pitchFamily="2" charset="-122"/>
                  <a:ea typeface="华文楷体" panose="02010600040101010101" pitchFamily="2" charset="-122"/>
                </a:rPr>
                <a:t>Bq</a:t>
              </a:r>
              <a:r>
                <a:rPr lang="en-US" altLang="zh-CN" sz="800" dirty="0" smtClean="0">
                  <a:latin typeface="华文楷体" panose="02010600040101010101" pitchFamily="2" charset="-122"/>
                  <a:ea typeface="华文楷体" panose="02010600040101010101" pitchFamily="2" charset="-122"/>
                </a:rPr>
                <a:t>/g)</a:t>
              </a:r>
              <a:endParaRPr lang="zh-CN" altLang="en-US" sz="800" dirty="0">
                <a:latin typeface="华文楷体" panose="02010600040101010101" pitchFamily="2" charset="-122"/>
                <a:ea typeface="华文楷体" panose="02010600040101010101" pitchFamily="2" charset="-122"/>
              </a:endParaRPr>
            </a:p>
          </p:txBody>
        </p:sp>
        <p:sp>
          <p:nvSpPr>
            <p:cNvPr id="76" name="文本框 31"/>
            <p:cNvSpPr txBox="1"/>
            <p:nvPr/>
          </p:nvSpPr>
          <p:spPr>
            <a:xfrm>
              <a:off x="1864558" y="1600790"/>
              <a:ext cx="3672408" cy="276999"/>
            </a:xfrm>
            <a:prstGeom prst="rect">
              <a:avLst/>
            </a:prstGeom>
            <a:noFill/>
          </p:spPr>
          <p:txBody>
            <a:bodyPr wrap="square" rtlCol="0">
              <a:spAutoFit/>
            </a:bodyPr>
            <a:lstStyle/>
            <a:p>
              <a:r>
                <a:rPr lang="zh-CN" altLang="en-US" sz="1200" dirty="0" smtClean="0">
                  <a:latin typeface="微软雅黑" panose="020B0503020204020204" pitchFamily="34" charset="-122"/>
                  <a:ea typeface="微软雅黑" panose="020B0503020204020204" pitchFamily="34" charset="-122"/>
                </a:rPr>
                <a:t>一回路裂变产物源项典型核素比对</a:t>
              </a:r>
              <a:endParaRPr lang="zh-CN" altLang="en-US" sz="1200" dirty="0">
                <a:latin typeface="微软雅黑" panose="020B0503020204020204" pitchFamily="34" charset="-122"/>
                <a:ea typeface="微软雅黑" panose="020B0503020204020204" pitchFamily="34" charset="-122"/>
              </a:endParaRPr>
            </a:p>
          </p:txBody>
        </p:sp>
      </p:grpSp>
      <p:graphicFrame>
        <p:nvGraphicFramePr>
          <p:cNvPr id="77" name="图表 76"/>
          <p:cNvGraphicFramePr>
            <a:graphicFrameLocks/>
          </p:cNvGraphicFramePr>
          <p:nvPr>
            <p:extLst>
              <p:ext uri="{D42A27DB-BD31-4B8C-83A1-F6EECF244321}">
                <p14:modId xmlns:p14="http://schemas.microsoft.com/office/powerpoint/2010/main" val="1081833453"/>
              </p:ext>
            </p:extLst>
          </p:nvPr>
        </p:nvGraphicFramePr>
        <p:xfrm>
          <a:off x="154476" y="1437142"/>
          <a:ext cx="3146149" cy="2240758"/>
        </p:xfrm>
        <a:graphic>
          <a:graphicData uri="http://schemas.openxmlformats.org/drawingml/2006/chart">
            <c:chart xmlns:c="http://schemas.openxmlformats.org/drawingml/2006/chart" xmlns:r="http://schemas.openxmlformats.org/officeDocument/2006/relationships" r:id="rId4"/>
          </a:graphicData>
        </a:graphic>
      </p:graphicFrame>
      <p:sp>
        <p:nvSpPr>
          <p:cNvPr id="78" name="文本框 33"/>
          <p:cNvSpPr txBox="1"/>
          <p:nvPr/>
        </p:nvSpPr>
        <p:spPr>
          <a:xfrm>
            <a:off x="910473" y="1068635"/>
            <a:ext cx="2252663" cy="276999"/>
          </a:xfrm>
          <a:prstGeom prst="rect">
            <a:avLst/>
          </a:prstGeom>
          <a:noFill/>
        </p:spPr>
        <p:txBody>
          <a:bodyPr wrap="square" rtlCol="0">
            <a:spAutoFit/>
          </a:bodyPr>
          <a:lstStyle/>
          <a:p>
            <a:r>
              <a:rPr lang="en-US" altLang="zh-CN" sz="1200" dirty="0" smtClean="0">
                <a:latin typeface="微软雅黑" panose="020B0503020204020204" pitchFamily="34" charset="-122"/>
                <a:ea typeface="微软雅黑" panose="020B0503020204020204" pitchFamily="34" charset="-122"/>
              </a:rPr>
              <a:t>N-16</a:t>
            </a:r>
            <a:r>
              <a:rPr lang="zh-CN" altLang="en-US" sz="1200" dirty="0" smtClean="0">
                <a:latin typeface="微软雅黑" panose="020B0503020204020204" pitchFamily="34" charset="-122"/>
                <a:ea typeface="微软雅黑" panose="020B0503020204020204" pitchFamily="34" charset="-122"/>
              </a:rPr>
              <a:t>放射性活度变化</a:t>
            </a:r>
            <a:endParaRPr lang="zh-CN" altLang="en-US" sz="1200" dirty="0">
              <a:latin typeface="微软雅黑" panose="020B0503020204020204" pitchFamily="34" charset="-122"/>
              <a:ea typeface="微软雅黑" panose="020B0503020204020204" pitchFamily="34" charset="-122"/>
            </a:endParaRPr>
          </a:p>
        </p:txBody>
      </p:sp>
      <p:sp>
        <p:nvSpPr>
          <p:cNvPr id="79" name="TextBox 2"/>
          <p:cNvSpPr txBox="1"/>
          <p:nvPr/>
        </p:nvSpPr>
        <p:spPr>
          <a:xfrm>
            <a:off x="571472" y="242808"/>
            <a:ext cx="7312896"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辐射屏蔽设计系统 </a:t>
            </a:r>
            <a:r>
              <a:rPr lang="en-US" altLang="zh-CN" sz="2800" b="1" dirty="0" err="1" smtClean="0">
                <a:solidFill>
                  <a:srgbClr val="0A2D88"/>
                </a:solidFill>
                <a:ea typeface="微软雅黑" pitchFamily="34" charset="-122"/>
              </a:rPr>
              <a:t>cosSHIELD</a:t>
            </a:r>
            <a:endParaRPr lang="zh-CN" altLang="en-US" sz="2800" b="1" dirty="0">
              <a:solidFill>
                <a:srgbClr val="0A2D88"/>
              </a:solidFill>
              <a:ea typeface="微软雅黑" pitchFamily="34" charset="-122"/>
            </a:endParaRPr>
          </a:p>
        </p:txBody>
      </p:sp>
    </p:spTree>
    <p:extLst>
      <p:ext uri="{BB962C8B-B14F-4D97-AF65-F5344CB8AC3E}">
        <p14:creationId xmlns:p14="http://schemas.microsoft.com/office/powerpoint/2010/main" val="3086659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3" name="Picture 4" descr="D:\000三维直角坐标射线效应程序\Kobayashi result for Tecplot\P1Ci\RE-ARES_P1CiContour.bmp"/>
          <p:cNvPicPr>
            <a:picLocks noChangeAspect="1" noChangeArrowheads="1"/>
          </p:cNvPicPr>
          <p:nvPr/>
        </p:nvPicPr>
        <p:blipFill>
          <a:blip r:embed="rId4" cstate="print"/>
          <a:srcRect/>
          <a:stretch>
            <a:fillRect/>
          </a:stretch>
        </p:blipFill>
        <p:spPr bwMode="auto">
          <a:xfrm>
            <a:off x="3710299" y="4561284"/>
            <a:ext cx="2564130" cy="2278380"/>
          </a:xfrm>
          <a:prstGeom prst="rect">
            <a:avLst/>
          </a:prstGeom>
          <a:noFill/>
        </p:spPr>
      </p:pic>
      <p:pic>
        <p:nvPicPr>
          <p:cNvPr id="54" name="Picture 5" descr="D:\000三维直角坐标射线效应程序\Kobayashi result for Tecplot\P1Ci\RE-Ray p1cicontour.bmp"/>
          <p:cNvPicPr>
            <a:picLocks noChangeAspect="1" noChangeArrowheads="1"/>
          </p:cNvPicPr>
          <p:nvPr/>
        </p:nvPicPr>
        <p:blipFill>
          <a:blip r:embed="rId5" cstate="print"/>
          <a:srcRect/>
          <a:stretch>
            <a:fillRect/>
          </a:stretch>
        </p:blipFill>
        <p:spPr bwMode="auto">
          <a:xfrm>
            <a:off x="6400358" y="4560327"/>
            <a:ext cx="2564130" cy="2278380"/>
          </a:xfrm>
          <a:prstGeom prst="rect">
            <a:avLst/>
          </a:prstGeom>
          <a:noFill/>
        </p:spPr>
      </p:pic>
      <p:grpSp>
        <p:nvGrpSpPr>
          <p:cNvPr id="2" name="组合 1"/>
          <p:cNvGrpSpPr/>
          <p:nvPr/>
        </p:nvGrpSpPr>
        <p:grpSpPr>
          <a:xfrm>
            <a:off x="3900680" y="1053287"/>
            <a:ext cx="5063808" cy="3451519"/>
            <a:chOff x="1187624" y="1412776"/>
            <a:chExt cx="6650082" cy="4532732"/>
          </a:xfrm>
        </p:grpSpPr>
        <p:sp>
          <p:nvSpPr>
            <p:cNvPr id="5" name="任意多边形 4"/>
            <p:cNvSpPr/>
            <p:nvPr/>
          </p:nvSpPr>
          <p:spPr>
            <a:xfrm>
              <a:off x="1187625" y="2279811"/>
              <a:ext cx="2131803" cy="690547"/>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dirty="0">
                  <a:solidFill>
                    <a:prstClr val="black"/>
                  </a:solidFill>
                  <a:latin typeface="微软雅黑" panose="020B0503020204020204" pitchFamily="34" charset="-122"/>
                  <a:ea typeface="微软雅黑" panose="020B0503020204020204" pitchFamily="34" charset="-122"/>
                </a:rPr>
                <a:t>离散纵标方法</a:t>
              </a:r>
            </a:p>
          </p:txBody>
        </p:sp>
        <p:sp>
          <p:nvSpPr>
            <p:cNvPr id="6" name="任意多边形 5"/>
            <p:cNvSpPr/>
            <p:nvPr/>
          </p:nvSpPr>
          <p:spPr>
            <a:xfrm>
              <a:off x="2028514" y="3201943"/>
              <a:ext cx="1290914" cy="51497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数值过程简单</a:t>
              </a:r>
              <a:endParaRPr lang="zh-CN" altLang="en-US" sz="1050" dirty="0">
                <a:solidFill>
                  <a:prstClr val="black"/>
                </a:solidFill>
                <a:latin typeface="微软雅黑" panose="020B0503020204020204" pitchFamily="34" charset="-122"/>
                <a:ea typeface="微软雅黑" panose="020B0503020204020204" pitchFamily="34" charset="-122"/>
              </a:endParaRPr>
            </a:p>
          </p:txBody>
        </p:sp>
        <p:sp>
          <p:nvSpPr>
            <p:cNvPr id="7" name="任意多边形 6"/>
            <p:cNvSpPr/>
            <p:nvPr/>
          </p:nvSpPr>
          <p:spPr>
            <a:xfrm>
              <a:off x="2028515" y="3856546"/>
              <a:ext cx="1290912" cy="51497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计算速度较快</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8" name="任意多边形 7"/>
            <p:cNvSpPr/>
            <p:nvPr/>
          </p:nvSpPr>
          <p:spPr>
            <a:xfrm>
              <a:off x="2028515" y="4511148"/>
              <a:ext cx="1290912" cy="51497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工业应用成熟</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10" name="下箭头 9"/>
            <p:cNvSpPr/>
            <p:nvPr/>
          </p:nvSpPr>
          <p:spPr bwMode="auto">
            <a:xfrm rot="16200000">
              <a:off x="1724900" y="3390005"/>
              <a:ext cx="272190" cy="138850"/>
            </a:xfrm>
            <a:prstGeom prst="downArrow">
              <a:avLst/>
            </a:prstGeom>
            <a:solidFill>
              <a:srgbClr val="FFB3B3"/>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11" name="下箭头 10"/>
            <p:cNvSpPr/>
            <p:nvPr/>
          </p:nvSpPr>
          <p:spPr bwMode="auto">
            <a:xfrm rot="16200000">
              <a:off x="1724899" y="4044609"/>
              <a:ext cx="272190" cy="138847"/>
            </a:xfrm>
            <a:prstGeom prst="downArrow">
              <a:avLst/>
            </a:prstGeom>
            <a:solidFill>
              <a:srgbClr val="FFB3B3"/>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12" name="下箭头 11"/>
            <p:cNvSpPr/>
            <p:nvPr/>
          </p:nvSpPr>
          <p:spPr bwMode="auto">
            <a:xfrm rot="16200000">
              <a:off x="1724900" y="4699210"/>
              <a:ext cx="272190" cy="138850"/>
            </a:xfrm>
            <a:prstGeom prst="downArrow">
              <a:avLst/>
            </a:prstGeom>
            <a:solidFill>
              <a:srgbClr val="FFB3B3"/>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13" name="任意多边形 12"/>
            <p:cNvSpPr/>
            <p:nvPr/>
          </p:nvSpPr>
          <p:spPr>
            <a:xfrm>
              <a:off x="2028514" y="5430534"/>
              <a:ext cx="1284144" cy="51497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D1C49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射线效应</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14" name="下箭头 13"/>
            <p:cNvSpPr/>
            <p:nvPr/>
          </p:nvSpPr>
          <p:spPr bwMode="auto">
            <a:xfrm rot="16200000">
              <a:off x="1723043" y="5618596"/>
              <a:ext cx="272190" cy="138850"/>
            </a:xfrm>
            <a:prstGeom prst="downArrow">
              <a:avLst/>
            </a:prstGeom>
            <a:solidFill>
              <a:srgbClr val="D1C493"/>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15" name="任意多边形 14"/>
            <p:cNvSpPr/>
            <p:nvPr/>
          </p:nvSpPr>
          <p:spPr>
            <a:xfrm>
              <a:off x="3758055" y="5426769"/>
              <a:ext cx="1284144" cy="51497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首次碰撞源方法</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16" name="任意多边形 15"/>
            <p:cNvSpPr/>
            <p:nvPr/>
          </p:nvSpPr>
          <p:spPr>
            <a:xfrm>
              <a:off x="1187624" y="3201943"/>
              <a:ext cx="443270" cy="1824179"/>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FFB3B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优</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点</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17" name="任意多边形 16"/>
            <p:cNvSpPr/>
            <p:nvPr/>
          </p:nvSpPr>
          <p:spPr>
            <a:xfrm>
              <a:off x="1187624" y="5426770"/>
              <a:ext cx="443270" cy="51497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D1C49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ts val="200"/>
                </a:spcAft>
              </a:pPr>
              <a:r>
                <a:rPr lang="zh-CN" altLang="en-US" sz="1050" dirty="0" smtClean="0">
                  <a:solidFill>
                    <a:prstClr val="black"/>
                  </a:solidFill>
                  <a:latin typeface="微软雅黑" panose="020B0503020204020204" pitchFamily="34" charset="-122"/>
                  <a:ea typeface="微软雅黑" panose="020B0503020204020204" pitchFamily="34" charset="-122"/>
                </a:rPr>
                <a:t>缺</a:t>
              </a:r>
              <a:endParaRPr lang="en-US" altLang="zh-CN" sz="1050" dirty="0" smtClean="0">
                <a:solidFill>
                  <a:prstClr val="black"/>
                </a:solidFill>
                <a:latin typeface="微软雅黑" panose="020B0503020204020204" pitchFamily="34" charset="-122"/>
                <a:ea typeface="微软雅黑" panose="020B0503020204020204" pitchFamily="34" charset="-122"/>
              </a:endParaRPr>
            </a:p>
            <a:p>
              <a:pPr algn="ctr" defTabSz="622300">
                <a:lnSpc>
                  <a:spcPct val="90000"/>
                </a:lnSpc>
                <a:spcBef>
                  <a:spcPct val="0"/>
                </a:spcBef>
                <a:spcAft>
                  <a:spcPts val="200"/>
                </a:spcAft>
              </a:pPr>
              <a:r>
                <a:rPr lang="zh-CN" altLang="en-US" sz="1050" dirty="0" smtClean="0">
                  <a:solidFill>
                    <a:prstClr val="black"/>
                  </a:solidFill>
                  <a:latin typeface="微软雅黑" panose="020B0503020204020204" pitchFamily="34" charset="-122"/>
                  <a:ea typeface="微软雅黑" panose="020B0503020204020204" pitchFamily="34" charset="-122"/>
                </a:rPr>
                <a:t>点</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18" name="任意多边形 17"/>
            <p:cNvSpPr/>
            <p:nvPr/>
          </p:nvSpPr>
          <p:spPr>
            <a:xfrm>
              <a:off x="6132629" y="2279812"/>
              <a:ext cx="1705077" cy="724151"/>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一</a:t>
              </a:r>
              <a:r>
                <a:rPr lang="zh-CN" altLang="en-US" sz="1050" dirty="0" smtClean="0">
                  <a:solidFill>
                    <a:prstClr val="black"/>
                  </a:solidFill>
                  <a:latin typeface="微软雅黑" panose="020B0503020204020204" pitchFamily="34" charset="-122"/>
                  <a:ea typeface="微软雅黑" panose="020B0503020204020204" pitchFamily="34" charset="-122"/>
                </a:rPr>
                <a:t>维</a:t>
              </a:r>
              <a:r>
                <a:rPr lang="en-US" altLang="zh-CN" sz="1050" dirty="0" smtClean="0">
                  <a:solidFill>
                    <a:prstClr val="black"/>
                  </a:solidFill>
                  <a:latin typeface="微软雅黑" panose="020B0503020204020204" pitchFamily="34" charset="-122"/>
                  <a:ea typeface="微软雅黑" panose="020B0503020204020204" pitchFamily="34" charset="-122"/>
                </a:rPr>
                <a:t>SN</a:t>
              </a:r>
              <a:r>
                <a:rPr lang="zh-CN" altLang="en-US" sz="1050" dirty="0" smtClean="0">
                  <a:solidFill>
                    <a:prstClr val="black"/>
                  </a:solidFill>
                  <a:latin typeface="微软雅黑" panose="020B0503020204020204" pitchFamily="34" charset="-122"/>
                  <a:ea typeface="微软雅黑" panose="020B0503020204020204" pitchFamily="34" charset="-122"/>
                </a:rPr>
                <a:t>输运模块</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19" name="任意多边形 18"/>
            <p:cNvSpPr/>
            <p:nvPr/>
          </p:nvSpPr>
          <p:spPr>
            <a:xfrm>
              <a:off x="6132629" y="3266696"/>
              <a:ext cx="1705077" cy="724151"/>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二维</a:t>
              </a:r>
              <a:r>
                <a:rPr lang="en-US" altLang="zh-CN" sz="1050" dirty="0" smtClean="0">
                  <a:solidFill>
                    <a:prstClr val="black"/>
                  </a:solidFill>
                  <a:latin typeface="微软雅黑" panose="020B0503020204020204" pitchFamily="34" charset="-122"/>
                  <a:ea typeface="微软雅黑" panose="020B0503020204020204" pitchFamily="34" charset="-122"/>
                </a:rPr>
                <a:t>SN</a:t>
              </a:r>
              <a:r>
                <a:rPr lang="zh-CN" altLang="en-US" sz="1050" dirty="0" smtClean="0">
                  <a:solidFill>
                    <a:prstClr val="black"/>
                  </a:solidFill>
                  <a:latin typeface="微软雅黑" panose="020B0503020204020204" pitchFamily="34" charset="-122"/>
                  <a:ea typeface="微软雅黑" panose="020B0503020204020204" pitchFamily="34" charset="-122"/>
                </a:rPr>
                <a:t>输运模块</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20" name="任意多边形 19"/>
            <p:cNvSpPr/>
            <p:nvPr/>
          </p:nvSpPr>
          <p:spPr>
            <a:xfrm>
              <a:off x="6132629" y="5256880"/>
              <a:ext cx="1705077" cy="686604"/>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smtClean="0">
                  <a:solidFill>
                    <a:prstClr val="black"/>
                  </a:solidFill>
                  <a:latin typeface="微软雅黑" panose="020B0503020204020204" pitchFamily="34" charset="-122"/>
                  <a:ea typeface="微软雅黑" panose="020B0503020204020204" pitchFamily="34" charset="-122"/>
                </a:rPr>
                <a:t>射线效应消除模块</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21" name="下箭头 20"/>
            <p:cNvSpPr/>
            <p:nvPr/>
          </p:nvSpPr>
          <p:spPr bwMode="auto">
            <a:xfrm rot="16200000">
              <a:off x="3399261" y="5636086"/>
              <a:ext cx="272190" cy="138850"/>
            </a:xfrm>
            <a:prstGeom prst="downArrow">
              <a:avLst/>
            </a:prstGeom>
            <a:solidFill>
              <a:srgbClr val="FFB3B3"/>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22" name="下箭头 21"/>
            <p:cNvSpPr/>
            <p:nvPr/>
          </p:nvSpPr>
          <p:spPr bwMode="auto">
            <a:xfrm rot="16200000">
              <a:off x="5468385" y="2399685"/>
              <a:ext cx="272190" cy="484405"/>
            </a:xfrm>
            <a:prstGeom prst="downArrow">
              <a:avLst/>
            </a:prstGeom>
            <a:solidFill>
              <a:srgbClr val="B4DE86"/>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23" name="下箭头 22"/>
            <p:cNvSpPr/>
            <p:nvPr/>
          </p:nvSpPr>
          <p:spPr bwMode="auto">
            <a:xfrm rot="16200000">
              <a:off x="5468385" y="3416925"/>
              <a:ext cx="272190" cy="484405"/>
            </a:xfrm>
            <a:prstGeom prst="downArrow">
              <a:avLst/>
            </a:prstGeom>
            <a:solidFill>
              <a:srgbClr val="B4DE86"/>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24" name="下箭头 23"/>
            <p:cNvSpPr/>
            <p:nvPr/>
          </p:nvSpPr>
          <p:spPr bwMode="auto">
            <a:xfrm rot="16200000">
              <a:off x="5468385" y="5439096"/>
              <a:ext cx="272190" cy="484405"/>
            </a:xfrm>
            <a:prstGeom prst="downArrow">
              <a:avLst/>
            </a:prstGeom>
            <a:solidFill>
              <a:srgbClr val="B4DE86"/>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25" name="任意多边形 24"/>
            <p:cNvSpPr/>
            <p:nvPr/>
          </p:nvSpPr>
          <p:spPr>
            <a:xfrm>
              <a:off x="6132629" y="4252176"/>
              <a:ext cx="1705077" cy="724151"/>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B4DE8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zh-CN" altLang="en-US" sz="1050" dirty="0">
                  <a:solidFill>
                    <a:prstClr val="black"/>
                  </a:solidFill>
                  <a:latin typeface="微软雅黑" panose="020B0503020204020204" pitchFamily="34" charset="-122"/>
                  <a:ea typeface="微软雅黑" panose="020B0503020204020204" pitchFamily="34" charset="-122"/>
                </a:rPr>
                <a:t>三</a:t>
              </a:r>
              <a:r>
                <a:rPr lang="zh-CN" altLang="en-US" sz="1050" dirty="0" smtClean="0">
                  <a:solidFill>
                    <a:prstClr val="black"/>
                  </a:solidFill>
                  <a:latin typeface="微软雅黑" panose="020B0503020204020204" pitchFamily="34" charset="-122"/>
                  <a:ea typeface="微软雅黑" panose="020B0503020204020204" pitchFamily="34" charset="-122"/>
                </a:rPr>
                <a:t>维</a:t>
              </a:r>
              <a:r>
                <a:rPr lang="en-US" altLang="zh-CN" sz="1050" dirty="0" smtClean="0">
                  <a:solidFill>
                    <a:prstClr val="black"/>
                  </a:solidFill>
                  <a:latin typeface="微软雅黑" panose="020B0503020204020204" pitchFamily="34" charset="-122"/>
                  <a:ea typeface="微软雅黑" panose="020B0503020204020204" pitchFamily="34" charset="-122"/>
                </a:rPr>
                <a:t>SN</a:t>
              </a:r>
              <a:r>
                <a:rPr lang="zh-CN" altLang="en-US" sz="1050" dirty="0" smtClean="0">
                  <a:solidFill>
                    <a:prstClr val="black"/>
                  </a:solidFill>
                  <a:latin typeface="微软雅黑" panose="020B0503020204020204" pitchFamily="34" charset="-122"/>
                  <a:ea typeface="微软雅黑" panose="020B0503020204020204" pitchFamily="34" charset="-122"/>
                </a:rPr>
                <a:t>输运模块</a:t>
              </a:r>
              <a:endParaRPr lang="en-US" altLang="zh-CN" sz="1050" dirty="0" smtClean="0">
                <a:solidFill>
                  <a:prstClr val="black"/>
                </a:solidFill>
                <a:latin typeface="微软雅黑" panose="020B0503020204020204" pitchFamily="34" charset="-122"/>
                <a:ea typeface="微软雅黑" panose="020B0503020204020204" pitchFamily="34" charset="-122"/>
              </a:endParaRPr>
            </a:p>
          </p:txBody>
        </p:sp>
        <p:sp>
          <p:nvSpPr>
            <p:cNvPr id="26" name="下箭头 25"/>
            <p:cNvSpPr/>
            <p:nvPr/>
          </p:nvSpPr>
          <p:spPr bwMode="auto">
            <a:xfrm rot="16200000">
              <a:off x="5468385" y="4402405"/>
              <a:ext cx="272190" cy="484405"/>
            </a:xfrm>
            <a:prstGeom prst="downArrow">
              <a:avLst/>
            </a:prstGeom>
            <a:solidFill>
              <a:srgbClr val="B4DE86"/>
            </a:solidFill>
            <a:ln>
              <a:noFill/>
            </a:ln>
            <a:effectLst/>
          </p:spPr>
          <p:txBody>
            <a:bodyPr vert="horz" wrap="square" lIns="91440" tIns="45720" rIns="91440" bIns="45720" numCol="1" rtlCol="0" anchor="ctr" anchorCtr="0" compatLnSpc="1">
              <a:noAutofit/>
            </a:bodyPr>
            <a:lstStyle/>
            <a:p>
              <a:pPr fontAlgn="base">
                <a:spcBef>
                  <a:spcPct val="0"/>
                </a:spcBef>
                <a:spcAft>
                  <a:spcPct val="0"/>
                </a:spcAft>
              </a:pPr>
              <a:endParaRPr lang="zh-CN" altLang="en-US" sz="1600" b="1" dirty="0" smtClean="0">
                <a:solidFill>
                  <a:prstClr val="black"/>
                </a:solidFill>
                <a:latin typeface="Arial" panose="020B0604020202020204" pitchFamily="34" charset="0"/>
                <a:ea typeface="黑体" panose="02010609060101010101" pitchFamily="2" charset="-122"/>
              </a:endParaRPr>
            </a:p>
          </p:txBody>
        </p:sp>
        <p:sp>
          <p:nvSpPr>
            <p:cNvPr id="27" name="任意多边形 26"/>
            <p:cNvSpPr/>
            <p:nvPr/>
          </p:nvSpPr>
          <p:spPr>
            <a:xfrm>
              <a:off x="1187624" y="1412776"/>
              <a:ext cx="6650082" cy="690547"/>
            </a:xfrm>
            <a:custGeom>
              <a:avLst/>
              <a:gdLst>
                <a:gd name="connsiteX0" fmla="*/ 0 w 1451662"/>
                <a:gd name="connsiteY0" fmla="*/ 0 h 625894"/>
                <a:gd name="connsiteX1" fmla="*/ 1451662 w 1451662"/>
                <a:gd name="connsiteY1" fmla="*/ 0 h 625894"/>
                <a:gd name="connsiteX2" fmla="*/ 1451662 w 1451662"/>
                <a:gd name="connsiteY2" fmla="*/ 625894 h 625894"/>
                <a:gd name="connsiteX3" fmla="*/ 0 w 1451662"/>
                <a:gd name="connsiteY3" fmla="*/ 625894 h 625894"/>
                <a:gd name="connsiteX4" fmla="*/ 0 w 1451662"/>
                <a:gd name="connsiteY4" fmla="*/ 0 h 62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662" h="625894">
                  <a:moveTo>
                    <a:pt x="0" y="0"/>
                  </a:moveTo>
                  <a:lnTo>
                    <a:pt x="1451662" y="0"/>
                  </a:lnTo>
                  <a:lnTo>
                    <a:pt x="1451662" y="625894"/>
                  </a:lnTo>
                  <a:lnTo>
                    <a:pt x="0" y="625894"/>
                  </a:lnTo>
                  <a:lnTo>
                    <a:pt x="0" y="0"/>
                  </a:lnTo>
                  <a:close/>
                </a:path>
              </a:pathLst>
            </a:custGeom>
            <a:solidFill>
              <a:srgbClr val="85D6FF"/>
            </a:solidFill>
            <a:ln>
              <a:no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zh-CN" altLang="en-US" sz="2000" dirty="0" smtClean="0">
                  <a:solidFill>
                    <a:srgbClr val="0085C8"/>
                  </a:solidFill>
                  <a:latin typeface="微软雅黑" panose="020B0503020204020204" pitchFamily="34" charset="-122"/>
                  <a:ea typeface="微软雅黑" panose="020B0503020204020204" pitchFamily="34" charset="-122"/>
                </a:rPr>
                <a:t>主屏蔽设计</a:t>
              </a:r>
              <a:endParaRPr lang="zh-CN" altLang="en-US" sz="2000" dirty="0">
                <a:solidFill>
                  <a:srgbClr val="0085C8"/>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3683" y="1106502"/>
            <a:ext cx="3627033" cy="3402618"/>
            <a:chOff x="5888539" y="1077391"/>
            <a:chExt cx="2612016" cy="2450403"/>
          </a:xfrm>
        </p:grpSpPr>
        <p:grpSp>
          <p:nvGrpSpPr>
            <p:cNvPr id="29" name="组合 28"/>
            <p:cNvGrpSpPr/>
            <p:nvPr/>
          </p:nvGrpSpPr>
          <p:grpSpPr>
            <a:xfrm>
              <a:off x="6699456" y="1677973"/>
              <a:ext cx="1204482" cy="1360433"/>
              <a:chOff x="3199549" y="1923791"/>
              <a:chExt cx="2737298" cy="3091708"/>
            </a:xfrm>
          </p:grpSpPr>
          <p:grpSp>
            <p:nvGrpSpPr>
              <p:cNvPr id="38" name="组合 37"/>
              <p:cNvGrpSpPr/>
              <p:nvPr/>
            </p:nvGrpSpPr>
            <p:grpSpPr>
              <a:xfrm>
                <a:off x="3462836" y="2314002"/>
                <a:ext cx="2227854" cy="2232922"/>
                <a:chOff x="2829559" y="1660978"/>
                <a:chExt cx="3484882" cy="3492810"/>
              </a:xfrm>
            </p:grpSpPr>
            <p:pic>
              <p:nvPicPr>
                <p:cNvPr id="45" name="图片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236" y="1965619"/>
                  <a:ext cx="2883528" cy="2883529"/>
                </a:xfrm>
                <a:prstGeom prst="rect">
                  <a:avLst/>
                </a:prstGeom>
                <a:ln>
                  <a:noFill/>
                </a:ln>
                <a:effectLst>
                  <a:outerShdw blurRad="190500" algn="tl" rotWithShape="0">
                    <a:srgbClr val="000000">
                      <a:alpha val="70000"/>
                    </a:srgbClr>
                  </a:outerShdw>
                </a:effectLst>
              </p:spPr>
            </p:pic>
            <p:grpSp>
              <p:nvGrpSpPr>
                <p:cNvPr id="46" name="组合 45"/>
                <p:cNvGrpSpPr/>
                <p:nvPr/>
              </p:nvGrpSpPr>
              <p:grpSpPr>
                <a:xfrm>
                  <a:off x="2829559" y="1660978"/>
                  <a:ext cx="3484882" cy="3492810"/>
                  <a:chOff x="2866534" y="1680029"/>
                  <a:chExt cx="3484882" cy="3492810"/>
                </a:xfrm>
              </p:grpSpPr>
              <p:sp>
                <p:nvSpPr>
                  <p:cNvPr id="47" name="弧形 46"/>
                  <p:cNvSpPr/>
                  <p:nvPr/>
                </p:nvSpPr>
                <p:spPr>
                  <a:xfrm rot="2171647">
                    <a:off x="2895912" y="1689556"/>
                    <a:ext cx="3454708" cy="3454708"/>
                  </a:xfrm>
                  <a:prstGeom prst="arc">
                    <a:avLst>
                      <a:gd name="adj1" fmla="val 15956615"/>
                      <a:gd name="adj2" fmla="val 19288346"/>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48" name="弧形 47"/>
                  <p:cNvSpPr/>
                  <p:nvPr/>
                </p:nvSpPr>
                <p:spPr>
                  <a:xfrm rot="2171647">
                    <a:off x="2886389" y="1680029"/>
                    <a:ext cx="3454708" cy="3454708"/>
                  </a:xfrm>
                  <a:prstGeom prst="arc">
                    <a:avLst>
                      <a:gd name="adj1" fmla="val 12328372"/>
                      <a:gd name="adj2" fmla="val 15732575"/>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49" name="弧形 48"/>
                  <p:cNvSpPr/>
                  <p:nvPr/>
                </p:nvSpPr>
                <p:spPr>
                  <a:xfrm rot="2171647">
                    <a:off x="2867333" y="1689556"/>
                    <a:ext cx="3454708" cy="3454708"/>
                  </a:xfrm>
                  <a:prstGeom prst="arc">
                    <a:avLst>
                      <a:gd name="adj1" fmla="val 8769514"/>
                      <a:gd name="adj2" fmla="val 12125386"/>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50" name="弧形 49"/>
                  <p:cNvSpPr/>
                  <p:nvPr/>
                </p:nvSpPr>
                <p:spPr>
                  <a:xfrm rot="2171647">
                    <a:off x="2866534" y="1708606"/>
                    <a:ext cx="3454708" cy="3454708"/>
                  </a:xfrm>
                  <a:prstGeom prst="arc">
                    <a:avLst>
                      <a:gd name="adj1" fmla="val 5197072"/>
                      <a:gd name="adj2" fmla="val 8516452"/>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51" name="弧形 50"/>
                  <p:cNvSpPr/>
                  <p:nvPr/>
                </p:nvSpPr>
                <p:spPr>
                  <a:xfrm rot="2171647">
                    <a:off x="2896708" y="1708606"/>
                    <a:ext cx="3454708" cy="3454708"/>
                  </a:xfrm>
                  <a:prstGeom prst="arc">
                    <a:avLst>
                      <a:gd name="adj1" fmla="val 19524601"/>
                      <a:gd name="adj2" fmla="val 1286780"/>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52" name="弧形 51"/>
                  <p:cNvSpPr/>
                  <p:nvPr/>
                </p:nvSpPr>
                <p:spPr>
                  <a:xfrm rot="2171647">
                    <a:off x="2887982" y="1718131"/>
                    <a:ext cx="3454708" cy="3454708"/>
                  </a:xfrm>
                  <a:prstGeom prst="arc">
                    <a:avLst>
                      <a:gd name="adj1" fmla="val 1555898"/>
                      <a:gd name="adj2" fmla="val 4906298"/>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grpSp>
          </p:grpSp>
          <p:sp>
            <p:nvSpPr>
              <p:cNvPr id="39" name="矩形 38"/>
              <p:cNvSpPr/>
              <p:nvPr/>
            </p:nvSpPr>
            <p:spPr>
              <a:xfrm rot="3600000">
                <a:off x="5213298" y="2557461"/>
                <a:ext cx="1004444" cy="434354"/>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主屏蔽</a:t>
                </a:r>
                <a:endParaRPr lang="en-US" altLang="zh-CN" sz="1000" dirty="0">
                  <a:latin typeface="微软雅黑" panose="020B0503020204020204" pitchFamily="34" charset="-122"/>
                  <a:ea typeface="微软雅黑" panose="020B0503020204020204" pitchFamily="34" charset="-122"/>
                </a:endParaRPr>
              </a:p>
            </p:txBody>
          </p:sp>
          <p:sp>
            <p:nvSpPr>
              <p:cNvPr id="40" name="矩形 39"/>
              <p:cNvSpPr/>
              <p:nvPr/>
            </p:nvSpPr>
            <p:spPr>
              <a:xfrm>
                <a:off x="3845157" y="1923791"/>
                <a:ext cx="1456896" cy="434353"/>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反应堆厂房</a:t>
                </a:r>
                <a:endParaRPr lang="en-US" altLang="zh-CN" sz="1000" dirty="0">
                  <a:latin typeface="微软雅黑" panose="020B0503020204020204" pitchFamily="34" charset="-122"/>
                  <a:ea typeface="微软雅黑" panose="020B0503020204020204" pitchFamily="34" charset="-122"/>
                </a:endParaRPr>
              </a:p>
            </p:txBody>
          </p:sp>
          <p:sp>
            <p:nvSpPr>
              <p:cNvPr id="41" name="矩形 40"/>
              <p:cNvSpPr/>
              <p:nvPr/>
            </p:nvSpPr>
            <p:spPr>
              <a:xfrm>
                <a:off x="4098911" y="4581146"/>
                <a:ext cx="1230670" cy="434353"/>
              </a:xfrm>
              <a:prstGeom prst="rect">
                <a:avLst/>
              </a:prstGeom>
            </p:spPr>
            <p:txBody>
              <a:bodyPr wrap="none">
                <a:spAutoFit/>
              </a:bodyPr>
              <a:lstStyle/>
              <a:p>
                <a:r>
                  <a:rPr lang="zh-CN" altLang="en-US" sz="1000" dirty="0" smtClean="0">
                    <a:latin typeface="微软雅黑" panose="020B0503020204020204" pitchFamily="34" charset="-122"/>
                    <a:ea typeface="微软雅黑" panose="020B0503020204020204" pitchFamily="34" charset="-122"/>
                  </a:rPr>
                  <a:t>辅助系统</a:t>
                </a:r>
                <a:endParaRPr lang="en-US" altLang="zh-CN" sz="1000" dirty="0">
                  <a:latin typeface="微软雅黑" panose="020B0503020204020204" pitchFamily="34" charset="-122"/>
                  <a:ea typeface="微软雅黑" panose="020B0503020204020204" pitchFamily="34" charset="-122"/>
                </a:endParaRPr>
              </a:p>
            </p:txBody>
          </p:sp>
          <p:sp>
            <p:nvSpPr>
              <p:cNvPr id="42" name="矩形 41"/>
              <p:cNvSpPr/>
              <p:nvPr/>
            </p:nvSpPr>
            <p:spPr>
              <a:xfrm rot="3466813">
                <a:off x="2831261" y="3866923"/>
                <a:ext cx="1138345" cy="401769"/>
              </a:xfrm>
              <a:prstGeom prst="rect">
                <a:avLst/>
              </a:prstGeom>
            </p:spPr>
            <p:txBody>
              <a:bodyPr wrap="none">
                <a:spAutoFit/>
              </a:bodyPr>
              <a:lstStyle/>
              <a:p>
                <a:r>
                  <a:rPr lang="zh-CN" altLang="en-US" sz="1000" dirty="0" smtClean="0">
                    <a:latin typeface="微软雅黑" panose="020B0503020204020204" pitchFamily="34" charset="-122"/>
                    <a:ea typeface="微软雅黑" panose="020B0503020204020204" pitchFamily="34" charset="-122"/>
                  </a:rPr>
                  <a:t>燃料运输</a:t>
                </a:r>
                <a:endParaRPr lang="en-US" altLang="zh-CN" sz="1000" dirty="0">
                  <a:latin typeface="微软雅黑" panose="020B0503020204020204" pitchFamily="34" charset="-122"/>
                  <a:ea typeface="微软雅黑" panose="020B0503020204020204" pitchFamily="34" charset="-122"/>
                </a:endParaRPr>
              </a:p>
            </p:txBody>
          </p:sp>
          <p:sp>
            <p:nvSpPr>
              <p:cNvPr id="43" name="矩形 42"/>
              <p:cNvSpPr/>
              <p:nvPr/>
            </p:nvSpPr>
            <p:spPr>
              <a:xfrm rot="17975934">
                <a:off x="5104335" y="3906816"/>
                <a:ext cx="1230669" cy="434354"/>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生物防护</a:t>
                </a:r>
                <a:endParaRPr lang="en-US" altLang="zh-CN" sz="1000" dirty="0">
                  <a:latin typeface="微软雅黑" panose="020B0503020204020204" pitchFamily="34" charset="-122"/>
                  <a:ea typeface="微软雅黑" panose="020B0503020204020204" pitchFamily="34" charset="-122"/>
                </a:endParaRPr>
              </a:p>
            </p:txBody>
          </p:sp>
          <p:sp>
            <p:nvSpPr>
              <p:cNvPr id="44" name="矩形 43"/>
              <p:cNvSpPr/>
              <p:nvPr/>
            </p:nvSpPr>
            <p:spPr>
              <a:xfrm rot="18043579">
                <a:off x="3039549" y="2566420"/>
                <a:ext cx="778217" cy="434354"/>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其他</a:t>
                </a:r>
              </a:p>
            </p:txBody>
          </p:sp>
        </p:grpSp>
        <p:grpSp>
          <p:nvGrpSpPr>
            <p:cNvPr id="30" name="组合 29"/>
            <p:cNvGrpSpPr/>
            <p:nvPr/>
          </p:nvGrpSpPr>
          <p:grpSpPr>
            <a:xfrm>
              <a:off x="6669938" y="1077391"/>
              <a:ext cx="1235599" cy="613307"/>
              <a:chOff x="4484814" y="284194"/>
              <a:chExt cx="6104501" cy="3877903"/>
            </a:xfrm>
          </p:grpSpPr>
          <p:pic>
            <p:nvPicPr>
              <p:cNvPr id="36" name="图片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814" y="284194"/>
                <a:ext cx="4078615" cy="3877903"/>
              </a:xfrm>
              <a:prstGeom prst="rect">
                <a:avLst/>
              </a:prstGeom>
              <a:ln>
                <a:noFill/>
              </a:ln>
              <a:effectLst>
                <a:outerShdw blurRad="292100" dist="139700" dir="2700000" algn="tl" rotWithShape="0">
                  <a:srgbClr val="333333">
                    <a:alpha val="65000"/>
                  </a:srgbClr>
                </a:outerShdw>
              </a:effectLst>
            </p:spPr>
          </p:pic>
          <p:pic>
            <p:nvPicPr>
              <p:cNvPr id="37" name="图片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2631" y="817755"/>
                <a:ext cx="2296684" cy="2960860"/>
              </a:xfrm>
              <a:prstGeom prst="rect">
                <a:avLst/>
              </a:prstGeom>
              <a:ln>
                <a:noFill/>
              </a:ln>
              <a:effectLst>
                <a:outerShdw blurRad="292100" dist="139700" dir="2700000" algn="tl" rotWithShape="0">
                  <a:srgbClr val="333333">
                    <a:alpha val="65000"/>
                  </a:srgbClr>
                </a:outerShdw>
              </a:effectLst>
            </p:spPr>
          </p:pic>
        </p:grpSp>
        <p:pic>
          <p:nvPicPr>
            <p:cNvPr id="31" name="图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996" y="1534607"/>
              <a:ext cx="459559" cy="904871"/>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6900" y="2487709"/>
              <a:ext cx="576500" cy="760924"/>
            </a:xfrm>
            <a:prstGeom prst="rect">
              <a:avLst/>
            </a:prstGeom>
            <a:ln>
              <a:noFill/>
            </a:ln>
            <a:effectLst>
              <a:outerShdw blurRad="292100" dist="139700" dir="2700000" algn="tl" rotWithShape="0">
                <a:srgbClr val="333333">
                  <a:alpha val="65000"/>
                </a:srgbClr>
              </a:outerShdw>
            </a:effectLst>
          </p:spPr>
        </p:pic>
        <p:pic>
          <p:nvPicPr>
            <p:cNvPr id="33" name="图片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48547" y="2566090"/>
              <a:ext cx="691401" cy="515310"/>
            </a:xfrm>
            <a:prstGeom prst="rect">
              <a:avLst/>
            </a:prstGeom>
            <a:ln>
              <a:noFill/>
            </a:ln>
            <a:effectLst>
              <a:outerShdw blurRad="292100" dist="139700" dir="2700000" algn="tl" rotWithShape="0">
                <a:srgbClr val="333333">
                  <a:alpha val="65000"/>
                </a:srgbClr>
              </a:outerShdw>
            </a:effectLst>
          </p:spPr>
        </p:pic>
        <p:pic>
          <p:nvPicPr>
            <p:cNvPr id="34" name="图片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300481">
              <a:off x="5888539" y="1736812"/>
              <a:ext cx="913162" cy="427512"/>
            </a:xfrm>
            <a:prstGeom prst="rect">
              <a:avLst/>
            </a:prstGeom>
            <a:ln>
              <a:noFill/>
            </a:ln>
            <a:effectLst>
              <a:outerShdw blurRad="292100" dist="139700" dir="2700000" algn="tl" rotWithShape="0">
                <a:srgbClr val="333333">
                  <a:alpha val="65000"/>
                </a:srgbClr>
              </a:outerShdw>
            </a:effectLst>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7828" y="2987747"/>
              <a:ext cx="1066363" cy="540047"/>
            </a:xfrm>
            <a:prstGeom prst="rect">
              <a:avLst/>
            </a:prstGeom>
            <a:ln>
              <a:noFill/>
            </a:ln>
            <a:effectLst>
              <a:outerShdw blurRad="292100" dist="139700" dir="2700000" algn="tl" rotWithShape="0">
                <a:srgbClr val="333333">
                  <a:alpha val="65000"/>
                </a:srgbClr>
              </a:outerShdw>
            </a:effectLst>
          </p:spPr>
        </p:pic>
      </p:grpSp>
      <p:sp>
        <p:nvSpPr>
          <p:cNvPr id="55" name="右箭头 54"/>
          <p:cNvSpPr/>
          <p:nvPr/>
        </p:nvSpPr>
        <p:spPr>
          <a:xfrm>
            <a:off x="2622256" y="5519551"/>
            <a:ext cx="734279" cy="429729"/>
          </a:xfrm>
          <a:prstGeom prst="rightArrow">
            <a:avLst/>
          </a:prstGeom>
          <a:noFill/>
          <a:ln>
            <a:solidFill>
              <a:schemeClr val="bg1">
                <a:lumMod val="65000"/>
              </a:schemeClr>
            </a:solidFill>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zh-CN" altLang="en-US" sz="1200" dirty="0" smtClean="0">
                <a:solidFill>
                  <a:srgbClr val="000000"/>
                </a:solidFill>
                <a:latin typeface="微软雅黑" panose="020B0503020204020204" pitchFamily="34" charset="-122"/>
                <a:ea typeface="微软雅黑" panose="020B0503020204020204" pitchFamily="34" charset="-122"/>
                <a:cs typeface="Times New Roman" pitchFamily="18" charset="0"/>
              </a:rPr>
              <a:t>全吸收</a:t>
            </a:r>
            <a:endParaRPr lang="zh-CN" altLang="en-US" sz="1200" dirty="0">
              <a:solidFill>
                <a:srgbClr val="000000"/>
              </a:solidFill>
              <a:latin typeface="微软雅黑" panose="020B0503020204020204" pitchFamily="34" charset="-122"/>
              <a:ea typeface="微软雅黑" panose="020B0503020204020204" pitchFamily="34" charset="-122"/>
              <a:cs typeface="Times New Roman" pitchFamily="18" charset="0"/>
            </a:endParaRPr>
          </a:p>
        </p:txBody>
      </p:sp>
      <p:graphicFrame>
        <p:nvGraphicFramePr>
          <p:cNvPr id="56" name="Object 3"/>
          <p:cNvGraphicFramePr>
            <a:graphicFrameLocks noChangeAspect="1"/>
          </p:cNvGraphicFramePr>
          <p:nvPr>
            <p:extLst>
              <p:ext uri="{D42A27DB-BD31-4B8C-83A1-F6EECF244321}">
                <p14:modId xmlns:p14="http://schemas.microsoft.com/office/powerpoint/2010/main" val="2004220894"/>
              </p:ext>
            </p:extLst>
          </p:nvPr>
        </p:nvGraphicFramePr>
        <p:xfrm>
          <a:off x="179475" y="4978011"/>
          <a:ext cx="2193485" cy="1835365"/>
        </p:xfrm>
        <a:graphic>
          <a:graphicData uri="http://schemas.openxmlformats.org/presentationml/2006/ole">
            <mc:AlternateContent xmlns:mc="http://schemas.openxmlformats.org/markup-compatibility/2006">
              <mc:Choice xmlns:v="urn:schemas-microsoft-com:vml" Requires="v">
                <p:oleObj spid="_x0000_s5124" name="Visio" r:id="rId14" imgW="8335342" imgH="6990063" progId="Visio.Drawing.11">
                  <p:embed/>
                </p:oleObj>
              </mc:Choice>
              <mc:Fallback>
                <p:oleObj name="Visio" r:id="rId14" imgW="8335342" imgH="6990063"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475" y="4978011"/>
                        <a:ext cx="2193485" cy="1835365"/>
                      </a:xfrm>
                      <a:prstGeom prst="rect">
                        <a:avLst/>
                      </a:prstGeom>
                      <a:noFill/>
                      <a:ln>
                        <a:noFill/>
                      </a:ln>
                      <a:effectLst/>
                      <a:extLst/>
                    </p:spPr>
                  </p:pic>
                </p:oleObj>
              </mc:Fallback>
            </mc:AlternateContent>
          </a:graphicData>
        </a:graphic>
      </p:graphicFrame>
      <p:sp>
        <p:nvSpPr>
          <p:cNvPr id="57" name="TextBox 17"/>
          <p:cNvSpPr txBox="1"/>
          <p:nvPr/>
        </p:nvSpPr>
        <p:spPr>
          <a:xfrm>
            <a:off x="492354" y="4643844"/>
            <a:ext cx="3047181" cy="369332"/>
          </a:xfrm>
          <a:prstGeom prst="rect">
            <a:avLst/>
          </a:prstGeom>
          <a:noFill/>
          <a:ln w="12700">
            <a:noFill/>
          </a:ln>
        </p:spPr>
        <p:txBody>
          <a:bodyPr wrap="square" rtlCol="0">
            <a:spAutoFit/>
          </a:bodyPr>
          <a:lstStyle/>
          <a:p>
            <a:r>
              <a:rPr lang="en-US" altLang="zh-CN" b="1" kern="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Kobayashi</a:t>
            </a:r>
            <a:r>
              <a:rPr lang="zh-CN" altLang="en-US" b="1" kern="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b="1" kern="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基准题</a:t>
            </a:r>
          </a:p>
        </p:txBody>
      </p:sp>
      <p:sp>
        <p:nvSpPr>
          <p:cNvPr id="58" name="TextBox 2"/>
          <p:cNvSpPr txBox="1"/>
          <p:nvPr/>
        </p:nvSpPr>
        <p:spPr>
          <a:xfrm>
            <a:off x="571472" y="242808"/>
            <a:ext cx="7312896"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辐射屏蔽设计系统 </a:t>
            </a:r>
            <a:r>
              <a:rPr lang="en-US" altLang="zh-CN" sz="2800" b="1" dirty="0" err="1" smtClean="0">
                <a:solidFill>
                  <a:srgbClr val="0A2D88"/>
                </a:solidFill>
                <a:ea typeface="微软雅黑" pitchFamily="34" charset="-122"/>
              </a:rPr>
              <a:t>cosSHIELD</a:t>
            </a:r>
            <a:endParaRPr lang="zh-CN" altLang="en-US" sz="2800" b="1" dirty="0">
              <a:solidFill>
                <a:srgbClr val="0A2D88"/>
              </a:solidFill>
              <a:ea typeface="微软雅黑" pitchFamily="34" charset="-122"/>
            </a:endParaRPr>
          </a:p>
        </p:txBody>
      </p:sp>
    </p:spTree>
    <p:extLst>
      <p:ext uri="{BB962C8B-B14F-4D97-AF65-F5344CB8AC3E}">
        <p14:creationId xmlns:p14="http://schemas.microsoft.com/office/powerpoint/2010/main" val="3950674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4"/>
          <a:srcRect l="43737" r="11829" b="59084"/>
          <a:stretch/>
        </p:blipFill>
        <p:spPr>
          <a:xfrm>
            <a:off x="3275856" y="1772816"/>
            <a:ext cx="2092593" cy="1955514"/>
          </a:xfrm>
          <a:prstGeom prst="rect">
            <a:avLst/>
          </a:prstGeom>
        </p:spPr>
      </p:pic>
      <p:sp>
        <p:nvSpPr>
          <p:cNvPr id="22" name="TextBox 17"/>
          <p:cNvSpPr txBox="1"/>
          <p:nvPr/>
        </p:nvSpPr>
        <p:spPr>
          <a:xfrm>
            <a:off x="424647" y="1227709"/>
            <a:ext cx="3401863" cy="369332"/>
          </a:xfrm>
          <a:prstGeom prst="rect">
            <a:avLst/>
          </a:prstGeom>
          <a:noFill/>
          <a:ln w="12700">
            <a:noFill/>
          </a:ln>
        </p:spPr>
        <p:txBody>
          <a:bodyPr wrap="square" rtlCol="0">
            <a:spAutoFit/>
          </a:bodyPr>
          <a:lstStyle/>
          <a:p>
            <a:r>
              <a:rPr lang="zh-CN" altLang="en-US" b="1" kern="0" dirty="0" smtClean="0">
                <a:solidFill>
                  <a:prstClr val="black"/>
                </a:solidFill>
                <a:latin typeface="微软雅黑" panose="020B0503020204020204" pitchFamily="34" charset="-122"/>
                <a:ea typeface="微软雅黑" panose="020B0503020204020204" pitchFamily="34" charset="-122"/>
              </a:rPr>
              <a:t>乏燃料运输容器计算（二维模型）</a:t>
            </a:r>
            <a:endParaRPr lang="zh-CN" altLang="en-US" b="1" kern="0" dirty="0">
              <a:solidFill>
                <a:prstClr val="black"/>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424647" y="4203545"/>
            <a:ext cx="5967123" cy="1738938"/>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zh-CN" altLang="en-US"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模型描述</a:t>
            </a:r>
            <a:endParaRPr lang="en-US" altLang="zh-CN"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742950" lvl="1" indent="-285750">
              <a:buFont typeface="Calibri" panose="020F0502020204030204" pitchFamily="34" charset="0"/>
              <a:buChar char="—"/>
            </a:pPr>
            <a:r>
              <a:rPr lang="zh-CN"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燃料组件</a:t>
            </a:r>
            <a:r>
              <a:rPr lang="en-US"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235U</a:t>
            </a:r>
            <a:r>
              <a:rPr lang="zh-CN"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初始富集度为</a:t>
            </a:r>
            <a:r>
              <a:rPr lang="en-US"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3.6%</a:t>
            </a:r>
            <a:r>
              <a:rPr lang="zh-CN"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，燃耗深度为</a:t>
            </a:r>
            <a:r>
              <a:rPr lang="en-US"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45GWd/</a:t>
            </a:r>
            <a:r>
              <a:rPr lang="en-US" altLang="zh-CN" sz="1600" dirty="0" err="1">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MtU</a:t>
            </a:r>
            <a:endParaRPr lang="en-US"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742950" lvl="1" indent="-285750">
              <a:buFont typeface="Calibri" panose="020F0502020204030204" pitchFamily="34" charset="0"/>
              <a:buChar char="—"/>
            </a:pP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采用二维建模计算，</a:t>
            </a:r>
            <a:r>
              <a:rPr lang="en-US"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模型，</a:t>
            </a:r>
            <a:r>
              <a:rPr lang="en-US"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97×97</a:t>
            </a: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网格</a:t>
            </a:r>
            <a:endParaRPr lang="en-US"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742950" lvl="1" indent="-285750">
              <a:buFont typeface="Calibri" panose="020F0502020204030204" pitchFamily="34" charset="0"/>
              <a:buChar char="—"/>
            </a:pP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中子</a:t>
            </a:r>
            <a:r>
              <a:rPr lang="en-US"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光子</a:t>
            </a:r>
            <a:r>
              <a:rPr lang="zh-CN" altLang="en-US" sz="160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耦合</a:t>
            </a: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输运计算</a:t>
            </a:r>
            <a:endParaRPr lang="en-US"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742950" lvl="1" indent="-285750">
              <a:buFont typeface="Calibri" panose="020F0502020204030204" pitchFamily="34" charset="0"/>
              <a:buChar char="—"/>
            </a:pPr>
            <a:r>
              <a:rPr lang="zh-CN"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计算</a:t>
            </a:r>
            <a:r>
              <a:rPr lang="zh-CN"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乏燃料运输</a:t>
            </a:r>
            <a:r>
              <a:rPr lang="zh-CN"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容器</a:t>
            </a:r>
            <a:r>
              <a:rPr lang="zh-CN" altLang="en-US" sz="160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光子</a:t>
            </a: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通</a:t>
            </a:r>
            <a:r>
              <a:rPr lang="zh-CN" altLang="zh-CN"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量密度</a:t>
            </a:r>
            <a:r>
              <a:rPr lang="zh-CN" altLang="en-US" sz="16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衰减</a:t>
            </a:r>
            <a:endParaRPr lang="en-US" altLang="zh-CN" sz="16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4" name="对象 23"/>
          <p:cNvGraphicFramePr>
            <a:graphicFrameLocks noChangeAspect="1"/>
          </p:cNvGraphicFramePr>
          <p:nvPr>
            <p:extLst/>
          </p:nvPr>
        </p:nvGraphicFramePr>
        <p:xfrm>
          <a:off x="523059" y="1754938"/>
          <a:ext cx="2282929" cy="2315823"/>
        </p:xfrm>
        <a:graphic>
          <a:graphicData uri="http://schemas.openxmlformats.org/presentationml/2006/ole">
            <mc:AlternateContent xmlns:mc="http://schemas.openxmlformats.org/markup-compatibility/2006">
              <mc:Choice xmlns:v="urn:schemas-microsoft-com:vml" Requires="v">
                <p:oleObj spid="_x0000_s3076" name="Visio" r:id="rId6" imgW="8353321" imgH="8391600" progId="Visio.Drawing.11">
                  <p:embed/>
                </p:oleObj>
              </mc:Choice>
              <mc:Fallback>
                <p:oleObj name="Visio" r:id="rId6" imgW="8353321" imgH="8391600" progId="Visio.Drawing.11">
                  <p:embed/>
                  <p:pic>
                    <p:nvPicPr>
                      <p:cNvPr id="0" name=""/>
                      <p:cNvPicPr/>
                      <p:nvPr/>
                    </p:nvPicPr>
                    <p:blipFill>
                      <a:blip r:embed="rId7"/>
                      <a:stretch>
                        <a:fillRect/>
                      </a:stretch>
                    </p:blipFill>
                    <p:spPr>
                      <a:xfrm>
                        <a:off x="523059" y="1754938"/>
                        <a:ext cx="2282929" cy="2315823"/>
                      </a:xfrm>
                      <a:prstGeom prst="rect">
                        <a:avLst/>
                      </a:prstGeom>
                    </p:spPr>
                  </p:pic>
                </p:oleObj>
              </mc:Fallback>
            </mc:AlternateContent>
          </a:graphicData>
        </a:graphic>
      </p:graphicFrame>
      <p:grpSp>
        <p:nvGrpSpPr>
          <p:cNvPr id="25" name="组合 24"/>
          <p:cNvGrpSpPr/>
          <p:nvPr/>
        </p:nvGrpSpPr>
        <p:grpSpPr>
          <a:xfrm>
            <a:off x="1462633" y="1755306"/>
            <a:ext cx="1073134" cy="950813"/>
            <a:chOff x="7644693" y="4189338"/>
            <a:chExt cx="1209266" cy="1071428"/>
          </a:xfrm>
        </p:grpSpPr>
        <p:sp>
          <p:nvSpPr>
            <p:cNvPr id="26" name="矩形 25"/>
            <p:cNvSpPr/>
            <p:nvPr/>
          </p:nvSpPr>
          <p:spPr bwMode="auto">
            <a:xfrm>
              <a:off x="7644693" y="4546299"/>
              <a:ext cx="1209266" cy="381501"/>
            </a:xfrm>
            <a:prstGeom prst="rect">
              <a:avLst/>
            </a:prstGeom>
            <a:noFill/>
            <a:ln w="12700">
              <a:solidFill>
                <a:srgbClr val="FF0000"/>
              </a:solidFill>
            </a:ln>
            <a:effectLst/>
            <a:extLst/>
          </p:spPr>
          <p:txBody>
            <a:bodyPr vert="horz" wrap="square" lIns="91440" tIns="45720" rIns="91440" bIns="45720" numCol="1" rtlCol="0" anchor="ctr" anchorCtr="0" compatLnSpc="1">
              <a:prstTxWarp prst="textNoShape">
                <a:avLst/>
              </a:prstTxWarp>
              <a:spAutoFit/>
            </a:bodyPr>
            <a:lstStyle/>
            <a:p>
              <a:pPr fontAlgn="base">
                <a:spcBef>
                  <a:spcPct val="0"/>
                </a:spcBef>
                <a:spcAft>
                  <a:spcPct val="0"/>
                </a:spcAft>
              </a:pPr>
              <a:endParaRPr lang="zh-CN" altLang="en-US" sz="1600" b="1" dirty="0" smtClean="0">
                <a:solidFill>
                  <a:prstClr val="black"/>
                </a:solidFill>
                <a:latin typeface="微软雅黑" panose="020B0503020204020204" pitchFamily="34" charset="-122"/>
                <a:ea typeface="微软雅黑" panose="020B0503020204020204" pitchFamily="34" charset="-122"/>
              </a:endParaRPr>
            </a:p>
          </p:txBody>
        </p:sp>
        <p:pic>
          <p:nvPicPr>
            <p:cNvPr id="27" name="图片 26">
              <a:hlinkClick r:id="rId8" action="ppaction://hlinksldjump"/>
            </p:cNvPr>
            <p:cNvPicPr>
              <a:picLocks noChangeAspect="1"/>
            </p:cNvPicPr>
            <p:nvPr/>
          </p:nvPicPr>
          <p:blipFill rotWithShape="1">
            <a:blip r:embed="rId4"/>
            <a:srcRect l="43737" r="11829" b="59084"/>
            <a:stretch/>
          </p:blipFill>
          <p:spPr>
            <a:xfrm>
              <a:off x="7716516" y="4189338"/>
              <a:ext cx="1137443" cy="1071428"/>
            </a:xfrm>
            <a:prstGeom prst="rect">
              <a:avLst/>
            </a:prstGeom>
          </p:spPr>
        </p:pic>
      </p:grpSp>
      <p:grpSp>
        <p:nvGrpSpPr>
          <p:cNvPr id="28" name="组合 27"/>
          <p:cNvGrpSpPr/>
          <p:nvPr/>
        </p:nvGrpSpPr>
        <p:grpSpPr>
          <a:xfrm>
            <a:off x="3762772" y="2293582"/>
            <a:ext cx="1073134" cy="943275"/>
            <a:chOff x="7644693" y="4197832"/>
            <a:chExt cx="1209266" cy="1062933"/>
          </a:xfrm>
        </p:grpSpPr>
        <p:sp>
          <p:nvSpPr>
            <p:cNvPr id="29" name="矩形 28"/>
            <p:cNvSpPr/>
            <p:nvPr/>
          </p:nvSpPr>
          <p:spPr bwMode="auto">
            <a:xfrm>
              <a:off x="7644693" y="4546299"/>
              <a:ext cx="1209266" cy="381501"/>
            </a:xfrm>
            <a:prstGeom prst="rect">
              <a:avLst/>
            </a:prstGeom>
            <a:noFill/>
            <a:ln w="12700">
              <a:solidFill>
                <a:srgbClr val="FF0000"/>
              </a:solidFill>
            </a:ln>
            <a:effectLst/>
            <a:extLst/>
          </p:spPr>
          <p:txBody>
            <a:bodyPr vert="horz" wrap="square" lIns="91440" tIns="45720" rIns="91440" bIns="45720" numCol="1" rtlCol="0" anchor="ctr" anchorCtr="0" compatLnSpc="1">
              <a:prstTxWarp prst="textNoShape">
                <a:avLst/>
              </a:prstTxWarp>
              <a:spAutoFit/>
            </a:bodyPr>
            <a:lstStyle/>
            <a:p>
              <a:pPr fontAlgn="base">
                <a:spcBef>
                  <a:spcPct val="0"/>
                </a:spcBef>
                <a:spcAft>
                  <a:spcPct val="0"/>
                </a:spcAft>
              </a:pPr>
              <a:endParaRPr lang="zh-CN" altLang="en-US" sz="1600" b="1" dirty="0" smtClean="0">
                <a:solidFill>
                  <a:prstClr val="black"/>
                </a:solidFill>
                <a:latin typeface="微软雅黑" panose="020B0503020204020204" pitchFamily="34" charset="-122"/>
                <a:ea typeface="微软雅黑" panose="020B0503020204020204" pitchFamily="34" charset="-122"/>
              </a:endParaRPr>
            </a:p>
          </p:txBody>
        </p:sp>
        <p:pic>
          <p:nvPicPr>
            <p:cNvPr id="30" name="图片 29">
              <a:hlinkClick r:id="rId8" action="ppaction://hlinksldjump"/>
            </p:cNvPr>
            <p:cNvPicPr>
              <a:picLocks noChangeAspect="1"/>
            </p:cNvPicPr>
            <p:nvPr/>
          </p:nvPicPr>
          <p:blipFill rotWithShape="1">
            <a:blip r:embed="rId4"/>
            <a:srcRect l="43737" r="11829" b="59084"/>
            <a:stretch/>
          </p:blipFill>
          <p:spPr>
            <a:xfrm>
              <a:off x="7716516" y="4197832"/>
              <a:ext cx="1137443" cy="1062933"/>
            </a:xfrm>
            <a:prstGeom prst="rect">
              <a:avLst/>
            </a:prstGeom>
          </p:spPr>
        </p:pic>
      </p:grpSp>
      <p:pic>
        <p:nvPicPr>
          <p:cNvPr id="3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0027" y="1685999"/>
            <a:ext cx="2215569" cy="215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组合 31"/>
          <p:cNvGrpSpPr/>
          <p:nvPr/>
        </p:nvGrpSpPr>
        <p:grpSpPr>
          <a:xfrm>
            <a:off x="5864889" y="1397520"/>
            <a:ext cx="2966849" cy="1951340"/>
            <a:chOff x="5907786" y="1376321"/>
            <a:chExt cx="2966849" cy="1951340"/>
          </a:xfrm>
        </p:grpSpPr>
        <p:pic>
          <p:nvPicPr>
            <p:cNvPr id="3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7786" y="1376321"/>
              <a:ext cx="2966849" cy="195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文本框 33"/>
            <p:cNvSpPr txBox="1"/>
            <p:nvPr/>
          </p:nvSpPr>
          <p:spPr>
            <a:xfrm>
              <a:off x="7303116" y="1392221"/>
              <a:ext cx="1152356" cy="468503"/>
            </a:xfrm>
            <a:prstGeom prst="rect">
              <a:avLst/>
            </a:prstGeom>
            <a:solidFill>
              <a:schemeClr val="bg1"/>
            </a:solidFill>
          </p:spPr>
          <p:txBody>
            <a:bodyPr wrap="square" tIns="72000" rtlCol="0">
              <a:noAutofit/>
            </a:bodyPr>
            <a:lstStyle/>
            <a:p>
              <a:pPr marL="90488" indent="-90488">
                <a:buFont typeface="Arial" panose="020B0604020202020204" pitchFamily="34" charset="0"/>
                <a:buChar char="•"/>
              </a:pPr>
              <a:r>
                <a:rPr lang="en-US" altLang="zh-CN" sz="800" dirty="0" smtClean="0">
                  <a:solidFill>
                    <a:prstClr val="black"/>
                  </a:solidFill>
                  <a:latin typeface="微软雅黑" panose="020B0503020204020204" pitchFamily="34" charset="-122"/>
                  <a:ea typeface="微软雅黑" panose="020B0503020204020204" pitchFamily="34" charset="-122"/>
                </a:rPr>
                <a:t>DORT</a:t>
              </a:r>
            </a:p>
            <a:p>
              <a:pPr marL="90488" indent="-90488">
                <a:buClr>
                  <a:srgbClr val="FF0000"/>
                </a:buClr>
                <a:buFont typeface="Arial" panose="020B0604020202020204" pitchFamily="34" charset="0"/>
                <a:buChar char="•"/>
              </a:pPr>
              <a:r>
                <a:rPr lang="en-US" altLang="zh-CN" sz="800" dirty="0" err="1" smtClean="0">
                  <a:solidFill>
                    <a:prstClr val="black"/>
                  </a:solidFill>
                  <a:latin typeface="微软雅黑" panose="020B0503020204020204" pitchFamily="34" charset="-122"/>
                  <a:ea typeface="微软雅黑" panose="020B0503020204020204" pitchFamily="34" charset="-122"/>
                </a:rPr>
                <a:t>CosShield</a:t>
              </a:r>
              <a:endParaRPr lang="en-US" altLang="zh-CN" sz="800" dirty="0" smtClean="0">
                <a:solidFill>
                  <a:prstClr val="black"/>
                </a:solidFill>
                <a:latin typeface="微软雅黑" panose="020B0503020204020204" pitchFamily="34" charset="-122"/>
                <a:ea typeface="微软雅黑" panose="020B0503020204020204" pitchFamily="34" charset="-122"/>
              </a:endParaRPr>
            </a:p>
            <a:p>
              <a:pPr marL="90488" indent="-90488">
                <a:buClr>
                  <a:srgbClr val="92D050"/>
                </a:buClr>
                <a:buFont typeface="Arial" panose="020B0604020202020204" pitchFamily="34" charset="0"/>
                <a:buChar char="•"/>
              </a:pPr>
              <a:r>
                <a:rPr lang="en-US" altLang="zh-CN" sz="800" dirty="0" err="1" smtClean="0">
                  <a:solidFill>
                    <a:prstClr val="black"/>
                  </a:solidFill>
                  <a:latin typeface="微软雅黑" panose="020B0503020204020204" pitchFamily="34" charset="-122"/>
                  <a:ea typeface="微软雅黑" panose="020B0503020204020204" pitchFamily="34" charset="-122"/>
                </a:rPr>
                <a:t>CosShield</a:t>
              </a:r>
              <a:r>
                <a:rPr lang="en-US" altLang="zh-CN" sz="800" dirty="0" smtClean="0">
                  <a:solidFill>
                    <a:prstClr val="black"/>
                  </a:solidFill>
                  <a:latin typeface="微软雅黑" panose="020B0503020204020204" pitchFamily="34" charset="-122"/>
                  <a:ea typeface="微软雅黑" panose="020B0503020204020204" pitchFamily="34" charset="-122"/>
                </a:rPr>
                <a:t>/DORT</a:t>
              </a:r>
              <a:endParaRPr lang="en-US" altLang="zh-CN" sz="800" dirty="0">
                <a:solidFill>
                  <a:prstClr val="black"/>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6075801" y="3379875"/>
            <a:ext cx="2820003" cy="307777"/>
          </a:xfrm>
          <a:prstGeom prst="rect">
            <a:avLst/>
          </a:prstGeom>
        </p:spPr>
        <p:txBody>
          <a:bodyPr wrap="none">
            <a:spAutoFit/>
          </a:bodyPr>
          <a:lstStyle/>
          <a:p>
            <a:r>
              <a:rPr lang="zh-CN" altLang="en-US"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群</a:t>
            </a:r>
            <a:r>
              <a:rPr lang="zh-CN" altLang="zh-CN"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y=50cm</a:t>
            </a:r>
            <a:r>
              <a:rPr lang="zh-CN" altLang="zh-CN" sz="1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处通量密度分布</a:t>
            </a:r>
            <a:endParaRPr lang="zh-CN" altLang="en-US" sz="1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矩形 35"/>
          <p:cNvSpPr/>
          <p:nvPr/>
        </p:nvSpPr>
        <p:spPr>
          <a:xfrm>
            <a:off x="6075801" y="5944870"/>
            <a:ext cx="2820003" cy="307777"/>
          </a:xfrm>
          <a:prstGeom prst="rect">
            <a:avLst/>
          </a:prstGeom>
        </p:spPr>
        <p:txBody>
          <a:bodyPr wrap="none">
            <a:spAutoFit/>
          </a:bodyPr>
          <a:lstStyle/>
          <a:p>
            <a:r>
              <a:rPr lang="zh-CN" altLang="en-US"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第</a:t>
            </a:r>
            <a:r>
              <a:rPr lang="en-US" altLang="zh-CN"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群</a:t>
            </a:r>
            <a:r>
              <a:rPr lang="zh-CN" altLang="zh-CN"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y=50cm</a:t>
            </a:r>
            <a:r>
              <a:rPr lang="zh-CN" altLang="zh-CN" sz="1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处通量密度分布</a:t>
            </a:r>
            <a:endParaRPr lang="zh-CN" altLang="en-US" sz="1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7" name="组合 36"/>
          <p:cNvGrpSpPr/>
          <p:nvPr/>
        </p:nvGrpSpPr>
        <p:grpSpPr>
          <a:xfrm>
            <a:off x="5837802" y="3835913"/>
            <a:ext cx="3043840" cy="2009853"/>
            <a:chOff x="5880699" y="3814714"/>
            <a:chExt cx="3043840" cy="2009853"/>
          </a:xfrm>
        </p:grpSpPr>
        <p:pic>
          <p:nvPicPr>
            <p:cNvPr id="38" name="Picture 6" descr="说明: C:\Users\Administrator\Desktop\spent fuel\作图\g2      y50.png"/>
            <p:cNvPicPr/>
            <p:nvPr/>
          </p:nvPicPr>
          <p:blipFill>
            <a:blip r:embed="rId11"/>
            <a:srcRect l="6169" t="8188" r="3397" b="4510"/>
            <a:stretch>
              <a:fillRect/>
            </a:stretch>
          </p:blipFill>
          <p:spPr bwMode="auto">
            <a:xfrm>
              <a:off x="5880699" y="3823936"/>
              <a:ext cx="3043840" cy="2000631"/>
            </a:xfrm>
            <a:prstGeom prst="rect">
              <a:avLst/>
            </a:prstGeom>
            <a:noFill/>
            <a:ln w="9525">
              <a:noFill/>
              <a:miter lim="800000"/>
              <a:headEnd/>
              <a:tailEnd/>
            </a:ln>
          </p:spPr>
        </p:pic>
        <p:sp>
          <p:nvSpPr>
            <p:cNvPr id="39" name="文本框 38"/>
            <p:cNvSpPr txBox="1"/>
            <p:nvPr/>
          </p:nvSpPr>
          <p:spPr>
            <a:xfrm>
              <a:off x="7247951" y="3814714"/>
              <a:ext cx="1152356" cy="540126"/>
            </a:xfrm>
            <a:prstGeom prst="rect">
              <a:avLst/>
            </a:prstGeom>
            <a:solidFill>
              <a:schemeClr val="bg1"/>
            </a:solidFill>
          </p:spPr>
          <p:txBody>
            <a:bodyPr wrap="square" tIns="72000" rtlCol="0">
              <a:noAutofit/>
            </a:bodyPr>
            <a:lstStyle/>
            <a:p>
              <a:pPr marL="90488" indent="-90488">
                <a:buFont typeface="Arial" panose="020B0604020202020204" pitchFamily="34" charset="0"/>
                <a:buChar char="•"/>
              </a:pPr>
              <a:r>
                <a:rPr lang="en-US" altLang="zh-CN" sz="800" dirty="0" smtClean="0">
                  <a:solidFill>
                    <a:prstClr val="black"/>
                  </a:solidFill>
                  <a:latin typeface="微软雅黑" panose="020B0503020204020204" pitchFamily="34" charset="-122"/>
                  <a:ea typeface="微软雅黑" panose="020B0503020204020204" pitchFamily="34" charset="-122"/>
                </a:rPr>
                <a:t>DORT</a:t>
              </a:r>
            </a:p>
            <a:p>
              <a:pPr marL="90488" indent="-90488">
                <a:buClr>
                  <a:srgbClr val="FF0000"/>
                </a:buClr>
                <a:buFont typeface="Arial" panose="020B0604020202020204" pitchFamily="34" charset="0"/>
                <a:buChar char="•"/>
              </a:pPr>
              <a:r>
                <a:rPr lang="en-US" altLang="zh-CN" sz="800" dirty="0" err="1" smtClean="0">
                  <a:solidFill>
                    <a:prstClr val="black"/>
                  </a:solidFill>
                  <a:latin typeface="微软雅黑" panose="020B0503020204020204" pitchFamily="34" charset="-122"/>
                  <a:ea typeface="微软雅黑" panose="020B0503020204020204" pitchFamily="34" charset="-122"/>
                </a:rPr>
                <a:t>CosShield</a:t>
              </a:r>
              <a:endParaRPr lang="en-US" altLang="zh-CN" sz="800" dirty="0" smtClean="0">
                <a:solidFill>
                  <a:prstClr val="black"/>
                </a:solidFill>
                <a:latin typeface="微软雅黑" panose="020B0503020204020204" pitchFamily="34" charset="-122"/>
                <a:ea typeface="微软雅黑" panose="020B0503020204020204" pitchFamily="34" charset="-122"/>
              </a:endParaRPr>
            </a:p>
            <a:p>
              <a:pPr marL="90488" indent="-90488">
                <a:buClr>
                  <a:srgbClr val="92D050"/>
                </a:buClr>
                <a:buFont typeface="Arial" panose="020B0604020202020204" pitchFamily="34" charset="0"/>
                <a:buChar char="•"/>
              </a:pPr>
              <a:r>
                <a:rPr lang="en-US" altLang="zh-CN" sz="800" dirty="0" err="1" smtClean="0">
                  <a:solidFill>
                    <a:prstClr val="black"/>
                  </a:solidFill>
                  <a:latin typeface="微软雅黑" panose="020B0503020204020204" pitchFamily="34" charset="-122"/>
                  <a:ea typeface="微软雅黑" panose="020B0503020204020204" pitchFamily="34" charset="-122"/>
                </a:rPr>
                <a:t>CosShield</a:t>
              </a:r>
              <a:r>
                <a:rPr lang="en-US" altLang="zh-CN" sz="800" dirty="0" smtClean="0">
                  <a:solidFill>
                    <a:prstClr val="black"/>
                  </a:solidFill>
                  <a:latin typeface="微软雅黑" panose="020B0503020204020204" pitchFamily="34" charset="-122"/>
                  <a:ea typeface="微软雅黑" panose="020B0503020204020204" pitchFamily="34" charset="-122"/>
                </a:rPr>
                <a:t>/DORT</a:t>
              </a:r>
              <a:endParaRPr lang="en-US" altLang="zh-CN" sz="800" dirty="0">
                <a:solidFill>
                  <a:prstClr val="black"/>
                </a:solidFill>
                <a:latin typeface="微软雅黑" panose="020B0503020204020204" pitchFamily="34" charset="-122"/>
                <a:ea typeface="微软雅黑" panose="020B0503020204020204" pitchFamily="34" charset="-122"/>
              </a:endParaRPr>
            </a:p>
          </p:txBody>
        </p:sp>
      </p:grpSp>
      <p:pic>
        <p:nvPicPr>
          <p:cNvPr id="40" name="图片 39"/>
          <p:cNvPicPr>
            <a:picLocks noChangeAspect="1"/>
          </p:cNvPicPr>
          <p:nvPr/>
        </p:nvPicPr>
        <p:blipFill rotWithShape="1">
          <a:blip r:embed="rId12" cstate="print">
            <a:extLst>
              <a:ext uri="{28A0092B-C50C-407E-A947-70E740481C1C}">
                <a14:useLocalDpi xmlns:a14="http://schemas.microsoft.com/office/drawing/2010/main" val="0"/>
              </a:ext>
            </a:extLst>
          </a:blip>
          <a:srcRect l="10146" t="9588" r="1984" b="8523"/>
          <a:stretch/>
        </p:blipFill>
        <p:spPr>
          <a:xfrm>
            <a:off x="3143567" y="1724087"/>
            <a:ext cx="2513071" cy="2082260"/>
          </a:xfrm>
          <a:prstGeom prst="rect">
            <a:avLst/>
          </a:prstGeom>
        </p:spPr>
      </p:pic>
      <p:sp>
        <p:nvSpPr>
          <p:cNvPr id="41" name="TextBox 2"/>
          <p:cNvSpPr txBox="1"/>
          <p:nvPr/>
        </p:nvSpPr>
        <p:spPr>
          <a:xfrm>
            <a:off x="571472" y="242808"/>
            <a:ext cx="7312896"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辐射屏蔽设计系统 </a:t>
            </a:r>
            <a:r>
              <a:rPr lang="en-US" altLang="zh-CN" sz="2800" b="1" dirty="0" err="1" smtClean="0">
                <a:solidFill>
                  <a:srgbClr val="0A2D88"/>
                </a:solidFill>
                <a:ea typeface="微软雅黑" pitchFamily="34" charset="-122"/>
              </a:rPr>
              <a:t>cosSHIELD</a:t>
            </a:r>
            <a:endParaRPr lang="zh-CN" altLang="en-US" sz="2800" b="1" dirty="0">
              <a:solidFill>
                <a:srgbClr val="0A2D88"/>
              </a:solidFill>
              <a:ea typeface="微软雅黑" pitchFamily="34" charset="-122"/>
            </a:endParaRPr>
          </a:p>
        </p:txBody>
      </p:sp>
    </p:spTree>
    <p:extLst>
      <p:ext uri="{BB962C8B-B14F-4D97-AF65-F5344CB8AC3E}">
        <p14:creationId xmlns:p14="http://schemas.microsoft.com/office/powerpoint/2010/main" val="1523310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8465024" cy="523220"/>
          </a:xfrm>
          <a:prstGeom prst="rect">
            <a:avLst/>
          </a:prstGeom>
          <a:noFill/>
        </p:spPr>
        <p:txBody>
          <a:bodyPr wrap="square" rtlCol="0">
            <a:spAutoFit/>
          </a:bodyPr>
          <a:lstStyle/>
          <a:p>
            <a:r>
              <a:rPr lang="zh-CN" altLang="en-US" sz="2800" b="1" dirty="0" smtClean="0">
                <a:solidFill>
                  <a:srgbClr val="0A2D88"/>
                </a:solidFill>
                <a:latin typeface="微软雅黑" pitchFamily="34" charset="-122"/>
                <a:ea typeface="微软雅黑" pitchFamily="34" charset="-122"/>
              </a:rPr>
              <a:t>堆芯</a:t>
            </a:r>
            <a:r>
              <a:rPr lang="zh-CN" altLang="en-US" sz="2800" b="1" dirty="0">
                <a:solidFill>
                  <a:srgbClr val="0A2D88"/>
                </a:solidFill>
                <a:latin typeface="微软雅黑" pitchFamily="34" charset="-122"/>
                <a:ea typeface="微软雅黑" pitchFamily="34" charset="-122"/>
              </a:rPr>
              <a:t>在线</a:t>
            </a:r>
            <a:r>
              <a:rPr lang="zh-CN" altLang="en-US" sz="2800" b="1" dirty="0" smtClean="0">
                <a:solidFill>
                  <a:srgbClr val="0A2D88"/>
                </a:solidFill>
                <a:latin typeface="微软雅黑" pitchFamily="34" charset="-122"/>
                <a:ea typeface="微软雅黑" pitchFamily="34" charset="-122"/>
              </a:rPr>
              <a:t>监测系统 </a:t>
            </a:r>
            <a:r>
              <a:rPr lang="en-US" altLang="zh-CN" sz="2800" b="1" dirty="0" err="1" smtClean="0">
                <a:solidFill>
                  <a:srgbClr val="0A2D88"/>
                </a:solidFill>
                <a:latin typeface="微软雅黑" pitchFamily="34" charset="-122"/>
                <a:ea typeface="微软雅黑" pitchFamily="34" charset="-122"/>
              </a:rPr>
              <a:t>cosEO</a:t>
            </a:r>
            <a:endParaRPr lang="zh-CN" altLang="en-US" sz="2800" b="1" dirty="0" smtClean="0">
              <a:solidFill>
                <a:srgbClr val="0A2D88"/>
              </a:solidFill>
              <a:latin typeface="微软雅黑" pitchFamily="34" charset="-122"/>
              <a:ea typeface="微软雅黑" pitchFamily="34" charset="-122"/>
            </a:endParaRPr>
          </a:p>
        </p:txBody>
      </p:sp>
      <p:pic>
        <p:nvPicPr>
          <p:cNvPr id="8" name="内容占位符 5" descr="2014031315423430.jpg"/>
          <p:cNvPicPr>
            <a:picLocks noChangeAspect="1"/>
          </p:cNvPicPr>
          <p:nvPr/>
        </p:nvPicPr>
        <p:blipFill>
          <a:blip r:embed="rId3"/>
          <a:stretch>
            <a:fillRect/>
          </a:stretch>
        </p:blipFill>
        <p:spPr>
          <a:xfrm>
            <a:off x="251520" y="1389136"/>
            <a:ext cx="5059711" cy="1679824"/>
          </a:xfrm>
          <a:prstGeom prst="rect">
            <a:avLst/>
          </a:prstGeom>
        </p:spPr>
      </p:pic>
      <p:sp>
        <p:nvSpPr>
          <p:cNvPr id="9" name="矩形 8"/>
          <p:cNvSpPr/>
          <p:nvPr/>
        </p:nvSpPr>
        <p:spPr>
          <a:xfrm>
            <a:off x="3625637" y="1223347"/>
            <a:ext cx="6929486" cy="418191"/>
          </a:xfrm>
          <a:prstGeom prst="rect">
            <a:avLst/>
          </a:prstGeom>
        </p:spPr>
        <p:txBody>
          <a:bodyPr wrap="square">
            <a:spAutoFit/>
          </a:bodyPr>
          <a:lstStyle/>
          <a:p>
            <a:pPr marL="360362" algn="ctr">
              <a:lnSpc>
                <a:spcPct val="150000"/>
              </a:lnSpc>
            </a:pPr>
            <a:r>
              <a:rPr lang="zh-CN" altLang="en-US" sz="1600" b="1" dirty="0">
                <a:solidFill>
                  <a:srgbClr val="268CC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电厂测量信息实时采集</a:t>
            </a:r>
          </a:p>
        </p:txBody>
      </p:sp>
      <p:sp>
        <p:nvSpPr>
          <p:cNvPr id="10" name="矩形 9"/>
          <p:cNvSpPr/>
          <p:nvPr/>
        </p:nvSpPr>
        <p:spPr>
          <a:xfrm>
            <a:off x="3426331" y="1850799"/>
            <a:ext cx="7286676" cy="499624"/>
          </a:xfrm>
          <a:prstGeom prst="rect">
            <a:avLst/>
          </a:prstGeom>
        </p:spPr>
        <p:txBody>
          <a:bodyPr wrap="square">
            <a:spAutoFit/>
          </a:bodyPr>
          <a:lstStyle/>
          <a:p>
            <a:pPr marL="360362" algn="ctr">
              <a:lnSpc>
                <a:spcPct val="150000"/>
              </a:lnSpc>
            </a:pPr>
            <a:r>
              <a:rPr lang="zh-CN" altLang="en-US" sz="2000" b="1" dirty="0">
                <a:solidFill>
                  <a:srgbClr val="268CC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信号处理与参数计算</a:t>
            </a:r>
          </a:p>
        </p:txBody>
      </p:sp>
      <p:sp>
        <p:nvSpPr>
          <p:cNvPr id="11" name="矩形 10"/>
          <p:cNvSpPr/>
          <p:nvPr/>
        </p:nvSpPr>
        <p:spPr>
          <a:xfrm>
            <a:off x="2987824" y="2546320"/>
            <a:ext cx="8215371" cy="581057"/>
          </a:xfrm>
          <a:prstGeom prst="rect">
            <a:avLst/>
          </a:prstGeom>
        </p:spPr>
        <p:txBody>
          <a:bodyPr wrap="square">
            <a:spAutoFit/>
          </a:bodyPr>
          <a:lstStyle/>
          <a:p>
            <a:pPr marL="360362" algn="ctr">
              <a:lnSpc>
                <a:spcPct val="150000"/>
              </a:lnSpc>
            </a:pPr>
            <a:r>
              <a:rPr lang="zh-CN" altLang="en-US" sz="2400" b="1" dirty="0">
                <a:solidFill>
                  <a:srgbClr val="268CC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实时状态监控及预警</a:t>
            </a:r>
          </a:p>
        </p:txBody>
      </p:sp>
      <p:cxnSp>
        <p:nvCxnSpPr>
          <p:cNvPr id="12" name="直接连接符 11"/>
          <p:cNvCxnSpPr/>
          <p:nvPr/>
        </p:nvCxnSpPr>
        <p:spPr>
          <a:xfrm flipH="1">
            <a:off x="179512" y="2189834"/>
            <a:ext cx="2376264" cy="1483777"/>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082116" y="2189834"/>
            <a:ext cx="3074060" cy="1481688"/>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06" y="3671245"/>
            <a:ext cx="4460469" cy="2433600"/>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1048" y="3670599"/>
            <a:ext cx="4425448" cy="2434962"/>
          </a:xfrm>
          <a:prstGeom prst="rect">
            <a:avLst/>
          </a:prstGeom>
        </p:spPr>
      </p:pic>
    </p:spTree>
    <p:extLst>
      <p:ext uri="{BB962C8B-B14F-4D97-AF65-F5344CB8AC3E}">
        <p14:creationId xmlns:p14="http://schemas.microsoft.com/office/powerpoint/2010/main" val="20313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5728720" cy="523220"/>
          </a:xfrm>
          <a:prstGeom prst="rect">
            <a:avLst/>
          </a:prstGeom>
          <a:noFill/>
        </p:spPr>
        <p:txBody>
          <a:bodyPr wrap="square" rtlCol="0">
            <a:spAutoFit/>
          </a:bodyPr>
          <a:lstStyle/>
          <a:p>
            <a:r>
              <a:rPr lang="zh-CN" altLang="en-US" sz="2800" b="1" dirty="0" smtClean="0">
                <a:solidFill>
                  <a:srgbClr val="0A2D88"/>
                </a:solidFill>
                <a:ea typeface="微软雅黑" panose="020B0503020204020204" pitchFamily="34" charset="-122"/>
              </a:rPr>
              <a:t>堆用蒙卡分析软件 </a:t>
            </a:r>
            <a:r>
              <a:rPr lang="en-US" altLang="zh-CN" sz="2800" b="1" dirty="0" err="1" smtClean="0">
                <a:solidFill>
                  <a:srgbClr val="0A2D88"/>
                </a:solidFill>
                <a:ea typeface="微软雅黑" panose="020B0503020204020204" pitchFamily="34" charset="-122"/>
              </a:rPr>
              <a:t>cosRMC</a:t>
            </a:r>
            <a:endParaRPr lang="zh-CN" altLang="en-US" sz="2800" b="1" dirty="0">
              <a:solidFill>
                <a:srgbClr val="0A2D88"/>
              </a:solidFill>
              <a:ea typeface="微软雅黑" panose="020B0503020204020204" pitchFamily="34" charset="-122"/>
            </a:endParaRPr>
          </a:p>
        </p:txBody>
      </p:sp>
      <p:graphicFrame>
        <p:nvGraphicFramePr>
          <p:cNvPr id="14" name="内容占位符 5"/>
          <p:cNvGraphicFramePr/>
          <p:nvPr/>
        </p:nvGraphicFramePr>
        <p:xfrm>
          <a:off x="113505" y="1418562"/>
          <a:ext cx="4648269" cy="4653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图示 14"/>
          <p:cNvGraphicFramePr/>
          <p:nvPr/>
        </p:nvGraphicFramePr>
        <p:xfrm>
          <a:off x="3563888" y="1412776"/>
          <a:ext cx="6457545" cy="40569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图示 15"/>
          <p:cNvGraphicFramePr/>
          <p:nvPr/>
        </p:nvGraphicFramePr>
        <p:xfrm>
          <a:off x="5276320" y="5215061"/>
          <a:ext cx="2985763" cy="15278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08" y="3712022"/>
            <a:ext cx="2532403" cy="193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331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 name="组合 11"/>
          <p:cNvGrpSpPr/>
          <p:nvPr/>
        </p:nvGrpSpPr>
        <p:grpSpPr>
          <a:xfrm>
            <a:off x="922570" y="1731876"/>
            <a:ext cx="7177822" cy="4145396"/>
            <a:chOff x="968870" y="1506331"/>
            <a:chExt cx="7200000" cy="4801187"/>
          </a:xfrm>
        </p:grpSpPr>
        <p:pic>
          <p:nvPicPr>
            <p:cNvPr id="3"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870" y="1506331"/>
              <a:ext cx="7200000" cy="2266776"/>
            </a:xfrm>
            <a:prstGeom prst="rect">
              <a:avLst/>
            </a:prstGeom>
            <a:noFill/>
          </p:spPr>
        </p:pic>
        <p:pic>
          <p:nvPicPr>
            <p:cNvPr id="4"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870" y="3773107"/>
              <a:ext cx="7200000" cy="2176173"/>
            </a:xfrm>
            <a:prstGeom prst="rect">
              <a:avLst/>
            </a:prstGeom>
            <a:noFill/>
          </p:spPr>
        </p:pic>
        <p:sp>
          <p:nvSpPr>
            <p:cNvPr id="5" name="文本框 10"/>
            <p:cNvSpPr txBox="1"/>
            <p:nvPr/>
          </p:nvSpPr>
          <p:spPr>
            <a:xfrm>
              <a:off x="2300618" y="5999741"/>
              <a:ext cx="4536504" cy="307777"/>
            </a:xfrm>
            <a:prstGeom prst="rect">
              <a:avLst/>
            </a:prstGeom>
            <a:noFill/>
          </p:spPr>
          <p:txBody>
            <a:bodyPr wrap="square" rtlCol="0">
              <a:spAutoFit/>
            </a:bodyPr>
            <a:lstStyle/>
            <a:p>
              <a:pPr algn="ctr"/>
              <a:r>
                <a:rPr lang="en-US" altLang="zh-CN" sz="1400" i="1" dirty="0" err="1" smtClean="0">
                  <a:solidFill>
                    <a:srgbClr val="1F497D"/>
                  </a:solidFill>
                  <a:latin typeface="Times New Roman" panose="02020603050405020304" pitchFamily="18" charset="0"/>
                  <a:cs typeface="Times New Roman" panose="02020603050405020304" pitchFamily="18" charset="0"/>
                </a:rPr>
                <a:t>K</a:t>
              </a:r>
              <a:r>
                <a:rPr lang="en-US" altLang="zh-CN" sz="1400" i="1" baseline="-25000" dirty="0" err="1" smtClean="0">
                  <a:solidFill>
                    <a:srgbClr val="1F497D"/>
                  </a:solidFill>
                  <a:latin typeface="Times New Roman" panose="02020603050405020304" pitchFamily="18" charset="0"/>
                  <a:cs typeface="Times New Roman" panose="02020603050405020304" pitchFamily="18" charset="0"/>
                </a:rPr>
                <a:t>eff</a:t>
              </a:r>
              <a:r>
                <a:rPr lang="en-US" altLang="zh-CN" sz="1400" i="1" dirty="0" smtClean="0">
                  <a:solidFill>
                    <a:srgbClr val="1F497D"/>
                  </a:solidFill>
                  <a:latin typeface="Times New Roman" panose="02020603050405020304" pitchFamily="18" charset="0"/>
                  <a:cs typeface="Times New Roman" panose="02020603050405020304" pitchFamily="18" charset="0"/>
                </a:rPr>
                <a:t>  errors for all criticality benchmark problems</a:t>
              </a:r>
              <a:endParaRPr lang="zh-CN" altLang="en-US" sz="1400" i="1" dirty="0">
                <a:solidFill>
                  <a:srgbClr val="1F497D"/>
                </a:solidFill>
                <a:latin typeface="Times New Roman" panose="02020603050405020304" pitchFamily="18" charset="0"/>
                <a:cs typeface="Times New Roman" panose="02020603050405020304" pitchFamily="18" charset="0"/>
              </a:endParaRPr>
            </a:p>
          </p:txBody>
        </p:sp>
      </p:grpSp>
      <p:sp>
        <p:nvSpPr>
          <p:cNvPr id="6" name="文本框 12"/>
          <p:cNvSpPr txBox="1"/>
          <p:nvPr/>
        </p:nvSpPr>
        <p:spPr>
          <a:xfrm>
            <a:off x="611560" y="5949280"/>
            <a:ext cx="8012450" cy="707886"/>
          </a:xfrm>
          <a:prstGeom prst="rect">
            <a:avLst/>
          </a:prstGeom>
          <a:solidFill>
            <a:schemeClr val="bg1"/>
          </a:solidFill>
          <a:ln>
            <a:solidFill>
              <a:schemeClr val="tx2"/>
            </a:solidFill>
          </a:ln>
        </p:spPr>
        <p:txBody>
          <a:bodyPr wrap="none" rtlCol="0">
            <a:spAutoFit/>
          </a:bodyPr>
          <a:lstStyle/>
          <a:p>
            <a:pPr>
              <a:lnSpc>
                <a:spcPct val="200000"/>
              </a:lnSpc>
            </a:pPr>
            <a:r>
              <a:rPr lang="en-US" altLang="zh-CN" sz="2000" b="1" dirty="0" err="1" smtClean="0">
                <a:solidFill>
                  <a:srgbClr val="FF0000"/>
                </a:solidFill>
              </a:rPr>
              <a:t>cosRMC</a:t>
            </a:r>
            <a:r>
              <a:rPr lang="zh-CN" altLang="en-US" sz="2000" b="1" dirty="0" smtClean="0">
                <a:solidFill>
                  <a:srgbClr val="FF0000"/>
                </a:solidFill>
              </a:rPr>
              <a:t>与</a:t>
            </a:r>
            <a:r>
              <a:rPr lang="en-US" altLang="zh-CN" sz="2000" b="1" dirty="0" smtClean="0">
                <a:solidFill>
                  <a:srgbClr val="FF0000"/>
                </a:solidFill>
              </a:rPr>
              <a:t>MCNP5-1.51</a:t>
            </a:r>
            <a:r>
              <a:rPr lang="zh-CN" altLang="en-US" sz="2000" b="1" dirty="0" smtClean="0">
                <a:solidFill>
                  <a:srgbClr val="FF0000"/>
                </a:solidFill>
              </a:rPr>
              <a:t>偏差不超过</a:t>
            </a:r>
            <a:r>
              <a:rPr lang="en-US" altLang="zh-CN" sz="2000" b="1" dirty="0" smtClean="0">
                <a:solidFill>
                  <a:srgbClr val="FF0000"/>
                </a:solidFill>
              </a:rPr>
              <a:t>20pcm</a:t>
            </a:r>
            <a:r>
              <a:rPr lang="zh-CN" altLang="en-US" sz="2000" b="1" dirty="0" smtClean="0">
                <a:solidFill>
                  <a:srgbClr val="FF0000"/>
                </a:solidFill>
              </a:rPr>
              <a:t>，计算时间明显短于</a:t>
            </a:r>
            <a:r>
              <a:rPr lang="en-US" altLang="zh-CN" sz="2000" b="1" dirty="0" smtClean="0">
                <a:solidFill>
                  <a:srgbClr val="FF0000"/>
                </a:solidFill>
              </a:rPr>
              <a:t>MCNP</a:t>
            </a:r>
            <a:r>
              <a:rPr lang="zh-CN" altLang="en-US" sz="2000" b="1" dirty="0" smtClean="0">
                <a:solidFill>
                  <a:srgbClr val="FF0000"/>
                </a:solidFill>
              </a:rPr>
              <a:t>。</a:t>
            </a:r>
            <a:endParaRPr lang="zh-CN" altLang="en-US" sz="2000" b="1" dirty="0">
              <a:solidFill>
                <a:srgbClr val="FF0000"/>
              </a:solidFill>
            </a:endParaRPr>
          </a:p>
        </p:txBody>
      </p:sp>
      <p:sp>
        <p:nvSpPr>
          <p:cNvPr id="7" name="TextBox 6"/>
          <p:cNvSpPr txBox="1"/>
          <p:nvPr/>
        </p:nvSpPr>
        <p:spPr>
          <a:xfrm>
            <a:off x="611560" y="1144409"/>
            <a:ext cx="6664824" cy="400110"/>
          </a:xfrm>
          <a:prstGeom prst="rect">
            <a:avLst/>
          </a:prstGeom>
          <a:noFill/>
        </p:spPr>
        <p:txBody>
          <a:bodyPr wrap="square" rtlCol="0">
            <a:spAutoFit/>
          </a:bodyPr>
          <a:lstStyle/>
          <a:p>
            <a:r>
              <a:rPr lang="zh-CN" altLang="en-US" sz="2000" b="1" dirty="0" smtClean="0">
                <a:solidFill>
                  <a:srgbClr val="0A2D88"/>
                </a:solidFill>
                <a:latin typeface="微软雅黑" panose="020B0503020204020204" pitchFamily="34" charset="-122"/>
                <a:ea typeface="微软雅黑" panose="020B0503020204020204" pitchFamily="34" charset="-122"/>
              </a:rPr>
              <a:t>临界基准验证</a:t>
            </a:r>
            <a:endParaRPr lang="en-US" altLang="zh-CN" sz="2000" b="1" dirty="0">
              <a:solidFill>
                <a:srgbClr val="0A2D88"/>
              </a:solidFill>
              <a:latin typeface="微软雅黑" panose="020B0503020204020204" pitchFamily="34" charset="-122"/>
              <a:ea typeface="微软雅黑" panose="020B0503020204020204" pitchFamily="34" charset="-122"/>
            </a:endParaRPr>
          </a:p>
        </p:txBody>
      </p:sp>
      <p:sp>
        <p:nvSpPr>
          <p:cNvPr id="9" name="TextBox 2"/>
          <p:cNvSpPr txBox="1"/>
          <p:nvPr/>
        </p:nvSpPr>
        <p:spPr>
          <a:xfrm>
            <a:off x="571472" y="242808"/>
            <a:ext cx="5728720" cy="523220"/>
          </a:xfrm>
          <a:prstGeom prst="rect">
            <a:avLst/>
          </a:prstGeom>
          <a:noFill/>
        </p:spPr>
        <p:txBody>
          <a:bodyPr wrap="square" rtlCol="0">
            <a:spAutoFit/>
          </a:bodyPr>
          <a:lstStyle/>
          <a:p>
            <a:r>
              <a:rPr lang="zh-CN" altLang="en-US" sz="2800" b="1" dirty="0" smtClean="0">
                <a:solidFill>
                  <a:srgbClr val="0A2D88"/>
                </a:solidFill>
                <a:ea typeface="微软雅黑" panose="020B0503020204020204" pitchFamily="34" charset="-122"/>
              </a:rPr>
              <a:t>堆用蒙卡分析软件 </a:t>
            </a:r>
            <a:r>
              <a:rPr lang="en-US" altLang="zh-CN" sz="2800" b="1" dirty="0" err="1" smtClean="0">
                <a:solidFill>
                  <a:srgbClr val="0A2D88"/>
                </a:solidFill>
                <a:ea typeface="微软雅黑" panose="020B0503020204020204" pitchFamily="34" charset="-122"/>
              </a:rPr>
              <a:t>cosRMC</a:t>
            </a:r>
            <a:endParaRPr lang="zh-CN" altLang="en-US" sz="2800" b="1" dirty="0">
              <a:solidFill>
                <a:srgbClr val="0A2D88"/>
              </a:solidFill>
              <a:ea typeface="微软雅黑" panose="020B0503020204020204" pitchFamily="34" charset="-122"/>
            </a:endParaRPr>
          </a:p>
        </p:txBody>
      </p:sp>
    </p:spTree>
    <p:extLst>
      <p:ext uri="{BB962C8B-B14F-4D97-AF65-F5344CB8AC3E}">
        <p14:creationId xmlns:p14="http://schemas.microsoft.com/office/powerpoint/2010/main" val="54471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808840"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国家电投集团科学技术研究院 </a:t>
            </a:r>
            <a:r>
              <a:rPr lang="zh-CN" altLang="en-US" sz="1600" b="1" dirty="0" smtClean="0">
                <a:solidFill>
                  <a:srgbClr val="0A2D88"/>
                </a:solidFill>
                <a:ea typeface="微软雅黑" pitchFamily="34" charset="-122"/>
              </a:rPr>
              <a:t>公司概况</a:t>
            </a:r>
            <a:endParaRPr lang="zh-CN" altLang="en-US" sz="1600" b="1" dirty="0">
              <a:solidFill>
                <a:srgbClr val="0A2D88"/>
              </a:solidFill>
              <a:ea typeface="微软雅黑" pitchFamily="34" charset="-122"/>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51" y="3506246"/>
            <a:ext cx="4010001" cy="271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4"/>
          <p:cNvSpPr txBox="1"/>
          <p:nvPr/>
        </p:nvSpPr>
        <p:spPr>
          <a:xfrm>
            <a:off x="323528" y="1052736"/>
            <a:ext cx="8424936" cy="230832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200000"/>
              </a:lnSpc>
              <a:buFont typeface="Wingdings" panose="05000000000000000000" pitchFamily="2" charset="2"/>
              <a:buChar char="Ø"/>
            </a:pPr>
            <a:r>
              <a:rPr lang="zh-CN" altLang="en-US" dirty="0" smtClean="0">
                <a:solidFill>
                  <a:srgbClr val="002060"/>
                </a:solidFill>
                <a:latin typeface="微软雅黑" pitchFamily="34" charset="-122"/>
                <a:ea typeface="微软雅黑" pitchFamily="34" charset="-122"/>
              </a:rPr>
              <a:t>中央研究院于</a:t>
            </a:r>
            <a:r>
              <a:rPr lang="en-US" altLang="zh-CN" dirty="0" smtClean="0">
                <a:solidFill>
                  <a:srgbClr val="002060"/>
                </a:solidFill>
                <a:latin typeface="微软雅黑" pitchFamily="34" charset="-122"/>
                <a:ea typeface="微软雅黑" pitchFamily="34" charset="-122"/>
              </a:rPr>
              <a:t>2015</a:t>
            </a:r>
            <a:r>
              <a:rPr lang="zh-CN" altLang="en-US" dirty="0" smtClean="0">
                <a:solidFill>
                  <a:srgbClr val="002060"/>
                </a:solidFill>
                <a:latin typeface="微软雅黑" pitchFamily="34" charset="-122"/>
                <a:ea typeface="微软雅黑" pitchFamily="34" charset="-122"/>
              </a:rPr>
              <a:t>年</a:t>
            </a:r>
            <a:r>
              <a:rPr lang="en-US" altLang="zh-CN" dirty="0" smtClean="0">
                <a:solidFill>
                  <a:srgbClr val="002060"/>
                </a:solidFill>
                <a:latin typeface="微软雅黑" pitchFamily="34" charset="-122"/>
                <a:ea typeface="微软雅黑" pitchFamily="34" charset="-122"/>
              </a:rPr>
              <a:t>9</a:t>
            </a:r>
            <a:r>
              <a:rPr lang="zh-CN" altLang="en-US" dirty="0" smtClean="0">
                <a:solidFill>
                  <a:srgbClr val="002060"/>
                </a:solidFill>
                <a:latin typeface="微软雅黑" pitchFamily="34" charset="-122"/>
                <a:ea typeface="微软雅黑" pitchFamily="34" charset="-122"/>
              </a:rPr>
              <a:t>月揭牌成立，注册资金</a:t>
            </a:r>
            <a:r>
              <a:rPr lang="en-US" altLang="zh-CN" dirty="0" smtClean="0">
                <a:solidFill>
                  <a:srgbClr val="002060"/>
                </a:solidFill>
                <a:latin typeface="微软雅黑" pitchFamily="34" charset="-122"/>
                <a:ea typeface="微软雅黑" pitchFamily="34" charset="-122"/>
              </a:rPr>
              <a:t>12</a:t>
            </a:r>
            <a:r>
              <a:rPr lang="zh-CN" altLang="en-US" dirty="0" smtClean="0">
                <a:solidFill>
                  <a:srgbClr val="002060"/>
                </a:solidFill>
                <a:latin typeface="微软雅黑" pitchFamily="34" charset="-122"/>
                <a:ea typeface="微软雅黑" pitchFamily="34" charset="-122"/>
              </a:rPr>
              <a:t>亿元。坐落于北京市未来</a:t>
            </a:r>
            <a:r>
              <a:rPr lang="zh-CN" altLang="en-US" dirty="0">
                <a:solidFill>
                  <a:srgbClr val="002060"/>
                </a:solidFill>
                <a:latin typeface="微软雅黑" pitchFamily="34" charset="-122"/>
                <a:ea typeface="微软雅黑" pitchFamily="34" charset="-122"/>
              </a:rPr>
              <a:t>科技城，是国家电投集团公司五大支持保障平台之一</a:t>
            </a:r>
            <a:r>
              <a:rPr lang="zh-CN" altLang="en-US" dirty="0" smtClean="0">
                <a:solidFill>
                  <a:srgbClr val="002060"/>
                </a:solidFill>
                <a:latin typeface="微软雅黑" pitchFamily="34" charset="-122"/>
                <a:ea typeface="微软雅黑" pitchFamily="34" charset="-122"/>
              </a:rPr>
              <a:t>。</a:t>
            </a:r>
            <a:endParaRPr lang="en-US" altLang="zh-CN" dirty="0" smtClean="0">
              <a:solidFill>
                <a:srgbClr val="002060"/>
              </a:solidFill>
              <a:latin typeface="微软雅黑" pitchFamily="34" charset="-122"/>
              <a:ea typeface="微软雅黑" pitchFamily="34" charset="-122"/>
            </a:endParaRPr>
          </a:p>
          <a:p>
            <a:pPr marL="285750" indent="-285750">
              <a:lnSpc>
                <a:spcPct val="200000"/>
              </a:lnSpc>
              <a:buFont typeface="Wingdings" panose="05000000000000000000" pitchFamily="2" charset="2"/>
              <a:buChar char="Ø"/>
            </a:pPr>
            <a:r>
              <a:rPr lang="zh-CN" altLang="en-US" dirty="0" smtClean="0">
                <a:solidFill>
                  <a:srgbClr val="002060"/>
                </a:solidFill>
                <a:latin typeface="微软雅黑" pitchFamily="34" charset="-122"/>
                <a:ea typeface="微软雅黑" pitchFamily="34" charset="-122"/>
              </a:rPr>
              <a:t>中央研究院是</a:t>
            </a:r>
            <a:r>
              <a:rPr lang="zh-CN" altLang="en-US" dirty="0">
                <a:solidFill>
                  <a:srgbClr val="002060"/>
                </a:solidFill>
                <a:latin typeface="微软雅黑" pitchFamily="34" charset="-122"/>
                <a:ea typeface="微软雅黑" pitchFamily="34" charset="-122"/>
              </a:rPr>
              <a:t>集团公司</a:t>
            </a:r>
            <a:r>
              <a:rPr lang="zh-CN" altLang="en-US" dirty="0" smtClean="0">
                <a:solidFill>
                  <a:srgbClr val="002060"/>
                </a:solidFill>
                <a:latin typeface="微软雅黑" pitchFamily="34" charset="-122"/>
                <a:ea typeface="微软雅黑" pitchFamily="34" charset="-122"/>
              </a:rPr>
              <a:t>的 </a:t>
            </a:r>
            <a:r>
              <a:rPr lang="zh-CN" altLang="en-US" b="1" u="sng" dirty="0" smtClean="0">
                <a:solidFill>
                  <a:srgbClr val="002060"/>
                </a:solidFill>
                <a:latin typeface="微软雅黑" pitchFamily="34" charset="-122"/>
                <a:ea typeface="微软雅黑" pitchFamily="34" charset="-122"/>
              </a:rPr>
              <a:t>科技</a:t>
            </a:r>
            <a:r>
              <a:rPr lang="zh-CN" altLang="en-US" b="1" u="sng" dirty="0">
                <a:solidFill>
                  <a:srgbClr val="002060"/>
                </a:solidFill>
                <a:latin typeface="微软雅黑" pitchFamily="34" charset="-122"/>
                <a:ea typeface="微软雅黑" pitchFamily="34" charset="-122"/>
              </a:rPr>
              <a:t>创新平台、战略决策支持机构、高层次科技人才聚集基地</a:t>
            </a:r>
            <a:r>
              <a:rPr lang="zh-CN" altLang="en-US" dirty="0" smtClean="0">
                <a:solidFill>
                  <a:srgbClr val="002060"/>
                </a:solidFill>
                <a:latin typeface="微软雅黑" pitchFamily="34" charset="-122"/>
                <a:ea typeface="微软雅黑" pitchFamily="34" charset="-122"/>
              </a:rPr>
              <a:t>。</a:t>
            </a:r>
            <a:endParaRPr lang="en-US" altLang="zh-CN" dirty="0" smtClean="0">
              <a:solidFill>
                <a:srgbClr val="002060"/>
              </a:solidFill>
              <a:latin typeface="微软雅黑" pitchFamily="34" charset="-122"/>
              <a:ea typeface="微软雅黑" pitchFamily="34" charset="-122"/>
            </a:endParaRPr>
          </a:p>
        </p:txBody>
      </p:sp>
      <p:grpSp>
        <p:nvGrpSpPr>
          <p:cNvPr id="16" name="组合 15"/>
          <p:cNvGrpSpPr/>
          <p:nvPr/>
        </p:nvGrpSpPr>
        <p:grpSpPr>
          <a:xfrm>
            <a:off x="4148000" y="3567975"/>
            <a:ext cx="4996000" cy="2588288"/>
            <a:chOff x="3347864" y="3832625"/>
            <a:chExt cx="5614550" cy="2908743"/>
          </a:xfrm>
        </p:grpSpPr>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786" t="44443" r="5904" b="7779"/>
            <a:stretch/>
          </p:blipFill>
          <p:spPr bwMode="auto">
            <a:xfrm>
              <a:off x="3347864" y="3832625"/>
              <a:ext cx="5614550" cy="290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五角星 17"/>
            <p:cNvSpPr/>
            <p:nvPr/>
          </p:nvSpPr>
          <p:spPr>
            <a:xfrm>
              <a:off x="4069368" y="4863518"/>
              <a:ext cx="324036" cy="32403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48761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17269" y="1551693"/>
            <a:ext cx="8503201" cy="4608512"/>
          </a:xfrm>
        </p:spPr>
        <p:txBody>
          <a:bodyPr/>
          <a:lstStyle/>
          <a:p>
            <a:r>
              <a:rPr lang="en-US" altLang="zh-CN" dirty="0" smtClean="0">
                <a:solidFill>
                  <a:srgbClr val="0A2D88"/>
                </a:solidFill>
              </a:rPr>
              <a:t>H-M </a:t>
            </a:r>
            <a:r>
              <a:rPr lang="zh-CN" altLang="en-US" dirty="0" smtClean="0">
                <a:solidFill>
                  <a:srgbClr val="0A2D88"/>
                </a:solidFill>
              </a:rPr>
              <a:t>基准题</a:t>
            </a:r>
            <a:endParaRPr lang="en-US" altLang="zh-CN" dirty="0" smtClean="0">
              <a:solidFill>
                <a:srgbClr val="0A2D88"/>
              </a:solidFill>
            </a:endParaRPr>
          </a:p>
          <a:p>
            <a:pPr marL="914400" lvl="2"/>
            <a:r>
              <a:rPr lang="en-US" altLang="zh-CN" dirty="0">
                <a:solidFill>
                  <a:srgbClr val="0A2D88"/>
                </a:solidFill>
                <a:latin typeface="微软雅黑" panose="020B0503020204020204" pitchFamily="34" charset="-122"/>
                <a:ea typeface="微软雅黑" panose="020B0503020204020204" pitchFamily="34" charset="-122"/>
              </a:rPr>
              <a:t>241</a:t>
            </a:r>
            <a:r>
              <a:rPr lang="zh-CN" altLang="en-US" dirty="0">
                <a:solidFill>
                  <a:srgbClr val="0A2D88"/>
                </a:solidFill>
                <a:latin typeface="微软雅黑" panose="020B0503020204020204" pitchFamily="34" charset="-122"/>
                <a:ea typeface="微软雅黑" panose="020B0503020204020204" pitchFamily="34" charset="-122"/>
              </a:rPr>
              <a:t>个组件，组件为</a:t>
            </a:r>
            <a:r>
              <a:rPr lang="en-US" altLang="zh-CN" dirty="0">
                <a:solidFill>
                  <a:srgbClr val="0A2D88"/>
                </a:solidFill>
                <a:latin typeface="微软雅黑" panose="020B0503020204020204" pitchFamily="34" charset="-122"/>
                <a:ea typeface="微软雅黑" panose="020B0503020204020204" pitchFamily="34" charset="-122"/>
              </a:rPr>
              <a:t>17×17</a:t>
            </a:r>
            <a:r>
              <a:rPr lang="zh-CN" altLang="en-US" dirty="0">
                <a:solidFill>
                  <a:srgbClr val="0A2D88"/>
                </a:solidFill>
                <a:latin typeface="微软雅黑" panose="020B0503020204020204" pitchFamily="34" charset="-122"/>
                <a:ea typeface="微软雅黑" panose="020B0503020204020204" pitchFamily="34" charset="-122"/>
              </a:rPr>
              <a:t>结构，</a:t>
            </a:r>
            <a:endParaRPr lang="en-US" altLang="zh-CN" dirty="0">
              <a:solidFill>
                <a:srgbClr val="0A2D88"/>
              </a:solidFill>
              <a:latin typeface="微软雅黑" panose="020B0503020204020204" pitchFamily="34" charset="-122"/>
              <a:ea typeface="微软雅黑" panose="020B0503020204020204" pitchFamily="34" charset="-122"/>
            </a:endParaRPr>
          </a:p>
          <a:p>
            <a:pPr marL="914400" lvl="2"/>
            <a:r>
              <a:rPr lang="zh-CN" altLang="en-US" dirty="0">
                <a:solidFill>
                  <a:srgbClr val="0A2D88"/>
                </a:solidFill>
                <a:latin typeface="微软雅黑" panose="020B0503020204020204" pitchFamily="34" charset="-122"/>
                <a:ea typeface="微软雅黑" panose="020B0503020204020204" pitchFamily="34" charset="-122"/>
              </a:rPr>
              <a:t>高度分为</a:t>
            </a:r>
            <a:r>
              <a:rPr lang="en-US" altLang="zh-CN" dirty="0">
                <a:solidFill>
                  <a:srgbClr val="0A2D88"/>
                </a:solidFill>
                <a:latin typeface="微软雅黑" panose="020B0503020204020204" pitchFamily="34" charset="-122"/>
                <a:ea typeface="微软雅黑" panose="020B0503020204020204" pitchFamily="34" charset="-122"/>
              </a:rPr>
              <a:t>100</a:t>
            </a:r>
            <a:r>
              <a:rPr lang="zh-CN" altLang="en-US" dirty="0">
                <a:solidFill>
                  <a:srgbClr val="0A2D88"/>
                </a:solidFill>
                <a:latin typeface="微软雅黑" panose="020B0503020204020204" pitchFamily="34" charset="-122"/>
                <a:ea typeface="微软雅黑" panose="020B0503020204020204" pitchFamily="34" charset="-122"/>
              </a:rPr>
              <a:t>层，共计</a:t>
            </a:r>
            <a:r>
              <a:rPr lang="en-US" altLang="zh-CN" dirty="0">
                <a:solidFill>
                  <a:srgbClr val="0A2D88"/>
                </a:solidFill>
                <a:latin typeface="微软雅黑" panose="020B0503020204020204" pitchFamily="34" charset="-122"/>
                <a:ea typeface="微软雅黑" panose="020B0503020204020204" pitchFamily="34" charset="-122"/>
              </a:rPr>
              <a:t>6,362,400</a:t>
            </a:r>
            <a:r>
              <a:rPr lang="zh-CN" altLang="en-US" dirty="0">
                <a:solidFill>
                  <a:srgbClr val="0A2D88"/>
                </a:solidFill>
                <a:latin typeface="微软雅黑" panose="020B0503020204020204" pitchFamily="34" charset="-122"/>
                <a:ea typeface="微软雅黑" panose="020B0503020204020204" pitchFamily="34" charset="-122"/>
              </a:rPr>
              <a:t>栅元；</a:t>
            </a:r>
            <a:endParaRPr lang="en-US" altLang="zh-CN" dirty="0">
              <a:solidFill>
                <a:srgbClr val="0A2D88"/>
              </a:solidFill>
              <a:latin typeface="微软雅黑" panose="020B0503020204020204" pitchFamily="34" charset="-122"/>
              <a:ea typeface="微软雅黑" panose="020B0503020204020204" pitchFamily="34" charset="-122"/>
            </a:endParaRPr>
          </a:p>
          <a:p>
            <a:pPr marL="914400" lvl="2"/>
            <a:r>
              <a:rPr lang="zh-CN" altLang="en-US" dirty="0">
                <a:solidFill>
                  <a:srgbClr val="0A2D88"/>
                </a:solidFill>
                <a:latin typeface="微软雅黑" panose="020B0503020204020204" pitchFamily="34" charset="-122"/>
                <a:ea typeface="微软雅黑" panose="020B0503020204020204" pitchFamily="34" charset="-122"/>
              </a:rPr>
              <a:t>要求棒功率标准差</a:t>
            </a:r>
            <a:r>
              <a:rPr lang="en-US" altLang="zh-CN" dirty="0">
                <a:solidFill>
                  <a:srgbClr val="0A2D88"/>
                </a:solidFill>
                <a:latin typeface="微软雅黑" panose="020B0503020204020204" pitchFamily="34" charset="-122"/>
                <a:ea typeface="微软雅黑" panose="020B0503020204020204" pitchFamily="34" charset="-122"/>
              </a:rPr>
              <a:t>&lt;1%;</a:t>
            </a:r>
          </a:p>
        </p:txBody>
      </p:sp>
      <p:grpSp>
        <p:nvGrpSpPr>
          <p:cNvPr id="14" name="组合 13"/>
          <p:cNvGrpSpPr/>
          <p:nvPr/>
        </p:nvGrpSpPr>
        <p:grpSpPr>
          <a:xfrm>
            <a:off x="608870" y="3212976"/>
            <a:ext cx="7920000" cy="3101118"/>
            <a:chOff x="608870" y="3371963"/>
            <a:chExt cx="7920000" cy="3101118"/>
          </a:xfrm>
        </p:grpSpPr>
        <p:grpSp>
          <p:nvGrpSpPr>
            <p:cNvPr id="15" name="Group 6"/>
            <p:cNvGrpSpPr>
              <a:grpSpLocks noChangeAspect="1"/>
            </p:cNvGrpSpPr>
            <p:nvPr/>
          </p:nvGrpSpPr>
          <p:grpSpPr>
            <a:xfrm>
              <a:off x="608870" y="3371963"/>
              <a:ext cx="7920000" cy="2783468"/>
              <a:chOff x="35496" y="3124543"/>
              <a:chExt cx="8856984" cy="3112769"/>
            </a:xfrm>
          </p:grpSpPr>
          <p:pic>
            <p:nvPicPr>
              <p:cNvPr id="18" name="Picture 2" descr="C:\Documents and Settings\Zeguang LI\Application Data\Tencent\Users\1010251143\QQ\WinTemp\RichOle\~TN}2ALHKP%~M(E_Q7N%}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512" y="3124543"/>
                <a:ext cx="2963484" cy="3112769"/>
              </a:xfrm>
              <a:prstGeom prst="rect">
                <a:avLst/>
              </a:prstGeom>
              <a:noFill/>
              <a:ln>
                <a:noFill/>
              </a:ln>
            </p:spPr>
          </p:pic>
          <p:pic>
            <p:nvPicPr>
              <p:cNvPr id="17" name="Picture 1" descr="C:\Documents and Settings\Zeguang LI\Application Data\Tencent\Users\1010251143\QQ\WinTemp\RichOle\B)6622O`7%M4)FCQ2BJBI[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273277"/>
                <a:ext cx="3238202" cy="2964035"/>
              </a:xfrm>
              <a:prstGeom prst="rect">
                <a:avLst/>
              </a:prstGeom>
              <a:noFill/>
              <a:ln>
                <a:noFill/>
              </a:ln>
            </p:spPr>
          </p:pic>
          <p:pic>
            <p:nvPicPr>
              <p:cNvPr id="19" name="图片 7"/>
              <p:cNvPicPr/>
              <p:nvPr/>
            </p:nvPicPr>
            <p:blipFill>
              <a:blip r:embed="rId5">
                <a:extLst>
                  <a:ext uri="{28A0092B-C50C-407E-A947-70E740481C1C}">
                    <a14:useLocalDpi xmlns:a14="http://schemas.microsoft.com/office/drawing/2010/main" val="0"/>
                  </a:ext>
                </a:extLst>
              </a:blip>
              <a:srcRect/>
              <a:stretch>
                <a:fillRect/>
              </a:stretch>
            </p:blipFill>
            <p:spPr bwMode="auto">
              <a:xfrm>
                <a:off x="6239996" y="3417293"/>
                <a:ext cx="2652484" cy="2676003"/>
              </a:xfrm>
              <a:prstGeom prst="rect">
                <a:avLst/>
              </a:prstGeom>
              <a:noFill/>
              <a:ln>
                <a:noFill/>
              </a:ln>
            </p:spPr>
          </p:pic>
        </p:grpSp>
        <p:sp>
          <p:nvSpPr>
            <p:cNvPr id="16" name="文本框 12"/>
            <p:cNvSpPr txBox="1"/>
            <p:nvPr/>
          </p:nvSpPr>
          <p:spPr>
            <a:xfrm>
              <a:off x="2300618" y="6165304"/>
              <a:ext cx="4536504" cy="307777"/>
            </a:xfrm>
            <a:prstGeom prst="rect">
              <a:avLst/>
            </a:prstGeom>
            <a:noFill/>
          </p:spPr>
          <p:txBody>
            <a:bodyPr wrap="square" rtlCol="0">
              <a:spAutoFit/>
            </a:bodyPr>
            <a:lstStyle/>
            <a:p>
              <a:pPr algn="ctr"/>
              <a:r>
                <a:rPr lang="en-US" altLang="zh-CN" sz="1400" i="1" dirty="0" smtClean="0">
                  <a:solidFill>
                    <a:srgbClr val="1F497D"/>
                  </a:solidFill>
                  <a:latin typeface="Times New Roman" panose="02020603050405020304" pitchFamily="18" charset="0"/>
                  <a:cs typeface="Times New Roman" panose="02020603050405020304" pitchFamily="18" charset="0"/>
                </a:rPr>
                <a:t>Layout of NEA MC performance benchmark</a:t>
              </a:r>
              <a:endParaRPr lang="zh-CN" altLang="en-US" sz="1400" i="1" dirty="0">
                <a:solidFill>
                  <a:srgbClr val="1F497D"/>
                </a:solidFill>
                <a:latin typeface="Times New Roman" panose="02020603050405020304" pitchFamily="18" charset="0"/>
                <a:cs typeface="Times New Roman" panose="02020603050405020304" pitchFamily="18" charset="0"/>
              </a:endParaRPr>
            </a:p>
          </p:txBody>
        </p:sp>
      </p:grpSp>
      <p:grpSp>
        <p:nvGrpSpPr>
          <p:cNvPr id="20" name="组合 16"/>
          <p:cNvGrpSpPr/>
          <p:nvPr/>
        </p:nvGrpSpPr>
        <p:grpSpPr>
          <a:xfrm>
            <a:off x="1931715" y="4437112"/>
            <a:ext cx="5274310" cy="1574231"/>
            <a:chOff x="1931715" y="4599340"/>
            <a:chExt cx="5274310" cy="1574231"/>
          </a:xfrm>
        </p:grpSpPr>
        <p:pic>
          <p:nvPicPr>
            <p:cNvPr id="21" name="图片 14"/>
            <p:cNvPicPr/>
            <p:nvPr/>
          </p:nvPicPr>
          <p:blipFill>
            <a:blip r:embed="rId6"/>
            <a:stretch>
              <a:fillRect/>
            </a:stretch>
          </p:blipFill>
          <p:spPr>
            <a:xfrm>
              <a:off x="1931715" y="4599340"/>
              <a:ext cx="5274310" cy="1245870"/>
            </a:xfrm>
            <a:prstGeom prst="rect">
              <a:avLst/>
            </a:prstGeom>
          </p:spPr>
        </p:pic>
        <p:sp>
          <p:nvSpPr>
            <p:cNvPr id="22" name="文本框 15"/>
            <p:cNvSpPr txBox="1"/>
            <p:nvPr/>
          </p:nvSpPr>
          <p:spPr>
            <a:xfrm>
              <a:off x="2339752" y="5865794"/>
              <a:ext cx="4536504" cy="307777"/>
            </a:xfrm>
            <a:prstGeom prst="rect">
              <a:avLst/>
            </a:prstGeom>
            <a:noFill/>
          </p:spPr>
          <p:txBody>
            <a:bodyPr wrap="square" rtlCol="0">
              <a:spAutoFit/>
            </a:bodyPr>
            <a:lstStyle/>
            <a:p>
              <a:pPr algn="ctr"/>
              <a:r>
                <a:rPr lang="en-US" altLang="zh-CN" sz="1400" i="1" dirty="0" smtClean="0">
                  <a:solidFill>
                    <a:srgbClr val="1F497D"/>
                  </a:solidFill>
                  <a:latin typeface="Times New Roman" panose="02020603050405020304" pitchFamily="18" charset="0"/>
                  <a:cs typeface="Times New Roman" panose="02020603050405020304" pitchFamily="18" charset="0"/>
                </a:rPr>
                <a:t>Comparison between code and MCNP5 without tallies</a:t>
              </a:r>
              <a:endParaRPr lang="zh-CN" altLang="en-US" sz="1400" i="1" dirty="0">
                <a:solidFill>
                  <a:srgbClr val="1F497D"/>
                </a:solidFill>
                <a:latin typeface="Times New Roman" panose="02020603050405020304" pitchFamily="18" charset="0"/>
                <a:cs typeface="Times New Roman" panose="02020603050405020304" pitchFamily="18" charset="0"/>
              </a:endParaRPr>
            </a:p>
          </p:txBody>
        </p:sp>
      </p:grpSp>
      <p:sp>
        <p:nvSpPr>
          <p:cNvPr id="13" name="TextBox 2"/>
          <p:cNvSpPr txBox="1"/>
          <p:nvPr/>
        </p:nvSpPr>
        <p:spPr>
          <a:xfrm>
            <a:off x="571472" y="242808"/>
            <a:ext cx="5728720" cy="523220"/>
          </a:xfrm>
          <a:prstGeom prst="rect">
            <a:avLst/>
          </a:prstGeom>
          <a:noFill/>
        </p:spPr>
        <p:txBody>
          <a:bodyPr wrap="square" rtlCol="0">
            <a:spAutoFit/>
          </a:bodyPr>
          <a:lstStyle/>
          <a:p>
            <a:r>
              <a:rPr lang="zh-CN" altLang="en-US" sz="2800" b="1" dirty="0" smtClean="0">
                <a:solidFill>
                  <a:srgbClr val="0A2D88"/>
                </a:solidFill>
                <a:ea typeface="微软雅黑" panose="020B0503020204020204" pitchFamily="34" charset="-122"/>
              </a:rPr>
              <a:t>堆用蒙卡分析软件 </a:t>
            </a:r>
            <a:r>
              <a:rPr lang="en-US" altLang="zh-CN" sz="2800" b="1" dirty="0" err="1" smtClean="0">
                <a:solidFill>
                  <a:srgbClr val="0A2D88"/>
                </a:solidFill>
                <a:ea typeface="微软雅黑" panose="020B0503020204020204" pitchFamily="34" charset="-122"/>
              </a:rPr>
              <a:t>cosRMC</a:t>
            </a:r>
            <a:endParaRPr lang="zh-CN" altLang="en-US" sz="2800" b="1" dirty="0">
              <a:solidFill>
                <a:srgbClr val="0A2D88"/>
              </a:solidFill>
              <a:ea typeface="微软雅黑" panose="020B0503020204020204" pitchFamily="34" charset="-122"/>
            </a:endParaRPr>
          </a:p>
        </p:txBody>
      </p:sp>
    </p:spTree>
    <p:extLst>
      <p:ext uri="{BB962C8B-B14F-4D97-AF65-F5344CB8AC3E}">
        <p14:creationId xmlns:p14="http://schemas.microsoft.com/office/powerpoint/2010/main" val="35343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3"/>
          <p:cNvSpPr txBox="1"/>
          <p:nvPr/>
        </p:nvSpPr>
        <p:spPr>
          <a:xfrm>
            <a:off x="251520" y="1202130"/>
            <a:ext cx="8503201" cy="720080"/>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smtClean="0">
                <a:solidFill>
                  <a:srgbClr val="0A2D88"/>
                </a:solidFill>
                <a:latin typeface="微软雅黑" panose="020B0503020204020204" pitchFamily="34" charset="-122"/>
                <a:ea typeface="微软雅黑" panose="020B0503020204020204" pitchFamily="34" charset="-122"/>
              </a:rPr>
              <a:t>并行效率</a:t>
            </a:r>
            <a:endParaRPr lang="en-US" altLang="zh-CN" sz="2000" dirty="0" smtClean="0">
              <a:solidFill>
                <a:srgbClr val="0A2D88"/>
              </a:solidFill>
              <a:latin typeface="微软雅黑" panose="020B0503020204020204" pitchFamily="34" charset="-122"/>
              <a:ea typeface="微软雅黑" panose="020B0503020204020204" pitchFamily="34" charset="-122"/>
            </a:endParaRPr>
          </a:p>
        </p:txBody>
      </p:sp>
      <p:sp>
        <p:nvSpPr>
          <p:cNvPr id="16" name="Content Placeholder 3"/>
          <p:cNvSpPr txBox="1"/>
          <p:nvPr/>
        </p:nvSpPr>
        <p:spPr>
          <a:xfrm>
            <a:off x="317270" y="1556792"/>
            <a:ext cx="8503201" cy="116355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endParaRPr lang="en-US" altLang="zh-CN" sz="1600" dirty="0" smtClean="0">
              <a:solidFill>
                <a:prstClr val="black"/>
              </a:solidFill>
              <a:latin typeface="微软雅黑" panose="020B0503020204020204" pitchFamily="34" charset="-122"/>
              <a:ea typeface="微软雅黑" panose="020B0503020204020204" pitchFamily="34" charset="-122"/>
            </a:endParaRPr>
          </a:p>
        </p:txBody>
      </p:sp>
      <p:sp>
        <p:nvSpPr>
          <p:cNvPr id="17" name="Content Placeholder 3"/>
          <p:cNvSpPr txBox="1"/>
          <p:nvPr/>
        </p:nvSpPr>
        <p:spPr>
          <a:xfrm>
            <a:off x="-108520" y="1730332"/>
            <a:ext cx="8503201" cy="1487416"/>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2"/>
            <a:r>
              <a:rPr lang="en-US" altLang="zh-CN" sz="1600" dirty="0" smtClean="0">
                <a:solidFill>
                  <a:srgbClr val="0A2D88"/>
                </a:solidFill>
                <a:latin typeface="微软雅黑" panose="020B0503020204020204" pitchFamily="34" charset="-122"/>
                <a:ea typeface="微软雅黑" panose="020B0503020204020204" pitchFamily="34" charset="-122"/>
              </a:rPr>
              <a:t>241</a:t>
            </a:r>
            <a:r>
              <a:rPr lang="zh-CN" altLang="en-US" sz="1600" dirty="0" smtClean="0">
                <a:solidFill>
                  <a:srgbClr val="0A2D88"/>
                </a:solidFill>
                <a:latin typeface="微软雅黑" panose="020B0503020204020204" pitchFamily="34" charset="-122"/>
                <a:ea typeface="微软雅黑" panose="020B0503020204020204" pitchFamily="34" charset="-122"/>
              </a:rPr>
              <a:t>个组件，组件为</a:t>
            </a:r>
            <a:r>
              <a:rPr lang="en-US" altLang="zh-CN" sz="1600" dirty="0" smtClean="0">
                <a:solidFill>
                  <a:srgbClr val="0A2D88"/>
                </a:solidFill>
                <a:latin typeface="微软雅黑" panose="020B0503020204020204" pitchFamily="34" charset="-122"/>
                <a:ea typeface="微软雅黑" panose="020B0503020204020204" pitchFamily="34" charset="-122"/>
              </a:rPr>
              <a:t>17×17</a:t>
            </a:r>
            <a:r>
              <a:rPr lang="zh-CN" altLang="en-US" sz="1600" dirty="0" smtClean="0">
                <a:solidFill>
                  <a:srgbClr val="0A2D88"/>
                </a:solidFill>
                <a:latin typeface="微软雅黑" panose="020B0503020204020204" pitchFamily="34" charset="-122"/>
                <a:ea typeface="微软雅黑" panose="020B0503020204020204" pitchFamily="34" charset="-122"/>
              </a:rPr>
              <a:t>结构，高度分为</a:t>
            </a:r>
            <a:r>
              <a:rPr lang="en-US" altLang="zh-CN" sz="1600" dirty="0" smtClean="0">
                <a:solidFill>
                  <a:srgbClr val="0A2D88"/>
                </a:solidFill>
                <a:latin typeface="微软雅黑" panose="020B0503020204020204" pitchFamily="34" charset="-122"/>
                <a:ea typeface="微软雅黑" panose="020B0503020204020204" pitchFamily="34" charset="-122"/>
              </a:rPr>
              <a:t>100</a:t>
            </a:r>
            <a:r>
              <a:rPr lang="zh-CN" altLang="en-US" sz="1600" dirty="0" smtClean="0">
                <a:solidFill>
                  <a:srgbClr val="0A2D88"/>
                </a:solidFill>
                <a:latin typeface="微软雅黑" panose="020B0503020204020204" pitchFamily="34" charset="-122"/>
                <a:ea typeface="微软雅黑" panose="020B0503020204020204" pitchFamily="34" charset="-122"/>
              </a:rPr>
              <a:t>层，共计</a:t>
            </a:r>
            <a:r>
              <a:rPr lang="en-US" altLang="zh-CN" sz="1600" dirty="0" smtClean="0">
                <a:solidFill>
                  <a:srgbClr val="0A2D88"/>
                </a:solidFill>
                <a:latin typeface="微软雅黑" panose="020B0503020204020204" pitchFamily="34" charset="-122"/>
                <a:ea typeface="微软雅黑" panose="020B0503020204020204" pitchFamily="34" charset="-122"/>
              </a:rPr>
              <a:t>6,362,400</a:t>
            </a:r>
            <a:r>
              <a:rPr lang="zh-CN" altLang="en-US" sz="1600" dirty="0" smtClean="0">
                <a:solidFill>
                  <a:srgbClr val="0A2D88"/>
                </a:solidFill>
                <a:latin typeface="微软雅黑" panose="020B0503020204020204" pitchFamily="34" charset="-122"/>
                <a:ea typeface="微软雅黑" panose="020B0503020204020204" pitchFamily="34" charset="-122"/>
              </a:rPr>
              <a:t>栅元；</a:t>
            </a:r>
            <a:endParaRPr lang="en-US" altLang="zh-CN" sz="1600" dirty="0" smtClean="0">
              <a:solidFill>
                <a:srgbClr val="0A2D88"/>
              </a:solidFill>
              <a:latin typeface="微软雅黑" panose="020B0503020204020204" pitchFamily="34" charset="-122"/>
              <a:ea typeface="微软雅黑" panose="020B0503020204020204" pitchFamily="34" charset="-122"/>
            </a:endParaRPr>
          </a:p>
          <a:p>
            <a:pPr lvl="2"/>
            <a:r>
              <a:rPr lang="zh-CN" altLang="en-US" sz="1600" dirty="0" smtClean="0">
                <a:solidFill>
                  <a:srgbClr val="0A2D88"/>
                </a:solidFill>
                <a:latin typeface="微软雅黑" panose="020B0503020204020204" pitchFamily="34" charset="-122"/>
                <a:ea typeface="微软雅黑" panose="020B0503020204020204" pitchFamily="34" charset="-122"/>
              </a:rPr>
              <a:t>计算中燃料由</a:t>
            </a:r>
            <a:r>
              <a:rPr lang="en-US" altLang="zh-CN" sz="1600" dirty="0" smtClean="0">
                <a:solidFill>
                  <a:srgbClr val="0A2D88"/>
                </a:solidFill>
                <a:latin typeface="微软雅黑" panose="020B0503020204020204" pitchFamily="34" charset="-122"/>
                <a:ea typeface="微软雅黑" panose="020B0503020204020204" pitchFamily="34" charset="-122"/>
              </a:rPr>
              <a:t>34</a:t>
            </a:r>
            <a:r>
              <a:rPr lang="zh-CN" altLang="en-US" sz="1600" dirty="0" smtClean="0">
                <a:solidFill>
                  <a:srgbClr val="0A2D88"/>
                </a:solidFill>
                <a:latin typeface="微软雅黑" panose="020B0503020204020204" pitchFamily="34" charset="-122"/>
                <a:ea typeface="微软雅黑" panose="020B0503020204020204" pitchFamily="34" charset="-122"/>
              </a:rPr>
              <a:t>种核素构成，并采用连续点能量截面进行描述；</a:t>
            </a:r>
            <a:endParaRPr lang="en-US" altLang="zh-CN" sz="1600" dirty="0" smtClean="0">
              <a:solidFill>
                <a:srgbClr val="0A2D88"/>
              </a:solidFill>
              <a:latin typeface="微软雅黑" panose="020B0503020204020204" pitchFamily="34" charset="-122"/>
              <a:ea typeface="微软雅黑" panose="020B0503020204020204" pitchFamily="34" charset="-122"/>
            </a:endParaRPr>
          </a:p>
          <a:p>
            <a:pPr lvl="2"/>
            <a:r>
              <a:rPr lang="en-US" altLang="zh-CN" sz="1600" dirty="0" smtClean="0">
                <a:solidFill>
                  <a:srgbClr val="0A2D88"/>
                </a:solidFill>
                <a:latin typeface="微软雅黑" panose="020B0503020204020204" pitchFamily="34" charset="-122"/>
                <a:ea typeface="微软雅黑" panose="020B0503020204020204" pitchFamily="34" charset="-122"/>
              </a:rPr>
              <a:t>100,000</a:t>
            </a:r>
            <a:r>
              <a:rPr lang="zh-CN" altLang="en-US" sz="1600" dirty="0" smtClean="0">
                <a:solidFill>
                  <a:srgbClr val="0A2D88"/>
                </a:solidFill>
                <a:latin typeface="微软雅黑" panose="020B0503020204020204" pitchFamily="34" charset="-122"/>
                <a:ea typeface="微软雅黑" panose="020B0503020204020204" pitchFamily="34" charset="-122"/>
              </a:rPr>
              <a:t>个粒子每代，共计算</a:t>
            </a:r>
            <a:r>
              <a:rPr lang="en-US" altLang="zh-CN" sz="1600" dirty="0" smtClean="0">
                <a:solidFill>
                  <a:srgbClr val="0A2D88"/>
                </a:solidFill>
                <a:latin typeface="微软雅黑" panose="020B0503020204020204" pitchFamily="34" charset="-122"/>
                <a:ea typeface="微软雅黑" panose="020B0503020204020204" pitchFamily="34" charset="-122"/>
              </a:rPr>
              <a:t>400</a:t>
            </a:r>
            <a:r>
              <a:rPr lang="zh-CN" altLang="en-US" sz="1600" dirty="0" smtClean="0">
                <a:solidFill>
                  <a:srgbClr val="0A2D88"/>
                </a:solidFill>
                <a:latin typeface="微软雅黑" panose="020B0503020204020204" pitchFamily="34" charset="-122"/>
                <a:ea typeface="微软雅黑" panose="020B0503020204020204" pitchFamily="34" charset="-122"/>
              </a:rPr>
              <a:t>代（其中</a:t>
            </a:r>
            <a:r>
              <a:rPr lang="en-US" altLang="zh-CN" sz="1600" dirty="0" smtClean="0">
                <a:solidFill>
                  <a:srgbClr val="0A2D88"/>
                </a:solidFill>
                <a:latin typeface="微软雅黑" panose="020B0503020204020204" pitchFamily="34" charset="-122"/>
                <a:ea typeface="微软雅黑" panose="020B0503020204020204" pitchFamily="34" charset="-122"/>
              </a:rPr>
              <a:t>100</a:t>
            </a:r>
            <a:r>
              <a:rPr lang="zh-CN" altLang="en-US" sz="1600" dirty="0" smtClean="0">
                <a:solidFill>
                  <a:srgbClr val="0A2D88"/>
                </a:solidFill>
                <a:latin typeface="微软雅黑" panose="020B0503020204020204" pitchFamily="34" charset="-122"/>
                <a:ea typeface="微软雅黑" panose="020B0503020204020204" pitchFamily="34" charset="-122"/>
              </a:rPr>
              <a:t>代舍去）；</a:t>
            </a:r>
            <a:endParaRPr lang="en-US" altLang="zh-CN" sz="1600" dirty="0" smtClean="0">
              <a:solidFill>
                <a:srgbClr val="0A2D88"/>
              </a:solidFill>
              <a:latin typeface="微软雅黑" panose="020B0503020204020204" pitchFamily="34" charset="-122"/>
              <a:ea typeface="微软雅黑" panose="020B0503020204020204" pitchFamily="34" charset="-122"/>
            </a:endParaRPr>
          </a:p>
          <a:p>
            <a:pPr lvl="2"/>
            <a:r>
              <a:rPr lang="zh-CN" altLang="en-US" sz="1600" dirty="0" smtClean="0">
                <a:solidFill>
                  <a:srgbClr val="0A2D88"/>
                </a:solidFill>
                <a:latin typeface="微软雅黑" panose="020B0503020204020204" pitchFamily="34" charset="-122"/>
                <a:ea typeface="微软雅黑" panose="020B0503020204020204" pitchFamily="34" charset="-122"/>
              </a:rPr>
              <a:t>采用</a:t>
            </a:r>
            <a:r>
              <a:rPr lang="en-US" altLang="zh-CN" sz="1600" dirty="0" smtClean="0">
                <a:solidFill>
                  <a:srgbClr val="0A2D88"/>
                </a:solidFill>
                <a:latin typeface="微软雅黑" panose="020B0503020204020204" pitchFamily="34" charset="-122"/>
                <a:ea typeface="微软雅黑" panose="020B0503020204020204" pitchFamily="34" charset="-122"/>
              </a:rPr>
              <a:t>12</a:t>
            </a:r>
            <a:r>
              <a:rPr lang="zh-CN" altLang="en-US" sz="1600" dirty="0" smtClean="0">
                <a:solidFill>
                  <a:srgbClr val="0A2D88"/>
                </a:solidFill>
                <a:latin typeface="微软雅黑" panose="020B0503020204020204" pitchFamily="34" charset="-122"/>
                <a:ea typeface="微软雅黑" panose="020B0503020204020204" pitchFamily="34" charset="-122"/>
              </a:rPr>
              <a:t>线程并行计算，对比内测程序与</a:t>
            </a:r>
            <a:r>
              <a:rPr lang="en-US" altLang="zh-CN" sz="1600" dirty="0" smtClean="0">
                <a:solidFill>
                  <a:srgbClr val="0A2D88"/>
                </a:solidFill>
                <a:latin typeface="微软雅黑" panose="020B0503020204020204" pitchFamily="34" charset="-122"/>
                <a:ea typeface="微软雅黑" panose="020B0503020204020204" pitchFamily="34" charset="-122"/>
              </a:rPr>
              <a:t>MCNP5</a:t>
            </a:r>
            <a:r>
              <a:rPr lang="zh-CN" altLang="en-US" sz="1600" dirty="0" smtClean="0">
                <a:solidFill>
                  <a:srgbClr val="0A2D88"/>
                </a:solidFill>
                <a:latin typeface="微软雅黑" panose="020B0503020204020204" pitchFamily="34" charset="-122"/>
                <a:ea typeface="微软雅黑" panose="020B0503020204020204" pitchFamily="34" charset="-122"/>
              </a:rPr>
              <a:t> </a:t>
            </a:r>
            <a:r>
              <a:rPr lang="en-US" altLang="zh-CN" sz="1600" dirty="0" smtClean="0">
                <a:solidFill>
                  <a:srgbClr val="0A2D88"/>
                </a:solidFill>
                <a:latin typeface="微软雅黑" panose="020B0503020204020204" pitchFamily="34" charset="-122"/>
                <a:ea typeface="微软雅黑" panose="020B0503020204020204" pitchFamily="34" charset="-122"/>
              </a:rPr>
              <a:t>1.51;</a:t>
            </a:r>
          </a:p>
        </p:txBody>
      </p:sp>
      <p:pic>
        <p:nvPicPr>
          <p:cNvPr id="18" name="图片 17"/>
          <p:cNvPicPr>
            <a:picLocks noChangeAspect="1"/>
          </p:cNvPicPr>
          <p:nvPr/>
        </p:nvPicPr>
        <p:blipFill>
          <a:blip r:embed="rId3"/>
          <a:stretch>
            <a:fillRect/>
          </a:stretch>
        </p:blipFill>
        <p:spPr>
          <a:xfrm>
            <a:off x="-684584" y="2887231"/>
            <a:ext cx="6361169" cy="3703648"/>
          </a:xfrm>
          <a:prstGeom prst="rect">
            <a:avLst/>
          </a:prstGeom>
        </p:spPr>
      </p:pic>
      <p:pic>
        <p:nvPicPr>
          <p:cNvPr id="19" name="图片 18"/>
          <p:cNvPicPr>
            <a:picLocks noChangeAspect="1"/>
          </p:cNvPicPr>
          <p:nvPr/>
        </p:nvPicPr>
        <p:blipFill>
          <a:blip r:embed="rId4"/>
          <a:stretch>
            <a:fillRect/>
          </a:stretch>
        </p:blipFill>
        <p:spPr>
          <a:xfrm>
            <a:off x="3563888" y="3073439"/>
            <a:ext cx="5844631" cy="3510934"/>
          </a:xfrm>
          <a:prstGeom prst="rect">
            <a:avLst/>
          </a:prstGeom>
        </p:spPr>
      </p:pic>
      <p:sp>
        <p:nvSpPr>
          <p:cNvPr id="8" name="TextBox 2"/>
          <p:cNvSpPr txBox="1"/>
          <p:nvPr/>
        </p:nvSpPr>
        <p:spPr>
          <a:xfrm>
            <a:off x="571472" y="242808"/>
            <a:ext cx="5728720" cy="523220"/>
          </a:xfrm>
          <a:prstGeom prst="rect">
            <a:avLst/>
          </a:prstGeom>
          <a:noFill/>
        </p:spPr>
        <p:txBody>
          <a:bodyPr wrap="square" rtlCol="0">
            <a:spAutoFit/>
          </a:bodyPr>
          <a:lstStyle/>
          <a:p>
            <a:r>
              <a:rPr lang="zh-CN" altLang="en-US" sz="2800" b="1" dirty="0" smtClean="0">
                <a:solidFill>
                  <a:srgbClr val="0A2D88"/>
                </a:solidFill>
                <a:ea typeface="微软雅黑" panose="020B0503020204020204" pitchFamily="34" charset="-122"/>
              </a:rPr>
              <a:t>堆用蒙卡分析软件 </a:t>
            </a:r>
            <a:r>
              <a:rPr lang="en-US" altLang="zh-CN" sz="2800" b="1" dirty="0" err="1" smtClean="0">
                <a:solidFill>
                  <a:srgbClr val="0A2D88"/>
                </a:solidFill>
                <a:ea typeface="微软雅黑" panose="020B0503020204020204" pitchFamily="34" charset="-122"/>
              </a:rPr>
              <a:t>cosRMC</a:t>
            </a:r>
            <a:endParaRPr lang="zh-CN" altLang="en-US" sz="2800" b="1" dirty="0">
              <a:solidFill>
                <a:srgbClr val="0A2D88"/>
              </a:solidFill>
              <a:ea typeface="微软雅黑" panose="020B0503020204020204" pitchFamily="34" charset="-122"/>
            </a:endParaRPr>
          </a:p>
        </p:txBody>
      </p:sp>
    </p:spTree>
    <p:extLst>
      <p:ext uri="{BB962C8B-B14F-4D97-AF65-F5344CB8AC3E}">
        <p14:creationId xmlns:p14="http://schemas.microsoft.com/office/powerpoint/2010/main" val="3077098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19672" y="1472585"/>
            <a:ext cx="6840760" cy="3108543"/>
          </a:xfrm>
          <a:prstGeom prst="rect">
            <a:avLst/>
          </a:prstGeom>
          <a:noFill/>
        </p:spPr>
        <p:txBody>
          <a:bodyPr wrap="square" rtlCol="0">
            <a:spAutoFit/>
          </a:bodyPr>
          <a:lstStyle/>
          <a:p>
            <a:r>
              <a:rPr lang="en-US" altLang="zh-CN" sz="2800" b="1" dirty="0">
                <a:solidFill>
                  <a:prstClr val="white">
                    <a:lumMod val="75000"/>
                  </a:prstClr>
                </a:solidFill>
                <a:ea typeface="微软雅黑" pitchFamily="34" charset="-122"/>
              </a:rPr>
              <a:t>1. </a:t>
            </a:r>
            <a:r>
              <a:rPr lang="zh-CN" altLang="en-US" sz="2800" b="1" dirty="0">
                <a:solidFill>
                  <a:prstClr val="white">
                    <a:lumMod val="75000"/>
                  </a:prstClr>
                </a:solidFill>
                <a:ea typeface="微软雅黑" pitchFamily="34" charset="-122"/>
              </a:rPr>
              <a:t>公司概况</a:t>
            </a:r>
            <a:endParaRPr lang="en-US" altLang="zh-CN" sz="2800" b="1" dirty="0">
              <a:solidFill>
                <a:prstClr val="white">
                  <a:lumMod val="75000"/>
                </a:prstClr>
              </a:solidFill>
              <a:ea typeface="微软雅黑" pitchFamily="34" charset="-122"/>
            </a:endParaRPr>
          </a:p>
          <a:p>
            <a:pPr marL="514350" indent="-514350">
              <a:buFontTx/>
              <a:buAutoNum type="arabicPeriod"/>
            </a:pPr>
            <a:endParaRPr lang="en-US" altLang="zh-CN" sz="2800" b="1" dirty="0">
              <a:solidFill>
                <a:srgbClr val="0A2D88"/>
              </a:solidFill>
              <a:ea typeface="微软雅黑" pitchFamily="34" charset="-122"/>
            </a:endParaRPr>
          </a:p>
          <a:p>
            <a:r>
              <a:rPr lang="en-US" altLang="zh-CN" sz="2800" b="1" dirty="0">
                <a:solidFill>
                  <a:prstClr val="white">
                    <a:lumMod val="75000"/>
                  </a:prstClr>
                </a:solidFill>
                <a:ea typeface="微软雅黑" pitchFamily="34" charset="-122"/>
              </a:rPr>
              <a:t>2. COSINE</a:t>
            </a:r>
            <a:r>
              <a:rPr lang="zh-CN" altLang="en-US" sz="2800" b="1" dirty="0">
                <a:solidFill>
                  <a:prstClr val="white">
                    <a:lumMod val="75000"/>
                  </a:prstClr>
                </a:solidFill>
                <a:ea typeface="微软雅黑" pitchFamily="34" charset="-122"/>
              </a:rPr>
              <a:t>软件包研发</a:t>
            </a:r>
            <a:endParaRPr lang="en-US" altLang="zh-CN" sz="2800" b="1" dirty="0">
              <a:solidFill>
                <a:prstClr val="white">
                  <a:lumMod val="75000"/>
                </a:prstClr>
              </a:solidFill>
              <a:ea typeface="微软雅黑" pitchFamily="34" charset="-122"/>
            </a:endParaRPr>
          </a:p>
          <a:p>
            <a:endParaRPr lang="en-US" altLang="zh-CN" sz="2800" b="1" dirty="0">
              <a:solidFill>
                <a:prstClr val="white">
                  <a:lumMod val="75000"/>
                </a:prstClr>
              </a:solidFill>
              <a:ea typeface="微软雅黑" pitchFamily="34" charset="-122"/>
            </a:endParaRPr>
          </a:p>
          <a:p>
            <a:r>
              <a:rPr lang="en-US" altLang="zh-CN" sz="2800" b="1" dirty="0">
                <a:solidFill>
                  <a:prstClr val="white">
                    <a:lumMod val="75000"/>
                  </a:prstClr>
                </a:solidFill>
                <a:ea typeface="微软雅黑" pitchFamily="34" charset="-122"/>
              </a:rPr>
              <a:t>3. </a:t>
            </a:r>
            <a:r>
              <a:rPr lang="zh-CN" altLang="en-US" sz="2800" b="1" dirty="0" smtClean="0">
                <a:solidFill>
                  <a:prstClr val="white">
                    <a:lumMod val="75000"/>
                  </a:prstClr>
                </a:solidFill>
                <a:ea typeface="微软雅黑" pitchFamily="34" charset="-122"/>
              </a:rPr>
              <a:t>物理屏蔽类软件核心</a:t>
            </a:r>
            <a:r>
              <a:rPr lang="zh-CN" altLang="en-US" sz="2800" b="1" dirty="0">
                <a:solidFill>
                  <a:prstClr val="white">
                    <a:lumMod val="75000"/>
                  </a:prstClr>
                </a:solidFill>
                <a:ea typeface="微软雅黑" pitchFamily="34" charset="-122"/>
              </a:rPr>
              <a:t>应用与拓展</a:t>
            </a:r>
            <a:endParaRPr lang="en-US" altLang="zh-CN" sz="2800" b="1" dirty="0">
              <a:solidFill>
                <a:prstClr val="white">
                  <a:lumMod val="75000"/>
                </a:prstClr>
              </a:solidFill>
              <a:ea typeface="微软雅黑" pitchFamily="34" charset="-122"/>
            </a:endParaRPr>
          </a:p>
          <a:p>
            <a:endParaRPr lang="en-US" altLang="zh-CN" sz="2800" b="1" dirty="0">
              <a:solidFill>
                <a:prstClr val="white">
                  <a:lumMod val="75000"/>
                </a:prstClr>
              </a:solidFill>
              <a:ea typeface="微软雅黑" pitchFamily="34" charset="-122"/>
            </a:endParaRPr>
          </a:p>
          <a:p>
            <a:r>
              <a:rPr lang="en-US" altLang="zh-CN" sz="2800" b="1" dirty="0">
                <a:solidFill>
                  <a:srgbClr val="0A2D88"/>
                </a:solidFill>
                <a:ea typeface="微软雅黑" pitchFamily="34" charset="-122"/>
              </a:rPr>
              <a:t>4. </a:t>
            </a:r>
            <a:r>
              <a:rPr lang="zh-CN" altLang="en-US" sz="2800" b="1" dirty="0" smtClean="0">
                <a:solidFill>
                  <a:srgbClr val="0A2D88"/>
                </a:solidFill>
                <a:ea typeface="微软雅黑" pitchFamily="34" charset="-122"/>
              </a:rPr>
              <a:t>小结与讨论</a:t>
            </a:r>
            <a:endParaRPr lang="zh-CN" altLang="en-US" sz="2800" b="1" dirty="0">
              <a:solidFill>
                <a:srgbClr val="0A2D88"/>
              </a:solidFill>
              <a:ea typeface="微软雅黑" pitchFamily="34" charset="-122"/>
            </a:endParaRPr>
          </a:p>
        </p:txBody>
      </p:sp>
      <p:sp>
        <p:nvSpPr>
          <p:cNvPr id="3" name="TextBox 2"/>
          <p:cNvSpPr txBox="1"/>
          <p:nvPr/>
        </p:nvSpPr>
        <p:spPr>
          <a:xfrm>
            <a:off x="539552" y="377517"/>
            <a:ext cx="2497623" cy="523220"/>
          </a:xfrm>
          <a:prstGeom prst="rect">
            <a:avLst/>
          </a:prstGeom>
          <a:noFill/>
        </p:spPr>
        <p:txBody>
          <a:bodyPr wrap="square" rtlCol="0">
            <a:spAutoFit/>
          </a:bodyPr>
          <a:lstStyle/>
          <a:p>
            <a:r>
              <a:rPr lang="en-US" altLang="zh-CN" sz="2800" b="1" dirty="0" smtClean="0">
                <a:solidFill>
                  <a:srgbClr val="FF0000"/>
                </a:solidFill>
                <a:latin typeface="微软雅黑" pitchFamily="34" charset="-122"/>
                <a:ea typeface="微软雅黑" pitchFamily="34" charset="-122"/>
              </a:rPr>
              <a:t>CONTENT</a:t>
            </a:r>
            <a:endParaRPr lang="zh-CN" altLang="en-US" sz="2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8877196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6160768" cy="400110"/>
          </a:xfrm>
          <a:prstGeom prst="rect">
            <a:avLst/>
          </a:prstGeom>
          <a:noFill/>
        </p:spPr>
        <p:txBody>
          <a:bodyPr wrap="square" rtlCol="0">
            <a:spAutoFit/>
          </a:bodyPr>
          <a:lstStyle/>
          <a:p>
            <a:r>
              <a:rPr lang="zh-CN" altLang="en-US" sz="2000" b="1" dirty="0" smtClean="0">
                <a:solidFill>
                  <a:srgbClr val="0A2D88"/>
                </a:solidFill>
                <a:latin typeface="微软雅黑" pitchFamily="34" charset="-122"/>
                <a:ea typeface="微软雅黑" pitchFamily="34" charset="-122"/>
              </a:rPr>
              <a:t>小结</a:t>
            </a:r>
          </a:p>
        </p:txBody>
      </p:sp>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28" y="1992035"/>
            <a:ext cx="1939982" cy="163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4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51"/>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55"/>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56"/>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57"/>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58"/>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59"/>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60"/>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61"/>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62"/>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70"/>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71"/>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72"/>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73"/>
          <p:cNvPicPr>
            <a:picLocks noChangeAspect="1"/>
          </p:cNvPicPr>
          <p:nvPr/>
        </p:nvPicPr>
        <p:blipFill>
          <a:blip r:embed="rId5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76"/>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77"/>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79"/>
          <p:cNvPicPr>
            <a:picLocks noChangeAspect="1"/>
          </p:cNvPicPr>
          <p:nvPr/>
        </p:nvPicPr>
        <p:blipFill>
          <a:blip r:embed="rId5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图片 80"/>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图片 81"/>
          <p:cNvPicPr>
            <a:picLocks noChangeAspect="1"/>
          </p:cNvPicPr>
          <p:nvPr/>
        </p:nvPicPr>
        <p:blipFill>
          <a:blip r:embed="rId6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82"/>
          <p:cNvPicPr>
            <a:picLocks noChangeAspect="1"/>
          </p:cNvPicPr>
          <p:nvPr/>
        </p:nvPicPr>
        <p:blipFill>
          <a:blip r:embed="rId6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83"/>
          <p:cNvPicPr>
            <a:picLocks noChangeAspect="1"/>
          </p:cNvPicPr>
          <p:nvPr/>
        </p:nvPicPr>
        <p:blipFill>
          <a:blip r:embed="rId6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84"/>
          <p:cNvPicPr>
            <a:picLocks noChangeAspect="1"/>
          </p:cNvPicPr>
          <p:nvPr/>
        </p:nvPicPr>
        <p:blipFill>
          <a:blip r:embed="rId6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85"/>
          <p:cNvPicPr>
            <a:picLocks noChangeAspect="1"/>
          </p:cNvPicPr>
          <p:nvPr/>
        </p:nvPicPr>
        <p:blipFill>
          <a:blip r:embed="rId6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86"/>
          <p:cNvPicPr>
            <a:picLocks noChangeAspect="1"/>
          </p:cNvPicPr>
          <p:nvPr/>
        </p:nvPicPr>
        <p:blipFill>
          <a:blip r:embed="rId6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图片 87"/>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88"/>
          <p:cNvPicPr>
            <a:picLocks noChangeAspect="1"/>
          </p:cNvPicPr>
          <p:nvPr/>
        </p:nvPicPr>
        <p:blipFill>
          <a:blip r:embed="rId6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图片 89"/>
          <p:cNvPicPr>
            <a:picLocks noChangeAspect="1"/>
          </p:cNvPicPr>
          <p:nvPr/>
        </p:nvPicPr>
        <p:blipFill>
          <a:blip r:embed="rId6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90"/>
          <p:cNvPicPr>
            <a:picLocks noChangeAspect="1"/>
          </p:cNvPicPr>
          <p:nvPr/>
        </p:nvPicPr>
        <p:blipFill>
          <a:blip r:embed="rId6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p:cNvPicPr>
            <a:picLocks noChangeAspect="1"/>
          </p:cNvPicPr>
          <p:nvPr/>
        </p:nvPicPr>
        <p:blipFill>
          <a:blip r:embed="rId7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图片 92"/>
          <p:cNvPicPr>
            <a:picLocks noChangeAspect="1"/>
          </p:cNvPicPr>
          <p:nvPr/>
        </p:nvPicPr>
        <p:blipFill>
          <a:blip r:embed="rId7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93"/>
          <p:cNvPicPr>
            <a:picLocks noChangeAspect="1"/>
          </p:cNvPicPr>
          <p:nvPr/>
        </p:nvPicPr>
        <p:blipFill>
          <a:blip r:embed="rId7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图片 94"/>
          <p:cNvPicPr>
            <a:picLocks noChangeAspect="1"/>
          </p:cNvPicPr>
          <p:nvPr/>
        </p:nvPicPr>
        <p:blipFill>
          <a:blip r:embed="rId73">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图片 95"/>
          <p:cNvPicPr>
            <a:picLocks noChangeAspect="1"/>
          </p:cNvPicPr>
          <p:nvPr/>
        </p:nvPicPr>
        <p:blipFill>
          <a:blip r:embed="rId74">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96"/>
          <p:cNvPicPr>
            <a:picLocks noChangeAspect="1"/>
          </p:cNvPicPr>
          <p:nvPr/>
        </p:nvPicPr>
        <p:blipFill>
          <a:blip r:embed="rId75">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97"/>
          <p:cNvPicPr>
            <a:picLocks noChangeAspect="1"/>
          </p:cNvPicPr>
          <p:nvPr/>
        </p:nvPicPr>
        <p:blipFill>
          <a:blip r:embed="rId76">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98"/>
          <p:cNvPicPr>
            <a:picLocks noChangeAspect="1"/>
          </p:cNvPicPr>
          <p:nvPr/>
        </p:nvPicPr>
        <p:blipFill>
          <a:blip r:embed="rId77">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99"/>
          <p:cNvPicPr>
            <a:picLocks noChangeAspect="1"/>
          </p:cNvPicPr>
          <p:nvPr/>
        </p:nvPicPr>
        <p:blipFill>
          <a:blip r:embed="rId78">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图片 100"/>
          <p:cNvPicPr>
            <a:picLocks noChangeAspect="1"/>
          </p:cNvPicPr>
          <p:nvPr/>
        </p:nvPicPr>
        <p:blipFill>
          <a:blip r:embed="rId79">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101"/>
          <p:cNvPicPr>
            <a:picLocks noChangeAspect="1"/>
          </p:cNvPicPr>
          <p:nvPr/>
        </p:nvPicPr>
        <p:blipFill>
          <a:blip r:embed="rId80">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图片 102"/>
          <p:cNvPicPr>
            <a:picLocks noChangeAspect="1"/>
          </p:cNvPicPr>
          <p:nvPr/>
        </p:nvPicPr>
        <p:blipFill>
          <a:blip r:embed="rId81">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图片 103"/>
          <p:cNvPicPr>
            <a:picLocks noChangeAspect="1"/>
          </p:cNvPicPr>
          <p:nvPr/>
        </p:nvPicPr>
        <p:blipFill>
          <a:blip r:embed="rId82">
            <a:extLst>
              <a:ext uri="{28A0092B-C50C-407E-A947-70E740481C1C}">
                <a14:useLocalDpi xmlns:a14="http://schemas.microsoft.com/office/drawing/2010/main" val="0"/>
              </a:ext>
            </a:extLst>
          </a:blip>
          <a:srcRect/>
          <a:stretch>
            <a:fillRect/>
          </a:stretch>
        </p:blipFill>
        <p:spPr bwMode="auto">
          <a:xfrm>
            <a:off x="177626" y="1484784"/>
            <a:ext cx="31702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文本框 9"/>
          <p:cNvSpPr txBox="1">
            <a:spLocks noChangeArrowheads="1"/>
          </p:cNvSpPr>
          <p:nvPr/>
        </p:nvSpPr>
        <p:spPr bwMode="auto">
          <a:xfrm>
            <a:off x="3851920" y="2348880"/>
            <a:ext cx="4824535"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buFont typeface="Wingdings" pitchFamily="2" charset="2"/>
              <a:buChar char="Ø"/>
              <a:defRPr/>
            </a:pPr>
            <a:r>
              <a:rPr kumimoji="1" lang="zh-CN" altLang="en-US" dirty="0" smtClean="0">
                <a:solidFill>
                  <a:srgbClr val="404040"/>
                </a:solidFill>
                <a:latin typeface="微软雅黑" panose="020B0503020204020204" pitchFamily="34" charset="-122"/>
                <a:ea typeface="微软雅黑" panose="020B0503020204020204" pitchFamily="34" charset="-122"/>
              </a:rPr>
              <a:t> 开发过程完全</a:t>
            </a:r>
            <a:r>
              <a:rPr kumimoji="1" lang="zh-CN" altLang="zh-CN" dirty="0" smtClean="0">
                <a:solidFill>
                  <a:srgbClr val="404040"/>
                </a:solidFill>
                <a:latin typeface="微软雅黑" panose="020B0503020204020204" pitchFamily="34" charset="-122"/>
                <a:ea typeface="微软雅黑" panose="020B0503020204020204" pitchFamily="34" charset="-122"/>
              </a:rPr>
              <a:t>遵循国内外核安全法规和导则要求，按照严格的核电软件</a:t>
            </a:r>
            <a:r>
              <a:rPr kumimoji="1" lang="zh-CN" altLang="zh-CN" dirty="0" smtClean="0">
                <a:solidFill>
                  <a:srgbClr val="FF0000"/>
                </a:solidFill>
                <a:latin typeface="微软雅黑" panose="020B0503020204020204" pitchFamily="34" charset="-122"/>
                <a:ea typeface="微软雅黑" panose="020B0503020204020204" pitchFamily="34" charset="-122"/>
              </a:rPr>
              <a:t>质保要求</a:t>
            </a:r>
            <a:r>
              <a:rPr kumimoji="1" lang="zh-CN" altLang="zh-CN" dirty="0" smtClean="0">
                <a:solidFill>
                  <a:srgbClr val="404040"/>
                </a:solidFill>
                <a:latin typeface="微软雅黑" panose="020B0503020204020204" pitchFamily="34" charset="-122"/>
                <a:ea typeface="微软雅黑" panose="020B0503020204020204" pitchFamily="34" charset="-122"/>
              </a:rPr>
              <a:t>，符合国际高可信度软件开发过程模型（</a:t>
            </a:r>
            <a:r>
              <a:rPr kumimoji="1" lang="en-US" altLang="zh-CN" dirty="0" smtClean="0">
                <a:solidFill>
                  <a:srgbClr val="404040"/>
                </a:solidFill>
                <a:latin typeface="微软雅黑" panose="020B0503020204020204" pitchFamily="34" charset="-122"/>
                <a:ea typeface="微软雅黑" panose="020B0503020204020204" pitchFamily="34" charset="-122"/>
              </a:rPr>
              <a:t>CMMI</a:t>
            </a:r>
            <a:r>
              <a:rPr kumimoji="1" lang="zh-CN" altLang="zh-CN" dirty="0" smtClean="0">
                <a:solidFill>
                  <a:srgbClr val="404040"/>
                </a:solidFill>
                <a:latin typeface="微软雅黑" panose="020B0503020204020204" pitchFamily="34" charset="-122"/>
                <a:ea typeface="微软雅黑" panose="020B0503020204020204" pitchFamily="34" charset="-122"/>
              </a:rPr>
              <a:t>）</a:t>
            </a:r>
            <a:r>
              <a:rPr kumimoji="1" lang="zh-CN" altLang="zh-CN" dirty="0" smtClean="0">
                <a:solidFill>
                  <a:srgbClr val="FF0000"/>
                </a:solidFill>
                <a:latin typeface="微软雅黑" panose="020B0503020204020204" pitchFamily="34" charset="-122"/>
                <a:ea typeface="微软雅黑" panose="020B0503020204020204" pitchFamily="34" charset="-122"/>
              </a:rPr>
              <a:t>标准</a:t>
            </a:r>
            <a:r>
              <a:rPr kumimoji="1" lang="zh-CN" altLang="en-US" dirty="0" smtClean="0">
                <a:solidFill>
                  <a:srgbClr val="404040"/>
                </a:solidFill>
                <a:latin typeface="微软雅黑" panose="020B0503020204020204" pitchFamily="34" charset="-122"/>
                <a:ea typeface="微软雅黑" panose="020B0503020204020204" pitchFamily="34" charset="-122"/>
              </a:rPr>
              <a:t>，具有</a:t>
            </a:r>
            <a:r>
              <a:rPr kumimoji="1" lang="zh-CN" altLang="en-US" dirty="0" smtClean="0">
                <a:solidFill>
                  <a:srgbClr val="FF0000"/>
                </a:solidFill>
                <a:latin typeface="微软雅黑" panose="020B0503020204020204" pitchFamily="34" charset="-122"/>
                <a:ea typeface="微软雅黑" panose="020B0503020204020204" pitchFamily="34" charset="-122"/>
              </a:rPr>
              <a:t>完全自主知识产权</a:t>
            </a:r>
            <a:r>
              <a:rPr kumimoji="1" lang="zh-CN" altLang="en-US" dirty="0" smtClean="0">
                <a:solidFill>
                  <a:srgbClr val="404040"/>
                </a:solidFill>
                <a:latin typeface="微软雅黑" panose="020B0503020204020204" pitchFamily="34" charset="-122"/>
                <a:ea typeface="微软雅黑" panose="020B0503020204020204" pitchFamily="34" charset="-122"/>
              </a:rPr>
              <a:t>；</a:t>
            </a:r>
            <a:endParaRPr kumimoji="1" lang="en-US" altLang="zh-CN" dirty="0" smtClean="0">
              <a:solidFill>
                <a:srgbClr val="404040"/>
              </a:solidFill>
              <a:latin typeface="微软雅黑" panose="020B0503020204020204" pitchFamily="34" charset="-122"/>
              <a:ea typeface="微软雅黑" panose="020B0503020204020204" pitchFamily="34" charset="-122"/>
            </a:endParaRPr>
          </a:p>
          <a:p>
            <a:pPr eaLnBrk="1" hangingPunct="1">
              <a:lnSpc>
                <a:spcPct val="150000"/>
              </a:lnSpc>
              <a:buFont typeface="Wingdings" pitchFamily="2" charset="2"/>
              <a:buChar char="Ø"/>
              <a:defRPr/>
            </a:pPr>
            <a:endParaRPr kumimoji="1" lang="en-US" altLang="zh-CN" sz="800" dirty="0" smtClean="0">
              <a:solidFill>
                <a:srgbClr val="404040"/>
              </a:solidFill>
              <a:latin typeface="微软雅黑" panose="020B0503020204020204" pitchFamily="34" charset="-122"/>
              <a:ea typeface="微软雅黑" panose="020B0503020204020204" pitchFamily="34" charset="-122"/>
            </a:endParaRPr>
          </a:p>
          <a:p>
            <a:pPr eaLnBrk="1" hangingPunct="1">
              <a:lnSpc>
                <a:spcPct val="150000"/>
              </a:lnSpc>
              <a:buFont typeface="Wingdings" pitchFamily="2" charset="2"/>
              <a:buChar char="Ø"/>
              <a:defRPr/>
            </a:pPr>
            <a:r>
              <a:rPr kumimoji="1" lang="zh-CN" altLang="en-US" dirty="0" smtClean="0">
                <a:solidFill>
                  <a:srgbClr val="404040"/>
                </a:solidFill>
                <a:latin typeface="微软雅黑" panose="020B0503020204020204" pitchFamily="34" charset="-122"/>
                <a:ea typeface="微软雅黑" panose="020B0503020204020204" pitchFamily="34" charset="-122"/>
              </a:rPr>
              <a:t> 软件</a:t>
            </a:r>
            <a:r>
              <a:rPr kumimoji="1" lang="zh-CN" altLang="en-US" dirty="0" smtClean="0">
                <a:solidFill>
                  <a:srgbClr val="FF0000"/>
                </a:solidFill>
                <a:latin typeface="微软雅黑" panose="020B0503020204020204" pitchFamily="34" charset="-122"/>
                <a:ea typeface="微软雅黑" panose="020B0503020204020204" pitchFamily="34" charset="-122"/>
              </a:rPr>
              <a:t>功能</a:t>
            </a:r>
            <a:r>
              <a:rPr kumimoji="1" lang="zh-CN" altLang="en-US" dirty="0" smtClean="0">
                <a:solidFill>
                  <a:srgbClr val="404040"/>
                </a:solidFill>
                <a:latin typeface="微软雅黑" panose="020B0503020204020204" pitchFamily="34" charset="-122"/>
                <a:ea typeface="微软雅黑" panose="020B0503020204020204" pitchFamily="34" charset="-122"/>
              </a:rPr>
              <a:t>覆盖核截面处理、核设计、安全分析、屏蔽设计等，</a:t>
            </a:r>
            <a:r>
              <a:rPr kumimoji="1" lang="zh-CN" altLang="en-US" dirty="0" smtClean="0">
                <a:solidFill>
                  <a:srgbClr val="FF0000"/>
                </a:solidFill>
                <a:latin typeface="微软雅黑" panose="020B0503020204020204" pitchFamily="34" charset="-122"/>
                <a:ea typeface="微软雅黑" panose="020B0503020204020204" pitchFamily="34" charset="-122"/>
              </a:rPr>
              <a:t>方法</a:t>
            </a:r>
            <a:r>
              <a:rPr kumimoji="1" lang="zh-CN" altLang="en-US" dirty="0" smtClean="0">
                <a:solidFill>
                  <a:srgbClr val="404040"/>
                </a:solidFill>
                <a:latin typeface="微软雅黑" panose="020B0503020204020204" pitchFamily="34" charset="-122"/>
                <a:ea typeface="微软雅黑" panose="020B0503020204020204" pitchFamily="34" charset="-122"/>
              </a:rPr>
              <a:t>涵盖确定论和概率论，基本建立了</a:t>
            </a:r>
            <a:r>
              <a:rPr kumimoji="1" lang="zh-CN" altLang="en-US" dirty="0" smtClean="0">
                <a:solidFill>
                  <a:srgbClr val="FF0000"/>
                </a:solidFill>
                <a:latin typeface="微软雅黑" panose="020B0503020204020204" pitchFamily="34" charset="-122"/>
                <a:ea typeface="微软雅黑" panose="020B0503020204020204" pitchFamily="34" charset="-122"/>
              </a:rPr>
              <a:t>完整</a:t>
            </a:r>
            <a:r>
              <a:rPr kumimoji="1" lang="zh-CN" altLang="en-US" dirty="0" smtClean="0">
                <a:latin typeface="微软雅黑" panose="020B0503020204020204" pitchFamily="34" charset="-122"/>
                <a:ea typeface="微软雅黑" panose="020B0503020204020204" pitchFamily="34" charset="-122"/>
              </a:rPr>
              <a:t>的</a:t>
            </a:r>
            <a:r>
              <a:rPr kumimoji="1" lang="zh-CN" altLang="en-US" dirty="0" smtClean="0">
                <a:solidFill>
                  <a:srgbClr val="0000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工业级物理屏蔽类软件体系</a:t>
            </a:r>
            <a:r>
              <a:rPr kumimoji="1" lang="zh-CN" altLang="en-US" dirty="0" smtClean="0">
                <a:solidFill>
                  <a:srgbClr val="404040"/>
                </a:solidFill>
                <a:latin typeface="微软雅黑" panose="020B0503020204020204" pitchFamily="34" charset="-122"/>
                <a:ea typeface="微软雅黑" panose="020B0503020204020204" pitchFamily="34" charset="-122"/>
              </a:rPr>
              <a:t>，</a:t>
            </a:r>
            <a:r>
              <a:rPr kumimoji="1" lang="zh-CN" altLang="en-US" dirty="0" smtClean="0">
                <a:solidFill>
                  <a:srgbClr val="40404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模块化</a:t>
            </a:r>
            <a:r>
              <a:rPr kumimoji="1" lang="zh-CN" altLang="en-US" dirty="0" smtClean="0">
                <a:solidFill>
                  <a:srgbClr val="404040"/>
                </a:solidFill>
                <a:latin typeface="微软雅黑" panose="020B0503020204020204" pitchFamily="34" charset="-122"/>
                <a:ea typeface="微软雅黑" panose="020B0503020204020204" pitchFamily="34" charset="-122"/>
              </a:rPr>
              <a:t>、</a:t>
            </a:r>
            <a:r>
              <a:rPr kumimoji="1" lang="zh-CN" altLang="en-US" dirty="0" smtClean="0">
                <a:solidFill>
                  <a:srgbClr val="40404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多耦合</a:t>
            </a:r>
            <a:r>
              <a:rPr kumimoji="1" lang="zh-CN" altLang="en-US" dirty="0" smtClean="0">
                <a:solidFill>
                  <a:srgbClr val="404040"/>
                </a:solidFill>
                <a:latin typeface="微软雅黑" panose="020B0503020204020204" pitchFamily="34" charset="-122"/>
                <a:ea typeface="微软雅黑" panose="020B0503020204020204" pitchFamily="34" charset="-122"/>
              </a:rPr>
              <a:t>、</a:t>
            </a:r>
            <a:r>
              <a:rPr kumimoji="1" lang="zh-CN" altLang="en-US" dirty="0" smtClean="0">
                <a:solidFill>
                  <a:srgbClr val="40404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易拓展</a:t>
            </a:r>
            <a:r>
              <a:rPr kumimoji="1" lang="zh-CN" altLang="en-US" dirty="0" smtClean="0">
                <a:solidFill>
                  <a:srgbClr val="404040"/>
                </a:solidFill>
                <a:latin typeface="微软雅黑" panose="020B0503020204020204" pitchFamily="34" charset="-122"/>
                <a:ea typeface="微软雅黑" panose="020B0503020204020204" pitchFamily="34" charset="-122"/>
              </a:rPr>
              <a:t>；</a:t>
            </a:r>
            <a:endParaRPr kumimoji="1" lang="en-US" altLang="zh-CN" dirty="0" smtClean="0">
              <a:solidFill>
                <a:srgbClr val="404040"/>
              </a:solidFill>
              <a:latin typeface="微软雅黑" panose="020B0503020204020204" pitchFamily="34" charset="-122"/>
              <a:ea typeface="微软雅黑" panose="020B0503020204020204" pitchFamily="34" charset="-122"/>
            </a:endParaRPr>
          </a:p>
          <a:p>
            <a:pPr eaLnBrk="1" hangingPunct="1">
              <a:lnSpc>
                <a:spcPct val="150000"/>
              </a:lnSpc>
              <a:buFont typeface="Wingdings" pitchFamily="2" charset="2"/>
              <a:buChar char="Ø"/>
              <a:defRPr/>
            </a:pPr>
            <a:endParaRPr kumimoji="1" lang="en-US" altLang="zh-CN" sz="800" dirty="0" smtClean="0">
              <a:solidFill>
                <a:srgbClr val="404040"/>
              </a:solidFill>
              <a:latin typeface="微软雅黑" panose="020B0503020204020204" pitchFamily="34" charset="-122"/>
              <a:ea typeface="微软雅黑" panose="020B0503020204020204" pitchFamily="34" charset="-122"/>
            </a:endParaRPr>
          </a:p>
          <a:p>
            <a:pPr eaLnBrk="1" hangingPunct="1">
              <a:lnSpc>
                <a:spcPct val="150000"/>
              </a:lnSpc>
              <a:buFont typeface="Wingdings" pitchFamily="2" charset="2"/>
              <a:buChar char="Ø"/>
              <a:defRPr/>
            </a:pPr>
            <a:r>
              <a:rPr kumimoji="1" lang="en-US" altLang="zh-CN" dirty="0" smtClean="0">
                <a:solidFill>
                  <a:srgbClr val="404040"/>
                </a:solidFill>
                <a:latin typeface="微软雅黑" panose="020B0503020204020204" pitchFamily="34" charset="-122"/>
                <a:ea typeface="微软雅黑" panose="020B0503020204020204" pitchFamily="34" charset="-122"/>
              </a:rPr>
              <a:t> </a:t>
            </a:r>
            <a:r>
              <a:rPr kumimoji="1" lang="zh-CN" altLang="en-US" dirty="0" smtClean="0">
                <a:solidFill>
                  <a:srgbClr val="404040"/>
                </a:solidFill>
                <a:latin typeface="微软雅黑" panose="020B0503020204020204" pitchFamily="34" charset="-122"/>
                <a:ea typeface="微软雅黑" panose="020B0503020204020204" pitchFamily="34" charset="-122"/>
              </a:rPr>
              <a:t>任重道远，致力于广泛的国内外</a:t>
            </a:r>
            <a:r>
              <a:rPr kumimoji="1" lang="zh-CN" altLang="en-US" dirty="0" smtClean="0">
                <a:solidFill>
                  <a:srgbClr val="FF0000"/>
                </a:solidFill>
                <a:latin typeface="微软雅黑" panose="020B0503020204020204" pitchFamily="34" charset="-122"/>
                <a:ea typeface="微软雅黑" panose="020B0503020204020204" pitchFamily="34" charset="-122"/>
              </a:rPr>
              <a:t>交流合作</a:t>
            </a:r>
            <a:r>
              <a:rPr kumimoji="1" lang="zh-CN" altLang="en-US" dirty="0" smtClean="0">
                <a:solidFill>
                  <a:srgbClr val="404040"/>
                </a:solidFill>
                <a:latin typeface="微软雅黑" panose="020B0503020204020204" pitchFamily="34" charset="-122"/>
                <a:ea typeface="微软雅黑" panose="020B0503020204020204" pitchFamily="34" charset="-122"/>
              </a:rPr>
              <a:t>。</a:t>
            </a:r>
            <a:endParaRPr kumimoji="1" lang="en-US" altLang="zh-CN" dirty="0" smtClean="0">
              <a:solidFill>
                <a:srgbClr val="404040"/>
              </a:solidFill>
              <a:latin typeface="微软雅黑" panose="020B0503020204020204" pitchFamily="34" charset="-122"/>
              <a:ea typeface="微软雅黑" panose="020B0503020204020204" pitchFamily="34" charset="-122"/>
            </a:endParaRPr>
          </a:p>
        </p:txBody>
      </p:sp>
      <p:sp>
        <p:nvSpPr>
          <p:cNvPr id="106" name="圆角矩形 105"/>
          <p:cNvSpPr/>
          <p:nvPr/>
        </p:nvSpPr>
        <p:spPr>
          <a:xfrm>
            <a:off x="3635897" y="1556792"/>
            <a:ext cx="5201828" cy="5040559"/>
          </a:xfrm>
          <a:prstGeom prst="roundRect">
            <a:avLst/>
          </a:prstGeom>
          <a:noFill/>
          <a:ln w="38100" cap="flat" cmpd="sng" algn="ctr">
            <a:solidFill>
              <a:srgbClr val="0070C0"/>
            </a:solidFill>
            <a:prstDash val="solid"/>
          </a:ln>
          <a:effectLst/>
        </p:spPr>
        <p:txBody>
          <a:bodyPr rtlCol="0" anchor="ctr"/>
          <a:lstStyle/>
          <a:p>
            <a:pPr algn="ctr">
              <a:defRPr/>
            </a:pPr>
            <a:endParaRPr lang="zh-CN" altLang="en-US" kern="0" smtClean="0">
              <a:solidFill>
                <a:srgbClr val="FFFFFF"/>
              </a:solidFill>
              <a:latin typeface="黑体"/>
              <a:ea typeface="黑体"/>
            </a:endParaRPr>
          </a:p>
        </p:txBody>
      </p:sp>
      <p:sp>
        <p:nvSpPr>
          <p:cNvPr id="107" name="圆角矩形 106"/>
          <p:cNvSpPr/>
          <p:nvPr/>
        </p:nvSpPr>
        <p:spPr>
          <a:xfrm>
            <a:off x="4139952" y="1124744"/>
            <a:ext cx="4248471" cy="972108"/>
          </a:xfrm>
          <a:prstGeom prst="roundRect">
            <a:avLst/>
          </a:prstGeom>
          <a:solidFill>
            <a:srgbClr val="002060"/>
          </a:solidFill>
          <a:ln>
            <a:noFill/>
          </a:ln>
          <a:effectLst>
            <a:glow rad="63500">
              <a:schemeClr val="accent1">
                <a:satMod val="175000"/>
                <a:alpha val="40000"/>
              </a:schemeClr>
            </a:glow>
            <a:outerShdw blurRad="50800" dist="38100" dir="18900000" algn="bl" rotWithShape="0">
              <a:prstClr val="black">
                <a:alpha val="40000"/>
              </a:prstClr>
            </a:outerShdw>
            <a:reflection blurRad="12700" stA="50000" endPos="250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400" b="1" dirty="0" smtClean="0">
                <a:solidFill>
                  <a:srgbClr val="FFFFFF"/>
                </a:solidFill>
                <a:effectLst>
                  <a:outerShdw blurRad="38100" dist="38100" dir="2700000" algn="tl">
                    <a:srgbClr val="000000">
                      <a:alpha val="43137"/>
                    </a:srgbClr>
                  </a:outerShdw>
                </a:effectLst>
                <a:latin typeface="黑体" pitchFamily="49" charset="-122"/>
                <a:ea typeface="黑体" pitchFamily="49" charset="-122"/>
                <a:cs typeface="Times New Roman"/>
              </a:rPr>
              <a:t>COSINE</a:t>
            </a:r>
            <a:br>
              <a:rPr lang="en-US" altLang="zh-CN" sz="2400" b="1" dirty="0" smtClean="0">
                <a:solidFill>
                  <a:srgbClr val="FFFFFF"/>
                </a:solidFill>
                <a:effectLst>
                  <a:outerShdw blurRad="38100" dist="38100" dir="2700000" algn="tl">
                    <a:srgbClr val="000000">
                      <a:alpha val="43137"/>
                    </a:srgbClr>
                  </a:outerShdw>
                </a:effectLst>
                <a:latin typeface="黑体" pitchFamily="49" charset="-122"/>
                <a:ea typeface="黑体" pitchFamily="49" charset="-122"/>
                <a:cs typeface="Times New Roman"/>
              </a:rPr>
            </a:br>
            <a:r>
              <a:rPr lang="zh-CN" altLang="en-US" sz="2400" b="1" dirty="0" smtClean="0">
                <a:solidFill>
                  <a:srgbClr val="FFFF00"/>
                </a:solidFill>
                <a:effectLst>
                  <a:outerShdw blurRad="38100" dist="38100" dir="2700000" algn="tl">
                    <a:srgbClr val="000000">
                      <a:alpha val="43137"/>
                    </a:srgbClr>
                  </a:outerShdw>
                </a:effectLst>
                <a:latin typeface="黑体" pitchFamily="49" charset="-122"/>
                <a:ea typeface="黑体" pitchFamily="49" charset="-122"/>
                <a:cs typeface="Times New Roman"/>
              </a:rPr>
              <a:t>物理</a:t>
            </a:r>
            <a:r>
              <a:rPr lang="zh-CN" altLang="en-US" sz="2400" b="1" dirty="0" smtClean="0">
                <a:solidFill>
                  <a:srgbClr val="FFFF00"/>
                </a:solidFill>
                <a:effectLst>
                  <a:outerShdw blurRad="38100" dist="38100" dir="2700000" algn="tl">
                    <a:srgbClr val="000000">
                      <a:alpha val="43137"/>
                    </a:srgbClr>
                  </a:outerShdw>
                </a:effectLst>
                <a:latin typeface="黑体" pitchFamily="49" charset="-122"/>
                <a:ea typeface="黑体" pitchFamily="49" charset="-122"/>
                <a:cs typeface="Times New Roman"/>
              </a:rPr>
              <a:t>屏蔽类</a:t>
            </a:r>
            <a:r>
              <a:rPr lang="zh-CN" altLang="en-US" sz="2400" b="1" dirty="0" smtClean="0">
                <a:solidFill>
                  <a:srgbClr val="FFFFFF"/>
                </a:solidFill>
                <a:effectLst>
                  <a:outerShdw blurRad="38100" dist="38100" dir="2700000" algn="tl">
                    <a:srgbClr val="000000">
                      <a:alpha val="43137"/>
                    </a:srgbClr>
                  </a:outerShdw>
                </a:effectLst>
                <a:latin typeface="黑体" pitchFamily="49" charset="-122"/>
                <a:ea typeface="黑体" pitchFamily="49" charset="-122"/>
                <a:cs typeface="Times New Roman"/>
              </a:rPr>
              <a:t>软件</a:t>
            </a:r>
            <a:r>
              <a:rPr lang="zh-CN" altLang="en-US" sz="2400" b="1" dirty="0" smtClean="0">
                <a:solidFill>
                  <a:srgbClr val="FFFFFF"/>
                </a:solidFill>
                <a:effectLst>
                  <a:outerShdw blurRad="38100" dist="38100" dir="2700000" algn="tl">
                    <a:srgbClr val="000000">
                      <a:alpha val="43137"/>
                    </a:srgbClr>
                  </a:outerShdw>
                </a:effectLst>
                <a:latin typeface="黑体" pitchFamily="49" charset="-122"/>
                <a:ea typeface="黑体" pitchFamily="49" charset="-122"/>
                <a:cs typeface="Times New Roman"/>
              </a:rPr>
              <a:t>系统</a:t>
            </a:r>
            <a:endParaRPr lang="zh-CN" altLang="en-US" sz="2400" b="1" dirty="0">
              <a:solidFill>
                <a:srgbClr val="FFFFFF"/>
              </a:solidFill>
              <a:effectLst>
                <a:outerShdw blurRad="38100" dist="38100" dir="2700000" algn="tl">
                  <a:srgbClr val="000000">
                    <a:alpha val="43137"/>
                  </a:srgbClr>
                </a:outerShdw>
              </a:effectLst>
              <a:latin typeface="Arial"/>
            </a:endParaRPr>
          </a:p>
        </p:txBody>
      </p:sp>
      <p:sp>
        <p:nvSpPr>
          <p:cNvPr id="108" name="TextBox 24"/>
          <p:cNvSpPr txBox="1">
            <a:spLocks noChangeArrowheads="1"/>
          </p:cNvSpPr>
          <p:nvPr/>
        </p:nvSpPr>
        <p:spPr bwMode="auto">
          <a:xfrm>
            <a:off x="1165027" y="4508202"/>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latin typeface="华文琥珀" panose="02010800040101010101" pitchFamily="2" charset="-122"/>
                <a:ea typeface="华文琥珀" panose="02010800040101010101" pitchFamily="2" charset="-122"/>
              </a:rPr>
              <a:t>强国梦</a:t>
            </a:r>
          </a:p>
        </p:txBody>
      </p:sp>
      <p:sp>
        <p:nvSpPr>
          <p:cNvPr id="109" name="TextBox 25"/>
          <p:cNvSpPr txBox="1">
            <a:spLocks noChangeArrowheads="1"/>
          </p:cNvSpPr>
          <p:nvPr/>
        </p:nvSpPr>
        <p:spPr bwMode="auto">
          <a:xfrm>
            <a:off x="2195314" y="5100340"/>
            <a:ext cx="55403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华文新魏" panose="02010800040101010101" pitchFamily="2" charset="-122"/>
                <a:ea typeface="华文新魏" panose="02010800040101010101" pitchFamily="2" charset="-122"/>
              </a:rPr>
              <a:t>核电梦</a:t>
            </a:r>
          </a:p>
        </p:txBody>
      </p:sp>
      <p:sp>
        <p:nvSpPr>
          <p:cNvPr id="110" name="TextBox 26"/>
          <p:cNvSpPr txBox="1">
            <a:spLocks noChangeArrowheads="1"/>
          </p:cNvSpPr>
          <p:nvPr/>
        </p:nvSpPr>
        <p:spPr bwMode="auto">
          <a:xfrm>
            <a:off x="1211064" y="6165552"/>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latin typeface="微软雅黑" panose="020B0503020204020204" pitchFamily="34" charset="-122"/>
                <a:ea typeface="微软雅黑" panose="020B0503020204020204" pitchFamily="34" charset="-122"/>
              </a:rPr>
              <a:t>能源梦</a:t>
            </a:r>
          </a:p>
        </p:txBody>
      </p:sp>
      <p:sp>
        <p:nvSpPr>
          <p:cNvPr id="111" name="TextBox 27"/>
          <p:cNvSpPr txBox="1">
            <a:spLocks noChangeArrowheads="1"/>
          </p:cNvSpPr>
          <p:nvPr/>
        </p:nvSpPr>
        <p:spPr bwMode="auto">
          <a:xfrm>
            <a:off x="539552" y="5025727"/>
            <a:ext cx="554037"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方正舒体" panose="02010601030101010101" pitchFamily="2" charset="-122"/>
                <a:ea typeface="方正舒体" panose="02010601030101010101" pitchFamily="2" charset="-122"/>
              </a:rPr>
              <a:t>软件梦</a:t>
            </a:r>
            <a:endParaRPr lang="zh-CN" altLang="en-US" sz="2400"/>
          </a:p>
        </p:txBody>
      </p:sp>
      <p:pic>
        <p:nvPicPr>
          <p:cNvPr id="112" name="Picture 2" descr="C:\Users\wuzhaoguo\Desktop\201348194812.jpg"/>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1093589" y="4970165"/>
            <a:ext cx="115093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1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64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68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72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76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80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84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88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92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96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104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108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112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116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120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124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128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132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136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140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144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148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152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156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nodeType="withEffect">
                                  <p:stCondLst>
                                    <p:cond delay="160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164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168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172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nodeType="withEffect">
                                  <p:stCondLst>
                                    <p:cond delay="176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nodeType="withEffect">
                                  <p:stCondLst>
                                    <p:cond delay="180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nodeType="withEffect">
                                  <p:stCondLst>
                                    <p:cond delay="184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nodeType="withEffect">
                                  <p:stCondLst>
                                    <p:cond delay="188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nodeType="withEffect">
                                  <p:stCondLst>
                                    <p:cond delay="192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nodeType="withEffect">
                                  <p:stCondLst>
                                    <p:cond delay="196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200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nodeType="withEffect">
                                  <p:stCondLst>
                                    <p:cond delay="204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nodeType="withEffect">
                                  <p:stCondLst>
                                    <p:cond delay="208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nodeType="withEffect">
                                  <p:stCondLst>
                                    <p:cond delay="2120"/>
                                  </p:stCondLst>
                                  <p:childTnLst>
                                    <p:set>
                                      <p:cBhvr>
                                        <p:cTn id="82" dur="1" fill="hold">
                                          <p:stCondLst>
                                            <p:cond delay="0"/>
                                          </p:stCondLst>
                                        </p:cTn>
                                        <p:tgtEl>
                                          <p:spTgt spid="64"/>
                                        </p:tgtEl>
                                        <p:attrNameLst>
                                          <p:attrName>style.visibility</p:attrName>
                                        </p:attrNameLst>
                                      </p:cBhvr>
                                      <p:to>
                                        <p:strVal val="visible"/>
                                      </p:to>
                                    </p:set>
                                  </p:childTnLst>
                                </p:cTn>
                              </p:par>
                              <p:par>
                                <p:cTn id="83" presetID="1" presetClass="entr" presetSubtype="0" fill="hold" nodeType="withEffect">
                                  <p:stCondLst>
                                    <p:cond delay="216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nodeType="withEffect">
                                  <p:stCondLst>
                                    <p:cond delay="220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nodeType="withEffect">
                                  <p:stCondLst>
                                    <p:cond delay="2240"/>
                                  </p:stCondLst>
                                  <p:childTnLst>
                                    <p:set>
                                      <p:cBhvr>
                                        <p:cTn id="88" dur="1" fill="hold">
                                          <p:stCondLst>
                                            <p:cond delay="0"/>
                                          </p:stCondLst>
                                        </p:cTn>
                                        <p:tgtEl>
                                          <p:spTgt spid="67"/>
                                        </p:tgtEl>
                                        <p:attrNameLst>
                                          <p:attrName>style.visibility</p:attrName>
                                        </p:attrNameLst>
                                      </p:cBhvr>
                                      <p:to>
                                        <p:strVal val="visible"/>
                                      </p:to>
                                    </p:set>
                                  </p:childTnLst>
                                </p:cTn>
                              </p:par>
                              <p:par>
                                <p:cTn id="89" presetID="1" presetClass="entr" presetSubtype="0" fill="hold" nodeType="withEffect">
                                  <p:stCondLst>
                                    <p:cond delay="228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nodeType="withEffect">
                                  <p:stCondLst>
                                    <p:cond delay="2320"/>
                                  </p:stCondLst>
                                  <p:childTnLst>
                                    <p:set>
                                      <p:cBhvr>
                                        <p:cTn id="92" dur="1" fill="hold">
                                          <p:stCondLst>
                                            <p:cond delay="0"/>
                                          </p:stCondLst>
                                        </p:cTn>
                                        <p:tgtEl>
                                          <p:spTgt spid="69"/>
                                        </p:tgtEl>
                                        <p:attrNameLst>
                                          <p:attrName>style.visibility</p:attrName>
                                        </p:attrNameLst>
                                      </p:cBhvr>
                                      <p:to>
                                        <p:strVal val="visible"/>
                                      </p:to>
                                    </p:set>
                                  </p:childTnLst>
                                </p:cTn>
                              </p:par>
                              <p:par>
                                <p:cTn id="93" presetID="1" presetClass="entr" presetSubtype="0" fill="hold" nodeType="withEffect">
                                  <p:stCondLst>
                                    <p:cond delay="2360"/>
                                  </p:stCondLst>
                                  <p:childTnLst>
                                    <p:set>
                                      <p:cBhvr>
                                        <p:cTn id="94" dur="1" fill="hold">
                                          <p:stCondLst>
                                            <p:cond delay="0"/>
                                          </p:stCondLst>
                                        </p:cTn>
                                        <p:tgtEl>
                                          <p:spTgt spid="70"/>
                                        </p:tgtEl>
                                        <p:attrNameLst>
                                          <p:attrName>style.visibility</p:attrName>
                                        </p:attrNameLst>
                                      </p:cBhvr>
                                      <p:to>
                                        <p:strVal val="visible"/>
                                      </p:to>
                                    </p:set>
                                  </p:childTnLst>
                                </p:cTn>
                              </p:par>
                              <p:par>
                                <p:cTn id="95" presetID="1" presetClass="entr" presetSubtype="0" fill="hold" nodeType="withEffect">
                                  <p:stCondLst>
                                    <p:cond delay="2400"/>
                                  </p:stCondLst>
                                  <p:childTnLst>
                                    <p:set>
                                      <p:cBhvr>
                                        <p:cTn id="96" dur="1" fill="hold">
                                          <p:stCondLst>
                                            <p:cond delay="0"/>
                                          </p:stCondLst>
                                        </p:cTn>
                                        <p:tgtEl>
                                          <p:spTgt spid="71"/>
                                        </p:tgtEl>
                                        <p:attrNameLst>
                                          <p:attrName>style.visibility</p:attrName>
                                        </p:attrNameLst>
                                      </p:cBhvr>
                                      <p:to>
                                        <p:strVal val="visible"/>
                                      </p:to>
                                    </p:set>
                                  </p:childTnLst>
                                </p:cTn>
                              </p:par>
                              <p:par>
                                <p:cTn id="97" presetID="1" presetClass="entr" presetSubtype="0" fill="hold" nodeType="withEffect">
                                  <p:stCondLst>
                                    <p:cond delay="2440"/>
                                  </p:stCondLst>
                                  <p:childTnLst>
                                    <p:set>
                                      <p:cBhvr>
                                        <p:cTn id="98" dur="1" fill="hold">
                                          <p:stCondLst>
                                            <p:cond delay="0"/>
                                          </p:stCondLst>
                                        </p:cTn>
                                        <p:tgtEl>
                                          <p:spTgt spid="72"/>
                                        </p:tgtEl>
                                        <p:attrNameLst>
                                          <p:attrName>style.visibility</p:attrName>
                                        </p:attrNameLst>
                                      </p:cBhvr>
                                      <p:to>
                                        <p:strVal val="visible"/>
                                      </p:to>
                                    </p:set>
                                  </p:childTnLst>
                                </p:cTn>
                              </p:par>
                              <p:par>
                                <p:cTn id="99" presetID="1" presetClass="entr" presetSubtype="0" fill="hold" nodeType="withEffect">
                                  <p:stCondLst>
                                    <p:cond delay="2480"/>
                                  </p:stCondLst>
                                  <p:childTnLst>
                                    <p:set>
                                      <p:cBhvr>
                                        <p:cTn id="100" dur="1" fill="hold">
                                          <p:stCondLst>
                                            <p:cond delay="0"/>
                                          </p:stCondLst>
                                        </p:cTn>
                                        <p:tgtEl>
                                          <p:spTgt spid="73"/>
                                        </p:tgtEl>
                                        <p:attrNameLst>
                                          <p:attrName>style.visibility</p:attrName>
                                        </p:attrNameLst>
                                      </p:cBhvr>
                                      <p:to>
                                        <p:strVal val="visible"/>
                                      </p:to>
                                    </p:set>
                                  </p:childTnLst>
                                </p:cTn>
                              </p:par>
                              <p:par>
                                <p:cTn id="101" presetID="1" presetClass="entr" presetSubtype="0" fill="hold" nodeType="withEffect">
                                  <p:stCondLst>
                                    <p:cond delay="2520"/>
                                  </p:stCondLst>
                                  <p:childTnLst>
                                    <p:set>
                                      <p:cBhvr>
                                        <p:cTn id="102" dur="1" fill="hold">
                                          <p:stCondLst>
                                            <p:cond delay="0"/>
                                          </p:stCondLst>
                                        </p:cTn>
                                        <p:tgtEl>
                                          <p:spTgt spid="74"/>
                                        </p:tgtEl>
                                        <p:attrNameLst>
                                          <p:attrName>style.visibility</p:attrName>
                                        </p:attrNameLst>
                                      </p:cBhvr>
                                      <p:to>
                                        <p:strVal val="visible"/>
                                      </p:to>
                                    </p:set>
                                  </p:childTnLst>
                                </p:cTn>
                              </p:par>
                              <p:par>
                                <p:cTn id="103" presetID="1" presetClass="entr" presetSubtype="0" fill="hold" nodeType="withEffect">
                                  <p:stCondLst>
                                    <p:cond delay="2560"/>
                                  </p:stCondLst>
                                  <p:childTnLst>
                                    <p:set>
                                      <p:cBhvr>
                                        <p:cTn id="104" dur="1" fill="hold">
                                          <p:stCondLst>
                                            <p:cond delay="0"/>
                                          </p:stCondLst>
                                        </p:cTn>
                                        <p:tgtEl>
                                          <p:spTgt spid="75"/>
                                        </p:tgtEl>
                                        <p:attrNameLst>
                                          <p:attrName>style.visibility</p:attrName>
                                        </p:attrNameLst>
                                      </p:cBhvr>
                                      <p:to>
                                        <p:strVal val="visible"/>
                                      </p:to>
                                    </p:set>
                                  </p:childTnLst>
                                </p:cTn>
                              </p:par>
                              <p:par>
                                <p:cTn id="105" presetID="1" presetClass="entr" presetSubtype="0" fill="hold" nodeType="withEffect">
                                  <p:stCondLst>
                                    <p:cond delay="2600"/>
                                  </p:stCondLst>
                                  <p:childTnLst>
                                    <p:set>
                                      <p:cBhvr>
                                        <p:cTn id="106" dur="1" fill="hold">
                                          <p:stCondLst>
                                            <p:cond delay="0"/>
                                          </p:stCondLst>
                                        </p:cTn>
                                        <p:tgtEl>
                                          <p:spTgt spid="76"/>
                                        </p:tgtEl>
                                        <p:attrNameLst>
                                          <p:attrName>style.visibility</p:attrName>
                                        </p:attrNameLst>
                                      </p:cBhvr>
                                      <p:to>
                                        <p:strVal val="visible"/>
                                      </p:to>
                                    </p:set>
                                  </p:childTnLst>
                                </p:cTn>
                              </p:par>
                              <p:par>
                                <p:cTn id="107" presetID="1" presetClass="entr" presetSubtype="0" fill="hold" nodeType="withEffect">
                                  <p:stCondLst>
                                    <p:cond delay="2640"/>
                                  </p:stCondLst>
                                  <p:childTnLst>
                                    <p:set>
                                      <p:cBhvr>
                                        <p:cTn id="108" dur="1" fill="hold">
                                          <p:stCondLst>
                                            <p:cond delay="0"/>
                                          </p:stCondLst>
                                        </p:cTn>
                                        <p:tgtEl>
                                          <p:spTgt spid="77"/>
                                        </p:tgtEl>
                                        <p:attrNameLst>
                                          <p:attrName>style.visibility</p:attrName>
                                        </p:attrNameLst>
                                      </p:cBhvr>
                                      <p:to>
                                        <p:strVal val="visible"/>
                                      </p:to>
                                    </p:set>
                                  </p:childTnLst>
                                </p:cTn>
                              </p:par>
                              <p:par>
                                <p:cTn id="109" presetID="1" presetClass="entr" presetSubtype="0" fill="hold" nodeType="withEffect">
                                  <p:stCondLst>
                                    <p:cond delay="2680"/>
                                  </p:stCondLst>
                                  <p:childTnLst>
                                    <p:set>
                                      <p:cBhvr>
                                        <p:cTn id="110" dur="1" fill="hold">
                                          <p:stCondLst>
                                            <p:cond delay="0"/>
                                          </p:stCondLst>
                                        </p:cTn>
                                        <p:tgtEl>
                                          <p:spTgt spid="78"/>
                                        </p:tgtEl>
                                        <p:attrNameLst>
                                          <p:attrName>style.visibility</p:attrName>
                                        </p:attrNameLst>
                                      </p:cBhvr>
                                      <p:to>
                                        <p:strVal val="visible"/>
                                      </p:to>
                                    </p:set>
                                  </p:childTnLst>
                                </p:cTn>
                              </p:par>
                              <p:par>
                                <p:cTn id="111" presetID="1" presetClass="entr" presetSubtype="0" fill="hold" nodeType="withEffect">
                                  <p:stCondLst>
                                    <p:cond delay="2720"/>
                                  </p:stCondLst>
                                  <p:childTnLst>
                                    <p:set>
                                      <p:cBhvr>
                                        <p:cTn id="112" dur="1" fill="hold">
                                          <p:stCondLst>
                                            <p:cond delay="0"/>
                                          </p:stCondLst>
                                        </p:cTn>
                                        <p:tgtEl>
                                          <p:spTgt spid="79"/>
                                        </p:tgtEl>
                                        <p:attrNameLst>
                                          <p:attrName>style.visibility</p:attrName>
                                        </p:attrNameLst>
                                      </p:cBhvr>
                                      <p:to>
                                        <p:strVal val="visible"/>
                                      </p:to>
                                    </p:set>
                                  </p:childTnLst>
                                </p:cTn>
                              </p:par>
                              <p:par>
                                <p:cTn id="113" presetID="1" presetClass="entr" presetSubtype="0" fill="hold" nodeType="withEffect">
                                  <p:stCondLst>
                                    <p:cond delay="2760"/>
                                  </p:stCondLst>
                                  <p:childTnLst>
                                    <p:set>
                                      <p:cBhvr>
                                        <p:cTn id="114" dur="1" fill="hold">
                                          <p:stCondLst>
                                            <p:cond delay="0"/>
                                          </p:stCondLst>
                                        </p:cTn>
                                        <p:tgtEl>
                                          <p:spTgt spid="80"/>
                                        </p:tgtEl>
                                        <p:attrNameLst>
                                          <p:attrName>style.visibility</p:attrName>
                                        </p:attrNameLst>
                                      </p:cBhvr>
                                      <p:to>
                                        <p:strVal val="visible"/>
                                      </p:to>
                                    </p:set>
                                  </p:childTnLst>
                                </p:cTn>
                              </p:par>
                              <p:par>
                                <p:cTn id="115" presetID="1" presetClass="entr" presetSubtype="0" fill="hold" nodeType="withEffect">
                                  <p:stCondLst>
                                    <p:cond delay="2800"/>
                                  </p:stCondLst>
                                  <p:childTnLst>
                                    <p:set>
                                      <p:cBhvr>
                                        <p:cTn id="116" dur="1" fill="hold">
                                          <p:stCondLst>
                                            <p:cond delay="0"/>
                                          </p:stCondLst>
                                        </p:cTn>
                                        <p:tgtEl>
                                          <p:spTgt spid="81"/>
                                        </p:tgtEl>
                                        <p:attrNameLst>
                                          <p:attrName>style.visibility</p:attrName>
                                        </p:attrNameLst>
                                      </p:cBhvr>
                                      <p:to>
                                        <p:strVal val="visible"/>
                                      </p:to>
                                    </p:set>
                                  </p:childTnLst>
                                </p:cTn>
                              </p:par>
                              <p:par>
                                <p:cTn id="117" presetID="1" presetClass="entr" presetSubtype="0" fill="hold" nodeType="withEffect">
                                  <p:stCondLst>
                                    <p:cond delay="2840"/>
                                  </p:stCondLst>
                                  <p:childTnLst>
                                    <p:set>
                                      <p:cBhvr>
                                        <p:cTn id="118" dur="1" fill="hold">
                                          <p:stCondLst>
                                            <p:cond delay="0"/>
                                          </p:stCondLst>
                                        </p:cTn>
                                        <p:tgtEl>
                                          <p:spTgt spid="82"/>
                                        </p:tgtEl>
                                        <p:attrNameLst>
                                          <p:attrName>style.visibility</p:attrName>
                                        </p:attrNameLst>
                                      </p:cBhvr>
                                      <p:to>
                                        <p:strVal val="visible"/>
                                      </p:to>
                                    </p:set>
                                  </p:childTnLst>
                                </p:cTn>
                              </p:par>
                              <p:par>
                                <p:cTn id="119" presetID="1" presetClass="entr" presetSubtype="0" fill="hold" nodeType="withEffect">
                                  <p:stCondLst>
                                    <p:cond delay="2880"/>
                                  </p:stCondLst>
                                  <p:childTnLst>
                                    <p:set>
                                      <p:cBhvr>
                                        <p:cTn id="120" dur="1" fill="hold">
                                          <p:stCondLst>
                                            <p:cond delay="0"/>
                                          </p:stCondLst>
                                        </p:cTn>
                                        <p:tgtEl>
                                          <p:spTgt spid="83"/>
                                        </p:tgtEl>
                                        <p:attrNameLst>
                                          <p:attrName>style.visibility</p:attrName>
                                        </p:attrNameLst>
                                      </p:cBhvr>
                                      <p:to>
                                        <p:strVal val="visible"/>
                                      </p:to>
                                    </p:set>
                                  </p:childTnLst>
                                </p:cTn>
                              </p:par>
                              <p:par>
                                <p:cTn id="121" presetID="1" presetClass="entr" presetSubtype="0" fill="hold" nodeType="withEffect">
                                  <p:stCondLst>
                                    <p:cond delay="2920"/>
                                  </p:stCondLst>
                                  <p:childTnLst>
                                    <p:set>
                                      <p:cBhvr>
                                        <p:cTn id="122" dur="1" fill="hold">
                                          <p:stCondLst>
                                            <p:cond delay="0"/>
                                          </p:stCondLst>
                                        </p:cTn>
                                        <p:tgtEl>
                                          <p:spTgt spid="84"/>
                                        </p:tgtEl>
                                        <p:attrNameLst>
                                          <p:attrName>style.visibility</p:attrName>
                                        </p:attrNameLst>
                                      </p:cBhvr>
                                      <p:to>
                                        <p:strVal val="visible"/>
                                      </p:to>
                                    </p:set>
                                  </p:childTnLst>
                                </p:cTn>
                              </p:par>
                              <p:par>
                                <p:cTn id="123" presetID="1" presetClass="entr" presetSubtype="0" fill="hold" nodeType="withEffect">
                                  <p:stCondLst>
                                    <p:cond delay="2960"/>
                                  </p:stCondLst>
                                  <p:childTnLst>
                                    <p:set>
                                      <p:cBhvr>
                                        <p:cTn id="124" dur="1" fill="hold">
                                          <p:stCondLst>
                                            <p:cond delay="0"/>
                                          </p:stCondLst>
                                        </p:cTn>
                                        <p:tgtEl>
                                          <p:spTgt spid="85"/>
                                        </p:tgtEl>
                                        <p:attrNameLst>
                                          <p:attrName>style.visibility</p:attrName>
                                        </p:attrNameLst>
                                      </p:cBhvr>
                                      <p:to>
                                        <p:strVal val="visible"/>
                                      </p:to>
                                    </p:set>
                                  </p:childTnLst>
                                </p:cTn>
                              </p:par>
                              <p:par>
                                <p:cTn id="125" presetID="1" presetClass="entr" presetSubtype="0" fill="hold" nodeType="withEffect">
                                  <p:stCondLst>
                                    <p:cond delay="3000"/>
                                  </p:stCondLst>
                                  <p:childTnLst>
                                    <p:set>
                                      <p:cBhvr>
                                        <p:cTn id="126" dur="1" fill="hold">
                                          <p:stCondLst>
                                            <p:cond delay="0"/>
                                          </p:stCondLst>
                                        </p:cTn>
                                        <p:tgtEl>
                                          <p:spTgt spid="86"/>
                                        </p:tgtEl>
                                        <p:attrNameLst>
                                          <p:attrName>style.visibility</p:attrName>
                                        </p:attrNameLst>
                                      </p:cBhvr>
                                      <p:to>
                                        <p:strVal val="visible"/>
                                      </p:to>
                                    </p:set>
                                  </p:childTnLst>
                                </p:cTn>
                              </p:par>
                              <p:par>
                                <p:cTn id="127" presetID="1" presetClass="entr" presetSubtype="0" fill="hold" nodeType="withEffect">
                                  <p:stCondLst>
                                    <p:cond delay="3040"/>
                                  </p:stCondLst>
                                  <p:childTnLst>
                                    <p:set>
                                      <p:cBhvr>
                                        <p:cTn id="128" dur="1" fill="hold">
                                          <p:stCondLst>
                                            <p:cond delay="0"/>
                                          </p:stCondLst>
                                        </p:cTn>
                                        <p:tgtEl>
                                          <p:spTgt spid="87"/>
                                        </p:tgtEl>
                                        <p:attrNameLst>
                                          <p:attrName>style.visibility</p:attrName>
                                        </p:attrNameLst>
                                      </p:cBhvr>
                                      <p:to>
                                        <p:strVal val="visible"/>
                                      </p:to>
                                    </p:set>
                                  </p:childTnLst>
                                </p:cTn>
                              </p:par>
                              <p:par>
                                <p:cTn id="129" presetID="1" presetClass="entr" presetSubtype="0" fill="hold" nodeType="withEffect">
                                  <p:stCondLst>
                                    <p:cond delay="308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ntr" presetSubtype="0" fill="hold" nodeType="withEffect">
                                  <p:stCondLst>
                                    <p:cond delay="3120"/>
                                  </p:stCondLst>
                                  <p:childTnLst>
                                    <p:set>
                                      <p:cBhvr>
                                        <p:cTn id="132" dur="1" fill="hold">
                                          <p:stCondLst>
                                            <p:cond delay="0"/>
                                          </p:stCondLst>
                                        </p:cTn>
                                        <p:tgtEl>
                                          <p:spTgt spid="89"/>
                                        </p:tgtEl>
                                        <p:attrNameLst>
                                          <p:attrName>style.visibility</p:attrName>
                                        </p:attrNameLst>
                                      </p:cBhvr>
                                      <p:to>
                                        <p:strVal val="visible"/>
                                      </p:to>
                                    </p:set>
                                  </p:childTnLst>
                                </p:cTn>
                              </p:par>
                              <p:par>
                                <p:cTn id="133" presetID="1" presetClass="entr" presetSubtype="0" fill="hold" nodeType="withEffect">
                                  <p:stCondLst>
                                    <p:cond delay="316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nodeType="withEffect">
                                  <p:stCondLst>
                                    <p:cond delay="3200"/>
                                  </p:stCondLst>
                                  <p:childTnLst>
                                    <p:set>
                                      <p:cBhvr>
                                        <p:cTn id="136" dur="1" fill="hold">
                                          <p:stCondLst>
                                            <p:cond delay="0"/>
                                          </p:stCondLst>
                                        </p:cTn>
                                        <p:tgtEl>
                                          <p:spTgt spid="91"/>
                                        </p:tgtEl>
                                        <p:attrNameLst>
                                          <p:attrName>style.visibility</p:attrName>
                                        </p:attrNameLst>
                                      </p:cBhvr>
                                      <p:to>
                                        <p:strVal val="visible"/>
                                      </p:to>
                                    </p:set>
                                  </p:childTnLst>
                                </p:cTn>
                              </p:par>
                              <p:par>
                                <p:cTn id="137" presetID="1" presetClass="entr" presetSubtype="0" fill="hold" nodeType="withEffect">
                                  <p:stCondLst>
                                    <p:cond delay="3240"/>
                                  </p:stCondLst>
                                  <p:childTnLst>
                                    <p:set>
                                      <p:cBhvr>
                                        <p:cTn id="138" dur="1" fill="hold">
                                          <p:stCondLst>
                                            <p:cond delay="0"/>
                                          </p:stCondLst>
                                        </p:cTn>
                                        <p:tgtEl>
                                          <p:spTgt spid="92"/>
                                        </p:tgtEl>
                                        <p:attrNameLst>
                                          <p:attrName>style.visibility</p:attrName>
                                        </p:attrNameLst>
                                      </p:cBhvr>
                                      <p:to>
                                        <p:strVal val="visible"/>
                                      </p:to>
                                    </p:set>
                                  </p:childTnLst>
                                </p:cTn>
                              </p:par>
                              <p:par>
                                <p:cTn id="139" presetID="1" presetClass="entr" presetSubtype="0" fill="hold" nodeType="withEffect">
                                  <p:stCondLst>
                                    <p:cond delay="3280"/>
                                  </p:stCondLst>
                                  <p:childTnLst>
                                    <p:set>
                                      <p:cBhvr>
                                        <p:cTn id="140" dur="1" fill="hold">
                                          <p:stCondLst>
                                            <p:cond delay="0"/>
                                          </p:stCondLst>
                                        </p:cTn>
                                        <p:tgtEl>
                                          <p:spTgt spid="93"/>
                                        </p:tgtEl>
                                        <p:attrNameLst>
                                          <p:attrName>style.visibility</p:attrName>
                                        </p:attrNameLst>
                                      </p:cBhvr>
                                      <p:to>
                                        <p:strVal val="visible"/>
                                      </p:to>
                                    </p:set>
                                  </p:childTnLst>
                                </p:cTn>
                              </p:par>
                              <p:par>
                                <p:cTn id="141" presetID="1" presetClass="entr" presetSubtype="0" fill="hold" nodeType="withEffect">
                                  <p:stCondLst>
                                    <p:cond delay="3320"/>
                                  </p:stCondLst>
                                  <p:childTnLst>
                                    <p:set>
                                      <p:cBhvr>
                                        <p:cTn id="142" dur="1" fill="hold">
                                          <p:stCondLst>
                                            <p:cond delay="0"/>
                                          </p:stCondLst>
                                        </p:cTn>
                                        <p:tgtEl>
                                          <p:spTgt spid="94"/>
                                        </p:tgtEl>
                                        <p:attrNameLst>
                                          <p:attrName>style.visibility</p:attrName>
                                        </p:attrNameLst>
                                      </p:cBhvr>
                                      <p:to>
                                        <p:strVal val="visible"/>
                                      </p:to>
                                    </p:set>
                                  </p:childTnLst>
                                </p:cTn>
                              </p:par>
                              <p:par>
                                <p:cTn id="143" presetID="1" presetClass="entr" presetSubtype="0" fill="hold" nodeType="withEffect">
                                  <p:stCondLst>
                                    <p:cond delay="3360"/>
                                  </p:stCondLst>
                                  <p:childTnLst>
                                    <p:set>
                                      <p:cBhvr>
                                        <p:cTn id="144" dur="1" fill="hold">
                                          <p:stCondLst>
                                            <p:cond delay="0"/>
                                          </p:stCondLst>
                                        </p:cTn>
                                        <p:tgtEl>
                                          <p:spTgt spid="95"/>
                                        </p:tgtEl>
                                        <p:attrNameLst>
                                          <p:attrName>style.visibility</p:attrName>
                                        </p:attrNameLst>
                                      </p:cBhvr>
                                      <p:to>
                                        <p:strVal val="visible"/>
                                      </p:to>
                                    </p:set>
                                  </p:childTnLst>
                                </p:cTn>
                              </p:par>
                              <p:par>
                                <p:cTn id="145" presetID="1" presetClass="entr" presetSubtype="0" fill="hold" nodeType="withEffect">
                                  <p:stCondLst>
                                    <p:cond delay="3400"/>
                                  </p:stCondLst>
                                  <p:childTnLst>
                                    <p:set>
                                      <p:cBhvr>
                                        <p:cTn id="146" dur="1" fill="hold">
                                          <p:stCondLst>
                                            <p:cond delay="0"/>
                                          </p:stCondLst>
                                        </p:cTn>
                                        <p:tgtEl>
                                          <p:spTgt spid="96"/>
                                        </p:tgtEl>
                                        <p:attrNameLst>
                                          <p:attrName>style.visibility</p:attrName>
                                        </p:attrNameLst>
                                      </p:cBhvr>
                                      <p:to>
                                        <p:strVal val="visible"/>
                                      </p:to>
                                    </p:set>
                                  </p:childTnLst>
                                </p:cTn>
                              </p:par>
                              <p:par>
                                <p:cTn id="147" presetID="1" presetClass="entr" presetSubtype="0" fill="hold" nodeType="withEffect">
                                  <p:stCondLst>
                                    <p:cond delay="3440"/>
                                  </p:stCondLst>
                                  <p:childTnLst>
                                    <p:set>
                                      <p:cBhvr>
                                        <p:cTn id="148" dur="1" fill="hold">
                                          <p:stCondLst>
                                            <p:cond delay="0"/>
                                          </p:stCondLst>
                                        </p:cTn>
                                        <p:tgtEl>
                                          <p:spTgt spid="97"/>
                                        </p:tgtEl>
                                        <p:attrNameLst>
                                          <p:attrName>style.visibility</p:attrName>
                                        </p:attrNameLst>
                                      </p:cBhvr>
                                      <p:to>
                                        <p:strVal val="visible"/>
                                      </p:to>
                                    </p:set>
                                  </p:childTnLst>
                                </p:cTn>
                              </p:par>
                              <p:par>
                                <p:cTn id="149" presetID="1" presetClass="entr" presetSubtype="0" fill="hold" nodeType="withEffect">
                                  <p:stCondLst>
                                    <p:cond delay="3480"/>
                                  </p:stCondLst>
                                  <p:childTnLst>
                                    <p:set>
                                      <p:cBhvr>
                                        <p:cTn id="150" dur="1" fill="hold">
                                          <p:stCondLst>
                                            <p:cond delay="0"/>
                                          </p:stCondLst>
                                        </p:cTn>
                                        <p:tgtEl>
                                          <p:spTgt spid="98"/>
                                        </p:tgtEl>
                                        <p:attrNameLst>
                                          <p:attrName>style.visibility</p:attrName>
                                        </p:attrNameLst>
                                      </p:cBhvr>
                                      <p:to>
                                        <p:strVal val="visible"/>
                                      </p:to>
                                    </p:set>
                                  </p:childTnLst>
                                </p:cTn>
                              </p:par>
                              <p:par>
                                <p:cTn id="151" presetID="1" presetClass="entr" presetSubtype="0" fill="hold" nodeType="withEffect">
                                  <p:stCondLst>
                                    <p:cond delay="3520"/>
                                  </p:stCondLst>
                                  <p:childTnLst>
                                    <p:set>
                                      <p:cBhvr>
                                        <p:cTn id="152" dur="1" fill="hold">
                                          <p:stCondLst>
                                            <p:cond delay="0"/>
                                          </p:stCondLst>
                                        </p:cTn>
                                        <p:tgtEl>
                                          <p:spTgt spid="99"/>
                                        </p:tgtEl>
                                        <p:attrNameLst>
                                          <p:attrName>style.visibility</p:attrName>
                                        </p:attrNameLst>
                                      </p:cBhvr>
                                      <p:to>
                                        <p:strVal val="visible"/>
                                      </p:to>
                                    </p:set>
                                  </p:childTnLst>
                                </p:cTn>
                              </p:par>
                              <p:par>
                                <p:cTn id="153" presetID="1" presetClass="entr" presetSubtype="0" fill="hold" nodeType="withEffect">
                                  <p:stCondLst>
                                    <p:cond delay="3560"/>
                                  </p:stCondLst>
                                  <p:childTnLst>
                                    <p:set>
                                      <p:cBhvr>
                                        <p:cTn id="154" dur="1" fill="hold">
                                          <p:stCondLst>
                                            <p:cond delay="0"/>
                                          </p:stCondLst>
                                        </p:cTn>
                                        <p:tgtEl>
                                          <p:spTgt spid="100"/>
                                        </p:tgtEl>
                                        <p:attrNameLst>
                                          <p:attrName>style.visibility</p:attrName>
                                        </p:attrNameLst>
                                      </p:cBhvr>
                                      <p:to>
                                        <p:strVal val="visible"/>
                                      </p:to>
                                    </p:set>
                                  </p:childTnLst>
                                </p:cTn>
                              </p:par>
                              <p:par>
                                <p:cTn id="155" presetID="1" presetClass="entr" presetSubtype="0" fill="hold" nodeType="withEffect">
                                  <p:stCondLst>
                                    <p:cond delay="3600"/>
                                  </p:stCondLst>
                                  <p:childTnLst>
                                    <p:set>
                                      <p:cBhvr>
                                        <p:cTn id="156" dur="1" fill="hold">
                                          <p:stCondLst>
                                            <p:cond delay="0"/>
                                          </p:stCondLst>
                                        </p:cTn>
                                        <p:tgtEl>
                                          <p:spTgt spid="101"/>
                                        </p:tgtEl>
                                        <p:attrNameLst>
                                          <p:attrName>style.visibility</p:attrName>
                                        </p:attrNameLst>
                                      </p:cBhvr>
                                      <p:to>
                                        <p:strVal val="visible"/>
                                      </p:to>
                                    </p:set>
                                  </p:childTnLst>
                                </p:cTn>
                              </p:par>
                              <p:par>
                                <p:cTn id="157" presetID="1" presetClass="entr" presetSubtype="0" fill="hold" nodeType="withEffect">
                                  <p:stCondLst>
                                    <p:cond delay="3640"/>
                                  </p:stCondLst>
                                  <p:childTnLst>
                                    <p:set>
                                      <p:cBhvr>
                                        <p:cTn id="158" dur="1" fill="hold">
                                          <p:stCondLst>
                                            <p:cond delay="0"/>
                                          </p:stCondLst>
                                        </p:cTn>
                                        <p:tgtEl>
                                          <p:spTgt spid="102"/>
                                        </p:tgtEl>
                                        <p:attrNameLst>
                                          <p:attrName>style.visibility</p:attrName>
                                        </p:attrNameLst>
                                      </p:cBhvr>
                                      <p:to>
                                        <p:strVal val="visible"/>
                                      </p:to>
                                    </p:set>
                                  </p:childTnLst>
                                </p:cTn>
                              </p:par>
                              <p:par>
                                <p:cTn id="159" presetID="1" presetClass="entr" presetSubtype="0" fill="hold" nodeType="withEffect">
                                  <p:stCondLst>
                                    <p:cond delay="3680"/>
                                  </p:stCondLst>
                                  <p:childTnLst>
                                    <p:set>
                                      <p:cBhvr>
                                        <p:cTn id="160" dur="1" fill="hold">
                                          <p:stCondLst>
                                            <p:cond delay="0"/>
                                          </p:stCondLst>
                                        </p:cTn>
                                        <p:tgtEl>
                                          <p:spTgt spid="103"/>
                                        </p:tgtEl>
                                        <p:attrNameLst>
                                          <p:attrName>style.visibility</p:attrName>
                                        </p:attrNameLst>
                                      </p:cBhvr>
                                      <p:to>
                                        <p:strVal val="visible"/>
                                      </p:to>
                                    </p:set>
                                  </p:childTnLst>
                                </p:cTn>
                              </p:par>
                              <p:par>
                                <p:cTn id="161" presetID="1" presetClass="entr" presetSubtype="0" fill="hold" nodeType="withEffect">
                                  <p:stCondLst>
                                    <p:cond delay="3720"/>
                                  </p:stCondLst>
                                  <p:childTnLst>
                                    <p:set>
                                      <p:cBhvr>
                                        <p:cTn id="162" dur="1" fill="hold">
                                          <p:stCondLst>
                                            <p:cond delay="0"/>
                                          </p:stCondLst>
                                        </p:cTn>
                                        <p:tgtEl>
                                          <p:spTgt spid="104"/>
                                        </p:tgtEl>
                                        <p:attrNameLst>
                                          <p:attrName>style.visibility</p:attrName>
                                        </p:attrNameLst>
                                      </p:cBhvr>
                                      <p:to>
                                        <p:strVal val="visible"/>
                                      </p:to>
                                    </p:set>
                                  </p:childTnLst>
                                </p:cTn>
                              </p:par>
                              <p:par>
                                <p:cTn id="163" presetID="1" presetClass="exit" presetSubtype="0" fill="hold" nodeType="withEffect">
                                  <p:stCondLst>
                                    <p:cond delay="640"/>
                                  </p:stCondLst>
                                  <p:childTnLst>
                                    <p:set>
                                      <p:cBhvr>
                                        <p:cTn id="164" dur="1" fill="hold">
                                          <p:stCondLst>
                                            <p:cond delay="0"/>
                                          </p:stCondLst>
                                        </p:cTn>
                                        <p:tgtEl>
                                          <p:spTgt spid="26"/>
                                        </p:tgtEl>
                                        <p:attrNameLst>
                                          <p:attrName>style.visibility</p:attrName>
                                        </p:attrNameLst>
                                      </p:cBhvr>
                                      <p:to>
                                        <p:strVal val="hidden"/>
                                      </p:to>
                                    </p:set>
                                  </p:childTnLst>
                                </p:cTn>
                              </p:par>
                              <p:par>
                                <p:cTn id="165" presetID="1" presetClass="exit" presetSubtype="0" fill="hold" nodeType="withEffect">
                                  <p:stCondLst>
                                    <p:cond delay="680"/>
                                  </p:stCondLst>
                                  <p:childTnLst>
                                    <p:set>
                                      <p:cBhvr>
                                        <p:cTn id="166" dur="1" fill="hold">
                                          <p:stCondLst>
                                            <p:cond delay="0"/>
                                          </p:stCondLst>
                                        </p:cTn>
                                        <p:tgtEl>
                                          <p:spTgt spid="27"/>
                                        </p:tgtEl>
                                        <p:attrNameLst>
                                          <p:attrName>style.visibility</p:attrName>
                                        </p:attrNameLst>
                                      </p:cBhvr>
                                      <p:to>
                                        <p:strVal val="hidden"/>
                                      </p:to>
                                    </p:set>
                                  </p:childTnLst>
                                </p:cTn>
                              </p:par>
                              <p:par>
                                <p:cTn id="167" presetID="1" presetClass="exit" presetSubtype="0" fill="hold" nodeType="withEffect">
                                  <p:stCondLst>
                                    <p:cond delay="720"/>
                                  </p:stCondLst>
                                  <p:childTnLst>
                                    <p:set>
                                      <p:cBhvr>
                                        <p:cTn id="168" dur="1" fill="hold">
                                          <p:stCondLst>
                                            <p:cond delay="0"/>
                                          </p:stCondLst>
                                        </p:cTn>
                                        <p:tgtEl>
                                          <p:spTgt spid="28"/>
                                        </p:tgtEl>
                                        <p:attrNameLst>
                                          <p:attrName>style.visibility</p:attrName>
                                        </p:attrNameLst>
                                      </p:cBhvr>
                                      <p:to>
                                        <p:strVal val="hidden"/>
                                      </p:to>
                                    </p:set>
                                  </p:childTnLst>
                                </p:cTn>
                              </p:par>
                              <p:par>
                                <p:cTn id="169" presetID="1" presetClass="exit" presetSubtype="0" fill="hold" nodeType="withEffect">
                                  <p:stCondLst>
                                    <p:cond delay="760"/>
                                  </p:stCondLst>
                                  <p:childTnLst>
                                    <p:set>
                                      <p:cBhvr>
                                        <p:cTn id="170" dur="1" fill="hold">
                                          <p:stCondLst>
                                            <p:cond delay="0"/>
                                          </p:stCondLst>
                                        </p:cTn>
                                        <p:tgtEl>
                                          <p:spTgt spid="29"/>
                                        </p:tgtEl>
                                        <p:attrNameLst>
                                          <p:attrName>style.visibility</p:attrName>
                                        </p:attrNameLst>
                                      </p:cBhvr>
                                      <p:to>
                                        <p:strVal val="hidden"/>
                                      </p:to>
                                    </p:set>
                                  </p:childTnLst>
                                </p:cTn>
                              </p:par>
                              <p:par>
                                <p:cTn id="171" presetID="1" presetClass="exit" presetSubtype="0" fill="hold" nodeType="withEffect">
                                  <p:stCondLst>
                                    <p:cond delay="800"/>
                                  </p:stCondLst>
                                  <p:childTnLst>
                                    <p:set>
                                      <p:cBhvr>
                                        <p:cTn id="172" dur="1" fill="hold">
                                          <p:stCondLst>
                                            <p:cond delay="0"/>
                                          </p:stCondLst>
                                        </p:cTn>
                                        <p:tgtEl>
                                          <p:spTgt spid="30"/>
                                        </p:tgtEl>
                                        <p:attrNameLst>
                                          <p:attrName>style.visibility</p:attrName>
                                        </p:attrNameLst>
                                      </p:cBhvr>
                                      <p:to>
                                        <p:strVal val="hidden"/>
                                      </p:to>
                                    </p:set>
                                  </p:childTnLst>
                                </p:cTn>
                              </p:par>
                              <p:par>
                                <p:cTn id="173" presetID="1" presetClass="exit" presetSubtype="0" fill="hold" nodeType="withEffect">
                                  <p:stCondLst>
                                    <p:cond delay="840"/>
                                  </p:stCondLst>
                                  <p:childTnLst>
                                    <p:set>
                                      <p:cBhvr>
                                        <p:cTn id="174" dur="1" fill="hold">
                                          <p:stCondLst>
                                            <p:cond delay="0"/>
                                          </p:stCondLst>
                                        </p:cTn>
                                        <p:tgtEl>
                                          <p:spTgt spid="31"/>
                                        </p:tgtEl>
                                        <p:attrNameLst>
                                          <p:attrName>style.visibility</p:attrName>
                                        </p:attrNameLst>
                                      </p:cBhvr>
                                      <p:to>
                                        <p:strVal val="hidden"/>
                                      </p:to>
                                    </p:set>
                                  </p:childTnLst>
                                </p:cTn>
                              </p:par>
                              <p:par>
                                <p:cTn id="175" presetID="1" presetClass="exit" presetSubtype="0" fill="hold" nodeType="withEffect">
                                  <p:stCondLst>
                                    <p:cond delay="880"/>
                                  </p:stCondLst>
                                  <p:childTnLst>
                                    <p:set>
                                      <p:cBhvr>
                                        <p:cTn id="176" dur="1" fill="hold">
                                          <p:stCondLst>
                                            <p:cond delay="0"/>
                                          </p:stCondLst>
                                        </p:cTn>
                                        <p:tgtEl>
                                          <p:spTgt spid="32"/>
                                        </p:tgtEl>
                                        <p:attrNameLst>
                                          <p:attrName>style.visibility</p:attrName>
                                        </p:attrNameLst>
                                      </p:cBhvr>
                                      <p:to>
                                        <p:strVal val="hidden"/>
                                      </p:to>
                                    </p:set>
                                  </p:childTnLst>
                                </p:cTn>
                              </p:par>
                              <p:par>
                                <p:cTn id="177" presetID="1" presetClass="exit" presetSubtype="0" fill="hold" nodeType="withEffect">
                                  <p:stCondLst>
                                    <p:cond delay="920"/>
                                  </p:stCondLst>
                                  <p:childTnLst>
                                    <p:set>
                                      <p:cBhvr>
                                        <p:cTn id="178" dur="1" fill="hold">
                                          <p:stCondLst>
                                            <p:cond delay="0"/>
                                          </p:stCondLst>
                                        </p:cTn>
                                        <p:tgtEl>
                                          <p:spTgt spid="33"/>
                                        </p:tgtEl>
                                        <p:attrNameLst>
                                          <p:attrName>style.visibility</p:attrName>
                                        </p:attrNameLst>
                                      </p:cBhvr>
                                      <p:to>
                                        <p:strVal val="hidden"/>
                                      </p:to>
                                    </p:set>
                                  </p:childTnLst>
                                </p:cTn>
                              </p:par>
                              <p:par>
                                <p:cTn id="179" presetID="1" presetClass="exit" presetSubtype="0" fill="hold" nodeType="withEffect">
                                  <p:stCondLst>
                                    <p:cond delay="960"/>
                                  </p:stCondLst>
                                  <p:childTnLst>
                                    <p:set>
                                      <p:cBhvr>
                                        <p:cTn id="180" dur="1" fill="hold">
                                          <p:stCondLst>
                                            <p:cond delay="0"/>
                                          </p:stCondLst>
                                        </p:cTn>
                                        <p:tgtEl>
                                          <p:spTgt spid="34"/>
                                        </p:tgtEl>
                                        <p:attrNameLst>
                                          <p:attrName>style.visibility</p:attrName>
                                        </p:attrNameLst>
                                      </p:cBhvr>
                                      <p:to>
                                        <p:strVal val="hidden"/>
                                      </p:to>
                                    </p:set>
                                  </p:childTnLst>
                                </p:cTn>
                              </p:par>
                              <p:par>
                                <p:cTn id="181" presetID="1" presetClass="exit" presetSubtype="0" fill="hold" nodeType="withEffect">
                                  <p:stCondLst>
                                    <p:cond delay="1000"/>
                                  </p:stCondLst>
                                  <p:childTnLst>
                                    <p:set>
                                      <p:cBhvr>
                                        <p:cTn id="182" dur="1" fill="hold">
                                          <p:stCondLst>
                                            <p:cond delay="0"/>
                                          </p:stCondLst>
                                        </p:cTn>
                                        <p:tgtEl>
                                          <p:spTgt spid="35"/>
                                        </p:tgtEl>
                                        <p:attrNameLst>
                                          <p:attrName>style.visibility</p:attrName>
                                        </p:attrNameLst>
                                      </p:cBhvr>
                                      <p:to>
                                        <p:strVal val="hidden"/>
                                      </p:to>
                                    </p:set>
                                  </p:childTnLst>
                                </p:cTn>
                              </p:par>
                              <p:par>
                                <p:cTn id="183" presetID="1" presetClass="exit" presetSubtype="0" fill="hold" nodeType="withEffect">
                                  <p:stCondLst>
                                    <p:cond delay="1040"/>
                                  </p:stCondLst>
                                  <p:childTnLst>
                                    <p:set>
                                      <p:cBhvr>
                                        <p:cTn id="184" dur="1" fill="hold">
                                          <p:stCondLst>
                                            <p:cond delay="0"/>
                                          </p:stCondLst>
                                        </p:cTn>
                                        <p:tgtEl>
                                          <p:spTgt spid="36"/>
                                        </p:tgtEl>
                                        <p:attrNameLst>
                                          <p:attrName>style.visibility</p:attrName>
                                        </p:attrNameLst>
                                      </p:cBhvr>
                                      <p:to>
                                        <p:strVal val="hidden"/>
                                      </p:to>
                                    </p:set>
                                  </p:childTnLst>
                                </p:cTn>
                              </p:par>
                              <p:par>
                                <p:cTn id="185" presetID="1" presetClass="exit" presetSubtype="0" fill="hold" nodeType="withEffect">
                                  <p:stCondLst>
                                    <p:cond delay="1080"/>
                                  </p:stCondLst>
                                  <p:childTnLst>
                                    <p:set>
                                      <p:cBhvr>
                                        <p:cTn id="186" dur="1" fill="hold">
                                          <p:stCondLst>
                                            <p:cond delay="0"/>
                                          </p:stCondLst>
                                        </p:cTn>
                                        <p:tgtEl>
                                          <p:spTgt spid="37"/>
                                        </p:tgtEl>
                                        <p:attrNameLst>
                                          <p:attrName>style.visibility</p:attrName>
                                        </p:attrNameLst>
                                      </p:cBhvr>
                                      <p:to>
                                        <p:strVal val="hidden"/>
                                      </p:to>
                                    </p:set>
                                  </p:childTnLst>
                                </p:cTn>
                              </p:par>
                              <p:par>
                                <p:cTn id="187" presetID="1" presetClass="exit" presetSubtype="0" fill="hold" nodeType="withEffect">
                                  <p:stCondLst>
                                    <p:cond delay="1120"/>
                                  </p:stCondLst>
                                  <p:childTnLst>
                                    <p:set>
                                      <p:cBhvr>
                                        <p:cTn id="188" dur="1" fill="hold">
                                          <p:stCondLst>
                                            <p:cond delay="0"/>
                                          </p:stCondLst>
                                        </p:cTn>
                                        <p:tgtEl>
                                          <p:spTgt spid="38"/>
                                        </p:tgtEl>
                                        <p:attrNameLst>
                                          <p:attrName>style.visibility</p:attrName>
                                        </p:attrNameLst>
                                      </p:cBhvr>
                                      <p:to>
                                        <p:strVal val="hidden"/>
                                      </p:to>
                                    </p:set>
                                  </p:childTnLst>
                                </p:cTn>
                              </p:par>
                              <p:par>
                                <p:cTn id="189" presetID="1" presetClass="exit" presetSubtype="0" fill="hold" nodeType="withEffect">
                                  <p:stCondLst>
                                    <p:cond delay="1160"/>
                                  </p:stCondLst>
                                  <p:childTnLst>
                                    <p:set>
                                      <p:cBhvr>
                                        <p:cTn id="190" dur="1" fill="hold">
                                          <p:stCondLst>
                                            <p:cond delay="0"/>
                                          </p:stCondLst>
                                        </p:cTn>
                                        <p:tgtEl>
                                          <p:spTgt spid="39"/>
                                        </p:tgtEl>
                                        <p:attrNameLst>
                                          <p:attrName>style.visibility</p:attrName>
                                        </p:attrNameLst>
                                      </p:cBhvr>
                                      <p:to>
                                        <p:strVal val="hidden"/>
                                      </p:to>
                                    </p:set>
                                  </p:childTnLst>
                                </p:cTn>
                              </p:par>
                              <p:par>
                                <p:cTn id="191" presetID="1" presetClass="exit" presetSubtype="0" fill="hold" nodeType="withEffect">
                                  <p:stCondLst>
                                    <p:cond delay="1200"/>
                                  </p:stCondLst>
                                  <p:childTnLst>
                                    <p:set>
                                      <p:cBhvr>
                                        <p:cTn id="192" dur="1" fill="hold">
                                          <p:stCondLst>
                                            <p:cond delay="0"/>
                                          </p:stCondLst>
                                        </p:cTn>
                                        <p:tgtEl>
                                          <p:spTgt spid="40"/>
                                        </p:tgtEl>
                                        <p:attrNameLst>
                                          <p:attrName>style.visibility</p:attrName>
                                        </p:attrNameLst>
                                      </p:cBhvr>
                                      <p:to>
                                        <p:strVal val="hidden"/>
                                      </p:to>
                                    </p:set>
                                  </p:childTnLst>
                                </p:cTn>
                              </p:par>
                              <p:par>
                                <p:cTn id="193" presetID="1" presetClass="exit" presetSubtype="0" fill="hold" nodeType="withEffect">
                                  <p:stCondLst>
                                    <p:cond delay="1240"/>
                                  </p:stCondLst>
                                  <p:childTnLst>
                                    <p:set>
                                      <p:cBhvr>
                                        <p:cTn id="194" dur="1" fill="hold">
                                          <p:stCondLst>
                                            <p:cond delay="0"/>
                                          </p:stCondLst>
                                        </p:cTn>
                                        <p:tgtEl>
                                          <p:spTgt spid="41"/>
                                        </p:tgtEl>
                                        <p:attrNameLst>
                                          <p:attrName>style.visibility</p:attrName>
                                        </p:attrNameLst>
                                      </p:cBhvr>
                                      <p:to>
                                        <p:strVal val="hidden"/>
                                      </p:to>
                                    </p:set>
                                  </p:childTnLst>
                                </p:cTn>
                              </p:par>
                              <p:par>
                                <p:cTn id="195" presetID="1" presetClass="exit" presetSubtype="0" fill="hold" nodeType="withEffect">
                                  <p:stCondLst>
                                    <p:cond delay="1280"/>
                                  </p:stCondLst>
                                  <p:childTnLst>
                                    <p:set>
                                      <p:cBhvr>
                                        <p:cTn id="196" dur="1" fill="hold">
                                          <p:stCondLst>
                                            <p:cond delay="0"/>
                                          </p:stCondLst>
                                        </p:cTn>
                                        <p:tgtEl>
                                          <p:spTgt spid="42"/>
                                        </p:tgtEl>
                                        <p:attrNameLst>
                                          <p:attrName>style.visibility</p:attrName>
                                        </p:attrNameLst>
                                      </p:cBhvr>
                                      <p:to>
                                        <p:strVal val="hidden"/>
                                      </p:to>
                                    </p:set>
                                  </p:childTnLst>
                                </p:cTn>
                              </p:par>
                              <p:par>
                                <p:cTn id="197" presetID="1" presetClass="exit" presetSubtype="0" fill="hold" nodeType="withEffect">
                                  <p:stCondLst>
                                    <p:cond delay="1320"/>
                                  </p:stCondLst>
                                  <p:childTnLst>
                                    <p:set>
                                      <p:cBhvr>
                                        <p:cTn id="198" dur="1" fill="hold">
                                          <p:stCondLst>
                                            <p:cond delay="0"/>
                                          </p:stCondLst>
                                        </p:cTn>
                                        <p:tgtEl>
                                          <p:spTgt spid="43"/>
                                        </p:tgtEl>
                                        <p:attrNameLst>
                                          <p:attrName>style.visibility</p:attrName>
                                        </p:attrNameLst>
                                      </p:cBhvr>
                                      <p:to>
                                        <p:strVal val="hidden"/>
                                      </p:to>
                                    </p:set>
                                  </p:childTnLst>
                                </p:cTn>
                              </p:par>
                              <p:par>
                                <p:cTn id="199" presetID="1" presetClass="exit" presetSubtype="0" fill="hold" nodeType="withEffect">
                                  <p:stCondLst>
                                    <p:cond delay="1360"/>
                                  </p:stCondLst>
                                  <p:childTnLst>
                                    <p:set>
                                      <p:cBhvr>
                                        <p:cTn id="200" dur="1" fill="hold">
                                          <p:stCondLst>
                                            <p:cond delay="0"/>
                                          </p:stCondLst>
                                        </p:cTn>
                                        <p:tgtEl>
                                          <p:spTgt spid="44"/>
                                        </p:tgtEl>
                                        <p:attrNameLst>
                                          <p:attrName>style.visibility</p:attrName>
                                        </p:attrNameLst>
                                      </p:cBhvr>
                                      <p:to>
                                        <p:strVal val="hidden"/>
                                      </p:to>
                                    </p:set>
                                  </p:childTnLst>
                                </p:cTn>
                              </p:par>
                              <p:par>
                                <p:cTn id="201" presetID="1" presetClass="exit" presetSubtype="0" fill="hold" nodeType="withEffect">
                                  <p:stCondLst>
                                    <p:cond delay="1400"/>
                                  </p:stCondLst>
                                  <p:childTnLst>
                                    <p:set>
                                      <p:cBhvr>
                                        <p:cTn id="202" dur="1" fill="hold">
                                          <p:stCondLst>
                                            <p:cond delay="0"/>
                                          </p:stCondLst>
                                        </p:cTn>
                                        <p:tgtEl>
                                          <p:spTgt spid="45"/>
                                        </p:tgtEl>
                                        <p:attrNameLst>
                                          <p:attrName>style.visibility</p:attrName>
                                        </p:attrNameLst>
                                      </p:cBhvr>
                                      <p:to>
                                        <p:strVal val="hidden"/>
                                      </p:to>
                                    </p:set>
                                  </p:childTnLst>
                                </p:cTn>
                              </p:par>
                              <p:par>
                                <p:cTn id="203" presetID="1" presetClass="exit" presetSubtype="0" fill="hold" nodeType="withEffect">
                                  <p:stCondLst>
                                    <p:cond delay="1440"/>
                                  </p:stCondLst>
                                  <p:childTnLst>
                                    <p:set>
                                      <p:cBhvr>
                                        <p:cTn id="204" dur="1" fill="hold">
                                          <p:stCondLst>
                                            <p:cond delay="0"/>
                                          </p:stCondLst>
                                        </p:cTn>
                                        <p:tgtEl>
                                          <p:spTgt spid="46"/>
                                        </p:tgtEl>
                                        <p:attrNameLst>
                                          <p:attrName>style.visibility</p:attrName>
                                        </p:attrNameLst>
                                      </p:cBhvr>
                                      <p:to>
                                        <p:strVal val="hidden"/>
                                      </p:to>
                                    </p:set>
                                  </p:childTnLst>
                                </p:cTn>
                              </p:par>
                              <p:par>
                                <p:cTn id="205" presetID="1" presetClass="exit" presetSubtype="0" fill="hold" nodeType="withEffect">
                                  <p:stCondLst>
                                    <p:cond delay="1480"/>
                                  </p:stCondLst>
                                  <p:childTnLst>
                                    <p:set>
                                      <p:cBhvr>
                                        <p:cTn id="206" dur="1" fill="hold">
                                          <p:stCondLst>
                                            <p:cond delay="0"/>
                                          </p:stCondLst>
                                        </p:cTn>
                                        <p:tgtEl>
                                          <p:spTgt spid="47"/>
                                        </p:tgtEl>
                                        <p:attrNameLst>
                                          <p:attrName>style.visibility</p:attrName>
                                        </p:attrNameLst>
                                      </p:cBhvr>
                                      <p:to>
                                        <p:strVal val="hidden"/>
                                      </p:to>
                                    </p:set>
                                  </p:childTnLst>
                                </p:cTn>
                              </p:par>
                              <p:par>
                                <p:cTn id="207" presetID="1" presetClass="exit" presetSubtype="0" fill="hold" nodeType="withEffect">
                                  <p:stCondLst>
                                    <p:cond delay="1520"/>
                                  </p:stCondLst>
                                  <p:childTnLst>
                                    <p:set>
                                      <p:cBhvr>
                                        <p:cTn id="208" dur="1" fill="hold">
                                          <p:stCondLst>
                                            <p:cond delay="0"/>
                                          </p:stCondLst>
                                        </p:cTn>
                                        <p:tgtEl>
                                          <p:spTgt spid="48"/>
                                        </p:tgtEl>
                                        <p:attrNameLst>
                                          <p:attrName>style.visibility</p:attrName>
                                        </p:attrNameLst>
                                      </p:cBhvr>
                                      <p:to>
                                        <p:strVal val="hidden"/>
                                      </p:to>
                                    </p:set>
                                  </p:childTnLst>
                                </p:cTn>
                              </p:par>
                              <p:par>
                                <p:cTn id="209" presetID="1" presetClass="exit" presetSubtype="0" fill="hold" nodeType="withEffect">
                                  <p:stCondLst>
                                    <p:cond delay="1560"/>
                                  </p:stCondLst>
                                  <p:childTnLst>
                                    <p:set>
                                      <p:cBhvr>
                                        <p:cTn id="210" dur="1" fill="hold">
                                          <p:stCondLst>
                                            <p:cond delay="0"/>
                                          </p:stCondLst>
                                        </p:cTn>
                                        <p:tgtEl>
                                          <p:spTgt spid="49"/>
                                        </p:tgtEl>
                                        <p:attrNameLst>
                                          <p:attrName>style.visibility</p:attrName>
                                        </p:attrNameLst>
                                      </p:cBhvr>
                                      <p:to>
                                        <p:strVal val="hidden"/>
                                      </p:to>
                                    </p:set>
                                  </p:childTnLst>
                                </p:cTn>
                              </p:par>
                              <p:par>
                                <p:cTn id="211" presetID="1" presetClass="exit" presetSubtype="0" fill="hold" nodeType="withEffect">
                                  <p:stCondLst>
                                    <p:cond delay="1600"/>
                                  </p:stCondLst>
                                  <p:childTnLst>
                                    <p:set>
                                      <p:cBhvr>
                                        <p:cTn id="212" dur="1" fill="hold">
                                          <p:stCondLst>
                                            <p:cond delay="0"/>
                                          </p:stCondLst>
                                        </p:cTn>
                                        <p:tgtEl>
                                          <p:spTgt spid="50"/>
                                        </p:tgtEl>
                                        <p:attrNameLst>
                                          <p:attrName>style.visibility</p:attrName>
                                        </p:attrNameLst>
                                      </p:cBhvr>
                                      <p:to>
                                        <p:strVal val="hidden"/>
                                      </p:to>
                                    </p:set>
                                  </p:childTnLst>
                                </p:cTn>
                              </p:par>
                              <p:par>
                                <p:cTn id="213" presetID="1" presetClass="exit" presetSubtype="0" fill="hold" nodeType="withEffect">
                                  <p:stCondLst>
                                    <p:cond delay="1640"/>
                                  </p:stCondLst>
                                  <p:childTnLst>
                                    <p:set>
                                      <p:cBhvr>
                                        <p:cTn id="214" dur="1" fill="hold">
                                          <p:stCondLst>
                                            <p:cond delay="0"/>
                                          </p:stCondLst>
                                        </p:cTn>
                                        <p:tgtEl>
                                          <p:spTgt spid="51"/>
                                        </p:tgtEl>
                                        <p:attrNameLst>
                                          <p:attrName>style.visibility</p:attrName>
                                        </p:attrNameLst>
                                      </p:cBhvr>
                                      <p:to>
                                        <p:strVal val="hidden"/>
                                      </p:to>
                                    </p:set>
                                  </p:childTnLst>
                                </p:cTn>
                              </p:par>
                              <p:par>
                                <p:cTn id="215" presetID="1" presetClass="exit" presetSubtype="0" fill="hold" nodeType="withEffect">
                                  <p:stCondLst>
                                    <p:cond delay="1680"/>
                                  </p:stCondLst>
                                  <p:childTnLst>
                                    <p:set>
                                      <p:cBhvr>
                                        <p:cTn id="216" dur="1" fill="hold">
                                          <p:stCondLst>
                                            <p:cond delay="0"/>
                                          </p:stCondLst>
                                        </p:cTn>
                                        <p:tgtEl>
                                          <p:spTgt spid="52"/>
                                        </p:tgtEl>
                                        <p:attrNameLst>
                                          <p:attrName>style.visibility</p:attrName>
                                        </p:attrNameLst>
                                      </p:cBhvr>
                                      <p:to>
                                        <p:strVal val="hidden"/>
                                      </p:to>
                                    </p:set>
                                  </p:childTnLst>
                                </p:cTn>
                              </p:par>
                              <p:par>
                                <p:cTn id="217" presetID="1" presetClass="exit" presetSubtype="0" fill="hold" nodeType="withEffect">
                                  <p:stCondLst>
                                    <p:cond delay="1720"/>
                                  </p:stCondLst>
                                  <p:childTnLst>
                                    <p:set>
                                      <p:cBhvr>
                                        <p:cTn id="218" dur="1" fill="hold">
                                          <p:stCondLst>
                                            <p:cond delay="0"/>
                                          </p:stCondLst>
                                        </p:cTn>
                                        <p:tgtEl>
                                          <p:spTgt spid="53"/>
                                        </p:tgtEl>
                                        <p:attrNameLst>
                                          <p:attrName>style.visibility</p:attrName>
                                        </p:attrNameLst>
                                      </p:cBhvr>
                                      <p:to>
                                        <p:strVal val="hidden"/>
                                      </p:to>
                                    </p:set>
                                  </p:childTnLst>
                                </p:cTn>
                              </p:par>
                              <p:par>
                                <p:cTn id="219" presetID="1" presetClass="exit" presetSubtype="0" fill="hold" nodeType="withEffect">
                                  <p:stCondLst>
                                    <p:cond delay="1760"/>
                                  </p:stCondLst>
                                  <p:childTnLst>
                                    <p:set>
                                      <p:cBhvr>
                                        <p:cTn id="220" dur="1" fill="hold">
                                          <p:stCondLst>
                                            <p:cond delay="0"/>
                                          </p:stCondLst>
                                        </p:cTn>
                                        <p:tgtEl>
                                          <p:spTgt spid="54"/>
                                        </p:tgtEl>
                                        <p:attrNameLst>
                                          <p:attrName>style.visibility</p:attrName>
                                        </p:attrNameLst>
                                      </p:cBhvr>
                                      <p:to>
                                        <p:strVal val="hidden"/>
                                      </p:to>
                                    </p:set>
                                  </p:childTnLst>
                                </p:cTn>
                              </p:par>
                              <p:par>
                                <p:cTn id="221" presetID="1" presetClass="exit" presetSubtype="0" fill="hold" nodeType="withEffect">
                                  <p:stCondLst>
                                    <p:cond delay="1800"/>
                                  </p:stCondLst>
                                  <p:childTnLst>
                                    <p:set>
                                      <p:cBhvr>
                                        <p:cTn id="222" dur="1" fill="hold">
                                          <p:stCondLst>
                                            <p:cond delay="0"/>
                                          </p:stCondLst>
                                        </p:cTn>
                                        <p:tgtEl>
                                          <p:spTgt spid="55"/>
                                        </p:tgtEl>
                                        <p:attrNameLst>
                                          <p:attrName>style.visibility</p:attrName>
                                        </p:attrNameLst>
                                      </p:cBhvr>
                                      <p:to>
                                        <p:strVal val="hidden"/>
                                      </p:to>
                                    </p:set>
                                  </p:childTnLst>
                                </p:cTn>
                              </p:par>
                              <p:par>
                                <p:cTn id="223" presetID="1" presetClass="exit" presetSubtype="0" fill="hold" nodeType="withEffect">
                                  <p:stCondLst>
                                    <p:cond delay="1840"/>
                                  </p:stCondLst>
                                  <p:childTnLst>
                                    <p:set>
                                      <p:cBhvr>
                                        <p:cTn id="224" dur="1" fill="hold">
                                          <p:stCondLst>
                                            <p:cond delay="0"/>
                                          </p:stCondLst>
                                        </p:cTn>
                                        <p:tgtEl>
                                          <p:spTgt spid="56"/>
                                        </p:tgtEl>
                                        <p:attrNameLst>
                                          <p:attrName>style.visibility</p:attrName>
                                        </p:attrNameLst>
                                      </p:cBhvr>
                                      <p:to>
                                        <p:strVal val="hidden"/>
                                      </p:to>
                                    </p:set>
                                  </p:childTnLst>
                                </p:cTn>
                              </p:par>
                              <p:par>
                                <p:cTn id="225" presetID="1" presetClass="exit" presetSubtype="0" fill="hold" nodeType="withEffect">
                                  <p:stCondLst>
                                    <p:cond delay="1880"/>
                                  </p:stCondLst>
                                  <p:childTnLst>
                                    <p:set>
                                      <p:cBhvr>
                                        <p:cTn id="226" dur="1" fill="hold">
                                          <p:stCondLst>
                                            <p:cond delay="0"/>
                                          </p:stCondLst>
                                        </p:cTn>
                                        <p:tgtEl>
                                          <p:spTgt spid="57"/>
                                        </p:tgtEl>
                                        <p:attrNameLst>
                                          <p:attrName>style.visibility</p:attrName>
                                        </p:attrNameLst>
                                      </p:cBhvr>
                                      <p:to>
                                        <p:strVal val="hidden"/>
                                      </p:to>
                                    </p:set>
                                  </p:childTnLst>
                                </p:cTn>
                              </p:par>
                              <p:par>
                                <p:cTn id="227" presetID="1" presetClass="exit" presetSubtype="0" fill="hold" nodeType="withEffect">
                                  <p:stCondLst>
                                    <p:cond delay="192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xit" presetSubtype="0" fill="hold" nodeType="withEffect">
                                  <p:stCondLst>
                                    <p:cond delay="1960"/>
                                  </p:stCondLst>
                                  <p:childTnLst>
                                    <p:set>
                                      <p:cBhvr>
                                        <p:cTn id="230" dur="1" fill="hold">
                                          <p:stCondLst>
                                            <p:cond delay="0"/>
                                          </p:stCondLst>
                                        </p:cTn>
                                        <p:tgtEl>
                                          <p:spTgt spid="59"/>
                                        </p:tgtEl>
                                        <p:attrNameLst>
                                          <p:attrName>style.visibility</p:attrName>
                                        </p:attrNameLst>
                                      </p:cBhvr>
                                      <p:to>
                                        <p:strVal val="hidden"/>
                                      </p:to>
                                    </p:set>
                                  </p:childTnLst>
                                </p:cTn>
                              </p:par>
                              <p:par>
                                <p:cTn id="231" presetID="1" presetClass="exit" presetSubtype="0" fill="hold" nodeType="withEffect">
                                  <p:stCondLst>
                                    <p:cond delay="2000"/>
                                  </p:stCondLst>
                                  <p:childTnLst>
                                    <p:set>
                                      <p:cBhvr>
                                        <p:cTn id="232" dur="1" fill="hold">
                                          <p:stCondLst>
                                            <p:cond delay="0"/>
                                          </p:stCondLst>
                                        </p:cTn>
                                        <p:tgtEl>
                                          <p:spTgt spid="60"/>
                                        </p:tgtEl>
                                        <p:attrNameLst>
                                          <p:attrName>style.visibility</p:attrName>
                                        </p:attrNameLst>
                                      </p:cBhvr>
                                      <p:to>
                                        <p:strVal val="hidden"/>
                                      </p:to>
                                    </p:set>
                                  </p:childTnLst>
                                </p:cTn>
                              </p:par>
                              <p:par>
                                <p:cTn id="233" presetID="1" presetClass="exit" presetSubtype="0" fill="hold" nodeType="withEffect">
                                  <p:stCondLst>
                                    <p:cond delay="2040"/>
                                  </p:stCondLst>
                                  <p:childTnLst>
                                    <p:set>
                                      <p:cBhvr>
                                        <p:cTn id="234" dur="1" fill="hold">
                                          <p:stCondLst>
                                            <p:cond delay="0"/>
                                          </p:stCondLst>
                                        </p:cTn>
                                        <p:tgtEl>
                                          <p:spTgt spid="61"/>
                                        </p:tgtEl>
                                        <p:attrNameLst>
                                          <p:attrName>style.visibility</p:attrName>
                                        </p:attrNameLst>
                                      </p:cBhvr>
                                      <p:to>
                                        <p:strVal val="hidden"/>
                                      </p:to>
                                    </p:set>
                                  </p:childTnLst>
                                </p:cTn>
                              </p:par>
                              <p:par>
                                <p:cTn id="235" presetID="1" presetClass="exit" presetSubtype="0" fill="hold" nodeType="withEffect">
                                  <p:stCondLst>
                                    <p:cond delay="2080"/>
                                  </p:stCondLst>
                                  <p:childTnLst>
                                    <p:set>
                                      <p:cBhvr>
                                        <p:cTn id="236" dur="1" fill="hold">
                                          <p:stCondLst>
                                            <p:cond delay="0"/>
                                          </p:stCondLst>
                                        </p:cTn>
                                        <p:tgtEl>
                                          <p:spTgt spid="62"/>
                                        </p:tgtEl>
                                        <p:attrNameLst>
                                          <p:attrName>style.visibility</p:attrName>
                                        </p:attrNameLst>
                                      </p:cBhvr>
                                      <p:to>
                                        <p:strVal val="hidden"/>
                                      </p:to>
                                    </p:set>
                                  </p:childTnLst>
                                </p:cTn>
                              </p:par>
                              <p:par>
                                <p:cTn id="237" presetID="1" presetClass="exit" presetSubtype="0" fill="hold" nodeType="withEffect">
                                  <p:stCondLst>
                                    <p:cond delay="2120"/>
                                  </p:stCondLst>
                                  <p:childTnLst>
                                    <p:set>
                                      <p:cBhvr>
                                        <p:cTn id="238" dur="1" fill="hold">
                                          <p:stCondLst>
                                            <p:cond delay="0"/>
                                          </p:stCondLst>
                                        </p:cTn>
                                        <p:tgtEl>
                                          <p:spTgt spid="63"/>
                                        </p:tgtEl>
                                        <p:attrNameLst>
                                          <p:attrName>style.visibility</p:attrName>
                                        </p:attrNameLst>
                                      </p:cBhvr>
                                      <p:to>
                                        <p:strVal val="hidden"/>
                                      </p:to>
                                    </p:set>
                                  </p:childTnLst>
                                </p:cTn>
                              </p:par>
                              <p:par>
                                <p:cTn id="239" presetID="1" presetClass="exit" presetSubtype="0" fill="hold" nodeType="withEffect">
                                  <p:stCondLst>
                                    <p:cond delay="2160"/>
                                  </p:stCondLst>
                                  <p:childTnLst>
                                    <p:set>
                                      <p:cBhvr>
                                        <p:cTn id="240" dur="1" fill="hold">
                                          <p:stCondLst>
                                            <p:cond delay="0"/>
                                          </p:stCondLst>
                                        </p:cTn>
                                        <p:tgtEl>
                                          <p:spTgt spid="64"/>
                                        </p:tgtEl>
                                        <p:attrNameLst>
                                          <p:attrName>style.visibility</p:attrName>
                                        </p:attrNameLst>
                                      </p:cBhvr>
                                      <p:to>
                                        <p:strVal val="hidden"/>
                                      </p:to>
                                    </p:set>
                                  </p:childTnLst>
                                </p:cTn>
                              </p:par>
                              <p:par>
                                <p:cTn id="241" presetID="1" presetClass="exit" presetSubtype="0" fill="hold" nodeType="withEffect">
                                  <p:stCondLst>
                                    <p:cond delay="2200"/>
                                  </p:stCondLst>
                                  <p:childTnLst>
                                    <p:set>
                                      <p:cBhvr>
                                        <p:cTn id="242" dur="1" fill="hold">
                                          <p:stCondLst>
                                            <p:cond delay="0"/>
                                          </p:stCondLst>
                                        </p:cTn>
                                        <p:tgtEl>
                                          <p:spTgt spid="65"/>
                                        </p:tgtEl>
                                        <p:attrNameLst>
                                          <p:attrName>style.visibility</p:attrName>
                                        </p:attrNameLst>
                                      </p:cBhvr>
                                      <p:to>
                                        <p:strVal val="hidden"/>
                                      </p:to>
                                    </p:set>
                                  </p:childTnLst>
                                </p:cTn>
                              </p:par>
                              <p:par>
                                <p:cTn id="243" presetID="1" presetClass="exit" presetSubtype="0" fill="hold" nodeType="withEffect">
                                  <p:stCondLst>
                                    <p:cond delay="2240"/>
                                  </p:stCondLst>
                                  <p:childTnLst>
                                    <p:set>
                                      <p:cBhvr>
                                        <p:cTn id="244" dur="1" fill="hold">
                                          <p:stCondLst>
                                            <p:cond delay="0"/>
                                          </p:stCondLst>
                                        </p:cTn>
                                        <p:tgtEl>
                                          <p:spTgt spid="66"/>
                                        </p:tgtEl>
                                        <p:attrNameLst>
                                          <p:attrName>style.visibility</p:attrName>
                                        </p:attrNameLst>
                                      </p:cBhvr>
                                      <p:to>
                                        <p:strVal val="hidden"/>
                                      </p:to>
                                    </p:set>
                                  </p:childTnLst>
                                </p:cTn>
                              </p:par>
                              <p:par>
                                <p:cTn id="245" presetID="1" presetClass="exit" presetSubtype="0" fill="hold" nodeType="withEffect">
                                  <p:stCondLst>
                                    <p:cond delay="2280"/>
                                  </p:stCondLst>
                                  <p:childTnLst>
                                    <p:set>
                                      <p:cBhvr>
                                        <p:cTn id="246" dur="1" fill="hold">
                                          <p:stCondLst>
                                            <p:cond delay="0"/>
                                          </p:stCondLst>
                                        </p:cTn>
                                        <p:tgtEl>
                                          <p:spTgt spid="67"/>
                                        </p:tgtEl>
                                        <p:attrNameLst>
                                          <p:attrName>style.visibility</p:attrName>
                                        </p:attrNameLst>
                                      </p:cBhvr>
                                      <p:to>
                                        <p:strVal val="hidden"/>
                                      </p:to>
                                    </p:set>
                                  </p:childTnLst>
                                </p:cTn>
                              </p:par>
                              <p:par>
                                <p:cTn id="247" presetID="1" presetClass="exit" presetSubtype="0" fill="hold" nodeType="withEffect">
                                  <p:stCondLst>
                                    <p:cond delay="2320"/>
                                  </p:stCondLst>
                                  <p:childTnLst>
                                    <p:set>
                                      <p:cBhvr>
                                        <p:cTn id="248" dur="1" fill="hold">
                                          <p:stCondLst>
                                            <p:cond delay="0"/>
                                          </p:stCondLst>
                                        </p:cTn>
                                        <p:tgtEl>
                                          <p:spTgt spid="68"/>
                                        </p:tgtEl>
                                        <p:attrNameLst>
                                          <p:attrName>style.visibility</p:attrName>
                                        </p:attrNameLst>
                                      </p:cBhvr>
                                      <p:to>
                                        <p:strVal val="hidden"/>
                                      </p:to>
                                    </p:set>
                                  </p:childTnLst>
                                </p:cTn>
                              </p:par>
                              <p:par>
                                <p:cTn id="249" presetID="1" presetClass="exit" presetSubtype="0" fill="hold" nodeType="withEffect">
                                  <p:stCondLst>
                                    <p:cond delay="2360"/>
                                  </p:stCondLst>
                                  <p:childTnLst>
                                    <p:set>
                                      <p:cBhvr>
                                        <p:cTn id="250" dur="1" fill="hold">
                                          <p:stCondLst>
                                            <p:cond delay="0"/>
                                          </p:stCondLst>
                                        </p:cTn>
                                        <p:tgtEl>
                                          <p:spTgt spid="69"/>
                                        </p:tgtEl>
                                        <p:attrNameLst>
                                          <p:attrName>style.visibility</p:attrName>
                                        </p:attrNameLst>
                                      </p:cBhvr>
                                      <p:to>
                                        <p:strVal val="hidden"/>
                                      </p:to>
                                    </p:set>
                                  </p:childTnLst>
                                </p:cTn>
                              </p:par>
                              <p:par>
                                <p:cTn id="251" presetID="1" presetClass="exit" presetSubtype="0" fill="hold" nodeType="withEffect">
                                  <p:stCondLst>
                                    <p:cond delay="2400"/>
                                  </p:stCondLst>
                                  <p:childTnLst>
                                    <p:set>
                                      <p:cBhvr>
                                        <p:cTn id="252" dur="1" fill="hold">
                                          <p:stCondLst>
                                            <p:cond delay="0"/>
                                          </p:stCondLst>
                                        </p:cTn>
                                        <p:tgtEl>
                                          <p:spTgt spid="70"/>
                                        </p:tgtEl>
                                        <p:attrNameLst>
                                          <p:attrName>style.visibility</p:attrName>
                                        </p:attrNameLst>
                                      </p:cBhvr>
                                      <p:to>
                                        <p:strVal val="hidden"/>
                                      </p:to>
                                    </p:set>
                                  </p:childTnLst>
                                </p:cTn>
                              </p:par>
                              <p:par>
                                <p:cTn id="253" presetID="1" presetClass="exit" presetSubtype="0" fill="hold" nodeType="withEffect">
                                  <p:stCondLst>
                                    <p:cond delay="2440"/>
                                  </p:stCondLst>
                                  <p:childTnLst>
                                    <p:set>
                                      <p:cBhvr>
                                        <p:cTn id="254" dur="1" fill="hold">
                                          <p:stCondLst>
                                            <p:cond delay="0"/>
                                          </p:stCondLst>
                                        </p:cTn>
                                        <p:tgtEl>
                                          <p:spTgt spid="71"/>
                                        </p:tgtEl>
                                        <p:attrNameLst>
                                          <p:attrName>style.visibility</p:attrName>
                                        </p:attrNameLst>
                                      </p:cBhvr>
                                      <p:to>
                                        <p:strVal val="hidden"/>
                                      </p:to>
                                    </p:set>
                                  </p:childTnLst>
                                </p:cTn>
                              </p:par>
                              <p:par>
                                <p:cTn id="255" presetID="1" presetClass="exit" presetSubtype="0" fill="hold" nodeType="withEffect">
                                  <p:stCondLst>
                                    <p:cond delay="2480"/>
                                  </p:stCondLst>
                                  <p:childTnLst>
                                    <p:set>
                                      <p:cBhvr>
                                        <p:cTn id="256" dur="1" fill="hold">
                                          <p:stCondLst>
                                            <p:cond delay="0"/>
                                          </p:stCondLst>
                                        </p:cTn>
                                        <p:tgtEl>
                                          <p:spTgt spid="72"/>
                                        </p:tgtEl>
                                        <p:attrNameLst>
                                          <p:attrName>style.visibility</p:attrName>
                                        </p:attrNameLst>
                                      </p:cBhvr>
                                      <p:to>
                                        <p:strVal val="hidden"/>
                                      </p:to>
                                    </p:set>
                                  </p:childTnLst>
                                </p:cTn>
                              </p:par>
                              <p:par>
                                <p:cTn id="257" presetID="1" presetClass="exit" presetSubtype="0" fill="hold" nodeType="withEffect">
                                  <p:stCondLst>
                                    <p:cond delay="2520"/>
                                  </p:stCondLst>
                                  <p:childTnLst>
                                    <p:set>
                                      <p:cBhvr>
                                        <p:cTn id="258" dur="1" fill="hold">
                                          <p:stCondLst>
                                            <p:cond delay="0"/>
                                          </p:stCondLst>
                                        </p:cTn>
                                        <p:tgtEl>
                                          <p:spTgt spid="73"/>
                                        </p:tgtEl>
                                        <p:attrNameLst>
                                          <p:attrName>style.visibility</p:attrName>
                                        </p:attrNameLst>
                                      </p:cBhvr>
                                      <p:to>
                                        <p:strVal val="hidden"/>
                                      </p:to>
                                    </p:set>
                                  </p:childTnLst>
                                </p:cTn>
                              </p:par>
                              <p:par>
                                <p:cTn id="259" presetID="1" presetClass="exit" presetSubtype="0" fill="hold" nodeType="withEffect">
                                  <p:stCondLst>
                                    <p:cond delay="2560"/>
                                  </p:stCondLst>
                                  <p:childTnLst>
                                    <p:set>
                                      <p:cBhvr>
                                        <p:cTn id="260" dur="1" fill="hold">
                                          <p:stCondLst>
                                            <p:cond delay="0"/>
                                          </p:stCondLst>
                                        </p:cTn>
                                        <p:tgtEl>
                                          <p:spTgt spid="74"/>
                                        </p:tgtEl>
                                        <p:attrNameLst>
                                          <p:attrName>style.visibility</p:attrName>
                                        </p:attrNameLst>
                                      </p:cBhvr>
                                      <p:to>
                                        <p:strVal val="hidden"/>
                                      </p:to>
                                    </p:set>
                                  </p:childTnLst>
                                </p:cTn>
                              </p:par>
                              <p:par>
                                <p:cTn id="261" presetID="1" presetClass="exit" presetSubtype="0" fill="hold" nodeType="withEffect">
                                  <p:stCondLst>
                                    <p:cond delay="2600"/>
                                  </p:stCondLst>
                                  <p:childTnLst>
                                    <p:set>
                                      <p:cBhvr>
                                        <p:cTn id="262" dur="1" fill="hold">
                                          <p:stCondLst>
                                            <p:cond delay="0"/>
                                          </p:stCondLst>
                                        </p:cTn>
                                        <p:tgtEl>
                                          <p:spTgt spid="75"/>
                                        </p:tgtEl>
                                        <p:attrNameLst>
                                          <p:attrName>style.visibility</p:attrName>
                                        </p:attrNameLst>
                                      </p:cBhvr>
                                      <p:to>
                                        <p:strVal val="hidden"/>
                                      </p:to>
                                    </p:set>
                                  </p:childTnLst>
                                </p:cTn>
                              </p:par>
                              <p:par>
                                <p:cTn id="263" presetID="1" presetClass="exit" presetSubtype="0" fill="hold" nodeType="withEffect">
                                  <p:stCondLst>
                                    <p:cond delay="2640"/>
                                  </p:stCondLst>
                                  <p:childTnLst>
                                    <p:set>
                                      <p:cBhvr>
                                        <p:cTn id="264" dur="1" fill="hold">
                                          <p:stCondLst>
                                            <p:cond delay="0"/>
                                          </p:stCondLst>
                                        </p:cTn>
                                        <p:tgtEl>
                                          <p:spTgt spid="76"/>
                                        </p:tgtEl>
                                        <p:attrNameLst>
                                          <p:attrName>style.visibility</p:attrName>
                                        </p:attrNameLst>
                                      </p:cBhvr>
                                      <p:to>
                                        <p:strVal val="hidden"/>
                                      </p:to>
                                    </p:set>
                                  </p:childTnLst>
                                </p:cTn>
                              </p:par>
                              <p:par>
                                <p:cTn id="265" presetID="1" presetClass="exit" presetSubtype="0" fill="hold" nodeType="withEffect">
                                  <p:stCondLst>
                                    <p:cond delay="2680"/>
                                  </p:stCondLst>
                                  <p:childTnLst>
                                    <p:set>
                                      <p:cBhvr>
                                        <p:cTn id="266" dur="1" fill="hold">
                                          <p:stCondLst>
                                            <p:cond delay="0"/>
                                          </p:stCondLst>
                                        </p:cTn>
                                        <p:tgtEl>
                                          <p:spTgt spid="77"/>
                                        </p:tgtEl>
                                        <p:attrNameLst>
                                          <p:attrName>style.visibility</p:attrName>
                                        </p:attrNameLst>
                                      </p:cBhvr>
                                      <p:to>
                                        <p:strVal val="hidden"/>
                                      </p:to>
                                    </p:set>
                                  </p:childTnLst>
                                </p:cTn>
                              </p:par>
                              <p:par>
                                <p:cTn id="267" presetID="1" presetClass="exit" presetSubtype="0" fill="hold" nodeType="withEffect">
                                  <p:stCondLst>
                                    <p:cond delay="2720"/>
                                  </p:stCondLst>
                                  <p:childTnLst>
                                    <p:set>
                                      <p:cBhvr>
                                        <p:cTn id="268" dur="1" fill="hold">
                                          <p:stCondLst>
                                            <p:cond delay="0"/>
                                          </p:stCondLst>
                                        </p:cTn>
                                        <p:tgtEl>
                                          <p:spTgt spid="78"/>
                                        </p:tgtEl>
                                        <p:attrNameLst>
                                          <p:attrName>style.visibility</p:attrName>
                                        </p:attrNameLst>
                                      </p:cBhvr>
                                      <p:to>
                                        <p:strVal val="hidden"/>
                                      </p:to>
                                    </p:set>
                                  </p:childTnLst>
                                </p:cTn>
                              </p:par>
                              <p:par>
                                <p:cTn id="269" presetID="1" presetClass="exit" presetSubtype="0" fill="hold" nodeType="withEffect">
                                  <p:stCondLst>
                                    <p:cond delay="2760"/>
                                  </p:stCondLst>
                                  <p:childTnLst>
                                    <p:set>
                                      <p:cBhvr>
                                        <p:cTn id="270" dur="1" fill="hold">
                                          <p:stCondLst>
                                            <p:cond delay="0"/>
                                          </p:stCondLst>
                                        </p:cTn>
                                        <p:tgtEl>
                                          <p:spTgt spid="79"/>
                                        </p:tgtEl>
                                        <p:attrNameLst>
                                          <p:attrName>style.visibility</p:attrName>
                                        </p:attrNameLst>
                                      </p:cBhvr>
                                      <p:to>
                                        <p:strVal val="hidden"/>
                                      </p:to>
                                    </p:set>
                                  </p:childTnLst>
                                </p:cTn>
                              </p:par>
                              <p:par>
                                <p:cTn id="271" presetID="1" presetClass="exit" presetSubtype="0" fill="hold" nodeType="withEffect">
                                  <p:stCondLst>
                                    <p:cond delay="2800"/>
                                  </p:stCondLst>
                                  <p:childTnLst>
                                    <p:set>
                                      <p:cBhvr>
                                        <p:cTn id="272" dur="1" fill="hold">
                                          <p:stCondLst>
                                            <p:cond delay="0"/>
                                          </p:stCondLst>
                                        </p:cTn>
                                        <p:tgtEl>
                                          <p:spTgt spid="80"/>
                                        </p:tgtEl>
                                        <p:attrNameLst>
                                          <p:attrName>style.visibility</p:attrName>
                                        </p:attrNameLst>
                                      </p:cBhvr>
                                      <p:to>
                                        <p:strVal val="hidden"/>
                                      </p:to>
                                    </p:set>
                                  </p:childTnLst>
                                </p:cTn>
                              </p:par>
                              <p:par>
                                <p:cTn id="273" presetID="1" presetClass="exit" presetSubtype="0" fill="hold" nodeType="withEffect">
                                  <p:stCondLst>
                                    <p:cond delay="2840"/>
                                  </p:stCondLst>
                                  <p:childTnLst>
                                    <p:set>
                                      <p:cBhvr>
                                        <p:cTn id="274" dur="1" fill="hold">
                                          <p:stCondLst>
                                            <p:cond delay="0"/>
                                          </p:stCondLst>
                                        </p:cTn>
                                        <p:tgtEl>
                                          <p:spTgt spid="81"/>
                                        </p:tgtEl>
                                        <p:attrNameLst>
                                          <p:attrName>style.visibility</p:attrName>
                                        </p:attrNameLst>
                                      </p:cBhvr>
                                      <p:to>
                                        <p:strVal val="hidden"/>
                                      </p:to>
                                    </p:set>
                                  </p:childTnLst>
                                </p:cTn>
                              </p:par>
                              <p:par>
                                <p:cTn id="275" presetID="1" presetClass="exit" presetSubtype="0" fill="hold" nodeType="withEffect">
                                  <p:stCondLst>
                                    <p:cond delay="2880"/>
                                  </p:stCondLst>
                                  <p:childTnLst>
                                    <p:set>
                                      <p:cBhvr>
                                        <p:cTn id="276" dur="1" fill="hold">
                                          <p:stCondLst>
                                            <p:cond delay="0"/>
                                          </p:stCondLst>
                                        </p:cTn>
                                        <p:tgtEl>
                                          <p:spTgt spid="82"/>
                                        </p:tgtEl>
                                        <p:attrNameLst>
                                          <p:attrName>style.visibility</p:attrName>
                                        </p:attrNameLst>
                                      </p:cBhvr>
                                      <p:to>
                                        <p:strVal val="hidden"/>
                                      </p:to>
                                    </p:set>
                                  </p:childTnLst>
                                </p:cTn>
                              </p:par>
                              <p:par>
                                <p:cTn id="277" presetID="1" presetClass="exit" presetSubtype="0" fill="hold" nodeType="withEffect">
                                  <p:stCondLst>
                                    <p:cond delay="2920"/>
                                  </p:stCondLst>
                                  <p:childTnLst>
                                    <p:set>
                                      <p:cBhvr>
                                        <p:cTn id="278" dur="1" fill="hold">
                                          <p:stCondLst>
                                            <p:cond delay="0"/>
                                          </p:stCondLst>
                                        </p:cTn>
                                        <p:tgtEl>
                                          <p:spTgt spid="83"/>
                                        </p:tgtEl>
                                        <p:attrNameLst>
                                          <p:attrName>style.visibility</p:attrName>
                                        </p:attrNameLst>
                                      </p:cBhvr>
                                      <p:to>
                                        <p:strVal val="hidden"/>
                                      </p:to>
                                    </p:set>
                                  </p:childTnLst>
                                </p:cTn>
                              </p:par>
                              <p:par>
                                <p:cTn id="279" presetID="1" presetClass="exit" presetSubtype="0" fill="hold" nodeType="withEffect">
                                  <p:stCondLst>
                                    <p:cond delay="2960"/>
                                  </p:stCondLst>
                                  <p:childTnLst>
                                    <p:set>
                                      <p:cBhvr>
                                        <p:cTn id="280" dur="1" fill="hold">
                                          <p:stCondLst>
                                            <p:cond delay="0"/>
                                          </p:stCondLst>
                                        </p:cTn>
                                        <p:tgtEl>
                                          <p:spTgt spid="84"/>
                                        </p:tgtEl>
                                        <p:attrNameLst>
                                          <p:attrName>style.visibility</p:attrName>
                                        </p:attrNameLst>
                                      </p:cBhvr>
                                      <p:to>
                                        <p:strVal val="hidden"/>
                                      </p:to>
                                    </p:set>
                                  </p:childTnLst>
                                </p:cTn>
                              </p:par>
                              <p:par>
                                <p:cTn id="281" presetID="1" presetClass="exit" presetSubtype="0" fill="hold" nodeType="withEffect">
                                  <p:stCondLst>
                                    <p:cond delay="3000"/>
                                  </p:stCondLst>
                                  <p:childTnLst>
                                    <p:set>
                                      <p:cBhvr>
                                        <p:cTn id="282" dur="1" fill="hold">
                                          <p:stCondLst>
                                            <p:cond delay="0"/>
                                          </p:stCondLst>
                                        </p:cTn>
                                        <p:tgtEl>
                                          <p:spTgt spid="85"/>
                                        </p:tgtEl>
                                        <p:attrNameLst>
                                          <p:attrName>style.visibility</p:attrName>
                                        </p:attrNameLst>
                                      </p:cBhvr>
                                      <p:to>
                                        <p:strVal val="hidden"/>
                                      </p:to>
                                    </p:set>
                                  </p:childTnLst>
                                </p:cTn>
                              </p:par>
                              <p:par>
                                <p:cTn id="283" presetID="1" presetClass="exit" presetSubtype="0" fill="hold" nodeType="withEffect">
                                  <p:stCondLst>
                                    <p:cond delay="3040"/>
                                  </p:stCondLst>
                                  <p:childTnLst>
                                    <p:set>
                                      <p:cBhvr>
                                        <p:cTn id="284" dur="1" fill="hold">
                                          <p:stCondLst>
                                            <p:cond delay="0"/>
                                          </p:stCondLst>
                                        </p:cTn>
                                        <p:tgtEl>
                                          <p:spTgt spid="86"/>
                                        </p:tgtEl>
                                        <p:attrNameLst>
                                          <p:attrName>style.visibility</p:attrName>
                                        </p:attrNameLst>
                                      </p:cBhvr>
                                      <p:to>
                                        <p:strVal val="hidden"/>
                                      </p:to>
                                    </p:set>
                                  </p:childTnLst>
                                </p:cTn>
                              </p:par>
                              <p:par>
                                <p:cTn id="285" presetID="1" presetClass="exit" presetSubtype="0" fill="hold" nodeType="withEffect">
                                  <p:stCondLst>
                                    <p:cond delay="3080"/>
                                  </p:stCondLst>
                                  <p:childTnLst>
                                    <p:set>
                                      <p:cBhvr>
                                        <p:cTn id="286" dur="1" fill="hold">
                                          <p:stCondLst>
                                            <p:cond delay="0"/>
                                          </p:stCondLst>
                                        </p:cTn>
                                        <p:tgtEl>
                                          <p:spTgt spid="87"/>
                                        </p:tgtEl>
                                        <p:attrNameLst>
                                          <p:attrName>style.visibility</p:attrName>
                                        </p:attrNameLst>
                                      </p:cBhvr>
                                      <p:to>
                                        <p:strVal val="hidden"/>
                                      </p:to>
                                    </p:set>
                                  </p:childTnLst>
                                </p:cTn>
                              </p:par>
                              <p:par>
                                <p:cTn id="287" presetID="1" presetClass="exit" presetSubtype="0" fill="hold" nodeType="withEffect">
                                  <p:stCondLst>
                                    <p:cond delay="3120"/>
                                  </p:stCondLst>
                                  <p:childTnLst>
                                    <p:set>
                                      <p:cBhvr>
                                        <p:cTn id="288" dur="1" fill="hold">
                                          <p:stCondLst>
                                            <p:cond delay="0"/>
                                          </p:stCondLst>
                                        </p:cTn>
                                        <p:tgtEl>
                                          <p:spTgt spid="88"/>
                                        </p:tgtEl>
                                        <p:attrNameLst>
                                          <p:attrName>style.visibility</p:attrName>
                                        </p:attrNameLst>
                                      </p:cBhvr>
                                      <p:to>
                                        <p:strVal val="hidden"/>
                                      </p:to>
                                    </p:set>
                                  </p:childTnLst>
                                </p:cTn>
                              </p:par>
                              <p:par>
                                <p:cTn id="289" presetID="1" presetClass="exit" presetSubtype="0" fill="hold" nodeType="withEffect">
                                  <p:stCondLst>
                                    <p:cond delay="3160"/>
                                  </p:stCondLst>
                                  <p:childTnLst>
                                    <p:set>
                                      <p:cBhvr>
                                        <p:cTn id="290" dur="1" fill="hold">
                                          <p:stCondLst>
                                            <p:cond delay="0"/>
                                          </p:stCondLst>
                                        </p:cTn>
                                        <p:tgtEl>
                                          <p:spTgt spid="89"/>
                                        </p:tgtEl>
                                        <p:attrNameLst>
                                          <p:attrName>style.visibility</p:attrName>
                                        </p:attrNameLst>
                                      </p:cBhvr>
                                      <p:to>
                                        <p:strVal val="hidden"/>
                                      </p:to>
                                    </p:set>
                                  </p:childTnLst>
                                </p:cTn>
                              </p:par>
                              <p:par>
                                <p:cTn id="291" presetID="1" presetClass="exit" presetSubtype="0" fill="hold" nodeType="withEffect">
                                  <p:stCondLst>
                                    <p:cond delay="3200"/>
                                  </p:stCondLst>
                                  <p:childTnLst>
                                    <p:set>
                                      <p:cBhvr>
                                        <p:cTn id="292" dur="1" fill="hold">
                                          <p:stCondLst>
                                            <p:cond delay="0"/>
                                          </p:stCondLst>
                                        </p:cTn>
                                        <p:tgtEl>
                                          <p:spTgt spid="90"/>
                                        </p:tgtEl>
                                        <p:attrNameLst>
                                          <p:attrName>style.visibility</p:attrName>
                                        </p:attrNameLst>
                                      </p:cBhvr>
                                      <p:to>
                                        <p:strVal val="hidden"/>
                                      </p:to>
                                    </p:set>
                                  </p:childTnLst>
                                </p:cTn>
                              </p:par>
                              <p:par>
                                <p:cTn id="293" presetID="1" presetClass="exit" presetSubtype="0" fill="hold" nodeType="withEffect">
                                  <p:stCondLst>
                                    <p:cond delay="3240"/>
                                  </p:stCondLst>
                                  <p:childTnLst>
                                    <p:set>
                                      <p:cBhvr>
                                        <p:cTn id="294" dur="1" fill="hold">
                                          <p:stCondLst>
                                            <p:cond delay="0"/>
                                          </p:stCondLst>
                                        </p:cTn>
                                        <p:tgtEl>
                                          <p:spTgt spid="91"/>
                                        </p:tgtEl>
                                        <p:attrNameLst>
                                          <p:attrName>style.visibility</p:attrName>
                                        </p:attrNameLst>
                                      </p:cBhvr>
                                      <p:to>
                                        <p:strVal val="hidden"/>
                                      </p:to>
                                    </p:set>
                                  </p:childTnLst>
                                </p:cTn>
                              </p:par>
                              <p:par>
                                <p:cTn id="295" presetID="1" presetClass="exit" presetSubtype="0" fill="hold" nodeType="withEffect">
                                  <p:stCondLst>
                                    <p:cond delay="3280"/>
                                  </p:stCondLst>
                                  <p:childTnLst>
                                    <p:set>
                                      <p:cBhvr>
                                        <p:cTn id="296" dur="1" fill="hold">
                                          <p:stCondLst>
                                            <p:cond delay="0"/>
                                          </p:stCondLst>
                                        </p:cTn>
                                        <p:tgtEl>
                                          <p:spTgt spid="92"/>
                                        </p:tgtEl>
                                        <p:attrNameLst>
                                          <p:attrName>style.visibility</p:attrName>
                                        </p:attrNameLst>
                                      </p:cBhvr>
                                      <p:to>
                                        <p:strVal val="hidden"/>
                                      </p:to>
                                    </p:set>
                                  </p:childTnLst>
                                </p:cTn>
                              </p:par>
                              <p:par>
                                <p:cTn id="297" presetID="1" presetClass="exit" presetSubtype="0" fill="hold" nodeType="withEffect">
                                  <p:stCondLst>
                                    <p:cond delay="3320"/>
                                  </p:stCondLst>
                                  <p:childTnLst>
                                    <p:set>
                                      <p:cBhvr>
                                        <p:cTn id="298" dur="1" fill="hold">
                                          <p:stCondLst>
                                            <p:cond delay="0"/>
                                          </p:stCondLst>
                                        </p:cTn>
                                        <p:tgtEl>
                                          <p:spTgt spid="93"/>
                                        </p:tgtEl>
                                        <p:attrNameLst>
                                          <p:attrName>style.visibility</p:attrName>
                                        </p:attrNameLst>
                                      </p:cBhvr>
                                      <p:to>
                                        <p:strVal val="hidden"/>
                                      </p:to>
                                    </p:set>
                                  </p:childTnLst>
                                </p:cTn>
                              </p:par>
                              <p:par>
                                <p:cTn id="299" presetID="1" presetClass="exit" presetSubtype="0" fill="hold" nodeType="withEffect">
                                  <p:stCondLst>
                                    <p:cond delay="3360"/>
                                  </p:stCondLst>
                                  <p:childTnLst>
                                    <p:set>
                                      <p:cBhvr>
                                        <p:cTn id="300" dur="1" fill="hold">
                                          <p:stCondLst>
                                            <p:cond delay="0"/>
                                          </p:stCondLst>
                                        </p:cTn>
                                        <p:tgtEl>
                                          <p:spTgt spid="94"/>
                                        </p:tgtEl>
                                        <p:attrNameLst>
                                          <p:attrName>style.visibility</p:attrName>
                                        </p:attrNameLst>
                                      </p:cBhvr>
                                      <p:to>
                                        <p:strVal val="hidden"/>
                                      </p:to>
                                    </p:set>
                                  </p:childTnLst>
                                </p:cTn>
                              </p:par>
                              <p:par>
                                <p:cTn id="301" presetID="1" presetClass="exit" presetSubtype="0" fill="hold" nodeType="withEffect">
                                  <p:stCondLst>
                                    <p:cond delay="3400"/>
                                  </p:stCondLst>
                                  <p:childTnLst>
                                    <p:set>
                                      <p:cBhvr>
                                        <p:cTn id="302" dur="1" fill="hold">
                                          <p:stCondLst>
                                            <p:cond delay="0"/>
                                          </p:stCondLst>
                                        </p:cTn>
                                        <p:tgtEl>
                                          <p:spTgt spid="95"/>
                                        </p:tgtEl>
                                        <p:attrNameLst>
                                          <p:attrName>style.visibility</p:attrName>
                                        </p:attrNameLst>
                                      </p:cBhvr>
                                      <p:to>
                                        <p:strVal val="hidden"/>
                                      </p:to>
                                    </p:set>
                                  </p:childTnLst>
                                </p:cTn>
                              </p:par>
                              <p:par>
                                <p:cTn id="303" presetID="1" presetClass="exit" presetSubtype="0" fill="hold" nodeType="withEffect">
                                  <p:stCondLst>
                                    <p:cond delay="3440"/>
                                  </p:stCondLst>
                                  <p:childTnLst>
                                    <p:set>
                                      <p:cBhvr>
                                        <p:cTn id="304" dur="1" fill="hold">
                                          <p:stCondLst>
                                            <p:cond delay="0"/>
                                          </p:stCondLst>
                                        </p:cTn>
                                        <p:tgtEl>
                                          <p:spTgt spid="96"/>
                                        </p:tgtEl>
                                        <p:attrNameLst>
                                          <p:attrName>style.visibility</p:attrName>
                                        </p:attrNameLst>
                                      </p:cBhvr>
                                      <p:to>
                                        <p:strVal val="hidden"/>
                                      </p:to>
                                    </p:set>
                                  </p:childTnLst>
                                </p:cTn>
                              </p:par>
                              <p:par>
                                <p:cTn id="305" presetID="1" presetClass="exit" presetSubtype="0" fill="hold" nodeType="withEffect">
                                  <p:stCondLst>
                                    <p:cond delay="3480"/>
                                  </p:stCondLst>
                                  <p:childTnLst>
                                    <p:set>
                                      <p:cBhvr>
                                        <p:cTn id="306" dur="1" fill="hold">
                                          <p:stCondLst>
                                            <p:cond delay="0"/>
                                          </p:stCondLst>
                                        </p:cTn>
                                        <p:tgtEl>
                                          <p:spTgt spid="97"/>
                                        </p:tgtEl>
                                        <p:attrNameLst>
                                          <p:attrName>style.visibility</p:attrName>
                                        </p:attrNameLst>
                                      </p:cBhvr>
                                      <p:to>
                                        <p:strVal val="hidden"/>
                                      </p:to>
                                    </p:set>
                                  </p:childTnLst>
                                </p:cTn>
                              </p:par>
                              <p:par>
                                <p:cTn id="307" presetID="1" presetClass="exit" presetSubtype="0" fill="hold" nodeType="withEffect">
                                  <p:stCondLst>
                                    <p:cond delay="3520"/>
                                  </p:stCondLst>
                                  <p:childTnLst>
                                    <p:set>
                                      <p:cBhvr>
                                        <p:cTn id="308" dur="1" fill="hold">
                                          <p:stCondLst>
                                            <p:cond delay="0"/>
                                          </p:stCondLst>
                                        </p:cTn>
                                        <p:tgtEl>
                                          <p:spTgt spid="98"/>
                                        </p:tgtEl>
                                        <p:attrNameLst>
                                          <p:attrName>style.visibility</p:attrName>
                                        </p:attrNameLst>
                                      </p:cBhvr>
                                      <p:to>
                                        <p:strVal val="hidden"/>
                                      </p:to>
                                    </p:set>
                                  </p:childTnLst>
                                </p:cTn>
                              </p:par>
                              <p:par>
                                <p:cTn id="309" presetID="1" presetClass="exit" presetSubtype="0" fill="hold" nodeType="withEffect">
                                  <p:stCondLst>
                                    <p:cond delay="3560"/>
                                  </p:stCondLst>
                                  <p:childTnLst>
                                    <p:set>
                                      <p:cBhvr>
                                        <p:cTn id="310" dur="1" fill="hold">
                                          <p:stCondLst>
                                            <p:cond delay="0"/>
                                          </p:stCondLst>
                                        </p:cTn>
                                        <p:tgtEl>
                                          <p:spTgt spid="99"/>
                                        </p:tgtEl>
                                        <p:attrNameLst>
                                          <p:attrName>style.visibility</p:attrName>
                                        </p:attrNameLst>
                                      </p:cBhvr>
                                      <p:to>
                                        <p:strVal val="hidden"/>
                                      </p:to>
                                    </p:set>
                                  </p:childTnLst>
                                </p:cTn>
                              </p:par>
                              <p:par>
                                <p:cTn id="311" presetID="1" presetClass="exit" presetSubtype="0" fill="hold" nodeType="withEffect">
                                  <p:stCondLst>
                                    <p:cond delay="3600"/>
                                  </p:stCondLst>
                                  <p:childTnLst>
                                    <p:set>
                                      <p:cBhvr>
                                        <p:cTn id="312" dur="1" fill="hold">
                                          <p:stCondLst>
                                            <p:cond delay="0"/>
                                          </p:stCondLst>
                                        </p:cTn>
                                        <p:tgtEl>
                                          <p:spTgt spid="100"/>
                                        </p:tgtEl>
                                        <p:attrNameLst>
                                          <p:attrName>style.visibility</p:attrName>
                                        </p:attrNameLst>
                                      </p:cBhvr>
                                      <p:to>
                                        <p:strVal val="hidden"/>
                                      </p:to>
                                    </p:set>
                                  </p:childTnLst>
                                </p:cTn>
                              </p:par>
                              <p:par>
                                <p:cTn id="313" presetID="1" presetClass="exit" presetSubtype="0" fill="hold" nodeType="withEffect">
                                  <p:stCondLst>
                                    <p:cond delay="3640"/>
                                  </p:stCondLst>
                                  <p:childTnLst>
                                    <p:set>
                                      <p:cBhvr>
                                        <p:cTn id="314" dur="1" fill="hold">
                                          <p:stCondLst>
                                            <p:cond delay="0"/>
                                          </p:stCondLst>
                                        </p:cTn>
                                        <p:tgtEl>
                                          <p:spTgt spid="101"/>
                                        </p:tgtEl>
                                        <p:attrNameLst>
                                          <p:attrName>style.visibility</p:attrName>
                                        </p:attrNameLst>
                                      </p:cBhvr>
                                      <p:to>
                                        <p:strVal val="hidden"/>
                                      </p:to>
                                    </p:set>
                                  </p:childTnLst>
                                </p:cTn>
                              </p:par>
                              <p:par>
                                <p:cTn id="315" presetID="1" presetClass="exit" presetSubtype="0" fill="hold" nodeType="withEffect">
                                  <p:stCondLst>
                                    <p:cond delay="3680"/>
                                  </p:stCondLst>
                                  <p:childTnLst>
                                    <p:set>
                                      <p:cBhvr>
                                        <p:cTn id="316" dur="1" fill="hold">
                                          <p:stCondLst>
                                            <p:cond delay="0"/>
                                          </p:stCondLst>
                                        </p:cTn>
                                        <p:tgtEl>
                                          <p:spTgt spid="102"/>
                                        </p:tgtEl>
                                        <p:attrNameLst>
                                          <p:attrName>style.visibility</p:attrName>
                                        </p:attrNameLst>
                                      </p:cBhvr>
                                      <p:to>
                                        <p:strVal val="hidden"/>
                                      </p:to>
                                    </p:set>
                                  </p:childTnLst>
                                </p:cTn>
                              </p:par>
                              <p:par>
                                <p:cTn id="317" presetID="1" presetClass="exit" presetSubtype="0" fill="hold" nodeType="withEffect">
                                  <p:stCondLst>
                                    <p:cond delay="3720"/>
                                  </p:stCondLst>
                                  <p:childTnLst>
                                    <p:set>
                                      <p:cBhvr>
                                        <p:cTn id="318" dur="1" fill="hold">
                                          <p:stCondLst>
                                            <p:cond delay="0"/>
                                          </p:stCondLst>
                                        </p:cTn>
                                        <p:tgtEl>
                                          <p:spTgt spid="103"/>
                                        </p:tgtEl>
                                        <p:attrNameLst>
                                          <p:attrName>style.visibility</p:attrName>
                                        </p:attrNameLst>
                                      </p:cBhvr>
                                      <p:to>
                                        <p:strVal val="hidden"/>
                                      </p:to>
                                    </p:set>
                                  </p:childTnLst>
                                </p:cTn>
                              </p:par>
                              <p:par>
                                <p:cTn id="319" presetID="1" presetClass="exit" presetSubtype="0" fill="hold" nodeType="withEffect">
                                  <p:stCondLst>
                                    <p:cond delay="3760"/>
                                  </p:stCondLst>
                                  <p:childTnLst>
                                    <p:set>
                                      <p:cBhvr>
                                        <p:cTn id="320" dur="1" fill="hold">
                                          <p:stCondLst>
                                            <p:cond delay="0"/>
                                          </p:stCondLst>
                                        </p:cTn>
                                        <p:tgtEl>
                                          <p:spTgt spid="104"/>
                                        </p:tgtEl>
                                        <p:attrNameLst>
                                          <p:attrName>style.visibility</p:attrName>
                                        </p:attrNameLst>
                                      </p:cBhvr>
                                      <p:to>
                                        <p:strVal val="hidden"/>
                                      </p:to>
                                    </p:set>
                                  </p:childTnLst>
                                </p:cTn>
                              </p:par>
                              <p:par>
                                <p:cTn id="321" presetID="22" presetClass="entr" presetSubtype="8" fill="hold" nodeType="withEffect">
                                  <p:stCondLst>
                                    <p:cond delay="900"/>
                                  </p:stCondLst>
                                  <p:childTnLst>
                                    <p:set>
                                      <p:cBhvr>
                                        <p:cTn id="322" dur="1" fill="hold">
                                          <p:stCondLst>
                                            <p:cond delay="0"/>
                                          </p:stCondLst>
                                        </p:cTn>
                                        <p:tgtEl>
                                          <p:spTgt spid="25"/>
                                        </p:tgtEl>
                                        <p:attrNameLst>
                                          <p:attrName>style.visibility</p:attrName>
                                        </p:attrNameLst>
                                      </p:cBhvr>
                                      <p:to>
                                        <p:strVal val="visible"/>
                                      </p:to>
                                    </p:set>
                                    <p:animEffect transition="in" filter="wipe(left)">
                                      <p:cBhvr>
                                        <p:cTn id="323" dur="1000"/>
                                        <p:tgtEl>
                                          <p:spTgt spid="25"/>
                                        </p:tgtEl>
                                      </p:cBhvr>
                                    </p:animEffect>
                                  </p:childTnLst>
                                </p:cTn>
                              </p:par>
                            </p:childTnLst>
                          </p:cTn>
                        </p:par>
                        <p:par>
                          <p:cTn id="324" fill="hold">
                            <p:stCondLst>
                              <p:cond delay="3760"/>
                            </p:stCondLst>
                            <p:childTnLst>
                              <p:par>
                                <p:cTn id="325" presetID="53" presetClass="entr" presetSubtype="16" fill="hold" grpId="0" nodeType="afterEffect">
                                  <p:stCondLst>
                                    <p:cond delay="500"/>
                                  </p:stCondLst>
                                  <p:childTnLst>
                                    <p:set>
                                      <p:cBhvr>
                                        <p:cTn id="326" dur="1" fill="hold">
                                          <p:stCondLst>
                                            <p:cond delay="0"/>
                                          </p:stCondLst>
                                        </p:cTn>
                                        <p:tgtEl>
                                          <p:spTgt spid="107"/>
                                        </p:tgtEl>
                                        <p:attrNameLst>
                                          <p:attrName>style.visibility</p:attrName>
                                        </p:attrNameLst>
                                      </p:cBhvr>
                                      <p:to>
                                        <p:strVal val="visible"/>
                                      </p:to>
                                    </p:set>
                                    <p:anim calcmode="lin" valueType="num">
                                      <p:cBhvr>
                                        <p:cTn id="327" dur="500" fill="hold"/>
                                        <p:tgtEl>
                                          <p:spTgt spid="107"/>
                                        </p:tgtEl>
                                        <p:attrNameLst>
                                          <p:attrName>ppt_w</p:attrName>
                                        </p:attrNameLst>
                                      </p:cBhvr>
                                      <p:tavLst>
                                        <p:tav tm="0">
                                          <p:val>
                                            <p:fltVal val="0"/>
                                          </p:val>
                                        </p:tav>
                                        <p:tav tm="100000">
                                          <p:val>
                                            <p:strVal val="#ppt_w"/>
                                          </p:val>
                                        </p:tav>
                                      </p:tavLst>
                                    </p:anim>
                                    <p:anim calcmode="lin" valueType="num">
                                      <p:cBhvr>
                                        <p:cTn id="328" dur="500" fill="hold"/>
                                        <p:tgtEl>
                                          <p:spTgt spid="107"/>
                                        </p:tgtEl>
                                        <p:attrNameLst>
                                          <p:attrName>ppt_h</p:attrName>
                                        </p:attrNameLst>
                                      </p:cBhvr>
                                      <p:tavLst>
                                        <p:tav tm="0">
                                          <p:val>
                                            <p:fltVal val="0"/>
                                          </p:val>
                                        </p:tav>
                                        <p:tav tm="100000">
                                          <p:val>
                                            <p:strVal val="#ppt_h"/>
                                          </p:val>
                                        </p:tav>
                                      </p:tavLst>
                                    </p:anim>
                                    <p:animEffect transition="in" filter="fade">
                                      <p:cBhvr>
                                        <p:cTn id="329" dur="500"/>
                                        <p:tgtEl>
                                          <p:spTgt spid="107"/>
                                        </p:tgtEl>
                                      </p:cBhvr>
                                    </p:animEffect>
                                  </p:childTnLst>
                                </p:cTn>
                              </p:par>
                              <p:par>
                                <p:cTn id="330" presetID="53" presetClass="entr" presetSubtype="16" fill="hold" grpId="0" nodeType="withEffect">
                                  <p:stCondLst>
                                    <p:cond delay="500"/>
                                  </p:stCondLst>
                                  <p:childTnLst>
                                    <p:set>
                                      <p:cBhvr>
                                        <p:cTn id="331" dur="1" fill="hold">
                                          <p:stCondLst>
                                            <p:cond delay="0"/>
                                          </p:stCondLst>
                                        </p:cTn>
                                        <p:tgtEl>
                                          <p:spTgt spid="105"/>
                                        </p:tgtEl>
                                        <p:attrNameLst>
                                          <p:attrName>style.visibility</p:attrName>
                                        </p:attrNameLst>
                                      </p:cBhvr>
                                      <p:to>
                                        <p:strVal val="visible"/>
                                      </p:to>
                                    </p:set>
                                    <p:anim calcmode="lin" valueType="num">
                                      <p:cBhvr>
                                        <p:cTn id="332" dur="500" fill="hold"/>
                                        <p:tgtEl>
                                          <p:spTgt spid="105"/>
                                        </p:tgtEl>
                                        <p:attrNameLst>
                                          <p:attrName>ppt_w</p:attrName>
                                        </p:attrNameLst>
                                      </p:cBhvr>
                                      <p:tavLst>
                                        <p:tav tm="0">
                                          <p:val>
                                            <p:fltVal val="0"/>
                                          </p:val>
                                        </p:tav>
                                        <p:tav tm="100000">
                                          <p:val>
                                            <p:strVal val="#ppt_w"/>
                                          </p:val>
                                        </p:tav>
                                      </p:tavLst>
                                    </p:anim>
                                    <p:anim calcmode="lin" valueType="num">
                                      <p:cBhvr>
                                        <p:cTn id="333" dur="500" fill="hold"/>
                                        <p:tgtEl>
                                          <p:spTgt spid="105"/>
                                        </p:tgtEl>
                                        <p:attrNameLst>
                                          <p:attrName>ppt_h</p:attrName>
                                        </p:attrNameLst>
                                      </p:cBhvr>
                                      <p:tavLst>
                                        <p:tav tm="0">
                                          <p:val>
                                            <p:fltVal val="0"/>
                                          </p:val>
                                        </p:tav>
                                        <p:tav tm="100000">
                                          <p:val>
                                            <p:strVal val="#ppt_h"/>
                                          </p:val>
                                        </p:tav>
                                      </p:tavLst>
                                    </p:anim>
                                    <p:animEffect transition="in" filter="fade">
                                      <p:cBhvr>
                                        <p:cTn id="334" dur="500"/>
                                        <p:tgtEl>
                                          <p:spTgt spid="105"/>
                                        </p:tgtEl>
                                      </p:cBhvr>
                                    </p:animEffect>
                                  </p:childTnLst>
                                </p:cTn>
                              </p:par>
                              <p:par>
                                <p:cTn id="335" presetID="53" presetClass="entr" presetSubtype="16" fill="hold" grpId="0" nodeType="withEffect">
                                  <p:stCondLst>
                                    <p:cond delay="500"/>
                                  </p:stCondLst>
                                  <p:childTnLst>
                                    <p:set>
                                      <p:cBhvr>
                                        <p:cTn id="336" dur="1" fill="hold">
                                          <p:stCondLst>
                                            <p:cond delay="0"/>
                                          </p:stCondLst>
                                        </p:cTn>
                                        <p:tgtEl>
                                          <p:spTgt spid="106"/>
                                        </p:tgtEl>
                                        <p:attrNameLst>
                                          <p:attrName>style.visibility</p:attrName>
                                        </p:attrNameLst>
                                      </p:cBhvr>
                                      <p:to>
                                        <p:strVal val="visible"/>
                                      </p:to>
                                    </p:set>
                                    <p:anim calcmode="lin" valueType="num">
                                      <p:cBhvr>
                                        <p:cTn id="337" dur="500" fill="hold"/>
                                        <p:tgtEl>
                                          <p:spTgt spid="106"/>
                                        </p:tgtEl>
                                        <p:attrNameLst>
                                          <p:attrName>ppt_w</p:attrName>
                                        </p:attrNameLst>
                                      </p:cBhvr>
                                      <p:tavLst>
                                        <p:tav tm="0">
                                          <p:val>
                                            <p:fltVal val="0"/>
                                          </p:val>
                                        </p:tav>
                                        <p:tav tm="100000">
                                          <p:val>
                                            <p:strVal val="#ppt_w"/>
                                          </p:val>
                                        </p:tav>
                                      </p:tavLst>
                                    </p:anim>
                                    <p:anim calcmode="lin" valueType="num">
                                      <p:cBhvr>
                                        <p:cTn id="338" dur="500" fill="hold"/>
                                        <p:tgtEl>
                                          <p:spTgt spid="106"/>
                                        </p:tgtEl>
                                        <p:attrNameLst>
                                          <p:attrName>ppt_h</p:attrName>
                                        </p:attrNameLst>
                                      </p:cBhvr>
                                      <p:tavLst>
                                        <p:tav tm="0">
                                          <p:val>
                                            <p:fltVal val="0"/>
                                          </p:val>
                                        </p:tav>
                                        <p:tav tm="100000">
                                          <p:val>
                                            <p:strVal val="#ppt_h"/>
                                          </p:val>
                                        </p:tav>
                                      </p:tavLst>
                                    </p:anim>
                                    <p:animEffect transition="in" filter="fade">
                                      <p:cBhvr>
                                        <p:cTn id="33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animBg="1"/>
      <p:bldP spid="1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
          <p:cNvSpPr txBox="1"/>
          <p:nvPr/>
        </p:nvSpPr>
        <p:spPr>
          <a:xfrm>
            <a:off x="571472" y="242808"/>
            <a:ext cx="3500462" cy="400110"/>
          </a:xfrm>
          <a:prstGeom prst="rect">
            <a:avLst/>
          </a:prstGeom>
          <a:noFill/>
        </p:spPr>
        <p:txBody>
          <a:bodyPr wrap="square" rtlCol="0">
            <a:spAutoFit/>
          </a:bodyPr>
          <a:lstStyle/>
          <a:p>
            <a:r>
              <a:rPr lang="zh-CN" altLang="en-US" sz="2000" b="1" dirty="0" smtClean="0">
                <a:solidFill>
                  <a:srgbClr val="0A2D88"/>
                </a:solidFill>
                <a:ea typeface="微软雅黑" pitchFamily="34" charset="-122"/>
              </a:rPr>
              <a:t>合作讨论</a:t>
            </a:r>
            <a:endParaRPr lang="zh-CN" altLang="en-US" sz="2000" b="1" dirty="0">
              <a:solidFill>
                <a:srgbClr val="0A2D88"/>
              </a:solidFill>
              <a:ea typeface="微软雅黑" pitchFamily="34" charset="-122"/>
            </a:endParaRPr>
          </a:p>
        </p:txBody>
      </p:sp>
      <p:sp>
        <p:nvSpPr>
          <p:cNvPr id="16" name="AutoShape 4"/>
          <p:cNvSpPr>
            <a:spLocks noChangeArrowheads="1"/>
          </p:cNvSpPr>
          <p:nvPr/>
        </p:nvSpPr>
        <p:spPr bwMode="auto">
          <a:xfrm>
            <a:off x="1175696" y="4333276"/>
            <a:ext cx="1822441" cy="1377763"/>
          </a:xfrm>
          <a:prstGeom prst="roundRect">
            <a:avLst>
              <a:gd name="adj" fmla="val 6185"/>
            </a:avLst>
          </a:prstGeom>
          <a:noFill/>
          <a:ln w="19050">
            <a:solidFill>
              <a:srgbClr val="006666"/>
            </a:solidFill>
            <a:round/>
            <a:headEnd/>
            <a:tailEnd/>
          </a:ln>
          <a:effectLst>
            <a:prstShdw prst="shdw17" dist="17961" dir="2700000">
              <a:srgbClr val="006666">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17" name="AutoShape 5"/>
          <p:cNvSpPr>
            <a:spLocks noChangeArrowheads="1"/>
          </p:cNvSpPr>
          <p:nvPr/>
        </p:nvSpPr>
        <p:spPr bwMode="auto">
          <a:xfrm>
            <a:off x="1059964" y="3431417"/>
            <a:ext cx="2639540" cy="614652"/>
          </a:xfrm>
          <a:prstGeom prst="parallelogram">
            <a:avLst>
              <a:gd name="adj" fmla="val 96779"/>
            </a:avLst>
          </a:prstGeom>
          <a:gradFill rotWithShape="1">
            <a:gsLst>
              <a:gs pos="0">
                <a:srgbClr val="99CC00"/>
              </a:gs>
              <a:gs pos="100000">
                <a:srgbClr val="CCFFCC"/>
              </a:gs>
            </a:gsLst>
            <a:lin ang="5400000" scaled="1"/>
          </a:gradFill>
          <a:ln w="9525" algn="ctr">
            <a:miter lim="800000"/>
            <a:headEnd/>
            <a:tailEnd/>
          </a:ln>
          <a:effectLst/>
          <a:scene3d>
            <a:camera prst="legacyObliqueBottom"/>
            <a:lightRig rig="legacyFlat3" dir="b"/>
          </a:scene3d>
          <a:sp3d extrusionH="8874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18" name="AutoShape 6"/>
          <p:cNvSpPr>
            <a:spLocks noChangeArrowheads="1"/>
          </p:cNvSpPr>
          <p:nvPr/>
        </p:nvSpPr>
        <p:spPr bwMode="auto">
          <a:xfrm rot="16200000" flipH="1">
            <a:off x="2606846" y="3336201"/>
            <a:ext cx="1615020" cy="631649"/>
          </a:xfrm>
          <a:prstGeom prst="parallelogram">
            <a:avLst>
              <a:gd name="adj" fmla="val 94038"/>
            </a:avLst>
          </a:prstGeom>
          <a:gradFill rotWithShape="0">
            <a:gsLst>
              <a:gs pos="0">
                <a:srgbClr val="336600"/>
              </a:gs>
              <a:gs pos="100000">
                <a:srgbClr val="00330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19" name="AutoShape 7"/>
          <p:cNvSpPr>
            <a:spLocks noChangeArrowheads="1"/>
          </p:cNvSpPr>
          <p:nvPr/>
        </p:nvSpPr>
        <p:spPr bwMode="auto">
          <a:xfrm>
            <a:off x="1185457" y="4918706"/>
            <a:ext cx="1798736" cy="385885"/>
          </a:xfrm>
          <a:prstGeom prst="roundRect">
            <a:avLst>
              <a:gd name="adj" fmla="val 6477"/>
            </a:avLst>
          </a:prstGeom>
          <a:gradFill rotWithShape="1">
            <a:gsLst>
              <a:gs pos="0">
                <a:srgbClr val="4BC0E5">
                  <a:gamma/>
                  <a:tint val="0"/>
                  <a:invGamma/>
                  <a:alpha val="0"/>
                </a:srgbClr>
              </a:gs>
              <a:gs pos="100000">
                <a:srgbClr val="4BC0E5"/>
              </a:gs>
            </a:gsLst>
            <a:lin ang="5400000" scaled="1"/>
          </a:gradFill>
          <a:ln>
            <a:noFill/>
          </a:ln>
          <a:effectLst/>
          <a:extLst>
            <a:ext uri="{91240B29-F687-4F45-9708-019B960494DF}">
              <a14:hiddenLine xmlns:a14="http://schemas.microsoft.com/office/drawing/2010/main" w="12700" algn="ctr">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0" name="AutoShape 10"/>
          <p:cNvSpPr>
            <a:spLocks noChangeArrowheads="1"/>
          </p:cNvSpPr>
          <p:nvPr/>
        </p:nvSpPr>
        <p:spPr bwMode="auto">
          <a:xfrm>
            <a:off x="3385772" y="3640926"/>
            <a:ext cx="1822440" cy="1377762"/>
          </a:xfrm>
          <a:prstGeom prst="roundRect">
            <a:avLst>
              <a:gd name="adj" fmla="val 6185"/>
            </a:avLst>
          </a:prstGeom>
          <a:noFill/>
          <a:ln w="19050">
            <a:solidFill>
              <a:srgbClr val="003399"/>
            </a:solidFill>
            <a:round/>
            <a:headEnd/>
            <a:tailEnd/>
          </a:ln>
          <a:effectLst>
            <a:prstShdw prst="shdw17" dist="17961" dir="2700000">
              <a:srgbClr val="003399">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1" name="AutoShape 11"/>
          <p:cNvSpPr>
            <a:spLocks noChangeArrowheads="1"/>
          </p:cNvSpPr>
          <p:nvPr/>
        </p:nvSpPr>
        <p:spPr bwMode="auto">
          <a:xfrm>
            <a:off x="5574931" y="3009625"/>
            <a:ext cx="1822440" cy="1377763"/>
          </a:xfrm>
          <a:prstGeom prst="roundRect">
            <a:avLst>
              <a:gd name="adj" fmla="val 6185"/>
            </a:avLst>
          </a:prstGeom>
          <a:noFill/>
          <a:ln w="19050">
            <a:solidFill>
              <a:srgbClr val="660066"/>
            </a:solidFill>
            <a:round/>
            <a:headEnd/>
            <a:tailEnd/>
          </a:ln>
          <a:effectLst>
            <a:prstShdw prst="shdw17" dist="17961" dir="2700000">
              <a:srgbClr val="660066">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2" name="AutoShape 12"/>
          <p:cNvSpPr>
            <a:spLocks noChangeArrowheads="1"/>
          </p:cNvSpPr>
          <p:nvPr/>
        </p:nvSpPr>
        <p:spPr bwMode="auto">
          <a:xfrm>
            <a:off x="5601424" y="3593383"/>
            <a:ext cx="1798736" cy="382292"/>
          </a:xfrm>
          <a:prstGeom prst="roundRect">
            <a:avLst>
              <a:gd name="adj" fmla="val 5273"/>
            </a:avLst>
          </a:prstGeom>
          <a:gradFill rotWithShape="1">
            <a:gsLst>
              <a:gs pos="0">
                <a:srgbClr val="8183DB">
                  <a:gamma/>
                  <a:tint val="12549"/>
                  <a:invGamma/>
                  <a:alpha val="0"/>
                </a:srgbClr>
              </a:gs>
              <a:gs pos="100000">
                <a:srgbClr val="8183DB"/>
              </a:gs>
            </a:gsLst>
            <a:lin ang="5400000" scaled="1"/>
          </a:gradFill>
          <a:ln>
            <a:noFill/>
          </a:ln>
          <a:effectLst/>
          <a:extLst>
            <a:ext uri="{91240B29-F687-4F45-9708-019B960494DF}">
              <a14:hiddenLine xmlns:a14="http://schemas.microsoft.com/office/drawing/2010/main" w="12700" algn="ctr">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3" name="AutoShape 13"/>
          <p:cNvSpPr>
            <a:spLocks noChangeArrowheads="1"/>
          </p:cNvSpPr>
          <p:nvPr/>
        </p:nvSpPr>
        <p:spPr bwMode="auto">
          <a:xfrm>
            <a:off x="3419237" y="4267411"/>
            <a:ext cx="1765271" cy="378699"/>
          </a:xfrm>
          <a:prstGeom prst="roundRect">
            <a:avLst>
              <a:gd name="adj" fmla="val 4106"/>
            </a:avLst>
          </a:prstGeom>
          <a:gradFill rotWithShape="1">
            <a:gsLst>
              <a:gs pos="0">
                <a:srgbClr val="5485FE">
                  <a:gamma/>
                  <a:tint val="3137"/>
                  <a:invGamma/>
                  <a:alpha val="0"/>
                </a:srgbClr>
              </a:gs>
              <a:gs pos="100000">
                <a:srgbClr val="5485FE"/>
              </a:gs>
            </a:gsLst>
            <a:lin ang="5400000" scaled="1"/>
          </a:gradFill>
          <a:ln>
            <a:noFill/>
          </a:ln>
          <a:effectLst/>
          <a:extLst>
            <a:ext uri="{91240B29-F687-4F45-9708-019B960494DF}">
              <a14:hiddenLine xmlns:a14="http://schemas.microsoft.com/office/drawing/2010/main" w="12700" algn="ctr">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4" name="Freeform 14"/>
          <p:cNvSpPr>
            <a:spLocks/>
          </p:cNvSpPr>
          <p:nvPr/>
        </p:nvSpPr>
        <p:spPr bwMode="auto">
          <a:xfrm>
            <a:off x="5088296" y="2213214"/>
            <a:ext cx="3134542" cy="735362"/>
          </a:xfrm>
          <a:custGeom>
            <a:avLst/>
            <a:gdLst>
              <a:gd name="T0" fmla="*/ 0 w 2248"/>
              <a:gd name="T1" fmla="*/ 94 h 530"/>
              <a:gd name="T2" fmla="*/ 300 w 2248"/>
              <a:gd name="T3" fmla="*/ 374 h 530"/>
              <a:gd name="T4" fmla="*/ 1588 w 2248"/>
              <a:gd name="T5" fmla="*/ 374 h 530"/>
              <a:gd name="T6" fmla="*/ 1836 w 2248"/>
              <a:gd name="T7" fmla="*/ 530 h 530"/>
              <a:gd name="T8" fmla="*/ 2248 w 2248"/>
              <a:gd name="T9" fmla="*/ 203 h 530"/>
              <a:gd name="T10" fmla="*/ 1025 w 2248"/>
              <a:gd name="T11" fmla="*/ 0 h 530"/>
              <a:gd name="T12" fmla="*/ 1212 w 2248"/>
              <a:gd name="T13" fmla="*/ 94 h 530"/>
              <a:gd name="T14" fmla="*/ 0 w 2248"/>
              <a:gd name="T15" fmla="*/ 94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8" h="530">
                <a:moveTo>
                  <a:pt x="0" y="94"/>
                </a:moveTo>
                <a:lnTo>
                  <a:pt x="300" y="374"/>
                </a:lnTo>
                <a:lnTo>
                  <a:pt x="1588" y="374"/>
                </a:lnTo>
                <a:lnTo>
                  <a:pt x="1836" y="530"/>
                </a:lnTo>
                <a:lnTo>
                  <a:pt x="2248" y="203"/>
                </a:lnTo>
                <a:lnTo>
                  <a:pt x="1025" y="0"/>
                </a:lnTo>
                <a:lnTo>
                  <a:pt x="1212" y="94"/>
                </a:lnTo>
                <a:lnTo>
                  <a:pt x="0" y="94"/>
                </a:lnTo>
                <a:close/>
              </a:path>
            </a:pathLst>
          </a:custGeom>
          <a:gradFill rotWithShape="0">
            <a:gsLst>
              <a:gs pos="0">
                <a:srgbClr val="CC66FF"/>
              </a:gs>
              <a:gs pos="100000">
                <a:srgbClr val="660066"/>
              </a:gs>
            </a:gsLst>
            <a:lin ang="0" scaled="1"/>
          </a:gradFill>
          <a:ln w="9525" cap="flat" cmpd="sng">
            <a:prstDash val="solid"/>
            <a:round/>
            <a:headEnd type="none" w="med" len="med"/>
            <a:tailEnd type="none" w="med" len="med"/>
          </a:ln>
          <a:effectLst/>
          <a:scene3d>
            <a:camera prst="legacyObliqueBottom"/>
            <a:lightRig rig="legacyFlat3" dir="t"/>
          </a:scene3d>
          <a:sp3d extrusionH="8874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5" name="AutoShape 15"/>
          <p:cNvSpPr>
            <a:spLocks noChangeArrowheads="1"/>
          </p:cNvSpPr>
          <p:nvPr/>
        </p:nvSpPr>
        <p:spPr bwMode="auto">
          <a:xfrm rot="5400000">
            <a:off x="4779233" y="2661038"/>
            <a:ext cx="1037831" cy="414128"/>
          </a:xfrm>
          <a:prstGeom prst="parallelogram">
            <a:avLst>
              <a:gd name="adj" fmla="val 93593"/>
            </a:avLst>
          </a:prstGeom>
          <a:gradFill rotWithShape="0">
            <a:gsLst>
              <a:gs pos="0">
                <a:srgbClr val="800080"/>
              </a:gs>
              <a:gs pos="100000">
                <a:srgbClr val="480048"/>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6" name="AutoShape 16"/>
          <p:cNvSpPr>
            <a:spLocks noChangeArrowheads="1"/>
          </p:cNvSpPr>
          <p:nvPr/>
        </p:nvSpPr>
        <p:spPr bwMode="auto">
          <a:xfrm rot="10800000">
            <a:off x="3104109" y="2801504"/>
            <a:ext cx="2403892" cy="566090"/>
          </a:xfrm>
          <a:custGeom>
            <a:avLst/>
            <a:gdLst>
              <a:gd name="G0" fmla="+- 3733 0 0"/>
              <a:gd name="G1" fmla="+- 21600 0 3733"/>
              <a:gd name="G2" fmla="*/ 3733 1 2"/>
              <a:gd name="G3" fmla="+- 21600 0 G2"/>
              <a:gd name="G4" fmla="+/ 3733 21600 2"/>
              <a:gd name="G5" fmla="+/ G1 0 2"/>
              <a:gd name="G6" fmla="*/ 21600 21600 3733"/>
              <a:gd name="G7" fmla="*/ G6 1 2"/>
              <a:gd name="G8" fmla="+- 21600 0 G7"/>
              <a:gd name="G9" fmla="*/ 21600 1 2"/>
              <a:gd name="G10" fmla="+- 3733 0 G9"/>
              <a:gd name="G11" fmla="?: G10 G8 0"/>
              <a:gd name="G12" fmla="?: G10 G7 21600"/>
              <a:gd name="T0" fmla="*/ 19733 w 21600"/>
              <a:gd name="T1" fmla="*/ 10800 h 21600"/>
              <a:gd name="T2" fmla="*/ 10800 w 21600"/>
              <a:gd name="T3" fmla="*/ 21600 h 21600"/>
              <a:gd name="T4" fmla="*/ 1867 w 21600"/>
              <a:gd name="T5" fmla="*/ 10800 h 21600"/>
              <a:gd name="T6" fmla="*/ 10800 w 21600"/>
              <a:gd name="T7" fmla="*/ 0 h 21600"/>
              <a:gd name="T8" fmla="*/ 3667 w 21600"/>
              <a:gd name="T9" fmla="*/ 3667 h 21600"/>
              <a:gd name="T10" fmla="*/ 17933 w 21600"/>
              <a:gd name="T11" fmla="*/ 17933 h 21600"/>
            </a:gdLst>
            <a:ahLst/>
            <a:cxnLst>
              <a:cxn ang="0">
                <a:pos x="T0" y="T1"/>
              </a:cxn>
              <a:cxn ang="0">
                <a:pos x="T2" y="T3"/>
              </a:cxn>
              <a:cxn ang="0">
                <a:pos x="T4" y="T5"/>
              </a:cxn>
              <a:cxn ang="0">
                <a:pos x="T6" y="T7"/>
              </a:cxn>
            </a:cxnLst>
            <a:rect l="T8" t="T9" r="T10" b="T11"/>
            <a:pathLst>
              <a:path w="21600" h="21600">
                <a:moveTo>
                  <a:pt x="0" y="0"/>
                </a:moveTo>
                <a:lnTo>
                  <a:pt x="3733" y="21600"/>
                </a:lnTo>
                <a:lnTo>
                  <a:pt x="17867" y="21600"/>
                </a:lnTo>
                <a:lnTo>
                  <a:pt x="21600" y="0"/>
                </a:lnTo>
                <a:close/>
              </a:path>
            </a:pathLst>
          </a:custGeom>
          <a:gradFill rotWithShape="1">
            <a:gsLst>
              <a:gs pos="0">
                <a:srgbClr val="CCECFF"/>
              </a:gs>
              <a:gs pos="100000">
                <a:srgbClr val="6699FF"/>
              </a:gs>
            </a:gsLst>
            <a:lin ang="5400000" scaled="1"/>
          </a:gradFill>
          <a:ln w="9525" algn="ctr">
            <a:miter lim="800000"/>
            <a:headEnd/>
            <a:tailEnd/>
          </a:ln>
          <a:effectLst/>
          <a:scene3d>
            <a:camera prst="legacyObliqueBottom"/>
            <a:lightRig rig="legacyFlat3" dir="t"/>
          </a:scene3d>
          <a:sp3d extrusionH="8874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7" name="Freeform 20"/>
          <p:cNvSpPr>
            <a:spLocks/>
          </p:cNvSpPr>
          <p:nvPr/>
        </p:nvSpPr>
        <p:spPr bwMode="auto">
          <a:xfrm>
            <a:off x="1069724" y="3441130"/>
            <a:ext cx="2023230" cy="599389"/>
          </a:xfrm>
          <a:custGeom>
            <a:avLst/>
            <a:gdLst>
              <a:gd name="T0" fmla="*/ 418 w 1451"/>
              <a:gd name="T1" fmla="*/ 0 h 432"/>
              <a:gd name="T2" fmla="*/ 1451 w 1451"/>
              <a:gd name="T3" fmla="*/ 2 h 432"/>
              <a:gd name="T4" fmla="*/ 1450 w 1451"/>
              <a:gd name="T5" fmla="*/ 428 h 432"/>
              <a:gd name="T6" fmla="*/ 0 w 1451"/>
              <a:gd name="T7" fmla="*/ 432 h 432"/>
              <a:gd name="T8" fmla="*/ 418 w 1451"/>
              <a:gd name="T9" fmla="*/ 0 h 432"/>
            </a:gdLst>
            <a:ahLst/>
            <a:cxnLst>
              <a:cxn ang="0">
                <a:pos x="T0" y="T1"/>
              </a:cxn>
              <a:cxn ang="0">
                <a:pos x="T2" y="T3"/>
              </a:cxn>
              <a:cxn ang="0">
                <a:pos x="T4" y="T5"/>
              </a:cxn>
              <a:cxn ang="0">
                <a:pos x="T6" y="T7"/>
              </a:cxn>
              <a:cxn ang="0">
                <a:pos x="T8" y="T9"/>
              </a:cxn>
            </a:cxnLst>
            <a:rect l="0" t="0" r="r" b="b"/>
            <a:pathLst>
              <a:path w="1451" h="432">
                <a:moveTo>
                  <a:pt x="418" y="0"/>
                </a:moveTo>
                <a:lnTo>
                  <a:pt x="1451" y="2"/>
                </a:lnTo>
                <a:lnTo>
                  <a:pt x="1450" y="428"/>
                </a:lnTo>
                <a:lnTo>
                  <a:pt x="0" y="432"/>
                </a:lnTo>
                <a:lnTo>
                  <a:pt x="418" y="0"/>
                </a:lnTo>
                <a:close/>
              </a:path>
            </a:pathLst>
          </a:custGeom>
          <a:noFill/>
          <a:ln w="28575" cap="flat" cmpd="sng">
            <a:solidFill>
              <a:srgbClr val="FFFFFF">
                <a:alpha val="50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8" name="Freeform 21"/>
          <p:cNvSpPr>
            <a:spLocks/>
          </p:cNvSpPr>
          <p:nvPr/>
        </p:nvSpPr>
        <p:spPr bwMode="auto">
          <a:xfrm>
            <a:off x="3119447" y="2794567"/>
            <a:ext cx="2370428" cy="563315"/>
          </a:xfrm>
          <a:custGeom>
            <a:avLst/>
            <a:gdLst>
              <a:gd name="T0" fmla="*/ 290 w 1700"/>
              <a:gd name="T1" fmla="*/ 6 h 406"/>
              <a:gd name="T2" fmla="*/ 1396 w 1700"/>
              <a:gd name="T3" fmla="*/ 0 h 406"/>
              <a:gd name="T4" fmla="*/ 1700 w 1700"/>
              <a:gd name="T5" fmla="*/ 406 h 406"/>
              <a:gd name="T6" fmla="*/ 0 w 1700"/>
              <a:gd name="T7" fmla="*/ 406 h 406"/>
              <a:gd name="T8" fmla="*/ 290 w 1700"/>
              <a:gd name="T9" fmla="*/ 6 h 406"/>
            </a:gdLst>
            <a:ahLst/>
            <a:cxnLst>
              <a:cxn ang="0">
                <a:pos x="T0" y="T1"/>
              </a:cxn>
              <a:cxn ang="0">
                <a:pos x="T2" y="T3"/>
              </a:cxn>
              <a:cxn ang="0">
                <a:pos x="T4" y="T5"/>
              </a:cxn>
              <a:cxn ang="0">
                <a:pos x="T6" y="T7"/>
              </a:cxn>
              <a:cxn ang="0">
                <a:pos x="T8" y="T9"/>
              </a:cxn>
            </a:cxnLst>
            <a:rect l="0" t="0" r="r" b="b"/>
            <a:pathLst>
              <a:path w="1700" h="406">
                <a:moveTo>
                  <a:pt x="290" y="6"/>
                </a:moveTo>
                <a:lnTo>
                  <a:pt x="1396" y="0"/>
                </a:lnTo>
                <a:lnTo>
                  <a:pt x="1700" y="406"/>
                </a:lnTo>
                <a:lnTo>
                  <a:pt x="0" y="406"/>
                </a:lnTo>
                <a:lnTo>
                  <a:pt x="290" y="6"/>
                </a:lnTo>
                <a:close/>
              </a:path>
            </a:pathLst>
          </a:custGeom>
          <a:noFill/>
          <a:ln w="28575" cmpd="sng">
            <a:solidFill>
              <a:srgbClr val="FFFFFF">
                <a:alpha val="50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sp>
        <p:nvSpPr>
          <p:cNvPr id="29" name="Freeform 22"/>
          <p:cNvSpPr>
            <a:spLocks/>
          </p:cNvSpPr>
          <p:nvPr/>
        </p:nvSpPr>
        <p:spPr bwMode="auto">
          <a:xfrm>
            <a:off x="5096662" y="2192403"/>
            <a:ext cx="3109443" cy="749236"/>
          </a:xfrm>
          <a:custGeom>
            <a:avLst/>
            <a:gdLst>
              <a:gd name="T0" fmla="*/ 0 w 2230"/>
              <a:gd name="T1" fmla="*/ 98 h 540"/>
              <a:gd name="T2" fmla="*/ 281 w 2230"/>
              <a:gd name="T3" fmla="*/ 370 h 540"/>
              <a:gd name="T4" fmla="*/ 1570 w 2230"/>
              <a:gd name="T5" fmla="*/ 374 h 540"/>
              <a:gd name="T6" fmla="*/ 1818 w 2230"/>
              <a:gd name="T7" fmla="*/ 540 h 540"/>
              <a:gd name="T8" fmla="*/ 2230 w 2230"/>
              <a:gd name="T9" fmla="*/ 226 h 540"/>
              <a:gd name="T10" fmla="*/ 1007 w 2230"/>
              <a:gd name="T11" fmla="*/ 0 h 540"/>
              <a:gd name="T12" fmla="*/ 1192 w 2230"/>
              <a:gd name="T13" fmla="*/ 101 h 540"/>
              <a:gd name="T14" fmla="*/ 0 w 2230"/>
              <a:gd name="T15" fmla="*/ 98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0" h="540">
                <a:moveTo>
                  <a:pt x="0" y="98"/>
                </a:moveTo>
                <a:lnTo>
                  <a:pt x="281" y="370"/>
                </a:lnTo>
                <a:lnTo>
                  <a:pt x="1570" y="374"/>
                </a:lnTo>
                <a:lnTo>
                  <a:pt x="1818" y="540"/>
                </a:lnTo>
                <a:lnTo>
                  <a:pt x="2230" y="226"/>
                </a:lnTo>
                <a:lnTo>
                  <a:pt x="1007" y="0"/>
                </a:lnTo>
                <a:lnTo>
                  <a:pt x="1192" y="101"/>
                </a:lnTo>
                <a:lnTo>
                  <a:pt x="0" y="98"/>
                </a:lnTo>
                <a:close/>
              </a:path>
            </a:pathLst>
          </a:custGeom>
          <a:noFill/>
          <a:ln w="28575" cap="flat" cmpd="sng">
            <a:solidFill>
              <a:srgbClr val="FFFFFF">
                <a:alpha val="50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mtClean="0">
              <a:solidFill>
                <a:srgbClr val="000000"/>
              </a:solidFill>
              <a:latin typeface="微软雅黑" panose="020B0503020204020204" pitchFamily="34" charset="-122"/>
              <a:ea typeface="微软雅黑" panose="020B0503020204020204" pitchFamily="34" charset="-122"/>
            </a:endParaRPr>
          </a:p>
        </p:txBody>
      </p:sp>
      <p:pic>
        <p:nvPicPr>
          <p:cNvPr id="30" name="Picture 23" descr="p_12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289" y="2505972"/>
            <a:ext cx="1422257" cy="140828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4"/>
          <p:cNvSpPr>
            <a:spLocks noChangeArrowheads="1"/>
          </p:cNvSpPr>
          <p:nvPr/>
        </p:nvSpPr>
        <p:spPr bwMode="auto">
          <a:xfrm>
            <a:off x="1462936" y="2976325"/>
            <a:ext cx="1328834" cy="503654"/>
          </a:xfrm>
          <a:prstGeom prst="rect">
            <a:avLst/>
          </a:prstGeom>
          <a:noFill/>
          <a:ln>
            <a:noFill/>
          </a:ln>
          <a:effectLst/>
          <a:extLst>
            <a:ext uri="{909E8E84-426E-40DD-AFC4-6F175D3DCCD1}">
              <a14:hiddenFill xmlns:a14="http://schemas.microsoft.com/office/drawing/2010/main">
                <a:solidFill>
                  <a:srgbClr val="3FA5F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latinLnBrk="1">
              <a:spcBef>
                <a:spcPct val="0"/>
              </a:spcBef>
              <a:spcAft>
                <a:spcPct val="0"/>
              </a:spcAft>
            </a:pPr>
            <a:r>
              <a:rPr kumimoji="1"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独立测试</a:t>
            </a:r>
            <a:endParaRPr kumimoji="1" lang="en-US" altLang="ko-KR"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2" name="Picture 25" descr="p_12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011" y="1891320"/>
            <a:ext cx="1422257" cy="14082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_12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720" y="1185096"/>
            <a:ext cx="1422257" cy="140828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7"/>
          <p:cNvSpPr>
            <a:spLocks noChangeArrowheads="1"/>
          </p:cNvSpPr>
          <p:nvPr/>
        </p:nvSpPr>
        <p:spPr bwMode="auto">
          <a:xfrm>
            <a:off x="3615842" y="2317232"/>
            <a:ext cx="1328834" cy="503653"/>
          </a:xfrm>
          <a:prstGeom prst="rect">
            <a:avLst/>
          </a:prstGeom>
          <a:noFill/>
          <a:ln>
            <a:noFill/>
          </a:ln>
          <a:effectLst/>
          <a:extLst>
            <a:ext uri="{909E8E84-426E-40DD-AFC4-6F175D3DCCD1}">
              <a14:hiddenFill xmlns:a14="http://schemas.microsoft.com/office/drawing/2010/main">
                <a:solidFill>
                  <a:srgbClr val="3FA5F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latinLnBrk="1">
              <a:spcBef>
                <a:spcPct val="0"/>
              </a:spcBef>
              <a:spcAft>
                <a:spcPct val="0"/>
              </a:spcAft>
            </a:pPr>
            <a:r>
              <a:rPr kumimoji="1"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用户组</a:t>
            </a:r>
            <a:endParaRPr kumimoji="1" lang="en-US" altLang="ko-KR"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Rectangle 28"/>
          <p:cNvSpPr>
            <a:spLocks noChangeArrowheads="1"/>
          </p:cNvSpPr>
          <p:nvPr/>
        </p:nvSpPr>
        <p:spPr bwMode="auto">
          <a:xfrm>
            <a:off x="5724128" y="1486525"/>
            <a:ext cx="1328834" cy="704837"/>
          </a:xfrm>
          <a:prstGeom prst="rect">
            <a:avLst/>
          </a:prstGeom>
          <a:noFill/>
          <a:ln>
            <a:noFill/>
          </a:ln>
          <a:effectLst/>
          <a:extLst>
            <a:ext uri="{909E8E84-426E-40DD-AFC4-6F175D3DCCD1}">
              <a14:hiddenFill xmlns:a14="http://schemas.microsoft.com/office/drawing/2010/main">
                <a:solidFill>
                  <a:srgbClr val="3FA5F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latinLnBrk="1">
              <a:spcBef>
                <a:spcPct val="0"/>
              </a:spcBef>
              <a:spcAft>
                <a:spcPct val="0"/>
              </a:spcAft>
            </a:pPr>
            <a:r>
              <a:rPr kumimoji="1"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合作研究</a:t>
            </a:r>
            <a:endParaRPr kumimoji="1" lang="en-US" altLang="ko-KR"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6" name="组合 35"/>
          <p:cNvGrpSpPr/>
          <p:nvPr/>
        </p:nvGrpSpPr>
        <p:grpSpPr>
          <a:xfrm>
            <a:off x="3394101" y="3909350"/>
            <a:ext cx="1804013" cy="1135059"/>
            <a:chOff x="1620299" y="792186"/>
            <a:chExt cx="5916308" cy="3740951"/>
          </a:xfrm>
        </p:grpSpPr>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0299" y="1780830"/>
              <a:ext cx="5903402" cy="2752307"/>
            </a:xfrm>
            <a:prstGeom prst="rect">
              <a:avLst/>
            </a:prstGeom>
          </p:spPr>
        </p:pic>
        <p:sp>
          <p:nvSpPr>
            <p:cNvPr id="38" name="文本框 2"/>
            <p:cNvSpPr txBox="1"/>
            <p:nvPr/>
          </p:nvSpPr>
          <p:spPr>
            <a:xfrm>
              <a:off x="1626586" y="792186"/>
              <a:ext cx="5910021" cy="710065"/>
            </a:xfrm>
            <a:prstGeom prst="rect">
              <a:avLst/>
            </a:prstGeom>
            <a:noFill/>
          </p:spPr>
          <p:txBody>
            <a:bodyPr wrap="none" rtlCol="0">
              <a:spAutoFit/>
            </a:bodyPr>
            <a:lstStyle/>
            <a:p>
              <a:r>
                <a:rPr lang="en-US" altLang="zh-CN" sz="800" b="1" dirty="0" smtClean="0">
                  <a:solidFill>
                    <a:srgbClr val="11E7F1"/>
                  </a:solidFill>
                  <a:latin typeface="微软雅黑" panose="020B0503020204020204" pitchFamily="34" charset="-122"/>
                  <a:ea typeface="微软雅黑" panose="020B0503020204020204" pitchFamily="34" charset="-122"/>
                  <a:cs typeface="Times New Roman" panose="02020603050405020304" pitchFamily="18" charset="0"/>
                </a:rPr>
                <a:t>http://usergroup.nucosine.com</a:t>
              </a:r>
              <a:endParaRPr lang="zh-CN" altLang="en-US" sz="800" b="1" dirty="0">
                <a:solidFill>
                  <a:srgbClr val="11E7F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4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74931" y="3324191"/>
            <a:ext cx="1789711" cy="107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矩形 40"/>
          <p:cNvSpPr/>
          <p:nvPr/>
        </p:nvSpPr>
        <p:spPr>
          <a:xfrm>
            <a:off x="3215288" y="5273079"/>
            <a:ext cx="1992924" cy="1477328"/>
          </a:xfrm>
          <a:prstGeom prst="rect">
            <a:avLst/>
          </a:prstGeom>
        </p:spPr>
        <p:txBody>
          <a:bodyPr wrap="square">
            <a:spAutoFit/>
          </a:bodyPr>
          <a:lstStyle/>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软件试用</a:t>
            </a:r>
            <a:endParaRPr kumimoji="1" lang="en-US" altLang="zh-CN" dirty="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用户反馈</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资源共享</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rPr>
              <a:t>…</a:t>
            </a:r>
          </a:p>
          <a:p>
            <a:pPr marL="285750" indent="-285750">
              <a:buFont typeface="Arial" panose="020B0604020202020204" pitchFamily="34" charset="0"/>
              <a:buChar char="•"/>
            </a:pP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42" name="矩形 41"/>
          <p:cNvSpPr/>
          <p:nvPr/>
        </p:nvSpPr>
        <p:spPr>
          <a:xfrm>
            <a:off x="5558391" y="4641138"/>
            <a:ext cx="2109953" cy="1754326"/>
          </a:xfrm>
          <a:prstGeom prst="rect">
            <a:avLst/>
          </a:prstGeom>
        </p:spPr>
        <p:txBody>
          <a:bodyPr wrap="square">
            <a:spAutoFit/>
          </a:bodyPr>
          <a:lstStyle/>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新的需求</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人员交流</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数据合作</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定制开发</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a:p>
            <a:pPr marL="285750" indent="-285750">
              <a:buFont typeface="Arial" panose="020B0604020202020204" pitchFamily="34" charset="0"/>
              <a:buChar char="•"/>
            </a:pPr>
            <a:r>
              <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rPr>
              <a:t>…</a:t>
            </a:r>
          </a:p>
          <a:p>
            <a:pPr marL="285750" indent="-285750">
              <a:buFont typeface="Arial" panose="020B0604020202020204" pitchFamily="34" charset="0"/>
              <a:buChar char="•"/>
            </a:pPr>
            <a:endParaRPr lang="zh-CN" altLang="en-US" dirty="0">
              <a:solidFill>
                <a:prstClr val="black"/>
              </a:solidFill>
              <a:latin typeface="微软雅黑" panose="020B0503020204020204" pitchFamily="34" charset="-122"/>
              <a:ea typeface="微软雅黑" panose="020B0503020204020204" pitchFamily="34" charset="-122"/>
            </a:endParaRPr>
          </a:p>
        </p:txBody>
      </p:sp>
      <p:pic>
        <p:nvPicPr>
          <p:cNvPr id="43" name="Picture 2" descr="C:\Users\YUHUI\Desktop\1F9FF44D760B5EF0C9B7396D6938198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244" y="4725620"/>
            <a:ext cx="1788975" cy="964606"/>
          </a:xfrm>
          <a:prstGeom prst="rect">
            <a:avLst/>
          </a:prstGeom>
          <a:noFill/>
          <a:extLst>
            <a:ext uri="{909E8E84-426E-40DD-AFC4-6F175D3DCCD1}">
              <a14:hiddenFill xmlns:a14="http://schemas.microsoft.com/office/drawing/2010/main">
                <a:solidFill>
                  <a:srgbClr val="FFFFFF"/>
                </a:solidFill>
              </a14:hiddenFill>
            </a:ext>
          </a:extLst>
        </p:spPr>
      </p:pic>
      <p:sp>
        <p:nvSpPr>
          <p:cNvPr id="51" name="矩形 50"/>
          <p:cNvSpPr/>
          <p:nvPr/>
        </p:nvSpPr>
        <p:spPr>
          <a:xfrm>
            <a:off x="1090470" y="5879013"/>
            <a:ext cx="2124818" cy="646331"/>
          </a:xfrm>
          <a:prstGeom prst="rect">
            <a:avLst/>
          </a:prstGeom>
        </p:spPr>
        <p:txBody>
          <a:bodyPr wrap="square">
            <a:spAutoFit/>
          </a:bodyPr>
          <a:lstStyle/>
          <a:p>
            <a:pPr marL="285750" indent="-285750">
              <a:buFont typeface="Arial" panose="020B0604020202020204" pitchFamily="34" charset="0"/>
              <a:buChar char="•"/>
            </a:pPr>
            <a:r>
              <a:rPr kumimoji="1" lang="zh-CN" altLang="en-US" dirty="0" smtClean="0">
                <a:solidFill>
                  <a:prstClr val="black"/>
                </a:solidFill>
                <a:latin typeface="微软雅黑" panose="020B0503020204020204" pitchFamily="34" charset="-122"/>
                <a:ea typeface="微软雅黑" panose="020B0503020204020204" pitchFamily="34" charset="-122"/>
                <a:cs typeface="Times New Roman" pitchFamily="18" charset="0"/>
              </a:rPr>
              <a:t>第三方开展独立的验证与评估</a:t>
            </a:r>
            <a:endParaRPr kumimoji="1" lang="en-US" altLang="zh-CN" dirty="0" smtClean="0">
              <a:solidFill>
                <a:prstClr val="black"/>
              </a:solidFill>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179368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72200" y="5764429"/>
            <a:ext cx="1816160" cy="307777"/>
          </a:xfrm>
          <a:prstGeom prst="rect">
            <a:avLst/>
          </a:prstGeom>
          <a:noFill/>
        </p:spPr>
        <p:txBody>
          <a:bodyPr wrap="square" rtlCol="0">
            <a:spAutoFit/>
          </a:bodyPr>
          <a:lstStyle/>
          <a:p>
            <a:r>
              <a:rPr lang="en-US" altLang="zh-CN" sz="1400" dirty="0" smtClean="0">
                <a:solidFill>
                  <a:prstClr val="white"/>
                </a:solidFill>
                <a:latin typeface="Arial" pitchFamily="34" charset="0"/>
                <a:cs typeface="Arial" pitchFamily="34" charset="0"/>
              </a:rPr>
              <a:t>www.nucosine.com</a:t>
            </a:r>
            <a:endParaRPr lang="zh-CN" altLang="en-US" sz="1400" dirty="0">
              <a:solidFill>
                <a:prstClr val="white"/>
              </a:solidFill>
              <a:latin typeface="Arial" pitchFamily="34" charset="0"/>
              <a:cs typeface="Arial" pitchFamily="34" charset="0"/>
            </a:endParaRPr>
          </a:p>
        </p:txBody>
      </p:sp>
      <p:sp>
        <p:nvSpPr>
          <p:cNvPr id="4" name="TextBox 3"/>
          <p:cNvSpPr txBox="1"/>
          <p:nvPr/>
        </p:nvSpPr>
        <p:spPr>
          <a:xfrm>
            <a:off x="1187624" y="1846565"/>
            <a:ext cx="4643470" cy="646331"/>
          </a:xfrm>
          <a:prstGeom prst="rect">
            <a:avLst/>
          </a:prstGeom>
          <a:noFill/>
        </p:spPr>
        <p:txBody>
          <a:bodyPr wrap="square" rtlCol="0">
            <a:spAutoFit/>
          </a:bodyPr>
          <a:lstStyle/>
          <a:p>
            <a:r>
              <a:rPr lang="en-US" altLang="zh-CN" sz="3600" b="1" dirty="0" smtClean="0">
                <a:solidFill>
                  <a:srgbClr val="0A2D88"/>
                </a:solidFill>
                <a:latin typeface="Arial" pitchFamily="34" charset="0"/>
                <a:ea typeface="微软雅黑" pitchFamily="34" charset="-122"/>
                <a:cs typeface="Arial" pitchFamily="34" charset="0"/>
              </a:rPr>
              <a:t>THANK YOU !</a:t>
            </a:r>
            <a:endParaRPr lang="zh-CN" altLang="en-US" sz="2800" dirty="0">
              <a:solidFill>
                <a:srgbClr val="0A2D88"/>
              </a:solidFill>
              <a:latin typeface="Arial" pitchFamily="34" charset="0"/>
              <a:ea typeface="微软雅黑" pitchFamily="34" charset="-122"/>
              <a:cs typeface="Arial" pitchFamily="34" charset="0"/>
            </a:endParaRPr>
          </a:p>
        </p:txBody>
      </p:sp>
      <p:pic>
        <p:nvPicPr>
          <p:cNvPr id="5" name="Picture 2" descr="E:\2014\2014.07.17 物理室合照\p\p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287"/>
          <a:stretch>
            <a:fillRect/>
          </a:stretch>
        </p:blipFill>
        <p:spPr bwMode="auto">
          <a:xfrm>
            <a:off x="3485223" y="2924944"/>
            <a:ext cx="5355542" cy="1539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590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5296672" cy="523220"/>
          </a:xfrm>
          <a:prstGeom prst="rect">
            <a:avLst/>
          </a:prstGeom>
          <a:noFill/>
        </p:spPr>
        <p:txBody>
          <a:bodyPr wrap="square" rtlCol="0">
            <a:spAutoFit/>
          </a:bodyPr>
          <a:lstStyle/>
          <a:p>
            <a:r>
              <a:rPr lang="zh-CN" altLang="en-US" sz="2800" b="1" dirty="0" smtClean="0">
                <a:solidFill>
                  <a:srgbClr val="0A2D88"/>
                </a:solidFill>
                <a:latin typeface="+mj-lt"/>
                <a:ea typeface="微软雅黑" pitchFamily="34" charset="-122"/>
              </a:rPr>
              <a:t>中央研究院 </a:t>
            </a:r>
            <a:r>
              <a:rPr lang="zh-CN" altLang="en-US" sz="1600" b="1" dirty="0" smtClean="0">
                <a:solidFill>
                  <a:srgbClr val="0A2D88"/>
                </a:solidFill>
                <a:latin typeface="+mj-lt"/>
                <a:ea typeface="微软雅黑" pitchFamily="34" charset="-122"/>
              </a:rPr>
              <a:t>组织架构</a:t>
            </a:r>
            <a:endParaRPr lang="zh-CN" altLang="en-US" sz="2800" b="1" dirty="0">
              <a:solidFill>
                <a:srgbClr val="0A2D88"/>
              </a:solidFill>
              <a:latin typeface="+mj-lt"/>
              <a:ea typeface="微软雅黑" pitchFamily="34" charset="-122"/>
            </a:endParaRPr>
          </a:p>
        </p:txBody>
      </p:sp>
      <p:pic>
        <p:nvPicPr>
          <p:cNvPr id="5" name="图片 4" descr="D:\国家电投\宣传工作\宣传栏一稿\科研机构分布图.bmp"/>
          <p:cNvPicPr/>
          <p:nvPr/>
        </p:nvPicPr>
        <p:blipFill>
          <a:blip r:embed="rId3" cstate="print"/>
          <a:srcRect/>
          <a:stretch>
            <a:fillRect/>
          </a:stretch>
        </p:blipFill>
        <p:spPr bwMode="auto">
          <a:xfrm>
            <a:off x="3635896" y="3895804"/>
            <a:ext cx="5079391" cy="2989580"/>
          </a:xfrm>
          <a:prstGeom prst="rect">
            <a:avLst/>
          </a:prstGeom>
          <a:noFill/>
          <a:ln w="9525">
            <a:noFill/>
            <a:miter lim="800000"/>
            <a:headEnd/>
            <a:tailEnd/>
          </a:ln>
        </p:spPr>
      </p:pic>
      <p:pic>
        <p:nvPicPr>
          <p:cNvPr id="9" name="图片 8" descr="中央研究院组织架构.jpg"/>
          <p:cNvPicPr/>
          <p:nvPr/>
        </p:nvPicPr>
        <p:blipFill>
          <a:blip r:embed="rId4" cstate="print"/>
          <a:stretch>
            <a:fillRect/>
          </a:stretch>
        </p:blipFill>
        <p:spPr>
          <a:xfrm>
            <a:off x="3779912" y="1052736"/>
            <a:ext cx="4838272" cy="2841342"/>
          </a:xfrm>
          <a:prstGeom prst="rect">
            <a:avLst/>
          </a:prstGeom>
        </p:spPr>
      </p:pic>
      <p:sp>
        <p:nvSpPr>
          <p:cNvPr id="12" name="矩形 11"/>
          <p:cNvSpPr/>
          <p:nvPr/>
        </p:nvSpPr>
        <p:spPr>
          <a:xfrm>
            <a:off x="251520" y="1556792"/>
            <a:ext cx="3207472" cy="4052263"/>
          </a:xfrm>
          <a:prstGeom prst="rect">
            <a:avLst/>
          </a:prstGeom>
        </p:spPr>
        <p:txBody>
          <a:bodyPr wrap="square">
            <a:spAutoFit/>
          </a:bodyPr>
          <a:lstStyle/>
          <a:p>
            <a:pPr marL="285750" indent="-285750">
              <a:lnSpc>
                <a:spcPct val="229000"/>
              </a:lnSpc>
              <a:spcBef>
                <a:spcPts val="600"/>
              </a:spcBef>
              <a:spcAft>
                <a:spcPts val="1200"/>
              </a:spcAft>
              <a:buFont typeface="Wingdings" panose="05000000000000000000" pitchFamily="2" charset="2"/>
              <a:buChar char="Ø"/>
            </a:pPr>
            <a:r>
              <a:rPr lang="zh-CN" altLang="en-US" b="1" dirty="0">
                <a:solidFill>
                  <a:srgbClr val="002060"/>
                </a:solidFill>
                <a:latin typeface="微软雅黑" pitchFamily="34" charset="-122"/>
                <a:ea typeface="微软雅黑" pitchFamily="34" charset="-122"/>
              </a:rPr>
              <a:t>中央研究院下设</a:t>
            </a:r>
            <a:r>
              <a:rPr lang="en-US" altLang="zh-CN" b="1" dirty="0">
                <a:solidFill>
                  <a:srgbClr val="002060"/>
                </a:solidFill>
                <a:latin typeface="微软雅黑" pitchFamily="34" charset="-122"/>
                <a:ea typeface="微软雅黑" pitchFamily="34" charset="-122"/>
              </a:rPr>
              <a:t>5</a:t>
            </a:r>
            <a:r>
              <a:rPr lang="zh-CN" altLang="en-US" b="1" dirty="0">
                <a:solidFill>
                  <a:srgbClr val="002060"/>
                </a:solidFill>
                <a:latin typeface="微软雅黑" pitchFamily="34" charset="-122"/>
                <a:ea typeface="微软雅黑" pitchFamily="34" charset="-122"/>
              </a:rPr>
              <a:t>个职能部门，</a:t>
            </a:r>
            <a:r>
              <a:rPr lang="en-US" altLang="zh-CN" b="1" dirty="0">
                <a:solidFill>
                  <a:srgbClr val="002060"/>
                </a:solidFill>
                <a:latin typeface="微软雅黑" pitchFamily="34" charset="-122"/>
                <a:ea typeface="微软雅黑" pitchFamily="34" charset="-122"/>
              </a:rPr>
              <a:t>10</a:t>
            </a:r>
            <a:r>
              <a:rPr lang="zh-CN" altLang="en-US" b="1" dirty="0">
                <a:solidFill>
                  <a:srgbClr val="002060"/>
                </a:solidFill>
                <a:latin typeface="微软雅黑" pitchFamily="34" charset="-122"/>
                <a:ea typeface="微软雅黑" pitchFamily="34" charset="-122"/>
              </a:rPr>
              <a:t>个研究机构</a:t>
            </a:r>
            <a:r>
              <a:rPr lang="zh-CN" altLang="en-US" b="1" dirty="0" smtClean="0">
                <a:solidFill>
                  <a:srgbClr val="002060"/>
                </a:solidFill>
                <a:latin typeface="微软雅黑" pitchFamily="34" charset="-122"/>
                <a:ea typeface="微软雅黑" pitchFamily="34" charset="-122"/>
              </a:rPr>
              <a:t>。</a:t>
            </a:r>
            <a:endParaRPr lang="en-US" altLang="zh-CN" b="1" dirty="0" smtClean="0">
              <a:solidFill>
                <a:srgbClr val="002060"/>
              </a:solidFill>
              <a:latin typeface="微软雅黑" pitchFamily="34" charset="-122"/>
              <a:ea typeface="微软雅黑" pitchFamily="34" charset="-122"/>
            </a:endParaRPr>
          </a:p>
          <a:p>
            <a:pPr marL="285750" indent="-285750">
              <a:lnSpc>
                <a:spcPct val="229000"/>
              </a:lnSpc>
              <a:buFont typeface="Wingdings" panose="05000000000000000000" pitchFamily="2" charset="2"/>
              <a:buChar char="Ø"/>
            </a:pPr>
            <a:r>
              <a:rPr lang="en-US" altLang="zh-CN" b="1" dirty="0" smtClean="0">
                <a:solidFill>
                  <a:srgbClr val="002060"/>
                </a:solidFill>
                <a:latin typeface="微软雅黑" pitchFamily="34" charset="-122"/>
                <a:ea typeface="微软雅黑" pitchFamily="34" charset="-122"/>
              </a:rPr>
              <a:t>10</a:t>
            </a:r>
            <a:r>
              <a:rPr lang="zh-CN" altLang="en-US" b="1" dirty="0" smtClean="0">
                <a:solidFill>
                  <a:srgbClr val="002060"/>
                </a:solidFill>
                <a:latin typeface="微软雅黑" pitchFamily="34" charset="-122"/>
                <a:ea typeface="微软雅黑" pitchFamily="34" charset="-122"/>
              </a:rPr>
              <a:t>个研究机构中，</a:t>
            </a:r>
            <a:r>
              <a:rPr lang="en-US" altLang="zh-CN" b="1" dirty="0" smtClean="0">
                <a:solidFill>
                  <a:srgbClr val="002060"/>
                </a:solidFill>
                <a:latin typeface="微软雅黑" pitchFamily="34" charset="-122"/>
                <a:ea typeface="微软雅黑" pitchFamily="34" charset="-122"/>
              </a:rPr>
              <a:t>6</a:t>
            </a:r>
            <a:r>
              <a:rPr lang="zh-CN" altLang="en-US" b="1" dirty="0" smtClean="0">
                <a:solidFill>
                  <a:srgbClr val="002060"/>
                </a:solidFill>
                <a:latin typeface="微软雅黑" pitchFamily="34" charset="-122"/>
                <a:ea typeface="微软雅黑" pitchFamily="34" charset="-122"/>
              </a:rPr>
              <a:t>个由中央研究院直接管理，</a:t>
            </a:r>
            <a:r>
              <a:rPr lang="en-US" altLang="zh-CN" b="1" dirty="0" smtClean="0">
                <a:solidFill>
                  <a:srgbClr val="002060"/>
                </a:solidFill>
                <a:latin typeface="微软雅黑" pitchFamily="34" charset="-122"/>
                <a:ea typeface="微软雅黑" pitchFamily="34" charset="-122"/>
              </a:rPr>
              <a:t>4</a:t>
            </a:r>
            <a:r>
              <a:rPr lang="zh-CN" altLang="en-US" b="1" dirty="0" smtClean="0">
                <a:solidFill>
                  <a:srgbClr val="002060"/>
                </a:solidFill>
                <a:latin typeface="微软雅黑" pitchFamily="34" charset="-122"/>
                <a:ea typeface="微软雅黑" pitchFamily="34" charset="-122"/>
              </a:rPr>
              <a:t>个依托其原单位进行日常管理，研究院统筹规划发展方向</a:t>
            </a:r>
            <a:r>
              <a:rPr lang="zh-CN" altLang="en-US" dirty="0" smtClean="0">
                <a:solidFill>
                  <a:srgbClr val="002060"/>
                </a:solidFill>
                <a:latin typeface="微软雅黑" pitchFamily="34" charset="-122"/>
                <a:ea typeface="微软雅黑" pitchFamily="34" charset="-122"/>
              </a:rPr>
              <a:t>。</a:t>
            </a:r>
            <a:endParaRPr lang="en-US" altLang="zh-CN" dirty="0">
              <a:solidFill>
                <a:srgbClr val="002060"/>
              </a:solidFill>
              <a:latin typeface="微软雅黑" pitchFamily="34" charset="-122"/>
              <a:ea typeface="微软雅黑" pitchFamily="34" charset="-122"/>
            </a:endParaRPr>
          </a:p>
        </p:txBody>
      </p:sp>
      <p:sp>
        <p:nvSpPr>
          <p:cNvPr id="2" name="圆角矩形 1"/>
          <p:cNvSpPr/>
          <p:nvPr/>
        </p:nvSpPr>
        <p:spPr>
          <a:xfrm>
            <a:off x="5670408" y="2295160"/>
            <a:ext cx="360040" cy="144016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84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8253166" cy="523220"/>
          </a:xfrm>
          <a:prstGeom prst="rect">
            <a:avLst/>
          </a:prstGeom>
          <a:noFill/>
        </p:spPr>
        <p:txBody>
          <a:bodyPr wrap="square" rtlCol="0">
            <a:spAutoFit/>
          </a:bodyPr>
          <a:lstStyle/>
          <a:p>
            <a:r>
              <a:rPr lang="zh-CN" altLang="en-US" sz="2800" b="1" dirty="0" smtClean="0">
                <a:solidFill>
                  <a:srgbClr val="0A2D88"/>
                </a:solidFill>
                <a:latin typeface="+mj-lt"/>
                <a:ea typeface="微软雅黑" pitchFamily="34" charset="-122"/>
              </a:rPr>
              <a:t>核电软件技术中心（大数据中心） </a:t>
            </a:r>
            <a:r>
              <a:rPr lang="zh-CN" altLang="en-US" sz="1600" b="1" dirty="0" smtClean="0">
                <a:solidFill>
                  <a:srgbClr val="0A2D88"/>
                </a:solidFill>
                <a:latin typeface="+mj-lt"/>
                <a:ea typeface="微软雅黑" pitchFamily="34" charset="-122"/>
              </a:rPr>
              <a:t>发展概况</a:t>
            </a:r>
            <a:endParaRPr lang="zh-CN" altLang="en-US" sz="2800" b="1" dirty="0">
              <a:solidFill>
                <a:srgbClr val="0A2D88"/>
              </a:solidFill>
              <a:latin typeface="+mj-lt"/>
              <a:ea typeface="微软雅黑" pitchFamily="34" charset="-122"/>
            </a:endParaRPr>
          </a:p>
        </p:txBody>
      </p:sp>
      <p:sp>
        <p:nvSpPr>
          <p:cNvPr id="9" name="内容占位符 2"/>
          <p:cNvSpPr txBox="1">
            <a:spLocks/>
          </p:cNvSpPr>
          <p:nvPr/>
        </p:nvSpPr>
        <p:spPr>
          <a:xfrm>
            <a:off x="395536" y="1180755"/>
            <a:ext cx="6553200" cy="1168125"/>
          </a:xfrm>
          <a:prstGeom prst="rect">
            <a:avLst/>
          </a:prstGeom>
        </p:spPr>
        <p:txBody>
          <a:bodyPr/>
          <a:lstStyle/>
          <a:p>
            <a:pPr marL="342900" marR="0" lvl="0" indent="-342900" algn="l" defTabSz="457200" rtl="0" eaLnBrk="0" fontAlgn="base" latinLnBrk="0" hangingPunct="0">
              <a:spcBef>
                <a:spcPct val="20000"/>
              </a:spcBef>
              <a:spcAft>
                <a:spcPct val="0"/>
              </a:spcAft>
              <a:buClrTx/>
              <a:buSzTx/>
              <a:buFont typeface="Wingdings" pitchFamily="2" charset="2"/>
              <a:buChar char="Ø"/>
              <a:tabLst/>
              <a:defRPr/>
            </a:pPr>
            <a:r>
              <a:rPr kumimoji="1" lang="en-US" altLang="zh-CN"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2010</a:t>
            </a:r>
            <a:r>
              <a:rPr kumimoji="1" lang="zh-CN" altLang="en-US"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a:t>
            </a:r>
            <a:r>
              <a:rPr kumimoji="1" lang="en-US" altLang="zh-CN"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a:t>
            </a:r>
            <a:r>
              <a:rPr kumimoji="1"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月成立，直属国家核电总部（分支机构）</a:t>
            </a:r>
            <a:endParaRPr kumimoji="1" lang="en-US" altLang="zh-CN"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R="0" lvl="0" algn="l" defTabSz="457200" rtl="0" eaLnBrk="0" fontAlgn="base" latinLnBrk="0" hangingPunct="0">
              <a:spcBef>
                <a:spcPct val="20000"/>
              </a:spcBef>
              <a:spcAft>
                <a:spcPct val="0"/>
              </a:spcAft>
              <a:buClrTx/>
              <a:buSzTx/>
              <a:tabLst/>
              <a:defRPr/>
            </a:pPr>
            <a:r>
              <a:rPr kumimoji="1" lang="zh-CN" altLang="en-US"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国内</a:t>
            </a:r>
            <a:r>
              <a:rPr kumimoji="1" lang="zh-CN" altLang="en-US"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唯一</a:t>
            </a:r>
            <a:r>
              <a:rPr kumimoji="1" lang="zh-CN" altLang="en-US"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专业从事核电软件研发的单位</a:t>
            </a:r>
            <a:endParaRPr kumimoji="1" lang="en-US" altLang="zh-CN"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3105749" y="3632937"/>
            <a:ext cx="3079722" cy="2185399"/>
            <a:chOff x="546960" y="3380257"/>
            <a:chExt cx="4418261" cy="3282137"/>
          </a:xfrm>
        </p:grpSpPr>
        <p:pic>
          <p:nvPicPr>
            <p:cNvPr id="8" name="图片 7"/>
            <p:cNvPicPr>
              <a:picLocks noChangeAspect="1"/>
            </p:cNvPicPr>
            <p:nvPr/>
          </p:nvPicPr>
          <p:blipFill>
            <a:blip r:embed="rId3"/>
            <a:stretch>
              <a:fillRect/>
            </a:stretch>
          </p:blipFill>
          <p:spPr>
            <a:xfrm>
              <a:off x="546960" y="3380257"/>
              <a:ext cx="4418261" cy="3282137"/>
            </a:xfrm>
            <a:prstGeom prst="rect">
              <a:avLst/>
            </a:prstGeom>
            <a:noFill/>
            <a:ln>
              <a:noFill/>
            </a:ln>
          </p:spPr>
        </p:pic>
        <p:sp>
          <p:nvSpPr>
            <p:cNvPr id="14" name="圆角矩形 13"/>
            <p:cNvSpPr/>
            <p:nvPr/>
          </p:nvSpPr>
          <p:spPr>
            <a:xfrm>
              <a:off x="1844840" y="5212056"/>
              <a:ext cx="1296143" cy="72008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grpSp>
      <p:pic>
        <p:nvPicPr>
          <p:cNvPr id="10" name="图片 1" descr="王炳华董事长为软件中心成立揭牌.jpg"/>
          <p:cNvPicPr>
            <a:picLocks noChangeAspect="1"/>
          </p:cNvPicPr>
          <p:nvPr/>
        </p:nvPicPr>
        <p:blipFill>
          <a:blip r:embed="rId4" cstate="print"/>
          <a:srcRect r="6371" b="3295"/>
          <a:stretch>
            <a:fillRect/>
          </a:stretch>
        </p:blipFill>
        <p:spPr bwMode="auto">
          <a:xfrm>
            <a:off x="6228184" y="1052736"/>
            <a:ext cx="2740470" cy="1747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9054" y="3086780"/>
            <a:ext cx="2739600" cy="157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G:\yyh\国核技\软件中心\中心工作\考核\2013\各部门述职\照片\20123728053747.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207" y="4952839"/>
            <a:ext cx="2739600" cy="1609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10758" r="10147"/>
          <a:stretch/>
        </p:blipFill>
        <p:spPr>
          <a:xfrm>
            <a:off x="139815" y="5092365"/>
            <a:ext cx="2927093" cy="1601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内容占位符 2"/>
          <p:cNvSpPr txBox="1">
            <a:spLocks/>
          </p:cNvSpPr>
          <p:nvPr/>
        </p:nvSpPr>
        <p:spPr>
          <a:xfrm>
            <a:off x="395536" y="1988840"/>
            <a:ext cx="6553200" cy="465047"/>
          </a:xfrm>
          <a:prstGeom prst="rect">
            <a:avLst/>
          </a:prstGeom>
        </p:spPr>
        <p:txBody>
          <a:bodyPr/>
          <a:lstStyle/>
          <a:p>
            <a:pPr marL="342900" marR="0" lvl="0" indent="-342900" algn="l" defTabSz="457200" rtl="0" eaLnBrk="0" fontAlgn="base" latinLnBrk="0" hangingPunct="0">
              <a:spcBef>
                <a:spcPct val="20000"/>
              </a:spcBef>
              <a:spcAft>
                <a:spcPct val="0"/>
              </a:spcAft>
              <a:buClrTx/>
              <a:buSzTx/>
              <a:buFont typeface="Wingdings" pitchFamily="2" charset="2"/>
              <a:buChar char="Ø"/>
              <a:tabLst/>
              <a:defRPr/>
            </a:pPr>
            <a:r>
              <a:rPr kumimoji="1" lang="en-US" altLang="zh-CN"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2011</a:t>
            </a:r>
            <a:r>
              <a:rPr kumimoji="1" lang="zh-CN" altLang="en-US"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a:t>
            </a:r>
            <a:r>
              <a:rPr kumimoji="1" lang="en-US" altLang="zh-CN"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9</a:t>
            </a:r>
            <a:r>
              <a:rPr kumimoji="1" lang="zh-CN" altLang="en-US"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月，获批</a:t>
            </a:r>
            <a:r>
              <a:rPr kumimoji="1" lang="zh-CN" altLang="en-US"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能源局重点实验室</a:t>
            </a:r>
            <a:endParaRPr kumimoji="1" lang="en-US" altLang="zh-CN"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内容占位符 2"/>
          <p:cNvSpPr txBox="1">
            <a:spLocks/>
          </p:cNvSpPr>
          <p:nvPr/>
        </p:nvSpPr>
        <p:spPr>
          <a:xfrm>
            <a:off x="395536" y="2353459"/>
            <a:ext cx="6553200" cy="525352"/>
          </a:xfrm>
          <a:prstGeom prst="rect">
            <a:avLst/>
          </a:prstGeom>
        </p:spPr>
        <p:txBody>
          <a:bodyPr/>
          <a:lstStyle/>
          <a:p>
            <a:pPr marL="342900" marR="0" lvl="0" indent="-342900" algn="l" defTabSz="457200" rtl="0" eaLnBrk="0" fontAlgn="base" latinLnBrk="0" hangingPunct="0">
              <a:lnSpc>
                <a:spcPct val="150000"/>
              </a:lnSpc>
              <a:spcBef>
                <a:spcPct val="20000"/>
              </a:spcBef>
              <a:spcAft>
                <a:spcPct val="0"/>
              </a:spcAft>
              <a:buClrTx/>
              <a:buSzTx/>
              <a:buFont typeface="Wingdings" pitchFamily="2" charset="2"/>
              <a:buChar char="Ø"/>
              <a:tabLst/>
              <a:defRPr/>
            </a:pPr>
            <a:r>
              <a:rPr kumimoji="1"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2012</a:t>
            </a:r>
            <a:r>
              <a:rPr kumimoji="1"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年，依托上海院，成立</a:t>
            </a:r>
            <a:r>
              <a:rPr kumimoji="1" lang="zh-CN" altLang="en-US" dirty="0" smtClean="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上海工程测试中心</a:t>
            </a:r>
            <a:endParaRPr kumimoji="1" lang="en-US" altLang="zh-CN" dirty="0" smtClean="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内容占位符 2"/>
          <p:cNvSpPr txBox="1">
            <a:spLocks/>
          </p:cNvSpPr>
          <p:nvPr/>
        </p:nvSpPr>
        <p:spPr>
          <a:xfrm>
            <a:off x="395536" y="2813975"/>
            <a:ext cx="6553200" cy="399001"/>
          </a:xfrm>
          <a:prstGeom prst="rect">
            <a:avLst/>
          </a:prstGeom>
        </p:spPr>
        <p:txBody>
          <a:bodyPr/>
          <a:lstStyle/>
          <a:p>
            <a:pPr marL="342900" marR="0" lvl="0" indent="-342900" algn="l" defTabSz="457200" rtl="0" eaLnBrk="0" fontAlgn="base" latinLnBrk="0" hangingPunct="0">
              <a:lnSpc>
                <a:spcPct val="150000"/>
              </a:lnSpc>
              <a:spcBef>
                <a:spcPct val="20000"/>
              </a:spcBef>
              <a:spcAft>
                <a:spcPct val="0"/>
              </a:spcAft>
              <a:buClrTx/>
              <a:buSzTx/>
              <a:buFont typeface="Wingdings" pitchFamily="2" charset="2"/>
              <a:buChar char="Ø"/>
              <a:tabLst/>
              <a:defRPr/>
            </a:pPr>
            <a:r>
              <a:rPr kumimoji="1" lang="en-US" altLang="zh-CN"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2015</a:t>
            </a:r>
            <a:r>
              <a:rPr kumimoji="1" lang="zh-CN" altLang="en-US"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年，发布</a:t>
            </a:r>
            <a:r>
              <a:rPr kumimoji="1" lang="zh-CN" altLang="en-US"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公开测试版</a:t>
            </a:r>
            <a:r>
              <a:rPr kumimoji="1" lang="zh-CN" altLang="en-US"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，成立</a:t>
            </a:r>
            <a:r>
              <a:rPr kumimoji="1" lang="en-US" altLang="zh-CN"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COSINE</a:t>
            </a:r>
            <a:r>
              <a:rPr kumimoji="1" lang="zh-CN" altLang="en-US"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用户组</a:t>
            </a:r>
            <a:endParaRPr kumimoji="1" lang="en-US" altLang="zh-CN" b="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t="24806" b="19676"/>
          <a:stretch/>
        </p:blipFill>
        <p:spPr>
          <a:xfrm>
            <a:off x="139961" y="3284984"/>
            <a:ext cx="2926800" cy="1658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2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8249000"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核电</a:t>
            </a:r>
            <a:r>
              <a:rPr lang="zh-CN" altLang="en-US" sz="2800" b="1" dirty="0">
                <a:solidFill>
                  <a:srgbClr val="0A2D88"/>
                </a:solidFill>
                <a:ea typeface="微软雅黑" pitchFamily="34" charset="-122"/>
              </a:rPr>
              <a:t>软件技术中心（大数据中心</a:t>
            </a:r>
            <a:r>
              <a:rPr lang="zh-CN" altLang="en-US" sz="2800" b="1" dirty="0" smtClean="0">
                <a:solidFill>
                  <a:srgbClr val="0A2D88"/>
                </a:solidFill>
                <a:ea typeface="微软雅黑" pitchFamily="34" charset="-122"/>
              </a:rPr>
              <a:t>） </a:t>
            </a:r>
            <a:r>
              <a:rPr lang="zh-CN" altLang="en-US" sz="1600" b="1" dirty="0" smtClean="0">
                <a:solidFill>
                  <a:srgbClr val="0A2D88"/>
                </a:solidFill>
                <a:ea typeface="微软雅黑" pitchFamily="34" charset="-122"/>
              </a:rPr>
              <a:t>组织架构</a:t>
            </a:r>
            <a:endParaRPr lang="zh-CN" altLang="en-US" sz="2800" b="1" dirty="0">
              <a:solidFill>
                <a:srgbClr val="0A2D88"/>
              </a:solidFill>
              <a:ea typeface="微软雅黑" pitchFamily="34" charset="-122"/>
            </a:endParaRPr>
          </a:p>
        </p:txBody>
      </p:sp>
      <p:grpSp>
        <p:nvGrpSpPr>
          <p:cNvPr id="37" name="组合 36"/>
          <p:cNvGrpSpPr/>
          <p:nvPr/>
        </p:nvGrpSpPr>
        <p:grpSpPr>
          <a:xfrm>
            <a:off x="97983" y="1157490"/>
            <a:ext cx="8866505" cy="5192395"/>
            <a:chOff x="1066800" y="1352550"/>
            <a:chExt cx="8866505" cy="5192395"/>
          </a:xfrm>
        </p:grpSpPr>
        <p:sp>
          <p:nvSpPr>
            <p:cNvPr id="38" name="圆角矩形 37"/>
            <p:cNvSpPr/>
            <p:nvPr/>
          </p:nvSpPr>
          <p:spPr>
            <a:xfrm>
              <a:off x="4886325" y="1352550"/>
              <a:ext cx="1439545" cy="611505"/>
            </a:xfrm>
            <a:prstGeom prst="roundRect">
              <a:avLst>
                <a:gd name="adj" fmla="val 50000"/>
              </a:avLst>
            </a:prstGeom>
            <a:solidFill>
              <a:srgbClr val="00B0F0"/>
            </a:solidFill>
            <a:ln>
              <a:solidFill>
                <a:srgbClr val="00B0F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9" name="文本框 2"/>
            <p:cNvSpPr txBox="1">
              <a:spLocks noChangeArrowheads="1"/>
            </p:cNvSpPr>
            <p:nvPr/>
          </p:nvSpPr>
          <p:spPr bwMode="auto">
            <a:xfrm>
              <a:off x="4886325" y="1424305"/>
              <a:ext cx="1439545" cy="46799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zh-CN" sz="1200" b="1" kern="100">
                  <a:solidFill>
                    <a:srgbClr val="FFFFFF"/>
                  </a:solidFill>
                  <a:effectLst/>
                  <a:latin typeface="Calibri" panose="020F0502020204030204" pitchFamily="34" charset="0"/>
                  <a:ea typeface="黑体" panose="02010609060101010101" pitchFamily="49" charset="-122"/>
                  <a:cs typeface="Times New Roman" panose="02020603050405020304" pitchFamily="18" charset="0"/>
                </a:rPr>
                <a:t>主任</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b="1" kern="100" dirty="0">
                  <a:solidFill>
                    <a:srgbClr val="FFFFFF"/>
                  </a:solidFill>
                  <a:effectLst/>
                  <a:latin typeface="Calibri" panose="020F0502020204030204" pitchFamily="34" charset="0"/>
                  <a:ea typeface="黑体" panose="02010609060101010101" pitchFamily="49" charset="-122"/>
                  <a:cs typeface="Calibri" panose="020F0502020204030204" pitchFamily="34" charset="0"/>
                </a:rPr>
                <a:t>President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0" name="组合 39"/>
            <p:cNvGrpSpPr/>
            <p:nvPr/>
          </p:nvGrpSpPr>
          <p:grpSpPr>
            <a:xfrm>
              <a:off x="3528695" y="2095500"/>
              <a:ext cx="1439545" cy="611505"/>
              <a:chOff x="0" y="0"/>
              <a:chExt cx="1440000" cy="612000"/>
            </a:xfrm>
          </p:grpSpPr>
          <p:sp>
            <p:nvSpPr>
              <p:cNvPr id="88" name="圆角矩形 87"/>
              <p:cNvSpPr/>
              <p:nvPr/>
            </p:nvSpPr>
            <p:spPr>
              <a:xfrm>
                <a:off x="0" y="0"/>
                <a:ext cx="1440000" cy="612000"/>
              </a:xfrm>
              <a:prstGeom prst="roundRect">
                <a:avLst>
                  <a:gd name="adj" fmla="val 50000"/>
                </a:avLst>
              </a:prstGeom>
              <a:solidFill>
                <a:srgbClr val="00B0F0"/>
              </a:solidFill>
              <a:ln>
                <a:solidFill>
                  <a:srgbClr val="00B0F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9" name="文本框 2"/>
              <p:cNvSpPr txBox="1">
                <a:spLocks noChangeArrowheads="1"/>
              </p:cNvSpPr>
              <p:nvPr/>
            </p:nvSpPr>
            <p:spPr bwMode="auto">
              <a:xfrm>
                <a:off x="0" y="76200"/>
                <a:ext cx="1440000" cy="46800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zh-CN" sz="1200" b="1" kern="100" dirty="0">
                    <a:solidFill>
                      <a:srgbClr val="FFFFFF"/>
                    </a:solidFill>
                    <a:effectLst/>
                    <a:latin typeface="Calibri" panose="020F0502020204030204" pitchFamily="34" charset="0"/>
                    <a:ea typeface="黑体" panose="02010609060101010101" pitchFamily="49" charset="-122"/>
                    <a:cs typeface="Times New Roman" panose="02020603050405020304" pitchFamily="18" charset="0"/>
                  </a:rPr>
                  <a:t>副主任</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b="1" kern="100" dirty="0">
                    <a:solidFill>
                      <a:srgbClr val="FFFFFF"/>
                    </a:solidFill>
                    <a:effectLst/>
                    <a:latin typeface="Calibri" panose="020F0502020204030204" pitchFamily="34" charset="0"/>
                    <a:ea typeface="黑体" panose="02010609060101010101" pitchFamily="49" charset="-122"/>
                    <a:cs typeface="Calibri" panose="020F0502020204030204" pitchFamily="34" charset="0"/>
                  </a:rPr>
                  <a:t>Vice President</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grpSp>
          <p:nvGrpSpPr>
            <p:cNvPr id="41" name="组合 40"/>
            <p:cNvGrpSpPr/>
            <p:nvPr/>
          </p:nvGrpSpPr>
          <p:grpSpPr>
            <a:xfrm>
              <a:off x="6294120" y="2092960"/>
              <a:ext cx="1439545" cy="611505"/>
              <a:chOff x="0" y="0"/>
              <a:chExt cx="1440000" cy="612000"/>
            </a:xfrm>
          </p:grpSpPr>
          <p:sp>
            <p:nvSpPr>
              <p:cNvPr id="86" name="圆角矩形 85"/>
              <p:cNvSpPr/>
              <p:nvPr/>
            </p:nvSpPr>
            <p:spPr>
              <a:xfrm>
                <a:off x="0" y="0"/>
                <a:ext cx="1440000" cy="612000"/>
              </a:xfrm>
              <a:prstGeom prst="roundRect">
                <a:avLst>
                  <a:gd name="adj" fmla="val 50000"/>
                </a:avLst>
              </a:prstGeom>
              <a:solidFill>
                <a:srgbClr val="00B0F0"/>
              </a:solidFill>
              <a:ln>
                <a:solidFill>
                  <a:srgbClr val="00B0F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7" name="文本框 2"/>
              <p:cNvSpPr txBox="1">
                <a:spLocks noChangeArrowheads="1"/>
              </p:cNvSpPr>
              <p:nvPr/>
            </p:nvSpPr>
            <p:spPr bwMode="auto">
              <a:xfrm>
                <a:off x="0" y="76139"/>
                <a:ext cx="1440000" cy="535861"/>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zh-CN" sz="1200" b="1" kern="100" dirty="0">
                    <a:solidFill>
                      <a:srgbClr val="FFFFFF"/>
                    </a:solidFill>
                    <a:effectLst/>
                    <a:latin typeface="Calibri" panose="020F0502020204030204" pitchFamily="34" charset="0"/>
                    <a:ea typeface="黑体" panose="02010609060101010101" pitchFamily="49" charset="-122"/>
                    <a:cs typeface="Times New Roman" panose="02020603050405020304" pitchFamily="18" charset="0"/>
                  </a:rPr>
                  <a:t>总工程师</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b="1" kern="100" dirty="0">
                    <a:solidFill>
                      <a:srgbClr val="FFFFFF"/>
                    </a:solidFill>
                    <a:effectLst/>
                    <a:latin typeface="Calibri" panose="020F0502020204030204" pitchFamily="34" charset="0"/>
                    <a:ea typeface="黑体" panose="02010609060101010101" pitchFamily="49" charset="-122"/>
                    <a:cs typeface="Calibri" panose="020F0502020204030204" pitchFamily="34" charset="0"/>
                  </a:rPr>
                  <a:t>Chief Engineer</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grpSp>
          <p:nvGrpSpPr>
            <p:cNvPr id="42" name="组合 41"/>
            <p:cNvGrpSpPr/>
            <p:nvPr/>
          </p:nvGrpSpPr>
          <p:grpSpPr>
            <a:xfrm>
              <a:off x="3533775" y="2867025"/>
              <a:ext cx="1439545" cy="611505"/>
              <a:chOff x="0" y="0"/>
              <a:chExt cx="1440000" cy="612000"/>
            </a:xfrm>
          </p:grpSpPr>
          <p:sp>
            <p:nvSpPr>
              <p:cNvPr id="84" name="圆角矩形 83"/>
              <p:cNvSpPr/>
              <p:nvPr/>
            </p:nvSpPr>
            <p:spPr>
              <a:xfrm>
                <a:off x="0" y="0"/>
                <a:ext cx="1440000" cy="612000"/>
              </a:xfrm>
              <a:prstGeom prst="roundRect">
                <a:avLst>
                  <a:gd name="adj" fmla="val 50000"/>
                </a:avLst>
              </a:prstGeom>
              <a:solidFill>
                <a:srgbClr val="9966FF"/>
              </a:solidFill>
              <a:ln>
                <a:solidFill>
                  <a:srgbClr val="00B0F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5" name="文本框 2"/>
              <p:cNvSpPr txBox="1">
                <a:spLocks noChangeArrowheads="1"/>
              </p:cNvSpPr>
              <p:nvPr/>
            </p:nvSpPr>
            <p:spPr bwMode="auto">
              <a:xfrm>
                <a:off x="0" y="76200"/>
                <a:ext cx="1440000" cy="46800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zh-CN" sz="1200" b="1" kern="100">
                    <a:solidFill>
                      <a:srgbClr val="FFFFFF"/>
                    </a:solidFill>
                    <a:effectLst/>
                    <a:latin typeface="Calibri" panose="020F0502020204030204" pitchFamily="34" charset="0"/>
                    <a:ea typeface="黑体" panose="02010609060101010101" pitchFamily="49" charset="-122"/>
                    <a:cs typeface="Times New Roman" panose="02020603050405020304" pitchFamily="18" charset="0"/>
                  </a:rPr>
                  <a:t>顾问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spcAft>
                    <a:spcPts val="0"/>
                  </a:spcAft>
                </a:pPr>
                <a:r>
                  <a:rPr lang="en-US" sz="1200" b="1" kern="100">
                    <a:solidFill>
                      <a:srgbClr val="FFFFFF"/>
                    </a:solidFill>
                    <a:effectLst/>
                    <a:latin typeface="Calibri" panose="020F0502020204030204" pitchFamily="34" charset="0"/>
                    <a:ea typeface="黑体" panose="02010609060101010101" pitchFamily="49" charset="-122"/>
                    <a:cs typeface="Calibri" panose="020F0502020204030204" pitchFamily="34" charset="0"/>
                  </a:rPr>
                  <a:t>Consultant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grpSp>
        <p:sp>
          <p:nvSpPr>
            <p:cNvPr id="43" name="圆角矩形 42"/>
            <p:cNvSpPr/>
            <p:nvPr/>
          </p:nvSpPr>
          <p:spPr>
            <a:xfrm>
              <a:off x="1133475" y="3887470"/>
              <a:ext cx="476250" cy="2657475"/>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 name="文本框 18"/>
            <p:cNvSpPr txBox="1"/>
            <p:nvPr/>
          </p:nvSpPr>
          <p:spPr>
            <a:xfrm>
              <a:off x="1066800" y="403987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综合管理部</a:t>
              </a:r>
              <a:endParaRPr lang="zh-CN" sz="1050" kern="100">
                <a:effectLst/>
                <a:ea typeface="宋体" panose="02010600030101010101" pitchFamily="2" charset="-122"/>
                <a:cs typeface="Times New Roman" panose="02020603050405020304" pitchFamily="18" charset="0"/>
              </a:endParaRPr>
            </a:p>
            <a:p>
              <a:pPr algn="just">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General Management Dept.</a:t>
              </a:r>
              <a:endParaRPr lang="zh-CN" sz="1050" kern="100">
                <a:effectLst/>
                <a:ea typeface="宋体" panose="02010600030101010101" pitchFamily="2" charset="-122"/>
                <a:cs typeface="Times New Roman" panose="02020603050405020304" pitchFamily="18" charset="0"/>
              </a:endParaRPr>
            </a:p>
          </p:txBody>
        </p:sp>
        <p:sp>
          <p:nvSpPr>
            <p:cNvPr id="45" name="圆角矩形 44"/>
            <p:cNvSpPr/>
            <p:nvPr/>
          </p:nvSpPr>
          <p:spPr>
            <a:xfrm>
              <a:off x="2012950" y="3887470"/>
              <a:ext cx="476250" cy="2657475"/>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6" name="文本框 22"/>
            <p:cNvSpPr txBox="1"/>
            <p:nvPr/>
          </p:nvSpPr>
          <p:spPr>
            <a:xfrm>
              <a:off x="1946275" y="403987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项目管理部</a:t>
              </a:r>
              <a:endParaRPr lang="zh-CN" sz="1050" kern="100">
                <a:effectLst/>
                <a:ea typeface="宋体" panose="02010600030101010101" pitchFamily="2" charset="-122"/>
                <a:cs typeface="Times New Roman" panose="02020603050405020304" pitchFamily="18" charset="0"/>
              </a:endParaRPr>
            </a:p>
            <a:p>
              <a:pPr algn="just">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Project Management Dept.</a:t>
              </a:r>
              <a:endParaRPr lang="zh-CN" sz="1050" kern="100">
                <a:effectLst/>
                <a:ea typeface="宋体" panose="02010600030101010101" pitchFamily="2" charset="-122"/>
                <a:cs typeface="Times New Roman" panose="02020603050405020304" pitchFamily="18" charset="0"/>
              </a:endParaRPr>
            </a:p>
          </p:txBody>
        </p:sp>
        <p:sp>
          <p:nvSpPr>
            <p:cNvPr id="47" name="圆角矩形 46"/>
            <p:cNvSpPr/>
            <p:nvPr/>
          </p:nvSpPr>
          <p:spPr>
            <a:xfrm>
              <a:off x="2893060" y="3887470"/>
              <a:ext cx="476250" cy="2657475"/>
            </a:xfrm>
            <a:prstGeom prst="roundRect">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8" name="文本框 25"/>
            <p:cNvSpPr txBox="1"/>
            <p:nvPr/>
          </p:nvSpPr>
          <p:spPr>
            <a:xfrm>
              <a:off x="2826385" y="403987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产品开发部</a:t>
              </a:r>
              <a:endParaRPr lang="zh-CN" sz="1050" kern="100">
                <a:effectLst/>
                <a:ea typeface="宋体" panose="02010600030101010101" pitchFamily="2" charset="-122"/>
                <a:cs typeface="Times New Roman" panose="02020603050405020304" pitchFamily="18" charset="0"/>
              </a:endParaRPr>
            </a:p>
            <a:p>
              <a:pPr algn="just">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Product Development Dept.</a:t>
              </a:r>
              <a:endParaRPr lang="zh-CN" sz="1050" kern="100">
                <a:effectLst/>
                <a:ea typeface="宋体" panose="02010600030101010101" pitchFamily="2" charset="-122"/>
                <a:cs typeface="Times New Roman" panose="02020603050405020304" pitchFamily="18" charset="0"/>
              </a:endParaRPr>
            </a:p>
          </p:txBody>
        </p:sp>
        <p:grpSp>
          <p:nvGrpSpPr>
            <p:cNvPr id="49" name="组合 48"/>
            <p:cNvGrpSpPr/>
            <p:nvPr/>
          </p:nvGrpSpPr>
          <p:grpSpPr>
            <a:xfrm>
              <a:off x="3709035" y="3885565"/>
              <a:ext cx="571500" cy="2657475"/>
              <a:chOff x="0" y="0"/>
              <a:chExt cx="571500" cy="2657475"/>
            </a:xfrm>
          </p:grpSpPr>
          <p:sp>
            <p:nvSpPr>
              <p:cNvPr id="82" name="圆角矩形 81"/>
              <p:cNvSpPr/>
              <p:nvPr/>
            </p:nvSpPr>
            <p:spPr>
              <a:xfrm>
                <a:off x="66675" y="0"/>
                <a:ext cx="476250" cy="265747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3" name="文本框 28"/>
              <p:cNvSpPr txBox="1"/>
              <p:nvPr/>
            </p:nvSpPr>
            <p:spPr>
              <a:xfrm>
                <a:off x="0" y="15240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大数据技术室</a:t>
                </a:r>
                <a:endParaRPr lang="zh-CN" sz="1050" kern="100">
                  <a:effectLst/>
                  <a:ea typeface="宋体" panose="02010600030101010101" pitchFamily="2" charset="-122"/>
                  <a:cs typeface="Times New Roman" panose="02020603050405020304" pitchFamily="18" charset="0"/>
                </a:endParaRPr>
              </a:p>
              <a:p>
                <a:pPr algn="just">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Big Data Technology Division</a:t>
                </a:r>
                <a:endParaRPr lang="zh-CN" sz="1050" kern="100">
                  <a:effectLst/>
                  <a:ea typeface="宋体" panose="02010600030101010101" pitchFamily="2" charset="-122"/>
                  <a:cs typeface="Times New Roman" panose="02020603050405020304" pitchFamily="18" charset="0"/>
                </a:endParaRPr>
              </a:p>
            </p:txBody>
          </p:sp>
        </p:grpSp>
        <p:grpSp>
          <p:nvGrpSpPr>
            <p:cNvPr id="50" name="组合 49"/>
            <p:cNvGrpSpPr/>
            <p:nvPr/>
          </p:nvGrpSpPr>
          <p:grpSpPr>
            <a:xfrm>
              <a:off x="4589780" y="3885565"/>
              <a:ext cx="571500" cy="2657475"/>
              <a:chOff x="0" y="0"/>
              <a:chExt cx="571500" cy="2657475"/>
            </a:xfrm>
          </p:grpSpPr>
          <p:sp>
            <p:nvSpPr>
              <p:cNvPr id="80" name="圆角矩形 79"/>
              <p:cNvSpPr/>
              <p:nvPr/>
            </p:nvSpPr>
            <p:spPr>
              <a:xfrm>
                <a:off x="66675" y="0"/>
                <a:ext cx="476250" cy="265747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1" name="文本框 31"/>
              <p:cNvSpPr txBox="1"/>
              <p:nvPr/>
            </p:nvSpPr>
            <p:spPr>
              <a:xfrm>
                <a:off x="0" y="15240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l">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总体室</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General Design Division</a:t>
                </a:r>
                <a:endParaRPr lang="zh-CN" sz="1050" kern="100">
                  <a:effectLst/>
                  <a:ea typeface="宋体" panose="02010600030101010101" pitchFamily="2" charset="-122"/>
                  <a:cs typeface="Times New Roman" panose="02020603050405020304" pitchFamily="18" charset="0"/>
                </a:endParaRPr>
              </a:p>
            </p:txBody>
          </p:sp>
        </p:grpSp>
        <p:grpSp>
          <p:nvGrpSpPr>
            <p:cNvPr id="51" name="组合 50"/>
            <p:cNvGrpSpPr/>
            <p:nvPr/>
          </p:nvGrpSpPr>
          <p:grpSpPr>
            <a:xfrm>
              <a:off x="5470525" y="3885565"/>
              <a:ext cx="571500" cy="2657475"/>
              <a:chOff x="0" y="0"/>
              <a:chExt cx="571500" cy="2657475"/>
            </a:xfrm>
          </p:grpSpPr>
          <p:sp>
            <p:nvSpPr>
              <p:cNvPr id="78" name="圆角矩形 77"/>
              <p:cNvSpPr/>
              <p:nvPr/>
            </p:nvSpPr>
            <p:spPr>
              <a:xfrm>
                <a:off x="66675" y="0"/>
                <a:ext cx="476250" cy="265747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9" name="文本框 194"/>
              <p:cNvSpPr txBox="1"/>
              <p:nvPr/>
            </p:nvSpPr>
            <p:spPr>
              <a:xfrm>
                <a:off x="0" y="15240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l">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热工安全室</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Reactor T-H &amp; Safety Division</a:t>
                </a:r>
                <a:endParaRPr lang="zh-CN" sz="1050" kern="100">
                  <a:effectLst/>
                  <a:ea typeface="宋体" panose="02010600030101010101" pitchFamily="2" charset="-122"/>
                  <a:cs typeface="Times New Roman" panose="02020603050405020304" pitchFamily="18" charset="0"/>
                </a:endParaRPr>
              </a:p>
            </p:txBody>
          </p:sp>
        </p:grpSp>
        <p:grpSp>
          <p:nvGrpSpPr>
            <p:cNvPr id="52" name="组合 51"/>
            <p:cNvGrpSpPr/>
            <p:nvPr/>
          </p:nvGrpSpPr>
          <p:grpSpPr>
            <a:xfrm>
              <a:off x="6351270" y="3886200"/>
              <a:ext cx="755650" cy="2657475"/>
              <a:chOff x="0" y="0"/>
              <a:chExt cx="755650" cy="2657475"/>
            </a:xfrm>
          </p:grpSpPr>
          <p:sp>
            <p:nvSpPr>
              <p:cNvPr id="76" name="圆角矩形 75"/>
              <p:cNvSpPr/>
              <p:nvPr/>
            </p:nvSpPr>
            <p:spPr>
              <a:xfrm>
                <a:off x="47625" y="0"/>
                <a:ext cx="684000" cy="265747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7" name="文本框 197"/>
              <p:cNvSpPr txBox="1"/>
              <p:nvPr/>
            </p:nvSpPr>
            <p:spPr>
              <a:xfrm>
                <a:off x="0" y="152400"/>
                <a:ext cx="75565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物理屏蔽室</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Reactor Physics &amp; Radiation Shielding Division</a:t>
                </a:r>
                <a:endParaRPr lang="zh-CN" sz="1050" kern="100">
                  <a:effectLst/>
                  <a:ea typeface="宋体" panose="02010600030101010101" pitchFamily="2" charset="-122"/>
                  <a:cs typeface="Times New Roman" panose="02020603050405020304" pitchFamily="18" charset="0"/>
                </a:endParaRPr>
              </a:p>
            </p:txBody>
          </p:sp>
        </p:grpSp>
        <p:grpSp>
          <p:nvGrpSpPr>
            <p:cNvPr id="53" name="组合 52"/>
            <p:cNvGrpSpPr/>
            <p:nvPr/>
          </p:nvGrpSpPr>
          <p:grpSpPr>
            <a:xfrm>
              <a:off x="7416165" y="3885565"/>
              <a:ext cx="571500" cy="2657475"/>
              <a:chOff x="0" y="0"/>
              <a:chExt cx="571500" cy="2657475"/>
            </a:xfrm>
          </p:grpSpPr>
          <p:sp>
            <p:nvSpPr>
              <p:cNvPr id="74" name="圆角矩形 73"/>
              <p:cNvSpPr/>
              <p:nvPr/>
            </p:nvSpPr>
            <p:spPr>
              <a:xfrm>
                <a:off x="66675" y="0"/>
                <a:ext cx="476250" cy="265747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5" name="文本框 200"/>
              <p:cNvSpPr txBox="1"/>
              <p:nvPr/>
            </p:nvSpPr>
            <p:spPr>
              <a:xfrm>
                <a:off x="0" y="15240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l">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信息管理与技术支持室</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IT Management Division</a:t>
                </a:r>
                <a:endParaRPr lang="zh-CN" sz="1050" kern="100">
                  <a:effectLst/>
                  <a:ea typeface="宋体" panose="02010600030101010101" pitchFamily="2" charset="-122"/>
                  <a:cs typeface="Times New Roman" panose="02020603050405020304" pitchFamily="18" charset="0"/>
                </a:endParaRPr>
              </a:p>
            </p:txBody>
          </p:sp>
        </p:grpSp>
        <p:grpSp>
          <p:nvGrpSpPr>
            <p:cNvPr id="54" name="组合 53"/>
            <p:cNvGrpSpPr/>
            <p:nvPr/>
          </p:nvGrpSpPr>
          <p:grpSpPr>
            <a:xfrm>
              <a:off x="9361805" y="3886200"/>
              <a:ext cx="571500" cy="2657475"/>
              <a:chOff x="0" y="0"/>
              <a:chExt cx="571500" cy="2657475"/>
            </a:xfrm>
          </p:grpSpPr>
          <p:sp>
            <p:nvSpPr>
              <p:cNvPr id="72" name="圆角矩形 71"/>
              <p:cNvSpPr/>
              <p:nvPr/>
            </p:nvSpPr>
            <p:spPr>
              <a:xfrm>
                <a:off x="66675" y="0"/>
                <a:ext cx="476250" cy="2657475"/>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3" name="文本框 206"/>
              <p:cNvSpPr txBox="1"/>
              <p:nvPr/>
            </p:nvSpPr>
            <p:spPr>
              <a:xfrm>
                <a:off x="0" y="152400"/>
                <a:ext cx="57150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l">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上海测试中心</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Shanghai Testing Center</a:t>
                </a:r>
                <a:endParaRPr lang="zh-CN" sz="1050" kern="100">
                  <a:effectLst/>
                  <a:ea typeface="宋体" panose="02010600030101010101" pitchFamily="2" charset="-122"/>
                  <a:cs typeface="Times New Roman" panose="02020603050405020304" pitchFamily="18" charset="0"/>
                </a:endParaRPr>
              </a:p>
            </p:txBody>
          </p:sp>
        </p:grpSp>
        <p:grpSp>
          <p:nvGrpSpPr>
            <p:cNvPr id="55" name="组合 54"/>
            <p:cNvGrpSpPr/>
            <p:nvPr/>
          </p:nvGrpSpPr>
          <p:grpSpPr>
            <a:xfrm>
              <a:off x="8296910" y="3885565"/>
              <a:ext cx="755650" cy="2657475"/>
              <a:chOff x="0" y="0"/>
              <a:chExt cx="755650" cy="2657475"/>
            </a:xfrm>
          </p:grpSpPr>
          <p:sp>
            <p:nvSpPr>
              <p:cNvPr id="70" name="圆角矩形 69"/>
              <p:cNvSpPr/>
              <p:nvPr/>
            </p:nvSpPr>
            <p:spPr>
              <a:xfrm>
                <a:off x="47625" y="0"/>
                <a:ext cx="684000" cy="265747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1" name="文本框 210"/>
              <p:cNvSpPr txBox="1"/>
              <p:nvPr/>
            </p:nvSpPr>
            <p:spPr>
              <a:xfrm>
                <a:off x="0" y="152400"/>
                <a:ext cx="755650" cy="2466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zh-CN" sz="1200" b="1" kern="100">
                    <a:solidFill>
                      <a:srgbClr val="FFFFFF"/>
                    </a:solidFill>
                    <a:effectLst/>
                    <a:ea typeface="黑体" panose="02010609060101010101" pitchFamily="49" charset="-122"/>
                    <a:cs typeface="Times New Roman" panose="02020603050405020304" pitchFamily="18" charset="0"/>
                  </a:rPr>
                  <a:t>先进模拟技术研究室</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Advanced Simulation Tech.</a:t>
                </a:r>
                <a:endParaRPr lang="zh-CN" sz="1050" kern="100">
                  <a:effectLst/>
                  <a:ea typeface="宋体" panose="02010600030101010101" pitchFamily="2" charset="-122"/>
                  <a:cs typeface="Times New Roman" panose="02020603050405020304" pitchFamily="18" charset="0"/>
                </a:endParaRPr>
              </a:p>
              <a:p>
                <a:pPr algn="l">
                  <a:lnSpc>
                    <a:spcPts val="1500"/>
                  </a:lnSpc>
                  <a:spcAft>
                    <a:spcPts val="0"/>
                  </a:spcAft>
                </a:pPr>
                <a:r>
                  <a:rPr lang="en-US" sz="1200" b="1" kern="100">
                    <a:solidFill>
                      <a:srgbClr val="FFFFFF"/>
                    </a:solidFill>
                    <a:effectLst/>
                    <a:ea typeface="黑体" panose="02010609060101010101" pitchFamily="49" charset="-122"/>
                    <a:cs typeface="Calibri" panose="020F0502020204030204" pitchFamily="34" charset="0"/>
                  </a:rPr>
                  <a:t>Research Division</a:t>
                </a:r>
                <a:endParaRPr lang="zh-CN" sz="1050" kern="100">
                  <a:effectLst/>
                  <a:ea typeface="宋体" panose="02010600030101010101" pitchFamily="2" charset="-122"/>
                  <a:cs typeface="Times New Roman" panose="02020603050405020304" pitchFamily="18" charset="0"/>
                </a:endParaRPr>
              </a:p>
            </p:txBody>
          </p:sp>
        </p:grpSp>
        <p:cxnSp>
          <p:nvCxnSpPr>
            <p:cNvPr id="56" name="直接连接符 55"/>
            <p:cNvCxnSpPr/>
            <p:nvPr/>
          </p:nvCxnSpPr>
          <p:spPr>
            <a:xfrm>
              <a:off x="5600700" y="1942465"/>
              <a:ext cx="0" cy="172402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1379855" y="3676650"/>
              <a:ext cx="8258175"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4995545" y="2388235"/>
              <a:ext cx="1242695" cy="444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5019040" y="3181350"/>
              <a:ext cx="590550"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flipV="1">
              <a:off x="1388110" y="366903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flipV="1">
              <a:off x="2241550" y="367157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flipV="1">
              <a:off x="3147060" y="367157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4027170" y="366903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4882515" y="3669665"/>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5783580" y="367030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flipV="1">
              <a:off x="9644380" y="367030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7727950" y="3670935"/>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flipV="1">
              <a:off x="6777355" y="366776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flipV="1">
              <a:off x="8684895" y="3669030"/>
              <a:ext cx="4445" cy="21717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grpSp>
      <p:sp>
        <p:nvSpPr>
          <p:cNvPr id="90" name="圆角矩形 89"/>
          <p:cNvSpPr/>
          <p:nvPr/>
        </p:nvSpPr>
        <p:spPr>
          <a:xfrm>
            <a:off x="5366771" y="3613844"/>
            <a:ext cx="808057" cy="279684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121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71472" y="242808"/>
            <a:ext cx="7744944" cy="523220"/>
          </a:xfrm>
          <a:prstGeom prst="rect">
            <a:avLst/>
          </a:prstGeom>
          <a:noFill/>
        </p:spPr>
        <p:txBody>
          <a:bodyPr wrap="square" rtlCol="0">
            <a:spAutoFit/>
          </a:bodyPr>
          <a:lstStyle/>
          <a:p>
            <a:r>
              <a:rPr lang="zh-CN" altLang="en-US" sz="2800" b="1" dirty="0" smtClean="0">
                <a:solidFill>
                  <a:srgbClr val="0A2D88"/>
                </a:solidFill>
                <a:ea typeface="微软雅黑" pitchFamily="34" charset="-122"/>
              </a:rPr>
              <a:t>核电</a:t>
            </a:r>
            <a:r>
              <a:rPr lang="zh-CN" altLang="en-US" sz="2800" b="1" dirty="0">
                <a:solidFill>
                  <a:srgbClr val="0A2D88"/>
                </a:solidFill>
                <a:ea typeface="微软雅黑" pitchFamily="34" charset="-122"/>
              </a:rPr>
              <a:t>软件技术中心（大数据中心</a:t>
            </a:r>
            <a:r>
              <a:rPr lang="zh-CN" altLang="en-US" sz="2800" b="1" dirty="0" smtClean="0">
                <a:solidFill>
                  <a:srgbClr val="0A2D88"/>
                </a:solidFill>
                <a:ea typeface="微软雅黑" pitchFamily="34" charset="-122"/>
              </a:rPr>
              <a:t>） </a:t>
            </a:r>
            <a:r>
              <a:rPr lang="zh-CN" altLang="en-US" sz="1600" b="1" dirty="0" smtClean="0">
                <a:solidFill>
                  <a:srgbClr val="0A2D88"/>
                </a:solidFill>
                <a:ea typeface="微软雅黑" pitchFamily="34" charset="-122"/>
              </a:rPr>
              <a:t>业务领域</a:t>
            </a:r>
            <a:endParaRPr lang="zh-CN" altLang="en-US" sz="2800" b="1" dirty="0">
              <a:solidFill>
                <a:srgbClr val="0A2D88"/>
              </a:solidFill>
              <a:ea typeface="微软雅黑" pitchFamily="34" charset="-122"/>
            </a:endParaRPr>
          </a:p>
        </p:txBody>
      </p:sp>
      <p:sp>
        <p:nvSpPr>
          <p:cNvPr id="8" name="AutoShape 4"/>
          <p:cNvSpPr>
            <a:spLocks noChangeArrowheads="1"/>
          </p:cNvSpPr>
          <p:nvPr/>
        </p:nvSpPr>
        <p:spPr bwMode="auto">
          <a:xfrm>
            <a:off x="2565400" y="1630139"/>
            <a:ext cx="1871663" cy="4175125"/>
          </a:xfrm>
          <a:prstGeom prst="roundRect">
            <a:avLst>
              <a:gd name="adj" fmla="val 8227"/>
            </a:avLst>
          </a:prstGeom>
          <a:gradFill rotWithShape="1">
            <a:gsLst>
              <a:gs pos="0">
                <a:schemeClr val="bg1"/>
              </a:gs>
              <a:gs pos="100000">
                <a:srgbClr val="E9E917"/>
              </a:gs>
            </a:gsLst>
            <a:lin ang="5400000" scaled="1"/>
          </a:gradFill>
          <a:ln>
            <a:noFill/>
          </a:ln>
          <a:effectLst>
            <a:prstShdw prst="shdw13" dist="53882" dir="13500000">
              <a:srgbClr val="808080">
                <a:alpha val="50000"/>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10" name="AutoShape 5"/>
          <p:cNvSpPr>
            <a:spLocks noChangeArrowheads="1"/>
          </p:cNvSpPr>
          <p:nvPr/>
        </p:nvSpPr>
        <p:spPr bwMode="auto">
          <a:xfrm>
            <a:off x="2565400" y="3624039"/>
            <a:ext cx="1866900" cy="2181225"/>
          </a:xfrm>
          <a:prstGeom prst="roundRect">
            <a:avLst>
              <a:gd name="adj" fmla="val 3671"/>
            </a:avLst>
          </a:prstGeom>
          <a:solidFill>
            <a:srgbClr val="CFCF01">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11" name="AutoShape 6"/>
          <p:cNvSpPr>
            <a:spLocks noChangeArrowheads="1"/>
          </p:cNvSpPr>
          <p:nvPr/>
        </p:nvSpPr>
        <p:spPr bwMode="auto">
          <a:xfrm>
            <a:off x="2565401" y="1630139"/>
            <a:ext cx="1846542" cy="863600"/>
          </a:xfrm>
          <a:prstGeom prst="roundRect">
            <a:avLst>
              <a:gd name="adj" fmla="val 16667"/>
            </a:avLst>
          </a:prstGeom>
          <a:gradFill rotWithShape="1">
            <a:gsLst>
              <a:gs pos="0">
                <a:srgbClr val="F4EE00"/>
              </a:gs>
              <a:gs pos="100000">
                <a:srgbClr val="F4EE00">
                  <a:gamma/>
                  <a:shade val="40000"/>
                  <a:invGamma/>
                  <a:alpha val="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53882" dir="13500000" algn="ctr" rotWithShape="0">
                    <a:srgbClr val="808080">
                      <a:alpha val="50000"/>
                    </a:srgbClr>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16" name="Rectangle 8"/>
          <p:cNvSpPr>
            <a:spLocks noChangeArrowheads="1"/>
          </p:cNvSpPr>
          <p:nvPr/>
        </p:nvSpPr>
        <p:spPr bwMode="auto">
          <a:xfrm>
            <a:off x="2579688" y="1629271"/>
            <a:ext cx="18684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lstStyle/>
          <a:p>
            <a:pPr algn="ctr" latinLnBrk="1"/>
            <a:r>
              <a:rPr kumimoji="1" lang="en-US" altLang="ko-KR" dirty="0" smtClean="0">
                <a:solidFill>
                  <a:srgbClr val="990000"/>
                </a:solidFill>
                <a:latin typeface="Times New Roman" panose="02020603050405020304" pitchFamily="18" charset="0"/>
                <a:ea typeface="HY헤드라인M" pitchFamily="18" charset="-127"/>
                <a:cs typeface="Times New Roman" panose="02020603050405020304" pitchFamily="18" charset="0"/>
              </a:rPr>
              <a:t>Application Analysis</a:t>
            </a:r>
            <a:endParaRPr kumimoji="1" lang="ko-KR" altLang="en-US" dirty="0">
              <a:solidFill>
                <a:srgbClr val="990000"/>
              </a:solidFill>
              <a:latin typeface="Times New Roman" panose="02020603050405020304" pitchFamily="18" charset="0"/>
              <a:ea typeface="HY헤드라인M" pitchFamily="18" charset="-127"/>
              <a:cs typeface="Times New Roman" panose="02020603050405020304" pitchFamily="18" charset="0"/>
            </a:endParaRPr>
          </a:p>
        </p:txBody>
      </p:sp>
      <p:sp>
        <p:nvSpPr>
          <p:cNvPr id="17" name="Rectangle 9"/>
          <p:cNvSpPr>
            <a:spLocks noChangeArrowheads="1"/>
          </p:cNvSpPr>
          <p:nvPr/>
        </p:nvSpPr>
        <p:spPr bwMode="auto">
          <a:xfrm>
            <a:off x="2565400" y="3645495"/>
            <a:ext cx="18161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36000"/>
          <a:lstStyle/>
          <a:p>
            <a:pPr latinLnBrk="1">
              <a:lnSpc>
                <a:spcPct val="140000"/>
              </a:lnSpc>
              <a:buSzPct val="70000"/>
              <a:buFontTx/>
              <a:buBlip>
                <a:blip r:embed="rId3"/>
              </a:buBlip>
            </a:pPr>
            <a:r>
              <a:rPr kumimoji="1" lang="ko-KR" altLang="en-US" sz="1400" dirty="0">
                <a:solidFill>
                  <a:schemeClr val="bg1"/>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CFD Simulation</a:t>
            </a:r>
            <a:endParaRPr kumimoji="1" lang="ko-KR" altLang="en-US" dirty="0">
              <a:solidFill>
                <a:srgbClr val="990000"/>
              </a:solidFill>
              <a:latin typeface="Times New Roman" panose="02020603050405020304" pitchFamily="18" charset="0"/>
              <a:ea typeface="HY헤드라인M" pitchFamily="18" charset="-127"/>
              <a:cs typeface="Times New Roman" panose="02020603050405020304" pitchFamily="18" charset="0"/>
            </a:endParaRPr>
          </a:p>
          <a:p>
            <a:pPr latinLnBrk="1">
              <a:lnSpc>
                <a:spcPct val="140000"/>
              </a:lnSpc>
              <a:buSzPct val="70000"/>
              <a:buFontTx/>
              <a:buBlip>
                <a:blip r:embed="rId3"/>
              </a:buBlip>
            </a:pPr>
            <a:r>
              <a:rPr kumimoji="1" lang="ko-KR" altLang="en-US" sz="1400" dirty="0">
                <a:solidFill>
                  <a:srgbClr val="9900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Structure Mechanics</a:t>
            </a:r>
            <a:b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   Simulation</a:t>
            </a:r>
            <a:endParaRPr kumimoji="1" lang="ko-KR" altLang="en-US" sz="1400" dirty="0">
              <a:solidFill>
                <a:srgbClr val="990000"/>
              </a:solidFill>
              <a:latin typeface="Times New Roman" panose="02020603050405020304" pitchFamily="18" charset="0"/>
              <a:ea typeface="HY헤드라인M" pitchFamily="18" charset="-127"/>
              <a:cs typeface="Times New Roman" panose="02020603050405020304" pitchFamily="18" charset="0"/>
            </a:endParaRPr>
          </a:p>
          <a:p>
            <a:pPr latinLnBrk="1">
              <a:lnSpc>
                <a:spcPct val="140000"/>
              </a:lnSpc>
              <a:buSzPct val="70000"/>
              <a:buFontTx/>
              <a:buBlip>
                <a:blip r:embed="rId3"/>
              </a:buBlip>
            </a:pPr>
            <a:r>
              <a:rPr kumimoji="1" lang="ko-KR" altLang="en-US" sz="1400" dirty="0">
                <a:solidFill>
                  <a:srgbClr val="9900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Coupling Calculation</a:t>
            </a:r>
            <a:b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   Analysis</a:t>
            </a:r>
            <a:endParaRPr kumimoji="1" lang="ko-KR" altLang="en-US" sz="1400" dirty="0">
              <a:solidFill>
                <a:srgbClr val="990000"/>
              </a:solidFill>
              <a:latin typeface="Times New Roman" panose="02020603050405020304" pitchFamily="18" charset="0"/>
              <a:ea typeface="HY헤드라인M" pitchFamily="18" charset="-127"/>
              <a:cs typeface="Times New Roman" panose="02020603050405020304" pitchFamily="18" charset="0"/>
            </a:endParaRPr>
          </a:p>
          <a:p>
            <a:pPr latinLnBrk="1">
              <a:lnSpc>
                <a:spcPct val="140000"/>
              </a:lnSpc>
              <a:buSzPct val="70000"/>
              <a:buFontTx/>
              <a:buBlip>
                <a:blip r:embed="rId3"/>
              </a:buBlip>
            </a:pPr>
            <a:r>
              <a:rPr kumimoji="1" lang="ko-KR" altLang="en-US" sz="1400" dirty="0">
                <a:solidFill>
                  <a:srgbClr val="9900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Virtual Assembly</a:t>
            </a:r>
            <a:b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a:solidFill>
                  <a:srgbClr val="990000"/>
                </a:solidFill>
                <a:latin typeface="Times New Roman" panose="02020603050405020304" pitchFamily="18" charset="0"/>
                <a:ea typeface="HY헤드라인M" pitchFamily="18" charset="-127"/>
                <a:cs typeface="Times New Roman" panose="02020603050405020304" pitchFamily="18" charset="0"/>
              </a:rPr>
              <a:t>   Applications</a:t>
            </a:r>
            <a:endParaRPr kumimoji="1" lang="ko-KR" altLang="en-US" sz="1400" dirty="0">
              <a:solidFill>
                <a:srgbClr val="990000"/>
              </a:solidFill>
              <a:latin typeface="Times New Roman" panose="02020603050405020304" pitchFamily="18" charset="0"/>
              <a:ea typeface="HY헤드라인M" pitchFamily="18" charset="-127"/>
              <a:cs typeface="Times New Roman" panose="02020603050405020304" pitchFamily="18" charset="0"/>
            </a:endParaRPr>
          </a:p>
        </p:txBody>
      </p:sp>
      <p:sp>
        <p:nvSpPr>
          <p:cNvPr id="18" name="AutoShape 16"/>
          <p:cNvSpPr>
            <a:spLocks noChangeArrowheads="1"/>
          </p:cNvSpPr>
          <p:nvPr/>
        </p:nvSpPr>
        <p:spPr bwMode="auto">
          <a:xfrm>
            <a:off x="6794500" y="1630139"/>
            <a:ext cx="2097980" cy="4175125"/>
          </a:xfrm>
          <a:prstGeom prst="roundRect">
            <a:avLst>
              <a:gd name="adj" fmla="val 8227"/>
            </a:avLst>
          </a:prstGeom>
          <a:gradFill rotWithShape="1">
            <a:gsLst>
              <a:gs pos="0">
                <a:schemeClr val="bg1"/>
              </a:gs>
              <a:gs pos="100000">
                <a:srgbClr val="70DA84"/>
              </a:gs>
            </a:gsLst>
            <a:lin ang="5400000" scaled="1"/>
          </a:gradFill>
          <a:ln>
            <a:noFill/>
          </a:ln>
          <a:effectLst>
            <a:prstShdw prst="shdw13" dist="53882" dir="13500000">
              <a:srgbClr val="808080">
                <a:alpha val="50000"/>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19" name="AutoShape 17"/>
          <p:cNvSpPr>
            <a:spLocks noChangeArrowheads="1"/>
          </p:cNvSpPr>
          <p:nvPr/>
        </p:nvSpPr>
        <p:spPr bwMode="auto">
          <a:xfrm>
            <a:off x="6794500" y="3624039"/>
            <a:ext cx="2097980" cy="2181225"/>
          </a:xfrm>
          <a:prstGeom prst="roundRect">
            <a:avLst>
              <a:gd name="adj" fmla="val 2287"/>
            </a:avLst>
          </a:prstGeom>
          <a:solidFill>
            <a:srgbClr val="28D0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20" name="AutoShape 18"/>
          <p:cNvSpPr>
            <a:spLocks noChangeArrowheads="1"/>
          </p:cNvSpPr>
          <p:nvPr/>
        </p:nvSpPr>
        <p:spPr bwMode="auto">
          <a:xfrm>
            <a:off x="6794500" y="1630139"/>
            <a:ext cx="2097980" cy="863600"/>
          </a:xfrm>
          <a:prstGeom prst="roundRect">
            <a:avLst>
              <a:gd name="adj" fmla="val 16667"/>
            </a:avLst>
          </a:prstGeom>
          <a:gradFill rotWithShape="1">
            <a:gsLst>
              <a:gs pos="0">
                <a:srgbClr val="33CC33"/>
              </a:gs>
              <a:gs pos="100000">
                <a:srgbClr val="33CC33">
                  <a:gamma/>
                  <a:shade val="46275"/>
                  <a:invGamma/>
                  <a:alpha val="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53882" dir="13500000" algn="ctr" rotWithShape="0">
                    <a:srgbClr val="808080">
                      <a:alpha val="50000"/>
                    </a:srgbClr>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21" name="Rectangle 20"/>
          <p:cNvSpPr>
            <a:spLocks noChangeArrowheads="1"/>
          </p:cNvSpPr>
          <p:nvPr/>
        </p:nvSpPr>
        <p:spPr bwMode="auto">
          <a:xfrm>
            <a:off x="6777806" y="1644769"/>
            <a:ext cx="18986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lstStyle/>
          <a:p>
            <a:pPr algn="ctr" latinLnBrk="1"/>
            <a:r>
              <a:rPr kumimoji="1" lang="en-US" altLang="ko-KR" dirty="0" smtClean="0">
                <a:solidFill>
                  <a:srgbClr val="003300"/>
                </a:solidFill>
                <a:latin typeface="Times New Roman" panose="02020603050405020304" pitchFamily="18" charset="0"/>
                <a:ea typeface="HY헤드라인M" pitchFamily="18" charset="-127"/>
                <a:cs typeface="Times New Roman" panose="02020603050405020304" pitchFamily="18" charset="0"/>
              </a:rPr>
              <a:t>Big Data Center (SPIC)</a:t>
            </a:r>
            <a:endParaRPr kumimoji="1" lang="ko-KR" altLang="en-US" dirty="0">
              <a:solidFill>
                <a:srgbClr val="003300"/>
              </a:solidFill>
              <a:latin typeface="Times New Roman" panose="02020603050405020304" pitchFamily="18" charset="0"/>
              <a:ea typeface="HY헤드라인M" pitchFamily="18" charset="-127"/>
              <a:cs typeface="Times New Roman" panose="02020603050405020304" pitchFamily="18" charset="0"/>
            </a:endParaRPr>
          </a:p>
        </p:txBody>
      </p:sp>
      <p:sp>
        <p:nvSpPr>
          <p:cNvPr id="22" name="Text Box 21"/>
          <p:cNvSpPr txBox="1">
            <a:spLocks noChangeArrowheads="1"/>
          </p:cNvSpPr>
          <p:nvPr/>
        </p:nvSpPr>
        <p:spPr bwMode="auto">
          <a:xfrm>
            <a:off x="6794500" y="3697064"/>
            <a:ext cx="1824038"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36000"/>
          <a:lstStyle/>
          <a:p>
            <a:pPr latinLnBrk="1">
              <a:lnSpc>
                <a:spcPct val="140000"/>
              </a:lnSpc>
              <a:buSzPct val="70000"/>
              <a:buFontTx/>
              <a:buBlip>
                <a:blip r:embed="rId3"/>
              </a:buBlip>
            </a:pPr>
            <a:r>
              <a:rPr kumimoji="1" lang="ko-KR" altLang="en-US" sz="1400" dirty="0">
                <a:solidFill>
                  <a:schemeClr val="bg1"/>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t>Big Data Platform</a:t>
            </a:r>
            <a:b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t>   Construction</a:t>
            </a:r>
          </a:p>
          <a:p>
            <a:pPr latinLnBrk="1">
              <a:lnSpc>
                <a:spcPct val="140000"/>
              </a:lnSpc>
              <a:buSzPct val="70000"/>
              <a:buFontTx/>
              <a:buBlip>
                <a:blip r:embed="rId3"/>
              </a:buBlip>
            </a:pPr>
            <a: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t> Sustainable Data</a:t>
            </a:r>
            <a:b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t>   Ecosystem Establishment</a:t>
            </a:r>
          </a:p>
          <a:p>
            <a:pPr latinLnBrk="1">
              <a:lnSpc>
                <a:spcPct val="140000"/>
              </a:lnSpc>
              <a:buSzPct val="70000"/>
              <a:buFontTx/>
              <a:buBlip>
                <a:blip r:embed="rId3"/>
              </a:buBlip>
            </a:pPr>
            <a:r>
              <a:rPr kumimoji="1" lang="en-US" altLang="ko-KR" sz="1400" dirty="0">
                <a:solidFill>
                  <a:srgbClr val="0033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t>Sharing Mechanism</a:t>
            </a:r>
            <a:b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smtClean="0">
                <a:solidFill>
                  <a:srgbClr val="003300"/>
                </a:solidFill>
                <a:latin typeface="Times New Roman" panose="02020603050405020304" pitchFamily="18" charset="0"/>
                <a:ea typeface="HY헤드라인M" pitchFamily="18" charset="-127"/>
                <a:cs typeface="Times New Roman" panose="02020603050405020304" pitchFamily="18" charset="0"/>
              </a:rPr>
              <a:t>   Construction </a:t>
            </a:r>
            <a:endParaRPr kumimoji="1" lang="ko-KR" altLang="en-US" sz="1400" dirty="0">
              <a:solidFill>
                <a:schemeClr val="bg1"/>
              </a:solidFill>
              <a:latin typeface="Times New Roman" panose="02020603050405020304" pitchFamily="18" charset="0"/>
              <a:ea typeface="HY헤드라인M" pitchFamily="18" charset="-127"/>
              <a:cs typeface="Times New Roman" panose="02020603050405020304" pitchFamily="18" charset="0"/>
            </a:endParaRPr>
          </a:p>
        </p:txBody>
      </p:sp>
      <p:sp>
        <p:nvSpPr>
          <p:cNvPr id="23" name="AutoShape 22"/>
          <p:cNvSpPr>
            <a:spLocks noChangeArrowheads="1"/>
          </p:cNvSpPr>
          <p:nvPr/>
        </p:nvSpPr>
        <p:spPr bwMode="auto">
          <a:xfrm>
            <a:off x="251520" y="1630139"/>
            <a:ext cx="2122398" cy="4175125"/>
          </a:xfrm>
          <a:prstGeom prst="roundRect">
            <a:avLst>
              <a:gd name="adj" fmla="val 7208"/>
            </a:avLst>
          </a:prstGeom>
          <a:gradFill rotWithShape="1">
            <a:gsLst>
              <a:gs pos="0">
                <a:schemeClr val="bg1"/>
              </a:gs>
              <a:gs pos="100000">
                <a:srgbClr val="EFCF11"/>
              </a:gs>
            </a:gsLst>
            <a:lin ang="5400000" scaled="1"/>
          </a:gradFill>
          <a:ln>
            <a:noFill/>
          </a:ln>
          <a:effectLst>
            <a:prstShdw prst="shdw13" dist="53882" dir="13500000">
              <a:srgbClr val="808080">
                <a:alpha val="50000"/>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24" name="AutoShape 23"/>
          <p:cNvSpPr>
            <a:spLocks noChangeArrowheads="1"/>
          </p:cNvSpPr>
          <p:nvPr/>
        </p:nvSpPr>
        <p:spPr bwMode="auto">
          <a:xfrm>
            <a:off x="251520" y="3624039"/>
            <a:ext cx="2122398" cy="2181225"/>
          </a:xfrm>
          <a:prstGeom prst="roundRect">
            <a:avLst>
              <a:gd name="adj" fmla="val 2676"/>
            </a:avLst>
          </a:prstGeom>
          <a:solidFill>
            <a:srgbClr val="CDA203">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25" name="AutoShape 24"/>
          <p:cNvSpPr>
            <a:spLocks noChangeArrowheads="1"/>
          </p:cNvSpPr>
          <p:nvPr/>
        </p:nvSpPr>
        <p:spPr bwMode="auto">
          <a:xfrm>
            <a:off x="251520" y="1630139"/>
            <a:ext cx="2078930" cy="863600"/>
          </a:xfrm>
          <a:prstGeom prst="roundRect">
            <a:avLst>
              <a:gd name="adj" fmla="val 16667"/>
            </a:avLst>
          </a:prstGeom>
          <a:gradFill rotWithShape="1">
            <a:gsLst>
              <a:gs pos="0">
                <a:srgbClr val="D8BB0E"/>
              </a:gs>
              <a:gs pos="100000">
                <a:srgbClr val="D8BB0E">
                  <a:gamma/>
                  <a:shade val="46275"/>
                  <a:invGamma/>
                  <a:alpha val="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53882" dir="13500000" algn="ctr" rotWithShape="0">
                    <a:srgbClr val="808080">
                      <a:alpha val="50000"/>
                    </a:srgbClr>
                  </a:outerShdw>
                </a:effectLst>
              </a14:hiddenEffects>
            </a:ext>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26" name="Rectangle 25"/>
          <p:cNvSpPr>
            <a:spLocks noChangeArrowheads="1"/>
          </p:cNvSpPr>
          <p:nvPr/>
        </p:nvSpPr>
        <p:spPr bwMode="auto">
          <a:xfrm>
            <a:off x="323528" y="1629271"/>
            <a:ext cx="19431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lstStyle/>
          <a:p>
            <a:pPr algn="ctr" latinLnBrk="1"/>
            <a:r>
              <a:rPr kumimoji="1" lang="en-US" altLang="ko-KR" dirty="0" smtClean="0">
                <a:solidFill>
                  <a:srgbClr val="663300"/>
                </a:solidFill>
                <a:latin typeface="Times New Roman" panose="02020603050405020304" pitchFamily="18" charset="0"/>
                <a:ea typeface="HY헤드라인M" pitchFamily="18" charset="-127"/>
                <a:cs typeface="Times New Roman" panose="02020603050405020304" pitchFamily="18" charset="0"/>
              </a:rPr>
              <a:t>NPP Software Development</a:t>
            </a:r>
            <a:endParaRPr kumimoji="1" lang="ko-KR" altLang="en-US" dirty="0">
              <a:solidFill>
                <a:srgbClr val="663300"/>
              </a:solidFill>
              <a:latin typeface="Times New Roman" panose="02020603050405020304" pitchFamily="18" charset="0"/>
              <a:ea typeface="HY헤드라인M" pitchFamily="18" charset="-127"/>
              <a:cs typeface="Times New Roman" panose="02020603050405020304" pitchFamily="18" charset="0"/>
            </a:endParaRPr>
          </a:p>
        </p:txBody>
      </p:sp>
      <p:sp>
        <p:nvSpPr>
          <p:cNvPr id="27" name="Rectangle 27"/>
          <p:cNvSpPr>
            <a:spLocks noChangeArrowheads="1"/>
          </p:cNvSpPr>
          <p:nvPr/>
        </p:nvSpPr>
        <p:spPr bwMode="auto">
          <a:xfrm>
            <a:off x="251520" y="3645495"/>
            <a:ext cx="1966595"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36000"/>
          <a:lstStyle/>
          <a:p>
            <a:pPr latinLnBrk="1">
              <a:lnSpc>
                <a:spcPct val="140000"/>
              </a:lnSpc>
              <a:buSzPct val="70000"/>
              <a:buFontTx/>
              <a:buBlip>
                <a:blip r:embed="rId3"/>
              </a:buBlip>
            </a:pPr>
            <a:r>
              <a:rPr kumimoji="1" lang="ko-KR" altLang="en-US" sz="1400" dirty="0">
                <a:solidFill>
                  <a:schemeClr val="bg1"/>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NPP Software Develop</a:t>
            </a:r>
            <a:b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err="1" smtClean="0">
                <a:solidFill>
                  <a:srgbClr val="663300"/>
                </a:solidFill>
                <a:latin typeface="Times New Roman" panose="02020603050405020304" pitchFamily="18" charset="0"/>
                <a:ea typeface="HY헤드라인M" pitchFamily="18" charset="-127"/>
                <a:cs typeface="Times New Roman" panose="02020603050405020304" pitchFamily="18" charset="0"/>
              </a:rPr>
              <a:t>ment</a:t>
            </a:r>
            <a: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 &amp; Verification</a:t>
            </a:r>
            <a:endParaRPr kumimoji="1" lang="ko-KR" altLang="en-US" sz="1400" dirty="0">
              <a:solidFill>
                <a:srgbClr val="663300"/>
              </a:solidFill>
              <a:latin typeface="Times New Roman" panose="02020603050405020304" pitchFamily="18" charset="0"/>
              <a:ea typeface="HY헤드라인M" pitchFamily="18" charset="-127"/>
              <a:cs typeface="Times New Roman" panose="02020603050405020304" pitchFamily="18" charset="0"/>
            </a:endParaRPr>
          </a:p>
          <a:p>
            <a:pPr latinLnBrk="1">
              <a:lnSpc>
                <a:spcPct val="140000"/>
              </a:lnSpc>
              <a:buSzPct val="70000"/>
              <a:buFontTx/>
              <a:buBlip>
                <a:blip r:embed="rId3"/>
              </a:buBlip>
            </a:pPr>
            <a: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 Model </a:t>
            </a:r>
            <a:r>
              <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rPr>
              <a:t>Validation</a:t>
            </a:r>
            <a:br>
              <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rPr>
              <a:t>   &amp; Assessment</a:t>
            </a:r>
            <a:endParaRPr kumimoji="1" lang="ko-KR" altLang="en-US" sz="1400" dirty="0">
              <a:solidFill>
                <a:srgbClr val="663300"/>
              </a:solidFill>
              <a:latin typeface="Times New Roman" panose="02020603050405020304" pitchFamily="18" charset="0"/>
              <a:ea typeface="HY헤드라인M" pitchFamily="18" charset="-127"/>
              <a:cs typeface="Times New Roman" panose="02020603050405020304" pitchFamily="18" charset="0"/>
            </a:endParaRPr>
          </a:p>
          <a:p>
            <a:pPr latinLnBrk="1">
              <a:lnSpc>
                <a:spcPct val="140000"/>
              </a:lnSpc>
              <a:buSzPct val="70000"/>
              <a:buFontTx/>
              <a:buBlip>
                <a:blip r:embed="rId3"/>
              </a:buBlip>
            </a:pPr>
            <a:r>
              <a:rPr kumimoji="1" lang="ko-KR" altLang="en-US" sz="1400" dirty="0">
                <a:solidFill>
                  <a:srgbClr val="6633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Software Testing</a:t>
            </a:r>
          </a:p>
          <a:p>
            <a:pPr latinLnBrk="1">
              <a:lnSpc>
                <a:spcPct val="140000"/>
              </a:lnSpc>
              <a:buSzPct val="70000"/>
              <a:buFontTx/>
              <a:buBlip>
                <a:blip r:embed="rId3"/>
              </a:buBlip>
            </a:pPr>
            <a:r>
              <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Uncertainty </a:t>
            </a:r>
            <a:r>
              <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rPr>
              <a:t>Analysis</a:t>
            </a:r>
            <a:endParaRPr kumimoji="1" lang="ko-KR" altLang="en-US" sz="1400" dirty="0">
              <a:solidFill>
                <a:srgbClr val="663300"/>
              </a:solidFill>
              <a:latin typeface="Times New Roman" panose="02020603050405020304" pitchFamily="18" charset="0"/>
              <a:ea typeface="HY헤드라인M" pitchFamily="18" charset="-127"/>
              <a:cs typeface="Times New Roman" panose="02020603050405020304" pitchFamily="18" charset="0"/>
            </a:endParaRPr>
          </a:p>
          <a:p>
            <a:pPr latinLnBrk="1">
              <a:lnSpc>
                <a:spcPct val="140000"/>
              </a:lnSpc>
              <a:buSzPct val="70000"/>
              <a:buFontTx/>
              <a:buBlip>
                <a:blip r:embed="rId3"/>
              </a:buBlip>
            </a:pPr>
            <a:r>
              <a:rPr kumimoji="1" lang="ko-KR" altLang="en-US" sz="1400" dirty="0">
                <a:solidFill>
                  <a:srgbClr val="6633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rPr>
              <a:t>Model Validation </a:t>
            </a:r>
            <a:r>
              <a:rPr kumimoji="1" lang="en-US" altLang="zh-CN" sz="1400" dirty="0" smtClean="0">
                <a:solidFill>
                  <a:srgbClr val="663300"/>
                </a:solidFill>
                <a:latin typeface="Times New Roman" panose="02020603050405020304" pitchFamily="18" charset="0"/>
                <a:ea typeface="HY헤드라인M" pitchFamily="18" charset="-127"/>
                <a:cs typeface="Times New Roman" panose="02020603050405020304" pitchFamily="18" charset="0"/>
              </a:rPr>
              <a:t>Database</a:t>
            </a:r>
            <a:endParaRPr kumimoji="1" lang="en-US" altLang="ko-KR" sz="1400" dirty="0">
              <a:solidFill>
                <a:srgbClr val="663300"/>
              </a:solidFill>
              <a:latin typeface="Times New Roman" panose="02020603050405020304" pitchFamily="18" charset="0"/>
              <a:ea typeface="HY헤드라인M" pitchFamily="18" charset="-127"/>
              <a:cs typeface="Times New Roman" panose="02020603050405020304" pitchFamily="18" charset="0"/>
            </a:endParaRPr>
          </a:p>
        </p:txBody>
      </p:sp>
      <p:pic>
        <p:nvPicPr>
          <p:cNvPr id="28" name="Picture 2" descr="http://upload.ikanchai.com/2015/0104/1420303442616.jpg"/>
          <p:cNvPicPr preferRelativeResize="0">
            <a:picLocks noChangeArrowheads="1"/>
          </p:cNvPicPr>
          <p:nvPr/>
        </p:nvPicPr>
        <p:blipFill>
          <a:blip r:embed="rId4"/>
          <a:srcRect/>
          <a:stretch>
            <a:fillRect/>
          </a:stretch>
        </p:blipFill>
        <p:spPr bwMode="auto">
          <a:xfrm>
            <a:off x="6922750" y="2440789"/>
            <a:ext cx="1832400" cy="964800"/>
          </a:xfrm>
          <a:prstGeom prst="rect">
            <a:avLst/>
          </a:prstGeom>
          <a:noFill/>
        </p:spPr>
      </p:pic>
      <p:pic>
        <p:nvPicPr>
          <p:cNvPr id="29" name="图片 27"/>
          <p:cNvPicPr preferRelativeResize="0">
            <a:picLocks/>
          </p:cNvPicPr>
          <p:nvPr/>
        </p:nvPicPr>
        <p:blipFill>
          <a:blip r:embed="rId5"/>
          <a:srcRect/>
          <a:stretch>
            <a:fillRect/>
          </a:stretch>
        </p:blipFill>
        <p:spPr bwMode="auto">
          <a:xfrm>
            <a:off x="2579542" y="2453443"/>
            <a:ext cx="1832400" cy="964800"/>
          </a:xfrm>
          <a:prstGeom prst="rect">
            <a:avLst/>
          </a:prstGeom>
          <a:noFill/>
          <a:ln w="9525">
            <a:noFill/>
            <a:miter lim="800000"/>
            <a:headEnd/>
            <a:tailEnd/>
          </a:ln>
        </p:spPr>
      </p:pic>
      <p:sp>
        <p:nvSpPr>
          <p:cNvPr id="30" name="AutoShape 10"/>
          <p:cNvSpPr>
            <a:spLocks noChangeArrowheads="1"/>
          </p:cNvSpPr>
          <p:nvPr/>
        </p:nvSpPr>
        <p:spPr bwMode="auto">
          <a:xfrm>
            <a:off x="4675120" y="1629271"/>
            <a:ext cx="1871662" cy="4175125"/>
          </a:xfrm>
          <a:prstGeom prst="roundRect">
            <a:avLst>
              <a:gd name="adj" fmla="val 7208"/>
            </a:avLst>
          </a:prstGeom>
          <a:gradFill rotWithShape="1">
            <a:gsLst>
              <a:gs pos="0">
                <a:srgbClr val="FFFFFF"/>
              </a:gs>
              <a:gs pos="100000">
                <a:srgbClr val="C8D3B1"/>
              </a:gs>
            </a:gsLst>
            <a:lin ang="5400000" scaled="1"/>
          </a:gradFill>
          <a:ln>
            <a:noFill/>
          </a:ln>
          <a:effectLst>
            <a:prstShdw prst="shdw13" dist="53882" dir="13500000">
              <a:srgbClr val="808080">
                <a:alpha val="50000"/>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31" name="AutoShape 11"/>
          <p:cNvSpPr>
            <a:spLocks noChangeArrowheads="1"/>
          </p:cNvSpPr>
          <p:nvPr/>
        </p:nvSpPr>
        <p:spPr bwMode="auto">
          <a:xfrm>
            <a:off x="4675120" y="3623171"/>
            <a:ext cx="1863725" cy="2181225"/>
          </a:xfrm>
          <a:prstGeom prst="roundRect">
            <a:avLst>
              <a:gd name="adj" fmla="val 2370"/>
            </a:avLst>
          </a:prstGeom>
          <a:solidFill>
            <a:srgbClr val="99CC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mtClean="0">
              <a:solidFill>
                <a:srgbClr val="000000"/>
              </a:solidFill>
              <a:latin typeface="Arial" charset="0"/>
            </a:endParaRPr>
          </a:p>
        </p:txBody>
      </p:sp>
      <p:sp>
        <p:nvSpPr>
          <p:cNvPr id="32" name="AutoShape 12"/>
          <p:cNvSpPr>
            <a:spLocks noChangeArrowheads="1"/>
          </p:cNvSpPr>
          <p:nvPr/>
        </p:nvSpPr>
        <p:spPr bwMode="auto">
          <a:xfrm>
            <a:off x="4675120" y="1629271"/>
            <a:ext cx="1841096" cy="863600"/>
          </a:xfrm>
          <a:prstGeom prst="roundRect">
            <a:avLst>
              <a:gd name="adj" fmla="val 16667"/>
            </a:avLst>
          </a:prstGeom>
          <a:gradFill rotWithShape="1">
            <a:gsLst>
              <a:gs pos="0">
                <a:srgbClr val="99CC00"/>
              </a:gs>
              <a:gs pos="100000">
                <a:srgbClr val="99CC00">
                  <a:gamma/>
                  <a:shade val="46275"/>
                  <a:invGamma/>
                  <a:alpha val="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53882" dir="13500000" algn="ctr" rotWithShape="0">
                    <a:srgbClr val="808080">
                      <a:alpha val="50000"/>
                    </a:srgb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33" name="Rectangle 14"/>
          <p:cNvSpPr>
            <a:spLocks noChangeArrowheads="1"/>
          </p:cNvSpPr>
          <p:nvPr/>
        </p:nvSpPr>
        <p:spPr bwMode="auto">
          <a:xfrm>
            <a:off x="4697345" y="1629271"/>
            <a:ext cx="17811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lstStyle/>
          <a:p>
            <a:pPr algn="ctr" fontAlgn="base" latinLnBrk="1">
              <a:spcBef>
                <a:spcPct val="0"/>
              </a:spcBef>
              <a:spcAft>
                <a:spcPct val="0"/>
              </a:spcAft>
            </a:pPr>
            <a:r>
              <a:rPr kumimoji="1" lang="en-US" altLang="ko-KR" dirty="0" smtClean="0">
                <a:solidFill>
                  <a:srgbClr val="006600"/>
                </a:solidFill>
                <a:latin typeface="Times New Roman" panose="02020603050405020304" pitchFamily="18" charset="0"/>
                <a:ea typeface="HY헤드라인M" pitchFamily="18" charset="-127"/>
                <a:cs typeface="Times New Roman" panose="02020603050405020304" pitchFamily="18" charset="0"/>
              </a:rPr>
              <a:t>NPP Software </a:t>
            </a:r>
            <a:r>
              <a:rPr kumimoji="1" lang="en-US" altLang="ko-KR" dirty="0">
                <a:solidFill>
                  <a:srgbClr val="006600"/>
                </a:solidFill>
                <a:latin typeface="Times New Roman" panose="02020603050405020304" pitchFamily="18" charset="0"/>
                <a:ea typeface="HY헤드라인M" pitchFamily="18" charset="-127"/>
                <a:cs typeface="Times New Roman" panose="02020603050405020304" pitchFamily="18" charset="0"/>
              </a:rPr>
              <a:t>Management</a:t>
            </a:r>
            <a:endParaRPr kumimoji="1" lang="ko-KR" altLang="en-US" dirty="0">
              <a:solidFill>
                <a:srgbClr val="006600"/>
              </a:solidFill>
              <a:latin typeface="Times New Roman" panose="02020603050405020304" pitchFamily="18" charset="0"/>
              <a:ea typeface="HY헤드라인M" pitchFamily="18" charset="-127"/>
              <a:cs typeface="Times New Roman" panose="02020603050405020304" pitchFamily="18" charset="0"/>
            </a:endParaRPr>
          </a:p>
          <a:p>
            <a:pPr algn="ctr" fontAlgn="base" latinLnBrk="1">
              <a:spcBef>
                <a:spcPct val="0"/>
              </a:spcBef>
              <a:spcAft>
                <a:spcPct val="0"/>
              </a:spcAft>
            </a:pPr>
            <a:endParaRPr kumimoji="1" lang="ko-KR" altLang="en-US" dirty="0">
              <a:solidFill>
                <a:srgbClr val="006600"/>
              </a:solidFill>
              <a:latin typeface="Times New Roman" panose="02020603050405020304" pitchFamily="18" charset="0"/>
              <a:ea typeface="HY헤드라인M" pitchFamily="18" charset="-127"/>
              <a:cs typeface="Times New Roman" panose="02020603050405020304" pitchFamily="18" charset="0"/>
            </a:endParaRPr>
          </a:p>
        </p:txBody>
      </p:sp>
      <p:sp>
        <p:nvSpPr>
          <p:cNvPr id="34" name="Rectangle 15"/>
          <p:cNvSpPr>
            <a:spLocks noChangeArrowheads="1"/>
          </p:cNvSpPr>
          <p:nvPr/>
        </p:nvSpPr>
        <p:spPr bwMode="auto">
          <a:xfrm>
            <a:off x="4675120" y="3696196"/>
            <a:ext cx="18049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36000"/>
          <a:lstStyle/>
          <a:p>
            <a:pPr lvl="0" fontAlgn="base" latinLnBrk="1">
              <a:lnSpc>
                <a:spcPct val="140000"/>
              </a:lnSpc>
              <a:spcBef>
                <a:spcPct val="0"/>
              </a:spcBef>
              <a:spcAft>
                <a:spcPct val="0"/>
              </a:spcAft>
              <a:buSzPct val="70000"/>
              <a:buBlip>
                <a:blip r:embed="rId3"/>
              </a:buBlip>
            </a:pPr>
            <a:r>
              <a:rPr kumimoji="1" lang="en-US" altLang="ko-KR" sz="1400" dirty="0" smtClean="0">
                <a:solidFill>
                  <a:srgbClr val="006600"/>
                </a:solidFill>
                <a:latin typeface="Times New Roman" panose="02020603050405020304" pitchFamily="18" charset="0"/>
                <a:ea typeface="HY헤드라인M" pitchFamily="18" charset="-127"/>
                <a:cs typeface="Times New Roman" panose="02020603050405020304" pitchFamily="18" charset="0"/>
              </a:rPr>
              <a:t> NPP </a:t>
            </a:r>
            <a: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t>Software</a:t>
            </a:r>
            <a:b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t>   Management</a:t>
            </a:r>
          </a:p>
          <a:p>
            <a:pPr latinLnBrk="1">
              <a:lnSpc>
                <a:spcPct val="140000"/>
              </a:lnSpc>
              <a:buSzPct val="70000"/>
              <a:buFontTx/>
              <a:buBlip>
                <a:blip r:embed="rId3"/>
              </a:buBlip>
            </a:pPr>
            <a: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t> Software Porting and</a:t>
            </a:r>
            <a:b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t>   Support </a:t>
            </a:r>
            <a:r>
              <a:rPr kumimoji="1" lang="en-US" altLang="ko-KR" sz="1400" dirty="0" smtClean="0">
                <a:solidFill>
                  <a:srgbClr val="006600"/>
                </a:solidFill>
                <a:latin typeface="Times New Roman" panose="02020603050405020304" pitchFamily="18" charset="0"/>
                <a:ea typeface="HY헤드라인M" pitchFamily="18" charset="-127"/>
                <a:cs typeface="Times New Roman" panose="02020603050405020304" pitchFamily="18" charset="0"/>
              </a:rPr>
              <a:t>Services</a:t>
            </a:r>
          </a:p>
          <a:p>
            <a:pPr latinLnBrk="1">
              <a:lnSpc>
                <a:spcPct val="140000"/>
              </a:lnSpc>
              <a:buSzPct val="70000"/>
              <a:buFontTx/>
              <a:buBlip>
                <a:blip r:embed="rId3"/>
              </a:buBlip>
            </a:pPr>
            <a:r>
              <a:rPr kumimoji="1" lang="en-US" altLang="ko-KR" sz="1400" dirty="0">
                <a:solidFill>
                  <a:srgbClr val="006600"/>
                </a:solidFill>
                <a:latin typeface="Times New Roman" panose="02020603050405020304" pitchFamily="18" charset="0"/>
                <a:ea typeface="HY헤드라인M" pitchFamily="18" charset="-127"/>
                <a:cs typeface="Times New Roman" panose="02020603050405020304" pitchFamily="18" charset="0"/>
              </a:rPr>
              <a:t> </a:t>
            </a:r>
            <a:r>
              <a:rPr kumimoji="1" lang="en-US" altLang="ko-KR" sz="1400" dirty="0" smtClean="0">
                <a:solidFill>
                  <a:srgbClr val="006600"/>
                </a:solidFill>
                <a:latin typeface="Times New Roman" panose="02020603050405020304" pitchFamily="18" charset="0"/>
                <a:ea typeface="HY헤드라인M" pitchFamily="18" charset="-127"/>
                <a:cs typeface="Times New Roman" panose="02020603050405020304" pitchFamily="18" charset="0"/>
              </a:rPr>
              <a:t>Software Product</a:t>
            </a:r>
            <a:br>
              <a:rPr kumimoji="1" lang="en-US" altLang="ko-KR" sz="1400" dirty="0" smtClean="0">
                <a:solidFill>
                  <a:srgbClr val="006600"/>
                </a:solidFill>
                <a:latin typeface="Times New Roman" panose="02020603050405020304" pitchFamily="18" charset="0"/>
                <a:ea typeface="HY헤드라인M" pitchFamily="18" charset="-127"/>
                <a:cs typeface="Times New Roman" panose="02020603050405020304" pitchFamily="18" charset="0"/>
              </a:rPr>
            </a:br>
            <a:r>
              <a:rPr kumimoji="1" lang="en-US" altLang="ko-KR" sz="1400" dirty="0" smtClean="0">
                <a:solidFill>
                  <a:srgbClr val="006600"/>
                </a:solidFill>
                <a:latin typeface="Times New Roman" panose="02020603050405020304" pitchFamily="18" charset="0"/>
                <a:ea typeface="HY헤드라인M" pitchFamily="18" charset="-127"/>
                <a:cs typeface="Times New Roman" panose="02020603050405020304" pitchFamily="18" charset="0"/>
              </a:rPr>
              <a:t>   Marketing &amp; Training </a:t>
            </a:r>
            <a:endParaRPr kumimoji="1" lang="ko-KR" altLang="en-US" sz="1400" dirty="0">
              <a:solidFill>
                <a:srgbClr val="006600"/>
              </a:solidFill>
              <a:latin typeface="Times New Roman" panose="02020603050405020304" pitchFamily="18" charset="0"/>
              <a:ea typeface="HY헤드라인M" pitchFamily="18" charset="-127"/>
              <a:cs typeface="Times New Roman" panose="02020603050405020304" pitchFamily="18" charset="0"/>
            </a:endParaRPr>
          </a:p>
          <a:p>
            <a:pPr lvl="0" fontAlgn="base" latinLnBrk="1">
              <a:lnSpc>
                <a:spcPct val="140000"/>
              </a:lnSpc>
              <a:spcBef>
                <a:spcPct val="0"/>
              </a:spcBef>
              <a:spcAft>
                <a:spcPct val="0"/>
              </a:spcAft>
              <a:buSzPct val="70000"/>
              <a:buBlip>
                <a:blip r:embed="rId3"/>
              </a:buBlip>
            </a:pPr>
            <a:endParaRPr kumimoji="1" lang="ko-KR" altLang="en-US" sz="1400" b="0" i="0" u="none" strike="noStrike" kern="0" cap="none" spc="0" normalizeH="0" baseline="0" noProof="0" dirty="0" smtClean="0">
              <a:ln>
                <a:noFill/>
              </a:ln>
              <a:solidFill>
                <a:srgbClr val="FFFFFF"/>
              </a:solidFill>
              <a:effectLst/>
              <a:uLnTx/>
              <a:uFillTx/>
              <a:latin typeface="HY헤드라인M" pitchFamily="18" charset="-127"/>
              <a:ea typeface="HY헤드라인M" pitchFamily="18" charset="-127"/>
            </a:endParaRPr>
          </a:p>
        </p:txBody>
      </p:sp>
      <p:pic>
        <p:nvPicPr>
          <p:cNvPr id="35" name="Picture 2"/>
          <p:cNvPicPr preferRelativeResize="0">
            <a:picLocks noChangeArrowheads="1"/>
          </p:cNvPicPr>
          <p:nvPr/>
        </p:nvPicPr>
        <p:blipFill rotWithShape="1">
          <a:blip r:embed="rId6" cstate="print"/>
          <a:srcRect l="72581" t="17843" b="58711"/>
          <a:stretch/>
        </p:blipFill>
        <p:spPr bwMode="auto">
          <a:xfrm>
            <a:off x="4683816" y="2448629"/>
            <a:ext cx="1832400" cy="964800"/>
          </a:xfrm>
          <a:prstGeom prst="rect">
            <a:avLst/>
          </a:prstGeom>
          <a:noFill/>
          <a:ln w="9525">
            <a:noFill/>
            <a:miter lim="800000"/>
            <a:headEnd/>
            <a:tailEnd/>
          </a:ln>
        </p:spPr>
      </p:pic>
      <p:pic>
        <p:nvPicPr>
          <p:cNvPr id="36" name="Picture 3"/>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082" y="2467853"/>
            <a:ext cx="1145855" cy="96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794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19672" y="1472585"/>
            <a:ext cx="6552728" cy="3108543"/>
          </a:xfrm>
          <a:prstGeom prst="rect">
            <a:avLst/>
          </a:prstGeom>
          <a:noFill/>
        </p:spPr>
        <p:txBody>
          <a:bodyPr wrap="square" rtlCol="0">
            <a:spAutoFit/>
          </a:bodyPr>
          <a:lstStyle/>
          <a:p>
            <a:r>
              <a:rPr lang="en-US" altLang="zh-CN" sz="2800" b="1" dirty="0">
                <a:solidFill>
                  <a:prstClr val="white">
                    <a:lumMod val="75000"/>
                  </a:prstClr>
                </a:solidFill>
                <a:ea typeface="微软雅黑" pitchFamily="34" charset="-122"/>
              </a:rPr>
              <a:t>1. </a:t>
            </a:r>
            <a:r>
              <a:rPr lang="zh-CN" altLang="en-US" sz="2800" b="1" dirty="0">
                <a:solidFill>
                  <a:prstClr val="white">
                    <a:lumMod val="75000"/>
                  </a:prstClr>
                </a:solidFill>
                <a:ea typeface="微软雅黑" pitchFamily="34" charset="-122"/>
              </a:rPr>
              <a:t>公司概况</a:t>
            </a:r>
            <a:endParaRPr lang="en-US" altLang="zh-CN" sz="2800" b="1" dirty="0">
              <a:solidFill>
                <a:prstClr val="white">
                  <a:lumMod val="75000"/>
                </a:prstClr>
              </a:solidFill>
              <a:ea typeface="微软雅黑" pitchFamily="34" charset="-122"/>
            </a:endParaRPr>
          </a:p>
          <a:p>
            <a:pPr marL="514350" indent="-514350">
              <a:buFontTx/>
              <a:buAutoNum type="arabicPeriod"/>
            </a:pPr>
            <a:endParaRPr lang="en-US" altLang="zh-CN" sz="2800" b="1" dirty="0">
              <a:solidFill>
                <a:srgbClr val="0A2D88"/>
              </a:solidFill>
              <a:ea typeface="微软雅黑" pitchFamily="34" charset="-122"/>
            </a:endParaRPr>
          </a:p>
          <a:p>
            <a:r>
              <a:rPr lang="en-US" altLang="zh-CN" sz="2800" b="1" dirty="0">
                <a:solidFill>
                  <a:srgbClr val="0A2D88"/>
                </a:solidFill>
                <a:ea typeface="微软雅黑" pitchFamily="34" charset="-122"/>
              </a:rPr>
              <a:t>2. COSINE</a:t>
            </a:r>
            <a:r>
              <a:rPr lang="zh-CN" altLang="en-US" sz="2800" b="1" dirty="0">
                <a:solidFill>
                  <a:srgbClr val="0A2D88"/>
                </a:solidFill>
                <a:ea typeface="微软雅黑" pitchFamily="34" charset="-122"/>
              </a:rPr>
              <a:t>软件包研发</a:t>
            </a:r>
            <a:endParaRPr lang="en-US" altLang="zh-CN" sz="2800" b="1" dirty="0">
              <a:solidFill>
                <a:srgbClr val="0A2D88"/>
              </a:solidFill>
              <a:ea typeface="微软雅黑" pitchFamily="34" charset="-122"/>
            </a:endParaRPr>
          </a:p>
          <a:p>
            <a:endParaRPr lang="en-US" altLang="zh-CN" sz="2800" b="1" dirty="0">
              <a:solidFill>
                <a:prstClr val="white">
                  <a:lumMod val="75000"/>
                </a:prstClr>
              </a:solidFill>
              <a:ea typeface="微软雅黑" pitchFamily="34" charset="-122"/>
            </a:endParaRPr>
          </a:p>
          <a:p>
            <a:r>
              <a:rPr lang="en-US" altLang="zh-CN" sz="2800" b="1" dirty="0">
                <a:solidFill>
                  <a:prstClr val="white">
                    <a:lumMod val="75000"/>
                  </a:prstClr>
                </a:solidFill>
                <a:ea typeface="微软雅黑" pitchFamily="34" charset="-122"/>
              </a:rPr>
              <a:t>3</a:t>
            </a:r>
            <a:r>
              <a:rPr lang="en-US" altLang="zh-CN" sz="2800" b="1" dirty="0" smtClean="0">
                <a:solidFill>
                  <a:prstClr val="white">
                    <a:lumMod val="75000"/>
                  </a:prstClr>
                </a:solidFill>
                <a:ea typeface="微软雅黑" pitchFamily="34" charset="-122"/>
              </a:rPr>
              <a:t>. </a:t>
            </a:r>
            <a:r>
              <a:rPr lang="zh-CN" altLang="en-US" sz="2800" b="1" dirty="0" smtClean="0">
                <a:solidFill>
                  <a:schemeClr val="bg1">
                    <a:lumMod val="75000"/>
                  </a:schemeClr>
                </a:solidFill>
                <a:ea typeface="微软雅黑" pitchFamily="34" charset="-122"/>
              </a:rPr>
              <a:t>物理</a:t>
            </a:r>
            <a:r>
              <a:rPr lang="zh-CN" altLang="en-US" sz="2800" b="1" dirty="0">
                <a:solidFill>
                  <a:schemeClr val="bg1">
                    <a:lumMod val="75000"/>
                  </a:schemeClr>
                </a:solidFill>
                <a:ea typeface="微软雅黑" pitchFamily="34" charset="-122"/>
              </a:rPr>
              <a:t>屏蔽类软件核心应用与</a:t>
            </a:r>
            <a:r>
              <a:rPr lang="zh-CN" altLang="en-US" sz="2800" b="1" dirty="0" smtClean="0">
                <a:solidFill>
                  <a:schemeClr val="bg1">
                    <a:lumMod val="75000"/>
                  </a:schemeClr>
                </a:solidFill>
                <a:ea typeface="微软雅黑" pitchFamily="34" charset="-122"/>
              </a:rPr>
              <a:t>拓展</a:t>
            </a:r>
            <a:endParaRPr lang="en-US" altLang="zh-CN" sz="2800" b="1" dirty="0" smtClean="0">
              <a:solidFill>
                <a:prstClr val="white">
                  <a:lumMod val="75000"/>
                </a:prstClr>
              </a:solidFill>
              <a:ea typeface="微软雅黑" pitchFamily="34" charset="-122"/>
            </a:endParaRPr>
          </a:p>
          <a:p>
            <a:endParaRPr lang="en-US" altLang="zh-CN" sz="2800" b="1" dirty="0">
              <a:solidFill>
                <a:prstClr val="white">
                  <a:lumMod val="75000"/>
                </a:prstClr>
              </a:solidFill>
              <a:ea typeface="微软雅黑" pitchFamily="34" charset="-122"/>
            </a:endParaRPr>
          </a:p>
          <a:p>
            <a:r>
              <a:rPr lang="en-US" altLang="zh-CN" sz="2800" b="1" dirty="0" smtClean="0">
                <a:solidFill>
                  <a:prstClr val="white">
                    <a:lumMod val="75000"/>
                  </a:prstClr>
                </a:solidFill>
                <a:ea typeface="微软雅黑" pitchFamily="34" charset="-122"/>
              </a:rPr>
              <a:t>4. </a:t>
            </a:r>
            <a:r>
              <a:rPr lang="zh-CN" altLang="en-US" sz="2800" b="1" dirty="0" smtClean="0">
                <a:solidFill>
                  <a:prstClr val="white">
                    <a:lumMod val="75000"/>
                  </a:prstClr>
                </a:solidFill>
                <a:ea typeface="微软雅黑" pitchFamily="34" charset="-122"/>
              </a:rPr>
              <a:t>小结与讨论</a:t>
            </a:r>
            <a:endParaRPr lang="zh-CN" altLang="en-US" sz="2800" b="1" dirty="0">
              <a:solidFill>
                <a:prstClr val="white">
                  <a:lumMod val="75000"/>
                </a:prstClr>
              </a:solidFill>
              <a:ea typeface="微软雅黑" pitchFamily="34" charset="-122"/>
            </a:endParaRPr>
          </a:p>
        </p:txBody>
      </p:sp>
      <p:sp>
        <p:nvSpPr>
          <p:cNvPr id="3" name="TextBox 2"/>
          <p:cNvSpPr txBox="1"/>
          <p:nvPr/>
        </p:nvSpPr>
        <p:spPr>
          <a:xfrm>
            <a:off x="539552" y="377517"/>
            <a:ext cx="2497623" cy="523220"/>
          </a:xfrm>
          <a:prstGeom prst="rect">
            <a:avLst/>
          </a:prstGeom>
          <a:noFill/>
        </p:spPr>
        <p:txBody>
          <a:bodyPr wrap="square" rtlCol="0">
            <a:spAutoFit/>
          </a:bodyPr>
          <a:lstStyle/>
          <a:p>
            <a:r>
              <a:rPr lang="en-US" altLang="zh-CN" sz="2800" b="1" dirty="0" smtClean="0">
                <a:solidFill>
                  <a:srgbClr val="FF0000"/>
                </a:solidFill>
                <a:latin typeface="微软雅黑" pitchFamily="34" charset="-122"/>
                <a:ea typeface="微软雅黑" pitchFamily="34" charset="-122"/>
              </a:rPr>
              <a:t>CONTENT</a:t>
            </a:r>
            <a:endParaRPr lang="zh-CN" altLang="en-US" sz="2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070614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10820</TotalTime>
  <Words>3752</Words>
  <Application>Microsoft Office PowerPoint</Application>
  <PresentationFormat>全屏显示(4:3)</PresentationFormat>
  <Paragraphs>1263</Paragraphs>
  <Slides>45</Slides>
  <Notes>0</Notes>
  <HiddenSlides>0</HiddenSlides>
  <MMClips>0</MMClips>
  <ScaleCrop>false</ScaleCrop>
  <HeadingPairs>
    <vt:vector size="8" baseType="variant">
      <vt:variant>
        <vt:lpstr>已用的字体</vt:lpstr>
      </vt:variant>
      <vt:variant>
        <vt:i4>24</vt:i4>
      </vt:variant>
      <vt:variant>
        <vt:lpstr>主题</vt:lpstr>
      </vt:variant>
      <vt:variant>
        <vt:i4>3</vt:i4>
      </vt:variant>
      <vt:variant>
        <vt:lpstr>嵌入 OLE 服务器</vt:lpstr>
      </vt:variant>
      <vt:variant>
        <vt:i4>2</vt:i4>
      </vt:variant>
      <vt:variant>
        <vt:lpstr>幻灯片标题</vt:lpstr>
      </vt:variant>
      <vt:variant>
        <vt:i4>45</vt:i4>
      </vt:variant>
    </vt:vector>
  </HeadingPairs>
  <TitlesOfParts>
    <vt:vector size="74" baseType="lpstr">
      <vt:lpstr>Arial Unicode MS</vt:lpstr>
      <vt:lpstr>AvantGarde Md BT</vt:lpstr>
      <vt:lpstr>FZLanTingHei-R-GBK</vt:lpstr>
      <vt:lpstr>HY헤드라인M</vt:lpstr>
      <vt:lpstr>MF LiHei (Noncommercial) 常规体</vt:lpstr>
      <vt:lpstr>Nexa Light</vt:lpstr>
      <vt:lpstr>方正兰亭黑简体</vt:lpstr>
      <vt:lpstr>方正舒体</vt:lpstr>
      <vt:lpstr>黑体</vt:lpstr>
      <vt:lpstr>华文黑体</vt:lpstr>
      <vt:lpstr>华文琥珀</vt:lpstr>
      <vt:lpstr>华文楷体</vt:lpstr>
      <vt:lpstr>华文新魏</vt:lpstr>
      <vt:lpstr>华文中宋</vt:lpstr>
      <vt:lpstr>宋体</vt:lpstr>
      <vt:lpstr>微软雅黑</vt:lpstr>
      <vt:lpstr>造字工房力黑（非商用）常规体</vt:lpstr>
      <vt:lpstr>Arial</vt:lpstr>
      <vt:lpstr>Calibri</vt:lpstr>
      <vt:lpstr>Segoe UI</vt:lpstr>
      <vt:lpstr>Times New Roman</vt:lpstr>
      <vt:lpstr>Verdana</vt:lpstr>
      <vt:lpstr>Wingdings</vt:lpstr>
      <vt:lpstr>Wingdings 2</vt:lpstr>
      <vt:lpstr>5_Office 主题</vt:lpstr>
      <vt:lpstr>1_Office 主题</vt:lpstr>
      <vt:lpstr>6_Office 主题</vt:lpstr>
      <vt:lpstr>Graph</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YU HUI</cp:lastModifiedBy>
  <cp:revision>664</cp:revision>
  <dcterms:created xsi:type="dcterms:W3CDTF">2015-08-30T17:19:51Z</dcterms:created>
  <dcterms:modified xsi:type="dcterms:W3CDTF">2016-09-21T23:20:16Z</dcterms:modified>
</cp:coreProperties>
</file>