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09" r:id="rId4"/>
    <p:sldMasterId id="2147484031" r:id="rId5"/>
    <p:sldMasterId id="2147484038" r:id="rId6"/>
  </p:sldMasterIdLst>
  <p:notesMasterIdLst>
    <p:notesMasterId r:id="rId56"/>
  </p:notesMasterIdLst>
  <p:handoutMasterIdLst>
    <p:handoutMasterId r:id="rId57"/>
  </p:handoutMasterIdLst>
  <p:sldIdLst>
    <p:sldId id="256" r:id="rId7"/>
    <p:sldId id="257" r:id="rId8"/>
    <p:sldId id="352" r:id="rId9"/>
    <p:sldId id="353" r:id="rId10"/>
    <p:sldId id="320" r:id="rId11"/>
    <p:sldId id="323" r:id="rId12"/>
    <p:sldId id="258" r:id="rId13"/>
    <p:sldId id="259" r:id="rId14"/>
    <p:sldId id="384" r:id="rId15"/>
    <p:sldId id="383" r:id="rId16"/>
    <p:sldId id="390" r:id="rId17"/>
    <p:sldId id="428" r:id="rId18"/>
    <p:sldId id="443" r:id="rId19"/>
    <p:sldId id="420" r:id="rId20"/>
    <p:sldId id="429" r:id="rId21"/>
    <p:sldId id="421" r:id="rId22"/>
    <p:sldId id="430" r:id="rId23"/>
    <p:sldId id="431" r:id="rId24"/>
    <p:sldId id="389" r:id="rId25"/>
    <p:sldId id="444" r:id="rId26"/>
    <p:sldId id="273" r:id="rId27"/>
    <p:sldId id="275" r:id="rId28"/>
    <p:sldId id="278" r:id="rId29"/>
    <p:sldId id="279" r:id="rId30"/>
    <p:sldId id="435" r:id="rId31"/>
    <p:sldId id="410" r:id="rId32"/>
    <p:sldId id="411" r:id="rId33"/>
    <p:sldId id="401" r:id="rId34"/>
    <p:sldId id="439" r:id="rId35"/>
    <p:sldId id="288" r:id="rId36"/>
    <p:sldId id="445" r:id="rId37"/>
    <p:sldId id="441" r:id="rId38"/>
    <p:sldId id="442" r:id="rId39"/>
    <p:sldId id="402" r:id="rId40"/>
    <p:sldId id="417" r:id="rId41"/>
    <p:sldId id="418" r:id="rId42"/>
    <p:sldId id="419" r:id="rId43"/>
    <p:sldId id="298" r:id="rId44"/>
    <p:sldId id="370" r:id="rId45"/>
    <p:sldId id="406" r:id="rId46"/>
    <p:sldId id="423" r:id="rId47"/>
    <p:sldId id="386" r:id="rId48"/>
    <p:sldId id="424" r:id="rId49"/>
    <p:sldId id="425" r:id="rId50"/>
    <p:sldId id="440" r:id="rId51"/>
    <p:sldId id="343" r:id="rId52"/>
    <p:sldId id="380" r:id="rId53"/>
    <p:sldId id="375" r:id="rId54"/>
    <p:sldId id="385" r:id="rId55"/>
  </p:sldIdLst>
  <p:sldSz cx="9144000" cy="6858000" type="screen4x3"/>
  <p:notesSz cx="6950075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FFFF00"/>
    <a:srgbClr val="9D3431"/>
    <a:srgbClr val="669900"/>
    <a:srgbClr val="FF0000"/>
    <a:srgbClr val="FFFFCC"/>
    <a:srgbClr val="FFCC99"/>
    <a:srgbClr val="FF996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192" autoAdjust="0"/>
    <p:restoredTop sz="89985" autoAdjust="0"/>
  </p:normalViewPr>
  <p:slideViewPr>
    <p:cSldViewPr snapToGrid="0">
      <p:cViewPr>
        <p:scale>
          <a:sx n="50" d="100"/>
          <a:sy n="50" d="100"/>
        </p:scale>
        <p:origin x="-1686" y="-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9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8142"/>
    </p:cViewPr>
  </p:sorterViewPr>
  <p:notesViewPr>
    <p:cSldViewPr snapToGrid="0">
      <p:cViewPr varScale="1">
        <p:scale>
          <a:sx n="80" d="100"/>
          <a:sy n="80" d="100"/>
        </p:scale>
        <p:origin x="-3498" y="-78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tableStyles" Target="tableStyle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11" tIns="45355" rIns="90711" bIns="4535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6173" y="1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11" tIns="45355" rIns="90711" bIns="4535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772379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11" tIns="45355" rIns="90711" bIns="4535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6173" y="8772379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11" tIns="45355" rIns="90711" bIns="4535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8226311-62EA-456F-8B76-9220A4C1A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07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12329" cy="460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9" tIns="46214" rIns="92429" bIns="46214" numCol="1" anchor="t" anchorCtr="0" compatLnSpc="1">
            <a:prstTxWarp prst="textNoShape">
              <a:avLst/>
            </a:prstTxWarp>
          </a:bodyPr>
          <a:lstStyle>
            <a:lvl1pPr defTabSz="924756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6173" y="0"/>
            <a:ext cx="3012329" cy="460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9" tIns="46214" rIns="92429" bIns="46214" numCol="1" anchor="t" anchorCtr="0" compatLnSpc="1">
            <a:prstTxWarp prst="textNoShape">
              <a:avLst/>
            </a:prstTxWarp>
          </a:bodyPr>
          <a:lstStyle>
            <a:lvl1pPr algn="r" defTabSz="924756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6813" y="692150"/>
            <a:ext cx="4616450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638" y="4387768"/>
            <a:ext cx="5558802" cy="4154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9" tIns="46214" rIns="92429" bIns="462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773957"/>
            <a:ext cx="3012329" cy="460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9" tIns="46214" rIns="92429" bIns="46214" numCol="1" anchor="b" anchorCtr="0" compatLnSpc="1">
            <a:prstTxWarp prst="textNoShape">
              <a:avLst/>
            </a:prstTxWarp>
          </a:bodyPr>
          <a:lstStyle>
            <a:lvl1pPr defTabSz="924756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6173" y="8773957"/>
            <a:ext cx="3012329" cy="460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9" tIns="46214" rIns="92429" bIns="46214" numCol="1" anchor="b" anchorCtr="0" compatLnSpc="1">
            <a:prstTxWarp prst="textNoShape">
              <a:avLst/>
            </a:prstTxWarp>
          </a:bodyPr>
          <a:lstStyle>
            <a:lvl1pPr algn="r" defTabSz="924756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8C1C09D7-2034-4A7F-959F-75165A7C71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175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33358E-CE59-44A9-940C-F5E33043BB0D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72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49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72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2ACE1-5583-4B14-AA49-0A70087CEF3F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33358E-CE59-44A9-940C-F5E33043BB0D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366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546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220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1" defTabSz="905805">
              <a:defRPr/>
            </a:pPr>
            <a:r>
              <a:rPr lang="en-US" sz="1400" dirty="0"/>
              <a:t>-Baseline design does not allow access to BTH and downstream areas during LCLS-II beam Operations</a:t>
            </a:r>
          </a:p>
          <a:p>
            <a:pPr marL="0" lvl="1" defTabSz="905805">
              <a:defRPr/>
            </a:pPr>
            <a:endParaRPr lang="en-US" sz="1400" dirty="0"/>
          </a:p>
          <a:p>
            <a:pPr marL="0" lvl="1" defTabSz="905805">
              <a:defRPr/>
            </a:pPr>
            <a:r>
              <a:rPr lang="en-US" sz="1100" i="1" dirty="0"/>
              <a:t>-damping ring enclosures at Sector 1 (SC LINAC L1 beamline) are personnel exclusion zones (not shown)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012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96019" lvl="1" indent="-341151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96019" lvl="1" indent="-341151" defTabSz="909737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Since October 2009 LCLS has provided x-rays to users</a:t>
            </a:r>
            <a:br>
              <a:rPr lang="en-US" sz="2400" dirty="0"/>
            </a:br>
            <a:endParaRPr lang="en-US" sz="2400" dirty="0"/>
          </a:p>
          <a:p>
            <a:pPr marL="796019" lvl="1" indent="-341151">
              <a:buFont typeface="Arial" panose="020B0604020202020204" pitchFamily="34" charset="0"/>
              <a:buChar char="•"/>
            </a:pPr>
            <a:r>
              <a:rPr lang="en-US" sz="2400" dirty="0"/>
              <a:t>Electron source is the original SLAC </a:t>
            </a:r>
            <a:r>
              <a:rPr lang="en-US" sz="2400" dirty="0" err="1"/>
              <a:t>linac</a:t>
            </a:r>
            <a:endParaRPr lang="en-US" sz="2400" dirty="0"/>
          </a:p>
          <a:p>
            <a:pPr marL="796019" lvl="1" indent="-341151">
              <a:buFont typeface="Arial" panose="020B0604020202020204" pitchFamily="34" charset="0"/>
              <a:buChar char="•"/>
            </a:pPr>
            <a:r>
              <a:rPr lang="en-US" sz="2400" dirty="0"/>
              <a:t>One fixed gap </a:t>
            </a:r>
            <a:r>
              <a:rPr lang="en-US" sz="2400" dirty="0" err="1"/>
              <a:t>undulator</a:t>
            </a:r>
            <a:r>
              <a:rPr lang="en-US" sz="2400" dirty="0"/>
              <a:t> </a:t>
            </a:r>
          </a:p>
          <a:p>
            <a:pPr marL="796019" lvl="1" indent="-341151">
              <a:buFont typeface="Arial" panose="020B0604020202020204" pitchFamily="34" charset="0"/>
              <a:buChar char="•"/>
            </a:pPr>
            <a:r>
              <a:rPr lang="en-US" sz="2400" dirty="0"/>
              <a:t>	X-ray energy, pulse length, is set by electron beam</a:t>
            </a:r>
          </a:p>
          <a:p>
            <a:pPr marL="796019" lvl="1" indent="-341151">
              <a:buFont typeface="Arial" panose="020B0604020202020204" pitchFamily="34" charset="0"/>
              <a:buChar char="•"/>
            </a:pPr>
            <a:r>
              <a:rPr lang="en-US" sz="2400" dirty="0"/>
              <a:t>Six experimental stations</a:t>
            </a:r>
          </a:p>
          <a:p>
            <a:pPr marL="796019" lvl="1" indent="-341151">
              <a:buFont typeface="Arial" panose="020B0604020202020204" pitchFamily="34" charset="0"/>
              <a:buChar char="•"/>
            </a:pPr>
            <a:r>
              <a:rPr lang="en-US" sz="2400" dirty="0"/>
              <a:t>	One or two experiments scheduled at a 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2880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1DAC-h= 2.5 </a:t>
            </a:r>
            <a:r>
              <a:rPr lang="en-US" dirty="0" err="1" smtClean="0"/>
              <a:t>mrem</a:t>
            </a:r>
            <a:endParaRPr lang="en-US" dirty="0" smtClean="0"/>
          </a:p>
          <a:p>
            <a:r>
              <a:rPr lang="en-US" dirty="0" smtClean="0"/>
              <a:t>2 DAC-h- RA limit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65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Activation from direct path is negligible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over 150 site –wide separate LCW systems</a:t>
            </a:r>
            <a:r>
              <a:rPr lang="en-US" baseline="0" dirty="0" smtClean="0"/>
              <a:t> cooling various components: magnets, halo and protection collimators, dumps (80-100)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BAS-II, </a:t>
            </a:r>
            <a:r>
              <a:rPr lang="en-US" b="1" i="1" dirty="0" smtClean="0">
                <a:solidFill>
                  <a:srgbClr val="9D3431"/>
                </a:solidFill>
              </a:rPr>
              <a:t>BSY Collimators (HX1)</a:t>
            </a:r>
            <a:r>
              <a:rPr lang="en-US" b="1" dirty="0" smtClean="0"/>
              <a:t>, </a:t>
            </a:r>
            <a:r>
              <a:rPr lang="en-US" b="1" i="1" dirty="0" smtClean="0">
                <a:solidFill>
                  <a:srgbClr val="008000"/>
                </a:solidFill>
              </a:rPr>
              <a:t>SL10,</a:t>
            </a:r>
            <a:r>
              <a:rPr lang="en-US" b="1" i="1" baseline="0" dirty="0" smtClean="0">
                <a:solidFill>
                  <a:srgbClr val="008000"/>
                </a:solidFill>
              </a:rPr>
              <a:t> SL30</a:t>
            </a:r>
            <a:r>
              <a:rPr lang="en-US" b="0" i="1" baseline="0" dirty="0" smtClean="0">
                <a:solidFill>
                  <a:schemeClr val="tx1"/>
                </a:solidFill>
              </a:rPr>
              <a:t> (HX2)</a:t>
            </a:r>
            <a:r>
              <a:rPr lang="en-US" dirty="0" smtClean="0"/>
              <a:t>, </a:t>
            </a:r>
            <a:r>
              <a:rPr lang="en-US" b="0" i="0" dirty="0" smtClean="0"/>
              <a:t>BDE, </a:t>
            </a:r>
            <a:r>
              <a:rPr lang="en-US" b="0" i="0" baseline="0" dirty="0" smtClean="0"/>
              <a:t>NFF, SFF </a:t>
            </a:r>
            <a:r>
              <a:rPr lang="en-US" baseline="0" dirty="0" smtClean="0"/>
              <a:t>systems </a:t>
            </a:r>
          </a:p>
          <a:p>
            <a:r>
              <a:rPr lang="en-US" baseline="0" dirty="0" smtClean="0"/>
              <a:t>Historically, during high power operations (A-line, SLC), ~35 systems have been radioactive</a:t>
            </a:r>
          </a:p>
          <a:p>
            <a:r>
              <a:rPr lang="en-US" baseline="0" dirty="0" smtClean="0"/>
              <a:t>Require RP coverage – </a:t>
            </a:r>
          </a:p>
          <a:p>
            <a:r>
              <a:rPr lang="en-US" baseline="0" dirty="0" smtClean="0"/>
              <a:t>All resin bottles, filters need to be monitored</a:t>
            </a:r>
          </a:p>
          <a:p>
            <a:endParaRPr lang="en-US" baseline="0" dirty="0" smtClean="0"/>
          </a:p>
          <a:p>
            <a:r>
              <a:rPr lang="en-US" baseline="0" dirty="0" smtClean="0"/>
              <a:t>Plans are to use HX2 for LCW for a new high power BSY dump and the two EBD</a:t>
            </a:r>
          </a:p>
          <a:p>
            <a:endParaRPr lang="en-US" baseline="0" dirty="0" smtClean="0"/>
          </a:p>
          <a:p>
            <a:r>
              <a:rPr lang="en-US" baseline="0" dirty="0" smtClean="0"/>
              <a:t>LCLS-I operations, </a:t>
            </a:r>
          </a:p>
          <a:p>
            <a:endParaRPr lang="en-US" baseline="0" dirty="0" smtClean="0"/>
          </a:p>
          <a:p>
            <a:r>
              <a:rPr lang="en-US" baseline="0" dirty="0" smtClean="0"/>
              <a:t>Historically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749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png"/><Relationship Id="rId7" Type="http://schemas.openxmlformats.org/officeDocument/2006/relationships/image" Target="../media/image13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jpeg"/><Relationship Id="rId5" Type="http://schemas.openxmlformats.org/officeDocument/2006/relationships/image" Target="../media/image5.gif"/><Relationship Id="rId10" Type="http://schemas.openxmlformats.org/officeDocument/2006/relationships/image" Target="../media/image11.jpeg"/><Relationship Id="rId4" Type="http://schemas.openxmlformats.org/officeDocument/2006/relationships/image" Target="../media/image3.png"/><Relationship Id="rId9" Type="http://schemas.openxmlformats.org/officeDocument/2006/relationships/image" Target="../media/image15.gif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61245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276600"/>
            <a:ext cx="7989887" cy="255727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1" name="Picture 2" descr="C:\Documents and Settings\mcdunn\Desktop\banner-lcls-ii_wd500.jp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7850" y="544513"/>
            <a:ext cx="4251325" cy="88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2426" y="6124575"/>
            <a:ext cx="584812" cy="5000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7050" y="3646170"/>
            <a:ext cx="5480050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2052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49" y="79409"/>
            <a:ext cx="6137377" cy="127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344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LCLS-II DOE Review, Dec 8-11,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46088" y="1670050"/>
            <a:ext cx="8108950" cy="4648200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408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LCLS-II DOE Review, Dec 8-11,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6096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LCLS-II DOE Review, Dec 8-11,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723840"/>
            <a:ext cx="2442340" cy="222421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4094034"/>
            <a:ext cx="2442340" cy="222421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723840"/>
            <a:ext cx="2442340" cy="459441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46088" y="1670050"/>
            <a:ext cx="3013075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0217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LCLS-II DOE Review, Dec 8-11,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670050"/>
            <a:ext cx="2667000" cy="46482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46088" y="1670050"/>
            <a:ext cx="5484812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4541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960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LCLS-II DOE Review, Dec 8-11,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413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LCLS-II DOE Review, Dec 8-11,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013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LCLS-II DOE Review, Dec 8-11,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1252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LCLS-II DOE Review, Dec 8-11,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301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LCLS-II DOE Review, Dec 8-11, 2015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LCLS-II DOE Review, Dec 8-11,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4437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0390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LCLS-II DOE Review, Dec 8-11,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395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LCLS-II DOE Review, Dec 8-11, 2015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LCLS-II DOE Review, Dec 8-11, 2015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LCLS-II DOE Review, Dec 8-11,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LCLS-II DOE Review, Dec 8-11,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61st Annual HPS Meeting, July 17-21, 2016, Spokane, WA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560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xfrm>
            <a:off x="65532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9167262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5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1" y="6318248"/>
            <a:ext cx="4719195" cy="470959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Mario Santana </a:t>
            </a:r>
            <a:r>
              <a:rPr lang="en-US" dirty="0" err="1" smtClean="0"/>
              <a:t>Leitner</a:t>
            </a:r>
            <a:r>
              <a:rPr lang="en-US" dirty="0" smtClean="0"/>
              <a:t>, </a:t>
            </a:r>
            <a:r>
              <a:rPr lang="en-US" i="1" dirty="0" smtClean="0"/>
              <a:t>RADIATION PROTECTION ASPECTS IN THE DESIGN OF NEW FREE ELECTRON LASERS</a:t>
            </a:r>
            <a:r>
              <a:rPr lang="en-US" b="1" dirty="0" smtClean="0"/>
              <a:t>, ALBA, </a:t>
            </a:r>
            <a:r>
              <a:rPr lang="en-US" dirty="0" smtClean="0"/>
              <a:t>Dec. 2012</a:t>
            </a:r>
            <a:endParaRPr lang="en-US" dirty="0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566150" y="6318251"/>
            <a:ext cx="318932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850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LCLS-II DOE Review, Dec 8-11,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48" r:id="rId7"/>
    <p:sldLayoutId id="2147484050" r:id="rId8"/>
    <p:sldLayoutId id="2147484051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5473" y="1667866"/>
            <a:ext cx="8109919" cy="46503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472" y="6543674"/>
            <a:ext cx="4126528" cy="31432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LCLS-II DOE Review, Dec 8-11,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8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990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000" b="0" kern="1200" baseline="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1pPr>
      <a:lvl2pPr marL="180000" indent="-180000" algn="l" defTabSz="914400" rtl="0" eaLnBrk="1" latinLnBrk="0" hangingPunct="1">
        <a:lnSpc>
          <a:spcPct val="120000"/>
        </a:lnSpc>
        <a:spcBef>
          <a:spcPts val="800"/>
        </a:spcBef>
        <a:spcAft>
          <a:spcPts val="0"/>
        </a:spcAft>
        <a:buClr>
          <a:schemeClr val="tx1"/>
        </a:buClr>
        <a:buSzPct val="100000"/>
        <a:buFont typeface="Arial" pitchFamily="34" charset="0"/>
        <a:buChar char="•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2pPr>
      <a:lvl3pPr marL="504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-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3pPr>
      <a:lvl4pPr marL="828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•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-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</a:rPr>
              <a:t>LCLS-II DOE Review, Dec 8-11, 2015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9517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28650" y="1761490"/>
            <a:ext cx="7905750" cy="1060768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Radiation Protection Aspects for</a:t>
            </a:r>
            <a:br>
              <a:rPr lang="en-US" sz="3200" dirty="0" smtClean="0">
                <a:solidFill>
                  <a:srgbClr val="0000FF"/>
                </a:solidFill>
              </a:rPr>
            </a:br>
            <a:r>
              <a:rPr lang="en-US" sz="3200" dirty="0" smtClean="0">
                <a:solidFill>
                  <a:srgbClr val="0000FF"/>
                </a:solidFill>
              </a:rPr>
              <a:t>LCLS-II High Power Electron Accelerator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212850" y="3187700"/>
            <a:ext cx="7353300" cy="1884172"/>
          </a:xfrm>
        </p:spPr>
        <p:txBody>
          <a:bodyPr/>
          <a:lstStyle/>
          <a:p>
            <a:r>
              <a:rPr lang="en-US" sz="2400" dirty="0" smtClean="0"/>
              <a:t>James C. Liu, Ph.D. and CHP</a:t>
            </a:r>
          </a:p>
          <a:p>
            <a:endParaRPr lang="en-US" sz="2000" dirty="0" smtClean="0"/>
          </a:p>
          <a:p>
            <a:r>
              <a:rPr lang="en-US" sz="2000" dirty="0" smtClean="0"/>
              <a:t>Deputy Department Head, </a:t>
            </a:r>
          </a:p>
          <a:p>
            <a:r>
              <a:rPr lang="en-US" sz="2000" dirty="0" smtClean="0"/>
              <a:t>Radiation Protection Department</a:t>
            </a:r>
          </a:p>
          <a:p>
            <a:r>
              <a:rPr lang="en-US" sz="2000" dirty="0" smtClean="0"/>
              <a:t>SLAC National Accelerator Laboratory</a:t>
            </a:r>
          </a:p>
          <a:p>
            <a:r>
              <a:rPr lang="en-US" sz="2000" dirty="0" smtClean="0"/>
              <a:t>Menlo Park, CA, USA 94025</a:t>
            </a:r>
          </a:p>
          <a:p>
            <a:endParaRPr lang="en-US" sz="2000" dirty="0" smtClean="0"/>
          </a:p>
          <a:p>
            <a:r>
              <a:rPr lang="en-US" sz="2000" dirty="0" smtClean="0"/>
              <a:t>Sept. 22-23, 2016 at CSNS, China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3859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079519"/>
              </p:ext>
            </p:extLst>
          </p:nvPr>
        </p:nvGraphicFramePr>
        <p:xfrm>
          <a:off x="335281" y="1484769"/>
          <a:ext cx="8445622" cy="469429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1055369"/>
                <a:gridCol w="1162050"/>
                <a:gridCol w="1200150"/>
                <a:gridCol w="2133600"/>
                <a:gridCol w="1333500"/>
                <a:gridCol w="1560953"/>
              </a:tblGrid>
              <a:tr h="5694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 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General </a:t>
                      </a:r>
                      <a:r>
                        <a:rPr lang="en-US" sz="1600" b="1" dirty="0" smtClean="0">
                          <a:effectLst/>
                          <a:latin typeface="+mn-lt"/>
                        </a:rPr>
                        <a:t>Program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Direct </a:t>
                      </a:r>
                      <a:r>
                        <a:rPr lang="en-US" sz="1600" b="1" dirty="0" smtClean="0">
                          <a:effectLst/>
                          <a:latin typeface="+mn-lt"/>
                        </a:rPr>
                        <a:t>Radiation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Radioactive </a:t>
                      </a:r>
                      <a:r>
                        <a:rPr lang="en-US" sz="1600" b="1" dirty="0" smtClean="0">
                          <a:effectLst/>
                          <a:latin typeface="+mn-lt"/>
                        </a:rPr>
                        <a:t>Air Effluent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+mn-lt"/>
                        </a:rPr>
                        <a:t>Ground Water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+mn-lt"/>
                        </a:rPr>
                        <a:t>Waste Water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</a:tr>
              <a:tr h="58977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+mn-lt"/>
                        </a:rPr>
                        <a:t>Federal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 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40 CFR 61H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(NESHAPs)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</a:rPr>
                        <a:t>40 CFR 141</a:t>
                      </a:r>
                      <a:endParaRPr lang="en-US" sz="1600" dirty="0">
                        <a:effectLst/>
                        <a:latin typeface="+mn-lt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(NPDWR)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</a:rPr>
                        <a:t>10 CFR 20K</a:t>
                      </a:r>
                      <a:endParaRPr lang="en-US" sz="1600" dirty="0">
                        <a:effectLst/>
                        <a:latin typeface="+mn-lt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 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</a:tr>
              <a:tr h="5720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State &amp; </a:t>
                      </a:r>
                      <a:r>
                        <a:rPr lang="en-US" sz="1600" b="1" dirty="0" smtClean="0">
                          <a:effectLst/>
                          <a:latin typeface="+mn-lt"/>
                        </a:rPr>
                        <a:t>Local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 </a:t>
                      </a:r>
                      <a:endParaRPr lang="en-US" sz="1600" b="1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 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BAAQMD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 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RWQCB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Order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CCR17,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SBSA Permit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</a:tr>
              <a:tr h="10300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DOE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Order 458.1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Limit</a:t>
                      </a:r>
                      <a:endParaRPr lang="en-US" sz="16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</a:rPr>
                        <a:t>1</a:t>
                      </a:r>
                      <a:r>
                        <a:rPr lang="en-US" sz="16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dirty="0" err="1" smtClean="0">
                          <a:effectLst/>
                          <a:latin typeface="+mn-lt"/>
                        </a:rPr>
                        <a:t>mSv</a:t>
                      </a:r>
                      <a:r>
                        <a:rPr lang="en-US" sz="1600" dirty="0" smtClean="0">
                          <a:effectLst/>
                          <a:latin typeface="+mn-lt"/>
                        </a:rPr>
                        <a:t>/y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  <a:latin typeface="+mn-lt"/>
                        </a:rPr>
                        <a:t>to MEI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 smtClean="0">
                        <a:effectLst/>
                        <a:latin typeface="+mn-lt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ALARA</a:t>
                      </a:r>
                      <a:endParaRPr lang="en-US" sz="1600" b="0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 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</a:rPr>
                        <a:t>0.1 </a:t>
                      </a:r>
                      <a:r>
                        <a:rPr lang="en-US" sz="1600" dirty="0" err="1" smtClean="0">
                          <a:effectLst/>
                          <a:latin typeface="+mn-lt"/>
                        </a:rPr>
                        <a:t>mSv</a:t>
                      </a:r>
                      <a:r>
                        <a:rPr lang="en-US" sz="1600" dirty="0" smtClean="0">
                          <a:effectLst/>
                          <a:latin typeface="+mn-lt"/>
                        </a:rPr>
                        <a:t>/y </a:t>
                      </a:r>
                      <a:endParaRPr lang="en-US" sz="1600" dirty="0">
                        <a:effectLst/>
                        <a:latin typeface="+mn-lt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to </a:t>
                      </a:r>
                      <a:r>
                        <a:rPr lang="en-US" sz="1600" dirty="0" smtClean="0">
                          <a:effectLst/>
                          <a:latin typeface="+mn-lt"/>
                        </a:rPr>
                        <a:t>MEI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</a:rPr>
                        <a:t>(Maximum Exposed Individual</a:t>
                      </a:r>
                      <a:r>
                        <a:rPr lang="en-US" sz="1600" baseline="0" dirty="0" smtClean="0">
                          <a:effectLst/>
                          <a:latin typeface="+mn-lt"/>
                        </a:rPr>
                        <a:t> of the Public</a:t>
                      </a:r>
                      <a:r>
                        <a:rPr lang="en-US" sz="1600" dirty="0" smtClean="0"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  <a:latin typeface="+mn-lt"/>
                        </a:rPr>
                        <a:t> </a:t>
                      </a:r>
                      <a:r>
                        <a:rPr lang="da-DK" sz="1600" dirty="0" smtClean="0">
                          <a:effectLst/>
                          <a:latin typeface="+mn-lt"/>
                        </a:rPr>
                        <a:t>MCL for</a:t>
                      </a:r>
                      <a:r>
                        <a:rPr lang="da-DK" sz="1600" baseline="30000" dirty="0" smtClean="0">
                          <a:effectLst/>
                          <a:latin typeface="+mn-lt"/>
                        </a:rPr>
                        <a:t>  3</a:t>
                      </a:r>
                      <a:r>
                        <a:rPr lang="da-DK" sz="1600" dirty="0" smtClean="0">
                          <a:effectLst/>
                          <a:latin typeface="+mn-lt"/>
                        </a:rPr>
                        <a:t>H:</a:t>
                      </a:r>
                      <a:endParaRPr lang="en-US" sz="1600" dirty="0" smtClean="0">
                        <a:effectLst/>
                        <a:latin typeface="+mn-lt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600" dirty="0" smtClean="0">
                          <a:effectLst/>
                          <a:latin typeface="+mn-lt"/>
                        </a:rPr>
                        <a:t>740</a:t>
                      </a:r>
                      <a:r>
                        <a:rPr lang="da-DK" sz="1600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da-DK" sz="1600" dirty="0" smtClean="0">
                          <a:effectLst/>
                          <a:latin typeface="+mn-lt"/>
                        </a:rPr>
                        <a:t>Bq/L</a:t>
                      </a: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aseline="30000" dirty="0">
                          <a:effectLst/>
                          <a:latin typeface="+mn-lt"/>
                        </a:rPr>
                        <a:t>3</a:t>
                      </a:r>
                      <a:r>
                        <a:rPr lang="en-US" sz="1600" dirty="0">
                          <a:effectLst/>
                          <a:latin typeface="+mn-lt"/>
                        </a:rPr>
                        <a:t>H: </a:t>
                      </a:r>
                      <a:r>
                        <a:rPr lang="en-US" sz="1600" dirty="0" smtClean="0">
                          <a:effectLst/>
                          <a:latin typeface="+mn-lt"/>
                        </a:rPr>
                        <a:t>185</a:t>
                      </a:r>
                      <a:r>
                        <a:rPr lang="en-US" sz="1600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aseline="0" dirty="0" err="1" smtClean="0">
                          <a:effectLst/>
                          <a:latin typeface="+mn-lt"/>
                        </a:rPr>
                        <a:t>GBq</a:t>
                      </a:r>
                      <a:r>
                        <a:rPr lang="en-US" sz="1600" dirty="0" smtClean="0">
                          <a:effectLst/>
                          <a:latin typeface="+mn-lt"/>
                        </a:rPr>
                        <a:t>/y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</a:rPr>
                        <a:t>All </a:t>
                      </a:r>
                      <a:r>
                        <a:rPr lang="en-US" sz="1600" dirty="0">
                          <a:effectLst/>
                          <a:latin typeface="+mn-lt"/>
                        </a:rPr>
                        <a:t>other </a:t>
                      </a:r>
                      <a:r>
                        <a:rPr lang="en-US" sz="1600" dirty="0" smtClean="0">
                          <a:effectLst/>
                          <a:latin typeface="+mn-lt"/>
                        </a:rPr>
                        <a:t>radionuclides: </a:t>
                      </a:r>
                      <a:endParaRPr lang="en-US" sz="1600" dirty="0">
                        <a:effectLst/>
                        <a:latin typeface="+mn-lt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</a:rPr>
                        <a:t>37</a:t>
                      </a:r>
                      <a:r>
                        <a:rPr lang="en-US" sz="1600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aseline="0" dirty="0" err="1" smtClean="0">
                          <a:effectLst/>
                          <a:latin typeface="+mn-lt"/>
                        </a:rPr>
                        <a:t>GBq</a:t>
                      </a:r>
                      <a:r>
                        <a:rPr lang="en-US" sz="1600" dirty="0" smtClean="0">
                          <a:effectLst/>
                          <a:latin typeface="+mn-lt"/>
                        </a:rPr>
                        <a:t>/y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</a:rPr>
                        <a:t> to sewer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</a:tr>
              <a:tr h="561113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SLAC Design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Limit</a:t>
                      </a:r>
                      <a:endParaRPr lang="en-US" sz="1600" b="1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600" b="1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50 µ</a:t>
                      </a:r>
                      <a:r>
                        <a:rPr lang="en-US" sz="1600" b="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Sv</a:t>
                      </a:r>
                      <a:r>
                        <a:rPr lang="en-US" sz="1600" b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/y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to MEI</a:t>
                      </a:r>
                      <a:endParaRPr lang="en-US" sz="1600" b="0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 µ</a:t>
                      </a:r>
                      <a:r>
                        <a:rPr lang="en-US" sz="1600" b="1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Sv</a:t>
                      </a:r>
                      <a:r>
                        <a:rPr lang="en-US" sz="16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/y MEI </a:t>
                      </a:r>
                      <a:r>
                        <a:rPr lang="en-US" sz="1600" b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for each</a:t>
                      </a:r>
                      <a:r>
                        <a:rPr lang="en-US" sz="1600" b="0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air </a:t>
                      </a:r>
                      <a:r>
                        <a:rPr lang="en-US" sz="1600" b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release point so that</a:t>
                      </a:r>
                      <a:r>
                        <a:rPr lang="en-US" sz="1600" b="0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u="sng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no</a:t>
                      </a:r>
                      <a:r>
                        <a:rPr lang="en-US" sz="1600" b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 continuous</a:t>
                      </a:r>
                      <a:r>
                        <a:rPr lang="en-US" sz="1600" b="0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 monitoring is needed</a:t>
                      </a:r>
                      <a:endParaRPr lang="en-US" sz="1600" b="0" dirty="0" smtClean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6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EPA</a:t>
                      </a:r>
                      <a:r>
                        <a:rPr lang="da-DK" sz="1600" b="1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a-DK" sz="1600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Detection Limit of</a:t>
                      </a:r>
                      <a:endParaRPr lang="da-DK" sz="1600" dirty="0" smtClean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1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37 </a:t>
                      </a:r>
                      <a:r>
                        <a:rPr lang="da-DK" sz="16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Bq/L </a:t>
                      </a:r>
                      <a:r>
                        <a:rPr lang="da-DK" sz="1600" b="1" baseline="300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3</a:t>
                      </a:r>
                      <a:r>
                        <a:rPr lang="da-DK" sz="16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</a:t>
                      </a: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600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da-DK" sz="16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LCW discharge</a:t>
                      </a:r>
                      <a:endParaRPr lang="en-US" sz="1600" b="1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</a:tr>
              <a:tr h="768439"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 gridSpan="5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1) ES&amp;H Manual, Chapter 9 “Radiological Safety”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US" sz="1600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) </a:t>
                      </a:r>
                      <a:r>
                        <a:rPr lang="en-US" sz="16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Radiological Environmental Protection</a:t>
                      </a: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P</a:t>
                      </a:r>
                      <a:r>
                        <a:rPr lang="en-US" sz="16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rogram</a:t>
                      </a: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M</a:t>
                      </a:r>
                      <a:r>
                        <a:rPr lang="en-US" sz="16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anuals and</a:t>
                      </a: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P</a:t>
                      </a:r>
                      <a:r>
                        <a:rPr lang="en-US" sz="16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rocedures</a:t>
                      </a:r>
                      <a:endParaRPr lang="en-US" sz="1600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3) Radiation Safety </a:t>
                      </a:r>
                      <a:r>
                        <a:rPr lang="en-US" sz="16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Systems:</a:t>
                      </a: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Technical </a:t>
                      </a:r>
                      <a:r>
                        <a:rPr lang="en-US" sz="1600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Basis Documents</a:t>
                      </a:r>
                      <a:endParaRPr lang="en-US" sz="1600" b="1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22147" y="402527"/>
            <a:ext cx="85250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en-US" altLang="en-US" dirty="0" smtClean="0">
                <a:solidFill>
                  <a:srgbClr val="C00000"/>
                </a:solidFill>
                <a:latin typeface="+mn-lt"/>
                <a:ea typeface="Times New Roman" pitchFamily="18" charset="0"/>
              </a:rPr>
              <a:t>Radiological Requirements for Public/Environment Protection</a:t>
            </a:r>
            <a:endParaRPr lang="en-US" altLang="en-US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566150" y="6318251"/>
            <a:ext cx="318932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Slide Number Placeholder 12"/>
          <p:cNvSpPr txBox="1">
            <a:spLocks/>
          </p:cNvSpPr>
          <p:nvPr/>
        </p:nvSpPr>
        <p:spPr>
          <a:xfrm>
            <a:off x="8718550" y="16291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fld id="{5BD36294-2849-48A8-8531-5354CF3095D2}" type="slidenum">
              <a:rPr lang="en-US" sz="1200" smtClean="0"/>
              <a:pPr/>
              <a:t>10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7656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8520" y="148141"/>
            <a:ext cx="8376158" cy="753033"/>
          </a:xfrm>
        </p:spPr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en-US" sz="2800" kern="1200" dirty="0" smtClean="0">
                <a:solidFill>
                  <a:srgbClr val="A4001D"/>
                </a:solidFill>
                <a:latin typeface="Arial" pitchFamily="34" charset="0"/>
                <a:ea typeface="+mj-ea"/>
                <a:cs typeface="Arial" pitchFamily="34" charset="0"/>
              </a:rPr>
              <a:t>LCLS-II Safety Aspects: Example of 2 EBDs</a:t>
            </a:r>
            <a:endParaRPr lang="en-US" sz="2800" kern="1200" dirty="0">
              <a:solidFill>
                <a:srgbClr val="A4001D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4" name="Content Placeholder 3" descr="LCLS2__EBD1.jpg"/>
          <p:cNvPicPr>
            <a:picLocks noGrp="1" noChangeAspect="1"/>
          </p:cNvPicPr>
          <p:nvPr>
            <p:ph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135" y="1438419"/>
            <a:ext cx="5270982" cy="2476500"/>
          </a:xfrm>
        </p:spPr>
      </p:pic>
      <p:sp>
        <p:nvSpPr>
          <p:cNvPr id="11" name="TextBox 10"/>
          <p:cNvSpPr txBox="1"/>
          <p:nvPr/>
        </p:nvSpPr>
        <p:spPr>
          <a:xfrm>
            <a:off x="2057400" y="3506018"/>
            <a:ext cx="1578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Bend Magnets</a:t>
            </a:r>
          </a:p>
          <a:p>
            <a:pPr algn="ctr"/>
            <a:r>
              <a:rPr lang="en-US" sz="1600" dirty="0" smtClean="0"/>
              <a:t>(BYDs)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083679" y="2958724"/>
            <a:ext cx="225965" cy="469301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09551" y="2302561"/>
            <a:ext cx="1509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East End of Undulator Hall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54784" y="1493629"/>
            <a:ext cx="12650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FEE &amp; NEH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36047" y="3062595"/>
            <a:ext cx="25905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Extensive Dump Shielding (dictated by GW, which also address other hazards)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5011169" y="2374632"/>
            <a:ext cx="4771" cy="687963"/>
          </a:xfrm>
          <a:prstGeom prst="straightConnector1">
            <a:avLst/>
          </a:prstGeom>
          <a:ln w="12700">
            <a:solidFill>
              <a:srgbClr val="FFC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875" y="4191000"/>
            <a:ext cx="6617450" cy="2400944"/>
          </a:xfrm>
          <a:prstGeom prst="rect">
            <a:avLst/>
          </a:prstGeom>
        </p:spPr>
      </p:pic>
      <p:pic>
        <p:nvPicPr>
          <p:cNvPr id="30" name="Picture 29" descr="3Drads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818" b="4260"/>
          <a:stretch/>
        </p:blipFill>
        <p:spPr>
          <a:xfrm>
            <a:off x="1718265" y="1324352"/>
            <a:ext cx="1318647" cy="91264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757279" y="1348958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 EBDs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025293" y="2077710"/>
            <a:ext cx="3012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00FF"/>
                </a:solidFill>
              </a:rPr>
              <a:t>Prompt Radiation  in NEH</a:t>
            </a:r>
          </a:p>
        </p:txBody>
      </p:sp>
      <p:sp>
        <p:nvSpPr>
          <p:cNvPr id="34" name="Slide Number Placeholder 12"/>
          <p:cNvSpPr txBox="1">
            <a:spLocks/>
          </p:cNvSpPr>
          <p:nvPr/>
        </p:nvSpPr>
        <p:spPr>
          <a:xfrm>
            <a:off x="8718550" y="16291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fld id="{5BD36294-2849-48A8-8531-5354CF3095D2}" type="slidenum">
              <a:rPr lang="en-US" sz="1200" smtClean="0"/>
              <a:pPr/>
              <a:t>11</a:t>
            </a:fld>
            <a:endParaRPr lang="en-US" sz="12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3109689" y="1742967"/>
            <a:ext cx="1448164" cy="276333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093612" y="3520594"/>
            <a:ext cx="2784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FLUKA used  for this complex geometry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638800" y="4090793"/>
            <a:ext cx="1175635" cy="1052707"/>
          </a:xfrm>
          <a:prstGeom prst="straightConnector1">
            <a:avLst/>
          </a:prstGeom>
          <a:ln w="12700">
            <a:solidFill>
              <a:srgbClr val="FFC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3454858" y="4205219"/>
            <a:ext cx="793292" cy="1090681"/>
          </a:xfrm>
          <a:prstGeom prst="straightConnector1">
            <a:avLst/>
          </a:prstGeom>
          <a:ln w="12700">
            <a:solidFill>
              <a:srgbClr val="FFC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025403" y="2302561"/>
            <a:ext cx="3012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00FF"/>
                </a:solidFill>
              </a:rPr>
              <a:t>Residual Dose Rate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030585" y="2789447"/>
            <a:ext cx="3012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00FF"/>
                </a:solidFill>
              </a:rPr>
              <a:t>Radioactive Air IN/OUT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25292" y="2531026"/>
            <a:ext cx="3012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C00000"/>
                </a:solidFill>
              </a:rPr>
              <a:t>Groundwater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25292" y="3062595"/>
            <a:ext cx="3012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00FF"/>
                </a:solidFill>
              </a:rPr>
              <a:t>LCW for EBDs</a:t>
            </a:r>
          </a:p>
        </p:txBody>
      </p:sp>
    </p:spTree>
    <p:extLst>
      <p:ext uri="{BB962C8B-B14F-4D97-AF65-F5344CB8AC3E}">
        <p14:creationId xmlns:p14="http://schemas.microsoft.com/office/powerpoint/2010/main" val="122159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3" grpId="0"/>
      <p:bldP spid="18" grpId="0"/>
      <p:bldP spid="36" grpId="0"/>
      <p:bldP spid="37" grpId="0"/>
      <p:bldP spid="38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r>
              <a:rPr lang="en-US" sz="2800" b="0" dirty="0" smtClean="0"/>
              <a:t>Prompt Radiation to FEE and NEH</a:t>
            </a:r>
            <a:endParaRPr lang="en-US" sz="2800" b="0" dirty="0"/>
          </a:p>
        </p:txBody>
      </p:sp>
      <p:sp>
        <p:nvSpPr>
          <p:cNvPr id="9" name="TextBox 8"/>
          <p:cNvSpPr txBox="1"/>
          <p:nvPr/>
        </p:nvSpPr>
        <p:spPr>
          <a:xfrm>
            <a:off x="4724400" y="1364616"/>
            <a:ext cx="32766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2 x 240 kW at 8 GeV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7238" y="4479460"/>
            <a:ext cx="86149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Dump shielding for groundwater protection helps reduce prompt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00FF"/>
                </a:solidFill>
              </a:rPr>
              <a:t>FLUKA</a:t>
            </a:r>
            <a:r>
              <a:rPr lang="en-US" sz="2000" dirty="0" smtClean="0">
                <a:solidFill>
                  <a:srgbClr val="0000FF"/>
                </a:solidFill>
              </a:rPr>
              <a:t>-calculated prompt radiation in NEH within the limit of </a:t>
            </a:r>
            <a:r>
              <a:rPr lang="en-US" sz="2000" b="1" dirty="0" smtClean="0">
                <a:solidFill>
                  <a:srgbClr val="0000FF"/>
                </a:solidFill>
              </a:rPr>
              <a:t>0.5 µ</a:t>
            </a:r>
            <a:r>
              <a:rPr lang="en-US" sz="2000" b="1" dirty="0" err="1" smtClean="0">
                <a:solidFill>
                  <a:srgbClr val="0000FF"/>
                </a:solidFill>
              </a:rPr>
              <a:t>Sv</a:t>
            </a:r>
            <a:r>
              <a:rPr lang="en-US" sz="2000" b="1" dirty="0" smtClean="0">
                <a:solidFill>
                  <a:srgbClr val="0000FF"/>
                </a:solidFill>
              </a:rPr>
              <a:t>/</a:t>
            </a:r>
            <a:r>
              <a:rPr lang="en-US" sz="2000" dirty="0" smtClean="0">
                <a:solidFill>
                  <a:srgbClr val="0000FF"/>
                </a:solidFill>
              </a:rPr>
              <a:t>h (1 </a:t>
            </a:r>
            <a:r>
              <a:rPr lang="en-US" sz="2000" dirty="0" err="1" smtClean="0">
                <a:solidFill>
                  <a:srgbClr val="0000FF"/>
                </a:solidFill>
              </a:rPr>
              <a:t>mSv</a:t>
            </a:r>
            <a:r>
              <a:rPr lang="en-US" sz="2000" dirty="0" smtClean="0">
                <a:solidFill>
                  <a:srgbClr val="0000FF"/>
                </a:solidFill>
              </a:rPr>
              <a:t>/y) for </a:t>
            </a:r>
            <a:r>
              <a:rPr lang="en-US" sz="2000" b="1" dirty="0" smtClean="0">
                <a:solidFill>
                  <a:srgbClr val="0000FF"/>
                </a:solidFill>
              </a:rPr>
              <a:t>users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FEE is not </a:t>
            </a:r>
            <a:r>
              <a:rPr lang="en-US" sz="2000" dirty="0" err="1" smtClean="0">
                <a:solidFill>
                  <a:srgbClr val="0000FF"/>
                </a:solidFill>
              </a:rPr>
              <a:t>occupiable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00FF"/>
                </a:solidFill>
              </a:rPr>
              <a:t>Muon</a:t>
            </a:r>
            <a:r>
              <a:rPr lang="en-US" sz="2000" dirty="0" smtClean="0">
                <a:solidFill>
                  <a:srgbClr val="0000FF"/>
                </a:solidFill>
              </a:rPr>
              <a:t> radiation dominant in 8 GeV upgrade case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6" name="Slide Number Placeholder 12"/>
          <p:cNvSpPr txBox="1">
            <a:spLocks/>
          </p:cNvSpPr>
          <p:nvPr/>
        </p:nvSpPr>
        <p:spPr>
          <a:xfrm>
            <a:off x="8718550" y="16291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fld id="{5BD36294-2849-48A8-8531-5354CF3095D2}" type="slidenum">
              <a:rPr lang="en-US" sz="1200" smtClean="0"/>
              <a:pPr/>
              <a:t>12</a:t>
            </a:fld>
            <a:endParaRPr lang="en-US" sz="1200" dirty="0"/>
          </a:p>
        </p:txBody>
      </p:sp>
      <p:pic>
        <p:nvPicPr>
          <p:cNvPr id="2050" name="Picture 2" descr="C:\Users\james\Desktop\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92" y="1898989"/>
            <a:ext cx="4098924" cy="253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panace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20" y="2027569"/>
            <a:ext cx="215032" cy="383571"/>
          </a:xfrm>
          <a:prstGeom prst="rect">
            <a:avLst/>
          </a:prstGeom>
        </p:spPr>
      </p:pic>
      <p:pic>
        <p:nvPicPr>
          <p:cNvPr id="14" name="Picture 13" descr="panace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2478494"/>
            <a:ext cx="215032" cy="383571"/>
          </a:xfrm>
          <a:prstGeom prst="rect">
            <a:avLst/>
          </a:prstGeom>
        </p:spPr>
      </p:pic>
      <p:pic>
        <p:nvPicPr>
          <p:cNvPr id="12" name="Picture 11" descr="panace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400" y="3116623"/>
            <a:ext cx="215032" cy="38357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48122" y="1381155"/>
            <a:ext cx="32766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2 x 120 kW at 4 GeV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1" name="Picture 3" descr="C:\Users\james\Desktop\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1927948"/>
            <a:ext cx="3995582" cy="247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panace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384" y="2027569"/>
            <a:ext cx="215032" cy="383571"/>
          </a:xfrm>
          <a:prstGeom prst="rect">
            <a:avLst/>
          </a:prstGeom>
        </p:spPr>
      </p:pic>
      <p:pic>
        <p:nvPicPr>
          <p:cNvPr id="17" name="Picture 16" descr="panace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868" y="3116624"/>
            <a:ext cx="215032" cy="383571"/>
          </a:xfrm>
          <a:prstGeom prst="rect">
            <a:avLst/>
          </a:prstGeom>
        </p:spPr>
      </p:pic>
      <p:pic>
        <p:nvPicPr>
          <p:cNvPr id="15" name="Picture 14" descr="panace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580095"/>
            <a:ext cx="215032" cy="38357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681597" y="2670279"/>
            <a:ext cx="100965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FEE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91247" y="2019299"/>
            <a:ext cx="100965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NEH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3092" y="6110676"/>
            <a:ext cx="8614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</a:rPr>
              <a:t>Very high radiation level around dump creates material damage issue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33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01" y="144032"/>
            <a:ext cx="8790878" cy="753033"/>
          </a:xfrm>
        </p:spPr>
        <p:txBody>
          <a:bodyPr/>
          <a:lstStyle/>
          <a:p>
            <a:pPr marL="233362" lvl="1" indent="0"/>
            <a:r>
              <a:rPr lang="en-US" sz="2800" dirty="0" smtClean="0">
                <a:solidFill>
                  <a:schemeClr val="bg2"/>
                </a:solidFill>
                <a:latin typeface="+mn-lt"/>
              </a:rPr>
              <a:t>Radiation Damage to Materials near EBDs</a:t>
            </a:r>
            <a:endParaRPr lang="en-US" sz="280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54750" y="1821034"/>
            <a:ext cx="2368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1-MeV E</a:t>
            </a:r>
            <a:r>
              <a:rPr lang="en-US" sz="2000" b="1" dirty="0"/>
              <a:t>quivalent Neutron </a:t>
            </a:r>
            <a:r>
              <a:rPr lang="en-US" sz="2000" b="1" dirty="0" err="1" smtClean="0"/>
              <a:t>Fluence</a:t>
            </a:r>
            <a:endParaRPr lang="en-US" sz="2000" b="1" dirty="0" smtClean="0"/>
          </a:p>
        </p:txBody>
      </p:sp>
      <p:sp>
        <p:nvSpPr>
          <p:cNvPr id="9" name="Slide Number Placeholder 12"/>
          <p:cNvSpPr txBox="1">
            <a:spLocks/>
          </p:cNvSpPr>
          <p:nvPr/>
        </p:nvSpPr>
        <p:spPr>
          <a:xfrm>
            <a:off x="8718550" y="16291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fld id="{5BD36294-2849-48A8-8531-5354CF3095D2}" type="slidenum">
              <a:rPr lang="en-US" sz="1200" smtClean="0"/>
              <a:pPr/>
              <a:t>13</a:t>
            </a:fld>
            <a:endParaRPr lang="en-US" sz="1200" dirty="0"/>
          </a:p>
        </p:txBody>
      </p:sp>
      <p:pic>
        <p:nvPicPr>
          <p:cNvPr id="1026" name="Picture 2" descr="C:\Users\james\Desktop\fluen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219211"/>
            <a:ext cx="5753100" cy="271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ames\Desktop\dos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99" y="4180795"/>
            <a:ext cx="4956175" cy="252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07100" y="4943860"/>
            <a:ext cx="2203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Absorbed Dose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07100" y="3120036"/>
            <a:ext cx="28137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C00000"/>
                </a:solidFill>
              </a:rPr>
              <a:t>Electronics are of concern:</a:t>
            </a:r>
          </a:p>
          <a:p>
            <a:pPr algn="ctr"/>
            <a:r>
              <a:rPr lang="en-US" sz="2000" b="1" i="1" dirty="0">
                <a:solidFill>
                  <a:srgbClr val="C00000"/>
                </a:solidFill>
              </a:rPr>
              <a:t>Limit: 1E13 </a:t>
            </a:r>
            <a:r>
              <a:rPr lang="en-US" sz="2000" b="1" i="1" dirty="0" smtClean="0">
                <a:solidFill>
                  <a:srgbClr val="C00000"/>
                </a:solidFill>
              </a:rPr>
              <a:t>n/cm</a:t>
            </a:r>
            <a:r>
              <a:rPr lang="en-US" sz="2000" b="1" i="1" baseline="30000" dirty="0" smtClean="0">
                <a:solidFill>
                  <a:srgbClr val="C00000"/>
                </a:solidFill>
              </a:rPr>
              <a:t>2</a:t>
            </a:r>
          </a:p>
          <a:p>
            <a:pPr algn="ctr"/>
            <a:r>
              <a:rPr lang="en-US" sz="2000" b="1" i="1" dirty="0">
                <a:solidFill>
                  <a:srgbClr val="C00000"/>
                </a:solidFill>
              </a:rPr>
              <a:t>Limit: 100 </a:t>
            </a:r>
            <a:r>
              <a:rPr lang="en-US" sz="2000" b="1" i="1" dirty="0" err="1" smtClean="0">
                <a:solidFill>
                  <a:srgbClr val="C00000"/>
                </a:solidFill>
              </a:rPr>
              <a:t>Gy</a:t>
            </a:r>
            <a:endParaRPr lang="en-US" sz="2000" b="1" i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60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dirty="0" smtClean="0"/>
              <a:t>EBD Shielding for Residual Dose Rate</a:t>
            </a:r>
            <a:endParaRPr lang="en-US" sz="2800" b="0" dirty="0"/>
          </a:p>
        </p:txBody>
      </p:sp>
      <p:pic>
        <p:nvPicPr>
          <p:cNvPr id="32" name="Picture 2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192" y="1828800"/>
            <a:ext cx="312345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" descr="Pit_Cut_Away_Fig-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450" y="3812817"/>
            <a:ext cx="3250802" cy="2502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485774" y="1338056"/>
            <a:ext cx="31623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C00000"/>
                </a:solidFill>
              </a:rPr>
              <a:t>Changes required to </a:t>
            </a:r>
            <a:r>
              <a:rPr lang="en-US" sz="1100" b="1" dirty="0" smtClean="0">
                <a:solidFill>
                  <a:schemeClr val="bg2"/>
                </a:solidFill>
              </a:rPr>
              <a:t>dump pit design </a:t>
            </a:r>
            <a:r>
              <a:rPr lang="en-US" sz="1100" b="1" dirty="0" smtClean="0">
                <a:solidFill>
                  <a:srgbClr val="C00000"/>
                </a:solidFill>
              </a:rPr>
              <a:t>(3D view and elevation view)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36" name="Content Placeholder 5"/>
          <p:cNvSpPr txBox="1">
            <a:spLocks/>
          </p:cNvSpPr>
          <p:nvPr/>
        </p:nvSpPr>
        <p:spPr>
          <a:xfrm>
            <a:off x="4067254" y="4767734"/>
            <a:ext cx="4760611" cy="1366366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/>
          <a:p>
            <a:pPr marL="180000" lvl="1" indent="-180000" fontAlgn="auto">
              <a:spcBef>
                <a:spcPts val="80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/>
            </a:pPr>
            <a:r>
              <a:rPr lang="en-US" dirty="0">
                <a:cs typeface="Arial" pitchFamily="34" charset="0"/>
              </a:rPr>
              <a:t>R</a:t>
            </a:r>
            <a:r>
              <a:rPr lang="en-US" dirty="0" smtClean="0">
                <a:cs typeface="Arial" pitchFamily="34" charset="0"/>
              </a:rPr>
              <a:t>educe residual dose rate </a:t>
            </a:r>
            <a:r>
              <a:rPr lang="en-US" b="1" dirty="0" smtClean="0">
                <a:cs typeface="Arial" pitchFamily="34" charset="0"/>
              </a:rPr>
              <a:t>from </a:t>
            </a:r>
            <a:r>
              <a:rPr lang="en-US" b="1" dirty="0" smtClean="0">
                <a:solidFill>
                  <a:schemeClr val="bg2"/>
                </a:solidFill>
                <a:cs typeface="Arial" pitchFamily="34" charset="0"/>
              </a:rPr>
              <a:t>500 </a:t>
            </a:r>
            <a:r>
              <a:rPr lang="en-US" i="1" dirty="0">
                <a:solidFill>
                  <a:schemeClr val="bg2"/>
                </a:solidFill>
                <a:cs typeface="Arial" pitchFamily="34" charset="0"/>
              </a:rPr>
              <a:t>μSv</a:t>
            </a:r>
            <a:r>
              <a:rPr lang="en-US" b="1" dirty="0" smtClean="0">
                <a:solidFill>
                  <a:schemeClr val="bg2"/>
                </a:solidFill>
                <a:cs typeface="Arial" pitchFamily="34" charset="0"/>
              </a:rPr>
              <a:t>/h </a:t>
            </a:r>
            <a:r>
              <a:rPr lang="en-US" b="1" dirty="0" smtClean="0">
                <a:cs typeface="Arial" pitchFamily="34" charset="0"/>
              </a:rPr>
              <a:t>to </a:t>
            </a:r>
            <a:r>
              <a:rPr lang="en-US" b="1" dirty="0" smtClean="0">
                <a:solidFill>
                  <a:srgbClr val="0000FF"/>
                </a:solidFill>
                <a:cs typeface="Arial" pitchFamily="34" charset="0"/>
              </a:rPr>
              <a:t>50 </a:t>
            </a:r>
            <a:r>
              <a:rPr lang="en-US" i="1" dirty="0" err="1">
                <a:solidFill>
                  <a:srgbClr val="0000FF"/>
                </a:solidFill>
                <a:cs typeface="Arial" pitchFamily="34" charset="0"/>
              </a:rPr>
              <a:t>μSv</a:t>
            </a:r>
            <a:r>
              <a:rPr lang="en-US" b="1" dirty="0" smtClean="0">
                <a:solidFill>
                  <a:srgbClr val="0000FF"/>
                </a:solidFill>
                <a:cs typeface="Arial" pitchFamily="34" charset="0"/>
              </a:rPr>
              <a:t>/h (Non-Radiation Area) </a:t>
            </a:r>
            <a:r>
              <a:rPr lang="en-US" dirty="0" smtClean="0">
                <a:cs typeface="Arial" pitchFamily="34" charset="0"/>
              </a:rPr>
              <a:t>by Inserting a </a:t>
            </a:r>
            <a:r>
              <a:rPr lang="en-US" b="1" dirty="0">
                <a:cs typeface="Arial" pitchFamily="34" charset="0"/>
              </a:rPr>
              <a:t>20 cm concrete shell </a:t>
            </a:r>
            <a:r>
              <a:rPr lang="en-US" dirty="0" smtClean="0">
                <a:cs typeface="Arial" pitchFamily="34" charset="0"/>
              </a:rPr>
              <a:t>around </a:t>
            </a:r>
            <a:r>
              <a:rPr lang="en-US" dirty="0">
                <a:cs typeface="Arial" pitchFamily="34" charset="0"/>
              </a:rPr>
              <a:t>the </a:t>
            </a:r>
            <a:r>
              <a:rPr lang="en-US" dirty="0" smtClean="0">
                <a:cs typeface="Arial" pitchFamily="34" charset="0"/>
              </a:rPr>
              <a:t>dump to absorb </a:t>
            </a:r>
            <a:r>
              <a:rPr lang="en-US" dirty="0">
                <a:cs typeface="Arial" pitchFamily="34" charset="0"/>
              </a:rPr>
              <a:t>neutrons in the core </a:t>
            </a:r>
            <a:r>
              <a:rPr lang="en-US" dirty="0">
                <a:cs typeface="Arial" pitchFamily="34" charset="0"/>
                <a:sym typeface="Wingdings"/>
              </a:rPr>
              <a:t>lowering </a:t>
            </a:r>
            <a:r>
              <a:rPr lang="en-US" dirty="0">
                <a:cs typeface="Arial" pitchFamily="34" charset="0"/>
              </a:rPr>
              <a:t>activation of the </a:t>
            </a:r>
            <a:r>
              <a:rPr lang="en-US" dirty="0" smtClean="0">
                <a:cs typeface="Arial" pitchFamily="34" charset="0"/>
              </a:rPr>
              <a:t>concrete tunnel </a:t>
            </a:r>
            <a:endParaRPr lang="en-US" dirty="0" smtClean="0">
              <a:solidFill>
                <a:srgbClr val="FF0000"/>
              </a:solidFill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898775" y="1388158"/>
            <a:ext cx="4813394" cy="3231408"/>
            <a:chOff x="4219575" y="1370931"/>
            <a:chExt cx="4448175" cy="2953420"/>
          </a:xfrm>
        </p:grpSpPr>
        <p:sp>
          <p:nvSpPr>
            <p:cNvPr id="13" name="TextBox 12"/>
            <p:cNvSpPr txBox="1"/>
            <p:nvPr/>
          </p:nvSpPr>
          <p:spPr>
            <a:xfrm>
              <a:off x="4219575" y="1370931"/>
              <a:ext cx="4448175" cy="23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Residual dose rates above one dump for T</a:t>
              </a:r>
              <a:r>
                <a:rPr lang="en-US" sz="1100" b="1" baseline="-25000" dirty="0" smtClean="0"/>
                <a:t>i</a:t>
              </a:r>
              <a:r>
                <a:rPr lang="en-US" sz="1100" b="1" dirty="0" smtClean="0"/>
                <a:t>=30 days, T</a:t>
              </a:r>
              <a:r>
                <a:rPr lang="en-US" sz="1100" b="1" baseline="-25000" dirty="0" smtClean="0"/>
                <a:t>c</a:t>
              </a:r>
              <a:r>
                <a:rPr lang="en-US" sz="1100" b="1" dirty="0" smtClean="0"/>
                <a:t>=1h, 5kW </a:t>
              </a:r>
              <a:endParaRPr lang="en-US" sz="1100" b="1" dirty="0"/>
            </a:p>
          </p:txBody>
        </p:sp>
        <p:pic>
          <p:nvPicPr>
            <p:cNvPr id="15" name="Picture 14" descr="FinalBaseline_bin60.jpg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388357" y="1682695"/>
              <a:ext cx="1604864" cy="2641656"/>
            </a:xfrm>
            <a:prstGeom prst="rect">
              <a:avLst/>
            </a:prstGeom>
          </p:spPr>
        </p:pic>
        <p:pic>
          <p:nvPicPr>
            <p:cNvPr id="12" name="Picture 2" descr="C:\Documents and Settings\msantana\My Documents\LCLS2\residualdumpold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4560" y="1945708"/>
              <a:ext cx="485191" cy="2079774"/>
            </a:xfrm>
            <a:prstGeom prst="rect">
              <a:avLst/>
            </a:prstGeom>
            <a:noFill/>
          </p:spPr>
        </p:pic>
        <p:pic>
          <p:nvPicPr>
            <p:cNvPr id="16" name="Picture 2" descr="C:\Documents and Settings\msantana\My Documents\LCLS2\residualdumpold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8800"/>
            <a:stretch>
              <a:fillRect/>
            </a:stretch>
          </p:blipFill>
          <p:spPr bwMode="auto">
            <a:xfrm>
              <a:off x="4419600" y="1703665"/>
              <a:ext cx="1912773" cy="2590752"/>
            </a:xfrm>
            <a:prstGeom prst="rect">
              <a:avLst/>
            </a:prstGeom>
            <a:noFill/>
          </p:spPr>
        </p:pic>
        <p:sp>
          <p:nvSpPr>
            <p:cNvPr id="17" name="TextBox 16"/>
            <p:cNvSpPr txBox="1"/>
            <p:nvPr/>
          </p:nvSpPr>
          <p:spPr>
            <a:xfrm>
              <a:off x="5017098" y="1716143"/>
              <a:ext cx="1147325" cy="23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 smtClean="0"/>
                <a:t>Before Changes</a:t>
              </a:r>
              <a:endParaRPr lang="en-US" sz="9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603300" y="1725107"/>
              <a:ext cx="1147325" cy="23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 smtClean="0"/>
                <a:t>After Changes</a:t>
              </a:r>
              <a:endParaRPr lang="en-US" sz="900" b="1" dirty="0"/>
            </a:p>
          </p:txBody>
        </p:sp>
        <p:sp>
          <p:nvSpPr>
            <p:cNvPr id="22" name="Right Arrow 21"/>
            <p:cNvSpPr/>
            <p:nvPr/>
          </p:nvSpPr>
          <p:spPr>
            <a:xfrm>
              <a:off x="6201745" y="1775381"/>
              <a:ext cx="373224" cy="14343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870158" y="1993142"/>
              <a:ext cx="61935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/>
                <a:t>[μSv/h]</a:t>
              </a:r>
              <a:endParaRPr lang="en-US" sz="1000" b="1" dirty="0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8072532" y="2759237"/>
              <a:ext cx="191277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8" descr="FinalBaseline_bin60.jpg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500325" y="1990530"/>
              <a:ext cx="1362268" cy="1936341"/>
            </a:xfrm>
            <a:prstGeom prst="rect">
              <a:avLst/>
            </a:prstGeom>
          </p:spPr>
        </p:pic>
        <p:pic>
          <p:nvPicPr>
            <p:cNvPr id="28" name="Picture 2" descr="C:\Documents and Settings\msantana\My Documents\LCLS2\residualdumpold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412"/>
            <a:stretch/>
          </p:blipFill>
          <p:spPr bwMode="auto">
            <a:xfrm>
              <a:off x="8263570" y="2203477"/>
              <a:ext cx="199656" cy="1822730"/>
            </a:xfrm>
            <a:prstGeom prst="rect">
              <a:avLst/>
            </a:prstGeom>
            <a:noFill/>
          </p:spPr>
        </p:pic>
        <p:sp>
          <p:nvSpPr>
            <p:cNvPr id="26" name="TextBox 25"/>
            <p:cNvSpPr txBox="1"/>
            <p:nvPr/>
          </p:nvSpPr>
          <p:spPr>
            <a:xfrm>
              <a:off x="8226824" y="2636410"/>
              <a:ext cx="32513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>
                  <a:solidFill>
                    <a:schemeClr val="bg2"/>
                  </a:solidFill>
                </a:rPr>
                <a:t>50</a:t>
              </a:r>
              <a:endParaRPr lang="en-US" sz="9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24" name="Slide Number Placeholder 12"/>
          <p:cNvSpPr txBox="1">
            <a:spLocks/>
          </p:cNvSpPr>
          <p:nvPr/>
        </p:nvSpPr>
        <p:spPr>
          <a:xfrm>
            <a:off x="8718550" y="16291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fld id="{5BD36294-2849-48A8-8531-5354CF3095D2}" type="slidenum">
              <a:rPr lang="en-US" sz="1200" smtClean="0"/>
              <a:pPr/>
              <a:t>14</a:t>
            </a:fld>
            <a:endParaRPr lang="en-US" sz="1200" dirty="0"/>
          </a:p>
        </p:txBody>
      </p:sp>
      <p:pic>
        <p:nvPicPr>
          <p:cNvPr id="23" name="Picture 22" descr="panacek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836" y="2654437"/>
            <a:ext cx="215032" cy="383571"/>
          </a:xfrm>
          <a:prstGeom prst="rect">
            <a:avLst/>
          </a:prstGeom>
        </p:spPr>
      </p:pic>
      <p:pic>
        <p:nvPicPr>
          <p:cNvPr id="30" name="Picture 29" descr="panacek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836" y="2654437"/>
            <a:ext cx="215032" cy="383571"/>
          </a:xfrm>
          <a:prstGeom prst="rect">
            <a:avLst/>
          </a:prstGeom>
        </p:spPr>
      </p:pic>
      <p:sp>
        <p:nvSpPr>
          <p:cNvPr id="31" name="Content Placeholder 5"/>
          <p:cNvSpPr txBox="1">
            <a:spLocks/>
          </p:cNvSpPr>
          <p:nvPr/>
        </p:nvSpPr>
        <p:spPr>
          <a:xfrm>
            <a:off x="4129389" y="6134100"/>
            <a:ext cx="4760611" cy="35248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/>
          <a:p>
            <a:pPr marL="180000" lvl="1" indent="-180000" fontAlgn="auto">
              <a:spcBef>
                <a:spcPts val="80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  <a:cs typeface="Arial" pitchFamily="34" charset="0"/>
              </a:rPr>
              <a:t>Service of dumps that are highly activated!</a:t>
            </a:r>
          </a:p>
        </p:txBody>
      </p:sp>
    </p:spTree>
    <p:extLst>
      <p:ext uri="{BB962C8B-B14F-4D97-AF65-F5344CB8AC3E}">
        <p14:creationId xmlns:p14="http://schemas.microsoft.com/office/powerpoint/2010/main" val="346210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01" y="144032"/>
            <a:ext cx="7747399" cy="753033"/>
          </a:xfrm>
        </p:spPr>
        <p:txBody>
          <a:bodyPr/>
          <a:lstStyle/>
          <a:p>
            <a:pPr marL="233362" lvl="1" indent="0"/>
            <a:r>
              <a:rPr lang="en-US" sz="2400" b="1" dirty="0" smtClean="0">
                <a:solidFill>
                  <a:schemeClr val="bg2"/>
                </a:solidFill>
                <a:latin typeface="+mn-lt"/>
              </a:rPr>
              <a:t>Groundwater Protection: Tritium Production in Soil around EBD Enclosure</a:t>
            </a:r>
            <a:endParaRPr lang="en-US" sz="2400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4065" y="4908550"/>
            <a:ext cx="8108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4 GeV </a:t>
            </a:r>
            <a:r>
              <a:rPr lang="en-US" sz="2000" dirty="0" smtClean="0"/>
              <a:t>baseline: saturation activity of </a:t>
            </a:r>
            <a:r>
              <a:rPr lang="en-US" sz="2000" b="1" dirty="0" smtClean="0"/>
              <a:t>40 </a:t>
            </a:r>
            <a:r>
              <a:rPr lang="en-US" sz="2000" b="1" dirty="0" err="1" smtClean="0"/>
              <a:t>Bq</a:t>
            </a:r>
            <a:r>
              <a:rPr lang="en-US" sz="2000" b="1" dirty="0" smtClean="0"/>
              <a:t>/dm</a:t>
            </a:r>
            <a:r>
              <a:rPr lang="en-US" sz="2000" b="1" baseline="30000" dirty="0" smtClean="0"/>
              <a:t>3 </a:t>
            </a:r>
            <a:r>
              <a:rPr lang="en-US" sz="2000" b="1" dirty="0" smtClean="0"/>
              <a:t>of </a:t>
            </a:r>
            <a:r>
              <a:rPr lang="en-US" sz="2000" b="1" baseline="30000" dirty="0" smtClean="0"/>
              <a:t>3</a:t>
            </a:r>
            <a:r>
              <a:rPr lang="en-US" sz="2000" b="1" dirty="0" smtClean="0"/>
              <a:t>H in soil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8 GeV </a:t>
            </a:r>
            <a:r>
              <a:rPr lang="en-US" sz="2000" dirty="0" smtClean="0"/>
              <a:t>upgrade: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4 times higher H-3 production in soil in forward direction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2 times higher </a:t>
            </a:r>
            <a:r>
              <a:rPr lang="en-US" sz="2000" dirty="0"/>
              <a:t>H-3 production</a:t>
            </a:r>
            <a:r>
              <a:rPr lang="en-US" sz="2000" dirty="0" smtClean="0"/>
              <a:t> </a:t>
            </a:r>
            <a:r>
              <a:rPr lang="en-US" sz="2000" dirty="0"/>
              <a:t>in </a:t>
            </a:r>
            <a:r>
              <a:rPr lang="en-US" sz="2000" dirty="0" smtClean="0"/>
              <a:t>soil on side of the dumps</a:t>
            </a:r>
          </a:p>
        </p:txBody>
      </p:sp>
      <p:sp>
        <p:nvSpPr>
          <p:cNvPr id="9" name="Slide Number Placeholder 12"/>
          <p:cNvSpPr txBox="1">
            <a:spLocks/>
          </p:cNvSpPr>
          <p:nvPr/>
        </p:nvSpPr>
        <p:spPr>
          <a:xfrm>
            <a:off x="8718550" y="16291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fld id="{5BD36294-2849-48A8-8531-5354CF3095D2}" type="slidenum">
              <a:rPr lang="en-US" sz="1200" smtClean="0"/>
              <a:pPr/>
              <a:t>15</a:t>
            </a:fld>
            <a:endParaRPr lang="en-US" sz="1200" dirty="0"/>
          </a:p>
        </p:txBody>
      </p:sp>
      <p:pic>
        <p:nvPicPr>
          <p:cNvPr id="1026" name="Picture 2" descr="C:\Users\james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06" y="1920764"/>
            <a:ext cx="4419476" cy="275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ames\Desktop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28" y="1920764"/>
            <a:ext cx="4420429" cy="275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48122" y="1381155"/>
            <a:ext cx="32766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75 kW at 4 GeV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36415" y="1384420"/>
            <a:ext cx="32766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113 kW at 8 GeV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8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3D3Hpath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1" t="4168" r="31306" b="3635"/>
          <a:stretch/>
        </p:blipFill>
        <p:spPr>
          <a:xfrm>
            <a:off x="2921000" y="1841500"/>
            <a:ext cx="2819399" cy="4275148"/>
          </a:xfrm>
          <a:prstGeom prst="rect">
            <a:avLst/>
          </a:prstGeom>
        </p:spPr>
      </p:pic>
      <p:pic>
        <p:nvPicPr>
          <p:cNvPr id="86" name="Picture 85" descr="3D13bpath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2" t="345" r="5905" b="1727"/>
          <a:stretch/>
        </p:blipFill>
        <p:spPr>
          <a:xfrm>
            <a:off x="245526" y="1409701"/>
            <a:ext cx="2590807" cy="4699000"/>
          </a:xfrm>
          <a:prstGeom prst="rect">
            <a:avLst/>
          </a:prstGeom>
        </p:spPr>
      </p:pic>
      <p:cxnSp>
        <p:nvCxnSpPr>
          <p:cNvPr id="11" name="Elbow Connector 10"/>
          <p:cNvCxnSpPr/>
          <p:nvPr/>
        </p:nvCxnSpPr>
        <p:spPr>
          <a:xfrm rot="16200000" flipH="1">
            <a:off x="-192621" y="3587747"/>
            <a:ext cx="4064003" cy="554563"/>
          </a:xfrm>
          <a:prstGeom prst="bentConnector3">
            <a:avLst>
              <a:gd name="adj1" fmla="val 20833"/>
            </a:avLst>
          </a:prstGeom>
          <a:ln w="28575">
            <a:solidFill>
              <a:srgbClr val="0000FF"/>
            </a:solidFill>
            <a:headEnd type="non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180167" y="1871131"/>
            <a:ext cx="12696" cy="4008969"/>
          </a:xfrm>
          <a:prstGeom prst="straightConnector1">
            <a:avLst/>
          </a:prstGeom>
          <a:ln w="28575">
            <a:solidFill>
              <a:srgbClr val="0000FF"/>
            </a:solidFill>
            <a:headEnd type="non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sz="quarter" idx="14"/>
          </p:nvPr>
        </p:nvSpPr>
        <p:spPr>
          <a:xfrm>
            <a:off x="5723685" y="1382697"/>
            <a:ext cx="3313797" cy="805929"/>
          </a:xfrm>
        </p:spPr>
        <p:txBody>
          <a:bodyPr>
            <a:noAutofit/>
          </a:bodyPr>
          <a:lstStyle/>
          <a:p>
            <a:pPr lvl="1"/>
            <a:r>
              <a:rPr lang="en-US" sz="1800" b="1" baseline="30000" dirty="0" smtClean="0">
                <a:solidFill>
                  <a:srgbClr val="C00000"/>
                </a:solidFill>
              </a:rPr>
              <a:t>3</a:t>
            </a:r>
            <a:r>
              <a:rPr lang="en-US" sz="1800" b="1" dirty="0" smtClean="0">
                <a:solidFill>
                  <a:srgbClr val="C00000"/>
                </a:solidFill>
              </a:rPr>
              <a:t>H</a:t>
            </a:r>
            <a:r>
              <a:rPr lang="en-US" sz="1800" dirty="0" smtClean="0">
                <a:solidFill>
                  <a:srgbClr val="000000"/>
                </a:solidFill>
              </a:rPr>
              <a:t> is the main </a:t>
            </a:r>
            <a:r>
              <a:rPr lang="en-US" sz="1800" dirty="0">
                <a:solidFill>
                  <a:srgbClr val="000000"/>
                </a:solidFill>
              </a:rPr>
              <a:t>concern </a:t>
            </a:r>
            <a:r>
              <a:rPr lang="en-US" sz="1800" dirty="0" smtClean="0">
                <a:solidFill>
                  <a:srgbClr val="000000"/>
                </a:solidFill>
              </a:rPr>
              <a:t>due to high leachability from soil to water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234978" cy="753033"/>
          </a:xfrm>
        </p:spPr>
        <p:txBody>
          <a:bodyPr/>
          <a:lstStyle/>
          <a:p>
            <a:r>
              <a:rPr lang="en-US" sz="2800" b="0" dirty="0" smtClean="0">
                <a:solidFill>
                  <a:srgbClr val="C00000"/>
                </a:solidFill>
              </a:rPr>
              <a:t>Groundwater </a:t>
            </a:r>
            <a:r>
              <a:rPr lang="en-US" sz="2800" b="0" dirty="0">
                <a:solidFill>
                  <a:srgbClr val="C00000"/>
                </a:solidFill>
              </a:rPr>
              <a:t>Protection for 2 </a:t>
            </a:r>
            <a:r>
              <a:rPr lang="en-US" sz="2800" b="0" dirty="0" smtClean="0">
                <a:solidFill>
                  <a:srgbClr val="C00000"/>
                </a:solidFill>
              </a:rPr>
              <a:t>EBDs</a:t>
            </a:r>
            <a:endParaRPr lang="en-US" sz="2800" b="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73" name="Elbow Connector 72"/>
          <p:cNvCxnSpPr/>
          <p:nvPr/>
        </p:nvCxnSpPr>
        <p:spPr>
          <a:xfrm rot="5400000">
            <a:off x="474132" y="3661834"/>
            <a:ext cx="4013203" cy="423334"/>
          </a:xfrm>
          <a:prstGeom prst="bentConnector3">
            <a:avLst>
              <a:gd name="adj1" fmla="val 50000"/>
            </a:avLst>
          </a:prstGeom>
          <a:ln w="28575">
            <a:solidFill>
              <a:srgbClr val="0000FF"/>
            </a:solidFill>
            <a:headEnd type="non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" name="Group 96"/>
          <p:cNvGrpSpPr/>
          <p:nvPr/>
        </p:nvGrpSpPr>
        <p:grpSpPr>
          <a:xfrm>
            <a:off x="1549401" y="5041900"/>
            <a:ext cx="558800" cy="829734"/>
            <a:chOff x="1777999" y="4927600"/>
            <a:chExt cx="389471" cy="829734"/>
          </a:xfrm>
        </p:grpSpPr>
        <p:cxnSp>
          <p:nvCxnSpPr>
            <p:cNvPr id="80" name="Straight Connector 79"/>
            <p:cNvCxnSpPr/>
            <p:nvPr/>
          </p:nvCxnSpPr>
          <p:spPr>
            <a:xfrm flipV="1">
              <a:off x="1777999" y="4927600"/>
              <a:ext cx="0" cy="829734"/>
            </a:xfrm>
            <a:prstGeom prst="line">
              <a:avLst/>
            </a:prstGeom>
            <a:ln w="28575">
              <a:solidFill>
                <a:srgbClr val="0000FF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1794936" y="4944533"/>
              <a:ext cx="372534" cy="0"/>
            </a:xfrm>
            <a:prstGeom prst="line">
              <a:avLst/>
            </a:prstGeom>
            <a:ln w="28575">
              <a:solidFill>
                <a:srgbClr val="0000FF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/>
          <p:cNvGrpSpPr/>
          <p:nvPr/>
        </p:nvGrpSpPr>
        <p:grpSpPr>
          <a:xfrm flipH="1">
            <a:off x="2252130" y="4711699"/>
            <a:ext cx="440270" cy="1159933"/>
            <a:chOff x="1777999" y="4927600"/>
            <a:chExt cx="389471" cy="829734"/>
          </a:xfrm>
        </p:grpSpPr>
        <p:cxnSp>
          <p:nvCxnSpPr>
            <p:cNvPr id="99" name="Straight Connector 98"/>
            <p:cNvCxnSpPr/>
            <p:nvPr/>
          </p:nvCxnSpPr>
          <p:spPr>
            <a:xfrm flipV="1">
              <a:off x="1777999" y="4927600"/>
              <a:ext cx="0" cy="829734"/>
            </a:xfrm>
            <a:prstGeom prst="line">
              <a:avLst/>
            </a:prstGeom>
            <a:ln w="28575">
              <a:solidFill>
                <a:srgbClr val="0000FF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1794936" y="4944533"/>
              <a:ext cx="372534" cy="0"/>
            </a:xfrm>
            <a:prstGeom prst="line">
              <a:avLst/>
            </a:prstGeom>
            <a:ln w="28575">
              <a:solidFill>
                <a:srgbClr val="0000FF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372533" y="4110567"/>
            <a:ext cx="865716" cy="1769533"/>
            <a:chOff x="347133" y="3996267"/>
            <a:chExt cx="865716" cy="1769533"/>
          </a:xfrm>
        </p:grpSpPr>
        <p:cxnSp>
          <p:nvCxnSpPr>
            <p:cNvPr id="107" name="Straight Arrow Connector 106"/>
            <p:cNvCxnSpPr/>
            <p:nvPr/>
          </p:nvCxnSpPr>
          <p:spPr>
            <a:xfrm>
              <a:off x="499533" y="3996267"/>
              <a:ext cx="0" cy="1769533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347133" y="3996267"/>
              <a:ext cx="533400" cy="0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/>
            <p:cNvSpPr txBox="1"/>
            <p:nvPr/>
          </p:nvSpPr>
          <p:spPr>
            <a:xfrm>
              <a:off x="440266" y="4690533"/>
              <a:ext cx="772583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dirty="0" smtClean="0"/>
                <a:t>10 m</a:t>
              </a:r>
              <a:endParaRPr lang="en-US" sz="1700" dirty="0"/>
            </a:p>
          </p:txBody>
        </p:sp>
      </p:grpSp>
      <p:cxnSp>
        <p:nvCxnSpPr>
          <p:cNvPr id="112" name="Elbow Connector 111"/>
          <p:cNvCxnSpPr/>
          <p:nvPr/>
        </p:nvCxnSpPr>
        <p:spPr>
          <a:xfrm rot="16200000" flipH="1">
            <a:off x="-192627" y="3587741"/>
            <a:ext cx="4064003" cy="554563"/>
          </a:xfrm>
          <a:prstGeom prst="bentConnector3">
            <a:avLst>
              <a:gd name="adj1" fmla="val 20833"/>
            </a:avLst>
          </a:prstGeom>
          <a:ln w="28575">
            <a:solidFill>
              <a:schemeClr val="bg2">
                <a:lumMod val="60000"/>
                <a:lumOff val="40000"/>
              </a:schemeClr>
            </a:solidFill>
            <a:prstDash val="dash"/>
            <a:headEnd type="non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" name="Picture 1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4800" y="5496976"/>
            <a:ext cx="2235200" cy="64988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015991" y="1435100"/>
            <a:ext cx="4762464" cy="1299118"/>
            <a:chOff x="1015991" y="1435100"/>
            <a:chExt cx="4762464" cy="1299118"/>
          </a:xfrm>
        </p:grpSpPr>
        <p:sp>
          <p:nvSpPr>
            <p:cNvPr id="84" name="Rectangle 83"/>
            <p:cNvSpPr/>
            <p:nvPr/>
          </p:nvSpPr>
          <p:spPr>
            <a:xfrm>
              <a:off x="1015991" y="1866890"/>
              <a:ext cx="1532476" cy="76209"/>
            </a:xfrm>
            <a:prstGeom prst="rect">
              <a:avLst/>
            </a:prstGeom>
            <a:pattFill prst="zigZag">
              <a:fgClr>
                <a:schemeClr val="accent4">
                  <a:lumMod val="40000"/>
                  <a:lumOff val="60000"/>
                </a:schemeClr>
              </a:fgClr>
              <a:bgClr>
                <a:prstClr val="white"/>
              </a:bgClr>
            </a:pattFill>
            <a:ln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006600" y="1435100"/>
              <a:ext cx="3771855" cy="1299118"/>
              <a:chOff x="1981200" y="1371600"/>
              <a:chExt cx="3771855" cy="1299118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3754911" y="2006578"/>
                <a:ext cx="1998144" cy="664140"/>
                <a:chOff x="4093597" y="1972716"/>
                <a:chExt cx="1998144" cy="664140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 flipH="1">
                  <a:off x="4580460" y="2154765"/>
                  <a:ext cx="1159934" cy="393192"/>
                </a:xfrm>
                <a:prstGeom prst="line">
                  <a:avLst/>
                </a:prstGeom>
                <a:ln w="25400">
                  <a:solidFill>
                    <a:schemeClr val="accent4">
                      <a:lumMod val="40000"/>
                      <a:lumOff val="60000"/>
                    </a:schemeClr>
                  </a:solidFill>
                  <a:prstDash val="sysDash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flipH="1">
                  <a:off x="4648192" y="2184402"/>
                  <a:ext cx="1159934" cy="393192"/>
                </a:xfrm>
                <a:prstGeom prst="line">
                  <a:avLst/>
                </a:prstGeom>
                <a:ln w="25400">
                  <a:solidFill>
                    <a:schemeClr val="accent4">
                      <a:lumMod val="40000"/>
                      <a:lumOff val="60000"/>
                    </a:schemeClr>
                  </a:solidFill>
                  <a:prstDash val="sysDash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flipH="1">
                  <a:off x="4741332" y="2214033"/>
                  <a:ext cx="1159934" cy="393192"/>
                </a:xfrm>
                <a:prstGeom prst="line">
                  <a:avLst/>
                </a:prstGeom>
                <a:ln w="25400">
                  <a:solidFill>
                    <a:schemeClr val="accent4">
                      <a:lumMod val="40000"/>
                      <a:lumOff val="60000"/>
                    </a:schemeClr>
                  </a:solidFill>
                  <a:prstDash val="sysDash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flipH="1">
                  <a:off x="4825998" y="2243664"/>
                  <a:ext cx="1159934" cy="393192"/>
                </a:xfrm>
                <a:prstGeom prst="line">
                  <a:avLst/>
                </a:prstGeom>
                <a:ln w="25400">
                  <a:solidFill>
                    <a:schemeClr val="accent4">
                      <a:lumMod val="40000"/>
                      <a:lumOff val="60000"/>
                    </a:schemeClr>
                  </a:solidFill>
                  <a:prstDash val="sysDash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flipH="1">
                  <a:off x="4093597" y="1972716"/>
                  <a:ext cx="1159934" cy="393192"/>
                </a:xfrm>
                <a:prstGeom prst="line">
                  <a:avLst/>
                </a:prstGeom>
                <a:ln w="25400">
                  <a:solidFill>
                    <a:schemeClr val="accent4">
                      <a:lumMod val="40000"/>
                      <a:lumOff val="60000"/>
                    </a:schemeClr>
                  </a:solidFill>
                  <a:prstDash val="sysDash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flipH="1">
                  <a:off x="4178296" y="2002365"/>
                  <a:ext cx="1159934" cy="393192"/>
                </a:xfrm>
                <a:prstGeom prst="line">
                  <a:avLst/>
                </a:prstGeom>
                <a:ln w="25400">
                  <a:solidFill>
                    <a:schemeClr val="accent4">
                      <a:lumMod val="40000"/>
                      <a:lumOff val="60000"/>
                    </a:schemeClr>
                  </a:solidFill>
                  <a:prstDash val="sysDash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flipH="1">
                  <a:off x="4246028" y="2032002"/>
                  <a:ext cx="1159934" cy="393192"/>
                </a:xfrm>
                <a:prstGeom prst="line">
                  <a:avLst/>
                </a:prstGeom>
                <a:ln w="25400">
                  <a:solidFill>
                    <a:schemeClr val="accent4">
                      <a:lumMod val="40000"/>
                      <a:lumOff val="60000"/>
                    </a:schemeClr>
                  </a:solidFill>
                  <a:prstDash val="sysDash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flipH="1">
                  <a:off x="4339168" y="2061633"/>
                  <a:ext cx="1159934" cy="393192"/>
                </a:xfrm>
                <a:prstGeom prst="line">
                  <a:avLst/>
                </a:prstGeom>
                <a:ln w="25400">
                  <a:solidFill>
                    <a:schemeClr val="accent4">
                      <a:lumMod val="40000"/>
                      <a:lumOff val="60000"/>
                    </a:schemeClr>
                  </a:solidFill>
                  <a:prstDash val="sysDash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flipH="1">
                  <a:off x="4423834" y="2091264"/>
                  <a:ext cx="1159934" cy="393192"/>
                </a:xfrm>
                <a:prstGeom prst="line">
                  <a:avLst/>
                </a:prstGeom>
                <a:ln w="25400">
                  <a:solidFill>
                    <a:schemeClr val="accent4">
                      <a:lumMod val="40000"/>
                      <a:lumOff val="60000"/>
                    </a:schemeClr>
                  </a:solidFill>
                  <a:prstDash val="sysDash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flipH="1">
                  <a:off x="4495763" y="2125116"/>
                  <a:ext cx="1159934" cy="393192"/>
                </a:xfrm>
                <a:prstGeom prst="line">
                  <a:avLst/>
                </a:prstGeom>
                <a:ln w="25400">
                  <a:solidFill>
                    <a:schemeClr val="accent4">
                      <a:lumMod val="40000"/>
                      <a:lumOff val="60000"/>
                    </a:schemeClr>
                  </a:solidFill>
                  <a:prstDash val="sysDash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flipH="1" flipV="1">
                  <a:off x="5262033" y="1972733"/>
                  <a:ext cx="203200" cy="8467"/>
                </a:xfrm>
                <a:prstGeom prst="line">
                  <a:avLst/>
                </a:prstGeom>
                <a:ln w="25400">
                  <a:solidFill>
                    <a:schemeClr val="accent4">
                      <a:lumMod val="40000"/>
                      <a:lumOff val="60000"/>
                    </a:schemeClr>
                  </a:solidFill>
                  <a:prstDash val="sysDash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H="1" flipV="1">
                  <a:off x="5346705" y="2006609"/>
                  <a:ext cx="203200" cy="8467"/>
                </a:xfrm>
                <a:prstGeom prst="line">
                  <a:avLst/>
                </a:prstGeom>
                <a:ln w="25400">
                  <a:solidFill>
                    <a:schemeClr val="accent4">
                      <a:lumMod val="40000"/>
                      <a:lumOff val="60000"/>
                    </a:schemeClr>
                  </a:solidFill>
                  <a:prstDash val="sysDash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 flipH="1" flipV="1">
                  <a:off x="5414433" y="2036240"/>
                  <a:ext cx="203200" cy="8467"/>
                </a:xfrm>
                <a:prstGeom prst="line">
                  <a:avLst/>
                </a:prstGeom>
                <a:ln w="25400">
                  <a:solidFill>
                    <a:schemeClr val="accent4">
                      <a:lumMod val="40000"/>
                      <a:lumOff val="60000"/>
                    </a:schemeClr>
                  </a:solidFill>
                  <a:prstDash val="sysDash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 flipH="1" flipV="1">
                  <a:off x="5511792" y="2070104"/>
                  <a:ext cx="203200" cy="8467"/>
                </a:xfrm>
                <a:prstGeom prst="line">
                  <a:avLst/>
                </a:prstGeom>
                <a:ln w="25400">
                  <a:solidFill>
                    <a:schemeClr val="accent4">
                      <a:lumMod val="40000"/>
                      <a:lumOff val="60000"/>
                    </a:schemeClr>
                  </a:solidFill>
                  <a:prstDash val="sysDash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 flipH="1" flipV="1">
                  <a:off x="5596464" y="2103980"/>
                  <a:ext cx="203200" cy="8467"/>
                </a:xfrm>
                <a:prstGeom prst="line">
                  <a:avLst/>
                </a:prstGeom>
                <a:ln w="25400">
                  <a:solidFill>
                    <a:schemeClr val="accent4">
                      <a:lumMod val="40000"/>
                      <a:lumOff val="60000"/>
                    </a:schemeClr>
                  </a:solidFill>
                  <a:prstDash val="sysDash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 flipH="1" flipV="1">
                  <a:off x="5664192" y="2133611"/>
                  <a:ext cx="203200" cy="8467"/>
                </a:xfrm>
                <a:prstGeom prst="line">
                  <a:avLst/>
                </a:prstGeom>
                <a:ln w="25400">
                  <a:solidFill>
                    <a:schemeClr val="accent4">
                      <a:lumMod val="40000"/>
                      <a:lumOff val="60000"/>
                    </a:schemeClr>
                  </a:solidFill>
                  <a:prstDash val="sysDash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flipH="1" flipV="1">
                  <a:off x="5736141" y="2158997"/>
                  <a:ext cx="203200" cy="8467"/>
                </a:xfrm>
                <a:prstGeom prst="line">
                  <a:avLst/>
                </a:prstGeom>
                <a:ln w="25400">
                  <a:solidFill>
                    <a:schemeClr val="accent4">
                      <a:lumMod val="40000"/>
                      <a:lumOff val="60000"/>
                    </a:schemeClr>
                  </a:solidFill>
                  <a:prstDash val="sysDash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 flipH="1" flipV="1">
                  <a:off x="5820813" y="2192873"/>
                  <a:ext cx="203200" cy="8467"/>
                </a:xfrm>
                <a:prstGeom prst="line">
                  <a:avLst/>
                </a:prstGeom>
                <a:ln w="25400">
                  <a:solidFill>
                    <a:schemeClr val="accent4">
                      <a:lumMod val="40000"/>
                      <a:lumOff val="60000"/>
                    </a:schemeClr>
                  </a:solidFill>
                  <a:prstDash val="sysDash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 flipH="1" flipV="1">
                  <a:off x="5888541" y="2222504"/>
                  <a:ext cx="203200" cy="8467"/>
                </a:xfrm>
                <a:prstGeom prst="line">
                  <a:avLst/>
                </a:prstGeom>
                <a:ln w="25400">
                  <a:solidFill>
                    <a:schemeClr val="accent4">
                      <a:lumMod val="40000"/>
                      <a:lumOff val="60000"/>
                    </a:schemeClr>
                  </a:solidFill>
                  <a:prstDash val="sysDash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TextBox 12"/>
              <p:cNvSpPr txBox="1"/>
              <p:nvPr/>
            </p:nvSpPr>
            <p:spPr>
              <a:xfrm>
                <a:off x="2857500" y="1371600"/>
                <a:ext cx="1562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C00000"/>
                    </a:solidFill>
                  </a:rPr>
                  <a:t>membrane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 flipH="1">
                <a:off x="1981200" y="1574800"/>
                <a:ext cx="1041400" cy="177800"/>
              </a:xfrm>
              <a:prstGeom prst="straightConnector1">
                <a:avLst/>
              </a:prstGeom>
              <a:ln w="15875">
                <a:solidFill>
                  <a:schemeClr val="bg1">
                    <a:lumMod val="50000"/>
                  </a:schemeClr>
                </a:solidFill>
                <a:headEnd type="oval" w="sm" len="sm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Straight Arrow Connector 71"/>
            <p:cNvCxnSpPr/>
            <p:nvPr/>
          </p:nvCxnSpPr>
          <p:spPr>
            <a:xfrm>
              <a:off x="4254500" y="1714500"/>
              <a:ext cx="266700" cy="546100"/>
            </a:xfrm>
            <a:prstGeom prst="straightConnector1">
              <a:avLst/>
            </a:prstGeom>
            <a:ln w="15875">
              <a:solidFill>
                <a:schemeClr val="bg1">
                  <a:lumMod val="50000"/>
                </a:schemeClr>
              </a:solidFill>
              <a:headEnd type="oval" w="sm" len="sm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Content Placeholder 2"/>
          <p:cNvSpPr txBox="1">
            <a:spLocks/>
          </p:cNvSpPr>
          <p:nvPr/>
        </p:nvSpPr>
        <p:spPr>
          <a:xfrm>
            <a:off x="5676855" y="5456766"/>
            <a:ext cx="3313797" cy="9493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800" baseline="30000" dirty="0" smtClean="0"/>
              <a:t>3</a:t>
            </a:r>
            <a:r>
              <a:rPr lang="en-US" sz="1800" dirty="0" smtClean="0"/>
              <a:t>H in ground water is </a:t>
            </a:r>
            <a:r>
              <a:rPr lang="en-US" sz="1800" i="1" dirty="0" smtClean="0"/>
              <a:t>expected</a:t>
            </a:r>
            <a:r>
              <a:rPr lang="en-US" sz="1800" dirty="0" smtClean="0"/>
              <a:t> to be </a:t>
            </a:r>
            <a:r>
              <a:rPr lang="en-US" sz="1800" dirty="0" smtClean="0">
                <a:solidFill>
                  <a:srgbClr val="C00000"/>
                </a:solidFill>
              </a:rPr>
              <a:t>below EPA detection limit</a:t>
            </a:r>
            <a:r>
              <a:rPr lang="en-US" sz="1800" dirty="0" smtClean="0"/>
              <a:t> of </a:t>
            </a:r>
            <a:r>
              <a:rPr lang="en-US" sz="1800" dirty="0" smtClean="0">
                <a:solidFill>
                  <a:srgbClr val="C00000"/>
                </a:solidFill>
              </a:rPr>
              <a:t>37 </a:t>
            </a:r>
            <a:r>
              <a:rPr lang="en-US" sz="1800" dirty="0" err="1" smtClean="0">
                <a:solidFill>
                  <a:srgbClr val="C00000"/>
                </a:solidFill>
              </a:rPr>
              <a:t>Bq</a:t>
            </a:r>
            <a:r>
              <a:rPr lang="en-US" sz="1800" dirty="0" smtClean="0">
                <a:solidFill>
                  <a:srgbClr val="C00000"/>
                </a:solidFill>
              </a:rPr>
              <a:t>/L.</a:t>
            </a:r>
            <a:endParaRPr lang="en-US" sz="1800" b="1" dirty="0" smtClean="0">
              <a:solidFill>
                <a:srgbClr val="C00000"/>
              </a:solidFill>
            </a:endParaRPr>
          </a:p>
          <a:p>
            <a:pPr marL="233362" lvl="1" indent="0">
              <a:buFont typeface="Arial" pitchFamily="34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233362" lvl="1" indent="0">
              <a:buFont typeface="Arial" pitchFamily="34" charset="0"/>
              <a:buNone/>
            </a:pPr>
            <a:endParaRPr lang="en-US" sz="2400" b="1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8" name="Content Placeholder 2"/>
          <p:cNvSpPr txBox="1">
            <a:spLocks/>
          </p:cNvSpPr>
          <p:nvPr/>
        </p:nvSpPr>
        <p:spPr>
          <a:xfrm>
            <a:off x="5710727" y="4607983"/>
            <a:ext cx="3275716" cy="774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800" dirty="0" smtClean="0">
                <a:solidFill>
                  <a:srgbClr val="C00000"/>
                </a:solidFill>
                <a:sym typeface="Wingdings"/>
              </a:rPr>
              <a:t>Geomembrane</a:t>
            </a:r>
            <a:r>
              <a:rPr lang="en-US" sz="1800" dirty="0" smtClean="0">
                <a:solidFill>
                  <a:srgbClr val="000000"/>
                </a:solidFill>
                <a:sym typeface="Wingdings"/>
              </a:rPr>
              <a:t> will reduce rainwater flux</a:t>
            </a:r>
            <a:endParaRPr lang="en-US" sz="1800" dirty="0" smtClean="0">
              <a:solidFill>
                <a:srgbClr val="0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45524" y="6146858"/>
            <a:ext cx="5054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Groundwater table 10 m below dump enclosure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Minimal direct activation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1" name="Slide Number Placeholder 12"/>
          <p:cNvSpPr txBox="1">
            <a:spLocks/>
          </p:cNvSpPr>
          <p:nvPr/>
        </p:nvSpPr>
        <p:spPr>
          <a:xfrm>
            <a:off x="8718550" y="16291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fld id="{5BD36294-2849-48A8-8531-5354CF3095D2}" type="slidenum">
              <a:rPr lang="en-US" sz="1200" smtClean="0"/>
              <a:pPr/>
              <a:t>16</a:t>
            </a:fld>
            <a:endParaRPr lang="en-US" sz="1200" dirty="0"/>
          </a:p>
        </p:txBody>
      </p:sp>
      <p:sp>
        <p:nvSpPr>
          <p:cNvPr id="75" name="Content Placeholder 2"/>
          <p:cNvSpPr txBox="1">
            <a:spLocks/>
          </p:cNvSpPr>
          <p:nvPr/>
        </p:nvSpPr>
        <p:spPr>
          <a:xfrm>
            <a:off x="5778455" y="2465330"/>
            <a:ext cx="3313797" cy="19557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/>
            <a:r>
              <a:rPr lang="en-US" sz="1800" dirty="0" smtClean="0">
                <a:solidFill>
                  <a:srgbClr val="000000"/>
                </a:solidFill>
              </a:rPr>
              <a:t>For 43 kW over a year, </a:t>
            </a:r>
            <a:r>
              <a:rPr lang="en-US" sz="1800" dirty="0" smtClean="0">
                <a:solidFill>
                  <a:srgbClr val="C00000"/>
                </a:solidFill>
              </a:rPr>
              <a:t>most irradiated  1 m</a:t>
            </a:r>
            <a:r>
              <a:rPr lang="en-US" sz="1800" baseline="30000" dirty="0" smtClean="0">
                <a:solidFill>
                  <a:srgbClr val="C00000"/>
                </a:solidFill>
              </a:rPr>
              <a:t>3 </a:t>
            </a:r>
            <a:r>
              <a:rPr lang="en-US" sz="1800" dirty="0" smtClean="0">
                <a:solidFill>
                  <a:srgbClr val="C00000"/>
                </a:solidFill>
              </a:rPr>
              <a:t>rainwater path</a:t>
            </a:r>
            <a:r>
              <a:rPr lang="en-US" sz="1800" dirty="0" smtClean="0">
                <a:solidFill>
                  <a:srgbClr val="000000"/>
                </a:solidFill>
              </a:rPr>
              <a:t>, worst </a:t>
            </a:r>
            <a:r>
              <a:rPr lang="en-US" sz="1800" dirty="0" smtClean="0">
                <a:solidFill>
                  <a:srgbClr val="C00000"/>
                </a:solidFill>
              </a:rPr>
              <a:t>drift speed</a:t>
            </a:r>
            <a:r>
              <a:rPr lang="en-US" sz="1800" dirty="0" smtClean="0">
                <a:solidFill>
                  <a:srgbClr val="000000"/>
                </a:solidFill>
              </a:rPr>
              <a:t>, no diffusion and no dilution </a:t>
            </a:r>
            <a:r>
              <a:rPr lang="en-US" sz="1800" dirty="0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C00000"/>
                </a:solidFill>
              </a:rPr>
              <a:t>44 </a:t>
            </a:r>
            <a:r>
              <a:rPr lang="en-US" sz="1800" dirty="0" err="1" smtClean="0">
                <a:solidFill>
                  <a:srgbClr val="C00000"/>
                </a:solidFill>
              </a:rPr>
              <a:t>Bq</a:t>
            </a:r>
            <a:r>
              <a:rPr lang="en-US" sz="1800" dirty="0" smtClean="0">
                <a:solidFill>
                  <a:srgbClr val="C00000"/>
                </a:solidFill>
              </a:rPr>
              <a:t>/L of </a:t>
            </a:r>
            <a:r>
              <a:rPr lang="en-US" sz="1800" baseline="30000" dirty="0" smtClean="0">
                <a:solidFill>
                  <a:srgbClr val="C00000"/>
                </a:solidFill>
              </a:rPr>
              <a:t>3</a:t>
            </a:r>
            <a:r>
              <a:rPr lang="en-US" sz="1800" dirty="0" smtClean="0">
                <a:solidFill>
                  <a:srgbClr val="C00000"/>
                </a:solidFill>
              </a:rPr>
              <a:t>H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smtClean="0"/>
              <a:t>(EPA MCL = 740 </a:t>
            </a:r>
            <a:r>
              <a:rPr lang="en-US" sz="1800" dirty="0" err="1" smtClean="0"/>
              <a:t>Bq</a:t>
            </a:r>
            <a:r>
              <a:rPr lang="en-US" sz="1800" dirty="0" smtClean="0"/>
              <a:t>/L)</a:t>
            </a:r>
            <a:endParaRPr lang="en-US" sz="1800" b="1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46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74" grpId="0"/>
      <p:bldP spid="78" grpId="0"/>
      <p:bldP spid="50" grpId="0"/>
      <p:bldP spid="7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63968" y="162911"/>
            <a:ext cx="8234978" cy="753033"/>
          </a:xfrm>
        </p:spPr>
        <p:txBody>
          <a:bodyPr/>
          <a:lstStyle/>
          <a:p>
            <a:r>
              <a:rPr lang="en-US" sz="2800" b="0" dirty="0" smtClean="0">
                <a:solidFill>
                  <a:srgbClr val="9D3431"/>
                </a:solidFill>
              </a:rPr>
              <a:t>Groundwater Protection for 2 EBDs and BSY Dump</a:t>
            </a:r>
          </a:p>
        </p:txBody>
      </p:sp>
      <p:sp>
        <p:nvSpPr>
          <p:cNvPr id="3" name="Rectangle 2"/>
          <p:cNvSpPr/>
          <p:nvPr/>
        </p:nvSpPr>
        <p:spPr>
          <a:xfrm>
            <a:off x="3211498" y="1445515"/>
            <a:ext cx="20142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b="1" i="1" dirty="0" smtClean="0">
                <a:solidFill>
                  <a:srgbClr val="0000FF"/>
                </a:solidFill>
              </a:rPr>
              <a:t>BSY Dump with 1.7 m iron and 1.8 m concrete floor (52 kW)</a:t>
            </a:r>
            <a:endParaRPr lang="en-US" b="1" i="1" dirty="0">
              <a:solidFill>
                <a:srgbClr val="0000FF"/>
              </a:solidFill>
            </a:endParaRPr>
          </a:p>
        </p:txBody>
      </p:sp>
      <p:pic>
        <p:nvPicPr>
          <p:cNvPr id="3074" name="Picture 2" descr="C:\Users\james\Desktop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8219" y="1306070"/>
            <a:ext cx="3589797" cy="306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3D3Hpath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1" t="4168" r="31306" b="3635"/>
          <a:stretch/>
        </p:blipFill>
        <p:spPr>
          <a:xfrm>
            <a:off x="275894" y="1445515"/>
            <a:ext cx="2020775" cy="3064169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189344"/>
              </p:ext>
            </p:extLst>
          </p:nvPr>
        </p:nvGraphicFramePr>
        <p:xfrm>
          <a:off x="952500" y="5106278"/>
          <a:ext cx="7315201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6444"/>
                <a:gridCol w="2006823"/>
                <a:gridCol w="1551934"/>
              </a:tblGrid>
              <a:tr h="355387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rgbClr val="C00000"/>
                          </a:solidFill>
                        </a:rPr>
                        <a:t>Saturation Activity </a:t>
                      </a:r>
                      <a:r>
                        <a:rPr lang="en-US" sz="2000" b="0" baseline="30000" dirty="0" smtClean="0">
                          <a:solidFill>
                            <a:srgbClr val="C00000"/>
                          </a:solidFill>
                        </a:rPr>
                        <a:t>3</a:t>
                      </a:r>
                      <a:r>
                        <a:rPr lang="en-US" sz="2000" b="0" dirty="0" smtClean="0">
                          <a:solidFill>
                            <a:srgbClr val="C00000"/>
                          </a:solidFill>
                        </a:rPr>
                        <a:t>H (</a:t>
                      </a:r>
                      <a:r>
                        <a:rPr lang="en-US" sz="2000" b="0" dirty="0" err="1" smtClean="0">
                          <a:solidFill>
                            <a:srgbClr val="C00000"/>
                          </a:solidFill>
                        </a:rPr>
                        <a:t>Bq</a:t>
                      </a:r>
                      <a:r>
                        <a:rPr lang="en-US" sz="2000" b="0" dirty="0" smtClean="0">
                          <a:solidFill>
                            <a:srgbClr val="C00000"/>
                          </a:solidFill>
                        </a:rPr>
                        <a:t>/L)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1" dirty="0" smtClean="0">
                          <a:solidFill>
                            <a:schemeClr val="tx1"/>
                          </a:solidFill>
                        </a:rPr>
                        <a:t>BSY Dump</a:t>
                      </a:r>
                      <a:endParaRPr lang="en-US" sz="20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2 EBDs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5387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Direct Activation in GW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1" dirty="0" smtClean="0">
                          <a:solidFill>
                            <a:srgbClr val="C00000"/>
                          </a:solidFill>
                        </a:rPr>
                        <a:t>4</a:t>
                      </a:r>
                      <a:endParaRPr lang="en-US" sz="2000" b="0" i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C00000"/>
                          </a:solidFill>
                        </a:rPr>
                        <a:t>0</a:t>
                      </a:r>
                      <a:endParaRPr lang="en-US" sz="2000" b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5387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Indirect Rain Path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</a:rPr>
                        <a:t> to GW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1" dirty="0" smtClean="0">
                          <a:solidFill>
                            <a:srgbClr val="C00000"/>
                          </a:solidFill>
                        </a:rPr>
                        <a:t>22</a:t>
                      </a:r>
                      <a:endParaRPr lang="en-US" sz="2000" b="0" i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C00000"/>
                          </a:solidFill>
                        </a:rPr>
                        <a:t>44</a:t>
                      </a:r>
                      <a:endParaRPr lang="en-US" sz="2000" b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5387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0000FF"/>
                          </a:solidFill>
                        </a:rPr>
                        <a:t>Geomembrane</a:t>
                      </a:r>
                      <a:endParaRPr lang="en-US" sz="20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1" dirty="0" smtClean="0">
                          <a:solidFill>
                            <a:srgbClr val="0000FF"/>
                          </a:solidFill>
                        </a:rPr>
                        <a:t>Recommended</a:t>
                      </a:r>
                      <a:endParaRPr lang="en-US" sz="2000" b="0" i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0000FF"/>
                          </a:solidFill>
                        </a:rPr>
                        <a:t>Required</a:t>
                      </a:r>
                      <a:endParaRPr lang="en-US" sz="20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296669" y="3165559"/>
            <a:ext cx="1361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b="1" dirty="0" smtClean="0"/>
              <a:t>2 EBDs (43 kW)</a:t>
            </a:r>
          </a:p>
        </p:txBody>
      </p:sp>
      <p:sp>
        <p:nvSpPr>
          <p:cNvPr id="22" name="Slide Number Placeholder 12"/>
          <p:cNvSpPr txBox="1">
            <a:spLocks/>
          </p:cNvSpPr>
          <p:nvPr/>
        </p:nvSpPr>
        <p:spPr>
          <a:xfrm>
            <a:off x="8718550" y="16291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fld id="{5BD36294-2849-48A8-8531-5354CF3095D2}" type="slidenum">
              <a:rPr lang="en-US" sz="1200" smtClean="0"/>
              <a:pPr/>
              <a:t>17</a:t>
            </a:fld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4218604" y="4218767"/>
            <a:ext cx="4785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Groundwater table  below dump enclosure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Small direct activation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7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09681" y="322908"/>
            <a:ext cx="82808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en-US" altLang="en-US" sz="2800" dirty="0" smtClean="0">
                <a:solidFill>
                  <a:srgbClr val="C00000"/>
                </a:solidFill>
                <a:latin typeface="+mn-lt"/>
                <a:ea typeface="Times New Roman" pitchFamily="18" charset="0"/>
              </a:rPr>
              <a:t>LCLS-II Radioactive Air and Ozone Concentrations</a:t>
            </a:r>
            <a:endParaRPr lang="en-US" altLang="en-US" sz="28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540" y="5515804"/>
            <a:ext cx="8966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Calculated with FLUKA (dominated by </a:t>
            </a:r>
            <a:r>
              <a:rPr lang="en-US" b="1" dirty="0">
                <a:solidFill>
                  <a:srgbClr val="C00000"/>
                </a:solidFill>
              </a:rPr>
              <a:t>air gaps </a:t>
            </a:r>
            <a:r>
              <a:rPr lang="en-US" b="1" dirty="0"/>
              <a:t>between dump and  shielding</a:t>
            </a:r>
            <a:r>
              <a:rPr lang="en-US" b="1" dirty="0" smtClean="0"/>
              <a:t>)</a:t>
            </a:r>
            <a:endParaRPr lang="en-US" b="1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362099"/>
              </p:ext>
            </p:extLst>
          </p:nvPr>
        </p:nvGraphicFramePr>
        <p:xfrm>
          <a:off x="209682" y="1417968"/>
          <a:ext cx="8668334" cy="38980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4868"/>
                <a:gridCol w="1602765"/>
                <a:gridCol w="1415076"/>
                <a:gridCol w="1382075"/>
                <a:gridCol w="1321985"/>
                <a:gridCol w="1041565"/>
              </a:tblGrid>
              <a:tr h="55927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 </a:t>
                      </a:r>
                      <a:r>
                        <a:rPr lang="en-US" b="1" dirty="0" smtClean="0">
                          <a:solidFill>
                            <a:srgbClr val="7030A0"/>
                          </a:solidFill>
                        </a:rPr>
                        <a:t>1-day irradiation and no decay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err="1" smtClean="0">
                          <a:effectLst/>
                          <a:latin typeface="+mn-lt"/>
                        </a:rPr>
                        <a:t>Linac</a:t>
                      </a:r>
                      <a:r>
                        <a:rPr lang="en-US" sz="1800" b="1" u="none" strike="noStrike" dirty="0" smtClean="0">
                          <a:effectLst/>
                          <a:latin typeface="+mn-lt"/>
                        </a:rPr>
                        <a:t> Halo Collimators</a:t>
                      </a:r>
                      <a:endParaRPr lang="en-US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  <a:latin typeface="+mn-lt"/>
                        </a:rPr>
                        <a:t>BSY</a:t>
                      </a:r>
                    </a:p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  <a:latin typeface="+mn-lt"/>
                        </a:rPr>
                        <a:t>Dump</a:t>
                      </a:r>
                      <a:endParaRPr lang="en-US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  <a:latin typeface="+mn-lt"/>
                        </a:rPr>
                        <a:t>BYD Magnets</a:t>
                      </a:r>
                      <a:endParaRPr lang="en-US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  <a:latin typeface="+mn-lt"/>
                        </a:rPr>
                        <a:t>Two</a:t>
                      </a:r>
                    </a:p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  <a:latin typeface="+mn-lt"/>
                        </a:rPr>
                        <a:t>EBDs</a:t>
                      </a:r>
                      <a:endParaRPr lang="en-US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half-life (min)</a:t>
                      </a:r>
                      <a:endParaRPr lang="en-US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92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  <a:latin typeface="+mn-lt"/>
                        </a:rPr>
                        <a:t>Beam</a:t>
                      </a:r>
                      <a:r>
                        <a:rPr lang="en-US" sz="1800" b="1" u="none" strike="noStrike" baseline="0" dirty="0" smtClean="0">
                          <a:effectLst/>
                          <a:latin typeface="+mn-lt"/>
                        </a:rPr>
                        <a:t> P</a:t>
                      </a:r>
                      <a:r>
                        <a:rPr lang="en-US" sz="1800" b="1" u="none" strike="noStrike" dirty="0" smtClean="0">
                          <a:effectLst/>
                          <a:latin typeface="+mn-lt"/>
                        </a:rPr>
                        <a:t>ower </a:t>
                      </a:r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(kW)</a:t>
                      </a:r>
                      <a:endParaRPr lang="en-US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  <a:latin typeface="+mn-lt"/>
                        </a:rPr>
                        <a:t>0.001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 smtClean="0">
                          <a:effectLst/>
                          <a:latin typeface="+mn-lt"/>
                        </a:rPr>
                        <a:t>(reference)</a:t>
                      </a:r>
                      <a:endParaRPr lang="en-US" sz="1800" b="1" i="0" u="none" strike="noStrike" dirty="0" smtClean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  <a:latin typeface="+mn-lt"/>
                        </a:rPr>
                        <a:t>240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0.24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  <a:latin typeface="+mn-lt"/>
                        </a:rPr>
                        <a:t>2x120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78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Local Shielding</a:t>
                      </a:r>
                      <a:endParaRPr lang="en-US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No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Yes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No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Yes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baseline="30000" dirty="0" smtClean="0">
                          <a:effectLst/>
                          <a:latin typeface="+mn-lt"/>
                        </a:rPr>
                        <a:t>11</a:t>
                      </a:r>
                      <a:r>
                        <a:rPr lang="en-US" sz="1800" b="0" u="none" strike="noStrike" dirty="0" smtClean="0">
                          <a:effectLst/>
                          <a:latin typeface="+mn-lt"/>
                        </a:rPr>
                        <a:t>C</a:t>
                      </a:r>
                      <a:r>
                        <a:rPr lang="en-US" sz="1800" b="0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u="none" strike="noStrike" dirty="0" smtClean="0">
                          <a:effectLst/>
                          <a:latin typeface="+mn-lt"/>
                        </a:rPr>
                        <a:t>(</a:t>
                      </a:r>
                      <a:r>
                        <a:rPr lang="en-US" sz="1800" b="0" u="none" strike="noStrike" dirty="0" err="1" smtClean="0">
                          <a:effectLst/>
                          <a:latin typeface="+mn-lt"/>
                        </a:rPr>
                        <a:t>Bq</a:t>
                      </a:r>
                      <a:r>
                        <a:rPr lang="en-US" sz="1800" b="0" u="none" strike="noStrike" dirty="0" smtClean="0">
                          <a:effectLst/>
                          <a:latin typeface="+mn-lt"/>
                        </a:rPr>
                        <a:t>/m</a:t>
                      </a:r>
                      <a:r>
                        <a:rPr lang="en-US" sz="1800" b="0" u="none" strike="noStrike" baseline="30000" dirty="0" smtClean="0">
                          <a:effectLst/>
                          <a:latin typeface="+mn-lt"/>
                        </a:rPr>
                        <a:t>3</a:t>
                      </a:r>
                      <a:r>
                        <a:rPr lang="en-US" sz="1800" b="0" u="none" strike="noStrike" dirty="0">
                          <a:effectLst/>
                          <a:latin typeface="+mn-lt"/>
                        </a:rPr>
                        <a:t>)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1.28E+02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6.94E+05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4.08E+03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+mn-lt"/>
                        </a:rPr>
                        <a:t>3.40E+04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  <a:latin typeface="+mn-lt"/>
                        </a:rPr>
                        <a:t>20.4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4276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baseline="30000" dirty="0" smtClean="0">
                          <a:effectLst/>
                          <a:latin typeface="+mn-lt"/>
                        </a:rPr>
                        <a:t>13</a:t>
                      </a:r>
                      <a:r>
                        <a:rPr lang="en-US" sz="1800" b="0" u="none" strike="noStrike" dirty="0" smtClean="0">
                          <a:effectLst/>
                          <a:latin typeface="+mn-lt"/>
                        </a:rPr>
                        <a:t>N</a:t>
                      </a:r>
                      <a:r>
                        <a:rPr lang="en-US" sz="1800" b="0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u="none" strike="noStrike" dirty="0" smtClean="0">
                          <a:effectLst/>
                          <a:latin typeface="+mn-lt"/>
                        </a:rPr>
                        <a:t>(</a:t>
                      </a:r>
                      <a:r>
                        <a:rPr lang="en-US" sz="1800" b="0" u="none" strike="noStrike" dirty="0" err="1" smtClean="0">
                          <a:effectLst/>
                          <a:latin typeface="+mn-lt"/>
                        </a:rPr>
                        <a:t>Bq</a:t>
                      </a:r>
                      <a:r>
                        <a:rPr lang="en-US" sz="1800" b="0" u="none" strike="noStrike" dirty="0" smtClean="0">
                          <a:effectLst/>
                          <a:latin typeface="+mn-lt"/>
                        </a:rPr>
                        <a:t>/m</a:t>
                      </a:r>
                      <a:r>
                        <a:rPr lang="en-US" sz="1800" b="0" u="none" strike="noStrike" baseline="30000" dirty="0" smtClean="0">
                          <a:effectLst/>
                          <a:latin typeface="+mn-lt"/>
                        </a:rPr>
                        <a:t>3</a:t>
                      </a:r>
                      <a:r>
                        <a:rPr lang="en-US" sz="1800" b="0" u="none" strike="noStrike" dirty="0" smtClean="0">
                          <a:effectLst/>
                          <a:latin typeface="+mn-lt"/>
                        </a:rPr>
                        <a:t>)</a:t>
                      </a:r>
                      <a:endParaRPr lang="en-US" sz="1800" b="0" i="0" u="none" strike="noStrike" dirty="0" smtClean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+mn-lt"/>
                        </a:rPr>
                        <a:t>2.24E+02</a:t>
                      </a:r>
                      <a:endParaRPr lang="en-US" sz="18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1.53E+06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5.52E+03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1.02E+05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effectLst/>
                          <a:latin typeface="+mn-lt"/>
                        </a:rPr>
                        <a:t>10.0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4276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baseline="30000" dirty="0" smtClean="0">
                          <a:effectLst/>
                          <a:latin typeface="+mn-lt"/>
                        </a:rPr>
                        <a:t>15</a:t>
                      </a:r>
                      <a:r>
                        <a:rPr lang="en-US" sz="1800" b="0" u="none" strike="noStrike" dirty="0" smtClean="0">
                          <a:effectLst/>
                          <a:latin typeface="+mn-lt"/>
                        </a:rPr>
                        <a:t>O (</a:t>
                      </a:r>
                      <a:r>
                        <a:rPr lang="en-US" sz="1800" b="0" u="none" strike="noStrike" dirty="0" err="1" smtClean="0">
                          <a:effectLst/>
                          <a:latin typeface="+mn-lt"/>
                        </a:rPr>
                        <a:t>Bq</a:t>
                      </a:r>
                      <a:r>
                        <a:rPr lang="en-US" sz="1800" b="0" u="none" strike="noStrike" dirty="0" smtClean="0">
                          <a:effectLst/>
                          <a:latin typeface="+mn-lt"/>
                        </a:rPr>
                        <a:t>/m</a:t>
                      </a:r>
                      <a:r>
                        <a:rPr lang="en-US" sz="1800" b="0" u="none" strike="noStrike" baseline="30000" dirty="0" smtClean="0">
                          <a:effectLst/>
                          <a:latin typeface="+mn-lt"/>
                        </a:rPr>
                        <a:t>3</a:t>
                      </a:r>
                      <a:r>
                        <a:rPr lang="en-US" sz="1800" b="0" u="none" strike="noStrike" dirty="0" smtClean="0">
                          <a:effectLst/>
                          <a:latin typeface="+mn-lt"/>
                        </a:rPr>
                        <a:t>)</a:t>
                      </a:r>
                      <a:endParaRPr lang="en-US" sz="1800" b="0" i="0" u="none" strike="noStrike" dirty="0" smtClean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+mn-lt"/>
                        </a:rPr>
                        <a:t>2.40E+02</a:t>
                      </a:r>
                      <a:endParaRPr lang="en-US" sz="18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1.00E+06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5.90E+03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+mn-lt"/>
                        </a:rPr>
                        <a:t>4.53E+04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  <a:latin typeface="+mn-lt"/>
                        </a:rPr>
                        <a:t>2.0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9006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baseline="30000" dirty="0" smtClean="0">
                          <a:effectLst/>
                          <a:latin typeface="+mn-lt"/>
                        </a:rPr>
                        <a:t>41</a:t>
                      </a:r>
                      <a:r>
                        <a:rPr lang="en-US" sz="1800" b="0" u="none" strike="noStrike" dirty="0" smtClean="0">
                          <a:effectLst/>
                          <a:latin typeface="+mn-lt"/>
                        </a:rPr>
                        <a:t>Ar (</a:t>
                      </a:r>
                      <a:r>
                        <a:rPr lang="en-US" sz="1800" b="0" u="none" strike="noStrike" dirty="0" err="1" smtClean="0">
                          <a:effectLst/>
                          <a:latin typeface="+mn-lt"/>
                        </a:rPr>
                        <a:t>Bq</a:t>
                      </a:r>
                      <a:r>
                        <a:rPr lang="en-US" sz="1800" b="0" u="none" strike="noStrike" dirty="0" smtClean="0">
                          <a:effectLst/>
                          <a:latin typeface="+mn-lt"/>
                        </a:rPr>
                        <a:t>/m</a:t>
                      </a:r>
                      <a:r>
                        <a:rPr lang="en-US" sz="1800" b="0" u="none" strike="noStrike" baseline="30000" dirty="0" smtClean="0">
                          <a:effectLst/>
                          <a:latin typeface="+mn-lt"/>
                        </a:rPr>
                        <a:t>3</a:t>
                      </a:r>
                      <a:r>
                        <a:rPr lang="en-US" sz="1800" b="0" u="none" strike="noStrike" dirty="0" smtClean="0">
                          <a:effectLst/>
                          <a:latin typeface="+mn-lt"/>
                        </a:rPr>
                        <a:t>)</a:t>
                      </a:r>
                      <a:endParaRPr lang="en-US" sz="1800" b="0" i="0" u="none" strike="noStrike" dirty="0" smtClean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+mn-lt"/>
                        </a:rPr>
                        <a:t>1.03E+02</a:t>
                      </a:r>
                      <a:endParaRPr lang="en-US" sz="18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1.65E+06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1.21E+04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+mn-lt"/>
                        </a:rPr>
                        <a:t>6.07E+03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  <a:latin typeface="+mn-lt"/>
                        </a:rPr>
                        <a:t>109.3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 smtClean="0">
                          <a:effectLst/>
                          <a:latin typeface="+mn-lt"/>
                        </a:rPr>
                        <a:t>Sum</a:t>
                      </a:r>
                      <a:r>
                        <a:rPr lang="en-US" sz="1800" b="1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1" u="none" strike="noStrike" dirty="0" smtClean="0">
                          <a:effectLst/>
                          <a:latin typeface="+mn-lt"/>
                        </a:rPr>
                        <a:t>(</a:t>
                      </a:r>
                      <a:r>
                        <a:rPr lang="en-US" sz="1800" b="1" u="none" strike="noStrike" dirty="0" err="1" smtClean="0">
                          <a:effectLst/>
                          <a:latin typeface="+mn-lt"/>
                        </a:rPr>
                        <a:t>Bq</a:t>
                      </a:r>
                      <a:r>
                        <a:rPr lang="en-US" sz="1800" b="1" u="none" strike="noStrike" dirty="0" smtClean="0">
                          <a:effectLst/>
                          <a:latin typeface="+mn-lt"/>
                        </a:rPr>
                        <a:t>/m</a:t>
                      </a:r>
                      <a:r>
                        <a:rPr lang="en-US" sz="1800" b="1" u="none" strike="noStrike" baseline="30000" dirty="0" smtClean="0">
                          <a:effectLst/>
                          <a:latin typeface="+mn-lt"/>
                        </a:rPr>
                        <a:t>3</a:t>
                      </a:r>
                      <a:r>
                        <a:rPr lang="en-US" sz="1800" b="1" u="none" strike="noStrike" dirty="0" smtClean="0">
                          <a:effectLst/>
                          <a:latin typeface="+mn-lt"/>
                        </a:rPr>
                        <a:t>)</a:t>
                      </a:r>
                      <a:endParaRPr lang="en-US" sz="1800" b="1" i="0" u="none" strike="noStrike" dirty="0" smtClean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6.94E+02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4.88E+06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2.76E+04</a:t>
                      </a:r>
                      <a:endParaRPr lang="en-US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1.88E+05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92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1" u="none" strike="noStrike" dirty="0" smtClean="0">
                          <a:effectLst/>
                          <a:latin typeface="+mn-lt"/>
                        </a:rPr>
                        <a:t>Ozone</a:t>
                      </a:r>
                      <a:r>
                        <a:rPr lang="en-US" sz="1800" b="0" i="1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1" u="none" strike="noStrike" dirty="0" smtClean="0">
                          <a:effectLst/>
                          <a:latin typeface="+mn-lt"/>
                        </a:rPr>
                        <a:t>(ppm</a:t>
                      </a:r>
                      <a:r>
                        <a:rPr lang="en-US" sz="1800" b="0" i="1" u="none" strike="noStrike" dirty="0">
                          <a:effectLst/>
                          <a:latin typeface="+mn-lt"/>
                        </a:rPr>
                        <a:t>)</a:t>
                      </a:r>
                      <a:endParaRPr lang="en-US" sz="1800" b="0" i="1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1" u="none" strike="noStrike" dirty="0">
                          <a:effectLst/>
                          <a:latin typeface="+mn-lt"/>
                        </a:rPr>
                        <a:t>0.0007</a:t>
                      </a:r>
                      <a:endParaRPr lang="en-US" sz="1800" b="0" i="1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1" u="none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0.38</a:t>
                      </a:r>
                      <a:endParaRPr lang="en-US" sz="1800" b="0" i="1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1" u="none" strike="noStrike" dirty="0">
                          <a:effectLst/>
                          <a:latin typeface="+mn-lt"/>
                        </a:rPr>
                        <a:t>0.046</a:t>
                      </a:r>
                      <a:endParaRPr lang="en-US" sz="1800" b="0" i="1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0.0005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1" u="none" strike="noStrike" dirty="0" smtClean="0">
                          <a:effectLst/>
                          <a:latin typeface="+mn-lt"/>
                        </a:rPr>
                        <a:t>34.7</a:t>
                      </a:r>
                      <a:endParaRPr lang="en-US" sz="1800" b="0" i="1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Slide Number Placeholder 12"/>
          <p:cNvSpPr txBox="1">
            <a:spLocks/>
          </p:cNvSpPr>
          <p:nvPr/>
        </p:nvSpPr>
        <p:spPr>
          <a:xfrm>
            <a:off x="8718550" y="16291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fld id="{5BD36294-2849-48A8-8531-5354CF3095D2}" type="slidenum">
              <a:rPr lang="en-US" sz="1200" smtClean="0"/>
              <a:pPr/>
              <a:t>18</a:t>
            </a:fld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317631" y="5926387"/>
            <a:ext cx="66205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For</a:t>
            </a:r>
            <a:r>
              <a:rPr lang="en-US" baseline="30000" dirty="0" smtClean="0"/>
              <a:t> </a:t>
            </a:r>
            <a:r>
              <a:rPr lang="en-US" baseline="30000" dirty="0"/>
              <a:t>11</a:t>
            </a:r>
            <a:r>
              <a:rPr lang="en-US" dirty="0"/>
              <a:t>C, </a:t>
            </a:r>
            <a:r>
              <a:rPr lang="en-US" baseline="30000" dirty="0"/>
              <a:t>13</a:t>
            </a:r>
            <a:r>
              <a:rPr lang="en-US" dirty="0"/>
              <a:t>N and </a:t>
            </a:r>
            <a:r>
              <a:rPr lang="en-US" baseline="30000" dirty="0"/>
              <a:t>15</a:t>
            </a:r>
            <a:r>
              <a:rPr lang="en-US" dirty="0"/>
              <a:t>O, </a:t>
            </a:r>
            <a:r>
              <a:rPr lang="en-US" dirty="0">
                <a:ea typeface="Times New Roman"/>
              </a:rPr>
              <a:t>DOE Immersion 1 DAC = </a:t>
            </a:r>
            <a:r>
              <a:rPr lang="en-US" dirty="0">
                <a:solidFill>
                  <a:srgbClr val="C00000"/>
                </a:solidFill>
                <a:ea typeface="Times New Roman"/>
              </a:rPr>
              <a:t>0.22 </a:t>
            </a:r>
            <a:r>
              <a:rPr lang="en-US" dirty="0" err="1">
                <a:solidFill>
                  <a:srgbClr val="C00000"/>
                </a:solidFill>
                <a:ea typeface="Times New Roman"/>
              </a:rPr>
              <a:t>MBq</a:t>
            </a:r>
            <a:r>
              <a:rPr lang="en-US" dirty="0">
                <a:solidFill>
                  <a:srgbClr val="C00000"/>
                </a:solidFill>
              </a:rPr>
              <a:t>/m</a:t>
            </a:r>
            <a:r>
              <a:rPr lang="en-US" baseline="30000" dirty="0">
                <a:solidFill>
                  <a:srgbClr val="C00000"/>
                </a:solidFill>
              </a:rPr>
              <a:t>3</a:t>
            </a:r>
            <a:endParaRPr lang="en-US" dirty="0" smtClean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ea typeface="Times New Roman"/>
              </a:rPr>
              <a:t>Ozone G value = 10, OSHA ozone </a:t>
            </a:r>
            <a:r>
              <a:rPr lang="en-US" dirty="0">
                <a:solidFill>
                  <a:srgbClr val="0000FF"/>
                </a:solidFill>
                <a:ea typeface="Times New Roman"/>
              </a:rPr>
              <a:t>PEL = 0.1 </a:t>
            </a:r>
            <a:r>
              <a:rPr lang="en-US" dirty="0" smtClean="0">
                <a:solidFill>
                  <a:srgbClr val="0000FF"/>
                </a:solidFill>
                <a:ea typeface="Times New Roman"/>
              </a:rPr>
              <a:t>ppm</a:t>
            </a:r>
          </a:p>
        </p:txBody>
      </p:sp>
    </p:spTree>
    <p:extLst>
      <p:ext uri="{BB962C8B-B14F-4D97-AF65-F5344CB8AC3E}">
        <p14:creationId xmlns:p14="http://schemas.microsoft.com/office/powerpoint/2010/main" val="205329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83523" y="418601"/>
            <a:ext cx="78688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en-US" altLang="en-US" sz="2800" dirty="0">
                <a:solidFill>
                  <a:srgbClr val="C00000"/>
                </a:solidFill>
                <a:latin typeface="+mn-lt"/>
                <a:ea typeface="Times New Roman" pitchFamily="18" charset="0"/>
              </a:rPr>
              <a:t>Dose to </a:t>
            </a:r>
            <a:r>
              <a:rPr lang="en-US" altLang="en-US" sz="2800" dirty="0" smtClean="0">
                <a:solidFill>
                  <a:srgbClr val="C00000"/>
                </a:solidFill>
                <a:latin typeface="+mn-lt"/>
                <a:ea typeface="Times New Roman" pitchFamily="18" charset="0"/>
              </a:rPr>
              <a:t>Public MEI from Radioactive Air Effluent</a:t>
            </a:r>
            <a:endParaRPr lang="en-US" altLang="en-US" sz="2800" dirty="0" smtClean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165151"/>
              </p:ext>
            </p:extLst>
          </p:nvPr>
        </p:nvGraphicFramePr>
        <p:xfrm>
          <a:off x="439986" y="1334099"/>
          <a:ext cx="8292370" cy="39966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34063"/>
                <a:gridCol w="2060734"/>
                <a:gridCol w="1446028"/>
                <a:gridCol w="1392865"/>
                <a:gridCol w="1658680"/>
              </a:tblGrid>
              <a:tr h="323850"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err="1">
                          <a:effectLst/>
                          <a:latin typeface="+mn-lt"/>
                        </a:rPr>
                        <a:t>Linac</a:t>
                      </a:r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Halo Collimators</a:t>
                      </a:r>
                      <a:endParaRPr lang="en-US" sz="16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BSY </a:t>
                      </a:r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Dump</a:t>
                      </a:r>
                      <a:endParaRPr lang="en-US" sz="16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BYD</a:t>
                      </a:r>
                      <a:endParaRPr lang="en-US" sz="16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2 EBDs</a:t>
                      </a:r>
                      <a:endParaRPr lang="en-US" sz="16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Average Power</a:t>
                      </a:r>
                    </a:p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(kW</a:t>
                      </a:r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)</a:t>
                      </a:r>
                      <a:endParaRPr lang="en-US" sz="16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 smtClean="0">
                          <a:effectLst/>
                          <a:latin typeface="+mn-lt"/>
                        </a:rPr>
                        <a:t>0.001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effectLst/>
                          <a:latin typeface="+mn-lt"/>
                        </a:rPr>
                        <a:t>(reference case)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  <a:p>
                      <a:pPr algn="ctr" fontAlgn="b"/>
                      <a:r>
                        <a:rPr lang="en-US" sz="1600" b="0" u="none" strike="noStrike" dirty="0" smtClean="0">
                          <a:solidFill>
                            <a:srgbClr val="008000"/>
                          </a:solidFill>
                          <a:effectLst/>
                          <a:latin typeface="+mn-lt"/>
                        </a:rPr>
                        <a:t>with shielding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 smtClean="0">
                          <a:effectLst/>
                          <a:latin typeface="+mn-lt"/>
                        </a:rPr>
                        <a:t>0.075</a:t>
                      </a:r>
                      <a:endParaRPr lang="en-US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 smtClean="0">
                          <a:effectLst/>
                          <a:latin typeface="+mn-lt"/>
                        </a:rPr>
                        <a:t>75</a:t>
                      </a:r>
                    </a:p>
                    <a:p>
                      <a:pPr algn="ctr" fontAlgn="b"/>
                      <a:r>
                        <a:rPr lang="en-US" sz="1600" b="0" u="none" strike="noStrike" dirty="0" smtClean="0">
                          <a:solidFill>
                            <a:srgbClr val="008000"/>
                          </a:solidFill>
                          <a:effectLst/>
                          <a:latin typeface="+mn-lt"/>
                        </a:rPr>
                        <a:t>with shielding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Air Exchange</a:t>
                      </a:r>
                      <a:endParaRPr lang="en-US" sz="1600" b="1" u="none" strike="noStrike" baseline="0" dirty="0" smtClean="0">
                        <a:effectLst/>
                        <a:latin typeface="+mn-lt"/>
                      </a:endParaRPr>
                    </a:p>
                    <a:p>
                      <a:pPr algn="ctr" fontAlgn="b"/>
                      <a:r>
                        <a:rPr lang="en-US" sz="1600" b="1" u="none" strike="noStrike" baseline="0" dirty="0" smtClean="0">
                          <a:effectLst/>
                          <a:latin typeface="+mn-lt"/>
                        </a:rPr>
                        <a:t>per </a:t>
                      </a:r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Day</a:t>
                      </a:r>
                      <a:endParaRPr lang="en-US" sz="16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 smtClean="0"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US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 </a:t>
                      </a:r>
                      <a:r>
                        <a:rPr lang="en-US" sz="1600" b="0" u="none" strike="noStrike" dirty="0" smtClean="0">
                          <a:effectLst/>
                          <a:latin typeface="+mn-lt"/>
                        </a:rPr>
                        <a:t>1</a:t>
                      </a:r>
                      <a:endParaRPr lang="en-US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57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MEI</a:t>
                      </a:r>
                    </a:p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Location</a:t>
                      </a:r>
                      <a:endParaRPr lang="en-US" sz="16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MEI #</a:t>
                      </a:r>
                      <a:r>
                        <a:rPr lang="en-US" sz="1600" b="0" u="none" strike="noStrike" dirty="0" smtClean="0">
                          <a:effectLst/>
                          <a:latin typeface="+mn-lt"/>
                        </a:rPr>
                        <a:t>02</a:t>
                      </a:r>
                    </a:p>
                    <a:p>
                      <a:pPr algn="ctr" fontAlgn="b"/>
                      <a:r>
                        <a:rPr lang="en-US" sz="1600" b="0" u="none" strike="noStrike" dirty="0" smtClean="0">
                          <a:effectLst/>
                          <a:latin typeface="+mn-lt"/>
                        </a:rPr>
                        <a:t>(Sand </a:t>
                      </a:r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Hill </a:t>
                      </a:r>
                      <a:r>
                        <a:rPr lang="en-US" sz="1600" b="0" u="none" strike="noStrike" dirty="0" smtClean="0">
                          <a:effectLst/>
                          <a:latin typeface="+mn-lt"/>
                        </a:rPr>
                        <a:t>Rd.)</a:t>
                      </a:r>
                      <a:endParaRPr lang="en-US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MEI #</a:t>
                      </a:r>
                      <a:r>
                        <a:rPr lang="en-US" sz="1600" b="0" u="none" strike="noStrike" dirty="0" smtClean="0">
                          <a:effectLst/>
                          <a:latin typeface="+mn-lt"/>
                        </a:rPr>
                        <a:t>16</a:t>
                      </a:r>
                    </a:p>
                    <a:p>
                      <a:pPr algn="ctr" fontAlgn="b"/>
                      <a:r>
                        <a:rPr lang="en-US" sz="1600" b="0" u="none" strike="noStrike" dirty="0" smtClean="0">
                          <a:effectLst/>
                          <a:latin typeface="+mn-lt"/>
                        </a:rPr>
                        <a:t>(SLAC</a:t>
                      </a:r>
                    </a:p>
                    <a:p>
                      <a:pPr algn="ctr" fontAlgn="b"/>
                      <a:r>
                        <a:rPr lang="en-US" sz="1600" b="0" u="none" strike="noStrike" dirty="0" smtClean="0">
                          <a:effectLst/>
                          <a:latin typeface="+mn-lt"/>
                        </a:rPr>
                        <a:t>Guest </a:t>
                      </a:r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House)</a:t>
                      </a:r>
                      <a:endParaRPr lang="en-US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MEI #</a:t>
                      </a:r>
                      <a:r>
                        <a:rPr lang="en-US" sz="1600" b="0" u="none" strike="noStrike" dirty="0" smtClean="0">
                          <a:effectLst/>
                          <a:latin typeface="+mn-lt"/>
                        </a:rPr>
                        <a:t>08</a:t>
                      </a:r>
                    </a:p>
                    <a:p>
                      <a:pPr algn="ctr" fontAlgn="b"/>
                      <a:r>
                        <a:rPr lang="en-US" sz="1600" b="0" u="none" strike="noStrike" dirty="0" smtClean="0">
                          <a:effectLst/>
                          <a:latin typeface="+mn-lt"/>
                        </a:rPr>
                        <a:t>(East End</a:t>
                      </a:r>
                    </a:p>
                    <a:p>
                      <a:pPr algn="ctr" fontAlgn="b"/>
                      <a:r>
                        <a:rPr lang="en-US" sz="1600" b="0" u="none" strike="noStrike" dirty="0" smtClean="0">
                          <a:effectLst/>
                          <a:latin typeface="+mn-lt"/>
                        </a:rPr>
                        <a:t>close </a:t>
                      </a:r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to SLC)</a:t>
                      </a:r>
                      <a:endParaRPr lang="en-US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dirty="0" smtClean="0">
                          <a:effectLst/>
                          <a:latin typeface="+mn-lt"/>
                        </a:rPr>
                        <a:t>MEI #08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dirty="0" smtClean="0">
                          <a:effectLst/>
                          <a:latin typeface="+mn-lt"/>
                        </a:rPr>
                        <a:t>(East End close to SLC)</a:t>
                      </a:r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Distance to</a:t>
                      </a:r>
                    </a:p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MEI</a:t>
                      </a:r>
                      <a:endParaRPr lang="en-US" sz="16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 smtClean="0">
                          <a:effectLst/>
                          <a:latin typeface="+mn-lt"/>
                        </a:rPr>
                        <a:t>790 m</a:t>
                      </a:r>
                      <a:r>
                        <a:rPr lang="en-US" sz="1600" b="0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</a:p>
                    <a:p>
                      <a:pPr algn="ctr" fontAlgn="b"/>
                      <a:r>
                        <a:rPr lang="en-US" sz="1600" b="0" u="none" strike="noStrike" dirty="0" smtClean="0">
                          <a:effectLst/>
                          <a:latin typeface="+mn-lt"/>
                        </a:rPr>
                        <a:t>North West from S4</a:t>
                      </a:r>
                      <a:endParaRPr lang="en-US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 smtClean="0">
                          <a:effectLst/>
                          <a:latin typeface="+mn-lt"/>
                        </a:rPr>
                        <a:t>420 m</a:t>
                      </a:r>
                    </a:p>
                    <a:p>
                      <a:pPr algn="ctr" fontAlgn="b"/>
                      <a:r>
                        <a:rPr lang="en-US" sz="1600" b="0" u="none" strike="noStrike" dirty="0" smtClean="0">
                          <a:effectLst/>
                          <a:latin typeface="+mn-lt"/>
                        </a:rPr>
                        <a:t>North </a:t>
                      </a:r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East</a:t>
                      </a:r>
                      <a:endParaRPr lang="en-US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 smtClean="0">
                          <a:effectLst/>
                          <a:latin typeface="+mn-lt"/>
                        </a:rPr>
                        <a:t>550 m</a:t>
                      </a:r>
                    </a:p>
                    <a:p>
                      <a:pPr algn="ctr" fontAlgn="b"/>
                      <a:r>
                        <a:rPr lang="en-US" sz="1600" b="0" u="none" strike="noStrike" dirty="0" smtClean="0">
                          <a:effectLst/>
                          <a:latin typeface="+mn-lt"/>
                        </a:rPr>
                        <a:t>East</a:t>
                      </a:r>
                      <a:endParaRPr lang="en-US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 </a:t>
                      </a:r>
                      <a:r>
                        <a:rPr lang="en-US" sz="1600" b="0" u="none" strike="noStrike" dirty="0" smtClean="0">
                          <a:effectLst/>
                          <a:latin typeface="+mn-lt"/>
                        </a:rPr>
                        <a:t>550 m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dirty="0" smtClean="0">
                          <a:effectLst/>
                          <a:latin typeface="+mn-lt"/>
                        </a:rPr>
                        <a:t>East</a:t>
                      </a:r>
                      <a:endParaRPr lang="en-US" sz="1600" b="0" i="0" u="none" strike="noStrike" dirty="0" smtClean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</a:t>
                      </a:r>
                      <a:r>
                        <a:rPr lang="en-US" sz="16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 </a:t>
                      </a:r>
                      <a:r>
                        <a:rPr lang="en-US" altLang="en-US" sz="1600" dirty="0" smtClean="0">
                          <a:solidFill>
                            <a:schemeClr val="tx1"/>
                          </a:solidFill>
                          <a:latin typeface="+mn-lt"/>
                          <a:ea typeface="Times New Roman" pitchFamily="18" charset="0"/>
                        </a:rPr>
                        <a:t>(µ</a:t>
                      </a:r>
                      <a:r>
                        <a:rPr lang="en-US" altLang="en-US" sz="16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 pitchFamily="18" charset="0"/>
                        </a:rPr>
                        <a:t>Sv</a:t>
                      </a:r>
                      <a:r>
                        <a:rPr lang="en-US" altLang="en-US" sz="1600" dirty="0" smtClean="0">
                          <a:solidFill>
                            <a:schemeClr val="tx1"/>
                          </a:solidFill>
                          <a:latin typeface="+mn-lt"/>
                          <a:ea typeface="Times New Roman" pitchFamily="18" charset="0"/>
                        </a:rPr>
                        <a:t>/y)</a:t>
                      </a:r>
                      <a:endParaRPr lang="en-US" altLang="en-US" sz="16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9.3E-6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effectLst/>
                          <a:latin typeface="+mn-lt"/>
                        </a:rPr>
                        <a:t>6.4E-2</a:t>
                      </a:r>
                      <a:endParaRPr lang="en-US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effectLst/>
                          <a:latin typeface="+mn-lt"/>
                        </a:rPr>
                        <a:t>1.0E-4</a:t>
                      </a:r>
                      <a:endParaRPr lang="en-US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effectLst/>
                          <a:latin typeface="+mn-lt"/>
                        </a:rPr>
                        <a:t>5.7E-4</a:t>
                      </a:r>
                      <a:endParaRPr lang="en-US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</a:t>
                      </a:r>
                      <a:r>
                        <a:rPr lang="en-US" sz="16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 </a:t>
                      </a:r>
                      <a:r>
                        <a:rPr lang="en-US" altLang="en-US" sz="1600" dirty="0" smtClean="0">
                          <a:solidFill>
                            <a:schemeClr val="tx1"/>
                          </a:solidFill>
                          <a:latin typeface="+mn-lt"/>
                          <a:ea typeface="Times New Roman" pitchFamily="18" charset="0"/>
                        </a:rPr>
                        <a:t>(µ</a:t>
                      </a:r>
                      <a:r>
                        <a:rPr lang="en-US" altLang="en-US" sz="16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 pitchFamily="18" charset="0"/>
                        </a:rPr>
                        <a:t>Sv</a:t>
                      </a:r>
                      <a:r>
                        <a:rPr lang="en-US" altLang="en-US" sz="1600" dirty="0" smtClean="0">
                          <a:solidFill>
                            <a:schemeClr val="tx1"/>
                          </a:solidFill>
                          <a:latin typeface="+mn-lt"/>
                          <a:ea typeface="Times New Roman" pitchFamily="18" charset="0"/>
                        </a:rPr>
                        <a:t>/y)</a:t>
                      </a:r>
                      <a:endParaRPr lang="en-US" altLang="en-US" sz="16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1.3E-5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1.1E-1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effectLst/>
                          <a:latin typeface="+mn-lt"/>
                        </a:rPr>
                        <a:t>1.1E-4</a:t>
                      </a:r>
                      <a:endParaRPr lang="en-US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effectLst/>
                          <a:latin typeface="+mn-lt"/>
                        </a:rPr>
                        <a:t>1.4E-3</a:t>
                      </a:r>
                      <a:endParaRPr lang="en-US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</a:t>
                      </a:r>
                      <a:r>
                        <a:rPr lang="en-US" sz="16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 </a:t>
                      </a:r>
                      <a:r>
                        <a:rPr lang="en-US" altLang="en-US" sz="1600" dirty="0" smtClean="0">
                          <a:solidFill>
                            <a:schemeClr val="tx1"/>
                          </a:solidFill>
                          <a:latin typeface="+mn-lt"/>
                          <a:ea typeface="Times New Roman" pitchFamily="18" charset="0"/>
                        </a:rPr>
                        <a:t>(µ</a:t>
                      </a:r>
                      <a:r>
                        <a:rPr lang="en-US" altLang="en-US" sz="16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 pitchFamily="18" charset="0"/>
                        </a:rPr>
                        <a:t>Sv</a:t>
                      </a:r>
                      <a:r>
                        <a:rPr lang="en-US" altLang="en-US" sz="1600" dirty="0" smtClean="0">
                          <a:solidFill>
                            <a:schemeClr val="tx1"/>
                          </a:solidFill>
                          <a:latin typeface="+mn-lt"/>
                          <a:ea typeface="Times New Roman" pitchFamily="18" charset="0"/>
                        </a:rPr>
                        <a:t>/y)</a:t>
                      </a:r>
                      <a:endParaRPr lang="en-US" altLang="en-US" sz="16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3.9E-6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effectLst/>
                          <a:latin typeface="+mn-lt"/>
                        </a:rPr>
                        <a:t>2.2E-2</a:t>
                      </a:r>
                      <a:endParaRPr lang="en-US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effectLst/>
                          <a:latin typeface="+mn-lt"/>
                        </a:rPr>
                        <a:t>5.4E-5</a:t>
                      </a:r>
                      <a:endParaRPr lang="en-US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effectLst/>
                          <a:latin typeface="+mn-lt"/>
                        </a:rPr>
                        <a:t>2.7E-4</a:t>
                      </a:r>
                      <a:endParaRPr lang="en-US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41</a:t>
                      </a:r>
                      <a:r>
                        <a:rPr lang="en-US" sz="16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Ar </a:t>
                      </a:r>
                      <a:r>
                        <a:rPr lang="en-US" altLang="en-US" sz="1600" dirty="0" smtClean="0">
                          <a:solidFill>
                            <a:schemeClr val="tx1"/>
                          </a:solidFill>
                          <a:latin typeface="+mn-lt"/>
                          <a:ea typeface="Times New Roman" pitchFamily="18" charset="0"/>
                        </a:rPr>
                        <a:t>(µ</a:t>
                      </a:r>
                      <a:r>
                        <a:rPr lang="en-US" altLang="en-US" sz="16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 pitchFamily="18" charset="0"/>
                        </a:rPr>
                        <a:t>Sv</a:t>
                      </a:r>
                      <a:r>
                        <a:rPr lang="en-US" altLang="en-US" sz="1600" dirty="0" smtClean="0">
                          <a:solidFill>
                            <a:schemeClr val="tx1"/>
                          </a:solidFill>
                          <a:latin typeface="+mn-lt"/>
                          <a:ea typeface="Times New Roman" pitchFamily="18" charset="0"/>
                        </a:rPr>
                        <a:t>/y)</a:t>
                      </a:r>
                      <a:endParaRPr lang="en-US" altLang="en-US" sz="16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1.4E-5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1.9E-1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effectLst/>
                          <a:latin typeface="+mn-lt"/>
                        </a:rPr>
                        <a:t>5.2E-4</a:t>
                      </a:r>
                      <a:endParaRPr lang="en-US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effectLst/>
                          <a:latin typeface="+mn-lt"/>
                        </a:rPr>
                        <a:t>1.7E-4</a:t>
                      </a:r>
                      <a:endParaRPr lang="en-US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Total </a:t>
                      </a:r>
                      <a:r>
                        <a:rPr lang="en-US" altLang="en-US" sz="16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 pitchFamily="18" charset="0"/>
                        </a:rPr>
                        <a:t>(µ</a:t>
                      </a:r>
                      <a:r>
                        <a:rPr lang="en-US" altLang="en-US" sz="1600" b="1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 pitchFamily="18" charset="0"/>
                        </a:rPr>
                        <a:t>Sv</a:t>
                      </a:r>
                      <a:r>
                        <a:rPr lang="en-US" altLang="en-US" sz="16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 pitchFamily="18" charset="0"/>
                        </a:rPr>
                        <a:t>/y)</a:t>
                      </a:r>
                      <a:endParaRPr lang="en-US" altLang="en-US" sz="16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 smtClean="0">
                          <a:effectLst/>
                          <a:latin typeface="+mn-lt"/>
                        </a:rPr>
                        <a:t>3.9E-5</a:t>
                      </a:r>
                      <a:endParaRPr lang="en-US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3.9E-1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effectLst/>
                          <a:latin typeface="+mn-lt"/>
                        </a:rPr>
                        <a:t>7.9E-4</a:t>
                      </a:r>
                      <a:endParaRPr lang="en-US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2.4E-3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80754" y="5454660"/>
            <a:ext cx="88037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en-US" b="1" dirty="0" smtClean="0"/>
              <a:t>Calculated with EPA-approved </a:t>
            </a:r>
            <a:r>
              <a:rPr lang="en-US" altLang="en-US" b="1" dirty="0" smtClean="0">
                <a:solidFill>
                  <a:srgbClr val="C00000"/>
                </a:solidFill>
              </a:rPr>
              <a:t>CAP88 code </a:t>
            </a:r>
            <a:r>
              <a:rPr lang="en-US" altLang="en-US" b="1" dirty="0" smtClean="0"/>
              <a:t>(annual NESHAPs report):</a:t>
            </a:r>
          </a:p>
          <a:p>
            <a:pPr marL="285750" indent="-285750">
              <a:lnSpc>
                <a:spcPct val="1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en-US" dirty="0" smtClean="0"/>
              <a:t>DOE/EPA dose limit</a:t>
            </a:r>
            <a:r>
              <a:rPr lang="en-US" altLang="en-US" dirty="0"/>
              <a:t>: </a:t>
            </a:r>
            <a:r>
              <a:rPr lang="en-US" altLang="en-US" dirty="0" smtClean="0">
                <a:solidFill>
                  <a:srgbClr val="C00000"/>
                </a:solidFill>
              </a:rPr>
              <a:t>100 </a:t>
            </a:r>
            <a:r>
              <a:rPr lang="en-US" altLang="en-US" dirty="0" smtClean="0">
                <a:solidFill>
                  <a:srgbClr val="C00000"/>
                </a:solidFill>
                <a:ea typeface="Times New Roman" pitchFamily="18" charset="0"/>
              </a:rPr>
              <a:t>µ</a:t>
            </a:r>
            <a:r>
              <a:rPr lang="en-US" altLang="en-US" dirty="0" err="1" smtClean="0">
                <a:solidFill>
                  <a:srgbClr val="C00000"/>
                </a:solidFill>
              </a:rPr>
              <a:t>Sv</a:t>
            </a:r>
            <a:r>
              <a:rPr lang="en-US" altLang="en-US" dirty="0" smtClean="0">
                <a:solidFill>
                  <a:srgbClr val="C00000"/>
                </a:solidFill>
              </a:rPr>
              <a:t>/y to public MEI</a:t>
            </a:r>
          </a:p>
          <a:p>
            <a:pPr marL="285750" indent="-285750">
              <a:lnSpc>
                <a:spcPct val="1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C00000"/>
                </a:solidFill>
              </a:rPr>
              <a:t>1 </a:t>
            </a:r>
            <a:r>
              <a:rPr lang="en-US" altLang="en-US" dirty="0">
                <a:solidFill>
                  <a:srgbClr val="C00000"/>
                </a:solidFill>
                <a:ea typeface="Times New Roman" pitchFamily="18" charset="0"/>
              </a:rPr>
              <a:t>µ</a:t>
            </a:r>
            <a:r>
              <a:rPr lang="en-US" altLang="en-US" dirty="0" err="1" smtClean="0">
                <a:solidFill>
                  <a:srgbClr val="C00000"/>
                </a:solidFill>
              </a:rPr>
              <a:t>Sv</a:t>
            </a:r>
            <a:r>
              <a:rPr lang="en-US" altLang="en-US" dirty="0" smtClean="0">
                <a:solidFill>
                  <a:srgbClr val="C00000"/>
                </a:solidFill>
              </a:rPr>
              <a:t>/y to public MEI </a:t>
            </a:r>
            <a:r>
              <a:rPr lang="en-US" altLang="en-US" dirty="0" smtClean="0"/>
              <a:t>from </a:t>
            </a:r>
            <a:r>
              <a:rPr lang="en-US" altLang="en-US" dirty="0"/>
              <a:t>each air release point so that </a:t>
            </a:r>
            <a:r>
              <a:rPr lang="en-US" altLang="en-US" u="sng" dirty="0"/>
              <a:t>no</a:t>
            </a:r>
            <a:r>
              <a:rPr lang="en-US" altLang="en-US" dirty="0"/>
              <a:t> </a:t>
            </a:r>
            <a:r>
              <a:rPr lang="en-US" altLang="en-US" dirty="0" smtClean="0"/>
              <a:t>continuous </a:t>
            </a:r>
            <a:r>
              <a:rPr lang="en-US" altLang="en-US" dirty="0"/>
              <a:t>air </a:t>
            </a:r>
            <a:r>
              <a:rPr lang="en-US" altLang="en-US" dirty="0" smtClean="0"/>
              <a:t>monitoring is required</a:t>
            </a:r>
            <a:endParaRPr lang="en-US" dirty="0"/>
          </a:p>
        </p:txBody>
      </p:sp>
      <p:sp>
        <p:nvSpPr>
          <p:cNvPr id="12" name="Slide Number Placeholder 12"/>
          <p:cNvSpPr txBox="1">
            <a:spLocks/>
          </p:cNvSpPr>
          <p:nvPr/>
        </p:nvSpPr>
        <p:spPr>
          <a:xfrm>
            <a:off x="8718550" y="16291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fld id="{5BD36294-2849-48A8-8531-5354CF3095D2}" type="slidenum">
              <a:rPr lang="en-US" sz="1200" smtClean="0"/>
              <a:pPr/>
              <a:t>19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4147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20291" y="183931"/>
            <a:ext cx="8103570" cy="753033"/>
          </a:xfrm>
        </p:spPr>
        <p:txBody>
          <a:bodyPr/>
          <a:lstStyle/>
          <a:p>
            <a:pPr lvl="0"/>
            <a:r>
              <a:rPr lang="en-US" sz="2800" b="0" dirty="0" smtClean="0"/>
              <a:t>Outline</a:t>
            </a:r>
            <a:endParaRPr lang="en-US" sz="2800" b="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304800" y="1466849"/>
            <a:ext cx="8413750" cy="4220559"/>
          </a:xfrm>
        </p:spPr>
        <p:txBody>
          <a:bodyPr>
            <a:noAutofit/>
          </a:bodyPr>
          <a:lstStyle/>
          <a:p>
            <a:pPr marL="571500" lvl="1" indent="-338138"/>
            <a:r>
              <a:rPr lang="en-US" sz="2400" dirty="0" smtClean="0"/>
              <a:t>Introduction to LCLS-II Layout and Beam </a:t>
            </a:r>
            <a:r>
              <a:rPr lang="en-US" sz="2400" dirty="0"/>
              <a:t>P</a:t>
            </a:r>
            <a:r>
              <a:rPr lang="en-US" sz="2400" dirty="0" smtClean="0"/>
              <a:t>arameters</a:t>
            </a:r>
          </a:p>
          <a:p>
            <a:pPr marL="571500" lvl="1" indent="-338138"/>
            <a:r>
              <a:rPr lang="en-US" sz="2400" dirty="0" smtClean="0"/>
              <a:t>U.S. Regulations and SLAC Requirements</a:t>
            </a:r>
          </a:p>
          <a:p>
            <a:pPr marL="571500" lvl="1" indent="-338138"/>
            <a:r>
              <a:rPr lang="en-US" sz="2400" dirty="0" smtClean="0"/>
              <a:t>LCLS-II Safety Aspects (Use </a:t>
            </a:r>
            <a:r>
              <a:rPr lang="en-US" sz="2400" b="1" dirty="0" smtClean="0"/>
              <a:t>EBDs</a:t>
            </a:r>
            <a:r>
              <a:rPr lang="en-US" sz="2400" dirty="0" smtClean="0"/>
              <a:t> as an Example):</a:t>
            </a:r>
          </a:p>
          <a:p>
            <a:pPr marL="1147762" lvl="4" indent="-457200">
              <a:buFont typeface="+mj-lt"/>
              <a:buAutoNum type="arabicPeriod"/>
            </a:pPr>
            <a:r>
              <a:rPr lang="en-US" sz="2400" dirty="0" smtClean="0"/>
              <a:t>Prompt Radiation</a:t>
            </a:r>
          </a:p>
          <a:p>
            <a:pPr marL="1147762" lvl="4" indent="-457200">
              <a:buFont typeface="+mj-lt"/>
              <a:buAutoNum type="arabicPeriod"/>
            </a:pPr>
            <a:r>
              <a:rPr lang="en-US" sz="2400" dirty="0" smtClean="0"/>
              <a:t>Residual Dose Rates</a:t>
            </a:r>
          </a:p>
          <a:p>
            <a:pPr marL="1147762" lvl="4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0000FF"/>
                </a:solidFill>
              </a:rPr>
              <a:t>Groundwater</a:t>
            </a:r>
            <a:endParaRPr lang="en-US" sz="2400" dirty="0" smtClean="0"/>
          </a:p>
          <a:p>
            <a:pPr marL="1147762" lvl="4" indent="-457200">
              <a:buFont typeface="+mj-lt"/>
              <a:buAutoNum type="arabicPeriod"/>
            </a:pPr>
            <a:r>
              <a:rPr lang="en-US" sz="2400" dirty="0" smtClean="0"/>
              <a:t>Radioactive </a:t>
            </a:r>
            <a:r>
              <a:rPr lang="en-US" sz="2400" dirty="0"/>
              <a:t>A</a:t>
            </a:r>
            <a:r>
              <a:rPr lang="en-US" sz="2400" dirty="0" smtClean="0"/>
              <a:t>ir (Concentration and </a:t>
            </a:r>
            <a:r>
              <a:rPr lang="en-US" sz="2400" dirty="0" smtClean="0">
                <a:solidFill>
                  <a:srgbClr val="0000FF"/>
                </a:solidFill>
              </a:rPr>
              <a:t>Effluent</a:t>
            </a:r>
            <a:r>
              <a:rPr lang="en-US" sz="2400" dirty="0" smtClean="0"/>
              <a:t>)</a:t>
            </a:r>
            <a:endParaRPr lang="en-US" sz="2400" dirty="0" smtClean="0">
              <a:solidFill>
                <a:srgbClr val="0000FF"/>
              </a:solidFill>
            </a:endParaRPr>
          </a:p>
          <a:p>
            <a:pPr marL="1147762" lvl="4" indent="-457200">
              <a:buFont typeface="+mj-lt"/>
              <a:buAutoNum type="arabicPeriod"/>
            </a:pPr>
            <a:r>
              <a:rPr lang="en-US" sz="2400" dirty="0" smtClean="0"/>
              <a:t>LCW Heat Exchanger System</a:t>
            </a:r>
          </a:p>
          <a:p>
            <a:pPr marL="571500" lvl="1" indent="-338138"/>
            <a:r>
              <a:rPr lang="en-US" sz="2400" dirty="0">
                <a:solidFill>
                  <a:srgbClr val="008000"/>
                </a:solidFill>
              </a:rPr>
              <a:t>Protection </a:t>
            </a:r>
            <a:r>
              <a:rPr lang="en-US" sz="2400" dirty="0" smtClean="0">
                <a:solidFill>
                  <a:srgbClr val="008000"/>
                </a:solidFill>
              </a:rPr>
              <a:t>from SCRF Cavity </a:t>
            </a:r>
          </a:p>
          <a:p>
            <a:pPr marL="571500" lvl="1" indent="-338138"/>
            <a:r>
              <a:rPr lang="en-US" sz="2400" dirty="0" smtClean="0"/>
              <a:t>Conclusions</a:t>
            </a:r>
            <a:endParaRPr lang="en-US" sz="2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0" y="152400"/>
            <a:ext cx="8255876" cy="762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Slide Number Placeholder 12"/>
          <p:cNvSpPr txBox="1">
            <a:spLocks/>
          </p:cNvSpPr>
          <p:nvPr/>
        </p:nvSpPr>
        <p:spPr>
          <a:xfrm>
            <a:off x="8718550" y="16291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fld id="{5BD36294-2849-48A8-8531-5354CF3095D2}" type="slidenum">
              <a:rPr lang="en-US" sz="1200" smtClean="0"/>
              <a:pPr/>
              <a:t>2</a:t>
            </a:fld>
            <a:endParaRPr lang="en-US" sz="1200" dirty="0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529882" y="6425080"/>
            <a:ext cx="7585417" cy="35248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/>
          <a:p>
            <a:pPr marL="0" lvl="1" fontAlgn="auto">
              <a:spcBef>
                <a:spcPts val="800"/>
              </a:spcBef>
              <a:spcAft>
                <a:spcPts val="0"/>
              </a:spcAft>
              <a:buClr>
                <a:srgbClr val="981E32"/>
              </a:buClr>
              <a:buSzPct val="100000"/>
              <a:defRPr/>
            </a:pPr>
            <a:r>
              <a:rPr lang="en-US" b="1" dirty="0" smtClean="0">
                <a:cs typeface="Arial" pitchFamily="34" charset="0"/>
              </a:rPr>
              <a:t>EBD</a:t>
            </a:r>
            <a:r>
              <a:rPr lang="en-US" dirty="0" smtClean="0">
                <a:cs typeface="Arial" pitchFamily="34" charset="0"/>
              </a:rPr>
              <a:t>:  Electron Beam Dump          </a:t>
            </a:r>
            <a:r>
              <a:rPr lang="en-US" b="1" dirty="0" smtClean="0">
                <a:cs typeface="Arial" pitchFamily="34" charset="0"/>
              </a:rPr>
              <a:t> LCW</a:t>
            </a:r>
            <a:r>
              <a:rPr lang="en-US" dirty="0" smtClean="0">
                <a:cs typeface="Arial" pitchFamily="34" charset="0"/>
              </a:rPr>
              <a:t>: </a:t>
            </a:r>
            <a:r>
              <a:rPr lang="en-US" dirty="0"/>
              <a:t>Low Conductivity </a:t>
            </a:r>
            <a:r>
              <a:rPr lang="en-US" dirty="0" smtClean="0"/>
              <a:t>Water</a:t>
            </a:r>
            <a:endParaRPr lang="en-US" dirty="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06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773" y="129092"/>
            <a:ext cx="7268227" cy="753033"/>
          </a:xfrm>
        </p:spPr>
        <p:txBody>
          <a:bodyPr>
            <a:normAutofit/>
          </a:bodyPr>
          <a:lstStyle/>
          <a:p>
            <a:r>
              <a:rPr lang="en-US" b="0" dirty="0" smtClean="0"/>
              <a:t>Deployment of AMS, RDM and Interlocked Detector in </a:t>
            </a:r>
            <a:r>
              <a:rPr lang="en-US" b="0" dirty="0" err="1" smtClean="0"/>
              <a:t>Linac</a:t>
            </a:r>
            <a:endParaRPr lang="en-US" b="0" dirty="0"/>
          </a:p>
        </p:txBody>
      </p:sp>
      <p:pic>
        <p:nvPicPr>
          <p:cNvPr id="1026" name="Picture 2" descr="C:\Users\james\Documents\SLAC\sensors 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1" y="1729934"/>
            <a:ext cx="5587050" cy="427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7563" y="1488715"/>
            <a:ext cx="3249919" cy="237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932497" y="4246424"/>
            <a:ext cx="29600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 smtClean="0"/>
              <a:t>Eberline</a:t>
            </a:r>
            <a:r>
              <a:rPr lang="en-US" b="1" dirty="0" smtClean="0"/>
              <a:t> AMS-4 field-tested in </a:t>
            </a:r>
            <a:r>
              <a:rPr lang="en-US" b="1" dirty="0" err="1" smtClean="0"/>
              <a:t>Linac</a:t>
            </a: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AMS-4 </a:t>
            </a:r>
            <a:r>
              <a:rPr lang="en-US" b="1" dirty="0"/>
              <a:t>detection </a:t>
            </a:r>
            <a:r>
              <a:rPr lang="en-US" b="1" dirty="0" smtClean="0"/>
              <a:t>limit is </a:t>
            </a:r>
            <a:r>
              <a:rPr lang="en-US" b="1" dirty="0" smtClean="0">
                <a:solidFill>
                  <a:srgbClr val="C00000"/>
                </a:solidFill>
              </a:rPr>
              <a:t>0.02 </a:t>
            </a:r>
            <a:r>
              <a:rPr lang="en-US" b="1" dirty="0">
                <a:solidFill>
                  <a:srgbClr val="C00000"/>
                </a:solidFill>
              </a:rPr>
              <a:t>DAC </a:t>
            </a:r>
            <a:r>
              <a:rPr lang="en-US" b="1" dirty="0"/>
              <a:t>for </a:t>
            </a:r>
            <a:r>
              <a:rPr lang="en-US" b="1" baseline="30000" dirty="0" smtClean="0"/>
              <a:t>13</a:t>
            </a:r>
            <a:r>
              <a:rPr lang="en-US" b="1" dirty="0" smtClean="0"/>
              <a:t>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</a:t>
            </a:r>
            <a:r>
              <a:rPr lang="en-US" b="1" dirty="0" smtClean="0"/>
              <a:t>quivalent </a:t>
            </a:r>
            <a:r>
              <a:rPr lang="en-US" b="1" dirty="0"/>
              <a:t>to MEI dose of </a:t>
            </a:r>
            <a:r>
              <a:rPr lang="en-US" b="1" dirty="0" smtClean="0">
                <a:solidFill>
                  <a:srgbClr val="C00000"/>
                </a:solidFill>
              </a:rPr>
              <a:t>0.07 </a:t>
            </a:r>
            <a:r>
              <a:rPr lang="en-US" b="1" dirty="0">
                <a:solidFill>
                  <a:srgbClr val="C00000"/>
                </a:solidFill>
              </a:rPr>
              <a:t>µ</a:t>
            </a:r>
            <a:r>
              <a:rPr lang="en-US" b="1" dirty="0" err="1" smtClean="0">
                <a:solidFill>
                  <a:srgbClr val="C00000"/>
                </a:solidFill>
              </a:rPr>
              <a:t>Sv</a:t>
            </a:r>
            <a:r>
              <a:rPr lang="en-US" b="1" dirty="0" smtClean="0">
                <a:solidFill>
                  <a:srgbClr val="C00000"/>
                </a:solidFill>
              </a:rPr>
              <a:t>/y </a:t>
            </a:r>
            <a:r>
              <a:rPr lang="en-US" b="1" dirty="0"/>
              <a:t>for BSY dump (the worst case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10" name="Slide Number Placeholder 12"/>
          <p:cNvSpPr txBox="1">
            <a:spLocks/>
          </p:cNvSpPr>
          <p:nvPr/>
        </p:nvSpPr>
        <p:spPr>
          <a:xfrm>
            <a:off x="8718550" y="16291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fld id="{5BD36294-2849-48A8-8531-5354CF3095D2}" type="slidenum">
              <a:rPr lang="en-US" sz="1200" smtClean="0"/>
              <a:pPr/>
              <a:t>20</a:t>
            </a:fld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2713047" y="2122126"/>
            <a:ext cx="8874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AMS</a:t>
            </a:r>
          </a:p>
        </p:txBody>
      </p:sp>
      <p:sp>
        <p:nvSpPr>
          <p:cNvPr id="9" name="Rectangle 8"/>
          <p:cNvSpPr/>
          <p:nvPr/>
        </p:nvSpPr>
        <p:spPr>
          <a:xfrm>
            <a:off x="1227146" y="5031254"/>
            <a:ext cx="10588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RDM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98598" y="2491458"/>
            <a:ext cx="963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BSOIC</a:t>
            </a:r>
          </a:p>
        </p:txBody>
      </p:sp>
    </p:spTree>
    <p:extLst>
      <p:ext uri="{BB962C8B-B14F-4D97-AF65-F5344CB8AC3E}">
        <p14:creationId xmlns:p14="http://schemas.microsoft.com/office/powerpoint/2010/main" val="166461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42067" y="399901"/>
            <a:ext cx="8476483" cy="605519"/>
          </a:xfrm>
        </p:spPr>
        <p:txBody>
          <a:bodyPr/>
          <a:lstStyle/>
          <a:p>
            <a:pPr marL="0" lvl="2"/>
            <a:r>
              <a:rPr lang="en-US" altLang="en-US" sz="2800" dirty="0" smtClean="0">
                <a:solidFill>
                  <a:srgbClr val="C00000"/>
                </a:solidFill>
                <a:latin typeface="+mn-lt"/>
              </a:rPr>
              <a:t>LCW Heat Exchanger System for High Power Dumps</a:t>
            </a:r>
          </a:p>
        </p:txBody>
      </p:sp>
      <p:pic>
        <p:nvPicPr>
          <p:cNvPr id="3074" name="Picture 2" descr="C:\Users\james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0882" y="1342777"/>
            <a:ext cx="5942968" cy="356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2977" y="4781319"/>
            <a:ext cx="86383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00000"/>
              </a:lnSpc>
            </a:pPr>
            <a:r>
              <a:rPr lang="en-US" altLang="en-US" b="1" dirty="0" smtClean="0"/>
              <a:t>Radiological Hazards</a:t>
            </a:r>
            <a:r>
              <a:rPr lang="en-US" altLang="en-US" b="1" dirty="0"/>
              <a:t>:</a:t>
            </a:r>
          </a:p>
          <a:p>
            <a:pPr marL="347663" lvl="4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aseline="30000" dirty="0" smtClean="0">
                <a:solidFill>
                  <a:srgbClr val="C00000"/>
                </a:solidFill>
              </a:rPr>
              <a:t>15</a:t>
            </a:r>
            <a:r>
              <a:rPr lang="en-US" dirty="0" smtClean="0">
                <a:solidFill>
                  <a:srgbClr val="C00000"/>
                </a:solidFill>
              </a:rPr>
              <a:t>O</a:t>
            </a:r>
            <a:r>
              <a:rPr lang="en-US" dirty="0" smtClean="0"/>
              <a:t> </a:t>
            </a:r>
            <a:r>
              <a:rPr lang="en-US" dirty="0"/>
              <a:t>(2-min half-life) and </a:t>
            </a:r>
            <a:r>
              <a:rPr lang="en-US" baseline="30000" dirty="0">
                <a:solidFill>
                  <a:srgbClr val="C00000"/>
                </a:solidFill>
              </a:rPr>
              <a:t>11</a:t>
            </a:r>
            <a:r>
              <a:rPr lang="en-US" dirty="0">
                <a:solidFill>
                  <a:srgbClr val="C00000"/>
                </a:solidFill>
              </a:rPr>
              <a:t>C</a:t>
            </a:r>
            <a:r>
              <a:rPr lang="en-US" dirty="0"/>
              <a:t> (20-min half-life) in LCW; decay after beam </a:t>
            </a:r>
            <a:r>
              <a:rPr lang="en-US" dirty="0" smtClean="0"/>
              <a:t>off</a:t>
            </a:r>
          </a:p>
          <a:p>
            <a:pPr marL="347663" lvl="4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baseline="30000" dirty="0" smtClean="0">
                <a:solidFill>
                  <a:srgbClr val="C00000"/>
                </a:solidFill>
              </a:rPr>
              <a:t>3</a:t>
            </a:r>
            <a:r>
              <a:rPr lang="en-US" altLang="en-US" dirty="0" smtClean="0">
                <a:solidFill>
                  <a:srgbClr val="C00000"/>
                </a:solidFill>
              </a:rPr>
              <a:t>H</a:t>
            </a:r>
            <a:r>
              <a:rPr lang="en-US" altLang="en-US" dirty="0" smtClean="0"/>
              <a:t> </a:t>
            </a:r>
            <a:r>
              <a:rPr lang="en-US" altLang="en-US" dirty="0"/>
              <a:t>(12.3-yr half-life, beta emitter) remained in </a:t>
            </a:r>
            <a:r>
              <a:rPr lang="en-US" altLang="en-US" dirty="0" smtClean="0"/>
              <a:t>LCW</a:t>
            </a:r>
            <a:endParaRPr lang="en-US" alt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7306914" y="1641826"/>
            <a:ext cx="16243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/>
              <a:t>LCLS-II-1.2-PR-0211-R0</a:t>
            </a:r>
          </a:p>
          <a:p>
            <a:r>
              <a:rPr lang="en-US" sz="1600" i="1" dirty="0" smtClean="0"/>
              <a:t>by J. Liu</a:t>
            </a:r>
            <a:endParaRPr lang="en-US" sz="1600" i="1" dirty="0"/>
          </a:p>
        </p:txBody>
      </p:sp>
      <p:sp>
        <p:nvSpPr>
          <p:cNvPr id="9" name="Slide Number Placeholder 12"/>
          <p:cNvSpPr txBox="1">
            <a:spLocks/>
          </p:cNvSpPr>
          <p:nvPr/>
        </p:nvSpPr>
        <p:spPr>
          <a:xfrm>
            <a:off x="8718550" y="16291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fld id="{5BD36294-2849-48A8-8531-5354CF3095D2}" type="slidenum">
              <a:rPr lang="en-US" sz="1200" smtClean="0"/>
              <a:pPr/>
              <a:t>21</a:t>
            </a:fld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292975" y="5598586"/>
            <a:ext cx="86383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663" lvl="4" indent="-285750">
              <a:buFont typeface="Arial" panose="020B0604020202020204" pitchFamily="34" charset="0"/>
              <a:buChar char="•"/>
            </a:pPr>
            <a:r>
              <a:rPr lang="en-US" altLang="en-US" dirty="0" smtClean="0"/>
              <a:t>Erosion/corrosion </a:t>
            </a:r>
            <a:r>
              <a:rPr lang="en-US" altLang="en-US" dirty="0"/>
              <a:t>products (</a:t>
            </a:r>
            <a:r>
              <a:rPr lang="en-US" baseline="30000" dirty="0">
                <a:solidFill>
                  <a:srgbClr val="0000FF"/>
                </a:solidFill>
              </a:rPr>
              <a:t>22</a:t>
            </a:r>
            <a:r>
              <a:rPr lang="en-US" dirty="0">
                <a:solidFill>
                  <a:srgbClr val="0000FF"/>
                </a:solidFill>
              </a:rPr>
              <a:t>Na, </a:t>
            </a:r>
            <a:r>
              <a:rPr lang="en-US" baseline="30000" dirty="0">
                <a:solidFill>
                  <a:srgbClr val="0000FF"/>
                </a:solidFill>
              </a:rPr>
              <a:t>54</a:t>
            </a:r>
            <a:r>
              <a:rPr lang="en-US" dirty="0">
                <a:solidFill>
                  <a:srgbClr val="0000FF"/>
                </a:solidFill>
              </a:rPr>
              <a:t>Mn, </a:t>
            </a:r>
            <a:r>
              <a:rPr lang="en-US" baseline="30000" dirty="0">
                <a:solidFill>
                  <a:srgbClr val="0000FF"/>
                </a:solidFill>
              </a:rPr>
              <a:t>60</a:t>
            </a:r>
            <a:r>
              <a:rPr lang="en-US" dirty="0">
                <a:solidFill>
                  <a:srgbClr val="0000FF"/>
                </a:solidFill>
              </a:rPr>
              <a:t>Co,</a:t>
            </a:r>
            <a:r>
              <a:rPr lang="en-US" baseline="30000" dirty="0">
                <a:solidFill>
                  <a:srgbClr val="0000FF"/>
                </a:solidFill>
              </a:rPr>
              <a:t> 65</a:t>
            </a:r>
            <a:r>
              <a:rPr lang="en-US" dirty="0">
                <a:solidFill>
                  <a:srgbClr val="0000FF"/>
                </a:solidFill>
              </a:rPr>
              <a:t>Z</a:t>
            </a:r>
            <a:r>
              <a:rPr lang="en-US" dirty="0"/>
              <a:t>n, etc.) and </a:t>
            </a:r>
            <a:r>
              <a:rPr lang="en-US" altLang="en-US" baseline="30000" dirty="0">
                <a:solidFill>
                  <a:srgbClr val="0000FF"/>
                </a:solidFill>
              </a:rPr>
              <a:t>7</a:t>
            </a:r>
            <a:r>
              <a:rPr lang="en-US" altLang="en-US" dirty="0">
                <a:solidFill>
                  <a:srgbClr val="0000FF"/>
                </a:solidFill>
              </a:rPr>
              <a:t>Be</a:t>
            </a:r>
            <a:r>
              <a:rPr lang="en-US" altLang="en-US" dirty="0"/>
              <a:t> </a:t>
            </a:r>
            <a:r>
              <a:rPr lang="en-US" dirty="0" smtClean="0"/>
              <a:t>in </a:t>
            </a:r>
            <a:r>
              <a:rPr lang="en-US" dirty="0" smtClean="0"/>
              <a:t>resin/filters</a:t>
            </a:r>
            <a:endParaRPr lang="en-US" altLang="en-US" dirty="0"/>
          </a:p>
        </p:txBody>
      </p:sp>
      <p:sp>
        <p:nvSpPr>
          <p:cNvPr id="8" name="Rectangle 7"/>
          <p:cNvSpPr/>
          <p:nvPr/>
        </p:nvSpPr>
        <p:spPr>
          <a:xfrm>
            <a:off x="307604" y="5882967"/>
            <a:ext cx="8638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663" lvl="4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Potential </a:t>
            </a:r>
            <a:r>
              <a:rPr lang="en-US" dirty="0"/>
              <a:t>leakage of radioactive LCW </a:t>
            </a:r>
          </a:p>
          <a:p>
            <a:pPr marL="347663" lvl="4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E</a:t>
            </a:r>
            <a:r>
              <a:rPr lang="en-US" dirty="0"/>
              <a:t>xplosion from H</a:t>
            </a:r>
            <a:r>
              <a:rPr lang="en-US" baseline="-25000" dirty="0"/>
              <a:t>2</a:t>
            </a:r>
            <a:r>
              <a:rPr lang="en-US" dirty="0"/>
              <a:t> build-up in surge tank and release of radionuclides</a:t>
            </a:r>
          </a:p>
        </p:txBody>
      </p:sp>
    </p:spTree>
    <p:extLst>
      <p:ext uri="{BB962C8B-B14F-4D97-AF65-F5344CB8AC3E}">
        <p14:creationId xmlns:p14="http://schemas.microsoft.com/office/powerpoint/2010/main" val="116063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85968" y="230137"/>
            <a:ext cx="8406160" cy="655638"/>
          </a:xfrm>
        </p:spPr>
        <p:txBody>
          <a:bodyPr/>
          <a:lstStyle/>
          <a:p>
            <a:pPr eaLnBrk="1" hangingPunct="1"/>
            <a:r>
              <a:rPr lang="en-US" altLang="en-US" sz="2800" b="0" dirty="0" smtClean="0">
                <a:effectLst/>
              </a:rPr>
              <a:t>LCW HX2 System for BSY Dump and 2 EBDs</a:t>
            </a:r>
          </a:p>
        </p:txBody>
      </p:sp>
      <p:pic>
        <p:nvPicPr>
          <p:cNvPr id="2" name="Picture 2" descr="C:\Users\james\Desktop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036" y="1383774"/>
            <a:ext cx="8055428" cy="506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2"/>
          <p:cNvSpPr txBox="1">
            <a:spLocks/>
          </p:cNvSpPr>
          <p:nvPr/>
        </p:nvSpPr>
        <p:spPr>
          <a:xfrm>
            <a:off x="8718550" y="16291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fld id="{5BD36294-2849-48A8-8531-5354CF3095D2}" type="slidenum">
              <a:rPr lang="en-US" sz="1200" smtClean="0"/>
              <a:pPr/>
              <a:t>22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2067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969777"/>
              </p:ext>
            </p:extLst>
          </p:nvPr>
        </p:nvGraphicFramePr>
        <p:xfrm>
          <a:off x="160400" y="1189791"/>
          <a:ext cx="8825945" cy="53233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8166"/>
                <a:gridCol w="1889917"/>
                <a:gridCol w="1939158"/>
                <a:gridCol w="2238704"/>
              </a:tblGrid>
              <a:tr h="1943535">
                <a:tc>
                  <a:txBody>
                    <a:bodyPr/>
                    <a:lstStyle/>
                    <a:p>
                      <a:endParaRPr lang="en-US" sz="1400" dirty="0" smtClean="0"/>
                    </a:p>
                    <a:p>
                      <a:r>
                        <a:rPr lang="en-US" sz="1800" dirty="0" smtClean="0"/>
                        <a:t>Induced</a:t>
                      </a:r>
                      <a:r>
                        <a:rPr lang="en-US" sz="1800" baseline="0" dirty="0" smtClean="0"/>
                        <a:t> Activity and Impact on LCW System Design for Three Types of Dumps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BSY Dump</a:t>
                      </a:r>
                    </a:p>
                    <a:p>
                      <a:pPr algn="ctr"/>
                      <a:r>
                        <a:rPr lang="en-US" sz="1400" dirty="0" smtClean="0"/>
                        <a:t>(volume-cooled)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 EBD Dumps</a:t>
                      </a:r>
                    </a:p>
                    <a:p>
                      <a:pPr algn="ctr"/>
                      <a:r>
                        <a:rPr lang="en-US" sz="1400" dirty="0" smtClean="0"/>
                        <a:t>(surface-cooled)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CEBAF Dumps (internally-cooled) </a:t>
                      </a:r>
                      <a:endParaRPr lang="en-US" sz="1400" dirty="0">
                        <a:effectLst/>
                      </a:endParaRPr>
                    </a:p>
                  </a:txBody>
                  <a:tcPr/>
                </a:tc>
              </a:tr>
              <a:tr h="6503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500" baseline="30000" dirty="0" smtClean="0">
                          <a:solidFill>
                            <a:srgbClr val="C00000"/>
                          </a:solidFill>
                        </a:rPr>
                        <a:t>3</a:t>
                      </a:r>
                      <a:r>
                        <a:rPr lang="en-US" altLang="en-US" sz="1500" dirty="0" smtClean="0">
                          <a:solidFill>
                            <a:srgbClr val="C00000"/>
                          </a:solidFill>
                        </a:rPr>
                        <a:t>H </a:t>
                      </a:r>
                      <a:r>
                        <a:rPr lang="en-US" sz="1500" dirty="0" smtClean="0"/>
                        <a:t>saturation activity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500" dirty="0" smtClean="0">
                          <a:solidFill>
                            <a:srgbClr val="C00000"/>
                          </a:solidFill>
                        </a:rPr>
                        <a:t>185</a:t>
                      </a:r>
                      <a:r>
                        <a:rPr lang="en-US" sz="1500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rgbClr val="C00000"/>
                          </a:solidFill>
                        </a:rPr>
                        <a:t>GBq</a:t>
                      </a:r>
                      <a:r>
                        <a:rPr lang="en-US" sz="1500" dirty="0" smtClean="0">
                          <a:solidFill>
                            <a:srgbClr val="C00000"/>
                          </a:solidFill>
                        </a:rPr>
                        <a:t>/y 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discharge limit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</a:rPr>
                        <a:t> to sewer)</a:t>
                      </a:r>
                      <a:endParaRPr lang="en-US" sz="15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510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</a:rPr>
                        <a:t>GBq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 @ 90 kW average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3,3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</a:rPr>
                        <a:t>GBq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@ 76 kW average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EBDs: 11</a:t>
                      </a:r>
                      <a:r>
                        <a:rPr lang="en-US" sz="15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GBq</a:t>
                      </a:r>
                      <a:r>
                        <a:rPr lang="en-US" sz="15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@76kW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BSY: 18.5</a:t>
                      </a:r>
                      <a:r>
                        <a:rPr lang="en-US" sz="15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GBq</a:t>
                      </a:r>
                      <a:r>
                        <a:rPr lang="en-US" sz="15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@90kW</a:t>
                      </a:r>
                      <a:endParaRPr lang="en-US" sz="1500" dirty="0" smtClean="0">
                        <a:effectLst/>
                      </a:endParaRPr>
                    </a:p>
                  </a:txBody>
                  <a:tcPr/>
                </a:tc>
              </a:tr>
              <a:tr h="5909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aseline="30000" dirty="0" smtClean="0">
                          <a:solidFill>
                            <a:srgbClr val="C00000"/>
                          </a:solidFill>
                        </a:rPr>
                        <a:t>7</a:t>
                      </a:r>
                      <a:r>
                        <a:rPr lang="en-US" sz="1500" dirty="0" smtClean="0">
                          <a:solidFill>
                            <a:srgbClr val="C00000"/>
                          </a:solidFill>
                        </a:rPr>
                        <a:t>Be </a:t>
                      </a:r>
                      <a:r>
                        <a:rPr lang="en-US" sz="1500" dirty="0" smtClean="0"/>
                        <a:t>saturation activity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@</a:t>
                      </a:r>
                      <a:r>
                        <a:rPr lang="en-US" sz="1500" baseline="0" dirty="0" smtClean="0"/>
                        <a:t> </a:t>
                      </a:r>
                      <a:r>
                        <a:rPr lang="en-US" sz="1500" dirty="0" smtClean="0"/>
                        <a:t>average power</a:t>
                      </a:r>
                      <a:endParaRPr lang="en-US" sz="1500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74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</a:rPr>
                        <a:t>GBq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 @ 90 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0.44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</a:rPr>
                        <a:t>GBq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 @ 76 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EBDs: 1,5</a:t>
                      </a:r>
                      <a:r>
                        <a:rPr lang="en-US" sz="15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GBq</a:t>
                      </a:r>
                      <a:r>
                        <a:rPr lang="en-US" sz="15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@76kW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BSY: 2.4</a:t>
                      </a:r>
                      <a:r>
                        <a:rPr lang="en-US" sz="15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GBq</a:t>
                      </a:r>
                      <a:r>
                        <a:rPr lang="en-US" sz="15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@90kW</a:t>
                      </a:r>
                      <a:endParaRPr lang="en-US" sz="1500" dirty="0" smtClean="0">
                        <a:effectLst/>
                      </a:endParaRPr>
                    </a:p>
                  </a:txBody>
                  <a:tcPr/>
                </a:tc>
              </a:tr>
              <a:tr h="9880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aseline="30000" dirty="0" smtClean="0">
                          <a:solidFill>
                            <a:srgbClr val="C00000"/>
                          </a:solidFill>
                        </a:rPr>
                        <a:t>15</a:t>
                      </a:r>
                      <a:r>
                        <a:rPr lang="en-US" sz="1500" dirty="0" smtClean="0">
                          <a:solidFill>
                            <a:srgbClr val="C00000"/>
                          </a:solidFill>
                        </a:rPr>
                        <a:t>O,</a:t>
                      </a:r>
                      <a:r>
                        <a:rPr lang="en-US" sz="1500" baseline="30000" dirty="0" smtClean="0">
                          <a:solidFill>
                            <a:srgbClr val="C00000"/>
                          </a:solidFill>
                        </a:rPr>
                        <a:t> 11</a:t>
                      </a:r>
                      <a:r>
                        <a:rPr lang="en-US" sz="1500" dirty="0" smtClean="0">
                          <a:solidFill>
                            <a:srgbClr val="C00000"/>
                          </a:solidFill>
                        </a:rPr>
                        <a:t>C</a:t>
                      </a:r>
                      <a:r>
                        <a:rPr lang="en-US" sz="1500" dirty="0" smtClean="0"/>
                        <a:t>, </a:t>
                      </a:r>
                      <a:r>
                        <a:rPr lang="en-US" sz="1500" baseline="30000" dirty="0" smtClean="0"/>
                        <a:t>13</a:t>
                      </a:r>
                      <a:r>
                        <a:rPr lang="en-US" sz="1500" dirty="0" smtClean="0"/>
                        <a:t>N saturation activity @ 240 or 250 kW maximum power;</a:t>
                      </a:r>
                      <a:r>
                        <a:rPr lang="en-US" sz="1500" baseline="0" dirty="0" smtClean="0"/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1 TVL = 17 cm concrete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2850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</a:rPr>
                        <a:t>GBq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500" baseline="3000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</a:rPr>
                        <a:t>703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</a:rPr>
                        <a:t>GBq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500" baseline="30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</a:rPr>
                        <a:t>&amp; 0.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56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</a:rPr>
                        <a:t>Sv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/h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</a:rPr>
                        <a:t> at 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1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</a:rPr>
                        <a:t>18.5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</a:rPr>
                        <a:t>GBq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500" baseline="3000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O,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</a:rPr>
                        <a:t>3.7 </a:t>
                      </a:r>
                      <a:r>
                        <a:rPr lang="en-US" sz="1500" baseline="0" dirty="0" err="1" smtClean="0">
                          <a:solidFill>
                            <a:schemeClr val="tx1"/>
                          </a:solidFill>
                        </a:rPr>
                        <a:t>GBq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500" baseline="30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C </a:t>
                      </a:r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</a:rPr>
                        <a:t>&amp; 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3.5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</a:rPr>
                        <a:t>mSv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/h at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1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222</a:t>
                      </a:r>
                      <a:r>
                        <a:rPr lang="da-DK" sz="15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GBq</a:t>
                      </a:r>
                      <a:r>
                        <a:rPr lang="da-DK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aseline="30000" dirty="0" smtClean="0">
                          <a:solidFill>
                            <a:srgbClr val="C00000"/>
                          </a:solidFill>
                        </a:rPr>
                        <a:t>15</a:t>
                      </a:r>
                      <a:r>
                        <a:rPr lang="en-US" sz="1500" dirty="0" smtClean="0">
                          <a:solidFill>
                            <a:srgbClr val="C00000"/>
                          </a:solidFill>
                        </a:rPr>
                        <a:t>O</a:t>
                      </a:r>
                      <a:r>
                        <a:rPr lang="da-DK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5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 GBq </a:t>
                      </a:r>
                      <a:r>
                        <a:rPr lang="en-US" sz="1500" baseline="30000" dirty="0" smtClean="0">
                          <a:solidFill>
                            <a:srgbClr val="C00000"/>
                          </a:solidFill>
                        </a:rPr>
                        <a:t>11</a:t>
                      </a:r>
                      <a:r>
                        <a:rPr lang="en-US" sz="1500" dirty="0" smtClean="0">
                          <a:solidFill>
                            <a:srgbClr val="C00000"/>
                          </a:solidFill>
                        </a:rPr>
                        <a:t>C</a:t>
                      </a:r>
                      <a:r>
                        <a:rPr lang="da-DK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&amp; </a:t>
                      </a:r>
                      <a:r>
                        <a:rPr lang="da-DK" sz="1500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r>
                        <a:rPr lang="da-DK" sz="1500" kern="1200" baseline="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a-DK" sz="1500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mSv/h </a:t>
                      </a:r>
                      <a:r>
                        <a:rPr lang="da-DK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 1 m </a:t>
                      </a:r>
                      <a:endParaRPr lang="da-DK" sz="1500" dirty="0" smtClean="0">
                        <a:effectLst/>
                      </a:endParaRPr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 smtClean="0"/>
                    </a:p>
                  </a:txBody>
                  <a:tcPr/>
                </a:tc>
              </a:tr>
              <a:tr h="9880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i="1" baseline="30000" dirty="0" smtClean="0">
                          <a:solidFill>
                            <a:srgbClr val="C00000"/>
                          </a:solidFill>
                        </a:rPr>
                        <a:t>22</a:t>
                      </a:r>
                      <a:r>
                        <a:rPr lang="en-US" sz="1450" i="1" dirty="0" smtClean="0">
                          <a:solidFill>
                            <a:srgbClr val="C00000"/>
                          </a:solidFill>
                        </a:rPr>
                        <a:t>Na, </a:t>
                      </a:r>
                      <a:r>
                        <a:rPr lang="en-US" sz="1450" i="1" baseline="30000" dirty="0" smtClean="0">
                          <a:solidFill>
                            <a:srgbClr val="C00000"/>
                          </a:solidFill>
                        </a:rPr>
                        <a:t>54</a:t>
                      </a:r>
                      <a:r>
                        <a:rPr lang="en-US" sz="1450" i="1" dirty="0" smtClean="0">
                          <a:solidFill>
                            <a:srgbClr val="C00000"/>
                          </a:solidFill>
                        </a:rPr>
                        <a:t>Mn, </a:t>
                      </a:r>
                      <a:r>
                        <a:rPr lang="en-US" sz="1450" i="1" baseline="30000" dirty="0" smtClean="0">
                          <a:solidFill>
                            <a:srgbClr val="C00000"/>
                          </a:solidFill>
                        </a:rPr>
                        <a:t>60</a:t>
                      </a:r>
                      <a:r>
                        <a:rPr lang="en-US" sz="1450" i="1" dirty="0" smtClean="0">
                          <a:solidFill>
                            <a:srgbClr val="C00000"/>
                          </a:solidFill>
                        </a:rPr>
                        <a:t>Co,</a:t>
                      </a:r>
                      <a:r>
                        <a:rPr lang="en-US" sz="1450" i="1" baseline="30000" dirty="0" smtClean="0">
                          <a:solidFill>
                            <a:srgbClr val="C00000"/>
                          </a:solidFill>
                        </a:rPr>
                        <a:t> 65</a:t>
                      </a:r>
                      <a:r>
                        <a:rPr lang="en-US" sz="1450" i="1" dirty="0" smtClean="0">
                          <a:solidFill>
                            <a:srgbClr val="C00000"/>
                          </a:solidFill>
                        </a:rPr>
                        <a:t>Zn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i="1" dirty="0" smtClean="0">
                          <a:solidFill>
                            <a:schemeClr val="tx1"/>
                          </a:solidFill>
                        </a:rPr>
                        <a:t>Maximum activities estimated from historical data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dirty="0" smtClean="0">
                          <a:solidFill>
                            <a:schemeClr val="tx1"/>
                          </a:solidFill>
                        </a:rPr>
                        <a:t>1 TVL = 23 cm concrete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500" i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en-US" sz="1500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500" i="1" baseline="0" dirty="0" err="1" smtClean="0">
                          <a:solidFill>
                            <a:schemeClr val="tx1"/>
                          </a:solidFill>
                        </a:rPr>
                        <a:t>mSv</a:t>
                      </a:r>
                      <a:r>
                        <a:rPr lang="en-US" sz="1500" i="1" dirty="0" smtClean="0">
                          <a:solidFill>
                            <a:schemeClr val="tx1"/>
                          </a:solidFill>
                        </a:rPr>
                        <a:t>/h at 1 m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500" i="1" dirty="0" smtClean="0">
                          <a:solidFill>
                            <a:schemeClr val="tx1"/>
                          </a:solidFill>
                        </a:rPr>
                        <a:t>from two 400-L</a:t>
                      </a:r>
                      <a:endParaRPr lang="en-US" sz="1500" i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500" i="1" dirty="0" smtClean="0">
                          <a:solidFill>
                            <a:schemeClr val="tx1"/>
                          </a:solidFill>
                        </a:rPr>
                        <a:t>resin tanks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500" i="1" dirty="0" smtClean="0">
                          <a:solidFill>
                            <a:schemeClr val="tx1"/>
                          </a:solidFill>
                        </a:rPr>
                        <a:t>(= 15</a:t>
                      </a:r>
                      <a:r>
                        <a:rPr lang="en-US" sz="1500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500" i="1" baseline="0" dirty="0" err="1" smtClean="0">
                          <a:solidFill>
                            <a:schemeClr val="tx1"/>
                          </a:solidFill>
                        </a:rPr>
                        <a:t>GBq</a:t>
                      </a:r>
                      <a:r>
                        <a:rPr lang="en-US" sz="1500" i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500" i="1" baseline="3000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r>
                        <a:rPr lang="en-US" sz="1500" i="1" dirty="0" smtClean="0">
                          <a:solidFill>
                            <a:schemeClr val="tx1"/>
                          </a:solidFill>
                        </a:rPr>
                        <a:t>Co)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500" i="1" baseline="0" dirty="0" smtClean="0">
                          <a:solidFill>
                            <a:schemeClr val="tx1"/>
                          </a:solidFill>
                        </a:rPr>
                        <a:t>0.05 </a:t>
                      </a:r>
                      <a:r>
                        <a:rPr lang="en-US" sz="1500" i="1" baseline="0" dirty="0" err="1" smtClean="0">
                          <a:solidFill>
                            <a:schemeClr val="tx1"/>
                          </a:solidFill>
                        </a:rPr>
                        <a:t>mSv</a:t>
                      </a:r>
                      <a:r>
                        <a:rPr lang="en-US" sz="1500" i="1" dirty="0" smtClean="0">
                          <a:solidFill>
                            <a:schemeClr val="tx1"/>
                          </a:solidFill>
                        </a:rPr>
                        <a:t>/h at 1 m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500" i="1" dirty="0" smtClean="0">
                          <a:solidFill>
                            <a:schemeClr val="tx1"/>
                          </a:solidFill>
                        </a:rPr>
                        <a:t>from two 400-L</a:t>
                      </a:r>
                      <a:endParaRPr lang="en-US" sz="1500" i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500" i="1" dirty="0" smtClean="0">
                          <a:solidFill>
                            <a:schemeClr val="tx1"/>
                          </a:solidFill>
                        </a:rPr>
                        <a:t>resin tanks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500" i="1" dirty="0" smtClean="0">
                          <a:solidFill>
                            <a:schemeClr val="tx1"/>
                          </a:solidFill>
                        </a:rPr>
                        <a:t>(= 0.15</a:t>
                      </a:r>
                      <a:r>
                        <a:rPr lang="en-US" sz="1500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500" i="1" baseline="0" dirty="0" err="1" smtClean="0">
                          <a:solidFill>
                            <a:schemeClr val="tx1"/>
                          </a:solidFill>
                        </a:rPr>
                        <a:t>GBq</a:t>
                      </a:r>
                      <a:r>
                        <a:rPr lang="en-US" sz="1500" i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500" i="1" baseline="3000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r>
                        <a:rPr lang="en-US" sz="1500" i="1" dirty="0" smtClean="0">
                          <a:solidFill>
                            <a:schemeClr val="tx1"/>
                          </a:solidFill>
                        </a:rPr>
                        <a:t>Co)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500" i="1" baseline="0" dirty="0" smtClean="0">
                          <a:solidFill>
                            <a:srgbClr val="FF0000"/>
                          </a:solidFill>
                        </a:rPr>
                        <a:t>0.4 </a:t>
                      </a:r>
                      <a:r>
                        <a:rPr lang="en-US" sz="1500" i="1" baseline="0" dirty="0" err="1" smtClean="0">
                          <a:solidFill>
                            <a:srgbClr val="FF0000"/>
                          </a:solidFill>
                        </a:rPr>
                        <a:t>mSv</a:t>
                      </a:r>
                      <a:r>
                        <a:rPr lang="en-US" sz="1500" i="1" dirty="0" smtClean="0">
                          <a:solidFill>
                            <a:srgbClr val="FF0000"/>
                          </a:solidFill>
                        </a:rPr>
                        <a:t>/h at 1 m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500" i="1" dirty="0" smtClean="0"/>
                        <a:t>from two 400-L</a:t>
                      </a:r>
                      <a:endParaRPr lang="en-US" sz="1500" i="1" baseline="0" dirty="0" smtClean="0"/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500" i="1" dirty="0" smtClean="0"/>
                        <a:t>resin tanks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500" i="1" dirty="0" smtClean="0"/>
                        <a:t>(= 1.2</a:t>
                      </a:r>
                      <a:r>
                        <a:rPr lang="en-US" sz="1500" i="1" baseline="0" dirty="0" smtClean="0"/>
                        <a:t> </a:t>
                      </a:r>
                      <a:r>
                        <a:rPr lang="en-US" sz="1500" i="1" baseline="0" dirty="0" err="1" smtClean="0"/>
                        <a:t>GBq</a:t>
                      </a:r>
                      <a:r>
                        <a:rPr lang="en-US" sz="1500" i="1" dirty="0" smtClean="0"/>
                        <a:t> </a:t>
                      </a:r>
                      <a:r>
                        <a:rPr lang="en-US" sz="1500" i="1" baseline="30000" dirty="0" smtClean="0"/>
                        <a:t>60</a:t>
                      </a:r>
                      <a:r>
                        <a:rPr lang="en-US" sz="1500" i="1" dirty="0" smtClean="0"/>
                        <a:t>Co)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8" descr="Screen Shot 2015-10-06 at 9.50.57 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7895" y="1844841"/>
            <a:ext cx="1740843" cy="1229896"/>
          </a:xfrm>
          <a:prstGeom prst="rect">
            <a:avLst/>
          </a:prstGeom>
        </p:spPr>
      </p:pic>
      <p:pic>
        <p:nvPicPr>
          <p:cNvPr id="11" name="Picture 2" descr="C:\Users\james\Desktop\Captur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32252" y="1844842"/>
            <a:ext cx="1871580" cy="124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2"/>
          <p:cNvSpPr txBox="1">
            <a:spLocks/>
          </p:cNvSpPr>
          <p:nvPr/>
        </p:nvSpPr>
        <p:spPr>
          <a:xfrm>
            <a:off x="309282" y="158733"/>
            <a:ext cx="8409267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A400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2800" b="0" dirty="0"/>
              <a:t>Induced Activity in LCW </a:t>
            </a:r>
            <a:r>
              <a:rPr lang="en-US" sz="2800" b="0" dirty="0" smtClean="0"/>
              <a:t>for LCLS-II Dumps</a:t>
            </a:r>
            <a:endParaRPr lang="en-US" sz="2800" b="0" dirty="0"/>
          </a:p>
        </p:txBody>
      </p:sp>
      <p:pic>
        <p:nvPicPr>
          <p:cNvPr id="2" name="Picture 1" descr="Screen Shot 2016-08-15 at 10.08.3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1510" y="1829412"/>
            <a:ext cx="2021097" cy="1264116"/>
          </a:xfrm>
          <a:prstGeom prst="rect">
            <a:avLst/>
          </a:prstGeom>
        </p:spPr>
      </p:pic>
      <p:sp>
        <p:nvSpPr>
          <p:cNvPr id="13" name="Slide Number Placeholder 12"/>
          <p:cNvSpPr txBox="1">
            <a:spLocks/>
          </p:cNvSpPr>
          <p:nvPr/>
        </p:nvSpPr>
        <p:spPr>
          <a:xfrm>
            <a:off x="8718550" y="16291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fld id="{5BD36294-2849-48A8-8531-5354CF3095D2}" type="slidenum">
              <a:rPr lang="en-US" sz="1200" smtClean="0"/>
              <a:pPr/>
              <a:t>23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9655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65" y="1142503"/>
            <a:ext cx="5551714" cy="34536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59526" y="2642893"/>
            <a:ext cx="1801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00000"/>
                </a:solidFill>
              </a:rPr>
              <a:t>42 </a:t>
            </a:r>
            <a:r>
              <a:rPr lang="en-US" sz="1600" b="1" dirty="0" err="1" smtClean="0">
                <a:solidFill>
                  <a:srgbClr val="C00000"/>
                </a:solidFill>
              </a:rPr>
              <a:t>mSv</a:t>
            </a:r>
            <a:r>
              <a:rPr lang="en-US" sz="1600" b="1" dirty="0" smtClean="0">
                <a:solidFill>
                  <a:srgbClr val="C00000"/>
                </a:solidFill>
              </a:rPr>
              <a:t>/h </a:t>
            </a:r>
            <a:r>
              <a:rPr lang="en-US" sz="1600" b="1" dirty="0">
                <a:solidFill>
                  <a:srgbClr val="C00000"/>
                </a:solidFill>
              </a:rPr>
              <a:t>@</a:t>
            </a:r>
            <a:r>
              <a:rPr lang="en-US" sz="1600" b="1" dirty="0" smtClean="0">
                <a:solidFill>
                  <a:srgbClr val="C00000"/>
                </a:solidFill>
              </a:rPr>
              <a:t> 1 m </a:t>
            </a:r>
            <a:r>
              <a:rPr lang="en-US" sz="1600" b="1" baseline="30000" dirty="0" smtClean="0">
                <a:solidFill>
                  <a:srgbClr val="C00000"/>
                </a:solidFill>
              </a:rPr>
              <a:t>15</a:t>
            </a:r>
            <a:r>
              <a:rPr lang="en-US" sz="1600" b="1" dirty="0" smtClean="0">
                <a:solidFill>
                  <a:srgbClr val="C00000"/>
                </a:solidFill>
              </a:rPr>
              <a:t>O/</a:t>
            </a:r>
            <a:r>
              <a:rPr lang="en-US" sz="1600" b="1" baseline="30000" dirty="0" smtClean="0">
                <a:solidFill>
                  <a:srgbClr val="C00000"/>
                </a:solidFill>
              </a:rPr>
              <a:t>11</a:t>
            </a:r>
            <a:r>
              <a:rPr lang="en-US" sz="1600" b="1" dirty="0" smtClean="0">
                <a:solidFill>
                  <a:srgbClr val="C00000"/>
                </a:solidFill>
              </a:rPr>
              <a:t>C in</a:t>
            </a:r>
          </a:p>
          <a:p>
            <a:pPr algn="ctr"/>
            <a:r>
              <a:rPr lang="en-US" sz="1600" b="1" i="1" dirty="0" smtClean="0">
                <a:solidFill>
                  <a:srgbClr val="C00000"/>
                </a:solidFill>
              </a:rPr>
              <a:t>surge</a:t>
            </a:r>
            <a:r>
              <a:rPr lang="en-US" sz="1600" b="1" dirty="0" smtClean="0">
                <a:solidFill>
                  <a:srgbClr val="C00000"/>
                </a:solidFill>
              </a:rPr>
              <a:t> tanks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67879" y="1811896"/>
            <a:ext cx="14450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00000"/>
                </a:solidFill>
              </a:rPr>
              <a:t>0.4 </a:t>
            </a:r>
            <a:r>
              <a:rPr lang="en-US" sz="1600" b="1" dirty="0" err="1" smtClean="0">
                <a:solidFill>
                  <a:srgbClr val="C00000"/>
                </a:solidFill>
              </a:rPr>
              <a:t>mSv</a:t>
            </a:r>
            <a:r>
              <a:rPr lang="en-US" sz="1600" b="1" dirty="0" smtClean="0">
                <a:solidFill>
                  <a:srgbClr val="C00000"/>
                </a:solidFill>
              </a:rPr>
              <a:t>/h </a:t>
            </a:r>
          </a:p>
          <a:p>
            <a:pPr algn="ctr"/>
            <a:r>
              <a:rPr lang="en-US" sz="1600" b="1" dirty="0" smtClean="0">
                <a:solidFill>
                  <a:srgbClr val="C00000"/>
                </a:solidFill>
              </a:rPr>
              <a:t>@ 1 m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b="1" i="1" dirty="0" smtClean="0">
                <a:solidFill>
                  <a:srgbClr val="C00000"/>
                </a:solidFill>
              </a:rPr>
              <a:t>resin </a:t>
            </a:r>
            <a:r>
              <a:rPr lang="en-US" sz="1600" b="1" dirty="0" smtClean="0">
                <a:solidFill>
                  <a:srgbClr val="C00000"/>
                </a:solidFill>
              </a:rPr>
              <a:t>tanks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9929" y="3942572"/>
            <a:ext cx="30608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Shielding Limit: 5 </a:t>
            </a:r>
            <a:r>
              <a:rPr lang="en-US" b="1" dirty="0">
                <a:solidFill>
                  <a:srgbClr val="008000"/>
                </a:solidFill>
              </a:rPr>
              <a:t>µ</a:t>
            </a:r>
            <a:r>
              <a:rPr lang="en-US" b="1" dirty="0" err="1" smtClean="0">
                <a:solidFill>
                  <a:srgbClr val="008000"/>
                </a:solidFill>
              </a:rPr>
              <a:t>Svh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269965" y="4596144"/>
            <a:ext cx="8631651" cy="17838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lnSpc>
                <a:spcPct val="100000"/>
              </a:lnSpc>
              <a:buNone/>
            </a:pPr>
            <a:r>
              <a:rPr lang="en-US" altLang="en-US" sz="2000" b="1" dirty="0" smtClean="0">
                <a:latin typeface="+mn-lt"/>
              </a:rPr>
              <a:t>Radiological Controls:</a:t>
            </a:r>
          </a:p>
          <a:p>
            <a:pPr marL="241300" lvl="3" indent="-241300" fontAlgn="auto">
              <a:lnSpc>
                <a:spcPct val="100000"/>
              </a:lnSpc>
              <a:spcAft>
                <a:spcPts val="0"/>
              </a:spcAft>
            </a:pPr>
            <a:r>
              <a:rPr lang="en-US" altLang="en-US" sz="2000" dirty="0" smtClean="0">
                <a:latin typeface="+mn-lt"/>
              </a:rPr>
              <a:t>Concrete housing and shielding for underground piping</a:t>
            </a:r>
          </a:p>
          <a:p>
            <a:pPr marL="241300" lvl="3" indent="-241300" fontAlgn="auto">
              <a:lnSpc>
                <a:spcPct val="100000"/>
              </a:lnSpc>
              <a:spcAft>
                <a:spcPts val="0"/>
              </a:spcAft>
            </a:pPr>
            <a:r>
              <a:rPr lang="en-US" altLang="en-US" sz="2000" dirty="0" smtClean="0">
                <a:latin typeface="+mn-lt"/>
              </a:rPr>
              <a:t>Access controls to </a:t>
            </a:r>
            <a:r>
              <a:rPr lang="en-US" altLang="en-US" sz="2000" dirty="0">
                <a:latin typeface="+mn-lt"/>
              </a:rPr>
              <a:t>housing </a:t>
            </a:r>
            <a:r>
              <a:rPr lang="en-US" altLang="en-US" sz="2000" dirty="0" smtClean="0">
                <a:latin typeface="+mn-lt"/>
              </a:rPr>
              <a:t>with interlocked detectors </a:t>
            </a:r>
          </a:p>
          <a:p>
            <a:pPr marL="241300" lvl="3" indent="-241300" fontAlgn="auto">
              <a:lnSpc>
                <a:spcPct val="100000"/>
              </a:lnSpc>
              <a:spcAft>
                <a:spcPts val="0"/>
              </a:spcAft>
            </a:pPr>
            <a:r>
              <a:rPr lang="en-US" altLang="en-US" sz="2000" dirty="0" smtClean="0">
                <a:latin typeface="+mn-lt"/>
              </a:rPr>
              <a:t>High capacity resin tanks with efficient exchange and disposal features</a:t>
            </a:r>
          </a:p>
          <a:p>
            <a:pPr marL="241300" lvl="3" indent="-241300" fontAlgn="auto">
              <a:lnSpc>
                <a:spcPct val="100000"/>
              </a:lnSpc>
              <a:spcAft>
                <a:spcPts val="0"/>
              </a:spcAft>
            </a:pPr>
            <a:r>
              <a:rPr lang="en-US" sz="2000" dirty="0">
                <a:latin typeface="+mn-lt"/>
              </a:rPr>
              <a:t>Hydrogen </a:t>
            </a:r>
            <a:r>
              <a:rPr lang="en-US" sz="2000" dirty="0" err="1">
                <a:latin typeface="+mn-lt"/>
              </a:rPr>
              <a:t>recombiner</a:t>
            </a:r>
            <a:r>
              <a:rPr lang="en-US" sz="2000" dirty="0">
                <a:latin typeface="+mn-lt"/>
              </a:rPr>
              <a:t> to eliminate H</a:t>
            </a:r>
            <a:r>
              <a:rPr lang="en-US" sz="2000" baseline="-25000" dirty="0">
                <a:latin typeface="+mn-lt"/>
              </a:rPr>
              <a:t>2</a:t>
            </a:r>
            <a:r>
              <a:rPr lang="en-US" sz="2000" dirty="0">
                <a:latin typeface="+mn-lt"/>
              </a:rPr>
              <a:t> explosion</a:t>
            </a:r>
          </a:p>
          <a:p>
            <a:pPr marL="241300" lvl="3" indent="-241300" fontAlgn="auto">
              <a:lnSpc>
                <a:spcPct val="100000"/>
              </a:lnSpc>
              <a:spcAft>
                <a:spcPts val="0"/>
              </a:spcAft>
            </a:pPr>
            <a:r>
              <a:rPr lang="en-US" sz="2000" dirty="0" smtClean="0">
                <a:latin typeface="+mn-lt"/>
              </a:rPr>
              <a:t>Containment </a:t>
            </a:r>
            <a:r>
              <a:rPr lang="en-US" sz="2000" dirty="0">
                <a:latin typeface="+mn-lt"/>
              </a:rPr>
              <a:t>of LCW </a:t>
            </a:r>
            <a:r>
              <a:rPr lang="en-US" sz="2000" dirty="0" smtClean="0">
                <a:latin typeface="+mn-lt"/>
              </a:rPr>
              <a:t>leakage and management </a:t>
            </a:r>
            <a:r>
              <a:rPr lang="en-US" sz="2000" dirty="0">
                <a:latin typeface="+mn-lt"/>
              </a:rPr>
              <a:t>of LCW </a:t>
            </a:r>
            <a:r>
              <a:rPr lang="en-US" sz="2000" dirty="0" smtClean="0">
                <a:latin typeface="+mn-lt"/>
              </a:rPr>
              <a:t>discharge with </a:t>
            </a:r>
            <a:r>
              <a:rPr lang="en-US" sz="2000" baseline="30000" dirty="0" smtClean="0">
                <a:latin typeface="+mn-lt"/>
              </a:rPr>
              <a:t>3</a:t>
            </a:r>
            <a:r>
              <a:rPr lang="en-US" sz="2000" dirty="0" smtClean="0">
                <a:latin typeface="+mn-lt"/>
              </a:rPr>
              <a:t>H</a:t>
            </a:r>
          </a:p>
          <a:p>
            <a:pPr marL="233363" lvl="4" indent="0" fontAlgn="auto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</a:pPr>
            <a:endParaRPr lang="en-US" altLang="en-US" sz="2000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269965" y="198377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A400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2800" b="0" dirty="0"/>
              <a:t>Radiological Controls of HX2 LCW for </a:t>
            </a:r>
            <a:r>
              <a:rPr lang="en-US" sz="2800" b="0" dirty="0" smtClean="0"/>
              <a:t>Dumps</a:t>
            </a:r>
            <a:endParaRPr lang="en-US" sz="2800" b="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289251"/>
              </p:ext>
            </p:extLst>
          </p:nvPr>
        </p:nvGraphicFramePr>
        <p:xfrm>
          <a:off x="5821679" y="1401385"/>
          <a:ext cx="3056337" cy="2786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6387"/>
                <a:gridCol w="969584"/>
                <a:gridCol w="1010366"/>
              </a:tblGrid>
              <a:tr h="61107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Concrete (cm)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3 CEBAF</a:t>
                      </a:r>
                    </a:p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Dumps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7985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baseline="30000" dirty="0" smtClean="0">
                          <a:solidFill>
                            <a:srgbClr val="C00000"/>
                          </a:solidFill>
                        </a:rPr>
                        <a:t>15</a:t>
                      </a: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O/</a:t>
                      </a:r>
                      <a:r>
                        <a:rPr lang="en-US" sz="1800" b="1" baseline="30000" dirty="0" smtClean="0">
                          <a:solidFill>
                            <a:srgbClr val="C00000"/>
                          </a:solidFill>
                        </a:rPr>
                        <a:t>11</a:t>
                      </a: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C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In LCW </a:t>
                      </a:r>
                      <a:endParaRPr lang="en-US" sz="1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Wall</a:t>
                      </a:r>
                      <a:endParaRPr lang="en-US" sz="1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48</a:t>
                      </a:r>
                      <a:endParaRPr lang="en-US" sz="1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7985"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Ceiling</a:t>
                      </a:r>
                      <a:endParaRPr lang="en-US" sz="1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60</a:t>
                      </a:r>
                      <a:endParaRPr lang="en-US" sz="1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7985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Resin</a:t>
                      </a:r>
                    </a:p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Activity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Wall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7985"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Ceiling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2" name="Slide Number Placeholder 12"/>
          <p:cNvSpPr txBox="1">
            <a:spLocks/>
          </p:cNvSpPr>
          <p:nvPr/>
        </p:nvSpPr>
        <p:spPr>
          <a:xfrm>
            <a:off x="8718550" y="16291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fld id="{5BD36294-2849-48A8-8531-5354CF3095D2}" type="slidenum">
              <a:rPr lang="en-US" sz="1200" smtClean="0"/>
              <a:pPr/>
              <a:t>24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977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147659" y="162911"/>
            <a:ext cx="8570891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b="0" dirty="0" smtClean="0"/>
              <a:t>Radiation from Superconducting RF Cavities (SCRF)</a:t>
            </a:r>
            <a:endParaRPr lang="en-US" sz="2800" b="0" dirty="0"/>
          </a:p>
        </p:txBody>
      </p:sp>
      <p:pic>
        <p:nvPicPr>
          <p:cNvPr id="8" name="Picture 7" descr="3DstringClipout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9"/>
          <a:stretch/>
        </p:blipFill>
        <p:spPr>
          <a:xfrm>
            <a:off x="603251" y="1173984"/>
            <a:ext cx="7353300" cy="51881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0945" y="1402379"/>
            <a:ext cx="4690534" cy="400110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</a:rPr>
              <a:t>3</a:t>
            </a:r>
            <a:r>
              <a:rPr lang="en-US" sz="2000" b="1" dirty="0" smtClean="0">
                <a:solidFill>
                  <a:srgbClr val="800000"/>
                </a:solidFill>
              </a:rPr>
              <a:t>D Rendering of FLUKA input model</a:t>
            </a:r>
            <a:endParaRPr lang="en-US" sz="2000" b="1" dirty="0">
              <a:solidFill>
                <a:srgbClr val="8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118096" y="4435862"/>
            <a:ext cx="3098802" cy="1371814"/>
            <a:chOff x="2222500" y="4216400"/>
            <a:chExt cx="3098802" cy="1491034"/>
          </a:xfrm>
        </p:grpSpPr>
        <p:sp>
          <p:nvSpPr>
            <p:cNvPr id="11" name="TextBox 10"/>
            <p:cNvSpPr txBox="1"/>
            <p:nvPr/>
          </p:nvSpPr>
          <p:spPr>
            <a:xfrm rot="20998160">
              <a:off x="3035302" y="4938028"/>
              <a:ext cx="2286000" cy="769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00"/>
                  </a:solidFill>
                </a:rPr>
                <a:t>8 Cavities with nine cells each</a:t>
              </a:r>
              <a:endParaRPr lang="en-US" sz="2000" b="1" dirty="0">
                <a:solidFill>
                  <a:srgbClr val="FFFF00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2222500" y="4546600"/>
              <a:ext cx="1096433" cy="685800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none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 flipV="1">
              <a:off x="2997200" y="4419600"/>
              <a:ext cx="626533" cy="728133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none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 flipV="1">
              <a:off x="3873500" y="4330700"/>
              <a:ext cx="156633" cy="749300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none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4504267" y="4216400"/>
              <a:ext cx="42333" cy="762000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none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t="16057"/>
          <a:stretch/>
        </p:blipFill>
        <p:spPr>
          <a:xfrm>
            <a:off x="5071531" y="5136934"/>
            <a:ext cx="3638549" cy="116233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>
            <a:off x="5071533" y="3136819"/>
            <a:ext cx="444500" cy="1060531"/>
          </a:xfrm>
          <a:prstGeom prst="straightConnector1">
            <a:avLst/>
          </a:prstGeom>
          <a:ln w="28575">
            <a:solidFill>
              <a:srgbClr val="FFFF00"/>
            </a:solidFill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20998160">
            <a:off x="4486668" y="1935565"/>
            <a:ext cx="1932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Quadrupole between  2 </a:t>
            </a:r>
            <a:r>
              <a:rPr lang="en-US" b="1" dirty="0" err="1" smtClean="0">
                <a:solidFill>
                  <a:srgbClr val="FFFF00"/>
                </a:solidFill>
              </a:rPr>
              <a:t>Cryomodules</a:t>
            </a:r>
            <a:r>
              <a:rPr lang="en-US" b="1" dirty="0" smtClean="0">
                <a:solidFill>
                  <a:srgbClr val="FFFF00"/>
                </a:solidFill>
              </a:rPr>
              <a:t> (16 MV/m)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4658" y="6299264"/>
            <a:ext cx="7440092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M. Santana et Al. "Studies of Radiation Fields from LCLS-II Super Conducting RF Cavities”, Int. J. of Modern Physics, TBP 2015</a:t>
            </a:r>
          </a:p>
        </p:txBody>
      </p:sp>
      <p:sp>
        <p:nvSpPr>
          <p:cNvPr id="20" name="Slide Number Placeholder 12"/>
          <p:cNvSpPr txBox="1">
            <a:spLocks/>
          </p:cNvSpPr>
          <p:nvPr/>
        </p:nvSpPr>
        <p:spPr>
          <a:xfrm>
            <a:off x="8718550" y="16291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fld id="{5BD36294-2849-48A8-8531-5354CF3095D2}" type="slidenum">
              <a:rPr lang="en-US" sz="1200" smtClean="0"/>
              <a:pPr/>
              <a:t>25</a:t>
            </a:fld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981700" y="4830301"/>
            <a:ext cx="1790700" cy="400110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</a:rPr>
              <a:t>S</a:t>
            </a:r>
            <a:r>
              <a:rPr lang="en-US" sz="2000" b="1" dirty="0" smtClean="0">
                <a:solidFill>
                  <a:srgbClr val="800000"/>
                </a:solidFill>
              </a:rPr>
              <a:t>CRF </a:t>
            </a:r>
            <a:r>
              <a:rPr lang="en-US" sz="2000" b="1" dirty="0" smtClean="0">
                <a:solidFill>
                  <a:srgbClr val="800000"/>
                </a:solidFill>
              </a:rPr>
              <a:t>Cavity</a:t>
            </a:r>
            <a:endParaRPr lang="en-US" sz="20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91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1066800"/>
            <a:ext cx="8559800" cy="0"/>
          </a:xfrm>
          <a:prstGeom prst="line">
            <a:avLst/>
          </a:prstGeom>
          <a:ln w="25400">
            <a:solidFill>
              <a:schemeClr val="accent1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r>
              <a:rPr lang="en-US" sz="2800" b="0" dirty="0"/>
              <a:t>Studies </a:t>
            </a:r>
            <a:r>
              <a:rPr lang="en-US" sz="2800" b="0" dirty="0" smtClean="0"/>
              <a:t>of Radiation </a:t>
            </a:r>
            <a:r>
              <a:rPr lang="en-US" sz="2800" b="0" dirty="0"/>
              <a:t>from </a:t>
            </a:r>
            <a:r>
              <a:rPr lang="en-US" sz="2800" b="0" dirty="0" smtClean="0"/>
              <a:t>SCRF</a:t>
            </a:r>
            <a:endParaRPr lang="en-US" sz="2800" b="0" dirty="0">
              <a:solidFill>
                <a:srgbClr val="000000"/>
              </a:solidFill>
            </a:endParaRPr>
          </a:p>
        </p:txBody>
      </p:sp>
      <p:sp>
        <p:nvSpPr>
          <p:cNvPr id="8" name="Content Placeholder 4"/>
          <p:cNvSpPr>
            <a:spLocks noGrp="1"/>
          </p:cNvSpPr>
          <p:nvPr>
            <p:ph sz="quarter" idx="14"/>
          </p:nvPr>
        </p:nvSpPr>
        <p:spPr>
          <a:xfrm>
            <a:off x="-1" y="1117600"/>
            <a:ext cx="8992647" cy="5384800"/>
          </a:xfrm>
          <a:noFill/>
        </p:spPr>
        <p:txBody>
          <a:bodyPr tIns="137160" rIns="274320" bIns="137160">
            <a:no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1800" dirty="0"/>
              <a:t>Radiation </a:t>
            </a:r>
            <a:r>
              <a:rPr lang="en-US" sz="1800" dirty="0" smtClean="0"/>
              <a:t>from </a:t>
            </a:r>
            <a:r>
              <a:rPr lang="en-US" sz="1800" dirty="0"/>
              <a:t>field emission including capture current effects have been simulated via ‘soft’ </a:t>
            </a:r>
            <a:r>
              <a:rPr lang="en-US" sz="1800" dirty="0">
                <a:solidFill>
                  <a:srgbClr val="0000FF"/>
                </a:solidFill>
              </a:rPr>
              <a:t>coupling Track3P </a:t>
            </a:r>
            <a:r>
              <a:rPr lang="en-US" sz="1200" b="1" dirty="0"/>
              <a:t>(X. Chen, L. </a:t>
            </a:r>
            <a:r>
              <a:rPr lang="en-US" sz="1200" b="1" dirty="0" err="1"/>
              <a:t>Ge</a:t>
            </a:r>
            <a:r>
              <a:rPr lang="en-US" sz="1200" b="1" dirty="0"/>
              <a:t>, Z. Li</a:t>
            </a:r>
            <a:r>
              <a:rPr lang="en-US" sz="1200" b="1" dirty="0" smtClean="0"/>
              <a:t>)</a:t>
            </a:r>
            <a:r>
              <a:rPr lang="en-US" sz="1800" b="1" dirty="0" smtClean="0"/>
              <a:t> </a:t>
            </a:r>
            <a:r>
              <a:rPr lang="en-US" sz="1800" dirty="0" smtClean="0">
                <a:solidFill>
                  <a:srgbClr val="0000FF"/>
                </a:solidFill>
              </a:rPr>
              <a:t>and FLUKA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b="1" dirty="0"/>
              <a:t>(Nuclear Data Sheets 120, 211-214, 2014</a:t>
            </a:r>
            <a:r>
              <a:rPr lang="en-US" sz="1200" b="1" dirty="0" smtClean="0"/>
              <a:t>) </a:t>
            </a:r>
            <a:r>
              <a:rPr lang="en-US" sz="1800" dirty="0"/>
              <a:t> </a:t>
            </a:r>
            <a:r>
              <a:rPr lang="en-US" sz="1800" dirty="0" smtClean="0"/>
              <a:t>using </a:t>
            </a:r>
            <a:r>
              <a:rPr lang="en-US" sz="1800" dirty="0"/>
              <a:t>extensive customized code and a detailed geometry of up to 9 </a:t>
            </a:r>
            <a:r>
              <a:rPr lang="en-US" sz="1800" dirty="0" err="1"/>
              <a:t>cryomodules</a:t>
            </a:r>
            <a:r>
              <a:rPr lang="en-US" sz="1800" dirty="0"/>
              <a:t>. </a:t>
            </a:r>
          </a:p>
          <a:p>
            <a:pPr marL="800100" lvl="1" indent="-342900">
              <a:buFont typeface="Arial"/>
              <a:buChar char="•"/>
            </a:pPr>
            <a:r>
              <a:rPr lang="en-US" sz="1800" dirty="0" smtClean="0"/>
              <a:t>Results are </a:t>
            </a:r>
            <a:r>
              <a:rPr lang="en-US" sz="1800" dirty="0" smtClean="0">
                <a:solidFill>
                  <a:srgbClr val="000000"/>
                </a:solidFill>
              </a:rPr>
              <a:t>normalized to the captured field emission, which (at </a:t>
            </a:r>
            <a:r>
              <a:rPr lang="en-US" sz="1800" dirty="0" smtClean="0">
                <a:solidFill>
                  <a:srgbClr val="C00000"/>
                </a:solidFill>
              </a:rPr>
              <a:t>16 MV/m</a:t>
            </a:r>
            <a:r>
              <a:rPr lang="en-US" sz="1800" dirty="0" smtClean="0">
                <a:solidFill>
                  <a:srgbClr val="000000"/>
                </a:solidFill>
              </a:rPr>
              <a:t>) should be limited to:  &lt; </a:t>
            </a:r>
            <a:r>
              <a:rPr lang="en-US" sz="1800" dirty="0" smtClean="0">
                <a:solidFill>
                  <a:srgbClr val="C00000"/>
                </a:solidFill>
              </a:rPr>
              <a:t>10 </a:t>
            </a:r>
            <a:r>
              <a:rPr lang="en-US" sz="1800" dirty="0" err="1" smtClean="0">
                <a:solidFill>
                  <a:srgbClr val="C00000"/>
                </a:solidFill>
              </a:rPr>
              <a:t>nA</a:t>
            </a:r>
            <a:r>
              <a:rPr lang="en-US" sz="1800" dirty="0" smtClean="0">
                <a:solidFill>
                  <a:srgbClr val="C00000"/>
                </a:solidFill>
              </a:rPr>
              <a:t>/</a:t>
            </a:r>
            <a:r>
              <a:rPr lang="en-US" sz="1800" dirty="0" err="1" smtClean="0">
                <a:solidFill>
                  <a:srgbClr val="C00000"/>
                </a:solidFill>
              </a:rPr>
              <a:t>cryomodule</a:t>
            </a:r>
            <a:endParaRPr lang="en-US" sz="1800" dirty="0">
              <a:solidFill>
                <a:srgbClr val="FF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57754" y="3168179"/>
            <a:ext cx="8292018" cy="1842296"/>
            <a:chOff x="254830" y="3616103"/>
            <a:chExt cx="8962506" cy="175655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91313" t="5496" b="27954"/>
            <a:stretch/>
          </p:blipFill>
          <p:spPr>
            <a:xfrm>
              <a:off x="8254999" y="3799131"/>
              <a:ext cx="962337" cy="124276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492500" y="4978399"/>
              <a:ext cx="2476748" cy="394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Longitudinal [cm]</a:t>
              </a:r>
              <a:endParaRPr lang="en-US" sz="17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16200000">
              <a:off x="-304384" y="4175317"/>
              <a:ext cx="1472372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Vertical [cm]</a:t>
              </a:r>
              <a:endParaRPr lang="en-US" sz="17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965200" y="3810000"/>
              <a:ext cx="7302500" cy="379343"/>
              <a:chOff x="965200" y="4178300"/>
              <a:chExt cx="7302500" cy="379343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8784" t="71404" r="7964" b="26667"/>
              <a:stretch/>
            </p:blipFill>
            <p:spPr>
              <a:xfrm>
                <a:off x="965200" y="4178300"/>
                <a:ext cx="7302500" cy="101600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3517900" y="4203700"/>
                <a:ext cx="2082800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Longitudinal [cm]</a:t>
                </a:r>
                <a:endParaRPr lang="en-US" sz="17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5309" t="49703" r="8977" b="26426"/>
            <a:stretch/>
          </p:blipFill>
          <p:spPr>
            <a:xfrm>
              <a:off x="635000" y="3810000"/>
              <a:ext cx="7518400" cy="1257300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0" y="4966986"/>
            <a:ext cx="9144000" cy="1661993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lIns="182880" tIns="0" rIns="182880" bIns="0" rtlCol="0">
            <a:spAutoFit/>
          </a:bodyPr>
          <a:lstStyle/>
          <a:p>
            <a:pPr lvl="1"/>
            <a:r>
              <a:rPr lang="en-US" dirty="0" smtClean="0"/>
              <a:t>Tracking of field emission showers allows studies for MP/RP purposes: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Radiation fields inside the tunnel and streaming through linac penetrations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Radiation </a:t>
            </a:r>
            <a:r>
              <a:rPr lang="en-US" dirty="0"/>
              <a:t>damage of </a:t>
            </a:r>
            <a:r>
              <a:rPr lang="en-US" dirty="0" err="1" smtClean="0"/>
              <a:t>cryomodule</a:t>
            </a:r>
            <a:r>
              <a:rPr lang="en-US" dirty="0" smtClean="0"/>
              <a:t> components, </a:t>
            </a:r>
            <a:r>
              <a:rPr lang="en-US" dirty="0"/>
              <a:t>wiring, instrumentation, electronics, …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/>
              <a:t>Activation of </a:t>
            </a:r>
            <a:r>
              <a:rPr lang="en-US" dirty="0" smtClean="0"/>
              <a:t>Helium, </a:t>
            </a:r>
            <a:r>
              <a:rPr lang="en-US" dirty="0" err="1" smtClean="0"/>
              <a:t>cryomodule</a:t>
            </a:r>
            <a:r>
              <a:rPr lang="en-US" dirty="0" smtClean="0"/>
              <a:t>, tunnel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Activation of air (equivalent to electron losses in collimators)</a:t>
            </a:r>
          </a:p>
        </p:txBody>
      </p:sp>
      <p:sp>
        <p:nvSpPr>
          <p:cNvPr id="22" name="Slide Number Placeholder 12"/>
          <p:cNvSpPr txBox="1">
            <a:spLocks/>
          </p:cNvSpPr>
          <p:nvPr/>
        </p:nvSpPr>
        <p:spPr>
          <a:xfrm>
            <a:off x="8718550" y="16291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fld id="{5BD36294-2849-48A8-8531-5354CF3095D2}" type="slidenum">
              <a:rPr lang="en-US" sz="1200" smtClean="0"/>
              <a:pPr/>
              <a:t>26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6669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99" y="1510632"/>
            <a:ext cx="5864727" cy="478589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7470" y="167191"/>
            <a:ext cx="8103570" cy="753033"/>
          </a:xfrm>
        </p:spPr>
        <p:txBody>
          <a:bodyPr/>
          <a:lstStyle/>
          <a:p>
            <a:r>
              <a:rPr lang="en-US" sz="2800" b="0" dirty="0" smtClean="0"/>
              <a:t>Residual Dose </a:t>
            </a:r>
            <a:r>
              <a:rPr lang="en-US" sz="2800" b="0" dirty="0"/>
              <a:t>R</a:t>
            </a:r>
            <a:r>
              <a:rPr lang="en-US" sz="2800" b="0" dirty="0" smtClean="0"/>
              <a:t>ate near </a:t>
            </a:r>
            <a:r>
              <a:rPr lang="en-US" sz="2800" b="0" dirty="0" err="1" smtClean="0"/>
              <a:t>Cryomodules</a:t>
            </a:r>
            <a:endParaRPr lang="en-US" sz="2700" b="0" dirty="0"/>
          </a:p>
        </p:txBody>
      </p:sp>
      <p:grpSp>
        <p:nvGrpSpPr>
          <p:cNvPr id="4" name="Group 3"/>
          <p:cNvGrpSpPr/>
          <p:nvPr/>
        </p:nvGrpSpPr>
        <p:grpSpPr>
          <a:xfrm>
            <a:off x="258234" y="1498600"/>
            <a:ext cx="5837766" cy="4758267"/>
            <a:chOff x="1083734" y="1083734"/>
            <a:chExt cx="6498166" cy="494453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3734" y="1083734"/>
              <a:ext cx="6498166" cy="4944533"/>
            </a:xfrm>
            <a:prstGeom prst="rect">
              <a:avLst/>
            </a:prstGeom>
          </p:spPr>
        </p:pic>
        <p:grpSp>
          <p:nvGrpSpPr>
            <p:cNvPr id="21" name="Group 333"/>
            <p:cNvGrpSpPr>
              <a:grpSpLocks/>
            </p:cNvGrpSpPr>
            <p:nvPr/>
          </p:nvGrpSpPr>
          <p:grpSpPr bwMode="auto">
            <a:xfrm>
              <a:off x="2590800" y="4419603"/>
              <a:ext cx="491067" cy="1244293"/>
              <a:chOff x="0" y="2352"/>
              <a:chExt cx="139" cy="256"/>
            </a:xfrm>
            <a:solidFill>
              <a:schemeClr val="accent6"/>
            </a:solidFill>
          </p:grpSpPr>
          <p:sp>
            <p:nvSpPr>
              <p:cNvPr id="22" name="Freeform 334"/>
              <p:cNvSpPr>
                <a:spLocks noChangeArrowheads="1"/>
              </p:cNvSpPr>
              <p:nvPr/>
            </p:nvSpPr>
            <p:spPr bwMode="auto">
              <a:xfrm>
                <a:off x="46" y="2352"/>
                <a:ext cx="51" cy="51"/>
              </a:xfrm>
              <a:custGeom>
                <a:avLst/>
                <a:gdLst/>
                <a:ahLst/>
                <a:cxnLst>
                  <a:cxn ang="0">
                    <a:pos x="447" y="227"/>
                  </a:cxn>
                  <a:cxn ang="0">
                    <a:pos x="224" y="0"/>
                  </a:cxn>
                  <a:cxn ang="0">
                    <a:pos x="0" y="227"/>
                  </a:cxn>
                  <a:cxn ang="0">
                    <a:pos x="0" y="227"/>
                  </a:cxn>
                  <a:cxn ang="0">
                    <a:pos x="224" y="451"/>
                  </a:cxn>
                  <a:cxn ang="0">
                    <a:pos x="447" y="227"/>
                  </a:cxn>
                </a:cxnLst>
                <a:rect l="0" t="0" r="r" b="b"/>
                <a:pathLst>
                  <a:path w="448" h="452">
                    <a:moveTo>
                      <a:pt x="447" y="227"/>
                    </a:moveTo>
                    <a:cubicBezTo>
                      <a:pt x="447" y="102"/>
                      <a:pt x="347" y="0"/>
                      <a:pt x="224" y="0"/>
                    </a:cubicBezTo>
                    <a:cubicBezTo>
                      <a:pt x="99" y="0"/>
                      <a:pt x="0" y="102"/>
                      <a:pt x="0" y="227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0" y="350"/>
                      <a:pt x="99" y="451"/>
                      <a:pt x="224" y="451"/>
                    </a:cubicBezTo>
                    <a:cubicBezTo>
                      <a:pt x="347" y="451"/>
                      <a:pt x="447" y="350"/>
                      <a:pt x="447" y="227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Freeform 335"/>
              <p:cNvSpPr>
                <a:spLocks noChangeArrowheads="1"/>
              </p:cNvSpPr>
              <p:nvPr/>
            </p:nvSpPr>
            <p:spPr bwMode="auto">
              <a:xfrm>
                <a:off x="46" y="2352"/>
                <a:ext cx="51" cy="51"/>
              </a:xfrm>
              <a:custGeom>
                <a:avLst/>
                <a:gdLst/>
                <a:ahLst/>
                <a:cxnLst>
                  <a:cxn ang="0">
                    <a:pos x="447" y="227"/>
                  </a:cxn>
                  <a:cxn ang="0">
                    <a:pos x="224" y="0"/>
                  </a:cxn>
                  <a:cxn ang="0">
                    <a:pos x="0" y="227"/>
                  </a:cxn>
                  <a:cxn ang="0">
                    <a:pos x="0" y="227"/>
                  </a:cxn>
                  <a:cxn ang="0">
                    <a:pos x="224" y="451"/>
                  </a:cxn>
                  <a:cxn ang="0">
                    <a:pos x="447" y="227"/>
                  </a:cxn>
                </a:cxnLst>
                <a:rect l="0" t="0" r="r" b="b"/>
                <a:pathLst>
                  <a:path w="448" h="452">
                    <a:moveTo>
                      <a:pt x="447" y="227"/>
                    </a:moveTo>
                    <a:cubicBezTo>
                      <a:pt x="447" y="102"/>
                      <a:pt x="347" y="0"/>
                      <a:pt x="224" y="0"/>
                    </a:cubicBezTo>
                    <a:cubicBezTo>
                      <a:pt x="99" y="0"/>
                      <a:pt x="0" y="102"/>
                      <a:pt x="0" y="227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0" y="350"/>
                      <a:pt x="99" y="451"/>
                      <a:pt x="224" y="451"/>
                    </a:cubicBezTo>
                    <a:cubicBezTo>
                      <a:pt x="347" y="451"/>
                      <a:pt x="447" y="350"/>
                      <a:pt x="447" y="227"/>
                    </a:cubicBezTo>
                  </a:path>
                </a:pathLst>
              </a:custGeom>
              <a:grpFill/>
              <a:ln w="3556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Freeform 336"/>
              <p:cNvSpPr>
                <a:spLocks noChangeArrowheads="1"/>
              </p:cNvSpPr>
              <p:nvPr/>
            </p:nvSpPr>
            <p:spPr bwMode="auto">
              <a:xfrm>
                <a:off x="0" y="2403"/>
                <a:ext cx="139" cy="205"/>
              </a:xfrm>
              <a:custGeom>
                <a:avLst/>
                <a:gdLst/>
                <a:ahLst/>
                <a:cxnLst>
                  <a:cxn ang="0">
                    <a:pos x="615" y="928"/>
                  </a:cxn>
                  <a:cxn ang="0">
                    <a:pos x="895" y="1799"/>
                  </a:cxn>
                  <a:cxn ang="0">
                    <a:pos x="1119" y="1799"/>
                  </a:cxn>
                  <a:cxn ang="0">
                    <a:pos x="895" y="787"/>
                  </a:cxn>
                  <a:cxn ang="0">
                    <a:pos x="895" y="197"/>
                  </a:cxn>
                  <a:cxn ang="0">
                    <a:pos x="1062" y="674"/>
                  </a:cxn>
                  <a:cxn ang="0">
                    <a:pos x="1203" y="590"/>
                  </a:cxn>
                  <a:cxn ang="0">
                    <a:pos x="1008" y="0"/>
                  </a:cxn>
                  <a:cxn ang="0">
                    <a:pos x="615" y="28"/>
                  </a:cxn>
                  <a:cxn ang="0">
                    <a:pos x="225" y="0"/>
                  </a:cxn>
                  <a:cxn ang="0">
                    <a:pos x="0" y="620"/>
                  </a:cxn>
                  <a:cxn ang="0">
                    <a:pos x="168" y="674"/>
                  </a:cxn>
                  <a:cxn ang="0">
                    <a:pos x="336" y="197"/>
                  </a:cxn>
                  <a:cxn ang="0">
                    <a:pos x="336" y="787"/>
                  </a:cxn>
                  <a:cxn ang="0">
                    <a:pos x="113" y="1799"/>
                  </a:cxn>
                  <a:cxn ang="0">
                    <a:pos x="336" y="1799"/>
                  </a:cxn>
                  <a:cxn ang="0">
                    <a:pos x="615" y="928"/>
                  </a:cxn>
                </a:cxnLst>
                <a:rect l="0" t="0" r="r" b="b"/>
                <a:pathLst>
                  <a:path w="1204" h="1800">
                    <a:moveTo>
                      <a:pt x="615" y="928"/>
                    </a:moveTo>
                    <a:lnTo>
                      <a:pt x="895" y="1799"/>
                    </a:lnTo>
                    <a:lnTo>
                      <a:pt x="1119" y="1799"/>
                    </a:lnTo>
                    <a:lnTo>
                      <a:pt x="895" y="787"/>
                    </a:lnTo>
                    <a:lnTo>
                      <a:pt x="895" y="197"/>
                    </a:lnTo>
                    <a:lnTo>
                      <a:pt x="1062" y="674"/>
                    </a:lnTo>
                    <a:lnTo>
                      <a:pt x="1203" y="590"/>
                    </a:lnTo>
                    <a:lnTo>
                      <a:pt x="1008" y="0"/>
                    </a:lnTo>
                    <a:lnTo>
                      <a:pt x="615" y="28"/>
                    </a:lnTo>
                    <a:lnTo>
                      <a:pt x="225" y="0"/>
                    </a:lnTo>
                    <a:lnTo>
                      <a:pt x="0" y="620"/>
                    </a:lnTo>
                    <a:lnTo>
                      <a:pt x="168" y="674"/>
                    </a:lnTo>
                    <a:lnTo>
                      <a:pt x="336" y="197"/>
                    </a:lnTo>
                    <a:lnTo>
                      <a:pt x="336" y="787"/>
                    </a:lnTo>
                    <a:lnTo>
                      <a:pt x="113" y="1799"/>
                    </a:lnTo>
                    <a:lnTo>
                      <a:pt x="336" y="1799"/>
                    </a:lnTo>
                    <a:lnTo>
                      <a:pt x="615" y="928"/>
                    </a:ln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Freeform 337"/>
              <p:cNvSpPr>
                <a:spLocks noChangeArrowheads="1"/>
              </p:cNvSpPr>
              <p:nvPr/>
            </p:nvSpPr>
            <p:spPr bwMode="auto">
              <a:xfrm>
                <a:off x="0" y="2403"/>
                <a:ext cx="139" cy="205"/>
              </a:xfrm>
              <a:custGeom>
                <a:avLst/>
                <a:gdLst/>
                <a:ahLst/>
                <a:cxnLst>
                  <a:cxn ang="0">
                    <a:pos x="615" y="928"/>
                  </a:cxn>
                  <a:cxn ang="0">
                    <a:pos x="895" y="1799"/>
                  </a:cxn>
                  <a:cxn ang="0">
                    <a:pos x="1119" y="1799"/>
                  </a:cxn>
                  <a:cxn ang="0">
                    <a:pos x="895" y="787"/>
                  </a:cxn>
                  <a:cxn ang="0">
                    <a:pos x="895" y="197"/>
                  </a:cxn>
                  <a:cxn ang="0">
                    <a:pos x="1062" y="674"/>
                  </a:cxn>
                  <a:cxn ang="0">
                    <a:pos x="1203" y="590"/>
                  </a:cxn>
                  <a:cxn ang="0">
                    <a:pos x="1008" y="0"/>
                  </a:cxn>
                  <a:cxn ang="0">
                    <a:pos x="615" y="28"/>
                  </a:cxn>
                  <a:cxn ang="0">
                    <a:pos x="225" y="0"/>
                  </a:cxn>
                  <a:cxn ang="0">
                    <a:pos x="0" y="620"/>
                  </a:cxn>
                  <a:cxn ang="0">
                    <a:pos x="168" y="674"/>
                  </a:cxn>
                  <a:cxn ang="0">
                    <a:pos x="336" y="197"/>
                  </a:cxn>
                  <a:cxn ang="0">
                    <a:pos x="336" y="787"/>
                  </a:cxn>
                  <a:cxn ang="0">
                    <a:pos x="113" y="1799"/>
                  </a:cxn>
                  <a:cxn ang="0">
                    <a:pos x="336" y="1799"/>
                  </a:cxn>
                  <a:cxn ang="0">
                    <a:pos x="615" y="928"/>
                  </a:cxn>
                </a:cxnLst>
                <a:rect l="0" t="0" r="r" b="b"/>
                <a:pathLst>
                  <a:path w="1204" h="1800">
                    <a:moveTo>
                      <a:pt x="615" y="928"/>
                    </a:moveTo>
                    <a:lnTo>
                      <a:pt x="895" y="1799"/>
                    </a:lnTo>
                    <a:lnTo>
                      <a:pt x="1119" y="1799"/>
                    </a:lnTo>
                    <a:lnTo>
                      <a:pt x="895" y="787"/>
                    </a:lnTo>
                    <a:lnTo>
                      <a:pt x="895" y="197"/>
                    </a:lnTo>
                    <a:lnTo>
                      <a:pt x="1062" y="674"/>
                    </a:lnTo>
                    <a:lnTo>
                      <a:pt x="1203" y="590"/>
                    </a:lnTo>
                    <a:lnTo>
                      <a:pt x="1008" y="0"/>
                    </a:lnTo>
                    <a:lnTo>
                      <a:pt x="615" y="28"/>
                    </a:lnTo>
                    <a:lnTo>
                      <a:pt x="225" y="0"/>
                    </a:lnTo>
                    <a:lnTo>
                      <a:pt x="0" y="620"/>
                    </a:lnTo>
                    <a:lnTo>
                      <a:pt x="168" y="674"/>
                    </a:lnTo>
                    <a:lnTo>
                      <a:pt x="336" y="197"/>
                    </a:lnTo>
                    <a:lnTo>
                      <a:pt x="336" y="787"/>
                    </a:lnTo>
                    <a:lnTo>
                      <a:pt x="113" y="1799"/>
                    </a:lnTo>
                    <a:lnTo>
                      <a:pt x="336" y="1799"/>
                    </a:lnTo>
                    <a:lnTo>
                      <a:pt x="615" y="928"/>
                    </a:ln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Freeform 338"/>
              <p:cNvSpPr>
                <a:spLocks noChangeArrowheads="1"/>
              </p:cNvSpPr>
              <p:nvPr/>
            </p:nvSpPr>
            <p:spPr bwMode="auto">
              <a:xfrm>
                <a:off x="0" y="2403"/>
                <a:ext cx="139" cy="205"/>
              </a:xfrm>
              <a:custGeom>
                <a:avLst/>
                <a:gdLst/>
                <a:ahLst/>
                <a:cxnLst>
                  <a:cxn ang="0">
                    <a:pos x="615" y="928"/>
                  </a:cxn>
                  <a:cxn ang="0">
                    <a:pos x="895" y="1799"/>
                  </a:cxn>
                  <a:cxn ang="0">
                    <a:pos x="1119" y="1799"/>
                  </a:cxn>
                  <a:cxn ang="0">
                    <a:pos x="895" y="787"/>
                  </a:cxn>
                  <a:cxn ang="0">
                    <a:pos x="895" y="197"/>
                  </a:cxn>
                  <a:cxn ang="0">
                    <a:pos x="1062" y="674"/>
                  </a:cxn>
                  <a:cxn ang="0">
                    <a:pos x="1203" y="590"/>
                  </a:cxn>
                  <a:cxn ang="0">
                    <a:pos x="1008" y="0"/>
                  </a:cxn>
                  <a:cxn ang="0">
                    <a:pos x="615" y="28"/>
                  </a:cxn>
                  <a:cxn ang="0">
                    <a:pos x="225" y="0"/>
                  </a:cxn>
                  <a:cxn ang="0">
                    <a:pos x="0" y="620"/>
                  </a:cxn>
                  <a:cxn ang="0">
                    <a:pos x="168" y="674"/>
                  </a:cxn>
                  <a:cxn ang="0">
                    <a:pos x="336" y="197"/>
                  </a:cxn>
                  <a:cxn ang="0">
                    <a:pos x="336" y="787"/>
                  </a:cxn>
                  <a:cxn ang="0">
                    <a:pos x="113" y="1799"/>
                  </a:cxn>
                  <a:cxn ang="0">
                    <a:pos x="336" y="1799"/>
                  </a:cxn>
                  <a:cxn ang="0">
                    <a:pos x="615" y="928"/>
                  </a:cxn>
                </a:cxnLst>
                <a:rect l="0" t="0" r="r" b="b"/>
                <a:pathLst>
                  <a:path w="1204" h="1800">
                    <a:moveTo>
                      <a:pt x="615" y="928"/>
                    </a:moveTo>
                    <a:lnTo>
                      <a:pt x="895" y="1799"/>
                    </a:lnTo>
                    <a:lnTo>
                      <a:pt x="1119" y="1799"/>
                    </a:lnTo>
                    <a:lnTo>
                      <a:pt x="895" y="787"/>
                    </a:lnTo>
                    <a:lnTo>
                      <a:pt x="895" y="197"/>
                    </a:lnTo>
                    <a:lnTo>
                      <a:pt x="1062" y="674"/>
                    </a:lnTo>
                    <a:lnTo>
                      <a:pt x="1203" y="590"/>
                    </a:lnTo>
                    <a:lnTo>
                      <a:pt x="1008" y="0"/>
                    </a:lnTo>
                    <a:lnTo>
                      <a:pt x="615" y="28"/>
                    </a:lnTo>
                    <a:lnTo>
                      <a:pt x="225" y="0"/>
                    </a:lnTo>
                    <a:lnTo>
                      <a:pt x="0" y="620"/>
                    </a:lnTo>
                    <a:lnTo>
                      <a:pt x="168" y="674"/>
                    </a:lnTo>
                    <a:lnTo>
                      <a:pt x="336" y="197"/>
                    </a:lnTo>
                    <a:lnTo>
                      <a:pt x="336" y="787"/>
                    </a:lnTo>
                    <a:lnTo>
                      <a:pt x="113" y="1799"/>
                    </a:lnTo>
                    <a:lnTo>
                      <a:pt x="336" y="1799"/>
                    </a:lnTo>
                    <a:lnTo>
                      <a:pt x="615" y="928"/>
                    </a:lnTo>
                  </a:path>
                </a:pathLst>
              </a:custGeom>
              <a:grpFill/>
              <a:ln w="3556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" name="Group 333"/>
            <p:cNvGrpSpPr>
              <a:grpSpLocks/>
            </p:cNvGrpSpPr>
            <p:nvPr/>
          </p:nvGrpSpPr>
          <p:grpSpPr bwMode="auto">
            <a:xfrm>
              <a:off x="2980265" y="2133603"/>
              <a:ext cx="491067" cy="1244293"/>
              <a:chOff x="0" y="2352"/>
              <a:chExt cx="139" cy="256"/>
            </a:xfrm>
            <a:solidFill>
              <a:schemeClr val="accent6"/>
            </a:solidFill>
          </p:grpSpPr>
          <p:sp>
            <p:nvSpPr>
              <p:cNvPr id="35" name="Freeform 334"/>
              <p:cNvSpPr>
                <a:spLocks noChangeArrowheads="1"/>
              </p:cNvSpPr>
              <p:nvPr/>
            </p:nvSpPr>
            <p:spPr bwMode="auto">
              <a:xfrm>
                <a:off x="46" y="2352"/>
                <a:ext cx="51" cy="51"/>
              </a:xfrm>
              <a:custGeom>
                <a:avLst/>
                <a:gdLst/>
                <a:ahLst/>
                <a:cxnLst>
                  <a:cxn ang="0">
                    <a:pos x="447" y="227"/>
                  </a:cxn>
                  <a:cxn ang="0">
                    <a:pos x="224" y="0"/>
                  </a:cxn>
                  <a:cxn ang="0">
                    <a:pos x="0" y="227"/>
                  </a:cxn>
                  <a:cxn ang="0">
                    <a:pos x="0" y="227"/>
                  </a:cxn>
                  <a:cxn ang="0">
                    <a:pos x="224" y="451"/>
                  </a:cxn>
                  <a:cxn ang="0">
                    <a:pos x="447" y="227"/>
                  </a:cxn>
                </a:cxnLst>
                <a:rect l="0" t="0" r="r" b="b"/>
                <a:pathLst>
                  <a:path w="448" h="452">
                    <a:moveTo>
                      <a:pt x="447" y="227"/>
                    </a:moveTo>
                    <a:cubicBezTo>
                      <a:pt x="447" y="102"/>
                      <a:pt x="347" y="0"/>
                      <a:pt x="224" y="0"/>
                    </a:cubicBezTo>
                    <a:cubicBezTo>
                      <a:pt x="99" y="0"/>
                      <a:pt x="0" y="102"/>
                      <a:pt x="0" y="227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0" y="350"/>
                      <a:pt x="99" y="451"/>
                      <a:pt x="224" y="451"/>
                    </a:cubicBezTo>
                    <a:cubicBezTo>
                      <a:pt x="347" y="451"/>
                      <a:pt x="447" y="350"/>
                      <a:pt x="447" y="227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Freeform 335"/>
              <p:cNvSpPr>
                <a:spLocks noChangeArrowheads="1"/>
              </p:cNvSpPr>
              <p:nvPr/>
            </p:nvSpPr>
            <p:spPr bwMode="auto">
              <a:xfrm>
                <a:off x="46" y="2352"/>
                <a:ext cx="51" cy="51"/>
              </a:xfrm>
              <a:custGeom>
                <a:avLst/>
                <a:gdLst/>
                <a:ahLst/>
                <a:cxnLst>
                  <a:cxn ang="0">
                    <a:pos x="447" y="227"/>
                  </a:cxn>
                  <a:cxn ang="0">
                    <a:pos x="224" y="0"/>
                  </a:cxn>
                  <a:cxn ang="0">
                    <a:pos x="0" y="227"/>
                  </a:cxn>
                  <a:cxn ang="0">
                    <a:pos x="0" y="227"/>
                  </a:cxn>
                  <a:cxn ang="0">
                    <a:pos x="224" y="451"/>
                  </a:cxn>
                  <a:cxn ang="0">
                    <a:pos x="447" y="227"/>
                  </a:cxn>
                </a:cxnLst>
                <a:rect l="0" t="0" r="r" b="b"/>
                <a:pathLst>
                  <a:path w="448" h="452">
                    <a:moveTo>
                      <a:pt x="447" y="227"/>
                    </a:moveTo>
                    <a:cubicBezTo>
                      <a:pt x="447" y="102"/>
                      <a:pt x="347" y="0"/>
                      <a:pt x="224" y="0"/>
                    </a:cubicBezTo>
                    <a:cubicBezTo>
                      <a:pt x="99" y="0"/>
                      <a:pt x="0" y="102"/>
                      <a:pt x="0" y="227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0" y="350"/>
                      <a:pt x="99" y="451"/>
                      <a:pt x="224" y="451"/>
                    </a:cubicBezTo>
                    <a:cubicBezTo>
                      <a:pt x="347" y="451"/>
                      <a:pt x="447" y="350"/>
                      <a:pt x="447" y="227"/>
                    </a:cubicBezTo>
                  </a:path>
                </a:pathLst>
              </a:custGeom>
              <a:grpFill/>
              <a:ln w="3556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Freeform 336"/>
              <p:cNvSpPr>
                <a:spLocks noChangeArrowheads="1"/>
              </p:cNvSpPr>
              <p:nvPr/>
            </p:nvSpPr>
            <p:spPr bwMode="auto">
              <a:xfrm>
                <a:off x="0" y="2403"/>
                <a:ext cx="139" cy="205"/>
              </a:xfrm>
              <a:custGeom>
                <a:avLst/>
                <a:gdLst/>
                <a:ahLst/>
                <a:cxnLst>
                  <a:cxn ang="0">
                    <a:pos x="615" y="928"/>
                  </a:cxn>
                  <a:cxn ang="0">
                    <a:pos x="895" y="1799"/>
                  </a:cxn>
                  <a:cxn ang="0">
                    <a:pos x="1119" y="1799"/>
                  </a:cxn>
                  <a:cxn ang="0">
                    <a:pos x="895" y="787"/>
                  </a:cxn>
                  <a:cxn ang="0">
                    <a:pos x="895" y="197"/>
                  </a:cxn>
                  <a:cxn ang="0">
                    <a:pos x="1062" y="674"/>
                  </a:cxn>
                  <a:cxn ang="0">
                    <a:pos x="1203" y="590"/>
                  </a:cxn>
                  <a:cxn ang="0">
                    <a:pos x="1008" y="0"/>
                  </a:cxn>
                  <a:cxn ang="0">
                    <a:pos x="615" y="28"/>
                  </a:cxn>
                  <a:cxn ang="0">
                    <a:pos x="225" y="0"/>
                  </a:cxn>
                  <a:cxn ang="0">
                    <a:pos x="0" y="620"/>
                  </a:cxn>
                  <a:cxn ang="0">
                    <a:pos x="168" y="674"/>
                  </a:cxn>
                  <a:cxn ang="0">
                    <a:pos x="336" y="197"/>
                  </a:cxn>
                  <a:cxn ang="0">
                    <a:pos x="336" y="787"/>
                  </a:cxn>
                  <a:cxn ang="0">
                    <a:pos x="113" y="1799"/>
                  </a:cxn>
                  <a:cxn ang="0">
                    <a:pos x="336" y="1799"/>
                  </a:cxn>
                  <a:cxn ang="0">
                    <a:pos x="615" y="928"/>
                  </a:cxn>
                </a:cxnLst>
                <a:rect l="0" t="0" r="r" b="b"/>
                <a:pathLst>
                  <a:path w="1204" h="1800">
                    <a:moveTo>
                      <a:pt x="615" y="928"/>
                    </a:moveTo>
                    <a:lnTo>
                      <a:pt x="895" y="1799"/>
                    </a:lnTo>
                    <a:lnTo>
                      <a:pt x="1119" y="1799"/>
                    </a:lnTo>
                    <a:lnTo>
                      <a:pt x="895" y="787"/>
                    </a:lnTo>
                    <a:lnTo>
                      <a:pt x="895" y="197"/>
                    </a:lnTo>
                    <a:lnTo>
                      <a:pt x="1062" y="674"/>
                    </a:lnTo>
                    <a:lnTo>
                      <a:pt x="1203" y="590"/>
                    </a:lnTo>
                    <a:lnTo>
                      <a:pt x="1008" y="0"/>
                    </a:lnTo>
                    <a:lnTo>
                      <a:pt x="615" y="28"/>
                    </a:lnTo>
                    <a:lnTo>
                      <a:pt x="225" y="0"/>
                    </a:lnTo>
                    <a:lnTo>
                      <a:pt x="0" y="620"/>
                    </a:lnTo>
                    <a:lnTo>
                      <a:pt x="168" y="674"/>
                    </a:lnTo>
                    <a:lnTo>
                      <a:pt x="336" y="197"/>
                    </a:lnTo>
                    <a:lnTo>
                      <a:pt x="336" y="787"/>
                    </a:lnTo>
                    <a:lnTo>
                      <a:pt x="113" y="1799"/>
                    </a:lnTo>
                    <a:lnTo>
                      <a:pt x="336" y="1799"/>
                    </a:lnTo>
                    <a:lnTo>
                      <a:pt x="615" y="928"/>
                    </a:ln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Freeform 337"/>
              <p:cNvSpPr>
                <a:spLocks noChangeArrowheads="1"/>
              </p:cNvSpPr>
              <p:nvPr/>
            </p:nvSpPr>
            <p:spPr bwMode="auto">
              <a:xfrm>
                <a:off x="0" y="2403"/>
                <a:ext cx="139" cy="205"/>
              </a:xfrm>
              <a:custGeom>
                <a:avLst/>
                <a:gdLst/>
                <a:ahLst/>
                <a:cxnLst>
                  <a:cxn ang="0">
                    <a:pos x="615" y="928"/>
                  </a:cxn>
                  <a:cxn ang="0">
                    <a:pos x="895" y="1799"/>
                  </a:cxn>
                  <a:cxn ang="0">
                    <a:pos x="1119" y="1799"/>
                  </a:cxn>
                  <a:cxn ang="0">
                    <a:pos x="895" y="787"/>
                  </a:cxn>
                  <a:cxn ang="0">
                    <a:pos x="895" y="197"/>
                  </a:cxn>
                  <a:cxn ang="0">
                    <a:pos x="1062" y="674"/>
                  </a:cxn>
                  <a:cxn ang="0">
                    <a:pos x="1203" y="590"/>
                  </a:cxn>
                  <a:cxn ang="0">
                    <a:pos x="1008" y="0"/>
                  </a:cxn>
                  <a:cxn ang="0">
                    <a:pos x="615" y="28"/>
                  </a:cxn>
                  <a:cxn ang="0">
                    <a:pos x="225" y="0"/>
                  </a:cxn>
                  <a:cxn ang="0">
                    <a:pos x="0" y="620"/>
                  </a:cxn>
                  <a:cxn ang="0">
                    <a:pos x="168" y="674"/>
                  </a:cxn>
                  <a:cxn ang="0">
                    <a:pos x="336" y="197"/>
                  </a:cxn>
                  <a:cxn ang="0">
                    <a:pos x="336" y="787"/>
                  </a:cxn>
                  <a:cxn ang="0">
                    <a:pos x="113" y="1799"/>
                  </a:cxn>
                  <a:cxn ang="0">
                    <a:pos x="336" y="1799"/>
                  </a:cxn>
                  <a:cxn ang="0">
                    <a:pos x="615" y="928"/>
                  </a:cxn>
                </a:cxnLst>
                <a:rect l="0" t="0" r="r" b="b"/>
                <a:pathLst>
                  <a:path w="1204" h="1800">
                    <a:moveTo>
                      <a:pt x="615" y="928"/>
                    </a:moveTo>
                    <a:lnTo>
                      <a:pt x="895" y="1799"/>
                    </a:lnTo>
                    <a:lnTo>
                      <a:pt x="1119" y="1799"/>
                    </a:lnTo>
                    <a:lnTo>
                      <a:pt x="895" y="787"/>
                    </a:lnTo>
                    <a:lnTo>
                      <a:pt x="895" y="197"/>
                    </a:lnTo>
                    <a:lnTo>
                      <a:pt x="1062" y="674"/>
                    </a:lnTo>
                    <a:lnTo>
                      <a:pt x="1203" y="590"/>
                    </a:lnTo>
                    <a:lnTo>
                      <a:pt x="1008" y="0"/>
                    </a:lnTo>
                    <a:lnTo>
                      <a:pt x="615" y="28"/>
                    </a:lnTo>
                    <a:lnTo>
                      <a:pt x="225" y="0"/>
                    </a:lnTo>
                    <a:lnTo>
                      <a:pt x="0" y="620"/>
                    </a:lnTo>
                    <a:lnTo>
                      <a:pt x="168" y="674"/>
                    </a:lnTo>
                    <a:lnTo>
                      <a:pt x="336" y="197"/>
                    </a:lnTo>
                    <a:lnTo>
                      <a:pt x="336" y="787"/>
                    </a:lnTo>
                    <a:lnTo>
                      <a:pt x="113" y="1799"/>
                    </a:lnTo>
                    <a:lnTo>
                      <a:pt x="336" y="1799"/>
                    </a:lnTo>
                    <a:lnTo>
                      <a:pt x="615" y="928"/>
                    </a:ln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Freeform 338"/>
              <p:cNvSpPr>
                <a:spLocks noChangeArrowheads="1"/>
              </p:cNvSpPr>
              <p:nvPr/>
            </p:nvSpPr>
            <p:spPr bwMode="auto">
              <a:xfrm>
                <a:off x="0" y="2403"/>
                <a:ext cx="139" cy="205"/>
              </a:xfrm>
              <a:custGeom>
                <a:avLst/>
                <a:gdLst/>
                <a:ahLst/>
                <a:cxnLst>
                  <a:cxn ang="0">
                    <a:pos x="615" y="928"/>
                  </a:cxn>
                  <a:cxn ang="0">
                    <a:pos x="895" y="1799"/>
                  </a:cxn>
                  <a:cxn ang="0">
                    <a:pos x="1119" y="1799"/>
                  </a:cxn>
                  <a:cxn ang="0">
                    <a:pos x="895" y="787"/>
                  </a:cxn>
                  <a:cxn ang="0">
                    <a:pos x="895" y="197"/>
                  </a:cxn>
                  <a:cxn ang="0">
                    <a:pos x="1062" y="674"/>
                  </a:cxn>
                  <a:cxn ang="0">
                    <a:pos x="1203" y="590"/>
                  </a:cxn>
                  <a:cxn ang="0">
                    <a:pos x="1008" y="0"/>
                  </a:cxn>
                  <a:cxn ang="0">
                    <a:pos x="615" y="28"/>
                  </a:cxn>
                  <a:cxn ang="0">
                    <a:pos x="225" y="0"/>
                  </a:cxn>
                  <a:cxn ang="0">
                    <a:pos x="0" y="620"/>
                  </a:cxn>
                  <a:cxn ang="0">
                    <a:pos x="168" y="674"/>
                  </a:cxn>
                  <a:cxn ang="0">
                    <a:pos x="336" y="197"/>
                  </a:cxn>
                  <a:cxn ang="0">
                    <a:pos x="336" y="787"/>
                  </a:cxn>
                  <a:cxn ang="0">
                    <a:pos x="113" y="1799"/>
                  </a:cxn>
                  <a:cxn ang="0">
                    <a:pos x="336" y="1799"/>
                  </a:cxn>
                  <a:cxn ang="0">
                    <a:pos x="615" y="928"/>
                  </a:cxn>
                </a:cxnLst>
                <a:rect l="0" t="0" r="r" b="b"/>
                <a:pathLst>
                  <a:path w="1204" h="1800">
                    <a:moveTo>
                      <a:pt x="615" y="928"/>
                    </a:moveTo>
                    <a:lnTo>
                      <a:pt x="895" y="1799"/>
                    </a:lnTo>
                    <a:lnTo>
                      <a:pt x="1119" y="1799"/>
                    </a:lnTo>
                    <a:lnTo>
                      <a:pt x="895" y="787"/>
                    </a:lnTo>
                    <a:lnTo>
                      <a:pt x="895" y="197"/>
                    </a:lnTo>
                    <a:lnTo>
                      <a:pt x="1062" y="674"/>
                    </a:lnTo>
                    <a:lnTo>
                      <a:pt x="1203" y="590"/>
                    </a:lnTo>
                    <a:lnTo>
                      <a:pt x="1008" y="0"/>
                    </a:lnTo>
                    <a:lnTo>
                      <a:pt x="615" y="28"/>
                    </a:lnTo>
                    <a:lnTo>
                      <a:pt x="225" y="0"/>
                    </a:lnTo>
                    <a:lnTo>
                      <a:pt x="0" y="620"/>
                    </a:lnTo>
                    <a:lnTo>
                      <a:pt x="168" y="674"/>
                    </a:lnTo>
                    <a:lnTo>
                      <a:pt x="336" y="197"/>
                    </a:lnTo>
                    <a:lnTo>
                      <a:pt x="336" y="787"/>
                    </a:lnTo>
                    <a:lnTo>
                      <a:pt x="113" y="1799"/>
                    </a:lnTo>
                    <a:lnTo>
                      <a:pt x="336" y="1799"/>
                    </a:lnTo>
                    <a:lnTo>
                      <a:pt x="615" y="928"/>
                    </a:lnTo>
                  </a:path>
                </a:pathLst>
              </a:custGeom>
              <a:grpFill/>
              <a:ln w="3556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0" name="Group 333"/>
            <p:cNvGrpSpPr>
              <a:grpSpLocks/>
            </p:cNvGrpSpPr>
            <p:nvPr/>
          </p:nvGrpSpPr>
          <p:grpSpPr bwMode="auto">
            <a:xfrm>
              <a:off x="5503333" y="2133603"/>
              <a:ext cx="491067" cy="1244293"/>
              <a:chOff x="0" y="2352"/>
              <a:chExt cx="139" cy="256"/>
            </a:xfrm>
            <a:solidFill>
              <a:schemeClr val="accent6"/>
            </a:solidFill>
          </p:grpSpPr>
          <p:sp>
            <p:nvSpPr>
              <p:cNvPr id="41" name="Freeform 334"/>
              <p:cNvSpPr>
                <a:spLocks noChangeArrowheads="1"/>
              </p:cNvSpPr>
              <p:nvPr/>
            </p:nvSpPr>
            <p:spPr bwMode="auto">
              <a:xfrm>
                <a:off x="46" y="2352"/>
                <a:ext cx="51" cy="51"/>
              </a:xfrm>
              <a:custGeom>
                <a:avLst/>
                <a:gdLst/>
                <a:ahLst/>
                <a:cxnLst>
                  <a:cxn ang="0">
                    <a:pos x="447" y="227"/>
                  </a:cxn>
                  <a:cxn ang="0">
                    <a:pos x="224" y="0"/>
                  </a:cxn>
                  <a:cxn ang="0">
                    <a:pos x="0" y="227"/>
                  </a:cxn>
                  <a:cxn ang="0">
                    <a:pos x="0" y="227"/>
                  </a:cxn>
                  <a:cxn ang="0">
                    <a:pos x="224" y="451"/>
                  </a:cxn>
                  <a:cxn ang="0">
                    <a:pos x="447" y="227"/>
                  </a:cxn>
                </a:cxnLst>
                <a:rect l="0" t="0" r="r" b="b"/>
                <a:pathLst>
                  <a:path w="448" h="452">
                    <a:moveTo>
                      <a:pt x="447" y="227"/>
                    </a:moveTo>
                    <a:cubicBezTo>
                      <a:pt x="447" y="102"/>
                      <a:pt x="347" y="0"/>
                      <a:pt x="224" y="0"/>
                    </a:cubicBezTo>
                    <a:cubicBezTo>
                      <a:pt x="99" y="0"/>
                      <a:pt x="0" y="102"/>
                      <a:pt x="0" y="227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0" y="350"/>
                      <a:pt x="99" y="451"/>
                      <a:pt x="224" y="451"/>
                    </a:cubicBezTo>
                    <a:cubicBezTo>
                      <a:pt x="347" y="451"/>
                      <a:pt x="447" y="350"/>
                      <a:pt x="447" y="227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Freeform 335"/>
              <p:cNvSpPr>
                <a:spLocks noChangeArrowheads="1"/>
              </p:cNvSpPr>
              <p:nvPr/>
            </p:nvSpPr>
            <p:spPr bwMode="auto">
              <a:xfrm>
                <a:off x="46" y="2352"/>
                <a:ext cx="51" cy="51"/>
              </a:xfrm>
              <a:custGeom>
                <a:avLst/>
                <a:gdLst/>
                <a:ahLst/>
                <a:cxnLst>
                  <a:cxn ang="0">
                    <a:pos x="447" y="227"/>
                  </a:cxn>
                  <a:cxn ang="0">
                    <a:pos x="224" y="0"/>
                  </a:cxn>
                  <a:cxn ang="0">
                    <a:pos x="0" y="227"/>
                  </a:cxn>
                  <a:cxn ang="0">
                    <a:pos x="0" y="227"/>
                  </a:cxn>
                  <a:cxn ang="0">
                    <a:pos x="224" y="451"/>
                  </a:cxn>
                  <a:cxn ang="0">
                    <a:pos x="447" y="227"/>
                  </a:cxn>
                </a:cxnLst>
                <a:rect l="0" t="0" r="r" b="b"/>
                <a:pathLst>
                  <a:path w="448" h="452">
                    <a:moveTo>
                      <a:pt x="447" y="227"/>
                    </a:moveTo>
                    <a:cubicBezTo>
                      <a:pt x="447" y="102"/>
                      <a:pt x="347" y="0"/>
                      <a:pt x="224" y="0"/>
                    </a:cubicBezTo>
                    <a:cubicBezTo>
                      <a:pt x="99" y="0"/>
                      <a:pt x="0" y="102"/>
                      <a:pt x="0" y="227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0" y="350"/>
                      <a:pt x="99" y="451"/>
                      <a:pt x="224" y="451"/>
                    </a:cubicBezTo>
                    <a:cubicBezTo>
                      <a:pt x="347" y="451"/>
                      <a:pt x="447" y="350"/>
                      <a:pt x="447" y="227"/>
                    </a:cubicBezTo>
                  </a:path>
                </a:pathLst>
              </a:custGeom>
              <a:grpFill/>
              <a:ln w="3556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Freeform 336"/>
              <p:cNvSpPr>
                <a:spLocks noChangeArrowheads="1"/>
              </p:cNvSpPr>
              <p:nvPr/>
            </p:nvSpPr>
            <p:spPr bwMode="auto">
              <a:xfrm>
                <a:off x="0" y="2403"/>
                <a:ext cx="139" cy="205"/>
              </a:xfrm>
              <a:custGeom>
                <a:avLst/>
                <a:gdLst/>
                <a:ahLst/>
                <a:cxnLst>
                  <a:cxn ang="0">
                    <a:pos x="615" y="928"/>
                  </a:cxn>
                  <a:cxn ang="0">
                    <a:pos x="895" y="1799"/>
                  </a:cxn>
                  <a:cxn ang="0">
                    <a:pos x="1119" y="1799"/>
                  </a:cxn>
                  <a:cxn ang="0">
                    <a:pos x="895" y="787"/>
                  </a:cxn>
                  <a:cxn ang="0">
                    <a:pos x="895" y="197"/>
                  </a:cxn>
                  <a:cxn ang="0">
                    <a:pos x="1062" y="674"/>
                  </a:cxn>
                  <a:cxn ang="0">
                    <a:pos x="1203" y="590"/>
                  </a:cxn>
                  <a:cxn ang="0">
                    <a:pos x="1008" y="0"/>
                  </a:cxn>
                  <a:cxn ang="0">
                    <a:pos x="615" y="28"/>
                  </a:cxn>
                  <a:cxn ang="0">
                    <a:pos x="225" y="0"/>
                  </a:cxn>
                  <a:cxn ang="0">
                    <a:pos x="0" y="620"/>
                  </a:cxn>
                  <a:cxn ang="0">
                    <a:pos x="168" y="674"/>
                  </a:cxn>
                  <a:cxn ang="0">
                    <a:pos x="336" y="197"/>
                  </a:cxn>
                  <a:cxn ang="0">
                    <a:pos x="336" y="787"/>
                  </a:cxn>
                  <a:cxn ang="0">
                    <a:pos x="113" y="1799"/>
                  </a:cxn>
                  <a:cxn ang="0">
                    <a:pos x="336" y="1799"/>
                  </a:cxn>
                  <a:cxn ang="0">
                    <a:pos x="615" y="928"/>
                  </a:cxn>
                </a:cxnLst>
                <a:rect l="0" t="0" r="r" b="b"/>
                <a:pathLst>
                  <a:path w="1204" h="1800">
                    <a:moveTo>
                      <a:pt x="615" y="928"/>
                    </a:moveTo>
                    <a:lnTo>
                      <a:pt x="895" y="1799"/>
                    </a:lnTo>
                    <a:lnTo>
                      <a:pt x="1119" y="1799"/>
                    </a:lnTo>
                    <a:lnTo>
                      <a:pt x="895" y="787"/>
                    </a:lnTo>
                    <a:lnTo>
                      <a:pt x="895" y="197"/>
                    </a:lnTo>
                    <a:lnTo>
                      <a:pt x="1062" y="674"/>
                    </a:lnTo>
                    <a:lnTo>
                      <a:pt x="1203" y="590"/>
                    </a:lnTo>
                    <a:lnTo>
                      <a:pt x="1008" y="0"/>
                    </a:lnTo>
                    <a:lnTo>
                      <a:pt x="615" y="28"/>
                    </a:lnTo>
                    <a:lnTo>
                      <a:pt x="225" y="0"/>
                    </a:lnTo>
                    <a:lnTo>
                      <a:pt x="0" y="620"/>
                    </a:lnTo>
                    <a:lnTo>
                      <a:pt x="168" y="674"/>
                    </a:lnTo>
                    <a:lnTo>
                      <a:pt x="336" y="197"/>
                    </a:lnTo>
                    <a:lnTo>
                      <a:pt x="336" y="787"/>
                    </a:lnTo>
                    <a:lnTo>
                      <a:pt x="113" y="1799"/>
                    </a:lnTo>
                    <a:lnTo>
                      <a:pt x="336" y="1799"/>
                    </a:lnTo>
                    <a:lnTo>
                      <a:pt x="615" y="928"/>
                    </a:ln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Freeform 337"/>
              <p:cNvSpPr>
                <a:spLocks noChangeArrowheads="1"/>
              </p:cNvSpPr>
              <p:nvPr/>
            </p:nvSpPr>
            <p:spPr bwMode="auto">
              <a:xfrm>
                <a:off x="0" y="2403"/>
                <a:ext cx="139" cy="205"/>
              </a:xfrm>
              <a:custGeom>
                <a:avLst/>
                <a:gdLst/>
                <a:ahLst/>
                <a:cxnLst>
                  <a:cxn ang="0">
                    <a:pos x="615" y="928"/>
                  </a:cxn>
                  <a:cxn ang="0">
                    <a:pos x="895" y="1799"/>
                  </a:cxn>
                  <a:cxn ang="0">
                    <a:pos x="1119" y="1799"/>
                  </a:cxn>
                  <a:cxn ang="0">
                    <a:pos x="895" y="787"/>
                  </a:cxn>
                  <a:cxn ang="0">
                    <a:pos x="895" y="197"/>
                  </a:cxn>
                  <a:cxn ang="0">
                    <a:pos x="1062" y="674"/>
                  </a:cxn>
                  <a:cxn ang="0">
                    <a:pos x="1203" y="590"/>
                  </a:cxn>
                  <a:cxn ang="0">
                    <a:pos x="1008" y="0"/>
                  </a:cxn>
                  <a:cxn ang="0">
                    <a:pos x="615" y="28"/>
                  </a:cxn>
                  <a:cxn ang="0">
                    <a:pos x="225" y="0"/>
                  </a:cxn>
                  <a:cxn ang="0">
                    <a:pos x="0" y="620"/>
                  </a:cxn>
                  <a:cxn ang="0">
                    <a:pos x="168" y="674"/>
                  </a:cxn>
                  <a:cxn ang="0">
                    <a:pos x="336" y="197"/>
                  </a:cxn>
                  <a:cxn ang="0">
                    <a:pos x="336" y="787"/>
                  </a:cxn>
                  <a:cxn ang="0">
                    <a:pos x="113" y="1799"/>
                  </a:cxn>
                  <a:cxn ang="0">
                    <a:pos x="336" y="1799"/>
                  </a:cxn>
                  <a:cxn ang="0">
                    <a:pos x="615" y="928"/>
                  </a:cxn>
                </a:cxnLst>
                <a:rect l="0" t="0" r="r" b="b"/>
                <a:pathLst>
                  <a:path w="1204" h="1800">
                    <a:moveTo>
                      <a:pt x="615" y="928"/>
                    </a:moveTo>
                    <a:lnTo>
                      <a:pt x="895" y="1799"/>
                    </a:lnTo>
                    <a:lnTo>
                      <a:pt x="1119" y="1799"/>
                    </a:lnTo>
                    <a:lnTo>
                      <a:pt x="895" y="787"/>
                    </a:lnTo>
                    <a:lnTo>
                      <a:pt x="895" y="197"/>
                    </a:lnTo>
                    <a:lnTo>
                      <a:pt x="1062" y="674"/>
                    </a:lnTo>
                    <a:lnTo>
                      <a:pt x="1203" y="590"/>
                    </a:lnTo>
                    <a:lnTo>
                      <a:pt x="1008" y="0"/>
                    </a:lnTo>
                    <a:lnTo>
                      <a:pt x="615" y="28"/>
                    </a:lnTo>
                    <a:lnTo>
                      <a:pt x="225" y="0"/>
                    </a:lnTo>
                    <a:lnTo>
                      <a:pt x="0" y="620"/>
                    </a:lnTo>
                    <a:lnTo>
                      <a:pt x="168" y="674"/>
                    </a:lnTo>
                    <a:lnTo>
                      <a:pt x="336" y="197"/>
                    </a:lnTo>
                    <a:lnTo>
                      <a:pt x="336" y="787"/>
                    </a:lnTo>
                    <a:lnTo>
                      <a:pt x="113" y="1799"/>
                    </a:lnTo>
                    <a:lnTo>
                      <a:pt x="336" y="1799"/>
                    </a:lnTo>
                    <a:lnTo>
                      <a:pt x="615" y="928"/>
                    </a:ln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Freeform 338"/>
              <p:cNvSpPr>
                <a:spLocks noChangeArrowheads="1"/>
              </p:cNvSpPr>
              <p:nvPr/>
            </p:nvSpPr>
            <p:spPr bwMode="auto">
              <a:xfrm>
                <a:off x="0" y="2403"/>
                <a:ext cx="139" cy="205"/>
              </a:xfrm>
              <a:custGeom>
                <a:avLst/>
                <a:gdLst/>
                <a:ahLst/>
                <a:cxnLst>
                  <a:cxn ang="0">
                    <a:pos x="615" y="928"/>
                  </a:cxn>
                  <a:cxn ang="0">
                    <a:pos x="895" y="1799"/>
                  </a:cxn>
                  <a:cxn ang="0">
                    <a:pos x="1119" y="1799"/>
                  </a:cxn>
                  <a:cxn ang="0">
                    <a:pos x="895" y="787"/>
                  </a:cxn>
                  <a:cxn ang="0">
                    <a:pos x="895" y="197"/>
                  </a:cxn>
                  <a:cxn ang="0">
                    <a:pos x="1062" y="674"/>
                  </a:cxn>
                  <a:cxn ang="0">
                    <a:pos x="1203" y="590"/>
                  </a:cxn>
                  <a:cxn ang="0">
                    <a:pos x="1008" y="0"/>
                  </a:cxn>
                  <a:cxn ang="0">
                    <a:pos x="615" y="28"/>
                  </a:cxn>
                  <a:cxn ang="0">
                    <a:pos x="225" y="0"/>
                  </a:cxn>
                  <a:cxn ang="0">
                    <a:pos x="0" y="620"/>
                  </a:cxn>
                  <a:cxn ang="0">
                    <a:pos x="168" y="674"/>
                  </a:cxn>
                  <a:cxn ang="0">
                    <a:pos x="336" y="197"/>
                  </a:cxn>
                  <a:cxn ang="0">
                    <a:pos x="336" y="787"/>
                  </a:cxn>
                  <a:cxn ang="0">
                    <a:pos x="113" y="1799"/>
                  </a:cxn>
                  <a:cxn ang="0">
                    <a:pos x="336" y="1799"/>
                  </a:cxn>
                  <a:cxn ang="0">
                    <a:pos x="615" y="928"/>
                  </a:cxn>
                </a:cxnLst>
                <a:rect l="0" t="0" r="r" b="b"/>
                <a:pathLst>
                  <a:path w="1204" h="1800">
                    <a:moveTo>
                      <a:pt x="615" y="928"/>
                    </a:moveTo>
                    <a:lnTo>
                      <a:pt x="895" y="1799"/>
                    </a:lnTo>
                    <a:lnTo>
                      <a:pt x="1119" y="1799"/>
                    </a:lnTo>
                    <a:lnTo>
                      <a:pt x="895" y="787"/>
                    </a:lnTo>
                    <a:lnTo>
                      <a:pt x="895" y="197"/>
                    </a:lnTo>
                    <a:lnTo>
                      <a:pt x="1062" y="674"/>
                    </a:lnTo>
                    <a:lnTo>
                      <a:pt x="1203" y="590"/>
                    </a:lnTo>
                    <a:lnTo>
                      <a:pt x="1008" y="0"/>
                    </a:lnTo>
                    <a:lnTo>
                      <a:pt x="615" y="28"/>
                    </a:lnTo>
                    <a:lnTo>
                      <a:pt x="225" y="0"/>
                    </a:lnTo>
                    <a:lnTo>
                      <a:pt x="0" y="620"/>
                    </a:lnTo>
                    <a:lnTo>
                      <a:pt x="168" y="674"/>
                    </a:lnTo>
                    <a:lnTo>
                      <a:pt x="336" y="197"/>
                    </a:lnTo>
                    <a:lnTo>
                      <a:pt x="336" y="787"/>
                    </a:lnTo>
                    <a:lnTo>
                      <a:pt x="113" y="1799"/>
                    </a:lnTo>
                    <a:lnTo>
                      <a:pt x="336" y="1799"/>
                    </a:lnTo>
                    <a:lnTo>
                      <a:pt x="615" y="928"/>
                    </a:lnTo>
                  </a:path>
                </a:pathLst>
              </a:custGeom>
              <a:grpFill/>
              <a:ln w="3556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6" name="Group 333"/>
            <p:cNvGrpSpPr>
              <a:grpSpLocks/>
            </p:cNvGrpSpPr>
            <p:nvPr/>
          </p:nvGrpSpPr>
          <p:grpSpPr bwMode="auto">
            <a:xfrm>
              <a:off x="4131733" y="4453470"/>
              <a:ext cx="491067" cy="1244293"/>
              <a:chOff x="0" y="2352"/>
              <a:chExt cx="139" cy="256"/>
            </a:xfrm>
            <a:solidFill>
              <a:schemeClr val="accent6"/>
            </a:solidFill>
          </p:grpSpPr>
          <p:sp>
            <p:nvSpPr>
              <p:cNvPr id="47" name="Freeform 334"/>
              <p:cNvSpPr>
                <a:spLocks noChangeArrowheads="1"/>
              </p:cNvSpPr>
              <p:nvPr/>
            </p:nvSpPr>
            <p:spPr bwMode="auto">
              <a:xfrm>
                <a:off x="46" y="2352"/>
                <a:ext cx="51" cy="51"/>
              </a:xfrm>
              <a:custGeom>
                <a:avLst/>
                <a:gdLst/>
                <a:ahLst/>
                <a:cxnLst>
                  <a:cxn ang="0">
                    <a:pos x="447" y="227"/>
                  </a:cxn>
                  <a:cxn ang="0">
                    <a:pos x="224" y="0"/>
                  </a:cxn>
                  <a:cxn ang="0">
                    <a:pos x="0" y="227"/>
                  </a:cxn>
                  <a:cxn ang="0">
                    <a:pos x="0" y="227"/>
                  </a:cxn>
                  <a:cxn ang="0">
                    <a:pos x="224" y="451"/>
                  </a:cxn>
                  <a:cxn ang="0">
                    <a:pos x="447" y="227"/>
                  </a:cxn>
                </a:cxnLst>
                <a:rect l="0" t="0" r="r" b="b"/>
                <a:pathLst>
                  <a:path w="448" h="452">
                    <a:moveTo>
                      <a:pt x="447" y="227"/>
                    </a:moveTo>
                    <a:cubicBezTo>
                      <a:pt x="447" y="102"/>
                      <a:pt x="347" y="0"/>
                      <a:pt x="224" y="0"/>
                    </a:cubicBezTo>
                    <a:cubicBezTo>
                      <a:pt x="99" y="0"/>
                      <a:pt x="0" y="102"/>
                      <a:pt x="0" y="227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0" y="350"/>
                      <a:pt x="99" y="451"/>
                      <a:pt x="224" y="451"/>
                    </a:cubicBezTo>
                    <a:cubicBezTo>
                      <a:pt x="347" y="451"/>
                      <a:pt x="447" y="350"/>
                      <a:pt x="447" y="227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Freeform 335"/>
              <p:cNvSpPr>
                <a:spLocks noChangeArrowheads="1"/>
              </p:cNvSpPr>
              <p:nvPr/>
            </p:nvSpPr>
            <p:spPr bwMode="auto">
              <a:xfrm>
                <a:off x="46" y="2352"/>
                <a:ext cx="51" cy="51"/>
              </a:xfrm>
              <a:custGeom>
                <a:avLst/>
                <a:gdLst/>
                <a:ahLst/>
                <a:cxnLst>
                  <a:cxn ang="0">
                    <a:pos x="447" y="227"/>
                  </a:cxn>
                  <a:cxn ang="0">
                    <a:pos x="224" y="0"/>
                  </a:cxn>
                  <a:cxn ang="0">
                    <a:pos x="0" y="227"/>
                  </a:cxn>
                  <a:cxn ang="0">
                    <a:pos x="0" y="227"/>
                  </a:cxn>
                  <a:cxn ang="0">
                    <a:pos x="224" y="451"/>
                  </a:cxn>
                  <a:cxn ang="0">
                    <a:pos x="447" y="227"/>
                  </a:cxn>
                </a:cxnLst>
                <a:rect l="0" t="0" r="r" b="b"/>
                <a:pathLst>
                  <a:path w="448" h="452">
                    <a:moveTo>
                      <a:pt x="447" y="227"/>
                    </a:moveTo>
                    <a:cubicBezTo>
                      <a:pt x="447" y="102"/>
                      <a:pt x="347" y="0"/>
                      <a:pt x="224" y="0"/>
                    </a:cubicBezTo>
                    <a:cubicBezTo>
                      <a:pt x="99" y="0"/>
                      <a:pt x="0" y="102"/>
                      <a:pt x="0" y="227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0" y="350"/>
                      <a:pt x="99" y="451"/>
                      <a:pt x="224" y="451"/>
                    </a:cubicBezTo>
                    <a:cubicBezTo>
                      <a:pt x="347" y="451"/>
                      <a:pt x="447" y="350"/>
                      <a:pt x="447" y="227"/>
                    </a:cubicBezTo>
                  </a:path>
                </a:pathLst>
              </a:custGeom>
              <a:grpFill/>
              <a:ln w="3556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Freeform 336"/>
              <p:cNvSpPr>
                <a:spLocks noChangeArrowheads="1"/>
              </p:cNvSpPr>
              <p:nvPr/>
            </p:nvSpPr>
            <p:spPr bwMode="auto">
              <a:xfrm>
                <a:off x="0" y="2403"/>
                <a:ext cx="139" cy="205"/>
              </a:xfrm>
              <a:custGeom>
                <a:avLst/>
                <a:gdLst/>
                <a:ahLst/>
                <a:cxnLst>
                  <a:cxn ang="0">
                    <a:pos x="615" y="928"/>
                  </a:cxn>
                  <a:cxn ang="0">
                    <a:pos x="895" y="1799"/>
                  </a:cxn>
                  <a:cxn ang="0">
                    <a:pos x="1119" y="1799"/>
                  </a:cxn>
                  <a:cxn ang="0">
                    <a:pos x="895" y="787"/>
                  </a:cxn>
                  <a:cxn ang="0">
                    <a:pos x="895" y="197"/>
                  </a:cxn>
                  <a:cxn ang="0">
                    <a:pos x="1062" y="674"/>
                  </a:cxn>
                  <a:cxn ang="0">
                    <a:pos x="1203" y="590"/>
                  </a:cxn>
                  <a:cxn ang="0">
                    <a:pos x="1008" y="0"/>
                  </a:cxn>
                  <a:cxn ang="0">
                    <a:pos x="615" y="28"/>
                  </a:cxn>
                  <a:cxn ang="0">
                    <a:pos x="225" y="0"/>
                  </a:cxn>
                  <a:cxn ang="0">
                    <a:pos x="0" y="620"/>
                  </a:cxn>
                  <a:cxn ang="0">
                    <a:pos x="168" y="674"/>
                  </a:cxn>
                  <a:cxn ang="0">
                    <a:pos x="336" y="197"/>
                  </a:cxn>
                  <a:cxn ang="0">
                    <a:pos x="336" y="787"/>
                  </a:cxn>
                  <a:cxn ang="0">
                    <a:pos x="113" y="1799"/>
                  </a:cxn>
                  <a:cxn ang="0">
                    <a:pos x="336" y="1799"/>
                  </a:cxn>
                  <a:cxn ang="0">
                    <a:pos x="615" y="928"/>
                  </a:cxn>
                </a:cxnLst>
                <a:rect l="0" t="0" r="r" b="b"/>
                <a:pathLst>
                  <a:path w="1204" h="1800">
                    <a:moveTo>
                      <a:pt x="615" y="928"/>
                    </a:moveTo>
                    <a:lnTo>
                      <a:pt x="895" y="1799"/>
                    </a:lnTo>
                    <a:lnTo>
                      <a:pt x="1119" y="1799"/>
                    </a:lnTo>
                    <a:lnTo>
                      <a:pt x="895" y="787"/>
                    </a:lnTo>
                    <a:lnTo>
                      <a:pt x="895" y="197"/>
                    </a:lnTo>
                    <a:lnTo>
                      <a:pt x="1062" y="674"/>
                    </a:lnTo>
                    <a:lnTo>
                      <a:pt x="1203" y="590"/>
                    </a:lnTo>
                    <a:lnTo>
                      <a:pt x="1008" y="0"/>
                    </a:lnTo>
                    <a:lnTo>
                      <a:pt x="615" y="28"/>
                    </a:lnTo>
                    <a:lnTo>
                      <a:pt x="225" y="0"/>
                    </a:lnTo>
                    <a:lnTo>
                      <a:pt x="0" y="620"/>
                    </a:lnTo>
                    <a:lnTo>
                      <a:pt x="168" y="674"/>
                    </a:lnTo>
                    <a:lnTo>
                      <a:pt x="336" y="197"/>
                    </a:lnTo>
                    <a:lnTo>
                      <a:pt x="336" y="787"/>
                    </a:lnTo>
                    <a:lnTo>
                      <a:pt x="113" y="1799"/>
                    </a:lnTo>
                    <a:lnTo>
                      <a:pt x="336" y="1799"/>
                    </a:lnTo>
                    <a:lnTo>
                      <a:pt x="615" y="928"/>
                    </a:ln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Freeform 337"/>
              <p:cNvSpPr>
                <a:spLocks noChangeArrowheads="1"/>
              </p:cNvSpPr>
              <p:nvPr/>
            </p:nvSpPr>
            <p:spPr bwMode="auto">
              <a:xfrm>
                <a:off x="0" y="2403"/>
                <a:ext cx="139" cy="205"/>
              </a:xfrm>
              <a:custGeom>
                <a:avLst/>
                <a:gdLst/>
                <a:ahLst/>
                <a:cxnLst>
                  <a:cxn ang="0">
                    <a:pos x="615" y="928"/>
                  </a:cxn>
                  <a:cxn ang="0">
                    <a:pos x="895" y="1799"/>
                  </a:cxn>
                  <a:cxn ang="0">
                    <a:pos x="1119" y="1799"/>
                  </a:cxn>
                  <a:cxn ang="0">
                    <a:pos x="895" y="787"/>
                  </a:cxn>
                  <a:cxn ang="0">
                    <a:pos x="895" y="197"/>
                  </a:cxn>
                  <a:cxn ang="0">
                    <a:pos x="1062" y="674"/>
                  </a:cxn>
                  <a:cxn ang="0">
                    <a:pos x="1203" y="590"/>
                  </a:cxn>
                  <a:cxn ang="0">
                    <a:pos x="1008" y="0"/>
                  </a:cxn>
                  <a:cxn ang="0">
                    <a:pos x="615" y="28"/>
                  </a:cxn>
                  <a:cxn ang="0">
                    <a:pos x="225" y="0"/>
                  </a:cxn>
                  <a:cxn ang="0">
                    <a:pos x="0" y="620"/>
                  </a:cxn>
                  <a:cxn ang="0">
                    <a:pos x="168" y="674"/>
                  </a:cxn>
                  <a:cxn ang="0">
                    <a:pos x="336" y="197"/>
                  </a:cxn>
                  <a:cxn ang="0">
                    <a:pos x="336" y="787"/>
                  </a:cxn>
                  <a:cxn ang="0">
                    <a:pos x="113" y="1799"/>
                  </a:cxn>
                  <a:cxn ang="0">
                    <a:pos x="336" y="1799"/>
                  </a:cxn>
                  <a:cxn ang="0">
                    <a:pos x="615" y="928"/>
                  </a:cxn>
                </a:cxnLst>
                <a:rect l="0" t="0" r="r" b="b"/>
                <a:pathLst>
                  <a:path w="1204" h="1800">
                    <a:moveTo>
                      <a:pt x="615" y="928"/>
                    </a:moveTo>
                    <a:lnTo>
                      <a:pt x="895" y="1799"/>
                    </a:lnTo>
                    <a:lnTo>
                      <a:pt x="1119" y="1799"/>
                    </a:lnTo>
                    <a:lnTo>
                      <a:pt x="895" y="787"/>
                    </a:lnTo>
                    <a:lnTo>
                      <a:pt x="895" y="197"/>
                    </a:lnTo>
                    <a:lnTo>
                      <a:pt x="1062" y="674"/>
                    </a:lnTo>
                    <a:lnTo>
                      <a:pt x="1203" y="590"/>
                    </a:lnTo>
                    <a:lnTo>
                      <a:pt x="1008" y="0"/>
                    </a:lnTo>
                    <a:lnTo>
                      <a:pt x="615" y="28"/>
                    </a:lnTo>
                    <a:lnTo>
                      <a:pt x="225" y="0"/>
                    </a:lnTo>
                    <a:lnTo>
                      <a:pt x="0" y="620"/>
                    </a:lnTo>
                    <a:lnTo>
                      <a:pt x="168" y="674"/>
                    </a:lnTo>
                    <a:lnTo>
                      <a:pt x="336" y="197"/>
                    </a:lnTo>
                    <a:lnTo>
                      <a:pt x="336" y="787"/>
                    </a:lnTo>
                    <a:lnTo>
                      <a:pt x="113" y="1799"/>
                    </a:lnTo>
                    <a:lnTo>
                      <a:pt x="336" y="1799"/>
                    </a:lnTo>
                    <a:lnTo>
                      <a:pt x="615" y="928"/>
                    </a:ln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Freeform 338"/>
              <p:cNvSpPr>
                <a:spLocks noChangeArrowheads="1"/>
              </p:cNvSpPr>
              <p:nvPr/>
            </p:nvSpPr>
            <p:spPr bwMode="auto">
              <a:xfrm>
                <a:off x="0" y="2403"/>
                <a:ext cx="139" cy="205"/>
              </a:xfrm>
              <a:custGeom>
                <a:avLst/>
                <a:gdLst/>
                <a:ahLst/>
                <a:cxnLst>
                  <a:cxn ang="0">
                    <a:pos x="615" y="928"/>
                  </a:cxn>
                  <a:cxn ang="0">
                    <a:pos x="895" y="1799"/>
                  </a:cxn>
                  <a:cxn ang="0">
                    <a:pos x="1119" y="1799"/>
                  </a:cxn>
                  <a:cxn ang="0">
                    <a:pos x="895" y="787"/>
                  </a:cxn>
                  <a:cxn ang="0">
                    <a:pos x="895" y="197"/>
                  </a:cxn>
                  <a:cxn ang="0">
                    <a:pos x="1062" y="674"/>
                  </a:cxn>
                  <a:cxn ang="0">
                    <a:pos x="1203" y="590"/>
                  </a:cxn>
                  <a:cxn ang="0">
                    <a:pos x="1008" y="0"/>
                  </a:cxn>
                  <a:cxn ang="0">
                    <a:pos x="615" y="28"/>
                  </a:cxn>
                  <a:cxn ang="0">
                    <a:pos x="225" y="0"/>
                  </a:cxn>
                  <a:cxn ang="0">
                    <a:pos x="0" y="620"/>
                  </a:cxn>
                  <a:cxn ang="0">
                    <a:pos x="168" y="674"/>
                  </a:cxn>
                  <a:cxn ang="0">
                    <a:pos x="336" y="197"/>
                  </a:cxn>
                  <a:cxn ang="0">
                    <a:pos x="336" y="787"/>
                  </a:cxn>
                  <a:cxn ang="0">
                    <a:pos x="113" y="1799"/>
                  </a:cxn>
                  <a:cxn ang="0">
                    <a:pos x="336" y="1799"/>
                  </a:cxn>
                  <a:cxn ang="0">
                    <a:pos x="615" y="928"/>
                  </a:cxn>
                </a:cxnLst>
                <a:rect l="0" t="0" r="r" b="b"/>
                <a:pathLst>
                  <a:path w="1204" h="1800">
                    <a:moveTo>
                      <a:pt x="615" y="928"/>
                    </a:moveTo>
                    <a:lnTo>
                      <a:pt x="895" y="1799"/>
                    </a:lnTo>
                    <a:lnTo>
                      <a:pt x="1119" y="1799"/>
                    </a:lnTo>
                    <a:lnTo>
                      <a:pt x="895" y="787"/>
                    </a:lnTo>
                    <a:lnTo>
                      <a:pt x="895" y="197"/>
                    </a:lnTo>
                    <a:lnTo>
                      <a:pt x="1062" y="674"/>
                    </a:lnTo>
                    <a:lnTo>
                      <a:pt x="1203" y="590"/>
                    </a:lnTo>
                    <a:lnTo>
                      <a:pt x="1008" y="0"/>
                    </a:lnTo>
                    <a:lnTo>
                      <a:pt x="615" y="28"/>
                    </a:lnTo>
                    <a:lnTo>
                      <a:pt x="225" y="0"/>
                    </a:lnTo>
                    <a:lnTo>
                      <a:pt x="0" y="620"/>
                    </a:lnTo>
                    <a:lnTo>
                      <a:pt x="168" y="674"/>
                    </a:lnTo>
                    <a:lnTo>
                      <a:pt x="336" y="197"/>
                    </a:lnTo>
                    <a:lnTo>
                      <a:pt x="336" y="787"/>
                    </a:lnTo>
                    <a:lnTo>
                      <a:pt x="113" y="1799"/>
                    </a:lnTo>
                    <a:lnTo>
                      <a:pt x="336" y="1799"/>
                    </a:lnTo>
                    <a:lnTo>
                      <a:pt x="615" y="928"/>
                    </a:lnTo>
                  </a:path>
                </a:pathLst>
              </a:custGeom>
              <a:grpFill/>
              <a:ln w="3556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>
            <a:off x="6096000" y="1702975"/>
            <a:ext cx="2627290" cy="409342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Maps of residual dose rate [</a:t>
            </a:r>
            <a:r>
              <a:rPr lang="en-US" sz="2000" dirty="0" err="1" smtClean="0"/>
              <a:t>mrem</a:t>
            </a:r>
            <a:r>
              <a:rPr lang="en-US" sz="2000" dirty="0" smtClean="0"/>
              <a:t>/h] in L2 after very long operation and 4 cool-down times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Less than RA in general area after 1 h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10 </a:t>
            </a:r>
            <a:r>
              <a:rPr lang="en-US" sz="2000" dirty="0" err="1" smtClean="0"/>
              <a:t>nA</a:t>
            </a:r>
            <a:r>
              <a:rPr lang="en-US" sz="2000" dirty="0" smtClean="0"/>
              <a:t> field emission and 16 MV/m gradient</a:t>
            </a:r>
          </a:p>
        </p:txBody>
      </p:sp>
      <p:sp>
        <p:nvSpPr>
          <p:cNvPr id="52" name="Slide Number Placeholder 5"/>
          <p:cNvSpPr txBox="1">
            <a:spLocks/>
          </p:cNvSpPr>
          <p:nvPr/>
        </p:nvSpPr>
        <p:spPr>
          <a:xfrm>
            <a:off x="8723290" y="6380120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4" name="Slide Number Placeholder 12"/>
          <p:cNvSpPr txBox="1">
            <a:spLocks/>
          </p:cNvSpPr>
          <p:nvPr/>
        </p:nvSpPr>
        <p:spPr>
          <a:xfrm>
            <a:off x="8718550" y="16291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fld id="{5BD36294-2849-48A8-8531-5354CF3095D2}" type="slidenum">
              <a:rPr lang="en-US" sz="1200" smtClean="0"/>
              <a:pPr/>
              <a:t>27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8377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idx="4294967295"/>
          </p:nvPr>
        </p:nvSpPr>
        <p:spPr bwMode="auto">
          <a:xfrm>
            <a:off x="198307" y="1414462"/>
            <a:ext cx="8610600" cy="5081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lnSpc>
                <a:spcPct val="100000"/>
              </a:lnSpc>
              <a:spcAft>
                <a:spcPct val="0"/>
              </a:spcAft>
              <a:buClr>
                <a:srgbClr val="A4001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0000FF"/>
                </a:solidFill>
                <a:latin typeface="+mn-lt"/>
                <a:ea typeface="ＭＳ Ｐゴシック" pitchFamily="-110" charset="-128"/>
              </a:rPr>
              <a:t>Evaluated the hazards and developed mitigation/controls and monitoring to protect workers, public and environment for LCLS-II (MW, MHz, SCRF accelerator): </a:t>
            </a:r>
          </a:p>
          <a:p>
            <a:pPr marL="800100" lvl="1" indent="-342900">
              <a:lnSpc>
                <a:spcPct val="100000"/>
              </a:lnSpc>
              <a:spcAft>
                <a:spcPct val="0"/>
              </a:spcAft>
              <a:buClr>
                <a:srgbClr val="A4001D"/>
              </a:buClr>
            </a:pPr>
            <a:r>
              <a:rPr lang="en-US" sz="1800" dirty="0">
                <a:solidFill>
                  <a:srgbClr val="0000FF"/>
                </a:solidFill>
                <a:latin typeface="+mn-lt"/>
              </a:rPr>
              <a:t>Prompt radiation and </a:t>
            </a:r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radiation </a:t>
            </a:r>
            <a:r>
              <a:rPr lang="en-US" sz="1800" dirty="0">
                <a:solidFill>
                  <a:srgbClr val="0000FF"/>
                </a:solidFill>
                <a:latin typeface="+mn-lt"/>
              </a:rPr>
              <a:t>from SCRF field </a:t>
            </a:r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emission</a:t>
            </a:r>
          </a:p>
          <a:p>
            <a:pPr marL="800100" lvl="1" indent="-342900">
              <a:lnSpc>
                <a:spcPct val="100000"/>
              </a:lnSpc>
              <a:spcAft>
                <a:spcPct val="0"/>
              </a:spcAft>
              <a:buClr>
                <a:srgbClr val="A4001D"/>
              </a:buClr>
            </a:pPr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Activation </a:t>
            </a:r>
            <a:r>
              <a:rPr lang="en-US" sz="1800" dirty="0">
                <a:solidFill>
                  <a:srgbClr val="0000FF"/>
                </a:solidFill>
                <a:latin typeface="+mn-lt"/>
              </a:rPr>
              <a:t>of dumps, </a:t>
            </a:r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collimators, shielding, components, </a:t>
            </a:r>
            <a:r>
              <a:rPr lang="en-US" sz="1800" dirty="0">
                <a:solidFill>
                  <a:srgbClr val="0000FF"/>
                </a:solidFill>
                <a:latin typeface="+mn-lt"/>
              </a:rPr>
              <a:t>cooling water, </a:t>
            </a:r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cables</a:t>
            </a:r>
          </a:p>
          <a:p>
            <a:pPr marL="800100" lvl="1" indent="-342900">
              <a:lnSpc>
                <a:spcPct val="100000"/>
              </a:lnSpc>
              <a:spcAft>
                <a:spcPct val="0"/>
              </a:spcAft>
              <a:buClr>
                <a:srgbClr val="A4001D"/>
              </a:buClr>
            </a:pPr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Environmental impact to air, soil</a:t>
            </a:r>
            <a:r>
              <a:rPr lang="en-US" sz="1800" dirty="0">
                <a:solidFill>
                  <a:srgbClr val="0000FF"/>
                </a:solidFill>
                <a:latin typeface="+mn-lt"/>
              </a:rPr>
              <a:t>, </a:t>
            </a:r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groundwater,</a:t>
            </a:r>
          </a:p>
          <a:p>
            <a:pPr marL="342900" lvl="1" indent="-342900">
              <a:lnSpc>
                <a:spcPct val="100000"/>
              </a:lnSpc>
              <a:spcAft>
                <a:spcPts val="300"/>
              </a:spcAft>
              <a:buClr>
                <a:schemeClr val="tx1"/>
              </a:buClr>
              <a:buSzTx/>
            </a:pPr>
            <a:r>
              <a:rPr lang="en-US" sz="1800" b="1" dirty="0" smtClean="0">
                <a:solidFill>
                  <a:srgbClr val="0000FF"/>
                </a:solidFill>
                <a:latin typeface="+mn-lt"/>
              </a:rPr>
              <a:t>Monte </a:t>
            </a:r>
            <a:r>
              <a:rPr lang="en-US" sz="1800" b="1" dirty="0">
                <a:solidFill>
                  <a:srgbClr val="0000FF"/>
                </a:solidFill>
                <a:latin typeface="+mn-lt"/>
              </a:rPr>
              <a:t>Carlo codes such as FLUKA need to be used for activation and shielding </a:t>
            </a:r>
            <a:r>
              <a:rPr lang="en-US" sz="1800" b="1" dirty="0" smtClean="0">
                <a:solidFill>
                  <a:srgbClr val="0000FF"/>
                </a:solidFill>
                <a:latin typeface="+mn-lt"/>
              </a:rPr>
              <a:t>calculations and optimization</a:t>
            </a:r>
            <a:endParaRPr lang="en-US" sz="1800" b="1" dirty="0">
              <a:solidFill>
                <a:srgbClr val="0000FF"/>
              </a:solidFill>
              <a:latin typeface="+mn-lt"/>
            </a:endParaRPr>
          </a:p>
          <a:p>
            <a:pPr marL="342900" lvl="1" indent="-342900">
              <a:lnSpc>
                <a:spcPct val="100000"/>
              </a:lnSpc>
              <a:spcAft>
                <a:spcPts val="300"/>
              </a:spcAft>
              <a:buClr>
                <a:schemeClr val="tx1"/>
              </a:buClr>
              <a:buSzTx/>
            </a:pPr>
            <a:r>
              <a:rPr lang="en-US" sz="1800" b="1" dirty="0" smtClean="0">
                <a:latin typeface="+mn-lt"/>
              </a:rPr>
              <a:t>Subjects not covered, but important:</a:t>
            </a:r>
          </a:p>
          <a:p>
            <a:pPr marL="800100" lvl="3" indent="-342900">
              <a:lnSpc>
                <a:spcPct val="100000"/>
              </a:lnSpc>
              <a:spcAft>
                <a:spcPts val="300"/>
              </a:spcAft>
              <a:buClr>
                <a:schemeClr val="tx1"/>
              </a:buClr>
              <a:buSzTx/>
            </a:pPr>
            <a:r>
              <a:rPr lang="en-US" dirty="0" smtClean="0">
                <a:latin typeface="+mn-lt"/>
                <a:sym typeface="Wingdings"/>
              </a:rPr>
              <a:t>Forward-peaked bremsstrahlung from BYD-EBD to FEE and NEH</a:t>
            </a:r>
            <a:endParaRPr lang="en-US" dirty="0">
              <a:latin typeface="+mn-lt"/>
              <a:sym typeface="Wingdings"/>
            </a:endParaRPr>
          </a:p>
          <a:p>
            <a:pPr marL="800100" lvl="3" indent="-342900">
              <a:lnSpc>
                <a:spcPct val="100000"/>
              </a:lnSpc>
              <a:spcAft>
                <a:spcPts val="300"/>
              </a:spcAft>
              <a:buClr>
                <a:schemeClr val="tx1"/>
              </a:buClr>
              <a:buSzTx/>
            </a:pPr>
            <a:r>
              <a:rPr lang="en-US" dirty="0">
                <a:latin typeface="+mn-lt"/>
                <a:ea typeface="ＭＳ Ｐゴシック" pitchFamily="-110" charset="-128"/>
                <a:sym typeface="Wingdings"/>
              </a:rPr>
              <a:t>Radiation damage to </a:t>
            </a:r>
            <a:r>
              <a:rPr lang="en-US" dirty="0" err="1" smtClean="0">
                <a:latin typeface="+mn-lt"/>
                <a:ea typeface="ＭＳ Ｐゴシック" pitchFamily="-110" charset="-128"/>
                <a:sym typeface="Wingdings"/>
              </a:rPr>
              <a:t>undulators</a:t>
            </a:r>
            <a:r>
              <a:rPr lang="en-US" dirty="0" smtClean="0">
                <a:latin typeface="+mn-lt"/>
                <a:ea typeface="ＭＳ Ｐゴシック" pitchFamily="-110" charset="-128"/>
                <a:sym typeface="Wingdings"/>
              </a:rPr>
              <a:t>, devices and components</a:t>
            </a:r>
            <a:endParaRPr lang="en-US" dirty="0">
              <a:latin typeface="+mn-lt"/>
            </a:endParaRPr>
          </a:p>
          <a:p>
            <a:pPr marL="800100" lvl="3" indent="-342900">
              <a:lnSpc>
                <a:spcPct val="100000"/>
              </a:lnSpc>
              <a:spcAft>
                <a:spcPts val="300"/>
              </a:spcAft>
              <a:buClr>
                <a:schemeClr val="tx1"/>
              </a:buClr>
              <a:buSzTx/>
            </a:pPr>
            <a:r>
              <a:rPr lang="en-US" dirty="0" smtClean="0">
                <a:latin typeface="+mn-lt"/>
              </a:rPr>
              <a:t>Containment  of </a:t>
            </a:r>
            <a:r>
              <a:rPr lang="en-US" dirty="0"/>
              <a:t>e</a:t>
            </a:r>
            <a:r>
              <a:rPr lang="en-US" dirty="0" smtClean="0"/>
              <a:t>lectron beam</a:t>
            </a:r>
            <a:r>
              <a:rPr lang="en-US" dirty="0" smtClean="0">
                <a:latin typeface="+mn-lt"/>
              </a:rPr>
              <a:t>: </a:t>
            </a:r>
            <a:r>
              <a:rPr lang="en-US" dirty="0" smtClean="0">
                <a:latin typeface="+mn-lt"/>
                <a:ea typeface="ＭＳ Ｐゴシック" pitchFamily="-110" charset="-128"/>
              </a:rPr>
              <a:t>no </a:t>
            </a:r>
            <a:r>
              <a:rPr lang="en-US" dirty="0">
                <a:latin typeface="+mn-lt"/>
                <a:ea typeface="ＭＳ Ｐゴシック" pitchFamily="-110" charset="-128"/>
              </a:rPr>
              <a:t>passively-safe MW </a:t>
            </a:r>
            <a:r>
              <a:rPr lang="en-US" dirty="0" smtClean="0">
                <a:latin typeface="+mn-lt"/>
                <a:ea typeface="ＭＳ Ｐゴシック" pitchFamily="-110" charset="-128"/>
              </a:rPr>
              <a:t>dump (rely </a:t>
            </a:r>
            <a:r>
              <a:rPr lang="en-US" dirty="0">
                <a:latin typeface="+mn-lt"/>
                <a:ea typeface="ＭＳ Ｐゴシック" pitchFamily="-110" charset="-128"/>
              </a:rPr>
              <a:t>on adequate cooling, distribute power in several lines, </a:t>
            </a:r>
            <a:r>
              <a:rPr lang="en-US" dirty="0" smtClean="0">
                <a:latin typeface="+mn-lt"/>
                <a:ea typeface="ＭＳ Ｐゴシック" pitchFamily="-110" charset="-128"/>
              </a:rPr>
              <a:t>interlocks</a:t>
            </a:r>
            <a:r>
              <a:rPr lang="en-US" dirty="0" smtClean="0">
                <a:latin typeface="+mn-lt"/>
              </a:rPr>
              <a:t> </a:t>
            </a:r>
            <a:r>
              <a:rPr lang="en-US" dirty="0">
                <a:latin typeface="+mn-lt"/>
              </a:rPr>
              <a:t>with </a:t>
            </a:r>
            <a:r>
              <a:rPr lang="en-US" dirty="0">
                <a:latin typeface="+mn-lt"/>
                <a:ea typeface="ＭＳ Ｐゴシック" pitchFamily="-110" charset="-128"/>
                <a:sym typeface="Wingdings"/>
              </a:rPr>
              <a:t>fast response </a:t>
            </a:r>
            <a:r>
              <a:rPr lang="en-US" dirty="0" smtClean="0">
                <a:latin typeface="+mn-lt"/>
                <a:ea typeface="ＭＳ Ｐゴシック" pitchFamily="-110" charset="-128"/>
                <a:sym typeface="Wingdings"/>
              </a:rPr>
              <a:t>time, etc.)</a:t>
            </a:r>
            <a:endParaRPr lang="en-US" dirty="0" smtClean="0">
              <a:latin typeface="+mn-lt"/>
            </a:endParaRPr>
          </a:p>
          <a:p>
            <a:pPr marL="800100" lvl="3" indent="-342900">
              <a:lnSpc>
                <a:spcPct val="100000"/>
              </a:lnSpc>
              <a:spcAft>
                <a:spcPts val="300"/>
              </a:spcAft>
              <a:buClr>
                <a:schemeClr val="tx1"/>
              </a:buClr>
              <a:buSzTx/>
            </a:pPr>
            <a:r>
              <a:rPr lang="en-US" dirty="0" smtClean="0">
                <a:latin typeface="+mn-lt"/>
              </a:rPr>
              <a:t>Containment of FEL:</a:t>
            </a:r>
          </a:p>
          <a:p>
            <a:pPr lvl="4">
              <a:lnSpc>
                <a:spcPct val="100000"/>
              </a:lnSpc>
            </a:pPr>
            <a:r>
              <a:rPr lang="en-US" sz="1800" dirty="0" smtClean="0"/>
              <a:t>High </a:t>
            </a:r>
            <a:r>
              <a:rPr lang="en-US" sz="1800" dirty="0"/>
              <a:t>energy density </a:t>
            </a:r>
            <a:r>
              <a:rPr lang="en-US" sz="1800" dirty="0" smtClean="0"/>
              <a:t>per pulse (eV/atom) </a:t>
            </a:r>
            <a:r>
              <a:rPr lang="en-US" sz="1800" dirty="0"/>
              <a:t>can ablate any </a:t>
            </a:r>
            <a:r>
              <a:rPr lang="en-US" sz="1800" dirty="0" smtClean="0"/>
              <a:t>solid!</a:t>
            </a:r>
          </a:p>
          <a:p>
            <a:pPr lvl="4">
              <a:lnSpc>
                <a:spcPct val="100000"/>
              </a:lnSpc>
            </a:pPr>
            <a:r>
              <a:rPr lang="en-US" sz="1800" dirty="0" smtClean="0"/>
              <a:t>High average power density (</a:t>
            </a:r>
            <a:r>
              <a:rPr lang="en-US" sz="1800" dirty="0" smtClean="0">
                <a:ea typeface="ＭＳ Ｐゴシック" pitchFamily="-110" charset="-128"/>
              </a:rPr>
              <a:t>up </a:t>
            </a:r>
            <a:r>
              <a:rPr lang="en-US" sz="1800" dirty="0">
                <a:ea typeface="ＭＳ Ｐゴシック" pitchFamily="-110" charset="-128"/>
              </a:rPr>
              <a:t>to </a:t>
            </a:r>
            <a:r>
              <a:rPr lang="en-US" sz="1800" dirty="0" smtClean="0">
                <a:ea typeface="ＭＳ Ｐゴシック" pitchFamily="-110" charset="-128"/>
              </a:rPr>
              <a:t>600 watts at MHz</a:t>
            </a:r>
            <a:r>
              <a:rPr lang="en-US" sz="1800" dirty="0"/>
              <a:t>)</a:t>
            </a:r>
            <a:endParaRPr lang="en-US" sz="1800" dirty="0">
              <a:ea typeface="ＭＳ Ｐゴシック" pitchFamily="-110" charset="-128"/>
            </a:endParaRPr>
          </a:p>
          <a:p>
            <a:pPr lvl="2"/>
            <a:endParaRPr lang="en-US" dirty="0"/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solidFill>
                <a:srgbClr val="3333FF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GB" sz="2400" dirty="0" smtClean="0">
              <a:latin typeface="Nimbus Roman No9 L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A400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8" name="Slide Number Placeholder 12"/>
          <p:cNvSpPr txBox="1">
            <a:spLocks/>
          </p:cNvSpPr>
          <p:nvPr/>
        </p:nvSpPr>
        <p:spPr>
          <a:xfrm>
            <a:off x="8718550" y="16291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fld id="{5BD36294-2849-48A8-8531-5354CF3095D2}" type="slidenum">
              <a:rPr lang="en-US" sz="1200" smtClean="0"/>
              <a:pPr/>
              <a:t>28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3888645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LCLS-II RP Team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284163" y="1669689"/>
            <a:ext cx="4583112" cy="4716685"/>
          </a:xfrm>
        </p:spPr>
        <p:txBody>
          <a:bodyPr>
            <a:normAutofit fontScale="70000" lnSpcReduction="20000"/>
          </a:bodyPr>
          <a:lstStyle/>
          <a:p>
            <a:pPr lvl="1"/>
            <a:r>
              <a:rPr lang="en-US" sz="2700" b="1" dirty="0" smtClean="0">
                <a:solidFill>
                  <a:schemeClr val="tx1"/>
                </a:solidFill>
              </a:rPr>
              <a:t>Core team members</a:t>
            </a:r>
            <a:r>
              <a:rPr lang="en-US" sz="2700" dirty="0" smtClean="0"/>
              <a:t>: Mario Santana (Lead), J. Bauer, Jan </a:t>
            </a:r>
            <a:r>
              <a:rPr lang="en-US" sz="2700" dirty="0" err="1"/>
              <a:t>Blaha</a:t>
            </a:r>
            <a:r>
              <a:rPr lang="en-US" sz="2700" dirty="0"/>
              <a:t>, James </a:t>
            </a:r>
            <a:r>
              <a:rPr lang="en-US" sz="2700" dirty="0" smtClean="0"/>
              <a:t>Liu, </a:t>
            </a:r>
            <a:r>
              <a:rPr lang="en-US" sz="2700" dirty="0" err="1" smtClean="0"/>
              <a:t>Ludovic</a:t>
            </a:r>
            <a:r>
              <a:rPr lang="en-US" sz="2700" dirty="0" smtClean="0"/>
              <a:t> Nicolas, </a:t>
            </a:r>
            <a:r>
              <a:rPr lang="en-US" sz="2700" dirty="0"/>
              <a:t>Stan Mao, </a:t>
            </a:r>
            <a:r>
              <a:rPr lang="en-US" sz="2700" dirty="0" err="1"/>
              <a:t>Shanjie</a:t>
            </a:r>
            <a:r>
              <a:rPr lang="en-US" sz="2700" dirty="0"/>
              <a:t> </a:t>
            </a:r>
            <a:r>
              <a:rPr lang="en-US" sz="2700" dirty="0" smtClean="0"/>
              <a:t>Xiao	</a:t>
            </a:r>
          </a:p>
          <a:p>
            <a:pPr lvl="1"/>
            <a:r>
              <a:rPr lang="en-US" sz="2700" b="1" dirty="0"/>
              <a:t>RPD team </a:t>
            </a:r>
            <a:r>
              <a:rPr lang="en-US" sz="2700" b="1" dirty="0" smtClean="0"/>
              <a:t>members</a:t>
            </a:r>
            <a:r>
              <a:rPr lang="en-US" sz="2700" dirty="0" smtClean="0"/>
              <a:t>: Olga Ligeti, Ryan Ford</a:t>
            </a:r>
          </a:p>
          <a:p>
            <a:pPr lvl="1"/>
            <a:r>
              <a:rPr lang="en-US" sz="2700" b="1" dirty="0" smtClean="0">
                <a:solidFill>
                  <a:schemeClr val="tx1"/>
                </a:solidFill>
              </a:rPr>
              <a:t>Team profile</a:t>
            </a:r>
            <a:r>
              <a:rPr lang="en-US" sz="2700" dirty="0" smtClean="0"/>
              <a:t>: RP staff has experience in design and operation of large-scale of similar projects including LCLS, SSRL/SPEAR3, LCLS-II (prev. version), FACET or LHC, as well as WFO consulting</a:t>
            </a:r>
          </a:p>
          <a:p>
            <a:pPr lvl="1"/>
            <a:r>
              <a:rPr lang="en-US" sz="2700" dirty="0" smtClean="0"/>
              <a:t>The team gathers proficiency in the most important radiation transport simulation codes, </a:t>
            </a:r>
          </a:p>
          <a:p>
            <a:pPr lvl="1"/>
            <a:endParaRPr lang="en-US" sz="1800" b="1" dirty="0" smtClean="0">
              <a:solidFill>
                <a:schemeClr val="tx1"/>
              </a:solidFill>
            </a:endParaRPr>
          </a:p>
          <a:p>
            <a:pPr lvl="1"/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54" name="Content Placeholder 5"/>
          <p:cNvSpPr txBox="1">
            <a:spLocks/>
          </p:cNvSpPr>
          <p:nvPr/>
        </p:nvSpPr>
        <p:spPr>
          <a:xfrm>
            <a:off x="7013928" y="5864576"/>
            <a:ext cx="1657350" cy="2952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342900" marR="0" lvl="1" indent="-342900" algn="r" defTabSz="914400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z="1400" noProof="0" dirty="0" smtClean="0">
                <a:solidFill>
                  <a:schemeClr val="bg2"/>
                </a:solidFill>
                <a:ea typeface="+mn-ea"/>
                <a:cs typeface="Arial" pitchFamily="34" charset="0"/>
              </a:rPr>
              <a:t>RP-LCLS2 org chart</a:t>
            </a:r>
            <a:endParaRPr kumimoji="0" lang="en-US" sz="1100" b="1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286500" y="1425567"/>
            <a:ext cx="1190625" cy="415498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Project Leader</a:t>
            </a:r>
          </a:p>
          <a:p>
            <a:pPr algn="ctr"/>
            <a:r>
              <a:rPr lang="en-US" sz="1000" dirty="0" smtClean="0"/>
              <a:t>Mario Santana</a:t>
            </a:r>
            <a:endParaRPr lang="en-US" sz="1000" dirty="0"/>
          </a:p>
        </p:txBody>
      </p:sp>
      <p:cxnSp>
        <p:nvCxnSpPr>
          <p:cNvPr id="55" name="Straight Connector 54"/>
          <p:cNvCxnSpPr/>
          <p:nvPr/>
        </p:nvCxnSpPr>
        <p:spPr>
          <a:xfrm>
            <a:off x="6872288" y="2042815"/>
            <a:ext cx="11112" cy="3807652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6738938" y="2392885"/>
            <a:ext cx="128587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019926" y="2352654"/>
            <a:ext cx="1371600" cy="56938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100" b="1" dirty="0" smtClean="0"/>
              <a:t>BCS / PPS</a:t>
            </a:r>
          </a:p>
          <a:p>
            <a:pPr algn="ctr"/>
            <a:r>
              <a:rPr lang="en-US" sz="1000" dirty="0" smtClean="0"/>
              <a:t>Stan Mao</a:t>
            </a:r>
          </a:p>
          <a:p>
            <a:pPr algn="ctr"/>
            <a:r>
              <a:rPr lang="en-US" sz="1000" dirty="0" smtClean="0"/>
              <a:t>J. Bauer</a:t>
            </a:r>
            <a:endParaRPr lang="en-US" sz="1000" dirty="0"/>
          </a:p>
        </p:txBody>
      </p:sp>
      <p:sp>
        <p:nvSpPr>
          <p:cNvPr id="58" name="TextBox 57"/>
          <p:cNvSpPr txBox="1"/>
          <p:nvPr/>
        </p:nvSpPr>
        <p:spPr>
          <a:xfrm>
            <a:off x="5372100" y="2196035"/>
            <a:ext cx="1371600" cy="415498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100" b="1" dirty="0" smtClean="0"/>
              <a:t>Injector</a:t>
            </a:r>
          </a:p>
          <a:p>
            <a:pPr algn="ctr"/>
            <a:r>
              <a:rPr lang="en-US" sz="1000" dirty="0" smtClean="0"/>
              <a:t>Jan Blaha</a:t>
            </a:r>
            <a:endParaRPr lang="en-US" sz="1000" dirty="0"/>
          </a:p>
        </p:txBody>
      </p:sp>
      <p:sp>
        <p:nvSpPr>
          <p:cNvPr id="59" name="TextBox 58"/>
          <p:cNvSpPr txBox="1"/>
          <p:nvPr/>
        </p:nvSpPr>
        <p:spPr>
          <a:xfrm>
            <a:off x="5372101" y="4485236"/>
            <a:ext cx="1371600" cy="73866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100" b="1" dirty="0" smtClean="0"/>
              <a:t>XTOD – NEH,</a:t>
            </a:r>
          </a:p>
          <a:p>
            <a:pPr algn="ctr"/>
            <a:r>
              <a:rPr lang="en-US" sz="1100" b="1" dirty="0" smtClean="0"/>
              <a:t> FEL Beamlines</a:t>
            </a:r>
          </a:p>
          <a:p>
            <a:pPr algn="ctr"/>
            <a:r>
              <a:rPr lang="en-US" sz="1000" dirty="0" err="1" smtClean="0"/>
              <a:t>Shanjie</a:t>
            </a:r>
            <a:r>
              <a:rPr lang="en-US" sz="1000" dirty="0" smtClean="0"/>
              <a:t> Xiao</a:t>
            </a:r>
          </a:p>
          <a:p>
            <a:pPr algn="ctr"/>
            <a:r>
              <a:rPr lang="en-US" sz="1000" dirty="0" smtClean="0">
                <a:solidFill>
                  <a:srgbClr val="A4001D"/>
                </a:solidFill>
              </a:rPr>
              <a:t>James Liu</a:t>
            </a:r>
            <a:endParaRPr lang="en-US" sz="1000" dirty="0">
              <a:solidFill>
                <a:srgbClr val="A4001D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372100" y="3874575"/>
            <a:ext cx="1371600" cy="56938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100" b="1" dirty="0" smtClean="0"/>
              <a:t>Dumps</a:t>
            </a:r>
          </a:p>
          <a:p>
            <a:pPr algn="ctr"/>
            <a:r>
              <a:rPr lang="en-US" sz="1000" dirty="0" smtClean="0"/>
              <a:t>Mario Santana     </a:t>
            </a:r>
            <a:r>
              <a:rPr lang="en-US" sz="1000" dirty="0" err="1" smtClean="0">
                <a:solidFill>
                  <a:srgbClr val="A4001D"/>
                </a:solidFill>
              </a:rPr>
              <a:t>Ludovic</a:t>
            </a:r>
            <a:r>
              <a:rPr lang="en-US" sz="1000" dirty="0" smtClean="0">
                <a:solidFill>
                  <a:srgbClr val="A4001D"/>
                </a:solidFill>
              </a:rPr>
              <a:t> Nicolas</a:t>
            </a:r>
            <a:endParaRPr lang="en-US" sz="1000" dirty="0">
              <a:solidFill>
                <a:srgbClr val="A4001D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019926" y="2867004"/>
            <a:ext cx="1371600" cy="723275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Simulations</a:t>
            </a:r>
          </a:p>
          <a:p>
            <a:pPr algn="ctr"/>
            <a:r>
              <a:rPr lang="en-US" sz="1000" dirty="0" smtClean="0"/>
              <a:t>Mario Santana</a:t>
            </a:r>
          </a:p>
          <a:p>
            <a:pPr algn="ctr"/>
            <a:r>
              <a:rPr lang="en-US" sz="1000" dirty="0" smtClean="0">
                <a:solidFill>
                  <a:schemeClr val="bg2"/>
                </a:solidFill>
              </a:rPr>
              <a:t>Ludovic Nicolas</a:t>
            </a:r>
          </a:p>
          <a:p>
            <a:pPr algn="ctr"/>
            <a:r>
              <a:rPr lang="en-US" sz="1000" dirty="0" smtClean="0">
                <a:solidFill>
                  <a:schemeClr val="bg2"/>
                </a:solidFill>
              </a:rPr>
              <a:t>Shanjie Xiao</a:t>
            </a:r>
            <a:endParaRPr lang="en-US" sz="1000" dirty="0">
              <a:solidFill>
                <a:schemeClr val="bg2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376863" y="5346007"/>
            <a:ext cx="1371600" cy="56938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Other Areas</a:t>
            </a:r>
          </a:p>
          <a:p>
            <a:pPr algn="ctr"/>
            <a:r>
              <a:rPr lang="en-US" sz="1000" dirty="0" smtClean="0"/>
              <a:t>Mario Santana</a:t>
            </a:r>
          </a:p>
          <a:p>
            <a:pPr algn="ctr"/>
            <a:r>
              <a:rPr lang="en-US" sz="1000" dirty="0" smtClean="0">
                <a:solidFill>
                  <a:schemeClr val="bg2"/>
                </a:solidFill>
              </a:rPr>
              <a:t>Ludovic Nicolas</a:t>
            </a:r>
            <a:endParaRPr lang="en-US" sz="1000" dirty="0">
              <a:solidFill>
                <a:schemeClr val="bg2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019925" y="3703088"/>
            <a:ext cx="1371600" cy="56938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Environmental</a:t>
            </a:r>
          </a:p>
          <a:p>
            <a:pPr algn="ctr"/>
            <a:r>
              <a:rPr lang="en-US" sz="1000" dirty="0" smtClean="0"/>
              <a:t>James Liu</a:t>
            </a:r>
          </a:p>
          <a:p>
            <a:pPr algn="ctr"/>
            <a:r>
              <a:rPr lang="en-US" sz="1000" dirty="0" smtClean="0">
                <a:solidFill>
                  <a:schemeClr val="bg2"/>
                </a:solidFill>
              </a:rPr>
              <a:t>Jan Blaha</a:t>
            </a:r>
            <a:endParaRPr lang="en-US" sz="1000" dirty="0">
              <a:solidFill>
                <a:schemeClr val="bg2"/>
              </a:solidFill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>
            <a:off x="6748463" y="3450181"/>
            <a:ext cx="128587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6748463" y="4028032"/>
            <a:ext cx="128587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6748463" y="4599532"/>
            <a:ext cx="128587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6881813" y="2561146"/>
            <a:ext cx="128587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6881813" y="3228954"/>
            <a:ext cx="128587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6881813" y="3990954"/>
            <a:ext cx="128587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6009211" y="1860543"/>
            <a:ext cx="685800" cy="261610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 smtClean="0">
                <a:solidFill>
                  <a:schemeClr val="bg2"/>
                </a:solidFill>
              </a:rPr>
              <a:t>Areas</a:t>
            </a:r>
            <a:endParaRPr lang="en-US" sz="1000" dirty="0">
              <a:solidFill>
                <a:schemeClr val="bg2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00879" y="1860543"/>
            <a:ext cx="991658" cy="261610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2"/>
                </a:solidFill>
              </a:rPr>
              <a:t>Functions</a:t>
            </a:r>
            <a:endParaRPr lang="en-US" sz="1000" dirty="0">
              <a:solidFill>
                <a:schemeClr val="bg2"/>
              </a:solidFill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 flipH="1">
            <a:off x="5922434" y="2097610"/>
            <a:ext cx="914400" cy="0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6943725" y="2097610"/>
            <a:ext cx="866775" cy="0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7639050" y="1425567"/>
            <a:ext cx="962025" cy="415498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RSO</a:t>
            </a:r>
          </a:p>
          <a:p>
            <a:pPr algn="ctr"/>
            <a:r>
              <a:rPr lang="en-US" sz="1000" dirty="0" smtClean="0"/>
              <a:t>Sayed Rokni</a:t>
            </a:r>
            <a:endParaRPr lang="en-US" sz="1000" dirty="0"/>
          </a:p>
        </p:txBody>
      </p:sp>
      <p:cxnSp>
        <p:nvCxnSpPr>
          <p:cNvPr id="77" name="Straight Connector 76"/>
          <p:cNvCxnSpPr>
            <a:stCxn id="53" idx="3"/>
          </p:cNvCxnSpPr>
          <p:nvPr/>
        </p:nvCxnSpPr>
        <p:spPr>
          <a:xfrm>
            <a:off x="7477125" y="1633316"/>
            <a:ext cx="171450" cy="0"/>
          </a:xfrm>
          <a:prstGeom prst="line">
            <a:avLst/>
          </a:prstGeom>
          <a:ln w="28575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5372100" y="3263914"/>
            <a:ext cx="1371600" cy="56938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100" b="1" dirty="0" smtClean="0"/>
              <a:t>BSY / BTH / UH</a:t>
            </a:r>
          </a:p>
          <a:p>
            <a:pPr algn="ctr"/>
            <a:r>
              <a:rPr lang="en-US" sz="1000" dirty="0" smtClean="0"/>
              <a:t>Mario Santana</a:t>
            </a:r>
          </a:p>
          <a:p>
            <a:pPr algn="ctr"/>
            <a:r>
              <a:rPr lang="en-US" sz="1000" dirty="0" err="1" smtClean="0">
                <a:solidFill>
                  <a:srgbClr val="A4001D"/>
                </a:solidFill>
              </a:rPr>
              <a:t>Ludovic</a:t>
            </a:r>
            <a:r>
              <a:rPr lang="en-US" sz="1000" dirty="0" smtClean="0">
                <a:solidFill>
                  <a:srgbClr val="A4001D"/>
                </a:solidFill>
              </a:rPr>
              <a:t> Nicolas</a:t>
            </a:r>
            <a:endParaRPr lang="en-US" sz="1000" dirty="0">
              <a:solidFill>
                <a:srgbClr val="A4001D"/>
              </a:solidFill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>
            <a:off x="6748463" y="5850481"/>
            <a:ext cx="128587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5210175" y="1371599"/>
            <a:ext cx="3514725" cy="4868333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7018867" y="4377268"/>
            <a:ext cx="1371600" cy="877163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Magnet damage</a:t>
            </a:r>
          </a:p>
          <a:p>
            <a:pPr algn="ctr"/>
            <a:r>
              <a:rPr lang="en-US" sz="1000" dirty="0" smtClean="0"/>
              <a:t>Stan Mao</a:t>
            </a:r>
          </a:p>
          <a:p>
            <a:pPr algn="ctr"/>
            <a:r>
              <a:rPr lang="en-US" sz="1000" dirty="0" smtClean="0">
                <a:solidFill>
                  <a:schemeClr val="bg2"/>
                </a:solidFill>
              </a:rPr>
              <a:t>James Liu</a:t>
            </a:r>
          </a:p>
          <a:p>
            <a:pPr algn="ctr"/>
            <a:r>
              <a:rPr lang="en-US" sz="1000" dirty="0" smtClean="0">
                <a:solidFill>
                  <a:schemeClr val="bg2"/>
                </a:solidFill>
              </a:rPr>
              <a:t>Maranda Cimeno</a:t>
            </a:r>
          </a:p>
          <a:p>
            <a:pPr algn="ctr"/>
            <a:r>
              <a:rPr lang="en-US" sz="1000" dirty="0" smtClean="0">
                <a:solidFill>
                  <a:schemeClr val="bg2"/>
                </a:solidFill>
              </a:rPr>
              <a:t>Mario Santana</a:t>
            </a:r>
            <a:endParaRPr lang="en-US" sz="1000" dirty="0">
              <a:solidFill>
                <a:schemeClr val="bg2"/>
              </a:solidFill>
            </a:endParaRPr>
          </a:p>
        </p:txBody>
      </p:sp>
      <p:cxnSp>
        <p:nvCxnSpPr>
          <p:cNvPr id="82" name="Straight Connector 81"/>
          <p:cNvCxnSpPr/>
          <p:nvPr/>
        </p:nvCxnSpPr>
        <p:spPr>
          <a:xfrm>
            <a:off x="6881807" y="4820714"/>
            <a:ext cx="128587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6748463" y="2874448"/>
            <a:ext cx="128587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5372100" y="2654313"/>
            <a:ext cx="1371600" cy="56938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100" b="1" dirty="0" smtClean="0"/>
              <a:t>LINAC</a:t>
            </a:r>
          </a:p>
          <a:p>
            <a:pPr algn="ctr"/>
            <a:r>
              <a:rPr lang="en-US" sz="1000" dirty="0" smtClean="0"/>
              <a:t>Mario Santana</a:t>
            </a:r>
          </a:p>
          <a:p>
            <a:pPr algn="ctr"/>
            <a:r>
              <a:rPr lang="en-US" sz="1000" dirty="0" smtClean="0">
                <a:solidFill>
                  <a:srgbClr val="A4001D"/>
                </a:solidFill>
              </a:rPr>
              <a:t>Jan Blaha</a:t>
            </a:r>
            <a:endParaRPr lang="en-US" sz="1000" dirty="0">
              <a:solidFill>
                <a:srgbClr val="A4001D"/>
              </a:solidFill>
            </a:endParaRPr>
          </a:p>
        </p:txBody>
      </p:sp>
      <p:sp>
        <p:nvSpPr>
          <p:cNvPr id="39" name="Slide Number Placeholder 12"/>
          <p:cNvSpPr txBox="1">
            <a:spLocks/>
          </p:cNvSpPr>
          <p:nvPr/>
        </p:nvSpPr>
        <p:spPr>
          <a:xfrm>
            <a:off x="8718550" y="16291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fld id="{5BD36294-2849-48A8-8531-5354CF3095D2}" type="slidenum">
              <a:rPr lang="en-US" sz="1200" smtClean="0"/>
              <a:pPr/>
              <a:t>29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9307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1244" y="6162226"/>
            <a:ext cx="47371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61st Annual HPS Meeting, July 17-21, 2016, Spokane, WA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5486400" y="6386513"/>
            <a:ext cx="3421063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Slide </a:t>
            </a:r>
            <a:fld id="{CBD9ABB5-AB85-4F34-9CBE-28640455125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4" name="Picture 3" descr="lcls_II_slideshow_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88349" y="195263"/>
            <a:ext cx="81355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Linac Coherent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Light Source (LCLS)</a:t>
            </a:r>
            <a:endParaRPr lang="en-US" sz="3600" b="1" i="1" dirty="0">
              <a:solidFill>
                <a:srgbClr val="FFFF00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H="1">
            <a:off x="1886025" y="1294790"/>
            <a:ext cx="191491" cy="337185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endParaRPr lang="en-US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07950" y="1217080"/>
            <a:ext cx="175780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FF00FF"/>
                </a:solidFill>
                <a:latin typeface="Arial" charset="0"/>
              </a:rPr>
              <a:t>Injector at </a:t>
            </a:r>
            <a:br>
              <a:rPr lang="en-US" b="1" dirty="0" smtClean="0">
                <a:solidFill>
                  <a:srgbClr val="FF00FF"/>
                </a:solidFill>
                <a:latin typeface="Arial" charset="0"/>
              </a:rPr>
            </a:br>
            <a:r>
              <a:rPr lang="en-US" b="1" dirty="0" smtClean="0">
                <a:solidFill>
                  <a:srgbClr val="FF00FF"/>
                </a:solidFill>
                <a:latin typeface="Arial" charset="0"/>
              </a:rPr>
              <a:t>2-km </a:t>
            </a:r>
            <a:r>
              <a:rPr lang="en-US" b="1" dirty="0">
                <a:solidFill>
                  <a:srgbClr val="FF00FF"/>
                </a:solidFill>
                <a:latin typeface="Arial" charset="0"/>
              </a:rPr>
              <a:t>point</a:t>
            </a: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1866570" y="1662098"/>
            <a:ext cx="1059510" cy="810439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endParaRPr lang="en-US" dirty="0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0" y="2036788"/>
            <a:ext cx="2830982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b="1" dirty="0">
                <a:solidFill>
                  <a:srgbClr val="FF0000"/>
                </a:solidFill>
                <a:latin typeface="Arial" charset="0"/>
              </a:rPr>
              <a:t>Existing </a:t>
            </a:r>
            <a:r>
              <a:rPr lang="en-US" b="1" dirty="0" smtClean="0">
                <a:solidFill>
                  <a:srgbClr val="FF0000"/>
                </a:solidFill>
                <a:latin typeface="Arial" charset="0"/>
              </a:rPr>
              <a:t>Linac </a:t>
            </a:r>
            <a:r>
              <a:rPr lang="en-US" b="1" dirty="0">
                <a:solidFill>
                  <a:srgbClr val="FF0000"/>
                </a:solidFill>
                <a:latin typeface="Arial" charset="0"/>
              </a:rPr>
              <a:t>(1 km)</a:t>
            </a:r>
          </a:p>
          <a:p>
            <a:pPr eaLnBrk="0" hangingPunct="0"/>
            <a:r>
              <a:rPr lang="en-US" b="1" dirty="0">
                <a:solidFill>
                  <a:srgbClr val="FF0000"/>
                </a:solidFill>
                <a:latin typeface="Arial" charset="0"/>
              </a:rPr>
              <a:t>(with modifications)</a:t>
            </a:r>
          </a:p>
        </p:txBody>
      </p:sp>
      <p:sp>
        <p:nvSpPr>
          <p:cNvPr id="13" name="Line 20"/>
          <p:cNvSpPr>
            <a:spLocks noChangeShapeType="1"/>
          </p:cNvSpPr>
          <p:nvPr/>
        </p:nvSpPr>
        <p:spPr bwMode="auto">
          <a:xfrm>
            <a:off x="4272078" y="3503980"/>
            <a:ext cx="1214322" cy="980238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en-US" dirty="0"/>
          </a:p>
        </p:txBody>
      </p: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411163" y="723900"/>
            <a:ext cx="82756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" charset="0"/>
              </a:rPr>
              <a:t>First Hard FEL Machine April 2009</a:t>
            </a:r>
            <a:endParaRPr lang="en-US" sz="28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" name="Line 27"/>
          <p:cNvSpPr>
            <a:spLocks noChangeShapeType="1"/>
          </p:cNvSpPr>
          <p:nvPr/>
        </p:nvSpPr>
        <p:spPr bwMode="auto">
          <a:xfrm>
            <a:off x="5495026" y="4511616"/>
            <a:ext cx="2622431" cy="2104844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en-US" dirty="0"/>
          </a:p>
        </p:txBody>
      </p:sp>
      <p:sp>
        <p:nvSpPr>
          <p:cNvPr id="20" name="AutoShape 29"/>
          <p:cNvSpPr>
            <a:spLocks noChangeArrowheads="1"/>
          </p:cNvSpPr>
          <p:nvPr/>
        </p:nvSpPr>
        <p:spPr bwMode="auto">
          <a:xfrm rot="1957416">
            <a:off x="7679818" y="6896746"/>
            <a:ext cx="1702781" cy="227475"/>
          </a:xfrm>
          <a:prstGeom prst="parallelogram">
            <a:avLst>
              <a:gd name="adj" fmla="val 124443"/>
            </a:avLst>
          </a:prstGeom>
          <a:solidFill>
            <a:schemeClr val="bg1"/>
          </a:solidFill>
          <a:ln w="28575" algn="ctr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 dirty="0"/>
          </a:p>
        </p:txBody>
      </p:sp>
      <p:sp>
        <p:nvSpPr>
          <p:cNvPr id="23" name="Line 32"/>
          <p:cNvSpPr>
            <a:spLocks noChangeShapeType="1"/>
          </p:cNvSpPr>
          <p:nvPr/>
        </p:nvSpPr>
        <p:spPr bwMode="auto">
          <a:xfrm>
            <a:off x="2924355" y="2493034"/>
            <a:ext cx="1333092" cy="1003632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endParaRPr lang="en-US" dirty="0"/>
          </a:p>
        </p:txBody>
      </p:sp>
      <p:sp>
        <p:nvSpPr>
          <p:cNvPr id="24" name="Text Box 33"/>
          <p:cNvSpPr txBox="1">
            <a:spLocks noChangeArrowheads="1"/>
          </p:cNvSpPr>
          <p:nvPr/>
        </p:nvSpPr>
        <p:spPr bwMode="auto">
          <a:xfrm>
            <a:off x="107950" y="3197225"/>
            <a:ext cx="280724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FF9900"/>
                </a:solidFill>
                <a:latin typeface="+mn-lt"/>
              </a:rPr>
              <a:t>e</a:t>
            </a:r>
            <a:r>
              <a:rPr lang="en-US" sz="2000" b="1" baseline="30000" dirty="0" smtClean="0">
                <a:solidFill>
                  <a:srgbClr val="FF9900"/>
                </a:solidFill>
                <a:latin typeface="+mn-lt"/>
              </a:rPr>
              <a:t>–</a:t>
            </a:r>
            <a:r>
              <a:rPr lang="en-US" b="1" dirty="0" smtClean="0">
                <a:solidFill>
                  <a:srgbClr val="FF9900"/>
                </a:solidFill>
                <a:latin typeface="Arial" charset="0"/>
              </a:rPr>
              <a:t> </a:t>
            </a:r>
            <a:r>
              <a:rPr lang="en-US" b="1" dirty="0">
                <a:solidFill>
                  <a:srgbClr val="FF9900"/>
                </a:solidFill>
                <a:latin typeface="Arial" charset="0"/>
              </a:rPr>
              <a:t>Transfer Line (340 m)</a:t>
            </a:r>
          </a:p>
        </p:txBody>
      </p:sp>
      <p:sp>
        <p:nvSpPr>
          <p:cNvPr id="26" name="Text Box 36"/>
          <p:cNvSpPr txBox="1">
            <a:spLocks noChangeArrowheads="1"/>
          </p:cNvSpPr>
          <p:nvPr/>
        </p:nvSpPr>
        <p:spPr bwMode="auto">
          <a:xfrm>
            <a:off x="4466717" y="5020994"/>
            <a:ext cx="2016125" cy="646331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33CC33"/>
                </a:solidFill>
                <a:latin typeface="Arial" charset="0"/>
              </a:rPr>
              <a:t>X-ray Transport Line (200 m)</a:t>
            </a:r>
          </a:p>
        </p:txBody>
      </p:sp>
      <p:pic>
        <p:nvPicPr>
          <p:cNvPr id="28" name="Picture 39" descr="http://inside.anl.gov/resources/standards/images/logos/ANL_H_Blac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978" y="1436897"/>
            <a:ext cx="1295400" cy="6032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9" name="Picture 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658" y="1447979"/>
            <a:ext cx="3476625" cy="4857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31" name="Picture 42" descr="llnl_logo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18" y="1420303"/>
            <a:ext cx="814388" cy="812800"/>
          </a:xfrm>
          <a:prstGeom prst="rect">
            <a:avLst/>
          </a:prstGeom>
          <a:noFill/>
          <a:effectLst>
            <a:outerShdw dist="107763" dir="2700000" algn="ctr" rotWithShape="0">
              <a:schemeClr val="folHlink"/>
            </a:outerShdw>
          </a:effectLst>
        </p:spPr>
      </p:pic>
      <p:pic>
        <p:nvPicPr>
          <p:cNvPr id="34" name="Picture 45" descr="royce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297" y="1490932"/>
            <a:ext cx="673100" cy="762000"/>
          </a:xfrm>
          <a:prstGeom prst="rect">
            <a:avLst/>
          </a:prstGeom>
          <a:noFill/>
          <a:effectLst>
            <a:outerShdw dist="107763" dir="2700000" algn="ctr" rotWithShape="0">
              <a:schemeClr val="folHlink"/>
            </a:outerShdw>
          </a:effectLst>
        </p:spPr>
      </p:pic>
      <p:sp>
        <p:nvSpPr>
          <p:cNvPr id="35" name="Text Box 46"/>
          <p:cNvSpPr txBox="1">
            <a:spLocks noChangeArrowheads="1"/>
          </p:cNvSpPr>
          <p:nvPr/>
        </p:nvSpPr>
        <p:spPr bwMode="auto">
          <a:xfrm>
            <a:off x="8239665" y="2252932"/>
            <a:ext cx="776288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 i="1" dirty="0">
                <a:solidFill>
                  <a:srgbClr val="063DE8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UCLA</a:t>
            </a:r>
            <a:endParaRPr lang="en-US" sz="1600" b="1" i="1" dirty="0">
              <a:solidFill>
                <a:schemeClr val="accent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37" name="Text Box 18"/>
          <p:cNvSpPr txBox="1">
            <a:spLocks noChangeArrowheads="1"/>
          </p:cNvSpPr>
          <p:nvPr/>
        </p:nvSpPr>
        <p:spPr bwMode="auto">
          <a:xfrm>
            <a:off x="4831401" y="3485868"/>
            <a:ext cx="214674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b="1" dirty="0">
                <a:solidFill>
                  <a:srgbClr val="FFFF00"/>
                </a:solidFill>
                <a:latin typeface="Arial" charset="0"/>
              </a:rPr>
              <a:t>Undulator (130 m)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30647" y="4088920"/>
            <a:ext cx="3113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 Experiment Hall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655389" y="6225396"/>
            <a:ext cx="2906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 Experiment Hall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Parallelogram 41"/>
          <p:cNvSpPr/>
          <p:nvPr/>
        </p:nvSpPr>
        <p:spPr>
          <a:xfrm rot="12886754">
            <a:off x="5446463" y="4355381"/>
            <a:ext cx="739264" cy="319177"/>
          </a:xfrm>
          <a:prstGeom prst="parallelogram">
            <a:avLst>
              <a:gd name="adj" fmla="val 97620"/>
            </a:avLst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Slide Number Placeholder 12"/>
          <p:cNvSpPr txBox="1">
            <a:spLocks/>
          </p:cNvSpPr>
          <p:nvPr/>
        </p:nvSpPr>
        <p:spPr>
          <a:xfrm>
            <a:off x="8718550" y="16291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fld id="{5BD36294-2849-48A8-8531-5354CF3095D2}" type="slidenum">
              <a:rPr lang="en-US" sz="1200" smtClean="0"/>
              <a:pPr/>
              <a:t>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1565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  <p:bldP spid="11" grpId="0"/>
      <p:bldP spid="13" grpId="0" animBg="1"/>
      <p:bldP spid="18" grpId="0" animBg="1"/>
      <p:bldP spid="20" grpId="0" animBg="1"/>
      <p:bldP spid="23" grpId="0" animBg="1"/>
      <p:bldP spid="24" grpId="0"/>
      <p:bldP spid="26" grpId="0"/>
      <p:bldP spid="37" grpId="0"/>
      <p:bldP spid="40" grpId="0"/>
      <p:bldP spid="41" grpId="0"/>
      <p:bldP spid="4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557213" y="2590800"/>
            <a:ext cx="7989887" cy="2557272"/>
          </a:xfrm>
        </p:spPr>
        <p:txBody>
          <a:bodyPr anchor="ctr"/>
          <a:lstStyle/>
          <a:p>
            <a:pPr algn="ctr"/>
            <a:r>
              <a:rPr lang="en-US" sz="4800" dirty="0" smtClean="0"/>
              <a:t>Thank You</a:t>
            </a:r>
            <a:endParaRPr lang="en-US" sz="4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64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dirty="0" smtClean="0"/>
              <a:t>SLAC Radiation Safety Systems</a:t>
            </a:r>
            <a:endParaRPr lang="en-US" sz="2800" b="0" dirty="0"/>
          </a:p>
        </p:txBody>
      </p:sp>
      <p:grpSp>
        <p:nvGrpSpPr>
          <p:cNvPr id="40" name="Group 39"/>
          <p:cNvGrpSpPr/>
          <p:nvPr/>
        </p:nvGrpSpPr>
        <p:grpSpPr>
          <a:xfrm>
            <a:off x="480224" y="1458764"/>
            <a:ext cx="8141727" cy="5120843"/>
            <a:chOff x="922577" y="1385502"/>
            <a:chExt cx="8141727" cy="5120843"/>
          </a:xfrm>
        </p:grpSpPr>
        <p:sp>
          <p:nvSpPr>
            <p:cNvPr id="18" name="Line 11"/>
            <p:cNvSpPr>
              <a:spLocks noChangeShapeType="1"/>
            </p:cNvSpPr>
            <p:nvPr/>
          </p:nvSpPr>
          <p:spPr bwMode="auto">
            <a:xfrm flipH="1">
              <a:off x="4863850" y="3367699"/>
              <a:ext cx="1829140" cy="763721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19" name="Line 12"/>
            <p:cNvSpPr>
              <a:spLocks noChangeShapeType="1"/>
            </p:cNvSpPr>
            <p:nvPr/>
          </p:nvSpPr>
          <p:spPr bwMode="auto">
            <a:xfrm>
              <a:off x="6695423" y="3367698"/>
              <a:ext cx="1329768" cy="643213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20" name="Line 11"/>
            <p:cNvSpPr>
              <a:spLocks noChangeShapeType="1"/>
            </p:cNvSpPr>
            <p:nvPr/>
          </p:nvSpPr>
          <p:spPr bwMode="auto">
            <a:xfrm flipH="1">
              <a:off x="1746574" y="3367698"/>
              <a:ext cx="4946415" cy="721185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21" name="Line 9"/>
            <p:cNvSpPr>
              <a:spLocks noChangeShapeType="1"/>
            </p:cNvSpPr>
            <p:nvPr/>
          </p:nvSpPr>
          <p:spPr bwMode="auto">
            <a:xfrm flipH="1">
              <a:off x="2570571" y="1888745"/>
              <a:ext cx="2129268" cy="555467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22" name="Line 10"/>
            <p:cNvSpPr>
              <a:spLocks noChangeShapeType="1"/>
            </p:cNvSpPr>
            <p:nvPr/>
          </p:nvSpPr>
          <p:spPr bwMode="auto">
            <a:xfrm>
              <a:off x="4451912" y="1831774"/>
              <a:ext cx="1720915" cy="612438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23" name="Rectangle 13"/>
            <p:cNvSpPr>
              <a:spLocks noChangeArrowheads="1"/>
            </p:cNvSpPr>
            <p:nvPr/>
          </p:nvSpPr>
          <p:spPr bwMode="auto">
            <a:xfrm>
              <a:off x="2607034" y="1385502"/>
              <a:ext cx="4088389" cy="550719"/>
            </a:xfrm>
            <a:prstGeom prst="rect">
              <a:avLst/>
            </a:prstGeom>
            <a:solidFill>
              <a:srgbClr val="FFF9E7"/>
            </a:solidFill>
            <a:ln w="12700">
              <a:solidFill>
                <a:srgbClr val="000066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4" name="Rectangle 14"/>
            <p:cNvSpPr>
              <a:spLocks noChangeArrowheads="1"/>
            </p:cNvSpPr>
            <p:nvPr/>
          </p:nvSpPr>
          <p:spPr bwMode="auto">
            <a:xfrm>
              <a:off x="933516" y="2418100"/>
              <a:ext cx="3628991" cy="933468"/>
            </a:xfrm>
            <a:prstGeom prst="rect">
              <a:avLst/>
            </a:prstGeom>
            <a:solidFill>
              <a:srgbClr val="FFFBE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5" name="Rectangle 15"/>
            <p:cNvSpPr>
              <a:spLocks noChangeArrowheads="1"/>
            </p:cNvSpPr>
            <p:nvPr/>
          </p:nvSpPr>
          <p:spPr bwMode="auto">
            <a:xfrm>
              <a:off x="4863851" y="2437174"/>
              <a:ext cx="3941452" cy="930525"/>
            </a:xfrm>
            <a:prstGeom prst="rect">
              <a:avLst/>
            </a:prstGeom>
            <a:solidFill>
              <a:srgbClr val="FFFBE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6" name="Text Box 5"/>
            <p:cNvSpPr txBox="1">
              <a:spLocks noChangeArrowheads="1"/>
            </p:cNvSpPr>
            <p:nvPr/>
          </p:nvSpPr>
          <p:spPr bwMode="auto">
            <a:xfrm>
              <a:off x="922577" y="2503241"/>
              <a:ext cx="3650868" cy="73866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Access </a:t>
              </a:r>
              <a:r>
                <a:rPr lang="en-US" sz="2400" dirty="0" smtClean="0"/>
                <a:t>Control System</a:t>
              </a:r>
            </a:p>
            <a:p>
              <a:pPr algn="ctr"/>
              <a:r>
                <a:rPr lang="en-US" i="1" dirty="0" smtClean="0"/>
                <a:t>(keep people away from radiation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27" name="Text Box 6"/>
            <p:cNvSpPr txBox="1">
              <a:spLocks noChangeArrowheads="1"/>
            </p:cNvSpPr>
            <p:nvPr/>
          </p:nvSpPr>
          <p:spPr bwMode="auto">
            <a:xfrm>
              <a:off x="4863851" y="2520571"/>
              <a:ext cx="3941452" cy="73866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  <a:r>
                <a:rPr lang="en-US" sz="2400" dirty="0"/>
                <a:t>eam 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C</a:t>
              </a:r>
              <a:r>
                <a:rPr lang="en-US" sz="2400" dirty="0" smtClean="0"/>
                <a:t>ontainment 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S</a:t>
              </a:r>
              <a:r>
                <a:rPr lang="en-US" sz="2400" dirty="0" smtClean="0"/>
                <a:t>ystem</a:t>
              </a:r>
            </a:p>
            <a:p>
              <a:pPr algn="ctr"/>
              <a:r>
                <a:rPr lang="en-US" dirty="0" smtClean="0"/>
                <a:t>(</a:t>
              </a:r>
              <a:r>
                <a:rPr lang="en-US" i="1" dirty="0" smtClean="0"/>
                <a:t>keep radiation away from people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28" name="Rectangle 16"/>
            <p:cNvSpPr>
              <a:spLocks noChangeArrowheads="1"/>
            </p:cNvSpPr>
            <p:nvPr/>
          </p:nvSpPr>
          <p:spPr bwMode="auto">
            <a:xfrm>
              <a:off x="2674752" y="4131421"/>
              <a:ext cx="4250706" cy="938947"/>
            </a:xfrm>
            <a:prstGeom prst="rect">
              <a:avLst/>
            </a:prstGeom>
            <a:solidFill>
              <a:srgbClr val="FFF9E7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9" name="Text Box 7"/>
            <p:cNvSpPr txBox="1">
              <a:spLocks noChangeArrowheads="1"/>
            </p:cNvSpPr>
            <p:nvPr/>
          </p:nvSpPr>
          <p:spPr bwMode="auto">
            <a:xfrm>
              <a:off x="4578307" y="4008539"/>
              <a:ext cx="2114684" cy="46166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38" name="Rectangle 17"/>
            <p:cNvSpPr>
              <a:spLocks noChangeArrowheads="1"/>
            </p:cNvSpPr>
            <p:nvPr/>
          </p:nvSpPr>
          <p:spPr bwMode="auto">
            <a:xfrm>
              <a:off x="922578" y="4131421"/>
              <a:ext cx="1647994" cy="1652348"/>
            </a:xfrm>
            <a:prstGeom prst="rect">
              <a:avLst/>
            </a:prstGeom>
            <a:solidFill>
              <a:srgbClr val="FFFF00"/>
            </a:solidFill>
            <a:ln w="25400" cmpd="dbl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600">
                <a:solidFill>
                  <a:srgbClr val="FFC000"/>
                </a:solidFill>
              </a:endParaRPr>
            </a:p>
          </p:txBody>
        </p:sp>
        <p:sp>
          <p:nvSpPr>
            <p:cNvPr id="39" name="Text Box 8"/>
            <p:cNvSpPr txBox="1">
              <a:spLocks noChangeArrowheads="1"/>
            </p:cNvSpPr>
            <p:nvPr/>
          </p:nvSpPr>
          <p:spPr bwMode="auto">
            <a:xfrm>
              <a:off x="922578" y="4392834"/>
              <a:ext cx="1647994" cy="120032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r>
                <a:rPr lang="en-US" sz="2400" b="1" dirty="0" smtClean="0"/>
                <a:t>Shielding</a:t>
              </a:r>
            </a:p>
            <a:p>
              <a:r>
                <a:rPr lang="en-US" sz="2400" b="1" dirty="0" smtClean="0"/>
                <a:t>Dump</a:t>
              </a:r>
            </a:p>
            <a:p>
              <a:r>
                <a:rPr lang="en-US" sz="2400" dirty="0" smtClean="0"/>
                <a:t>Collimator</a:t>
              </a:r>
              <a:endParaRPr lang="en-US" sz="2400" dirty="0"/>
            </a:p>
          </p:txBody>
        </p:sp>
        <p:sp>
          <p:nvSpPr>
            <p:cNvPr id="31" name="Text Box 4"/>
            <p:cNvSpPr txBox="1">
              <a:spLocks noChangeArrowheads="1"/>
            </p:cNvSpPr>
            <p:nvPr/>
          </p:nvSpPr>
          <p:spPr bwMode="auto">
            <a:xfrm>
              <a:off x="2748012" y="1422682"/>
              <a:ext cx="3947410" cy="46166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  R</a:t>
              </a:r>
              <a:r>
                <a:rPr lang="en-US" sz="2400" dirty="0" smtClean="0"/>
                <a:t>adiation </a:t>
              </a:r>
              <a:r>
                <a:rPr lang="en-US" sz="2400" b="1" dirty="0">
                  <a:solidFill>
                    <a:srgbClr val="FF0000"/>
                  </a:solidFill>
                </a:rPr>
                <a:t>S</a:t>
              </a:r>
              <a:r>
                <a:rPr lang="en-US" sz="2400" dirty="0"/>
                <a:t>afety </a:t>
              </a:r>
              <a:r>
                <a:rPr lang="en-US" sz="2400" b="1" dirty="0">
                  <a:solidFill>
                    <a:srgbClr val="FF0000"/>
                  </a:solidFill>
                </a:rPr>
                <a:t>S</a:t>
              </a:r>
              <a:r>
                <a:rPr lang="en-US" sz="2400" dirty="0"/>
                <a:t>ystem</a:t>
              </a:r>
            </a:p>
          </p:txBody>
        </p:sp>
        <p:sp>
          <p:nvSpPr>
            <p:cNvPr id="34" name="Rectangle 16"/>
            <p:cNvSpPr>
              <a:spLocks noChangeArrowheads="1"/>
            </p:cNvSpPr>
            <p:nvPr/>
          </p:nvSpPr>
          <p:spPr bwMode="auto">
            <a:xfrm>
              <a:off x="6986079" y="4088884"/>
              <a:ext cx="2078225" cy="241746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5" name="Text Box 7"/>
            <p:cNvSpPr txBox="1">
              <a:spLocks noChangeArrowheads="1"/>
            </p:cNvSpPr>
            <p:nvPr/>
          </p:nvSpPr>
          <p:spPr bwMode="auto">
            <a:xfrm>
              <a:off x="7046458" y="4198021"/>
              <a:ext cx="1957468" cy="230832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</a:rPr>
                <a:t>B</a:t>
              </a:r>
              <a:r>
                <a:rPr lang="en-US" sz="2400" dirty="0" smtClean="0"/>
                <a:t>eam </a:t>
              </a:r>
            </a:p>
            <a:p>
              <a:pPr algn="ctr"/>
              <a:r>
                <a:rPr lang="en-US" sz="2400" b="1" dirty="0" smtClean="0">
                  <a:solidFill>
                    <a:srgbClr val="FF0000"/>
                  </a:solidFill>
                </a:rPr>
                <a:t>S</a:t>
              </a:r>
              <a:r>
                <a:rPr lang="en-US" sz="2400" dirty="0" smtClean="0"/>
                <a:t>hut-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O</a:t>
              </a:r>
              <a:r>
                <a:rPr lang="en-US" sz="2400" dirty="0" smtClean="0"/>
                <a:t>ff 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I</a:t>
              </a:r>
              <a:r>
                <a:rPr lang="en-US" sz="2400" dirty="0" smtClean="0"/>
                <a:t>on 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C</a:t>
              </a:r>
              <a:r>
                <a:rPr lang="en-US" sz="2400" dirty="0" smtClean="0"/>
                <a:t>hambers </a:t>
              </a:r>
            </a:p>
            <a:p>
              <a:pPr algn="ctr"/>
              <a:r>
                <a:rPr lang="en-US" sz="2400" dirty="0" smtClean="0"/>
                <a:t>(</a:t>
              </a:r>
              <a:r>
                <a:rPr lang="en-US" sz="2400" dirty="0" smtClean="0">
                  <a:solidFill>
                    <a:srgbClr val="FF0000"/>
                  </a:solidFill>
                </a:rPr>
                <a:t>BSOIC</a:t>
              </a:r>
              <a:r>
                <a:rPr lang="en-US" sz="2400" dirty="0" smtClean="0"/>
                <a:t>)</a:t>
              </a:r>
            </a:p>
            <a:p>
              <a:pPr algn="ctr"/>
              <a:r>
                <a:rPr lang="en-US" sz="2400" dirty="0" smtClean="0"/>
                <a:t>Outside Shielding</a:t>
              </a:r>
              <a:endParaRPr lang="en-US" sz="2400" dirty="0"/>
            </a:p>
          </p:txBody>
        </p:sp>
      </p:grp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2232399" y="4349509"/>
            <a:ext cx="4177447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Beam Parameter Monitors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Beam Loss Monitors</a:t>
            </a:r>
          </a:p>
        </p:txBody>
      </p:sp>
      <p:sp>
        <p:nvSpPr>
          <p:cNvPr id="44" name="Slide Number Placeholder 12"/>
          <p:cNvSpPr txBox="1">
            <a:spLocks/>
          </p:cNvSpPr>
          <p:nvPr/>
        </p:nvSpPr>
        <p:spPr>
          <a:xfrm>
            <a:off x="8718550" y="16291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fld id="{5BD36294-2849-48A8-8531-5354CF3095D2}" type="slidenum">
              <a:rPr lang="en-US" sz="1200" smtClean="0"/>
              <a:pPr/>
              <a:t>31</a:t>
            </a:fld>
            <a:endParaRPr lang="en-US" sz="1200" dirty="0"/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2333815" y="5689926"/>
            <a:ext cx="4047871" cy="583201"/>
          </a:xfrm>
          <a:prstGeom prst="rect">
            <a:avLst/>
          </a:prstGeom>
          <a:solidFill>
            <a:srgbClr val="FFF9E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2305659" y="5779039"/>
            <a:ext cx="4047871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Protection of Safety </a:t>
            </a:r>
            <a:r>
              <a:rPr lang="en-US" sz="2400" dirty="0"/>
              <a:t>D</a:t>
            </a:r>
            <a:r>
              <a:rPr lang="en-US" sz="2400" dirty="0" smtClean="0"/>
              <a:t>evices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8412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dirty="0" smtClean="0">
                <a:solidFill>
                  <a:srgbClr val="C00000"/>
                </a:solidFill>
              </a:rPr>
              <a:t>Radiation Fields within </a:t>
            </a:r>
            <a:r>
              <a:rPr lang="en-US" sz="2800" b="0" dirty="0" err="1" smtClean="0">
                <a:solidFill>
                  <a:srgbClr val="C00000"/>
                </a:solidFill>
              </a:rPr>
              <a:t>Undulators</a:t>
            </a:r>
            <a:endParaRPr lang="en-US" sz="2700" b="0" dirty="0">
              <a:solidFill>
                <a:srgbClr val="C00000"/>
              </a:solidFill>
            </a:endParaRPr>
          </a:p>
        </p:txBody>
      </p:sp>
      <p:pic>
        <p:nvPicPr>
          <p:cNvPr id="6" name="Picture 5" descr="3Dundulator1stMod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2704" y="2298700"/>
            <a:ext cx="5111296" cy="38227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10634" y="1265768"/>
            <a:ext cx="8511972" cy="855132"/>
          </a:xfrm>
        </p:spPr>
        <p:txBody>
          <a:bodyPr>
            <a:noAutofit/>
          </a:bodyPr>
          <a:lstStyle/>
          <a:p>
            <a:pPr marL="457200" indent="-457200">
              <a:buFont typeface="Courier New"/>
              <a:buChar char="o"/>
            </a:pPr>
            <a:r>
              <a:rPr lang="en-US" sz="2200" dirty="0" smtClean="0">
                <a:solidFill>
                  <a:srgbClr val="800000"/>
                </a:solidFill>
              </a:rPr>
              <a:t>SXR components &amp; optics implemented in FLUKA per </a:t>
            </a:r>
            <a:r>
              <a:rPr lang="en-US" sz="2200" dirty="0">
                <a:solidFill>
                  <a:srgbClr val="800000"/>
                </a:solidFill>
              </a:rPr>
              <a:t>MAD </a:t>
            </a:r>
            <a:r>
              <a:rPr lang="en-US" sz="2200" dirty="0" smtClean="0">
                <a:solidFill>
                  <a:srgbClr val="800000"/>
                </a:solidFill>
              </a:rPr>
              <a:t>files</a:t>
            </a:r>
            <a:endParaRPr lang="en-US" sz="2200" dirty="0">
              <a:solidFill>
                <a:srgbClr val="800000"/>
              </a:solidFill>
            </a:endParaRPr>
          </a:p>
          <a:p>
            <a:pPr marL="457200" indent="-457200">
              <a:buFont typeface="Courier New"/>
              <a:buChar char="o"/>
            </a:pPr>
            <a:r>
              <a:rPr lang="en-US" sz="2200" dirty="0" smtClean="0">
                <a:solidFill>
                  <a:srgbClr val="800000"/>
                </a:solidFill>
              </a:rPr>
              <a:t>High detail level near beam path, based on CAD drawings</a:t>
            </a:r>
          </a:p>
        </p:txBody>
      </p:sp>
      <p:pic>
        <p:nvPicPr>
          <p:cNvPr id="7" name="Picture 6" descr="3DundulatorRFPB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285999"/>
            <a:ext cx="5057448" cy="3835401"/>
          </a:xfrm>
          <a:prstGeom prst="rect">
            <a:avLst/>
          </a:prstGeom>
        </p:spPr>
      </p:pic>
      <p:sp>
        <p:nvSpPr>
          <p:cNvPr id="9" name="Slide Number Placeholder 12"/>
          <p:cNvSpPr txBox="1">
            <a:spLocks/>
          </p:cNvSpPr>
          <p:nvPr/>
        </p:nvSpPr>
        <p:spPr>
          <a:xfrm>
            <a:off x="8718550" y="16291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fld id="{5BD36294-2849-48A8-8531-5354CF3095D2}" type="slidenum">
              <a:rPr lang="en-US" sz="1200" smtClean="0"/>
              <a:pPr/>
              <a:t>32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5754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LINES-ya-TotFc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6" b="13540"/>
          <a:stretch/>
        </p:blipFill>
        <p:spPr>
          <a:xfrm>
            <a:off x="0" y="1977885"/>
            <a:ext cx="9144000" cy="2083032"/>
          </a:xfrm>
          <a:prstGeom prst="rect">
            <a:avLst/>
          </a:prstGeom>
        </p:spPr>
      </p:pic>
      <p:pic>
        <p:nvPicPr>
          <p:cNvPr id="15" name="Picture 14" descr="FROMS-ya-TotFc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8" b="152"/>
          <a:stretch/>
        </p:blipFill>
        <p:spPr>
          <a:xfrm>
            <a:off x="0" y="3957721"/>
            <a:ext cx="9144000" cy="265430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565178" cy="753033"/>
          </a:xfrm>
        </p:spPr>
        <p:txBody>
          <a:bodyPr/>
          <a:lstStyle/>
          <a:p>
            <a:r>
              <a:rPr lang="en-US" sz="2800" b="0" dirty="0" smtClean="0">
                <a:solidFill>
                  <a:srgbClr val="C00000"/>
                </a:solidFill>
              </a:rPr>
              <a:t>Radiation Fields within </a:t>
            </a:r>
            <a:r>
              <a:rPr lang="en-US" sz="2800" b="0" dirty="0" err="1" smtClean="0">
                <a:solidFill>
                  <a:srgbClr val="C00000"/>
                </a:solidFill>
              </a:rPr>
              <a:t>Undulators</a:t>
            </a:r>
            <a:endParaRPr lang="en-US" sz="2500" b="0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57239" y="1976774"/>
            <a:ext cx="49320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Normal loss </a:t>
            </a:r>
            <a:r>
              <a:rPr lang="en-US" b="1" dirty="0" smtClean="0"/>
              <a:t>~ line source @ 1 </a:t>
            </a:r>
            <a:r>
              <a:rPr lang="en-US" b="1" dirty="0" err="1" smtClean="0"/>
              <a:t>mradian</a:t>
            </a:r>
            <a:r>
              <a:rPr lang="en-US" b="1" dirty="0" smtClean="0"/>
              <a:t>/2π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341800" y="4042834"/>
            <a:ext cx="443483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Mis-steering </a:t>
            </a:r>
            <a:r>
              <a:rPr lang="en-US" b="1" dirty="0" smtClean="0"/>
              <a:t>1 </a:t>
            </a:r>
            <a:r>
              <a:rPr lang="en-US" b="1" dirty="0" err="1" smtClean="0"/>
              <a:t>mradian</a:t>
            </a:r>
            <a:r>
              <a:rPr lang="en-US" b="1" dirty="0" smtClean="0"/>
              <a:t> up magnet #1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186210" y="1579729"/>
            <a:ext cx="1828800" cy="353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/>
              <a:t>Fluence [cm</a:t>
            </a:r>
            <a:r>
              <a:rPr lang="en-US" sz="1700" b="1" baseline="30000" dirty="0" smtClean="0"/>
              <a:t>2</a:t>
            </a:r>
            <a:r>
              <a:rPr lang="en-US" sz="1700" b="1" dirty="0" smtClean="0"/>
              <a:t>/e</a:t>
            </a:r>
            <a:r>
              <a:rPr lang="en-US" sz="1700" b="1" baseline="30000" dirty="0" smtClean="0"/>
              <a:t>-</a:t>
            </a:r>
            <a:r>
              <a:rPr lang="en-US" sz="1700" b="1" dirty="0" smtClean="0"/>
              <a:t>]</a:t>
            </a:r>
            <a:endParaRPr lang="en-US" sz="1700" b="1" dirty="0"/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501270" y="1188187"/>
            <a:ext cx="8120574" cy="11347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Fluence maps used to decide detector type, settings, placement and also for calibration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749300" y="5080000"/>
            <a:ext cx="444500" cy="190500"/>
          </a:xfrm>
          <a:prstGeom prst="straightConnector1">
            <a:avLst/>
          </a:prstGeom>
          <a:ln w="15875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2"/>
          <p:cNvSpPr txBox="1">
            <a:spLocks/>
          </p:cNvSpPr>
          <p:nvPr/>
        </p:nvSpPr>
        <p:spPr>
          <a:xfrm>
            <a:off x="8718550" y="16291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fld id="{5BD36294-2849-48A8-8531-5354CF3095D2}" type="slidenum">
              <a:rPr lang="en-US" sz="1200" smtClean="0"/>
              <a:pPr/>
              <a:t>33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0244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51" t="7981" r="7586" b="6142"/>
          <a:stretch/>
        </p:blipFill>
        <p:spPr>
          <a:xfrm>
            <a:off x="253997" y="4233333"/>
            <a:ext cx="5249333" cy="20828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FF"/>
                </a:solidFill>
              </a:rPr>
              <a:t>LINAC</a:t>
            </a:r>
            <a:r>
              <a:rPr lang="en-US" sz="2800" dirty="0" smtClean="0"/>
              <a:t> \ Gun &amp; Injector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957" y="1327867"/>
            <a:ext cx="5300133" cy="2558333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sp>
        <p:nvSpPr>
          <p:cNvPr id="8" name="TextShape 15"/>
          <p:cNvSpPr txBox="1"/>
          <p:nvPr/>
        </p:nvSpPr>
        <p:spPr>
          <a:xfrm>
            <a:off x="3362119" y="3558835"/>
            <a:ext cx="232488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Courtersy </a:t>
            </a:r>
            <a:r>
              <a:rPr lang="en-US" sz="1600" b="1" i="1" dirty="0">
                <a:solidFill>
                  <a:schemeClr val="accent6">
                    <a:lumMod val="50000"/>
                  </a:schemeClr>
                </a:solidFill>
              </a:rPr>
              <a:t>H. Alvarez</a:t>
            </a:r>
            <a:endParaRPr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9331" y="4004735"/>
            <a:ext cx="5334000" cy="2421467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Shape 15"/>
          <p:cNvSpPr txBox="1"/>
          <p:nvPr/>
        </p:nvSpPr>
        <p:spPr>
          <a:xfrm>
            <a:off x="1024467" y="4016034"/>
            <a:ext cx="363220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400" b="1" dirty="0" smtClean="0"/>
              <a:t>Elevation view of the dose rate [mrem/h]</a:t>
            </a:r>
            <a:endParaRPr sz="1400" b="1" dirty="0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4"/>
          </p:nvPr>
        </p:nvSpPr>
        <p:spPr>
          <a:xfrm>
            <a:off x="5422900" y="1511300"/>
            <a:ext cx="3467100" cy="3225800"/>
          </a:xfrm>
        </p:spPr>
        <p:txBody>
          <a:bodyPr>
            <a:noAutofit/>
          </a:bodyPr>
          <a:lstStyle/>
          <a:p>
            <a:pPr lvl="1"/>
            <a:r>
              <a:rPr lang="en-US" sz="1900" b="1" dirty="0" smtClean="0">
                <a:solidFill>
                  <a:schemeClr val="accent2"/>
                </a:solidFill>
              </a:rPr>
              <a:t>Additional shielding on the maze </a:t>
            </a:r>
            <a:r>
              <a:rPr lang="en-US" sz="1900" dirty="0" smtClean="0">
                <a:solidFill>
                  <a:srgbClr val="000000"/>
                </a:solidFill>
              </a:rPr>
              <a:t>has been designed according to</a:t>
            </a:r>
            <a:r>
              <a:rPr lang="en-US" sz="1900" b="1" dirty="0" smtClean="0">
                <a:solidFill>
                  <a:schemeClr val="accent2"/>
                </a:solidFill>
              </a:rPr>
              <a:t> </a:t>
            </a:r>
            <a:r>
              <a:rPr lang="en-US" sz="1900" dirty="0">
                <a:solidFill>
                  <a:srgbClr val="000000"/>
                </a:solidFill>
              </a:rPr>
              <a:t>p</a:t>
            </a:r>
            <a:r>
              <a:rPr lang="en-US" sz="1900" dirty="0" smtClean="0">
                <a:solidFill>
                  <a:srgbClr val="000000"/>
                </a:solidFill>
              </a:rPr>
              <a:t>reliminary dark current  (P~1 W, &lt;E&gt;~20 MeV) average energy. Source models + other terms are being refined and shielding will be reviewed accordingly</a:t>
            </a:r>
          </a:p>
          <a:p>
            <a:pPr marL="233362" lvl="1" indent="0"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965200" y="5410200"/>
            <a:ext cx="889000" cy="431800"/>
          </a:xfrm>
          <a:prstGeom prst="ellipse">
            <a:avLst/>
          </a:prstGeom>
          <a:noFill/>
          <a:ln w="476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752600" y="4483100"/>
            <a:ext cx="2984500" cy="431800"/>
          </a:xfrm>
          <a:prstGeom prst="ellipse">
            <a:avLst/>
          </a:prstGeom>
          <a:noFill/>
          <a:ln w="47625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5435600" y="5562600"/>
            <a:ext cx="3657600" cy="8509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900" b="1" dirty="0" smtClean="0">
                <a:solidFill>
                  <a:schemeClr val="accent6">
                    <a:lumMod val="75000"/>
                  </a:schemeClr>
                </a:solidFill>
              </a:rPr>
              <a:t>Penetrations</a:t>
            </a:r>
            <a:r>
              <a:rPr lang="en-US" sz="1900" dirty="0" smtClean="0">
                <a:solidFill>
                  <a:srgbClr val="000000"/>
                </a:solidFill>
              </a:rPr>
              <a:t> to Klystron Gallery are OK</a:t>
            </a:r>
            <a:endParaRPr lang="en-US" dirty="0" smtClean="0">
              <a:solidFill>
                <a:srgbClr val="000000"/>
              </a:solidFill>
            </a:endParaRPr>
          </a:p>
          <a:p>
            <a:pPr marL="233362" lvl="1" indent="0">
              <a:buFont typeface="Arial" pitchFamily="34" charset="0"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5422900" y="4737100"/>
            <a:ext cx="3467100" cy="7803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900" dirty="0" smtClean="0">
                <a:solidFill>
                  <a:srgbClr val="000000"/>
                </a:solidFill>
              </a:rPr>
              <a:t>Mitigation needed for </a:t>
            </a:r>
            <a:r>
              <a:rPr lang="en-US" sz="1900" b="1" dirty="0" smtClean="0">
                <a:solidFill>
                  <a:srgbClr val="FF0000"/>
                </a:solidFill>
              </a:rPr>
              <a:t>penetration</a:t>
            </a:r>
            <a:r>
              <a:rPr lang="en-US" sz="1900" dirty="0" smtClean="0">
                <a:solidFill>
                  <a:srgbClr val="000000"/>
                </a:solidFill>
              </a:rPr>
              <a:t> above maze</a:t>
            </a:r>
            <a:endParaRPr lang="en-US" dirty="0" smtClean="0">
              <a:solidFill>
                <a:srgbClr val="000000"/>
              </a:solidFill>
            </a:endParaRPr>
          </a:p>
          <a:p>
            <a:pPr marL="233362" lvl="1" indent="0">
              <a:buFont typeface="Arial" pitchFamily="34" charset="0"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49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692178" cy="753033"/>
          </a:xfrm>
        </p:spPr>
        <p:txBody>
          <a:bodyPr/>
          <a:lstStyle/>
          <a:p>
            <a:r>
              <a:rPr lang="en-US" sz="2800" smtClean="0"/>
              <a:t>Penetrations </a:t>
            </a:r>
            <a:r>
              <a:rPr lang="en-US" sz="2800" dirty="0" smtClean="0"/>
              <a:t>to Klystron Gallery</a:t>
            </a:r>
            <a:endParaRPr lang="en-US" sz="2800" baseline="-25000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4"/>
          </p:nvPr>
        </p:nvSpPr>
        <p:spPr>
          <a:xfrm>
            <a:off x="381000" y="1285373"/>
            <a:ext cx="5247105" cy="3326732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There are over 450 penetrations from the Linac to the upper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smtClean="0">
                <a:solidFill>
                  <a:srgbClr val="000090"/>
                </a:solidFill>
              </a:rPr>
              <a:t>accessible Klystron Gallery!!</a:t>
            </a:r>
          </a:p>
          <a:p>
            <a:pPr marL="342900" indent="-342900">
              <a:buFontTx/>
              <a:buChar char="-"/>
            </a:pPr>
            <a:r>
              <a:rPr lang="en-US" sz="2300" b="1" dirty="0">
                <a:solidFill>
                  <a:srgbClr val="FF0000"/>
                </a:solidFill>
                <a:sym typeface="Wingdings"/>
              </a:rPr>
              <a:t>170 </a:t>
            </a:r>
            <a:r>
              <a:rPr lang="en-US" sz="2300" b="1" dirty="0" smtClean="0">
                <a:solidFill>
                  <a:srgbClr val="FF0000"/>
                </a:solidFill>
                <a:sym typeface="Wingdings"/>
              </a:rPr>
              <a:t>penetrations have Line-of-sight </a:t>
            </a:r>
          </a:p>
          <a:p>
            <a:pPr marL="342900" indent="-342900">
              <a:buFontTx/>
              <a:buChar char="-"/>
            </a:pPr>
            <a:r>
              <a:rPr lang="en-US" sz="2300" dirty="0" smtClean="0"/>
              <a:t>Penetrations for waveguides/cables are 60% open</a:t>
            </a:r>
          </a:p>
          <a:p>
            <a:pPr marL="342900" indent="-342900">
              <a:buFontTx/>
              <a:buChar char="-"/>
            </a:pPr>
            <a:r>
              <a:rPr lang="en-US" sz="2300" dirty="0" smtClean="0"/>
              <a:t>Penetration for helium supply/return or helium release are </a:t>
            </a:r>
            <a:r>
              <a:rPr lang="en-US" sz="2300" b="1" dirty="0" smtClean="0">
                <a:solidFill>
                  <a:srgbClr val="FF0000"/>
                </a:solidFill>
              </a:rPr>
              <a:t>100% open</a:t>
            </a:r>
          </a:p>
          <a:p>
            <a:pPr marL="342900" indent="-342900">
              <a:buFontTx/>
              <a:buChar char="-"/>
            </a:pPr>
            <a:r>
              <a:rPr lang="en-US" sz="2300" dirty="0" smtClean="0"/>
              <a:t>Multiple configurations source/penetration were studied</a:t>
            </a:r>
          </a:p>
        </p:txBody>
      </p:sp>
      <p:pic>
        <p:nvPicPr>
          <p:cNvPr id="7" name="Picture 2" descr="C:\Users\fant\AppData\Local\Microsoft\Windows\Temporary Internet Files\Content.Outlook\3QTUE89C\20140116_L1_ISO (2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43" y="4539028"/>
            <a:ext cx="4421003" cy="205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Screen Shot 2015-10-29 at 6.58.35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157" y="133684"/>
            <a:ext cx="2954421" cy="195497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7303" y="2148974"/>
            <a:ext cx="3390900" cy="4521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392737" y="5775158"/>
            <a:ext cx="280737" cy="26736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417467" y="3363494"/>
            <a:ext cx="210312" cy="23368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7000"/>
                </a:schemeClr>
              </a:gs>
              <a:gs pos="98000">
                <a:srgbClr val="000090">
                  <a:alpha val="57000"/>
                </a:srgbClr>
              </a:gs>
              <a:gs pos="49000">
                <a:srgbClr val="99CCFF">
                  <a:alpha val="57000"/>
                </a:srgbClr>
              </a:gs>
              <a:gs pos="73000">
                <a:srgbClr val="99CCFF">
                  <a:alpha val="57000"/>
                </a:srgbClr>
              </a:gs>
              <a:gs pos="85000">
                <a:srgbClr val="000090">
                  <a:alpha val="57000"/>
                </a:srgbClr>
              </a:gs>
            </a:gsLst>
            <a:lin ang="0" scaled="1"/>
            <a:tileRect/>
          </a:gradFill>
          <a:ln w="254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8723290" y="6380120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fld id="{5BD36294-2849-48A8-8531-5354CF3095D2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56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98930" y="1761564"/>
            <a:ext cx="3866028" cy="3542553"/>
            <a:chOff x="398930" y="1761565"/>
            <a:chExt cx="3866028" cy="2425700"/>
          </a:xfrm>
        </p:grpSpPr>
        <p:pic>
          <p:nvPicPr>
            <p:cNvPr id="4" name="Picture 3" descr="noSld_2MW_north_SIUnits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67"/>
            <a:stretch/>
          </p:blipFill>
          <p:spPr>
            <a:xfrm>
              <a:off x="2181412" y="1761565"/>
              <a:ext cx="2083546" cy="2425700"/>
            </a:xfrm>
            <a:prstGeom prst="rect">
              <a:avLst/>
            </a:prstGeom>
          </p:spPr>
        </p:pic>
        <p:pic>
          <p:nvPicPr>
            <p:cNvPr id="6" name="Picture 5" descr="noSld_2MW_south_SIUnits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817"/>
            <a:stretch/>
          </p:blipFill>
          <p:spPr>
            <a:xfrm>
              <a:off x="398930" y="1761565"/>
              <a:ext cx="1812365" cy="2425700"/>
            </a:xfrm>
            <a:prstGeom prst="rect">
              <a:avLst/>
            </a:prstGeom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692178" cy="753033"/>
          </a:xfrm>
        </p:spPr>
        <p:txBody>
          <a:bodyPr/>
          <a:lstStyle/>
          <a:p>
            <a:r>
              <a:rPr lang="en-US" sz="2800" dirty="0" smtClean="0"/>
              <a:t>Radiation Streaming Through Penetrations</a:t>
            </a:r>
            <a:endParaRPr lang="en-US" sz="2800" baseline="-25000" dirty="0"/>
          </a:p>
        </p:txBody>
      </p:sp>
      <p:sp>
        <p:nvSpPr>
          <p:cNvPr id="54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318251"/>
            <a:ext cx="318932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3" name="Content Placeholder 4"/>
          <p:cNvSpPr>
            <a:spLocks noGrp="1"/>
          </p:cNvSpPr>
          <p:nvPr>
            <p:ph sz="quarter" idx="14"/>
          </p:nvPr>
        </p:nvSpPr>
        <p:spPr>
          <a:xfrm>
            <a:off x="4264958" y="4991877"/>
            <a:ext cx="4777869" cy="1470099"/>
          </a:xfrm>
        </p:spPr>
        <p:txBody>
          <a:bodyPr>
            <a:noAutofit/>
          </a:bodyPr>
          <a:lstStyle/>
          <a:p>
            <a:r>
              <a:rPr lang="en-US" sz="1800" dirty="0" smtClean="0"/>
              <a:t>There is a line-of-sight for north penetrations.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Shielding and/or exclusion area is required.</a:t>
            </a:r>
            <a:endParaRPr lang="en-US" sz="1800" dirty="0" smtClean="0">
              <a:solidFill>
                <a:srgbClr val="FF0000"/>
              </a:solidFill>
              <a:sym typeface="Wingdings"/>
            </a:endParaRPr>
          </a:p>
          <a:p>
            <a:pPr marL="342900" indent="-342900">
              <a:buFontTx/>
              <a:buChar char="-"/>
            </a:pPr>
            <a:endParaRPr lang="en-US" sz="1800" dirty="0" smtClean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5210575" y="3091918"/>
            <a:ext cx="3292308" cy="10016"/>
          </a:xfrm>
          <a:prstGeom prst="line">
            <a:avLst/>
          </a:prstGeom>
          <a:ln w="31750">
            <a:solidFill>
              <a:schemeClr val="accent1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709646" y="2454084"/>
            <a:ext cx="1301678" cy="353943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solidFill>
                  <a:schemeClr val="accent1"/>
                </a:solidFill>
              </a:rPr>
              <a:t>250 </a:t>
            </a:r>
            <a:r>
              <a:rPr lang="en-US" sz="1700" b="1" dirty="0" err="1">
                <a:solidFill>
                  <a:schemeClr val="accent1"/>
                </a:solidFill>
              </a:rPr>
              <a:t>m</a:t>
            </a:r>
            <a:r>
              <a:rPr lang="en-US" sz="1700" b="1" dirty="0" err="1" smtClean="0">
                <a:solidFill>
                  <a:schemeClr val="accent1"/>
                </a:solidFill>
              </a:rPr>
              <a:t>Sv</a:t>
            </a:r>
            <a:r>
              <a:rPr lang="en-US" sz="1700" b="1" dirty="0" smtClean="0">
                <a:solidFill>
                  <a:schemeClr val="accent1"/>
                </a:solidFill>
              </a:rPr>
              <a:t>/h</a:t>
            </a:r>
            <a:endParaRPr lang="en-US" sz="1400" b="1" dirty="0" smtClean="0">
              <a:solidFill>
                <a:schemeClr val="accent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951725" y="4452471"/>
            <a:ext cx="752628" cy="1236963"/>
          </a:xfrm>
          <a:prstGeom prst="straightConnector1">
            <a:avLst/>
          </a:prstGeom>
          <a:ln w="25400">
            <a:solidFill>
              <a:srgbClr val="0070C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1894802" y="4474073"/>
            <a:ext cx="56923" cy="1201405"/>
          </a:xfrm>
          <a:prstGeom prst="straightConnector1">
            <a:avLst/>
          </a:prstGeom>
          <a:ln w="25400">
            <a:solidFill>
              <a:srgbClr val="0070C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77432" y="5847879"/>
            <a:ext cx="1826141" cy="307777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2 MW loss @ 4 </a:t>
            </a:r>
            <a:r>
              <a:rPr lang="en-US" sz="1400" dirty="0" err="1" smtClean="0"/>
              <a:t>GeV</a:t>
            </a:r>
            <a:endParaRPr lang="en-US" sz="14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1166305" y="1479415"/>
            <a:ext cx="720870" cy="338554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/>
              <a:t>South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637028" y="1478291"/>
            <a:ext cx="686406" cy="338554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/>
              <a:t>North</a:t>
            </a:r>
          </a:p>
        </p:txBody>
      </p:sp>
      <p:pic>
        <p:nvPicPr>
          <p:cNvPr id="2" name="Picture 1" descr="plot_noSldSouthVsNorth_1_lat_SIUnit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151" y="1547904"/>
            <a:ext cx="4199964" cy="313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5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" y="1271588"/>
            <a:ext cx="8181975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37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to the Penetration Issue</a:t>
            </a:r>
          </a:p>
        </p:txBody>
      </p:sp>
    </p:spTree>
    <p:extLst>
      <p:ext uri="{BB962C8B-B14F-4D97-AF65-F5344CB8AC3E}">
        <p14:creationId xmlns:p14="http://schemas.microsoft.com/office/powerpoint/2010/main" val="209185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15310" y="299545"/>
            <a:ext cx="8504534" cy="566814"/>
          </a:xfrm>
        </p:spPr>
        <p:txBody>
          <a:bodyPr/>
          <a:lstStyle/>
          <a:p>
            <a:r>
              <a:rPr lang="en-US" sz="2800" dirty="0" smtClean="0"/>
              <a:t>Direct Radiation (</a:t>
            </a:r>
            <a:r>
              <a:rPr lang="en-US" sz="2800" dirty="0" err="1" smtClean="0"/>
              <a:t>Skyshine</a:t>
            </a:r>
            <a:r>
              <a:rPr lang="en-US" sz="2800" dirty="0" smtClean="0"/>
              <a:t>) to Public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5311" y="2910550"/>
            <a:ext cx="83714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Dominated by </a:t>
            </a:r>
            <a:r>
              <a:rPr lang="en-US" sz="2000" dirty="0" err="1" smtClean="0"/>
              <a:t>skyshine</a:t>
            </a:r>
            <a:r>
              <a:rPr lang="en-US" sz="2000" dirty="0" smtClean="0"/>
              <a:t> </a:t>
            </a:r>
            <a:r>
              <a:rPr lang="en-US" sz="2000" dirty="0"/>
              <a:t>from high-energy neutrons penetrating 4’-6’ concrete roofs of Head House and </a:t>
            </a:r>
            <a:r>
              <a:rPr lang="en-US" sz="2000" dirty="0" smtClean="0"/>
              <a:t>BTH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4 </a:t>
            </a:r>
            <a:r>
              <a:rPr lang="en-US" altLang="en-US" sz="2000" dirty="0" err="1"/>
              <a:t>GeV</a:t>
            </a:r>
            <a:r>
              <a:rPr lang="en-US" altLang="en-US" sz="2000" dirty="0"/>
              <a:t>, 48 W </a:t>
            </a:r>
            <a:r>
              <a:rPr lang="en-US" sz="2000" dirty="0"/>
              <a:t>(limited by 7 LION pairs</a:t>
            </a:r>
            <a:r>
              <a:rPr lang="en-US" sz="20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Estimated with SKYSHINE code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0.4 </a:t>
            </a:r>
            <a:r>
              <a:rPr lang="en-US" sz="2000" dirty="0" err="1" smtClean="0"/>
              <a:t>mrem</a:t>
            </a:r>
            <a:r>
              <a:rPr lang="en-US" sz="2000" dirty="0" smtClean="0"/>
              <a:t>/y </a:t>
            </a:r>
            <a:r>
              <a:rPr lang="en-US" sz="2000" dirty="0"/>
              <a:t>at 500 m </a:t>
            </a:r>
            <a:r>
              <a:rPr lang="en-US" sz="2000" dirty="0" smtClean="0"/>
              <a:t>(site boundary) &amp; 1.7 </a:t>
            </a:r>
            <a:r>
              <a:rPr lang="en-US" sz="2000" dirty="0" err="1"/>
              <a:t>mrem</a:t>
            </a:r>
            <a:r>
              <a:rPr lang="en-US" sz="2000" dirty="0"/>
              <a:t>/y at 350 m (guest </a:t>
            </a:r>
            <a:r>
              <a:rPr lang="en-US" sz="2000" dirty="0" smtClean="0"/>
              <a:t>house) from 24 h/d and 250 d/y operation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SLAC RSS: 5 </a:t>
            </a:r>
            <a:r>
              <a:rPr lang="en-US" sz="2000" dirty="0" err="1" smtClean="0">
                <a:solidFill>
                  <a:srgbClr val="0000FF"/>
                </a:solidFill>
              </a:rPr>
              <a:t>mrem</a:t>
            </a:r>
            <a:r>
              <a:rPr lang="en-US" sz="2000" dirty="0" smtClean="0">
                <a:solidFill>
                  <a:srgbClr val="0000FF"/>
                </a:solidFill>
              </a:rPr>
              <a:t>/y per facility, </a:t>
            </a:r>
            <a:r>
              <a:rPr lang="en-US" sz="2000" dirty="0">
                <a:solidFill>
                  <a:srgbClr val="0000FF"/>
                </a:solidFill>
              </a:rPr>
              <a:t>10 </a:t>
            </a:r>
            <a:r>
              <a:rPr lang="en-US" sz="2000" dirty="0" err="1" smtClean="0">
                <a:solidFill>
                  <a:srgbClr val="0000FF"/>
                </a:solidFill>
              </a:rPr>
              <a:t>mrem</a:t>
            </a:r>
            <a:r>
              <a:rPr lang="en-US" sz="2000" dirty="0" smtClean="0">
                <a:solidFill>
                  <a:srgbClr val="0000FF"/>
                </a:solidFill>
              </a:rPr>
              <a:t>/year for all facilities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If without LIONs, 1 </a:t>
            </a:r>
            <a:r>
              <a:rPr lang="en-US" sz="2000" dirty="0">
                <a:solidFill>
                  <a:srgbClr val="FF0000"/>
                </a:solidFill>
              </a:rPr>
              <a:t>W/m ×225 m ×2 = 450 W</a:t>
            </a:r>
            <a:r>
              <a:rPr lang="en-US" sz="2000" dirty="0" smtClean="0">
                <a:solidFill>
                  <a:srgbClr val="FF0000"/>
                </a:solidFill>
              </a:rPr>
              <a:t>, </a:t>
            </a:r>
            <a:r>
              <a:rPr lang="en-US" sz="2000" dirty="0">
                <a:solidFill>
                  <a:srgbClr val="FF0000"/>
                </a:solidFill>
              </a:rPr>
              <a:t>15.7 </a:t>
            </a:r>
            <a:r>
              <a:rPr lang="en-US" sz="2000" dirty="0" err="1" smtClean="0">
                <a:solidFill>
                  <a:srgbClr val="FF0000"/>
                </a:solidFill>
              </a:rPr>
              <a:t>mrem</a:t>
            </a:r>
            <a:r>
              <a:rPr lang="en-US" sz="2000" dirty="0" smtClean="0">
                <a:solidFill>
                  <a:srgbClr val="FF0000"/>
                </a:solidFill>
              </a:rPr>
              <a:t>/y </a:t>
            </a:r>
            <a:r>
              <a:rPr lang="en-US" sz="2000" dirty="0">
                <a:solidFill>
                  <a:srgbClr val="FF0000"/>
                </a:solidFill>
              </a:rPr>
              <a:t>at 350 </a:t>
            </a:r>
            <a:r>
              <a:rPr lang="en-US" sz="2000" dirty="0" smtClean="0">
                <a:solidFill>
                  <a:srgbClr val="FF0000"/>
                </a:solidFill>
              </a:rPr>
              <a:t>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1415101"/>
            <a:ext cx="8712805" cy="13335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647919">
            <a:off x="7124699" y="2483488"/>
            <a:ext cx="416719" cy="185738"/>
          </a:xfrm>
          <a:prstGeom prst="rect">
            <a:avLst/>
          </a:prstGeom>
          <a:solidFill>
            <a:srgbClr val="669900"/>
          </a:solidFill>
          <a:ln>
            <a:solidFill>
              <a:srgbClr val="66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664644">
            <a:off x="7119280" y="2514802"/>
            <a:ext cx="429419" cy="123111"/>
          </a:xfrm>
          <a:prstGeom prst="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800" dirty="0" smtClean="0"/>
              <a:t>ESB</a:t>
            </a:r>
            <a:endParaRPr lang="en-US" sz="800" dirty="0"/>
          </a:p>
        </p:txBody>
      </p:sp>
      <p:sp>
        <p:nvSpPr>
          <p:cNvPr id="17" name="Rectangle 16"/>
          <p:cNvSpPr/>
          <p:nvPr/>
        </p:nvSpPr>
        <p:spPr>
          <a:xfrm>
            <a:off x="6981516" y="2023907"/>
            <a:ext cx="471797" cy="381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637169" y="1532355"/>
            <a:ext cx="1278836" cy="4308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Head House 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BTH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453313" y="1901687"/>
            <a:ext cx="255086" cy="118913"/>
          </a:xfrm>
          <a:prstGeom prst="straightConnector1">
            <a:avLst/>
          </a:prstGeom>
          <a:ln w="158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1048955" y="4922876"/>
            <a:ext cx="2997975" cy="5422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defRPr/>
            </a:pP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88573" y="6003130"/>
            <a:ext cx="3556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/>
              <a:t>RP-RPG-131105-MEM-01 by S. Mao</a:t>
            </a:r>
          </a:p>
          <a:p>
            <a:r>
              <a:rPr lang="en-US" sz="1600" i="1" dirty="0">
                <a:solidFill>
                  <a:srgbClr val="FF0000"/>
                </a:solidFill>
              </a:rPr>
              <a:t>LCLS-II-2.7-PR-0079-R0 by J. </a:t>
            </a:r>
            <a:r>
              <a:rPr lang="en-US" sz="1600" i="1" dirty="0" smtClean="0">
                <a:solidFill>
                  <a:srgbClr val="FF0000"/>
                </a:solidFill>
              </a:rPr>
              <a:t>Welch</a:t>
            </a:r>
            <a:endParaRPr lang="en-US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64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29092"/>
            <a:ext cx="8459219" cy="753033"/>
          </a:xfrm>
        </p:spPr>
        <p:txBody>
          <a:bodyPr/>
          <a:lstStyle/>
          <a:p>
            <a:r>
              <a:rPr lang="en-US" altLang="en-US" sz="2800" b="0" dirty="0" smtClean="0"/>
              <a:t>PMS </a:t>
            </a:r>
            <a:r>
              <a:rPr lang="en-US" altLang="en-US" sz="2800" b="0" dirty="0"/>
              <a:t>for </a:t>
            </a:r>
            <a:r>
              <a:rPr lang="en-US" altLang="en-US" sz="2800" b="0" dirty="0" smtClean="0"/>
              <a:t>Direct/</a:t>
            </a:r>
            <a:r>
              <a:rPr lang="en-US" altLang="en-US" sz="2800" b="0" dirty="0" err="1" smtClean="0"/>
              <a:t>Skyshine</a:t>
            </a:r>
            <a:r>
              <a:rPr lang="en-US" altLang="en-US" sz="2800" b="0" dirty="0" smtClean="0"/>
              <a:t> Radiation Monitoring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5863144" y="1366753"/>
            <a:ext cx="3168459" cy="1341504"/>
          </a:xfrm>
        </p:spPr>
        <p:txBody>
          <a:bodyPr>
            <a:normAutofit fontScale="85000" lnSpcReduction="10000"/>
          </a:bodyPr>
          <a:lstStyle/>
          <a:p>
            <a:pPr marL="0" lvl="2" indent="0" algn="ctr">
              <a:buNone/>
            </a:pPr>
            <a:r>
              <a:rPr lang="en-CA" sz="1900" b="1" dirty="0" smtClean="0">
                <a:latin typeface="+mn-lt"/>
              </a:rPr>
              <a:t>New PMS Neutron Detector</a:t>
            </a:r>
          </a:p>
          <a:p>
            <a:pPr marL="233363" lvl="2">
              <a:buFont typeface="Arial" panose="020B0604020202020204" pitchFamily="34" charset="0"/>
              <a:buChar char="•"/>
            </a:pPr>
            <a:r>
              <a:rPr lang="en-CA" sz="1900" dirty="0" err="1" smtClean="0">
                <a:latin typeface="+mn-lt"/>
              </a:rPr>
              <a:t>Thermo</a:t>
            </a:r>
            <a:r>
              <a:rPr lang="en-CA" sz="1900" dirty="0" smtClean="0">
                <a:latin typeface="+mn-lt"/>
              </a:rPr>
              <a:t> WENDI2 (2 </a:t>
            </a:r>
            <a:r>
              <a:rPr lang="en-CA" sz="1900" dirty="0">
                <a:latin typeface="+mn-lt"/>
              </a:rPr>
              <a:t>bar </a:t>
            </a:r>
            <a:r>
              <a:rPr lang="en-CA" sz="1900" baseline="30000" dirty="0" smtClean="0">
                <a:latin typeface="+mn-lt"/>
              </a:rPr>
              <a:t>3</a:t>
            </a:r>
            <a:r>
              <a:rPr lang="en-CA" sz="1900" dirty="0" smtClean="0">
                <a:latin typeface="+mn-lt"/>
              </a:rPr>
              <a:t>He)</a:t>
            </a:r>
            <a:endParaRPr lang="en-CA" sz="1900" dirty="0">
              <a:latin typeface="+mn-lt"/>
            </a:endParaRPr>
          </a:p>
          <a:p>
            <a:pPr marL="233363" lvl="2">
              <a:buFont typeface="Arial" panose="020B0604020202020204" pitchFamily="34" charset="0"/>
              <a:buChar char="•"/>
            </a:pPr>
            <a:r>
              <a:rPr lang="en-CA" sz="1900" dirty="0" smtClean="0">
                <a:latin typeface="+mn-lt"/>
              </a:rPr>
              <a:t>0.1 </a:t>
            </a:r>
            <a:r>
              <a:rPr lang="en-CA" sz="1900" dirty="0">
                <a:latin typeface="+mn-lt"/>
              </a:rPr>
              <a:t>µ</a:t>
            </a:r>
            <a:r>
              <a:rPr lang="en-CA" sz="1900" dirty="0" smtClean="0">
                <a:latin typeface="+mn-lt"/>
              </a:rPr>
              <a:t>rem/h  to 10 rem/h </a:t>
            </a:r>
            <a:r>
              <a:rPr lang="en-US" sz="1900" dirty="0" smtClean="0">
                <a:latin typeface="+mn-lt"/>
              </a:rPr>
              <a:t>of </a:t>
            </a:r>
            <a:r>
              <a:rPr lang="en-CA" sz="1900" baseline="30000" dirty="0" smtClean="0">
                <a:latin typeface="+mn-lt"/>
              </a:rPr>
              <a:t>252</a:t>
            </a:r>
            <a:r>
              <a:rPr lang="en-CA" sz="1900" dirty="0" smtClean="0">
                <a:latin typeface="+mn-lt"/>
              </a:rPr>
              <a:t>Cf</a:t>
            </a:r>
          </a:p>
          <a:p>
            <a:pPr marL="233363" lvl="2">
              <a:buFont typeface="Arial" panose="020B0604020202020204" pitchFamily="34" charset="0"/>
              <a:buChar char="•"/>
            </a:pPr>
            <a:r>
              <a:rPr lang="en-CA" sz="1900" dirty="0" smtClean="0">
                <a:latin typeface="+mn-lt"/>
              </a:rPr>
              <a:t>$17K M&amp;S</a:t>
            </a:r>
            <a:endParaRPr lang="en-CA" sz="1900" dirty="0">
              <a:latin typeface="+mn-lt"/>
            </a:endParaRPr>
          </a:p>
        </p:txBody>
      </p:sp>
      <p:pic>
        <p:nvPicPr>
          <p:cNvPr id="1028" name="Picture 4" descr="EcoGamma-g Environmental Gamma Radiation Moni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4693" y="3505200"/>
            <a:ext cx="1339481" cy="184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thermoscientific.com/content/dam/tfs/ATG/EPD/EPD%20Product%20Images/Radiation%20Measurement%20and%20Safety%20Products/Radiation%20Survey%20Meters/F73081%7Ep.eps/jcr:content/renditions/cq5dam.thumbnail.450.45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9502" y="2590800"/>
            <a:ext cx="1235698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6048483" y="5332104"/>
            <a:ext cx="2797783" cy="10516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 fontAlgn="auto">
              <a:spcAft>
                <a:spcPts val="0"/>
              </a:spcAft>
              <a:buNone/>
            </a:pPr>
            <a:r>
              <a:rPr lang="en-CA" sz="1600" b="1" dirty="0" smtClean="0">
                <a:latin typeface="+mn-lt"/>
              </a:rPr>
              <a:t>New PMS Photon Detector</a:t>
            </a:r>
          </a:p>
          <a:p>
            <a:pPr marL="233363" lvl="2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1600" dirty="0" smtClean="0">
                <a:latin typeface="+mn-lt"/>
              </a:rPr>
              <a:t>Canberra </a:t>
            </a:r>
            <a:r>
              <a:rPr lang="en-CA" sz="1600" dirty="0" err="1" smtClean="0">
                <a:latin typeface="+mn-lt"/>
              </a:rPr>
              <a:t>EgoGamma</a:t>
            </a:r>
            <a:r>
              <a:rPr lang="en-CA" sz="1600" dirty="0">
                <a:latin typeface="+mn-lt"/>
              </a:rPr>
              <a:t> </a:t>
            </a:r>
            <a:r>
              <a:rPr lang="en-CA" sz="1600" dirty="0" smtClean="0">
                <a:latin typeface="+mn-lt"/>
              </a:rPr>
              <a:t>GM</a:t>
            </a:r>
            <a:endParaRPr lang="en-CA" sz="1600" dirty="0">
              <a:latin typeface="+mn-lt"/>
            </a:endParaRPr>
          </a:p>
          <a:p>
            <a:pPr marL="233363" lvl="2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1600" dirty="0" smtClean="0">
                <a:latin typeface="+mn-lt"/>
              </a:rPr>
              <a:t>1 µR/h – 1000 R/h</a:t>
            </a:r>
          </a:p>
          <a:p>
            <a:pPr marL="233363" lvl="2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1600" dirty="0" smtClean="0">
                <a:latin typeface="+mn-lt"/>
              </a:rPr>
              <a:t>$6K M&amp;S</a:t>
            </a:r>
            <a:endParaRPr lang="en-CA" sz="160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7590" y="1211030"/>
            <a:ext cx="570968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lvl="1" indent="-233363">
              <a:buFont typeface="Arial" panose="020B0604020202020204" pitchFamily="34" charset="0"/>
              <a:buChar char="•"/>
              <a:defRPr/>
            </a:pPr>
            <a:r>
              <a:rPr lang="en-US" altLang="en-US" dirty="0" smtClean="0"/>
              <a:t>Shielding design goal: 5 </a:t>
            </a:r>
            <a:r>
              <a:rPr lang="en-US" altLang="en-US" dirty="0" err="1" smtClean="0"/>
              <a:t>mrem</a:t>
            </a:r>
            <a:r>
              <a:rPr lang="en-US" altLang="en-US" dirty="0" smtClean="0"/>
              <a:t>/y to public MEI</a:t>
            </a:r>
          </a:p>
          <a:p>
            <a:pPr marL="233363" lvl="1" indent="-233363">
              <a:buFont typeface="Arial" panose="020B0604020202020204" pitchFamily="34" charset="0"/>
              <a:buChar char="•"/>
              <a:defRPr/>
            </a:pPr>
            <a:r>
              <a:rPr lang="en-US" dirty="0"/>
              <a:t>0.4 </a:t>
            </a:r>
            <a:r>
              <a:rPr lang="en-US" dirty="0" err="1"/>
              <a:t>mrem</a:t>
            </a:r>
            <a:r>
              <a:rPr lang="en-US" dirty="0"/>
              <a:t>/y at </a:t>
            </a:r>
            <a:r>
              <a:rPr lang="en-US" dirty="0" smtClean="0"/>
              <a:t>site boundary </a:t>
            </a:r>
            <a:r>
              <a:rPr lang="en-US" dirty="0"/>
              <a:t>&amp; 1.7 </a:t>
            </a:r>
            <a:r>
              <a:rPr lang="en-US" dirty="0" err="1"/>
              <a:t>mrem</a:t>
            </a:r>
            <a:r>
              <a:rPr lang="en-US" dirty="0"/>
              <a:t>/y at </a:t>
            </a:r>
            <a:r>
              <a:rPr lang="en-US" dirty="0" smtClean="0"/>
              <a:t> guest house  from </a:t>
            </a:r>
            <a:r>
              <a:rPr lang="en-US" dirty="0"/>
              <a:t>24 h/d and 250 d/y </a:t>
            </a:r>
            <a:r>
              <a:rPr lang="en-US" dirty="0" smtClean="0"/>
              <a:t>operation and 48 W loss at BTH limited by BCS-LIONs</a:t>
            </a:r>
            <a:endParaRPr lang="en-US" altLang="en-US" dirty="0" smtClean="0"/>
          </a:p>
          <a:p>
            <a:pPr marL="233363" lvl="1" indent="-233363">
              <a:buFont typeface="Arial" panose="020B0604020202020204" pitchFamily="34" charset="0"/>
              <a:buChar char="•"/>
              <a:defRPr/>
            </a:pPr>
            <a:r>
              <a:rPr lang="en-US" altLang="en-US" dirty="0" smtClean="0">
                <a:solidFill>
                  <a:srgbClr val="C00000"/>
                </a:solidFill>
              </a:rPr>
              <a:t>8 upgraded PMS near site boundary</a:t>
            </a:r>
          </a:p>
          <a:p>
            <a:pPr marL="233363" lvl="1" indent="-233363">
              <a:buFont typeface="Arial" panose="020B0604020202020204" pitchFamily="34" charset="0"/>
              <a:buChar char="•"/>
              <a:defRPr/>
            </a:pPr>
            <a:r>
              <a:rPr lang="en-US" altLang="en-US" dirty="0" smtClean="0">
                <a:solidFill>
                  <a:srgbClr val="C00000"/>
                </a:solidFill>
              </a:rPr>
              <a:t>One </a:t>
            </a:r>
            <a:r>
              <a:rPr lang="en-US" altLang="en-US" dirty="0">
                <a:solidFill>
                  <a:srgbClr val="C00000"/>
                </a:solidFill>
              </a:rPr>
              <a:t>prototype purchased and </a:t>
            </a:r>
            <a:r>
              <a:rPr lang="en-US" altLang="en-US" dirty="0" smtClean="0">
                <a:solidFill>
                  <a:srgbClr val="C00000"/>
                </a:solidFill>
              </a:rPr>
              <a:t>to be tested in FY17</a:t>
            </a:r>
          </a:p>
          <a:p>
            <a:pPr marL="233363" lvl="1" indent="-233363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C00000"/>
                </a:solidFill>
              </a:rPr>
              <a:t>All to </a:t>
            </a:r>
            <a:r>
              <a:rPr lang="en-US" dirty="0">
                <a:solidFill>
                  <a:srgbClr val="C00000"/>
                </a:solidFill>
              </a:rPr>
              <a:t>be purchased in </a:t>
            </a:r>
            <a:r>
              <a:rPr lang="en-US" dirty="0" smtClean="0">
                <a:solidFill>
                  <a:srgbClr val="C00000"/>
                </a:solidFill>
              </a:rPr>
              <a:t>FY18 </a:t>
            </a:r>
            <a:r>
              <a:rPr lang="en-US" dirty="0">
                <a:solidFill>
                  <a:srgbClr val="C00000"/>
                </a:solidFill>
              </a:rPr>
              <a:t>and installed in </a:t>
            </a:r>
            <a:r>
              <a:rPr lang="en-US" dirty="0" smtClean="0">
                <a:solidFill>
                  <a:srgbClr val="C00000"/>
                </a:solidFill>
              </a:rPr>
              <a:t>FY19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9" name="Picture 5" descr="Skyshine monitors.png                                          0014B87Dmini80                         BF3CCCBD: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797" y="3505200"/>
            <a:ext cx="3539404" cy="293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7" descr="A:\MVC-009F.JPG"/>
          <p:cNvPicPr>
            <a:picLocks noChangeAspect="1" noChangeArrowheads="1"/>
          </p:cNvPicPr>
          <p:nvPr/>
        </p:nvPicPr>
        <p:blipFill>
          <a:blip r:embed="rId6" cstate="print">
            <a:lum brigh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3908" y="3273953"/>
            <a:ext cx="2042703" cy="159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9" descr="A:\issat20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4570" y="4916064"/>
            <a:ext cx="2001381" cy="142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3"/>
          <p:cNvSpPr txBox="1">
            <a:spLocks/>
          </p:cNvSpPr>
          <p:nvPr/>
        </p:nvSpPr>
        <p:spPr>
          <a:xfrm>
            <a:off x="805690" y="3242355"/>
            <a:ext cx="2176741" cy="3293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16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000" indent="-180000" algn="l" defTabSz="914400" rtl="0" eaLnBrk="1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4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28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/>
              <a:t>Existing PMS at SLAC</a:t>
            </a:r>
            <a:endParaRPr lang="en-US" sz="1400" b="1" dirty="0"/>
          </a:p>
        </p:txBody>
      </p:sp>
      <p:sp>
        <p:nvSpPr>
          <p:cNvPr id="19" name="Slide Number Placeholder 12"/>
          <p:cNvSpPr txBox="1">
            <a:spLocks/>
          </p:cNvSpPr>
          <p:nvPr/>
        </p:nvSpPr>
        <p:spPr>
          <a:xfrm>
            <a:off x="8718550" y="16291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fld id="{5BD36294-2849-48A8-8531-5354CF3095D2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88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1244" y="6162226"/>
            <a:ext cx="47371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61st Annual HPS Meeting, July 17-21, 2016, Spokane, WA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5486400" y="6386513"/>
            <a:ext cx="3421063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Slide </a:t>
            </a:r>
            <a:fld id="{CBD9ABB5-AB85-4F34-9CBE-28640455125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4" name="Picture 3" descr="lcls_II_slideshow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" y="0"/>
            <a:ext cx="9139943" cy="6858000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310472" y="2405607"/>
            <a:ext cx="2598788" cy="1077218"/>
          </a:xfrm>
          <a:prstGeom prst="rect">
            <a:avLst/>
          </a:prstGeom>
          <a:solidFill>
            <a:srgbClr val="FFEBEE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3200" dirty="0" smtClean="0">
                <a:solidFill>
                  <a:srgbClr val="C00000"/>
                </a:solidFill>
                <a:latin typeface="Arial" charset="0"/>
              </a:rPr>
              <a:t>LCLS 2009</a:t>
            </a:r>
          </a:p>
          <a:p>
            <a:pPr algn="ctr" eaLnBrk="0" hangingPunct="0"/>
            <a:r>
              <a:rPr lang="en-US" sz="3200" dirty="0" smtClean="0">
                <a:solidFill>
                  <a:srgbClr val="C00000"/>
                </a:solidFill>
                <a:latin typeface="Arial" charset="0"/>
              </a:rPr>
              <a:t>LCLS-II 2020</a:t>
            </a:r>
            <a:endParaRPr lang="en-US" sz="3200" i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3" name="Line 20"/>
          <p:cNvSpPr>
            <a:spLocks noChangeShapeType="1"/>
          </p:cNvSpPr>
          <p:nvPr/>
        </p:nvSpPr>
        <p:spPr bwMode="auto">
          <a:xfrm>
            <a:off x="4272078" y="3503980"/>
            <a:ext cx="1214322" cy="980238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en-US" dirty="0"/>
          </a:p>
        </p:txBody>
      </p:sp>
      <p:sp>
        <p:nvSpPr>
          <p:cNvPr id="18" name="Line 27"/>
          <p:cNvSpPr>
            <a:spLocks noChangeShapeType="1"/>
          </p:cNvSpPr>
          <p:nvPr/>
        </p:nvSpPr>
        <p:spPr bwMode="auto">
          <a:xfrm>
            <a:off x="5495026" y="4511616"/>
            <a:ext cx="2622431" cy="2104844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en-US" dirty="0"/>
          </a:p>
        </p:txBody>
      </p:sp>
      <p:sp>
        <p:nvSpPr>
          <p:cNvPr id="20" name="AutoShape 29"/>
          <p:cNvSpPr>
            <a:spLocks noChangeArrowheads="1"/>
          </p:cNvSpPr>
          <p:nvPr/>
        </p:nvSpPr>
        <p:spPr bwMode="auto">
          <a:xfrm rot="1957416">
            <a:off x="7679818" y="6896746"/>
            <a:ext cx="1702781" cy="227475"/>
          </a:xfrm>
          <a:prstGeom prst="parallelogram">
            <a:avLst>
              <a:gd name="adj" fmla="val 124443"/>
            </a:avLst>
          </a:prstGeom>
          <a:solidFill>
            <a:schemeClr val="bg1"/>
          </a:solidFill>
          <a:ln w="28575" algn="ctr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 dirty="0"/>
          </a:p>
        </p:txBody>
      </p:sp>
      <p:sp>
        <p:nvSpPr>
          <p:cNvPr id="23" name="Line 32"/>
          <p:cNvSpPr>
            <a:spLocks noChangeShapeType="1"/>
          </p:cNvSpPr>
          <p:nvPr/>
        </p:nvSpPr>
        <p:spPr bwMode="auto">
          <a:xfrm>
            <a:off x="2924355" y="2493034"/>
            <a:ext cx="1333092" cy="1003632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endParaRPr lang="en-US" dirty="0"/>
          </a:p>
        </p:txBody>
      </p:sp>
      <p:sp>
        <p:nvSpPr>
          <p:cNvPr id="42" name="Parallelogram 41"/>
          <p:cNvSpPr/>
          <p:nvPr/>
        </p:nvSpPr>
        <p:spPr>
          <a:xfrm rot="12886754">
            <a:off x="5446463" y="4355381"/>
            <a:ext cx="739264" cy="319177"/>
          </a:xfrm>
          <a:prstGeom prst="parallelogram">
            <a:avLst>
              <a:gd name="adj" fmla="val 97620"/>
            </a:avLst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>
            <a:off x="962453" y="1004059"/>
            <a:ext cx="643463" cy="533294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endParaRPr lang="en-US" dirty="0"/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279400" y="226094"/>
            <a:ext cx="3376481" cy="646331"/>
          </a:xfrm>
          <a:prstGeom prst="rect">
            <a:avLst/>
          </a:prstGeom>
          <a:solidFill>
            <a:schemeClr val="bg1">
              <a:alpha val="76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New Injector and</a:t>
            </a:r>
          </a:p>
          <a:p>
            <a:pPr eaLnBrk="0" hangingPunct="0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New Superconducting 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Linac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10120" y="2074135"/>
            <a:ext cx="2498411" cy="369332"/>
          </a:xfrm>
          <a:prstGeom prst="rect">
            <a:avLst/>
          </a:prstGeom>
          <a:solidFill>
            <a:schemeClr val="bg1">
              <a:alpha val="76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Existing Bypass Line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962454" y="2994850"/>
            <a:ext cx="2403241" cy="369332"/>
          </a:xfrm>
          <a:prstGeom prst="rect">
            <a:avLst/>
          </a:prstGeom>
          <a:solidFill>
            <a:schemeClr val="bg1">
              <a:alpha val="76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New Transport Line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1967640" y="4114886"/>
            <a:ext cx="3232580" cy="646331"/>
          </a:xfrm>
          <a:prstGeom prst="rect">
            <a:avLst/>
          </a:prstGeom>
          <a:solidFill>
            <a:schemeClr val="bg1">
              <a:alpha val="76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Two New 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Undulators</a:t>
            </a:r>
            <a:endParaRPr lang="en-US" b="1" dirty="0" smtClean="0">
              <a:solidFill>
                <a:schemeClr val="accent5">
                  <a:lumMod val="50000"/>
                </a:schemeClr>
              </a:solidFill>
              <a:latin typeface="Arial" charset="0"/>
            </a:endParaRPr>
          </a:p>
          <a:p>
            <a:pPr eaLnBrk="0" hangingPunct="0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Replacing the Existing One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3890307" y="5379372"/>
            <a:ext cx="2619826" cy="646331"/>
          </a:xfrm>
          <a:prstGeom prst="rect">
            <a:avLst/>
          </a:prstGeom>
          <a:solidFill>
            <a:schemeClr val="bg1">
              <a:alpha val="76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Repurpose Existing Experimental Stations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1866570" y="1662098"/>
            <a:ext cx="1059510" cy="810439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endParaRPr lang="en-US" dirty="0"/>
          </a:p>
        </p:txBody>
      </p:sp>
      <p:sp>
        <p:nvSpPr>
          <p:cNvPr id="30" name="Line 8"/>
          <p:cNvSpPr>
            <a:spLocks noChangeShapeType="1"/>
          </p:cNvSpPr>
          <p:nvPr/>
        </p:nvSpPr>
        <p:spPr bwMode="auto">
          <a:xfrm>
            <a:off x="1605915" y="1537353"/>
            <a:ext cx="2651531" cy="2039327"/>
          </a:xfrm>
          <a:prstGeom prst="line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endParaRPr lang="en-US" dirty="0"/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1605917" y="925458"/>
            <a:ext cx="1904872" cy="369332"/>
          </a:xfrm>
          <a:prstGeom prst="rect">
            <a:avLst/>
          </a:prstGeom>
          <a:solidFill>
            <a:schemeClr val="bg1">
              <a:alpha val="76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New 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Cryo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Plant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>
          <a:xfrm rot="18708718">
            <a:off x="1246741" y="1036861"/>
            <a:ext cx="243713" cy="146526"/>
          </a:xfrm>
          <a:prstGeom prst="rect">
            <a:avLst/>
          </a:prstGeom>
          <a:solidFill>
            <a:schemeClr val="accent2">
              <a:lumMod val="40000"/>
              <a:lumOff val="60000"/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669" y="46225"/>
            <a:ext cx="4114928" cy="1312871"/>
          </a:xfrm>
          <a:prstGeom prst="rect">
            <a:avLst/>
          </a:prstGeom>
          <a:solidFill>
            <a:srgbClr val="FFEBEE">
              <a:alpha val="67843"/>
            </a:srgbClr>
          </a:solidFill>
          <a:ln>
            <a:noFill/>
          </a:ln>
          <a:effectLst/>
        </p:spPr>
      </p:pic>
      <p:sp>
        <p:nvSpPr>
          <p:cNvPr id="24" name="Slide Number Placeholder 12"/>
          <p:cNvSpPr txBox="1">
            <a:spLocks/>
          </p:cNvSpPr>
          <p:nvPr/>
        </p:nvSpPr>
        <p:spPr>
          <a:xfrm>
            <a:off x="8718550" y="16291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fld id="{5BD36294-2849-48A8-8531-5354CF3095D2}" type="slidenum">
              <a:rPr lang="en-US" sz="1200" smtClean="0"/>
              <a:pPr/>
              <a:t>4</a:t>
            </a:fld>
            <a:endParaRPr lang="en-US" sz="1200" dirty="0"/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702009" y="1781747"/>
            <a:ext cx="5352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200" dirty="0">
                <a:solidFill>
                  <a:srgbClr val="FFFF00"/>
                </a:solidFill>
                <a:latin typeface="Arial" charset="0"/>
              </a:rPr>
              <a:t>Linac Coherent </a:t>
            </a:r>
            <a:r>
              <a:rPr lang="en-US" sz="3200" dirty="0" smtClean="0">
                <a:solidFill>
                  <a:srgbClr val="FFFF00"/>
                </a:solidFill>
                <a:latin typeface="Arial" charset="0"/>
              </a:rPr>
              <a:t>Light Source</a:t>
            </a:r>
            <a:endParaRPr lang="en-US" sz="3200" i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30647" y="4088920"/>
            <a:ext cx="3113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 Experiment Hall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55389" y="6225396"/>
            <a:ext cx="2906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 Experiment Hall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510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20" grpId="0" animBg="1"/>
      <p:bldP spid="42" grpId="0" animBg="1"/>
      <p:bldP spid="27" grpId="0" animBg="1"/>
      <p:bldP spid="32" grpId="0" animBg="1"/>
      <p:bldP spid="33" grpId="0" animBg="1"/>
      <p:bldP spid="36" grpId="0" animBg="1"/>
      <p:bldP spid="38" grpId="0" animBg="1"/>
      <p:bldP spid="39" grpId="0" animBg="1"/>
      <p:bldP spid="30" grpId="0" animBg="1"/>
      <p:bldP spid="21" grpId="0" animBg="1"/>
      <p:bldP spid="22" grpId="0" animBg="1"/>
      <p:bldP spid="26" grpId="0"/>
      <p:bldP spid="2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35934" y="320040"/>
            <a:ext cx="8012777" cy="592564"/>
          </a:xfrm>
        </p:spPr>
        <p:txBody>
          <a:bodyPr/>
          <a:lstStyle/>
          <a:p>
            <a:pPr eaLnBrk="1" hangingPunct="1"/>
            <a:r>
              <a:rPr lang="en-US" altLang="en-US" sz="2800" b="0" dirty="0" smtClean="0">
                <a:effectLst/>
              </a:rPr>
              <a:t>Protection and Monitoring for Groundwater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0582" y="1880191"/>
            <a:ext cx="4085396" cy="3180908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02019" y="1431300"/>
            <a:ext cx="4559167" cy="46713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274320" fontAlgn="auto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800" dirty="0" smtClean="0"/>
              <a:t>EPA/DOE requirements: </a:t>
            </a:r>
            <a:r>
              <a:rPr lang="en-US" altLang="en-US" sz="1800" dirty="0" smtClean="0">
                <a:solidFill>
                  <a:srgbClr val="C00000"/>
                </a:solidFill>
              </a:rPr>
              <a:t>no</a:t>
            </a:r>
            <a:r>
              <a:rPr lang="en-US" altLang="en-US" sz="1800" dirty="0"/>
              <a:t> </a:t>
            </a:r>
            <a:r>
              <a:rPr lang="en-US" altLang="en-US" sz="1800" dirty="0" smtClean="0"/>
              <a:t>impacts </a:t>
            </a:r>
            <a:r>
              <a:rPr lang="en-US" altLang="en-US" sz="1800" dirty="0"/>
              <a:t>to </a:t>
            </a:r>
            <a:r>
              <a:rPr lang="en-US" altLang="en-US" sz="1800" dirty="0" smtClean="0"/>
              <a:t>groundwater</a:t>
            </a:r>
          </a:p>
          <a:p>
            <a:pPr marL="342900" indent="-274320" fontAlgn="auto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800" dirty="0" smtClean="0"/>
              <a:t>Design goal: </a:t>
            </a:r>
            <a:r>
              <a:rPr lang="en-US" altLang="en-US" sz="1800" dirty="0" smtClean="0">
                <a:solidFill>
                  <a:srgbClr val="C00000"/>
                </a:solidFill>
              </a:rPr>
              <a:t>shielding</a:t>
            </a:r>
            <a:r>
              <a:rPr lang="en-US" altLang="en-US" sz="1800" dirty="0" smtClean="0"/>
              <a:t> for BSY dump, 2 EBDs, and some halo collimators to be &lt; EPA </a:t>
            </a:r>
            <a:r>
              <a:rPr lang="en-US" altLang="en-US" sz="1800" dirty="0" smtClean="0">
                <a:solidFill>
                  <a:srgbClr val="C00000"/>
                </a:solidFill>
              </a:rPr>
              <a:t>detection limit </a:t>
            </a:r>
            <a:r>
              <a:rPr lang="en-US" altLang="en-US" sz="1800" dirty="0" smtClean="0"/>
              <a:t>of </a:t>
            </a:r>
            <a:r>
              <a:rPr lang="en-US" altLang="en-US" sz="1800" dirty="0" smtClean="0">
                <a:solidFill>
                  <a:srgbClr val="C00000"/>
                </a:solidFill>
              </a:rPr>
              <a:t>1000 </a:t>
            </a:r>
            <a:r>
              <a:rPr lang="en-US" altLang="en-US" sz="1800" dirty="0" err="1" smtClean="0">
                <a:solidFill>
                  <a:srgbClr val="C00000"/>
                </a:solidFill>
              </a:rPr>
              <a:t>pCi</a:t>
            </a:r>
            <a:r>
              <a:rPr lang="en-US" altLang="en-US" sz="1800" dirty="0" smtClean="0">
                <a:solidFill>
                  <a:srgbClr val="C00000"/>
                </a:solidFill>
              </a:rPr>
              <a:t>/L of </a:t>
            </a:r>
            <a:r>
              <a:rPr lang="en-US" altLang="en-US" sz="1800" baseline="30000" dirty="0" smtClean="0">
                <a:solidFill>
                  <a:srgbClr val="C00000"/>
                </a:solidFill>
              </a:rPr>
              <a:t>3</a:t>
            </a:r>
            <a:r>
              <a:rPr lang="en-US" altLang="en-US" sz="1800" dirty="0" smtClean="0">
                <a:solidFill>
                  <a:srgbClr val="C00000"/>
                </a:solidFill>
              </a:rPr>
              <a:t>H</a:t>
            </a:r>
            <a:r>
              <a:rPr lang="en-US" altLang="en-US" sz="1800" dirty="0" smtClean="0"/>
              <a:t> and ALARA (e.g., geomembrane)</a:t>
            </a:r>
          </a:p>
          <a:p>
            <a:pPr marL="342900" indent="-274320" fontAlgn="auto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800" dirty="0" smtClean="0">
                <a:solidFill>
                  <a:srgbClr val="C00000"/>
                </a:solidFill>
              </a:rPr>
              <a:t>4</a:t>
            </a:r>
            <a:r>
              <a:rPr lang="en-US" altLang="en-US" sz="1800" dirty="0" smtClean="0"/>
              <a:t> new wells next to high loss points:</a:t>
            </a:r>
          </a:p>
          <a:p>
            <a:pPr marL="811530" lvl="1" indent="-285750" fontAlgn="auto">
              <a:lnSpc>
                <a:spcPct val="100000"/>
              </a:lnSpc>
              <a:buFont typeface="Arial" panose="020B0604020202020204" pitchFamily="34" charset="0"/>
              <a:buChar char="−"/>
              <a:defRPr/>
            </a:pPr>
            <a:r>
              <a:rPr lang="en-US" altLang="en-US" sz="1800" dirty="0"/>
              <a:t>S</a:t>
            </a:r>
            <a:r>
              <a:rPr lang="en-US" altLang="en-US" sz="1800" dirty="0" smtClean="0"/>
              <a:t>outh </a:t>
            </a:r>
            <a:r>
              <a:rPr lang="en-US" altLang="en-US" sz="1800" dirty="0"/>
              <a:t>of </a:t>
            </a:r>
            <a:r>
              <a:rPr lang="en-US" altLang="en-US" sz="1800" dirty="0" smtClean="0"/>
              <a:t>S4</a:t>
            </a:r>
            <a:endParaRPr lang="en-US" altLang="en-US" sz="1800" dirty="0"/>
          </a:p>
          <a:p>
            <a:pPr marL="811530" lvl="1" indent="-285750" fontAlgn="auto">
              <a:lnSpc>
                <a:spcPct val="100000"/>
              </a:lnSpc>
              <a:buFont typeface="Arial" panose="020B0604020202020204" pitchFamily="34" charset="0"/>
              <a:buChar char="−"/>
              <a:defRPr/>
            </a:pPr>
            <a:r>
              <a:rPr lang="en-US" altLang="en-US" sz="1800" dirty="0"/>
              <a:t>S</a:t>
            </a:r>
            <a:r>
              <a:rPr lang="en-US" altLang="en-US" sz="1800" dirty="0" smtClean="0"/>
              <a:t>outh </a:t>
            </a:r>
            <a:r>
              <a:rPr lang="en-US" altLang="en-US" sz="1800" dirty="0"/>
              <a:t>of </a:t>
            </a:r>
            <a:r>
              <a:rPr lang="en-US" altLang="en-US" sz="1800" dirty="0" smtClean="0"/>
              <a:t>S10</a:t>
            </a:r>
            <a:endParaRPr lang="en-US" altLang="en-US" sz="1800" dirty="0"/>
          </a:p>
          <a:p>
            <a:pPr marL="811530" lvl="1" indent="-285750" fontAlgn="auto">
              <a:lnSpc>
                <a:spcPct val="100000"/>
              </a:lnSpc>
              <a:buFont typeface="Arial" panose="020B0604020202020204" pitchFamily="34" charset="0"/>
              <a:buChar char="−"/>
              <a:defRPr/>
            </a:pPr>
            <a:r>
              <a:rPr lang="en-US" altLang="en-US" sz="1800" dirty="0"/>
              <a:t>I</a:t>
            </a:r>
            <a:r>
              <a:rPr lang="en-US" altLang="en-US" sz="1800" dirty="0" smtClean="0"/>
              <a:t>n MSY, south of BSY dump</a:t>
            </a:r>
          </a:p>
          <a:p>
            <a:pPr marL="811530" lvl="1" indent="-285750" fontAlgn="auto">
              <a:lnSpc>
                <a:spcPct val="100000"/>
              </a:lnSpc>
              <a:buFont typeface="Arial" panose="020B0604020202020204" pitchFamily="34" charset="0"/>
              <a:buChar char="−"/>
              <a:defRPr/>
            </a:pPr>
            <a:r>
              <a:rPr lang="en-US" altLang="en-US" sz="1800" dirty="0"/>
              <a:t>S</a:t>
            </a:r>
            <a:r>
              <a:rPr lang="en-US" altLang="en-US" sz="1800" dirty="0" smtClean="0"/>
              <a:t>outh of 2 EBDs</a:t>
            </a:r>
          </a:p>
          <a:p>
            <a:pPr marL="342900" indent="-274320" fontAlgn="auto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800" dirty="0" smtClean="0"/>
              <a:t>Periodic sampling (part of the existing 100 wells on site)</a:t>
            </a:r>
          </a:p>
          <a:p>
            <a:pPr marL="342900" indent="-274320" fontAlgn="auto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800" dirty="0" smtClean="0"/>
              <a:t>To be installed </a:t>
            </a:r>
            <a:r>
              <a:rPr lang="en-US" altLang="en-US" sz="1800" dirty="0"/>
              <a:t>by FY18 for pre-operation monitoring</a:t>
            </a:r>
          </a:p>
          <a:p>
            <a:pPr marL="342900" indent="-274320" fontAlgn="auto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800" dirty="0" smtClean="0"/>
              <a:t>$25K each well</a:t>
            </a:r>
          </a:p>
        </p:txBody>
      </p:sp>
      <p:sp>
        <p:nvSpPr>
          <p:cNvPr id="4" name="5-Point Star 3"/>
          <p:cNvSpPr/>
          <p:nvPr/>
        </p:nvSpPr>
        <p:spPr>
          <a:xfrm>
            <a:off x="7923003" y="3845499"/>
            <a:ext cx="163002" cy="15902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5819329" y="3845499"/>
            <a:ext cx="163002" cy="15902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7476131" y="3690196"/>
            <a:ext cx="389299" cy="76782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latin typeface="Times" pitchFamily="18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7039067" y="3094902"/>
            <a:ext cx="1466979" cy="36933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00FF00"/>
                </a:solidFill>
                <a:latin typeface="Times" pitchFamily="18" charset="0"/>
              </a:rPr>
              <a:t> Dump </a:t>
            </a:r>
            <a:r>
              <a:rPr lang="en-US" altLang="en-US" sz="1800" dirty="0">
                <a:solidFill>
                  <a:srgbClr val="00FF00"/>
                </a:solidFill>
                <a:latin typeface="Times" pitchFamily="18" charset="0"/>
              </a:rPr>
              <a:t>L</a:t>
            </a:r>
            <a:r>
              <a:rPr lang="en-US" altLang="en-US" sz="1800" dirty="0" smtClean="0">
                <a:solidFill>
                  <a:srgbClr val="00FF00"/>
                </a:solidFill>
                <a:latin typeface="Times" pitchFamily="18" charset="0"/>
              </a:rPr>
              <a:t>ines</a:t>
            </a:r>
            <a:endParaRPr lang="en-US" altLang="en-US" sz="1800" dirty="0">
              <a:solidFill>
                <a:srgbClr val="00FF00"/>
              </a:solidFill>
              <a:latin typeface="Times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67158" y="6310521"/>
            <a:ext cx="32640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/>
              <a:t>LCLS-II-1.2-PR-0160-R0 by J. Liu</a:t>
            </a:r>
            <a:endParaRPr lang="en-US" sz="1600" i="1" dirty="0"/>
          </a:p>
        </p:txBody>
      </p:sp>
      <p:sp>
        <p:nvSpPr>
          <p:cNvPr id="15" name="Slide Number Placeholder 12"/>
          <p:cNvSpPr txBox="1">
            <a:spLocks/>
          </p:cNvSpPr>
          <p:nvPr/>
        </p:nvSpPr>
        <p:spPr>
          <a:xfrm>
            <a:off x="8718550" y="16291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fld id="{5BD36294-2849-48A8-8531-5354CF3095D2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07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11792" y="148590"/>
            <a:ext cx="8103570" cy="592564"/>
          </a:xfrm>
        </p:spPr>
        <p:txBody>
          <a:bodyPr/>
          <a:lstStyle/>
          <a:p>
            <a:r>
              <a:rPr lang="en-US" altLang="en-US" dirty="0" smtClean="0"/>
              <a:t>AMS, RDM and PMS Locations</a:t>
            </a:r>
            <a:endParaRPr lang="en-US" altLang="en-US" dirty="0" smtClean="0">
              <a:effectLst/>
            </a:endParaRPr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6231" y="759580"/>
            <a:ext cx="6431267" cy="3936246"/>
          </a:xfr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5456" y="4973140"/>
            <a:ext cx="6510919" cy="159400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2743201" y="6124576"/>
            <a:ext cx="130968" cy="13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134226" y="5248276"/>
            <a:ext cx="130968" cy="13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429376" y="4495801"/>
            <a:ext cx="130968" cy="13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943851" y="3886201"/>
            <a:ext cx="130968" cy="13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783242" y="2407445"/>
            <a:ext cx="130968" cy="13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477126" y="1281114"/>
            <a:ext cx="130968" cy="13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717091" y="990601"/>
            <a:ext cx="130968" cy="13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000376" y="1850233"/>
            <a:ext cx="130968" cy="13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03598" y="4733242"/>
            <a:ext cx="130968" cy="13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sosceles Triangle 2"/>
          <p:cNvSpPr/>
          <p:nvPr/>
        </p:nvSpPr>
        <p:spPr>
          <a:xfrm>
            <a:off x="142876" y="1988345"/>
            <a:ext cx="159542" cy="164305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>
            <a:off x="7265194" y="2771748"/>
            <a:ext cx="159542" cy="164305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>
            <a:off x="6029327" y="2902741"/>
            <a:ext cx="159542" cy="164305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/>
          <p:cNvSpPr/>
          <p:nvPr/>
        </p:nvSpPr>
        <p:spPr>
          <a:xfrm>
            <a:off x="5381627" y="2981323"/>
            <a:ext cx="159542" cy="164305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/>
          <p:cNvSpPr/>
          <p:nvPr/>
        </p:nvSpPr>
        <p:spPr>
          <a:xfrm>
            <a:off x="3686177" y="3293269"/>
            <a:ext cx="159542" cy="164305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/>
          <p:cNvSpPr/>
          <p:nvPr/>
        </p:nvSpPr>
        <p:spPr>
          <a:xfrm>
            <a:off x="7156849" y="5503069"/>
            <a:ext cx="159542" cy="164305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/>
          <p:cNvSpPr/>
          <p:nvPr/>
        </p:nvSpPr>
        <p:spPr>
          <a:xfrm>
            <a:off x="3209927" y="6063854"/>
            <a:ext cx="159542" cy="164305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142876" y="3627148"/>
            <a:ext cx="138112" cy="142876"/>
          </a:xfrm>
          <a:prstGeom prst="star5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7161611" y="2695547"/>
            <a:ext cx="138112" cy="142876"/>
          </a:xfrm>
          <a:prstGeom prst="star5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5-Point Star 27"/>
          <p:cNvSpPr/>
          <p:nvPr/>
        </p:nvSpPr>
        <p:spPr>
          <a:xfrm>
            <a:off x="6360320" y="2871788"/>
            <a:ext cx="138112" cy="142876"/>
          </a:xfrm>
          <a:prstGeom prst="star5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5-Point Star 28"/>
          <p:cNvSpPr/>
          <p:nvPr/>
        </p:nvSpPr>
        <p:spPr>
          <a:xfrm>
            <a:off x="5552786" y="2981323"/>
            <a:ext cx="138112" cy="142876"/>
          </a:xfrm>
          <a:prstGeom prst="star5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5224465" y="3014663"/>
            <a:ext cx="138112" cy="142876"/>
          </a:xfrm>
          <a:prstGeom prst="star5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5-Point Star 30"/>
          <p:cNvSpPr/>
          <p:nvPr/>
        </p:nvSpPr>
        <p:spPr>
          <a:xfrm>
            <a:off x="3686177" y="3154338"/>
            <a:ext cx="138112" cy="142876"/>
          </a:xfrm>
          <a:prstGeom prst="star5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4933951" y="5844779"/>
            <a:ext cx="138112" cy="142876"/>
          </a:xfrm>
          <a:prstGeom prst="star5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/>
          <p:nvPr/>
        </p:nvSpPr>
        <p:spPr>
          <a:xfrm>
            <a:off x="2874169" y="6228159"/>
            <a:ext cx="138112" cy="142876"/>
          </a:xfrm>
          <a:prstGeom prst="star5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-Point Star 33"/>
          <p:cNvSpPr/>
          <p:nvPr/>
        </p:nvSpPr>
        <p:spPr>
          <a:xfrm>
            <a:off x="6978254" y="2802703"/>
            <a:ext cx="138112" cy="142876"/>
          </a:xfrm>
          <a:prstGeom prst="star5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17313" y="4479133"/>
            <a:ext cx="1939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 </a:t>
            </a:r>
            <a:r>
              <a:rPr lang="en-US" b="1" i="1" dirty="0" smtClean="0">
                <a:solidFill>
                  <a:srgbClr val="FF0000"/>
                </a:solidFill>
              </a:rPr>
              <a:t>PMS</a:t>
            </a:r>
            <a:r>
              <a:rPr lang="en-US" dirty="0" smtClean="0"/>
              <a:t> Locations (1 movable)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38138" y="1769789"/>
            <a:ext cx="2166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 </a:t>
            </a:r>
            <a:r>
              <a:rPr lang="en-US" b="1" i="1" dirty="0">
                <a:solidFill>
                  <a:srgbClr val="0000FF"/>
                </a:solidFill>
              </a:rPr>
              <a:t>A</a:t>
            </a:r>
            <a:r>
              <a:rPr lang="en-US" b="1" i="1" dirty="0" smtClean="0">
                <a:solidFill>
                  <a:srgbClr val="0000FF"/>
                </a:solidFill>
              </a:rPr>
              <a:t>MS</a:t>
            </a:r>
            <a:r>
              <a:rPr lang="en-US" dirty="0" smtClean="0"/>
              <a:t> Locations (1 movable, 13 additional sampling heads)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38138" y="3375421"/>
            <a:ext cx="2097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 </a:t>
            </a:r>
            <a:r>
              <a:rPr lang="en-US" b="1" i="1" dirty="0" smtClean="0">
                <a:solidFill>
                  <a:srgbClr val="FF00FF"/>
                </a:solidFill>
              </a:rPr>
              <a:t>RDM</a:t>
            </a:r>
            <a:r>
              <a:rPr lang="en-US" dirty="0" smtClean="0"/>
              <a:t> Locations (2 movable)</a:t>
            </a:r>
            <a:endParaRPr lang="en-US" dirty="0"/>
          </a:p>
        </p:txBody>
      </p:sp>
      <p:sp>
        <p:nvSpPr>
          <p:cNvPr id="35" name="Slide Number Placeholder 12"/>
          <p:cNvSpPr txBox="1">
            <a:spLocks/>
          </p:cNvSpPr>
          <p:nvPr/>
        </p:nvSpPr>
        <p:spPr>
          <a:xfrm>
            <a:off x="8718550" y="16291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fld id="{5BD36294-2849-48A8-8531-5354CF3095D2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92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0874" y="160988"/>
            <a:ext cx="8479043" cy="753033"/>
          </a:xfrm>
        </p:spPr>
        <p:txBody>
          <a:bodyPr/>
          <a:lstStyle/>
          <a:p>
            <a:r>
              <a:rPr lang="en-US" dirty="0" smtClean="0"/>
              <a:t>LCW Systems for LCLS-II Dumps and Spreader Line</a:t>
            </a:r>
            <a:endParaRPr lang="en-US" baseline="-25000" dirty="0"/>
          </a:p>
        </p:txBody>
      </p:sp>
      <p:sp>
        <p:nvSpPr>
          <p:cNvPr id="11" name="Rectangle 10"/>
          <p:cNvSpPr/>
          <p:nvPr/>
        </p:nvSpPr>
        <p:spPr>
          <a:xfrm>
            <a:off x="972713" y="5202113"/>
            <a:ext cx="284945" cy="3014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Users\james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7969" y="1216219"/>
            <a:ext cx="4353316" cy="397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oter Placeholder 3"/>
          <p:cNvSpPr txBox="1">
            <a:spLocks/>
          </p:cNvSpPr>
          <p:nvPr/>
        </p:nvSpPr>
        <p:spPr>
          <a:xfrm>
            <a:off x="180753" y="5391469"/>
            <a:ext cx="8782494" cy="7151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pPr marL="342900" indent="-342900">
              <a:spcAft>
                <a:spcPts val="0"/>
              </a:spcAft>
              <a:buFont typeface="+mj-lt"/>
              <a:buAutoNum type="arabicPeriod"/>
            </a:pPr>
            <a:r>
              <a:rPr lang="en-US" sz="1600" dirty="0" smtClean="0"/>
              <a:t>HX2 and HX1 including piping to BSY are all SS316L</a:t>
            </a:r>
          </a:p>
          <a:p>
            <a:pPr marL="342900" indent="-342900">
              <a:spcAft>
                <a:spcPts val="0"/>
              </a:spcAft>
              <a:buFont typeface="+mj-lt"/>
              <a:buAutoNum type="arabicPeriod"/>
            </a:pPr>
            <a:r>
              <a:rPr lang="en-US" sz="1600" dirty="0" smtClean="0"/>
              <a:t>BSY </a:t>
            </a:r>
            <a:r>
              <a:rPr lang="en-US" sz="1600" dirty="0"/>
              <a:t>dump LCW to HX2 West </a:t>
            </a:r>
            <a:r>
              <a:rPr lang="en-US" sz="1600" dirty="0" smtClean="0"/>
              <a:t>Surge Tank (SL10)</a:t>
            </a:r>
          </a:p>
          <a:p>
            <a:pPr marL="342900" indent="-342900">
              <a:spcAft>
                <a:spcPts val="0"/>
              </a:spcAft>
              <a:buFont typeface="+mj-lt"/>
              <a:buAutoNum type="arabicPeriod"/>
            </a:pPr>
            <a:r>
              <a:rPr lang="en-US" sz="1600" dirty="0" smtClean="0">
                <a:solidFill>
                  <a:srgbClr val="C00000"/>
                </a:solidFill>
              </a:rPr>
              <a:t>EBD </a:t>
            </a:r>
            <a:r>
              <a:rPr lang="en-US" sz="1600" dirty="0">
                <a:solidFill>
                  <a:srgbClr val="C00000"/>
                </a:solidFill>
              </a:rPr>
              <a:t>LCW to HX2 </a:t>
            </a:r>
            <a:r>
              <a:rPr lang="en-US" sz="1600" dirty="0" smtClean="0">
                <a:solidFill>
                  <a:srgbClr val="C00000"/>
                </a:solidFill>
              </a:rPr>
              <a:t>East Surge Tank (SL30) after disconnect </a:t>
            </a:r>
            <a:r>
              <a:rPr lang="en-US" sz="1600" dirty="0">
                <a:solidFill>
                  <a:srgbClr val="C00000"/>
                </a:solidFill>
              </a:rPr>
              <a:t>all Cu </a:t>
            </a:r>
            <a:r>
              <a:rPr lang="en-US" sz="1600" dirty="0" smtClean="0">
                <a:solidFill>
                  <a:srgbClr val="C00000"/>
                </a:solidFill>
              </a:rPr>
              <a:t>lines and de-Cu cleaning</a:t>
            </a:r>
            <a:endParaRPr lang="en-US" sz="1600" b="1" dirty="0">
              <a:solidFill>
                <a:srgbClr val="C00000"/>
              </a:solidFill>
            </a:endParaRPr>
          </a:p>
          <a:p>
            <a:pPr marL="342900" indent="-342900">
              <a:spcAft>
                <a:spcPts val="0"/>
              </a:spcAft>
              <a:buFont typeface="+mj-lt"/>
              <a:buAutoNum type="arabicPeriod"/>
            </a:pPr>
            <a:r>
              <a:rPr lang="en-US" sz="1600" dirty="0" smtClean="0">
                <a:solidFill>
                  <a:srgbClr val="0000FF"/>
                </a:solidFill>
              </a:rPr>
              <a:t>D2 (Cu) and spreader line septa and collimators (Cu) to HX1</a:t>
            </a:r>
          </a:p>
          <a:p>
            <a:pPr marL="0" lvl="1">
              <a:spcAft>
                <a:spcPts val="0"/>
              </a:spcAft>
            </a:pP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3" name="Footer Placeholder 3"/>
          <p:cNvSpPr txBox="1">
            <a:spLocks/>
          </p:cNvSpPr>
          <p:nvPr/>
        </p:nvSpPr>
        <p:spPr>
          <a:xfrm>
            <a:off x="2907315" y="1903561"/>
            <a:ext cx="1505591" cy="38210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en-US" sz="1800" b="1" dirty="0" smtClean="0">
                <a:solidFill>
                  <a:srgbClr val="0000FF"/>
                </a:solidFill>
              </a:rPr>
              <a:t>BSY Dump (Al)</a:t>
            </a:r>
            <a:endParaRPr lang="en-US" sz="1800" b="1" dirty="0">
              <a:solidFill>
                <a:srgbClr val="0000FF"/>
              </a:solidFill>
            </a:endParaRPr>
          </a:p>
        </p:txBody>
      </p:sp>
      <p:sp>
        <p:nvSpPr>
          <p:cNvPr id="14" name="Footer Placeholder 3"/>
          <p:cNvSpPr txBox="1">
            <a:spLocks/>
          </p:cNvSpPr>
          <p:nvPr/>
        </p:nvSpPr>
        <p:spPr>
          <a:xfrm>
            <a:off x="269922" y="5503560"/>
            <a:ext cx="3772908" cy="81010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endParaRPr lang="en-US" sz="1800" b="1" dirty="0" smtClean="0">
              <a:solidFill>
                <a:srgbClr val="C00000"/>
              </a:solidFill>
            </a:endParaRPr>
          </a:p>
        </p:txBody>
      </p:sp>
      <p:sp>
        <p:nvSpPr>
          <p:cNvPr id="15" name="Footer Placeholder 3"/>
          <p:cNvSpPr txBox="1">
            <a:spLocks/>
          </p:cNvSpPr>
          <p:nvPr/>
        </p:nvSpPr>
        <p:spPr>
          <a:xfrm>
            <a:off x="2577206" y="4791310"/>
            <a:ext cx="2254102" cy="38210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en-US" sz="1800" b="1" dirty="0" smtClean="0">
                <a:solidFill>
                  <a:srgbClr val="0000FF"/>
                </a:solidFill>
              </a:rPr>
              <a:t>HX2</a:t>
            </a:r>
          </a:p>
          <a:p>
            <a:pPr algn="ctr">
              <a:spcAft>
                <a:spcPts val="0"/>
              </a:spcAft>
            </a:pPr>
            <a:r>
              <a:rPr lang="en-US" sz="1800" b="1" dirty="0" smtClean="0">
                <a:solidFill>
                  <a:srgbClr val="0000FF"/>
                </a:solidFill>
              </a:rPr>
              <a:t>(upgrades needed)</a:t>
            </a:r>
            <a:endParaRPr lang="en-US" sz="1800" b="1" dirty="0">
              <a:solidFill>
                <a:srgbClr val="0000FF"/>
              </a:solidFill>
            </a:endParaRPr>
          </a:p>
        </p:txBody>
      </p:sp>
      <p:sp>
        <p:nvSpPr>
          <p:cNvPr id="17" name="Footer Placeholder 3"/>
          <p:cNvSpPr txBox="1">
            <a:spLocks/>
          </p:cNvSpPr>
          <p:nvPr/>
        </p:nvSpPr>
        <p:spPr>
          <a:xfrm>
            <a:off x="7357730" y="2300848"/>
            <a:ext cx="1245663" cy="3569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en-US" sz="1800" b="1" dirty="0" smtClean="0">
                <a:solidFill>
                  <a:srgbClr val="0000FF"/>
                </a:solidFill>
              </a:rPr>
              <a:t>2 EBDs</a:t>
            </a:r>
          </a:p>
          <a:p>
            <a:pPr algn="ctr">
              <a:spcAft>
                <a:spcPts val="0"/>
              </a:spcAft>
            </a:pPr>
            <a:r>
              <a:rPr lang="en-US" sz="1800" b="1" dirty="0" smtClean="0">
                <a:solidFill>
                  <a:srgbClr val="0000FF"/>
                </a:solidFill>
              </a:rPr>
              <a:t>(Al dump and SS piping)</a:t>
            </a:r>
            <a:endParaRPr lang="en-US" sz="1800" b="1" dirty="0">
              <a:solidFill>
                <a:srgbClr val="0000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844537" y="4418239"/>
            <a:ext cx="198293" cy="19829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103570" y="4616532"/>
            <a:ext cx="198293" cy="1982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ooter Placeholder 3"/>
          <p:cNvSpPr txBox="1">
            <a:spLocks/>
          </p:cNvSpPr>
          <p:nvPr/>
        </p:nvSpPr>
        <p:spPr>
          <a:xfrm>
            <a:off x="446234" y="1733550"/>
            <a:ext cx="1265274" cy="7595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en-US" sz="1600" b="1" dirty="0" smtClean="0">
                <a:solidFill>
                  <a:srgbClr val="0000FF"/>
                </a:solidFill>
              </a:rPr>
              <a:t>SC-</a:t>
            </a:r>
            <a:r>
              <a:rPr lang="en-US" sz="1600" b="1" dirty="0" err="1" smtClean="0">
                <a:solidFill>
                  <a:srgbClr val="0000FF"/>
                </a:solidFill>
              </a:rPr>
              <a:t>Linac</a:t>
            </a:r>
            <a:r>
              <a:rPr lang="en-US" sz="1600" b="1" dirty="0" smtClean="0">
                <a:solidFill>
                  <a:srgbClr val="0000FF"/>
                </a:solidFill>
              </a:rPr>
              <a:t> Spreader Line </a:t>
            </a:r>
          </a:p>
          <a:p>
            <a:pPr algn="ctr">
              <a:spcAft>
                <a:spcPts val="0"/>
              </a:spcAft>
            </a:pPr>
            <a:r>
              <a:rPr lang="en-US" sz="1600" b="1" dirty="0" smtClean="0">
                <a:solidFill>
                  <a:srgbClr val="0000FF"/>
                </a:solidFill>
              </a:rPr>
              <a:t>(</a:t>
            </a:r>
            <a:r>
              <a:rPr lang="en-US" sz="1600" b="1" dirty="0" smtClean="0">
                <a:solidFill>
                  <a:srgbClr val="C00000"/>
                </a:solidFill>
              </a:rPr>
              <a:t>Cu</a:t>
            </a:r>
            <a:r>
              <a:rPr lang="en-US" sz="1600" b="1" dirty="0" smtClean="0">
                <a:solidFill>
                  <a:srgbClr val="0000FF"/>
                </a:solidFill>
              </a:rPr>
              <a:t>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2" name="Footer Placeholder 3"/>
          <p:cNvSpPr txBox="1">
            <a:spLocks/>
          </p:cNvSpPr>
          <p:nvPr/>
        </p:nvSpPr>
        <p:spPr>
          <a:xfrm>
            <a:off x="446235" y="4307878"/>
            <a:ext cx="1946092" cy="38210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en-US" sz="1800" b="1" dirty="0" smtClean="0">
                <a:solidFill>
                  <a:srgbClr val="0000FF"/>
                </a:solidFill>
              </a:rPr>
              <a:t>HX1</a:t>
            </a:r>
          </a:p>
          <a:p>
            <a:pPr algn="ctr">
              <a:spcAft>
                <a:spcPts val="0"/>
              </a:spcAft>
            </a:pPr>
            <a:r>
              <a:rPr lang="en-US" sz="1800" b="1" dirty="0" smtClean="0">
                <a:solidFill>
                  <a:srgbClr val="0000FF"/>
                </a:solidFill>
              </a:rPr>
              <a:t>(no </a:t>
            </a:r>
            <a:r>
              <a:rPr lang="en-US" sz="1800" b="1" dirty="0">
                <a:solidFill>
                  <a:srgbClr val="0000FF"/>
                </a:solidFill>
              </a:rPr>
              <a:t>upgrades </a:t>
            </a:r>
            <a:r>
              <a:rPr lang="en-US" sz="1800" b="1" dirty="0" smtClean="0">
                <a:solidFill>
                  <a:srgbClr val="0000FF"/>
                </a:solidFill>
              </a:rPr>
              <a:t>for RP)</a:t>
            </a:r>
          </a:p>
          <a:p>
            <a:pPr algn="ctr">
              <a:spcAft>
                <a:spcPts val="0"/>
              </a:spcAft>
            </a:pPr>
            <a:endParaRPr lang="en-US" sz="1800" b="1" dirty="0">
              <a:solidFill>
                <a:srgbClr val="0000FF"/>
              </a:solidFill>
            </a:endParaRPr>
          </a:p>
        </p:txBody>
      </p:sp>
      <p:sp>
        <p:nvSpPr>
          <p:cNvPr id="23" name="Footer Placeholder 3"/>
          <p:cNvSpPr txBox="1">
            <a:spLocks/>
          </p:cNvSpPr>
          <p:nvPr/>
        </p:nvSpPr>
        <p:spPr>
          <a:xfrm>
            <a:off x="3180358" y="4227187"/>
            <a:ext cx="763325" cy="38210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en-US" sz="1600" b="1" dirty="0" smtClean="0">
                <a:solidFill>
                  <a:srgbClr val="008000"/>
                </a:solidFill>
              </a:rPr>
              <a:t>SL10</a:t>
            </a:r>
          </a:p>
          <a:p>
            <a:pPr algn="ctr">
              <a:spcAft>
                <a:spcPts val="0"/>
              </a:spcAft>
            </a:pP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24" name="Footer Placeholder 3"/>
          <p:cNvSpPr txBox="1">
            <a:spLocks/>
          </p:cNvSpPr>
          <p:nvPr/>
        </p:nvSpPr>
        <p:spPr>
          <a:xfrm>
            <a:off x="4202716" y="4616532"/>
            <a:ext cx="879647" cy="38210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en-US" sz="1600" b="1" dirty="0" smtClean="0">
                <a:solidFill>
                  <a:srgbClr val="C00000"/>
                </a:solidFill>
              </a:rPr>
              <a:t>SL30</a:t>
            </a:r>
          </a:p>
          <a:p>
            <a:pPr algn="ctr">
              <a:spcAft>
                <a:spcPts val="0"/>
              </a:spcAft>
            </a:pPr>
            <a:endParaRPr lang="en-US" sz="1800" b="1" dirty="0">
              <a:solidFill>
                <a:srgbClr val="0000FF"/>
              </a:solidFill>
            </a:endParaRPr>
          </a:p>
        </p:txBody>
      </p:sp>
      <p:sp>
        <p:nvSpPr>
          <p:cNvPr id="25" name="Footer Placeholder 3"/>
          <p:cNvSpPr txBox="1">
            <a:spLocks/>
          </p:cNvSpPr>
          <p:nvPr/>
        </p:nvSpPr>
        <p:spPr>
          <a:xfrm>
            <a:off x="2156375" y="1733550"/>
            <a:ext cx="841663" cy="7595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en-US" sz="1600" b="1" dirty="0" smtClean="0">
                <a:solidFill>
                  <a:srgbClr val="0000FF"/>
                </a:solidFill>
              </a:rPr>
              <a:t>Cu-LinacD2</a:t>
            </a:r>
          </a:p>
          <a:p>
            <a:pPr algn="ctr">
              <a:spcAft>
                <a:spcPts val="0"/>
              </a:spcAft>
            </a:pPr>
            <a:r>
              <a:rPr lang="en-US" sz="1600" b="1" dirty="0" smtClean="0">
                <a:solidFill>
                  <a:srgbClr val="0000FF"/>
                </a:solidFill>
              </a:rPr>
              <a:t>(</a:t>
            </a:r>
            <a:r>
              <a:rPr lang="en-US" sz="1600" b="1" dirty="0" smtClean="0">
                <a:solidFill>
                  <a:srgbClr val="C00000"/>
                </a:solidFill>
              </a:rPr>
              <a:t>Cu</a:t>
            </a:r>
            <a:r>
              <a:rPr lang="en-US" sz="1600" b="1" dirty="0" smtClean="0">
                <a:solidFill>
                  <a:srgbClr val="0000FF"/>
                </a:solidFill>
              </a:rPr>
              <a:t>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078871" y="2838893"/>
            <a:ext cx="399055" cy="1388294"/>
          </a:xfrm>
          <a:prstGeom prst="straightConnector1">
            <a:avLst/>
          </a:prstGeom>
          <a:ln w="15875">
            <a:solidFill>
              <a:srgbClr val="0070C0"/>
            </a:solidFill>
            <a:prstDash val="sys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1681383" y="2762693"/>
            <a:ext cx="804530" cy="1540694"/>
          </a:xfrm>
          <a:prstGeom prst="straightConnector1">
            <a:avLst/>
          </a:prstGeom>
          <a:ln w="15875">
            <a:solidFill>
              <a:srgbClr val="0070C0"/>
            </a:solidFill>
            <a:prstDash val="sys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12"/>
          <p:cNvSpPr txBox="1">
            <a:spLocks/>
          </p:cNvSpPr>
          <p:nvPr/>
        </p:nvSpPr>
        <p:spPr>
          <a:xfrm>
            <a:off x="8718550" y="16291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fld id="{5BD36294-2849-48A8-8531-5354CF3095D2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4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37907" y="319514"/>
            <a:ext cx="8476483" cy="605519"/>
          </a:xfrm>
        </p:spPr>
        <p:txBody>
          <a:bodyPr/>
          <a:lstStyle/>
          <a:p>
            <a:r>
              <a:rPr lang="en-US" altLang="en-US" sz="2800" b="0" dirty="0" smtClean="0"/>
              <a:t>Benchmark of LCW System with JLAB</a:t>
            </a:r>
            <a:endParaRPr lang="en-US" altLang="en-US" sz="2800" b="0" dirty="0" smtClean="0">
              <a:effectLst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623907" y="1904187"/>
            <a:ext cx="2395876" cy="3963627"/>
            <a:chOff x="6623907" y="1904187"/>
            <a:chExt cx="2395876" cy="3963627"/>
          </a:xfrm>
        </p:grpSpPr>
        <p:pic>
          <p:nvPicPr>
            <p:cNvPr id="13" name="Picture 2" descr="V:\ESH\RP\LCLS-II\photos JLAB visit 10-2014\3 resin tanks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3907" y="1904187"/>
              <a:ext cx="2395876" cy="3194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6867988" y="5221483"/>
              <a:ext cx="19077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three 100-gallon resin tanks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34627" y="4515242"/>
            <a:ext cx="5495999" cy="1879343"/>
            <a:chOff x="203052" y="4467962"/>
            <a:chExt cx="5495999" cy="1879343"/>
          </a:xfrm>
        </p:grpSpPr>
        <p:pic>
          <p:nvPicPr>
            <p:cNvPr id="14" name="Picture 3" descr="V:\ESH\RP\LCLS-II\photos JLAB visit 10-2014\LCW makeup tank with ven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052" y="4467962"/>
              <a:ext cx="2498924" cy="1874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2701976" y="5423975"/>
              <a:ext cx="29970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Vented surge tank with hydrogen recombiner with H sensor (T shape on top)</a:t>
              </a:r>
              <a:endParaRPr lang="en-US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139432" y="1547318"/>
            <a:ext cx="3401140" cy="3474185"/>
            <a:chOff x="3139432" y="1547318"/>
            <a:chExt cx="3401140" cy="3474185"/>
          </a:xfrm>
        </p:grpSpPr>
        <p:pic>
          <p:nvPicPr>
            <p:cNvPr id="8" name="Picture 3" descr="V:\ESH\RP\LCLS-II\photos JLAB visit 10-2014\LCW room large resin bottles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9432" y="1547318"/>
              <a:ext cx="3401140" cy="2550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3139432" y="4098173"/>
              <a:ext cx="33279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3 resin tanks</a:t>
              </a:r>
              <a:r>
                <a:rPr lang="en-US" dirty="0" smtClean="0"/>
                <a:t>, 2 filter tanks, drip pan (left), sealed concrete floor for contamination control</a:t>
              </a:r>
            </a:p>
          </p:txBody>
        </p:sp>
      </p:grpSp>
      <p:pic>
        <p:nvPicPr>
          <p:cNvPr id="1026" name="Picture 2" descr="V:\ESH\OHP\DREP\LCLS-II\LCW\photos JLAB visit 10-2014\hall C dump LCW housi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326" y="1334461"/>
            <a:ext cx="2889302" cy="216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95692" y="3501438"/>
            <a:ext cx="2986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Hall C dump LCW housing with gate alarm interlocked to beam</a:t>
            </a:r>
            <a:endParaRPr lang="en-US" dirty="0"/>
          </a:p>
        </p:txBody>
      </p:sp>
      <p:sp>
        <p:nvSpPr>
          <p:cNvPr id="19" name="Slide Number Placeholder 12"/>
          <p:cNvSpPr txBox="1">
            <a:spLocks/>
          </p:cNvSpPr>
          <p:nvPr/>
        </p:nvSpPr>
        <p:spPr>
          <a:xfrm>
            <a:off x="8718550" y="16291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fld id="{5BD36294-2849-48A8-8531-5354CF3095D2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42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365667"/>
              </p:ext>
            </p:extLst>
          </p:nvPr>
        </p:nvGraphicFramePr>
        <p:xfrm>
          <a:off x="366811" y="1395308"/>
          <a:ext cx="8436948" cy="480205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2644403"/>
                <a:gridCol w="1699009"/>
                <a:gridCol w="1562986"/>
                <a:gridCol w="917668"/>
                <a:gridCol w="1612882"/>
              </a:tblGrid>
              <a:tr h="6567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</a:rPr>
                        <a:t> </a:t>
                      </a:r>
                      <a:endParaRPr lang="en-US" sz="1800" b="0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</a:rPr>
                        <a:t>Linac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</a:rPr>
                        <a:t> Halo Collimators</a:t>
                      </a:r>
                      <a:endParaRPr lang="en-US" sz="1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BSY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Dump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BTH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BYD and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2 EBDs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8977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effectLst/>
                          <a:latin typeface="+mn-lt"/>
                        </a:rPr>
                        <a:t>Groundwater</a:t>
                      </a:r>
                      <a:r>
                        <a:rPr lang="en-US" sz="1600" b="1" baseline="0" dirty="0" smtClean="0"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1600" b="0" baseline="0" dirty="0" smtClean="0">
                          <a:solidFill>
                            <a:srgbClr val="008000"/>
                          </a:solidFill>
                          <a:effectLst/>
                          <a:latin typeface="+mn-lt"/>
                        </a:rPr>
                        <a:t>no impact: </a:t>
                      </a:r>
                      <a:r>
                        <a:rPr lang="en-US" sz="1600" b="0" dirty="0" smtClean="0">
                          <a:solidFill>
                            <a:srgbClr val="008000"/>
                          </a:solidFill>
                          <a:effectLst/>
                          <a:latin typeface="+mn-lt"/>
                          <a:ea typeface="Times New Roman"/>
                        </a:rPr>
                        <a:t>&lt; EPA detection limit of 1</a:t>
                      </a:r>
                      <a:r>
                        <a:rPr lang="en-US" sz="1600" b="0" baseline="0" dirty="0" smtClean="0">
                          <a:solidFill>
                            <a:srgbClr val="008000"/>
                          </a:solidFill>
                          <a:effectLst/>
                          <a:latin typeface="+mn-lt"/>
                          <a:ea typeface="Times New Roman"/>
                        </a:rPr>
                        <a:t>000 </a:t>
                      </a:r>
                      <a:r>
                        <a:rPr lang="en-US" sz="1600" b="0" baseline="0" dirty="0" err="1" smtClean="0">
                          <a:solidFill>
                            <a:srgbClr val="008000"/>
                          </a:solidFill>
                          <a:effectLst/>
                          <a:latin typeface="+mn-lt"/>
                          <a:ea typeface="Times New Roman"/>
                        </a:rPr>
                        <a:t>pCi</a:t>
                      </a:r>
                      <a:r>
                        <a:rPr lang="en-US" sz="1600" b="0" baseline="0" dirty="0" smtClean="0">
                          <a:solidFill>
                            <a:srgbClr val="008000"/>
                          </a:solidFill>
                          <a:effectLst/>
                          <a:latin typeface="+mn-lt"/>
                          <a:ea typeface="Times New Roman"/>
                        </a:rPr>
                        <a:t>/L </a:t>
                      </a:r>
                      <a:r>
                        <a:rPr lang="en-US" sz="1600" b="0" baseline="30000" dirty="0" smtClean="0">
                          <a:solidFill>
                            <a:srgbClr val="008000"/>
                          </a:solidFill>
                          <a:effectLst/>
                          <a:latin typeface="+mn-lt"/>
                          <a:ea typeface="Times New Roman"/>
                        </a:rPr>
                        <a:t>3</a:t>
                      </a:r>
                      <a:r>
                        <a:rPr lang="en-US" sz="1600" b="0" baseline="0" dirty="0" smtClean="0">
                          <a:solidFill>
                            <a:srgbClr val="008000"/>
                          </a:solidFill>
                          <a:effectLst/>
                          <a:latin typeface="+mn-lt"/>
                          <a:ea typeface="Times New Roman"/>
                        </a:rPr>
                        <a:t>H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)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Shielding for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Some collimators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2</a:t>
                      </a:r>
                      <a:r>
                        <a:rPr lang="en-US" sz="1600" b="0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 Wells</a:t>
                      </a:r>
                      <a:endParaRPr lang="en-US" sz="1600" b="0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Dump shielding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1 Well</a:t>
                      </a:r>
                      <a:endParaRPr lang="en-US" sz="1600" b="0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Dump shielding geomembrane 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1 Well</a:t>
                      </a:r>
                      <a:endParaRPr lang="en-US" sz="1600" b="0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</a:tr>
              <a:tr h="5720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effectLst/>
                          <a:latin typeface="+mn-lt"/>
                        </a:rPr>
                        <a:t>Direct Radiation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</a:rPr>
                        <a:t>(</a:t>
                      </a:r>
                      <a:r>
                        <a:rPr lang="en-US" sz="1600" b="0" dirty="0" smtClean="0">
                          <a:solidFill>
                            <a:srgbClr val="008000"/>
                          </a:solidFill>
                          <a:effectLst/>
                          <a:latin typeface="+mn-lt"/>
                          <a:ea typeface="Times New Roman"/>
                        </a:rPr>
                        <a:t>5 </a:t>
                      </a:r>
                      <a:r>
                        <a:rPr lang="en-US" sz="1600" b="0" dirty="0" err="1" smtClean="0">
                          <a:solidFill>
                            <a:srgbClr val="008000"/>
                          </a:solidFill>
                          <a:effectLst/>
                          <a:latin typeface="+mn-lt"/>
                          <a:ea typeface="Times New Roman"/>
                        </a:rPr>
                        <a:t>mrem</a:t>
                      </a:r>
                      <a:r>
                        <a:rPr lang="en-US" sz="1600" b="0" dirty="0" smtClean="0">
                          <a:solidFill>
                            <a:srgbClr val="008000"/>
                          </a:solidFill>
                          <a:effectLst/>
                          <a:latin typeface="+mn-lt"/>
                          <a:ea typeface="Times New Roman"/>
                        </a:rPr>
                        <a:t>/y</a:t>
                      </a:r>
                      <a:r>
                        <a:rPr lang="en-US" sz="1600" b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</a:rPr>
                        <a:t>,</a:t>
                      </a:r>
                      <a:r>
                        <a:rPr lang="en-US" sz="1600" b="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8 PMS site-boundary</a:t>
                      </a:r>
                      <a:r>
                        <a:rPr lang="en-US" sz="1600" b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</a:rPr>
                        <a:t>)</a:t>
                      </a: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&gt;20’ earth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&gt;20’ earth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4’-6’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concrete roof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&gt;20’ earth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</a:tr>
              <a:tr h="3830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effectLst/>
                          <a:latin typeface="+mn-lt"/>
                        </a:rPr>
                        <a:t>Radioactive Air</a:t>
                      </a:r>
                      <a:endParaRPr lang="en-US" sz="1600" b="1" dirty="0" smtClean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1600" b="0" dirty="0" smtClean="0">
                          <a:solidFill>
                            <a:srgbClr val="008000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en-US" sz="1600" b="0" baseline="0" dirty="0" smtClean="0">
                          <a:solidFill>
                            <a:srgbClr val="008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srgbClr val="008000"/>
                          </a:solidFill>
                          <a:effectLst/>
                          <a:latin typeface="+mn-lt"/>
                        </a:rPr>
                        <a:t>mrem</a:t>
                      </a:r>
                      <a:r>
                        <a:rPr lang="en-US" sz="1600" b="0" baseline="0" dirty="0" smtClean="0">
                          <a:solidFill>
                            <a:srgbClr val="008000"/>
                          </a:solidFill>
                          <a:effectLst/>
                          <a:latin typeface="+mn-lt"/>
                        </a:rPr>
                        <a:t>/y &amp; 0.1 </a:t>
                      </a:r>
                      <a:r>
                        <a:rPr lang="en-US" sz="1600" b="0" baseline="0" dirty="0" err="1" smtClean="0">
                          <a:solidFill>
                            <a:srgbClr val="008000"/>
                          </a:solidFill>
                          <a:effectLst/>
                          <a:latin typeface="+mn-lt"/>
                        </a:rPr>
                        <a:t>mrem</a:t>
                      </a:r>
                      <a:r>
                        <a:rPr lang="en-US" sz="1600" b="0" baseline="0" dirty="0" smtClean="0">
                          <a:solidFill>
                            <a:srgbClr val="008000"/>
                          </a:solidFill>
                          <a:effectLst/>
                          <a:latin typeface="+mn-lt"/>
                        </a:rPr>
                        <a:t>/y to MEI, 1-DAC to worker</a:t>
                      </a:r>
                      <a:r>
                        <a:rPr lang="en-US" sz="1600" b="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1600" b="0" dirty="0" smtClean="0">
                        <a:effectLst/>
                        <a:latin typeface="+mn-lt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Cryo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 FE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 monitoring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3 AMS</a:t>
                      </a:r>
                      <a:endParaRPr lang="en-US" sz="1600" b="0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Dump shielding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baseline="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Vent for access</a:t>
                      </a:r>
                      <a:endParaRPr lang="en-US" sz="1600" b="0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1 AMS</a:t>
                      </a: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1 AMS</a:t>
                      </a: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Dump shielding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1 AMS</a:t>
                      </a:r>
                    </a:p>
                  </a:txBody>
                  <a:tcPr marL="68582" marR="68582" marT="0" marB="0"/>
                </a:tc>
              </a:tr>
              <a:tr h="6885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</a:rPr>
                        <a:t>Residual Dose</a:t>
                      </a:r>
                      <a:r>
                        <a:rPr lang="en-US" sz="1600" b="1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</a:rPr>
                        <a:t> Rate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</a:rPr>
                        <a:t>(</a:t>
                      </a:r>
                      <a:r>
                        <a:rPr lang="en-US" sz="1600" b="0" baseline="0" dirty="0" smtClean="0">
                          <a:solidFill>
                            <a:srgbClr val="008000"/>
                          </a:solidFill>
                          <a:effectLst/>
                          <a:latin typeface="+mn-lt"/>
                          <a:ea typeface="Times New Roman"/>
                        </a:rPr>
                        <a:t>5 </a:t>
                      </a:r>
                      <a:r>
                        <a:rPr lang="en-US" sz="1600" b="0" baseline="0" dirty="0" err="1" smtClean="0">
                          <a:solidFill>
                            <a:srgbClr val="008000"/>
                          </a:solidFill>
                          <a:effectLst/>
                          <a:latin typeface="+mn-lt"/>
                          <a:ea typeface="Times New Roman"/>
                        </a:rPr>
                        <a:t>mrem</a:t>
                      </a:r>
                      <a:r>
                        <a:rPr lang="en-US" sz="1600" b="0" baseline="0" dirty="0" smtClean="0">
                          <a:solidFill>
                            <a:srgbClr val="008000"/>
                          </a:solidFill>
                          <a:effectLst/>
                          <a:latin typeface="+mn-lt"/>
                          <a:ea typeface="Times New Roman"/>
                        </a:rPr>
                        <a:t>/h non-RA,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baseline="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1-h delay access</a:t>
                      </a:r>
                      <a:r>
                        <a:rPr lang="en-US" sz="1600" b="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</a:rPr>
                        <a:t>)</a:t>
                      </a:r>
                      <a:endParaRPr lang="en-US" sz="1600" b="0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Shielding for some</a:t>
                      </a:r>
                      <a:r>
                        <a:rPr lang="da-DK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collimators</a:t>
                      </a:r>
                      <a:endParaRPr lang="da-DK" sz="1600" b="0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600" b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 RDM</a:t>
                      </a: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Dump shielding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2 RDM</a:t>
                      </a: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1 RDM</a:t>
                      </a: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Dump shielding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2 RDM </a:t>
                      </a:r>
                    </a:p>
                  </a:txBody>
                  <a:tcPr marL="68582" marR="68582" marT="0" marB="0"/>
                </a:tc>
              </a:tr>
              <a:tr h="5611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LCW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System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(housing, resin tanks, filter tanks, leak controls,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Locked door interlocked to detector, </a:t>
                      </a:r>
                      <a:r>
                        <a:rPr lang="da-DK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</a:t>
                      </a:r>
                      <a:r>
                        <a:rPr lang="da-DK" sz="1600" b="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da-DK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recombiner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)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 new</a:t>
                      </a:r>
                      <a:endParaRPr lang="da-DK" sz="1600" b="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LCW systems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</a:t>
                      </a:r>
                      <a:r>
                        <a:rPr lang="da-DK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a-DK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S0-S10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a-DK" sz="1600" b="0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&amp; HX1</a:t>
                      </a: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HX2</a:t>
                      </a:r>
                      <a:endParaRPr lang="da-DK" sz="1600" b="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</a:t>
                      </a:r>
                      <a:r>
                        <a:rPr lang="da-DK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pgrades</a:t>
                      </a: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HX2</a:t>
                      </a:r>
                      <a:endParaRPr lang="da-DK" sz="1600" b="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</a:t>
                      </a:r>
                      <a:r>
                        <a:rPr lang="da-DK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pgrades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</a:tr>
            </a:tbl>
          </a:graphicData>
        </a:graphic>
      </p:graphicFrame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22148" y="349229"/>
            <a:ext cx="83247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en-US" altLang="en-US" sz="2800" dirty="0" smtClean="0">
                <a:solidFill>
                  <a:srgbClr val="00B050"/>
                </a:solidFill>
                <a:latin typeface="+mn-lt"/>
                <a:ea typeface="Times New Roman" pitchFamily="18" charset="0"/>
              </a:rPr>
              <a:t>Design Criteria</a:t>
            </a:r>
            <a:r>
              <a:rPr lang="en-US" altLang="en-US" sz="2800" dirty="0" smtClean="0">
                <a:solidFill>
                  <a:srgbClr val="C00000"/>
                </a:solidFill>
                <a:latin typeface="+mn-lt"/>
                <a:ea typeface="Times New Roman" pitchFamily="18" charset="0"/>
              </a:rPr>
              <a:t>, </a:t>
            </a:r>
            <a:r>
              <a:rPr lang="en-US" altLang="en-US" sz="2800" dirty="0" smtClean="0">
                <a:latin typeface="+mn-lt"/>
                <a:ea typeface="Times New Roman" pitchFamily="18" charset="0"/>
              </a:rPr>
              <a:t>Mitigation</a:t>
            </a:r>
            <a:r>
              <a:rPr lang="en-US" altLang="en-US" sz="2800" dirty="0" smtClean="0">
                <a:solidFill>
                  <a:srgbClr val="C00000"/>
                </a:solidFill>
                <a:latin typeface="+mn-lt"/>
                <a:ea typeface="Times New Roman" pitchFamily="18" charset="0"/>
              </a:rPr>
              <a:t>, Controls and </a:t>
            </a:r>
            <a:r>
              <a:rPr lang="en-US" altLang="en-US" sz="2800" dirty="0" smtClean="0">
                <a:solidFill>
                  <a:srgbClr val="0000FF"/>
                </a:solidFill>
                <a:latin typeface="+mn-lt"/>
                <a:ea typeface="Times New Roman" pitchFamily="18" charset="0"/>
              </a:rPr>
              <a:t>Monitoring</a:t>
            </a:r>
            <a:endParaRPr lang="en-US" altLang="en-US" sz="2800" dirty="0" smtClean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8" name="Slide Number Placeholder 12"/>
          <p:cNvSpPr txBox="1">
            <a:spLocks/>
          </p:cNvSpPr>
          <p:nvPr/>
        </p:nvSpPr>
        <p:spPr>
          <a:xfrm>
            <a:off x="8718550" y="16291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fld id="{5BD36294-2849-48A8-8531-5354CF3095D2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29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463578" cy="753033"/>
          </a:xfrm>
        </p:spPr>
        <p:txBody>
          <a:bodyPr/>
          <a:lstStyle/>
          <a:p>
            <a:r>
              <a:rPr lang="en-US" sz="2800" b="0" dirty="0" smtClean="0">
                <a:solidFill>
                  <a:schemeClr val="accent1"/>
                </a:solidFill>
              </a:rPr>
              <a:t>Dump Activation - Serviceability</a:t>
            </a:r>
            <a:endParaRPr lang="en-US" sz="2800" b="0" dirty="0" smtClean="0"/>
          </a:p>
        </p:txBody>
      </p:sp>
      <p:sp>
        <p:nvSpPr>
          <p:cNvPr id="3" name="Rectangle 2"/>
          <p:cNvSpPr/>
          <p:nvPr/>
        </p:nvSpPr>
        <p:spPr>
          <a:xfrm>
            <a:off x="5803900" y="2819400"/>
            <a:ext cx="795528" cy="118872"/>
          </a:xfrm>
          <a:prstGeom prst="rect">
            <a:avLst/>
          </a:prstGeom>
          <a:noFill/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26000" y="2349500"/>
            <a:ext cx="774700" cy="475488"/>
          </a:xfrm>
          <a:prstGeom prst="rect">
            <a:avLst/>
          </a:prstGeom>
          <a:noFill/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4"/>
          </p:nvPr>
        </p:nvSpPr>
        <p:spPr>
          <a:xfrm>
            <a:off x="406400" y="2908300"/>
            <a:ext cx="8546128" cy="3276600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100" dirty="0" smtClean="0"/>
              <a:t>The dump is being </a:t>
            </a:r>
            <a:r>
              <a:rPr lang="en-US" sz="2100" dirty="0" smtClean="0">
                <a:solidFill>
                  <a:srgbClr val="FF0000"/>
                </a:solidFill>
              </a:rPr>
              <a:t>designed for no service</a:t>
            </a:r>
            <a:r>
              <a:rPr lang="en-US" sz="2100" dirty="0" smtClean="0"/>
              <a:t>, and removal at end of life</a:t>
            </a:r>
            <a:endParaRPr lang="en-US" sz="2100" dirty="0"/>
          </a:p>
          <a:p>
            <a:pPr marL="342900" indent="-342900">
              <a:buFont typeface="Arial"/>
              <a:buChar char="•"/>
            </a:pPr>
            <a:r>
              <a:rPr lang="en-US" sz="2100" dirty="0" smtClean="0"/>
              <a:t>At least one </a:t>
            </a:r>
            <a:r>
              <a:rPr lang="en-US" sz="2100" dirty="0" smtClean="0">
                <a:solidFill>
                  <a:srgbClr val="FF0000"/>
                </a:solidFill>
              </a:rPr>
              <a:t>spare dump </a:t>
            </a:r>
            <a:r>
              <a:rPr lang="en-US" sz="2100" dirty="0" smtClean="0"/>
              <a:t>will be available</a:t>
            </a:r>
            <a:endParaRPr lang="en-US" sz="2100" dirty="0"/>
          </a:p>
          <a:p>
            <a:pPr marL="342900" indent="-342900">
              <a:buFont typeface="Arial"/>
              <a:buChar char="•"/>
            </a:pPr>
            <a:r>
              <a:rPr lang="en-US" sz="2100" dirty="0" smtClean="0"/>
              <a:t>Extraction of the dump would not occur before </a:t>
            </a:r>
            <a:r>
              <a:rPr lang="en-US" sz="2100" dirty="0" smtClean="0">
                <a:solidFill>
                  <a:srgbClr val="FF0000"/>
                </a:solidFill>
              </a:rPr>
              <a:t>1 week cool-down</a:t>
            </a:r>
          </a:p>
          <a:p>
            <a:pPr marL="342900" indent="-342900">
              <a:buFont typeface="Arial"/>
              <a:buChar char="•"/>
            </a:pPr>
            <a:r>
              <a:rPr lang="en-US" sz="2100" dirty="0" smtClean="0"/>
              <a:t>The dump should be extracted into a ‘fresh’ shielding container</a:t>
            </a:r>
          </a:p>
          <a:p>
            <a:pPr marL="342900" indent="-342900">
              <a:buFontTx/>
              <a:buChar char="-"/>
            </a:pPr>
            <a:endParaRPr lang="en-US" sz="2200" dirty="0">
              <a:solidFill>
                <a:srgbClr val="A4001D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711700" y="1586017"/>
            <a:ext cx="3886200" cy="9779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2" lvl="1" indent="0">
              <a:buNone/>
            </a:pPr>
            <a:r>
              <a:rPr lang="en-US" sz="1600" b="1" dirty="0" smtClean="0"/>
              <a:t>Residual dose rate [mSv/h] for the extracted main dump stopper at 30 cm from its cylindrical surface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1409701"/>
            <a:ext cx="4140200" cy="13716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073400" y="2197100"/>
            <a:ext cx="533400" cy="571500"/>
          </a:xfrm>
          <a:prstGeom prst="ellipse">
            <a:avLst/>
          </a:pr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400" y="4761009"/>
            <a:ext cx="4241800" cy="158004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4775200" y="5397500"/>
            <a:ext cx="609600" cy="317500"/>
          </a:xfrm>
          <a:prstGeom prst="rightArrow">
            <a:avLst/>
          </a:prstGeom>
          <a:noFill/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7688" y="4597400"/>
            <a:ext cx="2935455" cy="1956038"/>
          </a:xfrm>
          <a:prstGeom prst="rect">
            <a:avLst/>
          </a:prstGeom>
        </p:spPr>
      </p:pic>
      <p:sp>
        <p:nvSpPr>
          <p:cNvPr id="16" name="Slide Number Placeholder 12"/>
          <p:cNvSpPr txBox="1">
            <a:spLocks/>
          </p:cNvSpPr>
          <p:nvPr/>
        </p:nvSpPr>
        <p:spPr>
          <a:xfrm>
            <a:off x="8718550" y="16291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fld id="{5BD36294-2849-48A8-8531-5354CF3095D2}" type="slidenum">
              <a:rPr lang="en-US" sz="1200" smtClean="0"/>
              <a:pPr/>
              <a:t>45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4131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3219451" y="3217571"/>
            <a:ext cx="1324478" cy="13547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</a:rPr>
              <a:t>Dump Shielding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46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Radiation Sources to XTES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1933576" y="3016250"/>
            <a:ext cx="274320" cy="228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57427" y="3035300"/>
            <a:ext cx="274320" cy="228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81276" y="3073400"/>
            <a:ext cx="274320" cy="228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2711056">
            <a:off x="3721569" y="3901445"/>
            <a:ext cx="504825" cy="2381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>
            <a:stCxn id="6" idx="1"/>
          </p:cNvCxnSpPr>
          <p:nvPr/>
        </p:nvCxnSpPr>
        <p:spPr>
          <a:xfrm>
            <a:off x="1933576" y="3130550"/>
            <a:ext cx="3474720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04788" y="3130550"/>
            <a:ext cx="1737360" cy="0"/>
          </a:xfrm>
          <a:prstGeom prst="straightConnector1">
            <a:avLst/>
          </a:prstGeom>
          <a:ln w="76200">
            <a:solidFill>
              <a:srgbClr val="FFC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933576" y="2463800"/>
            <a:ext cx="922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ea typeface="ＭＳ Ｐゴシック" pitchFamily="-110" charset="-128"/>
              </a:rPr>
              <a:t>BYD Magnets</a:t>
            </a:r>
            <a:endParaRPr lang="en-US" sz="1400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4077" y="2097454"/>
            <a:ext cx="15073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A4001D">
                    <a:lumMod val="60000"/>
                    <a:lumOff val="40000"/>
                  </a:srgbClr>
                </a:solidFill>
                <a:ea typeface="ＭＳ Ｐゴシック" pitchFamily="-110" charset="-128"/>
              </a:rPr>
              <a:t>e</a:t>
            </a:r>
            <a:r>
              <a:rPr lang="en-US" sz="1400" i="1" dirty="0" smtClean="0">
                <a:solidFill>
                  <a:srgbClr val="A4001D">
                    <a:lumMod val="60000"/>
                    <a:lumOff val="40000"/>
                  </a:srgbClr>
                </a:solidFill>
                <a:ea typeface="ＭＳ Ｐゴシック" pitchFamily="-110" charset="-128"/>
              </a:rPr>
              <a:t>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srgbClr val="00B050"/>
                </a:solidFill>
                <a:ea typeface="ＭＳ Ｐゴシック" pitchFamily="-110" charset="-128"/>
              </a:rPr>
              <a:t>FEL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srgbClr val="0000FF"/>
                </a:solidFill>
                <a:ea typeface="ＭＳ Ｐゴシック" pitchFamily="-110" charset="-128"/>
              </a:rPr>
              <a:t>Spontaneous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srgbClr val="E17000"/>
                </a:solidFill>
                <a:ea typeface="ＭＳ Ｐゴシック" pitchFamily="-110" charset="-128"/>
              </a:rPr>
              <a:t>Bremsstrahlung</a:t>
            </a:r>
            <a:endParaRPr lang="en-US" sz="1400" i="1" dirty="0">
              <a:solidFill>
                <a:srgbClr val="E17000"/>
              </a:solidFill>
              <a:ea typeface="ＭＳ Ｐゴシック" pitchFamily="-110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19451" y="4028728"/>
            <a:ext cx="922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ea typeface="ＭＳ Ｐゴシック" pitchFamily="-110" charset="-128"/>
              </a:rPr>
              <a:t>Main Dump</a:t>
            </a:r>
            <a:endParaRPr lang="en-US" sz="1400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cxnSp>
        <p:nvCxnSpPr>
          <p:cNvPr id="22" name="Straight Connector 21"/>
          <p:cNvCxnSpPr>
            <a:endCxn id="29" idx="2"/>
          </p:cNvCxnSpPr>
          <p:nvPr/>
        </p:nvCxnSpPr>
        <p:spPr>
          <a:xfrm flipV="1">
            <a:off x="5358766" y="2414648"/>
            <a:ext cx="1144556" cy="734953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29" idx="2"/>
          </p:cNvCxnSpPr>
          <p:nvPr/>
        </p:nvCxnSpPr>
        <p:spPr>
          <a:xfrm>
            <a:off x="6503322" y="2414648"/>
            <a:ext cx="1987262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 rot="20913055">
            <a:off x="5166152" y="3170834"/>
            <a:ext cx="457200" cy="10557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20684140">
            <a:off x="6260824" y="2310932"/>
            <a:ext cx="457200" cy="10557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76300" y="1419225"/>
            <a:ext cx="3263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 smtClean="0">
                <a:solidFill>
                  <a:srgbClr val="000000"/>
                </a:solidFill>
                <a:ea typeface="ＭＳ Ｐゴシック" pitchFamily="-110" charset="-128"/>
              </a:rPr>
              <a:t>Undulator &amp; Dump Hall</a:t>
            </a:r>
            <a:endParaRPr lang="en-US" sz="2200" b="1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86676" y="1406525"/>
            <a:ext cx="922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 smtClean="0">
                <a:solidFill>
                  <a:srgbClr val="000000"/>
                </a:solidFill>
                <a:ea typeface="ＭＳ Ｐゴシック" pitchFamily="-110" charset="-128"/>
              </a:rPr>
              <a:t>NEH</a:t>
            </a:r>
            <a:endParaRPr lang="en-US" sz="2200" b="1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74971" y="1406525"/>
            <a:ext cx="922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 smtClean="0">
                <a:solidFill>
                  <a:srgbClr val="000000"/>
                </a:solidFill>
                <a:ea typeface="ＭＳ Ｐゴシック" pitchFamily="-110" charset="-128"/>
              </a:rPr>
              <a:t>FEE</a:t>
            </a:r>
            <a:endParaRPr lang="en-US" sz="2200" b="1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27296" y="3295493"/>
            <a:ext cx="922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ea typeface="ＭＳ Ｐゴシック" pitchFamily="-110" charset="-128"/>
              </a:rPr>
              <a:t>Mirror</a:t>
            </a:r>
            <a:endParaRPr lang="en-US" sz="1400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817872" y="1994721"/>
            <a:ext cx="922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ea typeface="ＭＳ Ｐゴシック" pitchFamily="-110" charset="-128"/>
              </a:rPr>
              <a:t>Mirror</a:t>
            </a:r>
            <a:endParaRPr lang="en-US" sz="1400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169444" y="2057400"/>
            <a:ext cx="15073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srgbClr val="00B050"/>
                </a:solidFill>
                <a:ea typeface="ＭＳ Ｐゴシック" pitchFamily="-110" charset="-128"/>
              </a:rPr>
              <a:t>FEL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srgbClr val="0000FF"/>
                </a:solidFill>
                <a:ea typeface="ＭＳ Ｐゴシック" pitchFamily="-110" charset="-128"/>
              </a:rPr>
              <a:t>Spontaneous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ea typeface="ＭＳ Ｐゴシック" pitchFamily="-110" charset="-128"/>
              </a:rPr>
              <a:t>Secondaries</a:t>
            </a:r>
            <a:r>
              <a:rPr lang="en-US" sz="1400" i="1" dirty="0" smtClean="0">
                <a:solidFill>
                  <a:schemeClr val="bg2">
                    <a:lumMod val="60000"/>
                    <a:lumOff val="40000"/>
                  </a:schemeClr>
                </a:solidFill>
                <a:ea typeface="ＭＳ Ｐゴシック" pitchFamily="-110" charset="-128"/>
              </a:rPr>
              <a:t> from e- loss</a:t>
            </a:r>
            <a:endParaRPr lang="en-US" sz="1400" i="1" dirty="0">
              <a:solidFill>
                <a:schemeClr val="bg2">
                  <a:lumMod val="60000"/>
                  <a:lumOff val="40000"/>
                </a:schemeClr>
              </a:solidFill>
              <a:ea typeface="ＭＳ Ｐゴシック" pitchFamily="-110" charset="-128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163880" y="3426297"/>
            <a:ext cx="3433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A4001D">
                    <a:lumMod val="60000"/>
                    <a:lumOff val="40000"/>
                  </a:srgbClr>
                </a:solidFill>
                <a:ea typeface="ＭＳ Ｐゴシック" pitchFamily="-110" charset="-128"/>
              </a:rPr>
              <a:t>e-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595831" y="3300092"/>
            <a:ext cx="13308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srgbClr val="A4001D">
                    <a:lumMod val="60000"/>
                    <a:lumOff val="40000"/>
                  </a:srgbClr>
                </a:solidFill>
                <a:ea typeface="ＭＳ Ｐゴシック" pitchFamily="-110" charset="-128"/>
              </a:rPr>
              <a:t>e- loss at BYD</a:t>
            </a:r>
            <a:endParaRPr lang="en-US" sz="1400" i="1" dirty="0">
              <a:solidFill>
                <a:srgbClr val="A4001D">
                  <a:lumMod val="60000"/>
                  <a:lumOff val="40000"/>
                </a:srgbClr>
              </a:solidFill>
              <a:ea typeface="ＭＳ Ｐゴシック" pitchFamily="-110" charset="-128"/>
            </a:endParaRPr>
          </a:p>
        </p:txBody>
      </p:sp>
      <p:sp>
        <p:nvSpPr>
          <p:cNvPr id="39" name="Arc 38"/>
          <p:cNvSpPr/>
          <p:nvPr/>
        </p:nvSpPr>
        <p:spPr>
          <a:xfrm>
            <a:off x="2618580" y="2960246"/>
            <a:ext cx="148318" cy="319621"/>
          </a:xfrm>
          <a:prstGeom prst="arc">
            <a:avLst>
              <a:gd name="adj1" fmla="val 16200000"/>
              <a:gd name="adj2" fmla="val 5477527"/>
            </a:avLst>
          </a:prstGeom>
          <a:ln w="15875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" name="Arc 39"/>
          <p:cNvSpPr/>
          <p:nvPr/>
        </p:nvSpPr>
        <p:spPr>
          <a:xfrm>
            <a:off x="2966375" y="2960246"/>
            <a:ext cx="148318" cy="319621"/>
          </a:xfrm>
          <a:prstGeom prst="arc">
            <a:avLst>
              <a:gd name="adj1" fmla="val 16200000"/>
              <a:gd name="adj2" fmla="val 5477527"/>
            </a:avLst>
          </a:prstGeom>
          <a:ln w="15875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" name="Arc 40"/>
          <p:cNvSpPr/>
          <p:nvPr/>
        </p:nvSpPr>
        <p:spPr>
          <a:xfrm>
            <a:off x="3314170" y="2960246"/>
            <a:ext cx="148318" cy="319621"/>
          </a:xfrm>
          <a:prstGeom prst="arc">
            <a:avLst>
              <a:gd name="adj1" fmla="val 16200000"/>
              <a:gd name="adj2" fmla="val 5477527"/>
            </a:avLst>
          </a:prstGeom>
          <a:ln w="15875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" name="Arc 41"/>
          <p:cNvSpPr/>
          <p:nvPr/>
        </p:nvSpPr>
        <p:spPr>
          <a:xfrm>
            <a:off x="4009760" y="2960246"/>
            <a:ext cx="148318" cy="319621"/>
          </a:xfrm>
          <a:prstGeom prst="arc">
            <a:avLst>
              <a:gd name="adj1" fmla="val 16200000"/>
              <a:gd name="adj2" fmla="val 5477527"/>
            </a:avLst>
          </a:prstGeom>
          <a:ln w="15875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" name="Arc 42"/>
          <p:cNvSpPr/>
          <p:nvPr/>
        </p:nvSpPr>
        <p:spPr>
          <a:xfrm>
            <a:off x="4357555" y="2960246"/>
            <a:ext cx="148318" cy="319621"/>
          </a:xfrm>
          <a:prstGeom prst="arc">
            <a:avLst>
              <a:gd name="adj1" fmla="val 16200000"/>
              <a:gd name="adj2" fmla="val 5477527"/>
            </a:avLst>
          </a:prstGeom>
          <a:ln w="15875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4" name="Arc 43"/>
          <p:cNvSpPr/>
          <p:nvPr/>
        </p:nvSpPr>
        <p:spPr>
          <a:xfrm>
            <a:off x="4705350" y="2960246"/>
            <a:ext cx="148318" cy="319621"/>
          </a:xfrm>
          <a:prstGeom prst="arc">
            <a:avLst>
              <a:gd name="adj1" fmla="val 16200000"/>
              <a:gd name="adj2" fmla="val 5477527"/>
            </a:avLst>
          </a:prstGeom>
          <a:ln w="15875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" name="Arc 44"/>
          <p:cNvSpPr/>
          <p:nvPr/>
        </p:nvSpPr>
        <p:spPr>
          <a:xfrm>
            <a:off x="3661965" y="2960246"/>
            <a:ext cx="148318" cy="319621"/>
          </a:xfrm>
          <a:prstGeom prst="arc">
            <a:avLst>
              <a:gd name="adj1" fmla="val 16200000"/>
              <a:gd name="adj2" fmla="val 5477527"/>
            </a:avLst>
          </a:prstGeom>
          <a:ln w="15875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581525" y="1244600"/>
            <a:ext cx="95250" cy="412432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272337" y="1323419"/>
            <a:ext cx="95250" cy="412432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8" name="Arc 47"/>
          <p:cNvSpPr/>
          <p:nvPr/>
        </p:nvSpPr>
        <p:spPr>
          <a:xfrm rot="19918060">
            <a:off x="3603933" y="3508696"/>
            <a:ext cx="731369" cy="1029864"/>
          </a:xfrm>
          <a:prstGeom prst="arc">
            <a:avLst>
              <a:gd name="adj1" fmla="val 17613148"/>
              <a:gd name="adj2" fmla="val 4137088"/>
            </a:avLst>
          </a:prstGeom>
          <a:ln w="15875">
            <a:solidFill>
              <a:srgbClr val="FF996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34077" y="3779143"/>
            <a:ext cx="26869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lvl="2" indent="-9144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E17000"/>
                </a:solidFill>
                <a:ea typeface="ＭＳ Ｐゴシック" pitchFamily="-110" charset="-128"/>
              </a:rPr>
              <a:t> Gas </a:t>
            </a:r>
            <a:r>
              <a:rPr lang="en-US" dirty="0">
                <a:solidFill>
                  <a:srgbClr val="E17000"/>
                </a:solidFill>
                <a:ea typeface="ＭＳ Ｐゴシック" pitchFamily="-110" charset="-128"/>
              </a:rPr>
              <a:t>bremsstrahlung is </a:t>
            </a:r>
            <a:r>
              <a:rPr lang="en-US" dirty="0" smtClean="0">
                <a:solidFill>
                  <a:srgbClr val="E17000"/>
                </a:solidFill>
                <a:ea typeface="ＭＳ Ｐゴシック" pitchFamily="-110" charset="-128"/>
              </a:rPr>
              <a:t>negligible</a:t>
            </a:r>
            <a:endParaRPr lang="en-US" dirty="0">
              <a:solidFill>
                <a:srgbClr val="E17000"/>
              </a:solidFill>
              <a:ea typeface="ＭＳ Ｐゴシック" pitchFamily="-110" charset="-128"/>
            </a:endParaRPr>
          </a:p>
          <a:p>
            <a:pPr marL="91440" lvl="2" indent="-9144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E17000"/>
                </a:solidFill>
                <a:ea typeface="ＭＳ Ｐゴシック" pitchFamily="-110" charset="-128"/>
              </a:rPr>
              <a:t> No </a:t>
            </a:r>
            <a:r>
              <a:rPr lang="en-US" dirty="0">
                <a:solidFill>
                  <a:srgbClr val="E17000"/>
                </a:solidFill>
                <a:ea typeface="ＭＳ Ｐゴシック" pitchFamily="-110" charset="-128"/>
              </a:rPr>
              <a:t>insertion device is allowed at high </a:t>
            </a:r>
            <a:r>
              <a:rPr lang="en-US" dirty="0" smtClean="0">
                <a:solidFill>
                  <a:srgbClr val="E17000"/>
                </a:solidFill>
                <a:ea typeface="ＭＳ Ｐゴシック" pitchFamily="-110" charset="-128"/>
              </a:rPr>
              <a:t>rep-rate (via interlock) to limit bremsstrahlung</a:t>
            </a:r>
            <a:endParaRPr lang="en-US" dirty="0">
              <a:solidFill>
                <a:srgbClr val="E17000"/>
              </a:solidFill>
              <a:ea typeface="ＭＳ Ｐゴシック" pitchFamily="-110" charset="-128"/>
            </a:endParaRPr>
          </a:p>
        </p:txBody>
      </p:sp>
      <p:sp>
        <p:nvSpPr>
          <p:cNvPr id="54" name="Arc 53"/>
          <p:cNvSpPr/>
          <p:nvPr/>
        </p:nvSpPr>
        <p:spPr>
          <a:xfrm rot="19918060">
            <a:off x="3908732" y="3413451"/>
            <a:ext cx="731369" cy="1029864"/>
          </a:xfrm>
          <a:prstGeom prst="arc">
            <a:avLst>
              <a:gd name="adj1" fmla="val 17613148"/>
              <a:gd name="adj2" fmla="val 4137088"/>
            </a:avLst>
          </a:prstGeom>
          <a:ln w="15875">
            <a:solidFill>
              <a:srgbClr val="FF996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5" name="Arc 54"/>
          <p:cNvSpPr/>
          <p:nvPr/>
        </p:nvSpPr>
        <p:spPr>
          <a:xfrm rot="19918060">
            <a:off x="4168718" y="3322637"/>
            <a:ext cx="731369" cy="1029864"/>
          </a:xfrm>
          <a:prstGeom prst="arc">
            <a:avLst>
              <a:gd name="adj1" fmla="val 17613148"/>
              <a:gd name="adj2" fmla="val 4137088"/>
            </a:avLst>
          </a:prstGeom>
          <a:ln w="15875">
            <a:solidFill>
              <a:srgbClr val="FF996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6" name="Arc 55"/>
          <p:cNvSpPr/>
          <p:nvPr/>
        </p:nvSpPr>
        <p:spPr>
          <a:xfrm rot="19918060">
            <a:off x="4534976" y="3198782"/>
            <a:ext cx="731369" cy="1029864"/>
          </a:xfrm>
          <a:prstGeom prst="arc">
            <a:avLst>
              <a:gd name="adj1" fmla="val 17613148"/>
              <a:gd name="adj2" fmla="val 4137088"/>
            </a:avLst>
          </a:prstGeom>
          <a:ln w="15875">
            <a:solidFill>
              <a:srgbClr val="FF996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927600" y="3614500"/>
            <a:ext cx="229076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FF"/>
                </a:solidFill>
                <a:ea typeface="ＭＳ Ｐゴシック" pitchFamily="-110" charset="-128"/>
              </a:rPr>
              <a:t>Spontaneous Synchrotron</a:t>
            </a:r>
            <a:endParaRPr lang="en-US" sz="1400" b="1" dirty="0" smtClean="0">
              <a:solidFill>
                <a:srgbClr val="0000FF"/>
              </a:solidFill>
              <a:ea typeface="ＭＳ Ｐゴシック" pitchFamily="-110" charset="-128"/>
            </a:endParaRPr>
          </a:p>
          <a:p>
            <a:pPr marL="0" lvl="2"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0000FF"/>
              </a:solidFill>
              <a:ea typeface="ＭＳ Ｐゴシック" pitchFamily="-110" charset="-128"/>
            </a:endParaRPr>
          </a:p>
          <a:p>
            <a:pPr marL="91440" lvl="2" indent="-9144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FF"/>
                </a:solidFill>
                <a:ea typeface="ＭＳ Ｐゴシック" pitchFamily="-110" charset="-128"/>
              </a:rPr>
              <a:t>SXR</a:t>
            </a:r>
            <a:r>
              <a:rPr lang="en-US" sz="1400" dirty="0">
                <a:solidFill>
                  <a:srgbClr val="0000FF"/>
                </a:solidFill>
                <a:ea typeface="ＭＳ Ｐゴシック" pitchFamily="-110" charset="-128"/>
              </a:rPr>
              <a:t>: mostly cut by mirrors due to the low cut-off energy</a:t>
            </a:r>
          </a:p>
          <a:p>
            <a:pPr marL="91440" lvl="2" indent="-9144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2F54"/>
                </a:solidFill>
                <a:ea typeface="ＭＳ Ｐゴシック" pitchFamily="-110" charset="-128"/>
              </a:rPr>
              <a:t>HXR: higher </a:t>
            </a:r>
            <a:r>
              <a:rPr lang="en-US" sz="1400" dirty="0" smtClean="0">
                <a:solidFill>
                  <a:srgbClr val="FF2F54"/>
                </a:solidFill>
                <a:ea typeface="ＭＳ Ｐゴシック" pitchFamily="-110" charset="-128"/>
              </a:rPr>
              <a:t>cut-off, hutch shielding needs </a:t>
            </a:r>
            <a:r>
              <a:rPr lang="en-US" sz="1400" dirty="0">
                <a:solidFill>
                  <a:srgbClr val="FF2F54"/>
                </a:solidFill>
                <a:ea typeface="ＭＳ Ｐゴシック" pitchFamily="-110" charset="-128"/>
              </a:rPr>
              <a:t>be revisited (</a:t>
            </a:r>
            <a:r>
              <a:rPr lang="en-US" sz="1400" i="1" dirty="0">
                <a:solidFill>
                  <a:srgbClr val="FF2F54"/>
                </a:solidFill>
                <a:ea typeface="ＭＳ Ｐゴシック" pitchFamily="-110" charset="-128"/>
              </a:rPr>
              <a:t>off-project</a:t>
            </a:r>
            <a:r>
              <a:rPr lang="en-US" sz="1400" dirty="0">
                <a:solidFill>
                  <a:srgbClr val="FF2F54"/>
                </a:solidFill>
                <a:ea typeface="ＭＳ Ｐゴシック" pitchFamily="-110" charset="-128"/>
              </a:rPr>
              <a:t>)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4912571" y="2941195"/>
            <a:ext cx="0" cy="36576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186612" y="2256372"/>
            <a:ext cx="0" cy="36576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6798521" y="2242820"/>
            <a:ext cx="0" cy="36576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012656" y="2976661"/>
            <a:ext cx="1186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ea typeface="ＭＳ Ｐゴシック" pitchFamily="-110" charset="-128"/>
              </a:rPr>
              <a:t>Collimator</a:t>
            </a:r>
            <a:endParaRPr lang="en-US" sz="1400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 flipH="1">
            <a:off x="4912571" y="2532274"/>
            <a:ext cx="186619" cy="32394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6894883" y="2725410"/>
            <a:ext cx="234579" cy="26161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62" idx="0"/>
          </p:cNvCxnSpPr>
          <p:nvPr/>
        </p:nvCxnSpPr>
        <p:spPr>
          <a:xfrm flipV="1">
            <a:off x="6606063" y="2694245"/>
            <a:ext cx="192458" cy="282416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4604386" y="2209800"/>
            <a:ext cx="1186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ea typeface="ＭＳ Ｐゴシック" pitchFamily="-110" charset="-128"/>
              </a:rPr>
              <a:t>Collimator</a:t>
            </a:r>
            <a:endParaRPr lang="en-US" sz="1400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7367587" y="3311525"/>
            <a:ext cx="177641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B050"/>
                </a:solidFill>
                <a:ea typeface="ＭＳ Ｐゴシック" pitchFamily="-110" charset="-128"/>
              </a:rPr>
              <a:t>FEL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B050"/>
              </a:solidFill>
              <a:ea typeface="ＭＳ Ｐゴシック" pitchFamily="-110" charset="-128"/>
            </a:endParaRPr>
          </a:p>
          <a:p>
            <a:pPr marL="0" lvl="2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B050"/>
                </a:solidFill>
                <a:ea typeface="ＭＳ Ｐゴシック" pitchFamily="-110" charset="-128"/>
              </a:rPr>
              <a:t>SXR </a:t>
            </a:r>
            <a:r>
              <a:rPr lang="en-US" sz="1400" dirty="0" smtClean="0">
                <a:solidFill>
                  <a:srgbClr val="00B050"/>
                </a:solidFill>
                <a:ea typeface="ＭＳ Ｐゴシック" pitchFamily="-110" charset="-128"/>
              </a:rPr>
              <a:t>(0.2-1.25 </a:t>
            </a:r>
            <a:r>
              <a:rPr lang="en-US" sz="1400" dirty="0" err="1" smtClean="0">
                <a:solidFill>
                  <a:srgbClr val="00B050"/>
                </a:solidFill>
                <a:ea typeface="ＭＳ Ｐゴシック" pitchFamily="-110" charset="-128"/>
              </a:rPr>
              <a:t>keV</a:t>
            </a:r>
            <a:r>
              <a:rPr lang="en-US" sz="1400" dirty="0">
                <a:solidFill>
                  <a:srgbClr val="00B050"/>
                </a:solidFill>
                <a:ea typeface="ＭＳ Ｐゴシック" pitchFamily="-110" charset="-128"/>
              </a:rPr>
              <a:t>): can be contained by </a:t>
            </a:r>
            <a:r>
              <a:rPr lang="en-US" sz="1400" dirty="0" err="1" smtClean="0">
                <a:solidFill>
                  <a:srgbClr val="00B050"/>
                </a:solidFill>
                <a:ea typeface="ＭＳ Ｐゴシック" pitchFamily="-110" charset="-128"/>
              </a:rPr>
              <a:t>beampipes</a:t>
            </a:r>
            <a:r>
              <a:rPr lang="en-US" sz="1400" dirty="0" smtClean="0">
                <a:solidFill>
                  <a:srgbClr val="00B050"/>
                </a:solidFill>
                <a:ea typeface="ＭＳ Ｐゴシック" pitchFamily="-110" charset="-128"/>
              </a:rPr>
              <a:t> and chambers</a:t>
            </a:r>
            <a:endParaRPr lang="en-US" sz="1400" dirty="0">
              <a:solidFill>
                <a:srgbClr val="00B050"/>
              </a:solidFill>
              <a:ea typeface="ＭＳ Ｐゴシック" pitchFamily="-110" charset="-128"/>
            </a:endParaRPr>
          </a:p>
          <a:p>
            <a:pPr marL="0" lvl="2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2F54"/>
                </a:solidFill>
                <a:ea typeface="ＭＳ Ｐゴシック" pitchFamily="-110" charset="-128"/>
              </a:rPr>
              <a:t>HXR (</a:t>
            </a:r>
            <a:r>
              <a:rPr lang="en-US" sz="1400" dirty="0" smtClean="0">
                <a:solidFill>
                  <a:srgbClr val="FF2F54"/>
                </a:solidFill>
                <a:ea typeface="ＭＳ Ｐゴシック" pitchFamily="-110" charset="-128"/>
              </a:rPr>
              <a:t>1-25 </a:t>
            </a:r>
            <a:r>
              <a:rPr lang="en-US" sz="1400" dirty="0" err="1">
                <a:solidFill>
                  <a:srgbClr val="FF2F54"/>
                </a:solidFill>
                <a:ea typeface="ＭＳ Ｐゴシック" pitchFamily="-110" charset="-128"/>
              </a:rPr>
              <a:t>keV</a:t>
            </a:r>
            <a:r>
              <a:rPr lang="en-US" sz="1400" dirty="0">
                <a:solidFill>
                  <a:srgbClr val="FF2F54"/>
                </a:solidFill>
                <a:ea typeface="ＭＳ Ｐゴシック" pitchFamily="-110" charset="-128"/>
              </a:rPr>
              <a:t>): </a:t>
            </a:r>
            <a:r>
              <a:rPr lang="en-US" sz="1400" dirty="0" smtClean="0">
                <a:solidFill>
                  <a:srgbClr val="FF2F54"/>
                </a:solidFill>
                <a:ea typeface="ＭＳ Ｐゴシック" pitchFamily="-110" charset="-128"/>
              </a:rPr>
              <a:t>hutch shielding needs </a:t>
            </a:r>
            <a:r>
              <a:rPr lang="en-US" sz="1400" dirty="0">
                <a:solidFill>
                  <a:srgbClr val="FF2F54"/>
                </a:solidFill>
                <a:ea typeface="ＭＳ Ｐゴシック" pitchFamily="-110" charset="-128"/>
              </a:rPr>
              <a:t>be revisited (</a:t>
            </a:r>
            <a:r>
              <a:rPr lang="en-US" sz="1400" i="1" dirty="0">
                <a:solidFill>
                  <a:srgbClr val="FF2F54"/>
                </a:solidFill>
                <a:ea typeface="ＭＳ Ｐゴシック" pitchFamily="-110" charset="-128"/>
              </a:rPr>
              <a:t>off-project</a:t>
            </a:r>
            <a:r>
              <a:rPr lang="en-US" sz="1400" dirty="0">
                <a:solidFill>
                  <a:srgbClr val="FF2F54"/>
                </a:solidFill>
                <a:ea typeface="ＭＳ Ｐゴシック" pitchFamily="-110" charset="-128"/>
              </a:rPr>
              <a:t>)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595831" y="5754469"/>
            <a:ext cx="632896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ea typeface="ＭＳ Ｐゴシック" pitchFamily="-110" charset="-128"/>
              </a:rPr>
              <a:t>Main radiation source is from e</a:t>
            </a:r>
            <a:r>
              <a:rPr lang="en-US" b="1" baseline="30000" dirty="0" smtClean="0">
                <a:solidFill>
                  <a:srgbClr val="FF0000"/>
                </a:solidFill>
                <a:ea typeface="ＭＳ Ｐゴシック" pitchFamily="-110" charset="-128"/>
              </a:rPr>
              <a:t>-</a:t>
            </a:r>
            <a:r>
              <a:rPr lang="en-US" b="1" dirty="0" smtClean="0">
                <a:solidFill>
                  <a:srgbClr val="FF0000"/>
                </a:solidFill>
                <a:ea typeface="ＭＳ Ｐゴシック" pitchFamily="-110" charset="-128"/>
              </a:rPr>
              <a:t> losses on BYD magnets (4 </a:t>
            </a:r>
            <a:r>
              <a:rPr lang="en-US" b="1" dirty="0" err="1" smtClean="0">
                <a:solidFill>
                  <a:srgbClr val="FF0000"/>
                </a:solidFill>
                <a:ea typeface="ＭＳ Ｐゴシック" pitchFamily="-110" charset="-128"/>
              </a:rPr>
              <a:t>GeV</a:t>
            </a:r>
            <a:r>
              <a:rPr lang="en-US" b="1" dirty="0" smtClean="0">
                <a:solidFill>
                  <a:srgbClr val="FF0000"/>
                </a:solidFill>
                <a:ea typeface="ＭＳ Ｐゴシック" pitchFamily="-110" charset="-128"/>
              </a:rPr>
              <a:t>, 120 W on each of SXR and HXR)</a:t>
            </a:r>
            <a:endParaRPr lang="en-US" b="1" dirty="0">
              <a:solidFill>
                <a:srgbClr val="FF0000"/>
              </a:solidFill>
              <a:ea typeface="ＭＳ Ｐゴシック" pitchFamily="-110" charset="-128"/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>
            <a:off x="2971296" y="2929733"/>
            <a:ext cx="0" cy="36576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2380863" y="2131475"/>
            <a:ext cx="1186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ea typeface="ＭＳ Ｐゴシック" pitchFamily="-110" charset="-128"/>
              </a:rPr>
              <a:t>Collimator</a:t>
            </a:r>
            <a:endParaRPr lang="en-US" sz="1400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cxnSp>
        <p:nvCxnSpPr>
          <p:cNvPr id="95" name="Straight Arrow Connector 94"/>
          <p:cNvCxnSpPr>
            <a:stCxn id="94" idx="2"/>
          </p:cNvCxnSpPr>
          <p:nvPr/>
        </p:nvCxnSpPr>
        <p:spPr>
          <a:xfrm>
            <a:off x="2974270" y="2439252"/>
            <a:ext cx="0" cy="490481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333"/>
          <p:cNvGrpSpPr>
            <a:grpSpLocks/>
          </p:cNvGrpSpPr>
          <p:nvPr/>
        </p:nvGrpSpPr>
        <p:grpSpPr bwMode="auto">
          <a:xfrm>
            <a:off x="7823200" y="2654300"/>
            <a:ext cx="431800" cy="787400"/>
            <a:chOff x="0" y="2352"/>
            <a:chExt cx="139" cy="256"/>
          </a:xfrm>
          <a:solidFill>
            <a:schemeClr val="accent6"/>
          </a:solidFill>
        </p:grpSpPr>
        <p:sp>
          <p:nvSpPr>
            <p:cNvPr id="66" name="Freeform 334"/>
            <p:cNvSpPr>
              <a:spLocks noChangeArrowheads="1"/>
            </p:cNvSpPr>
            <p:nvPr/>
          </p:nvSpPr>
          <p:spPr bwMode="auto">
            <a:xfrm>
              <a:off x="46" y="2352"/>
              <a:ext cx="51" cy="51"/>
            </a:xfrm>
            <a:custGeom>
              <a:avLst/>
              <a:gdLst/>
              <a:ahLst/>
              <a:cxnLst>
                <a:cxn ang="0">
                  <a:pos x="447" y="227"/>
                </a:cxn>
                <a:cxn ang="0">
                  <a:pos x="224" y="0"/>
                </a:cxn>
                <a:cxn ang="0">
                  <a:pos x="0" y="227"/>
                </a:cxn>
                <a:cxn ang="0">
                  <a:pos x="0" y="227"/>
                </a:cxn>
                <a:cxn ang="0">
                  <a:pos x="224" y="451"/>
                </a:cxn>
                <a:cxn ang="0">
                  <a:pos x="447" y="227"/>
                </a:cxn>
              </a:cxnLst>
              <a:rect l="0" t="0" r="r" b="b"/>
              <a:pathLst>
                <a:path w="448" h="452">
                  <a:moveTo>
                    <a:pt x="447" y="227"/>
                  </a:moveTo>
                  <a:cubicBezTo>
                    <a:pt x="447" y="102"/>
                    <a:pt x="347" y="0"/>
                    <a:pt x="224" y="0"/>
                  </a:cubicBezTo>
                  <a:cubicBezTo>
                    <a:pt x="99" y="0"/>
                    <a:pt x="0" y="102"/>
                    <a:pt x="0" y="22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350"/>
                    <a:pt x="99" y="451"/>
                    <a:pt x="224" y="451"/>
                  </a:cubicBezTo>
                  <a:cubicBezTo>
                    <a:pt x="347" y="451"/>
                    <a:pt x="447" y="350"/>
                    <a:pt x="447" y="22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110" charset="-128"/>
              </a:endParaRPr>
            </a:p>
          </p:txBody>
        </p:sp>
        <p:sp>
          <p:nvSpPr>
            <p:cNvPr id="67" name="Freeform 335"/>
            <p:cNvSpPr>
              <a:spLocks noChangeArrowheads="1"/>
            </p:cNvSpPr>
            <p:nvPr/>
          </p:nvSpPr>
          <p:spPr bwMode="auto">
            <a:xfrm>
              <a:off x="46" y="2352"/>
              <a:ext cx="51" cy="51"/>
            </a:xfrm>
            <a:custGeom>
              <a:avLst/>
              <a:gdLst/>
              <a:ahLst/>
              <a:cxnLst>
                <a:cxn ang="0">
                  <a:pos x="447" y="227"/>
                </a:cxn>
                <a:cxn ang="0">
                  <a:pos x="224" y="0"/>
                </a:cxn>
                <a:cxn ang="0">
                  <a:pos x="0" y="227"/>
                </a:cxn>
                <a:cxn ang="0">
                  <a:pos x="0" y="227"/>
                </a:cxn>
                <a:cxn ang="0">
                  <a:pos x="224" y="451"/>
                </a:cxn>
                <a:cxn ang="0">
                  <a:pos x="447" y="227"/>
                </a:cxn>
              </a:cxnLst>
              <a:rect l="0" t="0" r="r" b="b"/>
              <a:pathLst>
                <a:path w="448" h="452">
                  <a:moveTo>
                    <a:pt x="447" y="227"/>
                  </a:moveTo>
                  <a:cubicBezTo>
                    <a:pt x="447" y="102"/>
                    <a:pt x="347" y="0"/>
                    <a:pt x="224" y="0"/>
                  </a:cubicBezTo>
                  <a:cubicBezTo>
                    <a:pt x="99" y="0"/>
                    <a:pt x="0" y="102"/>
                    <a:pt x="0" y="22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350"/>
                    <a:pt x="99" y="451"/>
                    <a:pt x="224" y="451"/>
                  </a:cubicBezTo>
                  <a:cubicBezTo>
                    <a:pt x="347" y="451"/>
                    <a:pt x="447" y="350"/>
                    <a:pt x="447" y="227"/>
                  </a:cubicBezTo>
                </a:path>
              </a:pathLst>
            </a:custGeom>
            <a:grpFill/>
            <a:ln w="3556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110" charset="-128"/>
              </a:endParaRPr>
            </a:p>
          </p:txBody>
        </p:sp>
        <p:sp>
          <p:nvSpPr>
            <p:cNvPr id="70" name="Freeform 336"/>
            <p:cNvSpPr>
              <a:spLocks noChangeArrowheads="1"/>
            </p:cNvSpPr>
            <p:nvPr/>
          </p:nvSpPr>
          <p:spPr bwMode="auto">
            <a:xfrm>
              <a:off x="0" y="2403"/>
              <a:ext cx="139" cy="205"/>
            </a:xfrm>
            <a:custGeom>
              <a:avLst/>
              <a:gdLst/>
              <a:ahLst/>
              <a:cxnLst>
                <a:cxn ang="0">
                  <a:pos x="615" y="928"/>
                </a:cxn>
                <a:cxn ang="0">
                  <a:pos x="895" y="1799"/>
                </a:cxn>
                <a:cxn ang="0">
                  <a:pos x="1119" y="1799"/>
                </a:cxn>
                <a:cxn ang="0">
                  <a:pos x="895" y="787"/>
                </a:cxn>
                <a:cxn ang="0">
                  <a:pos x="895" y="197"/>
                </a:cxn>
                <a:cxn ang="0">
                  <a:pos x="1062" y="674"/>
                </a:cxn>
                <a:cxn ang="0">
                  <a:pos x="1203" y="590"/>
                </a:cxn>
                <a:cxn ang="0">
                  <a:pos x="1008" y="0"/>
                </a:cxn>
                <a:cxn ang="0">
                  <a:pos x="615" y="28"/>
                </a:cxn>
                <a:cxn ang="0">
                  <a:pos x="225" y="0"/>
                </a:cxn>
                <a:cxn ang="0">
                  <a:pos x="0" y="620"/>
                </a:cxn>
                <a:cxn ang="0">
                  <a:pos x="168" y="674"/>
                </a:cxn>
                <a:cxn ang="0">
                  <a:pos x="336" y="197"/>
                </a:cxn>
                <a:cxn ang="0">
                  <a:pos x="336" y="787"/>
                </a:cxn>
                <a:cxn ang="0">
                  <a:pos x="113" y="1799"/>
                </a:cxn>
                <a:cxn ang="0">
                  <a:pos x="336" y="1799"/>
                </a:cxn>
                <a:cxn ang="0">
                  <a:pos x="615" y="928"/>
                </a:cxn>
              </a:cxnLst>
              <a:rect l="0" t="0" r="r" b="b"/>
              <a:pathLst>
                <a:path w="1204" h="1800">
                  <a:moveTo>
                    <a:pt x="615" y="928"/>
                  </a:moveTo>
                  <a:lnTo>
                    <a:pt x="895" y="1799"/>
                  </a:lnTo>
                  <a:lnTo>
                    <a:pt x="1119" y="1799"/>
                  </a:lnTo>
                  <a:lnTo>
                    <a:pt x="895" y="787"/>
                  </a:lnTo>
                  <a:lnTo>
                    <a:pt x="895" y="197"/>
                  </a:lnTo>
                  <a:lnTo>
                    <a:pt x="1062" y="674"/>
                  </a:lnTo>
                  <a:lnTo>
                    <a:pt x="1203" y="590"/>
                  </a:lnTo>
                  <a:lnTo>
                    <a:pt x="1008" y="0"/>
                  </a:lnTo>
                  <a:lnTo>
                    <a:pt x="615" y="28"/>
                  </a:lnTo>
                  <a:lnTo>
                    <a:pt x="225" y="0"/>
                  </a:lnTo>
                  <a:lnTo>
                    <a:pt x="0" y="620"/>
                  </a:lnTo>
                  <a:lnTo>
                    <a:pt x="168" y="674"/>
                  </a:lnTo>
                  <a:lnTo>
                    <a:pt x="336" y="197"/>
                  </a:lnTo>
                  <a:lnTo>
                    <a:pt x="336" y="787"/>
                  </a:lnTo>
                  <a:lnTo>
                    <a:pt x="113" y="1799"/>
                  </a:lnTo>
                  <a:lnTo>
                    <a:pt x="336" y="1799"/>
                  </a:lnTo>
                  <a:lnTo>
                    <a:pt x="615" y="928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110" charset="-128"/>
              </a:endParaRPr>
            </a:p>
          </p:txBody>
        </p:sp>
        <p:sp>
          <p:nvSpPr>
            <p:cNvPr id="71" name="Freeform 337"/>
            <p:cNvSpPr>
              <a:spLocks noChangeArrowheads="1"/>
            </p:cNvSpPr>
            <p:nvPr/>
          </p:nvSpPr>
          <p:spPr bwMode="auto">
            <a:xfrm>
              <a:off x="0" y="2403"/>
              <a:ext cx="139" cy="205"/>
            </a:xfrm>
            <a:custGeom>
              <a:avLst/>
              <a:gdLst/>
              <a:ahLst/>
              <a:cxnLst>
                <a:cxn ang="0">
                  <a:pos x="615" y="928"/>
                </a:cxn>
                <a:cxn ang="0">
                  <a:pos x="895" y="1799"/>
                </a:cxn>
                <a:cxn ang="0">
                  <a:pos x="1119" y="1799"/>
                </a:cxn>
                <a:cxn ang="0">
                  <a:pos x="895" y="787"/>
                </a:cxn>
                <a:cxn ang="0">
                  <a:pos x="895" y="197"/>
                </a:cxn>
                <a:cxn ang="0">
                  <a:pos x="1062" y="674"/>
                </a:cxn>
                <a:cxn ang="0">
                  <a:pos x="1203" y="590"/>
                </a:cxn>
                <a:cxn ang="0">
                  <a:pos x="1008" y="0"/>
                </a:cxn>
                <a:cxn ang="0">
                  <a:pos x="615" y="28"/>
                </a:cxn>
                <a:cxn ang="0">
                  <a:pos x="225" y="0"/>
                </a:cxn>
                <a:cxn ang="0">
                  <a:pos x="0" y="620"/>
                </a:cxn>
                <a:cxn ang="0">
                  <a:pos x="168" y="674"/>
                </a:cxn>
                <a:cxn ang="0">
                  <a:pos x="336" y="197"/>
                </a:cxn>
                <a:cxn ang="0">
                  <a:pos x="336" y="787"/>
                </a:cxn>
                <a:cxn ang="0">
                  <a:pos x="113" y="1799"/>
                </a:cxn>
                <a:cxn ang="0">
                  <a:pos x="336" y="1799"/>
                </a:cxn>
                <a:cxn ang="0">
                  <a:pos x="615" y="928"/>
                </a:cxn>
              </a:cxnLst>
              <a:rect l="0" t="0" r="r" b="b"/>
              <a:pathLst>
                <a:path w="1204" h="1800">
                  <a:moveTo>
                    <a:pt x="615" y="928"/>
                  </a:moveTo>
                  <a:lnTo>
                    <a:pt x="895" y="1799"/>
                  </a:lnTo>
                  <a:lnTo>
                    <a:pt x="1119" y="1799"/>
                  </a:lnTo>
                  <a:lnTo>
                    <a:pt x="895" y="787"/>
                  </a:lnTo>
                  <a:lnTo>
                    <a:pt x="895" y="197"/>
                  </a:lnTo>
                  <a:lnTo>
                    <a:pt x="1062" y="674"/>
                  </a:lnTo>
                  <a:lnTo>
                    <a:pt x="1203" y="590"/>
                  </a:lnTo>
                  <a:lnTo>
                    <a:pt x="1008" y="0"/>
                  </a:lnTo>
                  <a:lnTo>
                    <a:pt x="615" y="28"/>
                  </a:lnTo>
                  <a:lnTo>
                    <a:pt x="225" y="0"/>
                  </a:lnTo>
                  <a:lnTo>
                    <a:pt x="0" y="620"/>
                  </a:lnTo>
                  <a:lnTo>
                    <a:pt x="168" y="674"/>
                  </a:lnTo>
                  <a:lnTo>
                    <a:pt x="336" y="197"/>
                  </a:lnTo>
                  <a:lnTo>
                    <a:pt x="336" y="787"/>
                  </a:lnTo>
                  <a:lnTo>
                    <a:pt x="113" y="1799"/>
                  </a:lnTo>
                  <a:lnTo>
                    <a:pt x="336" y="1799"/>
                  </a:lnTo>
                  <a:lnTo>
                    <a:pt x="615" y="928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110" charset="-128"/>
              </a:endParaRPr>
            </a:p>
          </p:txBody>
        </p:sp>
        <p:sp>
          <p:nvSpPr>
            <p:cNvPr id="72" name="Freeform 338"/>
            <p:cNvSpPr>
              <a:spLocks noChangeArrowheads="1"/>
            </p:cNvSpPr>
            <p:nvPr/>
          </p:nvSpPr>
          <p:spPr bwMode="auto">
            <a:xfrm>
              <a:off x="0" y="2403"/>
              <a:ext cx="139" cy="205"/>
            </a:xfrm>
            <a:custGeom>
              <a:avLst/>
              <a:gdLst/>
              <a:ahLst/>
              <a:cxnLst>
                <a:cxn ang="0">
                  <a:pos x="615" y="928"/>
                </a:cxn>
                <a:cxn ang="0">
                  <a:pos x="895" y="1799"/>
                </a:cxn>
                <a:cxn ang="0">
                  <a:pos x="1119" y="1799"/>
                </a:cxn>
                <a:cxn ang="0">
                  <a:pos x="895" y="787"/>
                </a:cxn>
                <a:cxn ang="0">
                  <a:pos x="895" y="197"/>
                </a:cxn>
                <a:cxn ang="0">
                  <a:pos x="1062" y="674"/>
                </a:cxn>
                <a:cxn ang="0">
                  <a:pos x="1203" y="590"/>
                </a:cxn>
                <a:cxn ang="0">
                  <a:pos x="1008" y="0"/>
                </a:cxn>
                <a:cxn ang="0">
                  <a:pos x="615" y="28"/>
                </a:cxn>
                <a:cxn ang="0">
                  <a:pos x="225" y="0"/>
                </a:cxn>
                <a:cxn ang="0">
                  <a:pos x="0" y="620"/>
                </a:cxn>
                <a:cxn ang="0">
                  <a:pos x="168" y="674"/>
                </a:cxn>
                <a:cxn ang="0">
                  <a:pos x="336" y="197"/>
                </a:cxn>
                <a:cxn ang="0">
                  <a:pos x="336" y="787"/>
                </a:cxn>
                <a:cxn ang="0">
                  <a:pos x="113" y="1799"/>
                </a:cxn>
                <a:cxn ang="0">
                  <a:pos x="336" y="1799"/>
                </a:cxn>
                <a:cxn ang="0">
                  <a:pos x="615" y="928"/>
                </a:cxn>
              </a:cxnLst>
              <a:rect l="0" t="0" r="r" b="b"/>
              <a:pathLst>
                <a:path w="1204" h="1800">
                  <a:moveTo>
                    <a:pt x="615" y="928"/>
                  </a:moveTo>
                  <a:lnTo>
                    <a:pt x="895" y="1799"/>
                  </a:lnTo>
                  <a:lnTo>
                    <a:pt x="1119" y="1799"/>
                  </a:lnTo>
                  <a:lnTo>
                    <a:pt x="895" y="787"/>
                  </a:lnTo>
                  <a:lnTo>
                    <a:pt x="895" y="197"/>
                  </a:lnTo>
                  <a:lnTo>
                    <a:pt x="1062" y="674"/>
                  </a:lnTo>
                  <a:lnTo>
                    <a:pt x="1203" y="590"/>
                  </a:lnTo>
                  <a:lnTo>
                    <a:pt x="1008" y="0"/>
                  </a:lnTo>
                  <a:lnTo>
                    <a:pt x="615" y="28"/>
                  </a:lnTo>
                  <a:lnTo>
                    <a:pt x="225" y="0"/>
                  </a:lnTo>
                  <a:lnTo>
                    <a:pt x="0" y="620"/>
                  </a:lnTo>
                  <a:lnTo>
                    <a:pt x="168" y="674"/>
                  </a:lnTo>
                  <a:lnTo>
                    <a:pt x="336" y="197"/>
                  </a:lnTo>
                  <a:lnTo>
                    <a:pt x="336" y="787"/>
                  </a:lnTo>
                  <a:lnTo>
                    <a:pt x="113" y="1799"/>
                  </a:lnTo>
                  <a:lnTo>
                    <a:pt x="336" y="1799"/>
                  </a:lnTo>
                  <a:lnTo>
                    <a:pt x="615" y="928"/>
                  </a:lnTo>
                </a:path>
              </a:pathLst>
            </a:custGeom>
            <a:grpFill/>
            <a:ln w="3556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-110" charset="-128"/>
              </a:endParaRPr>
            </a:p>
          </p:txBody>
        </p:sp>
      </p:grpSp>
      <p:cxnSp>
        <p:nvCxnSpPr>
          <p:cNvPr id="74" name="Straight Connector 73"/>
          <p:cNvCxnSpPr/>
          <p:nvPr/>
        </p:nvCxnSpPr>
        <p:spPr>
          <a:xfrm>
            <a:off x="5867400" y="2590800"/>
            <a:ext cx="255109" cy="28691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5461051" y="2484006"/>
            <a:ext cx="331680" cy="145766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rc 8"/>
          <p:cNvSpPr/>
          <p:nvPr/>
        </p:nvSpPr>
        <p:spPr>
          <a:xfrm>
            <a:off x="113110" y="3148872"/>
            <a:ext cx="3809999" cy="1866900"/>
          </a:xfrm>
          <a:prstGeom prst="arc">
            <a:avLst>
              <a:gd name="adj1" fmla="val 16200000"/>
              <a:gd name="adj2" fmla="val 21149542"/>
            </a:avLst>
          </a:prstGeom>
          <a:ln w="5715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7" name="Sun 36"/>
          <p:cNvSpPr/>
          <p:nvPr/>
        </p:nvSpPr>
        <p:spPr>
          <a:xfrm>
            <a:off x="1926900" y="2989272"/>
            <a:ext cx="274320" cy="27432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76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8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8" grpId="0" animBg="1"/>
      <p:bldP spid="49" grpId="0"/>
      <p:bldP spid="54" grpId="0" animBg="1"/>
      <p:bldP spid="55" grpId="0" animBg="1"/>
      <p:bldP spid="56" grpId="0" animBg="1"/>
      <p:bldP spid="57" grpId="0"/>
      <p:bldP spid="62" grpId="0"/>
      <p:bldP spid="77" grpId="0"/>
      <p:bldP spid="84" grpId="0"/>
      <p:bldP spid="91" grpId="0" animBg="1"/>
      <p:bldP spid="94" grpId="0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radiation sources in LCLS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40" name="Picture 10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460" y="2832102"/>
            <a:ext cx="86360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Line 12"/>
          <p:cNvSpPr>
            <a:spLocks noChangeShapeType="1"/>
          </p:cNvSpPr>
          <p:nvPr/>
        </p:nvSpPr>
        <p:spPr bwMode="auto">
          <a:xfrm>
            <a:off x="2802460" y="3746502"/>
            <a:ext cx="5227638" cy="2208213"/>
          </a:xfrm>
          <a:prstGeom prst="line">
            <a:avLst/>
          </a:prstGeom>
          <a:noFill/>
          <a:ln w="63500">
            <a:solidFill>
              <a:srgbClr val="8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Rectangle 13"/>
          <p:cNvSpPr>
            <a:spLocks/>
          </p:cNvSpPr>
          <p:nvPr/>
        </p:nvSpPr>
        <p:spPr bwMode="auto">
          <a:xfrm>
            <a:off x="5558360" y="6002340"/>
            <a:ext cx="1354138" cy="455612"/>
          </a:xfrm>
          <a:prstGeom prst="rect">
            <a:avLst/>
          </a:prstGeom>
          <a:solidFill>
            <a:srgbClr val="80008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200" bIns="0"/>
          <a:lstStyle/>
          <a:p>
            <a:pPr marL="38100" algn="ctr">
              <a:lnSpc>
                <a:spcPct val="119000"/>
              </a:lnSpc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</a:tabLst>
            </a:pPr>
            <a:r>
              <a:rPr lang="en-US" sz="2400">
                <a:solidFill>
                  <a:schemeClr val="bg1"/>
                </a:solidFill>
                <a:latin typeface="Times" charset="0"/>
                <a:cs typeface="Times" charset="0"/>
              </a:rPr>
              <a:t>X-Rays</a:t>
            </a:r>
            <a:endParaRPr lang="en-US" sz="2400">
              <a:solidFill>
                <a:srgbClr val="000000"/>
              </a:solidFill>
              <a:latin typeface="Times" charset="0"/>
              <a:cs typeface="Times" charset="0"/>
              <a:sym typeface="Times" charset="0"/>
            </a:endParaRPr>
          </a:p>
        </p:txBody>
      </p:sp>
      <p:sp>
        <p:nvSpPr>
          <p:cNvPr id="43" name="Line 15"/>
          <p:cNvSpPr>
            <a:spLocks noChangeShapeType="1"/>
          </p:cNvSpPr>
          <p:nvPr/>
        </p:nvSpPr>
        <p:spPr bwMode="auto">
          <a:xfrm>
            <a:off x="1105423" y="3049590"/>
            <a:ext cx="2728912" cy="1141412"/>
          </a:xfrm>
          <a:prstGeom prst="line">
            <a:avLst/>
          </a:prstGeom>
          <a:noFill/>
          <a:ln w="63500">
            <a:solidFill>
              <a:srgbClr val="FF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Rectangle 16"/>
          <p:cNvSpPr>
            <a:spLocks/>
          </p:cNvSpPr>
          <p:nvPr/>
        </p:nvSpPr>
        <p:spPr bwMode="auto">
          <a:xfrm>
            <a:off x="1245123" y="6024565"/>
            <a:ext cx="1312862" cy="434975"/>
          </a:xfrm>
          <a:prstGeom prst="rect">
            <a:avLst/>
          </a:prstGeom>
          <a:solidFill>
            <a:srgbClr val="FF8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200" bIns="0">
            <a:spAutoFit/>
          </a:bodyPr>
          <a:lstStyle/>
          <a:p>
            <a:pPr marL="38100" algn="ctr">
              <a:lnSpc>
                <a:spcPct val="119000"/>
              </a:lnSpc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</a:tabLst>
            </a:pPr>
            <a:r>
              <a:rPr lang="en-US" sz="2400" b="1">
                <a:solidFill>
                  <a:srgbClr val="000000"/>
                </a:solidFill>
                <a:latin typeface="Times" charset="0"/>
                <a:cs typeface="Times" charset="0"/>
                <a:sym typeface="Times" charset="0"/>
              </a:rPr>
              <a:t>Electrons</a:t>
            </a:r>
            <a:endParaRPr lang="en-US" sz="2400">
              <a:solidFill>
                <a:srgbClr val="000000"/>
              </a:solidFill>
              <a:latin typeface="Times" charset="0"/>
              <a:cs typeface="Times" charset="0"/>
              <a:sym typeface="Times" charset="0"/>
            </a:endParaRPr>
          </a:p>
        </p:txBody>
      </p:sp>
      <p:grpSp>
        <p:nvGrpSpPr>
          <p:cNvPr id="45" name="Group 38"/>
          <p:cNvGrpSpPr>
            <a:grpSpLocks/>
          </p:cNvGrpSpPr>
          <p:nvPr/>
        </p:nvGrpSpPr>
        <p:grpSpPr bwMode="auto">
          <a:xfrm>
            <a:off x="973660" y="2146302"/>
            <a:ext cx="7991475" cy="3621088"/>
            <a:chOff x="454" y="1137"/>
            <a:chExt cx="5034" cy="2281"/>
          </a:xfrm>
        </p:grpSpPr>
        <p:grpSp>
          <p:nvGrpSpPr>
            <p:cNvPr id="46" name="Group 17"/>
            <p:cNvGrpSpPr>
              <a:grpSpLocks/>
            </p:cNvGrpSpPr>
            <p:nvPr/>
          </p:nvGrpSpPr>
          <p:grpSpPr bwMode="auto">
            <a:xfrm>
              <a:off x="454" y="1142"/>
              <a:ext cx="1144" cy="807"/>
              <a:chOff x="445" y="826"/>
              <a:chExt cx="1144" cy="807"/>
            </a:xfrm>
          </p:grpSpPr>
          <p:sp>
            <p:nvSpPr>
              <p:cNvPr id="62" name="Rectangle 18"/>
              <p:cNvSpPr>
                <a:spLocks/>
              </p:cNvSpPr>
              <p:nvPr/>
            </p:nvSpPr>
            <p:spPr bwMode="auto">
              <a:xfrm>
                <a:off x="445" y="826"/>
                <a:ext cx="1144" cy="351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39200" bIns="0"/>
              <a:lstStyle/>
              <a:p>
                <a:pPr marL="38100" algn="ctr">
                  <a:lnSpc>
                    <a:spcPct val="119000"/>
                  </a:lnSpc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</a:tabLst>
                </a:pPr>
                <a:r>
                  <a:rPr lang="en-US" sz="1500" b="1">
                    <a:solidFill>
                      <a:srgbClr val="000000"/>
                    </a:solidFill>
                    <a:cs typeface="Arial" charset="0"/>
                  </a:rPr>
                  <a:t>Beam Transport Hall</a:t>
                </a:r>
                <a:r>
                  <a:rPr lang="en-US" sz="1200" b="1">
                    <a:solidFill>
                      <a:srgbClr val="000000"/>
                    </a:solidFill>
                    <a:cs typeface="Arial" charset="0"/>
                    <a:sym typeface="Arial" charset="0"/>
                  </a:rPr>
                  <a:t> </a:t>
                </a:r>
                <a:r>
                  <a:rPr lang="en-US" sz="1400" b="1">
                    <a:solidFill>
                      <a:srgbClr val="000000"/>
                    </a:solidFill>
                    <a:cs typeface="Arial" charset="0"/>
                  </a:rPr>
                  <a:t>(BTH)</a:t>
                </a:r>
                <a:r>
                  <a:rPr lang="en-US" sz="1200" b="1">
                    <a:solidFill>
                      <a:srgbClr val="000000"/>
                    </a:solidFill>
                    <a:cs typeface="Arial" charset="0"/>
                    <a:sym typeface="Arial" charset="0"/>
                  </a:rPr>
                  <a:t> </a:t>
                </a:r>
              </a:p>
            </p:txBody>
          </p:sp>
          <p:sp>
            <p:nvSpPr>
              <p:cNvPr id="63" name="Line 19"/>
              <p:cNvSpPr>
                <a:spLocks noChangeShapeType="1"/>
              </p:cNvSpPr>
              <p:nvPr/>
            </p:nvSpPr>
            <p:spPr bwMode="auto">
              <a:xfrm flipH="1">
                <a:off x="1086" y="1169"/>
                <a:ext cx="3" cy="46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7" name="Group 20"/>
            <p:cNvGrpSpPr>
              <a:grpSpLocks/>
            </p:cNvGrpSpPr>
            <p:nvPr/>
          </p:nvGrpSpPr>
          <p:grpSpPr bwMode="auto">
            <a:xfrm>
              <a:off x="2676" y="1137"/>
              <a:ext cx="1168" cy="1629"/>
              <a:chOff x="2667" y="821"/>
              <a:chExt cx="1168" cy="1629"/>
            </a:xfrm>
          </p:grpSpPr>
          <p:sp>
            <p:nvSpPr>
              <p:cNvPr id="60" name="Line 21"/>
              <p:cNvSpPr>
                <a:spLocks noChangeShapeType="1"/>
              </p:cNvSpPr>
              <p:nvPr/>
            </p:nvSpPr>
            <p:spPr bwMode="auto">
              <a:xfrm>
                <a:off x="3034" y="1198"/>
                <a:ext cx="20" cy="125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Rectangle 22"/>
              <p:cNvSpPr>
                <a:spLocks/>
              </p:cNvSpPr>
              <p:nvPr/>
            </p:nvSpPr>
            <p:spPr bwMode="auto">
              <a:xfrm>
                <a:off x="2667" y="821"/>
                <a:ext cx="1168" cy="36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39200" bIns="0"/>
              <a:lstStyle/>
              <a:p>
                <a:pPr marL="38100" algn="ctr">
                  <a:lnSpc>
                    <a:spcPct val="119000"/>
                  </a:lnSpc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</a:tabLst>
                </a:pPr>
                <a:r>
                  <a:rPr lang="en-US" sz="1500" b="1">
                    <a:solidFill>
                      <a:srgbClr val="000000"/>
                    </a:solidFill>
                    <a:cs typeface="Arial" charset="0"/>
                  </a:rPr>
                  <a:t>Near Experimental Hall (NEH)</a:t>
                </a:r>
              </a:p>
            </p:txBody>
          </p:sp>
        </p:grpSp>
        <p:grpSp>
          <p:nvGrpSpPr>
            <p:cNvPr id="48" name="Group 23"/>
            <p:cNvGrpSpPr>
              <a:grpSpLocks/>
            </p:cNvGrpSpPr>
            <p:nvPr/>
          </p:nvGrpSpPr>
          <p:grpSpPr bwMode="auto">
            <a:xfrm>
              <a:off x="1977" y="1660"/>
              <a:ext cx="1238" cy="890"/>
              <a:chOff x="1968" y="1344"/>
              <a:chExt cx="1238" cy="890"/>
            </a:xfrm>
          </p:grpSpPr>
          <p:sp>
            <p:nvSpPr>
              <p:cNvPr id="58" name="Line 24"/>
              <p:cNvSpPr>
                <a:spLocks noChangeShapeType="1"/>
              </p:cNvSpPr>
              <p:nvPr/>
            </p:nvSpPr>
            <p:spPr bwMode="auto">
              <a:xfrm>
                <a:off x="2496" y="1728"/>
                <a:ext cx="0" cy="50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Rectangle 25"/>
              <p:cNvSpPr>
                <a:spLocks/>
              </p:cNvSpPr>
              <p:nvPr/>
            </p:nvSpPr>
            <p:spPr bwMode="auto">
              <a:xfrm>
                <a:off x="1968" y="1344"/>
                <a:ext cx="1238" cy="367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39200" bIns="0"/>
              <a:lstStyle/>
              <a:p>
                <a:pPr marL="38100" algn="ctr">
                  <a:lnSpc>
                    <a:spcPct val="119000"/>
                  </a:lnSpc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</a:tabLst>
                </a:pPr>
                <a:r>
                  <a:rPr lang="en-US" sz="1500" b="1">
                    <a:solidFill>
                      <a:srgbClr val="000000"/>
                    </a:solidFill>
                    <a:cs typeface="Arial" charset="0"/>
                  </a:rPr>
                  <a:t>Front End Enclosure</a:t>
                </a:r>
              </a:p>
              <a:p>
                <a:pPr marL="38100" algn="ctr">
                  <a:lnSpc>
                    <a:spcPct val="119000"/>
                  </a:lnSpc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</a:tabLst>
                </a:pPr>
                <a:r>
                  <a:rPr lang="en-US" sz="1500" b="1">
                    <a:solidFill>
                      <a:srgbClr val="000000"/>
                    </a:solidFill>
                    <a:cs typeface="Arial" charset="0"/>
                  </a:rPr>
                  <a:t>(FEE)</a:t>
                </a:r>
                <a:r>
                  <a:rPr lang="en-US" sz="900">
                    <a:solidFill>
                      <a:srgbClr val="000000"/>
                    </a:solidFill>
                    <a:cs typeface="Arial" charset="0"/>
                    <a:sym typeface="Arial" charset="0"/>
                  </a:rPr>
                  <a:t>  </a:t>
                </a:r>
              </a:p>
            </p:txBody>
          </p:sp>
        </p:grpSp>
        <p:grpSp>
          <p:nvGrpSpPr>
            <p:cNvPr id="49" name="Group 26"/>
            <p:cNvGrpSpPr>
              <a:grpSpLocks/>
            </p:cNvGrpSpPr>
            <p:nvPr/>
          </p:nvGrpSpPr>
          <p:grpSpPr bwMode="auto">
            <a:xfrm>
              <a:off x="1623" y="1144"/>
              <a:ext cx="816" cy="1154"/>
              <a:chOff x="1614" y="828"/>
              <a:chExt cx="816" cy="1154"/>
            </a:xfrm>
          </p:grpSpPr>
          <p:sp>
            <p:nvSpPr>
              <p:cNvPr id="56" name="Line 27"/>
              <p:cNvSpPr>
                <a:spLocks noChangeShapeType="1"/>
              </p:cNvSpPr>
              <p:nvPr/>
            </p:nvSpPr>
            <p:spPr bwMode="auto">
              <a:xfrm>
                <a:off x="1872" y="1183"/>
                <a:ext cx="0" cy="79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Rectangle 28"/>
              <p:cNvSpPr>
                <a:spLocks/>
              </p:cNvSpPr>
              <p:nvPr/>
            </p:nvSpPr>
            <p:spPr bwMode="auto">
              <a:xfrm>
                <a:off x="1614" y="828"/>
                <a:ext cx="816" cy="355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39200" bIns="0"/>
              <a:lstStyle/>
              <a:p>
                <a:pPr marL="38100" algn="ctr">
                  <a:lnSpc>
                    <a:spcPct val="119000"/>
                  </a:lnSpc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</a:tabLst>
                </a:pPr>
                <a:r>
                  <a:rPr lang="en-US" sz="1500" b="1" dirty="0">
                    <a:solidFill>
                      <a:srgbClr val="000000"/>
                    </a:solidFill>
                    <a:cs typeface="Arial" charset="0"/>
                  </a:rPr>
                  <a:t>Undulator Hall (UH)</a:t>
                </a:r>
              </a:p>
            </p:txBody>
          </p:sp>
        </p:grpSp>
        <p:grpSp>
          <p:nvGrpSpPr>
            <p:cNvPr id="50" name="Group 29"/>
            <p:cNvGrpSpPr>
              <a:grpSpLocks/>
            </p:cNvGrpSpPr>
            <p:nvPr/>
          </p:nvGrpSpPr>
          <p:grpSpPr bwMode="auto">
            <a:xfrm>
              <a:off x="3321" y="1660"/>
              <a:ext cx="778" cy="1372"/>
              <a:chOff x="3304" y="1338"/>
              <a:chExt cx="778" cy="1372"/>
            </a:xfrm>
          </p:grpSpPr>
          <p:sp>
            <p:nvSpPr>
              <p:cNvPr id="54" name="Line 30"/>
              <p:cNvSpPr>
                <a:spLocks noChangeShapeType="1"/>
              </p:cNvSpPr>
              <p:nvPr/>
            </p:nvSpPr>
            <p:spPr bwMode="auto">
              <a:xfrm>
                <a:off x="3670" y="1715"/>
                <a:ext cx="16" cy="99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Rectangle 31"/>
              <p:cNvSpPr>
                <a:spLocks/>
              </p:cNvSpPr>
              <p:nvPr/>
            </p:nvSpPr>
            <p:spPr bwMode="auto">
              <a:xfrm>
                <a:off x="3304" y="1338"/>
                <a:ext cx="778" cy="365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39200" bIns="0"/>
              <a:lstStyle/>
              <a:p>
                <a:pPr marL="38100" algn="ctr">
                  <a:lnSpc>
                    <a:spcPct val="119000"/>
                  </a:lnSpc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</a:tabLst>
                </a:pPr>
                <a:r>
                  <a:rPr lang="en-US" sz="1500" b="1">
                    <a:solidFill>
                      <a:srgbClr val="000000"/>
                    </a:solidFill>
                    <a:cs typeface="Arial" charset="0"/>
                  </a:rPr>
                  <a:t>X ray tunnel</a:t>
                </a:r>
              </a:p>
              <a:p>
                <a:pPr marL="38100" algn="ctr">
                  <a:lnSpc>
                    <a:spcPct val="119000"/>
                  </a:lnSpc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</a:tabLst>
                </a:pPr>
                <a:r>
                  <a:rPr lang="en-US" sz="1500" b="1">
                    <a:solidFill>
                      <a:srgbClr val="000000"/>
                    </a:solidFill>
                    <a:cs typeface="Arial" charset="0"/>
                  </a:rPr>
                  <a:t>(XRT)</a:t>
                </a:r>
              </a:p>
            </p:txBody>
          </p:sp>
        </p:grpSp>
        <p:grpSp>
          <p:nvGrpSpPr>
            <p:cNvPr id="51" name="Group 32"/>
            <p:cNvGrpSpPr>
              <a:grpSpLocks/>
            </p:cNvGrpSpPr>
            <p:nvPr/>
          </p:nvGrpSpPr>
          <p:grpSpPr bwMode="auto">
            <a:xfrm>
              <a:off x="4171" y="1652"/>
              <a:ext cx="1317" cy="1766"/>
              <a:chOff x="4162" y="1336"/>
              <a:chExt cx="1317" cy="1766"/>
            </a:xfrm>
          </p:grpSpPr>
          <p:sp>
            <p:nvSpPr>
              <p:cNvPr id="52" name="Rectangle 33"/>
              <p:cNvSpPr>
                <a:spLocks/>
              </p:cNvSpPr>
              <p:nvPr/>
            </p:nvSpPr>
            <p:spPr bwMode="auto">
              <a:xfrm>
                <a:off x="4162" y="1336"/>
                <a:ext cx="1317" cy="366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39200" bIns="0"/>
              <a:lstStyle/>
              <a:p>
                <a:pPr marL="38100" algn="ctr">
                  <a:lnSpc>
                    <a:spcPct val="119000"/>
                  </a:lnSpc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</a:tabLst>
                </a:pPr>
                <a:r>
                  <a:rPr lang="en-US" sz="1500" b="1">
                    <a:solidFill>
                      <a:srgbClr val="000000"/>
                    </a:solidFill>
                    <a:cs typeface="Arial" charset="0"/>
                  </a:rPr>
                  <a:t>Far experimental Hall</a:t>
                </a:r>
              </a:p>
              <a:p>
                <a:pPr marL="38100" algn="ctr">
                  <a:lnSpc>
                    <a:spcPct val="119000"/>
                  </a:lnSpc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</a:tabLst>
                </a:pPr>
                <a:r>
                  <a:rPr lang="en-US" sz="1500" b="1">
                    <a:solidFill>
                      <a:srgbClr val="000000"/>
                    </a:solidFill>
                    <a:cs typeface="Arial" charset="0"/>
                  </a:rPr>
                  <a:t>(FEH)</a:t>
                </a:r>
              </a:p>
            </p:txBody>
          </p:sp>
          <p:sp>
            <p:nvSpPr>
              <p:cNvPr id="53" name="Line 34"/>
              <p:cNvSpPr>
                <a:spLocks noChangeShapeType="1"/>
              </p:cNvSpPr>
              <p:nvPr/>
            </p:nvSpPr>
            <p:spPr bwMode="auto">
              <a:xfrm>
                <a:off x="4827" y="1728"/>
                <a:ext cx="3" cy="137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4" name="Group 192"/>
          <p:cNvGrpSpPr>
            <a:grpSpLocks/>
          </p:cNvGrpSpPr>
          <p:nvPr/>
        </p:nvGrpSpPr>
        <p:grpSpPr bwMode="auto">
          <a:xfrm>
            <a:off x="484710" y="1446215"/>
            <a:ext cx="8604250" cy="1058862"/>
            <a:chOff x="1260" y="1852"/>
            <a:chExt cx="13772" cy="1668"/>
          </a:xfrm>
        </p:grpSpPr>
        <p:sp>
          <p:nvSpPr>
            <p:cNvPr id="65" name="Rectangle 193"/>
            <p:cNvSpPr>
              <a:spLocks noChangeArrowheads="1"/>
            </p:cNvSpPr>
            <p:nvPr/>
          </p:nvSpPr>
          <p:spPr bwMode="auto">
            <a:xfrm>
              <a:off x="1333" y="3181"/>
              <a:ext cx="13680" cy="10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Rectangle 194"/>
            <p:cNvSpPr>
              <a:spLocks noChangeArrowheads="1"/>
            </p:cNvSpPr>
            <p:nvPr/>
          </p:nvSpPr>
          <p:spPr bwMode="auto">
            <a:xfrm>
              <a:off x="1352" y="2694"/>
              <a:ext cx="13680" cy="10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195"/>
            <p:cNvSpPr>
              <a:spLocks noChangeShapeType="1"/>
            </p:cNvSpPr>
            <p:nvPr/>
          </p:nvSpPr>
          <p:spPr bwMode="auto">
            <a:xfrm>
              <a:off x="2179" y="1893"/>
              <a:ext cx="0" cy="91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196"/>
            <p:cNvSpPr>
              <a:spLocks/>
            </p:cNvSpPr>
            <p:nvPr/>
          </p:nvSpPr>
          <p:spPr bwMode="auto">
            <a:xfrm>
              <a:off x="4761" y="1852"/>
              <a:ext cx="3474" cy="817"/>
            </a:xfrm>
            <a:custGeom>
              <a:avLst/>
              <a:gdLst>
                <a:gd name="T0" fmla="*/ 0 w 4350"/>
                <a:gd name="T1" fmla="*/ 1320 h 1320"/>
                <a:gd name="T2" fmla="*/ 540 w 4350"/>
                <a:gd name="T3" fmla="*/ 780 h 1320"/>
                <a:gd name="T4" fmla="*/ 720 w 4350"/>
                <a:gd name="T5" fmla="*/ 600 h 1320"/>
                <a:gd name="T6" fmla="*/ 900 w 4350"/>
                <a:gd name="T7" fmla="*/ 240 h 1320"/>
                <a:gd name="T8" fmla="*/ 1440 w 4350"/>
                <a:gd name="T9" fmla="*/ 60 h 1320"/>
                <a:gd name="T10" fmla="*/ 1980 w 4350"/>
                <a:gd name="T11" fmla="*/ 60 h 1320"/>
                <a:gd name="T12" fmla="*/ 2700 w 4350"/>
                <a:gd name="T13" fmla="*/ 420 h 1320"/>
                <a:gd name="T14" fmla="*/ 3060 w 4350"/>
                <a:gd name="T15" fmla="*/ 780 h 1320"/>
                <a:gd name="T16" fmla="*/ 3420 w 4350"/>
                <a:gd name="T17" fmla="*/ 1140 h 1320"/>
                <a:gd name="T18" fmla="*/ 4140 w 4350"/>
                <a:gd name="T19" fmla="*/ 1140 h 1320"/>
                <a:gd name="T20" fmla="*/ 4320 w 4350"/>
                <a:gd name="T21" fmla="*/ 1320 h 1320"/>
                <a:gd name="T22" fmla="*/ 4320 w 4350"/>
                <a:gd name="T23" fmla="*/ 1140 h 1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50" h="1320">
                  <a:moveTo>
                    <a:pt x="0" y="1320"/>
                  </a:moveTo>
                  <a:cubicBezTo>
                    <a:pt x="210" y="1110"/>
                    <a:pt x="420" y="900"/>
                    <a:pt x="540" y="780"/>
                  </a:cubicBezTo>
                  <a:cubicBezTo>
                    <a:pt x="660" y="660"/>
                    <a:pt x="660" y="690"/>
                    <a:pt x="720" y="600"/>
                  </a:cubicBezTo>
                  <a:cubicBezTo>
                    <a:pt x="780" y="510"/>
                    <a:pt x="780" y="330"/>
                    <a:pt x="900" y="240"/>
                  </a:cubicBezTo>
                  <a:cubicBezTo>
                    <a:pt x="1020" y="150"/>
                    <a:pt x="1260" y="90"/>
                    <a:pt x="1440" y="60"/>
                  </a:cubicBezTo>
                  <a:cubicBezTo>
                    <a:pt x="1620" y="30"/>
                    <a:pt x="1770" y="0"/>
                    <a:pt x="1980" y="60"/>
                  </a:cubicBezTo>
                  <a:cubicBezTo>
                    <a:pt x="2190" y="120"/>
                    <a:pt x="2520" y="300"/>
                    <a:pt x="2700" y="420"/>
                  </a:cubicBezTo>
                  <a:cubicBezTo>
                    <a:pt x="2880" y="540"/>
                    <a:pt x="2940" y="660"/>
                    <a:pt x="3060" y="780"/>
                  </a:cubicBezTo>
                  <a:cubicBezTo>
                    <a:pt x="3180" y="900"/>
                    <a:pt x="3240" y="1080"/>
                    <a:pt x="3420" y="1140"/>
                  </a:cubicBezTo>
                  <a:cubicBezTo>
                    <a:pt x="3600" y="1200"/>
                    <a:pt x="3990" y="1110"/>
                    <a:pt x="4140" y="1140"/>
                  </a:cubicBezTo>
                  <a:cubicBezTo>
                    <a:pt x="4290" y="1170"/>
                    <a:pt x="4290" y="1320"/>
                    <a:pt x="4320" y="1320"/>
                  </a:cubicBezTo>
                  <a:cubicBezTo>
                    <a:pt x="4350" y="1320"/>
                    <a:pt x="4335" y="1230"/>
                    <a:pt x="4320" y="114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Rectangle 197"/>
            <p:cNvSpPr>
              <a:spLocks noChangeArrowheads="1"/>
            </p:cNvSpPr>
            <p:nvPr/>
          </p:nvSpPr>
          <p:spPr bwMode="auto">
            <a:xfrm>
              <a:off x="8001" y="2134"/>
              <a:ext cx="1448" cy="55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198"/>
            <p:cNvSpPr>
              <a:spLocks/>
            </p:cNvSpPr>
            <p:nvPr/>
          </p:nvSpPr>
          <p:spPr bwMode="auto">
            <a:xfrm>
              <a:off x="9479" y="1954"/>
              <a:ext cx="5542" cy="687"/>
            </a:xfrm>
            <a:custGeom>
              <a:avLst/>
              <a:gdLst>
                <a:gd name="T0" fmla="*/ 0 w 5400"/>
                <a:gd name="T1" fmla="*/ 750 h 750"/>
                <a:gd name="T2" fmla="*/ 1260 w 5400"/>
                <a:gd name="T3" fmla="*/ 570 h 750"/>
                <a:gd name="T4" fmla="*/ 1800 w 5400"/>
                <a:gd name="T5" fmla="*/ 390 h 750"/>
                <a:gd name="T6" fmla="*/ 2340 w 5400"/>
                <a:gd name="T7" fmla="*/ 210 h 750"/>
                <a:gd name="T8" fmla="*/ 3060 w 5400"/>
                <a:gd name="T9" fmla="*/ 30 h 750"/>
                <a:gd name="T10" fmla="*/ 3780 w 5400"/>
                <a:gd name="T11" fmla="*/ 30 h 750"/>
                <a:gd name="T12" fmla="*/ 4680 w 5400"/>
                <a:gd name="T13" fmla="*/ 30 h 750"/>
                <a:gd name="T14" fmla="*/ 5400 w 5400"/>
                <a:gd name="T15" fmla="*/ 210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00" h="750">
                  <a:moveTo>
                    <a:pt x="0" y="750"/>
                  </a:moveTo>
                  <a:cubicBezTo>
                    <a:pt x="480" y="690"/>
                    <a:pt x="960" y="630"/>
                    <a:pt x="1260" y="570"/>
                  </a:cubicBezTo>
                  <a:cubicBezTo>
                    <a:pt x="1560" y="510"/>
                    <a:pt x="1620" y="450"/>
                    <a:pt x="1800" y="390"/>
                  </a:cubicBezTo>
                  <a:cubicBezTo>
                    <a:pt x="1980" y="330"/>
                    <a:pt x="2130" y="270"/>
                    <a:pt x="2340" y="210"/>
                  </a:cubicBezTo>
                  <a:cubicBezTo>
                    <a:pt x="2550" y="150"/>
                    <a:pt x="2820" y="60"/>
                    <a:pt x="3060" y="30"/>
                  </a:cubicBezTo>
                  <a:cubicBezTo>
                    <a:pt x="3300" y="0"/>
                    <a:pt x="3510" y="30"/>
                    <a:pt x="3780" y="30"/>
                  </a:cubicBezTo>
                  <a:cubicBezTo>
                    <a:pt x="4050" y="30"/>
                    <a:pt x="4410" y="0"/>
                    <a:pt x="4680" y="30"/>
                  </a:cubicBezTo>
                  <a:cubicBezTo>
                    <a:pt x="4950" y="60"/>
                    <a:pt x="5175" y="135"/>
                    <a:pt x="5400" y="21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199"/>
            <p:cNvSpPr>
              <a:spLocks/>
            </p:cNvSpPr>
            <p:nvPr/>
          </p:nvSpPr>
          <p:spPr bwMode="auto">
            <a:xfrm>
              <a:off x="4478" y="2704"/>
              <a:ext cx="283" cy="540"/>
            </a:xfrm>
            <a:custGeom>
              <a:avLst/>
              <a:gdLst>
                <a:gd name="T0" fmla="*/ 283 w 283"/>
                <a:gd name="T1" fmla="*/ 0 h 540"/>
                <a:gd name="T2" fmla="*/ 0 w 283"/>
                <a:gd name="T3" fmla="*/ 54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3" h="540">
                  <a:moveTo>
                    <a:pt x="283" y="0"/>
                  </a:moveTo>
                  <a:cubicBezTo>
                    <a:pt x="171" y="225"/>
                    <a:pt x="60" y="450"/>
                    <a:pt x="0" y="540"/>
                  </a:cubicBezTo>
                </a:path>
              </a:pathLst>
            </a:custGeom>
            <a:noFill/>
            <a:ln w="3175" cap="flat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200"/>
            <p:cNvSpPr>
              <a:spLocks noChangeShapeType="1"/>
            </p:cNvSpPr>
            <p:nvPr/>
          </p:nvSpPr>
          <p:spPr bwMode="auto">
            <a:xfrm>
              <a:off x="4874" y="2579"/>
              <a:ext cx="95" cy="9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201"/>
            <p:cNvSpPr>
              <a:spLocks noChangeShapeType="1"/>
            </p:cNvSpPr>
            <p:nvPr/>
          </p:nvSpPr>
          <p:spPr bwMode="auto">
            <a:xfrm>
              <a:off x="5003" y="2456"/>
              <a:ext cx="190" cy="2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202"/>
            <p:cNvSpPr>
              <a:spLocks noChangeShapeType="1"/>
            </p:cNvSpPr>
            <p:nvPr/>
          </p:nvSpPr>
          <p:spPr bwMode="auto">
            <a:xfrm>
              <a:off x="5130" y="2392"/>
              <a:ext cx="254" cy="30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203"/>
            <p:cNvSpPr>
              <a:spLocks noChangeShapeType="1"/>
            </p:cNvSpPr>
            <p:nvPr/>
          </p:nvSpPr>
          <p:spPr bwMode="auto">
            <a:xfrm>
              <a:off x="5222" y="2277"/>
              <a:ext cx="355" cy="42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204"/>
            <p:cNvSpPr>
              <a:spLocks noChangeShapeType="1"/>
            </p:cNvSpPr>
            <p:nvPr/>
          </p:nvSpPr>
          <p:spPr bwMode="auto">
            <a:xfrm>
              <a:off x="5363" y="2205"/>
              <a:ext cx="405" cy="48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205"/>
            <p:cNvSpPr>
              <a:spLocks noChangeShapeType="1"/>
            </p:cNvSpPr>
            <p:nvPr/>
          </p:nvSpPr>
          <p:spPr bwMode="auto">
            <a:xfrm>
              <a:off x="5442" y="2031"/>
              <a:ext cx="505" cy="6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Line 206"/>
            <p:cNvSpPr>
              <a:spLocks noChangeShapeType="1"/>
            </p:cNvSpPr>
            <p:nvPr/>
          </p:nvSpPr>
          <p:spPr bwMode="auto">
            <a:xfrm>
              <a:off x="5592" y="1961"/>
              <a:ext cx="535" cy="7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Line 207"/>
            <p:cNvSpPr>
              <a:spLocks noChangeShapeType="1"/>
            </p:cNvSpPr>
            <p:nvPr/>
          </p:nvSpPr>
          <p:spPr bwMode="auto">
            <a:xfrm>
              <a:off x="5732" y="1911"/>
              <a:ext cx="585" cy="78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Line 208"/>
            <p:cNvSpPr>
              <a:spLocks noChangeShapeType="1"/>
            </p:cNvSpPr>
            <p:nvPr/>
          </p:nvSpPr>
          <p:spPr bwMode="auto">
            <a:xfrm>
              <a:off x="5912" y="1901"/>
              <a:ext cx="605" cy="79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Line 209"/>
            <p:cNvSpPr>
              <a:spLocks noChangeShapeType="1"/>
            </p:cNvSpPr>
            <p:nvPr/>
          </p:nvSpPr>
          <p:spPr bwMode="auto">
            <a:xfrm>
              <a:off x="6082" y="1881"/>
              <a:ext cx="635" cy="79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Line 210"/>
            <p:cNvSpPr>
              <a:spLocks noChangeShapeType="1"/>
            </p:cNvSpPr>
            <p:nvPr/>
          </p:nvSpPr>
          <p:spPr bwMode="auto">
            <a:xfrm>
              <a:off x="6262" y="1871"/>
              <a:ext cx="655" cy="8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211"/>
            <p:cNvSpPr>
              <a:spLocks noChangeShapeType="1"/>
            </p:cNvSpPr>
            <p:nvPr/>
          </p:nvSpPr>
          <p:spPr bwMode="auto">
            <a:xfrm>
              <a:off x="6502" y="1931"/>
              <a:ext cx="605" cy="74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Line 212"/>
            <p:cNvSpPr>
              <a:spLocks noChangeShapeType="1"/>
            </p:cNvSpPr>
            <p:nvPr/>
          </p:nvSpPr>
          <p:spPr bwMode="auto">
            <a:xfrm>
              <a:off x="6822" y="2071"/>
              <a:ext cx="495" cy="6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213"/>
            <p:cNvSpPr>
              <a:spLocks noChangeShapeType="1"/>
            </p:cNvSpPr>
            <p:nvPr/>
          </p:nvSpPr>
          <p:spPr bwMode="auto">
            <a:xfrm>
              <a:off x="7222" y="2351"/>
              <a:ext cx="255" cy="3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Line 214"/>
            <p:cNvSpPr>
              <a:spLocks noChangeShapeType="1"/>
            </p:cNvSpPr>
            <p:nvPr/>
          </p:nvSpPr>
          <p:spPr bwMode="auto">
            <a:xfrm>
              <a:off x="7581" y="2584"/>
              <a:ext cx="85" cy="8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Line 215"/>
            <p:cNvSpPr>
              <a:spLocks noChangeShapeType="1"/>
            </p:cNvSpPr>
            <p:nvPr/>
          </p:nvSpPr>
          <p:spPr bwMode="auto">
            <a:xfrm>
              <a:off x="7772" y="2571"/>
              <a:ext cx="85" cy="9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216"/>
            <p:cNvSpPr>
              <a:spLocks noChangeShapeType="1"/>
            </p:cNvSpPr>
            <p:nvPr/>
          </p:nvSpPr>
          <p:spPr bwMode="auto">
            <a:xfrm>
              <a:off x="11912" y="2161"/>
              <a:ext cx="385" cy="5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217"/>
            <p:cNvSpPr>
              <a:spLocks noChangeShapeType="1"/>
            </p:cNvSpPr>
            <p:nvPr/>
          </p:nvSpPr>
          <p:spPr bwMode="auto">
            <a:xfrm>
              <a:off x="12072" y="2111"/>
              <a:ext cx="474" cy="59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Line 218"/>
            <p:cNvSpPr>
              <a:spLocks noChangeShapeType="1"/>
            </p:cNvSpPr>
            <p:nvPr/>
          </p:nvSpPr>
          <p:spPr bwMode="auto">
            <a:xfrm>
              <a:off x="12221" y="2067"/>
              <a:ext cx="495" cy="6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Line 219"/>
            <p:cNvSpPr>
              <a:spLocks noChangeShapeType="1"/>
            </p:cNvSpPr>
            <p:nvPr/>
          </p:nvSpPr>
          <p:spPr bwMode="auto">
            <a:xfrm>
              <a:off x="12361" y="2027"/>
              <a:ext cx="544" cy="66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Line 220"/>
            <p:cNvSpPr>
              <a:spLocks noChangeShapeType="1"/>
            </p:cNvSpPr>
            <p:nvPr/>
          </p:nvSpPr>
          <p:spPr bwMode="auto">
            <a:xfrm>
              <a:off x="12550" y="2003"/>
              <a:ext cx="545" cy="68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3" name="Group 221"/>
            <p:cNvGrpSpPr>
              <a:grpSpLocks/>
            </p:cNvGrpSpPr>
            <p:nvPr/>
          </p:nvGrpSpPr>
          <p:grpSpPr bwMode="auto">
            <a:xfrm>
              <a:off x="12690" y="1963"/>
              <a:ext cx="1152" cy="733"/>
              <a:chOff x="12690" y="1963"/>
              <a:chExt cx="1152" cy="733"/>
            </a:xfrm>
          </p:grpSpPr>
          <p:sp>
            <p:nvSpPr>
              <p:cNvPr id="133" name="Line 222"/>
              <p:cNvSpPr>
                <a:spLocks noChangeShapeType="1"/>
              </p:cNvSpPr>
              <p:nvPr/>
            </p:nvSpPr>
            <p:spPr bwMode="auto">
              <a:xfrm>
                <a:off x="12690" y="1963"/>
                <a:ext cx="573" cy="717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Line 223"/>
              <p:cNvSpPr>
                <a:spLocks noChangeShapeType="1"/>
              </p:cNvSpPr>
              <p:nvPr/>
            </p:nvSpPr>
            <p:spPr bwMode="auto">
              <a:xfrm>
                <a:off x="12889" y="1969"/>
                <a:ext cx="573" cy="717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Line 224"/>
              <p:cNvSpPr>
                <a:spLocks noChangeShapeType="1"/>
              </p:cNvSpPr>
              <p:nvPr/>
            </p:nvSpPr>
            <p:spPr bwMode="auto">
              <a:xfrm>
                <a:off x="13070" y="1973"/>
                <a:ext cx="573" cy="717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Line 225"/>
              <p:cNvSpPr>
                <a:spLocks noChangeShapeType="1"/>
              </p:cNvSpPr>
              <p:nvPr/>
            </p:nvSpPr>
            <p:spPr bwMode="auto">
              <a:xfrm>
                <a:off x="13269" y="1979"/>
                <a:ext cx="573" cy="717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4" name="Line 226"/>
            <p:cNvSpPr>
              <a:spLocks noChangeShapeType="1"/>
            </p:cNvSpPr>
            <p:nvPr/>
          </p:nvSpPr>
          <p:spPr bwMode="auto">
            <a:xfrm>
              <a:off x="13460" y="1963"/>
              <a:ext cx="573" cy="71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Line 227"/>
            <p:cNvSpPr>
              <a:spLocks noChangeShapeType="1"/>
            </p:cNvSpPr>
            <p:nvPr/>
          </p:nvSpPr>
          <p:spPr bwMode="auto">
            <a:xfrm>
              <a:off x="13659" y="1969"/>
              <a:ext cx="573" cy="71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Line 228"/>
            <p:cNvSpPr>
              <a:spLocks noChangeShapeType="1"/>
            </p:cNvSpPr>
            <p:nvPr/>
          </p:nvSpPr>
          <p:spPr bwMode="auto">
            <a:xfrm>
              <a:off x="13840" y="1973"/>
              <a:ext cx="573" cy="71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Line 229"/>
            <p:cNvSpPr>
              <a:spLocks noChangeShapeType="1"/>
            </p:cNvSpPr>
            <p:nvPr/>
          </p:nvSpPr>
          <p:spPr bwMode="auto">
            <a:xfrm>
              <a:off x="14039" y="1979"/>
              <a:ext cx="573" cy="71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Line 230"/>
            <p:cNvSpPr>
              <a:spLocks noChangeShapeType="1"/>
            </p:cNvSpPr>
            <p:nvPr/>
          </p:nvSpPr>
          <p:spPr bwMode="auto">
            <a:xfrm>
              <a:off x="14239" y="1979"/>
              <a:ext cx="573" cy="71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Line 231"/>
            <p:cNvSpPr>
              <a:spLocks noChangeShapeType="1"/>
            </p:cNvSpPr>
            <p:nvPr/>
          </p:nvSpPr>
          <p:spPr bwMode="auto">
            <a:xfrm>
              <a:off x="14449" y="1989"/>
              <a:ext cx="573" cy="71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Line 232"/>
            <p:cNvSpPr>
              <a:spLocks noChangeShapeType="1"/>
            </p:cNvSpPr>
            <p:nvPr/>
          </p:nvSpPr>
          <p:spPr bwMode="auto">
            <a:xfrm>
              <a:off x="11719" y="2189"/>
              <a:ext cx="383" cy="50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Line 233"/>
            <p:cNvSpPr>
              <a:spLocks noChangeShapeType="1"/>
            </p:cNvSpPr>
            <p:nvPr/>
          </p:nvSpPr>
          <p:spPr bwMode="auto">
            <a:xfrm>
              <a:off x="11549" y="2249"/>
              <a:ext cx="341" cy="45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Line 234"/>
            <p:cNvSpPr>
              <a:spLocks noChangeShapeType="1"/>
            </p:cNvSpPr>
            <p:nvPr/>
          </p:nvSpPr>
          <p:spPr bwMode="auto">
            <a:xfrm>
              <a:off x="11379" y="2309"/>
              <a:ext cx="302" cy="40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Line 235"/>
            <p:cNvSpPr>
              <a:spLocks noChangeShapeType="1"/>
            </p:cNvSpPr>
            <p:nvPr/>
          </p:nvSpPr>
          <p:spPr bwMode="auto">
            <a:xfrm>
              <a:off x="11188" y="2365"/>
              <a:ext cx="253" cy="30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Line 236"/>
            <p:cNvSpPr>
              <a:spLocks noChangeShapeType="1"/>
            </p:cNvSpPr>
            <p:nvPr/>
          </p:nvSpPr>
          <p:spPr bwMode="auto">
            <a:xfrm>
              <a:off x="11019" y="2419"/>
              <a:ext cx="182" cy="26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237"/>
            <p:cNvSpPr>
              <a:spLocks noChangeShapeType="1"/>
            </p:cNvSpPr>
            <p:nvPr/>
          </p:nvSpPr>
          <p:spPr bwMode="auto">
            <a:xfrm>
              <a:off x="10838" y="2485"/>
              <a:ext cx="153" cy="1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Line 238"/>
            <p:cNvSpPr>
              <a:spLocks noChangeShapeType="1"/>
            </p:cNvSpPr>
            <p:nvPr/>
          </p:nvSpPr>
          <p:spPr bwMode="auto">
            <a:xfrm>
              <a:off x="10667" y="2511"/>
              <a:ext cx="153" cy="18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Line 239"/>
            <p:cNvSpPr>
              <a:spLocks noChangeShapeType="1"/>
            </p:cNvSpPr>
            <p:nvPr/>
          </p:nvSpPr>
          <p:spPr bwMode="auto">
            <a:xfrm>
              <a:off x="10488" y="2545"/>
              <a:ext cx="153" cy="1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Line 240"/>
            <p:cNvSpPr>
              <a:spLocks noChangeShapeType="1"/>
            </p:cNvSpPr>
            <p:nvPr/>
          </p:nvSpPr>
          <p:spPr bwMode="auto">
            <a:xfrm>
              <a:off x="10288" y="2555"/>
              <a:ext cx="113" cy="12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Line 241"/>
            <p:cNvSpPr>
              <a:spLocks noChangeShapeType="1"/>
            </p:cNvSpPr>
            <p:nvPr/>
          </p:nvSpPr>
          <p:spPr bwMode="auto">
            <a:xfrm>
              <a:off x="10078" y="2575"/>
              <a:ext cx="103" cy="12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Line 242"/>
            <p:cNvSpPr>
              <a:spLocks noChangeShapeType="1"/>
            </p:cNvSpPr>
            <p:nvPr/>
          </p:nvSpPr>
          <p:spPr bwMode="auto">
            <a:xfrm>
              <a:off x="9898" y="2595"/>
              <a:ext cx="70" cy="8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Line 243"/>
            <p:cNvSpPr>
              <a:spLocks noChangeShapeType="1"/>
            </p:cNvSpPr>
            <p:nvPr/>
          </p:nvSpPr>
          <p:spPr bwMode="auto">
            <a:xfrm>
              <a:off x="14699" y="2059"/>
              <a:ext cx="313" cy="39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Rectangle 244"/>
            <p:cNvSpPr>
              <a:spLocks noChangeArrowheads="1"/>
            </p:cNvSpPr>
            <p:nvPr/>
          </p:nvSpPr>
          <p:spPr bwMode="auto">
            <a:xfrm>
              <a:off x="4087" y="2222"/>
              <a:ext cx="556" cy="441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Rectangle 245"/>
            <p:cNvSpPr>
              <a:spLocks noChangeArrowheads="1"/>
            </p:cNvSpPr>
            <p:nvPr/>
          </p:nvSpPr>
          <p:spPr bwMode="auto">
            <a:xfrm>
              <a:off x="2376" y="2218"/>
              <a:ext cx="556" cy="441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Rectangle 246"/>
            <p:cNvSpPr>
              <a:spLocks noChangeArrowheads="1"/>
            </p:cNvSpPr>
            <p:nvPr/>
          </p:nvSpPr>
          <p:spPr bwMode="auto">
            <a:xfrm>
              <a:off x="3246" y="2218"/>
              <a:ext cx="556" cy="441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Line 247"/>
            <p:cNvSpPr>
              <a:spLocks noChangeShapeType="1"/>
            </p:cNvSpPr>
            <p:nvPr/>
          </p:nvSpPr>
          <p:spPr bwMode="auto">
            <a:xfrm>
              <a:off x="9727" y="2621"/>
              <a:ext cx="70" cy="8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Rectangle 248"/>
            <p:cNvSpPr>
              <a:spLocks noChangeArrowheads="1"/>
            </p:cNvSpPr>
            <p:nvPr/>
          </p:nvSpPr>
          <p:spPr bwMode="auto">
            <a:xfrm>
              <a:off x="7510" y="2810"/>
              <a:ext cx="72" cy="35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Rectangle 249"/>
            <p:cNvSpPr>
              <a:spLocks noChangeArrowheads="1"/>
            </p:cNvSpPr>
            <p:nvPr/>
          </p:nvSpPr>
          <p:spPr bwMode="auto">
            <a:xfrm>
              <a:off x="7969" y="2806"/>
              <a:ext cx="58" cy="35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Rectangle 250"/>
            <p:cNvSpPr>
              <a:spLocks noChangeArrowheads="1"/>
            </p:cNvSpPr>
            <p:nvPr/>
          </p:nvSpPr>
          <p:spPr bwMode="auto">
            <a:xfrm>
              <a:off x="7101" y="3270"/>
              <a:ext cx="401" cy="2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Rectangle 251"/>
            <p:cNvSpPr>
              <a:spLocks noChangeArrowheads="1"/>
            </p:cNvSpPr>
            <p:nvPr/>
          </p:nvSpPr>
          <p:spPr bwMode="auto">
            <a:xfrm>
              <a:off x="9409" y="2806"/>
              <a:ext cx="29" cy="350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Rectangle 252"/>
            <p:cNvSpPr>
              <a:spLocks noChangeArrowheads="1"/>
            </p:cNvSpPr>
            <p:nvPr/>
          </p:nvSpPr>
          <p:spPr bwMode="auto">
            <a:xfrm>
              <a:off x="7240" y="3340"/>
              <a:ext cx="179" cy="115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Rectangle 253"/>
            <p:cNvSpPr>
              <a:spLocks noChangeArrowheads="1"/>
            </p:cNvSpPr>
            <p:nvPr/>
          </p:nvSpPr>
          <p:spPr bwMode="auto">
            <a:xfrm>
              <a:off x="1700" y="2950"/>
              <a:ext cx="179" cy="115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Rectangle 254"/>
            <p:cNvSpPr>
              <a:spLocks noChangeArrowheads="1"/>
            </p:cNvSpPr>
            <p:nvPr/>
          </p:nvSpPr>
          <p:spPr bwMode="auto">
            <a:xfrm>
              <a:off x="4769" y="2946"/>
              <a:ext cx="179" cy="115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Line 255"/>
            <p:cNvSpPr>
              <a:spLocks noChangeShapeType="1"/>
            </p:cNvSpPr>
            <p:nvPr/>
          </p:nvSpPr>
          <p:spPr bwMode="auto">
            <a:xfrm>
              <a:off x="1271" y="1874"/>
              <a:ext cx="605" cy="79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Line 256"/>
            <p:cNvSpPr>
              <a:spLocks noChangeShapeType="1"/>
            </p:cNvSpPr>
            <p:nvPr/>
          </p:nvSpPr>
          <p:spPr bwMode="auto">
            <a:xfrm>
              <a:off x="1451" y="1884"/>
              <a:ext cx="605" cy="79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Line 257"/>
            <p:cNvSpPr>
              <a:spLocks noChangeShapeType="1"/>
            </p:cNvSpPr>
            <p:nvPr/>
          </p:nvSpPr>
          <p:spPr bwMode="auto">
            <a:xfrm>
              <a:off x="1640" y="1890"/>
              <a:ext cx="516" cy="68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Line 258"/>
            <p:cNvSpPr>
              <a:spLocks noChangeShapeType="1"/>
            </p:cNvSpPr>
            <p:nvPr/>
          </p:nvSpPr>
          <p:spPr bwMode="auto">
            <a:xfrm>
              <a:off x="1829" y="1886"/>
              <a:ext cx="354" cy="47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Line 259"/>
            <p:cNvSpPr>
              <a:spLocks noChangeShapeType="1"/>
            </p:cNvSpPr>
            <p:nvPr/>
          </p:nvSpPr>
          <p:spPr bwMode="auto">
            <a:xfrm>
              <a:off x="1260" y="2140"/>
              <a:ext cx="433" cy="55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Line 260"/>
            <p:cNvSpPr>
              <a:spLocks noChangeShapeType="1"/>
            </p:cNvSpPr>
            <p:nvPr/>
          </p:nvSpPr>
          <p:spPr bwMode="auto">
            <a:xfrm>
              <a:off x="1280" y="2450"/>
              <a:ext cx="194" cy="24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Line 261"/>
            <p:cNvSpPr>
              <a:spLocks noChangeShapeType="1"/>
            </p:cNvSpPr>
            <p:nvPr/>
          </p:nvSpPr>
          <p:spPr bwMode="auto">
            <a:xfrm>
              <a:off x="2020" y="1890"/>
              <a:ext cx="154" cy="19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Rectangle 262"/>
            <p:cNvSpPr>
              <a:spLocks noChangeArrowheads="1"/>
            </p:cNvSpPr>
            <p:nvPr/>
          </p:nvSpPr>
          <p:spPr bwMode="auto">
            <a:xfrm>
              <a:off x="6921" y="2034"/>
              <a:ext cx="101" cy="80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Rectangle 263"/>
            <p:cNvSpPr>
              <a:spLocks noChangeArrowheads="1"/>
            </p:cNvSpPr>
            <p:nvPr/>
          </p:nvSpPr>
          <p:spPr bwMode="auto">
            <a:xfrm>
              <a:off x="6871" y="2814"/>
              <a:ext cx="198" cy="1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Rectangle 264"/>
            <p:cNvSpPr>
              <a:spLocks noChangeArrowheads="1"/>
            </p:cNvSpPr>
            <p:nvPr/>
          </p:nvSpPr>
          <p:spPr bwMode="auto">
            <a:xfrm>
              <a:off x="6851" y="1874"/>
              <a:ext cx="198" cy="1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7" name="Line 265"/>
          <p:cNvSpPr>
            <a:spLocks noChangeShapeType="1"/>
          </p:cNvSpPr>
          <p:nvPr/>
        </p:nvSpPr>
        <p:spPr bwMode="auto">
          <a:xfrm>
            <a:off x="424385" y="2187577"/>
            <a:ext cx="381000" cy="0"/>
          </a:xfrm>
          <a:prstGeom prst="line">
            <a:avLst/>
          </a:prstGeom>
          <a:noFill/>
          <a:ln w="63500">
            <a:solidFill>
              <a:srgbClr val="FF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8" name="Group 276"/>
          <p:cNvGrpSpPr>
            <a:grpSpLocks/>
          </p:cNvGrpSpPr>
          <p:nvPr/>
        </p:nvGrpSpPr>
        <p:grpSpPr bwMode="auto">
          <a:xfrm>
            <a:off x="533923" y="2895604"/>
            <a:ext cx="914400" cy="3048002"/>
            <a:chOff x="203" y="1864"/>
            <a:chExt cx="576" cy="1920"/>
          </a:xfrm>
        </p:grpSpPr>
        <p:sp>
          <p:nvSpPr>
            <p:cNvPr id="139" name="Rectangle 273"/>
            <p:cNvSpPr>
              <a:spLocks/>
            </p:cNvSpPr>
            <p:nvPr/>
          </p:nvSpPr>
          <p:spPr bwMode="auto">
            <a:xfrm>
              <a:off x="203" y="3064"/>
              <a:ext cx="576" cy="720"/>
            </a:xfrm>
            <a:prstGeom prst="rect">
              <a:avLst/>
            </a:prstGeom>
            <a:solidFill>
              <a:srgbClr val="FF99CC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39200" bIns="0"/>
            <a:lstStyle/>
            <a:p>
              <a:pPr marL="38100" algn="ctr">
                <a:lnSpc>
                  <a:spcPct val="119000"/>
                </a:lnSpc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</a:tabLst>
              </a:pPr>
              <a:r>
                <a:rPr lang="en-US" sz="1500" b="1" dirty="0">
                  <a:solidFill>
                    <a:srgbClr val="000000"/>
                  </a:solidFill>
                  <a:cs typeface="Arial" charset="0"/>
                </a:rPr>
                <a:t>Single Beam Dumper </a:t>
              </a:r>
            </a:p>
            <a:p>
              <a:pPr marL="38100" algn="ctr">
                <a:lnSpc>
                  <a:spcPct val="119000"/>
                </a:lnSpc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</a:tabLst>
              </a:pPr>
              <a:r>
                <a:rPr lang="en-US" sz="1500" b="1" dirty="0">
                  <a:solidFill>
                    <a:srgbClr val="000000"/>
                  </a:solidFill>
                  <a:cs typeface="Arial" charset="0"/>
                </a:rPr>
                <a:t>(TDKIK)</a:t>
              </a:r>
              <a:endParaRPr lang="en-US" sz="1200" b="1" dirty="0">
                <a:solidFill>
                  <a:srgbClr val="000000"/>
                </a:solidFill>
                <a:cs typeface="Arial" charset="0"/>
                <a:sym typeface="Arial" charset="0"/>
              </a:endParaRPr>
            </a:p>
          </p:txBody>
        </p:sp>
        <p:sp>
          <p:nvSpPr>
            <p:cNvPr id="140" name="Line 274"/>
            <p:cNvSpPr>
              <a:spLocks noChangeShapeType="1"/>
            </p:cNvSpPr>
            <p:nvPr/>
          </p:nvSpPr>
          <p:spPr bwMode="auto">
            <a:xfrm flipV="1">
              <a:off x="443" y="1864"/>
              <a:ext cx="0" cy="1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1" name="Group 280"/>
          <p:cNvGrpSpPr>
            <a:grpSpLocks/>
          </p:cNvGrpSpPr>
          <p:nvPr/>
        </p:nvGrpSpPr>
        <p:grpSpPr bwMode="auto">
          <a:xfrm>
            <a:off x="2345260" y="3746502"/>
            <a:ext cx="968375" cy="2130425"/>
            <a:chOff x="1344" y="2400"/>
            <a:chExt cx="610" cy="1342"/>
          </a:xfrm>
        </p:grpSpPr>
        <p:sp>
          <p:nvSpPr>
            <p:cNvPr id="142" name="Rectangle 278"/>
            <p:cNvSpPr>
              <a:spLocks/>
            </p:cNvSpPr>
            <p:nvPr/>
          </p:nvSpPr>
          <p:spPr bwMode="auto">
            <a:xfrm>
              <a:off x="1344" y="3216"/>
              <a:ext cx="610" cy="526"/>
            </a:xfrm>
            <a:prstGeom prst="rect">
              <a:avLst/>
            </a:prstGeom>
            <a:solidFill>
              <a:srgbClr val="FF99CC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39200" bIns="0"/>
            <a:lstStyle/>
            <a:p>
              <a:pPr marL="38100" algn="ctr">
                <a:lnSpc>
                  <a:spcPct val="119000"/>
                </a:lnSpc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</a:tabLst>
              </a:pPr>
              <a:r>
                <a:rPr lang="en-US" sz="1500" b="1">
                  <a:solidFill>
                    <a:srgbClr val="000000"/>
                  </a:solidFill>
                  <a:cs typeface="Arial" charset="0"/>
                </a:rPr>
                <a:t>Tune-up Dump </a:t>
              </a:r>
            </a:p>
            <a:p>
              <a:pPr marL="38100" algn="ctr">
                <a:lnSpc>
                  <a:spcPct val="119000"/>
                </a:lnSpc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</a:tabLst>
              </a:pPr>
              <a:r>
                <a:rPr lang="en-US" sz="1500" b="1">
                  <a:solidFill>
                    <a:srgbClr val="000000"/>
                  </a:solidFill>
                  <a:cs typeface="Arial" charset="0"/>
                </a:rPr>
                <a:t>(TDUND)</a:t>
              </a:r>
              <a:endParaRPr lang="en-US" sz="1200" b="1">
                <a:solidFill>
                  <a:srgbClr val="000000"/>
                </a:solidFill>
                <a:cs typeface="Arial" charset="0"/>
                <a:sym typeface="Arial" charset="0"/>
              </a:endParaRPr>
            </a:p>
          </p:txBody>
        </p:sp>
        <p:sp>
          <p:nvSpPr>
            <p:cNvPr id="143" name="Line 279"/>
            <p:cNvSpPr>
              <a:spLocks noChangeShapeType="1"/>
            </p:cNvSpPr>
            <p:nvPr/>
          </p:nvSpPr>
          <p:spPr bwMode="auto">
            <a:xfrm flipH="1" flipV="1">
              <a:off x="1649" y="2400"/>
              <a:ext cx="1" cy="8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4" name="Group 284"/>
          <p:cNvGrpSpPr>
            <a:grpSpLocks/>
          </p:cNvGrpSpPr>
          <p:nvPr/>
        </p:nvGrpSpPr>
        <p:grpSpPr bwMode="auto">
          <a:xfrm>
            <a:off x="3412060" y="4287840"/>
            <a:ext cx="968375" cy="1589087"/>
            <a:chOff x="2016" y="2741"/>
            <a:chExt cx="610" cy="1001"/>
          </a:xfrm>
        </p:grpSpPr>
        <p:sp>
          <p:nvSpPr>
            <p:cNvPr id="145" name="Rectangle 282"/>
            <p:cNvSpPr>
              <a:spLocks/>
            </p:cNvSpPr>
            <p:nvPr/>
          </p:nvSpPr>
          <p:spPr bwMode="auto">
            <a:xfrm>
              <a:off x="2016" y="3216"/>
              <a:ext cx="610" cy="526"/>
            </a:xfrm>
            <a:prstGeom prst="rect">
              <a:avLst/>
            </a:prstGeom>
            <a:solidFill>
              <a:srgbClr val="FF99CC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39200" bIns="0"/>
            <a:lstStyle/>
            <a:p>
              <a:pPr marL="38100" algn="ctr">
                <a:lnSpc>
                  <a:spcPct val="119000"/>
                </a:lnSpc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</a:tabLst>
              </a:pPr>
              <a:r>
                <a:rPr lang="en-US" sz="1500" b="1">
                  <a:solidFill>
                    <a:srgbClr val="000000"/>
                  </a:solidFill>
                  <a:cs typeface="Arial" charset="0"/>
                </a:rPr>
                <a:t>Main Dump </a:t>
              </a:r>
            </a:p>
            <a:p>
              <a:pPr marL="38100" algn="ctr">
                <a:lnSpc>
                  <a:spcPct val="119000"/>
                </a:lnSpc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</a:tabLst>
              </a:pPr>
              <a:r>
                <a:rPr lang="en-US" sz="1500" b="1">
                  <a:solidFill>
                    <a:srgbClr val="000000"/>
                  </a:solidFill>
                  <a:cs typeface="Arial" charset="0"/>
                </a:rPr>
                <a:t>(MDUMP)</a:t>
              </a:r>
              <a:endParaRPr lang="en-US" sz="1200" b="1">
                <a:solidFill>
                  <a:srgbClr val="000000"/>
                </a:solidFill>
                <a:cs typeface="Arial" charset="0"/>
                <a:sym typeface="Arial" charset="0"/>
              </a:endParaRPr>
            </a:p>
          </p:txBody>
        </p:sp>
        <p:sp>
          <p:nvSpPr>
            <p:cNvPr id="146" name="Line 283"/>
            <p:cNvSpPr>
              <a:spLocks noChangeShapeType="1"/>
            </p:cNvSpPr>
            <p:nvPr/>
          </p:nvSpPr>
          <p:spPr bwMode="auto">
            <a:xfrm flipH="1" flipV="1">
              <a:off x="2312" y="2741"/>
              <a:ext cx="1" cy="45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7" name="Line 287"/>
          <p:cNvSpPr>
            <a:spLocks noChangeShapeType="1"/>
          </p:cNvSpPr>
          <p:nvPr/>
        </p:nvSpPr>
        <p:spPr bwMode="auto">
          <a:xfrm>
            <a:off x="440260" y="2222502"/>
            <a:ext cx="2400300" cy="3175"/>
          </a:xfrm>
          <a:prstGeom prst="line">
            <a:avLst/>
          </a:prstGeom>
          <a:noFill/>
          <a:ln w="63500">
            <a:solidFill>
              <a:srgbClr val="FF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48" name="Group 290"/>
          <p:cNvGrpSpPr>
            <a:grpSpLocks/>
          </p:cNvGrpSpPr>
          <p:nvPr/>
        </p:nvGrpSpPr>
        <p:grpSpPr bwMode="auto">
          <a:xfrm>
            <a:off x="465660" y="2184402"/>
            <a:ext cx="3819525" cy="309563"/>
            <a:chOff x="90" y="817"/>
            <a:chExt cx="2406" cy="239"/>
          </a:xfrm>
        </p:grpSpPr>
        <p:sp>
          <p:nvSpPr>
            <p:cNvPr id="149" name="Line 288"/>
            <p:cNvSpPr>
              <a:spLocks noChangeShapeType="1"/>
            </p:cNvSpPr>
            <p:nvPr/>
          </p:nvSpPr>
          <p:spPr bwMode="auto">
            <a:xfrm>
              <a:off x="90" y="823"/>
              <a:ext cx="2250" cy="10"/>
            </a:xfrm>
            <a:prstGeom prst="line">
              <a:avLst/>
            </a:prstGeom>
            <a:noFill/>
            <a:ln w="63500">
              <a:solidFill>
                <a:srgbClr val="FF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Line 289"/>
            <p:cNvSpPr>
              <a:spLocks noChangeShapeType="1"/>
            </p:cNvSpPr>
            <p:nvPr/>
          </p:nvSpPr>
          <p:spPr bwMode="auto">
            <a:xfrm>
              <a:off x="2310" y="817"/>
              <a:ext cx="186" cy="239"/>
            </a:xfrm>
            <a:prstGeom prst="line">
              <a:avLst/>
            </a:prstGeom>
            <a:noFill/>
            <a:ln w="63500">
              <a:solidFill>
                <a:srgbClr val="FF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1" name="Group 291"/>
          <p:cNvGrpSpPr>
            <a:grpSpLocks/>
          </p:cNvGrpSpPr>
          <p:nvPr/>
        </p:nvGrpSpPr>
        <p:grpSpPr bwMode="auto">
          <a:xfrm>
            <a:off x="364060" y="1765302"/>
            <a:ext cx="1306513" cy="841375"/>
            <a:chOff x="1311" y="2344"/>
            <a:chExt cx="2057" cy="1326"/>
          </a:xfrm>
        </p:grpSpPr>
        <p:sp>
          <p:nvSpPr>
            <p:cNvPr id="152" name="Oval 292"/>
            <p:cNvSpPr>
              <a:spLocks noChangeArrowheads="1"/>
            </p:cNvSpPr>
            <p:nvPr/>
          </p:nvSpPr>
          <p:spPr bwMode="auto">
            <a:xfrm>
              <a:off x="1561" y="2784"/>
              <a:ext cx="710" cy="436"/>
            </a:xfrm>
            <a:prstGeom prst="ellips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Oval 293"/>
            <p:cNvSpPr>
              <a:spLocks noChangeArrowheads="1"/>
            </p:cNvSpPr>
            <p:nvPr/>
          </p:nvSpPr>
          <p:spPr bwMode="auto">
            <a:xfrm>
              <a:off x="1471" y="2604"/>
              <a:ext cx="1089" cy="78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Oval 294"/>
            <p:cNvSpPr>
              <a:spLocks noChangeArrowheads="1"/>
            </p:cNvSpPr>
            <p:nvPr/>
          </p:nvSpPr>
          <p:spPr bwMode="auto">
            <a:xfrm>
              <a:off x="1421" y="2504"/>
              <a:ext cx="1467" cy="966"/>
            </a:xfrm>
            <a:prstGeom prst="ellips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Oval 295"/>
            <p:cNvSpPr>
              <a:spLocks noChangeArrowheads="1"/>
            </p:cNvSpPr>
            <p:nvPr/>
          </p:nvSpPr>
          <p:spPr bwMode="auto">
            <a:xfrm>
              <a:off x="1381" y="2414"/>
              <a:ext cx="1747" cy="1156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Oval 296"/>
            <p:cNvSpPr>
              <a:spLocks noChangeArrowheads="1"/>
            </p:cNvSpPr>
            <p:nvPr/>
          </p:nvSpPr>
          <p:spPr bwMode="auto">
            <a:xfrm>
              <a:off x="1311" y="2344"/>
              <a:ext cx="2057" cy="1326"/>
            </a:xfrm>
            <a:prstGeom prst="ellips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7" name="Group 303"/>
          <p:cNvGrpSpPr>
            <a:grpSpLocks/>
          </p:cNvGrpSpPr>
          <p:nvPr/>
        </p:nvGrpSpPr>
        <p:grpSpPr bwMode="auto">
          <a:xfrm rot="631584">
            <a:off x="3980385" y="2092327"/>
            <a:ext cx="1230313" cy="841375"/>
            <a:chOff x="1311" y="2344"/>
            <a:chExt cx="2057" cy="1326"/>
          </a:xfrm>
        </p:grpSpPr>
        <p:sp>
          <p:nvSpPr>
            <p:cNvPr id="158" name="Oval 304"/>
            <p:cNvSpPr>
              <a:spLocks noChangeArrowheads="1"/>
            </p:cNvSpPr>
            <p:nvPr/>
          </p:nvSpPr>
          <p:spPr bwMode="auto">
            <a:xfrm>
              <a:off x="1561" y="2784"/>
              <a:ext cx="710" cy="436"/>
            </a:xfrm>
            <a:prstGeom prst="ellips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Oval 305"/>
            <p:cNvSpPr>
              <a:spLocks noChangeArrowheads="1"/>
            </p:cNvSpPr>
            <p:nvPr/>
          </p:nvSpPr>
          <p:spPr bwMode="auto">
            <a:xfrm>
              <a:off x="1471" y="2604"/>
              <a:ext cx="1089" cy="78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Oval 306"/>
            <p:cNvSpPr>
              <a:spLocks noChangeArrowheads="1"/>
            </p:cNvSpPr>
            <p:nvPr/>
          </p:nvSpPr>
          <p:spPr bwMode="auto">
            <a:xfrm>
              <a:off x="1421" y="2504"/>
              <a:ext cx="1467" cy="966"/>
            </a:xfrm>
            <a:prstGeom prst="ellips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Oval 307"/>
            <p:cNvSpPr>
              <a:spLocks noChangeArrowheads="1"/>
            </p:cNvSpPr>
            <p:nvPr/>
          </p:nvSpPr>
          <p:spPr bwMode="auto">
            <a:xfrm>
              <a:off x="1381" y="2414"/>
              <a:ext cx="1747" cy="1156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Oval 308"/>
            <p:cNvSpPr>
              <a:spLocks noChangeArrowheads="1"/>
            </p:cNvSpPr>
            <p:nvPr/>
          </p:nvSpPr>
          <p:spPr bwMode="auto">
            <a:xfrm>
              <a:off x="1311" y="2344"/>
              <a:ext cx="2057" cy="1326"/>
            </a:xfrm>
            <a:prstGeom prst="ellips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" name="Group 382"/>
          <p:cNvGrpSpPr>
            <a:grpSpLocks/>
          </p:cNvGrpSpPr>
          <p:nvPr/>
        </p:nvGrpSpPr>
        <p:grpSpPr bwMode="auto">
          <a:xfrm>
            <a:off x="1278460" y="1536702"/>
            <a:ext cx="1200150" cy="2233613"/>
            <a:chOff x="643" y="1028"/>
            <a:chExt cx="756" cy="1407"/>
          </a:xfrm>
        </p:grpSpPr>
        <p:grpSp>
          <p:nvGrpSpPr>
            <p:cNvPr id="164" name="Group 321"/>
            <p:cNvGrpSpPr>
              <a:grpSpLocks/>
            </p:cNvGrpSpPr>
            <p:nvPr/>
          </p:nvGrpSpPr>
          <p:grpSpPr bwMode="auto">
            <a:xfrm>
              <a:off x="1260" y="1889"/>
              <a:ext cx="139" cy="256"/>
              <a:chOff x="0" y="2352"/>
              <a:chExt cx="139" cy="256"/>
            </a:xfrm>
          </p:grpSpPr>
          <p:sp>
            <p:nvSpPr>
              <p:cNvPr id="177" name="Freeform 322"/>
              <p:cNvSpPr>
                <a:spLocks noChangeArrowheads="1"/>
              </p:cNvSpPr>
              <p:nvPr/>
            </p:nvSpPr>
            <p:spPr bwMode="auto">
              <a:xfrm>
                <a:off x="46" y="2352"/>
                <a:ext cx="51" cy="51"/>
              </a:xfrm>
              <a:custGeom>
                <a:avLst/>
                <a:gdLst>
                  <a:gd name="T0" fmla="*/ 447 w 448"/>
                  <a:gd name="T1" fmla="*/ 227 h 452"/>
                  <a:gd name="T2" fmla="*/ 224 w 448"/>
                  <a:gd name="T3" fmla="*/ 0 h 452"/>
                  <a:gd name="T4" fmla="*/ 0 w 448"/>
                  <a:gd name="T5" fmla="*/ 227 h 452"/>
                  <a:gd name="T6" fmla="*/ 0 w 448"/>
                  <a:gd name="T7" fmla="*/ 227 h 452"/>
                  <a:gd name="T8" fmla="*/ 224 w 448"/>
                  <a:gd name="T9" fmla="*/ 451 h 452"/>
                  <a:gd name="T10" fmla="*/ 447 w 448"/>
                  <a:gd name="T11" fmla="*/ 227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8" h="452">
                    <a:moveTo>
                      <a:pt x="447" y="227"/>
                    </a:moveTo>
                    <a:cubicBezTo>
                      <a:pt x="447" y="102"/>
                      <a:pt x="347" y="0"/>
                      <a:pt x="224" y="0"/>
                    </a:cubicBezTo>
                    <a:cubicBezTo>
                      <a:pt x="99" y="0"/>
                      <a:pt x="0" y="102"/>
                      <a:pt x="0" y="227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0" y="350"/>
                      <a:pt x="99" y="451"/>
                      <a:pt x="224" y="451"/>
                    </a:cubicBezTo>
                    <a:cubicBezTo>
                      <a:pt x="347" y="451"/>
                      <a:pt x="447" y="350"/>
                      <a:pt x="447" y="227"/>
                    </a:cubicBezTo>
                  </a:path>
                </a:pathLst>
              </a:custGeom>
              <a:solidFill>
                <a:srgbClr val="E8EEF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8" name="Freeform 323"/>
              <p:cNvSpPr>
                <a:spLocks noChangeArrowheads="1"/>
              </p:cNvSpPr>
              <p:nvPr/>
            </p:nvSpPr>
            <p:spPr bwMode="auto">
              <a:xfrm>
                <a:off x="46" y="2352"/>
                <a:ext cx="51" cy="51"/>
              </a:xfrm>
              <a:custGeom>
                <a:avLst/>
                <a:gdLst>
                  <a:gd name="T0" fmla="*/ 447 w 448"/>
                  <a:gd name="T1" fmla="*/ 227 h 452"/>
                  <a:gd name="T2" fmla="*/ 224 w 448"/>
                  <a:gd name="T3" fmla="*/ 0 h 452"/>
                  <a:gd name="T4" fmla="*/ 0 w 448"/>
                  <a:gd name="T5" fmla="*/ 227 h 452"/>
                  <a:gd name="T6" fmla="*/ 0 w 448"/>
                  <a:gd name="T7" fmla="*/ 227 h 452"/>
                  <a:gd name="T8" fmla="*/ 224 w 448"/>
                  <a:gd name="T9" fmla="*/ 451 h 452"/>
                  <a:gd name="T10" fmla="*/ 447 w 448"/>
                  <a:gd name="T11" fmla="*/ 227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8" h="452">
                    <a:moveTo>
                      <a:pt x="447" y="227"/>
                    </a:moveTo>
                    <a:cubicBezTo>
                      <a:pt x="447" y="102"/>
                      <a:pt x="347" y="0"/>
                      <a:pt x="224" y="0"/>
                    </a:cubicBezTo>
                    <a:cubicBezTo>
                      <a:pt x="99" y="0"/>
                      <a:pt x="0" y="102"/>
                      <a:pt x="0" y="227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0" y="350"/>
                      <a:pt x="99" y="451"/>
                      <a:pt x="224" y="451"/>
                    </a:cubicBezTo>
                    <a:cubicBezTo>
                      <a:pt x="347" y="451"/>
                      <a:pt x="447" y="350"/>
                      <a:pt x="447" y="227"/>
                    </a:cubicBezTo>
                  </a:path>
                </a:pathLst>
              </a:custGeom>
              <a:solidFill>
                <a:srgbClr val="0000FF"/>
              </a:solidFill>
              <a:ln w="3556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9" name="Freeform 324"/>
              <p:cNvSpPr>
                <a:spLocks noChangeArrowheads="1"/>
              </p:cNvSpPr>
              <p:nvPr/>
            </p:nvSpPr>
            <p:spPr bwMode="auto">
              <a:xfrm>
                <a:off x="0" y="2403"/>
                <a:ext cx="139" cy="205"/>
              </a:xfrm>
              <a:custGeom>
                <a:avLst/>
                <a:gdLst>
                  <a:gd name="T0" fmla="*/ 615 w 1204"/>
                  <a:gd name="T1" fmla="*/ 928 h 1800"/>
                  <a:gd name="T2" fmla="*/ 895 w 1204"/>
                  <a:gd name="T3" fmla="*/ 1799 h 1800"/>
                  <a:gd name="T4" fmla="*/ 1119 w 1204"/>
                  <a:gd name="T5" fmla="*/ 1799 h 1800"/>
                  <a:gd name="T6" fmla="*/ 895 w 1204"/>
                  <a:gd name="T7" fmla="*/ 787 h 1800"/>
                  <a:gd name="T8" fmla="*/ 895 w 1204"/>
                  <a:gd name="T9" fmla="*/ 197 h 1800"/>
                  <a:gd name="T10" fmla="*/ 1062 w 1204"/>
                  <a:gd name="T11" fmla="*/ 674 h 1800"/>
                  <a:gd name="T12" fmla="*/ 1203 w 1204"/>
                  <a:gd name="T13" fmla="*/ 590 h 1800"/>
                  <a:gd name="T14" fmla="*/ 1008 w 1204"/>
                  <a:gd name="T15" fmla="*/ 0 h 1800"/>
                  <a:gd name="T16" fmla="*/ 615 w 1204"/>
                  <a:gd name="T17" fmla="*/ 28 h 1800"/>
                  <a:gd name="T18" fmla="*/ 225 w 1204"/>
                  <a:gd name="T19" fmla="*/ 0 h 1800"/>
                  <a:gd name="T20" fmla="*/ 0 w 1204"/>
                  <a:gd name="T21" fmla="*/ 620 h 1800"/>
                  <a:gd name="T22" fmla="*/ 168 w 1204"/>
                  <a:gd name="T23" fmla="*/ 674 h 1800"/>
                  <a:gd name="T24" fmla="*/ 336 w 1204"/>
                  <a:gd name="T25" fmla="*/ 197 h 1800"/>
                  <a:gd name="T26" fmla="*/ 336 w 1204"/>
                  <a:gd name="T27" fmla="*/ 787 h 1800"/>
                  <a:gd name="T28" fmla="*/ 113 w 1204"/>
                  <a:gd name="T29" fmla="*/ 1799 h 1800"/>
                  <a:gd name="T30" fmla="*/ 336 w 1204"/>
                  <a:gd name="T31" fmla="*/ 1799 h 1800"/>
                  <a:gd name="T32" fmla="*/ 615 w 1204"/>
                  <a:gd name="T33" fmla="*/ 928 h 1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04" h="1800">
                    <a:moveTo>
                      <a:pt x="615" y="928"/>
                    </a:moveTo>
                    <a:lnTo>
                      <a:pt x="895" y="1799"/>
                    </a:lnTo>
                    <a:lnTo>
                      <a:pt x="1119" y="1799"/>
                    </a:lnTo>
                    <a:lnTo>
                      <a:pt x="895" y="787"/>
                    </a:lnTo>
                    <a:lnTo>
                      <a:pt x="895" y="197"/>
                    </a:lnTo>
                    <a:lnTo>
                      <a:pt x="1062" y="674"/>
                    </a:lnTo>
                    <a:lnTo>
                      <a:pt x="1203" y="590"/>
                    </a:lnTo>
                    <a:lnTo>
                      <a:pt x="1008" y="0"/>
                    </a:lnTo>
                    <a:lnTo>
                      <a:pt x="615" y="28"/>
                    </a:lnTo>
                    <a:lnTo>
                      <a:pt x="225" y="0"/>
                    </a:lnTo>
                    <a:lnTo>
                      <a:pt x="0" y="620"/>
                    </a:lnTo>
                    <a:lnTo>
                      <a:pt x="168" y="674"/>
                    </a:lnTo>
                    <a:lnTo>
                      <a:pt x="336" y="197"/>
                    </a:lnTo>
                    <a:lnTo>
                      <a:pt x="336" y="787"/>
                    </a:lnTo>
                    <a:lnTo>
                      <a:pt x="113" y="1799"/>
                    </a:lnTo>
                    <a:lnTo>
                      <a:pt x="336" y="1799"/>
                    </a:lnTo>
                    <a:lnTo>
                      <a:pt x="615" y="928"/>
                    </a:lnTo>
                  </a:path>
                </a:pathLst>
              </a:custGeom>
              <a:solidFill>
                <a:srgbClr val="E8EEF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" name="Freeform 325"/>
              <p:cNvSpPr>
                <a:spLocks noChangeArrowheads="1"/>
              </p:cNvSpPr>
              <p:nvPr/>
            </p:nvSpPr>
            <p:spPr bwMode="auto">
              <a:xfrm>
                <a:off x="0" y="2403"/>
                <a:ext cx="139" cy="205"/>
              </a:xfrm>
              <a:custGeom>
                <a:avLst/>
                <a:gdLst>
                  <a:gd name="T0" fmla="*/ 615 w 1204"/>
                  <a:gd name="T1" fmla="*/ 928 h 1800"/>
                  <a:gd name="T2" fmla="*/ 895 w 1204"/>
                  <a:gd name="T3" fmla="*/ 1799 h 1800"/>
                  <a:gd name="T4" fmla="*/ 1119 w 1204"/>
                  <a:gd name="T5" fmla="*/ 1799 h 1800"/>
                  <a:gd name="T6" fmla="*/ 895 w 1204"/>
                  <a:gd name="T7" fmla="*/ 787 h 1800"/>
                  <a:gd name="T8" fmla="*/ 895 w 1204"/>
                  <a:gd name="T9" fmla="*/ 197 h 1800"/>
                  <a:gd name="T10" fmla="*/ 1062 w 1204"/>
                  <a:gd name="T11" fmla="*/ 674 h 1800"/>
                  <a:gd name="T12" fmla="*/ 1203 w 1204"/>
                  <a:gd name="T13" fmla="*/ 590 h 1800"/>
                  <a:gd name="T14" fmla="*/ 1008 w 1204"/>
                  <a:gd name="T15" fmla="*/ 0 h 1800"/>
                  <a:gd name="T16" fmla="*/ 615 w 1204"/>
                  <a:gd name="T17" fmla="*/ 28 h 1800"/>
                  <a:gd name="T18" fmla="*/ 225 w 1204"/>
                  <a:gd name="T19" fmla="*/ 0 h 1800"/>
                  <a:gd name="T20" fmla="*/ 0 w 1204"/>
                  <a:gd name="T21" fmla="*/ 620 h 1800"/>
                  <a:gd name="T22" fmla="*/ 168 w 1204"/>
                  <a:gd name="T23" fmla="*/ 674 h 1800"/>
                  <a:gd name="T24" fmla="*/ 336 w 1204"/>
                  <a:gd name="T25" fmla="*/ 197 h 1800"/>
                  <a:gd name="T26" fmla="*/ 336 w 1204"/>
                  <a:gd name="T27" fmla="*/ 787 h 1800"/>
                  <a:gd name="T28" fmla="*/ 113 w 1204"/>
                  <a:gd name="T29" fmla="*/ 1799 h 1800"/>
                  <a:gd name="T30" fmla="*/ 336 w 1204"/>
                  <a:gd name="T31" fmla="*/ 1799 h 1800"/>
                  <a:gd name="T32" fmla="*/ 615 w 1204"/>
                  <a:gd name="T33" fmla="*/ 928 h 1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04" h="1800">
                    <a:moveTo>
                      <a:pt x="615" y="928"/>
                    </a:moveTo>
                    <a:lnTo>
                      <a:pt x="895" y="1799"/>
                    </a:lnTo>
                    <a:lnTo>
                      <a:pt x="1119" y="1799"/>
                    </a:lnTo>
                    <a:lnTo>
                      <a:pt x="895" y="787"/>
                    </a:lnTo>
                    <a:lnTo>
                      <a:pt x="895" y="197"/>
                    </a:lnTo>
                    <a:lnTo>
                      <a:pt x="1062" y="674"/>
                    </a:lnTo>
                    <a:lnTo>
                      <a:pt x="1203" y="590"/>
                    </a:lnTo>
                    <a:lnTo>
                      <a:pt x="1008" y="0"/>
                    </a:lnTo>
                    <a:lnTo>
                      <a:pt x="615" y="28"/>
                    </a:lnTo>
                    <a:lnTo>
                      <a:pt x="225" y="0"/>
                    </a:lnTo>
                    <a:lnTo>
                      <a:pt x="0" y="620"/>
                    </a:lnTo>
                    <a:lnTo>
                      <a:pt x="168" y="674"/>
                    </a:lnTo>
                    <a:lnTo>
                      <a:pt x="336" y="197"/>
                    </a:lnTo>
                    <a:lnTo>
                      <a:pt x="336" y="787"/>
                    </a:lnTo>
                    <a:lnTo>
                      <a:pt x="113" y="1799"/>
                    </a:lnTo>
                    <a:lnTo>
                      <a:pt x="336" y="1799"/>
                    </a:lnTo>
                    <a:lnTo>
                      <a:pt x="615" y="928"/>
                    </a:lnTo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" name="Freeform 326"/>
              <p:cNvSpPr>
                <a:spLocks noChangeArrowheads="1"/>
              </p:cNvSpPr>
              <p:nvPr/>
            </p:nvSpPr>
            <p:spPr bwMode="auto">
              <a:xfrm>
                <a:off x="0" y="2403"/>
                <a:ext cx="139" cy="205"/>
              </a:xfrm>
              <a:custGeom>
                <a:avLst/>
                <a:gdLst>
                  <a:gd name="T0" fmla="*/ 615 w 1204"/>
                  <a:gd name="T1" fmla="*/ 928 h 1800"/>
                  <a:gd name="T2" fmla="*/ 895 w 1204"/>
                  <a:gd name="T3" fmla="*/ 1799 h 1800"/>
                  <a:gd name="T4" fmla="*/ 1119 w 1204"/>
                  <a:gd name="T5" fmla="*/ 1799 h 1800"/>
                  <a:gd name="T6" fmla="*/ 895 w 1204"/>
                  <a:gd name="T7" fmla="*/ 787 h 1800"/>
                  <a:gd name="T8" fmla="*/ 895 w 1204"/>
                  <a:gd name="T9" fmla="*/ 197 h 1800"/>
                  <a:gd name="T10" fmla="*/ 1062 w 1204"/>
                  <a:gd name="T11" fmla="*/ 674 h 1800"/>
                  <a:gd name="T12" fmla="*/ 1203 w 1204"/>
                  <a:gd name="T13" fmla="*/ 590 h 1800"/>
                  <a:gd name="T14" fmla="*/ 1008 w 1204"/>
                  <a:gd name="T15" fmla="*/ 0 h 1800"/>
                  <a:gd name="T16" fmla="*/ 615 w 1204"/>
                  <a:gd name="T17" fmla="*/ 28 h 1800"/>
                  <a:gd name="T18" fmla="*/ 225 w 1204"/>
                  <a:gd name="T19" fmla="*/ 0 h 1800"/>
                  <a:gd name="T20" fmla="*/ 0 w 1204"/>
                  <a:gd name="T21" fmla="*/ 620 h 1800"/>
                  <a:gd name="T22" fmla="*/ 168 w 1204"/>
                  <a:gd name="T23" fmla="*/ 674 h 1800"/>
                  <a:gd name="T24" fmla="*/ 336 w 1204"/>
                  <a:gd name="T25" fmla="*/ 197 h 1800"/>
                  <a:gd name="T26" fmla="*/ 336 w 1204"/>
                  <a:gd name="T27" fmla="*/ 787 h 1800"/>
                  <a:gd name="T28" fmla="*/ 113 w 1204"/>
                  <a:gd name="T29" fmla="*/ 1799 h 1800"/>
                  <a:gd name="T30" fmla="*/ 336 w 1204"/>
                  <a:gd name="T31" fmla="*/ 1799 h 1800"/>
                  <a:gd name="T32" fmla="*/ 615 w 1204"/>
                  <a:gd name="T33" fmla="*/ 928 h 1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04" h="1800">
                    <a:moveTo>
                      <a:pt x="615" y="928"/>
                    </a:moveTo>
                    <a:lnTo>
                      <a:pt x="895" y="1799"/>
                    </a:lnTo>
                    <a:lnTo>
                      <a:pt x="1119" y="1799"/>
                    </a:lnTo>
                    <a:lnTo>
                      <a:pt x="895" y="787"/>
                    </a:lnTo>
                    <a:lnTo>
                      <a:pt x="895" y="197"/>
                    </a:lnTo>
                    <a:lnTo>
                      <a:pt x="1062" y="674"/>
                    </a:lnTo>
                    <a:lnTo>
                      <a:pt x="1203" y="590"/>
                    </a:lnTo>
                    <a:lnTo>
                      <a:pt x="1008" y="0"/>
                    </a:lnTo>
                    <a:lnTo>
                      <a:pt x="615" y="28"/>
                    </a:lnTo>
                    <a:lnTo>
                      <a:pt x="225" y="0"/>
                    </a:lnTo>
                    <a:lnTo>
                      <a:pt x="0" y="620"/>
                    </a:lnTo>
                    <a:lnTo>
                      <a:pt x="168" y="674"/>
                    </a:lnTo>
                    <a:lnTo>
                      <a:pt x="336" y="197"/>
                    </a:lnTo>
                    <a:lnTo>
                      <a:pt x="336" y="787"/>
                    </a:lnTo>
                    <a:lnTo>
                      <a:pt x="113" y="1799"/>
                    </a:lnTo>
                    <a:lnTo>
                      <a:pt x="336" y="1799"/>
                    </a:lnTo>
                    <a:lnTo>
                      <a:pt x="615" y="928"/>
                    </a:lnTo>
                  </a:path>
                </a:pathLst>
              </a:custGeom>
              <a:solidFill>
                <a:srgbClr val="0000FF"/>
              </a:solidFill>
              <a:ln w="3556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5" name="Group 333"/>
            <p:cNvGrpSpPr>
              <a:grpSpLocks/>
            </p:cNvGrpSpPr>
            <p:nvPr/>
          </p:nvGrpSpPr>
          <p:grpSpPr bwMode="auto">
            <a:xfrm>
              <a:off x="722" y="2179"/>
              <a:ext cx="139" cy="256"/>
              <a:chOff x="0" y="2352"/>
              <a:chExt cx="139" cy="256"/>
            </a:xfrm>
          </p:grpSpPr>
          <p:sp>
            <p:nvSpPr>
              <p:cNvPr id="172" name="Freeform 334"/>
              <p:cNvSpPr>
                <a:spLocks noChangeArrowheads="1"/>
              </p:cNvSpPr>
              <p:nvPr/>
            </p:nvSpPr>
            <p:spPr bwMode="auto">
              <a:xfrm>
                <a:off x="46" y="2352"/>
                <a:ext cx="51" cy="51"/>
              </a:xfrm>
              <a:custGeom>
                <a:avLst/>
                <a:gdLst>
                  <a:gd name="T0" fmla="*/ 447 w 448"/>
                  <a:gd name="T1" fmla="*/ 227 h 452"/>
                  <a:gd name="T2" fmla="*/ 224 w 448"/>
                  <a:gd name="T3" fmla="*/ 0 h 452"/>
                  <a:gd name="T4" fmla="*/ 0 w 448"/>
                  <a:gd name="T5" fmla="*/ 227 h 452"/>
                  <a:gd name="T6" fmla="*/ 0 w 448"/>
                  <a:gd name="T7" fmla="*/ 227 h 452"/>
                  <a:gd name="T8" fmla="*/ 224 w 448"/>
                  <a:gd name="T9" fmla="*/ 451 h 452"/>
                  <a:gd name="T10" fmla="*/ 447 w 448"/>
                  <a:gd name="T11" fmla="*/ 227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8" h="452">
                    <a:moveTo>
                      <a:pt x="447" y="227"/>
                    </a:moveTo>
                    <a:cubicBezTo>
                      <a:pt x="447" y="102"/>
                      <a:pt x="347" y="0"/>
                      <a:pt x="224" y="0"/>
                    </a:cubicBezTo>
                    <a:cubicBezTo>
                      <a:pt x="99" y="0"/>
                      <a:pt x="0" y="102"/>
                      <a:pt x="0" y="227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0" y="350"/>
                      <a:pt x="99" y="451"/>
                      <a:pt x="224" y="451"/>
                    </a:cubicBezTo>
                    <a:cubicBezTo>
                      <a:pt x="347" y="451"/>
                      <a:pt x="447" y="350"/>
                      <a:pt x="447" y="227"/>
                    </a:cubicBezTo>
                  </a:path>
                </a:pathLst>
              </a:custGeom>
              <a:solidFill>
                <a:srgbClr val="E8EEF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3" name="Freeform 335"/>
              <p:cNvSpPr>
                <a:spLocks noChangeArrowheads="1"/>
              </p:cNvSpPr>
              <p:nvPr/>
            </p:nvSpPr>
            <p:spPr bwMode="auto">
              <a:xfrm>
                <a:off x="46" y="2352"/>
                <a:ext cx="51" cy="51"/>
              </a:xfrm>
              <a:custGeom>
                <a:avLst/>
                <a:gdLst>
                  <a:gd name="T0" fmla="*/ 447 w 448"/>
                  <a:gd name="T1" fmla="*/ 227 h 452"/>
                  <a:gd name="T2" fmla="*/ 224 w 448"/>
                  <a:gd name="T3" fmla="*/ 0 h 452"/>
                  <a:gd name="T4" fmla="*/ 0 w 448"/>
                  <a:gd name="T5" fmla="*/ 227 h 452"/>
                  <a:gd name="T6" fmla="*/ 0 w 448"/>
                  <a:gd name="T7" fmla="*/ 227 h 452"/>
                  <a:gd name="T8" fmla="*/ 224 w 448"/>
                  <a:gd name="T9" fmla="*/ 451 h 452"/>
                  <a:gd name="T10" fmla="*/ 447 w 448"/>
                  <a:gd name="T11" fmla="*/ 227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8" h="452">
                    <a:moveTo>
                      <a:pt x="447" y="227"/>
                    </a:moveTo>
                    <a:cubicBezTo>
                      <a:pt x="447" y="102"/>
                      <a:pt x="347" y="0"/>
                      <a:pt x="224" y="0"/>
                    </a:cubicBezTo>
                    <a:cubicBezTo>
                      <a:pt x="99" y="0"/>
                      <a:pt x="0" y="102"/>
                      <a:pt x="0" y="227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0" y="350"/>
                      <a:pt x="99" y="451"/>
                      <a:pt x="224" y="451"/>
                    </a:cubicBezTo>
                    <a:cubicBezTo>
                      <a:pt x="347" y="451"/>
                      <a:pt x="447" y="350"/>
                      <a:pt x="447" y="227"/>
                    </a:cubicBezTo>
                  </a:path>
                </a:pathLst>
              </a:custGeom>
              <a:solidFill>
                <a:srgbClr val="0000FF"/>
              </a:solidFill>
              <a:ln w="3556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" name="Freeform 336"/>
              <p:cNvSpPr>
                <a:spLocks noChangeArrowheads="1"/>
              </p:cNvSpPr>
              <p:nvPr/>
            </p:nvSpPr>
            <p:spPr bwMode="auto">
              <a:xfrm>
                <a:off x="0" y="2403"/>
                <a:ext cx="139" cy="205"/>
              </a:xfrm>
              <a:custGeom>
                <a:avLst/>
                <a:gdLst>
                  <a:gd name="T0" fmla="*/ 615 w 1204"/>
                  <a:gd name="T1" fmla="*/ 928 h 1800"/>
                  <a:gd name="T2" fmla="*/ 895 w 1204"/>
                  <a:gd name="T3" fmla="*/ 1799 h 1800"/>
                  <a:gd name="T4" fmla="*/ 1119 w 1204"/>
                  <a:gd name="T5" fmla="*/ 1799 h 1800"/>
                  <a:gd name="T6" fmla="*/ 895 w 1204"/>
                  <a:gd name="T7" fmla="*/ 787 h 1800"/>
                  <a:gd name="T8" fmla="*/ 895 w 1204"/>
                  <a:gd name="T9" fmla="*/ 197 h 1800"/>
                  <a:gd name="T10" fmla="*/ 1062 w 1204"/>
                  <a:gd name="T11" fmla="*/ 674 h 1800"/>
                  <a:gd name="T12" fmla="*/ 1203 w 1204"/>
                  <a:gd name="T13" fmla="*/ 590 h 1800"/>
                  <a:gd name="T14" fmla="*/ 1008 w 1204"/>
                  <a:gd name="T15" fmla="*/ 0 h 1800"/>
                  <a:gd name="T16" fmla="*/ 615 w 1204"/>
                  <a:gd name="T17" fmla="*/ 28 h 1800"/>
                  <a:gd name="T18" fmla="*/ 225 w 1204"/>
                  <a:gd name="T19" fmla="*/ 0 h 1800"/>
                  <a:gd name="T20" fmla="*/ 0 w 1204"/>
                  <a:gd name="T21" fmla="*/ 620 h 1800"/>
                  <a:gd name="T22" fmla="*/ 168 w 1204"/>
                  <a:gd name="T23" fmla="*/ 674 h 1800"/>
                  <a:gd name="T24" fmla="*/ 336 w 1204"/>
                  <a:gd name="T25" fmla="*/ 197 h 1800"/>
                  <a:gd name="T26" fmla="*/ 336 w 1204"/>
                  <a:gd name="T27" fmla="*/ 787 h 1800"/>
                  <a:gd name="T28" fmla="*/ 113 w 1204"/>
                  <a:gd name="T29" fmla="*/ 1799 h 1800"/>
                  <a:gd name="T30" fmla="*/ 336 w 1204"/>
                  <a:gd name="T31" fmla="*/ 1799 h 1800"/>
                  <a:gd name="T32" fmla="*/ 615 w 1204"/>
                  <a:gd name="T33" fmla="*/ 928 h 1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04" h="1800">
                    <a:moveTo>
                      <a:pt x="615" y="928"/>
                    </a:moveTo>
                    <a:lnTo>
                      <a:pt x="895" y="1799"/>
                    </a:lnTo>
                    <a:lnTo>
                      <a:pt x="1119" y="1799"/>
                    </a:lnTo>
                    <a:lnTo>
                      <a:pt x="895" y="787"/>
                    </a:lnTo>
                    <a:lnTo>
                      <a:pt x="895" y="197"/>
                    </a:lnTo>
                    <a:lnTo>
                      <a:pt x="1062" y="674"/>
                    </a:lnTo>
                    <a:lnTo>
                      <a:pt x="1203" y="590"/>
                    </a:lnTo>
                    <a:lnTo>
                      <a:pt x="1008" y="0"/>
                    </a:lnTo>
                    <a:lnTo>
                      <a:pt x="615" y="28"/>
                    </a:lnTo>
                    <a:lnTo>
                      <a:pt x="225" y="0"/>
                    </a:lnTo>
                    <a:lnTo>
                      <a:pt x="0" y="620"/>
                    </a:lnTo>
                    <a:lnTo>
                      <a:pt x="168" y="674"/>
                    </a:lnTo>
                    <a:lnTo>
                      <a:pt x="336" y="197"/>
                    </a:lnTo>
                    <a:lnTo>
                      <a:pt x="336" y="787"/>
                    </a:lnTo>
                    <a:lnTo>
                      <a:pt x="113" y="1799"/>
                    </a:lnTo>
                    <a:lnTo>
                      <a:pt x="336" y="1799"/>
                    </a:lnTo>
                    <a:lnTo>
                      <a:pt x="615" y="928"/>
                    </a:lnTo>
                  </a:path>
                </a:pathLst>
              </a:custGeom>
              <a:solidFill>
                <a:srgbClr val="E8EEF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" name="Freeform 337"/>
              <p:cNvSpPr>
                <a:spLocks noChangeArrowheads="1"/>
              </p:cNvSpPr>
              <p:nvPr/>
            </p:nvSpPr>
            <p:spPr bwMode="auto">
              <a:xfrm>
                <a:off x="0" y="2403"/>
                <a:ext cx="139" cy="205"/>
              </a:xfrm>
              <a:custGeom>
                <a:avLst/>
                <a:gdLst>
                  <a:gd name="T0" fmla="*/ 615 w 1204"/>
                  <a:gd name="T1" fmla="*/ 928 h 1800"/>
                  <a:gd name="T2" fmla="*/ 895 w 1204"/>
                  <a:gd name="T3" fmla="*/ 1799 h 1800"/>
                  <a:gd name="T4" fmla="*/ 1119 w 1204"/>
                  <a:gd name="T5" fmla="*/ 1799 h 1800"/>
                  <a:gd name="T6" fmla="*/ 895 w 1204"/>
                  <a:gd name="T7" fmla="*/ 787 h 1800"/>
                  <a:gd name="T8" fmla="*/ 895 w 1204"/>
                  <a:gd name="T9" fmla="*/ 197 h 1800"/>
                  <a:gd name="T10" fmla="*/ 1062 w 1204"/>
                  <a:gd name="T11" fmla="*/ 674 h 1800"/>
                  <a:gd name="T12" fmla="*/ 1203 w 1204"/>
                  <a:gd name="T13" fmla="*/ 590 h 1800"/>
                  <a:gd name="T14" fmla="*/ 1008 w 1204"/>
                  <a:gd name="T15" fmla="*/ 0 h 1800"/>
                  <a:gd name="T16" fmla="*/ 615 w 1204"/>
                  <a:gd name="T17" fmla="*/ 28 h 1800"/>
                  <a:gd name="T18" fmla="*/ 225 w 1204"/>
                  <a:gd name="T19" fmla="*/ 0 h 1800"/>
                  <a:gd name="T20" fmla="*/ 0 w 1204"/>
                  <a:gd name="T21" fmla="*/ 620 h 1800"/>
                  <a:gd name="T22" fmla="*/ 168 w 1204"/>
                  <a:gd name="T23" fmla="*/ 674 h 1800"/>
                  <a:gd name="T24" fmla="*/ 336 w 1204"/>
                  <a:gd name="T25" fmla="*/ 197 h 1800"/>
                  <a:gd name="T26" fmla="*/ 336 w 1204"/>
                  <a:gd name="T27" fmla="*/ 787 h 1800"/>
                  <a:gd name="T28" fmla="*/ 113 w 1204"/>
                  <a:gd name="T29" fmla="*/ 1799 h 1800"/>
                  <a:gd name="T30" fmla="*/ 336 w 1204"/>
                  <a:gd name="T31" fmla="*/ 1799 h 1800"/>
                  <a:gd name="T32" fmla="*/ 615 w 1204"/>
                  <a:gd name="T33" fmla="*/ 928 h 1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04" h="1800">
                    <a:moveTo>
                      <a:pt x="615" y="928"/>
                    </a:moveTo>
                    <a:lnTo>
                      <a:pt x="895" y="1799"/>
                    </a:lnTo>
                    <a:lnTo>
                      <a:pt x="1119" y="1799"/>
                    </a:lnTo>
                    <a:lnTo>
                      <a:pt x="895" y="787"/>
                    </a:lnTo>
                    <a:lnTo>
                      <a:pt x="895" y="197"/>
                    </a:lnTo>
                    <a:lnTo>
                      <a:pt x="1062" y="674"/>
                    </a:lnTo>
                    <a:lnTo>
                      <a:pt x="1203" y="590"/>
                    </a:lnTo>
                    <a:lnTo>
                      <a:pt x="1008" y="0"/>
                    </a:lnTo>
                    <a:lnTo>
                      <a:pt x="615" y="28"/>
                    </a:lnTo>
                    <a:lnTo>
                      <a:pt x="225" y="0"/>
                    </a:lnTo>
                    <a:lnTo>
                      <a:pt x="0" y="620"/>
                    </a:lnTo>
                    <a:lnTo>
                      <a:pt x="168" y="674"/>
                    </a:lnTo>
                    <a:lnTo>
                      <a:pt x="336" y="197"/>
                    </a:lnTo>
                    <a:lnTo>
                      <a:pt x="336" y="787"/>
                    </a:lnTo>
                    <a:lnTo>
                      <a:pt x="113" y="1799"/>
                    </a:lnTo>
                    <a:lnTo>
                      <a:pt x="336" y="1799"/>
                    </a:lnTo>
                    <a:lnTo>
                      <a:pt x="615" y="928"/>
                    </a:lnTo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" name="Freeform 338"/>
              <p:cNvSpPr>
                <a:spLocks noChangeArrowheads="1"/>
              </p:cNvSpPr>
              <p:nvPr/>
            </p:nvSpPr>
            <p:spPr bwMode="auto">
              <a:xfrm>
                <a:off x="0" y="2403"/>
                <a:ext cx="139" cy="205"/>
              </a:xfrm>
              <a:custGeom>
                <a:avLst/>
                <a:gdLst>
                  <a:gd name="T0" fmla="*/ 615 w 1204"/>
                  <a:gd name="T1" fmla="*/ 928 h 1800"/>
                  <a:gd name="T2" fmla="*/ 895 w 1204"/>
                  <a:gd name="T3" fmla="*/ 1799 h 1800"/>
                  <a:gd name="T4" fmla="*/ 1119 w 1204"/>
                  <a:gd name="T5" fmla="*/ 1799 h 1800"/>
                  <a:gd name="T6" fmla="*/ 895 w 1204"/>
                  <a:gd name="T7" fmla="*/ 787 h 1800"/>
                  <a:gd name="T8" fmla="*/ 895 w 1204"/>
                  <a:gd name="T9" fmla="*/ 197 h 1800"/>
                  <a:gd name="T10" fmla="*/ 1062 w 1204"/>
                  <a:gd name="T11" fmla="*/ 674 h 1800"/>
                  <a:gd name="T12" fmla="*/ 1203 w 1204"/>
                  <a:gd name="T13" fmla="*/ 590 h 1800"/>
                  <a:gd name="T14" fmla="*/ 1008 w 1204"/>
                  <a:gd name="T15" fmla="*/ 0 h 1800"/>
                  <a:gd name="T16" fmla="*/ 615 w 1204"/>
                  <a:gd name="T17" fmla="*/ 28 h 1800"/>
                  <a:gd name="T18" fmla="*/ 225 w 1204"/>
                  <a:gd name="T19" fmla="*/ 0 h 1800"/>
                  <a:gd name="T20" fmla="*/ 0 w 1204"/>
                  <a:gd name="T21" fmla="*/ 620 h 1800"/>
                  <a:gd name="T22" fmla="*/ 168 w 1204"/>
                  <a:gd name="T23" fmla="*/ 674 h 1800"/>
                  <a:gd name="T24" fmla="*/ 336 w 1204"/>
                  <a:gd name="T25" fmla="*/ 197 h 1800"/>
                  <a:gd name="T26" fmla="*/ 336 w 1204"/>
                  <a:gd name="T27" fmla="*/ 787 h 1800"/>
                  <a:gd name="T28" fmla="*/ 113 w 1204"/>
                  <a:gd name="T29" fmla="*/ 1799 h 1800"/>
                  <a:gd name="T30" fmla="*/ 336 w 1204"/>
                  <a:gd name="T31" fmla="*/ 1799 h 1800"/>
                  <a:gd name="T32" fmla="*/ 615 w 1204"/>
                  <a:gd name="T33" fmla="*/ 928 h 1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04" h="1800">
                    <a:moveTo>
                      <a:pt x="615" y="928"/>
                    </a:moveTo>
                    <a:lnTo>
                      <a:pt x="895" y="1799"/>
                    </a:lnTo>
                    <a:lnTo>
                      <a:pt x="1119" y="1799"/>
                    </a:lnTo>
                    <a:lnTo>
                      <a:pt x="895" y="787"/>
                    </a:lnTo>
                    <a:lnTo>
                      <a:pt x="895" y="197"/>
                    </a:lnTo>
                    <a:lnTo>
                      <a:pt x="1062" y="674"/>
                    </a:lnTo>
                    <a:lnTo>
                      <a:pt x="1203" y="590"/>
                    </a:lnTo>
                    <a:lnTo>
                      <a:pt x="1008" y="0"/>
                    </a:lnTo>
                    <a:lnTo>
                      <a:pt x="615" y="28"/>
                    </a:lnTo>
                    <a:lnTo>
                      <a:pt x="225" y="0"/>
                    </a:lnTo>
                    <a:lnTo>
                      <a:pt x="0" y="620"/>
                    </a:lnTo>
                    <a:lnTo>
                      <a:pt x="168" y="674"/>
                    </a:lnTo>
                    <a:lnTo>
                      <a:pt x="336" y="197"/>
                    </a:lnTo>
                    <a:lnTo>
                      <a:pt x="336" y="787"/>
                    </a:lnTo>
                    <a:lnTo>
                      <a:pt x="113" y="1799"/>
                    </a:lnTo>
                    <a:lnTo>
                      <a:pt x="336" y="1799"/>
                    </a:lnTo>
                    <a:lnTo>
                      <a:pt x="615" y="928"/>
                    </a:lnTo>
                  </a:path>
                </a:pathLst>
              </a:custGeom>
              <a:solidFill>
                <a:srgbClr val="0000FF"/>
              </a:solidFill>
              <a:ln w="3556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6" name="Group 339"/>
            <p:cNvGrpSpPr>
              <a:grpSpLocks/>
            </p:cNvGrpSpPr>
            <p:nvPr/>
          </p:nvGrpSpPr>
          <p:grpSpPr bwMode="auto">
            <a:xfrm>
              <a:off x="643" y="1028"/>
              <a:ext cx="139" cy="256"/>
              <a:chOff x="0" y="2352"/>
              <a:chExt cx="139" cy="256"/>
            </a:xfrm>
          </p:grpSpPr>
          <p:sp>
            <p:nvSpPr>
              <p:cNvPr id="167" name="Freeform 340"/>
              <p:cNvSpPr>
                <a:spLocks noChangeArrowheads="1"/>
              </p:cNvSpPr>
              <p:nvPr/>
            </p:nvSpPr>
            <p:spPr bwMode="auto">
              <a:xfrm>
                <a:off x="46" y="2352"/>
                <a:ext cx="51" cy="51"/>
              </a:xfrm>
              <a:custGeom>
                <a:avLst/>
                <a:gdLst>
                  <a:gd name="T0" fmla="*/ 447 w 448"/>
                  <a:gd name="T1" fmla="*/ 227 h 452"/>
                  <a:gd name="T2" fmla="*/ 224 w 448"/>
                  <a:gd name="T3" fmla="*/ 0 h 452"/>
                  <a:gd name="T4" fmla="*/ 0 w 448"/>
                  <a:gd name="T5" fmla="*/ 227 h 452"/>
                  <a:gd name="T6" fmla="*/ 0 w 448"/>
                  <a:gd name="T7" fmla="*/ 227 h 452"/>
                  <a:gd name="T8" fmla="*/ 224 w 448"/>
                  <a:gd name="T9" fmla="*/ 451 h 452"/>
                  <a:gd name="T10" fmla="*/ 447 w 448"/>
                  <a:gd name="T11" fmla="*/ 227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8" h="452">
                    <a:moveTo>
                      <a:pt x="447" y="227"/>
                    </a:moveTo>
                    <a:cubicBezTo>
                      <a:pt x="447" y="102"/>
                      <a:pt x="347" y="0"/>
                      <a:pt x="224" y="0"/>
                    </a:cubicBezTo>
                    <a:cubicBezTo>
                      <a:pt x="99" y="0"/>
                      <a:pt x="0" y="102"/>
                      <a:pt x="0" y="227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0" y="350"/>
                      <a:pt x="99" y="451"/>
                      <a:pt x="224" y="451"/>
                    </a:cubicBezTo>
                    <a:cubicBezTo>
                      <a:pt x="347" y="451"/>
                      <a:pt x="447" y="350"/>
                      <a:pt x="447" y="227"/>
                    </a:cubicBezTo>
                  </a:path>
                </a:pathLst>
              </a:custGeom>
              <a:solidFill>
                <a:srgbClr val="E8EEF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8" name="Freeform 341"/>
              <p:cNvSpPr>
                <a:spLocks noChangeArrowheads="1"/>
              </p:cNvSpPr>
              <p:nvPr/>
            </p:nvSpPr>
            <p:spPr bwMode="auto">
              <a:xfrm>
                <a:off x="46" y="2352"/>
                <a:ext cx="51" cy="51"/>
              </a:xfrm>
              <a:custGeom>
                <a:avLst/>
                <a:gdLst>
                  <a:gd name="T0" fmla="*/ 447 w 448"/>
                  <a:gd name="T1" fmla="*/ 227 h 452"/>
                  <a:gd name="T2" fmla="*/ 224 w 448"/>
                  <a:gd name="T3" fmla="*/ 0 h 452"/>
                  <a:gd name="T4" fmla="*/ 0 w 448"/>
                  <a:gd name="T5" fmla="*/ 227 h 452"/>
                  <a:gd name="T6" fmla="*/ 0 w 448"/>
                  <a:gd name="T7" fmla="*/ 227 h 452"/>
                  <a:gd name="T8" fmla="*/ 224 w 448"/>
                  <a:gd name="T9" fmla="*/ 451 h 452"/>
                  <a:gd name="T10" fmla="*/ 447 w 448"/>
                  <a:gd name="T11" fmla="*/ 227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8" h="452">
                    <a:moveTo>
                      <a:pt x="447" y="227"/>
                    </a:moveTo>
                    <a:cubicBezTo>
                      <a:pt x="447" y="102"/>
                      <a:pt x="347" y="0"/>
                      <a:pt x="224" y="0"/>
                    </a:cubicBezTo>
                    <a:cubicBezTo>
                      <a:pt x="99" y="0"/>
                      <a:pt x="0" y="102"/>
                      <a:pt x="0" y="227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0" y="350"/>
                      <a:pt x="99" y="451"/>
                      <a:pt x="224" y="451"/>
                    </a:cubicBezTo>
                    <a:cubicBezTo>
                      <a:pt x="347" y="451"/>
                      <a:pt x="447" y="350"/>
                      <a:pt x="447" y="227"/>
                    </a:cubicBezTo>
                  </a:path>
                </a:pathLst>
              </a:custGeom>
              <a:solidFill>
                <a:srgbClr val="0000FF"/>
              </a:solidFill>
              <a:ln w="3556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9" name="Freeform 342"/>
              <p:cNvSpPr>
                <a:spLocks noChangeArrowheads="1"/>
              </p:cNvSpPr>
              <p:nvPr/>
            </p:nvSpPr>
            <p:spPr bwMode="auto">
              <a:xfrm>
                <a:off x="0" y="2403"/>
                <a:ext cx="139" cy="205"/>
              </a:xfrm>
              <a:custGeom>
                <a:avLst/>
                <a:gdLst>
                  <a:gd name="T0" fmla="*/ 615 w 1204"/>
                  <a:gd name="T1" fmla="*/ 928 h 1800"/>
                  <a:gd name="T2" fmla="*/ 895 w 1204"/>
                  <a:gd name="T3" fmla="*/ 1799 h 1800"/>
                  <a:gd name="T4" fmla="*/ 1119 w 1204"/>
                  <a:gd name="T5" fmla="*/ 1799 h 1800"/>
                  <a:gd name="T6" fmla="*/ 895 w 1204"/>
                  <a:gd name="T7" fmla="*/ 787 h 1800"/>
                  <a:gd name="T8" fmla="*/ 895 w 1204"/>
                  <a:gd name="T9" fmla="*/ 197 h 1800"/>
                  <a:gd name="T10" fmla="*/ 1062 w 1204"/>
                  <a:gd name="T11" fmla="*/ 674 h 1800"/>
                  <a:gd name="T12" fmla="*/ 1203 w 1204"/>
                  <a:gd name="T13" fmla="*/ 590 h 1800"/>
                  <a:gd name="T14" fmla="*/ 1008 w 1204"/>
                  <a:gd name="T15" fmla="*/ 0 h 1800"/>
                  <a:gd name="T16" fmla="*/ 615 w 1204"/>
                  <a:gd name="T17" fmla="*/ 28 h 1800"/>
                  <a:gd name="T18" fmla="*/ 225 w 1204"/>
                  <a:gd name="T19" fmla="*/ 0 h 1800"/>
                  <a:gd name="T20" fmla="*/ 0 w 1204"/>
                  <a:gd name="T21" fmla="*/ 620 h 1800"/>
                  <a:gd name="T22" fmla="*/ 168 w 1204"/>
                  <a:gd name="T23" fmla="*/ 674 h 1800"/>
                  <a:gd name="T24" fmla="*/ 336 w 1204"/>
                  <a:gd name="T25" fmla="*/ 197 h 1800"/>
                  <a:gd name="T26" fmla="*/ 336 w 1204"/>
                  <a:gd name="T27" fmla="*/ 787 h 1800"/>
                  <a:gd name="T28" fmla="*/ 113 w 1204"/>
                  <a:gd name="T29" fmla="*/ 1799 h 1800"/>
                  <a:gd name="T30" fmla="*/ 336 w 1204"/>
                  <a:gd name="T31" fmla="*/ 1799 h 1800"/>
                  <a:gd name="T32" fmla="*/ 615 w 1204"/>
                  <a:gd name="T33" fmla="*/ 928 h 1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04" h="1800">
                    <a:moveTo>
                      <a:pt x="615" y="928"/>
                    </a:moveTo>
                    <a:lnTo>
                      <a:pt x="895" y="1799"/>
                    </a:lnTo>
                    <a:lnTo>
                      <a:pt x="1119" y="1799"/>
                    </a:lnTo>
                    <a:lnTo>
                      <a:pt x="895" y="787"/>
                    </a:lnTo>
                    <a:lnTo>
                      <a:pt x="895" y="197"/>
                    </a:lnTo>
                    <a:lnTo>
                      <a:pt x="1062" y="674"/>
                    </a:lnTo>
                    <a:lnTo>
                      <a:pt x="1203" y="590"/>
                    </a:lnTo>
                    <a:lnTo>
                      <a:pt x="1008" y="0"/>
                    </a:lnTo>
                    <a:lnTo>
                      <a:pt x="615" y="28"/>
                    </a:lnTo>
                    <a:lnTo>
                      <a:pt x="225" y="0"/>
                    </a:lnTo>
                    <a:lnTo>
                      <a:pt x="0" y="620"/>
                    </a:lnTo>
                    <a:lnTo>
                      <a:pt x="168" y="674"/>
                    </a:lnTo>
                    <a:lnTo>
                      <a:pt x="336" y="197"/>
                    </a:lnTo>
                    <a:lnTo>
                      <a:pt x="336" y="787"/>
                    </a:lnTo>
                    <a:lnTo>
                      <a:pt x="113" y="1799"/>
                    </a:lnTo>
                    <a:lnTo>
                      <a:pt x="336" y="1799"/>
                    </a:lnTo>
                    <a:lnTo>
                      <a:pt x="615" y="928"/>
                    </a:lnTo>
                  </a:path>
                </a:pathLst>
              </a:custGeom>
              <a:solidFill>
                <a:srgbClr val="E8EEF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0" name="Freeform 343"/>
              <p:cNvSpPr>
                <a:spLocks noChangeArrowheads="1"/>
              </p:cNvSpPr>
              <p:nvPr/>
            </p:nvSpPr>
            <p:spPr bwMode="auto">
              <a:xfrm>
                <a:off x="0" y="2403"/>
                <a:ext cx="139" cy="205"/>
              </a:xfrm>
              <a:custGeom>
                <a:avLst/>
                <a:gdLst>
                  <a:gd name="T0" fmla="*/ 615 w 1204"/>
                  <a:gd name="T1" fmla="*/ 928 h 1800"/>
                  <a:gd name="T2" fmla="*/ 895 w 1204"/>
                  <a:gd name="T3" fmla="*/ 1799 h 1800"/>
                  <a:gd name="T4" fmla="*/ 1119 w 1204"/>
                  <a:gd name="T5" fmla="*/ 1799 h 1800"/>
                  <a:gd name="T6" fmla="*/ 895 w 1204"/>
                  <a:gd name="T7" fmla="*/ 787 h 1800"/>
                  <a:gd name="T8" fmla="*/ 895 w 1204"/>
                  <a:gd name="T9" fmla="*/ 197 h 1800"/>
                  <a:gd name="T10" fmla="*/ 1062 w 1204"/>
                  <a:gd name="T11" fmla="*/ 674 h 1800"/>
                  <a:gd name="T12" fmla="*/ 1203 w 1204"/>
                  <a:gd name="T13" fmla="*/ 590 h 1800"/>
                  <a:gd name="T14" fmla="*/ 1008 w 1204"/>
                  <a:gd name="T15" fmla="*/ 0 h 1800"/>
                  <a:gd name="T16" fmla="*/ 615 w 1204"/>
                  <a:gd name="T17" fmla="*/ 28 h 1800"/>
                  <a:gd name="T18" fmla="*/ 225 w 1204"/>
                  <a:gd name="T19" fmla="*/ 0 h 1800"/>
                  <a:gd name="T20" fmla="*/ 0 w 1204"/>
                  <a:gd name="T21" fmla="*/ 620 h 1800"/>
                  <a:gd name="T22" fmla="*/ 168 w 1204"/>
                  <a:gd name="T23" fmla="*/ 674 h 1800"/>
                  <a:gd name="T24" fmla="*/ 336 w 1204"/>
                  <a:gd name="T25" fmla="*/ 197 h 1800"/>
                  <a:gd name="T26" fmla="*/ 336 w 1204"/>
                  <a:gd name="T27" fmla="*/ 787 h 1800"/>
                  <a:gd name="T28" fmla="*/ 113 w 1204"/>
                  <a:gd name="T29" fmla="*/ 1799 h 1800"/>
                  <a:gd name="T30" fmla="*/ 336 w 1204"/>
                  <a:gd name="T31" fmla="*/ 1799 h 1800"/>
                  <a:gd name="T32" fmla="*/ 615 w 1204"/>
                  <a:gd name="T33" fmla="*/ 928 h 1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04" h="1800">
                    <a:moveTo>
                      <a:pt x="615" y="928"/>
                    </a:moveTo>
                    <a:lnTo>
                      <a:pt x="895" y="1799"/>
                    </a:lnTo>
                    <a:lnTo>
                      <a:pt x="1119" y="1799"/>
                    </a:lnTo>
                    <a:lnTo>
                      <a:pt x="895" y="787"/>
                    </a:lnTo>
                    <a:lnTo>
                      <a:pt x="895" y="197"/>
                    </a:lnTo>
                    <a:lnTo>
                      <a:pt x="1062" y="674"/>
                    </a:lnTo>
                    <a:lnTo>
                      <a:pt x="1203" y="590"/>
                    </a:lnTo>
                    <a:lnTo>
                      <a:pt x="1008" y="0"/>
                    </a:lnTo>
                    <a:lnTo>
                      <a:pt x="615" y="28"/>
                    </a:lnTo>
                    <a:lnTo>
                      <a:pt x="225" y="0"/>
                    </a:lnTo>
                    <a:lnTo>
                      <a:pt x="0" y="620"/>
                    </a:lnTo>
                    <a:lnTo>
                      <a:pt x="168" y="674"/>
                    </a:lnTo>
                    <a:lnTo>
                      <a:pt x="336" y="197"/>
                    </a:lnTo>
                    <a:lnTo>
                      <a:pt x="336" y="787"/>
                    </a:lnTo>
                    <a:lnTo>
                      <a:pt x="113" y="1799"/>
                    </a:lnTo>
                    <a:lnTo>
                      <a:pt x="336" y="1799"/>
                    </a:lnTo>
                    <a:lnTo>
                      <a:pt x="615" y="928"/>
                    </a:lnTo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1" name="Freeform 344"/>
              <p:cNvSpPr>
                <a:spLocks noChangeArrowheads="1"/>
              </p:cNvSpPr>
              <p:nvPr/>
            </p:nvSpPr>
            <p:spPr bwMode="auto">
              <a:xfrm>
                <a:off x="0" y="2403"/>
                <a:ext cx="139" cy="205"/>
              </a:xfrm>
              <a:custGeom>
                <a:avLst/>
                <a:gdLst>
                  <a:gd name="T0" fmla="*/ 615 w 1204"/>
                  <a:gd name="T1" fmla="*/ 928 h 1800"/>
                  <a:gd name="T2" fmla="*/ 895 w 1204"/>
                  <a:gd name="T3" fmla="*/ 1799 h 1800"/>
                  <a:gd name="T4" fmla="*/ 1119 w 1204"/>
                  <a:gd name="T5" fmla="*/ 1799 h 1800"/>
                  <a:gd name="T6" fmla="*/ 895 w 1204"/>
                  <a:gd name="T7" fmla="*/ 787 h 1800"/>
                  <a:gd name="T8" fmla="*/ 895 w 1204"/>
                  <a:gd name="T9" fmla="*/ 197 h 1800"/>
                  <a:gd name="T10" fmla="*/ 1062 w 1204"/>
                  <a:gd name="T11" fmla="*/ 674 h 1800"/>
                  <a:gd name="T12" fmla="*/ 1203 w 1204"/>
                  <a:gd name="T13" fmla="*/ 590 h 1800"/>
                  <a:gd name="T14" fmla="*/ 1008 w 1204"/>
                  <a:gd name="T15" fmla="*/ 0 h 1800"/>
                  <a:gd name="T16" fmla="*/ 615 w 1204"/>
                  <a:gd name="T17" fmla="*/ 28 h 1800"/>
                  <a:gd name="T18" fmla="*/ 225 w 1204"/>
                  <a:gd name="T19" fmla="*/ 0 h 1800"/>
                  <a:gd name="T20" fmla="*/ 0 w 1204"/>
                  <a:gd name="T21" fmla="*/ 620 h 1800"/>
                  <a:gd name="T22" fmla="*/ 168 w 1204"/>
                  <a:gd name="T23" fmla="*/ 674 h 1800"/>
                  <a:gd name="T24" fmla="*/ 336 w 1204"/>
                  <a:gd name="T25" fmla="*/ 197 h 1800"/>
                  <a:gd name="T26" fmla="*/ 336 w 1204"/>
                  <a:gd name="T27" fmla="*/ 787 h 1800"/>
                  <a:gd name="T28" fmla="*/ 113 w 1204"/>
                  <a:gd name="T29" fmla="*/ 1799 h 1800"/>
                  <a:gd name="T30" fmla="*/ 336 w 1204"/>
                  <a:gd name="T31" fmla="*/ 1799 h 1800"/>
                  <a:gd name="T32" fmla="*/ 615 w 1204"/>
                  <a:gd name="T33" fmla="*/ 928 h 1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04" h="1800">
                    <a:moveTo>
                      <a:pt x="615" y="928"/>
                    </a:moveTo>
                    <a:lnTo>
                      <a:pt x="895" y="1799"/>
                    </a:lnTo>
                    <a:lnTo>
                      <a:pt x="1119" y="1799"/>
                    </a:lnTo>
                    <a:lnTo>
                      <a:pt x="895" y="787"/>
                    </a:lnTo>
                    <a:lnTo>
                      <a:pt x="895" y="197"/>
                    </a:lnTo>
                    <a:lnTo>
                      <a:pt x="1062" y="674"/>
                    </a:lnTo>
                    <a:lnTo>
                      <a:pt x="1203" y="590"/>
                    </a:lnTo>
                    <a:lnTo>
                      <a:pt x="1008" y="0"/>
                    </a:lnTo>
                    <a:lnTo>
                      <a:pt x="615" y="28"/>
                    </a:lnTo>
                    <a:lnTo>
                      <a:pt x="225" y="0"/>
                    </a:lnTo>
                    <a:lnTo>
                      <a:pt x="0" y="620"/>
                    </a:lnTo>
                    <a:lnTo>
                      <a:pt x="168" y="674"/>
                    </a:lnTo>
                    <a:lnTo>
                      <a:pt x="336" y="197"/>
                    </a:lnTo>
                    <a:lnTo>
                      <a:pt x="336" y="787"/>
                    </a:lnTo>
                    <a:lnTo>
                      <a:pt x="113" y="1799"/>
                    </a:lnTo>
                    <a:lnTo>
                      <a:pt x="336" y="1799"/>
                    </a:lnTo>
                    <a:lnTo>
                      <a:pt x="615" y="928"/>
                    </a:lnTo>
                  </a:path>
                </a:pathLst>
              </a:custGeom>
              <a:solidFill>
                <a:srgbClr val="0000FF"/>
              </a:solidFill>
              <a:ln w="3556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82" name="Line 385"/>
          <p:cNvSpPr>
            <a:spLocks noChangeShapeType="1"/>
          </p:cNvSpPr>
          <p:nvPr/>
        </p:nvSpPr>
        <p:spPr bwMode="auto">
          <a:xfrm>
            <a:off x="2878660" y="2146302"/>
            <a:ext cx="5867400" cy="0"/>
          </a:xfrm>
          <a:prstGeom prst="line">
            <a:avLst/>
          </a:prstGeom>
          <a:noFill/>
          <a:ln w="63500">
            <a:solidFill>
              <a:srgbClr val="8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3" name="Group 411"/>
          <p:cNvGrpSpPr>
            <a:grpSpLocks/>
          </p:cNvGrpSpPr>
          <p:nvPr/>
        </p:nvGrpSpPr>
        <p:grpSpPr bwMode="auto">
          <a:xfrm>
            <a:off x="2307160" y="1566865"/>
            <a:ext cx="2925763" cy="3271837"/>
            <a:chOff x="1320" y="1027"/>
            <a:chExt cx="1843" cy="2061"/>
          </a:xfrm>
        </p:grpSpPr>
        <p:grpSp>
          <p:nvGrpSpPr>
            <p:cNvPr id="184" name="Group 383"/>
            <p:cNvGrpSpPr>
              <a:grpSpLocks/>
            </p:cNvGrpSpPr>
            <p:nvPr/>
          </p:nvGrpSpPr>
          <p:grpSpPr bwMode="auto">
            <a:xfrm>
              <a:off x="1320" y="1027"/>
              <a:ext cx="1843" cy="485"/>
              <a:chOff x="1320" y="1027"/>
              <a:chExt cx="1843" cy="485"/>
            </a:xfrm>
          </p:grpSpPr>
          <p:grpSp>
            <p:nvGrpSpPr>
              <p:cNvPr id="197" name="Group 345"/>
              <p:cNvGrpSpPr>
                <a:grpSpLocks/>
              </p:cNvGrpSpPr>
              <p:nvPr/>
            </p:nvGrpSpPr>
            <p:grpSpPr bwMode="auto">
              <a:xfrm>
                <a:off x="3024" y="1248"/>
                <a:ext cx="139" cy="256"/>
                <a:chOff x="0" y="2352"/>
                <a:chExt cx="139" cy="256"/>
              </a:xfrm>
            </p:grpSpPr>
            <p:sp>
              <p:nvSpPr>
                <p:cNvPr id="210" name="Freeform 346"/>
                <p:cNvSpPr>
                  <a:spLocks noChangeArrowheads="1"/>
                </p:cNvSpPr>
                <p:nvPr/>
              </p:nvSpPr>
              <p:spPr bwMode="auto">
                <a:xfrm>
                  <a:off x="46" y="2352"/>
                  <a:ext cx="51" cy="51"/>
                </a:xfrm>
                <a:custGeom>
                  <a:avLst/>
                  <a:gdLst>
                    <a:gd name="T0" fmla="*/ 447 w 448"/>
                    <a:gd name="T1" fmla="*/ 227 h 452"/>
                    <a:gd name="T2" fmla="*/ 224 w 448"/>
                    <a:gd name="T3" fmla="*/ 0 h 452"/>
                    <a:gd name="T4" fmla="*/ 0 w 448"/>
                    <a:gd name="T5" fmla="*/ 227 h 452"/>
                    <a:gd name="T6" fmla="*/ 0 w 448"/>
                    <a:gd name="T7" fmla="*/ 227 h 452"/>
                    <a:gd name="T8" fmla="*/ 224 w 448"/>
                    <a:gd name="T9" fmla="*/ 451 h 452"/>
                    <a:gd name="T10" fmla="*/ 447 w 448"/>
                    <a:gd name="T11" fmla="*/ 227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8" h="452">
                      <a:moveTo>
                        <a:pt x="447" y="227"/>
                      </a:moveTo>
                      <a:cubicBezTo>
                        <a:pt x="447" y="102"/>
                        <a:pt x="347" y="0"/>
                        <a:pt x="224" y="0"/>
                      </a:cubicBezTo>
                      <a:cubicBezTo>
                        <a:pt x="99" y="0"/>
                        <a:pt x="0" y="102"/>
                        <a:pt x="0" y="227"/>
                      </a:cubicBezTo>
                      <a:cubicBezTo>
                        <a:pt x="0" y="227"/>
                        <a:pt x="0" y="227"/>
                        <a:pt x="0" y="227"/>
                      </a:cubicBezTo>
                      <a:cubicBezTo>
                        <a:pt x="0" y="350"/>
                        <a:pt x="99" y="451"/>
                        <a:pt x="224" y="451"/>
                      </a:cubicBezTo>
                      <a:cubicBezTo>
                        <a:pt x="347" y="451"/>
                        <a:pt x="447" y="350"/>
                        <a:pt x="447" y="227"/>
                      </a:cubicBezTo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" name="Freeform 347"/>
                <p:cNvSpPr>
                  <a:spLocks noChangeArrowheads="1"/>
                </p:cNvSpPr>
                <p:nvPr/>
              </p:nvSpPr>
              <p:spPr bwMode="auto">
                <a:xfrm>
                  <a:off x="46" y="2352"/>
                  <a:ext cx="51" cy="51"/>
                </a:xfrm>
                <a:custGeom>
                  <a:avLst/>
                  <a:gdLst>
                    <a:gd name="T0" fmla="*/ 447 w 448"/>
                    <a:gd name="T1" fmla="*/ 227 h 452"/>
                    <a:gd name="T2" fmla="*/ 224 w 448"/>
                    <a:gd name="T3" fmla="*/ 0 h 452"/>
                    <a:gd name="T4" fmla="*/ 0 w 448"/>
                    <a:gd name="T5" fmla="*/ 227 h 452"/>
                    <a:gd name="T6" fmla="*/ 0 w 448"/>
                    <a:gd name="T7" fmla="*/ 227 h 452"/>
                    <a:gd name="T8" fmla="*/ 224 w 448"/>
                    <a:gd name="T9" fmla="*/ 451 h 452"/>
                    <a:gd name="T10" fmla="*/ 447 w 448"/>
                    <a:gd name="T11" fmla="*/ 227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8" h="452">
                      <a:moveTo>
                        <a:pt x="447" y="227"/>
                      </a:moveTo>
                      <a:cubicBezTo>
                        <a:pt x="447" y="102"/>
                        <a:pt x="347" y="0"/>
                        <a:pt x="224" y="0"/>
                      </a:cubicBezTo>
                      <a:cubicBezTo>
                        <a:pt x="99" y="0"/>
                        <a:pt x="0" y="102"/>
                        <a:pt x="0" y="227"/>
                      </a:cubicBezTo>
                      <a:cubicBezTo>
                        <a:pt x="0" y="227"/>
                        <a:pt x="0" y="227"/>
                        <a:pt x="0" y="227"/>
                      </a:cubicBezTo>
                      <a:cubicBezTo>
                        <a:pt x="0" y="350"/>
                        <a:pt x="99" y="451"/>
                        <a:pt x="224" y="451"/>
                      </a:cubicBezTo>
                      <a:cubicBezTo>
                        <a:pt x="347" y="451"/>
                        <a:pt x="447" y="350"/>
                        <a:pt x="447" y="227"/>
                      </a:cubicBezTo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556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2" name="Freeform 348"/>
                <p:cNvSpPr>
                  <a:spLocks noChangeArrowheads="1"/>
                </p:cNvSpPr>
                <p:nvPr/>
              </p:nvSpPr>
              <p:spPr bwMode="auto">
                <a:xfrm>
                  <a:off x="0" y="2403"/>
                  <a:ext cx="139" cy="205"/>
                </a:xfrm>
                <a:custGeom>
                  <a:avLst/>
                  <a:gdLst>
                    <a:gd name="T0" fmla="*/ 615 w 1204"/>
                    <a:gd name="T1" fmla="*/ 928 h 1800"/>
                    <a:gd name="T2" fmla="*/ 895 w 1204"/>
                    <a:gd name="T3" fmla="*/ 1799 h 1800"/>
                    <a:gd name="T4" fmla="*/ 1119 w 1204"/>
                    <a:gd name="T5" fmla="*/ 1799 h 1800"/>
                    <a:gd name="T6" fmla="*/ 895 w 1204"/>
                    <a:gd name="T7" fmla="*/ 787 h 1800"/>
                    <a:gd name="T8" fmla="*/ 895 w 1204"/>
                    <a:gd name="T9" fmla="*/ 197 h 1800"/>
                    <a:gd name="T10" fmla="*/ 1062 w 1204"/>
                    <a:gd name="T11" fmla="*/ 674 h 1800"/>
                    <a:gd name="T12" fmla="*/ 1203 w 1204"/>
                    <a:gd name="T13" fmla="*/ 590 h 1800"/>
                    <a:gd name="T14" fmla="*/ 1008 w 1204"/>
                    <a:gd name="T15" fmla="*/ 0 h 1800"/>
                    <a:gd name="T16" fmla="*/ 615 w 1204"/>
                    <a:gd name="T17" fmla="*/ 28 h 1800"/>
                    <a:gd name="T18" fmla="*/ 225 w 1204"/>
                    <a:gd name="T19" fmla="*/ 0 h 1800"/>
                    <a:gd name="T20" fmla="*/ 0 w 1204"/>
                    <a:gd name="T21" fmla="*/ 620 h 1800"/>
                    <a:gd name="T22" fmla="*/ 168 w 1204"/>
                    <a:gd name="T23" fmla="*/ 674 h 1800"/>
                    <a:gd name="T24" fmla="*/ 336 w 1204"/>
                    <a:gd name="T25" fmla="*/ 197 h 1800"/>
                    <a:gd name="T26" fmla="*/ 336 w 1204"/>
                    <a:gd name="T27" fmla="*/ 787 h 1800"/>
                    <a:gd name="T28" fmla="*/ 113 w 1204"/>
                    <a:gd name="T29" fmla="*/ 1799 h 1800"/>
                    <a:gd name="T30" fmla="*/ 336 w 1204"/>
                    <a:gd name="T31" fmla="*/ 1799 h 1800"/>
                    <a:gd name="T32" fmla="*/ 615 w 1204"/>
                    <a:gd name="T33" fmla="*/ 928 h 18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04" h="1800">
                      <a:moveTo>
                        <a:pt x="615" y="928"/>
                      </a:moveTo>
                      <a:lnTo>
                        <a:pt x="895" y="1799"/>
                      </a:lnTo>
                      <a:lnTo>
                        <a:pt x="1119" y="1799"/>
                      </a:lnTo>
                      <a:lnTo>
                        <a:pt x="895" y="787"/>
                      </a:lnTo>
                      <a:lnTo>
                        <a:pt x="895" y="197"/>
                      </a:lnTo>
                      <a:lnTo>
                        <a:pt x="1062" y="674"/>
                      </a:lnTo>
                      <a:lnTo>
                        <a:pt x="1203" y="590"/>
                      </a:lnTo>
                      <a:lnTo>
                        <a:pt x="1008" y="0"/>
                      </a:lnTo>
                      <a:lnTo>
                        <a:pt x="615" y="28"/>
                      </a:lnTo>
                      <a:lnTo>
                        <a:pt x="225" y="0"/>
                      </a:lnTo>
                      <a:lnTo>
                        <a:pt x="0" y="620"/>
                      </a:lnTo>
                      <a:lnTo>
                        <a:pt x="168" y="674"/>
                      </a:lnTo>
                      <a:lnTo>
                        <a:pt x="336" y="197"/>
                      </a:lnTo>
                      <a:lnTo>
                        <a:pt x="336" y="787"/>
                      </a:lnTo>
                      <a:lnTo>
                        <a:pt x="113" y="1799"/>
                      </a:lnTo>
                      <a:lnTo>
                        <a:pt x="336" y="1799"/>
                      </a:lnTo>
                      <a:lnTo>
                        <a:pt x="615" y="928"/>
                      </a:lnTo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3" name="Freeform 349"/>
                <p:cNvSpPr>
                  <a:spLocks noChangeArrowheads="1"/>
                </p:cNvSpPr>
                <p:nvPr/>
              </p:nvSpPr>
              <p:spPr bwMode="auto">
                <a:xfrm>
                  <a:off x="0" y="2403"/>
                  <a:ext cx="139" cy="205"/>
                </a:xfrm>
                <a:custGeom>
                  <a:avLst/>
                  <a:gdLst>
                    <a:gd name="T0" fmla="*/ 615 w 1204"/>
                    <a:gd name="T1" fmla="*/ 928 h 1800"/>
                    <a:gd name="T2" fmla="*/ 895 w 1204"/>
                    <a:gd name="T3" fmla="*/ 1799 h 1800"/>
                    <a:gd name="T4" fmla="*/ 1119 w 1204"/>
                    <a:gd name="T5" fmla="*/ 1799 h 1800"/>
                    <a:gd name="T6" fmla="*/ 895 w 1204"/>
                    <a:gd name="T7" fmla="*/ 787 h 1800"/>
                    <a:gd name="T8" fmla="*/ 895 w 1204"/>
                    <a:gd name="T9" fmla="*/ 197 h 1800"/>
                    <a:gd name="T10" fmla="*/ 1062 w 1204"/>
                    <a:gd name="T11" fmla="*/ 674 h 1800"/>
                    <a:gd name="T12" fmla="*/ 1203 w 1204"/>
                    <a:gd name="T13" fmla="*/ 590 h 1800"/>
                    <a:gd name="T14" fmla="*/ 1008 w 1204"/>
                    <a:gd name="T15" fmla="*/ 0 h 1800"/>
                    <a:gd name="T16" fmla="*/ 615 w 1204"/>
                    <a:gd name="T17" fmla="*/ 28 h 1800"/>
                    <a:gd name="T18" fmla="*/ 225 w 1204"/>
                    <a:gd name="T19" fmla="*/ 0 h 1800"/>
                    <a:gd name="T20" fmla="*/ 0 w 1204"/>
                    <a:gd name="T21" fmla="*/ 620 h 1800"/>
                    <a:gd name="T22" fmla="*/ 168 w 1204"/>
                    <a:gd name="T23" fmla="*/ 674 h 1800"/>
                    <a:gd name="T24" fmla="*/ 336 w 1204"/>
                    <a:gd name="T25" fmla="*/ 197 h 1800"/>
                    <a:gd name="T26" fmla="*/ 336 w 1204"/>
                    <a:gd name="T27" fmla="*/ 787 h 1800"/>
                    <a:gd name="T28" fmla="*/ 113 w 1204"/>
                    <a:gd name="T29" fmla="*/ 1799 h 1800"/>
                    <a:gd name="T30" fmla="*/ 336 w 1204"/>
                    <a:gd name="T31" fmla="*/ 1799 h 1800"/>
                    <a:gd name="T32" fmla="*/ 615 w 1204"/>
                    <a:gd name="T33" fmla="*/ 928 h 18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04" h="1800">
                      <a:moveTo>
                        <a:pt x="615" y="928"/>
                      </a:moveTo>
                      <a:lnTo>
                        <a:pt x="895" y="1799"/>
                      </a:lnTo>
                      <a:lnTo>
                        <a:pt x="1119" y="1799"/>
                      </a:lnTo>
                      <a:lnTo>
                        <a:pt x="895" y="787"/>
                      </a:lnTo>
                      <a:lnTo>
                        <a:pt x="895" y="197"/>
                      </a:lnTo>
                      <a:lnTo>
                        <a:pt x="1062" y="674"/>
                      </a:lnTo>
                      <a:lnTo>
                        <a:pt x="1203" y="590"/>
                      </a:lnTo>
                      <a:lnTo>
                        <a:pt x="1008" y="0"/>
                      </a:lnTo>
                      <a:lnTo>
                        <a:pt x="615" y="28"/>
                      </a:lnTo>
                      <a:lnTo>
                        <a:pt x="225" y="0"/>
                      </a:lnTo>
                      <a:lnTo>
                        <a:pt x="0" y="620"/>
                      </a:lnTo>
                      <a:lnTo>
                        <a:pt x="168" y="674"/>
                      </a:lnTo>
                      <a:lnTo>
                        <a:pt x="336" y="197"/>
                      </a:lnTo>
                      <a:lnTo>
                        <a:pt x="336" y="787"/>
                      </a:lnTo>
                      <a:lnTo>
                        <a:pt x="113" y="1799"/>
                      </a:lnTo>
                      <a:lnTo>
                        <a:pt x="336" y="1799"/>
                      </a:lnTo>
                      <a:lnTo>
                        <a:pt x="615" y="928"/>
                      </a:lnTo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4" name="Freeform 350"/>
                <p:cNvSpPr>
                  <a:spLocks noChangeArrowheads="1"/>
                </p:cNvSpPr>
                <p:nvPr/>
              </p:nvSpPr>
              <p:spPr bwMode="auto">
                <a:xfrm>
                  <a:off x="0" y="2403"/>
                  <a:ext cx="139" cy="205"/>
                </a:xfrm>
                <a:custGeom>
                  <a:avLst/>
                  <a:gdLst>
                    <a:gd name="T0" fmla="*/ 615 w 1204"/>
                    <a:gd name="T1" fmla="*/ 928 h 1800"/>
                    <a:gd name="T2" fmla="*/ 895 w 1204"/>
                    <a:gd name="T3" fmla="*/ 1799 h 1800"/>
                    <a:gd name="T4" fmla="*/ 1119 w 1204"/>
                    <a:gd name="T5" fmla="*/ 1799 h 1800"/>
                    <a:gd name="T6" fmla="*/ 895 w 1204"/>
                    <a:gd name="T7" fmla="*/ 787 h 1800"/>
                    <a:gd name="T8" fmla="*/ 895 w 1204"/>
                    <a:gd name="T9" fmla="*/ 197 h 1800"/>
                    <a:gd name="T10" fmla="*/ 1062 w 1204"/>
                    <a:gd name="T11" fmla="*/ 674 h 1800"/>
                    <a:gd name="T12" fmla="*/ 1203 w 1204"/>
                    <a:gd name="T13" fmla="*/ 590 h 1800"/>
                    <a:gd name="T14" fmla="*/ 1008 w 1204"/>
                    <a:gd name="T15" fmla="*/ 0 h 1800"/>
                    <a:gd name="T16" fmla="*/ 615 w 1204"/>
                    <a:gd name="T17" fmla="*/ 28 h 1800"/>
                    <a:gd name="T18" fmla="*/ 225 w 1204"/>
                    <a:gd name="T19" fmla="*/ 0 h 1800"/>
                    <a:gd name="T20" fmla="*/ 0 w 1204"/>
                    <a:gd name="T21" fmla="*/ 620 h 1800"/>
                    <a:gd name="T22" fmla="*/ 168 w 1204"/>
                    <a:gd name="T23" fmla="*/ 674 h 1800"/>
                    <a:gd name="T24" fmla="*/ 336 w 1204"/>
                    <a:gd name="T25" fmla="*/ 197 h 1800"/>
                    <a:gd name="T26" fmla="*/ 336 w 1204"/>
                    <a:gd name="T27" fmla="*/ 787 h 1800"/>
                    <a:gd name="T28" fmla="*/ 113 w 1204"/>
                    <a:gd name="T29" fmla="*/ 1799 h 1800"/>
                    <a:gd name="T30" fmla="*/ 336 w 1204"/>
                    <a:gd name="T31" fmla="*/ 1799 h 1800"/>
                    <a:gd name="T32" fmla="*/ 615 w 1204"/>
                    <a:gd name="T33" fmla="*/ 928 h 18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04" h="1800">
                      <a:moveTo>
                        <a:pt x="615" y="928"/>
                      </a:moveTo>
                      <a:lnTo>
                        <a:pt x="895" y="1799"/>
                      </a:lnTo>
                      <a:lnTo>
                        <a:pt x="1119" y="1799"/>
                      </a:lnTo>
                      <a:lnTo>
                        <a:pt x="895" y="787"/>
                      </a:lnTo>
                      <a:lnTo>
                        <a:pt x="895" y="197"/>
                      </a:lnTo>
                      <a:lnTo>
                        <a:pt x="1062" y="674"/>
                      </a:lnTo>
                      <a:lnTo>
                        <a:pt x="1203" y="590"/>
                      </a:lnTo>
                      <a:lnTo>
                        <a:pt x="1008" y="0"/>
                      </a:lnTo>
                      <a:lnTo>
                        <a:pt x="615" y="28"/>
                      </a:lnTo>
                      <a:lnTo>
                        <a:pt x="225" y="0"/>
                      </a:lnTo>
                      <a:lnTo>
                        <a:pt x="0" y="620"/>
                      </a:lnTo>
                      <a:lnTo>
                        <a:pt x="168" y="674"/>
                      </a:lnTo>
                      <a:lnTo>
                        <a:pt x="336" y="197"/>
                      </a:lnTo>
                      <a:lnTo>
                        <a:pt x="336" y="787"/>
                      </a:lnTo>
                      <a:lnTo>
                        <a:pt x="113" y="1799"/>
                      </a:lnTo>
                      <a:lnTo>
                        <a:pt x="336" y="1799"/>
                      </a:lnTo>
                      <a:lnTo>
                        <a:pt x="615" y="928"/>
                      </a:lnTo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556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8" name="Group 370"/>
              <p:cNvGrpSpPr>
                <a:grpSpLocks/>
              </p:cNvGrpSpPr>
              <p:nvPr/>
            </p:nvGrpSpPr>
            <p:grpSpPr bwMode="auto">
              <a:xfrm>
                <a:off x="1320" y="1027"/>
                <a:ext cx="139" cy="256"/>
                <a:chOff x="0" y="2352"/>
                <a:chExt cx="139" cy="256"/>
              </a:xfrm>
            </p:grpSpPr>
            <p:sp>
              <p:nvSpPr>
                <p:cNvPr id="205" name="Freeform 371"/>
                <p:cNvSpPr>
                  <a:spLocks noChangeArrowheads="1"/>
                </p:cNvSpPr>
                <p:nvPr/>
              </p:nvSpPr>
              <p:spPr bwMode="auto">
                <a:xfrm>
                  <a:off x="46" y="2352"/>
                  <a:ext cx="51" cy="51"/>
                </a:xfrm>
                <a:custGeom>
                  <a:avLst/>
                  <a:gdLst>
                    <a:gd name="T0" fmla="*/ 447 w 448"/>
                    <a:gd name="T1" fmla="*/ 227 h 452"/>
                    <a:gd name="T2" fmla="*/ 224 w 448"/>
                    <a:gd name="T3" fmla="*/ 0 h 452"/>
                    <a:gd name="T4" fmla="*/ 0 w 448"/>
                    <a:gd name="T5" fmla="*/ 227 h 452"/>
                    <a:gd name="T6" fmla="*/ 0 w 448"/>
                    <a:gd name="T7" fmla="*/ 227 h 452"/>
                    <a:gd name="T8" fmla="*/ 224 w 448"/>
                    <a:gd name="T9" fmla="*/ 451 h 452"/>
                    <a:gd name="T10" fmla="*/ 447 w 448"/>
                    <a:gd name="T11" fmla="*/ 227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8" h="452">
                      <a:moveTo>
                        <a:pt x="447" y="227"/>
                      </a:moveTo>
                      <a:cubicBezTo>
                        <a:pt x="447" y="102"/>
                        <a:pt x="347" y="0"/>
                        <a:pt x="224" y="0"/>
                      </a:cubicBezTo>
                      <a:cubicBezTo>
                        <a:pt x="99" y="0"/>
                        <a:pt x="0" y="102"/>
                        <a:pt x="0" y="227"/>
                      </a:cubicBezTo>
                      <a:cubicBezTo>
                        <a:pt x="0" y="227"/>
                        <a:pt x="0" y="227"/>
                        <a:pt x="0" y="227"/>
                      </a:cubicBezTo>
                      <a:cubicBezTo>
                        <a:pt x="0" y="350"/>
                        <a:pt x="99" y="451"/>
                        <a:pt x="224" y="451"/>
                      </a:cubicBezTo>
                      <a:cubicBezTo>
                        <a:pt x="347" y="451"/>
                        <a:pt x="447" y="350"/>
                        <a:pt x="447" y="227"/>
                      </a:cubicBezTo>
                    </a:path>
                  </a:pathLst>
                </a:custGeom>
                <a:solidFill>
                  <a:srgbClr val="E8EEF7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" name="Freeform 372"/>
                <p:cNvSpPr>
                  <a:spLocks noChangeArrowheads="1"/>
                </p:cNvSpPr>
                <p:nvPr/>
              </p:nvSpPr>
              <p:spPr bwMode="auto">
                <a:xfrm>
                  <a:off x="46" y="2352"/>
                  <a:ext cx="51" cy="51"/>
                </a:xfrm>
                <a:custGeom>
                  <a:avLst/>
                  <a:gdLst>
                    <a:gd name="T0" fmla="*/ 447 w 448"/>
                    <a:gd name="T1" fmla="*/ 227 h 452"/>
                    <a:gd name="T2" fmla="*/ 224 w 448"/>
                    <a:gd name="T3" fmla="*/ 0 h 452"/>
                    <a:gd name="T4" fmla="*/ 0 w 448"/>
                    <a:gd name="T5" fmla="*/ 227 h 452"/>
                    <a:gd name="T6" fmla="*/ 0 w 448"/>
                    <a:gd name="T7" fmla="*/ 227 h 452"/>
                    <a:gd name="T8" fmla="*/ 224 w 448"/>
                    <a:gd name="T9" fmla="*/ 451 h 452"/>
                    <a:gd name="T10" fmla="*/ 447 w 448"/>
                    <a:gd name="T11" fmla="*/ 227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8" h="452">
                      <a:moveTo>
                        <a:pt x="447" y="227"/>
                      </a:moveTo>
                      <a:cubicBezTo>
                        <a:pt x="447" y="102"/>
                        <a:pt x="347" y="0"/>
                        <a:pt x="224" y="0"/>
                      </a:cubicBezTo>
                      <a:cubicBezTo>
                        <a:pt x="99" y="0"/>
                        <a:pt x="0" y="102"/>
                        <a:pt x="0" y="227"/>
                      </a:cubicBezTo>
                      <a:cubicBezTo>
                        <a:pt x="0" y="227"/>
                        <a:pt x="0" y="227"/>
                        <a:pt x="0" y="227"/>
                      </a:cubicBezTo>
                      <a:cubicBezTo>
                        <a:pt x="0" y="350"/>
                        <a:pt x="99" y="451"/>
                        <a:pt x="224" y="451"/>
                      </a:cubicBezTo>
                      <a:cubicBezTo>
                        <a:pt x="347" y="451"/>
                        <a:pt x="447" y="350"/>
                        <a:pt x="447" y="227"/>
                      </a:cubicBezTo>
                    </a:path>
                  </a:pathLst>
                </a:custGeom>
                <a:solidFill>
                  <a:srgbClr val="0000FF"/>
                </a:solidFill>
                <a:ln w="3556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7" name="Freeform 373"/>
                <p:cNvSpPr>
                  <a:spLocks noChangeArrowheads="1"/>
                </p:cNvSpPr>
                <p:nvPr/>
              </p:nvSpPr>
              <p:spPr bwMode="auto">
                <a:xfrm>
                  <a:off x="0" y="2403"/>
                  <a:ext cx="139" cy="205"/>
                </a:xfrm>
                <a:custGeom>
                  <a:avLst/>
                  <a:gdLst>
                    <a:gd name="T0" fmla="*/ 615 w 1204"/>
                    <a:gd name="T1" fmla="*/ 928 h 1800"/>
                    <a:gd name="T2" fmla="*/ 895 w 1204"/>
                    <a:gd name="T3" fmla="*/ 1799 h 1800"/>
                    <a:gd name="T4" fmla="*/ 1119 w 1204"/>
                    <a:gd name="T5" fmla="*/ 1799 h 1800"/>
                    <a:gd name="T6" fmla="*/ 895 w 1204"/>
                    <a:gd name="T7" fmla="*/ 787 h 1800"/>
                    <a:gd name="T8" fmla="*/ 895 w 1204"/>
                    <a:gd name="T9" fmla="*/ 197 h 1800"/>
                    <a:gd name="T10" fmla="*/ 1062 w 1204"/>
                    <a:gd name="T11" fmla="*/ 674 h 1800"/>
                    <a:gd name="T12" fmla="*/ 1203 w 1204"/>
                    <a:gd name="T13" fmla="*/ 590 h 1800"/>
                    <a:gd name="T14" fmla="*/ 1008 w 1204"/>
                    <a:gd name="T15" fmla="*/ 0 h 1800"/>
                    <a:gd name="T16" fmla="*/ 615 w 1204"/>
                    <a:gd name="T17" fmla="*/ 28 h 1800"/>
                    <a:gd name="T18" fmla="*/ 225 w 1204"/>
                    <a:gd name="T19" fmla="*/ 0 h 1800"/>
                    <a:gd name="T20" fmla="*/ 0 w 1204"/>
                    <a:gd name="T21" fmla="*/ 620 h 1800"/>
                    <a:gd name="T22" fmla="*/ 168 w 1204"/>
                    <a:gd name="T23" fmla="*/ 674 h 1800"/>
                    <a:gd name="T24" fmla="*/ 336 w 1204"/>
                    <a:gd name="T25" fmla="*/ 197 h 1800"/>
                    <a:gd name="T26" fmla="*/ 336 w 1204"/>
                    <a:gd name="T27" fmla="*/ 787 h 1800"/>
                    <a:gd name="T28" fmla="*/ 113 w 1204"/>
                    <a:gd name="T29" fmla="*/ 1799 h 1800"/>
                    <a:gd name="T30" fmla="*/ 336 w 1204"/>
                    <a:gd name="T31" fmla="*/ 1799 h 1800"/>
                    <a:gd name="T32" fmla="*/ 615 w 1204"/>
                    <a:gd name="T33" fmla="*/ 928 h 18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04" h="1800">
                      <a:moveTo>
                        <a:pt x="615" y="928"/>
                      </a:moveTo>
                      <a:lnTo>
                        <a:pt x="895" y="1799"/>
                      </a:lnTo>
                      <a:lnTo>
                        <a:pt x="1119" y="1799"/>
                      </a:lnTo>
                      <a:lnTo>
                        <a:pt x="895" y="787"/>
                      </a:lnTo>
                      <a:lnTo>
                        <a:pt x="895" y="197"/>
                      </a:lnTo>
                      <a:lnTo>
                        <a:pt x="1062" y="674"/>
                      </a:lnTo>
                      <a:lnTo>
                        <a:pt x="1203" y="590"/>
                      </a:lnTo>
                      <a:lnTo>
                        <a:pt x="1008" y="0"/>
                      </a:lnTo>
                      <a:lnTo>
                        <a:pt x="615" y="28"/>
                      </a:lnTo>
                      <a:lnTo>
                        <a:pt x="225" y="0"/>
                      </a:lnTo>
                      <a:lnTo>
                        <a:pt x="0" y="620"/>
                      </a:lnTo>
                      <a:lnTo>
                        <a:pt x="168" y="674"/>
                      </a:lnTo>
                      <a:lnTo>
                        <a:pt x="336" y="197"/>
                      </a:lnTo>
                      <a:lnTo>
                        <a:pt x="336" y="787"/>
                      </a:lnTo>
                      <a:lnTo>
                        <a:pt x="113" y="1799"/>
                      </a:lnTo>
                      <a:lnTo>
                        <a:pt x="336" y="1799"/>
                      </a:lnTo>
                      <a:lnTo>
                        <a:pt x="615" y="928"/>
                      </a:lnTo>
                    </a:path>
                  </a:pathLst>
                </a:custGeom>
                <a:solidFill>
                  <a:srgbClr val="E8EEF7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" name="Freeform 374"/>
                <p:cNvSpPr>
                  <a:spLocks noChangeArrowheads="1"/>
                </p:cNvSpPr>
                <p:nvPr/>
              </p:nvSpPr>
              <p:spPr bwMode="auto">
                <a:xfrm>
                  <a:off x="0" y="2403"/>
                  <a:ext cx="139" cy="205"/>
                </a:xfrm>
                <a:custGeom>
                  <a:avLst/>
                  <a:gdLst>
                    <a:gd name="T0" fmla="*/ 615 w 1204"/>
                    <a:gd name="T1" fmla="*/ 928 h 1800"/>
                    <a:gd name="T2" fmla="*/ 895 w 1204"/>
                    <a:gd name="T3" fmla="*/ 1799 h 1800"/>
                    <a:gd name="T4" fmla="*/ 1119 w 1204"/>
                    <a:gd name="T5" fmla="*/ 1799 h 1800"/>
                    <a:gd name="T6" fmla="*/ 895 w 1204"/>
                    <a:gd name="T7" fmla="*/ 787 h 1800"/>
                    <a:gd name="T8" fmla="*/ 895 w 1204"/>
                    <a:gd name="T9" fmla="*/ 197 h 1800"/>
                    <a:gd name="T10" fmla="*/ 1062 w 1204"/>
                    <a:gd name="T11" fmla="*/ 674 h 1800"/>
                    <a:gd name="T12" fmla="*/ 1203 w 1204"/>
                    <a:gd name="T13" fmla="*/ 590 h 1800"/>
                    <a:gd name="T14" fmla="*/ 1008 w 1204"/>
                    <a:gd name="T15" fmla="*/ 0 h 1800"/>
                    <a:gd name="T16" fmla="*/ 615 w 1204"/>
                    <a:gd name="T17" fmla="*/ 28 h 1800"/>
                    <a:gd name="T18" fmla="*/ 225 w 1204"/>
                    <a:gd name="T19" fmla="*/ 0 h 1800"/>
                    <a:gd name="T20" fmla="*/ 0 w 1204"/>
                    <a:gd name="T21" fmla="*/ 620 h 1800"/>
                    <a:gd name="T22" fmla="*/ 168 w 1204"/>
                    <a:gd name="T23" fmla="*/ 674 h 1800"/>
                    <a:gd name="T24" fmla="*/ 336 w 1204"/>
                    <a:gd name="T25" fmla="*/ 197 h 1800"/>
                    <a:gd name="T26" fmla="*/ 336 w 1204"/>
                    <a:gd name="T27" fmla="*/ 787 h 1800"/>
                    <a:gd name="T28" fmla="*/ 113 w 1204"/>
                    <a:gd name="T29" fmla="*/ 1799 h 1800"/>
                    <a:gd name="T30" fmla="*/ 336 w 1204"/>
                    <a:gd name="T31" fmla="*/ 1799 h 1800"/>
                    <a:gd name="T32" fmla="*/ 615 w 1204"/>
                    <a:gd name="T33" fmla="*/ 928 h 18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04" h="1800">
                      <a:moveTo>
                        <a:pt x="615" y="928"/>
                      </a:moveTo>
                      <a:lnTo>
                        <a:pt x="895" y="1799"/>
                      </a:lnTo>
                      <a:lnTo>
                        <a:pt x="1119" y="1799"/>
                      </a:lnTo>
                      <a:lnTo>
                        <a:pt x="895" y="787"/>
                      </a:lnTo>
                      <a:lnTo>
                        <a:pt x="895" y="197"/>
                      </a:lnTo>
                      <a:lnTo>
                        <a:pt x="1062" y="674"/>
                      </a:lnTo>
                      <a:lnTo>
                        <a:pt x="1203" y="590"/>
                      </a:lnTo>
                      <a:lnTo>
                        <a:pt x="1008" y="0"/>
                      </a:lnTo>
                      <a:lnTo>
                        <a:pt x="615" y="28"/>
                      </a:lnTo>
                      <a:lnTo>
                        <a:pt x="225" y="0"/>
                      </a:lnTo>
                      <a:lnTo>
                        <a:pt x="0" y="620"/>
                      </a:lnTo>
                      <a:lnTo>
                        <a:pt x="168" y="674"/>
                      </a:lnTo>
                      <a:lnTo>
                        <a:pt x="336" y="197"/>
                      </a:lnTo>
                      <a:lnTo>
                        <a:pt x="336" y="787"/>
                      </a:lnTo>
                      <a:lnTo>
                        <a:pt x="113" y="1799"/>
                      </a:lnTo>
                      <a:lnTo>
                        <a:pt x="336" y="1799"/>
                      </a:lnTo>
                      <a:lnTo>
                        <a:pt x="615" y="928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9" name="Freeform 375"/>
                <p:cNvSpPr>
                  <a:spLocks noChangeArrowheads="1"/>
                </p:cNvSpPr>
                <p:nvPr/>
              </p:nvSpPr>
              <p:spPr bwMode="auto">
                <a:xfrm>
                  <a:off x="0" y="2403"/>
                  <a:ext cx="139" cy="205"/>
                </a:xfrm>
                <a:custGeom>
                  <a:avLst/>
                  <a:gdLst>
                    <a:gd name="T0" fmla="*/ 615 w 1204"/>
                    <a:gd name="T1" fmla="*/ 928 h 1800"/>
                    <a:gd name="T2" fmla="*/ 895 w 1204"/>
                    <a:gd name="T3" fmla="*/ 1799 h 1800"/>
                    <a:gd name="T4" fmla="*/ 1119 w 1204"/>
                    <a:gd name="T5" fmla="*/ 1799 h 1800"/>
                    <a:gd name="T6" fmla="*/ 895 w 1204"/>
                    <a:gd name="T7" fmla="*/ 787 h 1800"/>
                    <a:gd name="T8" fmla="*/ 895 w 1204"/>
                    <a:gd name="T9" fmla="*/ 197 h 1800"/>
                    <a:gd name="T10" fmla="*/ 1062 w 1204"/>
                    <a:gd name="T11" fmla="*/ 674 h 1800"/>
                    <a:gd name="T12" fmla="*/ 1203 w 1204"/>
                    <a:gd name="T13" fmla="*/ 590 h 1800"/>
                    <a:gd name="T14" fmla="*/ 1008 w 1204"/>
                    <a:gd name="T15" fmla="*/ 0 h 1800"/>
                    <a:gd name="T16" fmla="*/ 615 w 1204"/>
                    <a:gd name="T17" fmla="*/ 28 h 1800"/>
                    <a:gd name="T18" fmla="*/ 225 w 1204"/>
                    <a:gd name="T19" fmla="*/ 0 h 1800"/>
                    <a:gd name="T20" fmla="*/ 0 w 1204"/>
                    <a:gd name="T21" fmla="*/ 620 h 1800"/>
                    <a:gd name="T22" fmla="*/ 168 w 1204"/>
                    <a:gd name="T23" fmla="*/ 674 h 1800"/>
                    <a:gd name="T24" fmla="*/ 336 w 1204"/>
                    <a:gd name="T25" fmla="*/ 197 h 1800"/>
                    <a:gd name="T26" fmla="*/ 336 w 1204"/>
                    <a:gd name="T27" fmla="*/ 787 h 1800"/>
                    <a:gd name="T28" fmla="*/ 113 w 1204"/>
                    <a:gd name="T29" fmla="*/ 1799 h 1800"/>
                    <a:gd name="T30" fmla="*/ 336 w 1204"/>
                    <a:gd name="T31" fmla="*/ 1799 h 1800"/>
                    <a:gd name="T32" fmla="*/ 615 w 1204"/>
                    <a:gd name="T33" fmla="*/ 928 h 18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04" h="1800">
                      <a:moveTo>
                        <a:pt x="615" y="928"/>
                      </a:moveTo>
                      <a:lnTo>
                        <a:pt x="895" y="1799"/>
                      </a:lnTo>
                      <a:lnTo>
                        <a:pt x="1119" y="1799"/>
                      </a:lnTo>
                      <a:lnTo>
                        <a:pt x="895" y="787"/>
                      </a:lnTo>
                      <a:lnTo>
                        <a:pt x="895" y="197"/>
                      </a:lnTo>
                      <a:lnTo>
                        <a:pt x="1062" y="674"/>
                      </a:lnTo>
                      <a:lnTo>
                        <a:pt x="1203" y="590"/>
                      </a:lnTo>
                      <a:lnTo>
                        <a:pt x="1008" y="0"/>
                      </a:lnTo>
                      <a:lnTo>
                        <a:pt x="615" y="28"/>
                      </a:lnTo>
                      <a:lnTo>
                        <a:pt x="225" y="0"/>
                      </a:lnTo>
                      <a:lnTo>
                        <a:pt x="0" y="620"/>
                      </a:lnTo>
                      <a:lnTo>
                        <a:pt x="168" y="674"/>
                      </a:lnTo>
                      <a:lnTo>
                        <a:pt x="336" y="197"/>
                      </a:lnTo>
                      <a:lnTo>
                        <a:pt x="336" y="787"/>
                      </a:lnTo>
                      <a:lnTo>
                        <a:pt x="113" y="1799"/>
                      </a:lnTo>
                      <a:lnTo>
                        <a:pt x="336" y="1799"/>
                      </a:lnTo>
                      <a:lnTo>
                        <a:pt x="615" y="928"/>
                      </a:lnTo>
                    </a:path>
                  </a:pathLst>
                </a:custGeom>
                <a:solidFill>
                  <a:srgbClr val="0000FF"/>
                </a:solidFill>
                <a:ln w="3556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9" name="Group 376"/>
              <p:cNvGrpSpPr>
                <a:grpSpLocks/>
              </p:cNvGrpSpPr>
              <p:nvPr/>
            </p:nvGrpSpPr>
            <p:grpSpPr bwMode="auto">
              <a:xfrm>
                <a:off x="2655" y="1256"/>
                <a:ext cx="139" cy="256"/>
                <a:chOff x="0" y="2352"/>
                <a:chExt cx="139" cy="256"/>
              </a:xfrm>
            </p:grpSpPr>
            <p:sp>
              <p:nvSpPr>
                <p:cNvPr id="200" name="Freeform 377"/>
                <p:cNvSpPr>
                  <a:spLocks noChangeArrowheads="1"/>
                </p:cNvSpPr>
                <p:nvPr/>
              </p:nvSpPr>
              <p:spPr bwMode="auto">
                <a:xfrm>
                  <a:off x="46" y="2352"/>
                  <a:ext cx="51" cy="51"/>
                </a:xfrm>
                <a:custGeom>
                  <a:avLst/>
                  <a:gdLst>
                    <a:gd name="T0" fmla="*/ 447 w 448"/>
                    <a:gd name="T1" fmla="*/ 227 h 452"/>
                    <a:gd name="T2" fmla="*/ 224 w 448"/>
                    <a:gd name="T3" fmla="*/ 0 h 452"/>
                    <a:gd name="T4" fmla="*/ 0 w 448"/>
                    <a:gd name="T5" fmla="*/ 227 h 452"/>
                    <a:gd name="T6" fmla="*/ 0 w 448"/>
                    <a:gd name="T7" fmla="*/ 227 h 452"/>
                    <a:gd name="T8" fmla="*/ 224 w 448"/>
                    <a:gd name="T9" fmla="*/ 451 h 452"/>
                    <a:gd name="T10" fmla="*/ 447 w 448"/>
                    <a:gd name="T11" fmla="*/ 227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8" h="452">
                      <a:moveTo>
                        <a:pt x="447" y="227"/>
                      </a:moveTo>
                      <a:cubicBezTo>
                        <a:pt x="447" y="102"/>
                        <a:pt x="347" y="0"/>
                        <a:pt x="224" y="0"/>
                      </a:cubicBezTo>
                      <a:cubicBezTo>
                        <a:pt x="99" y="0"/>
                        <a:pt x="0" y="102"/>
                        <a:pt x="0" y="227"/>
                      </a:cubicBezTo>
                      <a:cubicBezTo>
                        <a:pt x="0" y="227"/>
                        <a:pt x="0" y="227"/>
                        <a:pt x="0" y="227"/>
                      </a:cubicBezTo>
                      <a:cubicBezTo>
                        <a:pt x="0" y="350"/>
                        <a:pt x="99" y="451"/>
                        <a:pt x="224" y="451"/>
                      </a:cubicBezTo>
                      <a:cubicBezTo>
                        <a:pt x="347" y="451"/>
                        <a:pt x="447" y="350"/>
                        <a:pt x="447" y="227"/>
                      </a:cubicBezTo>
                    </a:path>
                  </a:pathLst>
                </a:custGeom>
                <a:solidFill>
                  <a:srgbClr val="E8EEF7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1" name="Freeform 378"/>
                <p:cNvSpPr>
                  <a:spLocks noChangeArrowheads="1"/>
                </p:cNvSpPr>
                <p:nvPr/>
              </p:nvSpPr>
              <p:spPr bwMode="auto">
                <a:xfrm>
                  <a:off x="46" y="2352"/>
                  <a:ext cx="51" cy="51"/>
                </a:xfrm>
                <a:custGeom>
                  <a:avLst/>
                  <a:gdLst>
                    <a:gd name="T0" fmla="*/ 447 w 448"/>
                    <a:gd name="T1" fmla="*/ 227 h 452"/>
                    <a:gd name="T2" fmla="*/ 224 w 448"/>
                    <a:gd name="T3" fmla="*/ 0 h 452"/>
                    <a:gd name="T4" fmla="*/ 0 w 448"/>
                    <a:gd name="T5" fmla="*/ 227 h 452"/>
                    <a:gd name="T6" fmla="*/ 0 w 448"/>
                    <a:gd name="T7" fmla="*/ 227 h 452"/>
                    <a:gd name="T8" fmla="*/ 224 w 448"/>
                    <a:gd name="T9" fmla="*/ 451 h 452"/>
                    <a:gd name="T10" fmla="*/ 447 w 448"/>
                    <a:gd name="T11" fmla="*/ 227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8" h="452">
                      <a:moveTo>
                        <a:pt x="447" y="227"/>
                      </a:moveTo>
                      <a:cubicBezTo>
                        <a:pt x="447" y="102"/>
                        <a:pt x="347" y="0"/>
                        <a:pt x="224" y="0"/>
                      </a:cubicBezTo>
                      <a:cubicBezTo>
                        <a:pt x="99" y="0"/>
                        <a:pt x="0" y="102"/>
                        <a:pt x="0" y="227"/>
                      </a:cubicBezTo>
                      <a:cubicBezTo>
                        <a:pt x="0" y="227"/>
                        <a:pt x="0" y="227"/>
                        <a:pt x="0" y="227"/>
                      </a:cubicBezTo>
                      <a:cubicBezTo>
                        <a:pt x="0" y="350"/>
                        <a:pt x="99" y="451"/>
                        <a:pt x="224" y="451"/>
                      </a:cubicBezTo>
                      <a:cubicBezTo>
                        <a:pt x="347" y="451"/>
                        <a:pt x="447" y="350"/>
                        <a:pt x="447" y="227"/>
                      </a:cubicBezTo>
                    </a:path>
                  </a:pathLst>
                </a:custGeom>
                <a:solidFill>
                  <a:srgbClr val="0000FF"/>
                </a:solidFill>
                <a:ln w="3556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2" name="Freeform 379"/>
                <p:cNvSpPr>
                  <a:spLocks noChangeArrowheads="1"/>
                </p:cNvSpPr>
                <p:nvPr/>
              </p:nvSpPr>
              <p:spPr bwMode="auto">
                <a:xfrm>
                  <a:off x="0" y="2403"/>
                  <a:ext cx="139" cy="205"/>
                </a:xfrm>
                <a:custGeom>
                  <a:avLst/>
                  <a:gdLst>
                    <a:gd name="T0" fmla="*/ 615 w 1204"/>
                    <a:gd name="T1" fmla="*/ 928 h 1800"/>
                    <a:gd name="T2" fmla="*/ 895 w 1204"/>
                    <a:gd name="T3" fmla="*/ 1799 h 1800"/>
                    <a:gd name="T4" fmla="*/ 1119 w 1204"/>
                    <a:gd name="T5" fmla="*/ 1799 h 1800"/>
                    <a:gd name="T6" fmla="*/ 895 w 1204"/>
                    <a:gd name="T7" fmla="*/ 787 h 1800"/>
                    <a:gd name="T8" fmla="*/ 895 w 1204"/>
                    <a:gd name="T9" fmla="*/ 197 h 1800"/>
                    <a:gd name="T10" fmla="*/ 1062 w 1204"/>
                    <a:gd name="T11" fmla="*/ 674 h 1800"/>
                    <a:gd name="T12" fmla="*/ 1203 w 1204"/>
                    <a:gd name="T13" fmla="*/ 590 h 1800"/>
                    <a:gd name="T14" fmla="*/ 1008 w 1204"/>
                    <a:gd name="T15" fmla="*/ 0 h 1800"/>
                    <a:gd name="T16" fmla="*/ 615 w 1204"/>
                    <a:gd name="T17" fmla="*/ 28 h 1800"/>
                    <a:gd name="T18" fmla="*/ 225 w 1204"/>
                    <a:gd name="T19" fmla="*/ 0 h 1800"/>
                    <a:gd name="T20" fmla="*/ 0 w 1204"/>
                    <a:gd name="T21" fmla="*/ 620 h 1800"/>
                    <a:gd name="T22" fmla="*/ 168 w 1204"/>
                    <a:gd name="T23" fmla="*/ 674 h 1800"/>
                    <a:gd name="T24" fmla="*/ 336 w 1204"/>
                    <a:gd name="T25" fmla="*/ 197 h 1800"/>
                    <a:gd name="T26" fmla="*/ 336 w 1204"/>
                    <a:gd name="T27" fmla="*/ 787 h 1800"/>
                    <a:gd name="T28" fmla="*/ 113 w 1204"/>
                    <a:gd name="T29" fmla="*/ 1799 h 1800"/>
                    <a:gd name="T30" fmla="*/ 336 w 1204"/>
                    <a:gd name="T31" fmla="*/ 1799 h 1800"/>
                    <a:gd name="T32" fmla="*/ 615 w 1204"/>
                    <a:gd name="T33" fmla="*/ 928 h 18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04" h="1800">
                      <a:moveTo>
                        <a:pt x="615" y="928"/>
                      </a:moveTo>
                      <a:lnTo>
                        <a:pt x="895" y="1799"/>
                      </a:lnTo>
                      <a:lnTo>
                        <a:pt x="1119" y="1799"/>
                      </a:lnTo>
                      <a:lnTo>
                        <a:pt x="895" y="787"/>
                      </a:lnTo>
                      <a:lnTo>
                        <a:pt x="895" y="197"/>
                      </a:lnTo>
                      <a:lnTo>
                        <a:pt x="1062" y="674"/>
                      </a:lnTo>
                      <a:lnTo>
                        <a:pt x="1203" y="590"/>
                      </a:lnTo>
                      <a:lnTo>
                        <a:pt x="1008" y="0"/>
                      </a:lnTo>
                      <a:lnTo>
                        <a:pt x="615" y="28"/>
                      </a:lnTo>
                      <a:lnTo>
                        <a:pt x="225" y="0"/>
                      </a:lnTo>
                      <a:lnTo>
                        <a:pt x="0" y="620"/>
                      </a:lnTo>
                      <a:lnTo>
                        <a:pt x="168" y="674"/>
                      </a:lnTo>
                      <a:lnTo>
                        <a:pt x="336" y="197"/>
                      </a:lnTo>
                      <a:lnTo>
                        <a:pt x="336" y="787"/>
                      </a:lnTo>
                      <a:lnTo>
                        <a:pt x="113" y="1799"/>
                      </a:lnTo>
                      <a:lnTo>
                        <a:pt x="336" y="1799"/>
                      </a:lnTo>
                      <a:lnTo>
                        <a:pt x="615" y="928"/>
                      </a:lnTo>
                    </a:path>
                  </a:pathLst>
                </a:custGeom>
                <a:solidFill>
                  <a:srgbClr val="E8EEF7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3" name="Freeform 380"/>
                <p:cNvSpPr>
                  <a:spLocks noChangeArrowheads="1"/>
                </p:cNvSpPr>
                <p:nvPr/>
              </p:nvSpPr>
              <p:spPr bwMode="auto">
                <a:xfrm>
                  <a:off x="0" y="2403"/>
                  <a:ext cx="139" cy="205"/>
                </a:xfrm>
                <a:custGeom>
                  <a:avLst/>
                  <a:gdLst>
                    <a:gd name="T0" fmla="*/ 615 w 1204"/>
                    <a:gd name="T1" fmla="*/ 928 h 1800"/>
                    <a:gd name="T2" fmla="*/ 895 w 1204"/>
                    <a:gd name="T3" fmla="*/ 1799 h 1800"/>
                    <a:gd name="T4" fmla="*/ 1119 w 1204"/>
                    <a:gd name="T5" fmla="*/ 1799 h 1800"/>
                    <a:gd name="T6" fmla="*/ 895 w 1204"/>
                    <a:gd name="T7" fmla="*/ 787 h 1800"/>
                    <a:gd name="T8" fmla="*/ 895 w 1204"/>
                    <a:gd name="T9" fmla="*/ 197 h 1800"/>
                    <a:gd name="T10" fmla="*/ 1062 w 1204"/>
                    <a:gd name="T11" fmla="*/ 674 h 1800"/>
                    <a:gd name="T12" fmla="*/ 1203 w 1204"/>
                    <a:gd name="T13" fmla="*/ 590 h 1800"/>
                    <a:gd name="T14" fmla="*/ 1008 w 1204"/>
                    <a:gd name="T15" fmla="*/ 0 h 1800"/>
                    <a:gd name="T16" fmla="*/ 615 w 1204"/>
                    <a:gd name="T17" fmla="*/ 28 h 1800"/>
                    <a:gd name="T18" fmla="*/ 225 w 1204"/>
                    <a:gd name="T19" fmla="*/ 0 h 1800"/>
                    <a:gd name="T20" fmla="*/ 0 w 1204"/>
                    <a:gd name="T21" fmla="*/ 620 h 1800"/>
                    <a:gd name="T22" fmla="*/ 168 w 1204"/>
                    <a:gd name="T23" fmla="*/ 674 h 1800"/>
                    <a:gd name="T24" fmla="*/ 336 w 1204"/>
                    <a:gd name="T25" fmla="*/ 197 h 1800"/>
                    <a:gd name="T26" fmla="*/ 336 w 1204"/>
                    <a:gd name="T27" fmla="*/ 787 h 1800"/>
                    <a:gd name="T28" fmla="*/ 113 w 1204"/>
                    <a:gd name="T29" fmla="*/ 1799 h 1800"/>
                    <a:gd name="T30" fmla="*/ 336 w 1204"/>
                    <a:gd name="T31" fmla="*/ 1799 h 1800"/>
                    <a:gd name="T32" fmla="*/ 615 w 1204"/>
                    <a:gd name="T33" fmla="*/ 928 h 18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04" h="1800">
                      <a:moveTo>
                        <a:pt x="615" y="928"/>
                      </a:moveTo>
                      <a:lnTo>
                        <a:pt x="895" y="1799"/>
                      </a:lnTo>
                      <a:lnTo>
                        <a:pt x="1119" y="1799"/>
                      </a:lnTo>
                      <a:lnTo>
                        <a:pt x="895" y="787"/>
                      </a:lnTo>
                      <a:lnTo>
                        <a:pt x="895" y="197"/>
                      </a:lnTo>
                      <a:lnTo>
                        <a:pt x="1062" y="674"/>
                      </a:lnTo>
                      <a:lnTo>
                        <a:pt x="1203" y="590"/>
                      </a:lnTo>
                      <a:lnTo>
                        <a:pt x="1008" y="0"/>
                      </a:lnTo>
                      <a:lnTo>
                        <a:pt x="615" y="28"/>
                      </a:lnTo>
                      <a:lnTo>
                        <a:pt x="225" y="0"/>
                      </a:lnTo>
                      <a:lnTo>
                        <a:pt x="0" y="620"/>
                      </a:lnTo>
                      <a:lnTo>
                        <a:pt x="168" y="674"/>
                      </a:lnTo>
                      <a:lnTo>
                        <a:pt x="336" y="197"/>
                      </a:lnTo>
                      <a:lnTo>
                        <a:pt x="336" y="787"/>
                      </a:lnTo>
                      <a:lnTo>
                        <a:pt x="113" y="1799"/>
                      </a:lnTo>
                      <a:lnTo>
                        <a:pt x="336" y="1799"/>
                      </a:lnTo>
                      <a:lnTo>
                        <a:pt x="615" y="928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4" name="Freeform 381"/>
                <p:cNvSpPr>
                  <a:spLocks noChangeArrowheads="1"/>
                </p:cNvSpPr>
                <p:nvPr/>
              </p:nvSpPr>
              <p:spPr bwMode="auto">
                <a:xfrm>
                  <a:off x="0" y="2403"/>
                  <a:ext cx="139" cy="205"/>
                </a:xfrm>
                <a:custGeom>
                  <a:avLst/>
                  <a:gdLst>
                    <a:gd name="T0" fmla="*/ 615 w 1204"/>
                    <a:gd name="T1" fmla="*/ 928 h 1800"/>
                    <a:gd name="T2" fmla="*/ 895 w 1204"/>
                    <a:gd name="T3" fmla="*/ 1799 h 1800"/>
                    <a:gd name="T4" fmla="*/ 1119 w 1204"/>
                    <a:gd name="T5" fmla="*/ 1799 h 1800"/>
                    <a:gd name="T6" fmla="*/ 895 w 1204"/>
                    <a:gd name="T7" fmla="*/ 787 h 1800"/>
                    <a:gd name="T8" fmla="*/ 895 w 1204"/>
                    <a:gd name="T9" fmla="*/ 197 h 1800"/>
                    <a:gd name="T10" fmla="*/ 1062 w 1204"/>
                    <a:gd name="T11" fmla="*/ 674 h 1800"/>
                    <a:gd name="T12" fmla="*/ 1203 w 1204"/>
                    <a:gd name="T13" fmla="*/ 590 h 1800"/>
                    <a:gd name="T14" fmla="*/ 1008 w 1204"/>
                    <a:gd name="T15" fmla="*/ 0 h 1800"/>
                    <a:gd name="T16" fmla="*/ 615 w 1204"/>
                    <a:gd name="T17" fmla="*/ 28 h 1800"/>
                    <a:gd name="T18" fmla="*/ 225 w 1204"/>
                    <a:gd name="T19" fmla="*/ 0 h 1800"/>
                    <a:gd name="T20" fmla="*/ 0 w 1204"/>
                    <a:gd name="T21" fmla="*/ 620 h 1800"/>
                    <a:gd name="T22" fmla="*/ 168 w 1204"/>
                    <a:gd name="T23" fmla="*/ 674 h 1800"/>
                    <a:gd name="T24" fmla="*/ 336 w 1204"/>
                    <a:gd name="T25" fmla="*/ 197 h 1800"/>
                    <a:gd name="T26" fmla="*/ 336 w 1204"/>
                    <a:gd name="T27" fmla="*/ 787 h 1800"/>
                    <a:gd name="T28" fmla="*/ 113 w 1204"/>
                    <a:gd name="T29" fmla="*/ 1799 h 1800"/>
                    <a:gd name="T30" fmla="*/ 336 w 1204"/>
                    <a:gd name="T31" fmla="*/ 1799 h 1800"/>
                    <a:gd name="T32" fmla="*/ 615 w 1204"/>
                    <a:gd name="T33" fmla="*/ 928 h 18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04" h="1800">
                      <a:moveTo>
                        <a:pt x="615" y="928"/>
                      </a:moveTo>
                      <a:lnTo>
                        <a:pt x="895" y="1799"/>
                      </a:lnTo>
                      <a:lnTo>
                        <a:pt x="1119" y="1799"/>
                      </a:lnTo>
                      <a:lnTo>
                        <a:pt x="895" y="787"/>
                      </a:lnTo>
                      <a:lnTo>
                        <a:pt x="895" y="197"/>
                      </a:lnTo>
                      <a:lnTo>
                        <a:pt x="1062" y="674"/>
                      </a:lnTo>
                      <a:lnTo>
                        <a:pt x="1203" y="590"/>
                      </a:lnTo>
                      <a:lnTo>
                        <a:pt x="1008" y="0"/>
                      </a:lnTo>
                      <a:lnTo>
                        <a:pt x="615" y="28"/>
                      </a:lnTo>
                      <a:lnTo>
                        <a:pt x="225" y="0"/>
                      </a:lnTo>
                      <a:lnTo>
                        <a:pt x="0" y="620"/>
                      </a:lnTo>
                      <a:lnTo>
                        <a:pt x="168" y="674"/>
                      </a:lnTo>
                      <a:lnTo>
                        <a:pt x="336" y="197"/>
                      </a:lnTo>
                      <a:lnTo>
                        <a:pt x="336" y="787"/>
                      </a:lnTo>
                      <a:lnTo>
                        <a:pt x="113" y="1799"/>
                      </a:lnTo>
                      <a:lnTo>
                        <a:pt x="336" y="1799"/>
                      </a:lnTo>
                      <a:lnTo>
                        <a:pt x="615" y="928"/>
                      </a:lnTo>
                    </a:path>
                  </a:pathLst>
                </a:custGeom>
                <a:solidFill>
                  <a:srgbClr val="0000FF"/>
                </a:solidFill>
                <a:ln w="3556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85" name="Group 393"/>
            <p:cNvGrpSpPr>
              <a:grpSpLocks/>
            </p:cNvGrpSpPr>
            <p:nvPr/>
          </p:nvGrpSpPr>
          <p:grpSpPr bwMode="auto">
            <a:xfrm>
              <a:off x="2928" y="2832"/>
              <a:ext cx="139" cy="256"/>
              <a:chOff x="0" y="2352"/>
              <a:chExt cx="139" cy="256"/>
            </a:xfrm>
          </p:grpSpPr>
          <p:sp>
            <p:nvSpPr>
              <p:cNvPr id="192" name="Freeform 394"/>
              <p:cNvSpPr>
                <a:spLocks noChangeArrowheads="1"/>
              </p:cNvSpPr>
              <p:nvPr/>
            </p:nvSpPr>
            <p:spPr bwMode="auto">
              <a:xfrm>
                <a:off x="46" y="2352"/>
                <a:ext cx="51" cy="51"/>
              </a:xfrm>
              <a:custGeom>
                <a:avLst/>
                <a:gdLst>
                  <a:gd name="T0" fmla="*/ 447 w 448"/>
                  <a:gd name="T1" fmla="*/ 227 h 452"/>
                  <a:gd name="T2" fmla="*/ 224 w 448"/>
                  <a:gd name="T3" fmla="*/ 0 h 452"/>
                  <a:gd name="T4" fmla="*/ 0 w 448"/>
                  <a:gd name="T5" fmla="*/ 227 h 452"/>
                  <a:gd name="T6" fmla="*/ 0 w 448"/>
                  <a:gd name="T7" fmla="*/ 227 h 452"/>
                  <a:gd name="T8" fmla="*/ 224 w 448"/>
                  <a:gd name="T9" fmla="*/ 451 h 452"/>
                  <a:gd name="T10" fmla="*/ 447 w 448"/>
                  <a:gd name="T11" fmla="*/ 227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8" h="452">
                    <a:moveTo>
                      <a:pt x="447" y="227"/>
                    </a:moveTo>
                    <a:cubicBezTo>
                      <a:pt x="447" y="102"/>
                      <a:pt x="347" y="0"/>
                      <a:pt x="224" y="0"/>
                    </a:cubicBezTo>
                    <a:cubicBezTo>
                      <a:pt x="99" y="0"/>
                      <a:pt x="0" y="102"/>
                      <a:pt x="0" y="227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0" y="350"/>
                      <a:pt x="99" y="451"/>
                      <a:pt x="224" y="451"/>
                    </a:cubicBezTo>
                    <a:cubicBezTo>
                      <a:pt x="347" y="451"/>
                      <a:pt x="447" y="350"/>
                      <a:pt x="447" y="227"/>
                    </a:cubicBezTo>
                  </a:path>
                </a:pathLst>
              </a:custGeom>
              <a:solidFill>
                <a:srgbClr val="008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" name="Freeform 395"/>
              <p:cNvSpPr>
                <a:spLocks noChangeArrowheads="1"/>
              </p:cNvSpPr>
              <p:nvPr/>
            </p:nvSpPr>
            <p:spPr bwMode="auto">
              <a:xfrm>
                <a:off x="46" y="2352"/>
                <a:ext cx="51" cy="51"/>
              </a:xfrm>
              <a:custGeom>
                <a:avLst/>
                <a:gdLst>
                  <a:gd name="T0" fmla="*/ 447 w 448"/>
                  <a:gd name="T1" fmla="*/ 227 h 452"/>
                  <a:gd name="T2" fmla="*/ 224 w 448"/>
                  <a:gd name="T3" fmla="*/ 0 h 452"/>
                  <a:gd name="T4" fmla="*/ 0 w 448"/>
                  <a:gd name="T5" fmla="*/ 227 h 452"/>
                  <a:gd name="T6" fmla="*/ 0 w 448"/>
                  <a:gd name="T7" fmla="*/ 227 h 452"/>
                  <a:gd name="T8" fmla="*/ 224 w 448"/>
                  <a:gd name="T9" fmla="*/ 451 h 452"/>
                  <a:gd name="T10" fmla="*/ 447 w 448"/>
                  <a:gd name="T11" fmla="*/ 227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8" h="452">
                    <a:moveTo>
                      <a:pt x="447" y="227"/>
                    </a:moveTo>
                    <a:cubicBezTo>
                      <a:pt x="447" y="102"/>
                      <a:pt x="347" y="0"/>
                      <a:pt x="224" y="0"/>
                    </a:cubicBezTo>
                    <a:cubicBezTo>
                      <a:pt x="99" y="0"/>
                      <a:pt x="0" y="102"/>
                      <a:pt x="0" y="227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0" y="350"/>
                      <a:pt x="99" y="451"/>
                      <a:pt x="224" y="451"/>
                    </a:cubicBezTo>
                    <a:cubicBezTo>
                      <a:pt x="347" y="451"/>
                      <a:pt x="447" y="350"/>
                      <a:pt x="447" y="227"/>
                    </a:cubicBezTo>
                  </a:path>
                </a:pathLst>
              </a:custGeom>
              <a:solidFill>
                <a:srgbClr val="008000"/>
              </a:solidFill>
              <a:ln w="3556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" name="Freeform 396"/>
              <p:cNvSpPr>
                <a:spLocks noChangeArrowheads="1"/>
              </p:cNvSpPr>
              <p:nvPr/>
            </p:nvSpPr>
            <p:spPr bwMode="auto">
              <a:xfrm>
                <a:off x="0" y="2403"/>
                <a:ext cx="139" cy="205"/>
              </a:xfrm>
              <a:custGeom>
                <a:avLst/>
                <a:gdLst>
                  <a:gd name="T0" fmla="*/ 615 w 1204"/>
                  <a:gd name="T1" fmla="*/ 928 h 1800"/>
                  <a:gd name="T2" fmla="*/ 895 w 1204"/>
                  <a:gd name="T3" fmla="*/ 1799 h 1800"/>
                  <a:gd name="T4" fmla="*/ 1119 w 1204"/>
                  <a:gd name="T5" fmla="*/ 1799 h 1800"/>
                  <a:gd name="T6" fmla="*/ 895 w 1204"/>
                  <a:gd name="T7" fmla="*/ 787 h 1800"/>
                  <a:gd name="T8" fmla="*/ 895 w 1204"/>
                  <a:gd name="T9" fmla="*/ 197 h 1800"/>
                  <a:gd name="T10" fmla="*/ 1062 w 1204"/>
                  <a:gd name="T11" fmla="*/ 674 h 1800"/>
                  <a:gd name="T12" fmla="*/ 1203 w 1204"/>
                  <a:gd name="T13" fmla="*/ 590 h 1800"/>
                  <a:gd name="T14" fmla="*/ 1008 w 1204"/>
                  <a:gd name="T15" fmla="*/ 0 h 1800"/>
                  <a:gd name="T16" fmla="*/ 615 w 1204"/>
                  <a:gd name="T17" fmla="*/ 28 h 1800"/>
                  <a:gd name="T18" fmla="*/ 225 w 1204"/>
                  <a:gd name="T19" fmla="*/ 0 h 1800"/>
                  <a:gd name="T20" fmla="*/ 0 w 1204"/>
                  <a:gd name="T21" fmla="*/ 620 h 1800"/>
                  <a:gd name="T22" fmla="*/ 168 w 1204"/>
                  <a:gd name="T23" fmla="*/ 674 h 1800"/>
                  <a:gd name="T24" fmla="*/ 336 w 1204"/>
                  <a:gd name="T25" fmla="*/ 197 h 1800"/>
                  <a:gd name="T26" fmla="*/ 336 w 1204"/>
                  <a:gd name="T27" fmla="*/ 787 h 1800"/>
                  <a:gd name="T28" fmla="*/ 113 w 1204"/>
                  <a:gd name="T29" fmla="*/ 1799 h 1800"/>
                  <a:gd name="T30" fmla="*/ 336 w 1204"/>
                  <a:gd name="T31" fmla="*/ 1799 h 1800"/>
                  <a:gd name="T32" fmla="*/ 615 w 1204"/>
                  <a:gd name="T33" fmla="*/ 928 h 1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04" h="1800">
                    <a:moveTo>
                      <a:pt x="615" y="928"/>
                    </a:moveTo>
                    <a:lnTo>
                      <a:pt x="895" y="1799"/>
                    </a:lnTo>
                    <a:lnTo>
                      <a:pt x="1119" y="1799"/>
                    </a:lnTo>
                    <a:lnTo>
                      <a:pt x="895" y="787"/>
                    </a:lnTo>
                    <a:lnTo>
                      <a:pt x="895" y="197"/>
                    </a:lnTo>
                    <a:lnTo>
                      <a:pt x="1062" y="674"/>
                    </a:lnTo>
                    <a:lnTo>
                      <a:pt x="1203" y="590"/>
                    </a:lnTo>
                    <a:lnTo>
                      <a:pt x="1008" y="0"/>
                    </a:lnTo>
                    <a:lnTo>
                      <a:pt x="615" y="28"/>
                    </a:lnTo>
                    <a:lnTo>
                      <a:pt x="225" y="0"/>
                    </a:lnTo>
                    <a:lnTo>
                      <a:pt x="0" y="620"/>
                    </a:lnTo>
                    <a:lnTo>
                      <a:pt x="168" y="674"/>
                    </a:lnTo>
                    <a:lnTo>
                      <a:pt x="336" y="197"/>
                    </a:lnTo>
                    <a:lnTo>
                      <a:pt x="336" y="787"/>
                    </a:lnTo>
                    <a:lnTo>
                      <a:pt x="113" y="1799"/>
                    </a:lnTo>
                    <a:lnTo>
                      <a:pt x="336" y="1799"/>
                    </a:lnTo>
                    <a:lnTo>
                      <a:pt x="615" y="928"/>
                    </a:lnTo>
                  </a:path>
                </a:pathLst>
              </a:custGeom>
              <a:solidFill>
                <a:srgbClr val="008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" name="Freeform 397"/>
              <p:cNvSpPr>
                <a:spLocks noChangeArrowheads="1"/>
              </p:cNvSpPr>
              <p:nvPr/>
            </p:nvSpPr>
            <p:spPr bwMode="auto">
              <a:xfrm>
                <a:off x="0" y="2403"/>
                <a:ext cx="139" cy="205"/>
              </a:xfrm>
              <a:custGeom>
                <a:avLst/>
                <a:gdLst>
                  <a:gd name="T0" fmla="*/ 615 w 1204"/>
                  <a:gd name="T1" fmla="*/ 928 h 1800"/>
                  <a:gd name="T2" fmla="*/ 895 w 1204"/>
                  <a:gd name="T3" fmla="*/ 1799 h 1800"/>
                  <a:gd name="T4" fmla="*/ 1119 w 1204"/>
                  <a:gd name="T5" fmla="*/ 1799 h 1800"/>
                  <a:gd name="T6" fmla="*/ 895 w 1204"/>
                  <a:gd name="T7" fmla="*/ 787 h 1800"/>
                  <a:gd name="T8" fmla="*/ 895 w 1204"/>
                  <a:gd name="T9" fmla="*/ 197 h 1800"/>
                  <a:gd name="T10" fmla="*/ 1062 w 1204"/>
                  <a:gd name="T11" fmla="*/ 674 h 1800"/>
                  <a:gd name="T12" fmla="*/ 1203 w 1204"/>
                  <a:gd name="T13" fmla="*/ 590 h 1800"/>
                  <a:gd name="T14" fmla="*/ 1008 w 1204"/>
                  <a:gd name="T15" fmla="*/ 0 h 1800"/>
                  <a:gd name="T16" fmla="*/ 615 w 1204"/>
                  <a:gd name="T17" fmla="*/ 28 h 1800"/>
                  <a:gd name="T18" fmla="*/ 225 w 1204"/>
                  <a:gd name="T19" fmla="*/ 0 h 1800"/>
                  <a:gd name="T20" fmla="*/ 0 w 1204"/>
                  <a:gd name="T21" fmla="*/ 620 h 1800"/>
                  <a:gd name="T22" fmla="*/ 168 w 1204"/>
                  <a:gd name="T23" fmla="*/ 674 h 1800"/>
                  <a:gd name="T24" fmla="*/ 336 w 1204"/>
                  <a:gd name="T25" fmla="*/ 197 h 1800"/>
                  <a:gd name="T26" fmla="*/ 336 w 1204"/>
                  <a:gd name="T27" fmla="*/ 787 h 1800"/>
                  <a:gd name="T28" fmla="*/ 113 w 1204"/>
                  <a:gd name="T29" fmla="*/ 1799 h 1800"/>
                  <a:gd name="T30" fmla="*/ 336 w 1204"/>
                  <a:gd name="T31" fmla="*/ 1799 h 1800"/>
                  <a:gd name="T32" fmla="*/ 615 w 1204"/>
                  <a:gd name="T33" fmla="*/ 928 h 1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04" h="1800">
                    <a:moveTo>
                      <a:pt x="615" y="928"/>
                    </a:moveTo>
                    <a:lnTo>
                      <a:pt x="895" y="1799"/>
                    </a:lnTo>
                    <a:lnTo>
                      <a:pt x="1119" y="1799"/>
                    </a:lnTo>
                    <a:lnTo>
                      <a:pt x="895" y="787"/>
                    </a:lnTo>
                    <a:lnTo>
                      <a:pt x="895" y="197"/>
                    </a:lnTo>
                    <a:lnTo>
                      <a:pt x="1062" y="674"/>
                    </a:lnTo>
                    <a:lnTo>
                      <a:pt x="1203" y="590"/>
                    </a:lnTo>
                    <a:lnTo>
                      <a:pt x="1008" y="0"/>
                    </a:lnTo>
                    <a:lnTo>
                      <a:pt x="615" y="28"/>
                    </a:lnTo>
                    <a:lnTo>
                      <a:pt x="225" y="0"/>
                    </a:lnTo>
                    <a:lnTo>
                      <a:pt x="0" y="620"/>
                    </a:lnTo>
                    <a:lnTo>
                      <a:pt x="168" y="674"/>
                    </a:lnTo>
                    <a:lnTo>
                      <a:pt x="336" y="197"/>
                    </a:lnTo>
                    <a:lnTo>
                      <a:pt x="336" y="787"/>
                    </a:lnTo>
                    <a:lnTo>
                      <a:pt x="113" y="1799"/>
                    </a:lnTo>
                    <a:lnTo>
                      <a:pt x="336" y="1799"/>
                    </a:lnTo>
                    <a:lnTo>
                      <a:pt x="615" y="928"/>
                    </a:lnTo>
                  </a:path>
                </a:pathLst>
              </a:custGeom>
              <a:solidFill>
                <a:srgbClr val="008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" name="Freeform 398"/>
              <p:cNvSpPr>
                <a:spLocks noChangeArrowheads="1"/>
              </p:cNvSpPr>
              <p:nvPr/>
            </p:nvSpPr>
            <p:spPr bwMode="auto">
              <a:xfrm>
                <a:off x="0" y="2403"/>
                <a:ext cx="139" cy="205"/>
              </a:xfrm>
              <a:custGeom>
                <a:avLst/>
                <a:gdLst>
                  <a:gd name="T0" fmla="*/ 615 w 1204"/>
                  <a:gd name="T1" fmla="*/ 928 h 1800"/>
                  <a:gd name="T2" fmla="*/ 895 w 1204"/>
                  <a:gd name="T3" fmla="*/ 1799 h 1800"/>
                  <a:gd name="T4" fmla="*/ 1119 w 1204"/>
                  <a:gd name="T5" fmla="*/ 1799 h 1800"/>
                  <a:gd name="T6" fmla="*/ 895 w 1204"/>
                  <a:gd name="T7" fmla="*/ 787 h 1800"/>
                  <a:gd name="T8" fmla="*/ 895 w 1204"/>
                  <a:gd name="T9" fmla="*/ 197 h 1800"/>
                  <a:gd name="T10" fmla="*/ 1062 w 1204"/>
                  <a:gd name="T11" fmla="*/ 674 h 1800"/>
                  <a:gd name="T12" fmla="*/ 1203 w 1204"/>
                  <a:gd name="T13" fmla="*/ 590 h 1800"/>
                  <a:gd name="T14" fmla="*/ 1008 w 1204"/>
                  <a:gd name="T15" fmla="*/ 0 h 1800"/>
                  <a:gd name="T16" fmla="*/ 615 w 1204"/>
                  <a:gd name="T17" fmla="*/ 28 h 1800"/>
                  <a:gd name="T18" fmla="*/ 225 w 1204"/>
                  <a:gd name="T19" fmla="*/ 0 h 1800"/>
                  <a:gd name="T20" fmla="*/ 0 w 1204"/>
                  <a:gd name="T21" fmla="*/ 620 h 1800"/>
                  <a:gd name="T22" fmla="*/ 168 w 1204"/>
                  <a:gd name="T23" fmla="*/ 674 h 1800"/>
                  <a:gd name="T24" fmla="*/ 336 w 1204"/>
                  <a:gd name="T25" fmla="*/ 197 h 1800"/>
                  <a:gd name="T26" fmla="*/ 336 w 1204"/>
                  <a:gd name="T27" fmla="*/ 787 h 1800"/>
                  <a:gd name="T28" fmla="*/ 113 w 1204"/>
                  <a:gd name="T29" fmla="*/ 1799 h 1800"/>
                  <a:gd name="T30" fmla="*/ 336 w 1204"/>
                  <a:gd name="T31" fmla="*/ 1799 h 1800"/>
                  <a:gd name="T32" fmla="*/ 615 w 1204"/>
                  <a:gd name="T33" fmla="*/ 928 h 1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04" h="1800">
                    <a:moveTo>
                      <a:pt x="615" y="928"/>
                    </a:moveTo>
                    <a:lnTo>
                      <a:pt x="895" y="1799"/>
                    </a:lnTo>
                    <a:lnTo>
                      <a:pt x="1119" y="1799"/>
                    </a:lnTo>
                    <a:lnTo>
                      <a:pt x="895" y="787"/>
                    </a:lnTo>
                    <a:lnTo>
                      <a:pt x="895" y="197"/>
                    </a:lnTo>
                    <a:lnTo>
                      <a:pt x="1062" y="674"/>
                    </a:lnTo>
                    <a:lnTo>
                      <a:pt x="1203" y="590"/>
                    </a:lnTo>
                    <a:lnTo>
                      <a:pt x="1008" y="0"/>
                    </a:lnTo>
                    <a:lnTo>
                      <a:pt x="615" y="28"/>
                    </a:lnTo>
                    <a:lnTo>
                      <a:pt x="225" y="0"/>
                    </a:lnTo>
                    <a:lnTo>
                      <a:pt x="0" y="620"/>
                    </a:lnTo>
                    <a:lnTo>
                      <a:pt x="168" y="674"/>
                    </a:lnTo>
                    <a:lnTo>
                      <a:pt x="336" y="197"/>
                    </a:lnTo>
                    <a:lnTo>
                      <a:pt x="336" y="787"/>
                    </a:lnTo>
                    <a:lnTo>
                      <a:pt x="113" y="1799"/>
                    </a:lnTo>
                    <a:lnTo>
                      <a:pt x="336" y="1799"/>
                    </a:lnTo>
                    <a:lnTo>
                      <a:pt x="615" y="928"/>
                    </a:lnTo>
                  </a:path>
                </a:pathLst>
              </a:custGeom>
              <a:solidFill>
                <a:srgbClr val="008000"/>
              </a:solidFill>
              <a:ln w="3556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86" name="Group 399"/>
            <p:cNvGrpSpPr>
              <a:grpSpLocks/>
            </p:cNvGrpSpPr>
            <p:nvPr/>
          </p:nvGrpSpPr>
          <p:grpSpPr bwMode="auto">
            <a:xfrm>
              <a:off x="2544" y="2688"/>
              <a:ext cx="139" cy="256"/>
              <a:chOff x="0" y="2352"/>
              <a:chExt cx="139" cy="256"/>
            </a:xfrm>
          </p:grpSpPr>
          <p:sp>
            <p:nvSpPr>
              <p:cNvPr id="187" name="Freeform 400"/>
              <p:cNvSpPr>
                <a:spLocks noChangeArrowheads="1"/>
              </p:cNvSpPr>
              <p:nvPr/>
            </p:nvSpPr>
            <p:spPr bwMode="auto">
              <a:xfrm>
                <a:off x="46" y="2352"/>
                <a:ext cx="51" cy="51"/>
              </a:xfrm>
              <a:custGeom>
                <a:avLst/>
                <a:gdLst>
                  <a:gd name="T0" fmla="*/ 447 w 448"/>
                  <a:gd name="T1" fmla="*/ 227 h 452"/>
                  <a:gd name="T2" fmla="*/ 224 w 448"/>
                  <a:gd name="T3" fmla="*/ 0 h 452"/>
                  <a:gd name="T4" fmla="*/ 0 w 448"/>
                  <a:gd name="T5" fmla="*/ 227 h 452"/>
                  <a:gd name="T6" fmla="*/ 0 w 448"/>
                  <a:gd name="T7" fmla="*/ 227 h 452"/>
                  <a:gd name="T8" fmla="*/ 224 w 448"/>
                  <a:gd name="T9" fmla="*/ 451 h 452"/>
                  <a:gd name="T10" fmla="*/ 447 w 448"/>
                  <a:gd name="T11" fmla="*/ 227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8" h="452">
                    <a:moveTo>
                      <a:pt x="447" y="227"/>
                    </a:moveTo>
                    <a:cubicBezTo>
                      <a:pt x="447" y="102"/>
                      <a:pt x="347" y="0"/>
                      <a:pt x="224" y="0"/>
                    </a:cubicBezTo>
                    <a:cubicBezTo>
                      <a:pt x="99" y="0"/>
                      <a:pt x="0" y="102"/>
                      <a:pt x="0" y="227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0" y="350"/>
                      <a:pt x="99" y="451"/>
                      <a:pt x="224" y="451"/>
                    </a:cubicBezTo>
                    <a:cubicBezTo>
                      <a:pt x="347" y="451"/>
                      <a:pt x="447" y="350"/>
                      <a:pt x="447" y="227"/>
                    </a:cubicBezTo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" name="Freeform 401"/>
              <p:cNvSpPr>
                <a:spLocks noChangeArrowheads="1"/>
              </p:cNvSpPr>
              <p:nvPr/>
            </p:nvSpPr>
            <p:spPr bwMode="auto">
              <a:xfrm>
                <a:off x="46" y="2352"/>
                <a:ext cx="51" cy="51"/>
              </a:xfrm>
              <a:custGeom>
                <a:avLst/>
                <a:gdLst>
                  <a:gd name="T0" fmla="*/ 447 w 448"/>
                  <a:gd name="T1" fmla="*/ 227 h 452"/>
                  <a:gd name="T2" fmla="*/ 224 w 448"/>
                  <a:gd name="T3" fmla="*/ 0 h 452"/>
                  <a:gd name="T4" fmla="*/ 0 w 448"/>
                  <a:gd name="T5" fmla="*/ 227 h 452"/>
                  <a:gd name="T6" fmla="*/ 0 w 448"/>
                  <a:gd name="T7" fmla="*/ 227 h 452"/>
                  <a:gd name="T8" fmla="*/ 224 w 448"/>
                  <a:gd name="T9" fmla="*/ 451 h 452"/>
                  <a:gd name="T10" fmla="*/ 447 w 448"/>
                  <a:gd name="T11" fmla="*/ 227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8" h="452">
                    <a:moveTo>
                      <a:pt x="447" y="227"/>
                    </a:moveTo>
                    <a:cubicBezTo>
                      <a:pt x="447" y="102"/>
                      <a:pt x="347" y="0"/>
                      <a:pt x="224" y="0"/>
                    </a:cubicBezTo>
                    <a:cubicBezTo>
                      <a:pt x="99" y="0"/>
                      <a:pt x="0" y="102"/>
                      <a:pt x="0" y="227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0" y="350"/>
                      <a:pt x="99" y="451"/>
                      <a:pt x="224" y="451"/>
                    </a:cubicBezTo>
                    <a:cubicBezTo>
                      <a:pt x="347" y="451"/>
                      <a:pt x="447" y="350"/>
                      <a:pt x="447" y="227"/>
                    </a:cubicBezTo>
                  </a:path>
                </a:pathLst>
              </a:custGeom>
              <a:solidFill>
                <a:srgbClr val="0000FF"/>
              </a:solidFill>
              <a:ln w="3556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9" name="Freeform 402"/>
              <p:cNvSpPr>
                <a:spLocks noChangeArrowheads="1"/>
              </p:cNvSpPr>
              <p:nvPr/>
            </p:nvSpPr>
            <p:spPr bwMode="auto">
              <a:xfrm>
                <a:off x="0" y="2403"/>
                <a:ext cx="139" cy="205"/>
              </a:xfrm>
              <a:custGeom>
                <a:avLst/>
                <a:gdLst>
                  <a:gd name="T0" fmla="*/ 615 w 1204"/>
                  <a:gd name="T1" fmla="*/ 928 h 1800"/>
                  <a:gd name="T2" fmla="*/ 895 w 1204"/>
                  <a:gd name="T3" fmla="*/ 1799 h 1800"/>
                  <a:gd name="T4" fmla="*/ 1119 w 1204"/>
                  <a:gd name="T5" fmla="*/ 1799 h 1800"/>
                  <a:gd name="T6" fmla="*/ 895 w 1204"/>
                  <a:gd name="T7" fmla="*/ 787 h 1800"/>
                  <a:gd name="T8" fmla="*/ 895 w 1204"/>
                  <a:gd name="T9" fmla="*/ 197 h 1800"/>
                  <a:gd name="T10" fmla="*/ 1062 w 1204"/>
                  <a:gd name="T11" fmla="*/ 674 h 1800"/>
                  <a:gd name="T12" fmla="*/ 1203 w 1204"/>
                  <a:gd name="T13" fmla="*/ 590 h 1800"/>
                  <a:gd name="T14" fmla="*/ 1008 w 1204"/>
                  <a:gd name="T15" fmla="*/ 0 h 1800"/>
                  <a:gd name="T16" fmla="*/ 615 w 1204"/>
                  <a:gd name="T17" fmla="*/ 28 h 1800"/>
                  <a:gd name="T18" fmla="*/ 225 w 1204"/>
                  <a:gd name="T19" fmla="*/ 0 h 1800"/>
                  <a:gd name="T20" fmla="*/ 0 w 1204"/>
                  <a:gd name="T21" fmla="*/ 620 h 1800"/>
                  <a:gd name="T22" fmla="*/ 168 w 1204"/>
                  <a:gd name="T23" fmla="*/ 674 h 1800"/>
                  <a:gd name="T24" fmla="*/ 336 w 1204"/>
                  <a:gd name="T25" fmla="*/ 197 h 1800"/>
                  <a:gd name="T26" fmla="*/ 336 w 1204"/>
                  <a:gd name="T27" fmla="*/ 787 h 1800"/>
                  <a:gd name="T28" fmla="*/ 113 w 1204"/>
                  <a:gd name="T29" fmla="*/ 1799 h 1800"/>
                  <a:gd name="T30" fmla="*/ 336 w 1204"/>
                  <a:gd name="T31" fmla="*/ 1799 h 1800"/>
                  <a:gd name="T32" fmla="*/ 615 w 1204"/>
                  <a:gd name="T33" fmla="*/ 928 h 1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04" h="1800">
                    <a:moveTo>
                      <a:pt x="615" y="928"/>
                    </a:moveTo>
                    <a:lnTo>
                      <a:pt x="895" y="1799"/>
                    </a:lnTo>
                    <a:lnTo>
                      <a:pt x="1119" y="1799"/>
                    </a:lnTo>
                    <a:lnTo>
                      <a:pt x="895" y="787"/>
                    </a:lnTo>
                    <a:lnTo>
                      <a:pt x="895" y="197"/>
                    </a:lnTo>
                    <a:lnTo>
                      <a:pt x="1062" y="674"/>
                    </a:lnTo>
                    <a:lnTo>
                      <a:pt x="1203" y="590"/>
                    </a:lnTo>
                    <a:lnTo>
                      <a:pt x="1008" y="0"/>
                    </a:lnTo>
                    <a:lnTo>
                      <a:pt x="615" y="28"/>
                    </a:lnTo>
                    <a:lnTo>
                      <a:pt x="225" y="0"/>
                    </a:lnTo>
                    <a:lnTo>
                      <a:pt x="0" y="620"/>
                    </a:lnTo>
                    <a:lnTo>
                      <a:pt x="168" y="674"/>
                    </a:lnTo>
                    <a:lnTo>
                      <a:pt x="336" y="197"/>
                    </a:lnTo>
                    <a:lnTo>
                      <a:pt x="336" y="787"/>
                    </a:lnTo>
                    <a:lnTo>
                      <a:pt x="113" y="1799"/>
                    </a:lnTo>
                    <a:lnTo>
                      <a:pt x="336" y="1799"/>
                    </a:lnTo>
                    <a:lnTo>
                      <a:pt x="615" y="928"/>
                    </a:lnTo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0" name="Freeform 403"/>
              <p:cNvSpPr>
                <a:spLocks noChangeArrowheads="1"/>
              </p:cNvSpPr>
              <p:nvPr/>
            </p:nvSpPr>
            <p:spPr bwMode="auto">
              <a:xfrm>
                <a:off x="0" y="2403"/>
                <a:ext cx="139" cy="205"/>
              </a:xfrm>
              <a:custGeom>
                <a:avLst/>
                <a:gdLst>
                  <a:gd name="T0" fmla="*/ 615 w 1204"/>
                  <a:gd name="T1" fmla="*/ 928 h 1800"/>
                  <a:gd name="T2" fmla="*/ 895 w 1204"/>
                  <a:gd name="T3" fmla="*/ 1799 h 1800"/>
                  <a:gd name="T4" fmla="*/ 1119 w 1204"/>
                  <a:gd name="T5" fmla="*/ 1799 h 1800"/>
                  <a:gd name="T6" fmla="*/ 895 w 1204"/>
                  <a:gd name="T7" fmla="*/ 787 h 1800"/>
                  <a:gd name="T8" fmla="*/ 895 w 1204"/>
                  <a:gd name="T9" fmla="*/ 197 h 1800"/>
                  <a:gd name="T10" fmla="*/ 1062 w 1204"/>
                  <a:gd name="T11" fmla="*/ 674 h 1800"/>
                  <a:gd name="T12" fmla="*/ 1203 w 1204"/>
                  <a:gd name="T13" fmla="*/ 590 h 1800"/>
                  <a:gd name="T14" fmla="*/ 1008 w 1204"/>
                  <a:gd name="T15" fmla="*/ 0 h 1800"/>
                  <a:gd name="T16" fmla="*/ 615 w 1204"/>
                  <a:gd name="T17" fmla="*/ 28 h 1800"/>
                  <a:gd name="T18" fmla="*/ 225 w 1204"/>
                  <a:gd name="T19" fmla="*/ 0 h 1800"/>
                  <a:gd name="T20" fmla="*/ 0 w 1204"/>
                  <a:gd name="T21" fmla="*/ 620 h 1800"/>
                  <a:gd name="T22" fmla="*/ 168 w 1204"/>
                  <a:gd name="T23" fmla="*/ 674 h 1800"/>
                  <a:gd name="T24" fmla="*/ 336 w 1204"/>
                  <a:gd name="T25" fmla="*/ 197 h 1800"/>
                  <a:gd name="T26" fmla="*/ 336 w 1204"/>
                  <a:gd name="T27" fmla="*/ 787 h 1800"/>
                  <a:gd name="T28" fmla="*/ 113 w 1204"/>
                  <a:gd name="T29" fmla="*/ 1799 h 1800"/>
                  <a:gd name="T30" fmla="*/ 336 w 1204"/>
                  <a:gd name="T31" fmla="*/ 1799 h 1800"/>
                  <a:gd name="T32" fmla="*/ 615 w 1204"/>
                  <a:gd name="T33" fmla="*/ 928 h 1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04" h="1800">
                    <a:moveTo>
                      <a:pt x="615" y="928"/>
                    </a:moveTo>
                    <a:lnTo>
                      <a:pt x="895" y="1799"/>
                    </a:lnTo>
                    <a:lnTo>
                      <a:pt x="1119" y="1799"/>
                    </a:lnTo>
                    <a:lnTo>
                      <a:pt x="895" y="787"/>
                    </a:lnTo>
                    <a:lnTo>
                      <a:pt x="895" y="197"/>
                    </a:lnTo>
                    <a:lnTo>
                      <a:pt x="1062" y="674"/>
                    </a:lnTo>
                    <a:lnTo>
                      <a:pt x="1203" y="590"/>
                    </a:lnTo>
                    <a:lnTo>
                      <a:pt x="1008" y="0"/>
                    </a:lnTo>
                    <a:lnTo>
                      <a:pt x="615" y="28"/>
                    </a:lnTo>
                    <a:lnTo>
                      <a:pt x="225" y="0"/>
                    </a:lnTo>
                    <a:lnTo>
                      <a:pt x="0" y="620"/>
                    </a:lnTo>
                    <a:lnTo>
                      <a:pt x="168" y="674"/>
                    </a:lnTo>
                    <a:lnTo>
                      <a:pt x="336" y="197"/>
                    </a:lnTo>
                    <a:lnTo>
                      <a:pt x="336" y="787"/>
                    </a:lnTo>
                    <a:lnTo>
                      <a:pt x="113" y="1799"/>
                    </a:lnTo>
                    <a:lnTo>
                      <a:pt x="336" y="1799"/>
                    </a:lnTo>
                    <a:lnTo>
                      <a:pt x="615" y="928"/>
                    </a:lnTo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1" name="Freeform 404"/>
              <p:cNvSpPr>
                <a:spLocks noChangeArrowheads="1"/>
              </p:cNvSpPr>
              <p:nvPr/>
            </p:nvSpPr>
            <p:spPr bwMode="auto">
              <a:xfrm>
                <a:off x="0" y="2403"/>
                <a:ext cx="139" cy="205"/>
              </a:xfrm>
              <a:custGeom>
                <a:avLst/>
                <a:gdLst>
                  <a:gd name="T0" fmla="*/ 615 w 1204"/>
                  <a:gd name="T1" fmla="*/ 928 h 1800"/>
                  <a:gd name="T2" fmla="*/ 895 w 1204"/>
                  <a:gd name="T3" fmla="*/ 1799 h 1800"/>
                  <a:gd name="T4" fmla="*/ 1119 w 1204"/>
                  <a:gd name="T5" fmla="*/ 1799 h 1800"/>
                  <a:gd name="T6" fmla="*/ 895 w 1204"/>
                  <a:gd name="T7" fmla="*/ 787 h 1800"/>
                  <a:gd name="T8" fmla="*/ 895 w 1204"/>
                  <a:gd name="T9" fmla="*/ 197 h 1800"/>
                  <a:gd name="T10" fmla="*/ 1062 w 1204"/>
                  <a:gd name="T11" fmla="*/ 674 h 1800"/>
                  <a:gd name="T12" fmla="*/ 1203 w 1204"/>
                  <a:gd name="T13" fmla="*/ 590 h 1800"/>
                  <a:gd name="T14" fmla="*/ 1008 w 1204"/>
                  <a:gd name="T15" fmla="*/ 0 h 1800"/>
                  <a:gd name="T16" fmla="*/ 615 w 1204"/>
                  <a:gd name="T17" fmla="*/ 28 h 1800"/>
                  <a:gd name="T18" fmla="*/ 225 w 1204"/>
                  <a:gd name="T19" fmla="*/ 0 h 1800"/>
                  <a:gd name="T20" fmla="*/ 0 w 1204"/>
                  <a:gd name="T21" fmla="*/ 620 h 1800"/>
                  <a:gd name="T22" fmla="*/ 168 w 1204"/>
                  <a:gd name="T23" fmla="*/ 674 h 1800"/>
                  <a:gd name="T24" fmla="*/ 336 w 1204"/>
                  <a:gd name="T25" fmla="*/ 197 h 1800"/>
                  <a:gd name="T26" fmla="*/ 336 w 1204"/>
                  <a:gd name="T27" fmla="*/ 787 h 1800"/>
                  <a:gd name="T28" fmla="*/ 113 w 1204"/>
                  <a:gd name="T29" fmla="*/ 1799 h 1800"/>
                  <a:gd name="T30" fmla="*/ 336 w 1204"/>
                  <a:gd name="T31" fmla="*/ 1799 h 1800"/>
                  <a:gd name="T32" fmla="*/ 615 w 1204"/>
                  <a:gd name="T33" fmla="*/ 928 h 1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04" h="1800">
                    <a:moveTo>
                      <a:pt x="615" y="928"/>
                    </a:moveTo>
                    <a:lnTo>
                      <a:pt x="895" y="1799"/>
                    </a:lnTo>
                    <a:lnTo>
                      <a:pt x="1119" y="1799"/>
                    </a:lnTo>
                    <a:lnTo>
                      <a:pt x="895" y="787"/>
                    </a:lnTo>
                    <a:lnTo>
                      <a:pt x="895" y="197"/>
                    </a:lnTo>
                    <a:lnTo>
                      <a:pt x="1062" y="674"/>
                    </a:lnTo>
                    <a:lnTo>
                      <a:pt x="1203" y="590"/>
                    </a:lnTo>
                    <a:lnTo>
                      <a:pt x="1008" y="0"/>
                    </a:lnTo>
                    <a:lnTo>
                      <a:pt x="615" y="28"/>
                    </a:lnTo>
                    <a:lnTo>
                      <a:pt x="225" y="0"/>
                    </a:lnTo>
                    <a:lnTo>
                      <a:pt x="0" y="620"/>
                    </a:lnTo>
                    <a:lnTo>
                      <a:pt x="168" y="674"/>
                    </a:lnTo>
                    <a:lnTo>
                      <a:pt x="336" y="197"/>
                    </a:lnTo>
                    <a:lnTo>
                      <a:pt x="336" y="787"/>
                    </a:lnTo>
                    <a:lnTo>
                      <a:pt x="113" y="1799"/>
                    </a:lnTo>
                    <a:lnTo>
                      <a:pt x="336" y="1799"/>
                    </a:lnTo>
                    <a:lnTo>
                      <a:pt x="615" y="928"/>
                    </a:lnTo>
                  </a:path>
                </a:pathLst>
              </a:custGeom>
              <a:solidFill>
                <a:srgbClr val="0000FF"/>
              </a:solidFill>
              <a:ln w="3556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15" name="Group 449"/>
          <p:cNvGrpSpPr>
            <a:grpSpLocks/>
          </p:cNvGrpSpPr>
          <p:nvPr/>
        </p:nvGrpSpPr>
        <p:grpSpPr bwMode="auto">
          <a:xfrm>
            <a:off x="3837511" y="1155702"/>
            <a:ext cx="1619250" cy="787400"/>
            <a:chOff x="2287" y="768"/>
            <a:chExt cx="1020" cy="496"/>
          </a:xfrm>
        </p:grpSpPr>
        <p:grpSp>
          <p:nvGrpSpPr>
            <p:cNvPr id="216" name="Group 384"/>
            <p:cNvGrpSpPr>
              <a:grpSpLocks/>
            </p:cNvGrpSpPr>
            <p:nvPr/>
          </p:nvGrpSpPr>
          <p:grpSpPr bwMode="auto">
            <a:xfrm>
              <a:off x="2287" y="768"/>
              <a:ext cx="408" cy="455"/>
              <a:chOff x="2304" y="768"/>
              <a:chExt cx="408" cy="455"/>
            </a:xfrm>
          </p:grpSpPr>
          <p:grpSp>
            <p:nvGrpSpPr>
              <p:cNvPr id="223" name="Group 357"/>
              <p:cNvGrpSpPr>
                <a:grpSpLocks/>
              </p:cNvGrpSpPr>
              <p:nvPr/>
            </p:nvGrpSpPr>
            <p:grpSpPr bwMode="auto">
              <a:xfrm>
                <a:off x="2573" y="967"/>
                <a:ext cx="139" cy="256"/>
                <a:chOff x="0" y="2352"/>
                <a:chExt cx="139" cy="256"/>
              </a:xfrm>
            </p:grpSpPr>
            <p:sp>
              <p:nvSpPr>
                <p:cNvPr id="230" name="Freeform 358"/>
                <p:cNvSpPr>
                  <a:spLocks noChangeArrowheads="1"/>
                </p:cNvSpPr>
                <p:nvPr/>
              </p:nvSpPr>
              <p:spPr bwMode="auto">
                <a:xfrm>
                  <a:off x="46" y="2352"/>
                  <a:ext cx="51" cy="51"/>
                </a:xfrm>
                <a:custGeom>
                  <a:avLst/>
                  <a:gdLst>
                    <a:gd name="T0" fmla="*/ 447 w 448"/>
                    <a:gd name="T1" fmla="*/ 227 h 452"/>
                    <a:gd name="T2" fmla="*/ 224 w 448"/>
                    <a:gd name="T3" fmla="*/ 0 h 452"/>
                    <a:gd name="T4" fmla="*/ 0 w 448"/>
                    <a:gd name="T5" fmla="*/ 227 h 452"/>
                    <a:gd name="T6" fmla="*/ 0 w 448"/>
                    <a:gd name="T7" fmla="*/ 227 h 452"/>
                    <a:gd name="T8" fmla="*/ 224 w 448"/>
                    <a:gd name="T9" fmla="*/ 451 h 452"/>
                    <a:gd name="T10" fmla="*/ 447 w 448"/>
                    <a:gd name="T11" fmla="*/ 227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8" h="452">
                      <a:moveTo>
                        <a:pt x="447" y="227"/>
                      </a:moveTo>
                      <a:cubicBezTo>
                        <a:pt x="447" y="102"/>
                        <a:pt x="347" y="0"/>
                        <a:pt x="224" y="0"/>
                      </a:cubicBezTo>
                      <a:cubicBezTo>
                        <a:pt x="99" y="0"/>
                        <a:pt x="0" y="102"/>
                        <a:pt x="0" y="227"/>
                      </a:cubicBezTo>
                      <a:cubicBezTo>
                        <a:pt x="0" y="227"/>
                        <a:pt x="0" y="227"/>
                        <a:pt x="0" y="227"/>
                      </a:cubicBezTo>
                      <a:cubicBezTo>
                        <a:pt x="0" y="350"/>
                        <a:pt x="99" y="451"/>
                        <a:pt x="224" y="451"/>
                      </a:cubicBezTo>
                      <a:cubicBezTo>
                        <a:pt x="347" y="451"/>
                        <a:pt x="447" y="350"/>
                        <a:pt x="447" y="227"/>
                      </a:cubicBezTo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1" name="Freeform 359"/>
                <p:cNvSpPr>
                  <a:spLocks noChangeArrowheads="1"/>
                </p:cNvSpPr>
                <p:nvPr/>
              </p:nvSpPr>
              <p:spPr bwMode="auto">
                <a:xfrm>
                  <a:off x="46" y="2352"/>
                  <a:ext cx="51" cy="51"/>
                </a:xfrm>
                <a:custGeom>
                  <a:avLst/>
                  <a:gdLst>
                    <a:gd name="T0" fmla="*/ 447 w 448"/>
                    <a:gd name="T1" fmla="*/ 227 h 452"/>
                    <a:gd name="T2" fmla="*/ 224 w 448"/>
                    <a:gd name="T3" fmla="*/ 0 h 452"/>
                    <a:gd name="T4" fmla="*/ 0 w 448"/>
                    <a:gd name="T5" fmla="*/ 227 h 452"/>
                    <a:gd name="T6" fmla="*/ 0 w 448"/>
                    <a:gd name="T7" fmla="*/ 227 h 452"/>
                    <a:gd name="T8" fmla="*/ 224 w 448"/>
                    <a:gd name="T9" fmla="*/ 451 h 452"/>
                    <a:gd name="T10" fmla="*/ 447 w 448"/>
                    <a:gd name="T11" fmla="*/ 227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8" h="452">
                      <a:moveTo>
                        <a:pt x="447" y="227"/>
                      </a:moveTo>
                      <a:cubicBezTo>
                        <a:pt x="447" y="102"/>
                        <a:pt x="347" y="0"/>
                        <a:pt x="224" y="0"/>
                      </a:cubicBezTo>
                      <a:cubicBezTo>
                        <a:pt x="99" y="0"/>
                        <a:pt x="0" y="102"/>
                        <a:pt x="0" y="227"/>
                      </a:cubicBezTo>
                      <a:cubicBezTo>
                        <a:pt x="0" y="227"/>
                        <a:pt x="0" y="227"/>
                        <a:pt x="0" y="227"/>
                      </a:cubicBezTo>
                      <a:cubicBezTo>
                        <a:pt x="0" y="350"/>
                        <a:pt x="99" y="451"/>
                        <a:pt x="224" y="451"/>
                      </a:cubicBezTo>
                      <a:cubicBezTo>
                        <a:pt x="347" y="451"/>
                        <a:pt x="447" y="350"/>
                        <a:pt x="447" y="227"/>
                      </a:cubicBezTo>
                    </a:path>
                  </a:pathLst>
                </a:custGeom>
                <a:solidFill>
                  <a:srgbClr val="008000"/>
                </a:solidFill>
                <a:ln w="3556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2" name="Freeform 360"/>
                <p:cNvSpPr>
                  <a:spLocks noChangeArrowheads="1"/>
                </p:cNvSpPr>
                <p:nvPr/>
              </p:nvSpPr>
              <p:spPr bwMode="auto">
                <a:xfrm>
                  <a:off x="0" y="2403"/>
                  <a:ext cx="139" cy="205"/>
                </a:xfrm>
                <a:custGeom>
                  <a:avLst/>
                  <a:gdLst>
                    <a:gd name="T0" fmla="*/ 615 w 1204"/>
                    <a:gd name="T1" fmla="*/ 928 h 1800"/>
                    <a:gd name="T2" fmla="*/ 895 w 1204"/>
                    <a:gd name="T3" fmla="*/ 1799 h 1800"/>
                    <a:gd name="T4" fmla="*/ 1119 w 1204"/>
                    <a:gd name="T5" fmla="*/ 1799 h 1800"/>
                    <a:gd name="T6" fmla="*/ 895 w 1204"/>
                    <a:gd name="T7" fmla="*/ 787 h 1800"/>
                    <a:gd name="T8" fmla="*/ 895 w 1204"/>
                    <a:gd name="T9" fmla="*/ 197 h 1800"/>
                    <a:gd name="T10" fmla="*/ 1062 w 1204"/>
                    <a:gd name="T11" fmla="*/ 674 h 1800"/>
                    <a:gd name="T12" fmla="*/ 1203 w 1204"/>
                    <a:gd name="T13" fmla="*/ 590 h 1800"/>
                    <a:gd name="T14" fmla="*/ 1008 w 1204"/>
                    <a:gd name="T15" fmla="*/ 0 h 1800"/>
                    <a:gd name="T16" fmla="*/ 615 w 1204"/>
                    <a:gd name="T17" fmla="*/ 28 h 1800"/>
                    <a:gd name="T18" fmla="*/ 225 w 1204"/>
                    <a:gd name="T19" fmla="*/ 0 h 1800"/>
                    <a:gd name="T20" fmla="*/ 0 w 1204"/>
                    <a:gd name="T21" fmla="*/ 620 h 1800"/>
                    <a:gd name="T22" fmla="*/ 168 w 1204"/>
                    <a:gd name="T23" fmla="*/ 674 h 1800"/>
                    <a:gd name="T24" fmla="*/ 336 w 1204"/>
                    <a:gd name="T25" fmla="*/ 197 h 1800"/>
                    <a:gd name="T26" fmla="*/ 336 w 1204"/>
                    <a:gd name="T27" fmla="*/ 787 h 1800"/>
                    <a:gd name="T28" fmla="*/ 113 w 1204"/>
                    <a:gd name="T29" fmla="*/ 1799 h 1800"/>
                    <a:gd name="T30" fmla="*/ 336 w 1204"/>
                    <a:gd name="T31" fmla="*/ 1799 h 1800"/>
                    <a:gd name="T32" fmla="*/ 615 w 1204"/>
                    <a:gd name="T33" fmla="*/ 928 h 18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04" h="1800">
                      <a:moveTo>
                        <a:pt x="615" y="928"/>
                      </a:moveTo>
                      <a:lnTo>
                        <a:pt x="895" y="1799"/>
                      </a:lnTo>
                      <a:lnTo>
                        <a:pt x="1119" y="1799"/>
                      </a:lnTo>
                      <a:lnTo>
                        <a:pt x="895" y="787"/>
                      </a:lnTo>
                      <a:lnTo>
                        <a:pt x="895" y="197"/>
                      </a:lnTo>
                      <a:lnTo>
                        <a:pt x="1062" y="674"/>
                      </a:lnTo>
                      <a:lnTo>
                        <a:pt x="1203" y="590"/>
                      </a:lnTo>
                      <a:lnTo>
                        <a:pt x="1008" y="0"/>
                      </a:lnTo>
                      <a:lnTo>
                        <a:pt x="615" y="28"/>
                      </a:lnTo>
                      <a:lnTo>
                        <a:pt x="225" y="0"/>
                      </a:lnTo>
                      <a:lnTo>
                        <a:pt x="0" y="620"/>
                      </a:lnTo>
                      <a:lnTo>
                        <a:pt x="168" y="674"/>
                      </a:lnTo>
                      <a:lnTo>
                        <a:pt x="336" y="197"/>
                      </a:lnTo>
                      <a:lnTo>
                        <a:pt x="336" y="787"/>
                      </a:lnTo>
                      <a:lnTo>
                        <a:pt x="113" y="1799"/>
                      </a:lnTo>
                      <a:lnTo>
                        <a:pt x="336" y="1799"/>
                      </a:lnTo>
                      <a:lnTo>
                        <a:pt x="615" y="928"/>
                      </a:lnTo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3" name="Freeform 361"/>
                <p:cNvSpPr>
                  <a:spLocks noChangeArrowheads="1"/>
                </p:cNvSpPr>
                <p:nvPr/>
              </p:nvSpPr>
              <p:spPr bwMode="auto">
                <a:xfrm>
                  <a:off x="0" y="2403"/>
                  <a:ext cx="139" cy="205"/>
                </a:xfrm>
                <a:custGeom>
                  <a:avLst/>
                  <a:gdLst>
                    <a:gd name="T0" fmla="*/ 615 w 1204"/>
                    <a:gd name="T1" fmla="*/ 928 h 1800"/>
                    <a:gd name="T2" fmla="*/ 895 w 1204"/>
                    <a:gd name="T3" fmla="*/ 1799 h 1800"/>
                    <a:gd name="T4" fmla="*/ 1119 w 1204"/>
                    <a:gd name="T5" fmla="*/ 1799 h 1800"/>
                    <a:gd name="T6" fmla="*/ 895 w 1204"/>
                    <a:gd name="T7" fmla="*/ 787 h 1800"/>
                    <a:gd name="T8" fmla="*/ 895 w 1204"/>
                    <a:gd name="T9" fmla="*/ 197 h 1800"/>
                    <a:gd name="T10" fmla="*/ 1062 w 1204"/>
                    <a:gd name="T11" fmla="*/ 674 h 1800"/>
                    <a:gd name="T12" fmla="*/ 1203 w 1204"/>
                    <a:gd name="T13" fmla="*/ 590 h 1800"/>
                    <a:gd name="T14" fmla="*/ 1008 w 1204"/>
                    <a:gd name="T15" fmla="*/ 0 h 1800"/>
                    <a:gd name="T16" fmla="*/ 615 w 1204"/>
                    <a:gd name="T17" fmla="*/ 28 h 1800"/>
                    <a:gd name="T18" fmla="*/ 225 w 1204"/>
                    <a:gd name="T19" fmla="*/ 0 h 1800"/>
                    <a:gd name="T20" fmla="*/ 0 w 1204"/>
                    <a:gd name="T21" fmla="*/ 620 h 1800"/>
                    <a:gd name="T22" fmla="*/ 168 w 1204"/>
                    <a:gd name="T23" fmla="*/ 674 h 1800"/>
                    <a:gd name="T24" fmla="*/ 336 w 1204"/>
                    <a:gd name="T25" fmla="*/ 197 h 1800"/>
                    <a:gd name="T26" fmla="*/ 336 w 1204"/>
                    <a:gd name="T27" fmla="*/ 787 h 1800"/>
                    <a:gd name="T28" fmla="*/ 113 w 1204"/>
                    <a:gd name="T29" fmla="*/ 1799 h 1800"/>
                    <a:gd name="T30" fmla="*/ 336 w 1204"/>
                    <a:gd name="T31" fmla="*/ 1799 h 1800"/>
                    <a:gd name="T32" fmla="*/ 615 w 1204"/>
                    <a:gd name="T33" fmla="*/ 928 h 18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04" h="1800">
                      <a:moveTo>
                        <a:pt x="615" y="928"/>
                      </a:moveTo>
                      <a:lnTo>
                        <a:pt x="895" y="1799"/>
                      </a:lnTo>
                      <a:lnTo>
                        <a:pt x="1119" y="1799"/>
                      </a:lnTo>
                      <a:lnTo>
                        <a:pt x="895" y="787"/>
                      </a:lnTo>
                      <a:lnTo>
                        <a:pt x="895" y="197"/>
                      </a:lnTo>
                      <a:lnTo>
                        <a:pt x="1062" y="674"/>
                      </a:lnTo>
                      <a:lnTo>
                        <a:pt x="1203" y="590"/>
                      </a:lnTo>
                      <a:lnTo>
                        <a:pt x="1008" y="0"/>
                      </a:lnTo>
                      <a:lnTo>
                        <a:pt x="615" y="28"/>
                      </a:lnTo>
                      <a:lnTo>
                        <a:pt x="225" y="0"/>
                      </a:lnTo>
                      <a:lnTo>
                        <a:pt x="0" y="620"/>
                      </a:lnTo>
                      <a:lnTo>
                        <a:pt x="168" y="674"/>
                      </a:lnTo>
                      <a:lnTo>
                        <a:pt x="336" y="197"/>
                      </a:lnTo>
                      <a:lnTo>
                        <a:pt x="336" y="787"/>
                      </a:lnTo>
                      <a:lnTo>
                        <a:pt x="113" y="1799"/>
                      </a:lnTo>
                      <a:lnTo>
                        <a:pt x="336" y="1799"/>
                      </a:lnTo>
                      <a:lnTo>
                        <a:pt x="615" y="928"/>
                      </a:lnTo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4" name="Freeform 362"/>
                <p:cNvSpPr>
                  <a:spLocks noChangeArrowheads="1"/>
                </p:cNvSpPr>
                <p:nvPr/>
              </p:nvSpPr>
              <p:spPr bwMode="auto">
                <a:xfrm>
                  <a:off x="0" y="2403"/>
                  <a:ext cx="139" cy="205"/>
                </a:xfrm>
                <a:custGeom>
                  <a:avLst/>
                  <a:gdLst>
                    <a:gd name="T0" fmla="*/ 615 w 1204"/>
                    <a:gd name="T1" fmla="*/ 928 h 1800"/>
                    <a:gd name="T2" fmla="*/ 895 w 1204"/>
                    <a:gd name="T3" fmla="*/ 1799 h 1800"/>
                    <a:gd name="T4" fmla="*/ 1119 w 1204"/>
                    <a:gd name="T5" fmla="*/ 1799 h 1800"/>
                    <a:gd name="T6" fmla="*/ 895 w 1204"/>
                    <a:gd name="T7" fmla="*/ 787 h 1800"/>
                    <a:gd name="T8" fmla="*/ 895 w 1204"/>
                    <a:gd name="T9" fmla="*/ 197 h 1800"/>
                    <a:gd name="T10" fmla="*/ 1062 w 1204"/>
                    <a:gd name="T11" fmla="*/ 674 h 1800"/>
                    <a:gd name="T12" fmla="*/ 1203 w 1204"/>
                    <a:gd name="T13" fmla="*/ 590 h 1800"/>
                    <a:gd name="T14" fmla="*/ 1008 w 1204"/>
                    <a:gd name="T15" fmla="*/ 0 h 1800"/>
                    <a:gd name="T16" fmla="*/ 615 w 1204"/>
                    <a:gd name="T17" fmla="*/ 28 h 1800"/>
                    <a:gd name="T18" fmla="*/ 225 w 1204"/>
                    <a:gd name="T19" fmla="*/ 0 h 1800"/>
                    <a:gd name="T20" fmla="*/ 0 w 1204"/>
                    <a:gd name="T21" fmla="*/ 620 h 1800"/>
                    <a:gd name="T22" fmla="*/ 168 w 1204"/>
                    <a:gd name="T23" fmla="*/ 674 h 1800"/>
                    <a:gd name="T24" fmla="*/ 336 w 1204"/>
                    <a:gd name="T25" fmla="*/ 197 h 1800"/>
                    <a:gd name="T26" fmla="*/ 336 w 1204"/>
                    <a:gd name="T27" fmla="*/ 787 h 1800"/>
                    <a:gd name="T28" fmla="*/ 113 w 1204"/>
                    <a:gd name="T29" fmla="*/ 1799 h 1800"/>
                    <a:gd name="T30" fmla="*/ 336 w 1204"/>
                    <a:gd name="T31" fmla="*/ 1799 h 1800"/>
                    <a:gd name="T32" fmla="*/ 615 w 1204"/>
                    <a:gd name="T33" fmla="*/ 928 h 18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04" h="1800">
                      <a:moveTo>
                        <a:pt x="615" y="928"/>
                      </a:moveTo>
                      <a:lnTo>
                        <a:pt x="895" y="1799"/>
                      </a:lnTo>
                      <a:lnTo>
                        <a:pt x="1119" y="1799"/>
                      </a:lnTo>
                      <a:lnTo>
                        <a:pt x="895" y="787"/>
                      </a:lnTo>
                      <a:lnTo>
                        <a:pt x="895" y="197"/>
                      </a:lnTo>
                      <a:lnTo>
                        <a:pt x="1062" y="674"/>
                      </a:lnTo>
                      <a:lnTo>
                        <a:pt x="1203" y="590"/>
                      </a:lnTo>
                      <a:lnTo>
                        <a:pt x="1008" y="0"/>
                      </a:lnTo>
                      <a:lnTo>
                        <a:pt x="615" y="28"/>
                      </a:lnTo>
                      <a:lnTo>
                        <a:pt x="225" y="0"/>
                      </a:lnTo>
                      <a:lnTo>
                        <a:pt x="0" y="620"/>
                      </a:lnTo>
                      <a:lnTo>
                        <a:pt x="168" y="674"/>
                      </a:lnTo>
                      <a:lnTo>
                        <a:pt x="336" y="197"/>
                      </a:lnTo>
                      <a:lnTo>
                        <a:pt x="336" y="787"/>
                      </a:lnTo>
                      <a:lnTo>
                        <a:pt x="113" y="1799"/>
                      </a:lnTo>
                      <a:lnTo>
                        <a:pt x="336" y="1799"/>
                      </a:lnTo>
                      <a:lnTo>
                        <a:pt x="615" y="928"/>
                      </a:lnTo>
                    </a:path>
                  </a:pathLst>
                </a:custGeom>
                <a:solidFill>
                  <a:srgbClr val="008000"/>
                </a:solidFill>
                <a:ln w="3556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4" name="Group 363"/>
              <p:cNvGrpSpPr>
                <a:grpSpLocks/>
              </p:cNvGrpSpPr>
              <p:nvPr/>
            </p:nvGrpSpPr>
            <p:grpSpPr bwMode="auto">
              <a:xfrm>
                <a:off x="2304" y="768"/>
                <a:ext cx="139" cy="256"/>
                <a:chOff x="0" y="2352"/>
                <a:chExt cx="139" cy="256"/>
              </a:xfrm>
            </p:grpSpPr>
            <p:sp>
              <p:nvSpPr>
                <p:cNvPr id="225" name="Freeform 364"/>
                <p:cNvSpPr>
                  <a:spLocks noChangeArrowheads="1"/>
                </p:cNvSpPr>
                <p:nvPr/>
              </p:nvSpPr>
              <p:spPr bwMode="auto">
                <a:xfrm>
                  <a:off x="46" y="2352"/>
                  <a:ext cx="51" cy="51"/>
                </a:xfrm>
                <a:custGeom>
                  <a:avLst/>
                  <a:gdLst>
                    <a:gd name="T0" fmla="*/ 447 w 448"/>
                    <a:gd name="T1" fmla="*/ 227 h 452"/>
                    <a:gd name="T2" fmla="*/ 224 w 448"/>
                    <a:gd name="T3" fmla="*/ 0 h 452"/>
                    <a:gd name="T4" fmla="*/ 0 w 448"/>
                    <a:gd name="T5" fmla="*/ 227 h 452"/>
                    <a:gd name="T6" fmla="*/ 0 w 448"/>
                    <a:gd name="T7" fmla="*/ 227 h 452"/>
                    <a:gd name="T8" fmla="*/ 224 w 448"/>
                    <a:gd name="T9" fmla="*/ 451 h 452"/>
                    <a:gd name="T10" fmla="*/ 447 w 448"/>
                    <a:gd name="T11" fmla="*/ 227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8" h="452">
                      <a:moveTo>
                        <a:pt x="447" y="227"/>
                      </a:moveTo>
                      <a:cubicBezTo>
                        <a:pt x="447" y="102"/>
                        <a:pt x="347" y="0"/>
                        <a:pt x="224" y="0"/>
                      </a:cubicBezTo>
                      <a:cubicBezTo>
                        <a:pt x="99" y="0"/>
                        <a:pt x="0" y="102"/>
                        <a:pt x="0" y="227"/>
                      </a:cubicBezTo>
                      <a:cubicBezTo>
                        <a:pt x="0" y="227"/>
                        <a:pt x="0" y="227"/>
                        <a:pt x="0" y="227"/>
                      </a:cubicBezTo>
                      <a:cubicBezTo>
                        <a:pt x="0" y="350"/>
                        <a:pt x="99" y="451"/>
                        <a:pt x="224" y="451"/>
                      </a:cubicBezTo>
                      <a:cubicBezTo>
                        <a:pt x="347" y="451"/>
                        <a:pt x="447" y="350"/>
                        <a:pt x="447" y="227"/>
                      </a:cubicBezTo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" name="Freeform 365"/>
                <p:cNvSpPr>
                  <a:spLocks noChangeArrowheads="1"/>
                </p:cNvSpPr>
                <p:nvPr/>
              </p:nvSpPr>
              <p:spPr bwMode="auto">
                <a:xfrm>
                  <a:off x="46" y="2352"/>
                  <a:ext cx="51" cy="51"/>
                </a:xfrm>
                <a:custGeom>
                  <a:avLst/>
                  <a:gdLst>
                    <a:gd name="T0" fmla="*/ 447 w 448"/>
                    <a:gd name="T1" fmla="*/ 227 h 452"/>
                    <a:gd name="T2" fmla="*/ 224 w 448"/>
                    <a:gd name="T3" fmla="*/ 0 h 452"/>
                    <a:gd name="T4" fmla="*/ 0 w 448"/>
                    <a:gd name="T5" fmla="*/ 227 h 452"/>
                    <a:gd name="T6" fmla="*/ 0 w 448"/>
                    <a:gd name="T7" fmla="*/ 227 h 452"/>
                    <a:gd name="T8" fmla="*/ 224 w 448"/>
                    <a:gd name="T9" fmla="*/ 451 h 452"/>
                    <a:gd name="T10" fmla="*/ 447 w 448"/>
                    <a:gd name="T11" fmla="*/ 227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8" h="452">
                      <a:moveTo>
                        <a:pt x="447" y="227"/>
                      </a:moveTo>
                      <a:cubicBezTo>
                        <a:pt x="447" y="102"/>
                        <a:pt x="347" y="0"/>
                        <a:pt x="224" y="0"/>
                      </a:cubicBezTo>
                      <a:cubicBezTo>
                        <a:pt x="99" y="0"/>
                        <a:pt x="0" y="102"/>
                        <a:pt x="0" y="227"/>
                      </a:cubicBezTo>
                      <a:cubicBezTo>
                        <a:pt x="0" y="227"/>
                        <a:pt x="0" y="227"/>
                        <a:pt x="0" y="227"/>
                      </a:cubicBezTo>
                      <a:cubicBezTo>
                        <a:pt x="0" y="350"/>
                        <a:pt x="99" y="451"/>
                        <a:pt x="224" y="451"/>
                      </a:cubicBezTo>
                      <a:cubicBezTo>
                        <a:pt x="347" y="451"/>
                        <a:pt x="447" y="350"/>
                        <a:pt x="447" y="227"/>
                      </a:cubicBezTo>
                    </a:path>
                  </a:pathLst>
                </a:custGeom>
                <a:solidFill>
                  <a:srgbClr val="008000"/>
                </a:solidFill>
                <a:ln w="3556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7" name="Freeform 366"/>
                <p:cNvSpPr>
                  <a:spLocks noChangeArrowheads="1"/>
                </p:cNvSpPr>
                <p:nvPr/>
              </p:nvSpPr>
              <p:spPr bwMode="auto">
                <a:xfrm>
                  <a:off x="0" y="2403"/>
                  <a:ext cx="139" cy="205"/>
                </a:xfrm>
                <a:custGeom>
                  <a:avLst/>
                  <a:gdLst>
                    <a:gd name="T0" fmla="*/ 615 w 1204"/>
                    <a:gd name="T1" fmla="*/ 928 h 1800"/>
                    <a:gd name="T2" fmla="*/ 895 w 1204"/>
                    <a:gd name="T3" fmla="*/ 1799 h 1800"/>
                    <a:gd name="T4" fmla="*/ 1119 w 1204"/>
                    <a:gd name="T5" fmla="*/ 1799 h 1800"/>
                    <a:gd name="T6" fmla="*/ 895 w 1204"/>
                    <a:gd name="T7" fmla="*/ 787 h 1800"/>
                    <a:gd name="T8" fmla="*/ 895 w 1204"/>
                    <a:gd name="T9" fmla="*/ 197 h 1800"/>
                    <a:gd name="T10" fmla="*/ 1062 w 1204"/>
                    <a:gd name="T11" fmla="*/ 674 h 1800"/>
                    <a:gd name="T12" fmla="*/ 1203 w 1204"/>
                    <a:gd name="T13" fmla="*/ 590 h 1800"/>
                    <a:gd name="T14" fmla="*/ 1008 w 1204"/>
                    <a:gd name="T15" fmla="*/ 0 h 1800"/>
                    <a:gd name="T16" fmla="*/ 615 w 1204"/>
                    <a:gd name="T17" fmla="*/ 28 h 1800"/>
                    <a:gd name="T18" fmla="*/ 225 w 1204"/>
                    <a:gd name="T19" fmla="*/ 0 h 1800"/>
                    <a:gd name="T20" fmla="*/ 0 w 1204"/>
                    <a:gd name="T21" fmla="*/ 620 h 1800"/>
                    <a:gd name="T22" fmla="*/ 168 w 1204"/>
                    <a:gd name="T23" fmla="*/ 674 h 1800"/>
                    <a:gd name="T24" fmla="*/ 336 w 1204"/>
                    <a:gd name="T25" fmla="*/ 197 h 1800"/>
                    <a:gd name="T26" fmla="*/ 336 w 1204"/>
                    <a:gd name="T27" fmla="*/ 787 h 1800"/>
                    <a:gd name="T28" fmla="*/ 113 w 1204"/>
                    <a:gd name="T29" fmla="*/ 1799 h 1800"/>
                    <a:gd name="T30" fmla="*/ 336 w 1204"/>
                    <a:gd name="T31" fmla="*/ 1799 h 1800"/>
                    <a:gd name="T32" fmla="*/ 615 w 1204"/>
                    <a:gd name="T33" fmla="*/ 928 h 18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04" h="1800">
                      <a:moveTo>
                        <a:pt x="615" y="928"/>
                      </a:moveTo>
                      <a:lnTo>
                        <a:pt x="895" y="1799"/>
                      </a:lnTo>
                      <a:lnTo>
                        <a:pt x="1119" y="1799"/>
                      </a:lnTo>
                      <a:lnTo>
                        <a:pt x="895" y="787"/>
                      </a:lnTo>
                      <a:lnTo>
                        <a:pt x="895" y="197"/>
                      </a:lnTo>
                      <a:lnTo>
                        <a:pt x="1062" y="674"/>
                      </a:lnTo>
                      <a:lnTo>
                        <a:pt x="1203" y="590"/>
                      </a:lnTo>
                      <a:lnTo>
                        <a:pt x="1008" y="0"/>
                      </a:lnTo>
                      <a:lnTo>
                        <a:pt x="615" y="28"/>
                      </a:lnTo>
                      <a:lnTo>
                        <a:pt x="225" y="0"/>
                      </a:lnTo>
                      <a:lnTo>
                        <a:pt x="0" y="620"/>
                      </a:lnTo>
                      <a:lnTo>
                        <a:pt x="168" y="674"/>
                      </a:lnTo>
                      <a:lnTo>
                        <a:pt x="336" y="197"/>
                      </a:lnTo>
                      <a:lnTo>
                        <a:pt x="336" y="787"/>
                      </a:lnTo>
                      <a:lnTo>
                        <a:pt x="113" y="1799"/>
                      </a:lnTo>
                      <a:lnTo>
                        <a:pt x="336" y="1799"/>
                      </a:lnTo>
                      <a:lnTo>
                        <a:pt x="615" y="928"/>
                      </a:lnTo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8" name="Freeform 367"/>
                <p:cNvSpPr>
                  <a:spLocks noChangeArrowheads="1"/>
                </p:cNvSpPr>
                <p:nvPr/>
              </p:nvSpPr>
              <p:spPr bwMode="auto">
                <a:xfrm>
                  <a:off x="0" y="2403"/>
                  <a:ext cx="139" cy="205"/>
                </a:xfrm>
                <a:custGeom>
                  <a:avLst/>
                  <a:gdLst>
                    <a:gd name="T0" fmla="*/ 615 w 1204"/>
                    <a:gd name="T1" fmla="*/ 928 h 1800"/>
                    <a:gd name="T2" fmla="*/ 895 w 1204"/>
                    <a:gd name="T3" fmla="*/ 1799 h 1800"/>
                    <a:gd name="T4" fmla="*/ 1119 w 1204"/>
                    <a:gd name="T5" fmla="*/ 1799 h 1800"/>
                    <a:gd name="T6" fmla="*/ 895 w 1204"/>
                    <a:gd name="T7" fmla="*/ 787 h 1800"/>
                    <a:gd name="T8" fmla="*/ 895 w 1204"/>
                    <a:gd name="T9" fmla="*/ 197 h 1800"/>
                    <a:gd name="T10" fmla="*/ 1062 w 1204"/>
                    <a:gd name="T11" fmla="*/ 674 h 1800"/>
                    <a:gd name="T12" fmla="*/ 1203 w 1204"/>
                    <a:gd name="T13" fmla="*/ 590 h 1800"/>
                    <a:gd name="T14" fmla="*/ 1008 w 1204"/>
                    <a:gd name="T15" fmla="*/ 0 h 1800"/>
                    <a:gd name="T16" fmla="*/ 615 w 1204"/>
                    <a:gd name="T17" fmla="*/ 28 h 1800"/>
                    <a:gd name="T18" fmla="*/ 225 w 1204"/>
                    <a:gd name="T19" fmla="*/ 0 h 1800"/>
                    <a:gd name="T20" fmla="*/ 0 w 1204"/>
                    <a:gd name="T21" fmla="*/ 620 h 1800"/>
                    <a:gd name="T22" fmla="*/ 168 w 1204"/>
                    <a:gd name="T23" fmla="*/ 674 h 1800"/>
                    <a:gd name="T24" fmla="*/ 336 w 1204"/>
                    <a:gd name="T25" fmla="*/ 197 h 1800"/>
                    <a:gd name="T26" fmla="*/ 336 w 1204"/>
                    <a:gd name="T27" fmla="*/ 787 h 1800"/>
                    <a:gd name="T28" fmla="*/ 113 w 1204"/>
                    <a:gd name="T29" fmla="*/ 1799 h 1800"/>
                    <a:gd name="T30" fmla="*/ 336 w 1204"/>
                    <a:gd name="T31" fmla="*/ 1799 h 1800"/>
                    <a:gd name="T32" fmla="*/ 615 w 1204"/>
                    <a:gd name="T33" fmla="*/ 928 h 18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04" h="1800">
                      <a:moveTo>
                        <a:pt x="615" y="928"/>
                      </a:moveTo>
                      <a:lnTo>
                        <a:pt x="895" y="1799"/>
                      </a:lnTo>
                      <a:lnTo>
                        <a:pt x="1119" y="1799"/>
                      </a:lnTo>
                      <a:lnTo>
                        <a:pt x="895" y="787"/>
                      </a:lnTo>
                      <a:lnTo>
                        <a:pt x="895" y="197"/>
                      </a:lnTo>
                      <a:lnTo>
                        <a:pt x="1062" y="674"/>
                      </a:lnTo>
                      <a:lnTo>
                        <a:pt x="1203" y="590"/>
                      </a:lnTo>
                      <a:lnTo>
                        <a:pt x="1008" y="0"/>
                      </a:lnTo>
                      <a:lnTo>
                        <a:pt x="615" y="28"/>
                      </a:lnTo>
                      <a:lnTo>
                        <a:pt x="225" y="0"/>
                      </a:lnTo>
                      <a:lnTo>
                        <a:pt x="0" y="620"/>
                      </a:lnTo>
                      <a:lnTo>
                        <a:pt x="168" y="674"/>
                      </a:lnTo>
                      <a:lnTo>
                        <a:pt x="336" y="197"/>
                      </a:lnTo>
                      <a:lnTo>
                        <a:pt x="336" y="787"/>
                      </a:lnTo>
                      <a:lnTo>
                        <a:pt x="113" y="1799"/>
                      </a:lnTo>
                      <a:lnTo>
                        <a:pt x="336" y="1799"/>
                      </a:lnTo>
                      <a:lnTo>
                        <a:pt x="615" y="928"/>
                      </a:lnTo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9" name="Freeform 368"/>
                <p:cNvSpPr>
                  <a:spLocks noChangeArrowheads="1"/>
                </p:cNvSpPr>
                <p:nvPr/>
              </p:nvSpPr>
              <p:spPr bwMode="auto">
                <a:xfrm>
                  <a:off x="0" y="2403"/>
                  <a:ext cx="139" cy="205"/>
                </a:xfrm>
                <a:custGeom>
                  <a:avLst/>
                  <a:gdLst>
                    <a:gd name="T0" fmla="*/ 615 w 1204"/>
                    <a:gd name="T1" fmla="*/ 928 h 1800"/>
                    <a:gd name="T2" fmla="*/ 895 w 1204"/>
                    <a:gd name="T3" fmla="*/ 1799 h 1800"/>
                    <a:gd name="T4" fmla="*/ 1119 w 1204"/>
                    <a:gd name="T5" fmla="*/ 1799 h 1800"/>
                    <a:gd name="T6" fmla="*/ 895 w 1204"/>
                    <a:gd name="T7" fmla="*/ 787 h 1800"/>
                    <a:gd name="T8" fmla="*/ 895 w 1204"/>
                    <a:gd name="T9" fmla="*/ 197 h 1800"/>
                    <a:gd name="T10" fmla="*/ 1062 w 1204"/>
                    <a:gd name="T11" fmla="*/ 674 h 1800"/>
                    <a:gd name="T12" fmla="*/ 1203 w 1204"/>
                    <a:gd name="T13" fmla="*/ 590 h 1800"/>
                    <a:gd name="T14" fmla="*/ 1008 w 1204"/>
                    <a:gd name="T15" fmla="*/ 0 h 1800"/>
                    <a:gd name="T16" fmla="*/ 615 w 1204"/>
                    <a:gd name="T17" fmla="*/ 28 h 1800"/>
                    <a:gd name="T18" fmla="*/ 225 w 1204"/>
                    <a:gd name="T19" fmla="*/ 0 h 1800"/>
                    <a:gd name="T20" fmla="*/ 0 w 1204"/>
                    <a:gd name="T21" fmla="*/ 620 h 1800"/>
                    <a:gd name="T22" fmla="*/ 168 w 1204"/>
                    <a:gd name="T23" fmla="*/ 674 h 1800"/>
                    <a:gd name="T24" fmla="*/ 336 w 1204"/>
                    <a:gd name="T25" fmla="*/ 197 h 1800"/>
                    <a:gd name="T26" fmla="*/ 336 w 1204"/>
                    <a:gd name="T27" fmla="*/ 787 h 1800"/>
                    <a:gd name="T28" fmla="*/ 113 w 1204"/>
                    <a:gd name="T29" fmla="*/ 1799 h 1800"/>
                    <a:gd name="T30" fmla="*/ 336 w 1204"/>
                    <a:gd name="T31" fmla="*/ 1799 h 1800"/>
                    <a:gd name="T32" fmla="*/ 615 w 1204"/>
                    <a:gd name="T33" fmla="*/ 928 h 18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04" h="1800">
                      <a:moveTo>
                        <a:pt x="615" y="928"/>
                      </a:moveTo>
                      <a:lnTo>
                        <a:pt x="895" y="1799"/>
                      </a:lnTo>
                      <a:lnTo>
                        <a:pt x="1119" y="1799"/>
                      </a:lnTo>
                      <a:lnTo>
                        <a:pt x="895" y="787"/>
                      </a:lnTo>
                      <a:lnTo>
                        <a:pt x="895" y="197"/>
                      </a:lnTo>
                      <a:lnTo>
                        <a:pt x="1062" y="674"/>
                      </a:lnTo>
                      <a:lnTo>
                        <a:pt x="1203" y="590"/>
                      </a:lnTo>
                      <a:lnTo>
                        <a:pt x="1008" y="0"/>
                      </a:lnTo>
                      <a:lnTo>
                        <a:pt x="615" y="28"/>
                      </a:lnTo>
                      <a:lnTo>
                        <a:pt x="225" y="0"/>
                      </a:lnTo>
                      <a:lnTo>
                        <a:pt x="0" y="620"/>
                      </a:lnTo>
                      <a:lnTo>
                        <a:pt x="168" y="674"/>
                      </a:lnTo>
                      <a:lnTo>
                        <a:pt x="336" y="197"/>
                      </a:lnTo>
                      <a:lnTo>
                        <a:pt x="336" y="787"/>
                      </a:lnTo>
                      <a:lnTo>
                        <a:pt x="113" y="1799"/>
                      </a:lnTo>
                      <a:lnTo>
                        <a:pt x="336" y="1799"/>
                      </a:lnTo>
                      <a:lnTo>
                        <a:pt x="615" y="928"/>
                      </a:lnTo>
                    </a:path>
                  </a:pathLst>
                </a:custGeom>
                <a:solidFill>
                  <a:srgbClr val="008000"/>
                </a:solidFill>
                <a:ln w="3556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7" name="Group 405"/>
            <p:cNvGrpSpPr>
              <a:grpSpLocks/>
            </p:cNvGrpSpPr>
            <p:nvPr/>
          </p:nvGrpSpPr>
          <p:grpSpPr bwMode="auto">
            <a:xfrm>
              <a:off x="3168" y="1008"/>
              <a:ext cx="139" cy="256"/>
              <a:chOff x="0" y="2352"/>
              <a:chExt cx="139" cy="256"/>
            </a:xfrm>
          </p:grpSpPr>
          <p:sp>
            <p:nvSpPr>
              <p:cNvPr id="218" name="Freeform 406"/>
              <p:cNvSpPr>
                <a:spLocks noChangeArrowheads="1"/>
              </p:cNvSpPr>
              <p:nvPr/>
            </p:nvSpPr>
            <p:spPr bwMode="auto">
              <a:xfrm>
                <a:off x="46" y="2352"/>
                <a:ext cx="51" cy="51"/>
              </a:xfrm>
              <a:custGeom>
                <a:avLst/>
                <a:gdLst>
                  <a:gd name="T0" fmla="*/ 447 w 448"/>
                  <a:gd name="T1" fmla="*/ 227 h 452"/>
                  <a:gd name="T2" fmla="*/ 224 w 448"/>
                  <a:gd name="T3" fmla="*/ 0 h 452"/>
                  <a:gd name="T4" fmla="*/ 0 w 448"/>
                  <a:gd name="T5" fmla="*/ 227 h 452"/>
                  <a:gd name="T6" fmla="*/ 0 w 448"/>
                  <a:gd name="T7" fmla="*/ 227 h 452"/>
                  <a:gd name="T8" fmla="*/ 224 w 448"/>
                  <a:gd name="T9" fmla="*/ 451 h 452"/>
                  <a:gd name="T10" fmla="*/ 447 w 448"/>
                  <a:gd name="T11" fmla="*/ 227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8" h="452">
                    <a:moveTo>
                      <a:pt x="447" y="227"/>
                    </a:moveTo>
                    <a:cubicBezTo>
                      <a:pt x="447" y="102"/>
                      <a:pt x="347" y="0"/>
                      <a:pt x="224" y="0"/>
                    </a:cubicBezTo>
                    <a:cubicBezTo>
                      <a:pt x="99" y="0"/>
                      <a:pt x="0" y="102"/>
                      <a:pt x="0" y="227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0" y="350"/>
                      <a:pt x="99" y="451"/>
                      <a:pt x="224" y="451"/>
                    </a:cubicBezTo>
                    <a:cubicBezTo>
                      <a:pt x="347" y="451"/>
                      <a:pt x="447" y="350"/>
                      <a:pt x="447" y="227"/>
                    </a:cubicBezTo>
                  </a:path>
                </a:pathLst>
              </a:cu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9" name="Freeform 407"/>
              <p:cNvSpPr>
                <a:spLocks noChangeArrowheads="1"/>
              </p:cNvSpPr>
              <p:nvPr/>
            </p:nvSpPr>
            <p:spPr bwMode="auto">
              <a:xfrm>
                <a:off x="46" y="2352"/>
                <a:ext cx="51" cy="51"/>
              </a:xfrm>
              <a:custGeom>
                <a:avLst/>
                <a:gdLst>
                  <a:gd name="T0" fmla="*/ 447 w 448"/>
                  <a:gd name="T1" fmla="*/ 227 h 452"/>
                  <a:gd name="T2" fmla="*/ 224 w 448"/>
                  <a:gd name="T3" fmla="*/ 0 h 452"/>
                  <a:gd name="T4" fmla="*/ 0 w 448"/>
                  <a:gd name="T5" fmla="*/ 227 h 452"/>
                  <a:gd name="T6" fmla="*/ 0 w 448"/>
                  <a:gd name="T7" fmla="*/ 227 h 452"/>
                  <a:gd name="T8" fmla="*/ 224 w 448"/>
                  <a:gd name="T9" fmla="*/ 451 h 452"/>
                  <a:gd name="T10" fmla="*/ 447 w 448"/>
                  <a:gd name="T11" fmla="*/ 227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8" h="452">
                    <a:moveTo>
                      <a:pt x="447" y="227"/>
                    </a:moveTo>
                    <a:cubicBezTo>
                      <a:pt x="447" y="102"/>
                      <a:pt x="347" y="0"/>
                      <a:pt x="224" y="0"/>
                    </a:cubicBezTo>
                    <a:cubicBezTo>
                      <a:pt x="99" y="0"/>
                      <a:pt x="0" y="102"/>
                      <a:pt x="0" y="227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0" y="350"/>
                      <a:pt x="99" y="451"/>
                      <a:pt x="224" y="451"/>
                    </a:cubicBezTo>
                    <a:cubicBezTo>
                      <a:pt x="347" y="451"/>
                      <a:pt x="447" y="350"/>
                      <a:pt x="447" y="227"/>
                    </a:cubicBezTo>
                  </a:path>
                </a:pathLst>
              </a:custGeom>
              <a:solidFill>
                <a:srgbClr val="008000"/>
              </a:solidFill>
              <a:ln w="3556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0" name="Freeform 408"/>
              <p:cNvSpPr>
                <a:spLocks noChangeArrowheads="1"/>
              </p:cNvSpPr>
              <p:nvPr/>
            </p:nvSpPr>
            <p:spPr bwMode="auto">
              <a:xfrm>
                <a:off x="0" y="2403"/>
                <a:ext cx="139" cy="205"/>
              </a:xfrm>
              <a:custGeom>
                <a:avLst/>
                <a:gdLst>
                  <a:gd name="T0" fmla="*/ 615 w 1204"/>
                  <a:gd name="T1" fmla="*/ 928 h 1800"/>
                  <a:gd name="T2" fmla="*/ 895 w 1204"/>
                  <a:gd name="T3" fmla="*/ 1799 h 1800"/>
                  <a:gd name="T4" fmla="*/ 1119 w 1204"/>
                  <a:gd name="T5" fmla="*/ 1799 h 1800"/>
                  <a:gd name="T6" fmla="*/ 895 w 1204"/>
                  <a:gd name="T7" fmla="*/ 787 h 1800"/>
                  <a:gd name="T8" fmla="*/ 895 w 1204"/>
                  <a:gd name="T9" fmla="*/ 197 h 1800"/>
                  <a:gd name="T10" fmla="*/ 1062 w 1204"/>
                  <a:gd name="T11" fmla="*/ 674 h 1800"/>
                  <a:gd name="T12" fmla="*/ 1203 w 1204"/>
                  <a:gd name="T13" fmla="*/ 590 h 1800"/>
                  <a:gd name="T14" fmla="*/ 1008 w 1204"/>
                  <a:gd name="T15" fmla="*/ 0 h 1800"/>
                  <a:gd name="T16" fmla="*/ 615 w 1204"/>
                  <a:gd name="T17" fmla="*/ 28 h 1800"/>
                  <a:gd name="T18" fmla="*/ 225 w 1204"/>
                  <a:gd name="T19" fmla="*/ 0 h 1800"/>
                  <a:gd name="T20" fmla="*/ 0 w 1204"/>
                  <a:gd name="T21" fmla="*/ 620 h 1800"/>
                  <a:gd name="T22" fmla="*/ 168 w 1204"/>
                  <a:gd name="T23" fmla="*/ 674 h 1800"/>
                  <a:gd name="T24" fmla="*/ 336 w 1204"/>
                  <a:gd name="T25" fmla="*/ 197 h 1800"/>
                  <a:gd name="T26" fmla="*/ 336 w 1204"/>
                  <a:gd name="T27" fmla="*/ 787 h 1800"/>
                  <a:gd name="T28" fmla="*/ 113 w 1204"/>
                  <a:gd name="T29" fmla="*/ 1799 h 1800"/>
                  <a:gd name="T30" fmla="*/ 336 w 1204"/>
                  <a:gd name="T31" fmla="*/ 1799 h 1800"/>
                  <a:gd name="T32" fmla="*/ 615 w 1204"/>
                  <a:gd name="T33" fmla="*/ 928 h 1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04" h="1800">
                    <a:moveTo>
                      <a:pt x="615" y="928"/>
                    </a:moveTo>
                    <a:lnTo>
                      <a:pt x="895" y="1799"/>
                    </a:lnTo>
                    <a:lnTo>
                      <a:pt x="1119" y="1799"/>
                    </a:lnTo>
                    <a:lnTo>
                      <a:pt x="895" y="787"/>
                    </a:lnTo>
                    <a:lnTo>
                      <a:pt x="895" y="197"/>
                    </a:lnTo>
                    <a:lnTo>
                      <a:pt x="1062" y="674"/>
                    </a:lnTo>
                    <a:lnTo>
                      <a:pt x="1203" y="590"/>
                    </a:lnTo>
                    <a:lnTo>
                      <a:pt x="1008" y="0"/>
                    </a:lnTo>
                    <a:lnTo>
                      <a:pt x="615" y="28"/>
                    </a:lnTo>
                    <a:lnTo>
                      <a:pt x="225" y="0"/>
                    </a:lnTo>
                    <a:lnTo>
                      <a:pt x="0" y="620"/>
                    </a:lnTo>
                    <a:lnTo>
                      <a:pt x="168" y="674"/>
                    </a:lnTo>
                    <a:lnTo>
                      <a:pt x="336" y="197"/>
                    </a:lnTo>
                    <a:lnTo>
                      <a:pt x="336" y="787"/>
                    </a:lnTo>
                    <a:lnTo>
                      <a:pt x="113" y="1799"/>
                    </a:lnTo>
                    <a:lnTo>
                      <a:pt x="336" y="1799"/>
                    </a:lnTo>
                    <a:lnTo>
                      <a:pt x="615" y="928"/>
                    </a:lnTo>
                  </a:path>
                </a:pathLst>
              </a:cu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1" name="Freeform 409"/>
              <p:cNvSpPr>
                <a:spLocks noChangeArrowheads="1"/>
              </p:cNvSpPr>
              <p:nvPr/>
            </p:nvSpPr>
            <p:spPr bwMode="auto">
              <a:xfrm>
                <a:off x="0" y="2403"/>
                <a:ext cx="139" cy="205"/>
              </a:xfrm>
              <a:custGeom>
                <a:avLst/>
                <a:gdLst>
                  <a:gd name="T0" fmla="*/ 615 w 1204"/>
                  <a:gd name="T1" fmla="*/ 928 h 1800"/>
                  <a:gd name="T2" fmla="*/ 895 w 1204"/>
                  <a:gd name="T3" fmla="*/ 1799 h 1800"/>
                  <a:gd name="T4" fmla="*/ 1119 w 1204"/>
                  <a:gd name="T5" fmla="*/ 1799 h 1800"/>
                  <a:gd name="T6" fmla="*/ 895 w 1204"/>
                  <a:gd name="T7" fmla="*/ 787 h 1800"/>
                  <a:gd name="T8" fmla="*/ 895 w 1204"/>
                  <a:gd name="T9" fmla="*/ 197 h 1800"/>
                  <a:gd name="T10" fmla="*/ 1062 w 1204"/>
                  <a:gd name="T11" fmla="*/ 674 h 1800"/>
                  <a:gd name="T12" fmla="*/ 1203 w 1204"/>
                  <a:gd name="T13" fmla="*/ 590 h 1800"/>
                  <a:gd name="T14" fmla="*/ 1008 w 1204"/>
                  <a:gd name="T15" fmla="*/ 0 h 1800"/>
                  <a:gd name="T16" fmla="*/ 615 w 1204"/>
                  <a:gd name="T17" fmla="*/ 28 h 1800"/>
                  <a:gd name="T18" fmla="*/ 225 w 1204"/>
                  <a:gd name="T19" fmla="*/ 0 h 1800"/>
                  <a:gd name="T20" fmla="*/ 0 w 1204"/>
                  <a:gd name="T21" fmla="*/ 620 h 1800"/>
                  <a:gd name="T22" fmla="*/ 168 w 1204"/>
                  <a:gd name="T23" fmla="*/ 674 h 1800"/>
                  <a:gd name="T24" fmla="*/ 336 w 1204"/>
                  <a:gd name="T25" fmla="*/ 197 h 1800"/>
                  <a:gd name="T26" fmla="*/ 336 w 1204"/>
                  <a:gd name="T27" fmla="*/ 787 h 1800"/>
                  <a:gd name="T28" fmla="*/ 113 w 1204"/>
                  <a:gd name="T29" fmla="*/ 1799 h 1800"/>
                  <a:gd name="T30" fmla="*/ 336 w 1204"/>
                  <a:gd name="T31" fmla="*/ 1799 h 1800"/>
                  <a:gd name="T32" fmla="*/ 615 w 1204"/>
                  <a:gd name="T33" fmla="*/ 928 h 1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04" h="1800">
                    <a:moveTo>
                      <a:pt x="615" y="928"/>
                    </a:moveTo>
                    <a:lnTo>
                      <a:pt x="895" y="1799"/>
                    </a:lnTo>
                    <a:lnTo>
                      <a:pt x="1119" y="1799"/>
                    </a:lnTo>
                    <a:lnTo>
                      <a:pt x="895" y="787"/>
                    </a:lnTo>
                    <a:lnTo>
                      <a:pt x="895" y="197"/>
                    </a:lnTo>
                    <a:lnTo>
                      <a:pt x="1062" y="674"/>
                    </a:lnTo>
                    <a:lnTo>
                      <a:pt x="1203" y="590"/>
                    </a:lnTo>
                    <a:lnTo>
                      <a:pt x="1008" y="0"/>
                    </a:lnTo>
                    <a:lnTo>
                      <a:pt x="615" y="28"/>
                    </a:lnTo>
                    <a:lnTo>
                      <a:pt x="225" y="0"/>
                    </a:lnTo>
                    <a:lnTo>
                      <a:pt x="0" y="620"/>
                    </a:lnTo>
                    <a:lnTo>
                      <a:pt x="168" y="674"/>
                    </a:lnTo>
                    <a:lnTo>
                      <a:pt x="336" y="197"/>
                    </a:lnTo>
                    <a:lnTo>
                      <a:pt x="336" y="787"/>
                    </a:lnTo>
                    <a:lnTo>
                      <a:pt x="113" y="1799"/>
                    </a:lnTo>
                    <a:lnTo>
                      <a:pt x="336" y="1799"/>
                    </a:lnTo>
                    <a:lnTo>
                      <a:pt x="615" y="928"/>
                    </a:lnTo>
                  </a:path>
                </a:pathLst>
              </a:cu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2" name="Freeform 410"/>
              <p:cNvSpPr>
                <a:spLocks noChangeArrowheads="1"/>
              </p:cNvSpPr>
              <p:nvPr/>
            </p:nvSpPr>
            <p:spPr bwMode="auto">
              <a:xfrm>
                <a:off x="0" y="2403"/>
                <a:ext cx="139" cy="205"/>
              </a:xfrm>
              <a:custGeom>
                <a:avLst/>
                <a:gdLst>
                  <a:gd name="T0" fmla="*/ 615 w 1204"/>
                  <a:gd name="T1" fmla="*/ 928 h 1800"/>
                  <a:gd name="T2" fmla="*/ 895 w 1204"/>
                  <a:gd name="T3" fmla="*/ 1799 h 1800"/>
                  <a:gd name="T4" fmla="*/ 1119 w 1204"/>
                  <a:gd name="T5" fmla="*/ 1799 h 1800"/>
                  <a:gd name="T6" fmla="*/ 895 w 1204"/>
                  <a:gd name="T7" fmla="*/ 787 h 1800"/>
                  <a:gd name="T8" fmla="*/ 895 w 1204"/>
                  <a:gd name="T9" fmla="*/ 197 h 1800"/>
                  <a:gd name="T10" fmla="*/ 1062 w 1204"/>
                  <a:gd name="T11" fmla="*/ 674 h 1800"/>
                  <a:gd name="T12" fmla="*/ 1203 w 1204"/>
                  <a:gd name="T13" fmla="*/ 590 h 1800"/>
                  <a:gd name="T14" fmla="*/ 1008 w 1204"/>
                  <a:gd name="T15" fmla="*/ 0 h 1800"/>
                  <a:gd name="T16" fmla="*/ 615 w 1204"/>
                  <a:gd name="T17" fmla="*/ 28 h 1800"/>
                  <a:gd name="T18" fmla="*/ 225 w 1204"/>
                  <a:gd name="T19" fmla="*/ 0 h 1800"/>
                  <a:gd name="T20" fmla="*/ 0 w 1204"/>
                  <a:gd name="T21" fmla="*/ 620 h 1800"/>
                  <a:gd name="T22" fmla="*/ 168 w 1204"/>
                  <a:gd name="T23" fmla="*/ 674 h 1800"/>
                  <a:gd name="T24" fmla="*/ 336 w 1204"/>
                  <a:gd name="T25" fmla="*/ 197 h 1800"/>
                  <a:gd name="T26" fmla="*/ 336 w 1204"/>
                  <a:gd name="T27" fmla="*/ 787 h 1800"/>
                  <a:gd name="T28" fmla="*/ 113 w 1204"/>
                  <a:gd name="T29" fmla="*/ 1799 h 1800"/>
                  <a:gd name="T30" fmla="*/ 336 w 1204"/>
                  <a:gd name="T31" fmla="*/ 1799 h 1800"/>
                  <a:gd name="T32" fmla="*/ 615 w 1204"/>
                  <a:gd name="T33" fmla="*/ 928 h 1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04" h="1800">
                    <a:moveTo>
                      <a:pt x="615" y="928"/>
                    </a:moveTo>
                    <a:lnTo>
                      <a:pt x="895" y="1799"/>
                    </a:lnTo>
                    <a:lnTo>
                      <a:pt x="1119" y="1799"/>
                    </a:lnTo>
                    <a:lnTo>
                      <a:pt x="895" y="787"/>
                    </a:lnTo>
                    <a:lnTo>
                      <a:pt x="895" y="197"/>
                    </a:lnTo>
                    <a:lnTo>
                      <a:pt x="1062" y="674"/>
                    </a:lnTo>
                    <a:lnTo>
                      <a:pt x="1203" y="590"/>
                    </a:lnTo>
                    <a:lnTo>
                      <a:pt x="1008" y="0"/>
                    </a:lnTo>
                    <a:lnTo>
                      <a:pt x="615" y="28"/>
                    </a:lnTo>
                    <a:lnTo>
                      <a:pt x="225" y="0"/>
                    </a:lnTo>
                    <a:lnTo>
                      <a:pt x="0" y="620"/>
                    </a:lnTo>
                    <a:lnTo>
                      <a:pt x="168" y="674"/>
                    </a:lnTo>
                    <a:lnTo>
                      <a:pt x="336" y="197"/>
                    </a:lnTo>
                    <a:lnTo>
                      <a:pt x="336" y="787"/>
                    </a:lnTo>
                    <a:lnTo>
                      <a:pt x="113" y="1799"/>
                    </a:lnTo>
                    <a:lnTo>
                      <a:pt x="336" y="1799"/>
                    </a:lnTo>
                    <a:lnTo>
                      <a:pt x="615" y="928"/>
                    </a:lnTo>
                  </a:path>
                </a:pathLst>
              </a:custGeom>
              <a:solidFill>
                <a:srgbClr val="008000"/>
              </a:solidFill>
              <a:ln w="3556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35" name="Group 413"/>
          <p:cNvGrpSpPr>
            <a:grpSpLocks/>
          </p:cNvGrpSpPr>
          <p:nvPr/>
        </p:nvGrpSpPr>
        <p:grpSpPr bwMode="auto">
          <a:xfrm>
            <a:off x="2497660" y="1765302"/>
            <a:ext cx="1306513" cy="841375"/>
            <a:chOff x="1311" y="2344"/>
            <a:chExt cx="2057" cy="1326"/>
          </a:xfrm>
        </p:grpSpPr>
        <p:sp>
          <p:nvSpPr>
            <p:cNvPr id="236" name="Oval 414"/>
            <p:cNvSpPr>
              <a:spLocks noChangeArrowheads="1"/>
            </p:cNvSpPr>
            <p:nvPr/>
          </p:nvSpPr>
          <p:spPr bwMode="auto">
            <a:xfrm>
              <a:off x="1561" y="2784"/>
              <a:ext cx="710" cy="436"/>
            </a:xfrm>
            <a:prstGeom prst="ellips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" name="Oval 415"/>
            <p:cNvSpPr>
              <a:spLocks noChangeArrowheads="1"/>
            </p:cNvSpPr>
            <p:nvPr/>
          </p:nvSpPr>
          <p:spPr bwMode="auto">
            <a:xfrm>
              <a:off x="1471" y="2604"/>
              <a:ext cx="1089" cy="78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Oval 416"/>
            <p:cNvSpPr>
              <a:spLocks noChangeArrowheads="1"/>
            </p:cNvSpPr>
            <p:nvPr/>
          </p:nvSpPr>
          <p:spPr bwMode="auto">
            <a:xfrm>
              <a:off x="1421" y="2504"/>
              <a:ext cx="1467" cy="966"/>
            </a:xfrm>
            <a:prstGeom prst="ellips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" name="Oval 417"/>
            <p:cNvSpPr>
              <a:spLocks noChangeArrowheads="1"/>
            </p:cNvSpPr>
            <p:nvPr/>
          </p:nvSpPr>
          <p:spPr bwMode="auto">
            <a:xfrm>
              <a:off x="1381" y="2414"/>
              <a:ext cx="1747" cy="1156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Oval 418"/>
            <p:cNvSpPr>
              <a:spLocks noChangeArrowheads="1"/>
            </p:cNvSpPr>
            <p:nvPr/>
          </p:nvSpPr>
          <p:spPr bwMode="auto">
            <a:xfrm>
              <a:off x="1311" y="2344"/>
              <a:ext cx="2057" cy="1326"/>
            </a:xfrm>
            <a:prstGeom prst="ellips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1" name="Group 436"/>
          <p:cNvGrpSpPr>
            <a:grpSpLocks/>
          </p:cNvGrpSpPr>
          <p:nvPr/>
        </p:nvGrpSpPr>
        <p:grpSpPr bwMode="auto">
          <a:xfrm>
            <a:off x="424385" y="1814515"/>
            <a:ext cx="5372100" cy="784225"/>
            <a:chOff x="336" y="427"/>
            <a:chExt cx="3384" cy="494"/>
          </a:xfrm>
        </p:grpSpPr>
        <p:grpSp>
          <p:nvGrpSpPr>
            <p:cNvPr id="242" name="Group 297"/>
            <p:cNvGrpSpPr>
              <a:grpSpLocks/>
            </p:cNvGrpSpPr>
            <p:nvPr/>
          </p:nvGrpSpPr>
          <p:grpSpPr bwMode="auto">
            <a:xfrm>
              <a:off x="2400" y="498"/>
              <a:ext cx="672" cy="336"/>
              <a:chOff x="1311" y="2344"/>
              <a:chExt cx="2057" cy="1326"/>
            </a:xfrm>
          </p:grpSpPr>
          <p:sp>
            <p:nvSpPr>
              <p:cNvPr id="250" name="Oval 298"/>
              <p:cNvSpPr>
                <a:spLocks noChangeArrowheads="1"/>
              </p:cNvSpPr>
              <p:nvPr/>
            </p:nvSpPr>
            <p:spPr bwMode="auto">
              <a:xfrm>
                <a:off x="1561" y="2784"/>
                <a:ext cx="710" cy="436"/>
              </a:xfrm>
              <a:prstGeom prst="ellips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" name="Oval 299"/>
              <p:cNvSpPr>
                <a:spLocks noChangeArrowheads="1"/>
              </p:cNvSpPr>
              <p:nvPr/>
            </p:nvSpPr>
            <p:spPr bwMode="auto">
              <a:xfrm>
                <a:off x="1471" y="2604"/>
                <a:ext cx="1089" cy="780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" name="Oval 300"/>
              <p:cNvSpPr>
                <a:spLocks noChangeArrowheads="1"/>
              </p:cNvSpPr>
              <p:nvPr/>
            </p:nvSpPr>
            <p:spPr bwMode="auto">
              <a:xfrm>
                <a:off x="1421" y="2504"/>
                <a:ext cx="1467" cy="966"/>
              </a:xfrm>
              <a:prstGeom prst="ellipse">
                <a:avLst/>
              </a:prstGeom>
              <a:noFill/>
              <a:ln w="952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" name="Oval 301"/>
              <p:cNvSpPr>
                <a:spLocks noChangeArrowheads="1"/>
              </p:cNvSpPr>
              <p:nvPr/>
            </p:nvSpPr>
            <p:spPr bwMode="auto">
              <a:xfrm>
                <a:off x="1381" y="2414"/>
                <a:ext cx="1747" cy="1156"/>
              </a:xfrm>
              <a:prstGeom prst="ellips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" name="Oval 302"/>
              <p:cNvSpPr>
                <a:spLocks noChangeArrowheads="1"/>
              </p:cNvSpPr>
              <p:nvPr/>
            </p:nvSpPr>
            <p:spPr bwMode="auto">
              <a:xfrm>
                <a:off x="1311" y="2344"/>
                <a:ext cx="2057" cy="1326"/>
              </a:xfrm>
              <a:prstGeom prst="ellips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3" name="Line 412"/>
            <p:cNvSpPr>
              <a:spLocks noChangeShapeType="1"/>
            </p:cNvSpPr>
            <p:nvPr/>
          </p:nvSpPr>
          <p:spPr bwMode="auto">
            <a:xfrm>
              <a:off x="336" y="672"/>
              <a:ext cx="3024" cy="0"/>
            </a:xfrm>
            <a:prstGeom prst="line">
              <a:avLst/>
            </a:prstGeom>
            <a:noFill/>
            <a:ln w="63500">
              <a:solidFill>
                <a:srgbClr val="FF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44" name="Group 419"/>
            <p:cNvGrpSpPr>
              <a:grpSpLocks/>
            </p:cNvGrpSpPr>
            <p:nvPr/>
          </p:nvGrpSpPr>
          <p:grpSpPr bwMode="auto">
            <a:xfrm>
              <a:off x="3048" y="427"/>
              <a:ext cx="672" cy="494"/>
              <a:chOff x="1311" y="2344"/>
              <a:chExt cx="2057" cy="1326"/>
            </a:xfrm>
          </p:grpSpPr>
          <p:sp>
            <p:nvSpPr>
              <p:cNvPr id="245" name="Oval 420"/>
              <p:cNvSpPr>
                <a:spLocks noChangeArrowheads="1"/>
              </p:cNvSpPr>
              <p:nvPr/>
            </p:nvSpPr>
            <p:spPr bwMode="auto">
              <a:xfrm>
                <a:off x="1561" y="2784"/>
                <a:ext cx="710" cy="436"/>
              </a:xfrm>
              <a:prstGeom prst="ellips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" name="Oval 421"/>
              <p:cNvSpPr>
                <a:spLocks noChangeArrowheads="1"/>
              </p:cNvSpPr>
              <p:nvPr/>
            </p:nvSpPr>
            <p:spPr bwMode="auto">
              <a:xfrm>
                <a:off x="1471" y="2604"/>
                <a:ext cx="1089" cy="780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" name="Oval 422"/>
              <p:cNvSpPr>
                <a:spLocks noChangeArrowheads="1"/>
              </p:cNvSpPr>
              <p:nvPr/>
            </p:nvSpPr>
            <p:spPr bwMode="auto">
              <a:xfrm>
                <a:off x="1421" y="2504"/>
                <a:ext cx="1467" cy="966"/>
              </a:xfrm>
              <a:prstGeom prst="ellipse">
                <a:avLst/>
              </a:prstGeom>
              <a:noFill/>
              <a:ln w="952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" name="Oval 423"/>
              <p:cNvSpPr>
                <a:spLocks noChangeArrowheads="1"/>
              </p:cNvSpPr>
              <p:nvPr/>
            </p:nvSpPr>
            <p:spPr bwMode="auto">
              <a:xfrm>
                <a:off x="1381" y="2414"/>
                <a:ext cx="1747" cy="1156"/>
              </a:xfrm>
              <a:prstGeom prst="ellips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" name="Oval 424"/>
              <p:cNvSpPr>
                <a:spLocks noChangeArrowheads="1"/>
              </p:cNvSpPr>
              <p:nvPr/>
            </p:nvSpPr>
            <p:spPr bwMode="auto">
              <a:xfrm>
                <a:off x="1311" y="2344"/>
                <a:ext cx="2057" cy="1326"/>
              </a:xfrm>
              <a:prstGeom prst="ellips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55" name="Group 428"/>
          <p:cNvGrpSpPr>
            <a:grpSpLocks/>
          </p:cNvGrpSpPr>
          <p:nvPr/>
        </p:nvGrpSpPr>
        <p:grpSpPr bwMode="auto">
          <a:xfrm>
            <a:off x="1437210" y="3411540"/>
            <a:ext cx="1192213" cy="1403350"/>
            <a:chOff x="772" y="2189"/>
            <a:chExt cx="751" cy="884"/>
          </a:xfrm>
        </p:grpSpPr>
        <p:sp>
          <p:nvSpPr>
            <p:cNvPr id="256" name="Rectangle 426"/>
            <p:cNvSpPr>
              <a:spLocks/>
            </p:cNvSpPr>
            <p:nvPr/>
          </p:nvSpPr>
          <p:spPr bwMode="auto">
            <a:xfrm>
              <a:off x="772" y="2724"/>
              <a:ext cx="751" cy="349"/>
            </a:xfrm>
            <a:prstGeom prst="rect">
              <a:avLst/>
            </a:prstGeom>
            <a:solidFill>
              <a:srgbClr val="FF99CC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39200" bIns="0"/>
            <a:lstStyle/>
            <a:p>
              <a:pPr marL="38100" algn="ctr">
                <a:lnSpc>
                  <a:spcPct val="119000"/>
                </a:lnSpc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</a:tabLst>
              </a:pPr>
              <a:r>
                <a:rPr lang="en-US" sz="1500" b="1">
                  <a:solidFill>
                    <a:srgbClr val="000000"/>
                  </a:solidFill>
                  <a:cs typeface="Arial" charset="0"/>
                </a:rPr>
                <a:t>Collimators &amp; other</a:t>
              </a:r>
              <a:endParaRPr lang="en-US" sz="1200" b="1">
                <a:solidFill>
                  <a:srgbClr val="000000"/>
                </a:solidFill>
                <a:cs typeface="Arial" charset="0"/>
                <a:sym typeface="Arial" charset="0"/>
              </a:endParaRPr>
            </a:p>
          </p:txBody>
        </p:sp>
        <p:sp>
          <p:nvSpPr>
            <p:cNvPr id="257" name="Line 427"/>
            <p:cNvSpPr>
              <a:spLocks noChangeShapeType="1"/>
            </p:cNvSpPr>
            <p:nvPr/>
          </p:nvSpPr>
          <p:spPr bwMode="auto">
            <a:xfrm flipV="1">
              <a:off x="1183" y="2189"/>
              <a:ext cx="0" cy="54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8" name="Group 443"/>
          <p:cNvGrpSpPr>
            <a:grpSpLocks/>
          </p:cNvGrpSpPr>
          <p:nvPr/>
        </p:nvGrpSpPr>
        <p:grpSpPr bwMode="auto">
          <a:xfrm>
            <a:off x="1735660" y="1993902"/>
            <a:ext cx="3638550" cy="460375"/>
            <a:chOff x="1020" y="725"/>
            <a:chExt cx="2292" cy="290"/>
          </a:xfrm>
        </p:grpSpPr>
        <p:grpSp>
          <p:nvGrpSpPr>
            <p:cNvPr id="259" name="Group 429"/>
            <p:cNvGrpSpPr>
              <a:grpSpLocks/>
            </p:cNvGrpSpPr>
            <p:nvPr/>
          </p:nvGrpSpPr>
          <p:grpSpPr bwMode="auto">
            <a:xfrm>
              <a:off x="1020" y="725"/>
              <a:ext cx="470" cy="274"/>
              <a:chOff x="1311" y="2344"/>
              <a:chExt cx="2057" cy="1326"/>
            </a:xfrm>
          </p:grpSpPr>
          <p:sp>
            <p:nvSpPr>
              <p:cNvPr id="267" name="Oval 430"/>
              <p:cNvSpPr>
                <a:spLocks noChangeArrowheads="1"/>
              </p:cNvSpPr>
              <p:nvPr/>
            </p:nvSpPr>
            <p:spPr bwMode="auto">
              <a:xfrm>
                <a:off x="1561" y="2784"/>
                <a:ext cx="710" cy="436"/>
              </a:xfrm>
              <a:prstGeom prst="ellips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" name="Oval 431"/>
              <p:cNvSpPr>
                <a:spLocks noChangeArrowheads="1"/>
              </p:cNvSpPr>
              <p:nvPr/>
            </p:nvSpPr>
            <p:spPr bwMode="auto">
              <a:xfrm>
                <a:off x="1471" y="2604"/>
                <a:ext cx="1089" cy="780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" name="Oval 432"/>
              <p:cNvSpPr>
                <a:spLocks noChangeArrowheads="1"/>
              </p:cNvSpPr>
              <p:nvPr/>
            </p:nvSpPr>
            <p:spPr bwMode="auto">
              <a:xfrm>
                <a:off x="1421" y="2504"/>
                <a:ext cx="1467" cy="966"/>
              </a:xfrm>
              <a:prstGeom prst="ellipse">
                <a:avLst/>
              </a:prstGeom>
              <a:noFill/>
              <a:ln w="952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" name="Oval 433"/>
              <p:cNvSpPr>
                <a:spLocks noChangeArrowheads="1"/>
              </p:cNvSpPr>
              <p:nvPr/>
            </p:nvSpPr>
            <p:spPr bwMode="auto">
              <a:xfrm>
                <a:off x="1381" y="2414"/>
                <a:ext cx="1747" cy="1156"/>
              </a:xfrm>
              <a:prstGeom prst="ellips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" name="Oval 434"/>
              <p:cNvSpPr>
                <a:spLocks noChangeArrowheads="1"/>
              </p:cNvSpPr>
              <p:nvPr/>
            </p:nvSpPr>
            <p:spPr bwMode="auto">
              <a:xfrm>
                <a:off x="1311" y="2344"/>
                <a:ext cx="2057" cy="1326"/>
              </a:xfrm>
              <a:prstGeom prst="ellips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0" name="Line 435"/>
            <p:cNvSpPr>
              <a:spLocks noChangeShapeType="1"/>
            </p:cNvSpPr>
            <p:nvPr/>
          </p:nvSpPr>
          <p:spPr bwMode="auto">
            <a:xfrm flipV="1">
              <a:off x="1148" y="864"/>
              <a:ext cx="2164" cy="0"/>
            </a:xfrm>
            <a:prstGeom prst="line">
              <a:avLst/>
            </a:prstGeom>
            <a:noFill/>
            <a:ln w="53975">
              <a:solidFill>
                <a:srgbClr val="0000FF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1" name="Group 437"/>
            <p:cNvGrpSpPr>
              <a:grpSpLocks/>
            </p:cNvGrpSpPr>
            <p:nvPr/>
          </p:nvGrpSpPr>
          <p:grpSpPr bwMode="auto">
            <a:xfrm>
              <a:off x="2540" y="741"/>
              <a:ext cx="470" cy="274"/>
              <a:chOff x="1311" y="2344"/>
              <a:chExt cx="2057" cy="1326"/>
            </a:xfrm>
          </p:grpSpPr>
          <p:sp>
            <p:nvSpPr>
              <p:cNvPr id="262" name="Oval 438"/>
              <p:cNvSpPr>
                <a:spLocks noChangeArrowheads="1"/>
              </p:cNvSpPr>
              <p:nvPr/>
            </p:nvSpPr>
            <p:spPr bwMode="auto">
              <a:xfrm>
                <a:off x="1561" y="2784"/>
                <a:ext cx="710" cy="436"/>
              </a:xfrm>
              <a:prstGeom prst="ellips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" name="Oval 439"/>
              <p:cNvSpPr>
                <a:spLocks noChangeArrowheads="1"/>
              </p:cNvSpPr>
              <p:nvPr/>
            </p:nvSpPr>
            <p:spPr bwMode="auto">
              <a:xfrm>
                <a:off x="1471" y="2604"/>
                <a:ext cx="1089" cy="780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" name="Oval 440"/>
              <p:cNvSpPr>
                <a:spLocks noChangeArrowheads="1"/>
              </p:cNvSpPr>
              <p:nvPr/>
            </p:nvSpPr>
            <p:spPr bwMode="auto">
              <a:xfrm>
                <a:off x="1421" y="2504"/>
                <a:ext cx="1467" cy="966"/>
              </a:xfrm>
              <a:prstGeom prst="ellipse">
                <a:avLst/>
              </a:prstGeom>
              <a:noFill/>
              <a:ln w="952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" name="Oval 441"/>
              <p:cNvSpPr>
                <a:spLocks noChangeArrowheads="1"/>
              </p:cNvSpPr>
              <p:nvPr/>
            </p:nvSpPr>
            <p:spPr bwMode="auto">
              <a:xfrm>
                <a:off x="1381" y="2414"/>
                <a:ext cx="1747" cy="1156"/>
              </a:xfrm>
              <a:prstGeom prst="ellips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" name="Oval 442"/>
              <p:cNvSpPr>
                <a:spLocks noChangeArrowheads="1"/>
              </p:cNvSpPr>
              <p:nvPr/>
            </p:nvSpPr>
            <p:spPr bwMode="auto">
              <a:xfrm>
                <a:off x="1311" y="2344"/>
                <a:ext cx="2057" cy="1326"/>
              </a:xfrm>
              <a:prstGeom prst="ellips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72" name="Rectangle 444"/>
          <p:cNvSpPr>
            <a:spLocks/>
          </p:cNvSpPr>
          <p:nvPr/>
        </p:nvSpPr>
        <p:spPr bwMode="auto">
          <a:xfrm>
            <a:off x="3043760" y="6003927"/>
            <a:ext cx="2039938" cy="4556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200" bIns="0"/>
          <a:lstStyle/>
          <a:p>
            <a:pPr marL="38100" algn="ctr">
              <a:lnSpc>
                <a:spcPct val="119000"/>
              </a:lnSpc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</a:tabLst>
            </a:pPr>
            <a:r>
              <a:rPr lang="en-US" sz="2400">
                <a:solidFill>
                  <a:schemeClr val="bg1"/>
                </a:solidFill>
                <a:latin typeface="Times" charset="0"/>
                <a:cs typeface="Times" charset="0"/>
              </a:rPr>
              <a:t>Bremsstrahlung</a:t>
            </a:r>
            <a:endParaRPr lang="en-US" sz="2400">
              <a:solidFill>
                <a:srgbClr val="000000"/>
              </a:solidFill>
              <a:latin typeface="Times" charset="0"/>
              <a:cs typeface="Times" charset="0"/>
              <a:sym typeface="Times" charset="0"/>
            </a:endParaRPr>
          </a:p>
        </p:txBody>
      </p:sp>
      <p:sp>
        <p:nvSpPr>
          <p:cNvPr id="273" name="Rectangle 446"/>
          <p:cNvSpPr>
            <a:spLocks noChangeArrowheads="1"/>
          </p:cNvSpPr>
          <p:nvPr/>
        </p:nvSpPr>
        <p:spPr bwMode="auto">
          <a:xfrm>
            <a:off x="5534548" y="2479677"/>
            <a:ext cx="244792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500">
                <a:latin typeface="Arial Narrow" charset="0"/>
              </a:rPr>
              <a:t>3 beam dumps</a:t>
            </a:r>
            <a:endParaRPr lang="en-GB" sz="2800">
              <a:latin typeface="Arial Narrow" charset="0"/>
            </a:endParaRPr>
          </a:p>
        </p:txBody>
      </p:sp>
      <p:sp>
        <p:nvSpPr>
          <p:cNvPr id="274" name="Rectangle 447"/>
          <p:cNvSpPr>
            <a:spLocks noChangeArrowheads="1"/>
          </p:cNvSpPr>
          <p:nvPr/>
        </p:nvSpPr>
        <p:spPr bwMode="auto">
          <a:xfrm>
            <a:off x="5545660" y="2908302"/>
            <a:ext cx="3678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500">
                <a:latin typeface="Arial Narrow" charset="0"/>
              </a:rPr>
              <a:t>Collimators &amp; other losses</a:t>
            </a:r>
          </a:p>
        </p:txBody>
      </p:sp>
      <p:sp>
        <p:nvSpPr>
          <p:cNvPr id="275" name="Rectangle 448"/>
          <p:cNvSpPr>
            <a:spLocks noChangeArrowheads="1"/>
          </p:cNvSpPr>
          <p:nvPr/>
        </p:nvSpPr>
        <p:spPr bwMode="auto">
          <a:xfrm>
            <a:off x="5537723" y="3405190"/>
            <a:ext cx="36782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500">
                <a:latin typeface="Arial Narrow" charset="0"/>
              </a:rPr>
              <a:t>Failure modes. Configuration controls…</a:t>
            </a:r>
          </a:p>
        </p:txBody>
      </p:sp>
      <p:sp>
        <p:nvSpPr>
          <p:cNvPr id="277" name="TextBox 276"/>
          <p:cNvSpPr txBox="1"/>
          <p:nvPr/>
        </p:nvSpPr>
        <p:spPr>
          <a:xfrm rot="16200000">
            <a:off x="-1644650" y="3650734"/>
            <a:ext cx="3860800" cy="369332"/>
          </a:xfrm>
          <a:prstGeom prst="rect">
            <a:avLst/>
          </a:prstGeom>
          <a:solidFill>
            <a:srgbClr val="800000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MULTIPLE RADIATION SOURCES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46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137" grpId="0" animBg="1"/>
      <p:bldP spid="137" grpId="1" animBg="1"/>
      <p:bldP spid="147" grpId="0" animBg="1"/>
      <p:bldP spid="147" grpId="1" animBg="1"/>
      <p:bldP spid="182" grpId="0" animBg="1"/>
      <p:bldP spid="182" grpId="1" animBg="1"/>
      <p:bldP spid="272" grpId="0" animBg="1"/>
      <p:bldP spid="273" grpId="0"/>
      <p:bldP spid="274" grpId="0"/>
      <p:bldP spid="27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Shape 592"/>
          <p:cNvSpPr/>
          <p:nvPr/>
        </p:nvSpPr>
        <p:spPr>
          <a:xfrm flipV="1">
            <a:off x="696742" y="683837"/>
            <a:ext cx="1" cy="624636"/>
          </a:xfrm>
          <a:prstGeom prst="line">
            <a:avLst/>
          </a:prstGeom>
          <a:ln w="12700">
            <a:solidFill>
              <a:srgbClr val="FF2F92"/>
            </a:solidFill>
            <a:miter lim="400000"/>
            <a:headEnd type="triangle" len="sm"/>
            <a:tailEnd type="triangle" len="sm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93" name="Shape 593"/>
          <p:cNvSpPr/>
          <p:nvPr/>
        </p:nvSpPr>
        <p:spPr>
          <a:xfrm>
            <a:off x="124047" y="949810"/>
            <a:ext cx="465288" cy="196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r" defTabSz="321468">
              <a:defRPr sz="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Injector</a:t>
            </a:r>
          </a:p>
        </p:txBody>
      </p:sp>
      <p:sp>
        <p:nvSpPr>
          <p:cNvPr id="594" name="Shape 594"/>
          <p:cNvSpPr/>
          <p:nvPr/>
        </p:nvSpPr>
        <p:spPr>
          <a:xfrm>
            <a:off x="806170" y="682915"/>
            <a:ext cx="2042890" cy="730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/>
          <a:p>
            <a:pPr defTabSz="321468"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t>50 W PIC, 1 pair</a:t>
            </a:r>
          </a:p>
          <a:p>
            <a:pPr defTabSz="321468"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t>100 W LION, 2 pair</a:t>
            </a:r>
          </a:p>
          <a:p>
            <a:pPr defTabSz="321468"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t>30 kW PIC, 1 pair, fast, protect stopper</a:t>
            </a:r>
          </a:p>
          <a:p>
            <a:pPr defTabSz="321468"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t>375 W - 50 kW MCB</a:t>
            </a:r>
          </a:p>
          <a:p>
            <a:pPr defTabSz="321468"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t>6 kW at max Allowed Beam Bower (ABP)</a:t>
            </a:r>
          </a:p>
        </p:txBody>
      </p:sp>
      <p:sp>
        <p:nvSpPr>
          <p:cNvPr id="595" name="Shape 595"/>
          <p:cNvSpPr/>
          <p:nvPr/>
        </p:nvSpPr>
        <p:spPr>
          <a:xfrm flipV="1">
            <a:off x="698276" y="1303473"/>
            <a:ext cx="1" cy="1267819"/>
          </a:xfrm>
          <a:prstGeom prst="line">
            <a:avLst/>
          </a:prstGeom>
          <a:ln w="12700">
            <a:solidFill>
              <a:srgbClr val="FF2F92"/>
            </a:solidFill>
            <a:miter lim="400000"/>
            <a:headEnd type="triangle" len="sm"/>
            <a:tailEnd type="triangle" len="sm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96" name="Shape 596"/>
          <p:cNvSpPr/>
          <p:nvPr/>
        </p:nvSpPr>
        <p:spPr>
          <a:xfrm>
            <a:off x="124047" y="1694461"/>
            <a:ext cx="465288" cy="372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/>
          <a:p>
            <a:pPr algn="r" defTabSz="321468"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t>Linac</a:t>
            </a:r>
          </a:p>
          <a:p>
            <a:pPr algn="r" defTabSz="321468"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t>S1-S27</a:t>
            </a:r>
          </a:p>
        </p:txBody>
      </p:sp>
      <p:sp>
        <p:nvSpPr>
          <p:cNvPr id="597" name="Shape 597"/>
          <p:cNvSpPr/>
          <p:nvPr/>
        </p:nvSpPr>
        <p:spPr>
          <a:xfrm>
            <a:off x="806170" y="1515453"/>
            <a:ext cx="2361210" cy="730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/>
          <a:p>
            <a:pPr defTabSz="321468"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t>1 kW LION, 2 pair (along bypass)</a:t>
            </a:r>
          </a:p>
          <a:p>
            <a:pPr defTabSz="321468"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t>100 W LION, 5 pair</a:t>
            </a:r>
          </a:p>
          <a:p>
            <a:pPr defTabSz="321468"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t>5% ACM comparator to protect personnel in gallery</a:t>
            </a:r>
          </a:p>
          <a:p>
            <a:pPr defTabSz="321468"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t>50 kW - 2 MW MCB</a:t>
            </a:r>
          </a:p>
          <a:p>
            <a:pPr defTabSz="321468"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t>250 kW max ABP</a:t>
            </a:r>
          </a:p>
        </p:txBody>
      </p:sp>
      <p:sp>
        <p:nvSpPr>
          <p:cNvPr id="598" name="Shape 598"/>
          <p:cNvSpPr/>
          <p:nvPr/>
        </p:nvSpPr>
        <p:spPr>
          <a:xfrm>
            <a:off x="124047" y="2932511"/>
            <a:ext cx="465288" cy="372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r" defTabSz="321468">
              <a:defRPr sz="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S28-BSY</a:t>
            </a:r>
          </a:p>
        </p:txBody>
      </p:sp>
      <p:sp>
        <p:nvSpPr>
          <p:cNvPr id="599" name="Shape 599"/>
          <p:cNvSpPr/>
          <p:nvPr/>
        </p:nvSpPr>
        <p:spPr>
          <a:xfrm flipV="1">
            <a:off x="695112" y="2559609"/>
            <a:ext cx="1" cy="1267818"/>
          </a:xfrm>
          <a:prstGeom prst="line">
            <a:avLst/>
          </a:prstGeom>
          <a:ln w="12700">
            <a:solidFill>
              <a:srgbClr val="FF2F92"/>
            </a:solidFill>
            <a:miter lim="400000"/>
            <a:headEnd type="triangle" len="sm"/>
            <a:tailEnd type="triangle" len="sm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00" name="Shape 600"/>
          <p:cNvSpPr/>
          <p:nvPr/>
        </p:nvSpPr>
        <p:spPr>
          <a:xfrm>
            <a:off x="806170" y="2926008"/>
            <a:ext cx="1814810" cy="575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/>
          <a:p>
            <a:pPr defTabSz="321468"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No BCS to limit losses</a:t>
            </a:r>
          </a:p>
          <a:p>
            <a:pPr defTabSz="321468"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2 MW MCB</a:t>
            </a:r>
          </a:p>
          <a:p>
            <a:pPr defTabSz="321468"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250 kW max ABP Dump line</a:t>
            </a:r>
          </a:p>
          <a:p>
            <a:pPr defTabSz="321468"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120 kW max ABP per </a:t>
            </a:r>
            <a:r>
              <a:rPr dirty="0" err="1"/>
              <a:t>undulator</a:t>
            </a:r>
            <a:r>
              <a:rPr dirty="0"/>
              <a:t> line</a:t>
            </a:r>
          </a:p>
        </p:txBody>
      </p:sp>
      <p:sp>
        <p:nvSpPr>
          <p:cNvPr id="601" name="Shape 601"/>
          <p:cNvSpPr/>
          <p:nvPr/>
        </p:nvSpPr>
        <p:spPr>
          <a:xfrm>
            <a:off x="124047" y="4368763"/>
            <a:ext cx="465288" cy="372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/>
          <a:p>
            <a:pPr algn="r" defTabSz="321468"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t>BTHW</a:t>
            </a:r>
          </a:p>
          <a:p>
            <a:pPr algn="r" defTabSz="321468"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t>BTH</a:t>
            </a:r>
          </a:p>
        </p:txBody>
      </p:sp>
      <p:sp>
        <p:nvSpPr>
          <p:cNvPr id="602" name="Shape 602"/>
          <p:cNvSpPr/>
          <p:nvPr/>
        </p:nvSpPr>
        <p:spPr>
          <a:xfrm flipV="1">
            <a:off x="695112" y="3830283"/>
            <a:ext cx="1" cy="1070374"/>
          </a:xfrm>
          <a:prstGeom prst="line">
            <a:avLst/>
          </a:prstGeom>
          <a:ln w="12700">
            <a:solidFill>
              <a:srgbClr val="FF2F92"/>
            </a:solidFill>
            <a:miter lim="400000"/>
            <a:headEnd type="triangle" len="sm"/>
            <a:tailEnd type="triangle" len="sm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03" name="Shape 603"/>
          <p:cNvSpPr/>
          <p:nvPr/>
        </p:nvSpPr>
        <p:spPr>
          <a:xfrm>
            <a:off x="806170" y="3919641"/>
            <a:ext cx="1814810" cy="775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/>
          <a:p>
            <a:pPr defTabSz="321468"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t>100 W PICs, 9x, fast, protect S BTMs</a:t>
            </a:r>
          </a:p>
          <a:p>
            <a:pPr defTabSz="321468"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t>100 W PICs, 9x, fast, protect H BTMs</a:t>
            </a:r>
          </a:p>
          <a:p>
            <a:pPr defTabSz="321468"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t>35 W LIONs, 7 pair</a:t>
            </a:r>
          </a:p>
          <a:p>
            <a:pPr defTabSz="321468"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t>2 MW MCB</a:t>
            </a:r>
          </a:p>
          <a:p>
            <a:pPr defTabSz="321468"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t>120 kW max ABP per beam</a:t>
            </a:r>
          </a:p>
        </p:txBody>
      </p:sp>
      <p:sp>
        <p:nvSpPr>
          <p:cNvPr id="604" name="Shape 604"/>
          <p:cNvSpPr/>
          <p:nvPr/>
        </p:nvSpPr>
        <p:spPr>
          <a:xfrm>
            <a:off x="5458" y="5053392"/>
            <a:ext cx="583877" cy="372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r" defTabSz="321468">
              <a:defRPr sz="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Undulator</a:t>
            </a:r>
          </a:p>
        </p:txBody>
      </p:sp>
      <p:sp>
        <p:nvSpPr>
          <p:cNvPr id="605" name="Shape 605"/>
          <p:cNvSpPr/>
          <p:nvPr/>
        </p:nvSpPr>
        <p:spPr>
          <a:xfrm flipV="1">
            <a:off x="695112" y="4898747"/>
            <a:ext cx="1" cy="444712"/>
          </a:xfrm>
          <a:prstGeom prst="line">
            <a:avLst/>
          </a:prstGeom>
          <a:ln w="12700">
            <a:solidFill>
              <a:srgbClr val="FF2F92"/>
            </a:solidFill>
            <a:miter lim="400000"/>
            <a:headEnd type="triangle" len="sm"/>
            <a:tailEnd type="triangle" len="sm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06" name="Shape 606"/>
          <p:cNvSpPr/>
          <p:nvPr/>
        </p:nvSpPr>
        <p:spPr>
          <a:xfrm>
            <a:off x="849282" y="4786808"/>
            <a:ext cx="1956667" cy="604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/>
          <a:p>
            <a:pPr defTabSz="321468"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t>20 W LION, 5 pair</a:t>
            </a:r>
          </a:p>
          <a:p>
            <a:pPr defTabSz="321468"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t>20 W PIC, 2x, fast protect BTM</a:t>
            </a:r>
          </a:p>
          <a:p>
            <a:pPr defTabSz="321468"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t>2 MW MCB, 120 kW max ABP per beam</a:t>
            </a:r>
          </a:p>
        </p:txBody>
      </p:sp>
      <p:sp>
        <p:nvSpPr>
          <p:cNvPr id="607" name="Shape 607"/>
          <p:cNvSpPr/>
          <p:nvPr/>
        </p:nvSpPr>
        <p:spPr>
          <a:xfrm>
            <a:off x="152758" y="5504980"/>
            <a:ext cx="436577" cy="372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r" defTabSz="321468">
              <a:defRPr sz="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Dump</a:t>
            </a:r>
          </a:p>
        </p:txBody>
      </p:sp>
      <p:sp>
        <p:nvSpPr>
          <p:cNvPr id="608" name="Shape 608"/>
          <p:cNvSpPr/>
          <p:nvPr/>
        </p:nvSpPr>
        <p:spPr>
          <a:xfrm flipV="1">
            <a:off x="692733" y="5344703"/>
            <a:ext cx="1" cy="444712"/>
          </a:xfrm>
          <a:prstGeom prst="line">
            <a:avLst/>
          </a:prstGeom>
          <a:ln w="12700">
            <a:solidFill>
              <a:srgbClr val="FF2F92"/>
            </a:solidFill>
            <a:miter lim="400000"/>
            <a:headEnd type="triangle" len="sm"/>
            <a:tailEnd type="triangle" len="sm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09" name="Shape 609"/>
          <p:cNvSpPr/>
          <p:nvPr/>
        </p:nvSpPr>
        <p:spPr>
          <a:xfrm>
            <a:off x="838277" y="5321081"/>
            <a:ext cx="2445225" cy="605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/>
          <a:p>
            <a:pPr defTabSz="321468"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t>5% ACM Comparator 2x, purpose?</a:t>
            </a:r>
          </a:p>
          <a:p>
            <a:pPr defTabSz="321468"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t>100 W LION, 3 pair</a:t>
            </a:r>
          </a:p>
          <a:p>
            <a:pPr defTabSz="321468"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t>100 W PICs, 10x, fast, protect coll. and safety dump</a:t>
            </a:r>
          </a:p>
          <a:p>
            <a:pPr defTabSz="321468"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t>2 MW MCB, 120 kW max ABP per beam</a:t>
            </a:r>
          </a:p>
        </p:txBody>
      </p:sp>
      <p:sp>
        <p:nvSpPr>
          <p:cNvPr id="611" name="Shape 611"/>
          <p:cNvSpPr/>
          <p:nvPr/>
        </p:nvSpPr>
        <p:spPr>
          <a:xfrm rot="10800000">
            <a:off x="6619719" y="4825834"/>
            <a:ext cx="110596" cy="110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0042AA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12" name="Shape 612"/>
          <p:cNvSpPr/>
          <p:nvPr/>
        </p:nvSpPr>
        <p:spPr>
          <a:xfrm rot="10800000">
            <a:off x="4267813" y="4994309"/>
            <a:ext cx="110596" cy="110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0042AA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13" name="Shape 613"/>
          <p:cNvSpPr/>
          <p:nvPr/>
        </p:nvSpPr>
        <p:spPr>
          <a:xfrm>
            <a:off x="3154757" y="4186919"/>
            <a:ext cx="1269958" cy="167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9" h="20990" extrusionOk="0">
                <a:moveTo>
                  <a:pt x="1056" y="75"/>
                </a:moveTo>
                <a:lnTo>
                  <a:pt x="21399" y="75"/>
                </a:lnTo>
                <a:lnTo>
                  <a:pt x="21399" y="20990"/>
                </a:lnTo>
                <a:lnTo>
                  <a:pt x="1056" y="20990"/>
                </a:lnTo>
                <a:cubicBezTo>
                  <a:pt x="1380" y="18949"/>
                  <a:pt x="1420" y="15859"/>
                  <a:pt x="1152" y="13553"/>
                </a:cubicBezTo>
                <a:cubicBezTo>
                  <a:pt x="866" y="11095"/>
                  <a:pt x="272" y="10219"/>
                  <a:pt x="71" y="7359"/>
                </a:cubicBezTo>
                <a:cubicBezTo>
                  <a:pt x="-201" y="3501"/>
                  <a:pt x="356" y="-610"/>
                  <a:pt x="1056" y="75"/>
                </a:cubicBezTo>
                <a:close/>
              </a:path>
            </a:pathLst>
          </a:custGeom>
          <a:solidFill>
            <a:srgbClr val="A6AAA9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MUON WALL</a:t>
            </a:r>
          </a:p>
        </p:txBody>
      </p:sp>
      <p:sp>
        <p:nvSpPr>
          <p:cNvPr id="614" name="Shape 614"/>
          <p:cNvSpPr/>
          <p:nvPr/>
        </p:nvSpPr>
        <p:spPr>
          <a:xfrm>
            <a:off x="6253920" y="4181665"/>
            <a:ext cx="1707854" cy="1629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3" h="20474" extrusionOk="0">
                <a:moveTo>
                  <a:pt x="0" y="279"/>
                </a:moveTo>
                <a:lnTo>
                  <a:pt x="21098" y="279"/>
                </a:lnTo>
                <a:cubicBezTo>
                  <a:pt x="20584" y="-1126"/>
                  <a:pt x="20110" y="3037"/>
                  <a:pt x="20356" y="6803"/>
                </a:cubicBezTo>
                <a:cubicBezTo>
                  <a:pt x="20535" y="9545"/>
                  <a:pt x="21018" y="9648"/>
                  <a:pt x="21279" y="11801"/>
                </a:cubicBezTo>
                <a:cubicBezTo>
                  <a:pt x="21600" y="14454"/>
                  <a:pt x="21511" y="18739"/>
                  <a:pt x="21098" y="20474"/>
                </a:cubicBezTo>
                <a:lnTo>
                  <a:pt x="0" y="20474"/>
                </a:lnTo>
                <a:lnTo>
                  <a:pt x="0" y="279"/>
                </a:lnTo>
                <a:close/>
              </a:path>
            </a:pathLst>
          </a:custGeom>
          <a:solidFill>
            <a:srgbClr val="A6AAA9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15" name="Shape 615"/>
          <p:cNvSpPr/>
          <p:nvPr/>
        </p:nvSpPr>
        <p:spPr>
          <a:xfrm>
            <a:off x="4576427" y="4184232"/>
            <a:ext cx="1584383" cy="160735"/>
          </a:xfrm>
          <a:prstGeom prst="rect">
            <a:avLst/>
          </a:prstGeom>
          <a:solidFill>
            <a:srgbClr val="A6AAA9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7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16" name="Shape 616"/>
          <p:cNvSpPr/>
          <p:nvPr/>
        </p:nvSpPr>
        <p:spPr>
          <a:xfrm>
            <a:off x="4365986" y="3448532"/>
            <a:ext cx="1461725" cy="38577"/>
          </a:xfrm>
          <a:prstGeom prst="rect">
            <a:avLst/>
          </a:prstGeom>
          <a:solidFill>
            <a:srgbClr val="A6AAA9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17" name="Shape 617"/>
          <p:cNvSpPr/>
          <p:nvPr/>
        </p:nvSpPr>
        <p:spPr>
          <a:xfrm>
            <a:off x="5918885" y="3448532"/>
            <a:ext cx="237888" cy="38577"/>
          </a:xfrm>
          <a:prstGeom prst="rect">
            <a:avLst/>
          </a:prstGeom>
          <a:solidFill>
            <a:srgbClr val="A6AAA9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18" name="Shape 618"/>
          <p:cNvSpPr/>
          <p:nvPr/>
        </p:nvSpPr>
        <p:spPr>
          <a:xfrm>
            <a:off x="6259188" y="3448532"/>
            <a:ext cx="240454" cy="38577"/>
          </a:xfrm>
          <a:prstGeom prst="rect">
            <a:avLst/>
          </a:prstGeom>
          <a:solidFill>
            <a:srgbClr val="A6AAA9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19" name="Shape 619"/>
          <p:cNvSpPr/>
          <p:nvPr/>
        </p:nvSpPr>
        <p:spPr>
          <a:xfrm>
            <a:off x="6566954" y="3448532"/>
            <a:ext cx="977997" cy="38577"/>
          </a:xfrm>
          <a:prstGeom prst="rect">
            <a:avLst/>
          </a:prstGeom>
          <a:solidFill>
            <a:srgbClr val="A6AAA9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20" name="Shape 620"/>
          <p:cNvSpPr/>
          <p:nvPr/>
        </p:nvSpPr>
        <p:spPr>
          <a:xfrm>
            <a:off x="4571873" y="4153483"/>
            <a:ext cx="110597" cy="110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0042AA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21" name="Shape 621"/>
          <p:cNvSpPr/>
          <p:nvPr/>
        </p:nvSpPr>
        <p:spPr>
          <a:xfrm rot="16200000">
            <a:off x="2868681" y="2446059"/>
            <a:ext cx="3509069" cy="9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6518" y="9872"/>
                </a:lnTo>
                <a:lnTo>
                  <a:pt x="21600" y="0"/>
                </a:lnTo>
              </a:path>
            </a:pathLst>
          </a:custGeom>
          <a:ln w="12700">
            <a:solidFill>
              <a:srgbClr val="000000"/>
            </a:solidFill>
            <a:miter lim="400000"/>
            <a:tailEnd type="triangle" len="sm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22" name="Shape 622"/>
          <p:cNvSpPr/>
          <p:nvPr/>
        </p:nvSpPr>
        <p:spPr>
          <a:xfrm>
            <a:off x="3865007" y="2694441"/>
            <a:ext cx="2814643" cy="28758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49" y="4887"/>
                </a:moveTo>
                <a:lnTo>
                  <a:pt x="11505" y="4564"/>
                </a:lnTo>
                <a:lnTo>
                  <a:pt x="11495" y="279"/>
                </a:lnTo>
                <a:lnTo>
                  <a:pt x="5816" y="0"/>
                </a:lnTo>
                <a:lnTo>
                  <a:pt x="6" y="345"/>
                </a:lnTo>
                <a:lnTo>
                  <a:pt x="0" y="4563"/>
                </a:lnTo>
                <a:lnTo>
                  <a:pt x="4953" y="4890"/>
                </a:lnTo>
                <a:lnTo>
                  <a:pt x="4994" y="13709"/>
                </a:lnTo>
                <a:lnTo>
                  <a:pt x="21600" y="14380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000000"/>
            </a:solidFill>
            <a:miter lim="400000"/>
            <a:head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23" name="Shape 623"/>
          <p:cNvSpPr/>
          <p:nvPr/>
        </p:nvSpPr>
        <p:spPr>
          <a:xfrm>
            <a:off x="4321277" y="810333"/>
            <a:ext cx="1904875" cy="5206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472" y="15300"/>
                </a:lnTo>
                <a:lnTo>
                  <a:pt x="32" y="16044"/>
                </a:lnTo>
                <a:lnTo>
                  <a:pt x="0" y="21600"/>
                </a:lnTo>
              </a:path>
            </a:pathLst>
          </a:custGeom>
          <a:ln w="12700">
            <a:solidFill>
              <a:srgbClr val="000000"/>
            </a:solidFill>
            <a:miter lim="400000"/>
            <a:headEnd type="triangle" len="sm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24" name="Shape 624"/>
          <p:cNvSpPr/>
          <p:nvPr/>
        </p:nvSpPr>
        <p:spPr>
          <a:xfrm>
            <a:off x="4161130" y="1204925"/>
            <a:ext cx="457112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25" name="Shape 625"/>
          <p:cNvSpPr/>
          <p:nvPr/>
        </p:nvSpPr>
        <p:spPr>
          <a:xfrm>
            <a:off x="4103980" y="1149628"/>
            <a:ext cx="110597" cy="110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0042AA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26" name="Shape 626"/>
          <p:cNvSpPr/>
          <p:nvPr/>
        </p:nvSpPr>
        <p:spPr>
          <a:xfrm>
            <a:off x="3458352" y="1059916"/>
            <a:ext cx="750771" cy="301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/>
          <a:p>
            <a:pPr algn="ctr" defTabSz="410765">
              <a:defRPr sz="700"/>
            </a:pPr>
            <a:r>
              <a:t>FCDG0DU</a:t>
            </a:r>
          </a:p>
          <a:p>
            <a:pPr algn="ctr" defTabSz="410765">
              <a:defRPr sz="700"/>
            </a:pPr>
            <a:r>
              <a:t>100 MeV</a:t>
            </a:r>
          </a:p>
        </p:txBody>
      </p:sp>
      <p:sp>
        <p:nvSpPr>
          <p:cNvPr id="627" name="Shape 627"/>
          <p:cNvSpPr/>
          <p:nvPr/>
        </p:nvSpPr>
        <p:spPr>
          <a:xfrm>
            <a:off x="4314399" y="256376"/>
            <a:ext cx="607686" cy="441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/>
          <a:p>
            <a:pPr algn="ctr" defTabSz="410765">
              <a:defRPr sz="800" b="1"/>
            </a:pPr>
            <a:r>
              <a:t>SC</a:t>
            </a:r>
          </a:p>
          <a:p>
            <a:pPr algn="ctr" defTabSz="410765">
              <a:defRPr sz="700"/>
            </a:pPr>
            <a:r>
              <a:t>BEGGUNB</a:t>
            </a:r>
          </a:p>
          <a:p>
            <a:pPr algn="ctr" defTabSz="410765">
              <a:defRPr sz="700"/>
            </a:pPr>
            <a:r>
              <a:t>0.75 MeV</a:t>
            </a:r>
          </a:p>
        </p:txBody>
      </p:sp>
      <p:sp>
        <p:nvSpPr>
          <p:cNvPr id="628" name="Shape 628"/>
          <p:cNvSpPr/>
          <p:nvPr/>
        </p:nvSpPr>
        <p:spPr>
          <a:xfrm flipH="1">
            <a:off x="6221673" y="1576508"/>
            <a:ext cx="457112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29" name="Shape 629"/>
          <p:cNvSpPr/>
          <p:nvPr/>
        </p:nvSpPr>
        <p:spPr>
          <a:xfrm rot="10800000">
            <a:off x="6619399" y="1521210"/>
            <a:ext cx="110596" cy="110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0042AA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30" name="Shape 630"/>
          <p:cNvSpPr/>
          <p:nvPr/>
        </p:nvSpPr>
        <p:spPr>
          <a:xfrm>
            <a:off x="6731251" y="1432097"/>
            <a:ext cx="539352" cy="301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/>
          <a:p>
            <a:pPr algn="ctr" defTabSz="410765">
              <a:defRPr sz="700"/>
            </a:pPr>
            <a:r>
              <a:t>SPEC1</a:t>
            </a:r>
          </a:p>
          <a:p>
            <a:pPr algn="ctr" defTabSz="410765">
              <a:defRPr sz="700"/>
            </a:pPr>
            <a:r>
              <a:t>135 MeV</a:t>
            </a:r>
          </a:p>
        </p:txBody>
      </p:sp>
      <p:sp>
        <p:nvSpPr>
          <p:cNvPr id="631" name="Shape 631"/>
          <p:cNvSpPr/>
          <p:nvPr/>
        </p:nvSpPr>
        <p:spPr>
          <a:xfrm rot="10800000">
            <a:off x="6167104" y="854038"/>
            <a:ext cx="110597" cy="110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0042AA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grpSp>
        <p:nvGrpSpPr>
          <p:cNvPr id="634" name="Group 634"/>
          <p:cNvGrpSpPr/>
          <p:nvPr/>
        </p:nvGrpSpPr>
        <p:grpSpPr>
          <a:xfrm>
            <a:off x="6214109" y="1087676"/>
            <a:ext cx="515887" cy="110597"/>
            <a:chOff x="0" y="0"/>
            <a:chExt cx="515885" cy="110595"/>
          </a:xfrm>
        </p:grpSpPr>
        <p:sp>
          <p:nvSpPr>
            <p:cNvPr id="632" name="Shape 632"/>
            <p:cNvSpPr/>
            <p:nvPr/>
          </p:nvSpPr>
          <p:spPr>
            <a:xfrm flipH="1" flipV="1">
              <a:off x="0" y="55297"/>
              <a:ext cx="457112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33" name="Shape 633"/>
            <p:cNvSpPr/>
            <p:nvPr/>
          </p:nvSpPr>
          <p:spPr>
            <a:xfrm rot="10800000">
              <a:off x="405289" y="0"/>
              <a:ext cx="110597" cy="110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8437" y="3163"/>
                  </a:lnTo>
                  <a:lnTo>
                    <a:pt x="21600" y="10800"/>
                  </a:lnTo>
                  <a:lnTo>
                    <a:pt x="18437" y="18437"/>
                  </a:lnTo>
                  <a:lnTo>
                    <a:pt x="10800" y="21600"/>
                  </a:lnTo>
                  <a:lnTo>
                    <a:pt x="3163" y="18437"/>
                  </a:lnTo>
                  <a:lnTo>
                    <a:pt x="0" y="10800"/>
                  </a:lnTo>
                  <a:lnTo>
                    <a:pt x="3163" y="3163"/>
                  </a:lnTo>
                  <a:close/>
                </a:path>
              </a:pathLst>
            </a:custGeom>
            <a:solidFill>
              <a:srgbClr val="0042AA"/>
            </a:solidFill>
            <a:ln w="3175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635" name="Shape 635"/>
          <p:cNvSpPr/>
          <p:nvPr/>
        </p:nvSpPr>
        <p:spPr>
          <a:xfrm>
            <a:off x="6743796" y="992133"/>
            <a:ext cx="514263" cy="301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/>
          <a:p>
            <a:pPr algn="ctr" defTabSz="410765">
              <a:defRPr sz="700"/>
            </a:pPr>
            <a:r>
              <a:t>GSPEC1</a:t>
            </a:r>
          </a:p>
          <a:p>
            <a:pPr algn="ctr" defTabSz="410765">
              <a:defRPr sz="700"/>
            </a:pPr>
            <a:r>
              <a:t>6 MeV</a:t>
            </a:r>
          </a:p>
        </p:txBody>
      </p:sp>
      <p:sp>
        <p:nvSpPr>
          <p:cNvPr id="636" name="Shape 636"/>
          <p:cNvSpPr/>
          <p:nvPr/>
        </p:nvSpPr>
        <p:spPr>
          <a:xfrm>
            <a:off x="5881882" y="220539"/>
            <a:ext cx="654631" cy="441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/>
          <a:p>
            <a:pPr algn="ctr" defTabSz="410765">
              <a:defRPr sz="800" b="1"/>
            </a:pPr>
            <a:r>
              <a:t>Cu</a:t>
            </a:r>
          </a:p>
          <a:p>
            <a:pPr algn="ctr" defTabSz="410765">
              <a:defRPr sz="700"/>
            </a:pPr>
            <a:r>
              <a:t>GUN1 </a:t>
            </a:r>
          </a:p>
          <a:p>
            <a:pPr algn="ctr" defTabSz="410765">
              <a:defRPr sz="700"/>
            </a:pPr>
            <a:r>
              <a:t>6 MeV</a:t>
            </a:r>
          </a:p>
        </p:txBody>
      </p:sp>
      <p:sp>
        <p:nvSpPr>
          <p:cNvPr id="637" name="Shape 637"/>
          <p:cNvSpPr/>
          <p:nvPr/>
        </p:nvSpPr>
        <p:spPr>
          <a:xfrm>
            <a:off x="4085843" y="954554"/>
            <a:ext cx="607687" cy="301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700"/>
            </a:lvl1pPr>
          </a:lstStyle>
          <a:p>
            <a:r>
              <a:t>DIAG0</a:t>
            </a:r>
          </a:p>
        </p:txBody>
      </p:sp>
      <p:sp>
        <p:nvSpPr>
          <p:cNvPr id="638" name="Shape 638"/>
          <p:cNvSpPr/>
          <p:nvPr/>
        </p:nvSpPr>
        <p:spPr>
          <a:xfrm>
            <a:off x="5705035" y="1450486"/>
            <a:ext cx="514262" cy="301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700"/>
            </a:lvl1pPr>
          </a:lstStyle>
          <a:p>
            <a:r>
              <a:t>BX01</a:t>
            </a:r>
          </a:p>
        </p:txBody>
      </p:sp>
      <p:sp>
        <p:nvSpPr>
          <p:cNvPr id="639" name="Shape 639"/>
          <p:cNvSpPr/>
          <p:nvPr/>
        </p:nvSpPr>
        <p:spPr>
          <a:xfrm>
            <a:off x="6168198" y="3307503"/>
            <a:ext cx="515886" cy="152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700"/>
            </a:lvl1pPr>
          </a:lstStyle>
          <a:p>
            <a:r>
              <a:t>BXSP1H</a:t>
            </a:r>
          </a:p>
        </p:txBody>
      </p:sp>
      <p:sp>
        <p:nvSpPr>
          <p:cNvPr id="640" name="Shape 640"/>
          <p:cNvSpPr/>
          <p:nvPr/>
        </p:nvSpPr>
        <p:spPr>
          <a:xfrm>
            <a:off x="5772222" y="1011984"/>
            <a:ext cx="445098" cy="301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700"/>
            </a:lvl1pPr>
          </a:lstStyle>
          <a:p>
            <a:r>
              <a:t>BXG</a:t>
            </a:r>
          </a:p>
        </p:txBody>
      </p:sp>
      <p:sp>
        <p:nvSpPr>
          <p:cNvPr id="641" name="Shape 641"/>
          <p:cNvSpPr/>
          <p:nvPr/>
        </p:nvSpPr>
        <p:spPr>
          <a:xfrm>
            <a:off x="4267797" y="5976437"/>
            <a:ext cx="110597" cy="110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0042AA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42" name="Shape 642"/>
          <p:cNvSpPr/>
          <p:nvPr/>
        </p:nvSpPr>
        <p:spPr>
          <a:xfrm>
            <a:off x="4277386" y="5934333"/>
            <a:ext cx="692335" cy="420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/>
          <a:p>
            <a:pPr algn="ctr" defTabSz="410765">
              <a:defRPr sz="700"/>
            </a:pPr>
            <a:r>
              <a:t>ENDDMPH</a:t>
            </a:r>
          </a:p>
          <a:p>
            <a:pPr algn="ctr" defTabSz="410765">
              <a:defRPr sz="700"/>
            </a:pPr>
            <a:r>
              <a:t>4 or 15 GeV</a:t>
            </a:r>
          </a:p>
          <a:p>
            <a:pPr algn="ctr" defTabSz="410765">
              <a:defRPr sz="700"/>
            </a:pPr>
            <a:r>
              <a:t>(DUMPH)</a:t>
            </a:r>
          </a:p>
        </p:txBody>
      </p:sp>
      <p:sp>
        <p:nvSpPr>
          <p:cNvPr id="643" name="Shape 643"/>
          <p:cNvSpPr/>
          <p:nvPr/>
        </p:nvSpPr>
        <p:spPr>
          <a:xfrm>
            <a:off x="3859062" y="5521962"/>
            <a:ext cx="460886" cy="1072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558" y="21600"/>
                </a:lnTo>
              </a:path>
            </a:pathLst>
          </a:custGeom>
          <a:ln w="254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grpSp>
        <p:nvGrpSpPr>
          <p:cNvPr id="652" name="Group 652"/>
          <p:cNvGrpSpPr/>
          <p:nvPr/>
        </p:nvGrpSpPr>
        <p:grpSpPr>
          <a:xfrm>
            <a:off x="3808504" y="5927385"/>
            <a:ext cx="436577" cy="775017"/>
            <a:chOff x="0" y="0"/>
            <a:chExt cx="436575" cy="775015"/>
          </a:xfrm>
        </p:grpSpPr>
        <p:sp>
          <p:nvSpPr>
            <p:cNvPr id="644" name="Shape 644"/>
            <p:cNvSpPr/>
            <p:nvPr/>
          </p:nvSpPr>
          <p:spPr>
            <a:xfrm>
              <a:off x="0" y="0"/>
              <a:ext cx="436576" cy="2392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410765">
                <a:defRPr sz="700"/>
              </a:lvl1pPr>
            </a:lstStyle>
            <a:p>
              <a:r>
                <a:t>XPP</a:t>
              </a:r>
            </a:p>
          </p:txBody>
        </p:sp>
        <p:sp>
          <p:nvSpPr>
            <p:cNvPr id="645" name="Shape 645"/>
            <p:cNvSpPr/>
            <p:nvPr/>
          </p:nvSpPr>
          <p:spPr>
            <a:xfrm rot="5400000">
              <a:off x="0" y="63550"/>
              <a:ext cx="110596" cy="110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8437" y="3163"/>
                  </a:lnTo>
                  <a:lnTo>
                    <a:pt x="21600" y="10800"/>
                  </a:lnTo>
                  <a:lnTo>
                    <a:pt x="18437" y="18437"/>
                  </a:lnTo>
                  <a:lnTo>
                    <a:pt x="10800" y="21600"/>
                  </a:lnTo>
                  <a:lnTo>
                    <a:pt x="3163" y="18437"/>
                  </a:lnTo>
                  <a:lnTo>
                    <a:pt x="0" y="10800"/>
                  </a:lnTo>
                  <a:lnTo>
                    <a:pt x="3163" y="3163"/>
                  </a:lnTo>
                  <a:close/>
                </a:path>
              </a:pathLst>
            </a:custGeom>
            <a:blipFill rotWithShape="1">
              <a:blip r:embed="rId2"/>
              <a:srcRect/>
              <a:tile tx="0" ty="0" sx="100000" sy="100000" flip="none" algn="tl"/>
            </a:blip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46" name="Shape 646"/>
            <p:cNvSpPr/>
            <p:nvPr/>
          </p:nvSpPr>
          <p:spPr>
            <a:xfrm rot="5400000">
              <a:off x="0" y="242144"/>
              <a:ext cx="110596" cy="110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8437" y="3163"/>
                  </a:lnTo>
                  <a:lnTo>
                    <a:pt x="21600" y="10800"/>
                  </a:lnTo>
                  <a:lnTo>
                    <a:pt x="18437" y="18437"/>
                  </a:lnTo>
                  <a:lnTo>
                    <a:pt x="10800" y="21600"/>
                  </a:lnTo>
                  <a:lnTo>
                    <a:pt x="3163" y="18437"/>
                  </a:lnTo>
                  <a:lnTo>
                    <a:pt x="0" y="10800"/>
                  </a:lnTo>
                  <a:lnTo>
                    <a:pt x="3163" y="3163"/>
                  </a:lnTo>
                  <a:close/>
                </a:path>
              </a:pathLst>
            </a:custGeom>
            <a:blipFill rotWithShape="1">
              <a:blip r:embed="rId2"/>
              <a:srcRect/>
              <a:tile tx="0" ty="0" sx="100000" sy="100000" flip="none" algn="tl"/>
            </a:blip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47" name="Shape 647"/>
            <p:cNvSpPr/>
            <p:nvPr/>
          </p:nvSpPr>
          <p:spPr>
            <a:xfrm rot="5400000">
              <a:off x="0" y="420737"/>
              <a:ext cx="110596" cy="110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8437" y="3163"/>
                  </a:lnTo>
                  <a:lnTo>
                    <a:pt x="21600" y="10800"/>
                  </a:lnTo>
                  <a:lnTo>
                    <a:pt x="18437" y="18437"/>
                  </a:lnTo>
                  <a:lnTo>
                    <a:pt x="10800" y="21600"/>
                  </a:lnTo>
                  <a:lnTo>
                    <a:pt x="3163" y="18437"/>
                  </a:lnTo>
                  <a:lnTo>
                    <a:pt x="0" y="10800"/>
                  </a:lnTo>
                  <a:lnTo>
                    <a:pt x="3163" y="3163"/>
                  </a:lnTo>
                  <a:close/>
                </a:path>
              </a:pathLst>
            </a:custGeom>
            <a:blipFill rotWithShape="1">
              <a:blip r:embed="rId2"/>
              <a:srcRect/>
              <a:tile tx="0" ty="0" sx="100000" sy="100000" flip="none" algn="tl"/>
            </a:blip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48" name="Shape 648"/>
            <p:cNvSpPr/>
            <p:nvPr/>
          </p:nvSpPr>
          <p:spPr>
            <a:xfrm rot="5400000">
              <a:off x="0" y="599331"/>
              <a:ext cx="110596" cy="110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8437" y="3163"/>
                  </a:lnTo>
                  <a:lnTo>
                    <a:pt x="21600" y="10800"/>
                  </a:lnTo>
                  <a:lnTo>
                    <a:pt x="18437" y="18437"/>
                  </a:lnTo>
                  <a:lnTo>
                    <a:pt x="10800" y="21600"/>
                  </a:lnTo>
                  <a:lnTo>
                    <a:pt x="3163" y="18437"/>
                  </a:lnTo>
                  <a:lnTo>
                    <a:pt x="0" y="10800"/>
                  </a:lnTo>
                  <a:lnTo>
                    <a:pt x="3163" y="3163"/>
                  </a:lnTo>
                  <a:close/>
                </a:path>
              </a:pathLst>
            </a:custGeom>
            <a:blipFill rotWithShape="1">
              <a:blip r:embed="rId2"/>
              <a:srcRect/>
              <a:tile tx="0" ty="0" sx="100000" sy="100000" flip="none" algn="tl"/>
            </a:blip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49" name="Shape 649"/>
            <p:cNvSpPr/>
            <p:nvPr/>
          </p:nvSpPr>
          <p:spPr>
            <a:xfrm>
              <a:off x="0" y="178593"/>
              <a:ext cx="436576" cy="2392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410765">
                <a:defRPr sz="700"/>
              </a:lvl1pPr>
            </a:lstStyle>
            <a:p>
              <a:r>
                <a:t>CXI</a:t>
              </a:r>
            </a:p>
          </p:txBody>
        </p:sp>
        <p:sp>
          <p:nvSpPr>
            <p:cNvPr id="650" name="Shape 650"/>
            <p:cNvSpPr/>
            <p:nvPr/>
          </p:nvSpPr>
          <p:spPr>
            <a:xfrm>
              <a:off x="0" y="357187"/>
              <a:ext cx="436576" cy="2392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410765">
                <a:defRPr sz="700"/>
              </a:lvl1pPr>
            </a:lstStyle>
            <a:p>
              <a:r>
                <a:t>XCS</a:t>
              </a:r>
            </a:p>
          </p:txBody>
        </p:sp>
        <p:sp>
          <p:nvSpPr>
            <p:cNvPr id="651" name="Shape 651"/>
            <p:cNvSpPr/>
            <p:nvPr/>
          </p:nvSpPr>
          <p:spPr>
            <a:xfrm>
              <a:off x="0" y="535781"/>
              <a:ext cx="436576" cy="2392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410765">
                <a:defRPr sz="700"/>
              </a:lvl1pPr>
            </a:lstStyle>
            <a:p>
              <a:r>
                <a:t>MEC</a:t>
              </a:r>
            </a:p>
          </p:txBody>
        </p:sp>
      </p:grpSp>
      <p:sp>
        <p:nvSpPr>
          <p:cNvPr id="653" name="Shape 653"/>
          <p:cNvSpPr/>
          <p:nvPr/>
        </p:nvSpPr>
        <p:spPr>
          <a:xfrm>
            <a:off x="6619399" y="5542810"/>
            <a:ext cx="110596" cy="110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0042AA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54" name="Shape 654"/>
          <p:cNvSpPr/>
          <p:nvPr/>
        </p:nvSpPr>
        <p:spPr>
          <a:xfrm>
            <a:off x="6349909" y="5562580"/>
            <a:ext cx="583876" cy="420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/>
          <a:p>
            <a:pPr algn="ctr" defTabSz="410765">
              <a:defRPr sz="700"/>
            </a:pPr>
            <a:r>
              <a:t>ENDDMPS</a:t>
            </a:r>
          </a:p>
          <a:p>
            <a:pPr algn="ctr" defTabSz="410765">
              <a:defRPr sz="700"/>
            </a:pPr>
            <a:r>
              <a:t>4 GeV</a:t>
            </a:r>
          </a:p>
          <a:p>
            <a:pPr algn="ctr" defTabSz="410765">
              <a:defRPr sz="700"/>
            </a:pPr>
            <a:r>
              <a:t>(DUMPS)</a:t>
            </a:r>
          </a:p>
        </p:txBody>
      </p:sp>
      <p:sp>
        <p:nvSpPr>
          <p:cNvPr id="655" name="Shape 655"/>
          <p:cNvSpPr/>
          <p:nvPr/>
        </p:nvSpPr>
        <p:spPr>
          <a:xfrm>
            <a:off x="6680071" y="5262911"/>
            <a:ext cx="730515" cy="5275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5199" y="373"/>
                </a:lnTo>
                <a:lnTo>
                  <a:pt x="21600" y="21600"/>
                </a:lnTo>
              </a:path>
            </a:pathLst>
          </a:custGeom>
          <a:ln w="254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56" name="Shape 656"/>
          <p:cNvSpPr/>
          <p:nvPr/>
        </p:nvSpPr>
        <p:spPr>
          <a:xfrm rot="5400000">
            <a:off x="7337845" y="5699167"/>
            <a:ext cx="110596" cy="110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blipFill>
            <a:blip r:embed="rId2"/>
          </a:blip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57" name="Shape 657"/>
          <p:cNvSpPr/>
          <p:nvPr/>
        </p:nvSpPr>
        <p:spPr>
          <a:xfrm>
            <a:off x="7174854" y="5764782"/>
            <a:ext cx="436577" cy="239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700"/>
            </a:lvl1pPr>
          </a:lstStyle>
          <a:p>
            <a:r>
              <a:t>SXR</a:t>
            </a:r>
          </a:p>
        </p:txBody>
      </p:sp>
      <p:sp>
        <p:nvSpPr>
          <p:cNvPr id="658" name="Shape 658"/>
          <p:cNvSpPr/>
          <p:nvPr/>
        </p:nvSpPr>
        <p:spPr>
          <a:xfrm>
            <a:off x="6959677" y="5818738"/>
            <a:ext cx="127087" cy="285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528" y="11087"/>
                </a:lnTo>
                <a:lnTo>
                  <a:pt x="21600" y="21600"/>
                </a:lnTo>
              </a:path>
            </a:pathLst>
          </a:custGeom>
          <a:ln w="25400" cap="rnd">
            <a:solidFill>
              <a:srgbClr val="000000">
                <a:alpha val="39281"/>
              </a:srgbClr>
            </a:solidFill>
            <a:custDash>
              <a:ds d="100000" sp="200000"/>
            </a:custDash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59" name="Shape 659"/>
          <p:cNvSpPr/>
          <p:nvPr/>
        </p:nvSpPr>
        <p:spPr>
          <a:xfrm flipH="1">
            <a:off x="6763756" y="5367899"/>
            <a:ext cx="464810" cy="9044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649" y="4207"/>
                </a:lnTo>
                <a:lnTo>
                  <a:pt x="10517" y="12148"/>
                </a:lnTo>
                <a:lnTo>
                  <a:pt x="21600" y="21600"/>
                </a:lnTo>
              </a:path>
            </a:pathLst>
          </a:custGeom>
          <a:ln w="25400" cap="rnd">
            <a:solidFill>
              <a:srgbClr val="000000">
                <a:alpha val="39281"/>
              </a:srgbClr>
            </a:solidFill>
            <a:custDash>
              <a:ds d="100000" sp="200000"/>
            </a:custDash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60" name="Shape 660"/>
          <p:cNvSpPr/>
          <p:nvPr/>
        </p:nvSpPr>
        <p:spPr>
          <a:xfrm flipH="1">
            <a:off x="7272281" y="5341757"/>
            <a:ext cx="12535" cy="735541"/>
          </a:xfrm>
          <a:prstGeom prst="line">
            <a:avLst/>
          </a:prstGeom>
          <a:ln w="25400" cap="rnd">
            <a:solidFill>
              <a:srgbClr val="000000">
                <a:alpha val="39281"/>
              </a:srgbClr>
            </a:solidFill>
            <a:custDash>
              <a:ds d="100000" sp="200000"/>
            </a:custDash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61" name="Shape 661"/>
          <p:cNvSpPr/>
          <p:nvPr/>
        </p:nvSpPr>
        <p:spPr>
          <a:xfrm rot="10800000">
            <a:off x="6157849" y="3557560"/>
            <a:ext cx="110597" cy="110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0042AA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62" name="Shape 662"/>
          <p:cNvSpPr/>
          <p:nvPr/>
        </p:nvSpPr>
        <p:spPr>
          <a:xfrm>
            <a:off x="3789684" y="3529990"/>
            <a:ext cx="678033" cy="165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700"/>
            </a:lvl1pPr>
          </a:lstStyle>
          <a:p>
            <a:r>
              <a:t>D2B, 4 GeV</a:t>
            </a:r>
          </a:p>
        </p:txBody>
      </p:sp>
      <p:sp>
        <p:nvSpPr>
          <p:cNvPr id="663" name="Shape 663"/>
          <p:cNvSpPr/>
          <p:nvPr/>
        </p:nvSpPr>
        <p:spPr>
          <a:xfrm rot="10800000">
            <a:off x="4455216" y="3557560"/>
            <a:ext cx="110597" cy="110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0042AA">
              <a:alpha val="52070"/>
            </a:srgbClr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64" name="Shape 664"/>
          <p:cNvSpPr/>
          <p:nvPr/>
        </p:nvSpPr>
        <p:spPr>
          <a:xfrm rot="16200000">
            <a:off x="4502766" y="875316"/>
            <a:ext cx="230953" cy="164972"/>
          </a:xfrm>
          <a:prstGeom prst="rect">
            <a:avLst/>
          </a:prstGeom>
          <a:blipFill>
            <a:blip r:embed="rId3"/>
          </a:blip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7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L0</a:t>
            </a:r>
          </a:p>
        </p:txBody>
      </p:sp>
      <p:sp>
        <p:nvSpPr>
          <p:cNvPr id="665" name="Shape 665"/>
          <p:cNvSpPr/>
          <p:nvPr/>
        </p:nvSpPr>
        <p:spPr>
          <a:xfrm rot="16200000">
            <a:off x="4503821" y="1488384"/>
            <a:ext cx="230953" cy="164972"/>
          </a:xfrm>
          <a:prstGeom prst="rect">
            <a:avLst/>
          </a:prstGeom>
          <a:blipFill>
            <a:blip r:embed="rId3"/>
          </a:blip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7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L1</a:t>
            </a:r>
          </a:p>
        </p:txBody>
      </p:sp>
      <p:sp>
        <p:nvSpPr>
          <p:cNvPr id="666" name="Shape 666"/>
          <p:cNvSpPr/>
          <p:nvPr/>
        </p:nvSpPr>
        <p:spPr>
          <a:xfrm rot="16200000">
            <a:off x="4503821" y="1854896"/>
            <a:ext cx="230953" cy="164973"/>
          </a:xfrm>
          <a:prstGeom prst="rect">
            <a:avLst/>
          </a:prstGeom>
          <a:blipFill>
            <a:blip r:embed="rId3"/>
          </a:blip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7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L2</a:t>
            </a:r>
          </a:p>
        </p:txBody>
      </p:sp>
      <p:sp>
        <p:nvSpPr>
          <p:cNvPr id="667" name="Shape 667"/>
          <p:cNvSpPr/>
          <p:nvPr/>
        </p:nvSpPr>
        <p:spPr>
          <a:xfrm rot="16200000">
            <a:off x="4502766" y="2197108"/>
            <a:ext cx="230953" cy="164972"/>
          </a:xfrm>
          <a:prstGeom prst="rect">
            <a:avLst/>
          </a:prstGeom>
          <a:blipFill>
            <a:blip r:embed="rId3"/>
          </a:blip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7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L3</a:t>
            </a:r>
          </a:p>
        </p:txBody>
      </p:sp>
      <p:sp>
        <p:nvSpPr>
          <p:cNvPr id="668" name="Shape 668"/>
          <p:cNvSpPr/>
          <p:nvPr/>
        </p:nvSpPr>
        <p:spPr>
          <a:xfrm rot="16200000">
            <a:off x="6110599" y="1307716"/>
            <a:ext cx="230953" cy="164972"/>
          </a:xfrm>
          <a:prstGeom prst="rect">
            <a:avLst/>
          </a:prstGeom>
          <a:solidFill>
            <a:srgbClr val="D77C79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7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L0</a:t>
            </a:r>
          </a:p>
        </p:txBody>
      </p:sp>
      <p:sp>
        <p:nvSpPr>
          <p:cNvPr id="669" name="Shape 669"/>
          <p:cNvSpPr/>
          <p:nvPr/>
        </p:nvSpPr>
        <p:spPr>
          <a:xfrm rot="16200000">
            <a:off x="6110599" y="1743128"/>
            <a:ext cx="230953" cy="164972"/>
          </a:xfrm>
          <a:prstGeom prst="rect">
            <a:avLst/>
          </a:prstGeom>
          <a:solidFill>
            <a:srgbClr val="D77C79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7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L1</a:t>
            </a:r>
          </a:p>
        </p:txBody>
      </p:sp>
      <p:sp>
        <p:nvSpPr>
          <p:cNvPr id="670" name="Shape 670"/>
          <p:cNvSpPr/>
          <p:nvPr/>
        </p:nvSpPr>
        <p:spPr>
          <a:xfrm>
            <a:off x="6265240" y="3528297"/>
            <a:ext cx="883082" cy="180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700"/>
            </a:lvl1pPr>
          </a:lstStyle>
          <a:p>
            <a:r>
              <a:t>D2, 4 or 15 GeV</a:t>
            </a:r>
          </a:p>
        </p:txBody>
      </p:sp>
      <p:sp>
        <p:nvSpPr>
          <p:cNvPr id="671" name="Shape 671"/>
          <p:cNvSpPr/>
          <p:nvPr/>
        </p:nvSpPr>
        <p:spPr>
          <a:xfrm>
            <a:off x="6262706" y="628768"/>
            <a:ext cx="445097" cy="301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/>
          <a:p>
            <a:pPr algn="ctr" defTabSz="410765">
              <a:defRPr sz="700"/>
            </a:pPr>
            <a:r>
              <a:t>FCG1</a:t>
            </a:r>
          </a:p>
          <a:p>
            <a:pPr algn="ctr" defTabSz="410765">
              <a:defRPr sz="700"/>
            </a:pPr>
            <a:r>
              <a:t>6 MeV</a:t>
            </a:r>
          </a:p>
        </p:txBody>
      </p:sp>
      <p:sp>
        <p:nvSpPr>
          <p:cNvPr id="672" name="Shape 672"/>
          <p:cNvSpPr/>
          <p:nvPr/>
        </p:nvSpPr>
        <p:spPr>
          <a:xfrm rot="16200000">
            <a:off x="6110599" y="2622704"/>
            <a:ext cx="230953" cy="164972"/>
          </a:xfrm>
          <a:prstGeom prst="rect">
            <a:avLst/>
          </a:prstGeom>
          <a:solidFill>
            <a:srgbClr val="D77C79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7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L3</a:t>
            </a:r>
          </a:p>
        </p:txBody>
      </p:sp>
      <p:sp>
        <p:nvSpPr>
          <p:cNvPr id="673" name="Shape 673"/>
          <p:cNvSpPr/>
          <p:nvPr/>
        </p:nvSpPr>
        <p:spPr>
          <a:xfrm>
            <a:off x="6749580" y="2347555"/>
            <a:ext cx="502695" cy="301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/>
          <a:p>
            <a:pPr algn="ctr" defTabSz="410765">
              <a:defRPr sz="700"/>
            </a:pPr>
            <a:r>
              <a:t>BC2</a:t>
            </a:r>
          </a:p>
          <a:p>
            <a:pPr algn="ctr" defTabSz="410765">
              <a:defRPr sz="700"/>
            </a:pPr>
            <a:r>
              <a:t>5 GeV</a:t>
            </a:r>
          </a:p>
        </p:txBody>
      </p:sp>
      <p:sp>
        <p:nvSpPr>
          <p:cNvPr id="674" name="Shape 674"/>
          <p:cNvSpPr/>
          <p:nvPr/>
        </p:nvSpPr>
        <p:spPr>
          <a:xfrm>
            <a:off x="6253749" y="2517580"/>
            <a:ext cx="539353" cy="1"/>
          </a:xfrm>
          <a:prstGeom prst="line">
            <a:avLst/>
          </a:prstGeom>
          <a:ln w="3175">
            <a:solidFill>
              <a:srgbClr val="0000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75" name="Shape 675"/>
          <p:cNvSpPr/>
          <p:nvPr/>
        </p:nvSpPr>
        <p:spPr>
          <a:xfrm rot="10800000">
            <a:off x="6167104" y="1996757"/>
            <a:ext cx="110597" cy="110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0042AA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76" name="Shape 676"/>
          <p:cNvSpPr/>
          <p:nvPr/>
        </p:nvSpPr>
        <p:spPr>
          <a:xfrm>
            <a:off x="6321926" y="1901214"/>
            <a:ext cx="502696" cy="301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/>
          <a:p>
            <a:pPr algn="ctr" defTabSz="410765">
              <a:defRPr sz="700"/>
            </a:pPr>
            <a:r>
              <a:t>TD11</a:t>
            </a:r>
          </a:p>
          <a:p>
            <a:pPr algn="ctr" defTabSz="410765">
              <a:defRPr sz="700"/>
            </a:pPr>
            <a:r>
              <a:t>250 MeV</a:t>
            </a:r>
          </a:p>
        </p:txBody>
      </p:sp>
      <p:sp>
        <p:nvSpPr>
          <p:cNvPr id="677" name="Shape 677"/>
          <p:cNvSpPr/>
          <p:nvPr/>
        </p:nvSpPr>
        <p:spPr>
          <a:xfrm rot="16200000">
            <a:off x="6105141" y="2221742"/>
            <a:ext cx="230953" cy="164972"/>
          </a:xfrm>
          <a:prstGeom prst="rect">
            <a:avLst/>
          </a:prstGeom>
          <a:solidFill>
            <a:srgbClr val="D77C79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7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L2</a:t>
            </a:r>
          </a:p>
        </p:txBody>
      </p:sp>
      <p:sp>
        <p:nvSpPr>
          <p:cNvPr id="678" name="Shape 678"/>
          <p:cNvSpPr/>
          <p:nvPr/>
        </p:nvSpPr>
        <p:spPr>
          <a:xfrm>
            <a:off x="4101584" y="3309369"/>
            <a:ext cx="265075" cy="196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700"/>
            </a:lvl1pPr>
          </a:lstStyle>
          <a:p>
            <a:r>
              <a:t>D10</a:t>
            </a:r>
          </a:p>
        </p:txBody>
      </p:sp>
      <p:sp>
        <p:nvSpPr>
          <p:cNvPr id="679" name="Shape 679"/>
          <p:cNvSpPr/>
          <p:nvPr/>
        </p:nvSpPr>
        <p:spPr>
          <a:xfrm>
            <a:off x="4628089" y="4059709"/>
            <a:ext cx="850000" cy="166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700"/>
            </a:lvl1pPr>
          </a:lstStyle>
          <a:p>
            <a:r>
              <a:t>DUMPBSY 4 GeV</a:t>
            </a:r>
          </a:p>
        </p:txBody>
      </p:sp>
      <p:sp>
        <p:nvSpPr>
          <p:cNvPr id="680" name="Shape 680"/>
          <p:cNvSpPr/>
          <p:nvPr/>
        </p:nvSpPr>
        <p:spPr>
          <a:xfrm rot="16200000">
            <a:off x="6529727" y="5006334"/>
            <a:ext cx="289322" cy="164972"/>
          </a:xfrm>
          <a:prstGeom prst="rect">
            <a:avLst/>
          </a:prstGeom>
          <a:blipFill>
            <a:blip r:embed="rId3"/>
          </a:blip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7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SXR</a:t>
            </a:r>
          </a:p>
        </p:txBody>
      </p:sp>
      <p:sp>
        <p:nvSpPr>
          <p:cNvPr id="681" name="Shape 681"/>
          <p:cNvSpPr/>
          <p:nvPr/>
        </p:nvSpPr>
        <p:spPr>
          <a:xfrm rot="16200000">
            <a:off x="4171076" y="5171635"/>
            <a:ext cx="289323" cy="164973"/>
          </a:xfrm>
          <a:prstGeom prst="rect">
            <a:avLst/>
          </a:prstGeom>
          <a:gradFill>
            <a:gsLst>
              <a:gs pos="0">
                <a:srgbClr val="EC5D57"/>
              </a:gs>
              <a:gs pos="100000">
                <a:srgbClr val="0365C0"/>
              </a:gs>
            </a:gsLst>
            <a:lin ang="5400000"/>
          </a:gra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7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HXR</a:t>
            </a:r>
          </a:p>
        </p:txBody>
      </p:sp>
      <p:sp>
        <p:nvSpPr>
          <p:cNvPr id="682" name="Shape 682"/>
          <p:cNvSpPr/>
          <p:nvPr/>
        </p:nvSpPr>
        <p:spPr>
          <a:xfrm>
            <a:off x="4056935" y="3448532"/>
            <a:ext cx="240455" cy="38577"/>
          </a:xfrm>
          <a:prstGeom prst="rect">
            <a:avLst/>
          </a:prstGeom>
          <a:solidFill>
            <a:srgbClr val="A6AAA9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83" name="Shape 683"/>
          <p:cNvSpPr/>
          <p:nvPr/>
        </p:nvSpPr>
        <p:spPr>
          <a:xfrm>
            <a:off x="7616018" y="3448066"/>
            <a:ext cx="240455" cy="38577"/>
          </a:xfrm>
          <a:prstGeom prst="rect">
            <a:avLst/>
          </a:prstGeom>
          <a:solidFill>
            <a:srgbClr val="A6AAA9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84" name="Shape 684"/>
          <p:cNvSpPr/>
          <p:nvPr/>
        </p:nvSpPr>
        <p:spPr>
          <a:xfrm flipH="1">
            <a:off x="6216702" y="2939365"/>
            <a:ext cx="457112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85" name="Shape 685"/>
          <p:cNvSpPr/>
          <p:nvPr/>
        </p:nvSpPr>
        <p:spPr>
          <a:xfrm rot="10800000">
            <a:off x="6620367" y="2884067"/>
            <a:ext cx="110597" cy="110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0042AA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86" name="Shape 686"/>
          <p:cNvSpPr/>
          <p:nvPr/>
        </p:nvSpPr>
        <p:spPr>
          <a:xfrm>
            <a:off x="6731251" y="2798636"/>
            <a:ext cx="588458" cy="285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/>
          <a:p>
            <a:pPr algn="ctr" defTabSz="410765">
              <a:defRPr sz="700"/>
            </a:pPr>
            <a:r>
              <a:t>(TDKICKC)</a:t>
            </a:r>
          </a:p>
          <a:p>
            <a:pPr algn="ctr" defTabSz="410765">
              <a:defRPr sz="700"/>
            </a:pPr>
            <a:r>
              <a:t>15 GeV</a:t>
            </a:r>
          </a:p>
        </p:txBody>
      </p:sp>
      <p:sp>
        <p:nvSpPr>
          <p:cNvPr id="687" name="Shape 687"/>
          <p:cNvSpPr/>
          <p:nvPr/>
        </p:nvSpPr>
        <p:spPr>
          <a:xfrm>
            <a:off x="5733501" y="2841671"/>
            <a:ext cx="502696" cy="195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700"/>
            </a:lvl1pPr>
          </a:lstStyle>
          <a:p>
            <a:r>
              <a:t>(BYKIKC)</a:t>
            </a:r>
          </a:p>
        </p:txBody>
      </p:sp>
      <p:sp>
        <p:nvSpPr>
          <p:cNvPr id="688" name="Shape 688"/>
          <p:cNvSpPr/>
          <p:nvPr/>
        </p:nvSpPr>
        <p:spPr>
          <a:xfrm>
            <a:off x="3408040" y="4979423"/>
            <a:ext cx="851395" cy="180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700"/>
            </a:lvl1pPr>
          </a:lstStyle>
          <a:p>
            <a:r>
              <a:t>TDUND15 GeV</a:t>
            </a:r>
          </a:p>
        </p:txBody>
      </p:sp>
      <p:sp>
        <p:nvSpPr>
          <p:cNvPr id="689" name="Shape 689"/>
          <p:cNvSpPr/>
          <p:nvPr/>
        </p:nvSpPr>
        <p:spPr>
          <a:xfrm>
            <a:off x="6716696" y="4675932"/>
            <a:ext cx="583877" cy="260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/>
          <a:p>
            <a:pPr algn="ctr" defTabSz="410765">
              <a:defRPr sz="700"/>
            </a:pPr>
            <a:r>
              <a:t>TDUNDB</a:t>
            </a:r>
          </a:p>
          <a:p>
            <a:pPr algn="ctr" defTabSz="410765">
              <a:defRPr sz="700"/>
            </a:pPr>
            <a:r>
              <a:t>4 GeV</a:t>
            </a:r>
          </a:p>
        </p:txBody>
      </p:sp>
      <p:sp>
        <p:nvSpPr>
          <p:cNvPr id="690" name="Shape 690"/>
          <p:cNvSpPr/>
          <p:nvPr/>
        </p:nvSpPr>
        <p:spPr>
          <a:xfrm rot="10800000">
            <a:off x="4847099" y="4751849"/>
            <a:ext cx="110597" cy="110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0042AA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91" name="Shape 691"/>
          <p:cNvSpPr/>
          <p:nvPr/>
        </p:nvSpPr>
        <p:spPr>
          <a:xfrm>
            <a:off x="4631562" y="4842357"/>
            <a:ext cx="465287" cy="152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700"/>
            </a:lvl1pPr>
          </a:lstStyle>
          <a:p>
            <a:r>
              <a:t>TDKIK</a:t>
            </a:r>
          </a:p>
        </p:txBody>
      </p:sp>
      <p:sp>
        <p:nvSpPr>
          <p:cNvPr id="692" name="Shape 692"/>
          <p:cNvSpPr/>
          <p:nvPr/>
        </p:nvSpPr>
        <p:spPr>
          <a:xfrm>
            <a:off x="4576450" y="2420887"/>
            <a:ext cx="83583" cy="83583"/>
          </a:xfrm>
          <a:prstGeom prst="ellipse">
            <a:avLst/>
          </a:prstGeom>
          <a:ln w="12700">
            <a:solidFill>
              <a:srgbClr val="00882B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93" name="Shape 693"/>
          <p:cNvSpPr/>
          <p:nvPr/>
        </p:nvSpPr>
        <p:spPr>
          <a:xfrm>
            <a:off x="4764055" y="2382422"/>
            <a:ext cx="746539" cy="162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defTabSz="410765">
              <a:defRPr sz="700"/>
            </a:lvl1pPr>
          </a:lstStyle>
          <a:p>
            <a:r>
              <a:t>IMBCSDOG</a:t>
            </a:r>
          </a:p>
        </p:txBody>
      </p:sp>
      <p:sp>
        <p:nvSpPr>
          <p:cNvPr id="694" name="Shape 694"/>
          <p:cNvSpPr/>
          <p:nvPr/>
        </p:nvSpPr>
        <p:spPr>
          <a:xfrm>
            <a:off x="4576450" y="2572592"/>
            <a:ext cx="83583" cy="83583"/>
          </a:xfrm>
          <a:prstGeom prst="ellipse">
            <a:avLst/>
          </a:prstGeom>
          <a:ln w="12700">
            <a:solidFill>
              <a:srgbClr val="00882B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95" name="Shape 695"/>
          <p:cNvSpPr/>
          <p:nvPr/>
        </p:nvSpPr>
        <p:spPr>
          <a:xfrm>
            <a:off x="4764055" y="2512748"/>
            <a:ext cx="607687" cy="196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defTabSz="410765">
              <a:defRPr sz="700"/>
            </a:lvl1pPr>
          </a:lstStyle>
          <a:p>
            <a:r>
              <a:t>IMBP28</a:t>
            </a:r>
          </a:p>
        </p:txBody>
      </p:sp>
      <p:sp>
        <p:nvSpPr>
          <p:cNvPr id="696" name="Shape 696"/>
          <p:cNvSpPr/>
          <p:nvPr/>
        </p:nvSpPr>
        <p:spPr>
          <a:xfrm>
            <a:off x="4585380" y="3170144"/>
            <a:ext cx="83583" cy="83583"/>
          </a:xfrm>
          <a:prstGeom prst="ellipse">
            <a:avLst/>
          </a:prstGeom>
          <a:ln w="12700">
            <a:solidFill>
              <a:srgbClr val="00882B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97" name="Shape 697"/>
          <p:cNvSpPr/>
          <p:nvPr/>
        </p:nvSpPr>
        <p:spPr>
          <a:xfrm>
            <a:off x="4581455" y="3061695"/>
            <a:ext cx="83583" cy="83583"/>
          </a:xfrm>
          <a:prstGeom prst="ellipse">
            <a:avLst/>
          </a:prstGeom>
          <a:ln w="12700">
            <a:solidFill>
              <a:srgbClr val="00882B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98" name="Shape 698"/>
          <p:cNvSpPr/>
          <p:nvPr/>
        </p:nvSpPr>
        <p:spPr>
          <a:xfrm>
            <a:off x="4139781" y="3016969"/>
            <a:ext cx="445097" cy="161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700"/>
            </a:lvl1pPr>
          </a:lstStyle>
          <a:p>
            <a:r>
              <a:t>IMSP1D</a:t>
            </a:r>
          </a:p>
        </p:txBody>
      </p:sp>
      <p:sp>
        <p:nvSpPr>
          <p:cNvPr id="699" name="Shape 699"/>
          <p:cNvSpPr/>
          <p:nvPr/>
        </p:nvSpPr>
        <p:spPr>
          <a:xfrm>
            <a:off x="5424127" y="3262624"/>
            <a:ext cx="83583" cy="83583"/>
          </a:xfrm>
          <a:prstGeom prst="ellipse">
            <a:avLst/>
          </a:prstGeom>
          <a:ln w="12700">
            <a:solidFill>
              <a:srgbClr val="00882B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00" name="Shape 700"/>
          <p:cNvSpPr/>
          <p:nvPr/>
        </p:nvSpPr>
        <p:spPr>
          <a:xfrm>
            <a:off x="5067075" y="3309072"/>
            <a:ext cx="415126" cy="157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700"/>
            </a:lvl1pPr>
          </a:lstStyle>
          <a:p>
            <a:r>
              <a:t>IMSP1H</a:t>
            </a:r>
          </a:p>
        </p:txBody>
      </p:sp>
      <p:sp>
        <p:nvSpPr>
          <p:cNvPr id="701" name="Shape 701"/>
          <p:cNvSpPr/>
          <p:nvPr/>
        </p:nvSpPr>
        <p:spPr>
          <a:xfrm>
            <a:off x="3886882" y="3271554"/>
            <a:ext cx="83583" cy="83583"/>
          </a:xfrm>
          <a:prstGeom prst="ellipse">
            <a:avLst/>
          </a:prstGeom>
          <a:ln w="12700">
            <a:solidFill>
              <a:srgbClr val="00882B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02" name="Shape 702"/>
          <p:cNvSpPr/>
          <p:nvPr/>
        </p:nvSpPr>
        <p:spPr>
          <a:xfrm>
            <a:off x="3512414" y="3277340"/>
            <a:ext cx="410221" cy="157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700"/>
            </a:lvl1pPr>
          </a:lstStyle>
          <a:p>
            <a:r>
              <a:t>IMSP1S</a:t>
            </a:r>
          </a:p>
        </p:txBody>
      </p:sp>
      <p:sp>
        <p:nvSpPr>
          <p:cNvPr id="703" name="Shape 703"/>
          <p:cNvSpPr/>
          <p:nvPr/>
        </p:nvSpPr>
        <p:spPr>
          <a:xfrm>
            <a:off x="4575024" y="1345023"/>
            <a:ext cx="83583" cy="83583"/>
          </a:xfrm>
          <a:prstGeom prst="ellipse">
            <a:avLst/>
          </a:prstGeom>
          <a:ln w="12700">
            <a:solidFill>
              <a:srgbClr val="00882B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04" name="Shape 704"/>
          <p:cNvSpPr/>
          <p:nvPr/>
        </p:nvSpPr>
        <p:spPr>
          <a:xfrm>
            <a:off x="4764055" y="1300904"/>
            <a:ext cx="554055" cy="178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defTabSz="410765">
              <a:defRPr sz="700"/>
            </a:lvl1pPr>
          </a:lstStyle>
          <a:p>
            <a:r>
              <a:t>IMBCSC0</a:t>
            </a:r>
          </a:p>
        </p:txBody>
      </p:sp>
      <p:sp>
        <p:nvSpPr>
          <p:cNvPr id="705" name="Shape 705"/>
          <p:cNvSpPr/>
          <p:nvPr/>
        </p:nvSpPr>
        <p:spPr>
          <a:xfrm flipV="1">
            <a:off x="4912063" y="4598674"/>
            <a:ext cx="184056" cy="18405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06" name="Shape 706"/>
          <p:cNvSpPr/>
          <p:nvPr/>
        </p:nvSpPr>
        <p:spPr>
          <a:xfrm>
            <a:off x="5018232" y="4585228"/>
            <a:ext cx="445098" cy="196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700"/>
            </a:lvl1pPr>
          </a:lstStyle>
          <a:p>
            <a:r>
              <a:t>BYKIK</a:t>
            </a:r>
          </a:p>
        </p:txBody>
      </p:sp>
      <p:sp>
        <p:nvSpPr>
          <p:cNvPr id="707" name="Shape 707"/>
          <p:cNvSpPr/>
          <p:nvPr/>
        </p:nvSpPr>
        <p:spPr>
          <a:xfrm>
            <a:off x="4322098" y="5736434"/>
            <a:ext cx="515886" cy="161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700"/>
            </a:lvl1pPr>
          </a:lstStyle>
          <a:p>
            <a:r>
              <a:t>IMDUMP</a:t>
            </a:r>
          </a:p>
        </p:txBody>
      </p:sp>
      <p:sp>
        <p:nvSpPr>
          <p:cNvPr id="708" name="Shape 708"/>
          <p:cNvSpPr/>
          <p:nvPr/>
        </p:nvSpPr>
        <p:spPr>
          <a:xfrm>
            <a:off x="6063341" y="5217758"/>
            <a:ext cx="553786" cy="161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700"/>
            </a:lvl1pPr>
          </a:lstStyle>
          <a:p>
            <a:r>
              <a:t>IMUNDOB</a:t>
            </a:r>
          </a:p>
        </p:txBody>
      </p:sp>
      <p:sp>
        <p:nvSpPr>
          <p:cNvPr id="709" name="Shape 709"/>
          <p:cNvSpPr/>
          <p:nvPr/>
        </p:nvSpPr>
        <p:spPr>
          <a:xfrm>
            <a:off x="6638739" y="5259419"/>
            <a:ext cx="83583" cy="83583"/>
          </a:xfrm>
          <a:prstGeom prst="ellipse">
            <a:avLst/>
          </a:prstGeom>
          <a:ln w="12700">
            <a:solidFill>
              <a:srgbClr val="00882B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10" name="Shape 710"/>
          <p:cNvSpPr/>
          <p:nvPr/>
        </p:nvSpPr>
        <p:spPr>
          <a:xfrm rot="10800000">
            <a:off x="4561666" y="1209500"/>
            <a:ext cx="110597" cy="110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C82506">
              <a:alpha val="55995"/>
            </a:srgbClr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11" name="Shape 711"/>
          <p:cNvSpPr/>
          <p:nvPr/>
        </p:nvSpPr>
        <p:spPr>
          <a:xfrm rot="10800000">
            <a:off x="5304559" y="3043520"/>
            <a:ext cx="110596" cy="110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C82506">
              <a:alpha val="55995"/>
            </a:srgbClr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12" name="Shape 712"/>
          <p:cNvSpPr/>
          <p:nvPr/>
        </p:nvSpPr>
        <p:spPr>
          <a:xfrm>
            <a:off x="4763520" y="2837151"/>
            <a:ext cx="525560" cy="52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/>
          <a:p>
            <a:pPr algn="ctr" defTabSz="410765">
              <a:defRPr sz="700"/>
            </a:pPr>
            <a:r>
              <a:t>STSP6HA*</a:t>
            </a:r>
          </a:p>
          <a:p>
            <a:pPr algn="ctr" defTabSz="410765">
              <a:defRPr sz="700"/>
            </a:pPr>
            <a:r>
              <a:t>STSP6HB</a:t>
            </a:r>
          </a:p>
          <a:p>
            <a:pPr algn="ctr" defTabSz="410765">
              <a:defRPr sz="700"/>
            </a:pPr>
            <a:r>
              <a:t>STSP6HC</a:t>
            </a:r>
          </a:p>
          <a:p>
            <a:pPr algn="ctr" defTabSz="410765">
              <a:defRPr sz="700"/>
            </a:pPr>
            <a:r>
              <a:t>STSP6HD</a:t>
            </a:r>
          </a:p>
        </p:txBody>
      </p:sp>
      <p:sp>
        <p:nvSpPr>
          <p:cNvPr id="713" name="Shape 713"/>
          <p:cNvSpPr/>
          <p:nvPr/>
        </p:nvSpPr>
        <p:spPr>
          <a:xfrm rot="10800000">
            <a:off x="5304559" y="3173939"/>
            <a:ext cx="110596" cy="110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C82506">
              <a:alpha val="55995"/>
            </a:srgbClr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14" name="Shape 714"/>
          <p:cNvSpPr/>
          <p:nvPr/>
        </p:nvSpPr>
        <p:spPr>
          <a:xfrm rot="10800000">
            <a:off x="5304559" y="2784981"/>
            <a:ext cx="110596" cy="110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C82506">
              <a:alpha val="55995"/>
            </a:srgbClr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15" name="Shape 715"/>
          <p:cNvSpPr/>
          <p:nvPr/>
        </p:nvSpPr>
        <p:spPr>
          <a:xfrm rot="10800000">
            <a:off x="5304559" y="2919411"/>
            <a:ext cx="110596" cy="110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C82506">
              <a:alpha val="55995"/>
            </a:srgbClr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16" name="Shape 716"/>
          <p:cNvSpPr/>
          <p:nvPr/>
        </p:nvSpPr>
        <p:spPr>
          <a:xfrm rot="10800000">
            <a:off x="3816139" y="3149749"/>
            <a:ext cx="110596" cy="110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C82506">
              <a:alpha val="55995"/>
            </a:srgbClr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17" name="Shape 717"/>
          <p:cNvSpPr/>
          <p:nvPr/>
        </p:nvSpPr>
        <p:spPr>
          <a:xfrm>
            <a:off x="3376876" y="3119761"/>
            <a:ext cx="456862" cy="152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700"/>
            </a:lvl1pPr>
          </a:lstStyle>
          <a:p>
            <a:r>
              <a:t>STSP5S</a:t>
            </a:r>
          </a:p>
        </p:txBody>
      </p:sp>
      <p:sp>
        <p:nvSpPr>
          <p:cNvPr id="718" name="Shape 718"/>
          <p:cNvSpPr/>
          <p:nvPr/>
        </p:nvSpPr>
        <p:spPr>
          <a:xfrm rot="10800000">
            <a:off x="6158417" y="3674878"/>
            <a:ext cx="110597" cy="110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C82506">
              <a:alpha val="55995"/>
            </a:srgbClr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19" name="Shape 719"/>
          <p:cNvSpPr/>
          <p:nvPr/>
        </p:nvSpPr>
        <p:spPr>
          <a:xfrm>
            <a:off x="6270871" y="3640475"/>
            <a:ext cx="456862" cy="180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700"/>
            </a:lvl1pPr>
          </a:lstStyle>
          <a:p>
            <a:r>
              <a:t>ST60</a:t>
            </a:r>
          </a:p>
        </p:txBody>
      </p:sp>
      <p:sp>
        <p:nvSpPr>
          <p:cNvPr id="720" name="Shape 720"/>
          <p:cNvSpPr/>
          <p:nvPr/>
        </p:nvSpPr>
        <p:spPr>
          <a:xfrm rot="10800000">
            <a:off x="6158417" y="3799894"/>
            <a:ext cx="110597" cy="110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C82506">
              <a:alpha val="55995"/>
            </a:srgbClr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21" name="Shape 721"/>
          <p:cNvSpPr/>
          <p:nvPr/>
        </p:nvSpPr>
        <p:spPr>
          <a:xfrm>
            <a:off x="6275563" y="3765377"/>
            <a:ext cx="456862" cy="196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700"/>
            </a:lvl1pPr>
          </a:lstStyle>
          <a:p>
            <a:r>
              <a:t>ST61</a:t>
            </a:r>
          </a:p>
        </p:txBody>
      </p:sp>
      <p:sp>
        <p:nvSpPr>
          <p:cNvPr id="722" name="Shape 722"/>
          <p:cNvSpPr/>
          <p:nvPr/>
        </p:nvSpPr>
        <p:spPr>
          <a:xfrm rot="10800000">
            <a:off x="4454510" y="3780947"/>
            <a:ext cx="110597" cy="110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C82506">
              <a:alpha val="55995"/>
            </a:srgbClr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23" name="Shape 723"/>
          <p:cNvSpPr/>
          <p:nvPr/>
        </p:nvSpPr>
        <p:spPr>
          <a:xfrm rot="10800000">
            <a:off x="4454510" y="3905963"/>
            <a:ext cx="110597" cy="110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C82506">
              <a:alpha val="55995"/>
            </a:srgbClr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24" name="Shape 724"/>
          <p:cNvSpPr/>
          <p:nvPr/>
        </p:nvSpPr>
        <p:spPr>
          <a:xfrm>
            <a:off x="3907931" y="3756485"/>
            <a:ext cx="502695" cy="372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/>
          <a:p>
            <a:pPr algn="ctr" defTabSz="410765">
              <a:defRPr sz="700"/>
            </a:pPr>
            <a:r>
              <a:t>STBP34A</a:t>
            </a:r>
          </a:p>
          <a:p>
            <a:pPr algn="ctr" defTabSz="410765">
              <a:defRPr sz="700"/>
            </a:pPr>
            <a:r>
              <a:t>STBP34BSTBP34C</a:t>
            </a:r>
          </a:p>
        </p:txBody>
      </p:sp>
      <p:sp>
        <p:nvSpPr>
          <p:cNvPr id="725" name="Shape 725"/>
          <p:cNvSpPr/>
          <p:nvPr/>
        </p:nvSpPr>
        <p:spPr>
          <a:xfrm rot="10800000">
            <a:off x="4455787" y="4046946"/>
            <a:ext cx="110597" cy="110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C82506">
              <a:alpha val="55995"/>
            </a:srgbClr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26" name="Shape 726"/>
          <p:cNvSpPr/>
          <p:nvPr/>
        </p:nvSpPr>
        <p:spPr>
          <a:xfrm>
            <a:off x="4495887" y="2464184"/>
            <a:ext cx="78293" cy="1623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647" y="21595"/>
                </a:lnTo>
                <a:lnTo>
                  <a:pt x="0" y="0"/>
                </a:lnTo>
                <a:lnTo>
                  <a:pt x="19839" y="0"/>
                </a:lnTo>
              </a:path>
            </a:pathLst>
          </a:custGeom>
          <a:ln w="12700">
            <a:solidFill>
              <a:srgbClr val="00882B"/>
            </a:solidFill>
            <a:prstDash val="sysDot"/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27" name="Shape 727"/>
          <p:cNvSpPr/>
          <p:nvPr/>
        </p:nvSpPr>
        <p:spPr>
          <a:xfrm>
            <a:off x="3882386" y="2410012"/>
            <a:ext cx="553786" cy="196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700"/>
            </a:lvl1pPr>
          </a:lstStyle>
          <a:p>
            <a:r>
              <a:t>Comparator</a:t>
            </a:r>
          </a:p>
        </p:txBody>
      </p:sp>
      <p:sp>
        <p:nvSpPr>
          <p:cNvPr id="728" name="Shape 728"/>
          <p:cNvSpPr/>
          <p:nvPr/>
        </p:nvSpPr>
        <p:spPr>
          <a:xfrm>
            <a:off x="4576450" y="737818"/>
            <a:ext cx="83583" cy="83583"/>
          </a:xfrm>
          <a:prstGeom prst="ellipse">
            <a:avLst/>
          </a:prstGeom>
          <a:ln w="12700">
            <a:solidFill>
              <a:srgbClr val="773F9B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29" name="Shape 729"/>
          <p:cNvSpPr/>
          <p:nvPr/>
        </p:nvSpPr>
        <p:spPr>
          <a:xfrm>
            <a:off x="4764055" y="677994"/>
            <a:ext cx="465288" cy="196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defTabSz="321468">
              <a:defRPr sz="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IM01</a:t>
            </a:r>
          </a:p>
        </p:txBody>
      </p:sp>
      <p:sp>
        <p:nvSpPr>
          <p:cNvPr id="730" name="Shape 730"/>
          <p:cNvSpPr/>
          <p:nvPr/>
        </p:nvSpPr>
        <p:spPr>
          <a:xfrm>
            <a:off x="4573911" y="1714529"/>
            <a:ext cx="83583" cy="83582"/>
          </a:xfrm>
          <a:prstGeom prst="ellipse">
            <a:avLst/>
          </a:prstGeom>
          <a:ln w="12700">
            <a:solidFill>
              <a:srgbClr val="773F9B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31" name="Shape 731"/>
          <p:cNvSpPr/>
          <p:nvPr/>
        </p:nvSpPr>
        <p:spPr>
          <a:xfrm>
            <a:off x="4764055" y="1654705"/>
            <a:ext cx="465288" cy="196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defTabSz="321468">
              <a:defRPr sz="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IM11B</a:t>
            </a:r>
          </a:p>
        </p:txBody>
      </p:sp>
      <p:sp>
        <p:nvSpPr>
          <p:cNvPr id="732" name="Shape 732"/>
          <p:cNvSpPr/>
          <p:nvPr/>
        </p:nvSpPr>
        <p:spPr>
          <a:xfrm>
            <a:off x="4573911" y="2071716"/>
            <a:ext cx="83583" cy="83583"/>
          </a:xfrm>
          <a:prstGeom prst="ellipse">
            <a:avLst/>
          </a:prstGeom>
          <a:ln w="12700">
            <a:solidFill>
              <a:srgbClr val="773F9B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33" name="Shape 733"/>
          <p:cNvSpPr/>
          <p:nvPr/>
        </p:nvSpPr>
        <p:spPr>
          <a:xfrm>
            <a:off x="4764055" y="2011892"/>
            <a:ext cx="465288" cy="196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defTabSz="321468">
              <a:defRPr sz="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IM21B</a:t>
            </a:r>
          </a:p>
        </p:txBody>
      </p:sp>
      <p:sp>
        <p:nvSpPr>
          <p:cNvPr id="734" name="Shape 734"/>
          <p:cNvSpPr/>
          <p:nvPr/>
        </p:nvSpPr>
        <p:spPr>
          <a:xfrm>
            <a:off x="3917705" y="2685054"/>
            <a:ext cx="83582" cy="83583"/>
          </a:xfrm>
          <a:prstGeom prst="ellipse">
            <a:avLst/>
          </a:prstGeom>
          <a:ln w="12700">
            <a:solidFill>
              <a:srgbClr val="773F9B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35" name="Shape 735"/>
          <p:cNvSpPr/>
          <p:nvPr/>
        </p:nvSpPr>
        <p:spPr>
          <a:xfrm>
            <a:off x="3456190" y="2628503"/>
            <a:ext cx="465288" cy="196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defTabSz="321468">
              <a:defRPr sz="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IMSP0S</a:t>
            </a:r>
          </a:p>
        </p:txBody>
      </p:sp>
      <p:sp>
        <p:nvSpPr>
          <p:cNvPr id="736" name="Shape 736"/>
          <p:cNvSpPr/>
          <p:nvPr/>
        </p:nvSpPr>
        <p:spPr>
          <a:xfrm>
            <a:off x="6026620" y="5361771"/>
            <a:ext cx="583876" cy="161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700"/>
            </a:lvl1pPr>
          </a:lstStyle>
          <a:p>
            <a:r>
              <a:t>IMBCS4B</a:t>
            </a:r>
          </a:p>
        </p:txBody>
      </p:sp>
      <p:sp>
        <p:nvSpPr>
          <p:cNvPr id="737" name="Shape 737"/>
          <p:cNvSpPr/>
          <p:nvPr/>
        </p:nvSpPr>
        <p:spPr>
          <a:xfrm>
            <a:off x="6632108" y="5403432"/>
            <a:ext cx="83583" cy="83583"/>
          </a:xfrm>
          <a:prstGeom prst="ellipse">
            <a:avLst/>
          </a:prstGeom>
          <a:ln w="12700">
            <a:solidFill>
              <a:srgbClr val="00882B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38" name="Shape 738"/>
          <p:cNvSpPr/>
          <p:nvPr/>
        </p:nvSpPr>
        <p:spPr>
          <a:xfrm>
            <a:off x="5198990" y="2678935"/>
            <a:ext cx="83582" cy="83582"/>
          </a:xfrm>
          <a:prstGeom prst="ellipse">
            <a:avLst/>
          </a:prstGeom>
          <a:ln w="12700">
            <a:solidFill>
              <a:srgbClr val="773F9B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39" name="Shape 739"/>
          <p:cNvSpPr/>
          <p:nvPr/>
        </p:nvSpPr>
        <p:spPr>
          <a:xfrm>
            <a:off x="5386594" y="2601251"/>
            <a:ext cx="465287" cy="196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defTabSz="321468">
              <a:defRPr sz="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IMSP0H</a:t>
            </a:r>
          </a:p>
        </p:txBody>
      </p:sp>
      <p:sp>
        <p:nvSpPr>
          <p:cNvPr id="740" name="Shape 740"/>
          <p:cNvSpPr/>
          <p:nvPr/>
        </p:nvSpPr>
        <p:spPr>
          <a:xfrm>
            <a:off x="6252611" y="4240708"/>
            <a:ext cx="465287" cy="204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defTabSz="321468">
              <a:defRPr sz="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IM31</a:t>
            </a:r>
          </a:p>
        </p:txBody>
      </p:sp>
      <p:sp>
        <p:nvSpPr>
          <p:cNvPr id="741" name="Shape 741"/>
          <p:cNvSpPr/>
          <p:nvPr/>
        </p:nvSpPr>
        <p:spPr>
          <a:xfrm>
            <a:off x="6256578" y="4346358"/>
            <a:ext cx="465288" cy="196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defTabSz="321468">
              <a:defRPr sz="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IMBCS1</a:t>
            </a:r>
          </a:p>
        </p:txBody>
      </p:sp>
      <p:sp>
        <p:nvSpPr>
          <p:cNvPr id="742" name="Shape 742"/>
          <p:cNvSpPr/>
          <p:nvPr/>
        </p:nvSpPr>
        <p:spPr>
          <a:xfrm>
            <a:off x="3877480" y="4635529"/>
            <a:ext cx="465287" cy="196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defTabSz="321468">
              <a:defRPr sz="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IMBCS2</a:t>
            </a:r>
          </a:p>
        </p:txBody>
      </p:sp>
      <p:sp>
        <p:nvSpPr>
          <p:cNvPr id="743" name="Shape 743"/>
          <p:cNvSpPr/>
          <p:nvPr/>
        </p:nvSpPr>
        <p:spPr>
          <a:xfrm>
            <a:off x="3877102" y="4753541"/>
            <a:ext cx="465288" cy="182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defTabSz="321468">
              <a:defRPr sz="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IM36</a:t>
            </a:r>
          </a:p>
        </p:txBody>
      </p:sp>
      <p:sp>
        <p:nvSpPr>
          <p:cNvPr id="744" name="Shape 744"/>
          <p:cNvSpPr/>
          <p:nvPr/>
        </p:nvSpPr>
        <p:spPr>
          <a:xfrm>
            <a:off x="3872946" y="4876761"/>
            <a:ext cx="400194" cy="157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700"/>
            </a:lvl1pPr>
          </a:lstStyle>
          <a:p>
            <a:r>
              <a:t>IMUNDI</a:t>
            </a:r>
          </a:p>
        </p:txBody>
      </p:sp>
      <p:sp>
        <p:nvSpPr>
          <p:cNvPr id="745" name="Shape 745"/>
          <p:cNvSpPr/>
          <p:nvPr/>
        </p:nvSpPr>
        <p:spPr>
          <a:xfrm>
            <a:off x="4322098" y="5557840"/>
            <a:ext cx="525560" cy="161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700"/>
            </a:lvl1pPr>
          </a:lstStyle>
          <a:p>
            <a:r>
              <a:t>IMUNDO</a:t>
            </a:r>
          </a:p>
        </p:txBody>
      </p:sp>
      <p:sp>
        <p:nvSpPr>
          <p:cNvPr id="746" name="Shape 746"/>
          <p:cNvSpPr/>
          <p:nvPr/>
        </p:nvSpPr>
        <p:spPr>
          <a:xfrm>
            <a:off x="4281375" y="5421071"/>
            <a:ext cx="83583" cy="83583"/>
          </a:xfrm>
          <a:prstGeom prst="ellipse">
            <a:avLst/>
          </a:prstGeom>
          <a:ln w="12700">
            <a:solidFill>
              <a:srgbClr val="00882B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47" name="Shape 747"/>
          <p:cNvSpPr/>
          <p:nvPr/>
        </p:nvSpPr>
        <p:spPr>
          <a:xfrm>
            <a:off x="4322098" y="5647137"/>
            <a:ext cx="525560" cy="161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700"/>
            </a:lvl1pPr>
          </a:lstStyle>
          <a:p>
            <a:r>
              <a:t>IMBCS3</a:t>
            </a:r>
          </a:p>
        </p:txBody>
      </p:sp>
      <p:sp>
        <p:nvSpPr>
          <p:cNvPr id="748" name="Shape 748"/>
          <p:cNvSpPr/>
          <p:nvPr/>
        </p:nvSpPr>
        <p:spPr>
          <a:xfrm>
            <a:off x="4315737" y="5854145"/>
            <a:ext cx="515886" cy="161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700"/>
            </a:lvl1pPr>
          </a:lstStyle>
          <a:p>
            <a:r>
              <a:t>IMBCS4</a:t>
            </a:r>
          </a:p>
        </p:txBody>
      </p:sp>
      <p:sp>
        <p:nvSpPr>
          <p:cNvPr id="749" name="Shape 749"/>
          <p:cNvSpPr/>
          <p:nvPr/>
        </p:nvSpPr>
        <p:spPr>
          <a:xfrm>
            <a:off x="6283481" y="3188179"/>
            <a:ext cx="465288" cy="180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defTabSz="321468">
              <a:defRPr sz="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IMBSY34</a:t>
            </a:r>
          </a:p>
        </p:txBody>
      </p:sp>
      <p:sp>
        <p:nvSpPr>
          <p:cNvPr id="750" name="Shape 750"/>
          <p:cNvSpPr/>
          <p:nvPr/>
        </p:nvSpPr>
        <p:spPr>
          <a:xfrm>
            <a:off x="6283481" y="3084105"/>
            <a:ext cx="465288" cy="180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defTabSz="321468">
              <a:defRPr sz="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IMBSY3</a:t>
            </a:r>
          </a:p>
        </p:txBody>
      </p:sp>
      <p:sp>
        <p:nvSpPr>
          <p:cNvPr id="751" name="Shape 751"/>
          <p:cNvSpPr/>
          <p:nvPr/>
        </p:nvSpPr>
        <p:spPr>
          <a:xfrm>
            <a:off x="6283481" y="2993980"/>
            <a:ext cx="465288" cy="180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defTabSz="321468">
              <a:defRPr sz="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IMBSY2</a:t>
            </a:r>
          </a:p>
        </p:txBody>
      </p:sp>
      <p:sp>
        <p:nvSpPr>
          <p:cNvPr id="752" name="Shape 752"/>
          <p:cNvSpPr/>
          <p:nvPr/>
        </p:nvSpPr>
        <p:spPr>
          <a:xfrm>
            <a:off x="6279527" y="2904164"/>
            <a:ext cx="465287" cy="180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defTabSz="321468">
              <a:defRPr sz="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IMBSY1</a:t>
            </a:r>
          </a:p>
        </p:txBody>
      </p:sp>
      <p:sp>
        <p:nvSpPr>
          <p:cNvPr id="753" name="Shape 753"/>
          <p:cNvSpPr/>
          <p:nvPr/>
        </p:nvSpPr>
        <p:spPr>
          <a:xfrm>
            <a:off x="4582841" y="2906961"/>
            <a:ext cx="83583" cy="83583"/>
          </a:xfrm>
          <a:prstGeom prst="ellipse">
            <a:avLst/>
          </a:prstGeom>
          <a:ln w="12700">
            <a:solidFill>
              <a:srgbClr val="773F9B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54" name="Shape 754"/>
          <p:cNvSpPr/>
          <p:nvPr/>
        </p:nvSpPr>
        <p:spPr>
          <a:xfrm>
            <a:off x="4161960" y="2850410"/>
            <a:ext cx="465288" cy="196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defTabSz="321468">
              <a:defRPr sz="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IMSP0D</a:t>
            </a:r>
          </a:p>
        </p:txBody>
      </p:sp>
      <p:sp>
        <p:nvSpPr>
          <p:cNvPr id="755" name="Shape 755"/>
          <p:cNvSpPr/>
          <p:nvPr/>
        </p:nvSpPr>
        <p:spPr>
          <a:xfrm>
            <a:off x="4143358" y="3108061"/>
            <a:ext cx="445098" cy="161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700"/>
            </a:lvl1pPr>
          </a:lstStyle>
          <a:p>
            <a:r>
              <a:t>IMSP2D</a:t>
            </a:r>
          </a:p>
        </p:txBody>
      </p:sp>
      <p:sp>
        <p:nvSpPr>
          <p:cNvPr id="756" name="Shape 756"/>
          <p:cNvSpPr/>
          <p:nvPr/>
        </p:nvSpPr>
        <p:spPr>
          <a:xfrm>
            <a:off x="5053600" y="5403432"/>
            <a:ext cx="83583" cy="83583"/>
          </a:xfrm>
          <a:prstGeom prst="ellipse">
            <a:avLst/>
          </a:prstGeom>
          <a:ln w="12700">
            <a:solidFill>
              <a:srgbClr val="00882B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57" name="Shape 757"/>
          <p:cNvSpPr/>
          <p:nvPr/>
        </p:nvSpPr>
        <p:spPr>
          <a:xfrm>
            <a:off x="5160617" y="5362543"/>
            <a:ext cx="583876" cy="161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defTabSz="410765">
              <a:defRPr sz="700"/>
            </a:lvl1pPr>
          </a:lstStyle>
          <a:p>
            <a:r>
              <a:t>BCS ACM</a:t>
            </a:r>
          </a:p>
        </p:txBody>
      </p:sp>
      <p:sp>
        <p:nvSpPr>
          <p:cNvPr id="758" name="Shape 758"/>
          <p:cNvSpPr/>
          <p:nvPr/>
        </p:nvSpPr>
        <p:spPr>
          <a:xfrm>
            <a:off x="5053600" y="5573072"/>
            <a:ext cx="83583" cy="83583"/>
          </a:xfrm>
          <a:prstGeom prst="ellipse">
            <a:avLst/>
          </a:prstGeom>
          <a:ln w="12700">
            <a:solidFill>
              <a:srgbClr val="773F9B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59" name="Shape 759"/>
          <p:cNvSpPr/>
          <p:nvPr/>
        </p:nvSpPr>
        <p:spPr>
          <a:xfrm>
            <a:off x="5160617" y="5532106"/>
            <a:ext cx="945363" cy="161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defTabSz="410765">
              <a:defRPr sz="700"/>
            </a:lvl1pPr>
          </a:lstStyle>
          <a:p>
            <a:r>
              <a:t>Calibration ICT</a:t>
            </a:r>
          </a:p>
        </p:txBody>
      </p:sp>
      <p:sp>
        <p:nvSpPr>
          <p:cNvPr id="760" name="Shape 760"/>
          <p:cNvSpPr/>
          <p:nvPr/>
        </p:nvSpPr>
        <p:spPr>
          <a:xfrm>
            <a:off x="4991925" y="5223105"/>
            <a:ext cx="1099853" cy="124381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61" name="Shape 761"/>
          <p:cNvSpPr/>
          <p:nvPr/>
        </p:nvSpPr>
        <p:spPr>
          <a:xfrm>
            <a:off x="5132168" y="5221528"/>
            <a:ext cx="583877" cy="161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700"/>
            </a:lvl1pPr>
          </a:lstStyle>
          <a:p>
            <a:r>
              <a:t>KEY</a:t>
            </a:r>
          </a:p>
        </p:txBody>
      </p:sp>
      <p:sp>
        <p:nvSpPr>
          <p:cNvPr id="762" name="Shape 762"/>
          <p:cNvSpPr/>
          <p:nvPr/>
        </p:nvSpPr>
        <p:spPr>
          <a:xfrm rot="5400000">
            <a:off x="5040093" y="6238125"/>
            <a:ext cx="110597" cy="110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blipFill>
            <a:blip r:embed="rId2"/>
          </a:blip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63" name="Shape 763"/>
          <p:cNvSpPr/>
          <p:nvPr/>
        </p:nvSpPr>
        <p:spPr>
          <a:xfrm>
            <a:off x="5160617" y="6210356"/>
            <a:ext cx="849999" cy="161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defTabSz="410765">
              <a:defRPr sz="700"/>
            </a:lvl1pPr>
          </a:lstStyle>
          <a:p>
            <a:r>
              <a:t>Xray Stopper</a:t>
            </a:r>
          </a:p>
        </p:txBody>
      </p:sp>
      <p:sp>
        <p:nvSpPr>
          <p:cNvPr id="764" name="Shape 764"/>
          <p:cNvSpPr/>
          <p:nvPr/>
        </p:nvSpPr>
        <p:spPr>
          <a:xfrm>
            <a:off x="5160617" y="6040794"/>
            <a:ext cx="583876" cy="161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defTabSz="410765">
              <a:defRPr sz="700"/>
            </a:lvl1pPr>
          </a:lstStyle>
          <a:p>
            <a:r>
              <a:t>e- Stopper</a:t>
            </a:r>
          </a:p>
        </p:txBody>
      </p:sp>
      <p:sp>
        <p:nvSpPr>
          <p:cNvPr id="765" name="Shape 765"/>
          <p:cNvSpPr/>
          <p:nvPr/>
        </p:nvSpPr>
        <p:spPr>
          <a:xfrm rot="10800000">
            <a:off x="5040093" y="6068485"/>
            <a:ext cx="110597" cy="110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C82506">
              <a:alpha val="55995"/>
            </a:srgbClr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66" name="Shape 766"/>
          <p:cNvSpPr/>
          <p:nvPr/>
        </p:nvSpPr>
        <p:spPr>
          <a:xfrm>
            <a:off x="5160617" y="5871231"/>
            <a:ext cx="583876" cy="161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defTabSz="410765">
              <a:defRPr sz="700"/>
            </a:lvl1pPr>
          </a:lstStyle>
          <a:p>
            <a:r>
              <a:t>e- Dump</a:t>
            </a:r>
          </a:p>
        </p:txBody>
      </p:sp>
      <p:sp>
        <p:nvSpPr>
          <p:cNvPr id="767" name="Shape 767"/>
          <p:cNvSpPr/>
          <p:nvPr/>
        </p:nvSpPr>
        <p:spPr>
          <a:xfrm rot="10800000">
            <a:off x="5041528" y="5898845"/>
            <a:ext cx="110597" cy="110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0042AA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68" name="Shape 768"/>
          <p:cNvSpPr/>
          <p:nvPr/>
        </p:nvSpPr>
        <p:spPr>
          <a:xfrm>
            <a:off x="3932287" y="3365370"/>
            <a:ext cx="3383846" cy="1936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538" y="21531"/>
                </a:moveTo>
                <a:lnTo>
                  <a:pt x="21475" y="21600"/>
                </a:lnTo>
                <a:lnTo>
                  <a:pt x="21600" y="2002"/>
                </a:lnTo>
                <a:lnTo>
                  <a:pt x="11800" y="2002"/>
                </a:lnTo>
                <a:lnTo>
                  <a:pt x="3" y="2002"/>
                </a:lnTo>
                <a:lnTo>
                  <a:pt x="0" y="0"/>
                </a:lnTo>
              </a:path>
            </a:pathLst>
          </a:custGeom>
          <a:ln w="12700">
            <a:solidFill>
              <a:srgbClr val="00882B"/>
            </a:solidFill>
            <a:prstDash val="sysDot"/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69" name="Shape 769"/>
          <p:cNvSpPr/>
          <p:nvPr/>
        </p:nvSpPr>
        <p:spPr>
          <a:xfrm>
            <a:off x="4678462" y="3499852"/>
            <a:ext cx="553786" cy="196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700"/>
            </a:lvl1pPr>
          </a:lstStyle>
          <a:p>
            <a:r>
              <a:t>Comparator</a:t>
            </a:r>
          </a:p>
        </p:txBody>
      </p:sp>
      <p:sp>
        <p:nvSpPr>
          <p:cNvPr id="770" name="Shape 770"/>
          <p:cNvSpPr/>
          <p:nvPr/>
        </p:nvSpPr>
        <p:spPr>
          <a:xfrm>
            <a:off x="3476400" y="3330186"/>
            <a:ext cx="1992231" cy="2131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131" y="21600"/>
                </a:moveTo>
                <a:lnTo>
                  <a:pt x="0" y="21599"/>
                </a:lnTo>
                <a:lnTo>
                  <a:pt x="329" y="4365"/>
                </a:lnTo>
                <a:lnTo>
                  <a:pt x="21565" y="4426"/>
                </a:lnTo>
                <a:lnTo>
                  <a:pt x="21600" y="0"/>
                </a:lnTo>
              </a:path>
            </a:pathLst>
          </a:custGeom>
          <a:ln w="12700">
            <a:solidFill>
              <a:srgbClr val="00882B"/>
            </a:solidFill>
            <a:prstDash val="sysDot"/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71" name="Shape 771"/>
          <p:cNvSpPr/>
          <p:nvPr/>
        </p:nvSpPr>
        <p:spPr>
          <a:xfrm>
            <a:off x="4715593" y="3748144"/>
            <a:ext cx="553786" cy="196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700"/>
            </a:lvl1pPr>
          </a:lstStyle>
          <a:p>
            <a:r>
              <a:t>Comparator</a:t>
            </a:r>
          </a:p>
        </p:txBody>
      </p:sp>
      <p:sp>
        <p:nvSpPr>
          <p:cNvPr id="772" name="Shape 772"/>
          <p:cNvSpPr/>
          <p:nvPr/>
        </p:nvSpPr>
        <p:spPr>
          <a:xfrm>
            <a:off x="4031251" y="3282393"/>
            <a:ext cx="83583" cy="83583"/>
          </a:xfrm>
          <a:prstGeom prst="ellipse">
            <a:avLst/>
          </a:prstGeom>
          <a:ln w="12700">
            <a:solidFill>
              <a:srgbClr val="00882B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73" name="Shape 773"/>
          <p:cNvSpPr/>
          <p:nvPr/>
        </p:nvSpPr>
        <p:spPr>
          <a:xfrm>
            <a:off x="5799330" y="3282393"/>
            <a:ext cx="83582" cy="83583"/>
          </a:xfrm>
          <a:prstGeom prst="ellipse">
            <a:avLst/>
          </a:prstGeom>
          <a:ln w="12700">
            <a:solidFill>
              <a:srgbClr val="00882B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74" name="Shape 774"/>
          <p:cNvSpPr/>
          <p:nvPr/>
        </p:nvSpPr>
        <p:spPr>
          <a:xfrm>
            <a:off x="4764055" y="1145590"/>
            <a:ext cx="456862" cy="152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defTabSz="410765">
              <a:defRPr sz="700"/>
            </a:lvl1pPr>
          </a:lstStyle>
          <a:p>
            <a:r>
              <a:t>STC0</a:t>
            </a:r>
          </a:p>
        </p:txBody>
      </p:sp>
      <p:grpSp>
        <p:nvGrpSpPr>
          <p:cNvPr id="777" name="Group 777"/>
          <p:cNvGrpSpPr/>
          <p:nvPr/>
        </p:nvGrpSpPr>
        <p:grpSpPr>
          <a:xfrm>
            <a:off x="6167406" y="4313612"/>
            <a:ext cx="83583" cy="83583"/>
            <a:chOff x="0" y="0"/>
            <a:chExt cx="83581" cy="83581"/>
          </a:xfrm>
        </p:grpSpPr>
        <p:sp>
          <p:nvSpPr>
            <p:cNvPr id="775" name="Shape 775"/>
            <p:cNvSpPr/>
            <p:nvPr/>
          </p:nvSpPr>
          <p:spPr>
            <a:xfrm>
              <a:off x="0" y="0"/>
              <a:ext cx="83582" cy="83582"/>
            </a:xfrm>
            <a:prstGeom prst="ellipse">
              <a:avLst/>
            </a:prstGeom>
            <a:noFill/>
            <a:ln w="12700" cap="flat">
              <a:solidFill>
                <a:srgbClr val="773F9B"/>
              </a:solidFill>
              <a:prstDash val="solid"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76" name="Shape 776"/>
            <p:cNvSpPr/>
            <p:nvPr/>
          </p:nvSpPr>
          <p:spPr>
            <a:xfrm flipV="1">
              <a:off x="11993" y="5681"/>
              <a:ext cx="66563" cy="66563"/>
            </a:xfrm>
            <a:prstGeom prst="line">
              <a:avLst/>
            </a:prstGeom>
            <a:noFill/>
            <a:ln w="12700" cap="flat">
              <a:solidFill>
                <a:srgbClr val="C82506"/>
              </a:solidFill>
              <a:prstDash val="solid"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780" name="Group 780"/>
          <p:cNvGrpSpPr/>
          <p:nvPr/>
        </p:nvGrpSpPr>
        <p:grpSpPr>
          <a:xfrm>
            <a:off x="6167406" y="4402909"/>
            <a:ext cx="83583" cy="83583"/>
            <a:chOff x="0" y="0"/>
            <a:chExt cx="83581" cy="83581"/>
          </a:xfrm>
        </p:grpSpPr>
        <p:sp>
          <p:nvSpPr>
            <p:cNvPr id="778" name="Shape 778"/>
            <p:cNvSpPr/>
            <p:nvPr/>
          </p:nvSpPr>
          <p:spPr>
            <a:xfrm>
              <a:off x="0" y="0"/>
              <a:ext cx="83582" cy="83582"/>
            </a:xfrm>
            <a:prstGeom prst="ellipse">
              <a:avLst/>
            </a:prstGeom>
            <a:noFill/>
            <a:ln w="12700" cap="flat">
              <a:solidFill>
                <a:srgbClr val="773F9B"/>
              </a:solidFill>
              <a:prstDash val="solid"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79" name="Shape 779"/>
            <p:cNvSpPr/>
            <p:nvPr/>
          </p:nvSpPr>
          <p:spPr>
            <a:xfrm flipV="1">
              <a:off x="11993" y="5681"/>
              <a:ext cx="66563" cy="66563"/>
            </a:xfrm>
            <a:prstGeom prst="line">
              <a:avLst/>
            </a:prstGeom>
            <a:noFill/>
            <a:ln w="12700" cap="flat">
              <a:solidFill>
                <a:srgbClr val="C82506"/>
              </a:solidFill>
              <a:prstDash val="solid"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783" name="Group 783"/>
          <p:cNvGrpSpPr/>
          <p:nvPr/>
        </p:nvGrpSpPr>
        <p:grpSpPr>
          <a:xfrm>
            <a:off x="4283242" y="4688659"/>
            <a:ext cx="83583" cy="83583"/>
            <a:chOff x="0" y="0"/>
            <a:chExt cx="83581" cy="83581"/>
          </a:xfrm>
        </p:grpSpPr>
        <p:sp>
          <p:nvSpPr>
            <p:cNvPr id="781" name="Shape 781"/>
            <p:cNvSpPr/>
            <p:nvPr/>
          </p:nvSpPr>
          <p:spPr>
            <a:xfrm>
              <a:off x="0" y="0"/>
              <a:ext cx="83582" cy="83582"/>
            </a:xfrm>
            <a:prstGeom prst="ellipse">
              <a:avLst/>
            </a:prstGeom>
            <a:noFill/>
            <a:ln w="12700" cap="flat">
              <a:solidFill>
                <a:srgbClr val="773F9B"/>
              </a:solidFill>
              <a:prstDash val="solid"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82" name="Shape 782"/>
            <p:cNvSpPr/>
            <p:nvPr/>
          </p:nvSpPr>
          <p:spPr>
            <a:xfrm flipV="1">
              <a:off x="11993" y="5681"/>
              <a:ext cx="66563" cy="66563"/>
            </a:xfrm>
            <a:prstGeom prst="line">
              <a:avLst/>
            </a:prstGeom>
            <a:noFill/>
            <a:ln w="12700" cap="flat">
              <a:solidFill>
                <a:srgbClr val="C82506"/>
              </a:solidFill>
              <a:prstDash val="solid"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786" name="Group 786"/>
          <p:cNvGrpSpPr/>
          <p:nvPr/>
        </p:nvGrpSpPr>
        <p:grpSpPr>
          <a:xfrm>
            <a:off x="4283242" y="4795815"/>
            <a:ext cx="83583" cy="83583"/>
            <a:chOff x="0" y="0"/>
            <a:chExt cx="83581" cy="83581"/>
          </a:xfrm>
        </p:grpSpPr>
        <p:sp>
          <p:nvSpPr>
            <p:cNvPr id="784" name="Shape 784"/>
            <p:cNvSpPr/>
            <p:nvPr/>
          </p:nvSpPr>
          <p:spPr>
            <a:xfrm>
              <a:off x="0" y="0"/>
              <a:ext cx="83582" cy="83582"/>
            </a:xfrm>
            <a:prstGeom prst="ellipse">
              <a:avLst/>
            </a:prstGeom>
            <a:noFill/>
            <a:ln w="12700" cap="flat">
              <a:solidFill>
                <a:srgbClr val="773F9B"/>
              </a:solidFill>
              <a:prstDash val="solid"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85" name="Shape 785"/>
            <p:cNvSpPr/>
            <p:nvPr/>
          </p:nvSpPr>
          <p:spPr>
            <a:xfrm flipV="1">
              <a:off x="11993" y="5681"/>
              <a:ext cx="66563" cy="66563"/>
            </a:xfrm>
            <a:prstGeom prst="line">
              <a:avLst/>
            </a:prstGeom>
            <a:noFill/>
            <a:ln w="12700" cap="flat">
              <a:solidFill>
                <a:srgbClr val="C82506"/>
              </a:solidFill>
              <a:prstDash val="solid"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789" name="Group 789"/>
          <p:cNvGrpSpPr/>
          <p:nvPr/>
        </p:nvGrpSpPr>
        <p:grpSpPr>
          <a:xfrm>
            <a:off x="4283242" y="4902971"/>
            <a:ext cx="83583" cy="83583"/>
            <a:chOff x="0" y="0"/>
            <a:chExt cx="83581" cy="83581"/>
          </a:xfrm>
        </p:grpSpPr>
        <p:sp>
          <p:nvSpPr>
            <p:cNvPr id="787" name="Shape 787"/>
            <p:cNvSpPr/>
            <p:nvPr/>
          </p:nvSpPr>
          <p:spPr>
            <a:xfrm>
              <a:off x="0" y="0"/>
              <a:ext cx="83582" cy="83582"/>
            </a:xfrm>
            <a:prstGeom prst="ellipse">
              <a:avLst/>
            </a:prstGeom>
            <a:noFill/>
            <a:ln w="12700" cap="flat">
              <a:solidFill>
                <a:srgbClr val="773F9B"/>
              </a:solidFill>
              <a:prstDash val="solid"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88" name="Shape 788"/>
            <p:cNvSpPr/>
            <p:nvPr/>
          </p:nvSpPr>
          <p:spPr>
            <a:xfrm flipV="1">
              <a:off x="11993" y="5681"/>
              <a:ext cx="66563" cy="66563"/>
            </a:xfrm>
            <a:prstGeom prst="line">
              <a:avLst/>
            </a:prstGeom>
            <a:noFill/>
            <a:ln w="12700" cap="flat">
              <a:solidFill>
                <a:srgbClr val="C82506"/>
              </a:solidFill>
              <a:prstDash val="solid"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792" name="Group 792"/>
          <p:cNvGrpSpPr/>
          <p:nvPr/>
        </p:nvGrpSpPr>
        <p:grpSpPr>
          <a:xfrm>
            <a:off x="4281304" y="5564246"/>
            <a:ext cx="83583" cy="83582"/>
            <a:chOff x="0" y="0"/>
            <a:chExt cx="83581" cy="83581"/>
          </a:xfrm>
        </p:grpSpPr>
        <p:sp>
          <p:nvSpPr>
            <p:cNvPr id="790" name="Shape 790"/>
            <p:cNvSpPr/>
            <p:nvPr/>
          </p:nvSpPr>
          <p:spPr>
            <a:xfrm>
              <a:off x="0" y="0"/>
              <a:ext cx="83582" cy="83582"/>
            </a:xfrm>
            <a:prstGeom prst="ellipse">
              <a:avLst/>
            </a:prstGeom>
            <a:noFill/>
            <a:ln w="12700" cap="flat">
              <a:solidFill>
                <a:srgbClr val="773F9B"/>
              </a:solidFill>
              <a:prstDash val="solid"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91" name="Shape 791"/>
            <p:cNvSpPr/>
            <p:nvPr/>
          </p:nvSpPr>
          <p:spPr>
            <a:xfrm flipV="1">
              <a:off x="11993" y="5681"/>
              <a:ext cx="66563" cy="66563"/>
            </a:xfrm>
            <a:prstGeom prst="line">
              <a:avLst/>
            </a:prstGeom>
            <a:noFill/>
            <a:ln w="12700" cap="flat">
              <a:solidFill>
                <a:srgbClr val="C82506"/>
              </a:solidFill>
              <a:prstDash val="solid"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795" name="Group 795"/>
          <p:cNvGrpSpPr/>
          <p:nvPr/>
        </p:nvGrpSpPr>
        <p:grpSpPr>
          <a:xfrm>
            <a:off x="4281304" y="5671402"/>
            <a:ext cx="83583" cy="83583"/>
            <a:chOff x="0" y="0"/>
            <a:chExt cx="83581" cy="83581"/>
          </a:xfrm>
        </p:grpSpPr>
        <p:sp>
          <p:nvSpPr>
            <p:cNvPr id="793" name="Shape 793"/>
            <p:cNvSpPr/>
            <p:nvPr/>
          </p:nvSpPr>
          <p:spPr>
            <a:xfrm>
              <a:off x="0" y="0"/>
              <a:ext cx="83582" cy="83582"/>
            </a:xfrm>
            <a:prstGeom prst="ellipse">
              <a:avLst/>
            </a:prstGeom>
            <a:noFill/>
            <a:ln w="12700" cap="flat">
              <a:solidFill>
                <a:srgbClr val="773F9B"/>
              </a:solidFill>
              <a:prstDash val="solid"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94" name="Shape 794"/>
            <p:cNvSpPr/>
            <p:nvPr/>
          </p:nvSpPr>
          <p:spPr>
            <a:xfrm flipV="1">
              <a:off x="11993" y="5681"/>
              <a:ext cx="66563" cy="66563"/>
            </a:xfrm>
            <a:prstGeom prst="line">
              <a:avLst/>
            </a:prstGeom>
            <a:noFill/>
            <a:ln w="12700" cap="flat">
              <a:solidFill>
                <a:srgbClr val="C82506"/>
              </a:solidFill>
              <a:prstDash val="solid"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798" name="Group 798"/>
          <p:cNvGrpSpPr/>
          <p:nvPr/>
        </p:nvGrpSpPr>
        <p:grpSpPr>
          <a:xfrm>
            <a:off x="4281304" y="5778558"/>
            <a:ext cx="83583" cy="83583"/>
            <a:chOff x="0" y="0"/>
            <a:chExt cx="83581" cy="83581"/>
          </a:xfrm>
        </p:grpSpPr>
        <p:sp>
          <p:nvSpPr>
            <p:cNvPr id="796" name="Shape 796"/>
            <p:cNvSpPr/>
            <p:nvPr/>
          </p:nvSpPr>
          <p:spPr>
            <a:xfrm>
              <a:off x="0" y="0"/>
              <a:ext cx="83582" cy="83582"/>
            </a:xfrm>
            <a:prstGeom prst="ellipse">
              <a:avLst/>
            </a:prstGeom>
            <a:noFill/>
            <a:ln w="12700" cap="flat">
              <a:solidFill>
                <a:srgbClr val="773F9B"/>
              </a:solidFill>
              <a:prstDash val="solid"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97" name="Shape 797"/>
            <p:cNvSpPr/>
            <p:nvPr/>
          </p:nvSpPr>
          <p:spPr>
            <a:xfrm flipV="1">
              <a:off x="11993" y="5681"/>
              <a:ext cx="66563" cy="66563"/>
            </a:xfrm>
            <a:prstGeom prst="line">
              <a:avLst/>
            </a:prstGeom>
            <a:noFill/>
            <a:ln w="12700" cap="flat">
              <a:solidFill>
                <a:srgbClr val="C82506"/>
              </a:solidFill>
              <a:prstDash val="solid"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801" name="Group 801"/>
          <p:cNvGrpSpPr/>
          <p:nvPr/>
        </p:nvGrpSpPr>
        <p:grpSpPr>
          <a:xfrm>
            <a:off x="4281304" y="5885714"/>
            <a:ext cx="83583" cy="83583"/>
            <a:chOff x="0" y="0"/>
            <a:chExt cx="83581" cy="83581"/>
          </a:xfrm>
        </p:grpSpPr>
        <p:sp>
          <p:nvSpPr>
            <p:cNvPr id="799" name="Shape 799"/>
            <p:cNvSpPr/>
            <p:nvPr/>
          </p:nvSpPr>
          <p:spPr>
            <a:xfrm>
              <a:off x="0" y="0"/>
              <a:ext cx="83582" cy="83582"/>
            </a:xfrm>
            <a:prstGeom prst="ellipse">
              <a:avLst/>
            </a:prstGeom>
            <a:noFill/>
            <a:ln w="12700" cap="flat">
              <a:solidFill>
                <a:srgbClr val="773F9B"/>
              </a:solidFill>
              <a:prstDash val="solid"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00" name="Shape 800"/>
            <p:cNvSpPr/>
            <p:nvPr/>
          </p:nvSpPr>
          <p:spPr>
            <a:xfrm flipV="1">
              <a:off x="11993" y="5681"/>
              <a:ext cx="66563" cy="66563"/>
            </a:xfrm>
            <a:prstGeom prst="line">
              <a:avLst/>
            </a:prstGeom>
            <a:noFill/>
            <a:ln w="12700" cap="flat">
              <a:solidFill>
                <a:srgbClr val="C82506"/>
              </a:solidFill>
              <a:prstDash val="solid"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804" name="Group 804"/>
          <p:cNvGrpSpPr/>
          <p:nvPr/>
        </p:nvGrpSpPr>
        <p:grpSpPr>
          <a:xfrm>
            <a:off x="5051195" y="5742712"/>
            <a:ext cx="83583" cy="83583"/>
            <a:chOff x="0" y="0"/>
            <a:chExt cx="83581" cy="83581"/>
          </a:xfrm>
        </p:grpSpPr>
        <p:sp>
          <p:nvSpPr>
            <p:cNvPr id="802" name="Shape 802"/>
            <p:cNvSpPr/>
            <p:nvPr/>
          </p:nvSpPr>
          <p:spPr>
            <a:xfrm>
              <a:off x="0" y="0"/>
              <a:ext cx="83582" cy="83582"/>
            </a:xfrm>
            <a:prstGeom prst="ellipse">
              <a:avLst/>
            </a:prstGeom>
            <a:noFill/>
            <a:ln w="12700" cap="flat">
              <a:solidFill>
                <a:srgbClr val="773F9B"/>
              </a:solidFill>
              <a:prstDash val="solid"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03" name="Shape 803"/>
            <p:cNvSpPr/>
            <p:nvPr/>
          </p:nvSpPr>
          <p:spPr>
            <a:xfrm flipV="1">
              <a:off x="11993" y="5681"/>
              <a:ext cx="66563" cy="66563"/>
            </a:xfrm>
            <a:prstGeom prst="line">
              <a:avLst/>
            </a:prstGeom>
            <a:noFill/>
            <a:ln w="12700" cap="flat">
              <a:solidFill>
                <a:srgbClr val="C82506"/>
              </a:solidFill>
              <a:prstDash val="solid"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805" name="Shape 805"/>
          <p:cNvSpPr/>
          <p:nvPr/>
        </p:nvSpPr>
        <p:spPr>
          <a:xfrm>
            <a:off x="5160617" y="5701668"/>
            <a:ext cx="583876" cy="161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defTabSz="410765">
              <a:defRPr sz="700"/>
            </a:lvl1pPr>
          </a:lstStyle>
          <a:p>
            <a:r>
              <a:t>LCLS toroid</a:t>
            </a:r>
          </a:p>
        </p:txBody>
      </p:sp>
      <p:grpSp>
        <p:nvGrpSpPr>
          <p:cNvPr id="808" name="Group 808"/>
          <p:cNvGrpSpPr/>
          <p:nvPr/>
        </p:nvGrpSpPr>
        <p:grpSpPr>
          <a:xfrm>
            <a:off x="6176336" y="3250979"/>
            <a:ext cx="83583" cy="83583"/>
            <a:chOff x="0" y="0"/>
            <a:chExt cx="83581" cy="83581"/>
          </a:xfrm>
        </p:grpSpPr>
        <p:sp>
          <p:nvSpPr>
            <p:cNvPr id="806" name="Shape 806"/>
            <p:cNvSpPr/>
            <p:nvPr/>
          </p:nvSpPr>
          <p:spPr>
            <a:xfrm>
              <a:off x="0" y="0"/>
              <a:ext cx="83582" cy="83582"/>
            </a:xfrm>
            <a:prstGeom prst="ellipse">
              <a:avLst/>
            </a:prstGeom>
            <a:noFill/>
            <a:ln w="12700" cap="flat">
              <a:solidFill>
                <a:srgbClr val="773F9B"/>
              </a:solidFill>
              <a:prstDash val="solid"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07" name="Shape 807"/>
            <p:cNvSpPr/>
            <p:nvPr/>
          </p:nvSpPr>
          <p:spPr>
            <a:xfrm flipV="1">
              <a:off x="11993" y="5681"/>
              <a:ext cx="66563" cy="66563"/>
            </a:xfrm>
            <a:prstGeom prst="line">
              <a:avLst/>
            </a:prstGeom>
            <a:noFill/>
            <a:ln w="12700" cap="flat">
              <a:solidFill>
                <a:srgbClr val="C82506"/>
              </a:solidFill>
              <a:prstDash val="solid"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811" name="Group 811"/>
          <p:cNvGrpSpPr/>
          <p:nvPr/>
        </p:nvGrpSpPr>
        <p:grpSpPr>
          <a:xfrm>
            <a:off x="6180918" y="3145421"/>
            <a:ext cx="83583" cy="83583"/>
            <a:chOff x="0" y="0"/>
            <a:chExt cx="83581" cy="83581"/>
          </a:xfrm>
        </p:grpSpPr>
        <p:sp>
          <p:nvSpPr>
            <p:cNvPr id="809" name="Shape 809"/>
            <p:cNvSpPr/>
            <p:nvPr/>
          </p:nvSpPr>
          <p:spPr>
            <a:xfrm>
              <a:off x="0" y="0"/>
              <a:ext cx="83582" cy="83582"/>
            </a:xfrm>
            <a:prstGeom prst="ellipse">
              <a:avLst/>
            </a:prstGeom>
            <a:noFill/>
            <a:ln w="12700" cap="flat">
              <a:solidFill>
                <a:srgbClr val="00882B"/>
              </a:solidFill>
              <a:prstDash val="solid"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10" name="Shape 810"/>
            <p:cNvSpPr/>
            <p:nvPr/>
          </p:nvSpPr>
          <p:spPr>
            <a:xfrm flipV="1">
              <a:off x="8202" y="4457"/>
              <a:ext cx="66563" cy="66563"/>
            </a:xfrm>
            <a:prstGeom prst="line">
              <a:avLst/>
            </a:prstGeom>
            <a:noFill/>
            <a:ln w="12700" cap="flat">
              <a:solidFill>
                <a:srgbClr val="C82506"/>
              </a:solidFill>
              <a:prstDash val="solid"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814" name="Group 814"/>
          <p:cNvGrpSpPr/>
          <p:nvPr/>
        </p:nvGrpSpPr>
        <p:grpSpPr>
          <a:xfrm>
            <a:off x="6180918" y="2948968"/>
            <a:ext cx="83583" cy="83583"/>
            <a:chOff x="0" y="0"/>
            <a:chExt cx="83581" cy="83581"/>
          </a:xfrm>
        </p:grpSpPr>
        <p:sp>
          <p:nvSpPr>
            <p:cNvPr id="812" name="Shape 812"/>
            <p:cNvSpPr/>
            <p:nvPr/>
          </p:nvSpPr>
          <p:spPr>
            <a:xfrm>
              <a:off x="0" y="0"/>
              <a:ext cx="83582" cy="83582"/>
            </a:xfrm>
            <a:prstGeom prst="ellipse">
              <a:avLst/>
            </a:prstGeom>
            <a:noFill/>
            <a:ln w="12700" cap="flat">
              <a:solidFill>
                <a:srgbClr val="00882B"/>
              </a:solidFill>
              <a:prstDash val="solid"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13" name="Shape 813"/>
            <p:cNvSpPr/>
            <p:nvPr/>
          </p:nvSpPr>
          <p:spPr>
            <a:xfrm flipV="1">
              <a:off x="8202" y="4457"/>
              <a:ext cx="66563" cy="66563"/>
            </a:xfrm>
            <a:prstGeom prst="line">
              <a:avLst/>
            </a:prstGeom>
            <a:noFill/>
            <a:ln w="12700" cap="flat">
              <a:solidFill>
                <a:srgbClr val="C82506"/>
              </a:solidFill>
              <a:prstDash val="solid"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817" name="Group 817"/>
          <p:cNvGrpSpPr/>
          <p:nvPr/>
        </p:nvGrpSpPr>
        <p:grpSpPr>
          <a:xfrm>
            <a:off x="6180918" y="3047194"/>
            <a:ext cx="83583" cy="83583"/>
            <a:chOff x="0" y="0"/>
            <a:chExt cx="83581" cy="83581"/>
          </a:xfrm>
        </p:grpSpPr>
        <p:sp>
          <p:nvSpPr>
            <p:cNvPr id="815" name="Shape 815"/>
            <p:cNvSpPr/>
            <p:nvPr/>
          </p:nvSpPr>
          <p:spPr>
            <a:xfrm>
              <a:off x="0" y="0"/>
              <a:ext cx="83582" cy="83582"/>
            </a:xfrm>
            <a:prstGeom prst="ellipse">
              <a:avLst/>
            </a:prstGeom>
            <a:noFill/>
            <a:ln w="12700" cap="flat">
              <a:solidFill>
                <a:srgbClr val="00882B"/>
              </a:solidFill>
              <a:prstDash val="solid"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16" name="Shape 816"/>
            <p:cNvSpPr/>
            <p:nvPr/>
          </p:nvSpPr>
          <p:spPr>
            <a:xfrm flipV="1">
              <a:off x="8202" y="4457"/>
              <a:ext cx="66563" cy="66563"/>
            </a:xfrm>
            <a:prstGeom prst="line">
              <a:avLst/>
            </a:prstGeom>
            <a:noFill/>
            <a:ln w="12700" cap="flat">
              <a:solidFill>
                <a:srgbClr val="C82506"/>
              </a:solidFill>
              <a:prstDash val="solid"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818" name="Shape 818"/>
          <p:cNvSpPr/>
          <p:nvPr/>
        </p:nvSpPr>
        <p:spPr>
          <a:xfrm>
            <a:off x="398375" y="83911"/>
            <a:ext cx="3325029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r>
              <a:t>BCS Requirements</a:t>
            </a:r>
          </a:p>
        </p:txBody>
      </p:sp>
    </p:spTree>
    <p:extLst>
      <p:ext uri="{BB962C8B-B14F-4D97-AF65-F5344CB8AC3E}">
        <p14:creationId xmlns:p14="http://schemas.microsoft.com/office/powerpoint/2010/main" val="308331878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49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1966" y="229571"/>
            <a:ext cx="8103570" cy="753033"/>
          </a:xfrm>
        </p:spPr>
        <p:txBody>
          <a:bodyPr/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Estimated Beam Loss by Area </a:t>
            </a:r>
            <a:r>
              <a:rPr lang="en-US" sz="3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(J. Welch)</a:t>
            </a:r>
            <a:endParaRPr lang="en-US" sz="32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60" y="1366146"/>
            <a:ext cx="8732018" cy="510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0384" y="78718"/>
            <a:ext cx="30684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See PRD:  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LCLSII-2.7-PR-0079</a:t>
            </a:r>
            <a:endParaRPr lang="en-US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58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2617" y="129091"/>
            <a:ext cx="8629884" cy="753033"/>
          </a:xfrm>
        </p:spPr>
        <p:txBody>
          <a:bodyPr/>
          <a:lstStyle/>
          <a:p>
            <a:r>
              <a:rPr lang="en-US" sz="2800" b="0" dirty="0" smtClean="0">
                <a:solidFill>
                  <a:srgbClr val="C00000"/>
                </a:solidFill>
              </a:rPr>
              <a:t>LCLS-II Layout and Beam Parameters</a:t>
            </a:r>
            <a:endParaRPr lang="en-US" sz="2800" b="0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588" y="1446966"/>
            <a:ext cx="8978020" cy="1907650"/>
          </a:xfrm>
          <a:prstGeom prst="rect">
            <a:avLst/>
          </a:prstGeom>
          <a:solidFill>
            <a:srgbClr val="D5D5FF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863213" y="2483910"/>
            <a:ext cx="777240" cy="0"/>
          </a:xfrm>
          <a:prstGeom prst="line">
            <a:avLst/>
          </a:prstGeom>
          <a:noFill/>
          <a:ln w="38100" cap="flat" cmpd="sng" algn="ctr">
            <a:solidFill>
              <a:srgbClr val="00FF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grpSp>
        <p:nvGrpSpPr>
          <p:cNvPr id="10" name="Group 10"/>
          <p:cNvGrpSpPr/>
          <p:nvPr/>
        </p:nvGrpSpPr>
        <p:grpSpPr>
          <a:xfrm flipV="1">
            <a:off x="710854" y="2483664"/>
            <a:ext cx="152394" cy="76446"/>
            <a:chOff x="4137816" y="1636386"/>
            <a:chExt cx="391282" cy="1924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75" name="Straight Connector 74"/>
            <p:cNvCxnSpPr/>
            <p:nvPr/>
          </p:nvCxnSpPr>
          <p:spPr>
            <a:xfrm>
              <a:off x="4437658" y="1828800"/>
              <a:ext cx="91440" cy="0"/>
            </a:xfrm>
            <a:prstGeom prst="line">
              <a:avLst/>
            </a:prstGeom>
            <a:noFill/>
            <a:ln w="38100" cap="flat" cmpd="sng" algn="ctr">
              <a:solidFill>
                <a:srgbClr val="00FF00"/>
              </a:solidFill>
              <a:prstDash val="solid"/>
            </a:ln>
            <a:effectLst/>
          </p:spPr>
        </p:cxnSp>
        <p:cxnSp>
          <p:nvCxnSpPr>
            <p:cNvPr id="76" name="Straight Connector 75"/>
            <p:cNvCxnSpPr/>
            <p:nvPr/>
          </p:nvCxnSpPr>
          <p:spPr>
            <a:xfrm>
              <a:off x="4375124" y="1636386"/>
              <a:ext cx="91440" cy="188586"/>
            </a:xfrm>
            <a:prstGeom prst="line">
              <a:avLst/>
            </a:prstGeom>
            <a:noFill/>
            <a:ln w="38100" cap="flat" cmpd="sng" algn="ctr">
              <a:solidFill>
                <a:srgbClr val="00FF00"/>
              </a:solidFill>
              <a:prstDash val="solid"/>
            </a:ln>
            <a:effectLst/>
          </p:spPr>
        </p:cxnSp>
        <p:cxnSp>
          <p:nvCxnSpPr>
            <p:cNvPr id="77" name="Straight Connector 76"/>
            <p:cNvCxnSpPr/>
            <p:nvPr/>
          </p:nvCxnSpPr>
          <p:spPr>
            <a:xfrm flipV="1">
              <a:off x="4203750" y="1640214"/>
              <a:ext cx="91439" cy="188586"/>
            </a:xfrm>
            <a:prstGeom prst="line">
              <a:avLst/>
            </a:prstGeom>
            <a:noFill/>
            <a:ln w="38100" cap="flat" cmpd="sng" algn="ctr">
              <a:solidFill>
                <a:srgbClr val="00FF00"/>
              </a:solidFill>
              <a:prstDash val="solid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>
            <a:xfrm>
              <a:off x="4261582" y="1649376"/>
              <a:ext cx="138093" cy="0"/>
            </a:xfrm>
            <a:prstGeom prst="line">
              <a:avLst/>
            </a:prstGeom>
            <a:noFill/>
            <a:ln w="38100" cap="flat" cmpd="sng" algn="ctr">
              <a:solidFill>
                <a:srgbClr val="00FF00"/>
              </a:solidFill>
              <a:prstDash val="soli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>
            <a:xfrm>
              <a:off x="4137816" y="1828800"/>
              <a:ext cx="91439" cy="0"/>
            </a:xfrm>
            <a:prstGeom prst="line">
              <a:avLst/>
            </a:prstGeom>
            <a:noFill/>
            <a:ln w="38100" cap="flat" cmpd="sng" algn="ctr">
              <a:solidFill>
                <a:srgbClr val="00FF00"/>
              </a:solidFill>
              <a:prstDash val="solid"/>
            </a:ln>
            <a:effectLst/>
          </p:spPr>
        </p:cxnSp>
      </p:grpSp>
      <p:cxnSp>
        <p:nvCxnSpPr>
          <p:cNvPr id="11" name="Straight Connector 10"/>
          <p:cNvCxnSpPr/>
          <p:nvPr/>
        </p:nvCxnSpPr>
        <p:spPr>
          <a:xfrm>
            <a:off x="186939" y="2483910"/>
            <a:ext cx="66152" cy="0"/>
          </a:xfrm>
          <a:prstGeom prst="line">
            <a:avLst/>
          </a:prstGeom>
          <a:noFill/>
          <a:ln w="38100" cap="flat" cmpd="sng" algn="ctr">
            <a:solidFill>
              <a:srgbClr val="00FF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2" name="Straight Connector 11"/>
          <p:cNvCxnSpPr/>
          <p:nvPr/>
        </p:nvCxnSpPr>
        <p:spPr>
          <a:xfrm>
            <a:off x="1771179" y="2483910"/>
            <a:ext cx="1630058" cy="0"/>
          </a:xfrm>
          <a:prstGeom prst="line">
            <a:avLst/>
          </a:prstGeom>
          <a:noFill/>
          <a:ln w="38100" cap="flat" cmpd="sng" algn="ctr">
            <a:solidFill>
              <a:srgbClr val="00FF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3" name="Rectangle 12"/>
          <p:cNvSpPr/>
          <p:nvPr/>
        </p:nvSpPr>
        <p:spPr>
          <a:xfrm>
            <a:off x="134592" y="2342988"/>
            <a:ext cx="51008" cy="274320"/>
          </a:xfrm>
          <a:prstGeom prst="rect">
            <a:avLst/>
          </a:prstGeom>
          <a:solidFill>
            <a:srgbClr val="FFC000"/>
          </a:solidFill>
          <a:ln w="6350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349009" y="2435491"/>
            <a:ext cx="100142" cy="51736"/>
            <a:chOff x="4156658" y="1645807"/>
            <a:chExt cx="372440" cy="1924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70" name="Straight Connector 69"/>
            <p:cNvCxnSpPr/>
            <p:nvPr/>
          </p:nvCxnSpPr>
          <p:spPr>
            <a:xfrm>
              <a:off x="4437658" y="1828800"/>
              <a:ext cx="91440" cy="0"/>
            </a:xfrm>
            <a:prstGeom prst="line">
              <a:avLst/>
            </a:prstGeom>
            <a:noFill/>
            <a:ln w="38100" cap="flat" cmpd="sng" algn="ctr">
              <a:solidFill>
                <a:srgbClr val="00FF00"/>
              </a:solidFill>
              <a:prstDash val="soli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>
            <a:xfrm>
              <a:off x="4365702" y="1645807"/>
              <a:ext cx="91438" cy="188587"/>
            </a:xfrm>
            <a:prstGeom prst="line">
              <a:avLst/>
            </a:prstGeom>
            <a:noFill/>
            <a:ln w="38100" cap="flat" cmpd="sng" algn="ctr">
              <a:solidFill>
                <a:srgbClr val="00FF00"/>
              </a:solidFill>
              <a:prstDash val="solid"/>
            </a:ln>
            <a:effectLst/>
          </p:spPr>
        </p:cxnSp>
        <p:cxnSp>
          <p:nvCxnSpPr>
            <p:cNvPr id="72" name="Straight Connector 71"/>
            <p:cNvCxnSpPr/>
            <p:nvPr/>
          </p:nvCxnSpPr>
          <p:spPr>
            <a:xfrm flipV="1">
              <a:off x="4213170" y="1649634"/>
              <a:ext cx="91438" cy="188587"/>
            </a:xfrm>
            <a:prstGeom prst="line">
              <a:avLst/>
            </a:prstGeom>
            <a:noFill/>
            <a:ln w="38100" cap="flat" cmpd="sng" algn="ctr">
              <a:solidFill>
                <a:srgbClr val="00FF00"/>
              </a:solidFill>
              <a:prstDash val="solid"/>
            </a:ln>
            <a:effectLst/>
          </p:spPr>
        </p:cxnSp>
        <p:cxnSp>
          <p:nvCxnSpPr>
            <p:cNvPr id="73" name="Straight Connector 72"/>
            <p:cNvCxnSpPr/>
            <p:nvPr/>
          </p:nvCxnSpPr>
          <p:spPr>
            <a:xfrm>
              <a:off x="4271002" y="1658798"/>
              <a:ext cx="138091" cy="0"/>
            </a:xfrm>
            <a:prstGeom prst="line">
              <a:avLst/>
            </a:prstGeom>
            <a:noFill/>
            <a:ln w="38100" cap="flat" cmpd="sng" algn="ctr">
              <a:solidFill>
                <a:srgbClr val="00FF00"/>
              </a:solidFill>
              <a:prstDash val="solid"/>
            </a:ln>
            <a:effectLst/>
          </p:spPr>
        </p:cxnSp>
        <p:cxnSp>
          <p:nvCxnSpPr>
            <p:cNvPr id="74" name="Straight Connector 73"/>
            <p:cNvCxnSpPr/>
            <p:nvPr/>
          </p:nvCxnSpPr>
          <p:spPr>
            <a:xfrm>
              <a:off x="4156658" y="1828800"/>
              <a:ext cx="91438" cy="0"/>
            </a:xfrm>
            <a:prstGeom prst="line">
              <a:avLst/>
            </a:prstGeom>
            <a:noFill/>
            <a:ln w="38100" cap="flat" cmpd="sng" algn="ctr">
              <a:solidFill>
                <a:srgbClr val="00FF00"/>
              </a:solidFill>
              <a:prstDash val="solid"/>
            </a:ln>
            <a:effectLst/>
          </p:spPr>
        </p:cxnSp>
      </p:grpSp>
      <p:cxnSp>
        <p:nvCxnSpPr>
          <p:cNvPr id="15" name="Straight Connector 14"/>
          <p:cNvCxnSpPr/>
          <p:nvPr/>
        </p:nvCxnSpPr>
        <p:spPr>
          <a:xfrm>
            <a:off x="448529" y="2483910"/>
            <a:ext cx="76200" cy="0"/>
          </a:xfrm>
          <a:prstGeom prst="line">
            <a:avLst/>
          </a:prstGeom>
          <a:noFill/>
          <a:ln w="38100" cap="flat" cmpd="sng" algn="ctr">
            <a:solidFill>
              <a:srgbClr val="00FF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grpSp>
        <p:nvGrpSpPr>
          <p:cNvPr id="16" name="Group 16"/>
          <p:cNvGrpSpPr/>
          <p:nvPr/>
        </p:nvGrpSpPr>
        <p:grpSpPr>
          <a:xfrm flipV="1">
            <a:off x="1622510" y="2483418"/>
            <a:ext cx="155457" cy="76446"/>
            <a:chOff x="4137816" y="1636386"/>
            <a:chExt cx="391282" cy="1924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65" name="Straight Connector 64"/>
            <p:cNvCxnSpPr/>
            <p:nvPr/>
          </p:nvCxnSpPr>
          <p:spPr>
            <a:xfrm>
              <a:off x="4437658" y="1828800"/>
              <a:ext cx="91440" cy="0"/>
            </a:xfrm>
            <a:prstGeom prst="line">
              <a:avLst/>
            </a:prstGeom>
            <a:noFill/>
            <a:ln w="38100" cap="flat" cmpd="sng" algn="ctr">
              <a:solidFill>
                <a:srgbClr val="00FF00"/>
              </a:solidFill>
              <a:prstDash val="soli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>
            <a:xfrm>
              <a:off x="4375124" y="1636386"/>
              <a:ext cx="91440" cy="188586"/>
            </a:xfrm>
            <a:prstGeom prst="line">
              <a:avLst/>
            </a:prstGeom>
            <a:noFill/>
            <a:ln w="38100" cap="flat" cmpd="sng" algn="ctr">
              <a:solidFill>
                <a:srgbClr val="00FF00"/>
              </a:solidFill>
              <a:prstDash val="solid"/>
            </a:ln>
            <a:effectLst/>
          </p:spPr>
        </p:cxnSp>
        <p:cxnSp>
          <p:nvCxnSpPr>
            <p:cNvPr id="67" name="Straight Connector 66"/>
            <p:cNvCxnSpPr/>
            <p:nvPr/>
          </p:nvCxnSpPr>
          <p:spPr>
            <a:xfrm flipV="1">
              <a:off x="4203750" y="1640214"/>
              <a:ext cx="91439" cy="188586"/>
            </a:xfrm>
            <a:prstGeom prst="line">
              <a:avLst/>
            </a:prstGeom>
            <a:noFill/>
            <a:ln w="38100" cap="flat" cmpd="sng" algn="ctr">
              <a:solidFill>
                <a:srgbClr val="00FF00"/>
              </a:solidFill>
              <a:prstDash val="soli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>
            <a:xfrm>
              <a:off x="4261582" y="1649376"/>
              <a:ext cx="138093" cy="0"/>
            </a:xfrm>
            <a:prstGeom prst="line">
              <a:avLst/>
            </a:prstGeom>
            <a:noFill/>
            <a:ln w="38100" cap="flat" cmpd="sng" algn="ctr">
              <a:solidFill>
                <a:srgbClr val="00FF00"/>
              </a:solidFill>
              <a:prstDash val="soli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>
            <a:xfrm>
              <a:off x="4137816" y="1828800"/>
              <a:ext cx="91439" cy="0"/>
            </a:xfrm>
            <a:prstGeom prst="line">
              <a:avLst/>
            </a:prstGeom>
            <a:noFill/>
            <a:ln w="38100" cap="flat" cmpd="sng" algn="ctr">
              <a:solidFill>
                <a:srgbClr val="00FF00"/>
              </a:solidFill>
              <a:prstDash val="solid"/>
            </a:ln>
            <a:effectLst/>
          </p:spPr>
        </p:cxnSp>
      </p:grpSp>
      <p:cxnSp>
        <p:nvCxnSpPr>
          <p:cNvPr id="18" name="Straight Connector 17"/>
          <p:cNvCxnSpPr/>
          <p:nvPr/>
        </p:nvCxnSpPr>
        <p:spPr>
          <a:xfrm>
            <a:off x="3621128" y="2627783"/>
            <a:ext cx="3101743" cy="0"/>
          </a:xfrm>
          <a:prstGeom prst="line">
            <a:avLst/>
          </a:prstGeom>
          <a:noFill/>
          <a:ln w="38100" cap="flat" cmpd="sng" algn="ctr">
            <a:solidFill>
              <a:srgbClr val="00FF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0" name="Straight Connector 19"/>
          <p:cNvCxnSpPr/>
          <p:nvPr/>
        </p:nvCxnSpPr>
        <p:spPr>
          <a:xfrm flipV="1">
            <a:off x="5763730" y="2483910"/>
            <a:ext cx="30480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1" name="Straight Connector 20"/>
          <p:cNvCxnSpPr/>
          <p:nvPr/>
        </p:nvCxnSpPr>
        <p:spPr>
          <a:xfrm flipV="1">
            <a:off x="6060867" y="2353143"/>
            <a:ext cx="228600" cy="13660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3" name="Straight Connector 22"/>
          <p:cNvCxnSpPr/>
          <p:nvPr/>
        </p:nvCxnSpPr>
        <p:spPr>
          <a:xfrm flipH="1">
            <a:off x="6191574" y="2666454"/>
            <a:ext cx="186032" cy="122256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5" name="Straight Connector 24"/>
          <p:cNvCxnSpPr/>
          <p:nvPr/>
        </p:nvCxnSpPr>
        <p:spPr>
          <a:xfrm>
            <a:off x="6270965" y="2352447"/>
            <a:ext cx="732606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6" name="Straight Connector 25"/>
          <p:cNvCxnSpPr/>
          <p:nvPr/>
        </p:nvCxnSpPr>
        <p:spPr>
          <a:xfrm flipH="1" flipV="1">
            <a:off x="6982551" y="2358810"/>
            <a:ext cx="228600" cy="15240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7" name="Straight Connector 26"/>
          <p:cNvCxnSpPr/>
          <p:nvPr/>
        </p:nvCxnSpPr>
        <p:spPr>
          <a:xfrm>
            <a:off x="7213414" y="2506186"/>
            <a:ext cx="167640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8" name="Straight Connector 27"/>
          <p:cNvCxnSpPr/>
          <p:nvPr/>
        </p:nvCxnSpPr>
        <p:spPr>
          <a:xfrm>
            <a:off x="4925789" y="2314175"/>
            <a:ext cx="2078581" cy="0"/>
          </a:xfrm>
          <a:prstGeom prst="line">
            <a:avLst/>
          </a:prstGeom>
          <a:noFill/>
          <a:ln w="38100" cap="flat" cmpd="sng" algn="ctr">
            <a:solidFill>
              <a:srgbClr val="FF00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9" name="Straight Connector 28"/>
          <p:cNvCxnSpPr/>
          <p:nvPr/>
        </p:nvCxnSpPr>
        <p:spPr>
          <a:xfrm flipH="1" flipV="1">
            <a:off x="7003571" y="2314175"/>
            <a:ext cx="228600" cy="152400"/>
          </a:xfrm>
          <a:prstGeom prst="line">
            <a:avLst/>
          </a:prstGeom>
          <a:noFill/>
          <a:ln w="38100" cap="flat" cmpd="sng" algn="ctr">
            <a:solidFill>
              <a:srgbClr val="FF00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0" name="Straight Connector 29"/>
          <p:cNvCxnSpPr/>
          <p:nvPr/>
        </p:nvCxnSpPr>
        <p:spPr>
          <a:xfrm>
            <a:off x="7222123" y="2466575"/>
            <a:ext cx="1676400" cy="0"/>
          </a:xfrm>
          <a:prstGeom prst="line">
            <a:avLst/>
          </a:prstGeom>
          <a:noFill/>
          <a:ln w="38100" cap="flat" cmpd="sng" algn="ctr">
            <a:solidFill>
              <a:srgbClr val="FF00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1" name="Rectangle 30"/>
          <p:cNvSpPr/>
          <p:nvPr/>
        </p:nvSpPr>
        <p:spPr>
          <a:xfrm>
            <a:off x="8060323" y="2404025"/>
            <a:ext cx="594360" cy="182880"/>
          </a:xfrm>
          <a:prstGeom prst="rect">
            <a:avLst/>
          </a:prstGeom>
          <a:gradFill flip="none" rotWithShape="1">
            <a:gsLst>
              <a:gs pos="0">
                <a:srgbClr val="DDDDDD">
                  <a:shade val="30000"/>
                  <a:satMod val="115000"/>
                </a:srgbClr>
              </a:gs>
              <a:gs pos="50000">
                <a:srgbClr val="DDDDDD">
                  <a:shade val="67500"/>
                  <a:satMod val="115000"/>
                </a:srgbClr>
              </a:gs>
              <a:gs pos="100000">
                <a:srgbClr val="DDDDDD">
                  <a:shade val="100000"/>
                  <a:satMod val="115000"/>
                </a:srgbClr>
              </a:gs>
            </a:gsLst>
            <a:lin ang="16200000" scaled="1"/>
            <a:tileRect/>
          </a:gradFill>
          <a:ln w="6350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</a:rPr>
              <a:t>HXU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6829543" y="2255368"/>
            <a:ext cx="580847" cy="402176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3" name="Straight Connector 32"/>
          <p:cNvCxnSpPr/>
          <p:nvPr/>
        </p:nvCxnSpPr>
        <p:spPr>
          <a:xfrm>
            <a:off x="7404667" y="2255310"/>
            <a:ext cx="1493856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4" name="Rectangle 33"/>
          <p:cNvSpPr/>
          <p:nvPr/>
        </p:nvSpPr>
        <p:spPr>
          <a:xfrm>
            <a:off x="8212723" y="2161692"/>
            <a:ext cx="441960" cy="182880"/>
          </a:xfrm>
          <a:prstGeom prst="rect">
            <a:avLst/>
          </a:prstGeom>
          <a:gradFill flip="none" rotWithShape="1">
            <a:gsLst>
              <a:gs pos="0">
                <a:srgbClr val="DDDDDD">
                  <a:shade val="30000"/>
                  <a:satMod val="115000"/>
                </a:srgbClr>
              </a:gs>
              <a:gs pos="50000">
                <a:srgbClr val="DDDDDD">
                  <a:shade val="67500"/>
                  <a:satMod val="115000"/>
                </a:srgbClr>
              </a:gs>
              <a:gs pos="100000">
                <a:srgbClr val="DDDDDD">
                  <a:shade val="100000"/>
                  <a:satMod val="115000"/>
                </a:srgbClr>
              </a:gs>
            </a:gsLst>
            <a:lin ang="16200000" scaled="1"/>
            <a:tileRect/>
          </a:gradFill>
          <a:ln w="6350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SXU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898523" y="2213611"/>
            <a:ext cx="45720" cy="91440"/>
          </a:xfrm>
          <a:prstGeom prst="rect">
            <a:avLst/>
          </a:prstGeom>
          <a:solidFill>
            <a:srgbClr val="996633"/>
          </a:solidFill>
          <a:ln w="6350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898523" y="2442878"/>
            <a:ext cx="45720" cy="91440"/>
          </a:xfrm>
          <a:prstGeom prst="rect">
            <a:avLst/>
          </a:prstGeom>
          <a:solidFill>
            <a:srgbClr val="996633"/>
          </a:solidFill>
          <a:ln w="6350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77488" y="2219729"/>
            <a:ext cx="1005840" cy="1828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0000">
                <a:srgbClr val="F79646">
                  <a:lumMod val="60000"/>
                  <a:lumOff val="40000"/>
                  <a:shade val="67500"/>
                  <a:satMod val="115000"/>
                </a:srgbClr>
              </a:gs>
              <a:gs pos="100000">
                <a:srgbClr val="F79646">
                  <a:lumMod val="60000"/>
                  <a:lumOff val="40000"/>
                  <a:shade val="100000"/>
                  <a:satMod val="115000"/>
                </a:srgbClr>
              </a:gs>
            </a:gsLst>
            <a:lin ang="16200000" scaled="1"/>
            <a:tileRect/>
          </a:gradFill>
          <a:ln w="6350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Sec. 21-30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3435564" y="2316861"/>
            <a:ext cx="1182702" cy="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40" name="Straight Connector 39"/>
          <p:cNvCxnSpPr/>
          <p:nvPr/>
        </p:nvCxnSpPr>
        <p:spPr>
          <a:xfrm>
            <a:off x="3392528" y="2483910"/>
            <a:ext cx="228600" cy="152400"/>
          </a:xfrm>
          <a:prstGeom prst="line">
            <a:avLst/>
          </a:prstGeom>
          <a:noFill/>
          <a:ln w="38100" cap="flat" cmpd="sng" algn="ctr">
            <a:solidFill>
              <a:srgbClr val="00FF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41" name="Rectangle 40"/>
          <p:cNvSpPr/>
          <p:nvPr/>
        </p:nvSpPr>
        <p:spPr>
          <a:xfrm rot="2700000">
            <a:off x="3297228" y="2149817"/>
            <a:ext cx="45720" cy="91440"/>
          </a:xfrm>
          <a:prstGeom prst="rect">
            <a:avLst/>
          </a:prstGeom>
          <a:solidFill>
            <a:srgbClr val="FFC000"/>
          </a:solidFill>
          <a:ln w="6350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499208" y="2221071"/>
            <a:ext cx="1005840" cy="1828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0000">
                <a:srgbClr val="F79646">
                  <a:lumMod val="60000"/>
                  <a:lumOff val="40000"/>
                  <a:shade val="67500"/>
                  <a:satMod val="115000"/>
                </a:srgbClr>
              </a:gs>
              <a:gs pos="100000">
                <a:srgbClr val="F79646">
                  <a:lumMod val="60000"/>
                  <a:lumOff val="40000"/>
                  <a:shade val="100000"/>
                  <a:satMod val="115000"/>
                </a:srgbClr>
              </a:gs>
            </a:gsLst>
            <a:lin ang="16200000" scaled="1"/>
            <a:tileRect/>
          </a:gradFill>
          <a:ln w="6350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Sec. 11-20</a:t>
            </a:r>
          </a:p>
        </p:txBody>
      </p:sp>
      <p:cxnSp>
        <p:nvCxnSpPr>
          <p:cNvPr id="43" name="Straight Connector 42"/>
          <p:cNvCxnSpPr/>
          <p:nvPr/>
        </p:nvCxnSpPr>
        <p:spPr>
          <a:xfrm flipV="1">
            <a:off x="4572539" y="2286946"/>
            <a:ext cx="61206" cy="40805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44" name="Rectangle 43"/>
          <p:cNvSpPr/>
          <p:nvPr/>
        </p:nvSpPr>
        <p:spPr>
          <a:xfrm rot="19800000">
            <a:off x="4629355" y="2229200"/>
            <a:ext cx="45720" cy="91440"/>
          </a:xfrm>
          <a:prstGeom prst="rect">
            <a:avLst/>
          </a:prstGeom>
          <a:solidFill>
            <a:srgbClr val="996633"/>
          </a:solidFill>
          <a:ln w="6350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833744" y="1507642"/>
            <a:ext cx="2262158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2000"/>
              </a:lnSpc>
            </a:pP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0.2-1.3 </a:t>
            </a:r>
            <a:r>
              <a:rPr lang="en-US" sz="1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keV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(1 MHz)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954349" y="2315067"/>
            <a:ext cx="1107686" cy="304800"/>
          </a:xfrm>
          <a:prstGeom prst="roundRect">
            <a:avLst/>
          </a:prstGeom>
          <a:gradFill flip="none" rotWithShape="1">
            <a:gsLst>
              <a:gs pos="0">
                <a:srgbClr val="1F6563"/>
              </a:gs>
              <a:gs pos="50000">
                <a:srgbClr val="66FFFF">
                  <a:shade val="67500"/>
                  <a:satMod val="115000"/>
                </a:srgbClr>
              </a:gs>
              <a:gs pos="100000">
                <a:srgbClr val="66FF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L3</a:t>
            </a:r>
            <a:endParaRPr lang="en-US" sz="1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08083" y="2327751"/>
            <a:ext cx="189091" cy="304800"/>
          </a:xfrm>
          <a:prstGeom prst="roundRect">
            <a:avLst/>
          </a:prstGeom>
          <a:gradFill flip="none" rotWithShape="1">
            <a:gsLst>
              <a:gs pos="0">
                <a:srgbClr val="1F6563"/>
              </a:gs>
              <a:gs pos="50000">
                <a:srgbClr val="66FFFF">
                  <a:shade val="67500"/>
                  <a:satMod val="115000"/>
                </a:srgbClr>
              </a:gs>
              <a:gs pos="100000">
                <a:srgbClr val="66FF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257891" y="2327751"/>
            <a:ext cx="83620" cy="304800"/>
          </a:xfrm>
          <a:prstGeom prst="roundRect">
            <a:avLst/>
          </a:prstGeom>
          <a:gradFill flip="none" rotWithShape="1">
            <a:gsLst>
              <a:gs pos="0">
                <a:srgbClr val="1F6563"/>
              </a:gs>
              <a:gs pos="50000">
                <a:srgbClr val="66FFFF">
                  <a:shade val="67500"/>
                  <a:satMod val="115000"/>
                </a:srgbClr>
              </a:gs>
              <a:gs pos="100000">
                <a:srgbClr val="66FF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196888" y="2965788"/>
            <a:ext cx="1877437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2000"/>
              </a:lnSpc>
            </a:pPr>
            <a:r>
              <a:rPr lang="en-US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1-5 </a:t>
            </a:r>
            <a:r>
              <a:rPr lang="en-US" sz="1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keV</a:t>
            </a:r>
            <a:r>
              <a:rPr lang="en-US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(1 MHz)</a:t>
            </a:r>
            <a:endParaRPr lang="en-US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36952" y="1446966"/>
            <a:ext cx="143821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600" b="1" dirty="0" smtClean="0">
                <a:latin typeface="+mj-lt"/>
              </a:rPr>
              <a:t>LCLS-I Linac</a:t>
            </a:r>
            <a:endParaRPr lang="en-US" sz="1600" b="1" dirty="0">
              <a:latin typeface="+mj-lt"/>
            </a:endParaRPr>
          </a:p>
          <a:p>
            <a:pPr algn="ctr">
              <a:lnSpc>
                <a:spcPts val="1800"/>
              </a:lnSpc>
            </a:pPr>
            <a:r>
              <a:rPr lang="en-US" sz="1600" b="1" dirty="0">
                <a:latin typeface="+mj-lt"/>
              </a:rPr>
              <a:t>3</a:t>
            </a:r>
            <a:r>
              <a:rPr lang="en-US" sz="1600" b="1" dirty="0" smtClean="0">
                <a:latin typeface="+mj-lt"/>
              </a:rPr>
              <a:t>-15 GeV</a:t>
            </a:r>
          </a:p>
          <a:p>
            <a:pPr algn="ctr">
              <a:lnSpc>
                <a:spcPts val="1800"/>
              </a:lnSpc>
            </a:pPr>
            <a:r>
              <a:rPr lang="en-US" sz="1600" b="1" dirty="0" smtClean="0">
                <a:latin typeface="+mj-lt"/>
              </a:rPr>
              <a:t>1 kW</a:t>
            </a:r>
            <a:endParaRPr lang="en-US" sz="1600" b="1" dirty="0">
              <a:latin typeface="+mj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487516" y="1651832"/>
            <a:ext cx="1039067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proposed</a:t>
            </a:r>
          </a:p>
          <a:p>
            <a:pPr algn="ctr">
              <a:lnSpc>
                <a:spcPts val="2000"/>
              </a:lnSpc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FACET-II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07197" y="1651832"/>
            <a:ext cx="2754838" cy="579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LCLS-II </a:t>
            </a:r>
            <a:r>
              <a:rPr lang="en-US" sz="1600" b="1" dirty="0" smtClean="0">
                <a:latin typeface="+mj-lt"/>
              </a:rPr>
              <a:t>Injector &amp;</a:t>
            </a:r>
          </a:p>
          <a:p>
            <a:pPr algn="ctr"/>
            <a:r>
              <a:rPr lang="en-US" sz="1600" b="1" dirty="0" smtClean="0">
                <a:latin typeface="+mj-lt"/>
              </a:rPr>
              <a:t>3 SCRF Sections</a:t>
            </a:r>
          </a:p>
        </p:txBody>
      </p:sp>
      <p:cxnSp>
        <p:nvCxnSpPr>
          <p:cNvPr id="57" name="Straight Connector 56"/>
          <p:cNvCxnSpPr/>
          <p:nvPr/>
        </p:nvCxnSpPr>
        <p:spPr>
          <a:xfrm>
            <a:off x="3342455" y="2216715"/>
            <a:ext cx="98722" cy="98722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58" name="Rectangle 57"/>
          <p:cNvSpPr/>
          <p:nvPr/>
        </p:nvSpPr>
        <p:spPr>
          <a:xfrm rot="2700000">
            <a:off x="4789762" y="2151998"/>
            <a:ext cx="45720" cy="91440"/>
          </a:xfrm>
          <a:prstGeom prst="rect">
            <a:avLst/>
          </a:prstGeom>
          <a:solidFill>
            <a:srgbClr val="FFC000"/>
          </a:solidFill>
          <a:ln w="6350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4834989" y="2218896"/>
            <a:ext cx="98722" cy="98722"/>
          </a:xfrm>
          <a:prstGeom prst="line">
            <a:avLst/>
          </a:prstGeom>
          <a:noFill/>
          <a:ln w="38100" cap="flat" cmpd="sng" algn="ctr">
            <a:solidFill>
              <a:srgbClr val="FF00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95" name="Rectangle 194"/>
          <p:cNvSpPr/>
          <p:nvPr/>
        </p:nvSpPr>
        <p:spPr>
          <a:xfrm>
            <a:off x="6719787" y="2595811"/>
            <a:ext cx="45720" cy="110470"/>
          </a:xfrm>
          <a:prstGeom prst="rect">
            <a:avLst/>
          </a:prstGeom>
          <a:solidFill>
            <a:srgbClr val="996633"/>
          </a:solidFill>
          <a:ln w="6350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6375993" y="2666454"/>
            <a:ext cx="463841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99" name="Straight Connector 198"/>
          <p:cNvCxnSpPr/>
          <p:nvPr/>
        </p:nvCxnSpPr>
        <p:spPr>
          <a:xfrm>
            <a:off x="6085739" y="2337612"/>
            <a:ext cx="551077" cy="328316"/>
          </a:xfrm>
          <a:prstGeom prst="line">
            <a:avLst/>
          </a:prstGeom>
          <a:ln w="38100">
            <a:solidFill>
              <a:srgbClr val="9D343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Isosceles Triangle 199"/>
          <p:cNvSpPr/>
          <p:nvPr/>
        </p:nvSpPr>
        <p:spPr>
          <a:xfrm>
            <a:off x="6029579" y="2270898"/>
            <a:ext cx="93249" cy="80387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Isosceles Triangle 200"/>
          <p:cNvSpPr/>
          <p:nvPr/>
        </p:nvSpPr>
        <p:spPr>
          <a:xfrm>
            <a:off x="5478619" y="2594114"/>
            <a:ext cx="93249" cy="80387"/>
          </a:xfrm>
          <a:prstGeom prst="triangle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Isosceles Triangle 201"/>
          <p:cNvSpPr/>
          <p:nvPr/>
        </p:nvSpPr>
        <p:spPr>
          <a:xfrm flipV="1">
            <a:off x="5761643" y="2605842"/>
            <a:ext cx="93249" cy="80387"/>
          </a:xfrm>
          <a:prstGeom prst="triangl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5842640" y="2636310"/>
            <a:ext cx="228600" cy="15240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7" name="Straight Connector 16"/>
          <p:cNvCxnSpPr/>
          <p:nvPr/>
        </p:nvCxnSpPr>
        <p:spPr>
          <a:xfrm flipH="1">
            <a:off x="5550202" y="2483910"/>
            <a:ext cx="228600" cy="15240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9" name="Straight Connector 18"/>
          <p:cNvCxnSpPr/>
          <p:nvPr/>
        </p:nvCxnSpPr>
        <p:spPr>
          <a:xfrm>
            <a:off x="6060867" y="2788710"/>
            <a:ext cx="130707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81" name="Straight Connector 80"/>
          <p:cNvCxnSpPr/>
          <p:nvPr/>
        </p:nvCxnSpPr>
        <p:spPr>
          <a:xfrm flipH="1">
            <a:off x="253092" y="2727582"/>
            <a:ext cx="108210" cy="1102058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3062035" y="2727582"/>
            <a:ext cx="964880" cy="885802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5748041" y="2695618"/>
            <a:ext cx="30761" cy="917766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>
            <a:off x="8212723" y="2410975"/>
            <a:ext cx="44754" cy="1202409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312559" y="2668270"/>
            <a:ext cx="784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0.25 GeV</a:t>
            </a:r>
            <a:endParaRPr lang="en-US" dirty="0"/>
          </a:p>
        </p:txBody>
      </p:sp>
      <p:sp>
        <p:nvSpPr>
          <p:cNvPr id="109" name="TextBox 108"/>
          <p:cNvSpPr txBox="1"/>
          <p:nvPr/>
        </p:nvSpPr>
        <p:spPr>
          <a:xfrm>
            <a:off x="1071404" y="2686229"/>
            <a:ext cx="784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1.6 GeV</a:t>
            </a:r>
            <a:endParaRPr 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1990642" y="2686229"/>
            <a:ext cx="1630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4.0 GeV</a:t>
            </a:r>
          </a:p>
          <a:p>
            <a:r>
              <a:rPr lang="en-US" dirty="0" smtClean="0"/>
              <a:t>1 MW, 1 MHz</a:t>
            </a:r>
            <a:endParaRPr lang="en-US" dirty="0"/>
          </a:p>
        </p:txBody>
      </p:sp>
      <p:sp>
        <p:nvSpPr>
          <p:cNvPr id="112" name="Rounded Rectangle 111"/>
          <p:cNvSpPr/>
          <p:nvPr/>
        </p:nvSpPr>
        <p:spPr>
          <a:xfrm>
            <a:off x="947757" y="2315067"/>
            <a:ext cx="674753" cy="312715"/>
          </a:xfrm>
          <a:prstGeom prst="roundRect">
            <a:avLst/>
          </a:prstGeom>
          <a:gradFill flip="none" rotWithShape="1">
            <a:gsLst>
              <a:gs pos="0">
                <a:srgbClr val="1F6563"/>
              </a:gs>
              <a:gs pos="50000">
                <a:srgbClr val="66FFFF">
                  <a:shade val="67500"/>
                  <a:satMod val="115000"/>
                </a:srgbClr>
              </a:gs>
              <a:gs pos="100000">
                <a:srgbClr val="66FF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L2</a:t>
            </a:r>
            <a:endParaRPr lang="en-US" sz="1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4021131" y="2727582"/>
            <a:ext cx="1914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+mj-lt"/>
              </a:rPr>
              <a:t>BSY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  <a:latin typeface="+mj-lt"/>
              </a:rPr>
              <a:t>(Beam Switch Yard)</a:t>
            </a: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1" y="3925457"/>
            <a:ext cx="6048125" cy="2521662"/>
          </a:xfrm>
          <a:prstGeom prst="rect">
            <a:avLst/>
          </a:prstGeom>
        </p:spPr>
      </p:pic>
      <p:grpSp>
        <p:nvGrpSpPr>
          <p:cNvPr id="86" name="Group 85"/>
          <p:cNvGrpSpPr/>
          <p:nvPr/>
        </p:nvGrpSpPr>
        <p:grpSpPr>
          <a:xfrm>
            <a:off x="697174" y="3747325"/>
            <a:ext cx="7200323" cy="2628309"/>
            <a:chOff x="363778" y="2371474"/>
            <a:chExt cx="8229600" cy="3637256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778" y="2371474"/>
              <a:ext cx="8229600" cy="363725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88" name="Straight Arrow Connector 87"/>
            <p:cNvCxnSpPr/>
            <p:nvPr/>
          </p:nvCxnSpPr>
          <p:spPr>
            <a:xfrm flipH="1">
              <a:off x="4894877" y="2949765"/>
              <a:ext cx="1455619" cy="927480"/>
            </a:xfrm>
            <a:prstGeom prst="straightConnector1">
              <a:avLst/>
            </a:prstGeom>
            <a:ln w="15875">
              <a:solidFill>
                <a:schemeClr val="bg2">
                  <a:lumMod val="75000"/>
                </a:schemeClr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H="1" flipV="1">
              <a:off x="731879" y="2870207"/>
              <a:ext cx="152437" cy="428406"/>
            </a:xfrm>
            <a:prstGeom prst="straightConnector1">
              <a:avLst/>
            </a:prstGeom>
            <a:ln w="15875">
              <a:solidFill>
                <a:schemeClr val="bg2">
                  <a:lumMod val="75000"/>
                </a:schemeClr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flipV="1">
              <a:off x="1729243" y="3307914"/>
              <a:ext cx="545321" cy="351599"/>
            </a:xfrm>
            <a:prstGeom prst="straightConnector1">
              <a:avLst/>
            </a:prstGeom>
            <a:ln w="15875">
              <a:solidFill>
                <a:schemeClr val="bg2">
                  <a:lumMod val="75000"/>
                </a:schemeClr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Oval 90"/>
            <p:cNvSpPr/>
            <p:nvPr/>
          </p:nvSpPr>
          <p:spPr>
            <a:xfrm>
              <a:off x="1032615" y="3619785"/>
              <a:ext cx="773723" cy="24782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487903" y="3300564"/>
              <a:ext cx="773723" cy="24782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53094" y="3298612"/>
              <a:ext cx="70857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srgbClr val="000000"/>
                  </a:solidFill>
                  <a:ea typeface="ＭＳ Ｐゴシック" pitchFamily="-110" charset="-128"/>
                </a:rPr>
                <a:t>Kickers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058377" y="3621072"/>
              <a:ext cx="783770" cy="292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srgbClr val="000000"/>
                  </a:solidFill>
                  <a:ea typeface="ＭＳ Ｐゴシック" pitchFamily="-110" charset="-128"/>
                </a:rPr>
                <a:t>Septums</a:t>
              </a:r>
            </a:p>
          </p:txBody>
        </p:sp>
        <p:sp>
          <p:nvSpPr>
            <p:cNvPr id="95" name="Right Arrow 94"/>
            <p:cNvSpPr/>
            <p:nvPr/>
          </p:nvSpPr>
          <p:spPr>
            <a:xfrm rot="1089767">
              <a:off x="1908510" y="4000081"/>
              <a:ext cx="667063" cy="71353"/>
            </a:xfrm>
            <a:prstGeom prst="rightArrow">
              <a:avLst/>
            </a:prstGeom>
            <a:solidFill>
              <a:srgbClr val="99CCFF"/>
            </a:solidFill>
            <a:ln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 rot="1080000">
              <a:off x="1655695" y="4104611"/>
              <a:ext cx="117269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 smtClean="0">
                  <a:solidFill>
                    <a:srgbClr val="000000"/>
                  </a:solidFill>
                  <a:ea typeface="ＭＳ Ｐゴシック" pitchFamily="-110" charset="-128"/>
                </a:rPr>
                <a:t>BEAM DIRECTION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874763" y="5021163"/>
              <a:ext cx="5510213" cy="505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A4001D">
                      <a:lumMod val="75000"/>
                    </a:srgbClr>
                  </a:solidFill>
                  <a:ea typeface="ＭＳ Ｐゴシック" pitchFamily="-110" charset="-128"/>
                </a:rPr>
                <a:t>Beam Split by Kickers and </a:t>
              </a:r>
              <a:r>
                <a:rPr lang="en-US" sz="1600" dirty="0" err="1" smtClean="0">
                  <a:solidFill>
                    <a:srgbClr val="A4001D">
                      <a:lumMod val="75000"/>
                    </a:srgbClr>
                  </a:solidFill>
                  <a:ea typeface="ＭＳ Ｐゴシック" pitchFamily="-110" charset="-128"/>
                </a:rPr>
                <a:t>Septums</a:t>
              </a:r>
              <a:endParaRPr lang="en-US" sz="1600" dirty="0" smtClean="0">
                <a:solidFill>
                  <a:srgbClr val="A4001D">
                    <a:lumMod val="75000"/>
                  </a:srgbClr>
                </a:solidFill>
                <a:ea typeface="ＭＳ Ｐゴシック" pitchFamily="-110" charset="-128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>
            <a:xfrm>
              <a:off x="1261626" y="3867611"/>
              <a:ext cx="239151" cy="1223889"/>
            </a:xfrm>
            <a:prstGeom prst="line">
              <a:avLst/>
            </a:prstGeom>
            <a:ln w="15875">
              <a:solidFill>
                <a:schemeClr val="bg2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92" idx="4"/>
            </p:cNvCxnSpPr>
            <p:nvPr/>
          </p:nvCxnSpPr>
          <p:spPr>
            <a:xfrm>
              <a:off x="874765" y="3548390"/>
              <a:ext cx="626012" cy="1543110"/>
            </a:xfrm>
            <a:prstGeom prst="line">
              <a:avLst/>
            </a:prstGeom>
            <a:ln w="15875">
              <a:solidFill>
                <a:schemeClr val="bg2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6336226" y="2831549"/>
              <a:ext cx="140494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 smtClean="0">
                  <a:solidFill>
                    <a:srgbClr val="000000"/>
                  </a:solidFill>
                  <a:ea typeface="ＭＳ Ｐゴシック" pitchFamily="-110" charset="-128"/>
                </a:rPr>
                <a:t>4 Beamlines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ea typeface="ＭＳ Ｐゴシック" pitchFamily="-110" charset="-128"/>
                </a:rPr>
                <a:t> </a:t>
              </a:r>
              <a:r>
                <a:rPr lang="en-US" sz="1000" dirty="0" smtClean="0">
                  <a:solidFill>
                    <a:srgbClr val="000000"/>
                  </a:solidFill>
                  <a:ea typeface="ＭＳ Ｐゴシック" pitchFamily="-110" charset="-128"/>
                </a:rPr>
                <a:t> LCLS Cu Linac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srgbClr val="000000"/>
                  </a:solidFill>
                  <a:ea typeface="ＭＳ Ｐゴシック" pitchFamily="-110" charset="-128"/>
                </a:rPr>
                <a:t>  LCLS</a:t>
              </a:r>
              <a:r>
                <a:rPr lang="en-US" sz="1000" dirty="0">
                  <a:solidFill>
                    <a:srgbClr val="000000"/>
                  </a:solidFill>
                  <a:ea typeface="ＭＳ Ｐゴシック" pitchFamily="-110" charset="-128"/>
                </a:rPr>
                <a:t>-II </a:t>
              </a:r>
              <a:r>
                <a:rPr lang="en-US" sz="1000" dirty="0" smtClean="0">
                  <a:solidFill>
                    <a:srgbClr val="000000"/>
                  </a:solidFill>
                  <a:ea typeface="ＭＳ Ｐゴシック" pitchFamily="-110" charset="-128"/>
                </a:rPr>
                <a:t>Hard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srgbClr val="000000"/>
                  </a:solidFill>
                  <a:ea typeface="ＭＳ Ｐゴシック" pitchFamily="-110" charset="-128"/>
                </a:rPr>
                <a:t>  LCLS</a:t>
              </a:r>
              <a:r>
                <a:rPr lang="en-US" sz="1000" dirty="0">
                  <a:solidFill>
                    <a:srgbClr val="000000"/>
                  </a:solidFill>
                  <a:ea typeface="ＭＳ Ｐゴシック" pitchFamily="-110" charset="-128"/>
                </a:rPr>
                <a:t>-II Soft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srgbClr val="000000"/>
                  </a:solidFill>
                  <a:ea typeface="ＭＳ Ｐゴシック" pitchFamily="-110" charset="-128"/>
                </a:rPr>
                <a:t>  LCLS</a:t>
              </a:r>
              <a:r>
                <a:rPr lang="en-US" sz="1000" dirty="0">
                  <a:solidFill>
                    <a:srgbClr val="000000"/>
                  </a:solidFill>
                  <a:ea typeface="ＭＳ Ｐゴシック" pitchFamily="-110" charset="-128"/>
                </a:rPr>
                <a:t>-II </a:t>
              </a:r>
              <a:r>
                <a:rPr lang="en-US" sz="1000" dirty="0" smtClean="0">
                  <a:solidFill>
                    <a:srgbClr val="000000"/>
                  </a:solidFill>
                  <a:ea typeface="ＭＳ Ｐゴシック" pitchFamily="-110" charset="-128"/>
                </a:rPr>
                <a:t>Dump</a:t>
              </a:r>
              <a:endParaRPr lang="en-US" sz="1000" dirty="0">
                <a:solidFill>
                  <a:srgbClr val="000000"/>
                </a:solidFill>
                <a:ea typeface="ＭＳ Ｐゴシック" pitchFamily="-110" charset="-128"/>
              </a:endParaRPr>
            </a:p>
          </p:txBody>
        </p:sp>
      </p:grpSp>
      <p:pic>
        <p:nvPicPr>
          <p:cNvPr id="104" name="Picture 103" descr="LCLS2_Tunnel_Layout_Line_Powerpoint-0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419" y="3613384"/>
            <a:ext cx="6618175" cy="2762250"/>
          </a:xfrm>
          <a:prstGeom prst="rect">
            <a:avLst/>
          </a:prstGeom>
        </p:spPr>
      </p:pic>
      <p:sp>
        <p:nvSpPr>
          <p:cNvPr id="114" name="Slide Number Placeholder 12"/>
          <p:cNvSpPr txBox="1">
            <a:spLocks/>
          </p:cNvSpPr>
          <p:nvPr/>
        </p:nvSpPr>
        <p:spPr>
          <a:xfrm>
            <a:off x="8718550" y="16291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fld id="{5BD36294-2849-48A8-8531-5354CF3095D2}" type="slidenum">
              <a:rPr lang="en-US" sz="1200" smtClean="0"/>
              <a:pPr/>
              <a:t>5</a:t>
            </a:fld>
            <a:endParaRPr lang="en-US" sz="1200" dirty="0"/>
          </a:p>
        </p:txBody>
      </p:sp>
      <p:sp>
        <p:nvSpPr>
          <p:cNvPr id="103" name="TextBox 102"/>
          <p:cNvSpPr txBox="1"/>
          <p:nvPr/>
        </p:nvSpPr>
        <p:spPr>
          <a:xfrm>
            <a:off x="5922647" y="2824728"/>
            <a:ext cx="1059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+mj-lt"/>
              </a:rPr>
              <a:t>250 kW Dump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715669" y="1767407"/>
            <a:ext cx="2351926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2000"/>
              </a:lnSpc>
            </a:pPr>
            <a:r>
              <a:rPr lang="en-US" b="1" dirty="0" smtClean="0">
                <a:solidFill>
                  <a:srgbClr val="E3A8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0.1-20 keV* (120 Hz)</a:t>
            </a:r>
            <a:endParaRPr lang="en-US" sz="1800" b="1" dirty="0">
              <a:solidFill>
                <a:srgbClr val="E3A8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7016715" y="2638236"/>
            <a:ext cx="2069797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2000"/>
              </a:lnSpc>
            </a:pPr>
            <a:r>
              <a:rPr lang="en-US" sz="1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1-25 keV (120 Hz)</a:t>
            </a:r>
          </a:p>
        </p:txBody>
      </p:sp>
    </p:spTree>
    <p:extLst>
      <p:ext uri="{BB962C8B-B14F-4D97-AF65-F5344CB8AC3E}">
        <p14:creationId xmlns:p14="http://schemas.microsoft.com/office/powerpoint/2010/main" val="225790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3" grpId="0"/>
      <p:bldP spid="54" grpId="0"/>
      <p:bldP spid="56" grpId="0"/>
      <p:bldP spid="64" grpId="0"/>
      <p:bldP spid="109" grpId="0"/>
      <p:bldP spid="110" grpId="0"/>
      <p:bldP spid="113" grpId="0"/>
      <p:bldP spid="103" grpId="0"/>
      <p:bldP spid="107" grpId="0"/>
      <p:bldP spid="10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11413" y="4032333"/>
            <a:ext cx="8503280" cy="3024275"/>
            <a:chOff x="103167" y="1849091"/>
            <a:chExt cx="8738194" cy="3198640"/>
          </a:xfrm>
        </p:grpSpPr>
        <p:grpSp>
          <p:nvGrpSpPr>
            <p:cNvPr id="6" name="Group 5"/>
            <p:cNvGrpSpPr/>
            <p:nvPr/>
          </p:nvGrpSpPr>
          <p:grpSpPr>
            <a:xfrm>
              <a:off x="148819" y="1849091"/>
              <a:ext cx="8692542" cy="2323423"/>
              <a:chOff x="141632" y="1869418"/>
              <a:chExt cx="8692542" cy="2323423"/>
            </a:xfrm>
          </p:grpSpPr>
          <p:pic>
            <p:nvPicPr>
              <p:cNvPr id="3076" name="Picture 4" descr="https://slacspace.slac.stanford.edu/sites/lcls/lcls-2/ps/xtes/Shared_docs/System%20Design%20and%20Development/Layouts/Presentation_Layouts/Director's_Review/Over-View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632" y="2375807"/>
                <a:ext cx="8692542" cy="18170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41632" y="2280879"/>
                <a:ext cx="1574352" cy="9619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534744" y="1869418"/>
                <a:ext cx="3691240" cy="9619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103167" y="4085830"/>
              <a:ext cx="7194219" cy="9619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318251"/>
            <a:ext cx="318932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dirty="0" smtClean="0"/>
              <a:t>LCLS-II Layout: EBD, FEE and NEH</a:t>
            </a:r>
            <a:endParaRPr lang="en-US" sz="2800" b="0" noProof="0" dirty="0"/>
          </a:p>
        </p:txBody>
      </p:sp>
      <p:sp>
        <p:nvSpPr>
          <p:cNvPr id="15" name="Freeform 14"/>
          <p:cNvSpPr/>
          <p:nvPr/>
        </p:nvSpPr>
        <p:spPr>
          <a:xfrm>
            <a:off x="3352798" y="4632098"/>
            <a:ext cx="4818234" cy="549506"/>
          </a:xfrm>
          <a:custGeom>
            <a:avLst/>
            <a:gdLst>
              <a:gd name="connsiteX0" fmla="*/ 7445828 w 7445828"/>
              <a:gd name="connsiteY0" fmla="*/ 304800 h 844731"/>
              <a:gd name="connsiteX1" fmla="*/ 6418217 w 7445828"/>
              <a:gd name="connsiteY1" fmla="*/ 296091 h 844731"/>
              <a:gd name="connsiteX2" fmla="*/ 6426925 w 7445828"/>
              <a:gd name="connsiteY2" fmla="*/ 0 h 844731"/>
              <a:gd name="connsiteX3" fmla="*/ 3675017 w 7445828"/>
              <a:gd name="connsiteY3" fmla="*/ 17417 h 844731"/>
              <a:gd name="connsiteX4" fmla="*/ 3675017 w 7445828"/>
              <a:gd name="connsiteY4" fmla="*/ 844731 h 844731"/>
              <a:gd name="connsiteX5" fmla="*/ 0 w 7445828"/>
              <a:gd name="connsiteY5" fmla="*/ 844731 h 844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45828" h="844731">
                <a:moveTo>
                  <a:pt x="7445828" y="304800"/>
                </a:moveTo>
                <a:lnTo>
                  <a:pt x="6418217" y="296091"/>
                </a:lnTo>
                <a:lnTo>
                  <a:pt x="6426925" y="0"/>
                </a:lnTo>
                <a:lnTo>
                  <a:pt x="3675017" y="17417"/>
                </a:lnTo>
                <a:lnTo>
                  <a:pt x="3675017" y="844731"/>
                </a:lnTo>
                <a:lnTo>
                  <a:pt x="0" y="844731"/>
                </a:lnTo>
              </a:path>
            </a:pathLst>
          </a:custGeom>
          <a:ln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399902" y="5181604"/>
            <a:ext cx="0" cy="36576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342502" y="5159478"/>
            <a:ext cx="0" cy="29100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116750" y="5710460"/>
            <a:ext cx="598873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707501" y="6167442"/>
            <a:ext cx="3829946" cy="171104"/>
          </a:xfrm>
          <a:prstGeom prst="rect">
            <a:avLst/>
          </a:prstGeom>
          <a:solidFill>
            <a:schemeClr val="accent5">
              <a:lumMod val="40000"/>
              <a:lumOff val="60000"/>
              <a:alpha val="3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rgbClr val="0033CC"/>
                </a:solidFill>
              </a:rPr>
              <a:t>FEE</a:t>
            </a:r>
            <a:endParaRPr lang="en-US" sz="1100" b="1" dirty="0">
              <a:solidFill>
                <a:srgbClr val="0033C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5838" y="6168902"/>
            <a:ext cx="2982697" cy="170228"/>
          </a:xfrm>
          <a:prstGeom prst="rect">
            <a:avLst/>
          </a:prstGeom>
          <a:solidFill>
            <a:schemeClr val="accent5">
              <a:lumMod val="40000"/>
              <a:lumOff val="60000"/>
              <a:alpha val="3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rgbClr val="0033CC"/>
                </a:solidFill>
              </a:rPr>
              <a:t>EBD</a:t>
            </a:r>
            <a:endParaRPr lang="en-US" sz="1050" b="1" dirty="0">
              <a:solidFill>
                <a:srgbClr val="0033CC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84652" y="4731122"/>
            <a:ext cx="2952317" cy="169832"/>
          </a:xfrm>
          <a:prstGeom prst="rect">
            <a:avLst/>
          </a:prstGeom>
          <a:solidFill>
            <a:schemeClr val="accent5">
              <a:lumMod val="40000"/>
              <a:lumOff val="60000"/>
              <a:alpha val="3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rgbClr val="0033CC"/>
                </a:solidFill>
              </a:rPr>
              <a:t>FEE HALLWAY AND  FEE MAZE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732873" y="6168902"/>
            <a:ext cx="1185496" cy="171508"/>
          </a:xfrm>
          <a:prstGeom prst="rect">
            <a:avLst/>
          </a:prstGeom>
          <a:solidFill>
            <a:schemeClr val="accent5">
              <a:lumMod val="40000"/>
              <a:lumOff val="60000"/>
              <a:alpha val="3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rgbClr val="0033CC"/>
                </a:solidFill>
              </a:rPr>
              <a:t> </a:t>
            </a:r>
            <a:r>
              <a:rPr lang="en-US" sz="1050" b="1" dirty="0" smtClean="0">
                <a:solidFill>
                  <a:srgbClr val="0033CC"/>
                </a:solidFill>
              </a:rPr>
              <a:t>NEH HUTCH 1</a:t>
            </a:r>
            <a:endParaRPr lang="en-US" sz="1050" b="1" dirty="0">
              <a:solidFill>
                <a:srgbClr val="0033CC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8880" y="5450486"/>
            <a:ext cx="520324" cy="2599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SXR</a:t>
            </a:r>
            <a:endParaRPr lang="en-US" sz="1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8880" y="5710460"/>
            <a:ext cx="520324" cy="2599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HXR</a:t>
            </a:r>
            <a:endParaRPr lang="en-US" sz="1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2342502" y="5181604"/>
            <a:ext cx="1136968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511414" y="1173795"/>
            <a:ext cx="8366602" cy="3084879"/>
            <a:chOff x="1014292" y="3511331"/>
            <a:chExt cx="8245300" cy="3293777"/>
          </a:xfrm>
        </p:grpSpPr>
        <p:grpSp>
          <p:nvGrpSpPr>
            <p:cNvPr id="31" name="Group 30"/>
            <p:cNvGrpSpPr/>
            <p:nvPr/>
          </p:nvGrpSpPr>
          <p:grpSpPr>
            <a:xfrm>
              <a:off x="1014292" y="3511331"/>
              <a:ext cx="7566276" cy="3293777"/>
              <a:chOff x="1014292" y="3511331"/>
              <a:chExt cx="7566276" cy="3293777"/>
            </a:xfrm>
          </p:grpSpPr>
          <p:pic>
            <p:nvPicPr>
              <p:cNvPr id="38" name="Picture 37" descr="Screen Clipping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14292" y="3511331"/>
                <a:ext cx="7566276" cy="329377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1116249" y="4679578"/>
                <a:ext cx="3023243" cy="1632467"/>
                <a:chOff x="1062461" y="4641158"/>
                <a:chExt cx="3023243" cy="1632467"/>
              </a:xfrm>
            </p:grpSpPr>
            <p:sp>
              <p:nvSpPr>
                <p:cNvPr id="45" name="TextBox 44"/>
                <p:cNvSpPr txBox="1"/>
                <p:nvPr/>
              </p:nvSpPr>
              <p:spPr>
                <a:xfrm>
                  <a:off x="1062461" y="5583526"/>
                  <a:ext cx="3023243" cy="6900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 smtClean="0">
                      <a:solidFill>
                        <a:srgbClr val="FF0000"/>
                      </a:solidFill>
                    </a:rPr>
                    <a:t>2 Electron Beam </a:t>
                  </a:r>
                  <a:r>
                    <a:rPr lang="en-US" b="1" dirty="0">
                      <a:solidFill>
                        <a:srgbClr val="FF0000"/>
                      </a:solidFill>
                    </a:rPr>
                    <a:t>D</a:t>
                  </a:r>
                  <a:r>
                    <a:rPr lang="en-US" b="1" dirty="0" smtClean="0">
                      <a:solidFill>
                        <a:srgbClr val="FF0000"/>
                      </a:solidFill>
                    </a:rPr>
                    <a:t>umps </a:t>
                  </a:r>
                </a:p>
                <a:p>
                  <a:pPr algn="ctr"/>
                  <a:r>
                    <a:rPr lang="en-US" b="1" dirty="0" smtClean="0">
                      <a:solidFill>
                        <a:srgbClr val="FF0000"/>
                      </a:solidFill>
                    </a:rPr>
                    <a:t>(2 EBDs, 2x120 kW)</a:t>
                  </a:r>
                  <a:endParaRPr lang="en-US" b="1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46" name="Straight Arrow Connector 45"/>
                <p:cNvCxnSpPr/>
                <p:nvPr/>
              </p:nvCxnSpPr>
              <p:spPr>
                <a:xfrm flipV="1">
                  <a:off x="2858459" y="4733365"/>
                  <a:ext cx="829876" cy="850161"/>
                </a:xfrm>
                <a:prstGeom prst="straightConnector1">
                  <a:avLst/>
                </a:prstGeom>
                <a:ln w="22225">
                  <a:solidFill>
                    <a:srgbClr val="FF0000"/>
                  </a:solidFill>
                  <a:headEnd type="none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/>
                <p:cNvCxnSpPr/>
                <p:nvPr/>
              </p:nvCxnSpPr>
              <p:spPr>
                <a:xfrm flipV="1">
                  <a:off x="2858459" y="4641158"/>
                  <a:ext cx="1144921" cy="942368"/>
                </a:xfrm>
                <a:prstGeom prst="straightConnector1">
                  <a:avLst/>
                </a:prstGeom>
                <a:ln w="22225">
                  <a:solidFill>
                    <a:srgbClr val="FF0000"/>
                  </a:solidFill>
                  <a:headEnd type="none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oup 40"/>
              <p:cNvGrpSpPr/>
              <p:nvPr/>
            </p:nvGrpSpPr>
            <p:grpSpPr>
              <a:xfrm>
                <a:off x="5855362" y="4203144"/>
                <a:ext cx="1909559" cy="2023734"/>
                <a:chOff x="5855362" y="4203144"/>
                <a:chExt cx="1909559" cy="2023734"/>
              </a:xfrm>
            </p:grpSpPr>
            <p:cxnSp>
              <p:nvCxnSpPr>
                <p:cNvPr id="42" name="Straight Arrow Connector 41"/>
                <p:cNvCxnSpPr>
                  <a:stCxn id="44" idx="2"/>
                </p:cNvCxnSpPr>
                <p:nvPr/>
              </p:nvCxnSpPr>
              <p:spPr>
                <a:xfrm>
                  <a:off x="6810142" y="4564624"/>
                  <a:ext cx="566533" cy="1551867"/>
                </a:xfrm>
                <a:prstGeom prst="straightConnector1">
                  <a:avLst/>
                </a:prstGeom>
                <a:ln w="22225">
                  <a:solidFill>
                    <a:srgbClr val="FF0000"/>
                  </a:solidFill>
                  <a:headEnd type="none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>
                  <a:stCxn id="44" idx="2"/>
                </p:cNvCxnSpPr>
                <p:nvPr/>
              </p:nvCxnSpPr>
              <p:spPr>
                <a:xfrm>
                  <a:off x="6810142" y="4564624"/>
                  <a:ext cx="397483" cy="1662254"/>
                </a:xfrm>
                <a:prstGeom prst="straightConnector1">
                  <a:avLst/>
                </a:prstGeom>
                <a:ln w="22225">
                  <a:solidFill>
                    <a:srgbClr val="FF0000"/>
                  </a:solidFill>
                  <a:headEnd type="none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TextBox 43"/>
                <p:cNvSpPr txBox="1"/>
                <p:nvPr/>
              </p:nvSpPr>
              <p:spPr>
                <a:xfrm>
                  <a:off x="5855362" y="4203144"/>
                  <a:ext cx="1909559" cy="3614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b="1" dirty="0" smtClean="0">
                      <a:solidFill>
                        <a:srgbClr val="FF0000"/>
                      </a:solidFill>
                    </a:rPr>
                    <a:t>FEL Stopper Sets</a:t>
                  </a:r>
                  <a:endParaRPr lang="en-US" sz="1600" b="1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sp>
          <p:nvSpPr>
            <p:cNvPr id="34" name="Rectangle 33"/>
            <p:cNvSpPr/>
            <p:nvPr/>
          </p:nvSpPr>
          <p:spPr>
            <a:xfrm>
              <a:off x="5140507" y="6054718"/>
              <a:ext cx="640148" cy="3943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FEE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580568" y="6251889"/>
              <a:ext cx="679024" cy="3943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NEH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9" name="Slide Number Placeholder 12"/>
          <p:cNvSpPr txBox="1">
            <a:spLocks/>
          </p:cNvSpPr>
          <p:nvPr/>
        </p:nvSpPr>
        <p:spPr>
          <a:xfrm>
            <a:off x="8718550" y="16291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fld id="{5BD36294-2849-48A8-8531-5354CF3095D2}" type="slidenum">
              <a:rPr lang="en-US" sz="1200" smtClean="0"/>
              <a:pPr/>
              <a:t>6</a:t>
            </a:fld>
            <a:endParaRPr lang="en-US" sz="1200" dirty="0"/>
          </a:p>
        </p:txBody>
      </p:sp>
      <p:cxnSp>
        <p:nvCxnSpPr>
          <p:cNvPr id="48" name="Straight Arrow Connector 47"/>
          <p:cNvCxnSpPr/>
          <p:nvPr/>
        </p:nvCxnSpPr>
        <p:spPr>
          <a:xfrm flipH="1" flipV="1">
            <a:off x="2766108" y="3734274"/>
            <a:ext cx="293401" cy="1716212"/>
          </a:xfrm>
          <a:prstGeom prst="straightConnector1">
            <a:avLst/>
          </a:prstGeom>
          <a:ln w="22225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16750" y="4807766"/>
            <a:ext cx="1377300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2000"/>
              </a:lnSpc>
            </a:pPr>
            <a:r>
              <a:rPr lang="en-US" sz="1800" b="1" dirty="0" err="1" smtClean="0">
                <a:latin typeface="+mj-lt"/>
              </a:rPr>
              <a:t>undulators</a:t>
            </a:r>
            <a:endParaRPr lang="en-US" sz="1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4570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207598" y="437769"/>
            <a:ext cx="8008942" cy="566814"/>
          </a:xfrm>
        </p:spPr>
        <p:txBody>
          <a:bodyPr/>
          <a:lstStyle/>
          <a:p>
            <a:r>
              <a:rPr lang="en-US" sz="2800" b="0" dirty="0" smtClean="0"/>
              <a:t>LCLS-II Main Radiation Source Terms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1048955" y="4922876"/>
            <a:ext cx="2997975" cy="5422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defRPr/>
            </a:pP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1028" name="Picture 4" descr="C:\Users\james\Desktop\lcl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598" y="1338916"/>
            <a:ext cx="8665992" cy="142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32773" y="2773424"/>
            <a:ext cx="2581501" cy="134582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411441" y="2151322"/>
            <a:ext cx="3895312" cy="3398791"/>
            <a:chOff x="3411441" y="2151322"/>
            <a:chExt cx="3895312" cy="3398791"/>
          </a:xfrm>
        </p:grpSpPr>
        <p:sp>
          <p:nvSpPr>
            <p:cNvPr id="32" name="Rectangle 31"/>
            <p:cNvSpPr/>
            <p:nvPr/>
          </p:nvSpPr>
          <p:spPr>
            <a:xfrm>
              <a:off x="3411441" y="2702466"/>
              <a:ext cx="306109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smtClean="0"/>
                <a:t>250-kW BSY Dump inside Muon Shield</a:t>
              </a:r>
              <a:endParaRPr lang="en-US" sz="1600" b="1" dirty="0"/>
            </a:p>
          </p:txBody>
        </p:sp>
        <p:pic>
          <p:nvPicPr>
            <p:cNvPr id="1027" name="Picture 3" descr="C:\Users\james\Desktop\bsy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4371" y="3296208"/>
              <a:ext cx="2835122" cy="2253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Straight Arrow Connector 16"/>
            <p:cNvCxnSpPr/>
            <p:nvPr/>
          </p:nvCxnSpPr>
          <p:spPr>
            <a:xfrm flipH="1">
              <a:off x="4994916" y="2151322"/>
              <a:ext cx="2311837" cy="2151504"/>
            </a:xfrm>
            <a:prstGeom prst="straightConnector1">
              <a:avLst/>
            </a:prstGeom>
            <a:ln w="19050">
              <a:solidFill>
                <a:schemeClr val="accent1"/>
              </a:solidFill>
              <a:headEnd type="triangl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0" y="2151322"/>
            <a:ext cx="3103006" cy="4149015"/>
            <a:chOff x="0" y="2151322"/>
            <a:chExt cx="3103006" cy="4149015"/>
          </a:xfrm>
        </p:grpSpPr>
        <p:sp>
          <p:nvSpPr>
            <p:cNvPr id="16" name="Rectangle 15"/>
            <p:cNvSpPr/>
            <p:nvPr/>
          </p:nvSpPr>
          <p:spPr>
            <a:xfrm>
              <a:off x="0" y="4206790"/>
              <a:ext cx="28194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smtClean="0"/>
                <a:t>Halo Collimators &amp; SCRF along </a:t>
              </a:r>
              <a:r>
                <a:rPr lang="en-US" sz="1600" b="1" dirty="0" err="1" smtClean="0"/>
                <a:t>Linac</a:t>
              </a:r>
              <a:endParaRPr lang="en-US" sz="1600" b="1" dirty="0"/>
            </a:p>
          </p:txBody>
        </p:sp>
        <p:pic>
          <p:nvPicPr>
            <p:cNvPr id="1029" name="Picture 5" descr="C:\Users\james\Desktop\BC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597" y="4761714"/>
              <a:ext cx="2895409" cy="1538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Straight Arrow Connector 17"/>
            <p:cNvCxnSpPr/>
            <p:nvPr/>
          </p:nvCxnSpPr>
          <p:spPr>
            <a:xfrm>
              <a:off x="652005" y="2151322"/>
              <a:ext cx="17720" cy="1967924"/>
            </a:xfrm>
            <a:prstGeom prst="straightConnector1">
              <a:avLst/>
            </a:prstGeom>
            <a:ln w="19050">
              <a:solidFill>
                <a:schemeClr val="accent1"/>
              </a:solidFill>
              <a:headEnd type="triangl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5699285" y="2638059"/>
            <a:ext cx="3315219" cy="3844681"/>
            <a:chOff x="5739913" y="2509284"/>
            <a:chExt cx="3315219" cy="3844681"/>
          </a:xfrm>
        </p:grpSpPr>
        <p:pic>
          <p:nvPicPr>
            <p:cNvPr id="158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739913" y="4336332"/>
              <a:ext cx="3233965" cy="20176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Arrow Connector 2"/>
            <p:cNvCxnSpPr/>
            <p:nvPr/>
          </p:nvCxnSpPr>
          <p:spPr>
            <a:xfrm flipH="1">
              <a:off x="8633637" y="2509284"/>
              <a:ext cx="1" cy="1827048"/>
            </a:xfrm>
            <a:prstGeom prst="straightConnector1">
              <a:avLst/>
            </a:prstGeom>
            <a:ln w="19050">
              <a:solidFill>
                <a:schemeClr val="accent1"/>
              </a:solidFill>
              <a:headEnd type="triangl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6739377" y="5701107"/>
              <a:ext cx="72905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/>
                <a:t>BYD</a:t>
              </a:r>
              <a:endParaRPr lang="en-US" sz="1600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068099" y="4946250"/>
              <a:ext cx="98703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smtClean="0"/>
                <a:t>Two 120-kW EBDs</a:t>
              </a:r>
              <a:endParaRPr lang="en-US" sz="1600" b="1" dirty="0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7555674" y="1960822"/>
            <a:ext cx="471797" cy="381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6739377" y="2356904"/>
            <a:ext cx="1749126" cy="1979428"/>
            <a:chOff x="6739377" y="2356904"/>
            <a:chExt cx="1749126" cy="1979428"/>
          </a:xfrm>
        </p:grpSpPr>
        <p:grpSp>
          <p:nvGrpSpPr>
            <p:cNvPr id="5" name="Group 4"/>
            <p:cNvGrpSpPr/>
            <p:nvPr/>
          </p:nvGrpSpPr>
          <p:grpSpPr>
            <a:xfrm>
              <a:off x="6739377" y="2356904"/>
              <a:ext cx="1749126" cy="558154"/>
              <a:chOff x="6868633" y="2413332"/>
              <a:chExt cx="1619870" cy="558154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6868633" y="2694487"/>
                <a:ext cx="161987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dirty="0" smtClean="0"/>
                  <a:t>Aboveground BTH</a:t>
                </a:r>
                <a:endParaRPr lang="en-US" sz="1200" dirty="0"/>
              </a:p>
            </p:txBody>
          </p:sp>
          <p:cxnSp>
            <p:nvCxnSpPr>
              <p:cNvPr id="26" name="Straight Arrow Connector 25"/>
              <p:cNvCxnSpPr/>
              <p:nvPr/>
            </p:nvCxnSpPr>
            <p:spPr>
              <a:xfrm>
                <a:off x="7768216" y="2413332"/>
                <a:ext cx="0" cy="349458"/>
              </a:xfrm>
              <a:prstGeom prst="straightConnector1">
                <a:avLst/>
              </a:prstGeom>
              <a:ln w="19050">
                <a:solidFill>
                  <a:schemeClr val="accent1"/>
                </a:solidFill>
                <a:headEnd type="triangl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50" name="Picture 2" descr="C:\Users\james\Desktop\Capture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7008" y="2857779"/>
              <a:ext cx="1393863" cy="1478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Slide Number Placeholder 12"/>
          <p:cNvSpPr txBox="1">
            <a:spLocks/>
          </p:cNvSpPr>
          <p:nvPr/>
        </p:nvSpPr>
        <p:spPr>
          <a:xfrm>
            <a:off x="8718550" y="16291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fld id="{5BD36294-2849-48A8-8531-5354CF3095D2}" type="slidenum">
              <a:rPr lang="en-US" sz="1200" smtClean="0"/>
              <a:pPr/>
              <a:t>7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394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52719" y="324647"/>
            <a:ext cx="8103570" cy="546844"/>
          </a:xfrm>
        </p:spPr>
        <p:txBody>
          <a:bodyPr/>
          <a:lstStyle/>
          <a:p>
            <a:r>
              <a:rPr lang="en-US" sz="2800" b="0" dirty="0" smtClean="0"/>
              <a:t>LCLS-II Electron </a:t>
            </a:r>
            <a:r>
              <a:rPr lang="en-US" sz="2800" b="0" dirty="0"/>
              <a:t>Normal Beam </a:t>
            </a:r>
            <a:r>
              <a:rPr lang="en-US" sz="2800" b="0" dirty="0" smtClean="0"/>
              <a:t>Losses</a:t>
            </a:r>
            <a:endParaRPr lang="en-US" sz="2800" b="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610927616"/>
              </p:ext>
            </p:extLst>
          </p:nvPr>
        </p:nvGraphicFramePr>
        <p:xfrm>
          <a:off x="319179" y="1860826"/>
          <a:ext cx="8569846" cy="2616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9321"/>
                <a:gridCol w="1428750"/>
                <a:gridCol w="838200"/>
                <a:gridCol w="1276350"/>
                <a:gridCol w="1006572"/>
                <a:gridCol w="1100653"/>
              </a:tblGrid>
              <a:tr h="39113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Area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</a:rPr>
                        <a:t>Linac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-BSY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BSY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BTH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Dump Lines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Beamline Component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Halo Collimators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R1 estimate*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Dump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Two</a:t>
                      </a:r>
                      <a:endParaRPr lang="en-US" sz="16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225-m-long</a:t>
                      </a: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beam lines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BYD</a:t>
                      </a: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(0.1% of EBDs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Two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EBDs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00FF"/>
                          </a:solidFill>
                        </a:rPr>
                        <a:t>Maximum</a:t>
                      </a:r>
                      <a:r>
                        <a:rPr lang="en-US" sz="1600" b="1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rgbClr val="0000FF"/>
                          </a:solidFill>
                        </a:rPr>
                        <a:t>Power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for worker dose impacts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baseline="0" dirty="0" smtClean="0">
                          <a:solidFill>
                            <a:srgbClr val="0000FF"/>
                          </a:solidFill>
                        </a:rPr>
                        <a:t>310 W</a:t>
                      </a:r>
                    </a:p>
                    <a:p>
                      <a:pPr algn="ctr"/>
                      <a:r>
                        <a:rPr lang="en-US" sz="1600" b="0" baseline="0" dirty="0" smtClean="0">
                          <a:solidFill>
                            <a:srgbClr val="0000FF"/>
                          </a:solidFill>
                        </a:rPr>
                        <a:t>(32 max.)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0000FF"/>
                          </a:solidFill>
                        </a:rPr>
                        <a:t>250 kW</a:t>
                      </a:r>
                      <a:endParaRPr lang="en-US" sz="16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0000FF"/>
                          </a:solidFill>
                        </a:rPr>
                        <a:t>450 W</a:t>
                      </a:r>
                    </a:p>
                    <a:p>
                      <a:pPr algn="ctr"/>
                      <a:r>
                        <a:rPr lang="en-US" sz="1600" b="0" dirty="0" smtClean="0">
                          <a:solidFill>
                            <a:srgbClr val="0000FF"/>
                          </a:solidFill>
                        </a:rPr>
                        <a:t>(1 W/m)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0000FF"/>
                          </a:solidFill>
                        </a:rPr>
                        <a:t>2x120 W</a:t>
                      </a:r>
                      <a:endParaRPr lang="en-US" sz="16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0000FF"/>
                          </a:solidFill>
                        </a:rPr>
                        <a:t>2x120 kW</a:t>
                      </a:r>
                      <a:endParaRPr lang="en-US" sz="16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Average Power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8000"/>
                          </a:solidFill>
                        </a:rPr>
                        <a:t>(5000 h/y</a:t>
                      </a:r>
                      <a:r>
                        <a:rPr lang="en-US" sz="1600" b="0" baseline="0" dirty="0" smtClean="0">
                          <a:solidFill>
                            <a:srgbClr val="008000"/>
                          </a:solidFill>
                        </a:rPr>
                        <a:t> with </a:t>
                      </a:r>
                      <a:r>
                        <a:rPr lang="en-US" sz="1600" b="0" dirty="0" smtClean="0">
                          <a:solidFill>
                            <a:srgbClr val="008000"/>
                          </a:solidFill>
                        </a:rPr>
                        <a:t>use factor) for public/environmental impacts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baseline="0" dirty="0" smtClean="0">
                          <a:solidFill>
                            <a:srgbClr val="008000"/>
                          </a:solidFill>
                        </a:rPr>
                        <a:t>70 W</a:t>
                      </a:r>
                    </a:p>
                    <a:p>
                      <a:pPr algn="ctr"/>
                      <a:r>
                        <a:rPr lang="en-US" sz="1600" b="0" baseline="0" dirty="0" smtClean="0">
                          <a:solidFill>
                            <a:srgbClr val="008000"/>
                          </a:solidFill>
                        </a:rPr>
                        <a:t>(13 max.)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008000"/>
                          </a:solidFill>
                        </a:rPr>
                        <a:t>90</a:t>
                      </a:r>
                      <a:r>
                        <a:rPr lang="en-US" sz="1600" b="0" baseline="0" dirty="0" smtClean="0">
                          <a:solidFill>
                            <a:srgbClr val="008000"/>
                          </a:solidFill>
                        </a:rPr>
                        <a:t> kW</a:t>
                      </a:r>
                      <a:endParaRPr lang="en-US" sz="1600" b="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008000"/>
                          </a:solidFill>
                        </a:rPr>
                        <a:t>450 W</a:t>
                      </a:r>
                    </a:p>
                    <a:p>
                      <a:pPr algn="ctr"/>
                      <a:r>
                        <a:rPr lang="en-US" sz="1600" b="0" dirty="0" smtClean="0">
                          <a:solidFill>
                            <a:srgbClr val="008000"/>
                          </a:solidFill>
                        </a:rPr>
                        <a:t>(1 W/m)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008000"/>
                          </a:solidFill>
                        </a:rPr>
                        <a:t>75 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008000"/>
                          </a:solidFill>
                        </a:rPr>
                        <a:t>27 kW</a:t>
                      </a:r>
                    </a:p>
                    <a:p>
                      <a:pPr algn="ctr"/>
                      <a:r>
                        <a:rPr lang="en-US" sz="1600" b="0" dirty="0" smtClean="0">
                          <a:solidFill>
                            <a:srgbClr val="008000"/>
                          </a:solidFill>
                        </a:rPr>
                        <a:t>+</a:t>
                      </a:r>
                    </a:p>
                    <a:p>
                      <a:pPr algn="ctr"/>
                      <a:r>
                        <a:rPr lang="en-US" sz="1600" b="0" dirty="0" smtClean="0">
                          <a:solidFill>
                            <a:srgbClr val="008000"/>
                          </a:solidFill>
                        </a:rPr>
                        <a:t>48 kW</a:t>
                      </a:r>
                      <a:endParaRPr lang="en-US" sz="1600" b="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19179" y="1343843"/>
            <a:ext cx="81423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</a:rPr>
              <a:t>LCLS-II-2.7-PR-0079-R1 by J. Welch; RSC16-02 June 2016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9179" y="4489789"/>
            <a:ext cx="8479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* R0</a:t>
            </a:r>
            <a:r>
              <a:rPr lang="en-US" sz="1600" dirty="0" smtClean="0"/>
              <a:t> estimates</a:t>
            </a:r>
            <a:r>
              <a:rPr lang="en-US" sz="1600" dirty="0"/>
              <a:t>: </a:t>
            </a:r>
            <a:r>
              <a:rPr lang="en-US" sz="1600" dirty="0" smtClean="0"/>
              <a:t>average power </a:t>
            </a:r>
            <a:r>
              <a:rPr lang="en-US" sz="1600" dirty="0"/>
              <a:t>3000 W </a:t>
            </a:r>
            <a:r>
              <a:rPr lang="en-US" sz="1600" dirty="0" smtClean="0"/>
              <a:t>along </a:t>
            </a:r>
            <a:r>
              <a:rPr lang="en-US" sz="1600" dirty="0"/>
              <a:t>~30 halo collimators of SC </a:t>
            </a:r>
            <a:r>
              <a:rPr lang="en-US" sz="1600" dirty="0" err="1" smtClean="0"/>
              <a:t>Linac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244545" y="5082700"/>
            <a:ext cx="856984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LCLS-II 1 MW versus LCLS-I</a:t>
            </a:r>
            <a:r>
              <a:rPr lang="en-US" dirty="0"/>
              <a:t> </a:t>
            </a:r>
            <a:r>
              <a:rPr lang="en-US" dirty="0" smtClean="0"/>
              <a:t>1 kW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LCLS-II radiation protection </a:t>
            </a:r>
            <a:r>
              <a:rPr lang="en-US" dirty="0"/>
              <a:t>for public, environment and workers is more </a:t>
            </a:r>
            <a:r>
              <a:rPr lang="en-US" dirty="0">
                <a:solidFill>
                  <a:srgbClr val="C00000"/>
                </a:solidFill>
              </a:rPr>
              <a:t>challenging</a:t>
            </a:r>
            <a:r>
              <a:rPr lang="en-US" dirty="0"/>
              <a:t>, </a:t>
            </a:r>
            <a:r>
              <a:rPr lang="en-US" dirty="0" smtClean="0"/>
              <a:t>considering now that there are </a:t>
            </a:r>
            <a:r>
              <a:rPr lang="en-US" dirty="0" smtClean="0">
                <a:solidFill>
                  <a:srgbClr val="C00000"/>
                </a:solidFill>
              </a:rPr>
              <a:t>less safety margin </a:t>
            </a:r>
            <a:r>
              <a:rPr lang="en-US" dirty="0" smtClean="0"/>
              <a:t>and the </a:t>
            </a:r>
            <a:r>
              <a:rPr lang="en-US" dirty="0">
                <a:solidFill>
                  <a:srgbClr val="C00000"/>
                </a:solidFill>
              </a:rPr>
              <a:t>constraints</a:t>
            </a:r>
            <a:r>
              <a:rPr lang="en-US" dirty="0"/>
              <a:t> of building LCLS-II on existing LCLS-I </a:t>
            </a:r>
            <a:r>
              <a:rPr lang="en-US" dirty="0" smtClean="0"/>
              <a:t>configuration (</a:t>
            </a:r>
            <a:r>
              <a:rPr lang="en-US" b="1" dirty="0" smtClean="0"/>
              <a:t>Monte Carlo calculations and optimization are very important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3" name="Slide Number Placeholder 12"/>
          <p:cNvSpPr txBox="1">
            <a:spLocks/>
          </p:cNvSpPr>
          <p:nvPr/>
        </p:nvSpPr>
        <p:spPr>
          <a:xfrm>
            <a:off x="8718550" y="16291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fld id="{5BD36294-2849-48A8-8531-5354CF3095D2}" type="slidenum">
              <a:rPr lang="en-US" sz="1200" smtClean="0"/>
              <a:pPr/>
              <a:t>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442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488872"/>
              </p:ext>
            </p:extLst>
          </p:nvPr>
        </p:nvGraphicFramePr>
        <p:xfrm>
          <a:off x="320041" y="1546203"/>
          <a:ext cx="8367798" cy="437268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1058476"/>
                <a:gridCol w="2145733"/>
                <a:gridCol w="1924050"/>
                <a:gridCol w="1885950"/>
                <a:gridCol w="1353589"/>
              </a:tblGrid>
              <a:tr h="68202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Prompt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Radiation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Residual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Dose Rates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Radioactive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Air Concentration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Ozone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</a:tr>
              <a:tr h="175548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Federal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Limit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Department of Energy (DOE)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 CFR 835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DOE Order 420.2c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Radiation Worker  (RWT):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mSv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/y</a:t>
                      </a:r>
                      <a:endParaRPr lang="en-US" sz="1800" b="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General Employee (GERT):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mSv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/y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ALARA</a:t>
                      </a:r>
                    </a:p>
                  </a:txBody>
                  <a:tcPr marL="68582" marR="6858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OSHA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b="0" dirty="0" smtClean="0"/>
                        <a:t>29 CFR 1910.1000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b="0" dirty="0" smtClean="0"/>
                        <a:t> 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PEL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 =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0.1 ppm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</a:tr>
              <a:tr h="912137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SLAC</a:t>
                      </a:r>
                      <a:r>
                        <a:rPr lang="en-US" sz="1800" b="1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Design Limit</a:t>
                      </a:r>
                      <a:endParaRPr lang="en-US" sz="1800" b="1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Shielding Design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RWT ≤ 5 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µ</a:t>
                      </a: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Sv</a:t>
                      </a:r>
                      <a:r>
                        <a:rPr lang="en-US" sz="1800" b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/h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GERT ≤ 0.5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 µ</a:t>
                      </a:r>
                      <a:r>
                        <a:rPr lang="en-US" sz="1800" b="0" baseline="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Sy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/h</a:t>
                      </a:r>
                      <a:endParaRPr lang="en-US" sz="1800" b="0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sz="18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Non-Radiation Area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≤ 50 µ</a:t>
                      </a: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Sv</a:t>
                      </a:r>
                      <a:r>
                        <a:rPr lang="en-US" sz="1800" b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/h</a:t>
                      </a: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Air Immersion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≤ 1 DAC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(25 µ</a:t>
                      </a: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Sv</a:t>
                      </a:r>
                      <a:r>
                        <a:rPr lang="en-US" sz="1800" b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</a:rPr>
                        <a:t>/h)</a:t>
                      </a: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8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 PEL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800" b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0.1 ppm</a:t>
                      </a:r>
                      <a:endParaRPr lang="en-US" sz="1800" b="0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</a:tr>
              <a:tr h="1023040"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 gridSpan="4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1) ES&amp;H Manual, Chapter 9 “Radiological Safety”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2) Radiation Protection Program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M</a:t>
                      </a:r>
                      <a:r>
                        <a:rPr lang="en-US" sz="1800" b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anual and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P</a:t>
                      </a:r>
                      <a:r>
                        <a:rPr lang="en-US" sz="1800" b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rocedures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3</a:t>
                      </a:r>
                      <a:r>
                        <a:rPr lang="en-US" sz="1800" b="0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) Radiation Safety </a:t>
                      </a:r>
                      <a:r>
                        <a:rPr lang="en-US" sz="1800" b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Systems: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Technical </a:t>
                      </a:r>
                      <a:r>
                        <a:rPr lang="en-US" sz="1800" b="0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Basis Documents</a:t>
                      </a:r>
                      <a:endParaRPr lang="en-US" sz="1800" b="0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2" marR="6858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320040" y="409995"/>
            <a:ext cx="84771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en-US" altLang="en-US" sz="2800" dirty="0">
                <a:solidFill>
                  <a:srgbClr val="C00000"/>
                </a:solidFill>
                <a:latin typeface="+mn-lt"/>
                <a:ea typeface="Times New Roman" pitchFamily="18" charset="0"/>
              </a:rPr>
              <a:t>Radiological Requirements for </a:t>
            </a:r>
            <a:r>
              <a:rPr lang="en-US" altLang="en-US" sz="2800" dirty="0" smtClean="0">
                <a:solidFill>
                  <a:srgbClr val="C00000"/>
                </a:solidFill>
                <a:latin typeface="+mn-lt"/>
                <a:ea typeface="Times New Roman" pitchFamily="18" charset="0"/>
              </a:rPr>
              <a:t>Worker Protection</a:t>
            </a:r>
            <a:endParaRPr lang="en-US" altLang="en-US" sz="2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0040" y="5955127"/>
            <a:ext cx="80812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For</a:t>
            </a:r>
            <a:r>
              <a:rPr lang="en-US" sz="1600" baseline="30000" dirty="0" smtClean="0"/>
              <a:t> 11</a:t>
            </a:r>
            <a:r>
              <a:rPr lang="en-US" sz="1600" dirty="0" smtClean="0"/>
              <a:t>C, </a:t>
            </a:r>
            <a:r>
              <a:rPr lang="en-US" sz="1600" baseline="30000" dirty="0" smtClean="0"/>
              <a:t>13</a:t>
            </a:r>
            <a:r>
              <a:rPr lang="en-US" sz="1600" dirty="0" smtClean="0"/>
              <a:t>N and </a:t>
            </a:r>
            <a:r>
              <a:rPr lang="en-US" sz="1600" baseline="30000" dirty="0" smtClean="0"/>
              <a:t>15</a:t>
            </a:r>
            <a:r>
              <a:rPr lang="en-US" sz="1600" dirty="0" smtClean="0"/>
              <a:t>O, </a:t>
            </a:r>
            <a:r>
              <a:rPr lang="en-US" sz="1600" dirty="0" smtClean="0">
                <a:ea typeface="Times New Roman"/>
              </a:rPr>
              <a:t>DOE </a:t>
            </a:r>
            <a:r>
              <a:rPr lang="en-US" sz="1600" dirty="0">
                <a:ea typeface="Times New Roman"/>
              </a:rPr>
              <a:t>Immersion 1 DAC = </a:t>
            </a:r>
            <a:r>
              <a:rPr lang="en-US" sz="1600" dirty="0" smtClean="0">
                <a:ea typeface="Times New Roman"/>
              </a:rPr>
              <a:t>0.22 </a:t>
            </a:r>
            <a:r>
              <a:rPr lang="en-US" sz="1600" dirty="0" err="1" smtClean="0">
                <a:ea typeface="Times New Roman"/>
              </a:rPr>
              <a:t>MBq</a:t>
            </a:r>
            <a:r>
              <a:rPr lang="en-US" sz="1600" dirty="0" smtClean="0"/>
              <a:t>/m</a:t>
            </a:r>
            <a:r>
              <a:rPr lang="en-US" sz="1600" baseline="30000" dirty="0" smtClean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For</a:t>
            </a:r>
            <a:r>
              <a:rPr lang="en-US" sz="1600" baseline="30000" dirty="0" smtClean="0"/>
              <a:t> 41</a:t>
            </a:r>
            <a:r>
              <a:rPr lang="en-US" sz="1600" dirty="0" smtClean="0"/>
              <a:t>Ar</a:t>
            </a:r>
            <a:r>
              <a:rPr lang="en-US" sz="1600" dirty="0"/>
              <a:t>, </a:t>
            </a:r>
            <a:r>
              <a:rPr lang="en-US" sz="1600" dirty="0">
                <a:ea typeface="Times New Roman"/>
              </a:rPr>
              <a:t>DOE Immersion 1 DAC = </a:t>
            </a:r>
            <a:r>
              <a:rPr lang="en-US" sz="1600" dirty="0" smtClean="0">
                <a:ea typeface="Times New Roman"/>
              </a:rPr>
              <a:t>0.11 </a:t>
            </a:r>
            <a:r>
              <a:rPr lang="en-US" sz="1600" dirty="0" err="1" smtClean="0"/>
              <a:t>MBq</a:t>
            </a:r>
            <a:r>
              <a:rPr lang="en-US" sz="1600" dirty="0" smtClean="0"/>
              <a:t>/m</a:t>
            </a:r>
            <a:r>
              <a:rPr lang="en-US" sz="1600" baseline="30000" dirty="0" smtClean="0"/>
              <a:t>3</a:t>
            </a:r>
            <a:endParaRPr lang="en-US" sz="1600" dirty="0"/>
          </a:p>
        </p:txBody>
      </p:sp>
      <p:sp>
        <p:nvSpPr>
          <p:cNvPr id="7" name="Slide Number Placeholder 12"/>
          <p:cNvSpPr txBox="1">
            <a:spLocks/>
          </p:cNvSpPr>
          <p:nvPr/>
        </p:nvSpPr>
        <p:spPr>
          <a:xfrm>
            <a:off x="8718550" y="16291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fld id="{5BD36294-2849-48A8-8531-5354CF3095D2}" type="slidenum">
              <a:rPr lang="en-US" sz="1200" smtClean="0"/>
              <a:pPr/>
              <a:t>9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4051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blank">
  <a:themeElements>
    <a:clrScheme name="Custom 4">
      <a:dk1>
        <a:srgbClr val="A4001D"/>
      </a:dk1>
      <a:lt1>
        <a:sysClr val="window" lastClr="FFFFFF"/>
      </a:lt1>
      <a:dk2>
        <a:srgbClr val="E17000"/>
      </a:dk2>
      <a:lt2>
        <a:srgbClr val="000000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8A4933D0FB4B4CA82280B30CAF47E2" ma:contentTypeVersion="14" ma:contentTypeDescription="Create a new document." ma:contentTypeScope="" ma:versionID="7b68698eab841f6565c5c3885a08d4e9">
  <xsd:schema xmlns:xsd="http://www.w3.org/2001/XMLSchema" xmlns:xs="http://www.w3.org/2001/XMLSchema" xmlns:p="http://schemas.microsoft.com/office/2006/metadata/properties" xmlns:ns2="f15a050e-1ce7-4ed2-9890-60f9658c1ede" targetNamespace="http://schemas.microsoft.com/office/2006/metadata/properties" ma:root="true" ma:fieldsID="099edc80864fba8e7bdccaf9ddf53b95" ns2:_="">
    <xsd:import namespace="f15a050e-1ce7-4ed2-9890-60f9658c1ede"/>
    <xsd:element name="properties">
      <xsd:complexType>
        <xsd:sequence>
          <xsd:element name="documentManagement">
            <xsd:complexType>
              <xsd:all>
                <xsd:element ref="ns2:Breakout_x0020_Ses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5a050e-1ce7-4ed2-9890-60f9658c1ede" elementFormDefault="qualified">
    <xsd:import namespace="http://schemas.microsoft.com/office/2006/documentManagement/types"/>
    <xsd:import namespace="http://schemas.microsoft.com/office/infopath/2007/PartnerControls"/>
    <xsd:element name="Breakout_x0020_Session" ma:index="8" nillable="true" ma:displayName="Breakout Session" ma:format="Dropdown" ma:internalName="Breakout_x0020_Session">
      <xsd:simpleType>
        <xsd:restriction base="dms:Choice">
          <xsd:enumeration value="Plenary"/>
          <xsd:enumeration value="1 - Accelerator Physics"/>
          <xsd:enumeration value="2 - Injector/Linac"/>
          <xsd:enumeration value="3 - RF Power Systems"/>
          <xsd:enumeration value="4&amp;5 - Undulator/XTES System"/>
          <xsd:enumeration value="6&amp;7 - Cryoplant/Cryomodules Systems"/>
          <xsd:enumeration value="8 - Controls/Safety Systems"/>
          <xsd:enumeration value="9 - Conventional Facilities and Infrastructure"/>
          <xsd:enumeration value="10 - Env., Safety &amp; Health"/>
          <xsd:enumeration value="11 - Cost and Schedule"/>
          <xsd:enumeration value="12 - Project Management"/>
          <xsd:enumeration value="Closeout"/>
          <xsd:enumeration value="Template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Breakout_x0020_Session xmlns="f15a050e-1ce7-4ed2-9890-60f9658c1ede">10 - Env., Safety &amp; Health</Breakout_x0020_Session>
  </documentManagement>
</p:properties>
</file>

<file path=customXml/itemProps1.xml><?xml version="1.0" encoding="utf-8"?>
<ds:datastoreItem xmlns:ds="http://schemas.openxmlformats.org/officeDocument/2006/customXml" ds:itemID="{97F0A799-AFF7-44B5-8246-40FFD2761C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5a050e-1ce7-4ed2-9890-60f9658c1e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DE3F1C6-E643-4597-BD68-C599B5629A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1B16AA-9221-46AE-B700-523442ABDABD}">
  <ds:schemaRefs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f15a050e-1ce7-4ed2-9890-60f9658c1ed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91064</TotalTime>
  <Words>4317</Words>
  <Application>Microsoft Office PowerPoint</Application>
  <PresentationFormat>On-screen Show (4:3)</PresentationFormat>
  <Paragraphs>1080</Paragraphs>
  <Slides>49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Blank</vt:lpstr>
      <vt:lpstr>1_blank</vt:lpstr>
      <vt:lpstr>3_Blank</vt:lpstr>
      <vt:lpstr>Radiation Protection Aspects for LCLS-II High Power Electron Accelerator</vt:lpstr>
      <vt:lpstr>Outline</vt:lpstr>
      <vt:lpstr>PowerPoint Presentation</vt:lpstr>
      <vt:lpstr>PowerPoint Presentation</vt:lpstr>
      <vt:lpstr>LCLS-II Layout and Beam Parameters</vt:lpstr>
      <vt:lpstr>LCLS-II Layout: EBD, FEE and NEH</vt:lpstr>
      <vt:lpstr>LCLS-II Main Radiation Source Terms</vt:lpstr>
      <vt:lpstr>LCLS-II Electron Normal Beam Losses</vt:lpstr>
      <vt:lpstr>PowerPoint Presentation</vt:lpstr>
      <vt:lpstr>PowerPoint Presentation</vt:lpstr>
      <vt:lpstr>LCLS-II Safety Aspects: Example of 2 EBDs</vt:lpstr>
      <vt:lpstr>Prompt Radiation to FEE and NEH</vt:lpstr>
      <vt:lpstr>Radiation Damage to Materials near EBDs</vt:lpstr>
      <vt:lpstr>EBD Shielding for Residual Dose Rate</vt:lpstr>
      <vt:lpstr>Groundwater Protection: Tritium Production in Soil around EBD Enclosure</vt:lpstr>
      <vt:lpstr>Groundwater Protection for 2 EBDs</vt:lpstr>
      <vt:lpstr>Groundwater Protection for 2 EBDs and BSY Dump</vt:lpstr>
      <vt:lpstr>PowerPoint Presentation</vt:lpstr>
      <vt:lpstr>PowerPoint Presentation</vt:lpstr>
      <vt:lpstr>Deployment of AMS, RDM and Interlocked Detector in Linac</vt:lpstr>
      <vt:lpstr>LCW Heat Exchanger System for High Power Dumps</vt:lpstr>
      <vt:lpstr>LCW HX2 System for BSY Dump and 2 EBDs</vt:lpstr>
      <vt:lpstr>PowerPoint Presentation</vt:lpstr>
      <vt:lpstr>PowerPoint Presentation</vt:lpstr>
      <vt:lpstr>PowerPoint Presentation</vt:lpstr>
      <vt:lpstr>Studies of Radiation from SCRF</vt:lpstr>
      <vt:lpstr>Residual Dose Rate near Cryomodules</vt:lpstr>
      <vt:lpstr>PowerPoint Presentation</vt:lpstr>
      <vt:lpstr>LCLS-II RP Team</vt:lpstr>
      <vt:lpstr>PowerPoint Presentation</vt:lpstr>
      <vt:lpstr>SLAC Radiation Safety Systems</vt:lpstr>
      <vt:lpstr>Radiation Fields within Undulators</vt:lpstr>
      <vt:lpstr>Radiation Fields within Undulators</vt:lpstr>
      <vt:lpstr>LINAC \ Gun &amp; Injector</vt:lpstr>
      <vt:lpstr>Penetrations to Klystron Gallery</vt:lpstr>
      <vt:lpstr>Radiation Streaming Through Penetrations</vt:lpstr>
      <vt:lpstr>Solution to the Penetration Issue</vt:lpstr>
      <vt:lpstr>Direct Radiation (Skyshine) to Public</vt:lpstr>
      <vt:lpstr>PMS for Direct/Skyshine Radiation Monitoring</vt:lpstr>
      <vt:lpstr>Protection and Monitoring for Groundwater </vt:lpstr>
      <vt:lpstr>AMS, RDM and PMS Locations</vt:lpstr>
      <vt:lpstr>LCW Systems for LCLS-II Dumps and Spreader Line</vt:lpstr>
      <vt:lpstr>Benchmark of LCW System with JLAB</vt:lpstr>
      <vt:lpstr>PowerPoint Presentation</vt:lpstr>
      <vt:lpstr>Dump Activation - Serviceability</vt:lpstr>
      <vt:lpstr>Radiation Sources to XTES</vt:lpstr>
      <vt:lpstr>Main radiation sources in LCLS</vt:lpstr>
      <vt:lpstr>PowerPoint Presentation</vt:lpstr>
      <vt:lpstr>Estimated Beam Loss by Area (J. Welch)</vt:lpstr>
    </vt:vector>
  </TitlesOfParts>
  <Company>SLAC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FAC-CD3b: Radiological protection for public and environment</dc:title>
  <dc:creator>FACET</dc:creator>
  <cp:lastModifiedBy>james</cp:lastModifiedBy>
  <cp:revision>3212</cp:revision>
  <cp:lastPrinted>2015-12-07T19:31:15Z</cp:lastPrinted>
  <dcterms:created xsi:type="dcterms:W3CDTF">2009-11-23T23:38:17Z</dcterms:created>
  <dcterms:modified xsi:type="dcterms:W3CDTF">2016-09-21T09:52:00Z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0x010100B48A4933D0FB4B4CA82280B30CAF47E2</vt:lpwstr>
  </property>
  <property fmtid="{D5CDD505-2E9C-101B-9397-08002B2CF9AE}" pid="3" name="DocType">
    <vt:lpwstr>Presentation</vt:lpwstr>
  </property>
  <property fmtid="{D5CDD505-2E9C-101B-9397-08002B2CF9AE}" pid="4" name="Plenary Agenda Item">
    <vt:lpwstr>7</vt:lpwstr>
  </property>
  <property fmtid="{D5CDD505-2E9C-101B-9397-08002B2CF9AE}" pid="5" name="Formatting Updated">
    <vt:lpwstr>true</vt:lpwstr>
  </property>
  <property fmtid="{D5CDD505-2E9C-101B-9397-08002B2CF9AE}" pid="6" name="Plenary Agenda">
    <vt:lpwstr>8</vt:lpwstr>
  </property>
  <property fmtid="{D5CDD505-2E9C-101B-9397-08002B2CF9AE}" pid="7" name="Order">
    <vt:r8>3300</vt:r8>
  </property>
  <property fmtid="{D5CDD505-2E9C-101B-9397-08002B2CF9AE}" pid="8" name="xd_ProgID">
    <vt:lpwstr/>
  </property>
  <property fmtid="{D5CDD505-2E9C-101B-9397-08002B2CF9AE}" pid="9" name="_CopySource">
    <vt:lpwstr/>
  </property>
  <property fmtid="{D5CDD505-2E9C-101B-9397-08002B2CF9AE}" pid="10" name="TemplateUrl">
    <vt:lpwstr/>
  </property>
  <property fmtid="{D5CDD505-2E9C-101B-9397-08002B2CF9AE}" pid="11" name="Title0">
    <vt:lpwstr/>
  </property>
  <property fmtid="{D5CDD505-2E9C-101B-9397-08002B2CF9AE}" pid="12" name="xd_Signature">
    <vt:bool>false</vt:bool>
  </property>
</Properties>
</file>