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9" r:id="rId7"/>
    <p:sldId id="267" r:id="rId8"/>
    <p:sldId id="265" r:id="rId9"/>
    <p:sldId id="273" r:id="rId10"/>
    <p:sldId id="272" r:id="rId11"/>
    <p:sldId id="270" r:id="rId12"/>
    <p:sldId id="261" r:id="rId13"/>
    <p:sldId id="262" r:id="rId14"/>
    <p:sldId id="263" r:id="rId15"/>
    <p:sldId id="271" r:id="rId16"/>
    <p:sldId id="266" r:id="rId17"/>
    <p:sldId id="26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15E1-F775-4512-AC6E-07703796E3EC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919E-5C9B-458B-A2DB-D47BD2D40D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60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15E1-F775-4512-AC6E-07703796E3EC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919E-5C9B-458B-A2DB-D47BD2D40D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55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15E1-F775-4512-AC6E-07703796E3EC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919E-5C9B-458B-A2DB-D47BD2D40D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4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15E1-F775-4512-AC6E-07703796E3EC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919E-5C9B-458B-A2DB-D47BD2D40D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01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15E1-F775-4512-AC6E-07703796E3EC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919E-5C9B-458B-A2DB-D47BD2D40D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52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15E1-F775-4512-AC6E-07703796E3EC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919E-5C9B-458B-A2DB-D47BD2D40D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43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15E1-F775-4512-AC6E-07703796E3EC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919E-5C9B-458B-A2DB-D47BD2D40D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15E1-F775-4512-AC6E-07703796E3EC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919E-5C9B-458B-A2DB-D47BD2D40D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50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15E1-F775-4512-AC6E-07703796E3EC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919E-5C9B-458B-A2DB-D47BD2D40D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71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15E1-F775-4512-AC6E-07703796E3EC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919E-5C9B-458B-A2DB-D47BD2D40D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18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15E1-F775-4512-AC6E-07703796E3EC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919E-5C9B-458B-A2DB-D47BD2D40D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96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015E1-F775-4512-AC6E-07703796E3EC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919E-5C9B-458B-A2DB-D47BD2D40D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90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65060" y="709301"/>
            <a:ext cx="9144000" cy="2081141"/>
          </a:xfrm>
        </p:spPr>
        <p:txBody>
          <a:bodyPr/>
          <a:lstStyle/>
          <a:p>
            <a:r>
              <a:rPr lang="zh-CN" altLang="en-US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合</a:t>
            </a:r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肥光源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IRFEL</a:t>
            </a:r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装置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辐射防护系统</a:t>
            </a:r>
            <a:r>
              <a:rPr lang="zh-CN" altLang="en-US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简介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4971" y="3883563"/>
            <a:ext cx="9504177" cy="2149767"/>
          </a:xfrm>
        </p:spPr>
        <p:txBody>
          <a:bodyPr>
            <a:noAutofit/>
          </a:bodyPr>
          <a:lstStyle/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蒋诗平</a:t>
            </a:r>
            <a:endParaRPr lang="en-US" altLang="zh-CN" sz="4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中国科学技术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大学</a:t>
            </a:r>
            <a:endParaRPr lang="en-US" altLang="zh-CN" sz="4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2016.9.22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768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19" y="1590891"/>
            <a:ext cx="3877493" cy="352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8" y="899561"/>
            <a:ext cx="5399973" cy="404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101823" y="5783126"/>
            <a:ext cx="666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束流垃圾桶为铁质材料，其尺寸为</a:t>
            </a:r>
            <a:r>
              <a:rPr lang="en-US" altLang="zh-CN" sz="2400" kern="1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500mm</a:t>
            </a:r>
            <a:r>
              <a:rPr lang="zh-CN" altLang="zh-CN" sz="2400" kern="1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×</a:t>
            </a:r>
            <a:r>
              <a:rPr lang="en-US" altLang="zh-CN" sz="2400" kern="1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800mm</a:t>
            </a:r>
            <a:r>
              <a:rPr lang="zh-CN" altLang="zh-CN" sz="2400" kern="1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×</a:t>
            </a:r>
            <a:r>
              <a:rPr lang="en-US" altLang="zh-CN" sz="2400" kern="1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700mm</a:t>
            </a:r>
            <a:r>
              <a:rPr lang="zh-CN" altLang="en-US" sz="2400" kern="1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，嵌入墙内</a:t>
            </a:r>
            <a:r>
              <a:rPr lang="en-US" altLang="zh-CN" sz="2400" kern="1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500</a:t>
            </a:r>
            <a:r>
              <a:rPr lang="en-US" altLang="zh-CN" sz="2400" kern="1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mm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4464612" y="168200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束流垃圾桶</a:t>
            </a:r>
          </a:p>
        </p:txBody>
      </p:sp>
    </p:spTree>
    <p:extLst>
      <p:ext uri="{BB962C8B-B14F-4D97-AF65-F5344CB8AC3E}">
        <p14:creationId xmlns:p14="http://schemas.microsoft.com/office/powerpoint/2010/main" val="2129614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714160" y="160696"/>
            <a:ext cx="3535052" cy="1325563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主要内容</a:t>
            </a:r>
            <a:endParaRPr lang="zh-CN" altLang="en-US" sz="4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24206" y="1486259"/>
            <a:ext cx="6579909" cy="45091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装置</a:t>
            </a: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简介</a:t>
            </a:r>
            <a:endParaRPr lang="en-US" altLang="zh-CN" sz="4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辐</a:t>
            </a: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射屏蔽</a:t>
            </a:r>
            <a:endParaRPr lang="en-US" altLang="zh-CN" sz="4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辐射安全联锁系统</a:t>
            </a:r>
            <a:endParaRPr lang="en-US" altLang="zh-CN" sz="40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辐射监测系统</a:t>
            </a:r>
            <a:endParaRPr lang="zh-CN" alt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824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3084136" y="18303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3" name="画布 15"/>
          <p:cNvGrpSpPr>
            <a:grpSpLocks noChangeAspect="1"/>
          </p:cNvGrpSpPr>
          <p:nvPr/>
        </p:nvGrpSpPr>
        <p:grpSpPr bwMode="auto">
          <a:xfrm>
            <a:off x="6039595" y="1101174"/>
            <a:ext cx="5694121" cy="5071621"/>
            <a:chOff x="0" y="0"/>
            <a:chExt cx="36576" cy="39509"/>
          </a:xfrm>
        </p:grpSpPr>
        <p:sp>
          <p:nvSpPr>
            <p:cNvPr id="4" name="AutoShape 30"/>
            <p:cNvSpPr>
              <a:spLocks noRot="1" noChangeAspect="1" noChangeArrowheads="1"/>
            </p:cNvSpPr>
            <p:nvPr/>
          </p:nvSpPr>
          <p:spPr bwMode="auto">
            <a:xfrm>
              <a:off x="0" y="0"/>
              <a:ext cx="36576" cy="39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5" name="圆角矩形 18"/>
            <p:cNvSpPr>
              <a:spLocks noChangeArrowheads="1"/>
            </p:cNvSpPr>
            <p:nvPr/>
          </p:nvSpPr>
          <p:spPr bwMode="auto">
            <a:xfrm>
              <a:off x="2085" y="2197"/>
              <a:ext cx="14202" cy="571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0" tIns="36000" rIns="0" bIns="36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门禁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（身份识别、密码锁）</a:t>
              </a:r>
              <a:endParaRPr kumimoji="0" lang="zh-CN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" name="圆角矩形 19"/>
            <p:cNvSpPr>
              <a:spLocks noChangeArrowheads="1"/>
            </p:cNvSpPr>
            <p:nvPr/>
          </p:nvSpPr>
          <p:spPr bwMode="auto">
            <a:xfrm>
              <a:off x="1993" y="9709"/>
              <a:ext cx="6954" cy="31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0" tIns="36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登记按钮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 </a:t>
              </a: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" name="圆角矩形 21"/>
            <p:cNvSpPr>
              <a:spLocks noChangeArrowheads="1"/>
            </p:cNvSpPr>
            <p:nvPr/>
          </p:nvSpPr>
          <p:spPr bwMode="auto">
            <a:xfrm>
              <a:off x="1993" y="14363"/>
              <a:ext cx="6954" cy="31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0" tIns="36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巡查按钮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 </a:t>
              </a: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8" name="圆角矩形 22"/>
            <p:cNvSpPr>
              <a:spLocks noChangeArrowheads="1"/>
            </p:cNvSpPr>
            <p:nvPr/>
          </p:nvSpPr>
          <p:spPr bwMode="auto">
            <a:xfrm>
              <a:off x="2089" y="19107"/>
              <a:ext cx="6953" cy="31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0" tIns="36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1333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门限位  </a:t>
              </a:r>
            </a:p>
            <a:p>
              <a:pPr marL="0" marR="0" lvl="0" indent="13335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 </a:t>
              </a: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9" name="圆角矩形 23"/>
            <p:cNvSpPr>
              <a:spLocks noChangeArrowheads="1"/>
            </p:cNvSpPr>
            <p:nvPr/>
          </p:nvSpPr>
          <p:spPr bwMode="auto">
            <a:xfrm>
              <a:off x="1993" y="27717"/>
              <a:ext cx="6954" cy="31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0" tIns="36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声光报警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 </a:t>
              </a: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0" name="矩形 24"/>
            <p:cNvSpPr>
              <a:spLocks noChangeArrowheads="1"/>
            </p:cNvSpPr>
            <p:nvPr/>
          </p:nvSpPr>
          <p:spPr bwMode="auto">
            <a:xfrm>
              <a:off x="12287" y="10007"/>
              <a:ext cx="4000" cy="2043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PLC</a:t>
              </a:r>
              <a:endPara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1" name="直接连接符 16"/>
            <p:cNvSpPr>
              <a:spLocks noChangeShapeType="1"/>
            </p:cNvSpPr>
            <p:nvPr/>
          </p:nvSpPr>
          <p:spPr bwMode="auto">
            <a:xfrm>
              <a:off x="9042" y="11290"/>
              <a:ext cx="3346" cy="51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2" name="直接连接符 26"/>
            <p:cNvSpPr>
              <a:spLocks noChangeShapeType="1"/>
            </p:cNvSpPr>
            <p:nvPr/>
          </p:nvSpPr>
          <p:spPr bwMode="auto">
            <a:xfrm>
              <a:off x="9042" y="15944"/>
              <a:ext cx="3340" cy="51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3" name="直接连接符 27"/>
            <p:cNvSpPr>
              <a:spLocks noChangeShapeType="1"/>
            </p:cNvSpPr>
            <p:nvPr/>
          </p:nvSpPr>
          <p:spPr bwMode="auto">
            <a:xfrm>
              <a:off x="9048" y="20688"/>
              <a:ext cx="3340" cy="51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4" name="直接连接符 28"/>
            <p:cNvSpPr>
              <a:spLocks noChangeShapeType="1"/>
            </p:cNvSpPr>
            <p:nvPr/>
          </p:nvSpPr>
          <p:spPr bwMode="auto">
            <a:xfrm>
              <a:off x="9169" y="28917"/>
              <a:ext cx="3340" cy="51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5" name="直接连接符 17"/>
            <p:cNvSpPr>
              <a:spLocks noChangeShapeType="1"/>
            </p:cNvSpPr>
            <p:nvPr/>
          </p:nvSpPr>
          <p:spPr bwMode="auto">
            <a:xfrm>
              <a:off x="23431" y="3149"/>
              <a:ext cx="95" cy="35008"/>
            </a:xfrm>
            <a:prstGeom prst="line">
              <a:avLst/>
            </a:prstGeom>
            <a:noFill/>
            <a:ln w="3810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6" name="直接连接符 30"/>
            <p:cNvSpPr>
              <a:spLocks noChangeShapeType="1"/>
            </p:cNvSpPr>
            <p:nvPr/>
          </p:nvSpPr>
          <p:spPr bwMode="auto">
            <a:xfrm>
              <a:off x="16287" y="4854"/>
              <a:ext cx="7144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7" name="直接连接符 31"/>
            <p:cNvSpPr>
              <a:spLocks noChangeShapeType="1"/>
            </p:cNvSpPr>
            <p:nvPr/>
          </p:nvSpPr>
          <p:spPr bwMode="auto">
            <a:xfrm>
              <a:off x="16383" y="17890"/>
              <a:ext cx="7143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8" name="圆角矩形 32"/>
            <p:cNvSpPr>
              <a:spLocks noChangeArrowheads="1"/>
            </p:cNvSpPr>
            <p:nvPr/>
          </p:nvSpPr>
          <p:spPr bwMode="auto">
            <a:xfrm>
              <a:off x="28412" y="4568"/>
              <a:ext cx="7354" cy="342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Soft IOC</a:t>
              </a:r>
              <a:endPara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9" name="圆角矩形 33"/>
            <p:cNvSpPr>
              <a:spLocks noChangeArrowheads="1"/>
            </p:cNvSpPr>
            <p:nvPr/>
          </p:nvSpPr>
          <p:spPr bwMode="auto">
            <a:xfrm>
              <a:off x="28409" y="13331"/>
              <a:ext cx="7354" cy="342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OPI</a:t>
              </a:r>
              <a:endPara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0" name="圆角矩形 34"/>
            <p:cNvSpPr>
              <a:spLocks noChangeArrowheads="1"/>
            </p:cNvSpPr>
            <p:nvPr/>
          </p:nvSpPr>
          <p:spPr bwMode="auto">
            <a:xfrm>
              <a:off x="28470" y="21723"/>
              <a:ext cx="7239" cy="342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 IOC</a:t>
              </a:r>
              <a:endPara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1" name="圆角矩形 35"/>
            <p:cNvSpPr>
              <a:spLocks noChangeArrowheads="1"/>
            </p:cNvSpPr>
            <p:nvPr/>
          </p:nvSpPr>
          <p:spPr bwMode="auto">
            <a:xfrm>
              <a:off x="28470" y="30676"/>
              <a:ext cx="7239" cy="342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OPI</a:t>
              </a:r>
              <a:endPara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2" name="直接连接符 36"/>
            <p:cNvSpPr>
              <a:spLocks noChangeShapeType="1"/>
            </p:cNvSpPr>
            <p:nvPr/>
          </p:nvSpPr>
          <p:spPr bwMode="auto">
            <a:xfrm>
              <a:off x="23622" y="6280"/>
              <a:ext cx="4692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3" name="直接连接符 37"/>
            <p:cNvSpPr>
              <a:spLocks noChangeShapeType="1"/>
            </p:cNvSpPr>
            <p:nvPr/>
          </p:nvSpPr>
          <p:spPr bwMode="auto">
            <a:xfrm>
              <a:off x="23787" y="15223"/>
              <a:ext cx="4692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4" name="直接连接符 38"/>
            <p:cNvSpPr>
              <a:spLocks noChangeShapeType="1"/>
            </p:cNvSpPr>
            <p:nvPr/>
          </p:nvSpPr>
          <p:spPr bwMode="auto">
            <a:xfrm>
              <a:off x="23777" y="23593"/>
              <a:ext cx="4693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5" name="直接连接符 39"/>
            <p:cNvSpPr>
              <a:spLocks noChangeShapeType="1"/>
            </p:cNvSpPr>
            <p:nvPr/>
          </p:nvSpPr>
          <p:spPr bwMode="auto">
            <a:xfrm>
              <a:off x="23717" y="32451"/>
              <a:ext cx="4692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6" name="圆角矩形 40"/>
            <p:cNvSpPr>
              <a:spLocks noChangeArrowheads="1"/>
            </p:cNvSpPr>
            <p:nvPr/>
          </p:nvSpPr>
          <p:spPr bwMode="auto">
            <a:xfrm>
              <a:off x="1993" y="32238"/>
              <a:ext cx="5474" cy="55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0" tIns="36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剂量探测器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 </a:t>
              </a: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7" name="矩形 41"/>
            <p:cNvSpPr>
              <a:spLocks noChangeArrowheads="1"/>
            </p:cNvSpPr>
            <p:nvPr/>
          </p:nvSpPr>
          <p:spPr bwMode="auto">
            <a:xfrm>
              <a:off x="9423" y="33381"/>
              <a:ext cx="10966" cy="333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MOXA Nport6450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 </a:t>
              </a:r>
              <a:endPara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直接连接符 42"/>
            <p:cNvSpPr>
              <a:spLocks noChangeShapeType="1"/>
            </p:cNvSpPr>
            <p:nvPr/>
          </p:nvSpPr>
          <p:spPr bwMode="auto">
            <a:xfrm>
              <a:off x="20389" y="35248"/>
              <a:ext cx="2794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9" name="直接连接符 43"/>
            <p:cNvSpPr>
              <a:spLocks noChangeShapeType="1"/>
            </p:cNvSpPr>
            <p:nvPr/>
          </p:nvSpPr>
          <p:spPr bwMode="auto">
            <a:xfrm>
              <a:off x="7562" y="35007"/>
              <a:ext cx="1766" cy="45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0" name="圆角矩形 44"/>
            <p:cNvSpPr>
              <a:spLocks noChangeArrowheads="1"/>
            </p:cNvSpPr>
            <p:nvPr/>
          </p:nvSpPr>
          <p:spPr bwMode="auto">
            <a:xfrm>
              <a:off x="19421" y="0"/>
              <a:ext cx="7534" cy="31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36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以太网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 </a:t>
              </a: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1" name="圆角矩形 23"/>
            <p:cNvSpPr>
              <a:spLocks noChangeArrowheads="1"/>
            </p:cNvSpPr>
            <p:nvPr/>
          </p:nvSpPr>
          <p:spPr bwMode="auto">
            <a:xfrm>
              <a:off x="1993" y="23495"/>
              <a:ext cx="6954" cy="31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0" tIns="3600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钥匙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 </a:t>
              </a: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直接连接符 27"/>
            <p:cNvSpPr>
              <a:spLocks noChangeShapeType="1"/>
            </p:cNvSpPr>
            <p:nvPr/>
          </p:nvSpPr>
          <p:spPr bwMode="auto">
            <a:xfrm>
              <a:off x="9048" y="24961"/>
              <a:ext cx="3340" cy="51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516667" y="1203838"/>
            <a:ext cx="49645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</a:rPr>
              <a:t>辐射</a:t>
            </a:r>
            <a:r>
              <a:rPr lang="zh-CN" altLang="zh-CN" sz="2400" kern="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安全联锁系统硬件</a:t>
            </a:r>
            <a:r>
              <a:rPr lang="zh-CN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由可编程输入输出控制器（</a:t>
            </a:r>
            <a:r>
              <a:rPr lang="en-US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）、门禁系统、巡查按钮、急停按钮、门限位开关、声光报警等组成，软件的开发主要是</a:t>
            </a:r>
            <a:r>
              <a:rPr lang="en-US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的编程、</a:t>
            </a:r>
            <a:r>
              <a:rPr lang="en-US" altLang="zh-CN" sz="2400" kern="1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EPICS IOC</a:t>
            </a:r>
            <a:r>
              <a:rPr lang="zh-CN" altLang="zh-CN" sz="2400" kern="1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en-US" altLang="zh-CN" sz="2400" kern="1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OPI</a:t>
            </a:r>
            <a:r>
              <a:rPr lang="zh-CN" altLang="zh-CN" sz="2400" kern="1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的开发</a:t>
            </a:r>
            <a:r>
              <a:rPr lang="zh-CN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联锁系统的自动逻辑判断在</a:t>
            </a:r>
            <a:r>
              <a:rPr lang="en-US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上实现，</a:t>
            </a:r>
            <a:r>
              <a:rPr lang="en-US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</a:rPr>
              <a:t>PLC</a:t>
            </a:r>
            <a:r>
              <a:rPr lang="zh-CN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通过以太网与</a:t>
            </a:r>
            <a:r>
              <a:rPr lang="en-US" altLang="zh-CN" sz="2400" kern="1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softIOC</a:t>
            </a:r>
            <a:r>
              <a:rPr lang="zh-CN" altLang="zh-CN" sz="24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通</a:t>
            </a:r>
            <a:r>
              <a:rPr lang="zh-CN" altLang="zh-CN" sz="24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信。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39031" y="6261958"/>
            <a:ext cx="373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辐射安全联锁系统硬件图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823211" y="181878"/>
            <a:ext cx="3765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辐射安全联锁系统</a:t>
            </a:r>
            <a:endParaRPr lang="zh-CN" altLang="en-US" sz="32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5291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96066" y="18099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061312"/>
              </p:ext>
            </p:extLst>
          </p:nvPr>
        </p:nvGraphicFramePr>
        <p:xfrm>
          <a:off x="119657" y="1205656"/>
          <a:ext cx="5568023" cy="40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BMP 图像" r:id="rId3" imgW="10221752" imgH="7419048" progId="Paint.Picture">
                  <p:embed/>
                </p:oleObj>
              </mc:Choice>
              <mc:Fallback>
                <p:oleObj name="BMP 图像" r:id="rId3" imgW="10221752" imgH="7419048" progId="Paint.Picture">
                  <p:embed/>
                  <p:pic>
                    <p:nvPicPr>
                      <p:cNvPr id="0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57" y="1205656"/>
                        <a:ext cx="5568023" cy="4046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96569"/>
              </p:ext>
            </p:extLst>
          </p:nvPr>
        </p:nvGraphicFramePr>
        <p:xfrm>
          <a:off x="5893129" y="2147372"/>
          <a:ext cx="6080260" cy="44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BMP 图像" r:id="rId5" imgW="10221752" imgH="7516274" progId="Paint.Picture">
                  <p:embed/>
                </p:oleObj>
              </mc:Choice>
              <mc:Fallback>
                <p:oleObj name="BMP 图像" r:id="rId5" imgW="10221752" imgH="75162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129" y="2147372"/>
                        <a:ext cx="6080260" cy="4471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556239" y="190000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kern="1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辐射安全联锁系统</a:t>
            </a:r>
            <a:endParaRPr lang="zh-CN" altLang="en-US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1537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39505" y="21681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3480062" y="8971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6" name="画布 46"/>
          <p:cNvGrpSpPr>
            <a:grpSpLocks noChangeAspect="1"/>
          </p:cNvGrpSpPr>
          <p:nvPr/>
        </p:nvGrpSpPr>
        <p:grpSpPr bwMode="auto">
          <a:xfrm>
            <a:off x="6581419" y="1272782"/>
            <a:ext cx="5114925" cy="5334000"/>
            <a:chOff x="0" y="0"/>
            <a:chExt cx="51149" cy="53333"/>
          </a:xfrm>
        </p:grpSpPr>
        <p:sp>
          <p:nvSpPr>
            <p:cNvPr id="7" name="AutoShape 36"/>
            <p:cNvSpPr>
              <a:spLocks noRot="1" noChangeAspect="1" noChangeArrowheads="1"/>
            </p:cNvSpPr>
            <p:nvPr/>
          </p:nvSpPr>
          <p:spPr bwMode="auto">
            <a:xfrm>
              <a:off x="0" y="0"/>
              <a:ext cx="51149" cy="53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dirty="0"/>
            </a:p>
          </p:txBody>
        </p:sp>
        <p:sp>
          <p:nvSpPr>
            <p:cNvPr id="8" name="矩形 15"/>
            <p:cNvSpPr>
              <a:spLocks noChangeArrowheads="1"/>
            </p:cNvSpPr>
            <p:nvPr/>
          </p:nvSpPr>
          <p:spPr bwMode="auto">
            <a:xfrm>
              <a:off x="1407" y="1379"/>
              <a:ext cx="8382" cy="38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7200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巡查按钮</a:t>
              </a:r>
              <a:r>
                <a:rPr kumimoji="0" lang="en-US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1-2</a:t>
              </a:r>
              <a:endPara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矩形 16"/>
            <p:cNvSpPr>
              <a:spLocks noChangeArrowheads="1"/>
            </p:cNvSpPr>
            <p:nvPr/>
          </p:nvSpPr>
          <p:spPr bwMode="auto">
            <a:xfrm>
              <a:off x="1409" y="7389"/>
              <a:ext cx="8477" cy="38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宋体" panose="02010600030101010101" pitchFamily="2" charset="-122"/>
                </a:rPr>
                <a:t>急停</a:t>
              </a: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按钮</a:t>
              </a:r>
              <a:r>
                <a:rPr kumimoji="0" lang="en-US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1-3</a:t>
              </a:r>
              <a:endPara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矩形 18"/>
            <p:cNvSpPr>
              <a:spLocks noChangeArrowheads="1"/>
            </p:cNvSpPr>
            <p:nvPr/>
          </p:nvSpPr>
          <p:spPr bwMode="auto">
            <a:xfrm>
              <a:off x="1411" y="12886"/>
              <a:ext cx="8477" cy="38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登记</a:t>
              </a: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宋体" panose="02010600030101010101" pitchFamily="2" charset="-122"/>
                </a:rPr>
                <a:t>按钮</a:t>
              </a:r>
              <a:r>
                <a:rPr kumimoji="0" lang="en-US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1-3</a:t>
              </a:r>
              <a:endPara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矩形 20"/>
            <p:cNvSpPr>
              <a:spLocks noChangeArrowheads="1"/>
            </p:cNvSpPr>
            <p:nvPr/>
          </p:nvSpPr>
          <p:spPr bwMode="auto">
            <a:xfrm>
              <a:off x="1657" y="19719"/>
              <a:ext cx="8477" cy="38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宋体" panose="02010600030101010101" pitchFamily="2" charset="-122"/>
                </a:rPr>
                <a:t>门限位</a:t>
              </a:r>
              <a:r>
                <a:rPr kumimoji="0" lang="en-US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1-3</a:t>
              </a:r>
              <a:endPara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矩形 22"/>
            <p:cNvSpPr>
              <a:spLocks noChangeArrowheads="1"/>
            </p:cNvSpPr>
            <p:nvPr/>
          </p:nvSpPr>
          <p:spPr bwMode="auto">
            <a:xfrm>
              <a:off x="1752" y="33054"/>
              <a:ext cx="8763" cy="38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宋体" panose="02010600030101010101" pitchFamily="2" charset="-122"/>
                </a:rPr>
                <a:t>剂量测点</a:t>
              </a:r>
              <a:r>
                <a:rPr kumimoji="0" lang="en-US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矩形 23"/>
            <p:cNvSpPr>
              <a:spLocks noChangeArrowheads="1"/>
            </p:cNvSpPr>
            <p:nvPr/>
          </p:nvSpPr>
          <p:spPr bwMode="auto">
            <a:xfrm>
              <a:off x="1657" y="38680"/>
              <a:ext cx="8858" cy="38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宋体" panose="02010600030101010101" pitchFamily="2" charset="-122"/>
                </a:rPr>
                <a:t>剂量测点</a:t>
              </a:r>
              <a:r>
                <a:rPr kumimoji="0" lang="en-US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矩形 24"/>
            <p:cNvSpPr>
              <a:spLocks noChangeArrowheads="1"/>
            </p:cNvSpPr>
            <p:nvPr/>
          </p:nvSpPr>
          <p:spPr bwMode="auto">
            <a:xfrm>
              <a:off x="1657" y="26025"/>
              <a:ext cx="8763" cy="38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宋体" panose="02010600030101010101" pitchFamily="2" charset="-122"/>
                </a:rPr>
                <a:t>门密码锁</a:t>
              </a:r>
              <a:r>
                <a:rPr kumimoji="0" lang="en-US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1-3</a:t>
              </a:r>
              <a:endPara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矩形 25"/>
            <p:cNvSpPr>
              <a:spLocks noChangeArrowheads="1"/>
            </p:cNvSpPr>
            <p:nvPr/>
          </p:nvSpPr>
          <p:spPr bwMode="auto">
            <a:xfrm>
              <a:off x="1562" y="45068"/>
              <a:ext cx="8953" cy="38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宋体" panose="02010600030101010101" pitchFamily="2" charset="-122"/>
                </a:rPr>
                <a:t>剂量测点</a:t>
              </a:r>
              <a:r>
                <a:rPr kumimoji="0" lang="en-US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流程图: 延期 26"/>
            <p:cNvSpPr>
              <a:spLocks noChangeArrowheads="1"/>
            </p:cNvSpPr>
            <p:nvPr/>
          </p:nvSpPr>
          <p:spPr bwMode="auto">
            <a:xfrm>
              <a:off x="19126" y="6633"/>
              <a:ext cx="7620" cy="5509"/>
            </a:xfrm>
            <a:prstGeom prst="flowChartDelay">
              <a:avLst/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按钮</a:t>
              </a:r>
              <a:endParaRPr kumimoji="0" lang="zh-CN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肘形连接符 27"/>
            <p:cNvSpPr>
              <a:spLocks noChangeShapeType="1"/>
            </p:cNvSpPr>
            <p:nvPr/>
          </p:nvSpPr>
          <p:spPr bwMode="auto">
            <a:xfrm>
              <a:off x="9886" y="3570"/>
              <a:ext cx="8973" cy="4096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18" name="肘形连接符 30"/>
            <p:cNvSpPr>
              <a:spLocks noChangeShapeType="1"/>
            </p:cNvSpPr>
            <p:nvPr/>
          </p:nvSpPr>
          <p:spPr bwMode="auto">
            <a:xfrm rot="10800000" flipV="1">
              <a:off x="9888" y="11000"/>
              <a:ext cx="9142" cy="3791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19" name="流程图: 延期 544"/>
            <p:cNvSpPr>
              <a:spLocks noChangeArrowheads="1"/>
            </p:cNvSpPr>
            <p:nvPr/>
          </p:nvSpPr>
          <p:spPr bwMode="auto">
            <a:xfrm>
              <a:off x="17468" y="21834"/>
              <a:ext cx="7620" cy="5505"/>
            </a:xfrm>
            <a:prstGeom prst="flowChartDelay">
              <a:avLst/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宋体" panose="02010600030101010101" pitchFamily="2" charset="-122"/>
                </a:rPr>
                <a:t>门禁</a:t>
              </a:r>
              <a:endParaRPr kumimoji="0" lang="zh-CN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肘形连接符 545"/>
            <p:cNvSpPr>
              <a:spLocks noChangeShapeType="1"/>
            </p:cNvSpPr>
            <p:nvPr/>
          </p:nvSpPr>
          <p:spPr bwMode="auto">
            <a:xfrm>
              <a:off x="10229" y="21624"/>
              <a:ext cx="7487" cy="2058"/>
            </a:xfrm>
            <a:prstGeom prst="bentConnector3">
              <a:avLst>
                <a:gd name="adj1" fmla="val 49278"/>
              </a:avLst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21" name="肘形连接符 547"/>
            <p:cNvSpPr>
              <a:spLocks noChangeShapeType="1"/>
            </p:cNvSpPr>
            <p:nvPr/>
          </p:nvSpPr>
          <p:spPr bwMode="auto">
            <a:xfrm rot="10800000" flipV="1">
              <a:off x="10420" y="25638"/>
              <a:ext cx="7201" cy="2292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22" name="流程图: 延期 548"/>
            <p:cNvSpPr>
              <a:spLocks noChangeArrowheads="1"/>
            </p:cNvSpPr>
            <p:nvPr/>
          </p:nvSpPr>
          <p:spPr bwMode="auto">
            <a:xfrm>
              <a:off x="19850" y="38140"/>
              <a:ext cx="7620" cy="5505"/>
            </a:xfrm>
            <a:prstGeom prst="flowChartDelay">
              <a:avLst/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宋体" panose="02010600030101010101" pitchFamily="2" charset="-122"/>
                </a:rPr>
                <a:t>剂量</a:t>
              </a:r>
              <a:endParaRPr kumimoji="0" lang="zh-CN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肘形连接符 549"/>
            <p:cNvSpPr>
              <a:spLocks noChangeShapeType="1"/>
            </p:cNvSpPr>
            <p:nvPr/>
          </p:nvSpPr>
          <p:spPr bwMode="auto">
            <a:xfrm>
              <a:off x="10420" y="35181"/>
              <a:ext cx="9430" cy="4756"/>
            </a:xfrm>
            <a:prstGeom prst="bentConnector3">
              <a:avLst>
                <a:gd name="adj1" fmla="val 35861"/>
              </a:avLst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24" name="直接连接符 550"/>
            <p:cNvSpPr>
              <a:spLocks noChangeShapeType="1"/>
            </p:cNvSpPr>
            <p:nvPr/>
          </p:nvSpPr>
          <p:spPr bwMode="auto">
            <a:xfrm>
              <a:off x="10420" y="40807"/>
              <a:ext cx="9430" cy="83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25" name="肘形连接符 551"/>
            <p:cNvSpPr>
              <a:spLocks noChangeShapeType="1"/>
            </p:cNvSpPr>
            <p:nvPr/>
          </p:nvSpPr>
          <p:spPr bwMode="auto">
            <a:xfrm rot="10800000" flipV="1">
              <a:off x="10612" y="41649"/>
              <a:ext cx="9240" cy="5321"/>
            </a:xfrm>
            <a:prstGeom prst="bentConnector3">
              <a:avLst>
                <a:gd name="adj1" fmla="val 65463"/>
              </a:avLst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26" name="流程图: 延期 552"/>
            <p:cNvSpPr>
              <a:spLocks noChangeArrowheads="1"/>
            </p:cNvSpPr>
            <p:nvPr/>
          </p:nvSpPr>
          <p:spPr bwMode="auto">
            <a:xfrm>
              <a:off x="31687" y="22044"/>
              <a:ext cx="7620" cy="5505"/>
            </a:xfrm>
            <a:prstGeom prst="flowChartDelay">
              <a:avLst/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宋体" panose="02010600030101010101" pitchFamily="2" charset="-122"/>
                </a:rPr>
                <a:t>自动</a:t>
              </a:r>
              <a:endParaRPr kumimoji="0" lang="zh-CN" altLang="zh-CN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宋体" panose="02010600030101010101" pitchFamily="2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宋体" panose="02010600030101010101" pitchFamily="2" charset="-122"/>
                </a:rPr>
                <a:t>逻辑</a:t>
              </a:r>
              <a:endParaRPr kumimoji="0" lang="zh-CN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直接连接符 553"/>
            <p:cNvSpPr>
              <a:spLocks noChangeShapeType="1"/>
            </p:cNvSpPr>
            <p:nvPr/>
          </p:nvSpPr>
          <p:spPr bwMode="auto">
            <a:xfrm>
              <a:off x="9886" y="9294"/>
              <a:ext cx="8973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28" name="肘形连接符 554"/>
            <p:cNvSpPr>
              <a:spLocks noChangeShapeType="1"/>
            </p:cNvSpPr>
            <p:nvPr/>
          </p:nvSpPr>
          <p:spPr bwMode="auto">
            <a:xfrm rot="16200000" flipH="1">
              <a:off x="22840" y="14694"/>
              <a:ext cx="14166" cy="2981"/>
            </a:xfrm>
            <a:prstGeom prst="bentConnector3">
              <a:avLst>
                <a:gd name="adj1" fmla="val 98412"/>
              </a:avLst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29" name="直接连接符 555"/>
            <p:cNvSpPr>
              <a:spLocks noChangeShapeType="1"/>
            </p:cNvSpPr>
            <p:nvPr/>
          </p:nvSpPr>
          <p:spPr bwMode="auto">
            <a:xfrm>
              <a:off x="26841" y="9102"/>
              <a:ext cx="1448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30" name="肘形连接符 556"/>
            <p:cNvSpPr>
              <a:spLocks noChangeShapeType="1"/>
            </p:cNvSpPr>
            <p:nvPr/>
          </p:nvSpPr>
          <p:spPr bwMode="auto">
            <a:xfrm rot="5400000">
              <a:off x="22713" y="32191"/>
              <a:ext cx="14559" cy="2836"/>
            </a:xfrm>
            <a:prstGeom prst="bentConnector3">
              <a:avLst>
                <a:gd name="adj1" fmla="val 931"/>
              </a:avLst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31" name="直接连接符 557"/>
            <p:cNvSpPr>
              <a:spLocks noChangeShapeType="1"/>
            </p:cNvSpPr>
            <p:nvPr/>
          </p:nvSpPr>
          <p:spPr bwMode="auto">
            <a:xfrm>
              <a:off x="27470" y="40893"/>
              <a:ext cx="1333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32" name="流程图: 延期 13391"/>
            <p:cNvSpPr>
              <a:spLocks noChangeArrowheads="1"/>
            </p:cNvSpPr>
            <p:nvPr/>
          </p:nvSpPr>
          <p:spPr bwMode="auto">
            <a:xfrm>
              <a:off x="42450" y="23476"/>
              <a:ext cx="7620" cy="5505"/>
            </a:xfrm>
            <a:prstGeom prst="flowChartDelay">
              <a:avLst/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宋体" panose="02010600030101010101" pitchFamily="2" charset="-122"/>
                </a:rPr>
                <a:t>输出</a:t>
              </a:r>
              <a:endParaRPr kumimoji="0" lang="zh-CN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直接连接符 13392"/>
            <p:cNvSpPr>
              <a:spLocks noChangeShapeType="1"/>
            </p:cNvSpPr>
            <p:nvPr/>
          </p:nvSpPr>
          <p:spPr bwMode="auto">
            <a:xfrm>
              <a:off x="39224" y="24793"/>
              <a:ext cx="3226" cy="3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34" name="矩形 13393"/>
            <p:cNvSpPr>
              <a:spLocks noChangeArrowheads="1"/>
            </p:cNvSpPr>
            <p:nvPr/>
          </p:nvSpPr>
          <p:spPr bwMode="auto">
            <a:xfrm>
              <a:off x="23210" y="49163"/>
              <a:ext cx="11249" cy="38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宋体" panose="02010600030101010101" pitchFamily="2" charset="-122"/>
                </a:rPr>
                <a:t>允许开机钥匙</a:t>
              </a:r>
              <a:endParaRPr kumimoji="0" lang="zh-CN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肘形连接符 13394"/>
            <p:cNvSpPr>
              <a:spLocks noChangeShapeType="1"/>
            </p:cNvSpPr>
            <p:nvPr/>
          </p:nvSpPr>
          <p:spPr bwMode="auto">
            <a:xfrm rot="5400000">
              <a:off x="25997" y="36224"/>
              <a:ext cx="23306" cy="6382"/>
            </a:xfrm>
            <a:prstGeom prst="bentConnector2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36" name="直接连接符 13395"/>
            <p:cNvSpPr>
              <a:spLocks noChangeShapeType="1"/>
            </p:cNvSpPr>
            <p:nvPr/>
          </p:nvSpPr>
          <p:spPr bwMode="auto">
            <a:xfrm>
              <a:off x="40841" y="27762"/>
              <a:ext cx="1609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37" name="直接连接符 13399"/>
            <p:cNvSpPr>
              <a:spLocks noChangeShapeType="1"/>
            </p:cNvSpPr>
            <p:nvPr/>
          </p:nvSpPr>
          <p:spPr bwMode="auto">
            <a:xfrm>
              <a:off x="5943" y="43001"/>
              <a:ext cx="0" cy="1810"/>
            </a:xfrm>
            <a:prstGeom prst="line">
              <a:avLst/>
            </a:prstGeom>
            <a:noFill/>
            <a:ln w="38100">
              <a:solidFill>
                <a:srgbClr val="5B9BD5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38" name="直接连接符 80"/>
            <p:cNvSpPr>
              <a:spLocks noChangeShapeType="1"/>
            </p:cNvSpPr>
            <p:nvPr/>
          </p:nvSpPr>
          <p:spPr bwMode="auto">
            <a:xfrm>
              <a:off x="25088" y="24587"/>
              <a:ext cx="6573" cy="0"/>
            </a:xfrm>
            <a:prstGeom prst="line">
              <a:avLst/>
            </a:prstGeom>
            <a:noFill/>
            <a:ln w="19050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</p:grpSp>
      <p:sp>
        <p:nvSpPr>
          <p:cNvPr id="39" name="矩形 38"/>
          <p:cNvSpPr/>
          <p:nvPr/>
        </p:nvSpPr>
        <p:spPr>
          <a:xfrm>
            <a:off x="2639505" y="138807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kern="1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辐射安全联锁系统逻辑图</a:t>
            </a:r>
            <a:endParaRPr lang="zh-CN" altLang="en-US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2523" y="1983448"/>
            <a:ext cx="567263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dirty="0" smtClean="0">
                <a:latin typeface="Times New Roman" panose="02020603050405020304" pitchFamily="18" charset="0"/>
              </a:rPr>
              <a:t>当</a:t>
            </a:r>
            <a:r>
              <a:rPr lang="zh-CN" altLang="zh-CN" dirty="0">
                <a:latin typeface="Times New Roman" panose="02020603050405020304" pitchFamily="18" charset="0"/>
              </a:rPr>
              <a:t>值班人员巡查完毕后，复位好巡查按钮和登记按钮，锁好门，使得按钮、安全门和剂量联锁完成。联锁逻辑会根据安全门、按钮及剂量测量系统的状态来判断开机条件是否满足。开机条件全部满足后，转动控制台上的“允许开机钥匙”，通过钥匙手动给出开机允许命令，完成整个联锁过程。此时输出指示变绿，允许开机。</a:t>
            </a:r>
          </a:p>
          <a:p>
            <a:pPr>
              <a:lnSpc>
                <a:spcPct val="150000"/>
              </a:lnSpc>
            </a:pPr>
            <a:r>
              <a:rPr lang="en-US" altLang="zh-CN" kern="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zh-CN" kern="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巡查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按钮、登记按钮和门是联锁的，联锁建立后，再次打开门，所有的巡查按钮和登记按钮中复位自锁触电自动释放，若恢复联锁必须能再次巡场一遍重新复位。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7506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714160" y="160696"/>
            <a:ext cx="3535052" cy="1325563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主要内容</a:t>
            </a:r>
            <a:endParaRPr lang="zh-CN" altLang="en-US" sz="4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24206" y="1486259"/>
            <a:ext cx="6579909" cy="45091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装置</a:t>
            </a: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简介</a:t>
            </a:r>
            <a:endParaRPr lang="en-US" altLang="zh-CN" sz="4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辐</a:t>
            </a: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射屏蔽</a:t>
            </a:r>
            <a:endParaRPr lang="en-US" altLang="zh-CN" sz="4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辐射安全联锁系统</a:t>
            </a:r>
            <a:endParaRPr lang="en-US" altLang="zh-CN" sz="4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辐射监测系统</a:t>
            </a:r>
            <a:endParaRPr lang="zh-CN" altLang="en-US" sz="40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830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监测点分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10001" r="21349" b="3999"/>
          <a:stretch>
            <a:fillRect/>
          </a:stretch>
        </p:blipFill>
        <p:spPr bwMode="auto">
          <a:xfrm>
            <a:off x="3486735" y="527013"/>
            <a:ext cx="7528795" cy="598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15764" y="101844"/>
            <a:ext cx="376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辐射监测位点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909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91784" y="2845750"/>
            <a:ext cx="3486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谢谢！</a:t>
            </a:r>
            <a:endParaRPr lang="zh-CN" altLang="en-US" sz="9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694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714160" y="160696"/>
            <a:ext cx="3535052" cy="1325563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主要内容</a:t>
            </a:r>
            <a:endParaRPr lang="zh-CN" altLang="en-US" sz="4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24206" y="1486259"/>
            <a:ext cx="6579909" cy="45091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装置</a:t>
            </a: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简介</a:t>
            </a:r>
            <a:endParaRPr lang="en-US" altLang="zh-CN" sz="4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辐</a:t>
            </a: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射屏蔽</a:t>
            </a:r>
            <a:endParaRPr lang="en-US" altLang="zh-CN" sz="4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辐射安全联锁系统</a:t>
            </a:r>
            <a:endParaRPr lang="en-US" altLang="zh-CN" sz="4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辐射监测系统</a:t>
            </a:r>
            <a:endParaRPr lang="zh-CN" alt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801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9314" y="390764"/>
            <a:ext cx="4673837" cy="1087660"/>
          </a:xfrm>
        </p:spPr>
        <p:txBody>
          <a:bodyPr/>
          <a:lstStyle/>
          <a:p>
            <a:r>
              <a:rPr lang="zh-CN" altLang="en-US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装置</a:t>
            </a:r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简介</a:t>
            </a:r>
            <a:endParaRPr lang="zh-CN" altLang="en-US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64778" y="2051435"/>
            <a:ext cx="101182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kern="1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名称</a:t>
            </a:r>
            <a:r>
              <a:rPr lang="zh-CN" altLang="en-US" sz="32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32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32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基于可调谐红外激光的能源化学大型实验</a:t>
            </a:r>
            <a:r>
              <a:rPr lang="zh-CN" altLang="zh-CN" sz="32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装置</a:t>
            </a:r>
            <a:r>
              <a:rPr lang="zh-CN" altLang="en-US" sz="32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3200" kern="100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kern="1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来源</a:t>
            </a:r>
            <a:r>
              <a:rPr lang="zh-CN" altLang="en-US" sz="32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32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国家</a:t>
            </a:r>
            <a:r>
              <a:rPr lang="zh-CN" altLang="zh-CN" sz="32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自然科学基金委员</a:t>
            </a:r>
            <a:r>
              <a:rPr lang="zh-CN" altLang="zh-CN" sz="32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会重大</a:t>
            </a:r>
            <a:r>
              <a:rPr lang="zh-CN" altLang="zh-CN" sz="32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科学仪器</a:t>
            </a:r>
            <a:r>
              <a:rPr lang="zh-CN" altLang="zh-CN" sz="3200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专项</a:t>
            </a:r>
            <a:r>
              <a:rPr lang="zh-CN" altLang="en-US" sz="3200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3200" kern="100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执行周期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2014</a:t>
            </a: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年至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2018</a:t>
            </a:r>
            <a:r>
              <a:rPr lang="zh-CN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32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装置</a:t>
            </a:r>
            <a:r>
              <a:rPr lang="zh-CN" altLang="en-US" sz="3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地点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：合肥光源核物理大厅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011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49" b="28098"/>
          <a:stretch/>
        </p:blipFill>
        <p:spPr>
          <a:xfrm>
            <a:off x="3904459" y="911860"/>
            <a:ext cx="5863796" cy="589200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75455" y="265529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装置示意图</a:t>
            </a:r>
            <a:endParaRPr lang="en-US" altLang="zh-CN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14220" y="2743198"/>
            <a:ext cx="461665" cy="15474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直线加速器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326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087001"/>
              </p:ext>
            </p:extLst>
          </p:nvPr>
        </p:nvGraphicFramePr>
        <p:xfrm>
          <a:off x="1786071" y="1354012"/>
          <a:ext cx="9626345" cy="5008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0839"/>
                <a:gridCol w="3787753"/>
                <a:gridCol w="3787753"/>
              </a:tblGrid>
              <a:tr h="41824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20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电子束参数</a:t>
                      </a:r>
                      <a:endParaRPr lang="zh-CN" sz="2400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182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电子能量</a:t>
                      </a:r>
                      <a:r>
                        <a:rPr lang="en-US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/E</a:t>
                      </a:r>
                      <a:endParaRPr lang="zh-CN" sz="2400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15- 60 MeV</a:t>
                      </a:r>
                      <a:endParaRPr lang="zh-CN" sz="2400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</a:tr>
              <a:tr h="4182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能散</a:t>
                      </a:r>
                      <a:r>
                        <a:rPr lang="en-US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/ DE</a:t>
                      </a:r>
                      <a:endParaRPr lang="zh-CN" sz="2400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&lt;240 </a:t>
                      </a:r>
                      <a:r>
                        <a:rPr lang="en-US" sz="2400" kern="1200" dirty="0" err="1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keV</a:t>
                      </a:r>
                      <a:endParaRPr lang="zh-CN" sz="2400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</a:tr>
              <a:tr h="4182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归一化发射度</a:t>
                      </a:r>
                      <a:r>
                        <a:rPr lang="en-US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/ e</a:t>
                      </a:r>
                      <a:r>
                        <a:rPr lang="en-US" sz="2400" kern="1200" baseline="-250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xn</a:t>
                      </a:r>
                      <a:endParaRPr lang="zh-CN" sz="2400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&lt;30 mm·mrad</a:t>
                      </a:r>
                      <a:endParaRPr lang="zh-CN" sz="2400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</a:tr>
              <a:tr h="41824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20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微脉冲</a:t>
                      </a:r>
                      <a:endParaRPr lang="zh-CN" sz="2400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电荷量</a:t>
                      </a:r>
                      <a:r>
                        <a:rPr lang="en-US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/Q</a:t>
                      </a:r>
                      <a:endParaRPr lang="zh-CN" sz="2400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1nC</a:t>
                      </a:r>
                      <a:endParaRPr lang="zh-CN" sz="2400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</a:tr>
              <a:tr h="4182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20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峰值流强</a:t>
                      </a:r>
                      <a:r>
                        <a:rPr lang="en-US" sz="2400" kern="120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/</a:t>
                      </a:r>
                      <a:r>
                        <a:rPr lang="en-US" sz="2400" kern="1200" dirty="0" err="1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I</a:t>
                      </a:r>
                      <a:r>
                        <a:rPr lang="en-US" sz="2400" kern="1200" baseline="-25000" dirty="0" err="1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p</a:t>
                      </a:r>
                      <a:endParaRPr lang="zh-CN" sz="2400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Max</a:t>
                      </a:r>
                      <a:r>
                        <a:rPr lang="zh-CN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：</a:t>
                      </a:r>
                      <a:r>
                        <a:rPr lang="en-US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&gt;95 A</a:t>
                      </a:r>
                      <a:endParaRPr lang="zh-CN" sz="2400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</a:tr>
              <a:tr h="4182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宽度</a:t>
                      </a:r>
                      <a:r>
                        <a:rPr lang="en-US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FWHM/s</a:t>
                      </a:r>
                      <a:r>
                        <a:rPr lang="en-US" sz="2400" kern="1200" baseline="-250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z</a:t>
                      </a:r>
                      <a:endParaRPr lang="zh-CN" sz="2400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5-10 </a:t>
                      </a:r>
                      <a:r>
                        <a:rPr lang="en-US" sz="2400" kern="1200" dirty="0" err="1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ps</a:t>
                      </a:r>
                      <a:endParaRPr lang="zh-CN" sz="2400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</a:tr>
              <a:tr h="8258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重复频率</a:t>
                      </a:r>
                      <a:endParaRPr lang="zh-CN" sz="2400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476</a:t>
                      </a:r>
                      <a:r>
                        <a:rPr lang="zh-CN" sz="2400" kern="120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，</a:t>
                      </a:r>
                      <a:r>
                        <a:rPr lang="en-US" sz="2400" kern="120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238</a:t>
                      </a:r>
                      <a:r>
                        <a:rPr lang="zh-CN" sz="2400" kern="120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，</a:t>
                      </a:r>
                      <a:r>
                        <a:rPr lang="en-US" sz="2400" kern="120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119</a:t>
                      </a:r>
                      <a:r>
                        <a:rPr lang="zh-CN" sz="2400" kern="120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，</a:t>
                      </a:r>
                      <a:r>
                        <a:rPr lang="en-US" sz="2400" kern="120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59.5… MHz</a:t>
                      </a:r>
                      <a:endParaRPr lang="zh-CN" sz="2400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</a:tr>
              <a:tr h="41824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宏脉冲</a:t>
                      </a:r>
                      <a:endParaRPr lang="zh-CN" sz="2400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宽度</a:t>
                      </a:r>
                      <a:endParaRPr lang="zh-CN" sz="2400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Max</a:t>
                      </a:r>
                      <a:r>
                        <a:rPr lang="zh-CN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：</a:t>
                      </a:r>
                      <a:r>
                        <a:rPr lang="en-US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11.5 μs</a:t>
                      </a:r>
                      <a:endParaRPr lang="zh-CN" sz="2400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</a:tr>
              <a:tr h="4182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最大平均流强</a:t>
                      </a:r>
                      <a:endParaRPr lang="zh-CN" sz="2400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300 mA</a:t>
                      </a:r>
                      <a:endParaRPr lang="zh-CN" sz="2400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</a:tr>
              <a:tr h="4182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20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重复频率</a:t>
                      </a:r>
                      <a:endParaRPr lang="zh-CN" sz="2400" kern="10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20 Hz</a:t>
                      </a:r>
                      <a:endParaRPr lang="zh-CN" sz="2400" kern="100" dirty="0">
                        <a:effectLst/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729520" y="510560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kern="1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直线加速器电子束流参数</a:t>
            </a:r>
            <a:endParaRPr lang="zh-CN" altLang="en-US" sz="3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504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714160" y="160696"/>
            <a:ext cx="3535052" cy="1325563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主要内容</a:t>
            </a:r>
            <a:endParaRPr lang="zh-CN" altLang="en-US" sz="4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24206" y="1486259"/>
            <a:ext cx="6579909" cy="45091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装置</a:t>
            </a: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简介</a:t>
            </a:r>
            <a:endParaRPr lang="en-US" altLang="zh-CN" sz="4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辐</a:t>
            </a:r>
            <a:r>
              <a:rPr lang="zh-CN" altLang="en-US" sz="4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射屏蔽</a:t>
            </a:r>
            <a:endParaRPr lang="en-US" altLang="zh-CN" sz="40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辐射安全联锁系统</a:t>
            </a:r>
            <a:endParaRPr lang="en-US" altLang="zh-CN" sz="4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辐射监测系统</a:t>
            </a:r>
            <a:endParaRPr lang="zh-CN" alt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700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137372"/>
              </p:ext>
            </p:extLst>
          </p:nvPr>
        </p:nvGraphicFramePr>
        <p:xfrm>
          <a:off x="6049108" y="3281585"/>
          <a:ext cx="6041877" cy="3443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5585"/>
                <a:gridCol w="1418432"/>
                <a:gridCol w="3617860"/>
              </a:tblGrid>
              <a:tr h="360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位置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屏蔽厚度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墙外环境状况</a:t>
                      </a:r>
                    </a:p>
                  </a:txBody>
                  <a:tcPr marL="68580" marR="68580" marT="0" marB="0" anchor="ctr"/>
                </a:tc>
              </a:tr>
              <a:tr h="720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东墙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3.</a:t>
                      </a:r>
                      <a:r>
                        <a:rPr lang="en-US" altLang="zh-CN" sz="2000" kern="100" dirty="0" smtClean="0">
                          <a:effectLst/>
                        </a:rPr>
                        <a:t>6</a:t>
                      </a:r>
                      <a:r>
                        <a:rPr lang="en-US" sz="2000" kern="100" dirty="0" smtClean="0">
                          <a:effectLst/>
                        </a:rPr>
                        <a:t>m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红外实验大厅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720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西墙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2</a:t>
                      </a:r>
                      <a:r>
                        <a:rPr lang="en-US" sz="2000" kern="100" dirty="0" smtClean="0">
                          <a:effectLst/>
                        </a:rPr>
                        <a:t>.1m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加速器控制室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720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南墙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3.0m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合肥光源</a:t>
                      </a:r>
                      <a:r>
                        <a:rPr lang="en-US" sz="2000" kern="100" dirty="0">
                          <a:effectLst/>
                        </a:rPr>
                        <a:t>800MeV</a:t>
                      </a:r>
                      <a:r>
                        <a:rPr lang="zh-CN" sz="2000" kern="100" dirty="0">
                          <a:effectLst/>
                        </a:rPr>
                        <a:t>注入器隧道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60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北墙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2.8m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辅助设备房间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560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顶墙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2.5m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</a:rPr>
                        <a:t>核物理</a:t>
                      </a:r>
                      <a:r>
                        <a:rPr lang="zh-CN" sz="2000" kern="100" dirty="0" smtClean="0">
                          <a:effectLst/>
                        </a:rPr>
                        <a:t>大厅</a:t>
                      </a:r>
                      <a:r>
                        <a:rPr lang="zh-CN" sz="2000" kern="100" dirty="0">
                          <a:effectLst/>
                        </a:rPr>
                        <a:t>顶</a:t>
                      </a:r>
                      <a:r>
                        <a:rPr lang="zh-CN" sz="2000" kern="100" dirty="0" smtClean="0">
                          <a:effectLst/>
                        </a:rPr>
                        <a:t>墙</a:t>
                      </a:r>
                      <a:r>
                        <a:rPr lang="zh-CN" altLang="en-US" sz="2000" kern="100" dirty="0" smtClean="0">
                          <a:effectLst/>
                        </a:rPr>
                        <a:t>（厚</a:t>
                      </a:r>
                      <a:r>
                        <a:rPr lang="en-US" altLang="zh-CN" sz="2000" kern="100" dirty="0" smtClean="0">
                          <a:effectLst/>
                        </a:rPr>
                        <a:t>0.5m</a:t>
                      </a:r>
                      <a:r>
                        <a:rPr lang="zh-CN" altLang="en-US" sz="2000" kern="100" dirty="0" smtClean="0">
                          <a:effectLst/>
                        </a:rPr>
                        <a:t>）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41547" y="424369"/>
            <a:ext cx="79732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电子直线加速器所在房间的屏蔽设计</a:t>
            </a:r>
          </a:p>
        </p:txBody>
      </p:sp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6" y="1273816"/>
            <a:ext cx="5847545" cy="43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33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997117"/>
              </p:ext>
            </p:extLst>
          </p:nvPr>
        </p:nvGraphicFramePr>
        <p:xfrm>
          <a:off x="2243581" y="2083324"/>
          <a:ext cx="7569722" cy="3648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085"/>
                <a:gridCol w="2160937"/>
                <a:gridCol w="2111350"/>
                <a:gridCol w="2111350"/>
              </a:tblGrid>
              <a:tr h="588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位置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r>
                        <a:rPr lang="en-US" sz="1600" kern="100" baseline="-25000">
                          <a:effectLst/>
                        </a:rPr>
                        <a:t>p</a:t>
                      </a:r>
                      <a:r>
                        <a:rPr lang="zh-CN" sz="1600" kern="100">
                          <a:effectLst/>
                        </a:rPr>
                        <a:t>，</a:t>
                      </a:r>
                      <a:r>
                        <a:rPr lang="en-US" sz="1600" kern="100">
                          <a:effectLst/>
                        </a:rPr>
                        <a:t>mGy/h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r>
                        <a:rPr lang="en-US" sz="1600" kern="100" baseline="-25000">
                          <a:effectLst/>
                        </a:rPr>
                        <a:t>n</a:t>
                      </a:r>
                      <a:r>
                        <a:rPr lang="zh-CN" sz="1600" kern="100">
                          <a:effectLst/>
                        </a:rPr>
                        <a:t>，</a:t>
                      </a:r>
                      <a:r>
                        <a:rPr lang="en-US" sz="1600" kern="100">
                          <a:effectLst/>
                        </a:rPr>
                        <a:t>mGy/h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D</a:t>
                      </a:r>
                      <a:r>
                        <a:rPr lang="zh-CN" sz="1600" kern="100">
                          <a:effectLst/>
                        </a:rPr>
                        <a:t>，</a:t>
                      </a:r>
                      <a:r>
                        <a:rPr lang="en-US" sz="1600" kern="100">
                          <a:effectLst/>
                        </a:rPr>
                        <a:t>mGy/h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617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东墙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9.33E-04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1.42E-16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9.33E-04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617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西墙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2.18E-03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8.74E-11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2.18E-03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588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南墙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2.59E-05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1.60E-14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2.59E-05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617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北墙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2.71E-04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4.20E-13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2.71E-04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617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顶墙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1.47E-03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9.10E-12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1.47E-03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541453" y="1085596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kern="1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屏蔽体外总剂量率计算结果</a:t>
            </a:r>
            <a:endParaRPr lang="zh-CN" altLang="en-US" sz="32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197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4" y="139660"/>
            <a:ext cx="6699903" cy="340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02" y="3013308"/>
            <a:ext cx="7460478" cy="384469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72425" y="3546935"/>
            <a:ext cx="135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屏蔽墙开孔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297824" y="2572286"/>
            <a:ext cx="124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顶开孔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9804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561</Words>
  <Application>Microsoft Office PowerPoint</Application>
  <PresentationFormat>宽屏</PresentationFormat>
  <Paragraphs>151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 Unicode MS</vt:lpstr>
      <vt:lpstr>黑体</vt:lpstr>
      <vt:lpstr>华文楷体</vt:lpstr>
      <vt:lpstr>宋体</vt:lpstr>
      <vt:lpstr>Arial</vt:lpstr>
      <vt:lpstr>Calibri</vt:lpstr>
      <vt:lpstr>Calibri Light</vt:lpstr>
      <vt:lpstr>Times New Roman</vt:lpstr>
      <vt:lpstr>Office 主题</vt:lpstr>
      <vt:lpstr>BMP 图像</vt:lpstr>
      <vt:lpstr>合肥光源IRFEL装置 辐射防护系统简介</vt:lpstr>
      <vt:lpstr>主要内容</vt:lpstr>
      <vt:lpstr>装置简介</vt:lpstr>
      <vt:lpstr>PowerPoint 演示文稿</vt:lpstr>
      <vt:lpstr>PowerPoint 演示文稿</vt:lpstr>
      <vt:lpstr>主要内容</vt:lpstr>
      <vt:lpstr>PowerPoint 演示文稿</vt:lpstr>
      <vt:lpstr>PowerPoint 演示文稿</vt:lpstr>
      <vt:lpstr>PowerPoint 演示文稿</vt:lpstr>
      <vt:lpstr>PowerPoint 演示文稿</vt:lpstr>
      <vt:lpstr>主要内容</vt:lpstr>
      <vt:lpstr>PowerPoint 演示文稿</vt:lpstr>
      <vt:lpstr>PowerPoint 演示文稿</vt:lpstr>
      <vt:lpstr>PowerPoint 演示文稿</vt:lpstr>
      <vt:lpstr>主要内容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红外自由电子激光装置辐射防护系统</dc:title>
  <dc:creator>rpteam</dc:creator>
  <cp:lastModifiedBy>RP</cp:lastModifiedBy>
  <cp:revision>59</cp:revision>
  <dcterms:created xsi:type="dcterms:W3CDTF">2016-09-18T11:25:01Z</dcterms:created>
  <dcterms:modified xsi:type="dcterms:W3CDTF">2016-09-21T14:47:23Z</dcterms:modified>
</cp:coreProperties>
</file>