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3"/>
    <p:sldId id="269" r:id="rId5"/>
    <p:sldId id="275" r:id="rId6"/>
    <p:sldId id="270" r:id="rId7"/>
    <p:sldId id="313" r:id="rId8"/>
    <p:sldId id="314" r:id="rId9"/>
    <p:sldId id="315" r:id="rId10"/>
    <p:sldId id="316" r:id="rId11"/>
    <p:sldId id="317" r:id="rId12"/>
    <p:sldId id="318" r:id="rId13"/>
    <p:sldId id="324" r:id="rId14"/>
    <p:sldId id="319" r:id="rId15"/>
    <p:sldId id="320" r:id="rId16"/>
    <p:sldId id="321" r:id="rId17"/>
    <p:sldId id="322" r:id="rId18"/>
    <p:sldId id="323" r:id="rId19"/>
    <p:sldId id="299" r:id="rId20"/>
    <p:sldId id="280" r:id="rId21"/>
    <p:sldId id="283" r:id="rId22"/>
    <p:sldId id="264" r:id="rId2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8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D8DD5-8A6E-4DD7-BC0F-C749F48386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FDBCC-AEF8-48B9-B209-2F67A6DE0E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BFDBCC-AEF8-48B9-B209-2F67A6DE0E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EBFDBCC-AEF8-48B9-B209-2F67A6DE0E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4" name="Picture 2" descr="PPT背景副本"/>
          <p:cNvPicPr>
            <a:picLocks noChangeAspect="1" noChangeArrowheads="1"/>
          </p:cNvPicPr>
          <p:nvPr/>
        </p:nvPicPr>
        <p:blipFill>
          <a:blip r:embed="rId2" cstate="print"/>
          <a:srcRect l="7502" t="7797"/>
          <a:stretch>
            <a:fillRect/>
          </a:stretch>
        </p:blipFill>
        <p:spPr bwMode="auto">
          <a:xfrm>
            <a:off x="0" y="0"/>
            <a:ext cx="9180512" cy="6885384"/>
          </a:xfrm>
          <a:prstGeom prst="rect">
            <a:avLst/>
          </a:prstGeom>
          <a:noFill/>
          <a:ln w="9525">
            <a:noFill/>
            <a:miter lim="800000"/>
            <a:headEnd/>
            <a:tailEnd/>
          </a:ln>
        </p:spPr>
      </p:pic>
      <p:sp>
        <p:nvSpPr>
          <p:cNvPr id="165891" name="Rectangle 3"/>
          <p:cNvSpPr>
            <a:spLocks noGrp="1" noChangeArrowheads="1"/>
          </p:cNvSpPr>
          <p:nvPr>
            <p:ph type="ctrTitle"/>
          </p:nvPr>
        </p:nvSpPr>
        <p:spPr>
          <a:xfrm>
            <a:off x="571472" y="1714488"/>
            <a:ext cx="7772400" cy="2090735"/>
          </a:xfrm>
          <a:effectLst>
            <a:outerShdw dist="17961" dir="2700000" algn="ctr" rotWithShape="0">
              <a:schemeClr val="bg2"/>
            </a:outerShdw>
          </a:effectLst>
        </p:spPr>
        <p:txBody>
          <a:bodyPr/>
          <a:lstStyle>
            <a:lvl1pPr>
              <a:defRPr sz="5400" b="1">
                <a:solidFill>
                  <a:srgbClr val="0070C0"/>
                </a:solidFill>
              </a:defRPr>
            </a:lvl1pPr>
          </a:lstStyle>
          <a:p>
            <a:r>
              <a:rPr lang="zh-CN" altLang="en-US" smtClean="0"/>
              <a:t>单击此处编辑母版标题样式</a:t>
            </a:r>
            <a:endParaRPr lang="zh-CN" altLang="en-US" dirty="0"/>
          </a:p>
        </p:txBody>
      </p:sp>
      <p:sp>
        <p:nvSpPr>
          <p:cNvPr id="165892"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smtClean="0"/>
              <a:t>单击此处编辑母版副标题样式</a:t>
            </a:r>
            <a:endParaRPr lang="zh-CN" altLang="en-US"/>
          </a:p>
        </p:txBody>
      </p:sp>
      <p:sp>
        <p:nvSpPr>
          <p:cNvPr id="5" name="Rectangle 5"/>
          <p:cNvSpPr>
            <a:spLocks noGrp="1" noChangeArrowheads="1"/>
          </p:cNvSpPr>
          <p:nvPr>
            <p:ph type="dt" sz="half" idx="10"/>
          </p:nvPr>
        </p:nvSpPr>
        <p:spPr/>
        <p:txBody>
          <a:bodyPr/>
          <a:lstStyle>
            <a:lvl1pPr>
              <a:defRPr smtClean="0"/>
            </a:lvl1pPr>
          </a:lstStyle>
          <a:p>
            <a:fld id="{530820CF-B880-4189-942D-D702A7CBA730}" type="datetimeFigureOut">
              <a:rPr lang="zh-CN" altLang="en-US" smtClean="0"/>
            </a:fld>
            <a:endParaRPr lang="zh-CN" altLang="en-US"/>
          </a:p>
        </p:txBody>
      </p:sp>
      <p:sp>
        <p:nvSpPr>
          <p:cNvPr id="6" name="Rectangle 6"/>
          <p:cNvSpPr>
            <a:spLocks noGrp="1" noChangeArrowheads="1"/>
          </p:cNvSpPr>
          <p:nvPr>
            <p:ph type="ftr" sz="quarter" idx="11"/>
          </p:nvPr>
        </p:nvSpPr>
        <p:spPr/>
        <p:txBody>
          <a:bodyPr/>
          <a:lstStyle>
            <a:lvl1pPr>
              <a:defRPr smtClean="0"/>
            </a:lvl1pPr>
          </a:lstStyle>
          <a:p>
            <a:endParaRPr lang="zh-CN" altLang="en-US"/>
          </a:p>
        </p:txBody>
      </p:sp>
      <p:sp>
        <p:nvSpPr>
          <p:cNvPr id="7" name="Rectangle 7"/>
          <p:cNvSpPr>
            <a:spLocks noGrp="1" noChangeArrowheads="1"/>
          </p:cNvSpPr>
          <p:nvPr>
            <p:ph type="sldNum" sz="quarter" idx="12"/>
          </p:nvPr>
        </p:nvSpPr>
        <p:spPr/>
        <p:txBody>
          <a:bodyPr/>
          <a:lstStyle>
            <a:lvl1pPr>
              <a:defRPr smtClean="0"/>
            </a:lvl1p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zh-CN" alt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5" name="Rectangle 6"/>
          <p:cNvSpPr>
            <a:spLocks noGrp="1" noChangeArrowheads="1"/>
          </p:cNvSpPr>
          <p:nvPr>
            <p:ph type="ftr" sz="quarter" idx="11"/>
          </p:nvPr>
        </p:nvSpPr>
        <p:spPr/>
        <p:txBody>
          <a:bodyPr/>
          <a:lstStyle>
            <a:lvl1pPr>
              <a:defRPr/>
            </a:lvl1pPr>
          </a:lstStyle>
          <a:p>
            <a:endParaRPr lang="zh-CN" altLang="en-US"/>
          </a:p>
        </p:txBody>
      </p:sp>
      <p:sp>
        <p:nvSpPr>
          <p:cNvPr id="6"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450"/>
            <a:ext cx="2057400" cy="6081713"/>
          </a:xfrm>
        </p:spPr>
        <p:txBody>
          <a:bodyPr vert="eaVert"/>
          <a:lstStyle/>
          <a:p>
            <a:r>
              <a:rPr lang="zh-CN" altLang="en-US" smtClean="0"/>
              <a:t>单击此处编辑母版标题样式</a:t>
            </a:r>
            <a:endParaRPr lang="zh-CN" altLang="en-US"/>
          </a:p>
        </p:txBody>
      </p:sp>
      <p:sp>
        <p:nvSpPr>
          <p:cNvPr id="3" name="Vertical Text Placeholder 2"/>
          <p:cNvSpPr>
            <a:spLocks noGrp="1"/>
          </p:cNvSpPr>
          <p:nvPr>
            <p:ph type="body" orient="vert" idx="1"/>
          </p:nvPr>
        </p:nvSpPr>
        <p:spPr>
          <a:xfrm>
            <a:off x="457200" y="44450"/>
            <a:ext cx="6019800" cy="608171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5" name="Rectangle 6"/>
          <p:cNvSpPr>
            <a:spLocks noGrp="1" noChangeArrowheads="1"/>
          </p:cNvSpPr>
          <p:nvPr>
            <p:ph type="ftr" sz="quarter" idx="11"/>
          </p:nvPr>
        </p:nvSpPr>
        <p:spPr/>
        <p:txBody>
          <a:bodyPr/>
          <a:lstStyle>
            <a:lvl1pPr>
              <a:defRPr/>
            </a:lvl1pPr>
          </a:lstStyle>
          <a:p>
            <a:endParaRPr lang="zh-CN" altLang="en-US"/>
          </a:p>
        </p:txBody>
      </p:sp>
      <p:sp>
        <p:nvSpPr>
          <p:cNvPr id="6"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0" y="71438"/>
            <a:ext cx="9144000" cy="836612"/>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125538"/>
            <a:ext cx="4038600" cy="53276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125538"/>
            <a:ext cx="4038600" cy="25876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48200" y="3865563"/>
            <a:ext cx="4038600" cy="258762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ln>
          <a:effectLst>
            <a:outerShdw dist="17961" dir="2700000" algn="ctr" rotWithShape="0">
              <a:schemeClr val="tx2"/>
            </a:outerShdw>
          </a:effectLst>
        </p:spPr>
        <p:txBody>
          <a:bodyPr vert="horz" wrap="square" lIns="91440" tIns="45720" rIns="91440" bIns="45720" numCol="1" anchor="ctr" anchorCtr="0" compatLnSpc="1"/>
          <a:lstStyle>
            <a:lvl1pPr>
              <a:defRPr lang="zh-CN" altLang="en-US" sz="3500" b="1" baseline="0" dirty="0">
                <a:solidFill>
                  <a:schemeClr val="bg1"/>
                </a:solidFill>
                <a:effectLst/>
                <a:latin typeface="+mj-ea"/>
                <a:ea typeface="+mj-ea"/>
                <a:cs typeface="+mj-cs"/>
              </a:defRPr>
            </a:lvl1pPr>
          </a:lstStyle>
          <a:p>
            <a:pPr lvl="0" algn="l" rtl="0" eaLnBrk="1" fontAlgn="base" hangingPunct="1">
              <a:spcBef>
                <a:spcPct val="0"/>
              </a:spcBef>
              <a:spcAft>
                <a:spcPct val="0"/>
              </a:spcAft>
            </a:pPr>
            <a:r>
              <a:rPr lang="zh-CN" altLang="en-US" smtClean="0"/>
              <a:t>单击此处编辑母版标题样式</a:t>
            </a:r>
            <a:endParaRPr lang="zh-CN" altLang="en-US" dirty="0"/>
          </a:p>
        </p:txBody>
      </p:sp>
      <p:sp>
        <p:nvSpPr>
          <p:cNvPr id="3" name="Content Placeholder 2"/>
          <p:cNvSpPr>
            <a:spLocks noGrp="1"/>
          </p:cNvSpPr>
          <p:nvPr>
            <p:ph idx="1"/>
          </p:nvPr>
        </p:nvSpPr>
        <p:spPr/>
        <p:txBody>
          <a:bodyPr/>
          <a:lstStyle>
            <a:lvl1pPr algn="l">
              <a:buClrTx/>
              <a:buSzPct val="80000"/>
              <a:buFont typeface="Wingdings" pitchFamily="2" charset="2"/>
              <a:buChar char="n"/>
              <a:defRPr b="0">
                <a:solidFill>
                  <a:srgbClr val="002060"/>
                </a:solidFill>
                <a:latin typeface="+mn-ea"/>
                <a:ea typeface="+mn-ea"/>
              </a:defRPr>
            </a:lvl1pPr>
            <a:lvl2pPr algn="l">
              <a:buClrTx/>
              <a:buSzPct val="80000"/>
              <a:defRPr b="0" baseline="0">
                <a:solidFill>
                  <a:srgbClr val="0070C0"/>
                </a:solidFill>
                <a:latin typeface="+mn-ea"/>
                <a:ea typeface="+mn-ea"/>
              </a:defRPr>
            </a:lvl2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5" name="Rectangle 6"/>
          <p:cNvSpPr>
            <a:spLocks noGrp="1" noChangeArrowheads="1"/>
          </p:cNvSpPr>
          <p:nvPr>
            <p:ph type="ftr" sz="quarter" idx="11"/>
          </p:nvPr>
        </p:nvSpPr>
        <p:spPr/>
        <p:txBody>
          <a:bodyPr/>
          <a:lstStyle>
            <a:lvl1pPr>
              <a:defRPr/>
            </a:lvl1pPr>
          </a:lstStyle>
          <a:p>
            <a:endParaRPr lang="zh-CN" altLang="en-US"/>
          </a:p>
        </p:txBody>
      </p:sp>
      <p:sp>
        <p:nvSpPr>
          <p:cNvPr id="6"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5" name="Rectangle 6"/>
          <p:cNvSpPr>
            <a:spLocks noGrp="1" noChangeArrowheads="1"/>
          </p:cNvSpPr>
          <p:nvPr>
            <p:ph type="ftr" sz="quarter" idx="11"/>
          </p:nvPr>
        </p:nvSpPr>
        <p:spPr/>
        <p:txBody>
          <a:bodyPr/>
          <a:lstStyle>
            <a:lvl1pPr>
              <a:defRPr/>
            </a:lvl1pPr>
          </a:lstStyle>
          <a:p>
            <a:endParaRPr lang="zh-CN" altLang="en-US"/>
          </a:p>
        </p:txBody>
      </p:sp>
      <p:sp>
        <p:nvSpPr>
          <p:cNvPr id="6"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ln>
          <a:effectLst>
            <a:outerShdw dist="17961" dir="2700000" algn="ctr" rotWithShape="0">
              <a:schemeClr val="tx2"/>
            </a:outerShdw>
          </a:effectLst>
        </p:spPr>
        <p:txBody>
          <a:bodyPr vert="horz" wrap="square" lIns="91440" tIns="45720" rIns="91440" bIns="45720" numCol="1" anchor="ctr" anchorCtr="0" compatLnSpc="1"/>
          <a:lstStyle>
            <a:lvl1pPr>
              <a:defRPr lang="zh-CN" altLang="en-US" sz="3600" b="1" baseline="0">
                <a:solidFill>
                  <a:schemeClr val="tx1"/>
                </a:solidFill>
                <a:effectLst>
                  <a:outerShdw blurRad="38100" dist="38100" dir="2700000" algn="tl">
                    <a:srgbClr val="000000">
                      <a:alpha val="43137"/>
                    </a:srgbClr>
                  </a:outerShdw>
                </a:effectLst>
                <a:latin typeface="+mj-lt"/>
                <a:ea typeface="+mj-ea"/>
                <a:cs typeface="+mj-cs"/>
              </a:defRPr>
            </a:lvl1pPr>
          </a:lstStyle>
          <a:p>
            <a:pPr lvl="0" algn="l" rtl="0" eaLnBrk="1" fontAlgn="base" hangingPunct="1">
              <a:spcBef>
                <a:spcPct val="0"/>
              </a:spcBef>
              <a:spcAft>
                <a:spcPct val="0"/>
              </a:spcAft>
            </a:pPr>
            <a:r>
              <a:rPr lang="zh-CN" altLang="en-US" smtClean="0"/>
              <a:t>单击此处编辑母版标题样式</a:t>
            </a:r>
            <a:endParaRPr lang="zh-CN" altLang="en-US"/>
          </a:p>
        </p:txBody>
      </p:sp>
      <p:sp>
        <p:nvSpPr>
          <p:cNvPr id="3" name="Content Placeholder 2"/>
          <p:cNvSpPr>
            <a:spLocks noGrp="1"/>
          </p:cNvSpPr>
          <p:nvPr>
            <p:ph sz="half" idx="1"/>
          </p:nvPr>
        </p:nvSpPr>
        <p:spPr>
          <a:xfrm>
            <a:off x="457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Content Placeholder 3"/>
          <p:cNvSpPr>
            <a:spLocks noGrp="1"/>
          </p:cNvSpPr>
          <p:nvPr>
            <p:ph sz="half" idx="2"/>
          </p:nvPr>
        </p:nvSpPr>
        <p:spPr>
          <a:xfrm>
            <a:off x="4648200" y="981075"/>
            <a:ext cx="4038600" cy="5145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6" name="Rectangle 6"/>
          <p:cNvSpPr>
            <a:spLocks noGrp="1" noChangeArrowheads="1"/>
          </p:cNvSpPr>
          <p:nvPr>
            <p:ph type="ftr" sz="quarter" idx="11"/>
          </p:nvPr>
        </p:nvSpPr>
        <p:spPr/>
        <p:txBody>
          <a:bodyPr/>
          <a:lstStyle>
            <a:lvl1pPr>
              <a:defRPr/>
            </a:lvl1pPr>
          </a:lstStyle>
          <a:p>
            <a:endParaRPr lang="zh-CN" altLang="en-US"/>
          </a:p>
        </p:txBody>
      </p:sp>
      <p:sp>
        <p:nvSpPr>
          <p:cNvPr id="7"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0" y="-71462"/>
            <a:ext cx="8229600" cy="1143000"/>
          </a:xfrm>
          <a:noFill/>
          <a:ln w="9525">
            <a:noFill/>
            <a:miter lim="800000"/>
          </a:ln>
          <a:effectLst>
            <a:outerShdw dist="17961" dir="2700000" algn="ctr" rotWithShape="0">
              <a:schemeClr val="tx2"/>
            </a:outerShdw>
          </a:effectLst>
        </p:spPr>
        <p:txBody>
          <a:bodyPr vert="horz" wrap="square" lIns="91440" tIns="45720" rIns="91440" bIns="45720" numCol="1" anchor="ctr" anchorCtr="0" compatLnSpc="1"/>
          <a:lstStyle>
            <a:lvl1pPr>
              <a:defRPr lang="zh-CN" altLang="en-US" sz="3600" b="1" baseline="0">
                <a:solidFill>
                  <a:schemeClr val="tx1"/>
                </a:solidFill>
                <a:effectLst>
                  <a:outerShdw blurRad="38100" dist="38100" dir="2700000" algn="tl">
                    <a:srgbClr val="000000">
                      <a:alpha val="43137"/>
                    </a:srgbClr>
                  </a:outerShdw>
                </a:effectLst>
                <a:latin typeface="+mj-lt"/>
                <a:ea typeface="+mj-ea"/>
                <a:cs typeface="+mj-cs"/>
              </a:defRPr>
            </a:lvl1pPr>
          </a:lstStyle>
          <a:p>
            <a:pPr lvl="0" algn="l" rtl="0" eaLnBrk="1" fontAlgn="base" hangingPunct="1">
              <a:spcBef>
                <a:spcPct val="0"/>
              </a:spcBef>
              <a:spcAft>
                <a:spcPct val="0"/>
              </a:spcAft>
            </a:pPr>
            <a:r>
              <a:rPr lang="zh-CN" altLang="en-US" smtClean="0"/>
              <a:t>单击此处编辑母版标题样式</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8" name="Rectangle 6"/>
          <p:cNvSpPr>
            <a:spLocks noGrp="1" noChangeArrowheads="1"/>
          </p:cNvSpPr>
          <p:nvPr>
            <p:ph type="ftr" sz="quarter" idx="11"/>
          </p:nvPr>
        </p:nvSpPr>
        <p:spPr/>
        <p:txBody>
          <a:bodyPr/>
          <a:lstStyle>
            <a:lvl1pPr>
              <a:defRPr/>
            </a:lvl1pPr>
          </a:lstStyle>
          <a:p>
            <a:endParaRPr lang="zh-CN" altLang="en-US"/>
          </a:p>
        </p:txBody>
      </p:sp>
      <p:sp>
        <p:nvSpPr>
          <p:cNvPr id="9"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4" name="Rectangle 6"/>
          <p:cNvSpPr>
            <a:spLocks noGrp="1" noChangeArrowheads="1"/>
          </p:cNvSpPr>
          <p:nvPr>
            <p:ph type="ftr" sz="quarter" idx="11"/>
          </p:nvPr>
        </p:nvSpPr>
        <p:spPr/>
        <p:txBody>
          <a:bodyPr/>
          <a:lstStyle>
            <a:lvl1pPr>
              <a:defRPr/>
            </a:lvl1pPr>
          </a:lstStyle>
          <a:p>
            <a:endParaRPr lang="zh-CN" altLang="en-US"/>
          </a:p>
        </p:txBody>
      </p:sp>
      <p:sp>
        <p:nvSpPr>
          <p:cNvPr id="5"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3" name="Rectangle 6"/>
          <p:cNvSpPr>
            <a:spLocks noGrp="1" noChangeArrowheads="1"/>
          </p:cNvSpPr>
          <p:nvPr>
            <p:ph type="ftr" sz="quarter" idx="11"/>
          </p:nvPr>
        </p:nvSpPr>
        <p:spPr/>
        <p:txBody>
          <a:bodyPr/>
          <a:lstStyle>
            <a:lvl1pPr>
              <a:defRPr/>
            </a:lvl1pPr>
          </a:lstStyle>
          <a:p>
            <a:endParaRPr lang="zh-CN" altLang="en-US"/>
          </a:p>
        </p:txBody>
      </p:sp>
      <p:sp>
        <p:nvSpPr>
          <p:cNvPr id="4"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6" name="Rectangle 6"/>
          <p:cNvSpPr>
            <a:spLocks noGrp="1" noChangeArrowheads="1"/>
          </p:cNvSpPr>
          <p:nvPr>
            <p:ph type="ftr" sz="quarter" idx="11"/>
          </p:nvPr>
        </p:nvSpPr>
        <p:spPr/>
        <p:txBody>
          <a:bodyPr/>
          <a:lstStyle>
            <a:lvl1pPr>
              <a:defRPr/>
            </a:lvl1pPr>
          </a:lstStyle>
          <a:p>
            <a:endParaRPr lang="zh-CN" altLang="en-US"/>
          </a:p>
        </p:txBody>
      </p:sp>
      <p:sp>
        <p:nvSpPr>
          <p:cNvPr id="7"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5"/>
          <p:cNvSpPr>
            <a:spLocks noGrp="1" noChangeArrowheads="1"/>
          </p:cNvSpPr>
          <p:nvPr>
            <p:ph type="dt" sz="half" idx="10"/>
          </p:nvPr>
        </p:nvSpPr>
        <p:spPr/>
        <p:txBody>
          <a:bodyPr/>
          <a:lstStyle>
            <a:lvl1pPr>
              <a:defRPr/>
            </a:lvl1pPr>
          </a:lstStyle>
          <a:p>
            <a:fld id="{530820CF-B880-4189-942D-D702A7CBA730}" type="datetimeFigureOut">
              <a:rPr lang="zh-CN" altLang="en-US" smtClean="0"/>
            </a:fld>
            <a:endParaRPr lang="zh-CN" altLang="en-US"/>
          </a:p>
        </p:txBody>
      </p:sp>
      <p:sp>
        <p:nvSpPr>
          <p:cNvPr id="6" name="Rectangle 6"/>
          <p:cNvSpPr>
            <a:spLocks noGrp="1" noChangeArrowheads="1"/>
          </p:cNvSpPr>
          <p:nvPr>
            <p:ph type="ftr" sz="quarter" idx="11"/>
          </p:nvPr>
        </p:nvSpPr>
        <p:spPr/>
        <p:txBody>
          <a:bodyPr/>
          <a:lstStyle>
            <a:lvl1pPr>
              <a:defRPr/>
            </a:lvl1pPr>
          </a:lstStyle>
          <a:p>
            <a:endParaRPr lang="zh-CN" altLang="en-US"/>
          </a:p>
        </p:txBody>
      </p:sp>
      <p:sp>
        <p:nvSpPr>
          <p:cNvPr id="7" name="Rectangle 7"/>
          <p:cNvSpPr>
            <a:spLocks noGrp="1" noChangeArrowheads="1"/>
          </p:cNvSpPr>
          <p:nvPr>
            <p:ph type="sldNum" sz="quarter" idx="12"/>
          </p:nvPr>
        </p:nvSpPr>
        <p:spPr/>
        <p:txBody>
          <a:bodyPr/>
          <a:lstStyle>
            <a:lvl1pPr>
              <a:defRPr/>
            </a:lvl1p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J:\资料\PPT----汇总\PPT模版\PPT背景副本-窄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1"/>
            <a:ext cx="9143999" cy="6879938"/>
          </a:xfrm>
          <a:prstGeom prst="rect">
            <a:avLst/>
          </a:prstGeom>
          <a:noFill/>
          <a:extLst>
            <a:ext uri="{909E8E84-426E-40DD-AFC4-6F175D3DCCD1}">
              <a14:hiddenFill xmlns:a14="http://schemas.microsoft.com/office/drawing/2010/main">
                <a:solidFill>
                  <a:srgbClr val="FFFFFF"/>
                </a:solidFill>
              </a14:hiddenFill>
            </a:ext>
          </a:extLst>
        </p:spPr>
      </p:pic>
      <p:sp>
        <p:nvSpPr>
          <p:cNvPr id="164867" name="Rectangle 3"/>
          <p:cNvSpPr>
            <a:spLocks noGrp="1" noChangeArrowheads="1"/>
          </p:cNvSpPr>
          <p:nvPr>
            <p:ph type="title"/>
          </p:nvPr>
        </p:nvSpPr>
        <p:spPr bwMode="auto">
          <a:xfrm>
            <a:off x="642910" y="44450"/>
            <a:ext cx="8043890" cy="955658"/>
          </a:xfrm>
          <a:prstGeom prst="rect">
            <a:avLst/>
          </a:prstGeom>
          <a:noFill/>
          <a:ln w="9525">
            <a:noFill/>
            <a:miter lim="800000"/>
          </a:ln>
          <a:effectLst>
            <a:outerShdw dist="17961" dir="2700000" algn="ctr" rotWithShape="0">
              <a:schemeClr val="tx2"/>
            </a:outerShdw>
          </a:effectLst>
        </p:spPr>
        <p:txBody>
          <a:bodyPr vert="horz" wrap="square" lIns="91440" tIns="45720" rIns="91440" bIns="45720" numCol="1" anchor="ctr" anchorCtr="0" compatLnSpc="1"/>
          <a:lstStyle/>
          <a:p>
            <a:pPr lvl="0"/>
            <a:r>
              <a:rPr lang="zh-CN" altLang="en-US" dirty="0" smtClean="0"/>
              <a:t>单击此处编辑母版标题样式</a:t>
            </a:r>
            <a:endParaRPr lang="zh-CN" altLang="en-US" dirty="0" smtClean="0"/>
          </a:p>
        </p:txBody>
      </p:sp>
      <p:sp>
        <p:nvSpPr>
          <p:cNvPr id="1028" name="Rectangle 4"/>
          <p:cNvSpPr>
            <a:spLocks noGrp="1" noChangeArrowheads="1"/>
          </p:cNvSpPr>
          <p:nvPr>
            <p:ph type="body" idx="1"/>
          </p:nvPr>
        </p:nvSpPr>
        <p:spPr bwMode="auto">
          <a:xfrm>
            <a:off x="457200" y="1357297"/>
            <a:ext cx="8229600" cy="4768865"/>
          </a:xfrm>
          <a:prstGeom prst="rect">
            <a:avLst/>
          </a:prstGeom>
          <a:noFill/>
          <a:ln w="9525">
            <a:noFill/>
            <a:miter lim="800000"/>
          </a:ln>
        </p:spPr>
        <p:txBody>
          <a:bodyPr vert="horz" wrap="square" lIns="91440" tIns="45720" rIns="91440" bIns="45720" numCol="1" anchor="t" anchorCtr="0" compatLnSpc="1"/>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smtClean="0"/>
          </a:p>
        </p:txBody>
      </p:sp>
      <p:sp>
        <p:nvSpPr>
          <p:cNvPr id="164869" name="Rectangle 5"/>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smtClean="0"/>
            </a:lvl1pPr>
          </a:lstStyle>
          <a:p>
            <a:fld id="{530820CF-B880-4189-942D-D702A7CBA730}" type="datetimeFigureOut">
              <a:rPr lang="zh-CN" altLang="en-US" smtClean="0"/>
            </a:fld>
            <a:endParaRPr lang="zh-CN" altLang="en-US"/>
          </a:p>
        </p:txBody>
      </p:sp>
      <p:sp>
        <p:nvSpPr>
          <p:cNvPr id="164870" name="Rectangle 6"/>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smtClean="0"/>
            </a:lvl1pPr>
          </a:lstStyle>
          <a:p>
            <a:endParaRPr lang="zh-CN" altLang="en-US"/>
          </a:p>
        </p:txBody>
      </p:sp>
      <p:sp>
        <p:nvSpPr>
          <p:cNvPr id="164871" name="Rectangle 7"/>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smtClean="0"/>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3600" b="1" baseline="0">
          <a:solidFill>
            <a:schemeClr val="bg1"/>
          </a:solidFill>
          <a:effectLst>
            <a:outerShdw blurRad="38100" dist="38100" dir="2700000" algn="tl">
              <a:srgbClr val="000000">
                <a:alpha val="43137"/>
              </a:srgbClr>
            </a:outerShdw>
          </a:effectLst>
          <a:latin typeface="+mj-lt"/>
          <a:ea typeface="+mj-ea"/>
          <a:cs typeface="+mj-cs"/>
        </a:defRPr>
      </a:lvl1pPr>
      <a:lvl2pPr algn="ctr" rtl="0" eaLnBrk="1" fontAlgn="base" hangingPunct="1">
        <a:spcBef>
          <a:spcPct val="0"/>
        </a:spcBef>
        <a:spcAft>
          <a:spcPct val="0"/>
        </a:spcAft>
        <a:defRPr sz="3600" b="1">
          <a:solidFill>
            <a:srgbClr val="FF0000"/>
          </a:solidFill>
          <a:latin typeface="Arial" charset="0"/>
          <a:ea typeface="华文中宋" pitchFamily="2" charset="-122"/>
        </a:defRPr>
      </a:lvl2pPr>
      <a:lvl3pPr algn="ctr" rtl="0" eaLnBrk="1" fontAlgn="base" hangingPunct="1">
        <a:spcBef>
          <a:spcPct val="0"/>
        </a:spcBef>
        <a:spcAft>
          <a:spcPct val="0"/>
        </a:spcAft>
        <a:defRPr sz="3600" b="1">
          <a:solidFill>
            <a:srgbClr val="FF0000"/>
          </a:solidFill>
          <a:latin typeface="Arial" charset="0"/>
          <a:ea typeface="华文中宋" pitchFamily="2" charset="-122"/>
        </a:defRPr>
      </a:lvl3pPr>
      <a:lvl4pPr algn="ctr" rtl="0" eaLnBrk="1" fontAlgn="base" hangingPunct="1">
        <a:spcBef>
          <a:spcPct val="0"/>
        </a:spcBef>
        <a:spcAft>
          <a:spcPct val="0"/>
        </a:spcAft>
        <a:defRPr sz="3600" b="1">
          <a:solidFill>
            <a:srgbClr val="FF0000"/>
          </a:solidFill>
          <a:latin typeface="Arial" charset="0"/>
          <a:ea typeface="华文中宋" pitchFamily="2" charset="-122"/>
        </a:defRPr>
      </a:lvl4pPr>
      <a:lvl5pPr algn="ctr" rtl="0" eaLnBrk="1" fontAlgn="base" hangingPunct="1">
        <a:spcBef>
          <a:spcPct val="0"/>
        </a:spcBef>
        <a:spcAft>
          <a:spcPct val="0"/>
        </a:spcAft>
        <a:defRPr sz="3600" b="1">
          <a:solidFill>
            <a:srgbClr val="FF0000"/>
          </a:solidFill>
          <a:latin typeface="Arial" charset="0"/>
          <a:ea typeface="华文中宋" pitchFamily="2" charset="-122"/>
        </a:defRPr>
      </a:lvl5pPr>
      <a:lvl6pPr marL="457200" algn="ctr" rtl="0" eaLnBrk="1" fontAlgn="base" hangingPunct="1">
        <a:spcBef>
          <a:spcPct val="0"/>
        </a:spcBef>
        <a:spcAft>
          <a:spcPct val="0"/>
        </a:spcAft>
        <a:defRPr sz="3600" b="1">
          <a:solidFill>
            <a:srgbClr val="FF0000"/>
          </a:solidFill>
          <a:latin typeface="Arial" charset="0"/>
          <a:ea typeface="华文中宋" pitchFamily="2" charset="-122"/>
        </a:defRPr>
      </a:lvl6pPr>
      <a:lvl7pPr marL="914400" algn="ctr" rtl="0" eaLnBrk="1" fontAlgn="base" hangingPunct="1">
        <a:spcBef>
          <a:spcPct val="0"/>
        </a:spcBef>
        <a:spcAft>
          <a:spcPct val="0"/>
        </a:spcAft>
        <a:defRPr sz="3600" b="1">
          <a:solidFill>
            <a:srgbClr val="FF0000"/>
          </a:solidFill>
          <a:latin typeface="Arial" charset="0"/>
          <a:ea typeface="华文中宋" pitchFamily="2" charset="-122"/>
        </a:defRPr>
      </a:lvl7pPr>
      <a:lvl8pPr marL="1371600" algn="ctr" rtl="0" eaLnBrk="1" fontAlgn="base" hangingPunct="1">
        <a:spcBef>
          <a:spcPct val="0"/>
        </a:spcBef>
        <a:spcAft>
          <a:spcPct val="0"/>
        </a:spcAft>
        <a:defRPr sz="3600" b="1">
          <a:solidFill>
            <a:srgbClr val="FF0000"/>
          </a:solidFill>
          <a:latin typeface="Arial" charset="0"/>
          <a:ea typeface="华文中宋" pitchFamily="2" charset="-122"/>
        </a:defRPr>
      </a:lvl8pPr>
      <a:lvl9pPr marL="1828800" algn="ctr" rtl="0" eaLnBrk="1" fontAlgn="base" hangingPunct="1">
        <a:spcBef>
          <a:spcPct val="0"/>
        </a:spcBef>
        <a:spcAft>
          <a:spcPct val="0"/>
        </a:spcAft>
        <a:defRPr sz="3600" b="1">
          <a:solidFill>
            <a:srgbClr val="FF0000"/>
          </a:solidFill>
          <a:latin typeface="Arial" charset="0"/>
          <a:ea typeface="华文中宋" pitchFamily="2" charset="-122"/>
        </a:defRPr>
      </a:lvl9pPr>
    </p:titleStyle>
    <p:bodyStyle>
      <a:lvl1pPr marL="342900" indent="-342900" algn="just" rtl="0" eaLnBrk="1" fontAlgn="base" hangingPunct="1">
        <a:lnSpc>
          <a:spcPct val="120000"/>
        </a:lnSpc>
        <a:spcBef>
          <a:spcPct val="20000"/>
        </a:spcBef>
        <a:spcAft>
          <a:spcPct val="20000"/>
        </a:spcAft>
        <a:buClr>
          <a:srgbClr val="FF0000"/>
        </a:buClr>
        <a:buSzPct val="90000"/>
        <a:buFont typeface="Wingdings" pitchFamily="2" charset="2"/>
        <a:buChar char="n"/>
        <a:defRPr sz="2800" b="1">
          <a:solidFill>
            <a:schemeClr val="accent2"/>
          </a:solidFill>
          <a:latin typeface="+mn-lt"/>
          <a:ea typeface="+mn-ea"/>
          <a:cs typeface="+mn-cs"/>
        </a:defRPr>
      </a:lvl1pPr>
      <a:lvl2pPr marL="742950" indent="-285750" algn="just" rtl="0" eaLnBrk="1" fontAlgn="base" hangingPunct="1">
        <a:lnSpc>
          <a:spcPct val="110000"/>
        </a:lnSpc>
        <a:spcBef>
          <a:spcPct val="20000"/>
        </a:spcBef>
        <a:spcAft>
          <a:spcPct val="0"/>
        </a:spcAft>
        <a:buClr>
          <a:srgbClr val="33CC33"/>
        </a:buClr>
        <a:buFont typeface="Wingdings" pitchFamily="2" charset="2"/>
        <a:buChar char="l"/>
        <a:defRPr sz="2400" b="1">
          <a:solidFill>
            <a:srgbClr val="0000FF"/>
          </a:solidFill>
          <a:latin typeface="+mn-lt"/>
          <a:ea typeface="+mn-ea"/>
        </a:defRPr>
      </a:lvl2pPr>
      <a:lvl3pPr marL="1143000" indent="-228600" algn="just" rtl="0" eaLnBrk="1" fontAlgn="base" hangingPunct="1">
        <a:spcBef>
          <a:spcPct val="20000"/>
        </a:spcBef>
        <a:spcAft>
          <a:spcPct val="0"/>
        </a:spcAft>
        <a:buChar char="•"/>
        <a:defRPr sz="2400">
          <a:solidFill>
            <a:schemeClr val="tx1"/>
          </a:solidFill>
          <a:latin typeface="+mn-lt"/>
          <a:ea typeface="宋体" charset="-122"/>
        </a:defRPr>
      </a:lvl3pPr>
      <a:lvl4pPr marL="1600200" indent="-228600" algn="just" rtl="0" eaLnBrk="1" fontAlgn="base" hangingPunct="1">
        <a:spcBef>
          <a:spcPct val="20000"/>
        </a:spcBef>
        <a:spcAft>
          <a:spcPct val="0"/>
        </a:spcAft>
        <a:buChar char="–"/>
        <a:defRPr sz="2000">
          <a:solidFill>
            <a:schemeClr val="tx1"/>
          </a:solidFill>
          <a:latin typeface="+mn-lt"/>
          <a:ea typeface="宋体" charset="-122"/>
        </a:defRPr>
      </a:lvl4pPr>
      <a:lvl5pPr marL="2057400" indent="-228600" algn="just" rtl="0" eaLnBrk="1" fontAlgn="base" hangingPunct="1">
        <a:spcBef>
          <a:spcPct val="20000"/>
        </a:spcBef>
        <a:spcAft>
          <a:spcPct val="0"/>
        </a:spcAft>
        <a:buChar char="»"/>
        <a:defRPr sz="2000">
          <a:solidFill>
            <a:schemeClr val="tx1"/>
          </a:solidFill>
          <a:latin typeface="+mn-lt"/>
          <a:ea typeface="宋体" charset="-122"/>
        </a:defRPr>
      </a:lvl5pPr>
      <a:lvl6pPr marL="2514600" indent="-228600" algn="just" rtl="0" eaLnBrk="1" fontAlgn="base" hangingPunct="1">
        <a:spcBef>
          <a:spcPct val="20000"/>
        </a:spcBef>
        <a:spcAft>
          <a:spcPct val="0"/>
        </a:spcAft>
        <a:buChar char="»"/>
        <a:defRPr sz="2000">
          <a:solidFill>
            <a:schemeClr val="tx1"/>
          </a:solidFill>
          <a:latin typeface="+mn-lt"/>
          <a:ea typeface="宋体" charset="-122"/>
        </a:defRPr>
      </a:lvl6pPr>
      <a:lvl7pPr marL="2971800" indent="-228600" algn="just" rtl="0" eaLnBrk="1" fontAlgn="base" hangingPunct="1">
        <a:spcBef>
          <a:spcPct val="20000"/>
        </a:spcBef>
        <a:spcAft>
          <a:spcPct val="0"/>
        </a:spcAft>
        <a:buChar char="»"/>
        <a:defRPr sz="2000">
          <a:solidFill>
            <a:schemeClr val="tx1"/>
          </a:solidFill>
          <a:latin typeface="+mn-lt"/>
          <a:ea typeface="宋体" charset="-122"/>
        </a:defRPr>
      </a:lvl7pPr>
      <a:lvl8pPr marL="3429000" indent="-228600" algn="just" rtl="0" eaLnBrk="1" fontAlgn="base" hangingPunct="1">
        <a:spcBef>
          <a:spcPct val="20000"/>
        </a:spcBef>
        <a:spcAft>
          <a:spcPct val="0"/>
        </a:spcAft>
        <a:buChar char="»"/>
        <a:defRPr sz="2000">
          <a:solidFill>
            <a:schemeClr val="tx1"/>
          </a:solidFill>
          <a:latin typeface="+mn-lt"/>
          <a:ea typeface="宋体" charset="-122"/>
        </a:defRPr>
      </a:lvl8pPr>
      <a:lvl9pPr marL="3886200" indent="-228600" algn="just" rtl="0" eaLnBrk="1" fontAlgn="base" hangingPunct="1">
        <a:spcBef>
          <a:spcPct val="20000"/>
        </a:spcBef>
        <a:spcAft>
          <a:spcPct val="0"/>
        </a:spcAft>
        <a:buChar char="»"/>
        <a:defRPr sz="2000">
          <a:solidFill>
            <a:schemeClr val="tx1"/>
          </a:solidFill>
          <a:latin typeface="+mn-lt"/>
          <a:ea typeface="宋体"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25.wmf"/><Relationship Id="rId6" Type="http://schemas.openxmlformats.org/officeDocument/2006/relationships/oleObject" Target="../embeddings/oleObject2.bin"/><Relationship Id="rId5" Type="http://schemas.openxmlformats.org/officeDocument/2006/relationships/image" Target="../media/image24.wmf"/><Relationship Id="rId4" Type="http://schemas.openxmlformats.org/officeDocument/2006/relationships/oleObject" Target="../embeddings/oleObject1.bin"/><Relationship Id="rId3" Type="http://schemas.openxmlformats.org/officeDocument/2006/relationships/image" Target="../media/image19.png"/><Relationship Id="rId2" Type="http://schemas.openxmlformats.org/officeDocument/2006/relationships/image" Target="../media/image23.emf"/><Relationship Id="rId1" Type="http://schemas.openxmlformats.org/officeDocument/2006/relationships/image" Target="../media/image2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67544" y="1700808"/>
            <a:ext cx="8136904" cy="2090735"/>
          </a:xfrm>
        </p:spPr>
        <p:txBody>
          <a:bodyPr/>
          <a:lstStyle/>
          <a:p>
            <a:r>
              <a:rPr lang="en-US" altLang="zh-CN" sz="4400" dirty="0" smtClean="0">
                <a:solidFill>
                  <a:srgbClr val="FF0000"/>
                </a:solidFill>
              </a:rPr>
              <a:t>BEPCII</a:t>
            </a:r>
            <a:r>
              <a:rPr lang="zh-CN" altLang="en-US" sz="4400" dirty="0">
                <a:solidFill>
                  <a:srgbClr val="FF0000"/>
                </a:solidFill>
              </a:rPr>
              <a:t>辐射防护系统运行</a:t>
            </a:r>
            <a:r>
              <a:rPr lang="zh-CN" altLang="en-US" sz="4400" dirty="0" smtClean="0">
                <a:solidFill>
                  <a:srgbClr val="FF0000"/>
                </a:solidFill>
              </a:rPr>
              <a:t>情况</a:t>
            </a:r>
            <a:endParaRPr lang="zh-CN" altLang="en-US" sz="4400" dirty="0">
              <a:solidFill>
                <a:srgbClr val="FF0000"/>
              </a:solidFill>
            </a:endParaRPr>
          </a:p>
        </p:txBody>
      </p:sp>
      <p:sp>
        <p:nvSpPr>
          <p:cNvPr id="3" name="副标题 2"/>
          <p:cNvSpPr>
            <a:spLocks noGrp="1"/>
          </p:cNvSpPr>
          <p:nvPr>
            <p:ph type="subTitle" idx="1"/>
          </p:nvPr>
        </p:nvSpPr>
        <p:spPr/>
        <p:txBody>
          <a:bodyPr/>
          <a:lstStyle/>
          <a:p>
            <a:r>
              <a:rPr lang="zh-CN" altLang="en-US" sz="3200" dirty="0" smtClean="0"/>
              <a:t>中国科学院高能物理研究所</a:t>
            </a:r>
            <a:endParaRPr lang="en-US" altLang="zh-CN" sz="3200" dirty="0" smtClean="0"/>
          </a:p>
          <a:p>
            <a:r>
              <a:rPr lang="en-US" altLang="zh-CN" sz="3200" dirty="0" smtClean="0"/>
              <a:t>2016.9.22</a:t>
            </a:r>
            <a:r>
              <a:rPr lang="en-US" altLang="zh-CN" sz="3200" dirty="0" smtClean="0">
                <a:sym typeface="+mn-ea"/>
              </a:rPr>
              <a:t>.</a:t>
            </a:r>
            <a:r>
              <a:rPr lang="zh-CN" altLang="en-US" sz="3200" dirty="0" smtClean="0">
                <a:sym typeface="+mn-ea"/>
              </a:rPr>
              <a:t>东莞</a:t>
            </a:r>
            <a:endParaRPr lang="zh-CN" altLang="en-US" sz="3200" dirty="0" smtClean="0">
              <a:sym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4139952" y="3591291"/>
            <a:ext cx="2040705" cy="1496633"/>
          </a:xfrm>
          <a:prstGeom prst="rect">
            <a:avLst/>
          </a:prstGeom>
          <a:solidFill>
            <a:schemeClr val="bg1">
              <a:lumMod val="75000"/>
            </a:schemeClr>
          </a:solidFill>
        </p:spPr>
      </p:pic>
      <p:sp>
        <p:nvSpPr>
          <p:cNvPr id="2" name="标题 1"/>
          <p:cNvSpPr>
            <a:spLocks noGrp="1"/>
          </p:cNvSpPr>
          <p:nvPr>
            <p:ph type="title"/>
          </p:nvPr>
        </p:nvSpPr>
        <p:spPr/>
        <p:txBody>
          <a:bodyPr/>
          <a:lstStyle/>
          <a:p>
            <a:r>
              <a:rPr lang="zh-CN" altLang="en-US" dirty="0"/>
              <a:t>辐射</a:t>
            </a:r>
            <a:r>
              <a:rPr lang="zh-CN" altLang="en-US" dirty="0" smtClean="0"/>
              <a:t>监测</a:t>
            </a:r>
            <a:endParaRPr lang="zh-CN" altLang="en-US" dirty="0"/>
          </a:p>
        </p:txBody>
      </p:sp>
      <p:sp>
        <p:nvSpPr>
          <p:cNvPr id="4" name="内容占位符 2"/>
          <p:cNvSpPr txBox="1"/>
          <p:nvPr/>
        </p:nvSpPr>
        <p:spPr>
          <a:xfrm>
            <a:off x="90475" y="1767676"/>
            <a:ext cx="8375466" cy="4771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indent="457200">
              <a:buNone/>
            </a:pPr>
            <a:r>
              <a:rPr lang="zh-CN" altLang="en-US" sz="2400" dirty="0" smtClean="0"/>
              <a:t>实时监测可以发现防护设计的不足和漏洞，以及核设施因结构和机器变动使辐射场发生变化，而不满足评价报告中的设计指标。这是其他类型探测器很难实现的。</a:t>
            </a:r>
            <a:endParaRPr lang="zh-CN" altLang="en-US" sz="2400" dirty="0"/>
          </a:p>
        </p:txBody>
      </p:sp>
      <p:pic>
        <p:nvPicPr>
          <p:cNvPr id="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487" y="3503114"/>
            <a:ext cx="3173861" cy="299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7676850" y="5418259"/>
            <a:ext cx="514350" cy="240237"/>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7676850" y="5751951"/>
            <a:ext cx="514350" cy="240237"/>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676850" y="4360301"/>
            <a:ext cx="514350" cy="240237"/>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676850" y="5001591"/>
            <a:ext cx="514350" cy="240237"/>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676850" y="5872069"/>
            <a:ext cx="514350" cy="240237"/>
          </a:xfrm>
          <a:prstGeom prst="ellipse">
            <a:avLst/>
          </a:prstGeom>
          <a:no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67544" y="2964510"/>
            <a:ext cx="3965258" cy="2308324"/>
          </a:xfrm>
          <a:prstGeom prst="rect">
            <a:avLst/>
          </a:prstGeom>
        </p:spPr>
        <p:txBody>
          <a:bodyPr wrap="square">
            <a:spAutoFit/>
          </a:bodyPr>
          <a:lstStyle/>
          <a:p>
            <a:pPr>
              <a:spcBef>
                <a:spcPct val="0"/>
              </a:spcBef>
            </a:pPr>
            <a:r>
              <a:rPr lang="en-US" altLang="zh-CN" dirty="0" smtClean="0"/>
              <a:t>BEPCII</a:t>
            </a:r>
            <a:r>
              <a:rPr lang="zh-CN" altLang="en-US" dirty="0" smtClean="0"/>
              <a:t>十字通道西防护门外，正电子注入期间</a:t>
            </a:r>
            <a:endParaRPr lang="en-US" altLang="zh-CN" dirty="0" smtClean="0"/>
          </a:p>
          <a:p>
            <a:pPr>
              <a:spcBef>
                <a:spcPct val="0"/>
              </a:spcBef>
            </a:pPr>
            <a:r>
              <a:rPr lang="en-US" altLang="zh-CN" dirty="0"/>
              <a:t> </a:t>
            </a:r>
            <a:r>
              <a:rPr lang="en-US" altLang="zh-CN" dirty="0" smtClean="0"/>
              <a:t>    </a:t>
            </a:r>
            <a:r>
              <a:rPr lang="zh-CN" altLang="en-US" dirty="0" smtClean="0"/>
              <a:t>中子剂量率超过</a:t>
            </a:r>
            <a:r>
              <a:rPr lang="en-US" altLang="zh-CN" dirty="0"/>
              <a:t>10</a:t>
            </a:r>
            <a:r>
              <a:rPr lang="el-GR" altLang="zh-CN" b="1" dirty="0">
                <a:solidFill>
                  <a:srgbClr val="FF0000"/>
                </a:solidFill>
              </a:rPr>
              <a:t> </a:t>
            </a:r>
            <a:r>
              <a:rPr lang="el-GR" altLang="zh-CN" b="1" dirty="0"/>
              <a:t>μ</a:t>
            </a:r>
            <a:r>
              <a:rPr lang="en-US" altLang="zh-CN" b="1" dirty="0" err="1"/>
              <a:t>Sv</a:t>
            </a:r>
            <a:r>
              <a:rPr lang="en-US" altLang="zh-CN" b="1" dirty="0"/>
              <a:t>/h,</a:t>
            </a:r>
            <a:r>
              <a:rPr lang="zh-CN" altLang="en-US" b="1" dirty="0"/>
              <a:t> </a:t>
            </a:r>
            <a:endParaRPr lang="en-US" altLang="zh-CN" b="1" dirty="0" smtClean="0"/>
          </a:p>
          <a:p>
            <a:pPr>
              <a:spcBef>
                <a:spcPct val="0"/>
              </a:spcBef>
            </a:pPr>
            <a:r>
              <a:rPr lang="en-US" altLang="zh-CN" b="1" dirty="0"/>
              <a:t> </a:t>
            </a:r>
            <a:r>
              <a:rPr lang="en-US" altLang="zh-CN" b="1" dirty="0" smtClean="0"/>
              <a:t>    </a:t>
            </a:r>
            <a:r>
              <a:rPr lang="zh-CN" altLang="en-US" dirty="0" smtClean="0"/>
              <a:t>最高</a:t>
            </a:r>
            <a:r>
              <a:rPr lang="en-US" altLang="zh-CN" dirty="0"/>
              <a:t>46.98</a:t>
            </a:r>
            <a:r>
              <a:rPr lang="el-GR" altLang="zh-CN" dirty="0"/>
              <a:t>μ</a:t>
            </a:r>
            <a:r>
              <a:rPr lang="en-US" altLang="zh-CN" dirty="0" err="1"/>
              <a:t>Sv</a:t>
            </a:r>
            <a:r>
              <a:rPr lang="en-US" altLang="zh-CN" dirty="0"/>
              <a:t>/h</a:t>
            </a:r>
            <a:r>
              <a:rPr lang="zh-CN" altLang="en-US" dirty="0" smtClean="0"/>
              <a:t>。</a:t>
            </a:r>
            <a:endParaRPr lang="en-US" altLang="zh-CN" dirty="0" smtClean="0"/>
          </a:p>
          <a:p>
            <a:pPr>
              <a:spcBef>
                <a:spcPct val="0"/>
              </a:spcBef>
            </a:pPr>
            <a:r>
              <a:rPr lang="en-US" altLang="zh-CN" b="1" dirty="0"/>
              <a:t> </a:t>
            </a:r>
            <a:r>
              <a:rPr lang="en-US" altLang="zh-CN" b="1" dirty="0" smtClean="0"/>
              <a:t>    </a:t>
            </a:r>
            <a:r>
              <a:rPr lang="el-GR" altLang="zh-CN" b="1" dirty="0" smtClean="0"/>
              <a:t>γ</a:t>
            </a:r>
            <a:r>
              <a:rPr lang="zh-CN" altLang="en-US" b="1" dirty="0" smtClean="0"/>
              <a:t> </a:t>
            </a:r>
            <a:r>
              <a:rPr lang="zh-CN" altLang="en-US" dirty="0" smtClean="0"/>
              <a:t>超过</a:t>
            </a:r>
            <a:r>
              <a:rPr lang="en-US" altLang="zh-CN" dirty="0"/>
              <a:t>10</a:t>
            </a:r>
            <a:r>
              <a:rPr lang="el-GR" altLang="zh-CN" b="1" dirty="0">
                <a:solidFill>
                  <a:srgbClr val="FF0000"/>
                </a:solidFill>
              </a:rPr>
              <a:t> </a:t>
            </a:r>
            <a:r>
              <a:rPr lang="el-GR" altLang="zh-CN" b="1" dirty="0"/>
              <a:t>μ</a:t>
            </a:r>
            <a:r>
              <a:rPr lang="en-US" altLang="zh-CN" b="1" dirty="0" err="1"/>
              <a:t>Sv</a:t>
            </a:r>
            <a:r>
              <a:rPr lang="en-US" altLang="zh-CN" b="1" dirty="0"/>
              <a:t>/h</a:t>
            </a:r>
            <a:r>
              <a:rPr lang="en-US" altLang="zh-CN" b="1" dirty="0" smtClean="0"/>
              <a:t>,</a:t>
            </a:r>
            <a:endParaRPr lang="en-US" altLang="zh-CN" b="1" dirty="0" smtClean="0"/>
          </a:p>
          <a:p>
            <a:pPr>
              <a:spcBef>
                <a:spcPct val="0"/>
              </a:spcBef>
            </a:pPr>
            <a:r>
              <a:rPr lang="en-US" altLang="zh-CN" b="1" dirty="0"/>
              <a:t> </a:t>
            </a:r>
            <a:r>
              <a:rPr lang="en-US" altLang="zh-CN" b="1" dirty="0" smtClean="0"/>
              <a:t>   </a:t>
            </a:r>
            <a:r>
              <a:rPr lang="zh-CN" altLang="en-US" b="1" dirty="0" smtClean="0"/>
              <a:t> </a:t>
            </a:r>
            <a:r>
              <a:rPr lang="zh-CN" altLang="en-US" dirty="0"/>
              <a:t>最高</a:t>
            </a:r>
            <a:r>
              <a:rPr lang="en-US" altLang="zh-CN" dirty="0"/>
              <a:t>18.51</a:t>
            </a:r>
            <a:r>
              <a:rPr lang="el-GR" altLang="zh-CN" dirty="0"/>
              <a:t>μ</a:t>
            </a:r>
            <a:r>
              <a:rPr lang="en-US" altLang="zh-CN" dirty="0" err="1"/>
              <a:t>Sv</a:t>
            </a:r>
            <a:r>
              <a:rPr lang="en-US" altLang="zh-CN" dirty="0"/>
              <a:t>/h</a:t>
            </a:r>
            <a:r>
              <a:rPr lang="zh-CN" altLang="en-US" dirty="0"/>
              <a:t>。</a:t>
            </a:r>
            <a:endParaRPr lang="en-US" altLang="zh-CN" dirty="0"/>
          </a:p>
          <a:p>
            <a:pPr>
              <a:spcBef>
                <a:spcPct val="0"/>
              </a:spcBef>
            </a:pPr>
            <a:r>
              <a:rPr lang="zh-CN" altLang="en-US" b="1" dirty="0" smtClean="0"/>
              <a:t>     平均</a:t>
            </a:r>
            <a:r>
              <a:rPr lang="zh-CN" altLang="en-US" b="1" dirty="0"/>
              <a:t>剂量率  </a:t>
            </a:r>
            <a:r>
              <a:rPr lang="en-US" altLang="zh-CN" b="1" dirty="0" smtClean="0">
                <a:solidFill>
                  <a:srgbClr val="FF0000"/>
                </a:solidFill>
              </a:rPr>
              <a:t>n   </a:t>
            </a:r>
            <a:r>
              <a:rPr lang="en-US" altLang="zh-CN" b="1" dirty="0">
                <a:solidFill>
                  <a:srgbClr val="FF0000"/>
                </a:solidFill>
              </a:rPr>
              <a:t>0.07</a:t>
            </a:r>
            <a:r>
              <a:rPr lang="el-GR" altLang="zh-CN" b="1" dirty="0">
                <a:solidFill>
                  <a:srgbClr val="FF0000"/>
                </a:solidFill>
              </a:rPr>
              <a:t> </a:t>
            </a:r>
            <a:r>
              <a:rPr lang="el-GR" altLang="zh-CN" b="1" dirty="0"/>
              <a:t>μ</a:t>
            </a:r>
            <a:r>
              <a:rPr lang="en-US" altLang="zh-CN" b="1" i="1" dirty="0" err="1"/>
              <a:t>Sv</a:t>
            </a:r>
            <a:r>
              <a:rPr lang="en-US" altLang="zh-CN" b="1" i="1" dirty="0"/>
              <a:t>/h      </a:t>
            </a:r>
            <a:r>
              <a:rPr lang="en-US" altLang="zh-CN" b="1" i="1" dirty="0" smtClean="0"/>
              <a:t>                       </a:t>
            </a:r>
            <a:endParaRPr lang="en-US" altLang="zh-CN" b="1" i="1" dirty="0" smtClean="0"/>
          </a:p>
          <a:p>
            <a:pPr>
              <a:spcBef>
                <a:spcPct val="0"/>
              </a:spcBef>
            </a:pPr>
            <a:r>
              <a:rPr lang="en-US" altLang="zh-CN" b="1" dirty="0">
                <a:solidFill>
                  <a:srgbClr val="0000CC"/>
                </a:solidFill>
              </a:rPr>
              <a:t> </a:t>
            </a:r>
            <a:r>
              <a:rPr lang="en-US" altLang="zh-CN" b="1" dirty="0" smtClean="0">
                <a:solidFill>
                  <a:srgbClr val="0000CC"/>
                </a:solidFill>
              </a:rPr>
              <a:t>                     </a:t>
            </a:r>
            <a:r>
              <a:rPr lang="el-GR" altLang="zh-CN" b="1" dirty="0" smtClean="0">
                <a:solidFill>
                  <a:srgbClr val="0000CC"/>
                </a:solidFill>
              </a:rPr>
              <a:t>γ</a:t>
            </a:r>
            <a:r>
              <a:rPr lang="zh-CN" altLang="en-US" b="1" dirty="0" smtClean="0">
                <a:solidFill>
                  <a:srgbClr val="0000CC"/>
                </a:solidFill>
              </a:rPr>
              <a:t>   </a:t>
            </a:r>
            <a:r>
              <a:rPr lang="en-US" altLang="zh-CN" b="1" dirty="0">
                <a:solidFill>
                  <a:srgbClr val="0000CC"/>
                </a:solidFill>
              </a:rPr>
              <a:t>0.20</a:t>
            </a:r>
            <a:r>
              <a:rPr lang="el-GR" altLang="zh-CN" b="1" dirty="0">
                <a:solidFill>
                  <a:srgbClr val="0000CC"/>
                </a:solidFill>
              </a:rPr>
              <a:t> </a:t>
            </a:r>
            <a:r>
              <a:rPr lang="el-GR" altLang="zh-CN" b="1" dirty="0"/>
              <a:t>μ</a:t>
            </a:r>
            <a:r>
              <a:rPr lang="en-US" altLang="zh-CN" b="1" dirty="0" err="1"/>
              <a:t>Sv</a:t>
            </a:r>
            <a:r>
              <a:rPr lang="en-US" altLang="zh-CN" b="1" dirty="0"/>
              <a:t>/h </a:t>
            </a:r>
            <a:endParaRPr lang="zh-CN" altLang="en-US" dirty="0"/>
          </a:p>
        </p:txBody>
      </p:sp>
      <p:pic>
        <p:nvPicPr>
          <p:cNvPr id="14" name="内容占位符 3"/>
          <p:cNvPicPr>
            <a:picLocks noGrp="1" noChangeAspect="1"/>
          </p:cNvPicPr>
          <p:nvPr>
            <p:ph idx="1"/>
          </p:nvPr>
        </p:nvPicPr>
        <p:blipFill>
          <a:blip r:embed="rId3"/>
          <a:stretch>
            <a:fillRect/>
          </a:stretch>
        </p:blipFill>
        <p:spPr>
          <a:xfrm>
            <a:off x="642910" y="5471708"/>
            <a:ext cx="3866601" cy="1169175"/>
          </a:xfrm>
          <a:prstGeom prst="rect">
            <a:avLst/>
          </a:prstGeom>
        </p:spPr>
      </p:pic>
      <p:sp>
        <p:nvSpPr>
          <p:cNvPr id="3" name="矩形 2"/>
          <p:cNvSpPr/>
          <p:nvPr/>
        </p:nvSpPr>
        <p:spPr>
          <a:xfrm>
            <a:off x="642910" y="5204370"/>
            <a:ext cx="2871299" cy="369332"/>
          </a:xfrm>
          <a:prstGeom prst="rect">
            <a:avLst/>
          </a:prstGeom>
        </p:spPr>
        <p:txBody>
          <a:bodyPr wrap="none">
            <a:spAutoFit/>
          </a:bodyPr>
          <a:lstStyle/>
          <a:p>
            <a:r>
              <a:rPr lang="zh-CN" altLang="en-US" dirty="0"/>
              <a:t>降低</a:t>
            </a:r>
            <a:r>
              <a:rPr lang="en-US" altLang="zh-CN" dirty="0"/>
              <a:t>1</a:t>
            </a:r>
            <a:r>
              <a:rPr lang="zh-CN" altLang="en-US" dirty="0"/>
              <a:t>个量级防护计算结果</a:t>
            </a:r>
            <a:endParaRPr lang="zh-CN" altLang="en-US" dirty="0"/>
          </a:p>
        </p:txBody>
      </p:sp>
      <p:pic>
        <p:nvPicPr>
          <p:cNvPr id="5" name="图片 4"/>
          <p:cNvPicPr>
            <a:picLocks noChangeAspect="1"/>
          </p:cNvPicPr>
          <p:nvPr/>
        </p:nvPicPr>
        <p:blipFill>
          <a:stretch>
            <a:fillRect/>
          </a:stretch>
        </p:blipFill>
        <p:spPr>
          <a:xfrm>
            <a:off x="5460108" y="1780067"/>
            <a:ext cx="3546618" cy="18568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Picture 4"/>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395536" y="1556792"/>
            <a:ext cx="396301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0326" y="1564676"/>
            <a:ext cx="3816425" cy="26642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a:blip r:embed="rId3"/>
          <a:stretch>
            <a:fillRect/>
          </a:stretch>
        </p:blipFill>
        <p:spPr>
          <a:xfrm>
            <a:off x="323528" y="4365104"/>
            <a:ext cx="2592288" cy="1901158"/>
          </a:xfrm>
          <a:prstGeom prst="rect">
            <a:avLst/>
          </a:prstGeom>
        </p:spPr>
      </p:pic>
      <p:graphicFrame>
        <p:nvGraphicFramePr>
          <p:cNvPr id="3" name="对象 2"/>
          <p:cNvGraphicFramePr>
            <a:graphicFrameLocks noChangeAspect="1"/>
          </p:cNvGraphicFramePr>
          <p:nvPr/>
        </p:nvGraphicFramePr>
        <p:xfrm>
          <a:off x="5940152" y="4365104"/>
          <a:ext cx="3013075" cy="2105025"/>
        </p:xfrm>
        <a:graphic>
          <a:graphicData uri="http://schemas.openxmlformats.org/presentationml/2006/ole">
            <mc:AlternateContent xmlns:mc="http://schemas.openxmlformats.org/markup-compatibility/2006">
              <mc:Choice xmlns:v="urn:schemas-microsoft-com:vml" Requires="v">
                <p:oleObj spid="_x0000_s4132" name="Graph" r:id="rId4" imgW="4153535" imgH="2901950" progId="Origin50.Graph">
                  <p:embed/>
                </p:oleObj>
              </mc:Choice>
              <mc:Fallback>
                <p:oleObj name="Graph" r:id="rId4" imgW="4153535" imgH="2901950" progId="Origin50.Graph">
                  <p:embed/>
                  <p:pic>
                    <p:nvPicPr>
                      <p:cNvPr id="0" name="对象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365104"/>
                        <a:ext cx="3013075" cy="2105025"/>
                      </a:xfrm>
                      <a:prstGeom prst="rect">
                        <a:avLst/>
                      </a:prstGeom>
                      <a:solidFill>
                        <a:srgbClr val="FFFFCC">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对象 6"/>
          <p:cNvGraphicFramePr>
            <a:graphicFrameLocks noChangeAspect="1"/>
          </p:cNvGraphicFramePr>
          <p:nvPr/>
        </p:nvGraphicFramePr>
        <p:xfrm>
          <a:off x="2915816" y="4365104"/>
          <a:ext cx="2944812" cy="2057400"/>
        </p:xfrm>
        <a:graphic>
          <a:graphicData uri="http://schemas.openxmlformats.org/presentationml/2006/ole">
            <mc:AlternateContent xmlns:mc="http://schemas.openxmlformats.org/markup-compatibility/2006">
              <mc:Choice xmlns:v="urn:schemas-microsoft-com:vml" Requires="v">
                <p:oleObj spid="_x0000_s4133" name="Graph" r:id="rId6" imgW="4153535" imgH="2901950" progId="Origin50.Graph">
                  <p:embed/>
                </p:oleObj>
              </mc:Choice>
              <mc:Fallback>
                <p:oleObj name="Graph" r:id="rId6" imgW="4153535" imgH="2901950" progId="Origin50.Graph">
                  <p:embed/>
                  <p:pic>
                    <p:nvPicPr>
                      <p:cNvPr id="0" name="对象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4365104"/>
                        <a:ext cx="2944812" cy="2057400"/>
                      </a:xfrm>
                      <a:prstGeom prst="rect">
                        <a:avLst/>
                      </a:prstGeom>
                      <a:solidFill>
                        <a:srgbClr val="FFFFCC">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感生放射性监测</a:t>
            </a:r>
            <a:endParaRPr lang="zh-CN" altLang="en-US" dirty="0"/>
          </a:p>
        </p:txBody>
      </p:sp>
      <p:sp>
        <p:nvSpPr>
          <p:cNvPr id="4" name="内容占位符 2"/>
          <p:cNvSpPr>
            <a:spLocks noGrp="1"/>
          </p:cNvSpPr>
          <p:nvPr>
            <p:ph idx="1"/>
          </p:nvPr>
        </p:nvSpPr>
        <p:spPr>
          <a:xfrm>
            <a:off x="251520" y="1268760"/>
            <a:ext cx="8640960" cy="4896544"/>
          </a:xfrm>
        </p:spPr>
        <p:txBody>
          <a:bodyPr>
            <a:noAutofit/>
          </a:bodyPr>
          <a:lstStyle/>
          <a:p>
            <a:pPr marL="0" indent="457200">
              <a:buNone/>
            </a:pPr>
            <a:r>
              <a:rPr lang="zh-CN" altLang="en-US" sz="2000" dirty="0" smtClean="0"/>
              <a:t>电子加速器上产生的感生放射性主要不是由于原始粒子（电子）与介质的相互作用，而是通过轫致辐射产生的高能光子与介质相互作用生成的中子引发的核反应生成的。</a:t>
            </a:r>
            <a:endParaRPr lang="en-US" altLang="zh-CN" sz="2000" dirty="0" smtClean="0"/>
          </a:p>
          <a:p>
            <a:pPr marL="0" indent="457200">
              <a:buNone/>
            </a:pPr>
            <a:r>
              <a:rPr lang="en-US" altLang="zh-CN" sz="2000" dirty="0" smtClean="0"/>
              <a:t>BECCII</a:t>
            </a:r>
            <a:r>
              <a:rPr lang="zh-CN" altLang="en-US" sz="2000" dirty="0"/>
              <a:t>隧道内的感生放射性的辐射水平与磁铁、真空盒材料、束流强度和运行时间密切相关</a:t>
            </a:r>
            <a:r>
              <a:rPr lang="zh-CN" altLang="en-US" sz="2000" dirty="0" smtClean="0"/>
              <a:t>。活化区域主要集中在在正电子</a:t>
            </a:r>
            <a:r>
              <a:rPr lang="zh-CN" altLang="en-US" sz="2000" dirty="0"/>
              <a:t>靶、束流岔道、</a:t>
            </a:r>
            <a:r>
              <a:rPr lang="en-US" altLang="zh-CN" sz="2000" dirty="0"/>
              <a:t>e</a:t>
            </a:r>
            <a:r>
              <a:rPr lang="en-US" altLang="zh-CN" sz="2000" baseline="30000" dirty="0"/>
              <a:t>+</a:t>
            </a:r>
            <a:r>
              <a:rPr lang="zh-CN" altLang="en-US" sz="2000" dirty="0"/>
              <a:t>和</a:t>
            </a:r>
            <a:r>
              <a:rPr lang="en-US" altLang="zh-CN" sz="2000" dirty="0"/>
              <a:t>e</a:t>
            </a:r>
            <a:r>
              <a:rPr lang="en-US" altLang="zh-CN" sz="2000" baseline="30000" dirty="0"/>
              <a:t>-</a:t>
            </a:r>
            <a:r>
              <a:rPr lang="zh-CN" altLang="en-US" sz="2000" dirty="0"/>
              <a:t>注入点</a:t>
            </a:r>
            <a:r>
              <a:rPr lang="zh-CN" altLang="en-US" sz="2000" dirty="0" smtClean="0"/>
              <a:t>。主要的</a:t>
            </a:r>
            <a:r>
              <a:rPr lang="zh-CN" altLang="en-US" sz="2000" dirty="0"/>
              <a:t>结构</a:t>
            </a:r>
            <a:r>
              <a:rPr lang="zh-CN" altLang="en-US" sz="2000" dirty="0" smtClean="0"/>
              <a:t>材料是</a:t>
            </a:r>
            <a:r>
              <a:rPr lang="en-US" altLang="zh-CN" sz="2000" dirty="0"/>
              <a:t>Al</a:t>
            </a:r>
            <a:r>
              <a:rPr lang="zh-CN" altLang="en-US" sz="2000" dirty="0"/>
              <a:t>、</a:t>
            </a:r>
            <a:r>
              <a:rPr lang="en-US" altLang="zh-CN" sz="2000" dirty="0"/>
              <a:t>Fe</a:t>
            </a:r>
            <a:r>
              <a:rPr lang="zh-CN" altLang="en-US" sz="2000" dirty="0"/>
              <a:t>、</a:t>
            </a:r>
            <a:r>
              <a:rPr lang="en-US" altLang="zh-CN" sz="2000" dirty="0"/>
              <a:t>Cu</a:t>
            </a:r>
            <a:r>
              <a:rPr lang="zh-CN" altLang="en-US" sz="2000" dirty="0"/>
              <a:t>、</a:t>
            </a:r>
            <a:r>
              <a:rPr lang="en-US" altLang="zh-CN" sz="2000" dirty="0"/>
              <a:t>W</a:t>
            </a:r>
            <a:r>
              <a:rPr lang="zh-CN" altLang="en-US" sz="2000" dirty="0"/>
              <a:t>等元素。</a:t>
            </a:r>
            <a:r>
              <a:rPr lang="zh-CN" altLang="en-US" sz="2000" dirty="0" smtClean="0"/>
              <a:t>由于（</a:t>
            </a:r>
            <a:r>
              <a:rPr lang="el-GR" altLang="zh-CN" sz="2000" dirty="0"/>
              <a:t> γ</a:t>
            </a:r>
            <a:r>
              <a:rPr lang="en-US" altLang="zh-CN" sz="2000" dirty="0"/>
              <a:t>,n</a:t>
            </a:r>
            <a:r>
              <a:rPr lang="zh-CN" altLang="en-US" sz="2000" dirty="0" smtClean="0"/>
              <a:t>）多为正电子衰变且寿命很短。停机时放射性活度最高，随着停机时间的延长刚生放射性水平快速下降。</a:t>
            </a:r>
            <a:r>
              <a:rPr lang="zh-CN" altLang="en-US" sz="2000" dirty="0"/>
              <a:t>所以</a:t>
            </a:r>
            <a:r>
              <a:rPr lang="zh-CN" altLang="en-US" sz="2000" dirty="0" smtClean="0"/>
              <a:t>，我们防护管理上规定除了特殊情况外，一般停机后不允许立即下隧道。</a:t>
            </a:r>
            <a:endParaRPr lang="en-US" altLang="zh-CN" sz="2000" dirty="0" smtClean="0"/>
          </a:p>
          <a:p>
            <a:pPr marL="0" indent="457200">
              <a:buNone/>
            </a:pPr>
            <a:r>
              <a:rPr lang="zh-CN" altLang="en-US" sz="2000" dirty="0" smtClean="0"/>
              <a:t>北京正负电子对撞机由于有足够的结构屏蔽，由部件产生的感生放射性不会危害屏蔽体外的工作人员。但从我们长期的监测数据来看，对于加速器运行人员的个人剂量主要来自感生反射性的贡献（隧道下调试和检修设备）。</a:t>
            </a:r>
            <a:endParaRPr lang="zh-CN" alt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加速器部件或化水平</a:t>
            </a:r>
            <a:endParaRPr lang="zh-CN" altLang="en-US" dirty="0"/>
          </a:p>
        </p:txBody>
      </p:sp>
      <p:pic>
        <p:nvPicPr>
          <p:cNvPr id="4" name="内容占位符 3"/>
          <p:cNvPicPr>
            <a:picLocks noChangeAspect="1"/>
          </p:cNvPicPr>
          <p:nvPr/>
        </p:nvPicPr>
        <p:blipFill>
          <a:blip r:embed="rId1"/>
          <a:stretch>
            <a:fillRect/>
          </a:stretch>
        </p:blipFill>
        <p:spPr bwMode="auto">
          <a:xfrm>
            <a:off x="6444208" y="1412776"/>
            <a:ext cx="2529028" cy="2137261"/>
          </a:xfrm>
          <a:prstGeom prst="rect">
            <a:avLst/>
          </a:prstGeom>
          <a:noFill/>
          <a:ln w="9525">
            <a:noFill/>
            <a:miter lim="800000"/>
            <a:headEnd/>
            <a:tailEnd/>
          </a:ln>
        </p:spPr>
      </p:pic>
      <p:pic>
        <p:nvPicPr>
          <p:cNvPr id="5" name="图片 4"/>
          <p:cNvPicPr>
            <a:picLocks noChangeAspect="1"/>
          </p:cNvPicPr>
          <p:nvPr/>
        </p:nvPicPr>
        <p:blipFill>
          <a:blip r:embed="rId2"/>
          <a:stretch>
            <a:fillRect/>
          </a:stretch>
        </p:blipFill>
        <p:spPr>
          <a:xfrm>
            <a:off x="2713606" y="1412777"/>
            <a:ext cx="3582100" cy="2137261"/>
          </a:xfrm>
          <a:prstGeom prst="rect">
            <a:avLst/>
          </a:prstGeom>
        </p:spPr>
      </p:pic>
      <p:pic>
        <p:nvPicPr>
          <p:cNvPr id="6" name="图片 5"/>
          <p:cNvPicPr>
            <a:picLocks noChangeAspect="1"/>
          </p:cNvPicPr>
          <p:nvPr/>
        </p:nvPicPr>
        <p:blipFill>
          <a:blip r:embed="rId3"/>
          <a:stretch>
            <a:fillRect/>
          </a:stretch>
        </p:blipFill>
        <p:spPr>
          <a:xfrm>
            <a:off x="2713606" y="3759791"/>
            <a:ext cx="3582100" cy="2648792"/>
          </a:xfrm>
          <a:prstGeom prst="rect">
            <a:avLst/>
          </a:prstGeom>
        </p:spPr>
      </p:pic>
      <p:pic>
        <p:nvPicPr>
          <p:cNvPr id="7" name="Picture 5" descr="DSC028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4375" y="4725144"/>
            <a:ext cx="2358861" cy="168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SC028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3696191"/>
            <a:ext cx="2419920" cy="161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382866" y="1391825"/>
            <a:ext cx="2149624" cy="5016758"/>
          </a:xfrm>
          <a:prstGeom prst="rect">
            <a:avLst/>
          </a:prstGeom>
        </p:spPr>
        <p:txBody>
          <a:bodyPr wrap="square">
            <a:spAutoFit/>
          </a:bodyPr>
          <a:lstStyle/>
          <a:p>
            <a:r>
              <a:rPr lang="zh-CN" altLang="en-US" sz="2000" dirty="0" smtClean="0"/>
              <a:t>加速器</a:t>
            </a:r>
            <a:r>
              <a:rPr lang="zh-CN" altLang="en-US" sz="2000" dirty="0"/>
              <a:t>暑期检修期间使用</a:t>
            </a:r>
            <a:r>
              <a:rPr lang="en-US" altLang="zh-CN" sz="2000" dirty="0"/>
              <a:t>6150AD-b/H</a:t>
            </a:r>
            <a:r>
              <a:rPr lang="zh-CN" altLang="en-US" sz="2000" dirty="0"/>
              <a:t>巡检仪对加速器部件进行了全面检测。其中包括直线全部四级铁、波导法兰 共</a:t>
            </a:r>
            <a:r>
              <a:rPr lang="en-US" altLang="zh-CN" sz="2000" dirty="0"/>
              <a:t>80</a:t>
            </a:r>
            <a:r>
              <a:rPr lang="zh-CN" altLang="en-US" sz="2000" dirty="0"/>
              <a:t>各点。输运线</a:t>
            </a:r>
            <a:r>
              <a:rPr lang="en-US" altLang="zh-CN" sz="2000" dirty="0"/>
              <a:t>53</a:t>
            </a:r>
            <a:r>
              <a:rPr lang="zh-CN" altLang="en-US" sz="2000" dirty="0"/>
              <a:t>块</a:t>
            </a:r>
            <a:r>
              <a:rPr lang="en-US" altLang="zh-CN" sz="2000" dirty="0"/>
              <a:t>B</a:t>
            </a:r>
            <a:r>
              <a:rPr lang="zh-CN" altLang="en-US" sz="2000" dirty="0"/>
              <a:t>铁和</a:t>
            </a:r>
            <a:r>
              <a:rPr lang="en-US" altLang="zh-CN" sz="2000" dirty="0"/>
              <a:t>Q</a:t>
            </a:r>
            <a:r>
              <a:rPr lang="zh-CN" altLang="en-US" sz="2000" dirty="0"/>
              <a:t>铁。储存环弯转铁、特种磁铁及真空盒</a:t>
            </a:r>
            <a:r>
              <a:rPr lang="en-US" altLang="zh-CN" sz="2000" dirty="0"/>
              <a:t>135</a:t>
            </a:r>
            <a:r>
              <a:rPr lang="zh-CN" altLang="en-US" sz="2000" dirty="0"/>
              <a:t>个点，并在显著位置张贴标记，注明测量结果和时间。</a:t>
            </a:r>
            <a:endParaRPr lang="zh-CN"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加速器辐射热点</a:t>
            </a:r>
            <a:endParaRPr lang="zh-CN" altLang="en-US" dirty="0"/>
          </a:p>
        </p:txBody>
      </p:sp>
      <p:pic>
        <p:nvPicPr>
          <p:cNvPr id="4" name="图片 3" descr="http://www.hent.cc/images/image/20160331151491879187.jpg"/>
          <p:cNvPicPr/>
          <p:nvPr/>
        </p:nvPicPr>
        <p:blipFill rotWithShape="1">
          <a:blip r:embed="rId1">
            <a:extLst>
              <a:ext uri="{28A0092B-C50C-407E-A947-70E740481C1C}">
                <a14:useLocalDpi xmlns:a14="http://schemas.microsoft.com/office/drawing/2010/main" val="0"/>
              </a:ext>
            </a:extLst>
          </a:blip>
          <a:srcRect t="16419" r="74060" b="14729"/>
          <a:stretch>
            <a:fillRect/>
          </a:stretch>
        </p:blipFill>
        <p:spPr bwMode="auto">
          <a:xfrm>
            <a:off x="6178210" y="1269370"/>
            <a:ext cx="1424940" cy="2879725"/>
          </a:xfrm>
          <a:prstGeom prst="rect">
            <a:avLst/>
          </a:prstGeom>
          <a:noFill/>
          <a:ln>
            <a:noFill/>
          </a:ln>
        </p:spPr>
      </p:pic>
      <p:pic>
        <p:nvPicPr>
          <p:cNvPr id="5"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8407" y="4580801"/>
            <a:ext cx="2410912" cy="190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8407" y="2554060"/>
            <a:ext cx="2410912" cy="187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0747" y="2709233"/>
            <a:ext cx="2529664" cy="1865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8" name="直接箭头连接符 7"/>
          <p:cNvCxnSpPr/>
          <p:nvPr/>
        </p:nvCxnSpPr>
        <p:spPr>
          <a:xfrm>
            <a:off x="1453477" y="2996654"/>
            <a:ext cx="3154393" cy="938651"/>
          </a:xfrm>
          <a:prstGeom prst="straightConnector1">
            <a:avLst/>
          </a:prstGeom>
          <a:ln w="635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0747" y="4574651"/>
            <a:ext cx="2529664" cy="183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0" name="直接箭头连接符 9"/>
          <p:cNvCxnSpPr/>
          <p:nvPr/>
        </p:nvCxnSpPr>
        <p:spPr>
          <a:xfrm>
            <a:off x="1211795" y="3935305"/>
            <a:ext cx="3396075" cy="1686294"/>
          </a:xfrm>
          <a:prstGeom prst="straightConnector1">
            <a:avLst/>
          </a:prstGeom>
          <a:ln w="6350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985126" y="4513382"/>
            <a:ext cx="2440180" cy="523220"/>
          </a:xfrm>
          <a:prstGeom prst="rect">
            <a:avLst/>
          </a:prstGeom>
          <a:solidFill>
            <a:srgbClr val="92D050"/>
          </a:solidFill>
        </p:spPr>
        <p:txBody>
          <a:bodyPr wrap="square">
            <a:spAutoFit/>
          </a:bodyPr>
          <a:lstStyle/>
          <a:p>
            <a:pPr lvl="0" fontAlgn="base">
              <a:spcBef>
                <a:spcPct val="0"/>
              </a:spcBef>
              <a:spcAft>
                <a:spcPct val="0"/>
              </a:spcAft>
            </a:pPr>
            <a:r>
              <a:rPr lang="zh-CN" altLang="en-US" sz="2800" b="1" dirty="0">
                <a:solidFill>
                  <a:srgbClr val="000000"/>
                </a:solidFill>
                <a:latin typeface="Arial" pitchFamily="34" charset="0"/>
              </a:rPr>
              <a:t>主屏蔽</a:t>
            </a:r>
            <a:r>
              <a:rPr lang="zh-CN" altLang="en-US" sz="2800" b="1" dirty="0" smtClean="0">
                <a:solidFill>
                  <a:srgbClr val="000000"/>
                </a:solidFill>
                <a:latin typeface="Arial" pitchFamily="34" charset="0"/>
              </a:rPr>
              <a:t>外</a:t>
            </a:r>
            <a:r>
              <a:rPr lang="en-US" altLang="zh-CN" sz="2800" b="1" dirty="0" smtClean="0">
                <a:solidFill>
                  <a:srgbClr val="000000"/>
                </a:solidFill>
                <a:latin typeface="Arial" pitchFamily="34" charset="0"/>
              </a:rPr>
              <a:t>12</a:t>
            </a:r>
            <a:r>
              <a:rPr lang="zh-CN" altLang="en-US" sz="2800" b="1" dirty="0">
                <a:solidFill>
                  <a:srgbClr val="000000"/>
                </a:solidFill>
                <a:latin typeface="Arial" pitchFamily="34" charset="0"/>
              </a:rPr>
              <a:t>个</a:t>
            </a:r>
            <a:endParaRPr lang="zh-CN" altLang="en-US" sz="2800" b="1" dirty="0">
              <a:solidFill>
                <a:srgbClr val="000000"/>
              </a:solidFill>
              <a:latin typeface="Arial" pitchFamily="34" charset="0"/>
            </a:endParaRPr>
          </a:p>
        </p:txBody>
      </p:sp>
      <p:sp>
        <p:nvSpPr>
          <p:cNvPr id="12" name="TextBox 2"/>
          <p:cNvSpPr txBox="1">
            <a:spLocks noChangeArrowheads="1"/>
          </p:cNvSpPr>
          <p:nvPr/>
        </p:nvSpPr>
        <p:spPr bwMode="auto">
          <a:xfrm>
            <a:off x="1211795" y="3142334"/>
            <a:ext cx="2061895" cy="523220"/>
          </a:xfrm>
          <a:prstGeom prst="rect">
            <a:avLst/>
          </a:prstGeom>
          <a:solidFill>
            <a:srgbClr val="FF0000"/>
          </a:solidFill>
          <a:ln>
            <a:noFill/>
          </a:ln>
        </p:spPr>
        <p:txBody>
          <a:bodyPr wrap="squar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r>
              <a:rPr lang="zh-CN" altLang="en-US" sz="2800" dirty="0" smtClean="0"/>
              <a:t>隧道内</a:t>
            </a:r>
            <a:r>
              <a:rPr lang="en-US" altLang="zh-CN" sz="2800" dirty="0" smtClean="0"/>
              <a:t>5</a:t>
            </a:r>
            <a:r>
              <a:rPr lang="zh-CN" altLang="en-US" sz="2800" dirty="0" smtClean="0"/>
              <a:t>个</a:t>
            </a:r>
            <a:endParaRPr lang="zh-CN" altLang="en-US" sz="2800" dirty="0"/>
          </a:p>
        </p:txBody>
      </p:sp>
      <p:pic>
        <p:nvPicPr>
          <p:cNvPr id="13" name="Picture 2" descr="编码孔径相机原理图"/>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6082" y="1161243"/>
            <a:ext cx="1251384" cy="135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内容占位符 2"/>
          <p:cNvSpPr txBox="1"/>
          <p:nvPr/>
        </p:nvSpPr>
        <p:spPr>
          <a:xfrm>
            <a:off x="692" y="2554060"/>
            <a:ext cx="6545995" cy="359270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971550" lvl="1" indent="-514350">
              <a:spcBef>
                <a:spcPts val="0"/>
              </a:spcBef>
              <a:buFont typeface="+mj-lt"/>
              <a:buAutoNum type="arabicPeriod"/>
              <a:defRPr/>
            </a:pPr>
            <a:r>
              <a:rPr lang="zh-CN" altLang="en-US" dirty="0" smtClean="0">
                <a:solidFill>
                  <a:prstClr val="black"/>
                </a:solidFill>
              </a:rPr>
              <a:t>正电子靶</a:t>
            </a:r>
            <a:endParaRPr lang="en-US" altLang="zh-CN" dirty="0" smtClean="0">
              <a:solidFill>
                <a:prstClr val="black"/>
              </a:solidFill>
            </a:endParaRPr>
          </a:p>
          <a:p>
            <a:pPr marL="971550" lvl="1" indent="-514350">
              <a:spcBef>
                <a:spcPts val="0"/>
              </a:spcBef>
              <a:buFont typeface="+mj-lt"/>
              <a:buAutoNum type="arabicPeriod"/>
              <a:defRPr/>
            </a:pPr>
            <a:r>
              <a:rPr lang="en-US" altLang="zh-CN" dirty="0" smtClean="0">
                <a:solidFill>
                  <a:prstClr val="black"/>
                </a:solidFill>
              </a:rPr>
              <a:t>AM3</a:t>
            </a:r>
            <a:r>
              <a:rPr lang="zh-CN" altLang="en-US" dirty="0" smtClean="0">
                <a:solidFill>
                  <a:prstClr val="black"/>
                </a:solidFill>
              </a:rPr>
              <a:t>偏转铁</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束流岔道</a:t>
            </a:r>
            <a:endParaRPr lang="en-US" altLang="zh-CN" dirty="0" smtClean="0">
              <a:solidFill>
                <a:prstClr val="black"/>
              </a:solidFill>
            </a:endParaRPr>
          </a:p>
          <a:p>
            <a:pPr marL="971550" lvl="1" indent="-514350">
              <a:spcBef>
                <a:spcPts val="0"/>
              </a:spcBef>
              <a:buFont typeface="+mj-lt"/>
              <a:buAutoNum type="arabicPeriod"/>
              <a:defRPr/>
            </a:pPr>
            <a:r>
              <a:rPr lang="en-US" altLang="zh-CN" dirty="0" smtClean="0">
                <a:solidFill>
                  <a:prstClr val="black"/>
                </a:solidFill>
              </a:rPr>
              <a:t>e</a:t>
            </a:r>
            <a:r>
              <a:rPr lang="en-US" altLang="zh-CN" baseline="30000" dirty="0" smtClean="0">
                <a:solidFill>
                  <a:prstClr val="black"/>
                </a:solidFill>
              </a:rPr>
              <a:t>+</a:t>
            </a:r>
            <a:r>
              <a:rPr lang="zh-CN" altLang="en-US" dirty="0" smtClean="0">
                <a:solidFill>
                  <a:prstClr val="black"/>
                </a:solidFill>
              </a:rPr>
              <a:t>注入区</a:t>
            </a:r>
            <a:endParaRPr lang="en-US" altLang="zh-CN" dirty="0" smtClean="0">
              <a:solidFill>
                <a:prstClr val="black"/>
              </a:solidFill>
            </a:endParaRPr>
          </a:p>
          <a:p>
            <a:pPr marL="971550" lvl="1" indent="-514350">
              <a:spcBef>
                <a:spcPts val="0"/>
              </a:spcBef>
              <a:buFont typeface="+mj-lt"/>
              <a:buAutoNum type="arabicPeriod"/>
              <a:defRPr/>
            </a:pPr>
            <a:r>
              <a:rPr lang="en-US" altLang="zh-CN" dirty="0" smtClean="0">
                <a:solidFill>
                  <a:prstClr val="black"/>
                </a:solidFill>
              </a:rPr>
              <a:t>e</a:t>
            </a:r>
            <a:r>
              <a:rPr lang="en-US" altLang="zh-CN" baseline="30000" dirty="0" smtClean="0">
                <a:solidFill>
                  <a:prstClr val="black"/>
                </a:solidFill>
              </a:rPr>
              <a:t>-</a:t>
            </a:r>
            <a:r>
              <a:rPr lang="zh-CN" altLang="en-US" dirty="0" smtClean="0">
                <a:solidFill>
                  <a:prstClr val="black"/>
                </a:solidFill>
              </a:rPr>
              <a:t>注入区</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速调管</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西联锁门外</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东连锁门外</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同步</a:t>
            </a:r>
            <a:r>
              <a:rPr lang="en-US" altLang="zh-CN" dirty="0" smtClean="0">
                <a:solidFill>
                  <a:prstClr val="black"/>
                </a:solidFill>
              </a:rPr>
              <a:t>12</a:t>
            </a:r>
            <a:r>
              <a:rPr lang="zh-CN" altLang="en-US" dirty="0" smtClean="0">
                <a:solidFill>
                  <a:prstClr val="black"/>
                </a:solidFill>
              </a:rPr>
              <a:t>号厅（</a:t>
            </a:r>
            <a:r>
              <a:rPr lang="en-US" altLang="zh-CN" dirty="0" smtClean="0">
                <a:solidFill>
                  <a:prstClr val="black"/>
                </a:solidFill>
              </a:rPr>
              <a:t>4</a:t>
            </a:r>
            <a:r>
              <a:rPr lang="zh-CN" altLang="en-US" dirty="0" smtClean="0">
                <a:solidFill>
                  <a:prstClr val="black"/>
                </a:solidFill>
              </a:rPr>
              <a:t>个）</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同步</a:t>
            </a:r>
            <a:r>
              <a:rPr lang="en-US" altLang="zh-CN" dirty="0" smtClean="0">
                <a:solidFill>
                  <a:prstClr val="black"/>
                </a:solidFill>
              </a:rPr>
              <a:t>13</a:t>
            </a:r>
            <a:r>
              <a:rPr lang="zh-CN" altLang="en-US" dirty="0" smtClean="0">
                <a:solidFill>
                  <a:prstClr val="black"/>
                </a:solidFill>
              </a:rPr>
              <a:t>号厅（</a:t>
            </a:r>
            <a:r>
              <a:rPr lang="en-US" altLang="zh-CN" dirty="0" smtClean="0">
                <a:solidFill>
                  <a:prstClr val="black"/>
                </a:solidFill>
              </a:rPr>
              <a:t>2</a:t>
            </a:r>
            <a:r>
              <a:rPr lang="zh-CN" altLang="en-US" dirty="0" smtClean="0">
                <a:solidFill>
                  <a:prstClr val="black"/>
                </a:solidFill>
              </a:rPr>
              <a:t>个）</a:t>
            </a:r>
            <a:endParaRPr lang="en-US" altLang="zh-CN" dirty="0" smtClean="0">
              <a:solidFill>
                <a:prstClr val="black"/>
              </a:solidFill>
            </a:endParaRPr>
          </a:p>
          <a:p>
            <a:pPr marL="971550" lvl="1" indent="-514350">
              <a:spcBef>
                <a:spcPts val="0"/>
              </a:spcBef>
              <a:buFont typeface="+mj-lt"/>
              <a:buAutoNum type="arabicPeriod"/>
              <a:defRPr/>
            </a:pPr>
            <a:r>
              <a:rPr lang="zh-CN" altLang="en-US" dirty="0" smtClean="0">
                <a:solidFill>
                  <a:prstClr val="black"/>
                </a:solidFill>
              </a:rPr>
              <a:t>同步</a:t>
            </a:r>
            <a:r>
              <a:rPr lang="en-US" altLang="zh-CN" dirty="0" smtClean="0">
                <a:solidFill>
                  <a:prstClr val="black"/>
                </a:solidFill>
              </a:rPr>
              <a:t>15</a:t>
            </a:r>
            <a:r>
              <a:rPr lang="zh-CN" altLang="en-US" dirty="0" smtClean="0">
                <a:solidFill>
                  <a:prstClr val="black"/>
                </a:solidFill>
              </a:rPr>
              <a:t>号厅（</a:t>
            </a:r>
            <a:r>
              <a:rPr lang="en-US" altLang="zh-CN" dirty="0" smtClean="0">
                <a:solidFill>
                  <a:prstClr val="black"/>
                </a:solidFill>
              </a:rPr>
              <a:t>3</a:t>
            </a:r>
            <a:r>
              <a:rPr lang="zh-CN" altLang="en-US" dirty="0" smtClean="0">
                <a:solidFill>
                  <a:prstClr val="black"/>
                </a:solidFill>
              </a:rPr>
              <a:t>个）</a:t>
            </a:r>
            <a:endParaRPr lang="en-US" altLang="zh-CN" dirty="0" smtClean="0">
              <a:solidFill>
                <a:prstClr val="black"/>
              </a:solidFill>
            </a:endParaRPr>
          </a:p>
        </p:txBody>
      </p:sp>
      <p:sp>
        <p:nvSpPr>
          <p:cNvPr id="15" name="内容占位符 2"/>
          <p:cNvSpPr txBox="1"/>
          <p:nvPr/>
        </p:nvSpPr>
        <p:spPr>
          <a:xfrm>
            <a:off x="152308" y="1185750"/>
            <a:ext cx="6025902" cy="12351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marL="0" lvl="1" indent="457200">
              <a:spcBef>
                <a:spcPts val="0"/>
              </a:spcBef>
              <a:buNone/>
              <a:defRPr/>
            </a:pPr>
            <a:r>
              <a:rPr lang="zh-CN" altLang="en-US" sz="2000" dirty="0" smtClean="0"/>
              <a:t>在</a:t>
            </a:r>
            <a:r>
              <a:rPr lang="zh-CN" altLang="en-US" sz="2000" dirty="0"/>
              <a:t>对加速器辐射场测量中，我们逐步确定了加速器上的一些辐射热点，隧道内的这些区域其设备表面都有较高的感生放射性。说明加速器在</a:t>
            </a:r>
            <a:r>
              <a:rPr lang="zh-CN" altLang="en-US" sz="2000" dirty="0" smtClean="0"/>
              <a:t>运行中这些</a:t>
            </a:r>
            <a:r>
              <a:rPr lang="zh-CN" altLang="en-US" sz="2000" dirty="0"/>
              <a:t>点处的束流损失较多。</a:t>
            </a:r>
            <a:endParaRPr lang="en-US" altLang="zh-CN"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BEPCII</a:t>
            </a:r>
            <a:r>
              <a:rPr lang="zh-CN" altLang="en-US" sz="3600" dirty="0"/>
              <a:t>流出物监测</a:t>
            </a:r>
            <a:endParaRPr lang="zh-CN" altLang="en-US" dirty="0"/>
          </a:p>
        </p:txBody>
      </p:sp>
      <p:pic>
        <p:nvPicPr>
          <p:cNvPr id="4"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185" y="4619625"/>
            <a:ext cx="3019825" cy="19431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067944" y="1340768"/>
            <a:ext cx="4950271" cy="1200329"/>
          </a:xfrm>
          <a:prstGeom prst="rect">
            <a:avLst/>
          </a:prstGeom>
        </p:spPr>
        <p:txBody>
          <a:bodyPr wrap="square">
            <a:spAutoFit/>
          </a:bodyPr>
          <a:lstStyle/>
          <a:p>
            <a:r>
              <a:rPr lang="zh-CN" altLang="en-US" dirty="0"/>
              <a:t>根据</a:t>
            </a:r>
            <a:r>
              <a:rPr lang="en-US" altLang="zh-CN" dirty="0"/>
              <a:t>2009</a:t>
            </a:r>
            <a:r>
              <a:rPr lang="zh-CN" altLang="en-US" dirty="0"/>
              <a:t>年</a:t>
            </a:r>
            <a:r>
              <a:rPr lang="en-US" altLang="zh-CN" dirty="0"/>
              <a:t>BEPCII</a:t>
            </a:r>
            <a:r>
              <a:rPr lang="zh-CN" altLang="en-US" dirty="0"/>
              <a:t>运行费和院专项改造经费计划，防护组申请建立加速器水、气流出物监测装置，完善监测项目以满足国家对我所在环境保护方面的监督要求</a:t>
            </a:r>
            <a:endParaRPr lang="zh-CN" alt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016" y="4189521"/>
            <a:ext cx="3709984" cy="237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表格 6"/>
          <p:cNvGraphicFramePr>
            <a:graphicFrameLocks noGrp="1"/>
          </p:cNvGraphicFramePr>
          <p:nvPr/>
        </p:nvGraphicFramePr>
        <p:xfrm>
          <a:off x="4139951" y="2913233"/>
          <a:ext cx="4786633" cy="709292"/>
        </p:xfrm>
        <a:graphic>
          <a:graphicData uri="http://schemas.openxmlformats.org/drawingml/2006/table">
            <a:tbl>
              <a:tblPr firstRow="1" firstCol="1" bandRow="1"/>
              <a:tblGrid>
                <a:gridCol w="2267954"/>
                <a:gridCol w="1256348"/>
                <a:gridCol w="322727"/>
                <a:gridCol w="939604"/>
              </a:tblGrid>
              <a:tr h="3546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zh-CN" sz="1800" kern="0" dirty="0">
                          <a:effectLst/>
                        </a:rPr>
                        <a:t>排出水监测子系统</a:t>
                      </a:r>
                      <a:endParaRPr lang="zh-CN" sz="1800" kern="100" dirty="0">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en-US" sz="2000" b="0" kern="0" dirty="0">
                          <a:solidFill>
                            <a:schemeClr val="tx1"/>
                          </a:solidFill>
                          <a:effectLst/>
                        </a:rPr>
                        <a:t>SMAER-3</a:t>
                      </a:r>
                      <a:endParaRPr lang="zh-CN" sz="2000" b="0" kern="100" dirty="0">
                        <a:solidFill>
                          <a:schemeClr val="tx1"/>
                        </a:solidFill>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zh-CN" sz="1800" b="0" kern="0" dirty="0">
                          <a:solidFill>
                            <a:schemeClr val="tx1"/>
                          </a:solidFill>
                          <a:effectLst/>
                        </a:rPr>
                        <a:t>台</a:t>
                      </a:r>
                      <a:endParaRPr lang="zh-CN" sz="1800" b="0" kern="100" dirty="0">
                        <a:solidFill>
                          <a:schemeClr val="tx1"/>
                        </a:solidFill>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en-US" sz="1800" b="0" kern="0" dirty="0" smtClean="0">
                          <a:solidFill>
                            <a:schemeClr val="tx1"/>
                          </a:solidFill>
                          <a:effectLst/>
                        </a:rPr>
                        <a:t>18</a:t>
                      </a:r>
                      <a:r>
                        <a:rPr lang="en-US" altLang="zh-CN" sz="1800" b="0" kern="0" dirty="0" smtClean="0">
                          <a:solidFill>
                            <a:schemeClr val="tx1"/>
                          </a:solidFill>
                          <a:effectLst/>
                        </a:rPr>
                        <a:t>.</a:t>
                      </a:r>
                      <a:r>
                        <a:rPr lang="en-US" sz="1800" b="0" kern="0" dirty="0" smtClean="0">
                          <a:solidFill>
                            <a:schemeClr val="tx1"/>
                          </a:solidFill>
                          <a:effectLst/>
                        </a:rPr>
                        <a:t>85</a:t>
                      </a:r>
                      <a:r>
                        <a:rPr lang="zh-CN" altLang="en-US" sz="1800" b="0" kern="0" dirty="0" smtClean="0">
                          <a:solidFill>
                            <a:schemeClr val="tx1"/>
                          </a:solidFill>
                          <a:effectLst/>
                        </a:rPr>
                        <a:t>万</a:t>
                      </a:r>
                      <a:endParaRPr lang="zh-CN" sz="1800" b="0" kern="100" dirty="0">
                        <a:solidFill>
                          <a:schemeClr val="tx1"/>
                        </a:solidFill>
                        <a:effectLst/>
                        <a:latin typeface="Calibri"/>
                        <a:ea typeface="宋体"/>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r>
              <a:tr h="3546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spcAft>
                          <a:spcPts val="0"/>
                        </a:spcAft>
                      </a:pPr>
                      <a:r>
                        <a:rPr lang="zh-CN" sz="1800" kern="0" dirty="0">
                          <a:effectLst/>
                        </a:rPr>
                        <a:t>排出气监测子系统</a:t>
                      </a:r>
                      <a:endParaRPr lang="zh-CN" sz="1800" kern="100" dirty="0">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en-US" sz="2000" kern="0" dirty="0">
                          <a:effectLst/>
                        </a:rPr>
                        <a:t>CMS-2000</a:t>
                      </a:r>
                      <a:endParaRPr lang="zh-CN" sz="2000" kern="100" dirty="0">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zh-CN" sz="1800" kern="0" dirty="0">
                          <a:effectLst/>
                        </a:rPr>
                        <a:t>台</a:t>
                      </a:r>
                      <a:endParaRPr lang="zh-CN" sz="1800" kern="100" dirty="0">
                        <a:effectLst/>
                        <a:latin typeface="Calibri"/>
                        <a:ea typeface="宋体"/>
                        <a:cs typeface="Times New Roman"/>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spcAft>
                          <a:spcPts val="0"/>
                        </a:spcAft>
                      </a:pPr>
                      <a:r>
                        <a:rPr lang="en-US" sz="1800" kern="0" dirty="0" smtClean="0">
                          <a:effectLst/>
                        </a:rPr>
                        <a:t>21</a:t>
                      </a:r>
                      <a:r>
                        <a:rPr lang="en-US" altLang="zh-CN" sz="1800" kern="0" dirty="0" smtClean="0">
                          <a:effectLst/>
                        </a:rPr>
                        <a:t>.</a:t>
                      </a:r>
                      <a:r>
                        <a:rPr lang="en-US" sz="1800" kern="0" dirty="0" smtClean="0">
                          <a:effectLst/>
                        </a:rPr>
                        <a:t>28</a:t>
                      </a:r>
                      <a:r>
                        <a:rPr lang="zh-CN" altLang="en-US" sz="1800" kern="0" dirty="0" smtClean="0">
                          <a:effectLst/>
                        </a:rPr>
                        <a:t>万</a:t>
                      </a:r>
                      <a:endParaRPr lang="zh-CN" sz="1800" kern="100" dirty="0">
                        <a:effectLst/>
                        <a:latin typeface="Calibri"/>
                        <a:ea typeface="宋体"/>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F497D">
                        <a:lumMod val="20000"/>
                        <a:lumOff val="80000"/>
                      </a:srgbClr>
                    </a:solidFill>
                  </a:tcPr>
                </a:tc>
              </a:tr>
            </a:tbl>
          </a:graphicData>
        </a:graphic>
      </p:graphicFrame>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8469" y="4189521"/>
            <a:ext cx="2720800" cy="237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内容占位符 2"/>
          <p:cNvSpPr>
            <a:spLocks noGrp="1"/>
          </p:cNvSpPr>
          <p:nvPr>
            <p:ph idx="1"/>
          </p:nvPr>
        </p:nvSpPr>
        <p:spPr>
          <a:xfrm>
            <a:off x="14457" y="1268760"/>
            <a:ext cx="4053487" cy="3528392"/>
          </a:xfrm>
        </p:spPr>
        <p:txBody>
          <a:bodyPr/>
          <a:lstStyle/>
          <a:p>
            <a:pPr marL="0" lvl="1" indent="457200">
              <a:buNone/>
            </a:pPr>
            <a:r>
              <a:rPr lang="zh-CN" altLang="en-US" sz="2000" dirty="0" smtClean="0"/>
              <a:t>加速器上的液态流出物主要是循环冷却水。</a:t>
            </a:r>
            <a:r>
              <a:rPr lang="en-US" altLang="zh-CN" sz="2000" dirty="0" smtClean="0"/>
              <a:t>BEPCII</a:t>
            </a:r>
            <a:r>
              <a:rPr lang="zh-CN" altLang="en-US" sz="2000" dirty="0" smtClean="0"/>
              <a:t>的冷却水系统是闭路循环，不排放，因而不会对环境造成影响。</a:t>
            </a:r>
            <a:r>
              <a:rPr lang="en-US" altLang="zh-CN" sz="2000" dirty="0" smtClean="0"/>
              <a:t>BEPCII</a:t>
            </a:r>
            <a:r>
              <a:rPr lang="zh-CN" altLang="en-US" sz="2000" dirty="0" smtClean="0"/>
              <a:t>隧道内空气的活化产物主要有</a:t>
            </a:r>
            <a:r>
              <a:rPr lang="en-US" altLang="zh-CN" sz="2000" baseline="30000" dirty="0" smtClean="0"/>
              <a:t>13</a:t>
            </a:r>
            <a:r>
              <a:rPr lang="en-US" altLang="zh-CN" sz="2000" dirty="0" smtClean="0"/>
              <a:t>N</a:t>
            </a:r>
            <a:r>
              <a:rPr lang="zh-CN" altLang="en-US" sz="2000" dirty="0" smtClean="0"/>
              <a:t>、</a:t>
            </a:r>
            <a:r>
              <a:rPr lang="en-US" altLang="zh-CN" sz="2000" baseline="30000" dirty="0" smtClean="0"/>
              <a:t>15</a:t>
            </a:r>
            <a:r>
              <a:rPr lang="en-US" altLang="zh-CN" sz="2000" dirty="0" smtClean="0"/>
              <a:t>O</a:t>
            </a:r>
            <a:r>
              <a:rPr lang="zh-CN" altLang="en-US" sz="2000" dirty="0" smtClean="0"/>
              <a:t>、和</a:t>
            </a:r>
            <a:r>
              <a:rPr lang="en-US" altLang="zh-CN" sz="2000" baseline="30000" dirty="0" smtClean="0"/>
              <a:t>11</a:t>
            </a:r>
            <a:r>
              <a:rPr lang="en-US" altLang="zh-CN" sz="2000" dirty="0" smtClean="0"/>
              <a:t>C</a:t>
            </a:r>
            <a:r>
              <a:rPr lang="zh-CN" altLang="en-US" sz="2000" dirty="0" smtClean="0"/>
              <a:t>，尽管加速器运行会产生空气活化，但排放后其放射性浓度远远低于国标中规定的</a:t>
            </a:r>
            <a:r>
              <a:rPr lang="en-US" altLang="zh-CN" sz="2000" dirty="0" smtClean="0"/>
              <a:t>DAC</a:t>
            </a:r>
            <a:r>
              <a:rPr lang="zh-CN" altLang="en-US" sz="2000" dirty="0" smtClean="0"/>
              <a:t>值。所以，</a:t>
            </a:r>
            <a:r>
              <a:rPr lang="en-US" altLang="zh-CN" sz="2000" dirty="0" smtClean="0"/>
              <a:t>BEPCII</a:t>
            </a:r>
            <a:r>
              <a:rPr lang="zh-CN" altLang="en-US" sz="2000" dirty="0" smtClean="0"/>
              <a:t>流出物对环境的影响是微不足道的。</a:t>
            </a:r>
            <a:endParaRPr lang="en-US" altLang="zh-CN" sz="2000" dirty="0"/>
          </a:p>
          <a:p>
            <a:pPr lvl="1"/>
            <a:endParaRPr lang="en-US" altLang="zh-CN"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个人剂量监测</a:t>
            </a:r>
            <a:endParaRPr lang="zh-CN" altLang="en-US" dirty="0"/>
          </a:p>
        </p:txBody>
      </p:sp>
      <p:graphicFrame>
        <p:nvGraphicFramePr>
          <p:cNvPr id="5" name="Object 53"/>
          <p:cNvGraphicFramePr>
            <a:graphicFrameLocks noChangeAspect="1"/>
          </p:cNvGraphicFramePr>
          <p:nvPr/>
        </p:nvGraphicFramePr>
        <p:xfrm>
          <a:off x="5597697" y="1097006"/>
          <a:ext cx="1306513" cy="1465262"/>
        </p:xfrm>
        <a:graphic>
          <a:graphicData uri="http://schemas.openxmlformats.org/presentationml/2006/ole">
            <mc:AlternateContent xmlns:mc="http://schemas.openxmlformats.org/markup-compatibility/2006">
              <mc:Choice xmlns:v="urn:schemas-microsoft-com:vml" Requires="v">
                <p:oleObj spid="_x0000_s3137" name="" r:id="rId1" imgW="8686800" imgH="9744075" progId="Unknown">
                  <p:embed/>
                </p:oleObj>
              </mc:Choice>
              <mc:Fallback>
                <p:oleObj name="" r:id="rId1" imgW="8686800" imgH="9744075" progId="Unknown">
                  <p:embed/>
                  <p:pic>
                    <p:nvPicPr>
                      <p:cNvPr id="0" name="图片 3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697" y="1097006"/>
                        <a:ext cx="1306513" cy="1465262"/>
                      </a:xfrm>
                      <a:prstGeom prst="rect">
                        <a:avLst/>
                      </a:prstGeom>
                      <a:noFill/>
                      <a:ln>
                        <a:noFill/>
                      </a:ln>
                      <a:effectLst/>
                      <a:extLst>
                        <a:ext uri="{909E8E84-426E-40DD-AFC4-6F175D3DCCD1}">
                          <a14:hiddenFill xmlns:a14="http://schemas.microsoft.com/office/drawing/2010/main">
                            <a:solidFill>
                              <a:srgbClr val="F57B49"/>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81D58"/>
                              </a:outerShdw>
                            </a:effectLst>
                          </a14:hiddenEffects>
                        </a:ext>
                      </a:extLst>
                    </p:spPr>
                  </p:pic>
                </p:oleObj>
              </mc:Fallback>
            </mc:AlternateContent>
          </a:graphicData>
        </a:graphic>
      </p:graphicFrame>
      <p:sp>
        <p:nvSpPr>
          <p:cNvPr id="6" name="Rectangle 52"/>
          <p:cNvSpPr>
            <a:spLocks noChangeArrowheads="1"/>
          </p:cNvSpPr>
          <p:nvPr/>
        </p:nvSpPr>
        <p:spPr bwMode="auto">
          <a:xfrm>
            <a:off x="171157" y="1988840"/>
            <a:ext cx="403244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itchFamily="34" charset="0"/>
                <a:ea typeface="宋体" pitchFamily="2" charset="-122"/>
              </a:defRPr>
            </a:lvl1pPr>
            <a:lvl2pPr marL="742950" indent="-285750">
              <a:spcBef>
                <a:spcPct val="20000"/>
              </a:spcBef>
              <a:buChar char="–"/>
              <a:defRPr sz="2400">
                <a:solidFill>
                  <a:schemeClr val="tx1"/>
                </a:solidFill>
                <a:latin typeface="Arial" pitchFamily="34" charset="0"/>
                <a:ea typeface="宋体" pitchFamily="2" charset="-122"/>
              </a:defRPr>
            </a:lvl2pPr>
            <a:lvl3pPr marL="1143000" indent="-228600">
              <a:spcBef>
                <a:spcPct val="20000"/>
              </a:spcBef>
              <a:buChar char="•"/>
              <a:defRPr sz="2000">
                <a:solidFill>
                  <a:schemeClr val="tx1"/>
                </a:solidFill>
                <a:latin typeface="Arial" pitchFamily="34" charset="0"/>
                <a:ea typeface="宋体" pitchFamily="2" charset="-122"/>
              </a:defRPr>
            </a:lvl3pPr>
            <a:lvl4pPr marL="1600200" indent="-228600">
              <a:spcBef>
                <a:spcPct val="20000"/>
              </a:spcBef>
              <a:buChar char="–"/>
              <a:defRPr>
                <a:solidFill>
                  <a:schemeClr val="tx1"/>
                </a:solidFill>
                <a:latin typeface="Arial" pitchFamily="34" charset="0"/>
                <a:ea typeface="宋体" pitchFamily="2" charset="-122"/>
              </a:defRPr>
            </a:lvl4pPr>
            <a:lvl5pPr marL="2057400" indent="-228600">
              <a:spcBef>
                <a:spcPct val="20000"/>
              </a:spcBef>
              <a:buChar char="»"/>
              <a:defRPr>
                <a:solidFill>
                  <a:schemeClr val="tx1"/>
                </a:solidFill>
                <a:latin typeface="Arial" pitchFamily="34" charset="0"/>
                <a:ea typeface="宋体" pitchFamily="2" charset="-122"/>
              </a:defRPr>
            </a:lvl5pPr>
            <a:lvl6pPr marL="2514600" indent="-228600" fontAlgn="base">
              <a:spcBef>
                <a:spcPct val="20000"/>
              </a:spcBef>
              <a:spcAft>
                <a:spcPct val="0"/>
              </a:spcAft>
              <a:buChar char="»"/>
              <a:defRPr>
                <a:solidFill>
                  <a:schemeClr val="tx1"/>
                </a:solidFill>
                <a:latin typeface="Arial" pitchFamily="34" charset="0"/>
                <a:ea typeface="宋体" pitchFamily="2" charset="-122"/>
              </a:defRPr>
            </a:lvl6pPr>
            <a:lvl7pPr marL="2971800" indent="-228600" fontAlgn="base">
              <a:spcBef>
                <a:spcPct val="20000"/>
              </a:spcBef>
              <a:spcAft>
                <a:spcPct val="0"/>
              </a:spcAft>
              <a:buChar char="»"/>
              <a:defRPr>
                <a:solidFill>
                  <a:schemeClr val="tx1"/>
                </a:solidFill>
                <a:latin typeface="Arial" pitchFamily="34" charset="0"/>
                <a:ea typeface="宋体" pitchFamily="2" charset="-122"/>
              </a:defRPr>
            </a:lvl7pPr>
            <a:lvl8pPr marL="3429000" indent="-228600" fontAlgn="base">
              <a:spcBef>
                <a:spcPct val="20000"/>
              </a:spcBef>
              <a:spcAft>
                <a:spcPct val="0"/>
              </a:spcAft>
              <a:buChar char="»"/>
              <a:defRPr>
                <a:solidFill>
                  <a:schemeClr val="tx1"/>
                </a:solidFill>
                <a:latin typeface="Arial" pitchFamily="34" charset="0"/>
                <a:ea typeface="宋体" pitchFamily="2" charset="-122"/>
              </a:defRPr>
            </a:lvl8pPr>
            <a:lvl9pPr marL="3886200" indent="-228600" fontAlgn="base">
              <a:spcBef>
                <a:spcPct val="20000"/>
              </a:spcBef>
              <a:spcAft>
                <a:spcPct val="0"/>
              </a:spcAft>
              <a:buChar char="»"/>
              <a:defRPr>
                <a:solidFill>
                  <a:schemeClr val="tx1"/>
                </a:solidFill>
                <a:latin typeface="Arial" pitchFamily="34" charset="0"/>
                <a:ea typeface="宋体" pitchFamily="2" charset="-122"/>
              </a:defRPr>
            </a:lvl9pPr>
          </a:lstStyle>
          <a:p>
            <a:pPr marL="0" lvl="0" indent="457200">
              <a:lnSpc>
                <a:spcPct val="120000"/>
              </a:lnSpc>
              <a:spcBef>
                <a:spcPct val="50000"/>
              </a:spcBef>
              <a:buNone/>
            </a:pPr>
            <a:r>
              <a:rPr lang="zh-CN" altLang="en-US" sz="2400" dirty="0" smtClean="0">
                <a:latin typeface="仿宋_GB2312" pitchFamily="49" charset="-122"/>
                <a:ea typeface="仿宋_GB2312" pitchFamily="49" charset="-122"/>
              </a:rPr>
              <a:t>个人剂量监测是国家强制执行的一项重要任务，并且有严格的管理制度。高能所长期以来一直坚持个人剂量监测，建有完整的个人剂量档案。建有个人剂量实验室，开展中子</a:t>
            </a:r>
            <a:r>
              <a:rPr lang="zh-CN" altLang="en-US" sz="2400" dirty="0">
                <a:latin typeface="仿宋_GB2312" pitchFamily="49" charset="-122"/>
                <a:ea typeface="仿宋_GB2312" pitchFamily="49" charset="-122"/>
                <a:sym typeface="Symbol" pitchFamily="18" charset="2"/>
              </a:rPr>
              <a:t>的个人</a:t>
            </a:r>
            <a:r>
              <a:rPr lang="zh-CN" altLang="en-US" sz="2400" dirty="0" smtClean="0">
                <a:latin typeface="仿宋_GB2312" pitchFamily="49" charset="-122"/>
                <a:ea typeface="仿宋_GB2312" pitchFamily="49" charset="-122"/>
                <a:sym typeface="Symbol" pitchFamily="18" charset="2"/>
              </a:rPr>
              <a:t>剂量监测工作</a:t>
            </a:r>
            <a:endParaRPr lang="zh-CN" altLang="en-US" sz="2400" dirty="0">
              <a:latin typeface="仿宋_GB2312" pitchFamily="49" charset="-122"/>
              <a:ea typeface="仿宋_GB2312" pitchFamily="49" charset="-122"/>
            </a:endParaRPr>
          </a:p>
        </p:txBody>
      </p:sp>
      <p:pic>
        <p:nvPicPr>
          <p:cNvPr id="7" name="Picture 54" descr="InLight Dosi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73" y="1088121"/>
            <a:ext cx="1366838" cy="15319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oup 76"/>
          <p:cNvGraphicFramePr/>
          <p:nvPr/>
        </p:nvGraphicFramePr>
        <p:xfrm>
          <a:off x="4400696" y="2200542"/>
          <a:ext cx="4583114" cy="1032827"/>
        </p:xfrm>
        <a:graphic>
          <a:graphicData uri="http://schemas.openxmlformats.org/drawingml/2006/table">
            <a:tbl>
              <a:tblPr/>
              <a:tblGrid>
                <a:gridCol w="936405"/>
                <a:gridCol w="1808809"/>
                <a:gridCol w="1837900"/>
              </a:tblGrid>
              <a:tr h="347027">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射线种类</a:t>
                      </a:r>
                      <a:endParaRPr kumimoji="0" lang="zh-CN" altLang="en-US" sz="1400" b="0" i="0" u="none" strike="noStrike" cap="none" normalizeH="0" baseline="0" dirty="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能量范围</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ctr" defTabSz="914400" rtl="0" eaLnBrk="1" fontAlgn="base" latinLnBrk="0" hangingPunct="1">
                        <a:spcBef>
                          <a:spcPct val="0"/>
                        </a:spcBef>
                        <a:spcAft>
                          <a:spcPct val="0"/>
                        </a:spcAft>
                        <a:buClrTx/>
                        <a:buSzTx/>
                        <a:buFontTx/>
                        <a:buNone/>
                      </a:pP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量程</a:t>
                      </a:r>
                      <a:endParaRPr kumimoji="0" lang="zh-CN" altLang="en-US" sz="1400" b="0" i="0" u="none" strike="noStrike" cap="none" normalizeH="0" baseline="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8610">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 </a:t>
                      </a:r>
                      <a:endPar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5 </a:t>
                      </a:r>
                      <a:r>
                        <a:rPr kumimoji="0" lang="en-US" altLang="zh-CN" sz="14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keV</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至 </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40 MeV</a:t>
                      </a:r>
                      <a:endParaRPr kumimoji="0" lang="en-US" altLang="zh-CN" sz="1400" b="0" i="0" u="none" strike="noStrike" cap="none" normalizeH="0" baseline="0" dirty="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0.01 </a:t>
                      </a:r>
                      <a:r>
                        <a:rPr kumimoji="0" lang="en-US" altLang="zh-CN" sz="14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mSv</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至</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&gt; 10 </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Sv</a:t>
                      </a:r>
                      <a:endParaRPr kumimoji="0" lang="en-US" altLang="zh-CN" sz="1400" b="0" i="0" u="none" strike="noStrike" cap="none" normalizeH="0" baseline="0" dirty="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190">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150 </a:t>
                      </a:r>
                      <a:r>
                        <a:rPr kumimoji="0" lang="en-US" altLang="zh-CN" sz="14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keV</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至</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10 MeV</a:t>
                      </a:r>
                      <a:endParaRPr kumimoji="0" lang="en-US" altLang="zh-CN" sz="1400" b="0" i="0" u="none" strike="noStrike" cap="none" normalizeH="0" baseline="0" dirty="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ea typeface="宋体" pitchFamily="2" charset="-122"/>
                        </a:defRPr>
                      </a:lvl1pPr>
                      <a:lvl2pPr>
                        <a:spcBef>
                          <a:spcPct val="20000"/>
                        </a:spcBef>
                        <a:defRPr sz="2400">
                          <a:solidFill>
                            <a:schemeClr val="tx1"/>
                          </a:solidFill>
                          <a:latin typeface="Arial" pitchFamily="34" charset="0"/>
                          <a:ea typeface="宋体" pitchFamily="2" charset="-122"/>
                        </a:defRPr>
                      </a:lvl2pPr>
                      <a:lvl3pPr>
                        <a:spcBef>
                          <a:spcPct val="20000"/>
                        </a:spcBef>
                        <a:defRPr sz="2000">
                          <a:solidFill>
                            <a:schemeClr val="tx1"/>
                          </a:solidFill>
                          <a:latin typeface="Arial" pitchFamily="34" charset="0"/>
                          <a:ea typeface="宋体" pitchFamily="2" charset="-122"/>
                        </a:defRPr>
                      </a:lvl3pPr>
                      <a:lvl4pPr>
                        <a:spcBef>
                          <a:spcPct val="20000"/>
                        </a:spcBef>
                        <a:defRPr>
                          <a:solidFill>
                            <a:schemeClr val="tx1"/>
                          </a:solidFill>
                          <a:latin typeface="Arial" pitchFamily="34" charset="0"/>
                          <a:ea typeface="宋体" pitchFamily="2" charset="-122"/>
                        </a:defRPr>
                      </a:lvl4pPr>
                      <a:lvl5pPr>
                        <a:spcBef>
                          <a:spcPct val="20000"/>
                        </a:spcBef>
                        <a:defRPr>
                          <a:solidFill>
                            <a:schemeClr val="tx1"/>
                          </a:solidFill>
                          <a:latin typeface="Arial" pitchFamily="34" charset="0"/>
                          <a:ea typeface="宋体" pitchFamily="2" charset="-122"/>
                        </a:defRPr>
                      </a:lvl5pPr>
                      <a:lvl6pPr fontAlgn="base">
                        <a:spcBef>
                          <a:spcPct val="20000"/>
                        </a:spcBef>
                        <a:spcAft>
                          <a:spcPct val="0"/>
                        </a:spcAft>
                        <a:defRPr>
                          <a:solidFill>
                            <a:schemeClr val="tx1"/>
                          </a:solidFill>
                          <a:latin typeface="Arial" pitchFamily="34" charset="0"/>
                          <a:ea typeface="宋体" pitchFamily="2" charset="-122"/>
                        </a:defRPr>
                      </a:lvl6pPr>
                      <a:lvl7pPr fontAlgn="base">
                        <a:spcBef>
                          <a:spcPct val="20000"/>
                        </a:spcBef>
                        <a:spcAft>
                          <a:spcPct val="0"/>
                        </a:spcAft>
                        <a:defRPr>
                          <a:solidFill>
                            <a:schemeClr val="tx1"/>
                          </a:solidFill>
                          <a:latin typeface="Arial" pitchFamily="34" charset="0"/>
                          <a:ea typeface="宋体" pitchFamily="2" charset="-122"/>
                        </a:defRPr>
                      </a:lvl7pPr>
                      <a:lvl8pPr fontAlgn="base">
                        <a:spcBef>
                          <a:spcPct val="20000"/>
                        </a:spcBef>
                        <a:spcAft>
                          <a:spcPct val="0"/>
                        </a:spcAft>
                        <a:defRPr>
                          <a:solidFill>
                            <a:schemeClr val="tx1"/>
                          </a:solidFill>
                          <a:latin typeface="Arial" pitchFamily="34" charset="0"/>
                          <a:ea typeface="宋体" pitchFamily="2" charset="-122"/>
                        </a:defRPr>
                      </a:lvl8pPr>
                      <a:lvl9pPr fontAlgn="base">
                        <a:spcBef>
                          <a:spcPct val="20000"/>
                        </a:spcBef>
                        <a:spcAft>
                          <a:spcPct val="0"/>
                        </a:spcAft>
                        <a:defRPr>
                          <a:solidFill>
                            <a:schemeClr val="tx1"/>
                          </a:solidFill>
                          <a:latin typeface="Arial" pitchFamily="34" charset="0"/>
                          <a:ea typeface="宋体" pitchFamily="2" charset="-122"/>
                        </a:defRPr>
                      </a:lvl9pPr>
                    </a:lstStyle>
                    <a:p>
                      <a:pPr marL="0" marR="0" lvl="0" indent="0" algn="l" defTabSz="914400" rtl="0" eaLnBrk="1" fontAlgn="base" latinLnBrk="0" hangingPunct="1">
                        <a:spcBef>
                          <a:spcPct val="0"/>
                        </a:spcBef>
                        <a:spcAft>
                          <a:spcPct val="0"/>
                        </a:spcAft>
                        <a:buClrTx/>
                        <a:buSzTx/>
                        <a:buFontTx/>
                        <a:buNone/>
                      </a:pP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0.01 </a:t>
                      </a:r>
                      <a:r>
                        <a:rPr kumimoji="0" lang="en-US" altLang="zh-CN" sz="14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mSv</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zh-CN" altLang="en-US"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至</a:t>
                      </a:r>
                      <a:r>
                        <a:rPr kumimoji="0" lang="en-US" altLang="zh-CN" sz="14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&gt; 10 </a:t>
                      </a:r>
                      <a:r>
                        <a:rPr kumimoji="0" lang="en-US" altLang="zh-CN" sz="1400" b="1"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Sv</a:t>
                      </a:r>
                      <a:endParaRPr kumimoji="0" lang="en-US" altLang="zh-CN" sz="1400" b="0" i="0" u="none" strike="noStrike" cap="none" normalizeH="0" baseline="0" dirty="0" smtClean="0">
                        <a:ln>
                          <a:noFill/>
                        </a:ln>
                        <a:solidFill>
                          <a:schemeClr val="tx1"/>
                        </a:solidFill>
                        <a:effectLst/>
                        <a:latin typeface="Arial" pitchFamily="34" charset="0"/>
                        <a:ea typeface="宋体" pitchFamily="2" charset="-122"/>
                      </a:endParaRPr>
                    </a:p>
                  </a:txBody>
                  <a:tcPr marL="0" marR="0" marT="0" marB="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9"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55976" y="3429000"/>
            <a:ext cx="4594373" cy="310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个人剂量</a:t>
            </a:r>
            <a:r>
              <a:rPr lang="zh-CN" altLang="en-US" dirty="0" smtClean="0"/>
              <a:t>监测实验室</a:t>
            </a: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75433" y="1419707"/>
            <a:ext cx="2764719" cy="196386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1419707"/>
            <a:ext cx="2702539" cy="1963867"/>
          </a:xfrm>
          <a:prstGeom prst="rect">
            <a:avLst/>
          </a:prstGeom>
        </p:spPr>
      </p:pic>
      <p:sp>
        <p:nvSpPr>
          <p:cNvPr id="6" name="矩形 5"/>
          <p:cNvSpPr/>
          <p:nvPr/>
        </p:nvSpPr>
        <p:spPr>
          <a:xfrm>
            <a:off x="3257723" y="1516873"/>
            <a:ext cx="2456122" cy="369332"/>
          </a:xfrm>
          <a:prstGeom prst="rect">
            <a:avLst/>
          </a:prstGeom>
        </p:spPr>
        <p:txBody>
          <a:bodyPr wrap="none">
            <a:spAutoFit/>
          </a:bodyPr>
          <a:lstStyle/>
          <a:p>
            <a:r>
              <a:rPr lang="en-US" altLang="zh-CN" b="1" dirty="0">
                <a:solidFill>
                  <a:srgbClr val="C00000"/>
                </a:solidFill>
                <a:latin typeface="华文楷体" pitchFamily="2" charset="-122"/>
                <a:ea typeface="华文楷体" pitchFamily="2" charset="-122"/>
              </a:rPr>
              <a:t>OSL</a:t>
            </a:r>
            <a:r>
              <a:rPr lang="zh-CN" altLang="en-US" b="1" dirty="0">
                <a:solidFill>
                  <a:srgbClr val="C00000"/>
                </a:solidFill>
                <a:latin typeface="华文楷体" pitchFamily="2" charset="-122"/>
                <a:ea typeface="华文楷体" pitchFamily="2" charset="-122"/>
              </a:rPr>
              <a:t>光致发光测量系统</a:t>
            </a:r>
            <a:endParaRPr lang="zh-CN" altLang="en-US" dirty="0">
              <a:solidFill>
                <a:srgbClr val="C00000"/>
              </a:solidFill>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419707"/>
            <a:ext cx="2448272" cy="1963867"/>
          </a:xfrm>
          <a:prstGeom prst="rect">
            <a:avLst/>
          </a:prstGeom>
        </p:spPr>
      </p:pic>
      <p:sp>
        <p:nvSpPr>
          <p:cNvPr id="9" name="矩形 8"/>
          <p:cNvSpPr/>
          <p:nvPr/>
        </p:nvSpPr>
        <p:spPr>
          <a:xfrm>
            <a:off x="755576" y="1516873"/>
            <a:ext cx="1446054" cy="259343"/>
          </a:xfrm>
          <a:prstGeom prst="rect">
            <a:avLst/>
          </a:prstGeom>
        </p:spPr>
        <p:txBody>
          <a:bodyPr wrap="none">
            <a:spAutoFit/>
          </a:bodyPr>
          <a:lstStyle/>
          <a:p>
            <a:r>
              <a:rPr lang="en-US" altLang="zh-CN" b="1" dirty="0">
                <a:solidFill>
                  <a:srgbClr val="C00000"/>
                </a:solidFill>
                <a:latin typeface="华文楷体" pitchFamily="2" charset="-122"/>
                <a:ea typeface="华文楷体" pitchFamily="2" charset="-122"/>
              </a:rPr>
              <a:t>TLD</a:t>
            </a:r>
            <a:r>
              <a:rPr lang="zh-CN" altLang="en-US" b="1" dirty="0">
                <a:solidFill>
                  <a:srgbClr val="C00000"/>
                </a:solidFill>
                <a:latin typeface="华文楷体" pitchFamily="2" charset="-122"/>
                <a:ea typeface="华文楷体" pitchFamily="2" charset="-122"/>
              </a:rPr>
              <a:t>热释光测量系统</a:t>
            </a:r>
            <a:endParaRPr lang="zh-CN" altLang="en-US" dirty="0">
              <a:solidFill>
                <a:srgbClr val="C00000"/>
              </a:solidFill>
            </a:endParaRPr>
          </a:p>
        </p:txBody>
      </p:sp>
      <p:sp>
        <p:nvSpPr>
          <p:cNvPr id="10" name="矩形 9"/>
          <p:cNvSpPr/>
          <p:nvPr/>
        </p:nvSpPr>
        <p:spPr>
          <a:xfrm>
            <a:off x="5945088" y="1516873"/>
            <a:ext cx="2541080" cy="369332"/>
          </a:xfrm>
          <a:prstGeom prst="rect">
            <a:avLst/>
          </a:prstGeom>
        </p:spPr>
        <p:txBody>
          <a:bodyPr wrap="none">
            <a:spAutoFit/>
          </a:bodyPr>
          <a:lstStyle/>
          <a:p>
            <a:r>
              <a:rPr lang="en-US" altLang="zh-CN" b="1" dirty="0">
                <a:solidFill>
                  <a:srgbClr val="C00000"/>
                </a:solidFill>
                <a:latin typeface="华文楷体" pitchFamily="2" charset="-122"/>
                <a:ea typeface="华文楷体" pitchFamily="2" charset="-122"/>
              </a:rPr>
              <a:t>CR39</a:t>
            </a:r>
            <a:r>
              <a:rPr lang="zh-CN" altLang="en-US" b="1" dirty="0">
                <a:solidFill>
                  <a:srgbClr val="C00000"/>
                </a:solidFill>
                <a:latin typeface="华文楷体" pitchFamily="2" charset="-122"/>
                <a:ea typeface="华文楷体" pitchFamily="2" charset="-122"/>
              </a:rPr>
              <a:t>固态径迹测量系统</a:t>
            </a:r>
            <a:endParaRPr lang="zh-CN" altLang="en-US" dirty="0">
              <a:solidFill>
                <a:srgbClr val="C00000"/>
              </a:solidFill>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501" y="3573016"/>
            <a:ext cx="3181443" cy="237626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1893" y="3573016"/>
            <a:ext cx="3128419" cy="2376263"/>
          </a:xfrm>
          <a:prstGeom prst="rect">
            <a:avLst/>
          </a:prstGeom>
        </p:spPr>
      </p:pic>
      <p:sp>
        <p:nvSpPr>
          <p:cNvPr id="13" name="矩形 12"/>
          <p:cNvSpPr/>
          <p:nvPr/>
        </p:nvSpPr>
        <p:spPr>
          <a:xfrm>
            <a:off x="1931125" y="6023029"/>
            <a:ext cx="5665211" cy="369332"/>
          </a:xfrm>
          <a:prstGeom prst="rect">
            <a:avLst/>
          </a:prstGeom>
        </p:spPr>
        <p:txBody>
          <a:bodyPr wrap="square">
            <a:spAutoFit/>
          </a:bodyPr>
          <a:lstStyle/>
          <a:p>
            <a:r>
              <a:rPr lang="en-US" altLang="zh-CN" dirty="0"/>
              <a:t>6</a:t>
            </a:r>
            <a:r>
              <a:rPr lang="zh-CN" altLang="en-US" dirty="0"/>
              <a:t>号厅</a:t>
            </a:r>
            <a:r>
              <a:rPr lang="en-US" altLang="zh-CN" dirty="0" smtClean="0"/>
              <a:t>112/218  </a:t>
            </a:r>
            <a:r>
              <a:rPr lang="zh-CN" altLang="en-US" dirty="0" smtClean="0"/>
              <a:t>个人</a:t>
            </a:r>
            <a:r>
              <a:rPr lang="zh-CN" altLang="en-US" dirty="0"/>
              <a:t>剂量测量实验室</a:t>
            </a:r>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G:\study\高纯锗γ谱仪\1.20122013液氮罐及图片\谱仪.jpg"/>
          <p:cNvPicPr/>
          <p:nvPr/>
        </p:nvPicPr>
        <p:blipFill>
          <a:blip r:embed="rId1">
            <a:extLst>
              <a:ext uri="{28A0092B-C50C-407E-A947-70E740481C1C}">
                <a14:useLocalDpi xmlns:a14="http://schemas.microsoft.com/office/drawing/2010/main" val="0"/>
              </a:ext>
            </a:extLst>
          </a:blip>
          <a:srcRect/>
          <a:stretch>
            <a:fillRect/>
          </a:stretch>
        </p:blipFill>
        <p:spPr bwMode="auto">
          <a:xfrm>
            <a:off x="3383868" y="3356992"/>
            <a:ext cx="2160240" cy="3096344"/>
          </a:xfrm>
          <a:prstGeom prst="rect">
            <a:avLst/>
          </a:prstGeom>
          <a:noFill/>
          <a:ln>
            <a:noFill/>
          </a:ln>
        </p:spPr>
      </p:pic>
      <p:sp>
        <p:nvSpPr>
          <p:cNvPr id="2" name="标题 1"/>
          <p:cNvSpPr>
            <a:spLocks noGrp="1"/>
          </p:cNvSpPr>
          <p:nvPr>
            <p:ph type="title"/>
          </p:nvPr>
        </p:nvSpPr>
        <p:spPr/>
        <p:txBody>
          <a:bodyPr/>
          <a:lstStyle/>
          <a:p>
            <a:r>
              <a:rPr lang="zh-CN" altLang="en-US" dirty="0"/>
              <a:t>低本底</a:t>
            </a:r>
            <a:r>
              <a:rPr lang="zh-CN" altLang="en-US" dirty="0" smtClean="0"/>
              <a:t>实验室</a:t>
            </a:r>
            <a:endParaRPr lang="zh-CN" altLang="en-US" sz="2400" dirty="0"/>
          </a:p>
        </p:txBody>
      </p:sp>
      <p:sp>
        <p:nvSpPr>
          <p:cNvPr id="3" name="内容占位符 2"/>
          <p:cNvSpPr>
            <a:spLocks noGrp="1"/>
          </p:cNvSpPr>
          <p:nvPr>
            <p:ph idx="1"/>
          </p:nvPr>
        </p:nvSpPr>
        <p:spPr/>
        <p:txBody>
          <a:bodyPr/>
          <a:lstStyle/>
          <a:p>
            <a:pPr marL="0" indent="0">
              <a:buNone/>
            </a:pPr>
            <a:r>
              <a:rPr lang="en-US" altLang="zh-CN" sz="2000" dirty="0" smtClean="0">
                <a:latin typeface="Times New Roman" pitchFamily="18" charset="0"/>
                <a:ea typeface="楷体" pitchFamily="49" charset="-122"/>
                <a:cs typeface="Times New Roman" pitchFamily="18" charset="0"/>
              </a:rPr>
              <a:t>    </a:t>
            </a:r>
            <a:r>
              <a:rPr lang="zh-CN" altLang="zh-CN" sz="2000" dirty="0" smtClean="0">
                <a:latin typeface="Times New Roman" pitchFamily="18" charset="0"/>
                <a:ea typeface="楷体" pitchFamily="49" charset="-122"/>
                <a:cs typeface="Times New Roman" pitchFamily="18" charset="0"/>
              </a:rPr>
              <a:t>监测</a:t>
            </a:r>
            <a:r>
              <a:rPr lang="zh-CN" altLang="zh-CN" sz="2000" dirty="0">
                <a:latin typeface="Times New Roman" pitchFamily="18" charset="0"/>
                <a:ea typeface="楷体" pitchFamily="49" charset="-122"/>
                <a:cs typeface="Times New Roman" pitchFamily="18" charset="0"/>
              </a:rPr>
              <a:t>所用仪器为</a:t>
            </a:r>
            <a:r>
              <a:rPr lang="en-US" altLang="zh-CN" sz="2000" dirty="0">
                <a:latin typeface="Times New Roman" pitchFamily="18" charset="0"/>
                <a:ea typeface="楷体" pitchFamily="49" charset="-122"/>
                <a:cs typeface="Times New Roman" pitchFamily="18" charset="0"/>
              </a:rPr>
              <a:t>ORTEC</a:t>
            </a:r>
            <a:r>
              <a:rPr lang="zh-CN" altLang="zh-CN" sz="2000" dirty="0">
                <a:latin typeface="Times New Roman" pitchFamily="18" charset="0"/>
                <a:ea typeface="楷体" pitchFamily="49" charset="-122"/>
                <a:cs typeface="Times New Roman" pitchFamily="18" charset="0"/>
              </a:rPr>
              <a:t>公司的高纯锗低本底γ谱仪，型号为</a:t>
            </a:r>
            <a:r>
              <a:rPr lang="en-US" altLang="zh-CN" sz="2000" dirty="0">
                <a:latin typeface="Times New Roman" pitchFamily="18" charset="0"/>
                <a:ea typeface="楷体" pitchFamily="49" charset="-122"/>
                <a:cs typeface="Times New Roman" pitchFamily="18" charset="0"/>
              </a:rPr>
              <a:t>GMX50P4-83</a:t>
            </a:r>
            <a:r>
              <a:rPr lang="zh-CN" altLang="zh-CN" sz="2000" dirty="0">
                <a:latin typeface="Times New Roman" pitchFamily="18" charset="0"/>
                <a:ea typeface="楷体" pitchFamily="49" charset="-122"/>
                <a:cs typeface="Times New Roman" pitchFamily="18" charset="0"/>
              </a:rPr>
              <a:t>，该探测器为</a:t>
            </a:r>
            <a:r>
              <a:rPr lang="en-US" altLang="zh-CN" sz="2000" dirty="0">
                <a:latin typeface="Times New Roman" pitchFamily="18" charset="0"/>
                <a:ea typeface="楷体" pitchFamily="49" charset="-122"/>
                <a:cs typeface="Times New Roman" pitchFamily="18" charset="0"/>
              </a:rPr>
              <a:t>N</a:t>
            </a:r>
            <a:r>
              <a:rPr lang="zh-CN" altLang="zh-CN" sz="2000" dirty="0">
                <a:latin typeface="Times New Roman" pitchFamily="18" charset="0"/>
                <a:ea typeface="楷体" pitchFamily="49" charset="-122"/>
                <a:cs typeface="Times New Roman" pitchFamily="18" charset="0"/>
              </a:rPr>
              <a:t>型同轴探测器，晶体尺寸为</a:t>
            </a:r>
            <a:r>
              <a:rPr lang="zh-CN" altLang="zh-CN" sz="2000" dirty="0">
                <a:latin typeface="楷体" pitchFamily="49" charset="-122"/>
                <a:ea typeface="楷体" pitchFamily="49" charset="-122"/>
                <a:cs typeface="Times New Roman" pitchFamily="18" charset="0"/>
              </a:rPr>
              <a:t>φ</a:t>
            </a:r>
            <a:r>
              <a:rPr lang="en-US" altLang="zh-CN" sz="2000" dirty="0">
                <a:latin typeface="Times New Roman" pitchFamily="18" charset="0"/>
                <a:ea typeface="楷体" pitchFamily="49" charset="-122"/>
                <a:cs typeface="Times New Roman" pitchFamily="18" charset="0"/>
              </a:rPr>
              <a:t>64*73.7mm</a:t>
            </a:r>
            <a:r>
              <a:rPr lang="zh-CN" altLang="zh-CN" sz="2000" dirty="0">
                <a:latin typeface="Times New Roman" pitchFamily="18" charset="0"/>
                <a:ea typeface="楷体" pitchFamily="49" charset="-122"/>
                <a:cs typeface="Times New Roman" pitchFamily="18" charset="0"/>
              </a:rPr>
              <a:t>，其主要技术指标</a:t>
            </a:r>
            <a:r>
              <a:rPr lang="zh-CN" altLang="zh-CN" sz="2000" dirty="0" smtClean="0">
                <a:latin typeface="Times New Roman" pitchFamily="18" charset="0"/>
                <a:ea typeface="楷体" pitchFamily="49" charset="-122"/>
                <a:cs typeface="Times New Roman" pitchFamily="18" charset="0"/>
              </a:rPr>
              <a:t>见</a:t>
            </a:r>
            <a:r>
              <a:rPr lang="zh-CN" altLang="en-US" sz="2000" dirty="0" smtClean="0">
                <a:latin typeface="Times New Roman" pitchFamily="18" charset="0"/>
                <a:ea typeface="楷体" pitchFamily="49" charset="-122"/>
                <a:cs typeface="Times New Roman" pitchFamily="18" charset="0"/>
              </a:rPr>
              <a:t>下</a:t>
            </a:r>
            <a:r>
              <a:rPr lang="zh-CN" altLang="zh-CN" sz="2000" dirty="0" smtClean="0">
                <a:latin typeface="Times New Roman" pitchFamily="18" charset="0"/>
                <a:ea typeface="楷体" pitchFamily="49" charset="-122"/>
                <a:cs typeface="Times New Roman" pitchFamily="18" charset="0"/>
              </a:rPr>
              <a:t>表</a:t>
            </a:r>
            <a:r>
              <a:rPr lang="en-US" altLang="zh-CN" sz="2000" dirty="0" smtClean="0">
                <a:latin typeface="Times New Roman" pitchFamily="18" charset="0"/>
                <a:ea typeface="楷体" pitchFamily="49" charset="-122"/>
                <a:cs typeface="Times New Roman" pitchFamily="18" charset="0"/>
              </a:rPr>
              <a:t>,</a:t>
            </a:r>
            <a:r>
              <a:rPr lang="zh-CN" altLang="en-US" sz="2000" dirty="0" smtClean="0">
                <a:latin typeface="Times New Roman" pitchFamily="18" charset="0"/>
                <a:ea typeface="楷体" pitchFamily="49" charset="-122"/>
                <a:cs typeface="Times New Roman" pitchFamily="18" charset="0"/>
              </a:rPr>
              <a:t>下</a:t>
            </a:r>
            <a:r>
              <a:rPr lang="zh-CN" altLang="zh-CN" sz="2000" dirty="0" smtClean="0">
                <a:latin typeface="Times New Roman" pitchFamily="18" charset="0"/>
                <a:ea typeface="楷体" pitchFamily="49" charset="-122"/>
                <a:cs typeface="Times New Roman" pitchFamily="18" charset="0"/>
              </a:rPr>
              <a:t>图为</a:t>
            </a:r>
            <a:r>
              <a:rPr lang="zh-CN" altLang="zh-CN" sz="2000" dirty="0">
                <a:latin typeface="Times New Roman" pitchFamily="18" charset="0"/>
                <a:ea typeface="楷体" pitchFamily="49" charset="-122"/>
                <a:cs typeface="Times New Roman" pitchFamily="18" charset="0"/>
              </a:rPr>
              <a:t>γ谱仪的整机，下边为液氮致冷罐，上边为铅室，用来隔离宇宙射线等环境本底的影响，探测器晶体及待测样品在铅室里</a:t>
            </a:r>
            <a:r>
              <a:rPr lang="zh-CN" altLang="zh-CN" sz="2000" dirty="0" smtClean="0">
                <a:latin typeface="Times New Roman" pitchFamily="18" charset="0"/>
                <a:ea typeface="楷体" pitchFamily="49" charset="-122"/>
                <a:cs typeface="Times New Roman" pitchFamily="18" charset="0"/>
              </a:rPr>
              <a:t>。</a:t>
            </a:r>
            <a:r>
              <a:rPr lang="zh-CN" altLang="en-US" sz="2000" dirty="0" smtClean="0">
                <a:latin typeface="Times New Roman" pitchFamily="18" charset="0"/>
                <a:ea typeface="楷体" pitchFamily="49" charset="-122"/>
                <a:cs typeface="Times New Roman" pitchFamily="18" charset="0"/>
              </a:rPr>
              <a:t>目前该装置处于</a:t>
            </a:r>
            <a:r>
              <a:rPr lang="en-US" altLang="zh-CN" sz="2000" dirty="0" smtClean="0">
                <a:latin typeface="Times New Roman" pitchFamily="18" charset="0"/>
                <a:ea typeface="楷体" pitchFamily="49" charset="-122"/>
                <a:cs typeface="Times New Roman" pitchFamily="18" charset="0"/>
              </a:rPr>
              <a:t>6#</a:t>
            </a:r>
            <a:r>
              <a:rPr lang="zh-CN" altLang="en-US" sz="2000" dirty="0" smtClean="0">
                <a:latin typeface="Times New Roman" pitchFamily="18" charset="0"/>
                <a:ea typeface="楷体" pitchFamily="49" charset="-122"/>
                <a:cs typeface="Times New Roman" pitchFamily="18" charset="0"/>
              </a:rPr>
              <a:t>厅</a:t>
            </a:r>
            <a:r>
              <a:rPr lang="en-US" altLang="zh-CN" sz="2000" dirty="0" smtClean="0">
                <a:latin typeface="Times New Roman" pitchFamily="18" charset="0"/>
                <a:ea typeface="楷体" pitchFamily="49" charset="-122"/>
                <a:cs typeface="Times New Roman" pitchFamily="18" charset="0"/>
              </a:rPr>
              <a:t>112</a:t>
            </a:r>
            <a:r>
              <a:rPr lang="zh-CN" altLang="en-US" sz="2000" dirty="0" smtClean="0">
                <a:latin typeface="Times New Roman" pitchFamily="18" charset="0"/>
                <a:ea typeface="楷体" pitchFamily="49" charset="-122"/>
                <a:cs typeface="Times New Roman" pitchFamily="18" charset="0"/>
              </a:rPr>
              <a:t>。</a:t>
            </a:r>
            <a:endParaRPr lang="zh-CN" altLang="zh-CN" sz="2000" dirty="0">
              <a:latin typeface="Times New Roman" pitchFamily="18" charset="0"/>
              <a:ea typeface="楷体" pitchFamily="49" charset="-122"/>
              <a:cs typeface="Times New Roman" pitchFamily="18" charset="0"/>
            </a:endParaRPr>
          </a:p>
          <a:p>
            <a:pPr marL="0" indent="0">
              <a:buNone/>
            </a:pPr>
            <a:endParaRPr lang="zh-CN" altLang="en-US" dirty="0"/>
          </a:p>
        </p:txBody>
      </p:sp>
      <p:graphicFrame>
        <p:nvGraphicFramePr>
          <p:cNvPr id="4" name="表格 3"/>
          <p:cNvGraphicFramePr>
            <a:graphicFrameLocks noGrp="1"/>
          </p:cNvGraphicFramePr>
          <p:nvPr/>
        </p:nvGraphicFramePr>
        <p:xfrm>
          <a:off x="269335" y="3442124"/>
          <a:ext cx="3348391" cy="2926080"/>
        </p:xfrm>
        <a:graphic>
          <a:graphicData uri="http://schemas.openxmlformats.org/drawingml/2006/table">
            <a:tbl>
              <a:tblPr firstRow="1" firstCol="1" bandRow="1">
                <a:tableStyleId>{5C22544A-7EE6-4342-B048-85BDC9FD1C3A}</a:tableStyleId>
              </a:tblPr>
              <a:tblGrid>
                <a:gridCol w="1332167"/>
                <a:gridCol w="2016224"/>
              </a:tblGrid>
              <a:tr h="0">
                <a:tc>
                  <a:txBody>
                    <a:bodyPr/>
                    <a:lstStyle/>
                    <a:p>
                      <a:pPr algn="ctr">
                        <a:lnSpc>
                          <a:spcPct val="150000"/>
                        </a:lnSpc>
                        <a:spcAft>
                          <a:spcPts val="0"/>
                        </a:spcAft>
                      </a:pPr>
                      <a:r>
                        <a:rPr lang="zh-CN" sz="1600" kern="100" dirty="0">
                          <a:effectLst/>
                          <a:latin typeface="Times New Roman" pitchFamily="18" charset="0"/>
                          <a:ea typeface="楷体" pitchFamily="49" charset="-122"/>
                          <a:cs typeface="Times New Roman" pitchFamily="18" charset="0"/>
                        </a:rPr>
                        <a:t>性能</a:t>
                      </a:r>
                      <a:endParaRPr lang="zh-CN" sz="1600" kern="100" dirty="0">
                        <a:effectLst/>
                        <a:latin typeface="Times New Roman" pitchFamily="18" charset="0"/>
                        <a:ea typeface="楷体" pitchFamily="49" charset="-122"/>
                        <a:cs typeface="Times New Roman" pitchFamily="18" charset="0"/>
                      </a:endParaRPr>
                    </a:p>
                  </a:txBody>
                  <a:tcPr marL="68580" marR="68580" marT="0" marB="0"/>
                </a:tc>
                <a:tc>
                  <a:txBody>
                    <a:bodyPr/>
                    <a:lstStyle/>
                    <a:p>
                      <a:pPr algn="ctr">
                        <a:lnSpc>
                          <a:spcPct val="150000"/>
                        </a:lnSpc>
                        <a:spcAft>
                          <a:spcPts val="0"/>
                        </a:spcAft>
                      </a:pPr>
                      <a:r>
                        <a:rPr lang="zh-CN" sz="1600" kern="100" dirty="0">
                          <a:effectLst/>
                          <a:latin typeface="Times New Roman" pitchFamily="18" charset="0"/>
                          <a:ea typeface="楷体" pitchFamily="49" charset="-122"/>
                          <a:cs typeface="Times New Roman" pitchFamily="18" charset="0"/>
                        </a:rPr>
                        <a:t>指标</a:t>
                      </a:r>
                      <a:endParaRPr lang="zh-CN" sz="1600" kern="100" dirty="0">
                        <a:effectLst/>
                        <a:latin typeface="Times New Roman" pitchFamily="18" charset="0"/>
                        <a:ea typeface="楷体" pitchFamily="49" charset="-122"/>
                        <a:cs typeface="Times New Roman" pitchFamily="18" charset="0"/>
                      </a:endParaRPr>
                    </a:p>
                  </a:txBody>
                  <a:tcPr marL="68580" marR="68580" marT="0" marB="0"/>
                </a:tc>
              </a:tr>
              <a:tr h="0">
                <a:tc>
                  <a:txBody>
                    <a:bodyPr/>
                    <a:lstStyle/>
                    <a:p>
                      <a:pPr algn="ctr">
                        <a:lnSpc>
                          <a:spcPct val="150000"/>
                        </a:lnSpc>
                        <a:spcAft>
                          <a:spcPts val="0"/>
                        </a:spcAft>
                      </a:pPr>
                      <a:r>
                        <a:rPr lang="zh-CN" sz="1600" kern="100">
                          <a:effectLst/>
                          <a:latin typeface="Times New Roman" pitchFamily="18" charset="0"/>
                          <a:ea typeface="楷体" pitchFamily="49" charset="-122"/>
                          <a:cs typeface="Times New Roman" pitchFamily="18" charset="0"/>
                        </a:rPr>
                        <a:t>工作偏压</a:t>
                      </a:r>
                      <a:r>
                        <a:rPr lang="en-US" sz="1600" kern="100">
                          <a:effectLst/>
                          <a:latin typeface="Times New Roman" pitchFamily="18" charset="0"/>
                          <a:ea typeface="楷体" pitchFamily="49" charset="-122"/>
                          <a:cs typeface="Times New Roman" pitchFamily="18" charset="0"/>
                        </a:rPr>
                        <a:t>/V</a:t>
                      </a:r>
                      <a:endParaRPr lang="zh-CN" sz="1600" kern="100">
                        <a:effectLst/>
                        <a:latin typeface="Times New Roman" pitchFamily="18" charset="0"/>
                        <a:ea typeface="楷体" pitchFamily="49" charset="-122"/>
                        <a:cs typeface="Times New Roman" pitchFamily="18" charset="0"/>
                      </a:endParaRPr>
                    </a:p>
                  </a:txBody>
                  <a:tcPr marL="68580" marR="68580" marT="0" marB="0"/>
                </a:tc>
                <a:tc>
                  <a:txBody>
                    <a:bodyPr/>
                    <a:lstStyle/>
                    <a:p>
                      <a:pPr algn="ctr">
                        <a:lnSpc>
                          <a:spcPct val="150000"/>
                        </a:lnSpc>
                        <a:spcAft>
                          <a:spcPts val="0"/>
                        </a:spcAft>
                      </a:pPr>
                      <a:r>
                        <a:rPr lang="en-US" sz="1600" kern="100">
                          <a:effectLst/>
                          <a:latin typeface="Times New Roman" pitchFamily="18" charset="0"/>
                          <a:ea typeface="楷体" pitchFamily="49" charset="-122"/>
                          <a:cs typeface="Times New Roman" pitchFamily="18" charset="0"/>
                        </a:rPr>
                        <a:t>-3600</a:t>
                      </a:r>
                      <a:endParaRPr lang="zh-CN" sz="1600" kern="100">
                        <a:effectLst/>
                        <a:latin typeface="Times New Roman" pitchFamily="18" charset="0"/>
                        <a:ea typeface="楷体" pitchFamily="49" charset="-122"/>
                        <a:cs typeface="Times New Roman" pitchFamily="18" charset="0"/>
                      </a:endParaRPr>
                    </a:p>
                  </a:txBody>
                  <a:tcPr marL="68580" marR="68580" marT="0" marB="0"/>
                </a:tc>
              </a:tr>
              <a:tr h="0">
                <a:tc rowSpan="2">
                  <a:txBody>
                    <a:bodyPr/>
                    <a:lstStyle/>
                    <a:p>
                      <a:pPr algn="ctr">
                        <a:lnSpc>
                          <a:spcPct val="150000"/>
                        </a:lnSpc>
                        <a:spcAft>
                          <a:spcPts val="0"/>
                        </a:spcAft>
                      </a:pPr>
                      <a:r>
                        <a:rPr lang="zh-CN" sz="1600" kern="100" dirty="0">
                          <a:effectLst/>
                          <a:latin typeface="Times New Roman" pitchFamily="18" charset="0"/>
                          <a:ea typeface="楷体" pitchFamily="49" charset="-122"/>
                          <a:cs typeface="Times New Roman" pitchFamily="18" charset="0"/>
                        </a:rPr>
                        <a:t>能量分辨率（</a:t>
                      </a:r>
                      <a:r>
                        <a:rPr lang="en-US" sz="1600" kern="100" dirty="0">
                          <a:effectLst/>
                          <a:latin typeface="Times New Roman" pitchFamily="18" charset="0"/>
                          <a:ea typeface="楷体" pitchFamily="49" charset="-122"/>
                          <a:cs typeface="Times New Roman" pitchFamily="18" charset="0"/>
                        </a:rPr>
                        <a:t>FWHM</a:t>
                      </a:r>
                      <a:r>
                        <a:rPr lang="zh-CN" sz="1600" kern="100" dirty="0">
                          <a:effectLst/>
                          <a:latin typeface="Times New Roman" pitchFamily="18" charset="0"/>
                          <a:ea typeface="楷体" pitchFamily="49" charset="-122"/>
                          <a:cs typeface="Times New Roman" pitchFamily="18" charset="0"/>
                        </a:rPr>
                        <a:t>）</a:t>
                      </a:r>
                      <a:endParaRPr lang="zh-CN" sz="1600" kern="100" dirty="0">
                        <a:effectLst/>
                        <a:latin typeface="Times New Roman" pitchFamily="18" charset="0"/>
                        <a:ea typeface="楷体" pitchFamily="49" charset="-122"/>
                        <a:cs typeface="Times New Roman" pitchFamily="18" charset="0"/>
                      </a:endParaRPr>
                    </a:p>
                  </a:txBody>
                  <a:tcPr marL="68580" marR="68580" marT="0" marB="0" anchor="ctr"/>
                </a:tc>
                <a:tc>
                  <a:txBody>
                    <a:bodyPr/>
                    <a:lstStyle/>
                    <a:p>
                      <a:pPr algn="ctr">
                        <a:lnSpc>
                          <a:spcPct val="150000"/>
                        </a:lnSpc>
                        <a:spcAft>
                          <a:spcPts val="0"/>
                        </a:spcAft>
                      </a:pPr>
                      <a:r>
                        <a:rPr lang="en-US" sz="1600" kern="100">
                          <a:effectLst/>
                          <a:latin typeface="Times New Roman" pitchFamily="18" charset="0"/>
                          <a:ea typeface="楷体" pitchFamily="49" charset="-122"/>
                          <a:cs typeface="Times New Roman" pitchFamily="18" charset="0"/>
                        </a:rPr>
                        <a:t>&lt;2.2keV@1.33MeV</a:t>
                      </a:r>
                      <a:endParaRPr lang="zh-CN" sz="1600" kern="100">
                        <a:effectLst/>
                        <a:latin typeface="Times New Roman" pitchFamily="18" charset="0"/>
                        <a:ea typeface="楷体" pitchFamily="49" charset="-122"/>
                        <a:cs typeface="Times New Roman" pitchFamily="18" charset="0"/>
                      </a:endParaRPr>
                    </a:p>
                  </a:txBody>
                  <a:tcPr marL="68580" marR="68580" marT="0" marB="0"/>
                </a:tc>
              </a:tr>
              <a:tr h="0">
                <a:tc vMerge="1">
                  <a:tcPr/>
                </a:tc>
                <a:tc>
                  <a:txBody>
                    <a:bodyPr/>
                    <a:lstStyle/>
                    <a:p>
                      <a:pPr algn="ctr">
                        <a:lnSpc>
                          <a:spcPct val="150000"/>
                        </a:lnSpc>
                        <a:spcAft>
                          <a:spcPts val="0"/>
                        </a:spcAft>
                      </a:pPr>
                      <a:r>
                        <a:rPr lang="en-US" sz="1600" kern="100" dirty="0">
                          <a:effectLst/>
                          <a:latin typeface="Times New Roman" pitchFamily="18" charset="0"/>
                          <a:ea typeface="楷体" pitchFamily="49" charset="-122"/>
                          <a:cs typeface="Times New Roman" pitchFamily="18" charset="0"/>
                        </a:rPr>
                        <a:t>&lt;800eV@5.9KeV</a:t>
                      </a:r>
                      <a:endParaRPr lang="zh-CN" sz="1600" kern="100" dirty="0">
                        <a:effectLst/>
                        <a:latin typeface="Times New Roman" pitchFamily="18" charset="0"/>
                        <a:ea typeface="楷体" pitchFamily="49" charset="-122"/>
                        <a:cs typeface="Times New Roman" pitchFamily="18" charset="0"/>
                      </a:endParaRPr>
                    </a:p>
                  </a:txBody>
                  <a:tcPr marL="68580" marR="68580" marT="0" marB="0"/>
                </a:tc>
              </a:tr>
              <a:tr h="0">
                <a:tc>
                  <a:txBody>
                    <a:bodyPr/>
                    <a:lstStyle/>
                    <a:p>
                      <a:pPr algn="ctr">
                        <a:lnSpc>
                          <a:spcPct val="150000"/>
                        </a:lnSpc>
                        <a:spcAft>
                          <a:spcPts val="0"/>
                        </a:spcAft>
                      </a:pPr>
                      <a:r>
                        <a:rPr lang="zh-CN" sz="1600" kern="100">
                          <a:effectLst/>
                          <a:latin typeface="Times New Roman" pitchFamily="18" charset="0"/>
                          <a:ea typeface="楷体" pitchFamily="49" charset="-122"/>
                          <a:cs typeface="Times New Roman" pitchFamily="18" charset="0"/>
                        </a:rPr>
                        <a:t>相对效率</a:t>
                      </a:r>
                      <a:endParaRPr lang="zh-CN" sz="1600" kern="100">
                        <a:effectLst/>
                        <a:latin typeface="Times New Roman" pitchFamily="18" charset="0"/>
                        <a:ea typeface="楷体" pitchFamily="49" charset="-122"/>
                        <a:cs typeface="Times New Roman" pitchFamily="18" charset="0"/>
                      </a:endParaRPr>
                    </a:p>
                  </a:txBody>
                  <a:tcPr marL="68580" marR="68580" marT="0" marB="0"/>
                </a:tc>
                <a:tc>
                  <a:txBody>
                    <a:bodyPr/>
                    <a:lstStyle/>
                    <a:p>
                      <a:pPr algn="ctr">
                        <a:lnSpc>
                          <a:spcPct val="150000"/>
                        </a:lnSpc>
                        <a:spcAft>
                          <a:spcPts val="0"/>
                        </a:spcAft>
                      </a:pPr>
                      <a:r>
                        <a:rPr lang="en-US" sz="1600" kern="100" dirty="0">
                          <a:effectLst/>
                          <a:latin typeface="Times New Roman" pitchFamily="18" charset="0"/>
                          <a:ea typeface="楷体" pitchFamily="49" charset="-122"/>
                          <a:cs typeface="Times New Roman" pitchFamily="18" charset="0"/>
                        </a:rPr>
                        <a:t>&gt;50%@1.33MeV</a:t>
                      </a:r>
                      <a:endParaRPr lang="zh-CN" sz="1600" kern="100" dirty="0">
                        <a:effectLst/>
                        <a:latin typeface="Times New Roman" pitchFamily="18" charset="0"/>
                        <a:ea typeface="楷体" pitchFamily="49" charset="-122"/>
                        <a:cs typeface="Times New Roman" pitchFamily="18" charset="0"/>
                      </a:endParaRPr>
                    </a:p>
                  </a:txBody>
                  <a:tcPr marL="68580" marR="68580" marT="0" marB="0"/>
                </a:tc>
              </a:tr>
              <a:tr h="0">
                <a:tc>
                  <a:txBody>
                    <a:bodyPr/>
                    <a:lstStyle/>
                    <a:p>
                      <a:pPr algn="ctr">
                        <a:lnSpc>
                          <a:spcPct val="150000"/>
                        </a:lnSpc>
                        <a:spcAft>
                          <a:spcPts val="0"/>
                        </a:spcAft>
                      </a:pPr>
                      <a:r>
                        <a:rPr lang="zh-CN" sz="1600" kern="100">
                          <a:effectLst/>
                          <a:latin typeface="Times New Roman" pitchFamily="18" charset="0"/>
                          <a:ea typeface="楷体" pitchFamily="49" charset="-122"/>
                          <a:cs typeface="Times New Roman" pitchFamily="18" charset="0"/>
                        </a:rPr>
                        <a:t>峰康比</a:t>
                      </a:r>
                      <a:endParaRPr lang="zh-CN" sz="1600" kern="100">
                        <a:effectLst/>
                        <a:latin typeface="Times New Roman" pitchFamily="18" charset="0"/>
                        <a:ea typeface="楷体" pitchFamily="49" charset="-122"/>
                        <a:cs typeface="Times New Roman" pitchFamily="18" charset="0"/>
                      </a:endParaRPr>
                    </a:p>
                  </a:txBody>
                  <a:tcPr marL="68580" marR="68580" marT="0" marB="0"/>
                </a:tc>
                <a:tc>
                  <a:txBody>
                    <a:bodyPr/>
                    <a:lstStyle/>
                    <a:p>
                      <a:pPr algn="ctr">
                        <a:lnSpc>
                          <a:spcPct val="150000"/>
                        </a:lnSpc>
                        <a:spcAft>
                          <a:spcPts val="0"/>
                        </a:spcAft>
                      </a:pPr>
                      <a:r>
                        <a:rPr lang="en-US" sz="1600" kern="100" dirty="0">
                          <a:effectLst/>
                          <a:latin typeface="Times New Roman" pitchFamily="18" charset="0"/>
                          <a:ea typeface="楷体" pitchFamily="49" charset="-122"/>
                          <a:cs typeface="Times New Roman" pitchFamily="18" charset="0"/>
                        </a:rPr>
                        <a:t>&gt;58:1</a:t>
                      </a:r>
                      <a:endParaRPr lang="zh-CN" sz="1600" kern="100" dirty="0">
                        <a:effectLst/>
                        <a:latin typeface="Times New Roman" pitchFamily="18" charset="0"/>
                        <a:ea typeface="楷体" pitchFamily="49" charset="-122"/>
                        <a:cs typeface="Times New Roman" pitchFamily="18" charset="0"/>
                      </a:endParaRPr>
                    </a:p>
                  </a:txBody>
                  <a:tcPr marL="68580" marR="68580" marT="0" marB="0"/>
                </a:tc>
              </a:tr>
              <a:tr h="0">
                <a:tc rowSpan="2">
                  <a:txBody>
                    <a:bodyPr/>
                    <a:lstStyle/>
                    <a:p>
                      <a:pPr algn="ctr">
                        <a:lnSpc>
                          <a:spcPct val="150000"/>
                        </a:lnSpc>
                        <a:spcAft>
                          <a:spcPts val="0"/>
                        </a:spcAft>
                      </a:pPr>
                      <a:r>
                        <a:rPr lang="zh-CN" sz="1600" kern="100" dirty="0">
                          <a:effectLst/>
                          <a:latin typeface="Times New Roman" pitchFamily="18" charset="0"/>
                          <a:ea typeface="楷体" pitchFamily="49" charset="-122"/>
                          <a:cs typeface="Times New Roman" pitchFamily="18" charset="0"/>
                        </a:rPr>
                        <a:t>峰形</a:t>
                      </a:r>
                      <a:endParaRPr lang="zh-CN" sz="1600" kern="100" dirty="0">
                        <a:effectLst/>
                        <a:latin typeface="Times New Roman" pitchFamily="18" charset="0"/>
                        <a:ea typeface="楷体" pitchFamily="49" charset="-122"/>
                        <a:cs typeface="Times New Roman" pitchFamily="18" charset="0"/>
                      </a:endParaRPr>
                    </a:p>
                  </a:txBody>
                  <a:tcPr marL="68580" marR="68580" marT="0" marB="0" anchor="ctr"/>
                </a:tc>
                <a:tc>
                  <a:txBody>
                    <a:bodyPr/>
                    <a:lstStyle/>
                    <a:p>
                      <a:pPr algn="ctr">
                        <a:lnSpc>
                          <a:spcPct val="150000"/>
                        </a:lnSpc>
                        <a:spcAft>
                          <a:spcPts val="0"/>
                        </a:spcAft>
                      </a:pPr>
                      <a:r>
                        <a:rPr lang="en-US" sz="1600" kern="100">
                          <a:effectLst/>
                          <a:latin typeface="Times New Roman" pitchFamily="18" charset="0"/>
                          <a:ea typeface="楷体" pitchFamily="49" charset="-122"/>
                          <a:cs typeface="Times New Roman" pitchFamily="18" charset="0"/>
                        </a:rPr>
                        <a:t>FW.1M/FWHM&lt;2.0</a:t>
                      </a:r>
                      <a:endParaRPr lang="zh-CN" sz="1600" kern="100">
                        <a:effectLst/>
                        <a:latin typeface="Times New Roman" pitchFamily="18" charset="0"/>
                        <a:ea typeface="楷体" pitchFamily="49" charset="-122"/>
                        <a:cs typeface="Times New Roman" pitchFamily="18" charset="0"/>
                      </a:endParaRPr>
                    </a:p>
                  </a:txBody>
                  <a:tcPr marL="68580" marR="68580" marT="0" marB="0"/>
                </a:tc>
              </a:tr>
              <a:tr h="0">
                <a:tc vMerge="1">
                  <a:tcPr/>
                </a:tc>
                <a:tc>
                  <a:txBody>
                    <a:bodyPr/>
                    <a:lstStyle/>
                    <a:p>
                      <a:pPr algn="ctr">
                        <a:lnSpc>
                          <a:spcPct val="150000"/>
                        </a:lnSpc>
                        <a:spcAft>
                          <a:spcPts val="0"/>
                        </a:spcAft>
                      </a:pPr>
                      <a:r>
                        <a:rPr lang="en-US" sz="1600" kern="100" dirty="0">
                          <a:effectLst/>
                          <a:latin typeface="Times New Roman" pitchFamily="18" charset="0"/>
                          <a:ea typeface="楷体" pitchFamily="49" charset="-122"/>
                          <a:cs typeface="Times New Roman" pitchFamily="18" charset="0"/>
                        </a:rPr>
                        <a:t>FW.02M/FWHM&lt;3.0</a:t>
                      </a:r>
                      <a:endParaRPr lang="zh-CN" sz="1600" kern="100" dirty="0">
                        <a:effectLst/>
                        <a:latin typeface="Times New Roman" pitchFamily="18" charset="0"/>
                        <a:ea typeface="楷体" pitchFamily="49" charset="-122"/>
                        <a:cs typeface="Times New Roman" pitchFamily="18" charset="0"/>
                      </a:endParaRPr>
                    </a:p>
                  </a:txBody>
                  <a:tcPr marL="68580" marR="68580" marT="0" marB="0"/>
                </a:tc>
              </a:tr>
            </a:tbl>
          </a:graphicData>
        </a:graphic>
      </p:graphicFrame>
      <p:pic>
        <p:nvPicPr>
          <p:cNvPr id="6" name="Picture 3" descr="C:\Users\天龙地虎\AppData\Roaming\Tencent\Users\570545709\QQ\WinTemp\RichOle\8W281`D`3)JFLGJ86J1HF~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800" y="5031947"/>
            <a:ext cx="1768453"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天龙地虎\AppData\Roaming\Tencent\Users\570545709\QQ\WinTemp\RichOle\59GJ1OPZQ15[2SG%@P9`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938" y="3178501"/>
            <a:ext cx="2664294" cy="158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C:\Users\dell\Desktop\γ谱仪放射性标定\图片及液氮罐\SAM_03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980" y="5035133"/>
            <a:ext cx="182420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067944" y="2132856"/>
          <a:ext cx="4993597" cy="4313770"/>
        </p:xfrm>
        <a:graphic>
          <a:graphicData uri="http://schemas.openxmlformats.org/drawingml/2006/table">
            <a:tbl>
              <a:tblPr firstRow="1" firstCol="1" bandRow="1">
                <a:tableStyleId>{5C22544A-7EE6-4342-B048-85BDC9FD1C3A}</a:tableStyleId>
              </a:tblPr>
              <a:tblGrid>
                <a:gridCol w="480830"/>
                <a:gridCol w="1415378"/>
                <a:gridCol w="901556"/>
                <a:gridCol w="841452"/>
                <a:gridCol w="694653"/>
                <a:gridCol w="659728"/>
              </a:tblGrid>
              <a:tr h="309345">
                <a:tc>
                  <a:txBody>
                    <a:bodyPr/>
                    <a:lstStyle/>
                    <a:p>
                      <a:pPr algn="ctr">
                        <a:spcAft>
                          <a:spcPts val="0"/>
                        </a:spcAft>
                      </a:pPr>
                      <a:r>
                        <a:rPr lang="zh-CN" sz="1400" kern="100" dirty="0">
                          <a:solidFill>
                            <a:schemeClr val="tx1"/>
                          </a:solidFill>
                          <a:effectLst/>
                          <a:latin typeface="Times New Roman" pitchFamily="18" charset="0"/>
                          <a:ea typeface="楷体" pitchFamily="49" charset="-122"/>
                          <a:cs typeface="Times New Roman" pitchFamily="18" charset="0"/>
                        </a:rPr>
                        <a:t>序号</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dirty="0">
                          <a:solidFill>
                            <a:schemeClr val="tx1"/>
                          </a:solidFill>
                          <a:effectLst/>
                          <a:latin typeface="Times New Roman" pitchFamily="18" charset="0"/>
                          <a:ea typeface="楷体" pitchFamily="49" charset="-122"/>
                          <a:cs typeface="Times New Roman" pitchFamily="18" charset="0"/>
                        </a:rPr>
                        <a:t>采样地点</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gridSpan="4">
                  <a:txBody>
                    <a:bodyPr/>
                    <a:lstStyle/>
                    <a:p>
                      <a:pPr algn="ctr">
                        <a:lnSpc>
                          <a:spcPts val="2300"/>
                        </a:lnSpc>
                        <a:spcAft>
                          <a:spcPts val="0"/>
                        </a:spcAft>
                      </a:pPr>
                      <a:r>
                        <a:rPr lang="zh-CN" sz="1400" kern="100" dirty="0">
                          <a:solidFill>
                            <a:schemeClr val="tx1"/>
                          </a:solidFill>
                          <a:effectLst/>
                          <a:latin typeface="Times New Roman" pitchFamily="18" charset="0"/>
                          <a:ea typeface="楷体" pitchFamily="49" charset="-122"/>
                          <a:cs typeface="Times New Roman" pitchFamily="18" charset="0"/>
                        </a:rPr>
                        <a:t>放射性核素含量</a:t>
                      </a:r>
                      <a:r>
                        <a:rPr lang="en-US" sz="1400" kern="100" dirty="0">
                          <a:solidFill>
                            <a:schemeClr val="tx1"/>
                          </a:solidFill>
                          <a:effectLst/>
                          <a:latin typeface="Times New Roman" pitchFamily="18" charset="0"/>
                          <a:ea typeface="楷体" pitchFamily="49" charset="-122"/>
                          <a:cs typeface="Times New Roman" pitchFamily="18" charset="0"/>
                        </a:rPr>
                        <a:t>(</a:t>
                      </a:r>
                      <a:r>
                        <a:rPr lang="en-US" sz="1400" kern="100" dirty="0" err="1">
                          <a:solidFill>
                            <a:schemeClr val="tx1"/>
                          </a:solidFill>
                          <a:effectLst/>
                          <a:latin typeface="Times New Roman" pitchFamily="18" charset="0"/>
                          <a:ea typeface="楷体" pitchFamily="49" charset="-122"/>
                          <a:cs typeface="Times New Roman" pitchFamily="18" charset="0"/>
                        </a:rPr>
                        <a:t>Bq</a:t>
                      </a:r>
                      <a:r>
                        <a:rPr lang="en-US" sz="1400" kern="100" dirty="0">
                          <a:solidFill>
                            <a:schemeClr val="tx1"/>
                          </a:solidFill>
                          <a:effectLst/>
                          <a:latin typeface="Times New Roman" pitchFamily="18" charset="0"/>
                          <a:ea typeface="楷体" pitchFamily="49" charset="-122"/>
                          <a:cs typeface="Times New Roman" pitchFamily="18" charset="0"/>
                        </a:rPr>
                        <a:t>/kg)</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hMerge="1">
                  <a:tcPr/>
                </a:tc>
                <a:tc hMerge="1">
                  <a:tcPr/>
                </a:tc>
                <a:tc hMerge="1">
                  <a:tcPr/>
                </a:tc>
              </a:tr>
              <a:tr h="300107">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 </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 </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U-238</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Th-232</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Ra-226</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K-40</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直线北端东侧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143.24</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33.53</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28.9</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733.29</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2</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直线中段西侧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127.92</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33.82</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28.89</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710.6</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环西侧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132.01</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36.13</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30.23</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698.72</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4</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计算中心环境站</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133.68</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34.24</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29.28</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679.67</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5</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谱仪南侧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125.43</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32.26</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29.36</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662.41</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6</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r>
                        <a:rPr lang="en-US" sz="1400" kern="100">
                          <a:solidFill>
                            <a:schemeClr val="tx1"/>
                          </a:solidFill>
                          <a:effectLst/>
                          <a:latin typeface="Times New Roman" pitchFamily="18" charset="0"/>
                          <a:ea typeface="楷体" pitchFamily="49" charset="-122"/>
                          <a:cs typeface="Times New Roman" pitchFamily="18" charset="0"/>
                        </a:rPr>
                        <a:t>12</a:t>
                      </a:r>
                      <a:r>
                        <a:rPr lang="zh-CN" sz="1400" kern="100">
                          <a:solidFill>
                            <a:schemeClr val="tx1"/>
                          </a:solidFill>
                          <a:effectLst/>
                          <a:latin typeface="Times New Roman" pitchFamily="18" charset="0"/>
                          <a:ea typeface="楷体" pitchFamily="49" charset="-122"/>
                          <a:cs typeface="Times New Roman" pitchFamily="18" charset="0"/>
                        </a:rPr>
                        <a:t>号厅外东南</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r>
                        <a:rPr lang="en-US" sz="1400" kern="100">
                          <a:solidFill>
                            <a:schemeClr val="tx1"/>
                          </a:solidFill>
                          <a:effectLst/>
                          <a:latin typeface="Times New Roman" pitchFamily="18" charset="0"/>
                          <a:ea typeface="楷体" pitchFamily="49" charset="-122"/>
                          <a:cs typeface="Times New Roman" pitchFamily="18" charset="0"/>
                        </a:rPr>
                        <a:t>124.34</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r>
                        <a:rPr lang="en-US" sz="1400" kern="100" dirty="0">
                          <a:solidFill>
                            <a:schemeClr val="tx1"/>
                          </a:solidFill>
                          <a:effectLst/>
                          <a:latin typeface="Times New Roman" pitchFamily="18" charset="0"/>
                          <a:ea typeface="楷体" pitchFamily="49" charset="-122"/>
                          <a:cs typeface="Times New Roman" pitchFamily="18" charset="0"/>
                        </a:rPr>
                        <a:t>31.74</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r>
                        <a:rPr lang="en-US" sz="1400" kern="100" dirty="0">
                          <a:solidFill>
                            <a:schemeClr val="tx1"/>
                          </a:solidFill>
                          <a:effectLst/>
                          <a:latin typeface="Times New Roman" pitchFamily="18" charset="0"/>
                          <a:ea typeface="楷体" pitchFamily="49" charset="-122"/>
                          <a:cs typeface="Times New Roman" pitchFamily="18" charset="0"/>
                        </a:rPr>
                        <a:t>24.52</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r>
                        <a:rPr lang="en-US" sz="1400" kern="100" dirty="0">
                          <a:solidFill>
                            <a:schemeClr val="tx1"/>
                          </a:solidFill>
                          <a:effectLst/>
                          <a:latin typeface="Times New Roman" pitchFamily="18" charset="0"/>
                          <a:ea typeface="楷体" pitchFamily="49" charset="-122"/>
                          <a:cs typeface="Times New Roman" pitchFamily="18" charset="0"/>
                        </a:rPr>
                        <a:t>692.38</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7</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伸缩门内桥下</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123.91</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32.29</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25.26</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675.34</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8</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ts val="2300"/>
                        </a:lnSpc>
                        <a:spcAft>
                          <a:spcPts val="0"/>
                        </a:spcAft>
                      </a:pPr>
                      <a:r>
                        <a:rPr lang="zh-CN" sz="1400" kern="100">
                          <a:solidFill>
                            <a:schemeClr val="tx1"/>
                          </a:solidFill>
                          <a:effectLst/>
                          <a:latin typeface="Times New Roman" pitchFamily="18" charset="0"/>
                          <a:ea typeface="楷体" pitchFamily="49" charset="-122"/>
                          <a:cs typeface="Times New Roman" pitchFamily="18" charset="0"/>
                        </a:rPr>
                        <a:t>报告厅南侧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122.14</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33.22</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28.78</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716.54</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9</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r>
                        <a:rPr lang="zh-CN" sz="1400" kern="100">
                          <a:solidFill>
                            <a:schemeClr val="tx1"/>
                          </a:solidFill>
                          <a:effectLst/>
                          <a:latin typeface="Times New Roman" pitchFamily="18" charset="0"/>
                          <a:ea typeface="楷体" pitchFamily="49" charset="-122"/>
                          <a:cs typeface="Times New Roman" pitchFamily="18" charset="0"/>
                        </a:rPr>
                        <a:t>直线中段东侧</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130.72</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31.79</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24.61</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717.55</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r h="356701">
                <a:tc>
                  <a:txBody>
                    <a:bodyPr/>
                    <a:lstStyle/>
                    <a:p>
                      <a:pPr algn="ctr">
                        <a:lnSpc>
                          <a:spcPts val="23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10</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r>
                        <a:rPr lang="en-US" sz="1400" kern="100">
                          <a:solidFill>
                            <a:schemeClr val="tx1"/>
                          </a:solidFill>
                          <a:effectLst/>
                          <a:latin typeface="Times New Roman" pitchFamily="18" charset="0"/>
                          <a:ea typeface="楷体" pitchFamily="49" charset="-122"/>
                          <a:cs typeface="Times New Roman" pitchFamily="18" charset="0"/>
                        </a:rPr>
                        <a:t>5</a:t>
                      </a:r>
                      <a:r>
                        <a:rPr lang="zh-CN" sz="1400" kern="100">
                          <a:solidFill>
                            <a:schemeClr val="tx1"/>
                          </a:solidFill>
                          <a:effectLst/>
                          <a:latin typeface="Times New Roman" pitchFamily="18" charset="0"/>
                          <a:ea typeface="楷体" pitchFamily="49" charset="-122"/>
                          <a:cs typeface="Times New Roman" pitchFamily="18" charset="0"/>
                        </a:rPr>
                        <a:t>号厅前参考站</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130.93</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29.60</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a:solidFill>
                            <a:schemeClr val="tx1"/>
                          </a:solidFill>
                          <a:effectLst/>
                          <a:latin typeface="Times New Roman" pitchFamily="18" charset="0"/>
                          <a:ea typeface="楷体" pitchFamily="49" charset="-122"/>
                          <a:cs typeface="Times New Roman" pitchFamily="18" charset="0"/>
                        </a:rPr>
                        <a:t>29.22</a:t>
                      </a:r>
                      <a:endParaRPr lang="zh-CN" sz="1400" kern="100">
                        <a:solidFill>
                          <a:schemeClr val="tx1"/>
                        </a:solidFill>
                        <a:effectLst/>
                        <a:latin typeface="Times New Roman" pitchFamily="18" charset="0"/>
                        <a:ea typeface="楷体" pitchFamily="49" charset="-122"/>
                        <a:cs typeface="Times New Roman" pitchFamily="18" charset="0"/>
                      </a:endParaRPr>
                    </a:p>
                  </a:txBody>
                  <a:tcPr marL="63164" marR="63164" marT="0" marB="0" anchor="ctr"/>
                </a:tc>
                <a:tc>
                  <a:txBody>
                    <a:bodyPr/>
                    <a:lstStyle/>
                    <a:p>
                      <a:pPr algn="ctr">
                        <a:lnSpc>
                          <a:spcPct val="150000"/>
                        </a:lnSpc>
                        <a:spcAft>
                          <a:spcPts val="0"/>
                        </a:spcAft>
                      </a:pPr>
                      <a:r>
                        <a:rPr lang="en-US" sz="1400" kern="100" dirty="0">
                          <a:solidFill>
                            <a:schemeClr val="tx1"/>
                          </a:solidFill>
                          <a:effectLst/>
                          <a:latin typeface="Times New Roman" pitchFamily="18" charset="0"/>
                          <a:ea typeface="楷体" pitchFamily="49" charset="-122"/>
                          <a:cs typeface="Times New Roman" pitchFamily="18" charset="0"/>
                        </a:rPr>
                        <a:t>740.86</a:t>
                      </a:r>
                      <a:endParaRPr lang="zh-CN" sz="1400" kern="100" dirty="0">
                        <a:solidFill>
                          <a:schemeClr val="tx1"/>
                        </a:solidFill>
                        <a:effectLst/>
                        <a:latin typeface="Times New Roman" pitchFamily="18" charset="0"/>
                        <a:ea typeface="楷体" pitchFamily="49" charset="-122"/>
                        <a:cs typeface="Times New Roman" pitchFamily="18" charset="0"/>
                      </a:endParaRPr>
                    </a:p>
                  </a:txBody>
                  <a:tcPr marL="63164" marR="63164" marT="0" marB="0" anchor="ctr"/>
                </a:tc>
              </a:tr>
            </a:tbl>
          </a:graphicData>
        </a:graphic>
      </p:graphicFrame>
      <p:sp>
        <p:nvSpPr>
          <p:cNvPr id="2" name="标题 1"/>
          <p:cNvSpPr>
            <a:spLocks noGrp="1"/>
          </p:cNvSpPr>
          <p:nvPr>
            <p:ph type="title"/>
          </p:nvPr>
        </p:nvSpPr>
        <p:spPr/>
        <p:txBody>
          <a:bodyPr/>
          <a:lstStyle/>
          <a:p>
            <a:r>
              <a:rPr lang="zh-CN" altLang="en-US" dirty="0"/>
              <a:t>低本底</a:t>
            </a:r>
            <a:r>
              <a:rPr lang="zh-CN" altLang="en-US" dirty="0" smtClean="0"/>
              <a:t>实验室</a:t>
            </a:r>
            <a:endParaRPr lang="zh-CN" altLang="en-US" dirty="0"/>
          </a:p>
        </p:txBody>
      </p:sp>
      <p:sp>
        <p:nvSpPr>
          <p:cNvPr id="3" name="内容占位符 2"/>
          <p:cNvSpPr>
            <a:spLocks noGrp="1"/>
          </p:cNvSpPr>
          <p:nvPr>
            <p:ph idx="1"/>
          </p:nvPr>
        </p:nvSpPr>
        <p:spPr>
          <a:xfrm>
            <a:off x="107504" y="1196752"/>
            <a:ext cx="8856984" cy="4768865"/>
          </a:xfrm>
        </p:spPr>
        <p:txBody>
          <a:bodyPr/>
          <a:lstStyle/>
          <a:p>
            <a:pPr marL="0" indent="457200">
              <a:spcBef>
                <a:spcPts val="120"/>
              </a:spcBef>
              <a:spcAft>
                <a:spcPts val="120"/>
              </a:spcAft>
              <a:buNone/>
            </a:pPr>
            <a:r>
              <a:rPr lang="zh-CN" altLang="en-US" sz="2400" b="1" dirty="0" smtClean="0">
                <a:latin typeface="Times New Roman" pitchFamily="18" charset="0"/>
                <a:ea typeface="楷体" pitchFamily="49" charset="-122"/>
                <a:cs typeface="Times New Roman" pitchFamily="18" charset="0"/>
              </a:rPr>
              <a:t>建立低本底实验室主要是加速器周围环境土壤介质核素分析的需要和环境保护部门的监督要求。我们在加速器场区周围</a:t>
            </a:r>
            <a:r>
              <a:rPr lang="zh-CN" altLang="en-US" sz="2400" b="1" dirty="0">
                <a:latin typeface="Times New Roman" pitchFamily="18" charset="0"/>
                <a:ea typeface="楷体" pitchFamily="49" charset="-122"/>
                <a:cs typeface="Times New Roman" pitchFamily="18" charset="0"/>
              </a:rPr>
              <a:t>设有固定采样点，定期</a:t>
            </a:r>
            <a:r>
              <a:rPr lang="zh-CN" altLang="en-US" sz="2400" b="1" dirty="0" smtClean="0">
                <a:latin typeface="Times New Roman" pitchFamily="18" charset="0"/>
                <a:ea typeface="楷体" pitchFamily="49" charset="-122"/>
                <a:cs typeface="Times New Roman" pitchFamily="18" charset="0"/>
              </a:rPr>
              <a:t>监测</a:t>
            </a:r>
            <a:r>
              <a:rPr lang="en-US" altLang="zh-CN" sz="2400" b="1" dirty="0" smtClean="0">
                <a:latin typeface="Times New Roman" pitchFamily="18" charset="0"/>
                <a:ea typeface="楷体" pitchFamily="49" charset="-122"/>
                <a:cs typeface="Times New Roman" pitchFamily="18" charset="0"/>
              </a:rPr>
              <a:t>BEPCII</a:t>
            </a:r>
            <a:r>
              <a:rPr lang="zh-CN" altLang="en-US" sz="2400" b="1" dirty="0" smtClean="0">
                <a:latin typeface="Times New Roman" pitchFamily="18" charset="0"/>
                <a:ea typeface="楷体" pitchFamily="49" charset="-122"/>
                <a:cs typeface="Times New Roman" pitchFamily="18" charset="0"/>
              </a:rPr>
              <a:t>周</a:t>
            </a:r>
            <a:endParaRPr lang="en-US" altLang="zh-CN" sz="2400" b="1" dirty="0" smtClean="0">
              <a:latin typeface="Times New Roman" pitchFamily="18" charset="0"/>
              <a:ea typeface="楷体" pitchFamily="49" charset="-122"/>
              <a:cs typeface="Times New Roman" pitchFamily="18" charset="0"/>
            </a:endParaRPr>
          </a:p>
          <a:p>
            <a:pPr marL="0" indent="0">
              <a:spcBef>
                <a:spcPts val="120"/>
              </a:spcBef>
              <a:spcAft>
                <a:spcPts val="120"/>
              </a:spcAft>
              <a:buNone/>
            </a:pPr>
            <a:r>
              <a:rPr lang="zh-CN" altLang="en-US" sz="2400" b="1" dirty="0" smtClean="0">
                <a:latin typeface="Times New Roman" pitchFamily="18" charset="0"/>
                <a:ea typeface="楷体" pitchFamily="49" charset="-122"/>
                <a:cs typeface="Times New Roman" pitchFamily="18" charset="0"/>
              </a:rPr>
              <a:t>边</a:t>
            </a:r>
            <a:r>
              <a:rPr lang="zh-CN" altLang="en-US" sz="2400" b="1" dirty="0">
                <a:latin typeface="Times New Roman" pitchFamily="18" charset="0"/>
                <a:ea typeface="楷体" pitchFamily="49" charset="-122"/>
                <a:cs typeface="Times New Roman" pitchFamily="18" charset="0"/>
              </a:rPr>
              <a:t>土壤</a:t>
            </a:r>
            <a:r>
              <a:rPr lang="zh-CN" altLang="en-US" sz="2400" b="1" dirty="0" smtClean="0">
                <a:latin typeface="Times New Roman" pitchFamily="18" charset="0"/>
                <a:ea typeface="楷体" pitchFamily="49" charset="-122"/>
                <a:cs typeface="Times New Roman" pitchFamily="18" charset="0"/>
              </a:rPr>
              <a:t>放射性核素</a:t>
            </a:r>
            <a:r>
              <a:rPr lang="zh-CN" altLang="en-US" sz="2400" b="1" dirty="0">
                <a:latin typeface="Times New Roman" pitchFamily="18" charset="0"/>
                <a:ea typeface="楷体" pitchFamily="49" charset="-122"/>
                <a:cs typeface="Times New Roman" pitchFamily="18" charset="0"/>
              </a:rPr>
              <a:t>含量</a:t>
            </a:r>
            <a:r>
              <a:rPr lang="zh-CN" altLang="en-US" sz="2400" b="1" dirty="0" smtClean="0">
                <a:latin typeface="Times New Roman" pitchFamily="18" charset="0"/>
                <a:ea typeface="楷体" pitchFamily="49" charset="-122"/>
                <a:cs typeface="Times New Roman" pitchFamily="18" charset="0"/>
              </a:rPr>
              <a:t>。</a:t>
            </a:r>
            <a:endParaRPr lang="en-US" altLang="zh-CN" sz="2400" b="1" dirty="0" smtClean="0">
              <a:latin typeface="Times New Roman" pitchFamily="18" charset="0"/>
              <a:ea typeface="楷体" pitchFamily="49" charset="-122"/>
              <a:cs typeface="Times New Roman" pitchFamily="18" charset="0"/>
            </a:endParaRPr>
          </a:p>
          <a:p>
            <a:pPr marL="0" indent="457200">
              <a:spcBef>
                <a:spcPts val="120"/>
              </a:spcBef>
              <a:spcAft>
                <a:spcPts val="120"/>
              </a:spcAft>
              <a:buNone/>
            </a:pPr>
            <a:r>
              <a:rPr lang="zh-CN" altLang="en-US" sz="2400" b="1" dirty="0" smtClean="0">
                <a:latin typeface="Times New Roman" pitchFamily="18" charset="0"/>
                <a:ea typeface="楷体" pitchFamily="49" charset="-122"/>
                <a:cs typeface="Times New Roman" pitchFamily="18" charset="0"/>
              </a:rPr>
              <a:t>另外还开展一些与加速器</a:t>
            </a:r>
            <a:endParaRPr lang="en-US" altLang="zh-CN" sz="2400" b="1" dirty="0" smtClean="0">
              <a:latin typeface="Times New Roman" pitchFamily="18" charset="0"/>
              <a:ea typeface="楷体" pitchFamily="49" charset="-122"/>
              <a:cs typeface="Times New Roman" pitchFamily="18" charset="0"/>
            </a:endParaRPr>
          </a:p>
          <a:p>
            <a:pPr marL="0" indent="0">
              <a:spcBef>
                <a:spcPts val="120"/>
              </a:spcBef>
              <a:spcAft>
                <a:spcPts val="120"/>
              </a:spcAft>
              <a:buNone/>
            </a:pPr>
            <a:r>
              <a:rPr lang="zh-CN" altLang="en-US" sz="2400" b="1" dirty="0" smtClean="0">
                <a:latin typeface="Times New Roman" pitchFamily="18" charset="0"/>
                <a:ea typeface="楷体" pitchFamily="49" charset="-122"/>
                <a:cs typeface="Times New Roman" pitchFamily="18" charset="0"/>
              </a:rPr>
              <a:t>部件活化材料有关的核素分析工作。。</a:t>
            </a:r>
            <a:endParaRPr lang="zh-CN" altLang="en-US" sz="2400" b="1" dirty="0">
              <a:latin typeface="Times New Roman" pitchFamily="18" charset="0"/>
              <a:ea typeface="楷体" pitchFamily="49" charset="-122"/>
              <a:cs typeface="Times New Roman" pitchFamily="18" charset="0"/>
            </a:endParaRPr>
          </a:p>
        </p:txBody>
      </p:sp>
      <p:pic>
        <p:nvPicPr>
          <p:cNvPr id="5" name="图片 3" descr="E:\高能所规章制度\博士课程学习\混凝土活化实验\样品分析\strip后.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0899" y="4149080"/>
            <a:ext cx="3369675" cy="241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介绍内容</a:t>
            </a:r>
            <a:r>
              <a:rPr lang="en-US" altLang="zh-CN" dirty="0" smtClean="0"/>
              <a:t> </a:t>
            </a:r>
            <a:endParaRPr lang="zh-CN" altLang="en-US" dirty="0"/>
          </a:p>
        </p:txBody>
      </p:sp>
      <p:sp>
        <p:nvSpPr>
          <p:cNvPr id="3" name="矩形 2"/>
          <p:cNvSpPr/>
          <p:nvPr/>
        </p:nvSpPr>
        <p:spPr>
          <a:xfrm>
            <a:off x="827584" y="1268760"/>
            <a:ext cx="6768752" cy="5170646"/>
          </a:xfrm>
          <a:prstGeom prst="rect">
            <a:avLst/>
          </a:prstGeom>
        </p:spPr>
        <p:txBody>
          <a:bodyPr wrap="square">
            <a:spAutoFit/>
          </a:bodyPr>
          <a:lstStyle/>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北京</a:t>
            </a:r>
            <a:r>
              <a:rPr lang="zh-CN" altLang="en-US" sz="2400" dirty="0">
                <a:solidFill>
                  <a:srgbClr val="0000FF"/>
                </a:solidFill>
              </a:rPr>
              <a:t>正负电子对撞机简介</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高能</a:t>
            </a:r>
            <a:r>
              <a:rPr lang="zh-CN" altLang="en-US" sz="2400" dirty="0">
                <a:solidFill>
                  <a:srgbClr val="0000FF"/>
                </a:solidFill>
              </a:rPr>
              <a:t>电子加速器辐射场</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en-US" altLang="zh-CN" sz="2400" dirty="0" smtClean="0">
                <a:solidFill>
                  <a:srgbClr val="0000FF"/>
                </a:solidFill>
              </a:rPr>
              <a:t>   BEPCII</a:t>
            </a:r>
            <a:r>
              <a:rPr lang="zh-CN" altLang="en-US" sz="2400" dirty="0">
                <a:solidFill>
                  <a:srgbClr val="0000FF"/>
                </a:solidFill>
              </a:rPr>
              <a:t>辐射屏蔽</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en-US" altLang="zh-CN" sz="2400" dirty="0" smtClean="0">
                <a:solidFill>
                  <a:srgbClr val="0000FF"/>
                </a:solidFill>
              </a:rPr>
              <a:t>   BEPCII</a:t>
            </a:r>
            <a:r>
              <a:rPr lang="zh-CN" altLang="en-US" sz="2400" dirty="0">
                <a:solidFill>
                  <a:srgbClr val="0000FF"/>
                </a:solidFill>
              </a:rPr>
              <a:t>辐射监测</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场所</a:t>
            </a:r>
            <a:r>
              <a:rPr lang="zh-CN" altLang="en-US" sz="2400" dirty="0">
                <a:solidFill>
                  <a:srgbClr val="0000FF"/>
                </a:solidFill>
              </a:rPr>
              <a:t>和环境辐射剂量监测</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感</a:t>
            </a:r>
            <a:r>
              <a:rPr lang="zh-CN" altLang="en-US" sz="2400" dirty="0">
                <a:solidFill>
                  <a:srgbClr val="0000FF"/>
                </a:solidFill>
              </a:rPr>
              <a:t>生放射性监测</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流出物</a:t>
            </a:r>
            <a:r>
              <a:rPr lang="zh-CN" altLang="en-US" sz="2400" dirty="0">
                <a:solidFill>
                  <a:srgbClr val="0000FF"/>
                </a:solidFill>
              </a:rPr>
              <a:t>监测</a:t>
            </a:r>
            <a:endParaRPr lang="zh-CN" altLang="en-US" sz="2400" dirty="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个人剂量实验室</a:t>
            </a:r>
            <a:endParaRPr lang="en-US" altLang="zh-CN" sz="2400" dirty="0" smtClean="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低</a:t>
            </a:r>
            <a:r>
              <a:rPr lang="zh-CN" altLang="en-US" sz="2400" dirty="0">
                <a:solidFill>
                  <a:srgbClr val="0000FF"/>
                </a:solidFill>
              </a:rPr>
              <a:t>本底</a:t>
            </a:r>
            <a:r>
              <a:rPr lang="zh-CN" altLang="en-US" sz="2400" dirty="0" smtClean="0">
                <a:solidFill>
                  <a:srgbClr val="0000FF"/>
                </a:solidFill>
              </a:rPr>
              <a:t>实验室</a:t>
            </a:r>
            <a:endParaRPr lang="en-US" altLang="zh-CN" sz="2400" dirty="0" smtClean="0">
              <a:solidFill>
                <a:srgbClr val="0000FF"/>
              </a:solidFill>
            </a:endParaRPr>
          </a:p>
          <a:p>
            <a:pPr marL="285750" indent="-285750">
              <a:spcBef>
                <a:spcPts val="600"/>
              </a:spcBef>
              <a:spcAft>
                <a:spcPts val="600"/>
              </a:spcAft>
              <a:buClr>
                <a:srgbClr val="FF0000"/>
              </a:buClr>
              <a:buFont typeface="Wingdings" pitchFamily="2" charset="2"/>
              <a:buChar char="n"/>
            </a:pPr>
            <a:r>
              <a:rPr lang="zh-CN" altLang="en-US" sz="2400" dirty="0" smtClean="0">
                <a:solidFill>
                  <a:srgbClr val="0000FF"/>
                </a:solidFill>
              </a:rPr>
              <a:t>   存在的问题</a:t>
            </a:r>
            <a:endParaRPr lang="zh-CN" altLang="en-US" sz="2400" dirty="0">
              <a:solidFill>
                <a:srgbClr val="0000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工作体会</a:t>
            </a:r>
            <a:endParaRPr lang="zh-CN" altLang="en-US" dirty="0"/>
          </a:p>
        </p:txBody>
      </p:sp>
      <p:sp>
        <p:nvSpPr>
          <p:cNvPr id="3" name="内容占位符 2"/>
          <p:cNvSpPr>
            <a:spLocks noGrp="1"/>
          </p:cNvSpPr>
          <p:nvPr>
            <p:ph idx="1"/>
          </p:nvPr>
        </p:nvSpPr>
        <p:spPr>
          <a:xfrm>
            <a:off x="251520" y="1268760"/>
            <a:ext cx="8229600" cy="5184576"/>
          </a:xfrm>
        </p:spPr>
        <p:txBody>
          <a:bodyPr/>
          <a:lstStyle/>
          <a:p>
            <a:pPr marL="0" indent="0">
              <a:buNone/>
            </a:pPr>
            <a:r>
              <a:rPr lang="zh-CN" altLang="en-US" sz="2400" dirty="0" smtClean="0"/>
              <a:t>辐射防护是对人员和设备的保护，在加速器运行中是其他部门不可替代的，关系到人员的健康和与周围居民的关系。应给于足够的重视。</a:t>
            </a:r>
            <a:endParaRPr lang="en-US" altLang="zh-CN" sz="2400" dirty="0" smtClean="0"/>
          </a:p>
          <a:p>
            <a:pPr marL="0" indent="0">
              <a:buNone/>
            </a:pPr>
            <a:r>
              <a:rPr lang="zh-CN" altLang="en-US" sz="2400" dirty="0"/>
              <a:t>辐射</a:t>
            </a:r>
            <a:r>
              <a:rPr lang="zh-CN" altLang="en-US" sz="2400" dirty="0" smtClean="0"/>
              <a:t>监测从起初的研究发展到一种常态监测任务，特别是在较长时间内没有显著变化时，容易轻视。另外，辐射安全与科研实验常常是相矛盾的，更不会带来显著的科研成果。所以希望各级领导在辐射防护的工作上给于支持和关注。</a:t>
            </a:r>
            <a:endParaRPr lang="en-US" altLang="zh-CN" sz="2400" dirty="0" smtClean="0"/>
          </a:p>
          <a:p>
            <a:pPr marL="0" indent="0" algn="ctr">
              <a:buNone/>
            </a:pPr>
            <a:r>
              <a:rPr lang="zh-CN" altLang="en-US" sz="4000" dirty="0" smtClean="0">
                <a:latin typeface="Malgun Gothic" pitchFamily="34" charset="-127"/>
                <a:ea typeface="+mj-ea"/>
              </a:rPr>
              <a:t>谢谢！</a:t>
            </a:r>
            <a:endParaRPr lang="en-US" altLang="zh-CN" sz="4000" dirty="0">
              <a:latin typeface="Malgun Gothic" pitchFamily="34" charset="-127"/>
              <a:ea typeface="Malgun Gothic" pitchFamily="34" charset="-127"/>
            </a:endParaRPr>
          </a:p>
        </p:txBody>
      </p:sp>
    </p:spTree>
  </p:cSld>
  <p:clrMapOvr>
    <a:masterClrMapping/>
  </p:clrMapOvr>
  <p:transition>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北京正负电子对撞机简介</a:t>
            </a:r>
            <a:endParaRPr lang="zh-CN" altLang="en-US" dirty="0"/>
          </a:p>
        </p:txBody>
      </p:sp>
      <p:pic>
        <p:nvPicPr>
          <p:cNvPr id="6" name="图片 5"/>
          <p:cNvPicPr>
            <a:picLocks noChangeAspect="1"/>
          </p:cNvPicPr>
          <p:nvPr/>
        </p:nvPicPr>
        <p:blipFill>
          <a:blip r:embed="rId1"/>
          <a:stretch>
            <a:fillRect/>
          </a:stretch>
        </p:blipFill>
        <p:spPr>
          <a:xfrm>
            <a:off x="107504" y="1556792"/>
            <a:ext cx="8920024" cy="47596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高能</a:t>
            </a:r>
            <a:r>
              <a:rPr lang="zh-CN" altLang="en-US" dirty="0"/>
              <a:t>电子加速器辐射场</a:t>
            </a:r>
            <a:endParaRPr lang="zh-CN" altLang="en-US" dirty="0"/>
          </a:p>
        </p:txBody>
      </p:sp>
      <p:sp>
        <p:nvSpPr>
          <p:cNvPr id="5" name="内容占位符 2"/>
          <p:cNvSpPr>
            <a:spLocks noGrp="1"/>
          </p:cNvSpPr>
          <p:nvPr>
            <p:ph idx="1"/>
          </p:nvPr>
        </p:nvSpPr>
        <p:spPr>
          <a:xfrm>
            <a:off x="251520" y="1340768"/>
            <a:ext cx="8582000" cy="5040560"/>
          </a:xfrm>
        </p:spPr>
        <p:txBody>
          <a:bodyPr/>
          <a:lstStyle/>
          <a:p>
            <a:pPr marL="0" indent="457200">
              <a:buNone/>
            </a:pPr>
            <a:r>
              <a:rPr lang="zh-CN" altLang="en-US" sz="2400" dirty="0" smtClean="0"/>
              <a:t>北京正负电子对撞机在高能正、负电子束流注入、储存和对撞的个个环节都有束流损失发生。丢失的粒子会与加速器部件作用通过电磁级联产生光子、中子和</a:t>
            </a:r>
            <a:r>
              <a:rPr lang="el-GR" altLang="zh-CN" sz="2400" dirty="0" smtClean="0">
                <a:ea typeface="宋体" pitchFamily="2" charset="-122"/>
              </a:rPr>
              <a:t>μ</a:t>
            </a:r>
            <a:r>
              <a:rPr lang="zh-CN" altLang="en-US" sz="2400" dirty="0" smtClean="0">
                <a:ea typeface="宋体" pitchFamily="2" charset="-122"/>
              </a:rPr>
              <a:t>子等形成瞬发辐射和剩余辐射。前者与束流同时存在，是辐射屏蔽和监测的主要对象。后者与加速器部件材料、冷却水及空气有关造成感生放射性，其在加速器停机后很长时间内仍然存在。</a:t>
            </a:r>
            <a:endParaRPr lang="en-US" altLang="zh-CN" sz="2400" dirty="0"/>
          </a:p>
          <a:p>
            <a:pPr marL="0" indent="457200">
              <a:buNone/>
            </a:pPr>
            <a:r>
              <a:rPr lang="zh-CN" altLang="en-US" sz="2400" dirty="0" smtClean="0">
                <a:ea typeface="宋体" pitchFamily="2" charset="-122"/>
              </a:rPr>
              <a:t>高能电子加速器辐射监测面对的是一个复杂的混合脉冲辐射场，且其与加速器的时间结构密切相关，其特性取决于加速器的束流占空因子。监测时不但要区分中子和光子成分，还要考虑较强的电磁干扰。</a:t>
            </a:r>
            <a:endParaRPr lang="en-US" altLang="zh-CN" sz="2400" dirty="0" smtClean="0">
              <a:ea typeface="宋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BEPCII</a:t>
            </a:r>
            <a:r>
              <a:rPr lang="zh-CN" altLang="en-US" dirty="0"/>
              <a:t>辐射屏蔽</a:t>
            </a:r>
            <a:endParaRPr lang="zh-CN" altLang="en-US" dirty="0"/>
          </a:p>
        </p:txBody>
      </p:sp>
      <p:pic>
        <p:nvPicPr>
          <p:cNvPr id="5" name="图片 4"/>
          <p:cNvPicPr>
            <a:picLocks noChangeAspect="1"/>
          </p:cNvPicPr>
          <p:nvPr/>
        </p:nvPicPr>
        <p:blipFill>
          <a:blip r:embed="rId1"/>
          <a:stretch>
            <a:fillRect/>
          </a:stretch>
        </p:blipFill>
        <p:spPr>
          <a:xfrm>
            <a:off x="35496" y="1916832"/>
            <a:ext cx="9108504" cy="44299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BEPCII</a:t>
            </a:r>
            <a:r>
              <a:rPr lang="zh-CN" altLang="en-US" dirty="0"/>
              <a:t>辐射监测</a:t>
            </a:r>
            <a:endParaRPr lang="zh-CN" altLang="en-US" dirty="0"/>
          </a:p>
        </p:txBody>
      </p:sp>
      <p:sp>
        <p:nvSpPr>
          <p:cNvPr id="5" name="内容占位符 2"/>
          <p:cNvSpPr>
            <a:spLocks noGrp="1"/>
          </p:cNvSpPr>
          <p:nvPr>
            <p:ph idx="1"/>
          </p:nvPr>
        </p:nvSpPr>
        <p:spPr>
          <a:xfrm>
            <a:off x="395536" y="1556792"/>
            <a:ext cx="8054280" cy="4351338"/>
          </a:xfrm>
        </p:spPr>
        <p:txBody>
          <a:bodyPr>
            <a:normAutofit fontScale="85000" lnSpcReduction="10000"/>
          </a:bodyPr>
          <a:lstStyle/>
          <a:p>
            <a:pPr marL="0" indent="457200">
              <a:buNone/>
            </a:pPr>
            <a:r>
              <a:rPr lang="zh-CN" altLang="en-US" dirty="0" smtClean="0"/>
              <a:t>作为我国高能物理实验装置的北京正负电子对撞机，从上个世纪</a:t>
            </a:r>
            <a:r>
              <a:rPr lang="en-US" altLang="zh-CN" dirty="0" smtClean="0"/>
              <a:t>80</a:t>
            </a:r>
            <a:r>
              <a:rPr lang="zh-CN" altLang="en-US" dirty="0" smtClean="0"/>
              <a:t>年代末到现在走过了它辉煌的及几十年。这期间加速器</a:t>
            </a:r>
            <a:r>
              <a:rPr lang="zh-CN" altLang="en-US" dirty="0"/>
              <a:t>的辐射防护也得到</a:t>
            </a:r>
            <a:r>
              <a:rPr lang="zh-CN" altLang="en-US" dirty="0" smtClean="0"/>
              <a:t>了长足的发展。我们较早就建立了针对高能电子加速器的辐射监测系统，并不断地将其完善。为加速器的安全运行起着保驾护航的作用</a:t>
            </a:r>
            <a:endParaRPr lang="en-US" altLang="zh-CN" dirty="0" smtClean="0"/>
          </a:p>
          <a:p>
            <a:pPr marL="0" indent="457200">
              <a:buNone/>
            </a:pPr>
            <a:r>
              <a:rPr lang="zh-CN" altLang="en-US" dirty="0" smtClean="0"/>
              <a:t>辐射监测是加速器</a:t>
            </a:r>
            <a:r>
              <a:rPr lang="zh-CN" altLang="en-US" dirty="0"/>
              <a:t>辐射防护</a:t>
            </a:r>
            <a:r>
              <a:rPr lang="zh-CN" altLang="en-US" dirty="0" smtClean="0"/>
              <a:t>的重要任务之一，通过对辐射场的测量，</a:t>
            </a:r>
            <a:r>
              <a:rPr lang="zh-CN" altLang="en-US" dirty="0"/>
              <a:t>从而得到当量剂量</a:t>
            </a:r>
            <a:r>
              <a:rPr lang="zh-CN" altLang="en-US" dirty="0" smtClean="0"/>
              <a:t>。尽管加速器的运行会产生多粒子的辐射环境，但过去的工作经验表明，除中子和</a:t>
            </a:r>
            <a:r>
              <a:rPr lang="el-GR" altLang="zh-CN" dirty="0" smtClean="0"/>
              <a:t>γ</a:t>
            </a:r>
            <a:r>
              <a:rPr lang="zh-CN" altLang="en-US" dirty="0" smtClean="0"/>
              <a:t>射线以外，其余的粒子对辐射剂量的贡献是很小的。所以，我们监测的对象主要是屏蔽主体</a:t>
            </a:r>
            <a:r>
              <a:rPr lang="zh-CN" altLang="en-US" dirty="0"/>
              <a:t>外的中子和</a:t>
            </a:r>
            <a:r>
              <a:rPr lang="el-GR" altLang="zh-CN" dirty="0"/>
              <a:t>γ</a:t>
            </a:r>
            <a:r>
              <a:rPr lang="zh-CN" altLang="en-US" dirty="0" smtClean="0"/>
              <a:t>射线。</a:t>
            </a:r>
            <a:endParaRPr lang="en-US" altLang="zh-CN"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66966" y="3891559"/>
            <a:ext cx="2336227" cy="159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1931" y="3895493"/>
            <a:ext cx="2336429" cy="1800200"/>
          </a:xfrm>
          <a:prstGeom prst="rect">
            <a:avLst/>
          </a:prstGeom>
        </p:spPr>
      </p:pic>
      <p:sp>
        <p:nvSpPr>
          <p:cNvPr id="2" name="标题 1"/>
          <p:cNvSpPr>
            <a:spLocks noGrp="1"/>
          </p:cNvSpPr>
          <p:nvPr>
            <p:ph type="title"/>
          </p:nvPr>
        </p:nvSpPr>
        <p:spPr/>
        <p:txBody>
          <a:bodyPr/>
          <a:lstStyle/>
          <a:p>
            <a:r>
              <a:rPr lang="zh-CN" altLang="en-US" dirty="0"/>
              <a:t>辐射监测器</a:t>
            </a:r>
            <a:endParaRPr lang="zh-CN" altLang="en-US" dirty="0"/>
          </a:p>
        </p:txBody>
      </p:sp>
      <p:sp>
        <p:nvSpPr>
          <p:cNvPr id="4" name="内容占位符 2"/>
          <p:cNvSpPr>
            <a:spLocks noGrp="1"/>
          </p:cNvSpPr>
          <p:nvPr>
            <p:ph idx="1"/>
          </p:nvPr>
        </p:nvSpPr>
        <p:spPr>
          <a:xfrm>
            <a:off x="613764" y="1196752"/>
            <a:ext cx="7550224" cy="4351338"/>
          </a:xfrm>
        </p:spPr>
        <p:txBody>
          <a:bodyPr/>
          <a:lstStyle/>
          <a:p>
            <a:pPr marL="0" indent="457200">
              <a:buNone/>
            </a:pPr>
            <a:r>
              <a:rPr lang="en-US" altLang="zh-CN" sz="2000" dirty="0" smtClean="0"/>
              <a:t>BEPCII</a:t>
            </a:r>
            <a:r>
              <a:rPr lang="zh-CN" altLang="en-US" sz="2000" dirty="0" smtClean="0"/>
              <a:t>的辐射场是一个占空因子很小的混合脉冲辐射场</a:t>
            </a:r>
            <a:r>
              <a:rPr lang="zh-CN" altLang="en-US" sz="2000" dirty="0"/>
              <a:t>。</a:t>
            </a:r>
            <a:r>
              <a:rPr lang="zh-CN" altLang="en-US" sz="2000" dirty="0" smtClean="0"/>
              <a:t>对剂量探测器的选取时，既要使探测器能实时监测，又要考虑计数器死时间对测量结果的影响，另外还要适应高频电磁干扰的恶劣环境。</a:t>
            </a:r>
            <a:endParaRPr lang="en-US" altLang="zh-CN" sz="2000" dirty="0" smtClean="0"/>
          </a:p>
          <a:p>
            <a:pPr marL="0" indent="457200">
              <a:buNone/>
            </a:pPr>
            <a:r>
              <a:rPr lang="zh-CN" altLang="en-US" sz="2000" dirty="0" smtClean="0"/>
              <a:t>在众多的射线类探测器中，高气压电离室和包有慢化体正比计数器是我们最为适合。自</a:t>
            </a:r>
            <a:r>
              <a:rPr lang="en-US" altLang="zh-CN" sz="2000" dirty="0" smtClean="0"/>
              <a:t>BEPC</a:t>
            </a:r>
            <a:r>
              <a:rPr lang="zh-CN" altLang="en-US" sz="2000" dirty="0" smtClean="0"/>
              <a:t>初期，我们就开始</a:t>
            </a:r>
            <a:r>
              <a:rPr lang="zh-CN" altLang="en-US" sz="2000" dirty="0"/>
              <a:t>了</a:t>
            </a:r>
            <a:r>
              <a:rPr lang="zh-CN" altLang="en-US" sz="2000" dirty="0" smtClean="0"/>
              <a:t>对适合加速器脉冲混合辐射场探测器的研究，并一直延续至今。</a:t>
            </a:r>
            <a:r>
              <a:rPr lang="en-US" altLang="zh-CN" sz="2000" dirty="0" smtClean="0"/>
              <a:t>BEPCII</a:t>
            </a:r>
            <a:r>
              <a:rPr lang="zh-CN" altLang="en-US" sz="2000" dirty="0" smtClean="0"/>
              <a:t>监测系统上使用的探测器都是我们自己研制生产的。</a:t>
            </a:r>
            <a:endParaRPr lang="zh-CN" altLang="en-US" sz="2000"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7" y="4076700"/>
            <a:ext cx="2318324" cy="173158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522" y="4919869"/>
            <a:ext cx="2489437" cy="1718816"/>
          </a:xfrm>
          <a:prstGeom prst="rect">
            <a:avLst/>
          </a:prstGeom>
        </p:spPr>
      </p:pic>
      <p:pic>
        <p:nvPicPr>
          <p:cNvPr id="6" name="Picture 3" descr="C:\Users\zhangqingjiang\Desktop\年度总结材料\照片\IMG_20130507_0842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3504" y="3993116"/>
            <a:ext cx="2270101" cy="1702577"/>
          </a:xfrm>
          <a:prstGeom prst="rect">
            <a:avLst/>
          </a:prstGeom>
          <a:noFill/>
          <a:extLst>
            <a:ext uri="{909E8E84-426E-40DD-AFC4-6F175D3DCCD1}">
              <a14:hiddenFill xmlns:a14="http://schemas.microsoft.com/office/drawing/2010/main">
                <a:solidFill>
                  <a:srgbClr val="FFFFFF"/>
                </a:solidFill>
              </a14:hiddenFill>
            </a:ext>
          </a:extLst>
        </p:spPr>
      </p:pic>
      <p:pic>
        <p:nvPicPr>
          <p:cNvPr id="7" name="内容占位符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388" y="3990291"/>
            <a:ext cx="1904468" cy="2539291"/>
          </a:xfrm>
          <a:prstGeom prst="rect">
            <a:avLst/>
          </a:prstGeom>
        </p:spPr>
      </p:pic>
      <p:pic>
        <p:nvPicPr>
          <p:cNvPr id="1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757" y="4918497"/>
            <a:ext cx="2445615" cy="171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7569" y="4360640"/>
            <a:ext cx="18843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5599" y="4893445"/>
            <a:ext cx="2251397" cy="170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BII</a:t>
            </a:r>
            <a:r>
              <a:rPr lang="zh-CN" altLang="en-US" dirty="0"/>
              <a:t>辐射剂量监测器位置分布</a:t>
            </a:r>
            <a:endParaRPr lang="zh-CN" altLang="en-US" dirty="0"/>
          </a:p>
        </p:txBody>
      </p:sp>
      <p:pic>
        <p:nvPicPr>
          <p:cNvPr id="4" name="图片 3"/>
          <p:cNvPicPr>
            <a:picLocks noChangeAspect="1"/>
          </p:cNvPicPr>
          <p:nvPr/>
        </p:nvPicPr>
        <p:blipFill>
          <a:blip r:embed="rId1"/>
          <a:stretch>
            <a:fillRect/>
          </a:stretch>
        </p:blipFill>
        <p:spPr>
          <a:xfrm>
            <a:off x="35496" y="1484784"/>
            <a:ext cx="8848266" cy="45760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56341" y="4969096"/>
            <a:ext cx="2837915" cy="1791259"/>
          </a:xfrm>
          <a:prstGeom prst="rect">
            <a:avLst/>
          </a:prstGeom>
        </p:spPr>
      </p:pic>
      <p:pic>
        <p:nvPicPr>
          <p:cNvPr id="6" name="图片 5"/>
          <p:cNvPicPr>
            <a:picLocks noChangeAspect="1"/>
          </p:cNvPicPr>
          <p:nvPr/>
        </p:nvPicPr>
        <p:blipFill>
          <a:blip r:embed="rId2"/>
          <a:stretch>
            <a:fillRect/>
          </a:stretch>
        </p:blipFill>
        <p:spPr>
          <a:xfrm>
            <a:off x="3203849" y="5002629"/>
            <a:ext cx="2841100" cy="1757726"/>
          </a:xfrm>
          <a:prstGeom prst="rect">
            <a:avLst/>
          </a:prstGeom>
        </p:spPr>
      </p:pic>
      <p:pic>
        <p:nvPicPr>
          <p:cNvPr id="9" name="内容占位符 3"/>
          <p:cNvPicPr>
            <a:picLocks noChangeAspect="1"/>
          </p:cNvPicPr>
          <p:nvPr/>
        </p:nvPicPr>
        <p:blipFill>
          <a:blip r:embed="rId3"/>
          <a:stretch>
            <a:fillRect/>
          </a:stretch>
        </p:blipFill>
        <p:spPr>
          <a:xfrm>
            <a:off x="6154542" y="3849689"/>
            <a:ext cx="2888019" cy="2890983"/>
          </a:xfrm>
          <a:prstGeom prst="rect">
            <a:avLst/>
          </a:prstGeom>
          <a:solidFill>
            <a:schemeClr val="tx1">
              <a:lumMod val="50000"/>
              <a:lumOff val="50000"/>
            </a:schemeClr>
          </a:solidFill>
        </p:spPr>
      </p:pic>
      <p:sp>
        <p:nvSpPr>
          <p:cNvPr id="2" name="标题 1"/>
          <p:cNvSpPr>
            <a:spLocks noGrp="1"/>
          </p:cNvSpPr>
          <p:nvPr>
            <p:ph type="title"/>
          </p:nvPr>
        </p:nvSpPr>
        <p:spPr/>
        <p:txBody>
          <a:bodyPr/>
          <a:lstStyle/>
          <a:p>
            <a:r>
              <a:rPr lang="zh-CN" altLang="en-US" dirty="0"/>
              <a:t>加速器运行状态与辐射水平的关系</a:t>
            </a:r>
            <a:endParaRPr lang="zh-CN" altLang="en-US" dirty="0"/>
          </a:p>
        </p:txBody>
      </p:sp>
      <p:sp>
        <p:nvSpPr>
          <p:cNvPr id="4" name="内容占位符 2"/>
          <p:cNvSpPr txBox="1"/>
          <p:nvPr/>
        </p:nvSpPr>
        <p:spPr>
          <a:xfrm>
            <a:off x="179513" y="1484784"/>
            <a:ext cx="6048672" cy="47712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r>
              <a:rPr lang="zh-CN" altLang="en-US" sz="2000" dirty="0" smtClean="0">
                <a:latin typeface="新宋体" pitchFamily="49" charset="-122"/>
                <a:ea typeface="新宋体" pitchFamily="49" charset="-122"/>
              </a:rPr>
              <a:t>直线加速器区域的辐射来自束流调制器，正电子靶上方有中子辐射，水平在</a:t>
            </a:r>
            <a:r>
              <a:rPr lang="en-US" altLang="zh-CN" sz="2000" dirty="0" smtClean="0">
                <a:latin typeface="新宋体" pitchFamily="49" charset="-122"/>
                <a:ea typeface="新宋体" pitchFamily="49" charset="-122"/>
              </a:rPr>
              <a:t>0.5</a:t>
            </a:r>
            <a:r>
              <a:rPr lang="el-GR" altLang="zh-CN" sz="2000" dirty="0" smtClean="0">
                <a:ea typeface="新宋体" pitchFamily="49" charset="-122"/>
              </a:rPr>
              <a:t>μ</a:t>
            </a:r>
            <a:r>
              <a:rPr lang="en-US" altLang="zh-CN" sz="2000" dirty="0" err="1" smtClean="0">
                <a:latin typeface="新宋体" pitchFamily="49" charset="-122"/>
                <a:ea typeface="新宋体" pitchFamily="49" charset="-122"/>
              </a:rPr>
              <a:t>Sv</a:t>
            </a:r>
            <a:r>
              <a:rPr lang="en-US" altLang="zh-CN" sz="2000" dirty="0" smtClean="0">
                <a:latin typeface="新宋体" pitchFamily="49" charset="-122"/>
                <a:ea typeface="新宋体" pitchFamily="49" charset="-122"/>
              </a:rPr>
              <a:t>/h</a:t>
            </a:r>
            <a:r>
              <a:rPr lang="zh-CN" altLang="en-US" sz="2000" dirty="0" smtClean="0">
                <a:latin typeface="新宋体" pitchFamily="49" charset="-122"/>
                <a:ea typeface="新宋体" pitchFamily="49" charset="-122"/>
              </a:rPr>
              <a:t>。</a:t>
            </a:r>
            <a:endParaRPr lang="en-US" altLang="zh-CN" sz="2000" dirty="0" smtClean="0">
              <a:latin typeface="新宋体" pitchFamily="49" charset="-122"/>
              <a:ea typeface="新宋体" pitchFamily="49" charset="-122"/>
            </a:endParaRPr>
          </a:p>
          <a:p>
            <a:r>
              <a:rPr lang="zh-CN" altLang="en-US" sz="2000" dirty="0">
                <a:ea typeface="宋体" pitchFamily="2" charset="-122"/>
              </a:rPr>
              <a:t>储存</a:t>
            </a:r>
            <a:r>
              <a:rPr lang="zh-CN" altLang="en-US" sz="2000" dirty="0" smtClean="0">
                <a:ea typeface="宋体" pitchFamily="2" charset="-122"/>
              </a:rPr>
              <a:t>环外围的辐射取决于束流注入的好坏，注入期间产生的辐几乎占到</a:t>
            </a:r>
            <a:r>
              <a:rPr lang="en-US" altLang="zh-CN" sz="2000" dirty="0" smtClean="0">
                <a:ea typeface="宋体" pitchFamily="2" charset="-122"/>
              </a:rPr>
              <a:t>95%</a:t>
            </a:r>
            <a:r>
              <a:rPr lang="zh-CN" altLang="en-US" sz="2000" dirty="0" smtClean="0">
                <a:ea typeface="宋体" pitchFamily="2" charset="-122"/>
              </a:rPr>
              <a:t>以上。且无重复性。</a:t>
            </a:r>
            <a:endParaRPr lang="en-US" altLang="zh-CN" sz="2000" dirty="0" smtClean="0">
              <a:ea typeface="宋体" pitchFamily="2" charset="-122"/>
            </a:endParaRPr>
          </a:p>
          <a:p>
            <a:r>
              <a:rPr lang="zh-CN" altLang="en-US" sz="2000" dirty="0">
                <a:ea typeface="宋体" pitchFamily="2" charset="-122"/>
              </a:rPr>
              <a:t>束流</a:t>
            </a:r>
            <a:r>
              <a:rPr lang="zh-CN" altLang="en-US" sz="2000" dirty="0" smtClean="0">
                <a:ea typeface="宋体" pitchFamily="2" charset="-122"/>
              </a:rPr>
              <a:t>储存期间，辐射水平较低</a:t>
            </a:r>
            <a:endParaRPr lang="en-US" altLang="zh-CN" sz="2000" dirty="0" smtClean="0">
              <a:ea typeface="宋体" pitchFamily="2" charset="-122"/>
            </a:endParaRPr>
          </a:p>
          <a:p>
            <a:r>
              <a:rPr lang="zh-CN" altLang="en-US" sz="2000" dirty="0">
                <a:ea typeface="宋体" pitchFamily="2" charset="-122"/>
              </a:rPr>
              <a:t>高</a:t>
            </a:r>
            <a:r>
              <a:rPr lang="zh-CN" altLang="en-US" sz="2000" dirty="0" smtClean="0">
                <a:ea typeface="宋体" pitchFamily="2" charset="-122"/>
              </a:rPr>
              <a:t>平故障也会周围辐射剂量升高，但不显著。</a:t>
            </a:r>
            <a:endParaRPr lang="en-US" altLang="zh-CN" sz="2000" dirty="0" smtClean="0">
              <a:ea typeface="宋体" pitchFamily="2" charset="-122"/>
            </a:endParaRPr>
          </a:p>
          <a:p>
            <a:r>
              <a:rPr lang="zh-CN" altLang="en-US" sz="2000" dirty="0" smtClean="0">
                <a:latin typeface="新宋体" pitchFamily="49" charset="-122"/>
                <a:ea typeface="新宋体" pitchFamily="49" charset="-122"/>
              </a:rPr>
              <a:t>加速器主体屏蔽外辐射水平与环境本地相当，年平均剂量率小于</a:t>
            </a:r>
            <a:r>
              <a:rPr lang="en-US" altLang="zh-CN" sz="2000" dirty="0" smtClean="0">
                <a:latin typeface="新宋体" pitchFamily="49" charset="-122"/>
                <a:ea typeface="新宋体" pitchFamily="49" charset="-122"/>
              </a:rPr>
              <a:t>0.2</a:t>
            </a:r>
            <a:r>
              <a:rPr lang="el-GR" altLang="zh-CN" sz="2000" dirty="0">
                <a:ea typeface="新宋体" pitchFamily="49" charset="-122"/>
              </a:rPr>
              <a:t> μ</a:t>
            </a:r>
            <a:r>
              <a:rPr lang="en-US" altLang="zh-CN" sz="2000" dirty="0" err="1" smtClean="0">
                <a:latin typeface="新宋体" pitchFamily="49" charset="-122"/>
                <a:ea typeface="新宋体" pitchFamily="49" charset="-122"/>
              </a:rPr>
              <a:t>Sv</a:t>
            </a:r>
            <a:r>
              <a:rPr lang="en-US" altLang="zh-CN" sz="2000" dirty="0" smtClean="0">
                <a:latin typeface="新宋体" pitchFamily="49" charset="-122"/>
                <a:ea typeface="新宋体" pitchFamily="49" charset="-122"/>
              </a:rPr>
              <a:t>/h.</a:t>
            </a:r>
            <a:r>
              <a:rPr lang="zh-CN" altLang="en-US" sz="2000" dirty="0" smtClean="0">
                <a:latin typeface="新宋体" pitchFamily="49" charset="-122"/>
                <a:ea typeface="新宋体" pitchFamily="49" charset="-122"/>
              </a:rPr>
              <a:t>只有正电子靶上方略高一些。</a:t>
            </a:r>
            <a:endParaRPr lang="en-US" altLang="zh-CN" sz="2000" dirty="0" smtClean="0">
              <a:latin typeface="新宋体" pitchFamily="49" charset="-122"/>
              <a:ea typeface="新宋体" pitchFamily="49" charset="-122"/>
            </a:endParaRPr>
          </a:p>
          <a:p>
            <a:r>
              <a:rPr lang="zh-CN" altLang="en-US" sz="2000" dirty="0">
                <a:latin typeface="新宋体" pitchFamily="49" charset="-122"/>
                <a:ea typeface="新宋体" pitchFamily="49" charset="-122"/>
              </a:rPr>
              <a:t>储存</a:t>
            </a:r>
            <a:r>
              <a:rPr lang="zh-CN" altLang="en-US" sz="2000" dirty="0" smtClean="0">
                <a:latin typeface="新宋体" pitchFamily="49" charset="-122"/>
                <a:ea typeface="新宋体" pitchFamily="49" charset="-122"/>
              </a:rPr>
              <a:t>环真空和磁铁故障，造成束流突然丢失，会使辐射水平明显增加，产生较高剂量率峰值</a:t>
            </a:r>
            <a:r>
              <a:rPr lang="zh-CN" altLang="en-US" sz="2000" dirty="0">
                <a:latin typeface="新宋体" pitchFamily="49" charset="-122"/>
                <a:ea typeface="新宋体" pitchFamily="49" charset="-122"/>
              </a:rPr>
              <a:t>。</a:t>
            </a:r>
            <a:endParaRPr lang="zh-CN" altLang="en-US" sz="2000" dirty="0">
              <a:latin typeface="新宋体" pitchFamily="49" charset="-122"/>
              <a:ea typeface="新宋体" pitchFamily="49" charset="-122"/>
            </a:endParaRPr>
          </a:p>
        </p:txBody>
      </p:sp>
      <p:pic>
        <p:nvPicPr>
          <p:cNvPr id="8" name="图片 7"/>
          <p:cNvPicPr>
            <a:picLocks noChangeAspect="1"/>
          </p:cNvPicPr>
          <p:nvPr/>
        </p:nvPicPr>
        <p:blipFill>
          <a:blip r:embed="rId4"/>
          <a:stretch>
            <a:fillRect/>
          </a:stretch>
        </p:blipFill>
        <p:spPr>
          <a:xfrm>
            <a:off x="6228185" y="1587185"/>
            <a:ext cx="2591457" cy="1675427"/>
          </a:xfrm>
          <a:prstGeom prst="rect">
            <a:avLst/>
          </a:prstGeom>
        </p:spPr>
      </p:pic>
    </p:spTree>
  </p:cSld>
  <p:clrMapOvr>
    <a:masterClrMapping/>
  </p:clrMapOvr>
</p:sld>
</file>

<file path=ppt/theme/theme1.xml><?xml version="1.0" encoding="utf-8"?>
<a:theme xmlns:a="http://schemas.openxmlformats.org/drawingml/2006/main" name="主题2">
  <a:themeElements>
    <a:clrScheme name="IH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HE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HE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HE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HE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HE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HE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HE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HE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HE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HE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HE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HE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Template>
  <TotalTime>0</TotalTime>
  <Words>3501</Words>
  <Application>Kingsoft Office WPP</Application>
  <PresentationFormat>全屏显示(4:3)</PresentationFormat>
  <Paragraphs>341</Paragraphs>
  <Slides>20</Slides>
  <Notes>2</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20</vt:i4>
      </vt:variant>
    </vt:vector>
  </HeadingPairs>
  <TitlesOfParts>
    <vt:vector size="23" baseType="lpstr">
      <vt:lpstr>主题2</vt:lpstr>
      <vt:lpstr>Origin50.Graph</vt:lpstr>
      <vt:lpstr>Unknown</vt:lpstr>
      <vt:lpstr>BEPCII辐射防护系统运行情况</vt:lpstr>
      <vt:lpstr>介绍内容 </vt:lpstr>
      <vt:lpstr>北京正负电子对撞机简介</vt:lpstr>
      <vt:lpstr>高能电子加速器辐射场</vt:lpstr>
      <vt:lpstr>BEPCII辐射屏蔽</vt:lpstr>
      <vt:lpstr>BEPCII辐射监测</vt:lpstr>
      <vt:lpstr>辐射监测器</vt:lpstr>
      <vt:lpstr>BII辐射剂量监测器位置分布</vt:lpstr>
      <vt:lpstr>加速器运行状态与辐射水平的关系</vt:lpstr>
      <vt:lpstr>辐射监测</vt:lpstr>
      <vt:lpstr>PowerPoint 演示文稿</vt:lpstr>
      <vt:lpstr>感生放射性监测</vt:lpstr>
      <vt:lpstr>加速器部件或化水平</vt:lpstr>
      <vt:lpstr>加速器辐射热点</vt:lpstr>
      <vt:lpstr>BEPCII流出物监测</vt:lpstr>
      <vt:lpstr>个人剂量监测</vt:lpstr>
      <vt:lpstr>个人剂量监测实验室</vt:lpstr>
      <vt:lpstr>低本底实验室</vt:lpstr>
      <vt:lpstr>低本底实验室</vt:lpstr>
      <vt:lpstr>工作体会</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防护组介绍及发展规划</dc:title>
  <dc:creator>mzj</dc:creator>
  <cp:lastModifiedBy>Administrator</cp:lastModifiedBy>
  <cp:revision>166</cp:revision>
  <dcterms:created xsi:type="dcterms:W3CDTF">2015-02-26T06:35:00Z</dcterms:created>
  <dcterms:modified xsi:type="dcterms:W3CDTF">2016-09-22T05:00:42Z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2052-10.1.0.5458</vt:lpwstr>
  </property>
</Properties>
</file>