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4"/>
  </p:notesMasterIdLst>
  <p:sldIdLst>
    <p:sldId id="256" r:id="rId3"/>
    <p:sldId id="259" r:id="rId4"/>
    <p:sldId id="408" r:id="rId5"/>
    <p:sldId id="416" r:id="rId6"/>
    <p:sldId id="417" r:id="rId7"/>
    <p:sldId id="406" r:id="rId8"/>
    <p:sldId id="257" r:id="rId9"/>
    <p:sldId id="291" r:id="rId10"/>
    <p:sldId id="295" r:id="rId11"/>
    <p:sldId id="407" r:id="rId12"/>
    <p:sldId id="296" r:id="rId13"/>
    <p:sldId id="410" r:id="rId14"/>
    <p:sldId id="419" r:id="rId15"/>
    <p:sldId id="415" r:id="rId16"/>
    <p:sldId id="418" r:id="rId17"/>
    <p:sldId id="411" r:id="rId18"/>
    <p:sldId id="412" r:id="rId19"/>
    <p:sldId id="413" r:id="rId20"/>
    <p:sldId id="414" r:id="rId21"/>
    <p:sldId id="420" r:id="rId22"/>
    <p:sldId id="404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0D8E8"/>
    <a:srgbClr val="E9EDF4"/>
    <a:srgbClr val="FAFBF7"/>
    <a:srgbClr val="F4F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7970" autoAdjust="0"/>
  </p:normalViewPr>
  <p:slideViewPr>
    <p:cSldViewPr>
      <p:cViewPr varScale="1">
        <p:scale>
          <a:sx n="66" d="100"/>
          <a:sy n="66" d="100"/>
        </p:scale>
        <p:origin x="-1440" y="-96"/>
      </p:cViewPr>
      <p:guideLst>
        <p:guide orient="horz" pos="2160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557374-64A2-4601-B143-795B2E0BAD46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70FEB14-6DAA-436C-B26C-4E3AE8290B00}">
      <dgm:prSet phldrT="[文本]" custT="1"/>
      <dgm:spPr/>
      <dgm:t>
        <a:bodyPr/>
        <a:lstStyle/>
        <a:p>
          <a:r>
            <a:rPr lang="zh-CN" altLang="en-US" sz="2600" b="1" dirty="0" smtClean="0"/>
            <a:t>基础</a:t>
          </a:r>
          <a:endParaRPr lang="en-US" altLang="zh-CN" sz="2600" b="1" dirty="0" smtClean="0"/>
        </a:p>
        <a:p>
          <a:r>
            <a:rPr lang="zh-CN" altLang="en-US" sz="2600" b="1" dirty="0" smtClean="0"/>
            <a:t>研究</a:t>
          </a:r>
          <a:endParaRPr lang="zh-CN" altLang="en-US" sz="2600" b="1" dirty="0"/>
        </a:p>
      </dgm:t>
    </dgm:pt>
    <dgm:pt modelId="{43871124-63C4-4BE5-BAC6-54625F027829}" type="parTrans" cxnId="{0AD1579D-58C0-4CBB-A74C-9C79AAF73156}">
      <dgm:prSet/>
      <dgm:spPr/>
      <dgm:t>
        <a:bodyPr/>
        <a:lstStyle/>
        <a:p>
          <a:endParaRPr lang="zh-CN" altLang="en-US"/>
        </a:p>
      </dgm:t>
    </dgm:pt>
    <dgm:pt modelId="{88A34633-B6C9-409F-BD15-53624E516098}" type="sibTrans" cxnId="{0AD1579D-58C0-4CBB-A74C-9C79AAF73156}">
      <dgm:prSet/>
      <dgm:spPr/>
      <dgm:t>
        <a:bodyPr/>
        <a:lstStyle/>
        <a:p>
          <a:endParaRPr lang="zh-CN" altLang="en-US"/>
        </a:p>
      </dgm:t>
    </dgm:pt>
    <dgm:pt modelId="{639899C5-4EFF-461F-AEFC-187ACF937B3A}">
      <dgm:prSet phldrT="[文本]" custT="1"/>
      <dgm:spPr/>
      <dgm:t>
        <a:bodyPr/>
        <a:lstStyle/>
        <a:p>
          <a:r>
            <a:rPr lang="zh-CN" altLang="en-US" sz="2600" b="1" dirty="0" smtClean="0"/>
            <a:t>工业</a:t>
          </a:r>
          <a:endParaRPr lang="en-US" altLang="zh-CN" sz="2600" b="1" dirty="0" smtClean="0"/>
        </a:p>
        <a:p>
          <a:r>
            <a:rPr lang="zh-CN" altLang="en-US" sz="2600" b="1" dirty="0" smtClean="0"/>
            <a:t>能源</a:t>
          </a:r>
          <a:endParaRPr lang="zh-CN" altLang="en-US" sz="2600" b="1" dirty="0"/>
        </a:p>
      </dgm:t>
    </dgm:pt>
    <dgm:pt modelId="{F943BD51-B5DE-46A9-AB53-CC71CE10491A}" type="parTrans" cxnId="{277C5413-3195-4AE4-B7BE-A706B22CCAEC}">
      <dgm:prSet/>
      <dgm:spPr/>
      <dgm:t>
        <a:bodyPr/>
        <a:lstStyle/>
        <a:p>
          <a:endParaRPr lang="zh-CN" altLang="en-US"/>
        </a:p>
      </dgm:t>
    </dgm:pt>
    <dgm:pt modelId="{C0DCE488-E518-4122-A8C1-E7AA38FB4AC8}" type="sibTrans" cxnId="{277C5413-3195-4AE4-B7BE-A706B22CCAEC}">
      <dgm:prSet/>
      <dgm:spPr/>
      <dgm:t>
        <a:bodyPr/>
        <a:lstStyle/>
        <a:p>
          <a:endParaRPr lang="zh-CN" altLang="en-US"/>
        </a:p>
      </dgm:t>
    </dgm:pt>
    <dgm:pt modelId="{5F4DB3D7-285B-4F86-8BC1-E0C4F0176C87}" type="pres">
      <dgm:prSet presAssocID="{50557374-64A2-4601-B143-795B2E0BAD46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zh-CN" altLang="en-US"/>
        </a:p>
      </dgm:t>
    </dgm:pt>
    <dgm:pt modelId="{B5BFFD42-0765-4C0E-ABA9-D9DA9C96FC12}" type="pres">
      <dgm:prSet presAssocID="{070FEB14-6DAA-436C-B26C-4E3AE8290B00}" presName="text1" presStyleCnt="0"/>
      <dgm:spPr/>
    </dgm:pt>
    <dgm:pt modelId="{CB0ACAC6-25A2-4904-93CB-59A7835AEE47}" type="pres">
      <dgm:prSet presAssocID="{070FEB14-6DAA-436C-B26C-4E3AE8290B00}" presName="textRepeatNode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F8797C0-0763-4EB8-BFED-2904F06041A5}" type="pres">
      <dgm:prSet presAssocID="{070FEB14-6DAA-436C-B26C-4E3AE8290B00}" presName="textaccent1" presStyleCnt="0"/>
      <dgm:spPr/>
    </dgm:pt>
    <dgm:pt modelId="{4EA7D89B-BE40-41E3-9060-EC7EC3C804C7}" type="pres">
      <dgm:prSet presAssocID="{070FEB14-6DAA-436C-B26C-4E3AE8290B00}" presName="accentRepeatNode" presStyleLbl="solidAlignAcc1" presStyleIdx="0" presStyleCnt="4"/>
      <dgm:spPr/>
    </dgm:pt>
    <dgm:pt modelId="{54EEAAEC-9797-4387-BC1F-4FECE610D24B}" type="pres">
      <dgm:prSet presAssocID="{88A34633-B6C9-409F-BD15-53624E516098}" presName="image1" presStyleCnt="0"/>
      <dgm:spPr/>
    </dgm:pt>
    <dgm:pt modelId="{0EB01334-0CDE-47E8-982D-02CE7D01AC18}" type="pres">
      <dgm:prSet presAssocID="{88A34633-B6C9-409F-BD15-53624E516098}" presName="imageRepeatNode" presStyleLbl="alignAcc1" presStyleIdx="0" presStyleCnt="2"/>
      <dgm:spPr/>
      <dgm:t>
        <a:bodyPr/>
        <a:lstStyle/>
        <a:p>
          <a:endParaRPr lang="zh-CN" altLang="en-US"/>
        </a:p>
      </dgm:t>
    </dgm:pt>
    <dgm:pt modelId="{5BF6CAB9-773C-44F0-8B46-CEF3D59838B9}" type="pres">
      <dgm:prSet presAssocID="{88A34633-B6C9-409F-BD15-53624E516098}" presName="imageaccent1" presStyleCnt="0"/>
      <dgm:spPr/>
    </dgm:pt>
    <dgm:pt modelId="{CE412A04-EAD0-44E9-BCF0-FB8AFC1AF30A}" type="pres">
      <dgm:prSet presAssocID="{88A34633-B6C9-409F-BD15-53624E516098}" presName="accentRepeatNode" presStyleLbl="solidAlignAcc1" presStyleIdx="1" presStyleCnt="4"/>
      <dgm:spPr/>
    </dgm:pt>
    <dgm:pt modelId="{C47C714C-9040-4B93-9913-301A68F17241}" type="pres">
      <dgm:prSet presAssocID="{639899C5-4EFF-461F-AEFC-187ACF937B3A}" presName="text2" presStyleCnt="0"/>
      <dgm:spPr/>
    </dgm:pt>
    <dgm:pt modelId="{5D70DD54-0899-4070-8BE6-920129EFB07F}" type="pres">
      <dgm:prSet presAssocID="{639899C5-4EFF-461F-AEFC-187ACF937B3A}" presName="textRepeatNode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78D12C9-0EB2-4111-866A-9782855DF72F}" type="pres">
      <dgm:prSet presAssocID="{639899C5-4EFF-461F-AEFC-187ACF937B3A}" presName="textaccent2" presStyleCnt="0"/>
      <dgm:spPr/>
    </dgm:pt>
    <dgm:pt modelId="{475BFFF1-37E0-4671-BD37-F7222DCEBCF6}" type="pres">
      <dgm:prSet presAssocID="{639899C5-4EFF-461F-AEFC-187ACF937B3A}" presName="accentRepeatNode" presStyleLbl="solidAlignAcc1" presStyleIdx="2" presStyleCnt="4"/>
      <dgm:spPr/>
    </dgm:pt>
    <dgm:pt modelId="{DAA1E340-065E-460C-884B-B3BF39AD6BCB}" type="pres">
      <dgm:prSet presAssocID="{C0DCE488-E518-4122-A8C1-E7AA38FB4AC8}" presName="image2" presStyleCnt="0"/>
      <dgm:spPr/>
    </dgm:pt>
    <dgm:pt modelId="{115A6C61-B98D-4D10-9917-75BF41BC3AA0}" type="pres">
      <dgm:prSet presAssocID="{C0DCE488-E518-4122-A8C1-E7AA38FB4AC8}" presName="imageRepeatNode" presStyleLbl="alignAcc1" presStyleIdx="1" presStyleCnt="2"/>
      <dgm:spPr/>
      <dgm:t>
        <a:bodyPr/>
        <a:lstStyle/>
        <a:p>
          <a:endParaRPr lang="zh-CN" altLang="en-US"/>
        </a:p>
      </dgm:t>
    </dgm:pt>
    <dgm:pt modelId="{7315F8E5-8375-4506-BAE4-D6B52A3F7225}" type="pres">
      <dgm:prSet presAssocID="{C0DCE488-E518-4122-A8C1-E7AA38FB4AC8}" presName="imageaccent2" presStyleCnt="0"/>
      <dgm:spPr/>
    </dgm:pt>
    <dgm:pt modelId="{4B73CA43-7B74-4427-9BAE-F4E3DFFD9213}" type="pres">
      <dgm:prSet presAssocID="{C0DCE488-E518-4122-A8C1-E7AA38FB4AC8}" presName="accentRepeatNode" presStyleLbl="solidAlignAcc1" presStyleIdx="3" presStyleCnt="4"/>
      <dgm:spPr/>
    </dgm:pt>
  </dgm:ptLst>
  <dgm:cxnLst>
    <dgm:cxn modelId="{B240B7E3-68FB-43BA-8A2A-4F4A05CDEC75}" type="presOf" srcId="{070FEB14-6DAA-436C-B26C-4E3AE8290B00}" destId="{CB0ACAC6-25A2-4904-93CB-59A7835AEE47}" srcOrd="0" destOrd="0" presId="urn:microsoft.com/office/officeart/2008/layout/HexagonCluster"/>
    <dgm:cxn modelId="{0AD1579D-58C0-4CBB-A74C-9C79AAF73156}" srcId="{50557374-64A2-4601-B143-795B2E0BAD46}" destId="{070FEB14-6DAA-436C-B26C-4E3AE8290B00}" srcOrd="0" destOrd="0" parTransId="{43871124-63C4-4BE5-BAC6-54625F027829}" sibTransId="{88A34633-B6C9-409F-BD15-53624E516098}"/>
    <dgm:cxn modelId="{23E7944F-1051-4ED5-B4A0-055598A1682B}" type="presOf" srcId="{C0DCE488-E518-4122-A8C1-E7AA38FB4AC8}" destId="{115A6C61-B98D-4D10-9917-75BF41BC3AA0}" srcOrd="0" destOrd="0" presId="urn:microsoft.com/office/officeart/2008/layout/HexagonCluster"/>
    <dgm:cxn modelId="{1CC2D3F5-0303-4F11-B662-D178D692516E}" type="presOf" srcId="{639899C5-4EFF-461F-AEFC-187ACF937B3A}" destId="{5D70DD54-0899-4070-8BE6-920129EFB07F}" srcOrd="0" destOrd="0" presId="urn:microsoft.com/office/officeart/2008/layout/HexagonCluster"/>
    <dgm:cxn modelId="{BBE71814-0268-4707-BA5E-6C8D0F7F17AE}" type="presOf" srcId="{50557374-64A2-4601-B143-795B2E0BAD46}" destId="{5F4DB3D7-285B-4F86-8BC1-E0C4F0176C87}" srcOrd="0" destOrd="0" presId="urn:microsoft.com/office/officeart/2008/layout/HexagonCluster"/>
    <dgm:cxn modelId="{A6318C43-ECA5-4CD3-8C63-00645A5C5B53}" type="presOf" srcId="{88A34633-B6C9-409F-BD15-53624E516098}" destId="{0EB01334-0CDE-47E8-982D-02CE7D01AC18}" srcOrd="0" destOrd="0" presId="urn:microsoft.com/office/officeart/2008/layout/HexagonCluster"/>
    <dgm:cxn modelId="{277C5413-3195-4AE4-B7BE-A706B22CCAEC}" srcId="{50557374-64A2-4601-B143-795B2E0BAD46}" destId="{639899C5-4EFF-461F-AEFC-187ACF937B3A}" srcOrd="1" destOrd="0" parTransId="{F943BD51-B5DE-46A9-AB53-CC71CE10491A}" sibTransId="{C0DCE488-E518-4122-A8C1-E7AA38FB4AC8}"/>
    <dgm:cxn modelId="{043C7D15-06DB-4AE5-B6F6-E117AEA8463F}" type="presParOf" srcId="{5F4DB3D7-285B-4F86-8BC1-E0C4F0176C87}" destId="{B5BFFD42-0765-4C0E-ABA9-D9DA9C96FC12}" srcOrd="0" destOrd="0" presId="urn:microsoft.com/office/officeart/2008/layout/HexagonCluster"/>
    <dgm:cxn modelId="{34ECA13B-0502-42B7-9305-E56FAF7CF3F6}" type="presParOf" srcId="{B5BFFD42-0765-4C0E-ABA9-D9DA9C96FC12}" destId="{CB0ACAC6-25A2-4904-93CB-59A7835AEE47}" srcOrd="0" destOrd="0" presId="urn:microsoft.com/office/officeart/2008/layout/HexagonCluster"/>
    <dgm:cxn modelId="{66D0DD9A-55CA-4790-844D-377235BAB7F5}" type="presParOf" srcId="{5F4DB3D7-285B-4F86-8BC1-E0C4F0176C87}" destId="{3F8797C0-0763-4EB8-BFED-2904F06041A5}" srcOrd="1" destOrd="0" presId="urn:microsoft.com/office/officeart/2008/layout/HexagonCluster"/>
    <dgm:cxn modelId="{57F6464B-0998-41FA-9D64-0FD32B970AC1}" type="presParOf" srcId="{3F8797C0-0763-4EB8-BFED-2904F06041A5}" destId="{4EA7D89B-BE40-41E3-9060-EC7EC3C804C7}" srcOrd="0" destOrd="0" presId="urn:microsoft.com/office/officeart/2008/layout/HexagonCluster"/>
    <dgm:cxn modelId="{DFB9B0F2-D791-4DCA-ADD9-B10E8F12AC01}" type="presParOf" srcId="{5F4DB3D7-285B-4F86-8BC1-E0C4F0176C87}" destId="{54EEAAEC-9797-4387-BC1F-4FECE610D24B}" srcOrd="2" destOrd="0" presId="urn:microsoft.com/office/officeart/2008/layout/HexagonCluster"/>
    <dgm:cxn modelId="{056A468F-F707-46CB-B97C-99F71A6647B4}" type="presParOf" srcId="{54EEAAEC-9797-4387-BC1F-4FECE610D24B}" destId="{0EB01334-0CDE-47E8-982D-02CE7D01AC18}" srcOrd="0" destOrd="0" presId="urn:microsoft.com/office/officeart/2008/layout/HexagonCluster"/>
    <dgm:cxn modelId="{522C31C2-C233-4E37-AD55-AFB7B55248CD}" type="presParOf" srcId="{5F4DB3D7-285B-4F86-8BC1-E0C4F0176C87}" destId="{5BF6CAB9-773C-44F0-8B46-CEF3D59838B9}" srcOrd="3" destOrd="0" presId="urn:microsoft.com/office/officeart/2008/layout/HexagonCluster"/>
    <dgm:cxn modelId="{CDEB6375-2C59-4173-879D-F16B35240664}" type="presParOf" srcId="{5BF6CAB9-773C-44F0-8B46-CEF3D59838B9}" destId="{CE412A04-EAD0-44E9-BCF0-FB8AFC1AF30A}" srcOrd="0" destOrd="0" presId="urn:microsoft.com/office/officeart/2008/layout/HexagonCluster"/>
    <dgm:cxn modelId="{CD7075FC-1BBA-48EA-B423-153223799F4F}" type="presParOf" srcId="{5F4DB3D7-285B-4F86-8BC1-E0C4F0176C87}" destId="{C47C714C-9040-4B93-9913-301A68F17241}" srcOrd="4" destOrd="0" presId="urn:microsoft.com/office/officeart/2008/layout/HexagonCluster"/>
    <dgm:cxn modelId="{5F1EAF0D-3E72-40D5-83E3-0B8A5C0E4C91}" type="presParOf" srcId="{C47C714C-9040-4B93-9913-301A68F17241}" destId="{5D70DD54-0899-4070-8BE6-920129EFB07F}" srcOrd="0" destOrd="0" presId="urn:microsoft.com/office/officeart/2008/layout/HexagonCluster"/>
    <dgm:cxn modelId="{26B38A12-B565-48E4-925C-37F7ED24AA3E}" type="presParOf" srcId="{5F4DB3D7-285B-4F86-8BC1-E0C4F0176C87}" destId="{C78D12C9-0EB2-4111-866A-9782855DF72F}" srcOrd="5" destOrd="0" presId="urn:microsoft.com/office/officeart/2008/layout/HexagonCluster"/>
    <dgm:cxn modelId="{759FE927-B883-400C-89F9-3C6B27491BEC}" type="presParOf" srcId="{C78D12C9-0EB2-4111-866A-9782855DF72F}" destId="{475BFFF1-37E0-4671-BD37-F7222DCEBCF6}" srcOrd="0" destOrd="0" presId="urn:microsoft.com/office/officeart/2008/layout/HexagonCluster"/>
    <dgm:cxn modelId="{9DFA1B67-5A08-4B8E-AEA0-BEC42FEF1A8D}" type="presParOf" srcId="{5F4DB3D7-285B-4F86-8BC1-E0C4F0176C87}" destId="{DAA1E340-065E-460C-884B-B3BF39AD6BCB}" srcOrd="6" destOrd="0" presId="urn:microsoft.com/office/officeart/2008/layout/HexagonCluster"/>
    <dgm:cxn modelId="{1563BEC9-AAE4-4C15-9FAD-5A27BFDF5F75}" type="presParOf" srcId="{DAA1E340-065E-460C-884B-B3BF39AD6BCB}" destId="{115A6C61-B98D-4D10-9917-75BF41BC3AA0}" srcOrd="0" destOrd="0" presId="urn:microsoft.com/office/officeart/2008/layout/HexagonCluster"/>
    <dgm:cxn modelId="{0A1F0BFF-FA93-40EA-91CF-3ACC3C8EB8DD}" type="presParOf" srcId="{5F4DB3D7-285B-4F86-8BC1-E0C4F0176C87}" destId="{7315F8E5-8375-4506-BAE4-D6B52A3F7225}" srcOrd="7" destOrd="0" presId="urn:microsoft.com/office/officeart/2008/layout/HexagonCluster"/>
    <dgm:cxn modelId="{4896A43C-B873-44C6-91F9-5E93278E6D00}" type="presParOf" srcId="{7315F8E5-8375-4506-BAE4-D6B52A3F7225}" destId="{4B73CA43-7B74-4427-9BAE-F4E3DFFD9213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ACAC6-25A2-4904-93CB-59A7835AEE47}">
      <dsp:nvSpPr>
        <dsp:cNvPr id="0" name=""/>
        <dsp:cNvSpPr/>
      </dsp:nvSpPr>
      <dsp:spPr>
        <a:xfrm>
          <a:off x="1355601" y="1194336"/>
          <a:ext cx="1621260" cy="13981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b="1" kern="1200" dirty="0" smtClean="0"/>
            <a:t>基础</a:t>
          </a:r>
          <a:endParaRPr lang="en-US" altLang="zh-CN" sz="2600" b="1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b="1" kern="1200" dirty="0" smtClean="0"/>
            <a:t>研究</a:t>
          </a:r>
          <a:endParaRPr lang="zh-CN" altLang="en-US" sz="2600" b="1" kern="1200" dirty="0"/>
        </a:p>
      </dsp:txBody>
      <dsp:txXfrm>
        <a:off x="1607216" y="1411320"/>
        <a:ext cx="1118030" cy="964149"/>
      </dsp:txXfrm>
    </dsp:sp>
    <dsp:sp modelId="{4EA7D89B-BE40-41E3-9060-EC7EC3C804C7}">
      <dsp:nvSpPr>
        <dsp:cNvPr id="0" name=""/>
        <dsp:cNvSpPr/>
      </dsp:nvSpPr>
      <dsp:spPr>
        <a:xfrm>
          <a:off x="1406229" y="1811754"/>
          <a:ext cx="189431" cy="1634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B01334-0CDE-47E8-982D-02CE7D01AC18}">
      <dsp:nvSpPr>
        <dsp:cNvPr id="0" name=""/>
        <dsp:cNvSpPr/>
      </dsp:nvSpPr>
      <dsp:spPr>
        <a:xfrm>
          <a:off x="0" y="441173"/>
          <a:ext cx="1621260" cy="139811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412A04-EAD0-44E9-BCF0-FB8AFC1AF30A}">
      <dsp:nvSpPr>
        <dsp:cNvPr id="0" name=""/>
        <dsp:cNvSpPr/>
      </dsp:nvSpPr>
      <dsp:spPr>
        <a:xfrm>
          <a:off x="1104732" y="1646321"/>
          <a:ext cx="189431" cy="1634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0DD54-0899-4070-8BE6-920129EFB07F}">
      <dsp:nvSpPr>
        <dsp:cNvPr id="0" name=""/>
        <dsp:cNvSpPr/>
      </dsp:nvSpPr>
      <dsp:spPr>
        <a:xfrm>
          <a:off x="2711770" y="441173"/>
          <a:ext cx="1621260" cy="13981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b="1" kern="1200" dirty="0" smtClean="0"/>
            <a:t>工业</a:t>
          </a:r>
          <a:endParaRPr lang="en-US" altLang="zh-CN" sz="2600" b="1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b="1" kern="1200" dirty="0" smtClean="0"/>
            <a:t>能源</a:t>
          </a:r>
          <a:endParaRPr lang="zh-CN" altLang="en-US" sz="2600" b="1" kern="1200" dirty="0"/>
        </a:p>
      </dsp:txBody>
      <dsp:txXfrm>
        <a:off x="2963385" y="658157"/>
        <a:ext cx="1118030" cy="964149"/>
      </dsp:txXfrm>
    </dsp:sp>
    <dsp:sp modelId="{475BFFF1-37E0-4671-BD37-F7222DCEBCF6}">
      <dsp:nvSpPr>
        <dsp:cNvPr id="0" name=""/>
        <dsp:cNvSpPr/>
      </dsp:nvSpPr>
      <dsp:spPr>
        <a:xfrm>
          <a:off x="3816503" y="1646321"/>
          <a:ext cx="189431" cy="1634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A6C61-B98D-4D10-9917-75BF41BC3AA0}">
      <dsp:nvSpPr>
        <dsp:cNvPr id="0" name=""/>
        <dsp:cNvSpPr/>
      </dsp:nvSpPr>
      <dsp:spPr>
        <a:xfrm>
          <a:off x="4067371" y="1194336"/>
          <a:ext cx="1621260" cy="139811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3CA43-7B74-4427-9BAE-F4E3DFFD9213}">
      <dsp:nvSpPr>
        <dsp:cNvPr id="0" name=""/>
        <dsp:cNvSpPr/>
      </dsp:nvSpPr>
      <dsp:spPr>
        <a:xfrm>
          <a:off x="4118000" y="1811754"/>
          <a:ext cx="189431" cy="1634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B645DCC-C7B1-431B-B6DD-C79B07552B37}" type="datetimeFigureOut">
              <a:rPr lang="zh-CN" altLang="en-US"/>
              <a:t>2016-9-21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52F2A67-836F-4A7F-95A5-68C004267C53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2090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Radiation Shielding at High-Energy Electron and Proton Accelerators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F2A67-836F-4A7F-95A5-68C004267C53}" type="slidenum">
              <a:rPr lang="zh-CN" altLang="en-US" smtClean="0"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5952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3FB60-5D28-4DB3-86DC-B43604B6A5A0}" type="datetimeFigureOut">
              <a:rPr lang="zh-CN" altLang="en-US"/>
              <a:t>2016-9-21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42E7A-29BA-4863-84A7-170ACFF8F14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9506F-4580-4CB1-A8E1-3F44B1533555}" type="datetimeFigureOut">
              <a:rPr lang="zh-CN" altLang="en-US"/>
              <a:t>2016-9-21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64A9F-4536-4CC6-8909-F73D8A46073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150BA-F465-44F9-88FD-26F57728D22E}" type="datetimeFigureOut">
              <a:rPr lang="zh-CN" altLang="en-US"/>
              <a:t>2016-9-21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30251-141A-42E4-A73E-119D4B2E647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ko-KR" sz="1400"/>
              <a:t>‹#›</a:t>
            </a:fld>
            <a:endParaRPr lang="en-US" altLang="ko-KR" sz="1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288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133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76489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209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435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06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6D348-A448-43B8-829D-8239D4099DF9}" type="datetimeFigureOut">
              <a:rPr lang="zh-CN" altLang="en-US"/>
              <a:t>2016-9-21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E4DB2-4F96-4227-9E3A-CAA0EEEF33F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182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52898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72759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6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45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EF604-9CA0-4D17-8500-1886C5D70E36}" type="datetimeFigureOut">
              <a:rPr lang="zh-CN" altLang="en-US"/>
              <a:t>2016-9-21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82A96-7783-4C98-B083-2CD869C6047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2FD8D-C5DE-4F7B-98AA-19DE67DAA431}" type="datetimeFigureOut">
              <a:rPr lang="zh-CN" altLang="en-US"/>
              <a:t>2016-9-21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42EE9-A026-4BDE-B868-206CBA79CEC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46C17-A166-4902-A06E-A5825AD2DDD9}" type="datetimeFigureOut">
              <a:rPr lang="zh-CN" altLang="en-US"/>
              <a:t>2016-9-21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E97A0-19E5-4B66-9DE2-6A46870C65C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8149C-DC16-4CAE-A88C-E190AB6BD5C1}" type="datetimeFigureOut">
              <a:rPr lang="zh-CN" altLang="en-US"/>
              <a:t>2016-9-21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42798-7023-4D5B-BF1F-206E9C1F3FF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29C47-8E26-4684-8562-86D6F6969B32}" type="datetimeFigureOut">
              <a:rPr lang="zh-CN" altLang="en-US"/>
              <a:t>2016-9-21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505F4-8A61-4A5F-B6B7-DC7B2AF0348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2FF7E-9F69-4C60-AB44-65D96F9F5408}" type="datetimeFigureOut">
              <a:rPr lang="zh-CN" altLang="en-US"/>
              <a:t>2016-9-21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3865C-97D7-4673-B370-0F643E4C1DB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85897-EA42-4501-9451-2F5D222CD922}" type="datetimeFigureOut">
              <a:rPr lang="zh-CN" altLang="en-US"/>
              <a:t>2016-9-21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601B2-3463-4643-BC33-D01DB4EF933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9A7462F-135D-49D7-98F9-8E180FB8057A}" type="datetimeFigureOut">
              <a:rPr lang="zh-CN" altLang="en-US"/>
              <a:t>2016-9-21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72A1405-1CFE-4CED-BA78-CBC2F02A984B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 descr="1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70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755576" y="1064474"/>
            <a:ext cx="7772400" cy="1446550"/>
          </a:xfrm>
        </p:spPr>
        <p:txBody>
          <a:bodyPr rtlCol="0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zh-CN" altLang="en-US" b="1" dirty="0">
                <a:latin typeface="+mn-ea"/>
                <a:ea typeface="+mn-ea"/>
              </a:rPr>
              <a:t>高能粒子加速器辐射屏蔽设计方法和应用</a:t>
            </a:r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>
          <a:xfrm>
            <a:off x="107504" y="2708920"/>
            <a:ext cx="8784976" cy="2304256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许文贞、</a:t>
            </a:r>
            <a:r>
              <a:rPr lang="zh-CN" altLang="en-US" sz="28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徐加强、</a:t>
            </a:r>
            <a:r>
              <a:rPr lang="zh-CN" altLang="en-US" sz="28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徐玉海</a:t>
            </a:r>
            <a:r>
              <a:rPr lang="zh-CN" altLang="en-US" sz="28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zh-CN" altLang="en-US" sz="28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李哲夫、王光宏、夏晓彬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8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中国科学院上海应用物理研究所</a:t>
            </a:r>
            <a:endParaRPr lang="en-US" altLang="zh-CN" sz="28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8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辐射防护工程组</a:t>
            </a:r>
            <a:endParaRPr lang="zh-CN" altLang="en-US" sz="28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5877272"/>
            <a:ext cx="421481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fld id="{87B31AEB-65EA-4628-AB53-D9EFFE6568C2}" type="datetime2">
              <a:rPr lang="zh-CN" altLang="en-US" sz="2400" b="1" smtClean="0">
                <a:solidFill>
                  <a:schemeClr val="accent1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2016年9月21日</a:t>
            </a:fld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.TQSGN5NU3OAVPS7\Desktop\SAPT旋转治疗仓外中子伽玛能谱分析\数据处理\neutronspectrum&amp;H10.gif"/>
          <p:cNvPicPr>
            <a:picLocks noChangeAspect="1" noChangeArrowheads="1"/>
          </p:cNvPicPr>
          <p:nvPr/>
        </p:nvPicPr>
        <p:blipFill rotWithShape="1">
          <a:blip r:embed="rId2" cstate="print"/>
          <a:srcRect l="2952"/>
          <a:stretch/>
        </p:blipFill>
        <p:spPr bwMode="auto">
          <a:xfrm>
            <a:off x="4788024" y="1556791"/>
            <a:ext cx="4153886" cy="3024337"/>
          </a:xfrm>
          <a:prstGeom prst="rect">
            <a:avLst/>
          </a:prstGeom>
          <a:noFill/>
        </p:spPr>
      </p:pic>
      <p:pic>
        <p:nvPicPr>
          <p:cNvPr id="9" name="Picture 2" descr="C:\Users\Administrator.TQSGN5NU3OAVPS7\Desktop\SAPT旋转治疗仓外中子伽玛能谱分析\数据处理\gamma_spectrum&amp;H10.gif"/>
          <p:cNvPicPr>
            <a:picLocks noChangeAspect="1" noChangeArrowheads="1"/>
          </p:cNvPicPr>
          <p:nvPr/>
        </p:nvPicPr>
        <p:blipFill rotWithShape="1">
          <a:blip r:embed="rId3" cstate="print"/>
          <a:srcRect l="3365"/>
          <a:stretch/>
        </p:blipFill>
        <p:spPr bwMode="auto">
          <a:xfrm>
            <a:off x="251520" y="1556792"/>
            <a:ext cx="4136190" cy="3024336"/>
          </a:xfrm>
          <a:prstGeom prst="rect">
            <a:avLst/>
          </a:prstGeom>
          <a:noFill/>
        </p:spPr>
      </p:pic>
      <p:sp>
        <p:nvSpPr>
          <p:cNvPr id="10" name="TextBox 6"/>
          <p:cNvSpPr txBox="1"/>
          <p:nvPr/>
        </p:nvSpPr>
        <p:spPr>
          <a:xfrm>
            <a:off x="2612956" y="1195694"/>
            <a:ext cx="3416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u="sng" dirty="0" smtClean="0"/>
              <a:t>治疗仓外伽玛和中子能谱和剂量贡献曲线</a:t>
            </a:r>
            <a:endParaRPr lang="zh-CN" altLang="en-US" sz="1400" u="sng" dirty="0"/>
          </a:p>
        </p:txBody>
      </p:sp>
      <p:sp>
        <p:nvSpPr>
          <p:cNvPr id="14" name="文本框 3"/>
          <p:cNvSpPr txBox="1"/>
          <p:nvPr/>
        </p:nvSpPr>
        <p:spPr>
          <a:xfrm>
            <a:off x="35496" y="620688"/>
            <a:ext cx="3368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SAPT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辐射场特征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29023" y="4674427"/>
            <a:ext cx="6111330" cy="20612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18000" rIns="36000" bIns="18000" anchor="ctr" anchorCtr="0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屏蔽</a:t>
            </a:r>
            <a:r>
              <a:rPr lang="zh-CN" altLang="en-US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体外总剂量：中子为主要剂量贡献（</a:t>
            </a:r>
            <a:r>
              <a:rPr lang="en-US" altLang="zh-CN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95%</a:t>
            </a:r>
            <a:r>
              <a:rPr lang="zh-CN" altLang="en-US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屏蔽体外中子剂量：能量</a:t>
            </a:r>
            <a:r>
              <a:rPr lang="en-US" altLang="zh-CN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0.1MeV~10MeV</a:t>
            </a:r>
            <a:r>
              <a:rPr lang="zh-CN" altLang="en-US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为主要剂量</a:t>
            </a:r>
            <a:r>
              <a:rPr lang="zh-CN" alt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贡献</a:t>
            </a:r>
            <a:r>
              <a:rPr lang="zh-CN" altLang="en-US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~70%</a:t>
            </a:r>
            <a:r>
              <a:rPr lang="zh-CN" altLang="en-US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），</a:t>
            </a:r>
            <a:r>
              <a:rPr lang="zh-CN" alt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其主要源项为高能级联</a:t>
            </a:r>
            <a:r>
              <a:rPr lang="zh-CN" altLang="en-US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中子</a:t>
            </a:r>
            <a:endParaRPr lang="zh-CN" altLang="zh-CN" kern="100" dirty="0" smtClean="0">
              <a:latin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屏蔽</a:t>
            </a:r>
            <a:r>
              <a:rPr lang="zh-CN" altLang="en-US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体外伽玛剂量：能量</a:t>
            </a:r>
            <a:r>
              <a:rPr lang="en-US" altLang="zh-CN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1MeV~7MeV</a:t>
            </a:r>
            <a:r>
              <a:rPr lang="zh-CN" alt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为主要剂量贡献</a:t>
            </a:r>
            <a:r>
              <a:rPr lang="zh-CN" altLang="en-US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~60%</a:t>
            </a:r>
            <a:r>
              <a:rPr lang="zh-CN" altLang="en-US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），</a:t>
            </a:r>
            <a:endParaRPr lang="en-US" altLang="zh-CN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96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8" name="Rectangle 36"/>
          <p:cNvSpPr>
            <a:spLocks noGrp="1" noChangeArrowheads="1"/>
          </p:cNvSpPr>
          <p:nvPr>
            <p:ph type="title"/>
          </p:nvPr>
        </p:nvSpPr>
        <p:spPr>
          <a:xfrm>
            <a:off x="108263" y="662474"/>
            <a:ext cx="8229600" cy="518160"/>
          </a:xfrm>
        </p:spPr>
        <p:txBody>
          <a:bodyPr>
            <a:spAutoFit/>
          </a:bodyPr>
          <a:lstStyle/>
          <a:p>
            <a:pPr marL="266700" indent="-266700" algn="l">
              <a:buFont typeface="Wingdings" charset="0"/>
              <a:buChar char="u"/>
            </a:pPr>
            <a:r>
              <a:rPr lang="zh-CN" altLang="en-US" sz="2800" b="1" dirty="0" smtClean="0">
                <a:latin typeface="+mn-ea"/>
                <a:ea typeface="+mn-ea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  <a:ea typeface="+mn-ea"/>
              </a:rPr>
              <a:t>主体屏蔽</a:t>
            </a:r>
            <a:r>
              <a:rPr lang="zh-CN" altLang="en-US" sz="2800" b="1" dirty="0" smtClean="0">
                <a:latin typeface="+mn-ea"/>
                <a:ea typeface="+mn-ea"/>
              </a:rPr>
              <a:t>设计方法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339752" y="1143641"/>
            <a:ext cx="4464496" cy="74477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0000FF"/>
                </a:solidFill>
              </a:rPr>
              <a:t>电子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加速器</a:t>
            </a:r>
            <a:endParaRPr lang="en-US" altLang="zh-CN" sz="2400" b="1" dirty="0" smtClean="0">
              <a:solidFill>
                <a:srgbClr val="0000FF"/>
              </a:solidFill>
            </a:endParaRPr>
          </a:p>
          <a:p>
            <a:pPr algn="ctr"/>
            <a:r>
              <a:rPr lang="en-US" altLang="zh-CN" sz="2000" b="1" u="sng" dirty="0" smtClean="0">
                <a:solidFill>
                  <a:schemeClr val="tx1"/>
                </a:solidFill>
              </a:rPr>
              <a:t>SHIELD11</a:t>
            </a:r>
            <a:endParaRPr lang="zh-CN" altLang="en-US" sz="2000" b="1" u="sng" dirty="0">
              <a:solidFill>
                <a:schemeClr val="tx1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827584" y="2132856"/>
            <a:ext cx="3168352" cy="4464496"/>
            <a:chOff x="827584" y="2060849"/>
            <a:chExt cx="3168352" cy="4464496"/>
          </a:xfrm>
        </p:grpSpPr>
        <p:sp>
          <p:nvSpPr>
            <p:cNvPr id="6" name="圆角矩形 5"/>
            <p:cNvSpPr/>
            <p:nvPr/>
          </p:nvSpPr>
          <p:spPr>
            <a:xfrm>
              <a:off x="919355" y="2180793"/>
              <a:ext cx="2991700" cy="1464231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tx1"/>
                  </a:solidFill>
                </a:rPr>
                <a:t>建立</a:t>
              </a:r>
              <a:r>
                <a:rPr lang="zh-CN" altLang="en-US" sz="2000" b="1" dirty="0" smtClean="0">
                  <a:solidFill>
                    <a:srgbClr val="FF0000"/>
                  </a:solidFill>
                </a:rPr>
                <a:t>辐射屏蔽模型</a:t>
              </a:r>
              <a:r>
                <a:rPr lang="zh-CN" altLang="en-US" sz="2000" dirty="0" smtClean="0">
                  <a:solidFill>
                    <a:schemeClr val="tx1"/>
                  </a:solidFill>
                </a:rPr>
                <a:t>，确定电子束流、靶体、屏蔽体、探测点之间方位关系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913919" y="4083716"/>
              <a:ext cx="2991700" cy="112371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tx1"/>
                  </a:solidFill>
                </a:rPr>
                <a:t>根据标准靶模型的经验公式计算得到</a:t>
              </a:r>
              <a:r>
                <a:rPr lang="en-US" altLang="zh-CN" sz="2000" b="1" dirty="0" smtClean="0">
                  <a:solidFill>
                    <a:srgbClr val="FF0000"/>
                  </a:solidFill>
                </a:rPr>
                <a:t>5</a:t>
              </a:r>
              <a:r>
                <a:rPr lang="zh-CN" altLang="en-US" sz="2000" b="1" dirty="0" smtClean="0">
                  <a:solidFill>
                    <a:srgbClr val="FF0000"/>
                  </a:solidFill>
                </a:rPr>
                <a:t>大射线类型的剂量值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下箭头 9"/>
            <p:cNvSpPr/>
            <p:nvPr/>
          </p:nvSpPr>
          <p:spPr>
            <a:xfrm>
              <a:off x="2243212" y="3666844"/>
              <a:ext cx="288032" cy="388456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下箭头 15"/>
            <p:cNvSpPr/>
            <p:nvPr/>
          </p:nvSpPr>
          <p:spPr>
            <a:xfrm>
              <a:off x="2243212" y="5229200"/>
              <a:ext cx="288032" cy="388456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913919" y="5639476"/>
              <a:ext cx="2991700" cy="78319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tx1"/>
                  </a:solidFill>
                </a:rPr>
                <a:t>根据管理限值要求计算得到</a:t>
              </a:r>
              <a:r>
                <a:rPr lang="zh-CN" altLang="en-US" sz="2000" b="1" dirty="0" smtClean="0">
                  <a:solidFill>
                    <a:srgbClr val="FF0000"/>
                  </a:solidFill>
                </a:rPr>
                <a:t>优化屏蔽</a:t>
              </a:r>
              <a:r>
                <a:rPr lang="zh-CN" altLang="en-US" sz="2000" b="1" dirty="0">
                  <a:solidFill>
                    <a:srgbClr val="FF0000"/>
                  </a:solidFill>
                </a:rPr>
                <a:t>厚度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827584" y="2060849"/>
              <a:ext cx="3168352" cy="44644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 descr="C:\Users\Vincent\AppData\Roaming\Tencent\Users\251647375\QQ\WinTemp\RichOle\4U}SB~9OS)1M7YA`4ZH33]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31800"/>
            <a:ext cx="1872208" cy="18722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grpSp>
        <p:nvGrpSpPr>
          <p:cNvPr id="19" name="组合 18"/>
          <p:cNvGrpSpPr/>
          <p:nvPr/>
        </p:nvGrpSpPr>
        <p:grpSpPr>
          <a:xfrm>
            <a:off x="4499992" y="3986699"/>
            <a:ext cx="4092981" cy="1314509"/>
            <a:chOff x="4572000" y="4031705"/>
            <a:chExt cx="4092981" cy="1314509"/>
          </a:xfrm>
        </p:grpSpPr>
        <p:sp>
          <p:nvSpPr>
            <p:cNvPr id="11" name="矩形 10"/>
            <p:cNvSpPr/>
            <p:nvPr/>
          </p:nvSpPr>
          <p:spPr>
            <a:xfrm>
              <a:off x="4572000" y="4031705"/>
              <a:ext cx="4092981" cy="11974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5888" y="4088372"/>
              <a:ext cx="2723230" cy="2180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5888" y="4397762"/>
              <a:ext cx="2726552" cy="362573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文本框 7"/>
            <p:cNvSpPr txBox="1"/>
            <p:nvPr/>
          </p:nvSpPr>
          <p:spPr>
            <a:xfrm>
              <a:off x="7020272" y="4869160"/>
              <a:ext cx="30489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altLang="zh-CN" sz="2800" b="1" dirty="0" smtClean="0"/>
                <a:t>·</a:t>
              </a:r>
            </a:p>
            <a:p>
              <a:pPr>
                <a:lnSpc>
                  <a:spcPts val="1000"/>
                </a:lnSpc>
              </a:pPr>
              <a:r>
                <a:rPr lang="en-US" altLang="zh-CN" sz="2800" b="1" dirty="0" smtClean="0"/>
                <a:t>·</a:t>
              </a:r>
            </a:p>
            <a:p>
              <a:pPr>
                <a:lnSpc>
                  <a:spcPts val="1000"/>
                </a:lnSpc>
              </a:pPr>
              <a:r>
                <a:rPr lang="en-US" altLang="zh-CN" sz="2800" b="1" dirty="0"/>
                <a:t>·</a:t>
              </a:r>
              <a:endParaRPr lang="zh-CN" altLang="en-US" sz="2800" b="1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4572000" y="4048322"/>
              <a:ext cx="12186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600" b="1" kern="0" dirty="0">
                  <a:latin typeface="Times New Roman" panose="02020603050405020304" pitchFamily="18" charset="0"/>
                  <a:cs typeface="宋体" panose="02010600030101010101" pitchFamily="2" charset="-122"/>
                </a:rPr>
                <a:t>巨共振中子</a:t>
              </a:r>
              <a:endParaRPr lang="zh-CN" altLang="en-US" sz="1600" b="1" dirty="0"/>
            </a:p>
          </p:txBody>
        </p:sp>
        <p:sp>
          <p:nvSpPr>
            <p:cNvPr id="27" name="矩形 26"/>
            <p:cNvSpPr/>
            <p:nvPr/>
          </p:nvSpPr>
          <p:spPr>
            <a:xfrm>
              <a:off x="4583475" y="4437112"/>
              <a:ext cx="106311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kern="0" dirty="0" smtClean="0">
                  <a:latin typeface="Times New Roman" panose="02020603050405020304" pitchFamily="18" charset="0"/>
                  <a:cs typeface="宋体" panose="02010600030101010101" pitchFamily="2" charset="-122"/>
                </a:rPr>
                <a:t> 中能</a:t>
              </a:r>
              <a:r>
                <a:rPr lang="zh-CN" altLang="zh-CN" sz="1600" b="1" kern="0" dirty="0" smtClean="0">
                  <a:latin typeface="Times New Roman" panose="02020603050405020304" pitchFamily="18" charset="0"/>
                  <a:cs typeface="宋体" panose="02010600030101010101" pitchFamily="2" charset="-122"/>
                </a:rPr>
                <a:t>中子</a:t>
              </a:r>
              <a:endParaRPr lang="zh-CN" altLang="en-US" sz="1600" b="1" dirty="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028855" y="4869160"/>
              <a:ext cx="30489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altLang="zh-CN" sz="2800" b="1" dirty="0" smtClean="0"/>
                <a:t>·</a:t>
              </a:r>
            </a:p>
            <a:p>
              <a:pPr>
                <a:lnSpc>
                  <a:spcPts val="1000"/>
                </a:lnSpc>
              </a:pPr>
              <a:r>
                <a:rPr lang="en-US" altLang="zh-CN" sz="2800" b="1" dirty="0" smtClean="0"/>
                <a:t>·</a:t>
              </a:r>
            </a:p>
            <a:p>
              <a:pPr>
                <a:lnSpc>
                  <a:spcPts val="1000"/>
                </a:lnSpc>
              </a:pPr>
              <a:r>
                <a:rPr lang="en-US" altLang="zh-CN" sz="2800" b="1" dirty="0"/>
                <a:t>·</a:t>
              </a:r>
              <a:endParaRPr lang="zh-CN" altLang="en-US" sz="2800" b="1" dirty="0"/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454" y="5317510"/>
            <a:ext cx="3422198" cy="1488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640114"/>
            <a:ext cx="8291264" cy="523220"/>
          </a:xfrm>
        </p:spPr>
        <p:txBody>
          <a:bodyPr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CN" altLang="en-US" sz="2800" b="1" dirty="0" smtClean="0"/>
              <a:t>注入器到直线加速段</a:t>
            </a:r>
            <a:r>
              <a:rPr lang="en-US" altLang="zh-CN" sz="2800" b="1" dirty="0" smtClean="0"/>
              <a:t>2</a:t>
            </a:r>
            <a:r>
              <a:rPr lang="zh-CN" altLang="en-US" sz="2800" b="1" dirty="0" smtClean="0"/>
              <a:t>区域主体屏蔽墙设计</a:t>
            </a:r>
            <a:endParaRPr lang="zh-CN" altLang="en-US" sz="2800" b="1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579960"/>
              </p:ext>
            </p:extLst>
          </p:nvPr>
        </p:nvGraphicFramePr>
        <p:xfrm>
          <a:off x="539553" y="1340768"/>
          <a:ext cx="7992887" cy="1758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2929"/>
                <a:gridCol w="993647"/>
                <a:gridCol w="723743"/>
                <a:gridCol w="720080"/>
                <a:gridCol w="1224136"/>
                <a:gridCol w="864096"/>
                <a:gridCol w="1224136"/>
                <a:gridCol w="1080120"/>
              </a:tblGrid>
              <a:tr h="64807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zh-CN" sz="1600" kern="0" dirty="0">
                          <a:effectLst/>
                        </a:rPr>
                        <a:t>电子能量段</a:t>
                      </a:r>
                      <a:endParaRPr lang="zh-CN" sz="1600" kern="100" dirty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sz="1600" kern="0" dirty="0">
                          <a:effectLst/>
                        </a:rPr>
                        <a:t>MeV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zh-CN" sz="1600" kern="0" dirty="0">
                          <a:effectLst/>
                        </a:rPr>
                        <a:t>平均流强</a:t>
                      </a:r>
                      <a:endParaRPr lang="zh-CN" sz="1600" kern="100" dirty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sz="1600" kern="0" dirty="0">
                          <a:effectLst/>
                        </a:rPr>
                        <a:t>e/h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zh-CN" sz="1600" kern="0" dirty="0">
                          <a:effectLst/>
                        </a:rPr>
                        <a:t>束损率</a:t>
                      </a:r>
                      <a:endParaRPr lang="zh-CN" sz="1600" kern="100" dirty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sz="1600" kern="0" dirty="0">
                          <a:effectLst/>
                        </a:rPr>
                        <a:t>%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zh-CN" sz="1600" kern="0" dirty="0">
                          <a:effectLst/>
                        </a:rPr>
                        <a:t>厚度</a:t>
                      </a:r>
                      <a:endParaRPr lang="zh-CN" sz="1600" kern="100" dirty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sz="1600" kern="0" dirty="0">
                          <a:effectLst/>
                        </a:rPr>
                        <a:t>m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zh-CN" sz="1600" kern="0" dirty="0">
                          <a:effectLst/>
                        </a:rPr>
                        <a:t>到墙面距离</a:t>
                      </a:r>
                      <a:endParaRPr lang="zh-CN" sz="1600" kern="100" dirty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altLang="zh-CN" sz="1600" kern="0" dirty="0" smtClean="0">
                          <a:effectLst/>
                        </a:rPr>
                        <a:t>m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zh-CN" sz="1600" kern="0" dirty="0">
                          <a:effectLst/>
                        </a:rPr>
                        <a:t>位置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zh-CN" sz="16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解析</a:t>
                      </a:r>
                      <a:r>
                        <a:rPr lang="zh-CN" sz="1600" b="1" kern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法结果</a:t>
                      </a:r>
                      <a:endParaRPr lang="en-US" altLang="zh-CN" sz="1600" b="1" kern="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sz="1600" b="1" kern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μSv/h</a:t>
                      </a:r>
                      <a:endParaRPr lang="zh-CN" sz="16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sz="1600" b="1" kern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Fluka</a:t>
                      </a:r>
                      <a:r>
                        <a:rPr lang="zh-CN" sz="1600" b="1" kern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结果</a:t>
                      </a:r>
                      <a:endParaRPr lang="en-US" altLang="zh-CN" sz="1600" b="1" kern="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sz="1600" b="1" kern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μSv</a:t>
                      </a:r>
                      <a:r>
                        <a:rPr lang="en-US" sz="1600" b="1" kern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/h</a:t>
                      </a:r>
                      <a:endParaRPr lang="zh-CN" sz="16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70019"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500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2.25E+14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1.0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100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1.5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左侧墙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0.72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33CC"/>
                          </a:solidFill>
                          <a:effectLst/>
                        </a:rPr>
                        <a:t>0.34</a:t>
                      </a:r>
                      <a:endParaRPr lang="zh-CN" sz="1600" b="1" kern="100" dirty="0">
                        <a:solidFill>
                          <a:srgbClr val="0033CC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01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sz="1600" kern="100">
                          <a:effectLst/>
                        </a:rPr>
                        <a:t>2.25E+14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sz="1600" kern="100">
                          <a:effectLst/>
                        </a:rPr>
                        <a:t>1.0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sz="1600" kern="100" dirty="0">
                          <a:effectLst/>
                        </a:rPr>
                        <a:t>70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sz="1600" kern="100" dirty="0">
                          <a:effectLst/>
                        </a:rPr>
                        <a:t>4.5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右侧墙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0.76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sz="1600" b="1" kern="100" dirty="0">
                          <a:solidFill>
                            <a:srgbClr val="0033CC"/>
                          </a:solidFill>
                          <a:effectLst/>
                        </a:rPr>
                        <a:t>0.37</a:t>
                      </a:r>
                      <a:endParaRPr lang="zh-CN" sz="1600" b="1" kern="100" dirty="0">
                        <a:solidFill>
                          <a:srgbClr val="0033CC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01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sz="1600" kern="100">
                          <a:effectLst/>
                        </a:rPr>
                        <a:t>2.25E+14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sz="1600" kern="100">
                          <a:effectLst/>
                        </a:rPr>
                        <a:t>1.0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sz="1600" kern="100">
                          <a:effectLst/>
                        </a:rPr>
                        <a:t>80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2.2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zh-CN" sz="1600" kern="100" dirty="0">
                          <a:effectLst/>
                        </a:rPr>
                        <a:t>顶板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1.84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sz="1600" b="1" kern="100" dirty="0">
                          <a:solidFill>
                            <a:srgbClr val="0033CC"/>
                          </a:solidFill>
                          <a:effectLst/>
                        </a:rPr>
                        <a:t>1.03</a:t>
                      </a:r>
                      <a:endParaRPr lang="zh-CN" sz="1600" b="1" kern="100" dirty="0">
                        <a:solidFill>
                          <a:srgbClr val="0033CC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25" name="Picture 1" descr="sxfelinjection_plot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t="2808" r="1949" b="1385"/>
          <a:stretch>
            <a:fillRect/>
          </a:stretch>
        </p:blipFill>
        <p:spPr bwMode="auto">
          <a:xfrm>
            <a:off x="2051720" y="3296815"/>
            <a:ext cx="4786737" cy="316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67588" y="6461567"/>
            <a:ext cx="3576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解析</a:t>
            </a:r>
            <a:r>
              <a:rPr lang="zh-CN" altLang="en-US" b="1" dirty="0" smtClean="0"/>
              <a:t>法结果比</a:t>
            </a:r>
            <a:r>
              <a:rPr lang="en-US" altLang="zh-CN" b="1" dirty="0" smtClean="0"/>
              <a:t>Fluka</a:t>
            </a:r>
            <a:r>
              <a:rPr lang="zh-CN" altLang="en-US" b="1" dirty="0" smtClean="0"/>
              <a:t>结果更为保守</a:t>
            </a:r>
            <a:endParaRPr lang="zh-CN" altLang="en-US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6973057" y="3121223"/>
            <a:ext cx="1703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latin typeface="汉仪长仿宋体" panose="02010600000101010101" pitchFamily="2" charset="-122"/>
                <a:ea typeface="汉仪长仿宋体" panose="02010600000101010101" pitchFamily="2" charset="-122"/>
                <a:cs typeface="Times New Roman" panose="02020603050405020304" pitchFamily="18" charset="0"/>
              </a:rPr>
              <a:t>* </a:t>
            </a:r>
            <a:r>
              <a:rPr lang="zh-CN" altLang="en-US" sz="1400" b="1" dirty="0" smtClean="0">
                <a:latin typeface="汉仪长仿宋体" panose="02010600000101010101" pitchFamily="2" charset="-122"/>
                <a:ea typeface="汉仪长仿宋体" panose="02010600000101010101" pitchFamily="2" charset="-122"/>
                <a:cs typeface="Times New Roman" panose="02020603050405020304" pitchFamily="18" charset="0"/>
              </a:rPr>
              <a:t>顶板上居留因子为</a:t>
            </a:r>
            <a:r>
              <a:rPr lang="en-US" altLang="zh-CN" sz="1400" b="1" dirty="0" smtClean="0">
                <a:latin typeface="汉仪长仿宋体" panose="02010600000101010101" pitchFamily="2" charset="-122"/>
                <a:ea typeface="汉仪长仿宋体" panose="02010600000101010101" pitchFamily="2" charset="-122"/>
                <a:cs typeface="Times New Roman" panose="02020603050405020304" pitchFamily="18" charset="0"/>
              </a:rPr>
              <a:t>1/4</a:t>
            </a:r>
            <a:endParaRPr lang="zh-CN" altLang="en-US" sz="1400" b="1" dirty="0">
              <a:latin typeface="汉仪长仿宋体" panose="02010600000101010101" pitchFamily="2" charset="-122"/>
              <a:ea typeface="汉仪长仿宋体" panose="0201060000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5452126" y="1881048"/>
            <a:ext cx="2504250" cy="1980000"/>
            <a:chOff x="3669101" y="2060848"/>
            <a:chExt cx="2504250" cy="1980000"/>
          </a:xfrm>
        </p:grpSpPr>
        <p:grpSp>
          <p:nvGrpSpPr>
            <p:cNvPr id="27" name="组合 26"/>
            <p:cNvGrpSpPr/>
            <p:nvPr/>
          </p:nvGrpSpPr>
          <p:grpSpPr>
            <a:xfrm>
              <a:off x="3669101" y="2060848"/>
              <a:ext cx="2504250" cy="1980000"/>
              <a:chOff x="3669101" y="2097072"/>
              <a:chExt cx="2504250" cy="1980000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9101" y="2097072"/>
                <a:ext cx="2415067" cy="1980000"/>
              </a:xfrm>
              <a:prstGeom prst="rect">
                <a:avLst/>
              </a:prstGeom>
            </p:spPr>
          </p:pic>
          <p:sp>
            <p:nvSpPr>
              <p:cNvPr id="22" name="文本框 21"/>
              <p:cNvSpPr txBox="1"/>
              <p:nvPr/>
            </p:nvSpPr>
            <p:spPr>
              <a:xfrm>
                <a:off x="4202862" y="3061592"/>
                <a:ext cx="44114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00" b="1" smtClean="0"/>
                  <a:t>质子</a:t>
                </a:r>
                <a:endParaRPr lang="zh-CN" altLang="en-US" sz="1000" b="1"/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4876634" y="2598822"/>
                <a:ext cx="2648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b="1" i="1" smtClean="0"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</a:rPr>
                  <a:t>r</a:t>
                </a:r>
                <a:endParaRPr lang="zh-CN" altLang="en-US" sz="1600" b="1" i="1">
                  <a:latin typeface="Times New Roman" panose="02020603050405020304" pitchFamily="18" charset="0"/>
                  <a:ea typeface="Arial Unicode MS" panose="020B0604020202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4885689" y="2837546"/>
                <a:ext cx="2840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00" b="1" i="1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Θ</a:t>
                </a:r>
                <a:endParaRPr lang="zh-CN" altLang="en-US" sz="1000" b="1" i="1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5442773" y="2276872"/>
                <a:ext cx="56938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00" b="1"/>
                  <a:t>参考点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5619994" y="2852936"/>
                <a:ext cx="55335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00" b="1" smtClean="0"/>
                  <a:t>Z-axis</a:t>
                </a:r>
                <a:endParaRPr lang="zh-CN" altLang="en-US" sz="1000" b="1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4018389" y="2852936"/>
              <a:ext cx="6976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b="1" smtClean="0"/>
                <a:t>入射粒子</a:t>
              </a:r>
              <a:endParaRPr lang="zh-CN" altLang="en-US" sz="1000" b="1"/>
            </a:p>
          </p:txBody>
        </p:sp>
      </p:grpSp>
      <p:sp>
        <p:nvSpPr>
          <p:cNvPr id="11" name="椭圆 10"/>
          <p:cNvSpPr/>
          <p:nvPr/>
        </p:nvSpPr>
        <p:spPr>
          <a:xfrm>
            <a:off x="2339752" y="1052737"/>
            <a:ext cx="4464496" cy="83568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</a:rPr>
              <a:t>质子加速器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2000" b="1" u="sng" dirty="0" smtClean="0">
                <a:solidFill>
                  <a:schemeClr val="tx1"/>
                </a:solidFill>
              </a:rPr>
              <a:t>模型</a:t>
            </a:r>
            <a:r>
              <a:rPr lang="en-US" altLang="zh-CN" sz="2000" b="1" u="sng" dirty="0" smtClean="0">
                <a:solidFill>
                  <a:schemeClr val="tx1"/>
                </a:solidFill>
              </a:rPr>
              <a:t>+</a:t>
            </a:r>
            <a:r>
              <a:rPr lang="zh-CN" altLang="en-US" sz="2000" b="1" u="sng" dirty="0" smtClean="0">
                <a:solidFill>
                  <a:schemeClr val="tx1"/>
                </a:solidFill>
              </a:rPr>
              <a:t>半经验公式结合法</a:t>
            </a:r>
            <a:endParaRPr lang="zh-CN" altLang="en-US" sz="2000" b="1" u="sng" dirty="0">
              <a:solidFill>
                <a:schemeClr val="tx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847347" y="2375520"/>
            <a:ext cx="2991700" cy="112371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建立模型，</a:t>
            </a:r>
            <a:r>
              <a:rPr lang="en-US" altLang="zh-CN" sz="2000" dirty="0" smtClean="0">
                <a:solidFill>
                  <a:schemeClr val="tx1"/>
                </a:solidFill>
              </a:rPr>
              <a:t>MC</a:t>
            </a:r>
            <a:r>
              <a:rPr lang="zh-CN" altLang="en-US" sz="2000" dirty="0" smtClean="0">
                <a:solidFill>
                  <a:schemeClr val="tx1"/>
                </a:solidFill>
              </a:rPr>
              <a:t>模拟计算质子束与</a:t>
            </a:r>
            <a:r>
              <a:rPr lang="zh-CN" altLang="en-US" sz="2000" dirty="0">
                <a:solidFill>
                  <a:schemeClr val="tx1"/>
                </a:solidFill>
              </a:rPr>
              <a:t>靶体相互作用后不同角度的</a:t>
            </a:r>
            <a:r>
              <a:rPr lang="zh-CN" altLang="en-US" sz="2000" b="1" dirty="0">
                <a:solidFill>
                  <a:srgbClr val="FF0000"/>
                </a:solidFill>
              </a:rPr>
              <a:t>辐射源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项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841911" y="3887688"/>
            <a:ext cx="2991700" cy="112371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建立模型，</a:t>
            </a:r>
            <a:r>
              <a:rPr lang="en-US" altLang="zh-CN" sz="2000" dirty="0" smtClean="0">
                <a:solidFill>
                  <a:schemeClr val="tx1"/>
                </a:solidFill>
              </a:rPr>
              <a:t>MC</a:t>
            </a:r>
            <a:r>
              <a:rPr lang="zh-CN" altLang="en-US" sz="2000" dirty="0" smtClean="0">
                <a:solidFill>
                  <a:schemeClr val="tx1"/>
                </a:solidFill>
              </a:rPr>
              <a:t>模拟计算中子在普通混凝土内的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衰减系数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下箭头 13"/>
          <p:cNvSpPr/>
          <p:nvPr/>
        </p:nvSpPr>
        <p:spPr>
          <a:xfrm>
            <a:off x="2171204" y="3499232"/>
            <a:ext cx="288032" cy="38845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>
            <a:off x="2171204" y="5011400"/>
            <a:ext cx="288032" cy="38845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841911" y="5399856"/>
            <a:ext cx="2991700" cy="78319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</a:rPr>
              <a:t>经验解析方法得到符合设计限值的</a:t>
            </a:r>
            <a:r>
              <a:rPr lang="zh-CN" altLang="en-US" sz="2000" b="1" dirty="0">
                <a:solidFill>
                  <a:srgbClr val="FF0000"/>
                </a:solidFill>
              </a:rPr>
              <a:t>屏蔽厚度</a:t>
            </a:r>
          </a:p>
        </p:txBody>
      </p:sp>
      <p:sp>
        <p:nvSpPr>
          <p:cNvPr id="17" name="矩形 16"/>
          <p:cNvSpPr/>
          <p:nvPr/>
        </p:nvSpPr>
        <p:spPr>
          <a:xfrm>
            <a:off x="755576" y="2276872"/>
            <a:ext cx="3168352" cy="40324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948840"/>
              </p:ext>
            </p:extLst>
          </p:nvPr>
        </p:nvGraphicFramePr>
        <p:xfrm>
          <a:off x="5112568" y="3977881"/>
          <a:ext cx="2987824" cy="1683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544"/>
                <a:gridCol w="864096"/>
                <a:gridCol w="864096"/>
                <a:gridCol w="792088"/>
              </a:tblGrid>
              <a:tr h="5226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质子能量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出射角度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0">
                          <a:solidFill>
                            <a:srgbClr val="FF0000"/>
                          </a:solidFill>
                          <a:effectLst/>
                        </a:rPr>
                        <a:t>辐射源项</a:t>
                      </a:r>
                      <a:endParaRPr lang="zh-CN" sz="1200" b="1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(Svm</a:t>
                      </a:r>
                      <a:r>
                        <a:rPr lang="en-US" sz="1200" kern="0" baseline="30000">
                          <a:effectLst/>
                        </a:rPr>
                        <a:t>2</a:t>
                      </a:r>
                      <a:r>
                        <a:rPr lang="en-US" sz="1200" kern="0">
                          <a:effectLst/>
                        </a:rPr>
                        <a:t>/p)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0" smtClean="0">
                          <a:solidFill>
                            <a:srgbClr val="FF0000"/>
                          </a:solidFill>
                          <a:effectLst/>
                        </a:rPr>
                        <a:t>衰减</a:t>
                      </a:r>
                      <a:r>
                        <a:rPr lang="zh-CN" sz="1200" b="1" kern="0">
                          <a:solidFill>
                            <a:srgbClr val="FF0000"/>
                          </a:solidFill>
                          <a:effectLst/>
                        </a:rPr>
                        <a:t>长度</a:t>
                      </a:r>
                      <a:endParaRPr lang="zh-CN" sz="1200" b="1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(gcm</a:t>
                      </a:r>
                      <a:r>
                        <a:rPr lang="en-US" sz="1200" kern="0" baseline="30000">
                          <a:effectLst/>
                        </a:rPr>
                        <a:t>-2</a:t>
                      </a:r>
                      <a:r>
                        <a:rPr lang="en-US" sz="1200" kern="0">
                          <a:effectLst/>
                        </a:rPr>
                        <a:t>)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3455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smtClean="0">
                          <a:effectLst/>
                        </a:rPr>
                        <a:t>250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smtClean="0">
                          <a:effectLst/>
                        </a:rPr>
                        <a:t>MeV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</a:t>
                      </a:r>
                      <a:r>
                        <a:rPr lang="zh-CN" sz="1200" kern="0">
                          <a:effectLst/>
                        </a:rPr>
                        <a:t>－</a:t>
                      </a:r>
                      <a:r>
                        <a:rPr lang="en-US" sz="1200" kern="0">
                          <a:effectLst/>
                        </a:rPr>
                        <a:t>10°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1.60×10</a:t>
                      </a:r>
                      <a:r>
                        <a:rPr lang="en-US" sz="1200" kern="0" baseline="30000">
                          <a:effectLst/>
                        </a:rPr>
                        <a:t>-14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108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345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</a:t>
                      </a:r>
                      <a:r>
                        <a:rPr lang="zh-CN" sz="1200" kern="0">
                          <a:effectLst/>
                        </a:rPr>
                        <a:t>－</a:t>
                      </a:r>
                      <a:r>
                        <a:rPr lang="en-US" sz="1200" kern="0">
                          <a:effectLst/>
                        </a:rPr>
                        <a:t>30°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5.37×10</a:t>
                      </a:r>
                      <a:r>
                        <a:rPr lang="en-US" sz="1200" kern="0" baseline="30000">
                          <a:effectLst/>
                        </a:rPr>
                        <a:t>-15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103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345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40</a:t>
                      </a:r>
                      <a:r>
                        <a:rPr lang="zh-CN" sz="1200" kern="0">
                          <a:effectLst/>
                        </a:rPr>
                        <a:t>－</a:t>
                      </a:r>
                      <a:r>
                        <a:rPr lang="en-US" sz="1200" kern="0">
                          <a:effectLst/>
                        </a:rPr>
                        <a:t>50°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1.92×10</a:t>
                      </a:r>
                      <a:r>
                        <a:rPr lang="en-US" sz="1200" kern="0" baseline="30000">
                          <a:effectLst/>
                        </a:rPr>
                        <a:t>-15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92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345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60</a:t>
                      </a:r>
                      <a:r>
                        <a:rPr lang="zh-CN" sz="1200" kern="0">
                          <a:effectLst/>
                        </a:rPr>
                        <a:t>－</a:t>
                      </a:r>
                      <a:r>
                        <a:rPr lang="en-US" sz="1200" kern="0">
                          <a:effectLst/>
                        </a:rPr>
                        <a:t>70°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8.48×10</a:t>
                      </a:r>
                      <a:r>
                        <a:rPr lang="en-US" sz="1200" kern="0" baseline="30000">
                          <a:effectLst/>
                        </a:rPr>
                        <a:t>-16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80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345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80</a:t>
                      </a:r>
                      <a:r>
                        <a:rPr lang="zh-CN" sz="1200" kern="0">
                          <a:effectLst/>
                        </a:rPr>
                        <a:t>－</a:t>
                      </a:r>
                      <a:r>
                        <a:rPr lang="en-US" sz="1200" kern="0">
                          <a:effectLst/>
                        </a:rPr>
                        <a:t>90°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3.11×10</a:t>
                      </a:r>
                      <a:r>
                        <a:rPr lang="en-US" sz="1200" kern="0" baseline="30000">
                          <a:effectLst/>
                        </a:rPr>
                        <a:t>-16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72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345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130</a:t>
                      </a:r>
                      <a:r>
                        <a:rPr lang="zh-CN" sz="1200" kern="0">
                          <a:effectLst/>
                        </a:rPr>
                        <a:t>－</a:t>
                      </a:r>
                      <a:r>
                        <a:rPr lang="en-US" sz="1200" kern="0">
                          <a:effectLst/>
                        </a:rPr>
                        <a:t>140°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3.72×10</a:t>
                      </a:r>
                      <a:r>
                        <a:rPr lang="en-US" sz="1200" kern="0" baseline="30000">
                          <a:effectLst/>
                        </a:rPr>
                        <a:t>-16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58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458538"/>
              </p:ext>
            </p:extLst>
          </p:nvPr>
        </p:nvGraphicFramePr>
        <p:xfrm>
          <a:off x="4847419" y="5877272"/>
          <a:ext cx="3468997" cy="642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公式" r:id="rId4" imgW="2462731" imgH="457002" progId="Equation.3">
                  <p:embed/>
                </p:oleObj>
              </mc:Choice>
              <mc:Fallback>
                <p:oleObj name="公式" r:id="rId4" imgW="2462731" imgH="457002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7419" y="5877272"/>
                        <a:ext cx="3468997" cy="64290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51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640114"/>
            <a:ext cx="8291264" cy="523220"/>
          </a:xfrm>
        </p:spPr>
        <p:txBody>
          <a:bodyPr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en-US" altLang="zh-CN" sz="2800" b="1" dirty="0" smtClean="0"/>
              <a:t>SAPT</a:t>
            </a:r>
            <a:r>
              <a:rPr lang="zh-CN" altLang="en-US" sz="2800" b="1" dirty="0" smtClean="0"/>
              <a:t>同步环主体屏蔽</a:t>
            </a:r>
            <a:endParaRPr lang="zh-CN" altLang="en-US" sz="2800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734964"/>
              </p:ext>
            </p:extLst>
          </p:nvPr>
        </p:nvGraphicFramePr>
        <p:xfrm>
          <a:off x="549896" y="1195937"/>
          <a:ext cx="8054552" cy="193477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41243"/>
                <a:gridCol w="1094162"/>
                <a:gridCol w="1094162"/>
                <a:gridCol w="1450507"/>
                <a:gridCol w="1450507"/>
                <a:gridCol w="1323971"/>
              </a:tblGrid>
              <a:tr h="576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粒子能量及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时间分配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对应参考墙体位置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墙体厚度计算值</a:t>
                      </a:r>
                      <a:r>
                        <a:rPr lang="en-US" sz="1600" kern="100">
                          <a:effectLst/>
                        </a:rPr>
                        <a:t>(m)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推荐厚度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(m)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解析法剂量率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(μSv/h)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Fluka</a:t>
                      </a:r>
                      <a:r>
                        <a:rPr lang="zh-CN" sz="1600" kern="100" dirty="0">
                          <a:effectLst/>
                        </a:rPr>
                        <a:t>剂量率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(μSv/h)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9096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质子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5%@250MeV</a:t>
                      </a:r>
                      <a:endParaRPr lang="zh-CN" sz="1600" kern="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35%@150MeV 60%@70MeV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上侧墙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2.45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2.5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0000FF"/>
                          </a:solidFill>
                          <a:effectLst/>
                        </a:rPr>
                        <a:t>0.45</a:t>
                      </a:r>
                      <a:endParaRPr lang="zh-CN" sz="1600" b="1" kern="1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0.19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</a:tr>
              <a:tr h="3398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右侧墙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2.35</a:t>
                      </a:r>
                      <a:endParaRPr lang="zh-CN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2.4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0000FF"/>
                          </a:solidFill>
                          <a:effectLst/>
                        </a:rPr>
                        <a:t>0.48</a:t>
                      </a:r>
                      <a:endParaRPr lang="zh-CN" sz="1600" b="1" kern="1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0.35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</a:tr>
              <a:tr h="33909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下侧墙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2.35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2.4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0000FF"/>
                          </a:solidFill>
                          <a:effectLst/>
                        </a:rPr>
                        <a:t>4.45</a:t>
                      </a:r>
                      <a:endParaRPr lang="zh-CN" sz="1600" b="1" kern="1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1.90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</a:tr>
              <a:tr h="3398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 smtClean="0">
                          <a:effectLst/>
                        </a:rPr>
                        <a:t>顶</a:t>
                      </a:r>
                      <a:r>
                        <a:rPr lang="zh-CN" altLang="en-US" sz="1600" kern="100" dirty="0" smtClean="0">
                          <a:effectLst/>
                        </a:rPr>
                        <a:t>板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1.30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1.3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0000FF"/>
                          </a:solidFill>
                          <a:effectLst/>
                        </a:rPr>
                        <a:t>3.64</a:t>
                      </a:r>
                      <a:endParaRPr lang="zh-CN" sz="1600" b="1" kern="1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1.30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r="2614" b="3505"/>
          <a:stretch/>
        </p:blipFill>
        <p:spPr>
          <a:xfrm>
            <a:off x="2051720" y="3284984"/>
            <a:ext cx="4583679" cy="313339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092280" y="314096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latin typeface="汉仪长仿宋体" panose="02010600000101010101" pitchFamily="2" charset="-122"/>
                <a:ea typeface="汉仪长仿宋体" panose="02010600000101010101" pitchFamily="2" charset="-122"/>
              </a:rPr>
              <a:t>*  </a:t>
            </a:r>
            <a:r>
              <a:rPr lang="zh-CN" altLang="en-US" sz="1400" b="1" dirty="0" smtClean="0">
                <a:latin typeface="汉仪长仿宋体" panose="02010600000101010101" pitchFamily="2" charset="-122"/>
                <a:ea typeface="汉仪长仿宋体" panose="02010600000101010101" pitchFamily="2" charset="-122"/>
              </a:rPr>
              <a:t>下侧墙外居留因子为</a:t>
            </a:r>
            <a:r>
              <a:rPr lang="en-US" altLang="zh-CN" sz="1400" b="1" dirty="0" smtClean="0">
                <a:latin typeface="汉仪长仿宋体" panose="02010600000101010101" pitchFamily="2" charset="-122"/>
                <a:ea typeface="汉仪长仿宋体" panose="02010600000101010101" pitchFamily="2" charset="-122"/>
              </a:rPr>
              <a:t>0</a:t>
            </a:r>
          </a:p>
          <a:p>
            <a:pPr algn="ctr"/>
            <a:r>
              <a:rPr lang="en-US" altLang="zh-CN" sz="1400" b="1" dirty="0">
                <a:latin typeface="汉仪长仿宋体" panose="02010600000101010101" pitchFamily="2" charset="-122"/>
                <a:ea typeface="汉仪长仿宋体" panose="02010600000101010101" pitchFamily="2" charset="-122"/>
              </a:rPr>
              <a:t> </a:t>
            </a:r>
            <a:r>
              <a:rPr lang="en-US" altLang="zh-CN" sz="1400" b="1" dirty="0" smtClean="0">
                <a:latin typeface="汉仪长仿宋体" panose="02010600000101010101" pitchFamily="2" charset="-122"/>
                <a:ea typeface="汉仪长仿宋体" panose="02010600000101010101" pitchFamily="2" charset="-122"/>
              </a:rPr>
              <a:t>  </a:t>
            </a:r>
            <a:r>
              <a:rPr lang="zh-CN" altLang="en-US" sz="1400" b="1" dirty="0" smtClean="0">
                <a:latin typeface="汉仪长仿宋体" panose="02010600000101010101" pitchFamily="2" charset="-122"/>
                <a:ea typeface="汉仪长仿宋体" panose="02010600000101010101" pitchFamily="2" charset="-122"/>
              </a:rPr>
              <a:t>顶板上居留因子为</a:t>
            </a:r>
            <a:r>
              <a:rPr lang="en-US" altLang="zh-CN" sz="1400" b="1" dirty="0" smtClean="0">
                <a:latin typeface="汉仪长仿宋体" panose="02010600000101010101" pitchFamily="2" charset="-122"/>
                <a:ea typeface="汉仪长仿宋体" panose="02010600000101010101" pitchFamily="2" charset="-122"/>
              </a:rPr>
              <a:t>1/4</a:t>
            </a:r>
            <a:endParaRPr lang="zh-CN" altLang="en-US" sz="1400" b="1" dirty="0">
              <a:latin typeface="汉仪长仿宋体" panose="02010600000101010101" pitchFamily="2" charset="-122"/>
              <a:ea typeface="汉仪长仿宋体" panose="02010600000101010101" pitchFamily="2" charset="-122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2771800" y="6461567"/>
            <a:ext cx="380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解析</a:t>
            </a:r>
            <a:r>
              <a:rPr lang="zh-CN" altLang="en-US" b="1" dirty="0" smtClean="0"/>
              <a:t>法结果也比</a:t>
            </a:r>
            <a:r>
              <a:rPr lang="en-US" altLang="zh-CN" b="1" dirty="0" smtClean="0"/>
              <a:t>Fluka</a:t>
            </a:r>
            <a:r>
              <a:rPr lang="zh-CN" altLang="en-US" b="1" dirty="0" smtClean="0"/>
              <a:t>结果更为保守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63826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/>
          <p:cNvSpPr/>
          <p:nvPr/>
        </p:nvSpPr>
        <p:spPr>
          <a:xfrm>
            <a:off x="565959" y="4927610"/>
            <a:ext cx="2772838" cy="11237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计算得到符合</a:t>
            </a:r>
            <a:r>
              <a:rPr lang="zh-CN" altLang="en-US" sz="2000" dirty="0">
                <a:solidFill>
                  <a:schemeClr val="tx1"/>
                </a:solidFill>
              </a:rPr>
              <a:t>设计限值的</a:t>
            </a:r>
            <a:r>
              <a:rPr lang="zh-CN" altLang="en-US" sz="2000" b="1" dirty="0">
                <a:solidFill>
                  <a:srgbClr val="FF0000"/>
                </a:solidFill>
              </a:rPr>
              <a:t>屏蔽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厚度</a:t>
            </a:r>
            <a:r>
              <a:rPr lang="zh-CN" altLang="en-US" sz="2000" dirty="0" smtClean="0">
                <a:solidFill>
                  <a:schemeClr val="tx1"/>
                </a:solidFill>
              </a:rPr>
              <a:t>，并采用</a:t>
            </a:r>
            <a:r>
              <a:rPr lang="en-US" altLang="zh-CN" sz="2000" dirty="0" smtClean="0">
                <a:solidFill>
                  <a:schemeClr val="tx1"/>
                </a:solidFill>
              </a:rPr>
              <a:t>MC</a:t>
            </a:r>
            <a:r>
              <a:rPr lang="zh-CN" altLang="en-US" sz="2000" dirty="0" smtClean="0">
                <a:solidFill>
                  <a:schemeClr val="tx1"/>
                </a:solidFill>
              </a:rPr>
              <a:t>软件模拟验证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28708" name="Rectangle 36"/>
          <p:cNvSpPr>
            <a:spLocks noGrp="1" noChangeArrowheads="1"/>
          </p:cNvSpPr>
          <p:nvPr>
            <p:ph type="title"/>
          </p:nvPr>
        </p:nvSpPr>
        <p:spPr>
          <a:xfrm>
            <a:off x="108263" y="620688"/>
            <a:ext cx="8229600" cy="518160"/>
          </a:xfrm>
        </p:spPr>
        <p:txBody>
          <a:bodyPr>
            <a:spAutoFit/>
          </a:bodyPr>
          <a:lstStyle/>
          <a:p>
            <a:pPr marL="266700" indent="-266700" algn="l">
              <a:buFont typeface="Wingdings" charset="0"/>
              <a:buChar char="u"/>
            </a:pPr>
            <a:r>
              <a:rPr lang="zh-CN" altLang="en-US" sz="2800" b="1" dirty="0" smtClean="0">
                <a:latin typeface="+mn-ea"/>
                <a:ea typeface="+mn-ea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  <a:ea typeface="+mn-ea"/>
              </a:rPr>
              <a:t>迷道</a:t>
            </a:r>
            <a:r>
              <a:rPr lang="zh-CN" altLang="en-US" sz="2800" b="1" dirty="0" smtClean="0">
                <a:latin typeface="+mn-ea"/>
                <a:ea typeface="+mn-ea"/>
              </a:rPr>
              <a:t>设计方法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584095" y="2234898"/>
            <a:ext cx="2729302" cy="78319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</a:rPr>
              <a:t>散射源点处</a:t>
            </a:r>
            <a:r>
              <a:rPr lang="zh-CN" altLang="zh-CN" sz="2000" b="1" dirty="0" smtClean="0">
                <a:solidFill>
                  <a:srgbClr val="FF0000"/>
                </a:solidFill>
              </a:rPr>
              <a:t>剂量当量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率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H</a:t>
            </a:r>
            <a:r>
              <a:rPr lang="en-US" altLang="zh-CN" sz="2000" b="1" baseline="-25000" dirty="0" smtClean="0">
                <a:solidFill>
                  <a:srgbClr val="FF0000"/>
                </a:solidFill>
              </a:rPr>
              <a:t>0</a:t>
            </a:r>
            <a:r>
              <a:rPr lang="zh-CN" altLang="en-US" sz="2000" dirty="0" smtClean="0">
                <a:solidFill>
                  <a:schemeClr val="tx1"/>
                </a:solidFill>
              </a:rPr>
              <a:t>的</a:t>
            </a:r>
            <a:r>
              <a:rPr lang="en-US" altLang="zh-CN" sz="2000" dirty="0" smtClean="0">
                <a:solidFill>
                  <a:schemeClr val="tx1"/>
                </a:solidFill>
              </a:rPr>
              <a:t>MC</a:t>
            </a:r>
            <a:r>
              <a:rPr lang="zh-CN" altLang="en-US" sz="2000" dirty="0" smtClean="0">
                <a:solidFill>
                  <a:schemeClr val="tx1"/>
                </a:solidFill>
              </a:rPr>
              <a:t>模拟计算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565959" y="3415442"/>
            <a:ext cx="2772838" cy="11237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建立</a:t>
            </a:r>
            <a:r>
              <a:rPr lang="zh-CN" altLang="en-US" sz="2000" dirty="0">
                <a:solidFill>
                  <a:schemeClr val="tx1"/>
                </a:solidFill>
              </a:rPr>
              <a:t>模型，采用经验公式计算迷道内</a:t>
            </a:r>
            <a:r>
              <a:rPr lang="zh-CN" altLang="en-US" sz="2000" b="1" dirty="0">
                <a:solidFill>
                  <a:srgbClr val="FF0000"/>
                </a:solidFill>
              </a:rPr>
              <a:t>散射剂量的衰减</a:t>
            </a:r>
          </a:p>
        </p:txBody>
      </p:sp>
      <p:sp>
        <p:nvSpPr>
          <p:cNvPr id="24" name="下箭头 23"/>
          <p:cNvSpPr/>
          <p:nvPr/>
        </p:nvSpPr>
        <p:spPr>
          <a:xfrm>
            <a:off x="1907952" y="3026986"/>
            <a:ext cx="288032" cy="38845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下箭头 24"/>
          <p:cNvSpPr/>
          <p:nvPr/>
        </p:nvSpPr>
        <p:spPr>
          <a:xfrm>
            <a:off x="1907952" y="4539154"/>
            <a:ext cx="288032" cy="38845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77619" y="2132856"/>
            <a:ext cx="2942253" cy="40118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339752" y="1052737"/>
            <a:ext cx="4464496" cy="83568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00FF"/>
                </a:solidFill>
              </a:rPr>
              <a:t>电子</a:t>
            </a:r>
            <a:r>
              <a:rPr lang="en-US" altLang="zh-CN" sz="2400" b="1" dirty="0">
                <a:solidFill>
                  <a:schemeClr val="tx1"/>
                </a:solidFill>
              </a:rPr>
              <a:t>&amp;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质子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加速器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2000" b="1" u="sng" dirty="0" smtClean="0">
                <a:solidFill>
                  <a:schemeClr val="tx1"/>
                </a:solidFill>
              </a:rPr>
              <a:t>模型</a:t>
            </a:r>
            <a:r>
              <a:rPr lang="en-US" altLang="zh-CN" sz="2000" b="1" u="sng" dirty="0" smtClean="0">
                <a:solidFill>
                  <a:schemeClr val="tx1"/>
                </a:solidFill>
              </a:rPr>
              <a:t>+</a:t>
            </a:r>
            <a:r>
              <a:rPr lang="zh-CN" altLang="en-US" sz="2000" b="1" u="sng" dirty="0" smtClean="0">
                <a:solidFill>
                  <a:schemeClr val="tx1"/>
                </a:solidFill>
              </a:rPr>
              <a:t>半经验公式结合法</a:t>
            </a:r>
            <a:endParaRPr lang="zh-CN" altLang="en-US" sz="2000" b="1" u="sng" dirty="0">
              <a:solidFill>
                <a:schemeClr val="tx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60352"/>
              </p:ext>
            </p:extLst>
          </p:nvPr>
        </p:nvGraphicFramePr>
        <p:xfrm>
          <a:off x="4932040" y="5565605"/>
          <a:ext cx="3552252" cy="87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2" name="公式" r:id="rId4" imgW="2400120" imgH="583920" progId="Equation.3">
                  <p:embed/>
                </p:oleObj>
              </mc:Choice>
              <mc:Fallback>
                <p:oleObj name="公式" r:id="rId4" imgW="2400120" imgH="58392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5565605"/>
                        <a:ext cx="3552252" cy="873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797441"/>
              </p:ext>
            </p:extLst>
          </p:nvPr>
        </p:nvGraphicFramePr>
        <p:xfrm>
          <a:off x="4932040" y="4653136"/>
          <a:ext cx="3600400" cy="826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3" name="公式" r:id="rId6" imgW="2514600" imgH="508000" progId="Equation.3">
                  <p:embed/>
                </p:oleObj>
              </mc:Choice>
              <mc:Fallback>
                <p:oleObj name="公式" r:id="rId6" imgW="2514600" imgH="508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4653136"/>
                        <a:ext cx="3600400" cy="82630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48834" y="493137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中子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48834" y="582014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伽玛</a:t>
            </a:r>
            <a:endParaRPr lang="zh-CN" altLang="en-US" dirty="0"/>
          </a:p>
        </p:txBody>
      </p:sp>
      <p:pic>
        <p:nvPicPr>
          <p:cNvPr id="3211" name="Picture 139" descr="C:\Users\Vincent\AppData\Roaming\Tencent\Users\251647375\QQ\WinTemp\RichOle\}(3PD%[CHGEW9[[7AQNZ@5W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85972"/>
            <a:ext cx="2952328" cy="227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85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795481"/>
            <a:ext cx="8291264" cy="523220"/>
          </a:xfrm>
        </p:spPr>
        <p:txBody>
          <a:bodyPr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en-US" altLang="zh-CN" sz="2800" b="1" dirty="0"/>
              <a:t>SXFEL</a:t>
            </a:r>
            <a:r>
              <a:rPr lang="zh-CN" altLang="en-US" sz="2800" b="1" dirty="0"/>
              <a:t>波荡器段迷</a:t>
            </a:r>
            <a:r>
              <a:rPr lang="zh-CN" altLang="en-US" sz="2800" b="1" dirty="0" smtClean="0"/>
              <a:t>道剂量衰减情况</a:t>
            </a:r>
            <a:endParaRPr lang="zh-CN" altLang="en-US" sz="2800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753418"/>
              </p:ext>
            </p:extLst>
          </p:nvPr>
        </p:nvGraphicFramePr>
        <p:xfrm>
          <a:off x="1187624" y="1412776"/>
          <a:ext cx="6457797" cy="244826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02171"/>
                <a:gridCol w="959027"/>
                <a:gridCol w="959027"/>
                <a:gridCol w="1112524"/>
                <a:gridCol w="1112524"/>
                <a:gridCol w="1112524"/>
              </a:tblGrid>
              <a:tr h="289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2293" marR="62293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1" kern="100" dirty="0" smtClean="0">
                          <a:solidFill>
                            <a:srgbClr val="0000FF"/>
                          </a:solidFill>
                          <a:effectLst/>
                        </a:rPr>
                        <a:t>解析法结果</a:t>
                      </a:r>
                      <a:endParaRPr lang="zh-CN" altLang="zh-CN" sz="1600" b="1" kern="100" dirty="0" smtClean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2293" marR="62293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Fluka</a:t>
                      </a:r>
                      <a:r>
                        <a:rPr lang="zh-CN" altLang="zh-CN" sz="16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计算结果</a:t>
                      </a:r>
                      <a:endParaRPr lang="zh-CN" altLang="zh-CN" sz="1600" b="1" kern="1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2293" marR="62293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1" kern="1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2293" marR="62293" marT="0" marB="0" anchor="ctr"/>
                </a:tc>
              </a:tr>
              <a:tr h="359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点位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2293" marR="62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 smtClean="0">
                          <a:effectLst/>
                        </a:rPr>
                        <a:t>中子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2293" marR="62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伽</a:t>
                      </a:r>
                      <a:r>
                        <a:rPr lang="zh-CN" sz="1600" kern="100" dirty="0" smtClean="0">
                          <a:effectLst/>
                        </a:rPr>
                        <a:t>玛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2293" marR="62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 smtClean="0">
                          <a:effectLst/>
                        </a:rPr>
                        <a:t>中子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2293" marR="62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伽</a:t>
                      </a:r>
                      <a:r>
                        <a:rPr lang="zh-CN" sz="1600" kern="100" dirty="0" smtClean="0">
                          <a:effectLst/>
                        </a:rPr>
                        <a:t>玛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2293" marR="62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</a:rPr>
                        <a:t>总剂量率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2293" marR="62293" marT="0" marB="0" anchor="ctr"/>
                </a:tc>
              </a:tr>
              <a:tr h="359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迷宫内</a:t>
                      </a:r>
                      <a:r>
                        <a:rPr lang="zh-CN" sz="1600" kern="100" dirty="0" smtClean="0">
                          <a:effectLst/>
                        </a:rPr>
                        <a:t>口</a:t>
                      </a:r>
                      <a:r>
                        <a:rPr lang="en-US" altLang="zh-CN" sz="1600" kern="100" dirty="0" smtClean="0">
                          <a:effectLst/>
                        </a:rPr>
                        <a:t>H</a:t>
                      </a:r>
                      <a:r>
                        <a:rPr lang="en-US" altLang="zh-CN" sz="1600" kern="100" baseline="-25000" dirty="0" smtClean="0">
                          <a:effectLst/>
                        </a:rPr>
                        <a:t>0</a:t>
                      </a:r>
                      <a:endParaRPr lang="zh-CN" sz="1600" kern="100" baseline="-25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2293" marR="6229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1223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2293" marR="62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1985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2293" marR="62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</a:rPr>
                        <a:t>3853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2293" marR="62293" marT="0" marB="0" anchor="ctr"/>
                </a:tc>
              </a:tr>
              <a:tr h="359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第一</a:t>
                      </a:r>
                      <a:r>
                        <a:rPr lang="zh-CN" sz="1600" kern="100" dirty="0" smtClean="0">
                          <a:effectLst/>
                        </a:rPr>
                        <a:t>反射</a:t>
                      </a:r>
                      <a:r>
                        <a:rPr lang="en-US" altLang="zh-CN" sz="1600" kern="100" dirty="0" smtClean="0">
                          <a:effectLst/>
                        </a:rPr>
                        <a:t>H</a:t>
                      </a:r>
                      <a:r>
                        <a:rPr lang="en-US" altLang="zh-CN" sz="1600" kern="100" baseline="-25000" dirty="0" smtClean="0">
                          <a:effectLst/>
                        </a:rPr>
                        <a:t>1</a:t>
                      </a:r>
                      <a:endParaRPr lang="zh-CN" sz="1600" kern="100" baseline="-25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2293" marR="6229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344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317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340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2293" marR="62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415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2293" marR="62293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</a:rPr>
                        <a:t>855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2293" marR="62293" marT="0" marB="0" anchor="ctr"/>
                </a:tc>
              </a:tr>
              <a:tr h="359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第二</a:t>
                      </a:r>
                      <a:r>
                        <a:rPr lang="zh-CN" sz="1600" kern="100" dirty="0" smtClean="0">
                          <a:effectLst/>
                        </a:rPr>
                        <a:t>反射</a:t>
                      </a:r>
                      <a:r>
                        <a:rPr lang="en-US" altLang="zh-CN" sz="1600" kern="100" dirty="0" smtClean="0">
                          <a:effectLst/>
                        </a:rPr>
                        <a:t>H</a:t>
                      </a:r>
                      <a:r>
                        <a:rPr lang="en-US" altLang="zh-CN" sz="1600" kern="100" baseline="-25000" dirty="0" smtClean="0">
                          <a:effectLst/>
                        </a:rPr>
                        <a:t>2</a:t>
                      </a:r>
                      <a:endParaRPr lang="zh-CN" sz="1600" kern="100" baseline="-25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2293" marR="6229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5.95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0.16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8.56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2293" marR="62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2.27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2293" marR="62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</a:rPr>
                        <a:t>10.84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2293" marR="62293" marT="0" marB="0" anchor="ctr"/>
                </a:tc>
              </a:tr>
              <a:tr h="359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第三</a:t>
                      </a:r>
                      <a:r>
                        <a:rPr lang="zh-CN" sz="1600" kern="100" dirty="0" smtClean="0">
                          <a:effectLst/>
                        </a:rPr>
                        <a:t>反射</a:t>
                      </a:r>
                      <a:r>
                        <a:rPr lang="en-US" altLang="zh-CN" sz="1600" kern="100" dirty="0" smtClean="0">
                          <a:effectLst/>
                        </a:rPr>
                        <a:t>H</a:t>
                      </a:r>
                      <a:r>
                        <a:rPr lang="en-US" altLang="zh-CN" sz="1600" kern="100" baseline="-25000" dirty="0" smtClean="0">
                          <a:effectLst/>
                        </a:rPr>
                        <a:t>3</a:t>
                      </a:r>
                      <a:endParaRPr lang="zh-CN" sz="1600" kern="100" baseline="-25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2293" marR="6229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0.17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0.01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0.51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2293" marR="62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0.33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2293" marR="62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</a:rPr>
                        <a:t>0.84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2293" marR="62293" marT="0" marB="0" anchor="ctr"/>
                </a:tc>
              </a:tr>
              <a:tr h="359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第四</a:t>
                      </a:r>
                      <a:r>
                        <a:rPr lang="zh-CN" sz="1600" kern="100" dirty="0" smtClean="0">
                          <a:effectLst/>
                        </a:rPr>
                        <a:t>反射</a:t>
                      </a:r>
                      <a:r>
                        <a:rPr lang="en-US" altLang="zh-CN" sz="1600" kern="100" dirty="0" smtClean="0">
                          <a:effectLst/>
                        </a:rPr>
                        <a:t>H</a:t>
                      </a:r>
                      <a:r>
                        <a:rPr lang="en-US" altLang="zh-CN" sz="1600" kern="100" baseline="-25000" dirty="0" smtClean="0">
                          <a:effectLst/>
                        </a:rPr>
                        <a:t>4</a:t>
                      </a:r>
                      <a:endParaRPr lang="zh-CN" sz="1600" kern="100" baseline="-25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2293" marR="6229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1.2E-03</a:t>
                      </a:r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2.5E-05</a:t>
                      </a:r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1.3E-3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2293" marR="62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4E-4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2293" marR="62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1.7E-3</a:t>
                      </a:r>
                    </a:p>
                  </a:txBody>
                  <a:tcPr marL="62293" marR="62293" marT="0" marB="0" anchor="ctr"/>
                </a:tc>
              </a:tr>
            </a:tbl>
          </a:graphicData>
        </a:graphic>
      </p:graphicFrame>
      <p:grpSp>
        <p:nvGrpSpPr>
          <p:cNvPr id="22" name="组合 21"/>
          <p:cNvGrpSpPr/>
          <p:nvPr/>
        </p:nvGrpSpPr>
        <p:grpSpPr>
          <a:xfrm>
            <a:off x="467544" y="4077072"/>
            <a:ext cx="2379957" cy="2492895"/>
            <a:chOff x="467544" y="4077072"/>
            <a:chExt cx="2379957" cy="249289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077072"/>
              <a:ext cx="2379957" cy="2492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068172" y="4725144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H</a:t>
              </a:r>
              <a:r>
                <a:rPr lang="en-US" altLang="zh-CN" sz="1600" baseline="-25000" dirty="0" smtClean="0"/>
                <a:t>0</a:t>
              </a:r>
              <a:endParaRPr lang="zh-CN" altLang="en-US" sz="1600" baseline="-25000" dirty="0"/>
            </a:p>
          </p:txBody>
        </p:sp>
        <p:cxnSp>
          <p:nvCxnSpPr>
            <p:cNvPr id="8" name="直接箭头连接符 7"/>
            <p:cNvCxnSpPr/>
            <p:nvPr/>
          </p:nvCxnSpPr>
          <p:spPr>
            <a:xfrm flipH="1">
              <a:off x="1331640" y="4437112"/>
              <a:ext cx="216024" cy="4320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1470893" y="4365104"/>
              <a:ext cx="148779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箭头连接符 10"/>
            <p:cNvCxnSpPr/>
            <p:nvPr/>
          </p:nvCxnSpPr>
          <p:spPr>
            <a:xfrm flipH="1">
              <a:off x="1259632" y="4509120"/>
              <a:ext cx="285650" cy="10801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187624" y="4437112"/>
              <a:ext cx="3289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i="1" dirty="0" smtClean="0"/>
                <a:t>r</a:t>
              </a:r>
              <a:r>
                <a:rPr lang="en-US" altLang="zh-CN" sz="1600" baseline="-25000" dirty="0" smtClean="0"/>
                <a:t>0</a:t>
              </a:r>
              <a:endParaRPr lang="zh-CN" altLang="en-US" sz="1600" baseline="-25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4712" y="5050725"/>
              <a:ext cx="3289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i="1" dirty="0" smtClean="0"/>
                <a:t>r</a:t>
              </a:r>
              <a:r>
                <a:rPr lang="en-US" altLang="zh-CN" sz="1600" baseline="-25000" dirty="0"/>
                <a:t>1</a:t>
              </a:r>
              <a:endParaRPr lang="zh-CN" altLang="en-US" sz="1600" baseline="-25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74712" y="5466710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H</a:t>
              </a:r>
              <a:r>
                <a:rPr lang="en-US" altLang="zh-CN" sz="1600" baseline="-25000" dirty="0"/>
                <a:t>1</a:t>
              </a:r>
              <a:endParaRPr lang="zh-CN" altLang="en-US" sz="1600" baseline="-25000" dirty="0"/>
            </a:p>
          </p:txBody>
        </p:sp>
        <p:cxnSp>
          <p:nvCxnSpPr>
            <p:cNvPr id="16" name="直接箭头连接符 15"/>
            <p:cNvCxnSpPr/>
            <p:nvPr/>
          </p:nvCxnSpPr>
          <p:spPr>
            <a:xfrm>
              <a:off x="1259632" y="5589240"/>
              <a:ext cx="86409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>
              <a:off x="2123728" y="5589240"/>
              <a:ext cx="0" cy="6480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 flipH="1">
              <a:off x="827584" y="6209928"/>
              <a:ext cx="129614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004276" y="5322694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H</a:t>
              </a:r>
              <a:r>
                <a:rPr lang="en-US" altLang="zh-CN" sz="1600" baseline="-25000" dirty="0" smtClean="0"/>
                <a:t>2</a:t>
              </a:r>
              <a:endParaRPr lang="zh-CN" altLang="en-US" sz="1600" baseline="-25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25831" y="6165304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H</a:t>
              </a:r>
              <a:r>
                <a:rPr lang="en-US" altLang="zh-CN" sz="1600" baseline="-25000" dirty="0"/>
                <a:t>3</a:t>
              </a:r>
              <a:endParaRPr lang="zh-CN" altLang="en-US" sz="1600" baseline="-25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9552" y="6042774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H</a:t>
              </a:r>
              <a:r>
                <a:rPr lang="en-US" altLang="zh-CN" sz="1600" baseline="-25000" dirty="0" smtClean="0"/>
                <a:t>4</a:t>
              </a:r>
              <a:endParaRPr lang="zh-CN" altLang="en-US" sz="1600" baseline="-25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69616" y="5291682"/>
              <a:ext cx="3289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i="1" dirty="0" smtClean="0"/>
                <a:t>r</a:t>
              </a:r>
              <a:r>
                <a:rPr lang="en-US" altLang="zh-CN" sz="1600" baseline="-25000" dirty="0"/>
                <a:t>2</a:t>
              </a:r>
              <a:endParaRPr lang="zh-CN" altLang="en-US" sz="1600" baseline="-25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78363" y="5661248"/>
              <a:ext cx="3289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i="1" dirty="0" smtClean="0"/>
                <a:t>r</a:t>
              </a:r>
              <a:r>
                <a:rPr lang="en-US" altLang="zh-CN" sz="1600" baseline="-25000" dirty="0" smtClean="0"/>
                <a:t>3</a:t>
              </a:r>
              <a:endParaRPr lang="zh-CN" altLang="en-US" sz="1600" baseline="-25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53150" y="5908284"/>
              <a:ext cx="3289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i="1" dirty="0" smtClean="0"/>
                <a:t>r</a:t>
              </a:r>
              <a:r>
                <a:rPr lang="en-US" altLang="zh-CN" sz="1600" baseline="-25000" dirty="0"/>
                <a:t>4</a:t>
              </a:r>
              <a:endParaRPr lang="zh-CN" altLang="en-US" sz="1600" baseline="-25000" dirty="0"/>
            </a:p>
          </p:txBody>
        </p:sp>
      </p:grpSp>
      <p:sp>
        <p:nvSpPr>
          <p:cNvPr id="30" name="矩形 29"/>
          <p:cNvSpPr/>
          <p:nvPr/>
        </p:nvSpPr>
        <p:spPr>
          <a:xfrm>
            <a:off x="3275856" y="4005064"/>
            <a:ext cx="55446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解析法中剂量在迷道内衰减快，主要原因是未考虑透射部分剂量贡献</a:t>
            </a:r>
            <a:endParaRPr lang="en-US" altLang="zh-CN" sz="2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电子加速器辐射场中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伽玛剂量贡献比重较大</a:t>
            </a:r>
            <a:r>
              <a:rPr lang="zh-CN" altLang="en-US" sz="2400" dirty="0" smtClean="0"/>
              <a:t>，经过迷道剂量衰减后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中子剂量贡献比例大</a:t>
            </a:r>
            <a:endParaRPr lang="en-US" altLang="zh-CN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9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" t="2223" r="4704" b="2223"/>
          <a:stretch/>
        </p:blipFill>
        <p:spPr bwMode="auto">
          <a:xfrm>
            <a:off x="4644008" y="1340767"/>
            <a:ext cx="4446075" cy="324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214744" y="755412"/>
            <a:ext cx="3861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u="sng" dirty="0" smtClean="0"/>
              <a:t>剂量率</a:t>
            </a:r>
            <a:r>
              <a:rPr lang="zh-CN" altLang="zh-CN" b="1" u="sng" dirty="0"/>
              <a:t>随迷道</a:t>
            </a:r>
            <a:r>
              <a:rPr lang="zh-CN" altLang="zh-CN" b="1" u="sng" dirty="0" smtClean="0"/>
              <a:t>路径衰减</a:t>
            </a:r>
            <a:r>
              <a:rPr lang="zh-CN" altLang="en-US" b="1" u="sng" dirty="0"/>
              <a:t>曲线</a:t>
            </a:r>
            <a:r>
              <a:rPr lang="en-US" altLang="zh-CN" b="1" u="sng" dirty="0" smtClean="0"/>
              <a:t>(H</a:t>
            </a:r>
            <a:r>
              <a:rPr lang="en-US" altLang="zh-CN" b="1" baseline="-25000" dirty="0" smtClean="0"/>
              <a:t>0</a:t>
            </a:r>
            <a:r>
              <a:rPr lang="zh-CN" altLang="zh-CN" b="1" u="sng" dirty="0" smtClean="0"/>
              <a:t>→</a:t>
            </a:r>
            <a:r>
              <a:rPr lang="en-US" altLang="zh-CN" b="1" u="sng" dirty="0" smtClean="0"/>
              <a:t>H</a:t>
            </a:r>
            <a:r>
              <a:rPr lang="en-US" altLang="zh-CN" b="1" baseline="-25000" dirty="0" smtClean="0"/>
              <a:t>3</a:t>
            </a:r>
            <a:r>
              <a:rPr lang="en-US" altLang="zh-CN" b="1" u="sng" dirty="0" smtClean="0"/>
              <a:t>)</a:t>
            </a:r>
            <a:endParaRPr lang="zh-CN" altLang="zh-CN" b="1" u="sng" dirty="0"/>
          </a:p>
        </p:txBody>
      </p:sp>
      <p:sp>
        <p:nvSpPr>
          <p:cNvPr id="6" name="矩形 5"/>
          <p:cNvSpPr/>
          <p:nvPr/>
        </p:nvSpPr>
        <p:spPr>
          <a:xfrm>
            <a:off x="179512" y="4963926"/>
            <a:ext cx="8784976" cy="1128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不管是解析法还是</a:t>
            </a:r>
            <a:r>
              <a:rPr lang="en-US" altLang="zh-CN" sz="2400" dirty="0" smtClean="0"/>
              <a:t>Fluka</a:t>
            </a:r>
            <a:r>
              <a:rPr lang="zh-CN" altLang="en-US" sz="2400" dirty="0" smtClean="0"/>
              <a:t>结果都可以明显</a:t>
            </a:r>
            <a:r>
              <a:rPr lang="zh-CN" altLang="en-US" sz="2400" dirty="0"/>
              <a:t>发现，</a:t>
            </a:r>
            <a:r>
              <a:rPr lang="zh-CN" altLang="en-US" sz="2400" dirty="0" smtClean="0"/>
              <a:t>在迷道</a:t>
            </a:r>
            <a:r>
              <a:rPr lang="zh-CN" altLang="en-US" sz="2400" dirty="0"/>
              <a:t>内</a:t>
            </a:r>
            <a:r>
              <a:rPr lang="zh-CN" altLang="en-US" sz="2400" b="1" dirty="0">
                <a:solidFill>
                  <a:srgbClr val="FF0000"/>
                </a:solidFill>
              </a:rPr>
              <a:t>伽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玛  比中子衰减速度更快</a:t>
            </a:r>
            <a:endParaRPr lang="zh-CN" altLang="zh-CN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SXFELMAZ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" t="1242" r="3262" b="1541"/>
          <a:stretch>
            <a:fillRect/>
          </a:stretch>
        </p:blipFill>
        <p:spPr bwMode="auto">
          <a:xfrm>
            <a:off x="47412" y="1052736"/>
            <a:ext cx="438057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475656" y="74612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u="sng" dirty="0" smtClean="0"/>
              <a:t>辐射场分布</a:t>
            </a:r>
            <a:endParaRPr lang="zh-CN" altLang="zh-CN" b="1" u="sng" dirty="0"/>
          </a:p>
        </p:txBody>
      </p:sp>
    </p:spTree>
    <p:extLst>
      <p:ext uri="{BB962C8B-B14F-4D97-AF65-F5344CB8AC3E}">
        <p14:creationId xmlns:p14="http://schemas.microsoft.com/office/powerpoint/2010/main" val="381717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496" y="692696"/>
            <a:ext cx="8291264" cy="523220"/>
          </a:xfrm>
        </p:spPr>
        <p:txBody>
          <a:bodyPr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en-US" altLang="zh-CN" sz="2800" b="1" dirty="0" smtClean="0"/>
              <a:t>SAPT</a:t>
            </a:r>
            <a:r>
              <a:rPr lang="zh-CN" altLang="zh-CN" sz="2800" b="1" dirty="0" smtClean="0"/>
              <a:t>治疗室</a:t>
            </a:r>
            <a:r>
              <a:rPr lang="zh-CN" altLang="zh-CN" sz="2800" b="1" dirty="0"/>
              <a:t>迷道剂量衰减情况</a:t>
            </a:r>
            <a:endParaRPr lang="zh-CN" altLang="en-US" sz="2800" b="1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359112"/>
              </p:ext>
            </p:extLst>
          </p:nvPr>
        </p:nvGraphicFramePr>
        <p:xfrm>
          <a:off x="467544" y="1412776"/>
          <a:ext cx="8280919" cy="2088232"/>
        </p:xfrm>
        <a:graphic>
          <a:graphicData uri="http://schemas.openxmlformats.org/drawingml/2006/table">
            <a:tbl>
              <a:tblPr/>
              <a:tblGrid>
                <a:gridCol w="1061657"/>
                <a:gridCol w="1244900"/>
                <a:gridCol w="671669"/>
                <a:gridCol w="653757"/>
                <a:gridCol w="944315"/>
                <a:gridCol w="435838"/>
                <a:gridCol w="508478"/>
                <a:gridCol w="871675"/>
                <a:gridCol w="581117"/>
                <a:gridCol w="435838"/>
                <a:gridCol w="871675"/>
              </a:tblGrid>
              <a:tr h="40714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中子剂量率</a:t>
                      </a:r>
                      <a:endParaRPr lang="zh-CN" sz="16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186" marR="68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Times New Roman"/>
                          <a:ea typeface="宋体"/>
                          <a:cs typeface="宋体"/>
                        </a:rPr>
                        <a:t>迷道口</a:t>
                      </a:r>
                      <a:r>
                        <a:rPr lang="zh-CN" sz="1600" kern="100" dirty="0" smtClean="0">
                          <a:effectLst/>
                          <a:latin typeface="Times New Roman"/>
                          <a:ea typeface="宋体"/>
                          <a:cs typeface="宋体"/>
                        </a:rPr>
                        <a:t>处</a:t>
                      </a:r>
                      <a:endParaRPr lang="zh-CN" sz="1600" kern="100" baseline="-25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186" marR="68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Times New Roman"/>
                          <a:ea typeface="宋体"/>
                          <a:cs typeface="宋体"/>
                        </a:rPr>
                        <a:t>第一次</a:t>
                      </a:r>
                      <a:r>
                        <a:rPr lang="zh-CN" sz="1600" kern="100" dirty="0" smtClean="0">
                          <a:effectLst/>
                          <a:latin typeface="Times New Roman"/>
                          <a:ea typeface="宋体"/>
                          <a:cs typeface="宋体"/>
                        </a:rPr>
                        <a:t>反射</a:t>
                      </a:r>
                      <a:endParaRPr lang="zh-CN" sz="1600" kern="100" baseline="-25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186" marR="68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Times New Roman"/>
                          <a:ea typeface="宋体"/>
                          <a:cs typeface="宋体"/>
                        </a:rPr>
                        <a:t>第二次</a:t>
                      </a:r>
                      <a:r>
                        <a:rPr lang="zh-CN" sz="1600" kern="100" dirty="0" smtClean="0">
                          <a:effectLst/>
                          <a:latin typeface="Times New Roman"/>
                          <a:ea typeface="宋体"/>
                          <a:cs typeface="宋体"/>
                        </a:rPr>
                        <a:t>反射</a:t>
                      </a:r>
                      <a:endParaRPr lang="zh-CN" sz="1600" kern="100" baseline="-25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186" marR="68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Times New Roman"/>
                          <a:ea typeface="宋体"/>
                          <a:cs typeface="宋体"/>
                        </a:rPr>
                        <a:t>第三次</a:t>
                      </a:r>
                      <a:r>
                        <a:rPr lang="zh-CN" sz="1600" kern="100" dirty="0" smtClean="0">
                          <a:effectLst/>
                          <a:latin typeface="Times New Roman"/>
                          <a:ea typeface="宋体"/>
                          <a:cs typeface="宋体"/>
                        </a:rPr>
                        <a:t>反射</a:t>
                      </a:r>
                      <a:endParaRPr lang="zh-CN" sz="1600" kern="100" baseline="-25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186" marR="68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7520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H</a:t>
                      </a:r>
                      <a:r>
                        <a:rPr lang="en-US" sz="1600" b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zh-CN" sz="16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</a:t>
                      </a:r>
                      <a:r>
                        <a:rPr lang="en-US" sz="16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μSv</a:t>
                      </a: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/h)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186" marR="68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</a:t>
                      </a:r>
                      <a:r>
                        <a:rPr lang="en-US" sz="1600" kern="100" baseline="-25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186" marR="68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</a:t>
                      </a:r>
                      <a:r>
                        <a:rPr lang="en-US" sz="1600" kern="100" baseline="-25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186" marR="68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H</a:t>
                      </a:r>
                      <a:r>
                        <a:rPr lang="en-US" sz="1600" b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zh-CN" sz="16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(μSv/h)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186" marR="68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A</a:t>
                      </a:r>
                      <a:r>
                        <a:rPr lang="en-US" sz="1600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186" marR="68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</a:t>
                      </a:r>
                      <a:r>
                        <a:rPr lang="en-US" sz="1600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186" marR="68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H</a:t>
                      </a:r>
                      <a:r>
                        <a:rPr lang="en-US" sz="1600" b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6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</a:t>
                      </a:r>
                      <a:r>
                        <a:rPr lang="en-US" sz="16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μSv</a:t>
                      </a: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/h)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186" marR="68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A</a:t>
                      </a:r>
                      <a:r>
                        <a:rPr lang="en-US" sz="1600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186" marR="68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</a:t>
                      </a:r>
                      <a:r>
                        <a:rPr lang="en-US" sz="1600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186" marR="68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H</a:t>
                      </a:r>
                      <a:r>
                        <a:rPr lang="en-US" sz="1600" b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endParaRPr lang="zh-CN" sz="16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(μSv/h)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186" marR="68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宋体"/>
                          <a:cs typeface="宋体"/>
                        </a:rPr>
                        <a:t>解析法</a:t>
                      </a:r>
                      <a:endParaRPr lang="zh-CN" sz="1600" b="1" kern="100" dirty="0">
                        <a:solidFill>
                          <a:srgbClr val="0000FF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186" marR="68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537</a:t>
                      </a:r>
                      <a:endParaRPr lang="zh-CN" sz="1600" b="1" kern="100" dirty="0">
                        <a:solidFill>
                          <a:srgbClr val="0000FF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186" marR="68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6.9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186" marR="68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9.5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186" marR="68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161</a:t>
                      </a:r>
                      <a:endParaRPr lang="zh-CN" sz="1600" b="1" kern="100" dirty="0">
                        <a:solidFill>
                          <a:srgbClr val="0000FF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186" marR="68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186" marR="68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6.0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186" marR="68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1.90</a:t>
                      </a:r>
                      <a:endParaRPr lang="zh-CN" sz="1600" b="1" kern="100" dirty="0">
                        <a:solidFill>
                          <a:srgbClr val="0000FF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186" marR="68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186" marR="68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2.4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186" marR="68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</a:t>
                      </a:r>
                      <a:endParaRPr lang="zh-CN" sz="1600" b="1" kern="100" dirty="0">
                        <a:solidFill>
                          <a:srgbClr val="0000FF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186" marR="68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宋体"/>
                        </a:rPr>
                        <a:t>Fluka</a:t>
                      </a:r>
                      <a:r>
                        <a:rPr lang="zh-CN" sz="16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宋体"/>
                        </a:rPr>
                        <a:t>结果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186" marR="68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537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186" marR="68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—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186" marR="68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—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186" marR="68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136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186" marR="68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—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186" marR="68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—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186" marR="68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3.21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186" marR="68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—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186" marR="68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—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186" marR="68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0.44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186" marR="68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3384376" y="4149080"/>
            <a:ext cx="5580112" cy="1128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解析</a:t>
            </a:r>
            <a:r>
              <a:rPr lang="zh-CN" altLang="en-US" sz="2400" dirty="0"/>
              <a:t>法中剂量在迷道内衰减快，主要原因是未考虑透射部分剂量</a:t>
            </a:r>
            <a:r>
              <a:rPr lang="zh-CN" altLang="en-US" sz="2400" dirty="0" smtClean="0"/>
              <a:t>贡献</a:t>
            </a:r>
            <a:endParaRPr lang="en-US" altLang="zh-CN" sz="2400" dirty="0"/>
          </a:p>
        </p:txBody>
      </p:sp>
      <p:pic>
        <p:nvPicPr>
          <p:cNvPr id="6" name="图片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72408"/>
            <a:ext cx="2448272" cy="2996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657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76056" y="918012"/>
            <a:ext cx="3842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u="sng" dirty="0" smtClean="0"/>
              <a:t>剂量率</a:t>
            </a:r>
            <a:r>
              <a:rPr lang="zh-CN" altLang="zh-CN" b="1" u="sng" dirty="0"/>
              <a:t>随迷道</a:t>
            </a:r>
            <a:r>
              <a:rPr lang="zh-CN" altLang="zh-CN" b="1" u="sng" dirty="0" smtClean="0"/>
              <a:t>路径衰减</a:t>
            </a:r>
            <a:r>
              <a:rPr lang="zh-CN" altLang="en-US" b="1" u="sng" dirty="0"/>
              <a:t>曲线</a:t>
            </a:r>
            <a:r>
              <a:rPr lang="en-US" altLang="zh-CN" b="1" u="sng" dirty="0" smtClean="0"/>
              <a:t>(H</a:t>
            </a:r>
            <a:r>
              <a:rPr lang="en-US" altLang="zh-CN" b="1" baseline="-25000" dirty="0" smtClean="0"/>
              <a:t>0</a:t>
            </a:r>
            <a:r>
              <a:rPr lang="zh-CN" altLang="zh-CN" b="1" u="sng" dirty="0" smtClean="0"/>
              <a:t>→</a:t>
            </a:r>
            <a:r>
              <a:rPr lang="en-US" altLang="zh-CN" b="1" u="sng" dirty="0" smtClean="0"/>
              <a:t>H</a:t>
            </a:r>
            <a:r>
              <a:rPr lang="en-US" altLang="zh-CN" b="1" baseline="-25000" dirty="0" smtClean="0"/>
              <a:t>3</a:t>
            </a:r>
            <a:r>
              <a:rPr lang="en-US" altLang="zh-CN" b="1" u="sng" dirty="0" smtClean="0"/>
              <a:t>)</a:t>
            </a:r>
            <a:endParaRPr lang="zh-CN" altLang="zh-CN" b="1" u="sng" dirty="0"/>
          </a:p>
        </p:txBody>
      </p:sp>
      <p:sp>
        <p:nvSpPr>
          <p:cNvPr id="6" name="矩形 5"/>
          <p:cNvSpPr/>
          <p:nvPr/>
        </p:nvSpPr>
        <p:spPr>
          <a:xfrm>
            <a:off x="186425" y="5013176"/>
            <a:ext cx="88128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主要贡献为中子，伽玛剂量贡献很小（</a:t>
            </a:r>
            <a:r>
              <a:rPr lang="en-US" altLang="zh-CN" sz="2400" dirty="0" smtClean="0"/>
              <a:t>~5%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/>
              <a:t>解析</a:t>
            </a:r>
            <a:r>
              <a:rPr lang="zh-CN" altLang="en-US" sz="2400" dirty="0" smtClean="0"/>
              <a:t>法与</a:t>
            </a:r>
            <a:r>
              <a:rPr lang="en-US" altLang="zh-CN" sz="2400" dirty="0" smtClean="0"/>
              <a:t>Fluka</a:t>
            </a:r>
            <a:r>
              <a:rPr lang="zh-CN" altLang="en-US" sz="2400" dirty="0" smtClean="0"/>
              <a:t>模拟方法中</a:t>
            </a:r>
            <a:r>
              <a:rPr lang="zh-CN" altLang="en-US" sz="2400" dirty="0"/>
              <a:t>第一</a:t>
            </a:r>
            <a:r>
              <a:rPr lang="zh-CN" altLang="en-US" sz="2400" dirty="0" smtClean="0"/>
              <a:t>个弯折的剂量衰减还是有较大差别，实际上需要考虑迷</a:t>
            </a:r>
            <a:r>
              <a:rPr lang="zh-CN" altLang="en-US" sz="2400" dirty="0"/>
              <a:t>道口与源项之间的方位</a:t>
            </a:r>
            <a:r>
              <a:rPr lang="zh-CN" altLang="en-US" sz="2400" dirty="0" smtClean="0"/>
              <a:t>问题</a:t>
            </a:r>
            <a:endParaRPr lang="en-US" altLang="zh-CN" sz="2400" dirty="0" smtClean="0"/>
          </a:p>
        </p:txBody>
      </p:sp>
      <p:sp>
        <p:nvSpPr>
          <p:cNvPr id="7" name="矩形 6"/>
          <p:cNvSpPr/>
          <p:nvPr/>
        </p:nvSpPr>
        <p:spPr>
          <a:xfrm>
            <a:off x="1475656" y="90872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u="sng" dirty="0" smtClean="0"/>
              <a:t>辐射场分布</a:t>
            </a:r>
            <a:endParaRPr lang="zh-CN" altLang="zh-CN" b="1" u="sng" dirty="0"/>
          </a:p>
        </p:txBody>
      </p:sp>
      <p:pic>
        <p:nvPicPr>
          <p:cNvPr id="2049" name="Picture 1" descr="saptgant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 t="2774" b="1172"/>
          <a:stretch>
            <a:fillRect/>
          </a:stretch>
        </p:blipFill>
        <p:spPr bwMode="auto">
          <a:xfrm>
            <a:off x="35496" y="1273884"/>
            <a:ext cx="4248472" cy="375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3174" r="2594" b="1002"/>
          <a:stretch/>
        </p:blipFill>
        <p:spPr>
          <a:xfrm>
            <a:off x="4525420" y="1566084"/>
            <a:ext cx="4473866" cy="3175003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44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49966" y="764704"/>
            <a:ext cx="8229600" cy="769441"/>
          </a:xfrm>
        </p:spPr>
        <p:txBody>
          <a:bodyPr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内   容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2256290" y="1628800"/>
            <a:ext cx="5843534" cy="830997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b="1" dirty="0" smtClean="0"/>
              <a:t>高能粒子加速器及辐射场介绍</a:t>
            </a:r>
            <a:endParaRPr lang="en-US" altLang="zh-CN" b="1" dirty="0" smtClean="0"/>
          </a:p>
        </p:txBody>
      </p:sp>
      <p:grpSp>
        <p:nvGrpSpPr>
          <p:cNvPr id="12" name="组合 11"/>
          <p:cNvGrpSpPr/>
          <p:nvPr/>
        </p:nvGrpSpPr>
        <p:grpSpPr>
          <a:xfrm>
            <a:off x="1648248" y="1798782"/>
            <a:ext cx="5976664" cy="576064"/>
            <a:chOff x="485122" y="2150434"/>
            <a:chExt cx="5599046" cy="576064"/>
          </a:xfrm>
        </p:grpSpPr>
        <p:sp>
          <p:nvSpPr>
            <p:cNvPr id="7" name="椭圆 6"/>
            <p:cNvSpPr/>
            <p:nvPr/>
          </p:nvSpPr>
          <p:spPr>
            <a:xfrm>
              <a:off x="485122" y="2150434"/>
              <a:ext cx="576064" cy="57606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 smtClean="0">
                  <a:solidFill>
                    <a:srgbClr val="0000FF"/>
                  </a:solidFill>
                </a:rPr>
                <a:t>1</a:t>
              </a: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直接连接符 10"/>
            <p:cNvCxnSpPr>
              <a:stCxn id="7" idx="4"/>
            </p:cNvCxnSpPr>
            <p:nvPr/>
          </p:nvCxnSpPr>
          <p:spPr>
            <a:xfrm>
              <a:off x="773154" y="2726498"/>
              <a:ext cx="5311014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1691680" y="2683027"/>
            <a:ext cx="5112568" cy="576064"/>
            <a:chOff x="485122" y="2150434"/>
            <a:chExt cx="5599046" cy="576064"/>
          </a:xfrm>
        </p:grpSpPr>
        <p:sp>
          <p:nvSpPr>
            <p:cNvPr id="16" name="椭圆 15"/>
            <p:cNvSpPr/>
            <p:nvPr/>
          </p:nvSpPr>
          <p:spPr>
            <a:xfrm>
              <a:off x="485122" y="2150434"/>
              <a:ext cx="576064" cy="57606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 smtClean="0">
                  <a:solidFill>
                    <a:srgbClr val="0000FF"/>
                  </a:solidFill>
                </a:rPr>
                <a:t>2</a:t>
              </a: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17" name="直接连接符 16"/>
            <p:cNvCxnSpPr>
              <a:stCxn id="16" idx="4"/>
            </p:cNvCxnSpPr>
            <p:nvPr/>
          </p:nvCxnSpPr>
          <p:spPr>
            <a:xfrm>
              <a:off x="773154" y="2726498"/>
              <a:ext cx="5311014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1691680" y="4293096"/>
            <a:ext cx="5112568" cy="576064"/>
            <a:chOff x="485122" y="2150434"/>
            <a:chExt cx="5599046" cy="576064"/>
          </a:xfrm>
        </p:grpSpPr>
        <p:sp>
          <p:nvSpPr>
            <p:cNvPr id="19" name="椭圆 18"/>
            <p:cNvSpPr/>
            <p:nvPr/>
          </p:nvSpPr>
          <p:spPr>
            <a:xfrm>
              <a:off x="485122" y="2150434"/>
              <a:ext cx="576064" cy="57606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 smtClean="0">
                  <a:solidFill>
                    <a:srgbClr val="0000FF"/>
                  </a:solidFill>
                </a:rPr>
                <a:t>3</a:t>
              </a: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20" name="直接连接符 19"/>
            <p:cNvCxnSpPr>
              <a:stCxn id="19" idx="4"/>
            </p:cNvCxnSpPr>
            <p:nvPr/>
          </p:nvCxnSpPr>
          <p:spPr>
            <a:xfrm>
              <a:off x="773154" y="2726498"/>
              <a:ext cx="5311014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3"/>
          <p:cNvSpPr txBox="1">
            <a:spLocks/>
          </p:cNvSpPr>
          <p:nvPr/>
        </p:nvSpPr>
        <p:spPr bwMode="auto">
          <a:xfrm>
            <a:off x="2051720" y="3263551"/>
            <a:ext cx="8229600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lvl="1" indent="0">
              <a:buFont typeface="Arial" pitchFamily="34" charset="0"/>
              <a:buNone/>
            </a:pPr>
            <a:r>
              <a:rPr lang="en-US" altLang="zh-CN" dirty="0" smtClean="0"/>
              <a:t>2.1  SHIELD11</a:t>
            </a:r>
            <a:r>
              <a:rPr lang="zh-CN" altLang="en-US" dirty="0" smtClean="0"/>
              <a:t>和屏蔽设计方法介绍</a:t>
            </a:r>
            <a:endParaRPr lang="en-US" altLang="zh-CN" dirty="0" smtClean="0"/>
          </a:p>
          <a:p>
            <a:pPr marL="87313" lvl="1" indent="0">
              <a:buFont typeface="Arial" pitchFamily="34" charset="0"/>
              <a:buNone/>
            </a:pPr>
            <a:r>
              <a:rPr lang="en-US" altLang="zh-CN" dirty="0" smtClean="0"/>
              <a:t>2.2  SXFEL</a:t>
            </a:r>
            <a:r>
              <a:rPr lang="zh-CN" altLang="en-US" dirty="0" smtClean="0"/>
              <a:t>和</a:t>
            </a:r>
            <a:r>
              <a:rPr lang="en-US" altLang="zh-CN" dirty="0" smtClean="0"/>
              <a:t>SAPT</a:t>
            </a:r>
            <a:r>
              <a:rPr lang="zh-CN" altLang="en-US" dirty="0" smtClean="0"/>
              <a:t>实例应用</a:t>
            </a:r>
            <a:endParaRPr lang="en-US" altLang="zh-CN" dirty="0" smtClean="0"/>
          </a:p>
        </p:txBody>
      </p:sp>
      <p:sp>
        <p:nvSpPr>
          <p:cNvPr id="14" name="Rectangle 3"/>
          <p:cNvSpPr txBox="1">
            <a:spLocks/>
          </p:cNvSpPr>
          <p:nvPr/>
        </p:nvSpPr>
        <p:spPr bwMode="auto">
          <a:xfrm>
            <a:off x="2232078" y="2492896"/>
            <a:ext cx="47161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b="1" dirty="0" smtClean="0"/>
              <a:t>主体屏蔽设计方法及应用</a:t>
            </a:r>
            <a:endParaRPr lang="en-US" altLang="zh-CN" dirty="0" smtClean="0"/>
          </a:p>
        </p:txBody>
      </p:sp>
      <p:sp>
        <p:nvSpPr>
          <p:cNvPr id="21" name="Rectangle 3"/>
          <p:cNvSpPr txBox="1">
            <a:spLocks/>
          </p:cNvSpPr>
          <p:nvPr/>
        </p:nvSpPr>
        <p:spPr bwMode="auto">
          <a:xfrm>
            <a:off x="2267744" y="4122417"/>
            <a:ext cx="4680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b="1" dirty="0" smtClean="0"/>
              <a:t>迷道屏蔽设计方法及应用</a:t>
            </a:r>
          </a:p>
        </p:txBody>
      </p:sp>
      <p:sp>
        <p:nvSpPr>
          <p:cNvPr id="22" name="Rectangle 3"/>
          <p:cNvSpPr txBox="1">
            <a:spLocks/>
          </p:cNvSpPr>
          <p:nvPr/>
        </p:nvSpPr>
        <p:spPr bwMode="auto">
          <a:xfrm>
            <a:off x="2031032" y="4908995"/>
            <a:ext cx="8229600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lvl="1" indent="0">
              <a:buFont typeface="Arial" pitchFamily="34" charset="0"/>
              <a:buNone/>
            </a:pPr>
            <a:r>
              <a:rPr lang="en-US" altLang="zh-CN" dirty="0" smtClean="0"/>
              <a:t>3.1  </a:t>
            </a:r>
            <a:r>
              <a:rPr lang="zh-CN" altLang="en-US" dirty="0" smtClean="0"/>
              <a:t>屏蔽设计方法介绍</a:t>
            </a:r>
            <a:endParaRPr lang="en-US" altLang="zh-CN" dirty="0" smtClean="0"/>
          </a:p>
          <a:p>
            <a:pPr marL="87313" lvl="1" indent="0">
              <a:buFont typeface="Arial" pitchFamily="34" charset="0"/>
              <a:buNone/>
            </a:pPr>
            <a:r>
              <a:rPr lang="en-US" altLang="zh-CN" dirty="0" smtClean="0"/>
              <a:t>3.2  SXFEL</a:t>
            </a:r>
            <a:r>
              <a:rPr lang="zh-CN" altLang="en-US" dirty="0" smtClean="0"/>
              <a:t>和</a:t>
            </a:r>
            <a:r>
              <a:rPr lang="en-US" altLang="zh-CN" dirty="0" smtClean="0"/>
              <a:t>SAPT</a:t>
            </a:r>
            <a:r>
              <a:rPr lang="zh-CN" altLang="en-US" dirty="0" smtClean="0"/>
              <a:t>实例应用</a:t>
            </a:r>
            <a:endParaRPr lang="en-US" altLang="zh-CN" dirty="0" smtClean="0"/>
          </a:p>
        </p:txBody>
      </p:sp>
      <p:cxnSp>
        <p:nvCxnSpPr>
          <p:cNvPr id="25" name="直接连接符 24"/>
          <p:cNvCxnSpPr>
            <a:stCxn id="24" idx="4"/>
          </p:cNvCxnSpPr>
          <p:nvPr/>
        </p:nvCxnSpPr>
        <p:spPr>
          <a:xfrm>
            <a:off x="1954686" y="6624015"/>
            <a:ext cx="1249162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691680" y="5877272"/>
            <a:ext cx="1800200" cy="830997"/>
            <a:chOff x="1691680" y="5877272"/>
            <a:chExt cx="1800200" cy="830997"/>
          </a:xfrm>
        </p:grpSpPr>
        <p:sp>
          <p:nvSpPr>
            <p:cNvPr id="24" name="椭圆 23"/>
            <p:cNvSpPr/>
            <p:nvPr/>
          </p:nvSpPr>
          <p:spPr>
            <a:xfrm>
              <a:off x="1691680" y="6047951"/>
              <a:ext cx="526012" cy="57606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 smtClean="0">
                  <a:solidFill>
                    <a:srgbClr val="0000FF"/>
                  </a:solidFill>
                </a:rPr>
                <a:t>4</a:t>
              </a: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26" name="Rectangle 3"/>
            <p:cNvSpPr txBox="1">
              <a:spLocks/>
            </p:cNvSpPr>
            <p:nvPr/>
          </p:nvSpPr>
          <p:spPr bwMode="auto">
            <a:xfrm>
              <a:off x="2267744" y="5877272"/>
              <a:ext cx="122413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Font typeface="Arial" pitchFamily="34" charset="0"/>
                <a:buNone/>
              </a:pPr>
              <a:r>
                <a:rPr lang="zh-CN" altLang="en-US" b="1" dirty="0" smtClean="0"/>
                <a:t>总结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1124744"/>
            <a:ext cx="878497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zh-CN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主体屏蔽设计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：利用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SHIELD11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或解析法得到的屏蔽结果比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模拟结果更为保守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zh-CN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迷道设计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：解析法中剂量衰减比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模拟方法要快，主要原因是未考虑射线透射部分带来的剂量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贡献；解析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法中第一弯折的剂量衰减需要实际考虑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源项与迷道口之间的方位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关系，进而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优化其设计方法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SHIELD11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或其他解析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法可作为一种快捷方便的屏蔽设计方法，但需要利用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方法来进行比对验证和优化。</a:t>
            </a:r>
            <a:r>
              <a:rPr lang="en-US" altLang="zh-CN" sz="2400" dirty="0" smtClean="0"/>
              <a:t>MC</a:t>
            </a:r>
            <a:r>
              <a:rPr lang="zh-CN" altLang="en-US" sz="2400" dirty="0" smtClean="0"/>
              <a:t>方法对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辐射场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分布计算和</a:t>
            </a:r>
            <a:r>
              <a:rPr lang="zh-CN" altLang="en-US" sz="2400" dirty="0" smtClean="0"/>
              <a:t>局部屏蔽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设计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（如</a:t>
            </a:r>
            <a:r>
              <a:rPr lang="zh-CN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废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束</a:t>
            </a:r>
            <a:r>
              <a:rPr lang="zh-CN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桶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、束流闸等）有较大优势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title"/>
          </p:nvPr>
        </p:nvSpPr>
        <p:spPr>
          <a:xfrm>
            <a:off x="108263" y="620688"/>
            <a:ext cx="8229600" cy="518160"/>
          </a:xfrm>
        </p:spPr>
        <p:txBody>
          <a:bodyPr>
            <a:spAutoFit/>
          </a:bodyPr>
          <a:lstStyle/>
          <a:p>
            <a:pPr marL="266700" indent="-266700" algn="l">
              <a:buFont typeface="Wingdings" charset="0"/>
              <a:buChar char="u"/>
            </a:pPr>
            <a:r>
              <a:rPr lang="zh-CN" altLang="en-US" sz="2800" b="1" dirty="0" smtClean="0">
                <a:latin typeface="+mn-ea"/>
                <a:ea typeface="+mn-ea"/>
              </a:rPr>
              <a:t> 总结</a:t>
            </a:r>
            <a:endParaRPr lang="zh-CN" altLang="en-US" sz="28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911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79712" y="980728"/>
            <a:ext cx="619268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i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  <a:ea typeface="宋体"/>
              </a:rPr>
              <a:t>Thank You</a:t>
            </a:r>
            <a:r>
              <a:rPr lang="zh-CN" altLang="en-US" sz="6000" b="1" i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  <a:ea typeface="宋体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40111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08" y="764704"/>
            <a:ext cx="8229600" cy="584775"/>
          </a:xfrm>
        </p:spPr>
        <p:txBody>
          <a:bodyPr>
            <a:spAutoFit/>
          </a:bodyPr>
          <a:lstStyle/>
          <a:p>
            <a:pPr marL="571500" indent="-571500" algn="l"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en-US" sz="3200" b="1" dirty="0" smtClean="0"/>
              <a:t>国内高能粒子加速器整体发展情况</a:t>
            </a:r>
            <a:endParaRPr lang="zh-CN" altLang="en-US" sz="3200" b="1" dirty="0"/>
          </a:p>
        </p:txBody>
      </p:sp>
      <p:sp>
        <p:nvSpPr>
          <p:cNvPr id="6" name="燕尾形 5"/>
          <p:cNvSpPr/>
          <p:nvPr/>
        </p:nvSpPr>
        <p:spPr>
          <a:xfrm>
            <a:off x="3064" y="1772816"/>
            <a:ext cx="2294296" cy="864096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早期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u="sng" dirty="0" smtClean="0">
                <a:solidFill>
                  <a:srgbClr val="0000FF"/>
                </a:solidFill>
              </a:rPr>
              <a:t>1950~1960</a:t>
            </a:r>
            <a:endParaRPr lang="zh-CN" altLang="en-US" u="sng" dirty="0">
              <a:solidFill>
                <a:srgbClr val="0000FF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2297360" y="1772816"/>
            <a:ext cx="2294296" cy="864096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三大加速器建设期</a:t>
            </a:r>
            <a:endParaRPr lang="en-US" altLang="zh-CN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u="sng" dirty="0" smtClean="0">
                <a:solidFill>
                  <a:srgbClr val="0000FF"/>
                </a:solidFill>
              </a:rPr>
              <a:t>1980~1990</a:t>
            </a:r>
            <a:endParaRPr lang="zh-CN" altLang="en-US" u="sng" dirty="0">
              <a:solidFill>
                <a:srgbClr val="0000FF"/>
              </a:solidFill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4599115" y="1794970"/>
            <a:ext cx="2294296" cy="864096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大规模建设期</a:t>
            </a:r>
            <a:endParaRPr lang="en-US" altLang="zh-CN" sz="2000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u="sng" dirty="0">
                <a:solidFill>
                  <a:srgbClr val="0000FF"/>
                </a:solidFill>
              </a:rPr>
              <a:t>自</a:t>
            </a:r>
            <a:r>
              <a:rPr lang="en-US" altLang="zh-CN" u="sng" dirty="0" smtClean="0">
                <a:solidFill>
                  <a:srgbClr val="0000FF"/>
                </a:solidFill>
              </a:rPr>
              <a:t>1999</a:t>
            </a:r>
            <a:endParaRPr lang="zh-CN" altLang="en-US" u="sng" dirty="0">
              <a:solidFill>
                <a:srgbClr val="0000FF"/>
              </a:solidFill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6742200" y="1794970"/>
            <a:ext cx="2294296" cy="864096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下一代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u="sng" dirty="0">
                <a:solidFill>
                  <a:srgbClr val="0000FF"/>
                </a:solidFill>
              </a:rPr>
              <a:t>建设</a:t>
            </a:r>
            <a:r>
              <a:rPr lang="zh-CN" altLang="en-US" u="sng" dirty="0" smtClean="0">
                <a:solidFill>
                  <a:srgbClr val="0000FF"/>
                </a:solidFill>
              </a:rPr>
              <a:t>或规划</a:t>
            </a:r>
            <a:endParaRPr lang="zh-CN" altLang="en-US" u="sng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6512" y="2636912"/>
            <a:ext cx="2592288" cy="115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838" indent="-968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第</a:t>
            </a:r>
            <a:r>
              <a:rPr lang="en-US" altLang="zh-CN" sz="1600" dirty="0"/>
              <a:t>1</a:t>
            </a:r>
            <a:r>
              <a:rPr lang="zh-CN" altLang="en-US" sz="1600" dirty="0"/>
              <a:t>台</a:t>
            </a:r>
            <a:r>
              <a:rPr lang="zh-CN" altLang="en-US" sz="1600" dirty="0" smtClean="0"/>
              <a:t>质子静电加速器</a:t>
            </a:r>
            <a:endParaRPr lang="en-US" altLang="zh-CN" sz="1600" dirty="0" smtClean="0"/>
          </a:p>
          <a:p>
            <a:pPr marL="96838" indent="-968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第</a:t>
            </a:r>
            <a:r>
              <a:rPr lang="en-US" altLang="zh-CN" sz="1600" dirty="0"/>
              <a:t>1</a:t>
            </a:r>
            <a:r>
              <a:rPr lang="zh-CN" altLang="en-US" sz="1600" dirty="0"/>
              <a:t>台</a:t>
            </a:r>
            <a:r>
              <a:rPr lang="zh-CN" altLang="en-US" sz="1600" dirty="0" smtClean="0"/>
              <a:t>电子直线加速器</a:t>
            </a:r>
            <a:endParaRPr lang="en-US" altLang="zh-CN" sz="1600" dirty="0" smtClean="0"/>
          </a:p>
          <a:p>
            <a:pPr marL="96838" indent="-968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/>
              <a:t>苏联引进</a:t>
            </a:r>
            <a:endParaRPr lang="zh-CN" alt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195736" y="2607517"/>
            <a:ext cx="2145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838" indent="-968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北京质子</a:t>
            </a:r>
            <a:r>
              <a:rPr lang="zh-CN" altLang="en-US" sz="1600" dirty="0" smtClean="0"/>
              <a:t>同步加速器</a:t>
            </a:r>
            <a:endParaRPr lang="en-US" altLang="zh-CN" sz="1600" dirty="0" smtClean="0"/>
          </a:p>
          <a:p>
            <a:pPr marL="96838" indent="-968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兰州重</a:t>
            </a:r>
            <a:r>
              <a:rPr lang="zh-CN" altLang="en-US" sz="1600" dirty="0" smtClean="0"/>
              <a:t>离子加速器</a:t>
            </a:r>
            <a:endParaRPr lang="en-US" altLang="zh-CN" sz="1600" dirty="0" smtClean="0"/>
          </a:p>
          <a:p>
            <a:pPr marL="96838" indent="-968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合肥同步辐射</a:t>
            </a:r>
            <a:r>
              <a:rPr lang="zh-CN" altLang="en-US" sz="1600" dirty="0" smtClean="0"/>
              <a:t>光源</a:t>
            </a:r>
            <a:endParaRPr lang="en-US" altLang="zh-CN" sz="16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2636912"/>
            <a:ext cx="202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838" indent="-968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/>
              <a:t>上海光源</a:t>
            </a:r>
            <a:endParaRPr lang="en-US" altLang="zh-CN" sz="1600" dirty="0" smtClean="0"/>
          </a:p>
          <a:p>
            <a:pPr marL="96838" indent="-968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中国散裂中子源</a:t>
            </a:r>
          </a:p>
          <a:p>
            <a:pPr marL="96838" indent="-968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BEPC-II</a:t>
            </a:r>
          </a:p>
          <a:p>
            <a:pPr marL="96838" indent="-968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NSRL-II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52728" y="2651428"/>
            <a:ext cx="26997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838" indent="-968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solidFill>
                  <a:srgbClr val="FF0000"/>
                </a:solidFill>
              </a:rPr>
              <a:t>自由电子激</a:t>
            </a:r>
            <a:r>
              <a:rPr lang="zh-CN" altLang="en-US" sz="1600" b="1" dirty="0">
                <a:solidFill>
                  <a:srgbClr val="FF0000"/>
                </a:solidFill>
              </a:rPr>
              <a:t>光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(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第四代光源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)</a:t>
            </a:r>
          </a:p>
          <a:p>
            <a:pPr marL="96838" indent="-968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ADS</a:t>
            </a:r>
          </a:p>
          <a:p>
            <a:pPr marL="96838" indent="-968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强流重</a:t>
            </a:r>
            <a:r>
              <a:rPr lang="zh-CN" altLang="en-US" sz="1600" dirty="0" smtClean="0"/>
              <a:t>离子加速器</a:t>
            </a:r>
            <a:endParaRPr lang="en-US" altLang="zh-CN" sz="1600" dirty="0" smtClean="0"/>
          </a:p>
          <a:p>
            <a:pPr marL="96838" indent="-968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环形</a:t>
            </a:r>
            <a:r>
              <a:rPr lang="en-US" altLang="zh-CN" sz="1600" dirty="0"/>
              <a:t>Higgs</a:t>
            </a:r>
            <a:r>
              <a:rPr lang="zh-CN" altLang="en-US" sz="1600" dirty="0" smtClean="0"/>
              <a:t>工厂</a:t>
            </a:r>
            <a:endParaRPr lang="en-US" altLang="zh-CN" sz="1600" dirty="0" smtClean="0"/>
          </a:p>
          <a:p>
            <a:pPr marL="96838" indent="-968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加速器中微子</a:t>
            </a:r>
            <a:r>
              <a:rPr lang="zh-CN" altLang="en-US" sz="1600" dirty="0" smtClean="0"/>
              <a:t>束</a:t>
            </a:r>
            <a:endParaRPr lang="en-US" altLang="zh-CN" sz="2000" b="1" dirty="0" smtClean="0"/>
          </a:p>
          <a:p>
            <a:pPr>
              <a:lnSpc>
                <a:spcPct val="150000"/>
              </a:lnSpc>
            </a:pPr>
            <a:r>
              <a:rPr lang="zh-CN" altLang="en-US" sz="2000" b="1" dirty="0" smtClean="0"/>
              <a:t>。。。</a:t>
            </a:r>
            <a:endParaRPr lang="en-US" altLang="zh-CN" sz="1600" dirty="0" smtClean="0"/>
          </a:p>
        </p:txBody>
      </p:sp>
      <p:grpSp>
        <p:nvGrpSpPr>
          <p:cNvPr id="22" name="组合 21"/>
          <p:cNvGrpSpPr/>
          <p:nvPr/>
        </p:nvGrpSpPr>
        <p:grpSpPr>
          <a:xfrm>
            <a:off x="1475656" y="4142693"/>
            <a:ext cx="5760640" cy="3033628"/>
            <a:chOff x="1475656" y="4142693"/>
            <a:chExt cx="5760640" cy="3033628"/>
          </a:xfrm>
        </p:grpSpPr>
        <p:graphicFrame>
          <p:nvGraphicFramePr>
            <p:cNvPr id="15" name="图示 14"/>
            <p:cNvGraphicFramePr/>
            <p:nvPr>
              <p:extLst>
                <p:ext uri="{D42A27DB-BD31-4B8C-83A1-F6EECF244321}">
                  <p14:modId xmlns:p14="http://schemas.microsoft.com/office/powerpoint/2010/main" val="2731662347"/>
                </p:ext>
              </p:extLst>
            </p:nvPr>
          </p:nvGraphicFramePr>
          <p:xfrm>
            <a:off x="1547664" y="4142693"/>
            <a:ext cx="5688632" cy="30336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1475656" y="4912712"/>
              <a:ext cx="171089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600" b="1" dirty="0" smtClean="0"/>
                <a:t>高能物理</a:t>
              </a:r>
              <a:endParaRPr lang="en-US" altLang="zh-CN" sz="2600" b="1" dirty="0" smtClean="0"/>
            </a:p>
            <a:p>
              <a:pPr algn="ctr"/>
              <a:r>
                <a:rPr lang="zh-CN" altLang="en-US" sz="2600" b="1" dirty="0" smtClean="0"/>
                <a:t>核物理</a:t>
              </a:r>
              <a:endParaRPr lang="en-US" altLang="zh-CN" sz="2600" b="1" dirty="0" smtClean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21535" y="5611852"/>
              <a:ext cx="854721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600" b="1" dirty="0" smtClean="0"/>
                <a:t>医学</a:t>
              </a:r>
              <a:r>
                <a:rPr lang="en-US" altLang="zh-CN" sz="2600" b="1" dirty="0" smtClean="0"/>
                <a:t/>
              </a:r>
              <a:br>
                <a:rPr lang="en-US" altLang="zh-CN" sz="2600" b="1" dirty="0" smtClean="0"/>
              </a:br>
              <a:r>
                <a:rPr lang="zh-CN" altLang="en-US" sz="2600" b="1" dirty="0" smtClean="0"/>
                <a:t>治疗</a:t>
              </a:r>
              <a:endParaRPr lang="zh-CN" altLang="en-US" sz="26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68144" y="6309320"/>
              <a:ext cx="13498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6838" indent="-96838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b="1" dirty="0" smtClean="0">
                  <a:solidFill>
                    <a:srgbClr val="FF0000"/>
                  </a:solidFill>
                </a:rPr>
                <a:t>质子治疗</a:t>
              </a:r>
              <a:endParaRPr lang="en-US" altLang="zh-CN" sz="1600" b="1" dirty="0" smtClean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191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5496" y="636935"/>
            <a:ext cx="8784976" cy="631825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u"/>
            </a:pPr>
            <a:r>
              <a:rPr lang="zh-CN" altLang="en-US" sz="32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软</a:t>
            </a:r>
            <a:r>
              <a:rPr lang="en-US" altLang="zh-CN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</a:t>
            </a:r>
            <a:r>
              <a:rPr lang="zh-CN" altLang="en-US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射线自由电子激光试验</a:t>
            </a:r>
            <a:r>
              <a:rPr lang="zh-CN" altLang="en-US" sz="32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装置</a:t>
            </a:r>
            <a:r>
              <a:rPr lang="en-US" altLang="zh-CN" sz="32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SXFEL</a:t>
            </a:r>
            <a:r>
              <a:rPr lang="en-US" altLang="zh-CN" sz="32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)</a:t>
            </a:r>
            <a:endParaRPr lang="zh-CN" altLang="en-US" sz="3200" b="1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13" name="图片 12" descr="一期-园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700808"/>
            <a:ext cx="6624735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95288" y="1124744"/>
            <a:ext cx="8424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2800" b="1" u="sng" dirty="0" smtClean="0">
                <a:solidFill>
                  <a:srgbClr val="FF0000"/>
                </a:solidFill>
              </a:rPr>
              <a:t>S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oft </a:t>
            </a:r>
            <a:r>
              <a:rPr lang="en-US" altLang="zh-CN" sz="2800" b="1" u="sng" dirty="0" smtClean="0">
                <a:solidFill>
                  <a:srgbClr val="FF0000"/>
                </a:solidFill>
              </a:rPr>
              <a:t>X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-ray </a:t>
            </a:r>
            <a:r>
              <a:rPr lang="en-US" altLang="zh-CN" sz="2800" b="1" u="sng" dirty="0" smtClean="0">
                <a:solidFill>
                  <a:srgbClr val="FF0000"/>
                </a:solidFill>
              </a:rPr>
              <a:t>F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ree </a:t>
            </a:r>
            <a:r>
              <a:rPr lang="en-US" altLang="zh-CN" sz="2800" b="1" u="sng" dirty="0" smtClean="0">
                <a:solidFill>
                  <a:srgbClr val="FF0000"/>
                </a:solidFill>
              </a:rPr>
              <a:t>E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lectron </a:t>
            </a:r>
            <a:r>
              <a:rPr lang="en-US" altLang="zh-CN" sz="2800" b="1" u="sng" dirty="0" smtClean="0">
                <a:solidFill>
                  <a:srgbClr val="FF0000"/>
                </a:solidFill>
              </a:rPr>
              <a:t>L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aser Test Facility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203849" y="1844825"/>
            <a:ext cx="2323071" cy="1121795"/>
            <a:chOff x="6375899" y="1340111"/>
            <a:chExt cx="1717278" cy="1507777"/>
          </a:xfrm>
        </p:grpSpPr>
        <p:sp>
          <p:nvSpPr>
            <p:cNvPr id="16" name="矩形 15"/>
            <p:cNvSpPr/>
            <p:nvPr/>
          </p:nvSpPr>
          <p:spPr>
            <a:xfrm>
              <a:off x="6375899" y="1340111"/>
              <a:ext cx="1717278" cy="4964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</a:rPr>
                <a:t>第四代光源：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SXFEL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直接箭头连接符 16"/>
            <p:cNvCxnSpPr/>
            <p:nvPr/>
          </p:nvCxnSpPr>
          <p:spPr bwMode="auto">
            <a:xfrm flipV="1">
              <a:off x="7227583" y="1771047"/>
              <a:ext cx="0" cy="1076841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6588224" y="1700808"/>
            <a:ext cx="1114408" cy="1104911"/>
            <a:chOff x="7449955" y="1435283"/>
            <a:chExt cx="1356671" cy="1485085"/>
          </a:xfrm>
        </p:grpSpPr>
        <p:sp>
          <p:nvSpPr>
            <p:cNvPr id="19" name="矩形 18"/>
            <p:cNvSpPr/>
            <p:nvPr/>
          </p:nvSpPr>
          <p:spPr>
            <a:xfrm>
              <a:off x="7449955" y="1435283"/>
              <a:ext cx="1356671" cy="4964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0000FF"/>
                  </a:solidFill>
                </a:rPr>
                <a:t>上海光源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cxnSp>
          <p:nvCxnSpPr>
            <p:cNvPr id="20" name="直接箭头连接符 19"/>
            <p:cNvCxnSpPr/>
            <p:nvPr/>
          </p:nvCxnSpPr>
          <p:spPr bwMode="auto">
            <a:xfrm flipV="1">
              <a:off x="8146119" y="1875941"/>
              <a:ext cx="0" cy="1044427"/>
            </a:xfrm>
            <a:prstGeom prst="straightConnector1">
              <a:avLst/>
            </a:prstGeom>
            <a:ln w="31750">
              <a:solidFill>
                <a:srgbClr val="0000FF"/>
              </a:solidFill>
              <a:round/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159207"/>
              </p:ext>
            </p:extLst>
          </p:nvPr>
        </p:nvGraphicFramePr>
        <p:xfrm>
          <a:off x="35496" y="4581128"/>
          <a:ext cx="2880321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90"/>
                <a:gridCol w="1632442"/>
                <a:gridCol w="792089"/>
              </a:tblGrid>
              <a:tr h="183272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/>
                        <a:t>注入器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rgbClr val="FF0000"/>
                          </a:solidFill>
                        </a:rPr>
                        <a:t>能量</a:t>
                      </a:r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MeV)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134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00953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aseline="0" dirty="0" smtClean="0">
                          <a:solidFill>
                            <a:srgbClr val="0000FF"/>
                          </a:solidFill>
                        </a:rPr>
                        <a:t>重复频率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</a:rPr>
                        <a:t>(Hz)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00953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 smtClean="0">
                          <a:solidFill>
                            <a:srgbClr val="0000FF"/>
                          </a:solidFill>
                        </a:rPr>
                        <a:t>束团电荷量</a:t>
                      </a:r>
                      <a:r>
                        <a:rPr lang="en-US" altLang="zh-CN" sz="1600" b="0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en-US" altLang="zh-CN" sz="1600" b="0" dirty="0" err="1" smtClean="0">
                          <a:solidFill>
                            <a:srgbClr val="0000FF"/>
                          </a:solidFill>
                        </a:rPr>
                        <a:t>nC</a:t>
                      </a:r>
                      <a:r>
                        <a:rPr lang="en-US" altLang="zh-CN" sz="1600" b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0.5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954216"/>
              </p:ext>
            </p:extLst>
          </p:nvPr>
        </p:nvGraphicFramePr>
        <p:xfrm>
          <a:off x="2915816" y="5085184"/>
          <a:ext cx="324036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2016224"/>
                <a:gridCol w="720080"/>
              </a:tblGrid>
              <a:tr h="320163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 smtClean="0"/>
                        <a:t>直</a:t>
                      </a:r>
                      <a:endParaRPr lang="en-US" altLang="zh-CN" sz="16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 smtClean="0"/>
                        <a:t>线</a:t>
                      </a:r>
                      <a:endParaRPr lang="en-US" altLang="zh-CN" sz="16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 smtClean="0"/>
                        <a:t>段</a:t>
                      </a:r>
                      <a:endParaRPr lang="en-US" altLang="zh-CN" sz="1600" b="1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 smtClean="0">
                          <a:solidFill>
                            <a:srgbClr val="FF0000"/>
                          </a:solidFill>
                        </a:rPr>
                        <a:t>能量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</a:rPr>
                        <a:t>GeV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0.84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20163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能散</a:t>
                      </a:r>
                      <a:r>
                        <a:rPr lang="en-US" sz="1600" b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(%, </a:t>
                      </a:r>
                      <a:r>
                        <a:rPr lang="en-US" sz="1600" b="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rms</a:t>
                      </a:r>
                      <a:r>
                        <a:rPr lang="en-US" sz="1600" b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≤0.15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20163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束团长度</a:t>
                      </a:r>
                      <a:r>
                        <a:rPr lang="en-US" sz="1600" b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ps</a:t>
                      </a:r>
                      <a:r>
                        <a:rPr lang="en-US" sz="1600" b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, FWHM)</a:t>
                      </a:r>
                      <a:endParaRPr lang="en-US" sz="1600" b="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≤1.0</a:t>
                      </a:r>
                      <a:endParaRPr lang="en-US" sz="1600" b="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519080"/>
              </p:ext>
            </p:extLst>
          </p:nvPr>
        </p:nvGraphicFramePr>
        <p:xfrm>
          <a:off x="6156176" y="5589240"/>
          <a:ext cx="29575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618"/>
                <a:gridCol w="1544770"/>
                <a:gridCol w="1008112"/>
              </a:tblGrid>
              <a:tr h="31058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波荡器</a:t>
                      </a:r>
                      <a:endParaRPr lang="en-US" sz="16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波长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(nm)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8.8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10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峰值功率</a:t>
                      </a:r>
                      <a:r>
                        <a:rPr lang="en-US" sz="1600" b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(MW)</a:t>
                      </a: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≥100</a:t>
                      </a:r>
                      <a:endParaRPr lang="en-US" sz="1600" b="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10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脉冲长度</a:t>
                      </a:r>
                      <a:r>
                        <a:rPr lang="en-US" sz="1600" b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fs</a:t>
                      </a:r>
                      <a:r>
                        <a:rPr lang="en-US" sz="1600" b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100~200</a:t>
                      </a:r>
                      <a:endParaRPr lang="en-US" sz="1600" b="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37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88" y="1181954"/>
            <a:ext cx="8874000" cy="140510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80608"/>
            <a:ext cx="8928992" cy="1324456"/>
          </a:xfrm>
          <a:prstGeom prst="rect">
            <a:avLst/>
          </a:prstGeom>
        </p:spPr>
      </p:pic>
      <p:cxnSp>
        <p:nvCxnSpPr>
          <p:cNvPr id="62" name="直接连接符 61"/>
          <p:cNvCxnSpPr/>
          <p:nvPr/>
        </p:nvCxnSpPr>
        <p:spPr>
          <a:xfrm>
            <a:off x="5724128" y="2680608"/>
            <a:ext cx="0" cy="132445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876256" y="372806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直线加速器段</a:t>
            </a:r>
            <a:endParaRPr lang="zh-CN" altLang="en-US" sz="12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123728" y="371219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波荡器段</a:t>
            </a:r>
            <a:endParaRPr lang="zh-CN" altLang="en-US" sz="12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7" name="文本框 3"/>
          <p:cNvSpPr txBox="1"/>
          <p:nvPr/>
        </p:nvSpPr>
        <p:spPr>
          <a:xfrm>
            <a:off x="35496" y="620688"/>
            <a:ext cx="4974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加速器组成及辐射屏蔽系统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t="4870" b="6065"/>
          <a:stretch/>
        </p:blipFill>
        <p:spPr bwMode="auto">
          <a:xfrm>
            <a:off x="1187622" y="4181053"/>
            <a:ext cx="7056786" cy="18912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64" name="圆角矩形 63"/>
          <p:cNvSpPr/>
          <p:nvPr/>
        </p:nvSpPr>
        <p:spPr>
          <a:xfrm>
            <a:off x="611560" y="6165304"/>
            <a:ext cx="8064896" cy="5970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</a:rPr>
              <a:t>束损假设：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LINAC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及波荡器段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1%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，废束桶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100%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4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3240360" cy="3168352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640" y="1556792"/>
            <a:ext cx="3240360" cy="316835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187624" y="1124744"/>
            <a:ext cx="7149530" cy="3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spcAft>
                <a:spcPts val="0"/>
              </a:spcAft>
            </a:pPr>
            <a:r>
              <a:rPr lang="zh-CN" altLang="zh-CN" sz="1400" u="sng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电子加速器</a:t>
            </a:r>
            <a:r>
              <a:rPr lang="zh-CN" altLang="zh-CN" sz="14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隧道内（废束桶附近）辐射场中伽玛和中子能谱情况</a:t>
            </a:r>
            <a:endParaRPr lang="zh-CN" altLang="zh-CN" sz="1400" u="sng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文本框 3"/>
          <p:cNvSpPr txBox="1"/>
          <p:nvPr/>
        </p:nvSpPr>
        <p:spPr>
          <a:xfrm>
            <a:off x="35496" y="620688"/>
            <a:ext cx="3607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SXFEL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辐射场特征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81402" y="4941168"/>
            <a:ext cx="5364000" cy="17599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18000" rIns="36000" bIns="18000" anchor="ctr" anchorCtr="0">
            <a:spAutoFit/>
          </a:bodyPr>
          <a:lstStyle/>
          <a:p>
            <a:pPr marL="285750" indent="-285750" algn="just">
              <a:lnSpc>
                <a:spcPct val="14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zh-CN" sz="1600" u="sng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巨共振中子</a:t>
            </a:r>
            <a:r>
              <a:rPr lang="zh-CN" altLang="zh-CN" sz="16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：由光核反应</a:t>
            </a:r>
            <a:r>
              <a:rPr lang="zh-CN" altLang="zh-CN" sz="1600" kern="1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产生中子</a:t>
            </a:r>
            <a:r>
              <a:rPr lang="zh-CN" altLang="zh-CN" sz="16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16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0.1</a:t>
            </a:r>
            <a:r>
              <a:rPr lang="zh-CN" altLang="zh-CN" sz="16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～</a:t>
            </a:r>
            <a:r>
              <a:rPr lang="en-US" altLang="zh-CN" sz="16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20MeV</a:t>
            </a:r>
            <a:r>
              <a:rPr lang="zh-CN" altLang="zh-CN" sz="1600" kern="1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  <a:endParaRPr lang="zh-CN" altLang="zh-CN" sz="1600" kern="1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4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zh-CN" sz="1600" u="sng" kern="100" dirty="0" smtClean="0">
                <a:latin typeface="Times New Roman" panose="02020603050405020304" pitchFamily="18" charset="0"/>
              </a:rPr>
              <a:t>高能中子</a:t>
            </a:r>
            <a:r>
              <a:rPr lang="zh-CN" altLang="zh-CN" sz="1600" kern="100" dirty="0" smtClean="0">
                <a:latin typeface="Times New Roman" panose="02020603050405020304" pitchFamily="18" charset="0"/>
              </a:rPr>
              <a:t>：高能光子引起的强子级联过程</a:t>
            </a:r>
            <a:r>
              <a:rPr lang="zh-CN" altLang="en-US" sz="1600" kern="100" dirty="0" smtClean="0">
                <a:latin typeface="Times New Roman" panose="02020603050405020304" pitchFamily="18" charset="0"/>
              </a:rPr>
              <a:t>（</a:t>
            </a:r>
            <a:r>
              <a:rPr lang="en-US" altLang="zh-CN" sz="1600" kern="100" dirty="0" smtClean="0">
                <a:latin typeface="Times New Roman" panose="02020603050405020304" pitchFamily="18" charset="0"/>
              </a:rPr>
              <a:t>&gt;100MeV</a:t>
            </a:r>
            <a:r>
              <a:rPr lang="zh-CN" altLang="en-US" sz="1600" kern="100" dirty="0" smtClean="0">
                <a:latin typeface="Times New Roman" panose="02020603050405020304" pitchFamily="18" charset="0"/>
              </a:rPr>
              <a:t>）</a:t>
            </a:r>
            <a:endParaRPr lang="zh-CN" altLang="zh-CN" sz="1600" kern="100" dirty="0" smtClean="0">
              <a:latin typeface="Times New Roman" panose="02020603050405020304" pitchFamily="18" charset="0"/>
            </a:endParaRPr>
          </a:p>
          <a:p>
            <a:pPr marL="285750" indent="-285750" algn="just">
              <a:lnSpc>
                <a:spcPct val="14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zh-CN" sz="1600" u="sng" kern="100" dirty="0">
                <a:latin typeface="Times New Roman" panose="02020603050405020304" pitchFamily="18" charset="0"/>
              </a:rPr>
              <a:t>中能中子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：伪氘核反应</a:t>
            </a:r>
            <a:r>
              <a:rPr lang="zh-CN" altLang="en-US" sz="1600" kern="100" dirty="0">
                <a:latin typeface="Times New Roman" panose="02020603050405020304" pitchFamily="18" charset="0"/>
              </a:rPr>
              <a:t>（</a:t>
            </a:r>
            <a:r>
              <a:rPr lang="en-US" altLang="zh-CN" sz="1600" kern="100" dirty="0" smtClean="0">
                <a:latin typeface="Times New Roman" panose="02020603050405020304" pitchFamily="18" charset="0"/>
              </a:rPr>
              <a:t>20 ~ 100MeV</a:t>
            </a:r>
            <a:r>
              <a:rPr lang="zh-CN" altLang="en-US" sz="1600" kern="100" dirty="0" smtClean="0">
                <a:latin typeface="Times New Roman" panose="02020603050405020304" pitchFamily="18" charset="0"/>
              </a:rPr>
              <a:t>）</a:t>
            </a:r>
            <a:endParaRPr lang="en-US" altLang="zh-CN" sz="1600" kern="100" dirty="0" smtClean="0">
              <a:latin typeface="Times New Roman" panose="02020603050405020304" pitchFamily="18" charset="0"/>
            </a:endParaRPr>
          </a:p>
          <a:p>
            <a:pPr marL="285750" indent="-285750" algn="just">
              <a:lnSpc>
                <a:spcPct val="14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zh-CN" sz="1600" u="sng" kern="100" dirty="0">
                <a:latin typeface="Times New Roman" panose="02020603050405020304" pitchFamily="18" charset="0"/>
              </a:rPr>
              <a:t>直接光子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：逃逸出靶的光子</a:t>
            </a:r>
            <a:r>
              <a:rPr lang="zh-CN" altLang="en-US" sz="1600" kern="100" dirty="0">
                <a:latin typeface="Times New Roman" panose="02020603050405020304" pitchFamily="18" charset="0"/>
              </a:rPr>
              <a:t>（</a:t>
            </a:r>
            <a:r>
              <a:rPr lang="en-US" altLang="zh-CN" sz="1600" kern="100" dirty="0">
                <a:latin typeface="Times New Roman" panose="02020603050405020304" pitchFamily="18" charset="0"/>
              </a:rPr>
              <a:t>0.1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～</a:t>
            </a:r>
            <a:r>
              <a:rPr lang="en-US" altLang="zh-CN" sz="1600" kern="100" dirty="0">
                <a:latin typeface="Times New Roman" panose="02020603050405020304" pitchFamily="18" charset="0"/>
              </a:rPr>
              <a:t>20MeV</a:t>
            </a:r>
            <a:r>
              <a:rPr lang="zh-CN" altLang="en-US" sz="1600" kern="100" dirty="0">
                <a:latin typeface="Times New Roman" panose="02020603050405020304" pitchFamily="18" charset="0"/>
              </a:rPr>
              <a:t>）</a:t>
            </a:r>
            <a:endParaRPr lang="zh-CN" altLang="zh-CN" sz="1600" kern="100" dirty="0">
              <a:latin typeface="Times New Roman" panose="02020603050405020304" pitchFamily="18" charset="0"/>
            </a:endParaRPr>
          </a:p>
          <a:p>
            <a:pPr marL="285750" indent="-285750" algn="just">
              <a:lnSpc>
                <a:spcPct val="14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zh-CN" sz="1600" u="sng" kern="100" dirty="0">
                <a:latin typeface="Times New Roman" panose="02020603050405020304" pitchFamily="18" charset="0"/>
              </a:rPr>
              <a:t>间接光子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：产生</a:t>
            </a:r>
            <a:r>
              <a:rPr lang="zh-CN" altLang="en-US" sz="1600" kern="100" dirty="0">
                <a:latin typeface="Times New Roman" panose="02020603050405020304" pitchFamily="18" charset="0"/>
              </a:rPr>
              <a:t>于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高能中子在靶中慢化</a:t>
            </a:r>
            <a:r>
              <a:rPr lang="zh-CN" altLang="zh-CN" sz="1600" kern="100" dirty="0" smtClean="0">
                <a:latin typeface="Times New Roman" panose="02020603050405020304" pitchFamily="18" charset="0"/>
              </a:rPr>
              <a:t>过程</a:t>
            </a:r>
            <a:r>
              <a:rPr lang="zh-CN" altLang="en-US" sz="1600" kern="100" dirty="0" smtClean="0">
                <a:latin typeface="Times New Roman" panose="02020603050405020304" pitchFamily="18" charset="0"/>
              </a:rPr>
              <a:t>（</a:t>
            </a:r>
            <a:r>
              <a:rPr lang="en-US" altLang="zh-CN" sz="1600" kern="100" dirty="0">
                <a:latin typeface="Times New Roman" panose="02020603050405020304" pitchFamily="18" charset="0"/>
              </a:rPr>
              <a:t>&gt;</a:t>
            </a:r>
            <a:r>
              <a:rPr lang="en-US" altLang="zh-CN" sz="1600" kern="100" dirty="0" smtClean="0">
                <a:latin typeface="Times New Roman" panose="02020603050405020304" pitchFamily="18" charset="0"/>
              </a:rPr>
              <a:t>20MeV</a:t>
            </a:r>
            <a:r>
              <a:rPr lang="zh-CN" altLang="en-US" sz="1600" kern="100" dirty="0" smtClean="0">
                <a:latin typeface="Times New Roman" panose="02020603050405020304" pitchFamily="18" charset="0"/>
              </a:rPr>
              <a:t>）</a:t>
            </a:r>
            <a:endParaRPr lang="zh-CN" altLang="zh-CN" sz="16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07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35496" y="708943"/>
            <a:ext cx="8784976" cy="631825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u"/>
            </a:pPr>
            <a:r>
              <a:rPr lang="zh-CN" altLang="en-US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首台国产质子治疗</a:t>
            </a:r>
            <a:r>
              <a:rPr lang="zh-CN" altLang="en-US" sz="32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示范装置</a:t>
            </a:r>
            <a:r>
              <a:rPr lang="en-US" altLang="zh-CN" sz="32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SAPT</a:t>
            </a:r>
            <a:r>
              <a:rPr lang="en-US" altLang="zh-CN" sz="32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)</a:t>
            </a:r>
            <a:endParaRPr lang="zh-CN" altLang="en-US" sz="3200" b="1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4230" y="1196752"/>
            <a:ext cx="9289032" cy="57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u="sng" dirty="0" smtClean="0">
                <a:solidFill>
                  <a:srgbClr val="FF0000"/>
                </a:solidFill>
                <a:latin typeface="+mj-lt"/>
                <a:ea typeface="华文新魏" panose="02010800040101010101" pitchFamily="2" charset="-122"/>
              </a:rPr>
              <a:t>S</a:t>
            </a:r>
            <a:r>
              <a:rPr lang="en-US" altLang="zh-CN" sz="2800" b="1" dirty="0" smtClean="0">
                <a:solidFill>
                  <a:srgbClr val="0000FF"/>
                </a:solidFill>
                <a:latin typeface="+mj-lt"/>
                <a:ea typeface="华文新魏" panose="02010800040101010101" pitchFamily="2" charset="-122"/>
              </a:rPr>
              <a:t>hanghai </a:t>
            </a:r>
            <a:r>
              <a:rPr lang="en-US" altLang="zh-CN" sz="2800" b="1" u="sng" dirty="0" smtClean="0">
                <a:solidFill>
                  <a:srgbClr val="FF0000"/>
                </a:solidFill>
                <a:latin typeface="+mj-lt"/>
                <a:ea typeface="华文新魏" panose="02010800040101010101" pitchFamily="2" charset="-122"/>
              </a:rPr>
              <a:t>A</a:t>
            </a:r>
            <a:r>
              <a:rPr lang="en-US" altLang="zh-CN" sz="2800" b="1" dirty="0" smtClean="0">
                <a:solidFill>
                  <a:srgbClr val="0000FF"/>
                </a:solidFill>
                <a:latin typeface="+mj-lt"/>
                <a:ea typeface="华文新魏" panose="02010800040101010101" pitchFamily="2" charset="-122"/>
              </a:rPr>
              <a:t>dvanced </a:t>
            </a:r>
            <a:r>
              <a:rPr lang="en-US" altLang="zh-CN" sz="2800" b="1" u="sng" dirty="0" smtClean="0">
                <a:solidFill>
                  <a:srgbClr val="FF0000"/>
                </a:solidFill>
                <a:latin typeface="+mj-lt"/>
                <a:ea typeface="华文新魏" panose="02010800040101010101" pitchFamily="2" charset="-122"/>
              </a:rPr>
              <a:t>P</a:t>
            </a:r>
            <a:r>
              <a:rPr lang="en-US" altLang="zh-CN" sz="2800" b="1" dirty="0" smtClean="0">
                <a:solidFill>
                  <a:srgbClr val="0000FF"/>
                </a:solidFill>
                <a:latin typeface="+mj-lt"/>
                <a:ea typeface="华文新魏" panose="02010800040101010101" pitchFamily="2" charset="-122"/>
              </a:rPr>
              <a:t>roton </a:t>
            </a:r>
            <a:r>
              <a:rPr lang="en-US" altLang="zh-CN" sz="2800" b="1" u="sng" dirty="0" smtClean="0">
                <a:solidFill>
                  <a:srgbClr val="FF0000"/>
                </a:solidFill>
                <a:latin typeface="+mj-lt"/>
                <a:ea typeface="华文新魏" panose="02010800040101010101" pitchFamily="2" charset="-122"/>
              </a:rPr>
              <a:t>T</a:t>
            </a:r>
            <a:r>
              <a:rPr lang="en-US" altLang="zh-CN" sz="2800" b="1" dirty="0" smtClean="0">
                <a:solidFill>
                  <a:srgbClr val="0000FF"/>
                </a:solidFill>
                <a:latin typeface="+mj-lt"/>
                <a:ea typeface="华文新魏" panose="02010800040101010101" pitchFamily="2" charset="-122"/>
              </a:rPr>
              <a:t>herapy Facility</a:t>
            </a:r>
            <a:endParaRPr lang="zh-CN" altLang="en-US" sz="2000" dirty="0">
              <a:solidFill>
                <a:srgbClr val="0000FF"/>
              </a:solidFill>
              <a:latin typeface="+mj-lt"/>
              <a:ea typeface="黑体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6" y="2259462"/>
            <a:ext cx="8887070" cy="2969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0163" y="1301824"/>
            <a:ext cx="4836704" cy="27928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5032" y="759896"/>
            <a:ext cx="5261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SAPT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加速器和治疗系统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组成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107504" y="4149080"/>
            <a:ext cx="4392976" cy="265604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457200" indent="-457200" algn="l">
              <a:buClrTx/>
              <a:buFont typeface="+mj-ea"/>
              <a:buAutoNum type="circleNumDbPlain"/>
            </a:pPr>
            <a:r>
              <a:rPr lang="zh-CN" altLang="en-US" sz="2400" b="1" dirty="0" smtClean="0">
                <a:solidFill>
                  <a:schemeClr val="tx1"/>
                </a:solidFill>
                <a:latin typeface="+mn-ea"/>
                <a:sym typeface="+mn-ea"/>
              </a:rPr>
              <a:t>加速器系统</a:t>
            </a:r>
            <a:endParaRPr lang="zh-CN" sz="2400" b="1" dirty="0">
              <a:solidFill>
                <a:schemeClr val="tx1"/>
              </a:solidFill>
              <a:latin typeface="+mn-ea"/>
              <a:sym typeface="+mn-ea"/>
            </a:endParaRPr>
          </a:p>
          <a:p>
            <a:pPr marL="266700" lvl="0" indent="-266700" eaLnBrk="0" hangingPunct="0">
              <a:buFont typeface="Wingdings" pitchFamily="2" charset="2"/>
              <a:buChar char="l"/>
            </a:pPr>
            <a:r>
              <a:rPr lang="zh-CN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注入能量</a:t>
            </a:r>
            <a:r>
              <a:rPr lang="zh-CN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MeV</a:t>
            </a:r>
            <a:endParaRPr lang="zh-CN" altLang="en-US" dirty="0">
              <a:solidFill>
                <a:schemeClr val="tx1"/>
              </a:solidFill>
            </a:endParaRPr>
          </a:p>
          <a:p>
            <a:pPr marL="266700" lvl="0" indent="-266700" eaLnBrk="0" hangingPunct="0">
              <a:buFont typeface="Wingdings" pitchFamily="2" charset="2"/>
              <a:buChar char="l"/>
            </a:pP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引出能量范围：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70~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250MeV</a:t>
            </a:r>
            <a:endParaRPr lang="zh-CN" altLang="en-US" dirty="0">
              <a:solidFill>
                <a:srgbClr val="FF0000"/>
              </a:solidFill>
            </a:endParaRPr>
          </a:p>
          <a:p>
            <a:pPr marL="266700" lvl="0" indent="-266700" eaLnBrk="0" hangingPunct="0">
              <a:buFont typeface="Wingdings" pitchFamily="2" charset="2"/>
              <a:buChar char="l"/>
            </a:pP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环周长：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24.6m</a:t>
            </a:r>
            <a:endParaRPr lang="zh-CN" altLang="en-US" dirty="0">
              <a:solidFill>
                <a:schemeClr val="tx1"/>
              </a:solidFill>
            </a:endParaRPr>
          </a:p>
          <a:p>
            <a:pPr marL="266700" lvl="0" indent="-266700" eaLnBrk="0" hangingPunct="0">
              <a:buFont typeface="Wingdings" pitchFamily="2" charset="2"/>
              <a:buChar char="l"/>
            </a:pP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最大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引出</a:t>
            </a: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电荷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12.8nC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(8.0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zh-CN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p/spill)</a:t>
            </a:r>
            <a:endParaRPr lang="zh-CN" altLang="en-US" dirty="0">
              <a:solidFill>
                <a:srgbClr val="FF0000"/>
              </a:solidFill>
              <a:sym typeface="Symbol" pitchFamily="18" charset="2"/>
            </a:endParaRPr>
          </a:p>
          <a:p>
            <a:pPr marL="266700" lvl="0" indent="-266700" eaLnBrk="0" hangingPunct="0">
              <a:buFont typeface="Wingdings" pitchFamily="2" charset="2"/>
              <a:buChar char="l"/>
            </a:pP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升能时间：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0.7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秒</a:t>
            </a:r>
            <a:endParaRPr lang="zh-CN" altLang="en-US" dirty="0">
              <a:solidFill>
                <a:schemeClr val="tx1"/>
              </a:solidFill>
              <a:sym typeface="Symbol" pitchFamily="18" charset="2"/>
            </a:endParaRPr>
          </a:p>
          <a:p>
            <a:pPr marL="266700" lvl="0" indent="-266700" eaLnBrk="0" hangingPunct="0">
              <a:buFont typeface="Wingdings" pitchFamily="2" charset="2"/>
              <a:buChar char="l"/>
            </a:pP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重复频率：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0.1</a:t>
            </a: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～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0.5Hz</a:t>
            </a:r>
          </a:p>
          <a:p>
            <a:pPr marL="266700" lvl="0" indent="-266700" eaLnBrk="0" hangingPunct="0">
              <a:buFont typeface="Wingdings" pitchFamily="2" charset="2"/>
              <a:buChar char="l"/>
            </a:pP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带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束工作时间：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7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小时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天</a:t>
            </a:r>
            <a:endParaRPr lang="zh-CN" altLang="en-US" dirty="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4660379" y="4149080"/>
            <a:ext cx="4392976" cy="26560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457200" indent="-457200" algn="l">
              <a:buClrTx/>
              <a:buFont typeface="+mj-ea"/>
              <a:buAutoNum type="circleNumDbPlain" startAt="2"/>
            </a:pPr>
            <a:r>
              <a:rPr lang="zh-CN" altLang="en-US" sz="2400" b="1" dirty="0" smtClean="0">
                <a:solidFill>
                  <a:schemeClr val="tx1"/>
                </a:solidFill>
                <a:latin typeface="+mn-ea"/>
                <a:sym typeface="+mn-ea"/>
              </a:rPr>
              <a:t>治疗系统</a:t>
            </a:r>
            <a:endParaRPr lang="en-US" altLang="zh-CN" sz="2400" b="1" dirty="0" smtClean="0">
              <a:solidFill>
                <a:schemeClr val="tx1"/>
              </a:solidFill>
              <a:latin typeface="+mn-ea"/>
              <a:sym typeface="+mn-ea"/>
            </a:endParaRPr>
          </a:p>
          <a:p>
            <a:pPr marL="266700" indent="-266700" eaLnBrk="0" hangingPunct="0">
              <a:buClrTx/>
              <a:buFont typeface="Wingdings" pitchFamily="2" charset="2"/>
              <a:buChar char="l"/>
            </a:pP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个固定束治疗室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个固定束实验室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+ 1</a:t>
            </a: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个旋转束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治疗室</a:t>
            </a:r>
            <a:endParaRPr lang="en-US" altLang="zh-C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0" hangingPunct="0">
              <a:buClrTx/>
              <a:buFont typeface="Wingdings" pitchFamily="2" charset="2"/>
              <a:buChar char="l"/>
            </a:pP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每个治疗室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工作负荷各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1/3</a:t>
            </a:r>
          </a:p>
          <a:p>
            <a:pPr marL="266700" indent="-266700" eaLnBrk="0" hangingPunct="0">
              <a:buClrTx/>
              <a:buFont typeface="Wingdings" pitchFamily="2" charset="2"/>
              <a:buChar char="l"/>
            </a:pP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病人每人每次</a:t>
            </a:r>
            <a:r>
              <a:rPr lang="zh-CN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照射时间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分钟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，</a:t>
            </a:r>
            <a:r>
              <a:rPr lang="zh-CN" altLang="en-US" dirty="0" smtClean="0">
                <a:solidFill>
                  <a:schemeClr val="tx1"/>
                </a:solidFill>
              </a:rPr>
              <a:t>照射剂量</a:t>
            </a:r>
            <a:r>
              <a:rPr lang="en-US" altLang="zh-CN" dirty="0" smtClean="0">
                <a:solidFill>
                  <a:srgbClr val="FF0000"/>
                </a:solidFill>
              </a:rPr>
              <a:t>2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Gy</a:t>
            </a:r>
            <a:r>
              <a:rPr lang="en-US" altLang="zh-CN" dirty="0">
                <a:solidFill>
                  <a:srgbClr val="FF0000"/>
                </a:solidFill>
              </a:rPr>
              <a:t>/</a:t>
            </a:r>
            <a:r>
              <a:rPr lang="zh-CN" altLang="en-US" dirty="0" smtClean="0">
                <a:solidFill>
                  <a:srgbClr val="FF0000"/>
                </a:solidFill>
              </a:rPr>
              <a:t>分钟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266700" indent="-266700" eaLnBrk="0" hangingPunct="0">
              <a:buClrTx/>
              <a:buFont typeface="Wingdings" pitchFamily="2" charset="2"/>
              <a:buChar char="l"/>
            </a:pP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每治疗室带束工作时间：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1.2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小时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天</a:t>
            </a:r>
            <a:endParaRPr lang="en-US" altLang="zh-C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0" hangingPunct="0">
              <a:buClrTx/>
            </a:pPr>
            <a:endParaRPr lang="zh-CN" altLang="en-US" dirty="0">
              <a:solidFill>
                <a:schemeClr val="tx1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8" name="Rectangle 36"/>
          <p:cNvSpPr>
            <a:spLocks noGrp="1" noChangeArrowheads="1"/>
          </p:cNvSpPr>
          <p:nvPr>
            <p:ph type="title"/>
          </p:nvPr>
        </p:nvSpPr>
        <p:spPr>
          <a:xfrm>
            <a:off x="108263" y="662474"/>
            <a:ext cx="8229600" cy="518160"/>
          </a:xfrm>
        </p:spPr>
        <p:txBody>
          <a:bodyPr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CN" altLang="en-US" sz="2800" b="1" dirty="0" smtClean="0">
                <a:latin typeface="+mn-ea"/>
                <a:ea typeface="+mn-ea"/>
              </a:rPr>
              <a:t>束流损失假设</a:t>
            </a:r>
            <a:endParaRPr lang="zh-CN" altLang="en-US" sz="2800" b="1" dirty="0">
              <a:latin typeface="+mn-ea"/>
              <a:ea typeface="+mn-ea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443731"/>
              </p:ext>
            </p:extLst>
          </p:nvPr>
        </p:nvGraphicFramePr>
        <p:xfrm>
          <a:off x="6624229" y="4246261"/>
          <a:ext cx="237626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576064"/>
                <a:gridCol w="1008112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注入器、同步环</a:t>
                      </a:r>
                      <a:endParaRPr lang="zh-CN" alt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B0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800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铁</a:t>
                      </a:r>
                      <a:endParaRPr lang="zh-CN" altLang="zh-CN" sz="1800" kern="100" dirty="0" smtClean="0"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E0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800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铜</a:t>
                      </a:r>
                      <a:endParaRPr lang="zh-CN" altLang="zh-CN" sz="1800" kern="100" dirty="0" smtClean="0"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B1~B8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铁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4.4%/</a:t>
                      </a:r>
                      <a:r>
                        <a:rPr lang="zh-CN" alt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点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978346"/>
              </p:ext>
            </p:extLst>
          </p:nvPr>
        </p:nvGraphicFramePr>
        <p:xfrm>
          <a:off x="3851920" y="4239096"/>
          <a:ext cx="230425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8085"/>
                <a:gridCol w="768085"/>
                <a:gridCol w="768085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引出、高能输运线</a:t>
                      </a:r>
                      <a:endParaRPr lang="zh-CN" alt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E1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800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铜</a:t>
                      </a:r>
                      <a:endParaRPr lang="zh-CN" altLang="zh-CN" sz="1800" kern="100" dirty="0" smtClean="0"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H1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铁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1.5%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H2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铁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1.5%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H3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铁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1.5%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429381"/>
              </p:ext>
            </p:extLst>
          </p:nvPr>
        </p:nvGraphicFramePr>
        <p:xfrm>
          <a:off x="179510" y="4251900"/>
          <a:ext cx="3096346" cy="24894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/>
                <a:gridCol w="1224136"/>
                <a:gridCol w="720082"/>
              </a:tblGrid>
              <a:tr h="246821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治疗室</a:t>
                      </a:r>
                      <a:endParaRPr lang="zh-CN" alt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255460">
                <a:tc rowSpan="2"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T1</a:t>
                      </a:r>
                    </a:p>
                    <a:p>
                      <a:r>
                        <a:rPr lang="zh-CN" alt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眼部治疗线</a:t>
                      </a:r>
                      <a:endParaRPr lang="zh-CN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800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钽</a:t>
                      </a:r>
                      <a:endParaRPr lang="zh-CN" altLang="zh-CN" sz="1800" kern="100" dirty="0"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</a:tr>
              <a:tr h="50785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人体组织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</a:tr>
              <a:tr h="680672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T2</a:t>
                      </a:r>
                    </a:p>
                    <a:p>
                      <a:r>
                        <a:rPr lang="zh-CN" alt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固定治疗线</a:t>
                      </a:r>
                      <a:endParaRPr lang="zh-CN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人体组织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</a:tr>
              <a:tr h="680672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T3</a:t>
                      </a:r>
                    </a:p>
                    <a:p>
                      <a:r>
                        <a:rPr lang="zh-CN" alt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旋转治疗线</a:t>
                      </a:r>
                      <a:endParaRPr lang="zh-CN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人体组织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</a:tr>
            </a:tbl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610259" y="1205807"/>
            <a:ext cx="8138205" cy="2943273"/>
            <a:chOff x="610259" y="1205807"/>
            <a:chExt cx="8138205" cy="2943273"/>
          </a:xfrm>
        </p:grpSpPr>
        <p:pic>
          <p:nvPicPr>
            <p:cNvPr id="29698" name="图片 21" descr="说明: C:\Users\Joey\Desktop\无标题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81" r="1465" b="12362"/>
            <a:stretch/>
          </p:blipFill>
          <p:spPr bwMode="auto">
            <a:xfrm>
              <a:off x="610259" y="1205807"/>
              <a:ext cx="8138205" cy="2943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直接箭头连接符 11"/>
            <p:cNvCxnSpPr/>
            <p:nvPr/>
          </p:nvCxnSpPr>
          <p:spPr>
            <a:xfrm>
              <a:off x="6948264" y="1556792"/>
              <a:ext cx="0" cy="64807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 flipH="1">
              <a:off x="7740352" y="3501008"/>
              <a:ext cx="360039" cy="38637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H="1" flipV="1">
              <a:off x="6300192" y="4005064"/>
              <a:ext cx="504056" cy="50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flipH="1" flipV="1">
              <a:off x="5815538" y="3356992"/>
              <a:ext cx="340638" cy="28803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 flipH="1" flipV="1">
              <a:off x="3635896" y="3079244"/>
              <a:ext cx="288032" cy="34975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 flipH="1" flipV="1">
              <a:off x="1753987" y="2791212"/>
              <a:ext cx="297733" cy="34975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圆角矩形 12"/>
          <p:cNvSpPr/>
          <p:nvPr/>
        </p:nvSpPr>
        <p:spPr>
          <a:xfrm>
            <a:off x="3779912" y="6212676"/>
            <a:ext cx="5040560" cy="5970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</a:rPr>
              <a:t>不同区域质子能量分配也差别较大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Office 主题">
  <a:themeElements>
    <a:clrScheme name="1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1459</Words>
  <Application>Microsoft Office PowerPoint</Application>
  <PresentationFormat>全屏显示(4:3)</PresentationFormat>
  <Paragraphs>395</Paragraphs>
  <Slides>21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Office 主题</vt:lpstr>
      <vt:lpstr>12_Office 主题</vt:lpstr>
      <vt:lpstr>公式</vt:lpstr>
      <vt:lpstr>高能粒子加速器辐射屏蔽设计方法和应用</vt:lpstr>
      <vt:lpstr>内   容</vt:lpstr>
      <vt:lpstr>国内高能粒子加速器整体发展情况</vt:lpstr>
      <vt:lpstr> 软X射线自由电子激光试验装置(SXFEL)</vt:lpstr>
      <vt:lpstr>PowerPoint 演示文稿</vt:lpstr>
      <vt:lpstr>PowerPoint 演示文稿</vt:lpstr>
      <vt:lpstr>首台国产质子治疗示范装置(SAPT)</vt:lpstr>
      <vt:lpstr>PowerPoint 演示文稿</vt:lpstr>
      <vt:lpstr>束流损失假设</vt:lpstr>
      <vt:lpstr>PowerPoint 演示文稿</vt:lpstr>
      <vt:lpstr> 主体屏蔽设计方法</vt:lpstr>
      <vt:lpstr>注入器到直线加速段2区域主体屏蔽墙设计</vt:lpstr>
      <vt:lpstr>PowerPoint 演示文稿</vt:lpstr>
      <vt:lpstr>SAPT同步环主体屏蔽</vt:lpstr>
      <vt:lpstr> 迷道设计方法</vt:lpstr>
      <vt:lpstr>SXFEL波荡器段迷道剂量衰减情况</vt:lpstr>
      <vt:lpstr>PowerPoint 演示文稿</vt:lpstr>
      <vt:lpstr>SAPT治疗室迷道剂量衰减情况</vt:lpstr>
      <vt:lpstr>PowerPoint 演示文稿</vt:lpstr>
      <vt:lpstr> 总结</vt:lpstr>
      <vt:lpstr>PowerPoint 演示文稿</vt:lpstr>
    </vt:vector>
  </TitlesOfParts>
  <Company>qq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Vincent</cp:lastModifiedBy>
  <cp:revision>662</cp:revision>
  <dcterms:created xsi:type="dcterms:W3CDTF">2014-05-30T05:05:00Z</dcterms:created>
  <dcterms:modified xsi:type="dcterms:W3CDTF">2016-09-21T12:55:18Z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2052-10.1.0.5458</vt:lpwstr>
  </property>
</Properties>
</file>