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6" r:id="rId4"/>
    <p:sldId id="279" r:id="rId5"/>
    <p:sldId id="257" r:id="rId6"/>
    <p:sldId id="258" r:id="rId7"/>
    <p:sldId id="259" r:id="rId8"/>
    <p:sldId id="260" r:id="rId9"/>
    <p:sldId id="262" r:id="rId10"/>
    <p:sldId id="263" r:id="rId11"/>
    <p:sldId id="280" r:id="rId12"/>
    <p:sldId id="268" r:id="rId13"/>
    <p:sldId id="269" r:id="rId14"/>
    <p:sldId id="270" r:id="rId15"/>
    <p:sldId id="271" r:id="rId16"/>
    <p:sldId id="273" r:id="rId17"/>
    <p:sldId id="277" r:id="rId18"/>
    <p:sldId id="278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092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5"/>
  </p:normalViewPr>
  <p:slideViewPr>
    <p:cSldViewPr>
      <p:cViewPr varScale="1">
        <p:scale>
          <a:sx n="89" d="100"/>
          <a:sy n="89" d="100"/>
        </p:scale>
        <p:origin x="1744" y="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64FDF-3607-4BFC-AD14-16D1B1C0528C}" type="datetimeFigureOut">
              <a:rPr lang="zh-CN" altLang="en-US" smtClean="0"/>
              <a:t>16/9/21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C7AF6-91DD-46A8-A6EA-8C482C7263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018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C7AF6-91DD-46A8-A6EA-8C482C7263F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722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C7AF6-91DD-46A8-A6EA-8C482C7263F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781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A11D2F7-5385-4C14-B627-7EC88125499B}" type="datetimeFigureOut">
              <a:rPr lang="zh-CN" altLang="en-US"/>
              <a:pPr>
                <a:defRPr/>
              </a:pPr>
              <a:t>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083328B-4B6B-4079-A3F8-CE4620E4F6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344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78750B8-2588-4030-8B9E-F4DB069735E5}" type="datetimeFigureOut">
              <a:rPr lang="zh-CN" altLang="en-US"/>
              <a:pPr>
                <a:defRPr/>
              </a:pPr>
              <a:t>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B8D80B1-0AB8-4D8F-B9AF-DE20825416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87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DBC9DB3-817E-4448-B3C6-2F622FC4C9D4}" type="datetimeFigureOut">
              <a:rPr lang="zh-CN" altLang="en-US"/>
              <a:pPr>
                <a:defRPr/>
              </a:pPr>
              <a:t>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E20C46C-389A-4942-AF58-CD00042EE0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74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C48B98E-124D-4E7F-93C2-962B5AD2A19E}" type="datetimeFigureOut">
              <a:rPr lang="zh-CN" altLang="en-US"/>
              <a:pPr>
                <a:defRPr/>
              </a:pPr>
              <a:t>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6D8D4FB-AA5A-40CB-92E6-69BD1A175F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390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3567D61-8577-4591-A3CD-6F34195237DD}" type="datetimeFigureOut">
              <a:rPr lang="zh-CN" altLang="en-US"/>
              <a:pPr>
                <a:defRPr/>
              </a:pPr>
              <a:t>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2CA1000-B4F1-4C35-92FE-DD91854032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350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964E38C-443D-489B-AF48-7646DC21C41F}" type="datetimeFigureOut">
              <a:rPr lang="zh-CN" altLang="en-US"/>
              <a:pPr>
                <a:defRPr/>
              </a:pPr>
              <a:t>16/9/21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6CAA8FA-3ECD-40D7-A3A9-3FB0E0B9E72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424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235C016-0ED8-46BE-A106-C14C9FF73D28}" type="datetimeFigureOut">
              <a:rPr lang="zh-CN" altLang="en-US"/>
              <a:pPr>
                <a:defRPr/>
              </a:pPr>
              <a:t>16/9/21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56528BB-801B-4479-A0C8-317E15A1C3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38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EBA08FD-E2B1-48A4-8DFD-A20EF85C3C3B}" type="datetimeFigureOut">
              <a:rPr lang="zh-CN" altLang="en-US"/>
              <a:pPr>
                <a:defRPr/>
              </a:pPr>
              <a:t>16/9/21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5ABA760-287C-4257-AD95-70FDC4CB947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02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66476E5-8AD4-4A30-AADE-363DFB49E0D8}" type="datetimeFigureOut">
              <a:rPr lang="zh-CN" altLang="en-US"/>
              <a:pPr>
                <a:defRPr/>
              </a:pPr>
              <a:t>16/9/21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29F7482-5980-4669-BAAB-7075295872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82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973E0DE-C953-485D-B7EC-E3C09065DEC0}" type="datetimeFigureOut">
              <a:rPr lang="zh-CN" altLang="en-US"/>
              <a:pPr>
                <a:defRPr/>
              </a:pPr>
              <a:t>16/9/21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10F111A-B9AD-4506-B099-8A426A133C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19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0060F2E-B332-4C18-87CB-42BAD09287B0}" type="datetimeFigureOut">
              <a:rPr lang="zh-CN" altLang="en-US"/>
              <a:pPr>
                <a:defRPr/>
              </a:pPr>
              <a:t>16/9/21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32D5048-B521-4103-9C6C-27C3C2C5F7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770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 userDrawn="1"/>
        </p:nvSpPr>
        <p:spPr bwMode="auto">
          <a:xfrm flipV="1">
            <a:off x="0" y="785813"/>
            <a:ext cx="9144000" cy="73025"/>
          </a:xfrm>
          <a:prstGeom prst="rect">
            <a:avLst/>
          </a:prstGeom>
          <a:solidFill>
            <a:srgbClr val="0E3092"/>
          </a:solidFill>
          <a:ln w="9525">
            <a:solidFill>
              <a:srgbClr val="2B0BB5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pic>
        <p:nvPicPr>
          <p:cNvPr id="1027" name="Picture 2" descr="C:\Documents and Settings\Administrator\桌面\标识（集团蓝）\标识2x.jpg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75" y="-242888"/>
            <a:ext cx="3286125" cy="131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 txBox="1">
            <a:spLocks/>
          </p:cNvSpPr>
          <p:nvPr/>
        </p:nvSpPr>
        <p:spPr bwMode="auto">
          <a:xfrm>
            <a:off x="1187450" y="2276475"/>
            <a:ext cx="7377113" cy="1440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4000" b="1" dirty="0" smtClean="0"/>
              <a:t>EN</a:t>
            </a:r>
            <a:r>
              <a:rPr lang="zh-CN" altLang="en-US" sz="4000" b="1" dirty="0" smtClean="0"/>
              <a:t>型</a:t>
            </a:r>
            <a:r>
              <a:rPr lang="zh-CN" altLang="zh-CN" sz="4000" b="1" dirty="0" smtClean="0"/>
              <a:t>串列加速器</a:t>
            </a:r>
            <a:r>
              <a:rPr lang="zh-CN" altLang="en-US" sz="4000" b="1" dirty="0" smtClean="0"/>
              <a:t>加速质子时的中子剂量及防护问题</a:t>
            </a:r>
            <a:endParaRPr lang="en-US" altLang="zh-CN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衰减长度的计算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171725"/>
              </p:ext>
            </p:extLst>
          </p:nvPr>
        </p:nvGraphicFramePr>
        <p:xfrm>
          <a:off x="1547664" y="2564903"/>
          <a:ext cx="6408712" cy="3312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3793"/>
                <a:gridCol w="3204919"/>
              </a:tblGrid>
              <a:tr h="1104122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</a:rPr>
                        <a:t>中子</a:t>
                      </a:r>
                      <a:r>
                        <a:rPr lang="en-US" sz="2400" kern="100">
                          <a:effectLst/>
                        </a:rPr>
                        <a:t>λ</a:t>
                      </a:r>
                      <a:endParaRPr lang="zh-CN" sz="2400" kern="100">
                        <a:effectLst/>
                      </a:endParaRPr>
                    </a:p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g/cm^2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Si+</a:t>
                      </a:r>
                      <a:r>
                        <a:rPr lang="zh-CN" sz="2400" kern="100">
                          <a:effectLst/>
                        </a:rPr>
                        <a:t>混凝土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33.44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Fe+</a:t>
                      </a:r>
                      <a:r>
                        <a:rPr lang="zh-CN" sz="2400" kern="100">
                          <a:effectLst/>
                        </a:rPr>
                        <a:t>混凝土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31.3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Si+</a:t>
                      </a:r>
                      <a:r>
                        <a:rPr lang="zh-CN" sz="2400" kern="100">
                          <a:effectLst/>
                        </a:rPr>
                        <a:t>砖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116.72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Fe+</a:t>
                      </a:r>
                      <a:r>
                        <a:rPr lang="zh-CN" sz="2400" kern="100">
                          <a:effectLst/>
                        </a:rPr>
                        <a:t>砖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83.75</a:t>
                      </a:r>
                      <a:endParaRPr lang="zh-CN" sz="2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2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不同区域剂量限值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2*6MV</a:t>
            </a:r>
            <a:r>
              <a:rPr lang="zh-CN" altLang="zh-CN" dirty="0"/>
              <a:t>加速器一年出束时间约</a:t>
            </a:r>
            <a:r>
              <a:rPr lang="en-US" altLang="zh-CN" dirty="0"/>
              <a:t>1000-1200</a:t>
            </a:r>
            <a:r>
              <a:rPr lang="zh-CN" altLang="zh-CN" dirty="0"/>
              <a:t>小时</a:t>
            </a:r>
          </a:p>
          <a:p>
            <a:pPr lvl="1"/>
            <a:r>
              <a:rPr lang="zh-CN" altLang="zh-CN" dirty="0"/>
              <a:t>西墙外为外环境，剂量率控制在</a:t>
            </a:r>
            <a:r>
              <a:rPr lang="en-US" altLang="zh-CN" dirty="0"/>
              <a:t>0.25</a:t>
            </a:r>
            <a:r>
              <a:rPr lang="zh-CN" altLang="zh-CN" dirty="0"/>
              <a:t>μ</a:t>
            </a:r>
            <a:r>
              <a:rPr lang="en-US" altLang="zh-CN" dirty="0" err="1" smtClean="0"/>
              <a:t>Sv</a:t>
            </a:r>
            <a:r>
              <a:rPr lang="en-US" altLang="zh-CN" dirty="0" smtClean="0"/>
              <a:t>/h</a:t>
            </a:r>
            <a:endParaRPr lang="zh-CN" altLang="zh-CN" dirty="0"/>
          </a:p>
          <a:p>
            <a:pPr lvl="1"/>
            <a:r>
              <a:rPr lang="zh-CN" altLang="zh-CN" dirty="0"/>
              <a:t>南墙外为控制室，剂量率控制</a:t>
            </a:r>
            <a:r>
              <a:rPr lang="zh-CN" altLang="zh-CN" dirty="0" smtClean="0"/>
              <a:t>在</a:t>
            </a:r>
            <a:r>
              <a:rPr lang="en-US" altLang="zh-CN" dirty="0" smtClean="0"/>
              <a:t>1.6</a:t>
            </a:r>
            <a:r>
              <a:rPr lang="zh-CN" altLang="zh-CN" dirty="0" smtClean="0"/>
              <a:t>μ</a:t>
            </a:r>
            <a:r>
              <a:rPr lang="en-US" altLang="zh-CN" dirty="0" err="1"/>
              <a:t>Sv</a:t>
            </a:r>
            <a:r>
              <a:rPr lang="en-US" altLang="zh-CN" dirty="0"/>
              <a:t>/h</a:t>
            </a:r>
            <a:r>
              <a:rPr lang="zh-CN" altLang="zh-CN" dirty="0"/>
              <a:t>。</a:t>
            </a:r>
          </a:p>
          <a:p>
            <a:pPr lvl="1"/>
            <a:r>
              <a:rPr lang="zh-CN" altLang="zh-CN" dirty="0"/>
              <a:t>东墙外是一台</a:t>
            </a:r>
            <a:r>
              <a:rPr lang="en-US" altLang="zh-CN" dirty="0"/>
              <a:t>600KV</a:t>
            </a:r>
            <a:r>
              <a:rPr lang="zh-CN" altLang="zh-CN" dirty="0"/>
              <a:t>的小串列加速器室，为控制区，</a:t>
            </a:r>
            <a:r>
              <a:rPr lang="zh-CN" altLang="zh-CN" dirty="0" smtClean="0"/>
              <a:t>现有屏蔽</a:t>
            </a:r>
            <a:r>
              <a:rPr lang="zh-CN" altLang="zh-CN" dirty="0"/>
              <a:t>满足要求。</a:t>
            </a:r>
          </a:p>
          <a:p>
            <a:pPr lvl="1"/>
            <a:r>
              <a:rPr lang="zh-CN" altLang="zh-CN" dirty="0"/>
              <a:t>东墙外小串列加速器室的控制室</a:t>
            </a:r>
            <a:r>
              <a:rPr lang="en-US" altLang="zh-CN" dirty="0"/>
              <a:t>10</a:t>
            </a:r>
            <a:r>
              <a:rPr lang="zh-CN" altLang="zh-CN" dirty="0"/>
              <a:t>点，在束流</a:t>
            </a:r>
            <a:r>
              <a:rPr lang="en-US" altLang="zh-CN" dirty="0"/>
              <a:t>150nA</a:t>
            </a:r>
            <a:r>
              <a:rPr lang="zh-CN" altLang="zh-CN" dirty="0"/>
              <a:t>的情况下，测量的最</a:t>
            </a:r>
            <a:r>
              <a:rPr lang="zh-CN" altLang="zh-CN" dirty="0" smtClean="0"/>
              <a:t>大</a:t>
            </a:r>
            <a:r>
              <a:rPr lang="zh-CN" altLang="en-US" dirty="0" smtClean="0"/>
              <a:t>剂量率</a:t>
            </a:r>
            <a:r>
              <a:rPr lang="zh-CN" altLang="zh-CN" dirty="0" smtClean="0"/>
              <a:t>为</a:t>
            </a:r>
            <a:r>
              <a:rPr lang="en-US" altLang="zh-CN" dirty="0"/>
              <a:t>0.35</a:t>
            </a:r>
            <a:r>
              <a:rPr lang="zh-CN" altLang="zh-CN" dirty="0"/>
              <a:t>μ</a:t>
            </a:r>
            <a:r>
              <a:rPr lang="en-US" altLang="zh-CN" dirty="0" err="1" smtClean="0"/>
              <a:t>Sv</a:t>
            </a:r>
            <a:r>
              <a:rPr lang="en-US" altLang="zh-CN" dirty="0" smtClean="0"/>
              <a:t>/h</a:t>
            </a:r>
            <a:r>
              <a:rPr lang="zh-CN" altLang="en-US" dirty="0" smtClean="0"/>
              <a:t>，</a:t>
            </a:r>
            <a:r>
              <a:rPr lang="zh-CN" altLang="zh-CN" dirty="0"/>
              <a:t>现有屏蔽</a:t>
            </a:r>
            <a:r>
              <a:rPr lang="zh-CN" altLang="zh-CN" dirty="0" smtClean="0"/>
              <a:t>满足</a:t>
            </a:r>
            <a:r>
              <a:rPr lang="zh-CN" altLang="zh-CN" dirty="0"/>
              <a:t>要求。</a:t>
            </a:r>
          </a:p>
          <a:p>
            <a:pPr lvl="1"/>
            <a:r>
              <a:rPr lang="zh-CN" altLang="zh-CN" dirty="0"/>
              <a:t>屏蔽门</a:t>
            </a:r>
            <a:r>
              <a:rPr lang="en-US" altLang="zh-CN" dirty="0"/>
              <a:t>9</a:t>
            </a:r>
            <a:r>
              <a:rPr lang="zh-CN" altLang="zh-CN" dirty="0"/>
              <a:t>点外的走廊，剂量率控制在</a:t>
            </a:r>
            <a:r>
              <a:rPr lang="en-US" altLang="zh-CN" dirty="0"/>
              <a:t>2.5</a:t>
            </a:r>
            <a:r>
              <a:rPr lang="zh-CN" altLang="zh-CN" dirty="0"/>
              <a:t>μ</a:t>
            </a:r>
            <a:r>
              <a:rPr lang="en-US" altLang="zh-CN" dirty="0" err="1"/>
              <a:t>Sv</a:t>
            </a:r>
            <a:r>
              <a:rPr lang="en-US" altLang="zh-CN" dirty="0"/>
              <a:t>/h</a:t>
            </a:r>
            <a:r>
              <a:rPr lang="zh-CN" altLang="zh-CN" dirty="0" smtClean="0"/>
              <a:t>，</a:t>
            </a:r>
            <a:r>
              <a:rPr lang="zh-CN" altLang="zh-CN" dirty="0"/>
              <a:t>现有屏蔽</a:t>
            </a:r>
            <a:r>
              <a:rPr lang="zh-CN" altLang="zh-CN" dirty="0" smtClean="0"/>
              <a:t>满足</a:t>
            </a:r>
            <a:r>
              <a:rPr lang="zh-CN" altLang="zh-CN" dirty="0"/>
              <a:t>要求</a:t>
            </a:r>
            <a:r>
              <a:rPr lang="zh-CN" altLang="zh-CN" dirty="0" smtClean="0"/>
              <a:t>。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558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45840"/>
            <a:ext cx="8229600" cy="1143000"/>
          </a:xfrm>
        </p:spPr>
        <p:txBody>
          <a:bodyPr/>
          <a:lstStyle/>
          <a:p>
            <a:r>
              <a:rPr lang="zh-CN" altLang="zh-CN" sz="3600" b="1" dirty="0"/>
              <a:t>不同流强下的剂量率及所需屏蔽厚度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zh-CN" altLang="zh-CN" sz="2000" dirty="0"/>
              <a:t>采用聚乙烯加强中子的屏蔽效果，按照</a:t>
            </a:r>
            <a:r>
              <a:rPr lang="en-US" altLang="zh-CN" sz="2000" dirty="0"/>
              <a:t>NCRP </a:t>
            </a:r>
            <a:r>
              <a:rPr lang="en-US" altLang="zh-CN" sz="2000" dirty="0" smtClean="0"/>
              <a:t>79</a:t>
            </a:r>
            <a:r>
              <a:rPr lang="zh-CN" altLang="zh-CN" sz="2000" dirty="0" smtClean="0"/>
              <a:t>报告</a:t>
            </a:r>
            <a:r>
              <a:rPr lang="zh-CN" altLang="zh-CN" sz="2000" dirty="0"/>
              <a:t>，对于</a:t>
            </a:r>
            <a:r>
              <a:rPr lang="en-US" altLang="zh-CN" sz="2000" dirty="0"/>
              <a:t>2MeV</a:t>
            </a:r>
            <a:r>
              <a:rPr lang="zh-CN" altLang="zh-CN" sz="2000" dirty="0"/>
              <a:t>中子，在聚乙烯中的十分之一层值约为</a:t>
            </a:r>
            <a:r>
              <a:rPr lang="en-US" altLang="zh-CN" sz="2000" dirty="0" smtClean="0"/>
              <a:t>13cm</a:t>
            </a:r>
            <a:r>
              <a:rPr lang="zh-CN" altLang="en-US" sz="2000" dirty="0" smtClean="0"/>
              <a:t>，</a:t>
            </a:r>
            <a:r>
              <a:rPr lang="zh-CN" altLang="zh-CN" sz="2000" dirty="0" smtClean="0"/>
              <a:t>半值层约为</a:t>
            </a:r>
            <a:r>
              <a:rPr lang="en-US" altLang="zh-CN" sz="2000" dirty="0" smtClean="0"/>
              <a:t>4cm</a:t>
            </a:r>
            <a:r>
              <a:rPr lang="zh-CN" altLang="zh-CN" sz="2000" dirty="0" smtClean="0"/>
              <a:t>。。</a:t>
            </a:r>
            <a:endParaRPr lang="zh-CN" altLang="zh-CN" sz="2000" dirty="0"/>
          </a:p>
          <a:p>
            <a:r>
              <a:rPr lang="zh-CN" altLang="zh-CN" sz="2000" dirty="0"/>
              <a:t>采用铅加强γ射线的屏蔽效果，十分之一层值约为</a:t>
            </a:r>
            <a:r>
              <a:rPr lang="en-US" altLang="zh-CN" sz="2000" dirty="0"/>
              <a:t>6cm</a:t>
            </a:r>
            <a:r>
              <a:rPr lang="zh-CN" altLang="zh-CN" sz="2000" dirty="0"/>
              <a:t>，半值层约为</a:t>
            </a:r>
            <a:r>
              <a:rPr lang="en-US" altLang="zh-CN" sz="2000" dirty="0" smtClean="0"/>
              <a:t>1.85cm</a:t>
            </a:r>
            <a:r>
              <a:rPr lang="zh-CN" altLang="zh-CN" sz="2000" dirty="0" smtClean="0"/>
              <a:t>。</a:t>
            </a:r>
            <a:endParaRPr lang="en-US" altLang="zh-CN" sz="2000" dirty="0" smtClean="0"/>
          </a:p>
          <a:p>
            <a:r>
              <a:rPr lang="zh-CN" altLang="zh-CN" sz="2000" dirty="0"/>
              <a:t>在混凝土中，中子的十分之一值层</a:t>
            </a:r>
            <a:r>
              <a:rPr lang="en-US" altLang="zh-CN" sz="2000" dirty="0"/>
              <a:t>35cm</a:t>
            </a:r>
            <a:r>
              <a:rPr lang="zh-CN" altLang="zh-CN" sz="2000" dirty="0"/>
              <a:t>，光子十分之一值层</a:t>
            </a:r>
            <a:r>
              <a:rPr lang="en-US" altLang="zh-CN" sz="2000" dirty="0"/>
              <a:t>30cm</a:t>
            </a:r>
            <a:endParaRPr lang="zh-CN" altLang="en-US" sz="2000" dirty="0"/>
          </a:p>
        </p:txBody>
      </p:sp>
      <p:grpSp>
        <p:nvGrpSpPr>
          <p:cNvPr id="29" name="画布 53"/>
          <p:cNvGrpSpPr/>
          <p:nvPr/>
        </p:nvGrpSpPr>
        <p:grpSpPr>
          <a:xfrm>
            <a:off x="1757381" y="3154705"/>
            <a:ext cx="5906392" cy="3625943"/>
            <a:chOff x="0" y="0"/>
            <a:chExt cx="5276850" cy="3350895"/>
          </a:xfrm>
        </p:grpSpPr>
        <p:sp>
          <p:nvSpPr>
            <p:cNvPr id="55" name="矩形 54"/>
            <p:cNvSpPr/>
            <p:nvPr/>
          </p:nvSpPr>
          <p:spPr>
            <a:xfrm>
              <a:off x="0" y="0"/>
              <a:ext cx="5276850" cy="3350895"/>
            </a:xfrm>
            <a:prstGeom prst="rect">
              <a:avLst/>
            </a:prstGeom>
          </p:spPr>
        </p:sp>
        <p:sp>
          <p:nvSpPr>
            <p:cNvPr id="56" name="文本框 26"/>
            <p:cNvSpPr txBox="1"/>
            <p:nvPr/>
          </p:nvSpPr>
          <p:spPr>
            <a:xfrm>
              <a:off x="598066" y="423623"/>
              <a:ext cx="185674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50" dirty="0">
                  <a:effectLst/>
                  <a:latin typeface="宋体"/>
                  <a:cs typeface="Times New Roman"/>
                </a:rPr>
                <a:t>2</a:t>
              </a:r>
              <a:r>
                <a:rPr lang="zh-CN" sz="1050" dirty="0" smtClean="0">
                  <a:effectLst/>
                  <a:latin typeface="宋体"/>
                  <a:cs typeface="Times New Roman"/>
                </a:rPr>
                <a:t>：</a:t>
              </a:r>
              <a:r>
                <a:rPr lang="en-US" sz="1050" dirty="0" smtClean="0">
                  <a:effectLst/>
                  <a:latin typeface="宋体"/>
                  <a:cs typeface="Times New Roman"/>
                </a:rPr>
                <a:t>d=75cm </a:t>
              </a:r>
              <a:r>
                <a:rPr lang="zh-CN" sz="1050" dirty="0">
                  <a:effectLst/>
                  <a:latin typeface="宋体"/>
                  <a:cs typeface="Times New Roman"/>
                </a:rPr>
                <a:t>混凝土</a:t>
              </a:r>
              <a:endParaRPr lang="zh-CN" sz="1200" dirty="0">
                <a:effectLst/>
                <a:latin typeface="宋体"/>
                <a:cs typeface="宋体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390527" y="1835148"/>
              <a:ext cx="45719" cy="1181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58" name="矩形 57"/>
            <p:cNvSpPr/>
            <p:nvPr/>
          </p:nvSpPr>
          <p:spPr>
            <a:xfrm>
              <a:off x="388621" y="3015075"/>
              <a:ext cx="401002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59" name="矩形 58"/>
            <p:cNvSpPr/>
            <p:nvPr/>
          </p:nvSpPr>
          <p:spPr>
            <a:xfrm>
              <a:off x="152402" y="332300"/>
              <a:ext cx="238125" cy="17430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60" name="矩形 59"/>
            <p:cNvSpPr/>
            <p:nvPr/>
          </p:nvSpPr>
          <p:spPr>
            <a:xfrm>
              <a:off x="390526" y="332274"/>
              <a:ext cx="4008119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61" name="矩形 60"/>
            <p:cNvSpPr/>
            <p:nvPr/>
          </p:nvSpPr>
          <p:spPr>
            <a:xfrm>
              <a:off x="4352927" y="377987"/>
              <a:ext cx="45719" cy="26828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436246" y="2503064"/>
              <a:ext cx="802006" cy="152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63" name="矩形 62"/>
            <p:cNvSpPr/>
            <p:nvPr/>
          </p:nvSpPr>
          <p:spPr>
            <a:xfrm>
              <a:off x="952502" y="861639"/>
              <a:ext cx="45719" cy="128014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64" name="矩形 63"/>
            <p:cNvSpPr/>
            <p:nvPr/>
          </p:nvSpPr>
          <p:spPr>
            <a:xfrm>
              <a:off x="952501" y="816007"/>
              <a:ext cx="3057525" cy="4571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65" name="文本框 38"/>
            <p:cNvSpPr txBox="1"/>
            <p:nvPr/>
          </p:nvSpPr>
          <p:spPr>
            <a:xfrm>
              <a:off x="2" y="2141782"/>
              <a:ext cx="324485" cy="278369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50" kern="100">
                  <a:effectLst/>
                  <a:ea typeface="宋体"/>
                  <a:cs typeface="Times New Roman"/>
                </a:rPr>
                <a:t>15</a:t>
              </a:r>
              <a:endParaRPr lang="zh-CN" sz="1050" kern="100">
                <a:effectLst/>
                <a:ea typeface="宋体"/>
                <a:cs typeface="Times New Roman"/>
              </a:endParaRPr>
            </a:p>
          </p:txBody>
        </p:sp>
        <p:sp>
          <p:nvSpPr>
            <p:cNvPr id="66" name="文本框 11"/>
            <p:cNvSpPr txBox="1"/>
            <p:nvPr/>
          </p:nvSpPr>
          <p:spPr>
            <a:xfrm>
              <a:off x="1503911" y="3060794"/>
              <a:ext cx="323215" cy="27813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50">
                  <a:effectLst/>
                  <a:latin typeface="宋体"/>
                  <a:cs typeface="Times New Roman"/>
                </a:rPr>
                <a:t>21</a:t>
              </a:r>
              <a:endParaRPr lang="zh-CN" sz="1200">
                <a:effectLst/>
                <a:latin typeface="宋体"/>
                <a:cs typeface="宋体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1200">
                  <a:effectLst/>
                  <a:latin typeface="宋体"/>
                  <a:cs typeface="宋体"/>
                </a:rPr>
                <a:t> </a:t>
              </a:r>
              <a:endParaRPr lang="zh-CN" sz="1200">
                <a:effectLst/>
                <a:latin typeface="宋体"/>
                <a:cs typeface="宋体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561977" y="3014293"/>
              <a:ext cx="314325" cy="4610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68" name="文本框 11"/>
            <p:cNvSpPr txBox="1"/>
            <p:nvPr/>
          </p:nvSpPr>
          <p:spPr>
            <a:xfrm>
              <a:off x="561967" y="3060422"/>
              <a:ext cx="266065" cy="27749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50">
                  <a:effectLst/>
                  <a:latin typeface="宋体"/>
                  <a:cs typeface="Times New Roman"/>
                </a:rPr>
                <a:t>9</a:t>
              </a:r>
              <a:endParaRPr lang="zh-CN" sz="1200">
                <a:effectLst/>
                <a:latin typeface="宋体"/>
                <a:cs typeface="宋体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1200">
                  <a:effectLst/>
                  <a:latin typeface="宋体"/>
                  <a:cs typeface="宋体"/>
                </a:rPr>
                <a:t> </a:t>
              </a:r>
              <a:endParaRPr lang="zh-CN" sz="1200">
                <a:effectLst/>
                <a:latin typeface="宋体"/>
                <a:cs typeface="宋体"/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>
            <a:xfrm>
              <a:off x="975362" y="2141782"/>
              <a:ext cx="689906" cy="9158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文本框 11"/>
            <p:cNvSpPr txBox="1"/>
            <p:nvPr/>
          </p:nvSpPr>
          <p:spPr>
            <a:xfrm>
              <a:off x="1951652" y="33111"/>
              <a:ext cx="323215" cy="27813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50">
                  <a:effectLst/>
                  <a:latin typeface="宋体"/>
                  <a:cs typeface="Times New Roman"/>
                </a:rPr>
                <a:t>24</a:t>
              </a:r>
              <a:endParaRPr lang="zh-CN" sz="1200">
                <a:effectLst/>
                <a:latin typeface="宋体"/>
                <a:cs typeface="宋体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1200">
                  <a:effectLst/>
                  <a:latin typeface="宋体"/>
                  <a:cs typeface="宋体"/>
                </a:rPr>
                <a:t> </a:t>
              </a:r>
              <a:endParaRPr lang="zh-CN" sz="1200">
                <a:effectLst/>
                <a:latin typeface="宋体"/>
                <a:cs typeface="宋体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88614" y="188972"/>
              <a:ext cx="1563002" cy="14330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72" name="文本框 11"/>
            <p:cNvSpPr txBox="1"/>
            <p:nvPr/>
          </p:nvSpPr>
          <p:spPr>
            <a:xfrm>
              <a:off x="770538" y="23198"/>
              <a:ext cx="323215" cy="27749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50">
                  <a:effectLst/>
                  <a:latin typeface="宋体"/>
                  <a:cs typeface="Times New Roman"/>
                </a:rPr>
                <a:t>23</a:t>
              </a:r>
              <a:endParaRPr lang="zh-CN" sz="1200">
                <a:effectLst/>
                <a:latin typeface="宋体"/>
                <a:cs typeface="宋体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1200">
                  <a:effectLst/>
                  <a:latin typeface="宋体"/>
                  <a:cs typeface="宋体"/>
                </a:rPr>
                <a:t> </a:t>
              </a:r>
              <a:endParaRPr lang="zh-CN" sz="1200">
                <a:effectLst/>
                <a:latin typeface="宋体"/>
                <a:cs typeface="宋体"/>
              </a:endParaRPr>
            </a:p>
          </p:txBody>
        </p:sp>
        <p:cxnSp>
          <p:nvCxnSpPr>
            <p:cNvPr id="73" name="直接连接符 72"/>
            <p:cNvCxnSpPr/>
            <p:nvPr/>
          </p:nvCxnSpPr>
          <p:spPr>
            <a:xfrm flipV="1">
              <a:off x="952501" y="377837"/>
              <a:ext cx="1152526" cy="4610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矩形 73"/>
            <p:cNvSpPr/>
            <p:nvPr/>
          </p:nvSpPr>
          <p:spPr>
            <a:xfrm>
              <a:off x="436246" y="1989652"/>
              <a:ext cx="45719" cy="51293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75" name="文本框 48"/>
            <p:cNvSpPr txBox="1"/>
            <p:nvPr/>
          </p:nvSpPr>
          <p:spPr>
            <a:xfrm>
              <a:off x="2438402" y="1722951"/>
              <a:ext cx="69215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50" kern="100">
                  <a:effectLst/>
                  <a:ea typeface="宋体"/>
                  <a:cs typeface="Times New Roman"/>
                </a:rPr>
                <a:t>125</a:t>
              </a:r>
              <a:r>
                <a:rPr lang="zh-CN" sz="1050" kern="100">
                  <a:effectLst/>
                  <a:ea typeface="宋体"/>
                  <a:cs typeface="Times New Roman"/>
                </a:rPr>
                <a:t>大厅</a:t>
              </a:r>
            </a:p>
          </p:txBody>
        </p:sp>
        <p:sp>
          <p:nvSpPr>
            <p:cNvPr id="76" name="文本框 11"/>
            <p:cNvSpPr txBox="1"/>
            <p:nvPr/>
          </p:nvSpPr>
          <p:spPr>
            <a:xfrm>
              <a:off x="2351650" y="3057643"/>
              <a:ext cx="323215" cy="27813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50">
                  <a:effectLst/>
                  <a:latin typeface="宋体"/>
                  <a:cs typeface="Times New Roman"/>
                </a:rPr>
                <a:t>22</a:t>
              </a:r>
              <a:endParaRPr lang="zh-CN" sz="1200">
                <a:effectLst/>
                <a:latin typeface="宋体"/>
                <a:cs typeface="宋体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1200">
                  <a:effectLst/>
                  <a:latin typeface="宋体"/>
                  <a:cs typeface="宋体"/>
                </a:rPr>
                <a:t> </a:t>
              </a:r>
              <a:endParaRPr lang="zh-CN" sz="1200">
                <a:effectLst/>
                <a:latin typeface="宋体"/>
                <a:cs typeface="宋体"/>
              </a:endParaRPr>
            </a:p>
          </p:txBody>
        </p:sp>
        <p:sp>
          <p:nvSpPr>
            <p:cNvPr id="77" name="文本框 26"/>
            <p:cNvSpPr txBox="1"/>
            <p:nvPr/>
          </p:nvSpPr>
          <p:spPr>
            <a:xfrm>
              <a:off x="481158" y="2113205"/>
              <a:ext cx="2990215" cy="32448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050" dirty="0">
                  <a:effectLst/>
                  <a:latin typeface="宋体"/>
                  <a:cs typeface="Times New Roman"/>
                </a:rPr>
                <a:t>1</a:t>
              </a:r>
              <a:r>
                <a:rPr lang="zh-CN" sz="1050" dirty="0" smtClean="0">
                  <a:effectLst/>
                  <a:latin typeface="宋体"/>
                  <a:cs typeface="Times New Roman"/>
                </a:rPr>
                <a:t>：</a:t>
              </a:r>
              <a:endParaRPr lang="zh-CN" sz="1200" dirty="0">
                <a:effectLst/>
                <a:latin typeface="宋体"/>
                <a:cs typeface="宋体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977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zh-CN" altLang="zh-CN" dirty="0"/>
              <a:t>控制室</a:t>
            </a:r>
            <a:r>
              <a:rPr lang="en-US" altLang="zh-CN" dirty="0"/>
              <a:t>15</a:t>
            </a:r>
            <a:r>
              <a:rPr lang="zh-CN" altLang="zh-CN" dirty="0"/>
              <a:t>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（剂量率控制在</a:t>
            </a:r>
            <a:r>
              <a:rPr lang="en-US" altLang="zh-CN" dirty="0" smtClean="0"/>
              <a:t>1.6</a:t>
            </a:r>
            <a:r>
              <a:rPr lang="zh-CN" altLang="zh-CN" dirty="0" smtClean="0"/>
              <a:t>μ</a:t>
            </a:r>
            <a:r>
              <a:rPr lang="en-US" altLang="zh-CN" dirty="0" err="1"/>
              <a:t>Sv</a:t>
            </a:r>
            <a:r>
              <a:rPr lang="en-US" altLang="zh-CN" dirty="0"/>
              <a:t>/h</a:t>
            </a:r>
            <a:r>
              <a:rPr lang="zh-CN" altLang="zh-CN" dirty="0"/>
              <a:t>）</a:t>
            </a:r>
            <a:r>
              <a:rPr lang="zh-CN" altLang="zh-CN" dirty="0" smtClean="0"/>
              <a:t>：</a:t>
            </a:r>
            <a:r>
              <a:rPr lang="en-US" altLang="zh-CN" dirty="0"/>
              <a:t> </a:t>
            </a:r>
            <a:r>
              <a:rPr lang="en-US" altLang="zh-CN" dirty="0" smtClean="0"/>
              <a:t>3cm</a:t>
            </a:r>
            <a:r>
              <a:rPr lang="zh-CN" altLang="zh-CN" dirty="0" smtClean="0"/>
              <a:t>铅</a:t>
            </a:r>
            <a:r>
              <a:rPr lang="en-US" altLang="zh-CN" dirty="0" smtClean="0"/>
              <a:t>+17cm</a:t>
            </a:r>
            <a:r>
              <a:rPr lang="zh-CN" altLang="zh-CN" dirty="0" smtClean="0"/>
              <a:t>聚乙烯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zh-CN" sz="2500" dirty="0"/>
              <a:t>考虑到</a:t>
            </a:r>
            <a:r>
              <a:rPr lang="en-US" altLang="zh-CN" sz="2500" dirty="0"/>
              <a:t>2</a:t>
            </a:r>
            <a:r>
              <a:rPr lang="zh-CN" altLang="zh-CN" sz="2500" dirty="0"/>
              <a:t>倍安全系数，在打靶</a:t>
            </a:r>
            <a:r>
              <a:rPr lang="en-US" altLang="zh-CN" sz="2500" dirty="0"/>
              <a:t>200nA</a:t>
            </a:r>
            <a:r>
              <a:rPr lang="zh-CN" altLang="zh-CN" sz="2500" dirty="0"/>
              <a:t>的情形下</a:t>
            </a:r>
            <a:r>
              <a:rPr lang="zh-CN" altLang="zh-CN" sz="2500" dirty="0" smtClean="0"/>
              <a:t>，总</a:t>
            </a:r>
            <a:r>
              <a:rPr lang="zh-CN" altLang="zh-CN" sz="2500" dirty="0"/>
              <a:t>的剂量率仍可满足</a:t>
            </a:r>
            <a:r>
              <a:rPr lang="en-US" altLang="zh-CN" sz="2500" dirty="0" smtClean="0"/>
              <a:t>1.6</a:t>
            </a:r>
            <a:r>
              <a:rPr lang="zh-CN" altLang="zh-CN" sz="2500" dirty="0" smtClean="0"/>
              <a:t>μ</a:t>
            </a:r>
            <a:r>
              <a:rPr lang="en-US" altLang="zh-CN" sz="2500" dirty="0" err="1"/>
              <a:t>Sv</a:t>
            </a:r>
            <a:r>
              <a:rPr lang="en-US" altLang="zh-CN" sz="2500" dirty="0"/>
              <a:t>/h</a:t>
            </a:r>
            <a:r>
              <a:rPr lang="zh-CN" altLang="zh-CN" sz="2500" dirty="0"/>
              <a:t>的要求。</a:t>
            </a:r>
            <a:endParaRPr lang="zh-CN" altLang="en-US" sz="25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265609"/>
              </p:ext>
            </p:extLst>
          </p:nvPr>
        </p:nvGraphicFramePr>
        <p:xfrm>
          <a:off x="1331640" y="2636913"/>
          <a:ext cx="6840758" cy="2736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961"/>
                <a:gridCol w="960740"/>
                <a:gridCol w="960740"/>
                <a:gridCol w="960740"/>
                <a:gridCol w="935859"/>
                <a:gridCol w="935859"/>
                <a:gridCol w="935859"/>
              </a:tblGrid>
              <a:tr h="57693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屏蔽前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屏蔽后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769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中子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光子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总和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中子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光子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>
                          <a:effectLst/>
                        </a:rPr>
                        <a:t>总和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7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50 nA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1.63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0.25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1.88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0.09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0.08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0.17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7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150nA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4.88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0.75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5.63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0.26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0.24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0.50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7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200nA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6.51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1.00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7.51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0.35</a:t>
                      </a:r>
                      <a:endParaRPr lang="zh-CN" sz="2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0.33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0.68</a:t>
                      </a:r>
                      <a:endParaRPr lang="zh-CN" sz="2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Info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380312" y="6021288"/>
            <a:ext cx="648072" cy="64807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015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/>
          <a:lstStyle/>
          <a:p>
            <a:r>
              <a:rPr lang="zh-CN" altLang="zh-CN" dirty="0"/>
              <a:t>门外</a:t>
            </a:r>
            <a:r>
              <a:rPr lang="en-US" altLang="zh-CN" dirty="0"/>
              <a:t>9</a:t>
            </a:r>
            <a:r>
              <a:rPr lang="zh-CN" altLang="zh-CN" dirty="0"/>
              <a:t>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剂量率控制在</a:t>
            </a:r>
            <a:r>
              <a:rPr lang="en-US" altLang="zh-CN" dirty="0"/>
              <a:t>2.5</a:t>
            </a:r>
            <a:r>
              <a:rPr lang="zh-CN" altLang="zh-CN" dirty="0"/>
              <a:t>μ</a:t>
            </a:r>
            <a:r>
              <a:rPr lang="en-US" altLang="zh-CN" dirty="0" err="1" smtClean="0"/>
              <a:t>Sv</a:t>
            </a:r>
            <a:r>
              <a:rPr lang="en-US" altLang="zh-CN" dirty="0" smtClean="0"/>
              <a:t>/h</a:t>
            </a:r>
          </a:p>
          <a:p>
            <a:r>
              <a:rPr lang="zh-CN" altLang="zh-CN" dirty="0"/>
              <a:t>此点的屏蔽满足要求，不需要额外加屏蔽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74969"/>
              </p:ext>
            </p:extLst>
          </p:nvPr>
        </p:nvGraphicFramePr>
        <p:xfrm>
          <a:off x="899594" y="2852936"/>
          <a:ext cx="7056781" cy="2448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308"/>
                <a:gridCol w="991079"/>
                <a:gridCol w="991079"/>
                <a:gridCol w="991079"/>
                <a:gridCol w="965412"/>
                <a:gridCol w="965412"/>
                <a:gridCol w="965412"/>
              </a:tblGrid>
              <a:tr h="51620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 dirty="0">
                          <a:effectLst/>
                        </a:rPr>
                        <a:t> </a:t>
                      </a:r>
                      <a:endParaRPr lang="zh-CN" sz="23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屏蔽前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屏蔽后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162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中子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光子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总和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中子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光子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总和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50 nA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0.27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0.02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0.29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 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 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 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150nA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0.81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0.05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0.86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 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 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 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200nA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 dirty="0">
                          <a:effectLst/>
                        </a:rPr>
                        <a:t>1.08</a:t>
                      </a:r>
                      <a:endParaRPr lang="zh-CN" sz="23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0.06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1.14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 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 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 dirty="0">
                          <a:effectLst/>
                        </a:rPr>
                        <a:t> </a:t>
                      </a:r>
                      <a:endParaRPr lang="zh-CN" sz="23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Info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380312" y="6021288"/>
            <a:ext cx="648072" cy="64807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225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/>
          <a:lstStyle/>
          <a:p>
            <a:r>
              <a:rPr lang="zh-CN" altLang="zh-CN" dirty="0"/>
              <a:t>东墙外可不外加屏蔽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500" dirty="0" smtClean="0"/>
              <a:t>控制区</a:t>
            </a:r>
            <a:endParaRPr lang="zh-CN" altLang="en-US" sz="2500" dirty="0"/>
          </a:p>
        </p:txBody>
      </p:sp>
      <p:sp>
        <p:nvSpPr>
          <p:cNvPr id="5" name="Info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380312" y="6021288"/>
            <a:ext cx="648072" cy="64807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401482"/>
              </p:ext>
            </p:extLst>
          </p:nvPr>
        </p:nvGraphicFramePr>
        <p:xfrm>
          <a:off x="1907704" y="2996952"/>
          <a:ext cx="5256585" cy="2344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0087"/>
                <a:gridCol w="1252166"/>
                <a:gridCol w="1252166"/>
                <a:gridCol w="1252166"/>
              </a:tblGrid>
              <a:tr h="4943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 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200" kern="100">
                          <a:effectLst/>
                        </a:rPr>
                        <a:t>东墙</a:t>
                      </a:r>
                      <a:r>
                        <a:rPr lang="en-US" sz="2200" kern="100">
                          <a:effectLst/>
                        </a:rPr>
                        <a:t>21</a:t>
                      </a:r>
                      <a:r>
                        <a:rPr lang="zh-CN" sz="2200" kern="100">
                          <a:effectLst/>
                        </a:rPr>
                        <a:t>点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430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200" kern="100">
                          <a:effectLst/>
                        </a:rPr>
                        <a:t>中子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200" kern="100">
                          <a:effectLst/>
                        </a:rPr>
                        <a:t>中子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200" kern="100">
                          <a:effectLst/>
                        </a:rPr>
                        <a:t>总和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50 nA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1.26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0.16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1.42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150nA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3.78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0.47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4.25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200nA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5.04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>
                          <a:effectLst/>
                        </a:rPr>
                        <a:t>0.62</a:t>
                      </a:r>
                      <a:endParaRPr lang="zh-CN" sz="2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5.66</a:t>
                      </a:r>
                      <a:endParaRPr lang="zh-CN" sz="2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5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zh-CN" altLang="zh-CN" dirty="0"/>
              <a:t>西墙</a:t>
            </a:r>
            <a:r>
              <a:rPr lang="en-US" altLang="zh-CN" dirty="0"/>
              <a:t>23</a:t>
            </a:r>
            <a:r>
              <a:rPr lang="zh-CN" altLang="zh-CN" dirty="0"/>
              <a:t>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2500" dirty="0"/>
              <a:t>主要剂量贡献来自于</a:t>
            </a:r>
            <a:r>
              <a:rPr lang="en-US" altLang="zh-CN" sz="2500" dirty="0"/>
              <a:t>90</a:t>
            </a:r>
            <a:r>
              <a:rPr lang="zh-CN" altLang="zh-CN" sz="2500" dirty="0"/>
              <a:t>度弯转磁铁（剂量率控制在</a:t>
            </a:r>
            <a:r>
              <a:rPr lang="en-US" altLang="zh-CN" sz="2500" dirty="0"/>
              <a:t>0.25</a:t>
            </a:r>
            <a:r>
              <a:rPr lang="zh-CN" altLang="zh-CN" sz="2500" dirty="0"/>
              <a:t>μ</a:t>
            </a:r>
            <a:r>
              <a:rPr lang="en-US" altLang="zh-CN" sz="2500" dirty="0" err="1"/>
              <a:t>Sv</a:t>
            </a:r>
            <a:r>
              <a:rPr lang="en-US" altLang="zh-CN" sz="2500" dirty="0"/>
              <a:t>/h</a:t>
            </a:r>
            <a:r>
              <a:rPr lang="zh-CN" altLang="zh-CN" sz="2500" dirty="0" smtClean="0"/>
              <a:t>），</a:t>
            </a:r>
            <a:r>
              <a:rPr lang="zh-CN" altLang="en-US" sz="2500" dirty="0"/>
              <a:t>混凝土</a:t>
            </a:r>
            <a:r>
              <a:rPr lang="en-US" altLang="zh-CN" sz="2500" dirty="0" smtClean="0"/>
              <a:t>75cm</a:t>
            </a:r>
            <a:endParaRPr lang="en-US" altLang="zh-CN" sz="2500" dirty="0"/>
          </a:p>
          <a:p>
            <a:r>
              <a:rPr lang="zh-CN" altLang="zh-CN" sz="2500" dirty="0" smtClean="0"/>
              <a:t>考虑</a:t>
            </a:r>
            <a:r>
              <a:rPr lang="zh-CN" altLang="zh-CN" sz="2500" dirty="0"/>
              <a:t>到</a:t>
            </a:r>
            <a:r>
              <a:rPr lang="en-US" altLang="zh-CN" sz="2500" dirty="0"/>
              <a:t>2</a:t>
            </a:r>
            <a:r>
              <a:rPr lang="zh-CN" altLang="zh-CN" sz="2500" dirty="0"/>
              <a:t>倍安全系数，在损失</a:t>
            </a:r>
            <a:r>
              <a:rPr lang="en-US" altLang="zh-CN" sz="2500" dirty="0"/>
              <a:t>200nA</a:t>
            </a:r>
            <a:r>
              <a:rPr lang="zh-CN" altLang="zh-CN" sz="2500" dirty="0"/>
              <a:t>的情形下，总的剂量率仍可满足</a:t>
            </a:r>
            <a:r>
              <a:rPr lang="en-US" altLang="zh-CN" sz="2500" dirty="0"/>
              <a:t>0.25</a:t>
            </a:r>
            <a:r>
              <a:rPr lang="zh-CN" altLang="zh-CN" sz="2500" dirty="0"/>
              <a:t>μ</a:t>
            </a:r>
            <a:r>
              <a:rPr lang="en-US" altLang="zh-CN" sz="2500" dirty="0" err="1"/>
              <a:t>Sv</a:t>
            </a:r>
            <a:r>
              <a:rPr lang="en-US" altLang="zh-CN" sz="2500" dirty="0"/>
              <a:t>/h</a:t>
            </a:r>
            <a:r>
              <a:rPr lang="zh-CN" altLang="zh-CN" sz="2500" dirty="0"/>
              <a:t>的</a:t>
            </a:r>
            <a:r>
              <a:rPr lang="zh-CN" altLang="zh-CN" sz="2500" dirty="0" smtClean="0"/>
              <a:t>要求</a:t>
            </a:r>
            <a:endParaRPr lang="zh-CN" altLang="en-US" sz="2500" dirty="0"/>
          </a:p>
        </p:txBody>
      </p:sp>
      <p:sp>
        <p:nvSpPr>
          <p:cNvPr id="5" name="Info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172400" y="6021288"/>
            <a:ext cx="648072" cy="64807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085232"/>
              </p:ext>
            </p:extLst>
          </p:nvPr>
        </p:nvGraphicFramePr>
        <p:xfrm>
          <a:off x="1403648" y="3645024"/>
          <a:ext cx="6480719" cy="2232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0385"/>
                <a:gridCol w="910175"/>
                <a:gridCol w="910175"/>
                <a:gridCol w="910175"/>
                <a:gridCol w="886603"/>
                <a:gridCol w="886603"/>
                <a:gridCol w="886603"/>
              </a:tblGrid>
              <a:tr h="4706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 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屏蔽前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屏蔽后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7065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中子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光子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总和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中子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光子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300" kern="100">
                          <a:effectLst/>
                        </a:rPr>
                        <a:t>总和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50 nA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3.42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0.59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4.01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0.03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0.006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0.04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150nA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10.26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1.78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12.04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0.08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0.02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0.10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200nA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13.68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2.38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16.06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0.10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>
                          <a:effectLst/>
                        </a:rPr>
                        <a:t>0.02</a:t>
                      </a:r>
                      <a:endParaRPr lang="zh-CN" sz="23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300" kern="100" dirty="0">
                          <a:effectLst/>
                        </a:rPr>
                        <a:t>0.12</a:t>
                      </a:r>
                      <a:endParaRPr lang="zh-CN" sz="23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4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需要说明的是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以上</a:t>
            </a:r>
            <a:r>
              <a:rPr lang="zh-CN" altLang="zh-CN" dirty="0"/>
              <a:t>为满足</a:t>
            </a:r>
            <a:r>
              <a:rPr lang="en-US" altLang="zh-CN" dirty="0"/>
              <a:t>200nA</a:t>
            </a:r>
            <a:r>
              <a:rPr lang="zh-CN" altLang="zh-CN" dirty="0"/>
              <a:t>的束损和打靶流强的情况下的结果，如果最大流强没有</a:t>
            </a:r>
            <a:r>
              <a:rPr lang="en-US" altLang="zh-CN" dirty="0"/>
              <a:t>200nA</a:t>
            </a:r>
            <a:r>
              <a:rPr lang="zh-CN" altLang="zh-CN" dirty="0"/>
              <a:t>，则屏蔽体的长度和厚度也可相应降低。</a:t>
            </a:r>
          </a:p>
          <a:p>
            <a:r>
              <a:rPr lang="zh-CN" altLang="zh-CN" dirty="0"/>
              <a:t>同时，屏蔽方案设计仍有可优化的空间。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054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zh-CN" altLang="en-US" sz="10000" dirty="0" smtClean="0"/>
              <a:t>谢谢大家！</a:t>
            </a:r>
            <a:endParaRPr lang="zh-CN" altLang="en-US" sz="10000" dirty="0"/>
          </a:p>
        </p:txBody>
      </p:sp>
    </p:spTree>
    <p:extLst>
      <p:ext uri="{BB962C8B-B14F-4D97-AF65-F5344CB8AC3E}">
        <p14:creationId xmlns:p14="http://schemas.microsoft.com/office/powerpoint/2010/main" val="178924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zh-CN" altLang="en-US" dirty="0" smtClean="0"/>
              <a:t>不同区域剂量限值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关注点剂量率计算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屏蔽方案初步设计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46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125</a:t>
            </a:r>
            <a:r>
              <a:rPr lang="zh-CN" altLang="en-US" dirty="0" smtClean="0"/>
              <a:t>大厅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65898"/>
            <a:ext cx="7632848" cy="5389820"/>
          </a:xfrm>
        </p:spPr>
      </p:pic>
    </p:spTree>
    <p:extLst>
      <p:ext uri="{BB962C8B-B14F-4D97-AF65-F5344CB8AC3E}">
        <p14:creationId xmlns:p14="http://schemas.microsoft.com/office/powerpoint/2010/main" val="423302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zh-CN" altLang="zh-CN" dirty="0"/>
              <a:t>参照</a:t>
            </a:r>
            <a:r>
              <a:rPr lang="zh-CN" altLang="zh-CN" dirty="0" smtClean="0"/>
              <a:t>标准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GB18871-2002 </a:t>
            </a:r>
            <a:r>
              <a:rPr lang="zh-CN" altLang="zh-CN" dirty="0"/>
              <a:t>《电离辐射防护与辐射源基本标准》</a:t>
            </a:r>
          </a:p>
          <a:p>
            <a:r>
              <a:rPr lang="en-US" altLang="zh-CN" dirty="0"/>
              <a:t>GB5172-85 </a:t>
            </a:r>
            <a:r>
              <a:rPr lang="zh-CN" altLang="zh-CN" dirty="0" smtClean="0"/>
              <a:t>《粒子加速器辐射防护规定》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zh-CN" dirty="0" smtClean="0"/>
              <a:t>总共</a:t>
            </a:r>
            <a:r>
              <a:rPr lang="zh-CN" altLang="zh-CN" dirty="0"/>
              <a:t>有两个</a:t>
            </a:r>
            <a:r>
              <a:rPr lang="zh-CN" altLang="zh-CN" dirty="0" smtClean="0"/>
              <a:t>限值</a:t>
            </a:r>
            <a:r>
              <a:rPr lang="en-US" altLang="zh-CN" dirty="0" smtClean="0"/>
              <a:t>: </a:t>
            </a:r>
            <a:r>
              <a:rPr lang="zh-CN" altLang="en-US" dirty="0" smtClean="0"/>
              <a:t>控制室（</a:t>
            </a:r>
            <a:r>
              <a:rPr lang="zh-CN" altLang="zh-CN" dirty="0" smtClean="0"/>
              <a:t>监督区</a:t>
            </a:r>
            <a:r>
              <a:rPr lang="zh-CN" altLang="en-US" dirty="0" smtClean="0"/>
              <a:t>）</a:t>
            </a:r>
            <a:r>
              <a:rPr lang="zh-CN" altLang="zh-CN" dirty="0" smtClean="0"/>
              <a:t>，</a:t>
            </a:r>
            <a:endParaRPr lang="zh-CN" altLang="zh-CN" dirty="0"/>
          </a:p>
          <a:p>
            <a:pPr lvl="1"/>
            <a:r>
              <a:rPr lang="zh-CN" altLang="zh-CN" dirty="0"/>
              <a:t>剂量：</a:t>
            </a:r>
            <a:r>
              <a:rPr lang="en-US" altLang="zh-CN" dirty="0"/>
              <a:t>2mSv/a</a:t>
            </a:r>
            <a:r>
              <a:rPr lang="zh-CN" altLang="zh-CN" dirty="0"/>
              <a:t>，开机</a:t>
            </a:r>
            <a:r>
              <a:rPr lang="en-US" altLang="zh-CN" dirty="0"/>
              <a:t>1200h/a</a:t>
            </a:r>
            <a:r>
              <a:rPr lang="zh-CN" altLang="zh-CN" dirty="0"/>
              <a:t>，</a:t>
            </a:r>
            <a:r>
              <a:rPr lang="en-US" altLang="zh-CN" dirty="0"/>
              <a:t>1.6</a:t>
            </a:r>
            <a:r>
              <a:rPr lang="zh-CN" altLang="zh-CN" dirty="0"/>
              <a:t>μ</a:t>
            </a:r>
            <a:r>
              <a:rPr lang="en-US" altLang="zh-CN" dirty="0" err="1" smtClean="0"/>
              <a:t>Sv</a:t>
            </a:r>
            <a:r>
              <a:rPr lang="en-US" altLang="zh-CN" dirty="0" smtClean="0"/>
              <a:t>/h</a:t>
            </a:r>
          </a:p>
          <a:p>
            <a:pPr lvl="1"/>
            <a:r>
              <a:rPr lang="zh-CN" altLang="zh-CN" dirty="0" smtClean="0"/>
              <a:t>剂量率</a:t>
            </a:r>
            <a:r>
              <a:rPr lang="zh-CN" altLang="zh-CN" dirty="0"/>
              <a:t>：</a:t>
            </a:r>
            <a:r>
              <a:rPr lang="en-US" altLang="zh-CN" dirty="0"/>
              <a:t>2.5</a:t>
            </a:r>
            <a:r>
              <a:rPr lang="zh-CN" altLang="zh-CN" dirty="0"/>
              <a:t>μ</a:t>
            </a:r>
            <a:r>
              <a:rPr lang="en-US" altLang="zh-CN" dirty="0" err="1"/>
              <a:t>Sv</a:t>
            </a:r>
            <a:r>
              <a:rPr lang="en-US" altLang="zh-CN" dirty="0"/>
              <a:t>/h</a:t>
            </a:r>
            <a:endParaRPr lang="zh-CN" altLang="zh-CN" dirty="0"/>
          </a:p>
          <a:p>
            <a:pPr lvl="1"/>
            <a:r>
              <a:rPr lang="zh-CN" altLang="en-US" dirty="0" smtClean="0"/>
              <a:t>取最严格的一个，</a:t>
            </a:r>
            <a:r>
              <a:rPr lang="zh-CN" altLang="zh-CN" dirty="0" smtClean="0"/>
              <a:t>同时</a:t>
            </a:r>
            <a:r>
              <a:rPr lang="zh-CN" altLang="zh-CN" dirty="0"/>
              <a:t>需要考虑</a:t>
            </a:r>
            <a:r>
              <a:rPr lang="en-US" altLang="zh-CN" dirty="0"/>
              <a:t>2</a:t>
            </a:r>
            <a:r>
              <a:rPr lang="zh-CN" altLang="zh-CN" dirty="0"/>
              <a:t>倍的</a:t>
            </a:r>
            <a:r>
              <a:rPr lang="zh-CN" altLang="zh-CN" dirty="0" smtClean="0"/>
              <a:t>安全系数</a:t>
            </a:r>
            <a:endParaRPr lang="en-US" altLang="zh-CN" dirty="0" smtClean="0"/>
          </a:p>
          <a:p>
            <a:pPr marL="0" lvl="1" indent="0">
              <a:buNone/>
            </a:pPr>
            <a:r>
              <a:rPr lang="zh-CN" altLang="en-US" sz="3200" dirty="0"/>
              <a:t>外环境，公众：</a:t>
            </a:r>
            <a:r>
              <a:rPr lang="en-US" altLang="zh-CN" sz="3200" dirty="0"/>
              <a:t>0.25</a:t>
            </a:r>
            <a:r>
              <a:rPr lang="zh-CN" altLang="zh-CN" sz="3200" dirty="0"/>
              <a:t> μ</a:t>
            </a:r>
            <a:r>
              <a:rPr lang="en-US" altLang="zh-CN" sz="3200" dirty="0" err="1"/>
              <a:t>Sv</a:t>
            </a:r>
            <a:r>
              <a:rPr lang="en-US" altLang="zh-CN" sz="3200" dirty="0"/>
              <a:t>/h</a:t>
            </a:r>
            <a:endParaRPr lang="zh-CN" altLang="zh-CN" sz="3200" dirty="0"/>
          </a:p>
          <a:p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524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 bwMode="auto">
          <a:xfrm>
            <a:off x="457200" y="84584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zh-CN" b="1" dirty="0" smtClean="0"/>
              <a:t>离子</a:t>
            </a:r>
            <a:r>
              <a:rPr lang="zh-CN" altLang="en-US" b="1" dirty="0" smtClean="0"/>
              <a:t>种类</a:t>
            </a:r>
            <a:endParaRPr lang="zh-CN" altLang="en-US" dirty="0" smtClean="0"/>
          </a:p>
        </p:txBody>
      </p:sp>
      <p:graphicFrame>
        <p:nvGraphicFramePr>
          <p:cNvPr id="2" name="内容占位符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627206"/>
              </p:ext>
            </p:extLst>
          </p:nvPr>
        </p:nvGraphicFramePr>
        <p:xfrm>
          <a:off x="755577" y="1988839"/>
          <a:ext cx="7560838" cy="44644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1823313"/>
                <a:gridCol w="2075341"/>
                <a:gridCol w="3662184"/>
              </a:tblGrid>
              <a:tr h="558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effectLst/>
                        </a:rPr>
                        <a:t>离子名称</a:t>
                      </a:r>
                      <a:endParaRPr lang="zh-CN" sz="32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200" kern="100">
                          <a:effectLst/>
                        </a:rPr>
                        <a:t>最大能量</a:t>
                      </a:r>
                      <a:endParaRPr lang="zh-CN" sz="3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200" kern="100">
                          <a:effectLst/>
                        </a:rPr>
                        <a:t>相应最大粒子流强</a:t>
                      </a:r>
                      <a:endParaRPr lang="zh-CN" sz="3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58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H</a:t>
                      </a:r>
                      <a:endParaRPr lang="zh-CN" sz="3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10MeV</a:t>
                      </a:r>
                      <a:endParaRPr lang="zh-CN" sz="3200" b="1" kern="1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60~70nA</a:t>
                      </a:r>
                      <a:endParaRPr lang="zh-CN" sz="3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58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C</a:t>
                      </a:r>
                      <a:endParaRPr lang="zh-CN" sz="3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35MeV</a:t>
                      </a:r>
                      <a:endParaRPr lang="zh-CN" sz="3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~0.5nA</a:t>
                      </a:r>
                      <a:endParaRPr lang="zh-CN" sz="3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58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O</a:t>
                      </a:r>
                      <a:endParaRPr lang="zh-CN" sz="3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40MeV</a:t>
                      </a:r>
                      <a:endParaRPr lang="zh-CN" sz="3200" b="1" kern="1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~0.8nA</a:t>
                      </a:r>
                      <a:endParaRPr lang="zh-CN" sz="3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58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F</a:t>
                      </a:r>
                      <a:endParaRPr lang="zh-CN" sz="3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40MeV</a:t>
                      </a:r>
                      <a:endParaRPr lang="zh-CN" sz="3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~0.7nA</a:t>
                      </a:r>
                      <a:endParaRPr lang="zh-CN" sz="32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58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Si</a:t>
                      </a:r>
                      <a:endParaRPr lang="zh-CN" sz="3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40MeV</a:t>
                      </a:r>
                      <a:endParaRPr lang="zh-CN" sz="3200" b="1" kern="1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~0.9nA</a:t>
                      </a:r>
                      <a:endParaRPr lang="zh-CN" sz="3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58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Cl</a:t>
                      </a:r>
                      <a:endParaRPr lang="zh-CN" sz="3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40MeV</a:t>
                      </a:r>
                      <a:endParaRPr lang="zh-CN" sz="32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~1.0nA</a:t>
                      </a:r>
                      <a:endParaRPr lang="zh-CN" sz="3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558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Br</a:t>
                      </a:r>
                      <a:endParaRPr lang="zh-CN" sz="3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0" kern="100" dirty="0">
                          <a:effectLst/>
                        </a:rPr>
                        <a:t>40MeV</a:t>
                      </a:r>
                      <a:endParaRPr lang="zh-CN" sz="3200" b="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~1.1nA</a:t>
                      </a:r>
                      <a:endParaRPr lang="zh-CN" sz="32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椭圆 2"/>
          <p:cNvSpPr/>
          <p:nvPr/>
        </p:nvSpPr>
        <p:spPr>
          <a:xfrm>
            <a:off x="611560" y="2420888"/>
            <a:ext cx="7848872" cy="7200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7164288" y="1052736"/>
            <a:ext cx="1826141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最大剂量</a:t>
            </a:r>
            <a:endParaRPr lang="zh-CN" altLang="en-US" sz="3200" dirty="0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8460431" y="1637511"/>
            <a:ext cx="216025" cy="999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10 MeV</a:t>
            </a:r>
            <a:r>
              <a:rPr lang="zh-CN" altLang="en-US" dirty="0" smtClean="0"/>
              <a:t>质子打靶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100" dirty="0" smtClean="0"/>
              <a:t>Si</a:t>
            </a:r>
            <a:r>
              <a:rPr lang="zh-CN" altLang="zh-CN" sz="3100" dirty="0" smtClean="0"/>
              <a:t>靶和</a:t>
            </a:r>
            <a:r>
              <a:rPr lang="en-US" altLang="zh-CN" sz="3100" dirty="0" smtClean="0"/>
              <a:t>Fe</a:t>
            </a:r>
            <a:r>
              <a:rPr lang="zh-CN" altLang="zh-CN" sz="3100" dirty="0" smtClean="0"/>
              <a:t>靶中的中子和光子的产额</a:t>
            </a:r>
            <a:r>
              <a:rPr lang="zh-CN" altLang="en-US" sz="3100" dirty="0" smtClean="0"/>
              <a:t>（</a:t>
            </a:r>
            <a:r>
              <a:rPr lang="en-US" altLang="zh-CN" sz="3100" dirty="0" smtClean="0"/>
              <a:t>FLUKA </a:t>
            </a:r>
            <a:r>
              <a:rPr lang="zh-CN" altLang="en-US" sz="3100" dirty="0" smtClean="0"/>
              <a:t>）</a:t>
            </a:r>
            <a:endParaRPr lang="zh-CN" altLang="en-US" sz="31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681431"/>
              </p:ext>
            </p:extLst>
          </p:nvPr>
        </p:nvGraphicFramePr>
        <p:xfrm>
          <a:off x="755576" y="2204865"/>
          <a:ext cx="7704856" cy="3312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0099"/>
                <a:gridCol w="1833335"/>
                <a:gridCol w="1833335"/>
                <a:gridCol w="2158087"/>
              </a:tblGrid>
              <a:tr h="368041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0—10</a:t>
                      </a:r>
                      <a:r>
                        <a:rPr lang="zh-CN" sz="2400" kern="100">
                          <a:effectLst/>
                        </a:rPr>
                        <a:t>度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85—95</a:t>
                      </a:r>
                      <a:r>
                        <a:rPr lang="zh-CN" sz="2400" kern="100">
                          <a:effectLst/>
                        </a:rPr>
                        <a:t>度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170—180</a:t>
                      </a:r>
                      <a:r>
                        <a:rPr lang="zh-CN" sz="2400" kern="100">
                          <a:effectLst/>
                        </a:rPr>
                        <a:t>度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6082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Si</a:t>
                      </a:r>
                      <a:r>
                        <a:rPr lang="zh-CN" sz="2400" kern="100">
                          <a:effectLst/>
                        </a:rPr>
                        <a:t>靶中子</a:t>
                      </a:r>
                      <a:r>
                        <a:rPr lang="en-US" sz="2400" kern="100">
                          <a:effectLst/>
                        </a:rPr>
                        <a:t>particle/sr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3.6e-6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2.9e-6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2.3e-6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6082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Fe</a:t>
                      </a:r>
                      <a:r>
                        <a:rPr lang="zh-CN" sz="2400" kern="100">
                          <a:effectLst/>
                        </a:rPr>
                        <a:t>靶中子</a:t>
                      </a:r>
                      <a:r>
                        <a:rPr lang="en-US" sz="2400" kern="100">
                          <a:effectLst/>
                        </a:rPr>
                        <a:t>particle/sr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3.1e-5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2.7e-5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2.7e-5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6082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Si</a:t>
                      </a:r>
                      <a:r>
                        <a:rPr lang="zh-CN" sz="2400" kern="100">
                          <a:effectLst/>
                        </a:rPr>
                        <a:t>靶光子</a:t>
                      </a:r>
                      <a:r>
                        <a:rPr lang="en-US" sz="2400" kern="100">
                          <a:effectLst/>
                        </a:rPr>
                        <a:t>particle/sr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2.3e-4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2.3e-4</a:t>
                      </a:r>
                      <a:endParaRPr lang="zh-CN" sz="2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2.3e-4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6082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Fe</a:t>
                      </a:r>
                      <a:r>
                        <a:rPr lang="zh-CN" sz="2400" kern="100">
                          <a:effectLst/>
                        </a:rPr>
                        <a:t>靶光子</a:t>
                      </a:r>
                      <a:r>
                        <a:rPr lang="en-US" sz="2400" kern="100">
                          <a:effectLst/>
                        </a:rPr>
                        <a:t>particle/sr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9.1e-5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9.4e-5</a:t>
                      </a:r>
                      <a:endParaRPr lang="zh-CN" sz="24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1.1e-4</a:t>
                      </a:r>
                      <a:endParaRPr lang="zh-CN" sz="24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1560" y="5517232"/>
            <a:ext cx="7632848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en-US" altLang="zh-CN" sz="2400" dirty="0"/>
              <a:t>Fe</a:t>
            </a:r>
            <a:r>
              <a:rPr lang="zh-CN" altLang="zh-CN" sz="2400" dirty="0"/>
              <a:t>靶的中子产额比</a:t>
            </a:r>
            <a:r>
              <a:rPr lang="en-US" altLang="zh-CN" sz="2400" dirty="0"/>
              <a:t>Si</a:t>
            </a:r>
            <a:r>
              <a:rPr lang="zh-CN" altLang="zh-CN" sz="2400" dirty="0"/>
              <a:t>靶高</a:t>
            </a:r>
            <a:r>
              <a:rPr lang="en-US" altLang="zh-CN" sz="2400" dirty="0"/>
              <a:t>1</a:t>
            </a:r>
            <a:r>
              <a:rPr lang="zh-CN" altLang="zh-CN" sz="2400" dirty="0"/>
              <a:t>个量</a:t>
            </a:r>
            <a:r>
              <a:rPr lang="zh-CN" altLang="zh-CN" sz="2400" dirty="0" smtClean="0"/>
              <a:t>级</a:t>
            </a:r>
            <a:r>
              <a:rPr lang="zh-CN" altLang="en-US" sz="2400" dirty="0" smtClean="0"/>
              <a:t>；</a:t>
            </a:r>
            <a:r>
              <a:rPr lang="en-US" altLang="zh-CN" sz="2400" dirty="0" smtClean="0"/>
              <a:t>Fe</a:t>
            </a:r>
            <a:r>
              <a:rPr lang="zh-CN" altLang="zh-CN" sz="2400" dirty="0"/>
              <a:t>靶的光子产额约为</a:t>
            </a:r>
            <a:r>
              <a:rPr lang="en-US" altLang="zh-CN" sz="2400" dirty="0"/>
              <a:t>Si</a:t>
            </a:r>
            <a:r>
              <a:rPr lang="zh-CN" altLang="zh-CN" sz="2400" dirty="0"/>
              <a:t>靶的</a:t>
            </a:r>
            <a:r>
              <a:rPr lang="en-US" altLang="zh-CN" sz="2400" dirty="0" smtClean="0"/>
              <a:t>1/2</a:t>
            </a:r>
            <a:r>
              <a:rPr lang="zh-CN" altLang="en-US" sz="2400" dirty="0" smtClean="0"/>
              <a:t>。</a:t>
            </a:r>
            <a:r>
              <a:rPr lang="zh-CN" altLang="zh-CN" sz="2400" dirty="0" smtClean="0"/>
              <a:t>所以</a:t>
            </a:r>
            <a:r>
              <a:rPr lang="zh-CN" altLang="zh-CN" sz="2400" dirty="0"/>
              <a:t>选择</a:t>
            </a:r>
            <a:r>
              <a:rPr lang="en-US" altLang="zh-CN" sz="2400" dirty="0"/>
              <a:t>Fe</a:t>
            </a:r>
            <a:r>
              <a:rPr lang="zh-CN" altLang="zh-CN" sz="2400" dirty="0"/>
              <a:t>靶进行屏蔽计算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 marL="342900" indent="-342900">
              <a:buFont typeface="Wingdings" pitchFamily="2" charset="2"/>
              <a:buChar char="l"/>
            </a:pPr>
            <a:r>
              <a:rPr lang="zh-CN" altLang="en-US" sz="2400" dirty="0"/>
              <a:t>低能</a:t>
            </a:r>
            <a:r>
              <a:rPr lang="zh-CN" altLang="en-US" sz="2400" dirty="0" smtClean="0"/>
              <a:t>质子，出射中子角分布接近各项同性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1667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/>
          <a:lstStyle/>
          <a:p>
            <a:r>
              <a:rPr lang="zh-CN" altLang="zh-CN" dirty="0"/>
              <a:t>出射的中子和光子能谱</a:t>
            </a:r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705678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32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剂量率计算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zh-CN" altLang="en-US" b="0" i="1" smtClean="0">
                        <a:latin typeface="Cambria Math"/>
                      </a:rPr>
                      <m:t>沿</m:t>
                    </m:r>
                    <m:r>
                      <a:rPr lang="en-US" altLang="zh-CN" b="0" i="1" smtClean="0">
                        <a:latin typeface="Cambria Math"/>
                      </a:rPr>
                      <m:t>𝜃</m:t>
                    </m:r>
                    <m:r>
                      <a:rPr lang="zh-CN" altLang="en-US" i="1">
                        <a:latin typeface="Cambria Math"/>
                      </a:rPr>
                      <m:t>方向</m:t>
                    </m:r>
                    <m:r>
                      <a:rPr lang="zh-CN" altLang="en-US" i="1" smtClean="0">
                        <a:latin typeface="Cambria Math"/>
                      </a:rPr>
                      <m:t>距离</m:t>
                    </m:r>
                    <m:r>
                      <a:rPr lang="zh-CN" altLang="en-US" b="0" i="1" smtClean="0">
                        <a:latin typeface="Cambria Math"/>
                      </a:rPr>
                      <m:t>源</m:t>
                    </m:r>
                    <m:r>
                      <a:rPr lang="en-US" altLang="zh-CN" b="0" i="1" smtClean="0">
                        <a:latin typeface="Cambria Math"/>
                      </a:rPr>
                      <m:t>𝑟</m:t>
                    </m:r>
                    <m:r>
                      <a:rPr lang="zh-CN" altLang="en-US" b="0" i="1" smtClean="0">
                        <a:latin typeface="Cambria Math"/>
                      </a:rPr>
                      <m:t>处</m:t>
                    </m:r>
                    <m:r>
                      <a:rPr lang="zh-CN" altLang="en-US" i="1">
                        <a:latin typeface="Cambria Math"/>
                      </a:rPr>
                      <m:t>的剂量率</m:t>
                    </m:r>
                  </m:oMath>
                </a14:m>
                <a:endParaRPr lang="en-US" altLang="zh-CN" b="0" i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b="0" dirty="0" smtClean="0"/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b="0" i="1" dirty="0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CN" b="0" i="0" dirty="0" smtClean="0">
                                  <a:latin typeface="Cambria Math"/>
                                </a:rPr>
                                <m:t>r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zh-CN" b="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altLang="zh-CN" b="0" i="0" dirty="0" smtClean="0">
                          <a:latin typeface="Cambria Math"/>
                        </a:rPr>
                        <m:t>Y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altLang="zh-CN" b="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altLang="zh-CN" b="0" i="1" dirty="0" smtClean="0">
                          <a:latin typeface="Cambria Math"/>
                          <a:ea typeface="Cambria Math"/>
                        </a:rPr>
                        <m:t>𝐹</m:t>
                      </m:r>
                      <m:r>
                        <a:rPr lang="en-US" altLang="zh-CN" b="0" i="1" dirty="0" smtClean="0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altLang="zh-CN" b="0" i="1" smtClean="0">
                              <a:latin typeface="Cambria Math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zh-CN" b="0" i="1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smtClean="0">
                                      <a:latin typeface="Cambria Math"/>
                                    </a:rPr>
                                    <m:t>𝑑</m:t>
                                  </m:r>
                                  <m:d>
                                    <m:dPr>
                                      <m:ctrlPr>
                                        <a:rPr lang="en-US" altLang="zh-CN" b="0" i="1" smtClean="0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b="0" i="1" smtClean="0">
                                          <a:latin typeface="Cambria Math"/>
                                        </a:rPr>
                                        <m:t>𝜃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altLang="zh-CN" b="0" i="1" smtClean="0">
                                      <a:latin typeface="Cambria Math"/>
                                    </a:rPr>
                                    <m:t>𝜆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altLang="zh-CN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/>
                      </a:rPr>
                      <m:t>Y</m:t>
                    </m:r>
                    <m:d>
                      <m:dPr>
                        <m:ctrlPr>
                          <a:rPr lang="en-US" altLang="zh-CN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𝜃</m:t>
                        </m:r>
                      </m:e>
                    </m:d>
                  </m:oMath>
                </a14:m>
                <a:r>
                  <a:rPr lang="zh-CN" altLang="en-US" b="0" dirty="0" smtClean="0"/>
                  <a:t>：</a:t>
                </a:r>
                <a:r>
                  <a:rPr lang="en-US" altLang="zh-CN" b="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𝜃</m:t>
                    </m:r>
                    <m:r>
                      <a:rPr lang="zh-CN" altLang="en-US" i="1">
                        <a:latin typeface="Cambria Math"/>
                      </a:rPr>
                      <m:t>方向</m:t>
                    </m:r>
                  </m:oMath>
                </a14:m>
                <a:r>
                  <a:rPr lang="zh-CN" altLang="en-US" b="0" dirty="0" smtClean="0"/>
                  <a:t>的产额</a:t>
                </a:r>
                <a:endParaRPr lang="en-US" altLang="zh-CN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/>
                        <a:ea typeface="Cambria Math"/>
                      </a:rPr>
                      <m:t>𝐹</m:t>
                    </m:r>
                  </m:oMath>
                </a14:m>
                <a:r>
                  <a:rPr lang="zh-CN" altLang="en-US" b="0" dirty="0" smtClean="0"/>
                  <a:t>：通量</a:t>
                </a:r>
                <a:r>
                  <a:rPr lang="en-US" altLang="zh-CN" dirty="0"/>
                  <a:t>-</a:t>
                </a:r>
                <a:r>
                  <a:rPr lang="zh-CN" altLang="zh-CN" dirty="0"/>
                  <a:t>剂量转换</a:t>
                </a:r>
                <a:r>
                  <a:rPr lang="zh-CN" altLang="zh-CN" dirty="0" smtClean="0"/>
                  <a:t>因子</a:t>
                </a:r>
                <a:endParaRPr lang="en-US" altLang="zh-CN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𝜆</m:t>
                    </m:r>
                    <m:r>
                      <a:rPr lang="zh-CN" altLang="en-US" b="0" i="1" smtClean="0">
                        <a:latin typeface="Cambria Math"/>
                      </a:rPr>
                      <m:t>：</m:t>
                    </m:r>
                    <m:r>
                      <a:rPr lang="zh-CN" altLang="en-US" i="1">
                        <a:latin typeface="Cambria Math"/>
                      </a:rPr>
                      <m:t>包含</m:t>
                    </m:r>
                    <m:r>
                      <a:rPr lang="zh-CN" altLang="en-US" i="1" smtClean="0">
                        <a:latin typeface="Cambria Math"/>
                      </a:rPr>
                      <m:t>散射</m:t>
                    </m:r>
                    <m:r>
                      <a:rPr lang="zh-CN" altLang="en-US" i="1">
                        <a:latin typeface="Cambria Math"/>
                      </a:rPr>
                      <m:t>影响</m:t>
                    </m:r>
                    <m:r>
                      <a:rPr lang="zh-CN" altLang="en-US" b="0" i="1" smtClean="0">
                        <a:latin typeface="Cambria Math"/>
                      </a:rPr>
                      <m:t>的</m:t>
                    </m:r>
                  </m:oMath>
                </a14:m>
                <a:r>
                  <a:rPr lang="zh-CN" altLang="en-US" b="0" dirty="0" smtClean="0"/>
                  <a:t>衰减长度（</a:t>
                </a:r>
                <a:r>
                  <a:rPr lang="en-US" altLang="zh-CN" b="1" dirty="0"/>
                  <a:t> Removal mean-free paths </a:t>
                </a:r>
                <a:r>
                  <a:rPr lang="zh-CN" altLang="en-US" b="0" dirty="0" smtClean="0"/>
                  <a:t>）</a:t>
                </a:r>
                <a:endParaRPr lang="en-US" altLang="zh-CN" b="0" dirty="0" smtClean="0"/>
              </a:p>
              <a:p>
                <a:pPr marL="0" indent="0">
                  <a:buNone/>
                </a:pPr>
                <a:endParaRPr lang="en-US" altLang="zh-CN" b="0" dirty="0" smtClean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76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衰减长度的计算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光子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b="0" dirty="0" smtClean="0">
                    <a:ea typeface="Cambria Math"/>
                  </a:rPr>
                  <a:t>B(d)*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b="0" i="1" smtClean="0">
                            <a:latin typeface="Cambria Math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𝜇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𝑑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𝜃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b="0" dirty="0" smtClean="0">
                    <a:ea typeface="Cambria Math"/>
                  </a:rPr>
                  <a:t>B(d)</a:t>
                </a:r>
                <a:r>
                  <a:rPr lang="zh-CN" altLang="en-US" b="0" dirty="0" smtClean="0">
                    <a:ea typeface="Cambria Math"/>
                  </a:rPr>
                  <a:t>：</a:t>
                </a:r>
                <a:r>
                  <a:rPr lang="zh-CN" altLang="en-US" sz="2800" b="0" dirty="0" smtClean="0">
                    <a:ea typeface="Cambria Math"/>
                  </a:rPr>
                  <a:t>累积因子，为光子能量、屏蔽厚度的函数</a:t>
                </a:r>
                <a:endParaRPr lang="en-US" altLang="zh-CN" sz="2800" b="0" dirty="0" smtClean="0">
                  <a:ea typeface="Cambria Math"/>
                </a:endParaRPr>
              </a:p>
              <a:p>
                <a:r>
                  <a:rPr lang="zh-CN" altLang="en-US" dirty="0" smtClean="0"/>
                  <a:t>中子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采用蒙卡程序</a:t>
                </a:r>
                <a:r>
                  <a:rPr lang="en-US" altLang="zh-CN" dirty="0" smtClean="0"/>
                  <a:t>FLUKA</a:t>
                </a:r>
                <a:r>
                  <a:rPr lang="zh-CN" altLang="en-US" dirty="0" smtClean="0"/>
                  <a:t>计算质子打靶后的中子通过不同屏蔽厚度的剂量率，拟合出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𝜆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426" r="-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83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763</Words>
  <Application>Microsoft Macintosh PowerPoint</Application>
  <PresentationFormat>全屏显示(4:3)</PresentationFormat>
  <Paragraphs>243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Calibri</vt:lpstr>
      <vt:lpstr>Cambria Math</vt:lpstr>
      <vt:lpstr>Times New Roman</vt:lpstr>
      <vt:lpstr>Wingdings</vt:lpstr>
      <vt:lpstr>宋体</vt:lpstr>
      <vt:lpstr>Arial</vt:lpstr>
      <vt:lpstr>Office 主题</vt:lpstr>
      <vt:lpstr>PowerPoint 演示文稿</vt:lpstr>
      <vt:lpstr>目录</vt:lpstr>
      <vt:lpstr>125大厅</vt:lpstr>
      <vt:lpstr>参照标准</vt:lpstr>
      <vt:lpstr>离子种类</vt:lpstr>
      <vt:lpstr>10 MeV质子打靶</vt:lpstr>
      <vt:lpstr>出射的中子和光子能谱</vt:lpstr>
      <vt:lpstr>剂量率计算</vt:lpstr>
      <vt:lpstr>衰减长度的计算</vt:lpstr>
      <vt:lpstr>衰减长度的计算</vt:lpstr>
      <vt:lpstr>不同区域剂量限值</vt:lpstr>
      <vt:lpstr>不同流强下的剂量率及所需屏蔽厚度</vt:lpstr>
      <vt:lpstr>控制室15点</vt:lpstr>
      <vt:lpstr>门外9点</vt:lpstr>
      <vt:lpstr>东墙外可不外加屏蔽</vt:lpstr>
      <vt:lpstr>西墙23点</vt:lpstr>
      <vt:lpstr>需要说明的是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biyj</dc:creator>
  <cp:lastModifiedBy>administrator</cp:lastModifiedBy>
  <cp:revision>57</cp:revision>
  <dcterms:modified xsi:type="dcterms:W3CDTF">2016-09-21T11:20:06Z</dcterms:modified>
</cp:coreProperties>
</file>