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  <p:sldMasterId id="2147483815" r:id="rId2"/>
    <p:sldMasterId id="2147483828" r:id="rId3"/>
    <p:sldMasterId id="2147483841" r:id="rId4"/>
    <p:sldMasterId id="2147483854" r:id="rId5"/>
    <p:sldMasterId id="2147483867" r:id="rId6"/>
  </p:sldMasterIdLst>
  <p:notesMasterIdLst>
    <p:notesMasterId r:id="rId27"/>
  </p:notesMasterIdLst>
  <p:handoutMasterIdLst>
    <p:handoutMasterId r:id="rId28"/>
  </p:handoutMasterIdLst>
  <p:sldIdLst>
    <p:sldId id="346" r:id="rId7"/>
    <p:sldId id="348" r:id="rId8"/>
    <p:sldId id="350" r:id="rId9"/>
    <p:sldId id="352" r:id="rId10"/>
    <p:sldId id="353" r:id="rId11"/>
    <p:sldId id="351" r:id="rId12"/>
    <p:sldId id="357" r:id="rId13"/>
    <p:sldId id="355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71" r:id="rId24"/>
    <p:sldId id="368" r:id="rId25"/>
    <p:sldId id="347" r:id="rId2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5pPr>
    <a:lvl6pPr marL="22860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6pPr>
    <a:lvl7pPr marL="27432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7pPr>
    <a:lvl8pPr marL="32004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8pPr>
    <a:lvl9pPr marL="36576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333333"/>
    <a:srgbClr val="FF6600"/>
    <a:srgbClr val="C3C3EB"/>
    <a:srgbClr val="FFFFCC"/>
    <a:srgbClr val="FF0066"/>
    <a:srgbClr val="FF33CC"/>
    <a:srgbClr val="CCFF99"/>
    <a:srgbClr val="FFCC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7" autoAdjust="0"/>
    <p:restoredTop sz="99265" autoAdjust="0"/>
  </p:normalViewPr>
  <p:slideViewPr>
    <p:cSldViewPr>
      <p:cViewPr varScale="1">
        <p:scale>
          <a:sx n="89" d="100"/>
          <a:sy n="89" d="100"/>
        </p:scale>
        <p:origin x="-1014" y="-96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02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13DB623-E4F1-4968-96A3-99CF94D33F45}" type="datetimeFigureOut">
              <a:rPr lang="zh-CN" altLang="en-US"/>
              <a:pPr>
                <a:defRPr/>
              </a:pPr>
              <a:t>2016-9-21</a:t>
            </a:fld>
            <a:endParaRPr lang="en-US" altLang="zh-CN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524E0D12-1631-4688-BDBA-B625EE6F83C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7389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fld id="{61FFC5FB-8FAD-4A82-A31A-6D07400DB7BC}" type="datetimeFigureOut">
              <a:rPr lang="zh-CN" altLang="en-US"/>
              <a:pPr>
                <a:defRPr/>
              </a:pPr>
              <a:t>2016-9-21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fld id="{9EBC002A-B0FF-4AB1-B1B7-F9D4F08610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954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3E802-4D75-4DB0-B902-331CD5AA004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351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6000" b="1">
                <a:solidFill>
                  <a:srgbClr val="FF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6E63E-8F84-4652-8FB1-FF44450FEA66}" type="datetime1">
              <a:rPr lang="zh-CN" altLang="en-US"/>
              <a:pPr>
                <a:defRPr/>
              </a:pPr>
              <a:t>2016-9-21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1979712" y="4581525"/>
            <a:ext cx="4968552" cy="792163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B8559-02A1-4B24-86EC-BE3DB242B9D9}" type="datetime1">
              <a:rPr lang="zh-CN" altLang="en-US"/>
              <a:pPr>
                <a:defRPr/>
              </a:pPr>
              <a:t>2016-9-21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A0C16-74D8-4C89-8613-5E45EB8B4208}" type="datetime1">
              <a:rPr lang="zh-CN" altLang="en-US"/>
              <a:pPr>
                <a:defRPr/>
              </a:pPr>
              <a:t>2016-9-21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6000" b="1">
                <a:solidFill>
                  <a:srgbClr val="FF0000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1979712" y="4581525"/>
            <a:ext cx="4968552" cy="792163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8963568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>
              <a:defRPr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2pPr>
            <a:lvl3pPr>
              <a:defRPr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3pPr>
            <a:lvl4pPr>
              <a:defRPr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4pPr>
            <a:lvl5pPr>
              <a:defRPr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61867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1274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61525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2217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2345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65725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89137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D1267-7E2F-4700-9C61-E44B3548C528}" type="datetime1">
              <a:rPr lang="zh-CN" altLang="en-US"/>
              <a:pPr>
                <a:defRPr/>
              </a:pPr>
              <a:t>2016-9-21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0319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1244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6589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6248400" cy="457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3992563" cy="495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754563" y="1447800"/>
            <a:ext cx="3994150" cy="24003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754563" y="4000500"/>
            <a:ext cx="3994150" cy="24003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524625"/>
            <a:ext cx="303213" cy="1809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C637457F-8C56-42F0-A64E-EC41AE0A3168}" type="slidenum">
              <a:rPr lang="en-US" altLang="zh-CN" sz="1800" b="0">
                <a:solidFill>
                  <a:srgbClr val="000000"/>
                </a:solidFill>
                <a:latin typeface="Arial"/>
                <a:ea typeface="黑体"/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zh-CN" sz="1800" b="0">
              <a:solidFill>
                <a:srgbClr val="000000"/>
              </a:solidFill>
              <a:latin typeface="Arial"/>
              <a:ea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281082943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6000" b="1">
                <a:solidFill>
                  <a:srgbClr val="FF0000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1979712" y="4581525"/>
            <a:ext cx="4968552" cy="792163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8884323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>
              <a:defRPr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2pPr>
            <a:lvl3pPr>
              <a:defRPr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3pPr>
            <a:lvl4pPr>
              <a:defRPr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4pPr>
            <a:lvl5pPr>
              <a:defRPr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67795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1440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7231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882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7887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3148-A2A2-499D-8AD4-A42AA392E762}" type="datetime1">
              <a:rPr lang="zh-CN" altLang="en-US"/>
              <a:pPr>
                <a:defRPr/>
              </a:pPr>
              <a:t>2016-9-21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57692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74199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0836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0518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7224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6248400" cy="457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3992563" cy="495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754563" y="1447800"/>
            <a:ext cx="3994150" cy="24003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754563" y="4000500"/>
            <a:ext cx="3994150" cy="24003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524625"/>
            <a:ext cx="303213" cy="1809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C637457F-8C56-42F0-A64E-EC41AE0A3168}" type="slidenum">
              <a:rPr lang="en-US" altLang="zh-CN" sz="1800" b="0">
                <a:solidFill>
                  <a:srgbClr val="000000"/>
                </a:solidFill>
                <a:latin typeface="Arial"/>
                <a:ea typeface="黑体"/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zh-CN" sz="1800" b="0">
              <a:solidFill>
                <a:srgbClr val="000000"/>
              </a:solidFill>
              <a:latin typeface="Arial"/>
              <a:ea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313158699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6000" b="1">
                <a:solidFill>
                  <a:srgbClr val="FF0000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1979712" y="4581525"/>
            <a:ext cx="4968552" cy="792163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2383011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>
              <a:defRPr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2pPr>
            <a:lvl3pPr>
              <a:defRPr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3pPr>
            <a:lvl4pPr>
              <a:defRPr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4pPr>
            <a:lvl5pPr>
              <a:defRPr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7412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77602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7957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3C93E-36B2-40C1-B7AC-83420700120D}" type="datetime1">
              <a:rPr lang="zh-CN" altLang="en-US"/>
              <a:pPr>
                <a:defRPr/>
              </a:pPr>
              <a:t>2016-9-21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3684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4434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5793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4880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49846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8288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1474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6248400" cy="457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3992563" cy="495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754563" y="1447800"/>
            <a:ext cx="3994150" cy="24003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754563" y="4000500"/>
            <a:ext cx="3994150" cy="24003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524625"/>
            <a:ext cx="303213" cy="1809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C637457F-8C56-42F0-A64E-EC41AE0A3168}" type="slidenum">
              <a:rPr lang="en-US" altLang="zh-CN" sz="1800" b="0">
                <a:solidFill>
                  <a:srgbClr val="000000"/>
                </a:solidFill>
                <a:latin typeface="Arial"/>
                <a:ea typeface="黑体"/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zh-CN" sz="1800" b="0">
              <a:solidFill>
                <a:srgbClr val="000000"/>
              </a:solidFill>
              <a:latin typeface="Arial"/>
              <a:ea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214747137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6000" b="1">
                <a:solidFill>
                  <a:srgbClr val="FF0000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1979712" y="4581525"/>
            <a:ext cx="4968552" cy="792163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1077707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>
              <a:defRPr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2pPr>
            <a:lvl3pPr>
              <a:defRPr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3pPr>
            <a:lvl4pPr>
              <a:defRPr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4pPr>
            <a:lvl5pPr>
              <a:defRPr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12457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F64D9-8DB8-45C9-BE2D-5E39827271F5}" type="datetime1">
              <a:rPr lang="zh-CN" altLang="en-US"/>
              <a:pPr>
                <a:defRPr/>
              </a:pPr>
              <a:t>2016-9-21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7844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19959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6805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59173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3451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3629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01714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0603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26333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6248400" cy="457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3992563" cy="495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754563" y="1447800"/>
            <a:ext cx="3994150" cy="24003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754563" y="4000500"/>
            <a:ext cx="3994150" cy="24003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524625"/>
            <a:ext cx="303213" cy="1809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C637457F-8C56-42F0-A64E-EC41AE0A3168}" type="slidenum">
              <a:rPr lang="en-US" altLang="zh-CN" sz="1800" b="0">
                <a:solidFill>
                  <a:srgbClr val="000000"/>
                </a:solidFill>
                <a:latin typeface="Arial"/>
                <a:ea typeface="黑体"/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zh-CN" sz="1800" b="0">
              <a:solidFill>
                <a:srgbClr val="000000"/>
              </a:solidFill>
              <a:latin typeface="Arial"/>
              <a:ea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346609085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AF6A-52DC-4802-83F2-94AEEBC406E5}" type="datetime1">
              <a:rPr lang="zh-CN" altLang="en-US"/>
              <a:pPr>
                <a:defRPr/>
              </a:pPr>
              <a:t>2016-9-21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6000" b="1">
                <a:solidFill>
                  <a:srgbClr val="FF0000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1979712" y="4581525"/>
            <a:ext cx="4968552" cy="792163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85653788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>
              <a:defRPr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2pPr>
            <a:lvl3pPr>
              <a:defRPr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3pPr>
            <a:lvl4pPr>
              <a:defRPr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4pPr>
            <a:lvl5pPr>
              <a:defRPr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65008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214086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96819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91749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156927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85372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66006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413457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925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16514-12AA-447E-822F-DD9EDA71C173}" type="datetime1">
              <a:rPr lang="zh-CN" altLang="en-US"/>
              <a:pPr>
                <a:defRPr/>
              </a:pPr>
              <a:t>2016-9-21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2016-9-21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825266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6248400" cy="457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3992563" cy="495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754563" y="1447800"/>
            <a:ext cx="3994150" cy="24003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754563" y="4000500"/>
            <a:ext cx="3994150" cy="24003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524625"/>
            <a:ext cx="303213" cy="1809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C637457F-8C56-42F0-A64E-EC41AE0A3168}" type="slidenum">
              <a:rPr lang="en-US" altLang="zh-CN" sz="1800" b="0">
                <a:solidFill>
                  <a:srgbClr val="000000"/>
                </a:solidFill>
                <a:latin typeface="Arial"/>
                <a:ea typeface="黑体"/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zh-CN" sz="1800" b="0">
              <a:solidFill>
                <a:srgbClr val="000000"/>
              </a:solidFill>
              <a:latin typeface="Arial"/>
              <a:ea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33826984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35B66-8F1E-468F-A06B-AB51DFF38B68}" type="datetime1">
              <a:rPr lang="zh-CN" altLang="en-US"/>
              <a:pPr>
                <a:defRPr/>
              </a:pPr>
              <a:t>2016-9-21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2FB9D-30A9-4BE6-B289-DEFC83ECD8DC}" type="datetime1">
              <a:rPr lang="zh-CN" altLang="en-US"/>
              <a:pPr>
                <a:defRPr/>
              </a:pPr>
              <a:t>2016-9-21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648" y="53752"/>
            <a:ext cx="71391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endParaRPr lang="zh-CN" altLang="en-US" dirty="0" smtClean="0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fld id="{1DFA9564-8B1D-46BF-A8FC-7DF2AC969463}" type="datetime1">
              <a:rPr lang="zh-CN" altLang="en-US"/>
              <a:pPr>
                <a:defRPr/>
              </a:pPr>
              <a:t>2016-9-21</a:t>
            </a:fld>
            <a:endParaRPr lang="en-US" altLang="zh-CN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pic>
        <p:nvPicPr>
          <p:cNvPr id="9" name="图片 8" descr="高能所.jpg"/>
          <p:cNvPicPr>
            <a:picLocks noChangeAspect="1"/>
          </p:cNvPicPr>
          <p:nvPr userDrawn="1"/>
        </p:nvPicPr>
        <p:blipFill>
          <a:blip r:embed="rId13" cstate="print"/>
          <a:srcRect t="46505" r="42913"/>
          <a:stretch>
            <a:fillRect/>
          </a:stretch>
        </p:blipFill>
        <p:spPr>
          <a:xfrm>
            <a:off x="0" y="0"/>
            <a:ext cx="1619672" cy="1138310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 bwMode="auto">
          <a:xfrm>
            <a:off x="0" y="6669360"/>
            <a:ext cx="9144000" cy="188640"/>
          </a:xfrm>
          <a:prstGeom prst="rect">
            <a:avLst/>
          </a:prstGeom>
          <a:solidFill>
            <a:srgbClr val="C3C3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cap="none" spc="0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FF0000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微软雅黑" pitchFamily="34" charset="-122"/>
          <a:ea typeface="微软雅黑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90000"/>
        <a:buFont typeface="Wingdings" pitchFamily="2" charset="2"/>
        <a:buChar char="n"/>
        <a:defRPr sz="2800">
          <a:solidFill>
            <a:srgbClr val="003399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648" y="53752"/>
            <a:ext cx="71391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endParaRPr lang="zh-CN" altLang="en-US" dirty="0" smtClean="0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b="0" smtClean="0">
                <a:solidFill>
                  <a:srgbClr val="000000"/>
                </a:solidFill>
                <a:latin typeface="Arial"/>
                <a:ea typeface="黑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2016-9-21</a:t>
            </a:fld>
            <a:endParaRPr lang="zh-CN" altLang="en-US" b="0">
              <a:solidFill>
                <a:srgbClr val="000000"/>
              </a:solidFill>
              <a:latin typeface="Arial"/>
              <a:ea typeface="黑体"/>
            </a:endParaRP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zh-CN" altLang="en-US" b="0">
              <a:solidFill>
                <a:srgbClr val="000000"/>
              </a:solidFill>
              <a:latin typeface="Arial"/>
              <a:ea typeface="黑体"/>
            </a:endParaRPr>
          </a:p>
        </p:txBody>
      </p:sp>
      <p:pic>
        <p:nvPicPr>
          <p:cNvPr id="9" name="图片 8" descr="高能所.jpg"/>
          <p:cNvPicPr>
            <a:picLocks noChangeAspect="1"/>
          </p:cNvPicPr>
          <p:nvPr/>
        </p:nvPicPr>
        <p:blipFill>
          <a:blip r:embed="rId14" cstate="print"/>
          <a:srcRect t="46505" r="42913"/>
          <a:stretch>
            <a:fillRect/>
          </a:stretch>
        </p:blipFill>
        <p:spPr>
          <a:xfrm>
            <a:off x="0" y="0"/>
            <a:ext cx="1619672" cy="113831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 bwMode="auto">
          <a:xfrm>
            <a:off x="0" y="6669360"/>
            <a:ext cx="9144000" cy="188640"/>
          </a:xfrm>
          <a:prstGeom prst="rect">
            <a:avLst/>
          </a:prstGeom>
          <a:solidFill>
            <a:srgbClr val="C3C3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/>
            <a:endParaRPr lang="zh-CN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30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transition>
    <p:split orient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cap="none" spc="0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FF0000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微软雅黑" pitchFamily="34" charset="-122"/>
          <a:ea typeface="微软雅黑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B0F0"/>
        </a:buClr>
        <a:buSzPct val="90000"/>
        <a:buFont typeface="Wingdings" pitchFamily="2" charset="2"/>
        <a:buChar char="n"/>
        <a:defRPr sz="2800">
          <a:solidFill>
            <a:srgbClr val="003399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648" y="53752"/>
            <a:ext cx="71391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endParaRPr lang="zh-CN" altLang="en-US" dirty="0" smtClean="0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b="0" smtClean="0">
                <a:solidFill>
                  <a:srgbClr val="000000"/>
                </a:solidFill>
                <a:latin typeface="Arial"/>
                <a:ea typeface="黑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2016-9-21</a:t>
            </a:fld>
            <a:endParaRPr lang="zh-CN" altLang="en-US" b="0">
              <a:solidFill>
                <a:srgbClr val="000000"/>
              </a:solidFill>
              <a:latin typeface="Arial"/>
              <a:ea typeface="黑体"/>
            </a:endParaRP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zh-CN" altLang="en-US" b="0">
              <a:solidFill>
                <a:srgbClr val="000000"/>
              </a:solidFill>
              <a:latin typeface="Arial"/>
              <a:ea typeface="黑体"/>
            </a:endParaRPr>
          </a:p>
        </p:txBody>
      </p:sp>
      <p:pic>
        <p:nvPicPr>
          <p:cNvPr id="9" name="图片 8" descr="高能所.jpg"/>
          <p:cNvPicPr>
            <a:picLocks noChangeAspect="1"/>
          </p:cNvPicPr>
          <p:nvPr/>
        </p:nvPicPr>
        <p:blipFill>
          <a:blip r:embed="rId14" cstate="print"/>
          <a:srcRect t="46505" r="42913"/>
          <a:stretch>
            <a:fillRect/>
          </a:stretch>
        </p:blipFill>
        <p:spPr>
          <a:xfrm>
            <a:off x="0" y="0"/>
            <a:ext cx="1619672" cy="113831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 bwMode="auto">
          <a:xfrm>
            <a:off x="0" y="6669360"/>
            <a:ext cx="9144000" cy="188640"/>
          </a:xfrm>
          <a:prstGeom prst="rect">
            <a:avLst/>
          </a:prstGeom>
          <a:solidFill>
            <a:srgbClr val="C3C3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/>
            <a:endParaRPr lang="zh-CN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56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ransition>
    <p:split orient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cap="none" spc="0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FF0000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微软雅黑" pitchFamily="34" charset="-122"/>
          <a:ea typeface="微软雅黑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B0F0"/>
        </a:buClr>
        <a:buSzPct val="90000"/>
        <a:buFont typeface="Wingdings" pitchFamily="2" charset="2"/>
        <a:buChar char="n"/>
        <a:defRPr sz="2800">
          <a:solidFill>
            <a:srgbClr val="003399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648" y="53752"/>
            <a:ext cx="71391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endParaRPr lang="zh-CN" altLang="en-US" dirty="0" smtClean="0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b="0" smtClean="0">
                <a:solidFill>
                  <a:srgbClr val="000000"/>
                </a:solidFill>
                <a:latin typeface="Arial"/>
                <a:ea typeface="黑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2016-9-21</a:t>
            </a:fld>
            <a:endParaRPr lang="zh-CN" altLang="en-US" b="0">
              <a:solidFill>
                <a:srgbClr val="000000"/>
              </a:solidFill>
              <a:latin typeface="Arial"/>
              <a:ea typeface="黑体"/>
            </a:endParaRP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zh-CN" altLang="en-US" b="0">
              <a:solidFill>
                <a:srgbClr val="000000"/>
              </a:solidFill>
              <a:latin typeface="Arial"/>
              <a:ea typeface="黑体"/>
            </a:endParaRPr>
          </a:p>
        </p:txBody>
      </p:sp>
      <p:pic>
        <p:nvPicPr>
          <p:cNvPr id="9" name="图片 8" descr="高能所.jpg"/>
          <p:cNvPicPr>
            <a:picLocks noChangeAspect="1"/>
          </p:cNvPicPr>
          <p:nvPr/>
        </p:nvPicPr>
        <p:blipFill>
          <a:blip r:embed="rId14" cstate="print"/>
          <a:srcRect t="46505" r="42913"/>
          <a:stretch>
            <a:fillRect/>
          </a:stretch>
        </p:blipFill>
        <p:spPr>
          <a:xfrm>
            <a:off x="0" y="0"/>
            <a:ext cx="1619672" cy="113831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 bwMode="auto">
          <a:xfrm>
            <a:off x="0" y="6669360"/>
            <a:ext cx="9144000" cy="188640"/>
          </a:xfrm>
          <a:prstGeom prst="rect">
            <a:avLst/>
          </a:prstGeom>
          <a:solidFill>
            <a:srgbClr val="C3C3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/>
            <a:endParaRPr lang="zh-CN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9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</p:sldLayoutIdLst>
  <p:transition>
    <p:split orient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cap="none" spc="0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FF0000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微软雅黑" pitchFamily="34" charset="-122"/>
          <a:ea typeface="微软雅黑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B0F0"/>
        </a:buClr>
        <a:buSzPct val="90000"/>
        <a:buFont typeface="Wingdings" pitchFamily="2" charset="2"/>
        <a:buChar char="n"/>
        <a:defRPr sz="2800">
          <a:solidFill>
            <a:srgbClr val="003399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648" y="53752"/>
            <a:ext cx="71391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endParaRPr lang="zh-CN" altLang="en-US" dirty="0" smtClean="0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b="0" smtClean="0">
                <a:solidFill>
                  <a:srgbClr val="000000"/>
                </a:solidFill>
                <a:latin typeface="Arial"/>
                <a:ea typeface="黑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2016-9-21</a:t>
            </a:fld>
            <a:endParaRPr lang="zh-CN" altLang="en-US" b="0">
              <a:solidFill>
                <a:srgbClr val="000000"/>
              </a:solidFill>
              <a:latin typeface="Arial"/>
              <a:ea typeface="黑体"/>
            </a:endParaRP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zh-CN" altLang="en-US" b="0">
              <a:solidFill>
                <a:srgbClr val="000000"/>
              </a:solidFill>
              <a:latin typeface="Arial"/>
              <a:ea typeface="黑体"/>
            </a:endParaRPr>
          </a:p>
        </p:txBody>
      </p:sp>
      <p:pic>
        <p:nvPicPr>
          <p:cNvPr id="9" name="图片 8" descr="高能所.jpg"/>
          <p:cNvPicPr>
            <a:picLocks noChangeAspect="1"/>
          </p:cNvPicPr>
          <p:nvPr/>
        </p:nvPicPr>
        <p:blipFill>
          <a:blip r:embed="rId14" cstate="print"/>
          <a:srcRect t="46505" r="42913"/>
          <a:stretch>
            <a:fillRect/>
          </a:stretch>
        </p:blipFill>
        <p:spPr>
          <a:xfrm>
            <a:off x="0" y="0"/>
            <a:ext cx="1619672" cy="113831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 bwMode="auto">
          <a:xfrm>
            <a:off x="0" y="6669360"/>
            <a:ext cx="9144000" cy="188640"/>
          </a:xfrm>
          <a:prstGeom prst="rect">
            <a:avLst/>
          </a:prstGeom>
          <a:solidFill>
            <a:srgbClr val="C3C3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/>
            <a:endParaRPr lang="zh-CN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45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transition>
    <p:split orient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cap="none" spc="0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FF0000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微软雅黑" pitchFamily="34" charset="-122"/>
          <a:ea typeface="微软雅黑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B0F0"/>
        </a:buClr>
        <a:buSzPct val="90000"/>
        <a:buFont typeface="Wingdings" pitchFamily="2" charset="2"/>
        <a:buChar char="n"/>
        <a:defRPr sz="2800">
          <a:solidFill>
            <a:srgbClr val="003399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648" y="53752"/>
            <a:ext cx="71391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endParaRPr lang="zh-CN" altLang="en-US" dirty="0" smtClean="0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b="0" smtClean="0">
                <a:solidFill>
                  <a:srgbClr val="000000"/>
                </a:solidFill>
                <a:latin typeface="Arial"/>
                <a:ea typeface="黑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2016-9-21</a:t>
            </a:fld>
            <a:endParaRPr lang="zh-CN" altLang="en-US" b="0">
              <a:solidFill>
                <a:srgbClr val="000000"/>
              </a:solidFill>
              <a:latin typeface="Arial"/>
              <a:ea typeface="黑体"/>
            </a:endParaRP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zh-CN" altLang="en-US" b="0">
              <a:solidFill>
                <a:srgbClr val="000000"/>
              </a:solidFill>
              <a:latin typeface="Arial"/>
              <a:ea typeface="黑体"/>
            </a:endParaRPr>
          </a:p>
        </p:txBody>
      </p:sp>
      <p:pic>
        <p:nvPicPr>
          <p:cNvPr id="9" name="图片 8" descr="高能所.jpg"/>
          <p:cNvPicPr>
            <a:picLocks noChangeAspect="1"/>
          </p:cNvPicPr>
          <p:nvPr/>
        </p:nvPicPr>
        <p:blipFill>
          <a:blip r:embed="rId14" cstate="print"/>
          <a:srcRect t="46505" r="42913"/>
          <a:stretch>
            <a:fillRect/>
          </a:stretch>
        </p:blipFill>
        <p:spPr>
          <a:xfrm>
            <a:off x="0" y="0"/>
            <a:ext cx="1619672" cy="113831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 bwMode="auto">
          <a:xfrm>
            <a:off x="0" y="6669360"/>
            <a:ext cx="9144000" cy="188640"/>
          </a:xfrm>
          <a:prstGeom prst="rect">
            <a:avLst/>
          </a:prstGeom>
          <a:solidFill>
            <a:srgbClr val="C3C3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/>
            <a:endParaRPr lang="zh-CN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5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</p:sldLayoutIdLst>
  <p:transition>
    <p:split orient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cap="none" spc="0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FF0000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微软雅黑" pitchFamily="34" charset="-122"/>
          <a:ea typeface="微软雅黑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B0F0"/>
        </a:buClr>
        <a:buSzPct val="90000"/>
        <a:buFont typeface="Wingdings" pitchFamily="2" charset="2"/>
        <a:buChar char="n"/>
        <a:defRPr sz="2800">
          <a:solidFill>
            <a:srgbClr val="003399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jpeg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395536" y="1268760"/>
            <a:ext cx="8208912" cy="2979762"/>
          </a:xfrm>
        </p:spPr>
        <p:txBody>
          <a:bodyPr/>
          <a:lstStyle/>
          <a:p>
            <a:r>
              <a:rPr lang="en-US" altLang="zh-CN" sz="4800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CEPC</a:t>
            </a:r>
            <a:r>
              <a:rPr lang="zh-CN" altLang="en-US" sz="4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同步辐射问题初步研究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1187624" y="4653136"/>
            <a:ext cx="7128792" cy="1368227"/>
          </a:xfrm>
        </p:spPr>
        <p:txBody>
          <a:bodyPr/>
          <a:lstStyle/>
          <a:p>
            <a:r>
              <a:rPr lang="zh-CN" altLang="en-US" sz="3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报告人：丁亚东</a:t>
            </a:r>
            <a:endParaRPr lang="en-US" altLang="zh-CN" sz="32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3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2016.9.22</a:t>
            </a:r>
            <a:endParaRPr lang="zh-CN" altLang="en-US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文本占位符 4"/>
          <p:cNvSpPr txBox="1">
            <a:spLocks/>
          </p:cNvSpPr>
          <p:nvPr/>
        </p:nvSpPr>
        <p:spPr bwMode="auto">
          <a:xfrm>
            <a:off x="20644" y="7625"/>
            <a:ext cx="3183204" cy="68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itchFamily="2" charset="2"/>
              <a:buNone/>
              <a:defRPr sz="280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sz="18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中国科学院高能物理研究所</a:t>
            </a:r>
            <a:endParaRPr lang="zh-CN" altLang="en-US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1040" y="1484784"/>
            <a:ext cx="405040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采用</a:t>
            </a:r>
            <a:r>
              <a:rPr lang="en-US" altLang="zh-CN" sz="20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LEP</a:t>
            </a:r>
            <a:r>
              <a:rPr lang="zh-CN" alt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真空管的结构</a:t>
            </a:r>
            <a:r>
              <a:rPr lang="en-US" altLang="zh-CN" sz="20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:</a:t>
            </a:r>
            <a:endParaRPr lang="en-US" altLang="zh-CN" sz="2000" b="0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CN" alt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两种材料</a:t>
            </a:r>
            <a:r>
              <a:rPr lang="en-US" altLang="zh-CN" sz="20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  </a:t>
            </a:r>
            <a:r>
              <a:rPr lang="zh-CN" alt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由几毫米的铝包上</a:t>
            </a:r>
            <a:r>
              <a:rPr lang="en-US" altLang="zh-CN" sz="20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3~8mm</a:t>
            </a:r>
            <a:r>
              <a:rPr lang="zh-CN" alt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的铅组成，或者完全由几毫米的铜构成</a:t>
            </a:r>
            <a:endParaRPr lang="en-US" altLang="zh-CN" sz="2000" b="0" dirty="0" smtClean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CN" alt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同步辐射光以一个极小的角度，为</a:t>
            </a:r>
            <a:r>
              <a:rPr lang="en-US" altLang="zh-CN" sz="20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3.1669mrad</a:t>
            </a:r>
            <a:r>
              <a:rPr lang="zh-CN" alt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打到真空管管壁上，同时光束立体角处于</a:t>
            </a:r>
            <a:r>
              <a:rPr lang="el-GR" altLang="zh-CN" sz="20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μ</a:t>
            </a:r>
            <a:r>
              <a:rPr lang="en-US" altLang="zh-CN" sz="20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rad</a:t>
            </a:r>
            <a:r>
              <a:rPr lang="zh-CN" alt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量级</a:t>
            </a:r>
            <a:endParaRPr lang="zh-CN" altLang="en-US" sz="2000" b="0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11" descr="C:\Users\天龙地虎\AppData\Roaming\Tencent\Users\570545709\QQ\WinTemp\RichOle\H@{RW%I)BQ599ERQM{TFJ]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4185945"/>
            <a:ext cx="383857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内容占位符 2"/>
          <p:cNvSpPr txBox="1">
            <a:spLocks/>
          </p:cNvSpPr>
          <p:nvPr/>
        </p:nvSpPr>
        <p:spPr bwMode="auto">
          <a:xfrm>
            <a:off x="733328" y="5584532"/>
            <a:ext cx="36115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zh-CN" sz="16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SR</a:t>
            </a:r>
            <a:r>
              <a:rPr lang="zh-CN" altLang="en-US" sz="16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源项分析</a:t>
            </a:r>
            <a:endParaRPr lang="zh-CN" altLang="en-US" sz="1600" b="0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9" descr="L)`WQD2ISFHBG]~UTM`~C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76" y="1412776"/>
            <a:ext cx="29718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0" descr="JR{8GL}ADWNYE)}]Q)0Y9L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615" y="2931105"/>
            <a:ext cx="2981325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455362" y="4437112"/>
            <a:ext cx="26858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真空管的截面</a:t>
            </a:r>
            <a:endParaRPr lang="en-US" altLang="zh-CN" sz="1600" b="1" dirty="0" smtClean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(</a:t>
            </a:r>
            <a:r>
              <a:rPr lang="zh-CN" alt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上方</a:t>
            </a:r>
            <a:r>
              <a:rPr lang="en-US" altLang="zh-CN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 </a:t>
            </a:r>
            <a:r>
              <a:rPr lang="en-US" altLang="zh-CN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Al&amp;Pb</a:t>
            </a:r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下方</a:t>
            </a:r>
            <a:r>
              <a:rPr lang="en-US" altLang="zh-CN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 Cu)</a:t>
            </a:r>
            <a:endParaRPr lang="en-US" altLang="zh-CN" sz="18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 12"/>
          <p:cNvSpPr>
            <a:spLocks noChangeArrowheads="1"/>
          </p:cNvSpPr>
          <p:nvPr/>
        </p:nvSpPr>
        <p:spPr bwMode="auto">
          <a:xfrm>
            <a:off x="5073459" y="5166494"/>
            <a:ext cx="34496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同步辐射光的立体角角度：</a:t>
            </a:r>
            <a:r>
              <a:rPr lang="en-US" altLang="zh-CN" sz="2000" b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&lt;10</a:t>
            </a:r>
            <a:r>
              <a:rPr lang="en-US" altLang="zh-CN" sz="2000" b="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-5</a:t>
            </a:r>
            <a:r>
              <a:rPr lang="en-US" altLang="zh-CN" sz="2000" b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rad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束流方向与</a:t>
            </a:r>
            <a:r>
              <a:rPr lang="en-US" altLang="zh-CN" sz="2000" b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SR</a:t>
            </a:r>
            <a:r>
              <a:rPr lang="zh-CN" altLang="en-US" sz="2000" b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光方向的角度</a:t>
            </a:r>
            <a:r>
              <a:rPr lang="en-US" altLang="zh-CN" sz="2000" b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  </a:t>
            </a:r>
            <a:r>
              <a:rPr lang="en-US" altLang="zh-CN" sz="2000" b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3.1669 </a:t>
            </a:r>
            <a:r>
              <a:rPr lang="en-US" altLang="zh-CN" sz="2000" b="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mrad</a:t>
            </a:r>
            <a:endParaRPr lang="en-US" altLang="zh-CN" sz="2000" b="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642910" y="44450"/>
            <a:ext cx="8043890" cy="955658"/>
          </a:xfrm>
        </p:spPr>
        <p:txBody>
          <a:bodyPr/>
          <a:lstStyle/>
          <a:p>
            <a:r>
              <a:rPr lang="zh-CN" altLang="en-US" sz="3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真空管模型</a:t>
            </a:r>
            <a:endParaRPr lang="zh-CN" altLang="en-US" sz="3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8873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39552" y="1268760"/>
            <a:ext cx="8064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eaLnBrk="1" hangingPunct="1">
              <a:buClr>
                <a:srgbClr val="00B0F0"/>
              </a:buClr>
              <a:buSzPct val="90000"/>
              <a:buFontTx/>
              <a:buNone/>
            </a:pPr>
            <a:r>
              <a:rPr lang="zh-CN" altLang="en-US" sz="2000" b="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束流管不同结构部分的等效光子的沉积能量，剂量率，热负荷</a:t>
            </a:r>
            <a:endParaRPr lang="zh-CN" altLang="en-US" sz="2000" b="0" dirty="0">
              <a:latin typeface="楷体" panose="02010609060101010101" pitchFamily="49" charset="-122"/>
              <a:ea typeface="楷体" panose="02010609060101010101" pitchFamily="49" charset="-122"/>
              <a:cs typeface="Times New Roman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214802"/>
              </p:ext>
            </p:extLst>
          </p:nvPr>
        </p:nvGraphicFramePr>
        <p:xfrm>
          <a:off x="611560" y="1844824"/>
          <a:ext cx="8064499" cy="4433882"/>
        </p:xfrm>
        <a:graphic>
          <a:graphicData uri="http://schemas.openxmlformats.org/drawingml/2006/table">
            <a:tbl>
              <a:tblPr firstRow="1" firstCol="1" bandRow="1"/>
              <a:tblGrid>
                <a:gridCol w="1488408"/>
                <a:gridCol w="2130283"/>
                <a:gridCol w="2315525"/>
                <a:gridCol w="2130283"/>
              </a:tblGrid>
              <a:tr h="288214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Al&amp;Pb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876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材料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能量沉积</a:t>
                      </a: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MeV/g)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剂量率</a:t>
                      </a: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Gy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/h)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热量</a:t>
                      </a: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W/m)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2882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左边</a:t>
                      </a: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600" kern="1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O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 kern="1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1.5888×10</a:t>
                      </a:r>
                      <a:r>
                        <a:rPr lang="en-US" sz="1600" kern="1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------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882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右边</a:t>
                      </a: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600" kern="1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O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 kern="1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4.7664×10</a:t>
                      </a:r>
                      <a:r>
                        <a:rPr lang="en-US" sz="1600" kern="1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------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2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Al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</a:t>
                      </a: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 kern="1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2.1052×10</a:t>
                      </a:r>
                      <a:r>
                        <a:rPr lang="en-US" sz="1600" kern="1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7.092</a:t>
                      </a: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 kern="1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882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Pb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</a:t>
                      </a: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 kern="1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2.9790×10</a:t>
                      </a:r>
                      <a:r>
                        <a:rPr lang="en-US" sz="1600" kern="1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2.990</a:t>
                      </a: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 kern="1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2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空气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 kern="1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1.3902×10</a:t>
                      </a:r>
                      <a:r>
                        <a:rPr lang="en-US" sz="1600" kern="1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------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88214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Cu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876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材料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能量沉积</a:t>
                      </a: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MeV/g)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剂量率</a:t>
                      </a: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Gy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/h)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热量</a:t>
                      </a: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W/m)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2882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左边</a:t>
                      </a: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600" kern="1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O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 kern="1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9.5328×10</a:t>
                      </a:r>
                      <a:r>
                        <a:rPr lang="en-US" sz="1600" kern="1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------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882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右边</a:t>
                      </a: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600" kern="1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O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</a:t>
                      </a: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 kern="1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1.986×10</a:t>
                      </a:r>
                      <a:r>
                        <a:rPr lang="en-US" sz="1600" kern="1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------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2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里面</a:t>
                      </a: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Cu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2.18</a:t>
                      </a: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 kern="1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8.6594×10</a:t>
                      </a:r>
                      <a:r>
                        <a:rPr lang="en-US" sz="1600" kern="1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9.673</a:t>
                      </a: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 kern="1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882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外面</a:t>
                      </a: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Cu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</a:t>
                      </a: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 kern="1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7.5468×10</a:t>
                      </a:r>
                      <a:r>
                        <a:rPr lang="en-US" sz="1600" kern="1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8.43</a:t>
                      </a: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 kern="1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2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空气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 kern="1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1.1519×10</a:t>
                      </a:r>
                      <a:r>
                        <a:rPr lang="en-US" sz="1600" kern="1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------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642910" y="44450"/>
            <a:ext cx="8043890" cy="955658"/>
          </a:xfrm>
        </p:spPr>
        <p:txBody>
          <a:bodyPr/>
          <a:lstStyle/>
          <a:p>
            <a:r>
              <a:rPr lang="zh-CN" altLang="en-US" sz="3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计算结果</a:t>
            </a:r>
            <a:endParaRPr lang="zh-CN" altLang="en-US" sz="3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4538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9"/>
          <p:cNvSpPr>
            <a:spLocks noChangeArrowheads="1"/>
          </p:cNvSpPr>
          <p:nvPr/>
        </p:nvSpPr>
        <p:spPr bwMode="auto">
          <a:xfrm>
            <a:off x="1547663" y="4149080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空气中的光子能谱</a:t>
            </a:r>
            <a:endParaRPr lang="zh-CN" altLang="en-US" sz="1800" b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itchFamily="18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/>
          </p:nvPr>
        </p:nvGraphicFramePr>
        <p:xfrm>
          <a:off x="4427984" y="1340768"/>
          <a:ext cx="4013200" cy="280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r:id="rId3" imgW="4156253" imgH="2887066" progId="Origin50.Graph">
                  <p:embed/>
                </p:oleObj>
              </mc:Choice>
              <mc:Fallback>
                <p:oleObj r:id="rId3" imgW="4156253" imgH="2887066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340768"/>
                        <a:ext cx="4013200" cy="280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10"/>
          <p:cNvSpPr>
            <a:spLocks noChangeArrowheads="1"/>
          </p:cNvSpPr>
          <p:nvPr/>
        </p:nvSpPr>
        <p:spPr bwMode="auto">
          <a:xfrm>
            <a:off x="4843675" y="4147683"/>
            <a:ext cx="32063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光子在材料中的线性衰减系数</a:t>
            </a:r>
            <a:endParaRPr lang="zh-CN" altLang="en-US" sz="1800" b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684213" y="4868863"/>
            <a:ext cx="38877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 typeface="Arial" charset="0"/>
              <a:buAutoNum type="arabicPeriod"/>
            </a:pPr>
            <a:r>
              <a:rPr lang="zh-CN" altLang="en-US" sz="2000" b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大多数光子的能量介于</a:t>
            </a:r>
            <a:r>
              <a:rPr lang="en-US" altLang="zh-CN" sz="2000" b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100keV </a:t>
            </a:r>
            <a:r>
              <a:rPr lang="zh-CN" altLang="en-US" sz="2000" b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</a:t>
            </a:r>
            <a:r>
              <a:rPr lang="en-US" altLang="zh-CN" sz="2000" b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300keV</a:t>
            </a:r>
            <a:r>
              <a:rPr lang="zh-CN" altLang="en-US" sz="2000" b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之间</a:t>
            </a:r>
            <a:r>
              <a:rPr lang="en-US" altLang="zh-CN" sz="2000" b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en-US" altLang="zh-CN" sz="2000" b="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l" eaLnBrk="1" hangingPunct="1">
              <a:spcBef>
                <a:spcPct val="0"/>
              </a:spcBef>
              <a:buClrTx/>
              <a:buSzTx/>
              <a:buFont typeface="Arial" charset="0"/>
              <a:buAutoNum type="arabicPeriod"/>
            </a:pPr>
            <a:r>
              <a:rPr lang="en-US" altLang="zh-CN" sz="2000" b="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Al&amp;Pb</a:t>
            </a:r>
            <a:r>
              <a:rPr lang="zh-CN" altLang="en-US" sz="2000" b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中出来的光子注量低于</a:t>
            </a:r>
            <a:r>
              <a:rPr lang="en-US" altLang="zh-CN" sz="2000" b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Cu.</a:t>
            </a:r>
            <a:endParaRPr lang="zh-CN" altLang="en-US" sz="2000" b="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 8"/>
          <p:cNvSpPr>
            <a:spLocks noChangeArrowheads="1"/>
          </p:cNvSpPr>
          <p:nvPr/>
        </p:nvSpPr>
        <p:spPr bwMode="auto">
          <a:xfrm>
            <a:off x="4843676" y="4868863"/>
            <a:ext cx="39447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 typeface="Arial" charset="0"/>
              <a:buAutoNum type="arabicPeriod"/>
            </a:pPr>
            <a:r>
              <a:rPr lang="en-US" altLang="zh-CN" sz="2000" b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Cu</a:t>
            </a:r>
            <a:r>
              <a:rPr lang="zh-CN" altLang="en-US" sz="2000" b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的线性衰减系数介于</a:t>
            </a:r>
            <a:r>
              <a:rPr lang="en-US" altLang="zh-CN" sz="2000" b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Al</a:t>
            </a:r>
            <a:r>
              <a:rPr lang="zh-CN" altLang="en-US" sz="2000" b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000" b="0" dirty="0" err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Pb</a:t>
            </a:r>
            <a:r>
              <a:rPr lang="zh-CN" altLang="en-US" sz="2000" b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之间</a:t>
            </a:r>
            <a:endParaRPr lang="en-US" altLang="zh-CN" sz="2000" b="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l" eaLnBrk="1" hangingPunct="1">
              <a:spcBef>
                <a:spcPct val="0"/>
              </a:spcBef>
              <a:buClrTx/>
              <a:buSzTx/>
              <a:buFont typeface="Arial" charset="0"/>
              <a:buAutoNum type="arabicPeriod"/>
            </a:pPr>
            <a:r>
              <a:rPr lang="zh-CN" altLang="en-US" sz="2000" b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真空管可能由</a:t>
            </a:r>
            <a:r>
              <a:rPr lang="en-US" altLang="zh-CN" sz="2000" b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Cu </a:t>
            </a:r>
            <a:r>
              <a:rPr lang="zh-CN" altLang="en-US" sz="2000" b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材料制作来代替</a:t>
            </a:r>
            <a:r>
              <a:rPr lang="en-US" altLang="zh-CN" sz="2000" b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Al</a:t>
            </a:r>
            <a:r>
              <a:rPr lang="zh-CN" altLang="en-US" sz="2000" b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000" b="0" dirty="0" err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Pb</a:t>
            </a:r>
            <a:endParaRPr lang="zh-CN" altLang="en-US" sz="2000" b="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642910" y="44450"/>
            <a:ext cx="8043890" cy="955658"/>
          </a:xfrm>
        </p:spPr>
        <p:txBody>
          <a:bodyPr/>
          <a:lstStyle/>
          <a:p>
            <a:r>
              <a:rPr lang="zh-CN" altLang="en-US" sz="3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计算结果</a:t>
            </a:r>
            <a:endParaRPr lang="zh-CN" altLang="en-US" sz="3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 descr="C:\Users\天龙地虎\Documents\Tencent Files\570545709\Image\6]}$0ZVR}B$AX1K2H@R0DZ9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63" y="1628800"/>
            <a:ext cx="3549621" cy="240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370513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 txBox="1">
            <a:spLocks/>
          </p:cNvSpPr>
          <p:nvPr/>
        </p:nvSpPr>
        <p:spPr bwMode="auto">
          <a:xfrm>
            <a:off x="395536" y="1340768"/>
            <a:ext cx="432048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B0F0"/>
              </a:buClr>
              <a:buSzPct val="80000"/>
              <a:buFont typeface="Wingdings" pitchFamily="2" charset="2"/>
              <a:buChar char="n"/>
              <a:defRPr sz="2800" b="0">
                <a:solidFill>
                  <a:srgbClr val="002060"/>
                </a:solidFill>
                <a:latin typeface="+mn-ea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buFont typeface="Wingdings" pitchFamily="2" charset="2"/>
              <a:buChar char="l"/>
              <a:defRPr sz="2400" b="0" baseline="0">
                <a:solidFill>
                  <a:srgbClr val="0070C0"/>
                </a:solidFill>
                <a:latin typeface="+mn-ea"/>
                <a:ea typeface="+mn-ea"/>
              </a:defRPr>
            </a:lvl2pPr>
            <a:lvl3pPr marL="11430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charset="-122"/>
              </a:defRPr>
            </a:lvl3pPr>
            <a:lvl4pPr marL="16002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charset="-122"/>
              </a:defRPr>
            </a:lvl4pPr>
            <a:lvl5pPr marL="20574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charset="-122"/>
              </a:defRPr>
            </a:lvl5pPr>
            <a:lvl6pPr marL="25146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charset="-122"/>
              </a:defRPr>
            </a:lvl6pPr>
            <a:lvl7pPr marL="29718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charset="-122"/>
              </a:defRPr>
            </a:lvl7pPr>
            <a:lvl8pPr marL="34290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charset="-122"/>
              </a:defRPr>
            </a:lvl8pPr>
            <a:lvl9pPr marL="38862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charset="-122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zh-CN" altLang="en-US" sz="180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三种材料的光核反应阈能：</a:t>
            </a:r>
            <a:endParaRPr lang="en-US" altLang="zh-CN" sz="1800" kern="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80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Al</a:t>
            </a:r>
            <a:r>
              <a:rPr lang="zh-CN" altLang="en-US" sz="180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180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13.06MeV</a:t>
            </a:r>
          </a:p>
          <a:p>
            <a:pPr marL="0" indent="0">
              <a:buNone/>
            </a:pPr>
            <a:r>
              <a:rPr lang="en-US" altLang="zh-CN" sz="180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800" kern="0" baseline="30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63</a:t>
            </a:r>
            <a:r>
              <a:rPr lang="en-US" altLang="zh-CN" sz="180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Cu</a:t>
            </a:r>
            <a:r>
              <a:rPr lang="zh-CN" altLang="en-US" sz="180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180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10.85MeV</a:t>
            </a:r>
            <a:r>
              <a:rPr lang="zh-CN" altLang="en-US" sz="180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en-US" altLang="zh-CN" sz="1800" kern="0" baseline="30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65</a:t>
            </a:r>
            <a:r>
              <a:rPr lang="en-US" altLang="zh-CN" sz="180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Cu</a:t>
            </a:r>
            <a:r>
              <a:rPr lang="zh-CN" altLang="en-US" sz="180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180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9.91MeV</a:t>
            </a:r>
          </a:p>
          <a:p>
            <a:pPr marL="0" indent="0">
              <a:buNone/>
            </a:pPr>
            <a:r>
              <a:rPr lang="en-US" altLang="zh-CN" sz="180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800" kern="0" baseline="30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206</a:t>
            </a:r>
            <a:r>
              <a:rPr lang="en-US" altLang="zh-CN" sz="180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Pb</a:t>
            </a:r>
            <a:r>
              <a:rPr lang="zh-CN" altLang="en-US" sz="180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180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8.09MeV</a:t>
            </a:r>
            <a:r>
              <a:rPr lang="zh-CN" altLang="en-US" sz="180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en-US" altLang="zh-CN" sz="1800" kern="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0" baseline="30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207</a:t>
            </a:r>
            <a:r>
              <a:rPr lang="en-US" altLang="zh-CN" sz="180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Pb</a:t>
            </a:r>
            <a:r>
              <a:rPr lang="zh-CN" altLang="en-US" sz="180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180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6.74MeV</a:t>
            </a:r>
            <a:r>
              <a:rPr lang="zh-CN" altLang="en-US" sz="180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en-US" altLang="zh-CN" sz="1800" kern="0" baseline="30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208</a:t>
            </a:r>
            <a:r>
              <a:rPr lang="en-US" altLang="zh-CN" sz="180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Pb</a:t>
            </a:r>
            <a:r>
              <a:rPr lang="zh-CN" altLang="en-US" sz="180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180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7.37MeV</a:t>
            </a:r>
          </a:p>
          <a:p>
            <a:pPr marL="0" indent="0">
              <a:buNone/>
            </a:pPr>
            <a:r>
              <a:rPr lang="en-US" altLang="zh-CN" sz="180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&gt;9.91MeV</a:t>
            </a:r>
            <a:r>
              <a:rPr lang="zh-CN" altLang="en-US" sz="180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的光子，占光子总的份额小于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1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r>
              <a:rPr lang="zh-CN" altLang="en-US" sz="180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80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en-US" altLang="zh-CN" sz="180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&gt;6.74MeV</a:t>
            </a:r>
            <a:r>
              <a:rPr lang="zh-CN" altLang="en-US" sz="180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的光子，占光子总的份额小于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1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zh-CN" altLang="en-US" sz="180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80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1800" kern="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altLang="zh-CN" sz="180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en-US" sz="180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利用</a:t>
            </a:r>
            <a:r>
              <a:rPr lang="en-US" altLang="zh-CN" sz="180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MCNP</a:t>
            </a:r>
            <a:r>
              <a:rPr lang="zh-CN" altLang="zh-CN" sz="180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程序模拟，记录中子的注量、沉积能，统计性很差，记录均为</a:t>
            </a:r>
            <a:r>
              <a:rPr lang="en-US" altLang="zh-CN" sz="180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zh-CN" sz="180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1800" kern="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altLang="zh-CN" sz="180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zh-CN" sz="180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采用</a:t>
            </a:r>
            <a:r>
              <a:rPr lang="en-US" altLang="zh-CN" sz="1800" kern="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p,e</a:t>
            </a:r>
            <a:r>
              <a:rPr lang="zh-CN" altLang="zh-CN" sz="180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1800" kern="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p,n,e</a:t>
            </a:r>
            <a:r>
              <a:rPr lang="zh-CN" altLang="zh-CN" sz="180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两种模式分别记录</a:t>
            </a:r>
            <a:r>
              <a:rPr lang="en-US" altLang="zh-CN" sz="180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zh-CN" altLang="zh-CN" sz="180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1800" kern="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p,n</a:t>
            </a:r>
            <a:r>
              <a:rPr lang="zh-CN" altLang="zh-CN" sz="180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的沉积能情况，进行对比。</a:t>
            </a:r>
            <a:r>
              <a:rPr lang="zh-CN" altLang="en-US" sz="1800" kern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无法得到中子产额</a:t>
            </a:r>
            <a:endParaRPr lang="en-US" altLang="zh-CN" sz="1800" kern="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1800" kern="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4822560" y="1484784"/>
          <a:ext cx="3987912" cy="864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6978"/>
                <a:gridCol w="996978"/>
                <a:gridCol w="996978"/>
                <a:gridCol w="996978"/>
              </a:tblGrid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材料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p,e</a:t>
                      </a:r>
                      <a:r>
                        <a:rPr lang="en-US" sz="1400" kern="100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/p</a:t>
                      </a:r>
                      <a:endParaRPr lang="zh-CN" sz="1400" kern="100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p,n,e</a:t>
                      </a:r>
                      <a:r>
                        <a:rPr lang="en-US" sz="1400" kern="100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kern="100" dirty="0" err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p,n</a:t>
                      </a:r>
                      <a:endParaRPr lang="zh-CN" sz="1400" kern="100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p,n,e</a:t>
                      </a:r>
                      <a:r>
                        <a:rPr lang="en-US" sz="1400" kern="100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/p</a:t>
                      </a:r>
                      <a:endParaRPr lang="zh-CN" sz="1400" kern="100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Cu</a:t>
                      </a:r>
                      <a:endParaRPr lang="zh-CN" sz="1400" kern="10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5.3910E-07</a:t>
                      </a:r>
                      <a:endParaRPr lang="zh-CN" sz="1400" kern="100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5.3910E-07</a:t>
                      </a:r>
                      <a:endParaRPr lang="zh-CN" sz="1400" kern="100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5.3910E-07</a:t>
                      </a:r>
                      <a:endParaRPr lang="zh-CN" sz="1400" kern="100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Air</a:t>
                      </a:r>
                      <a:endParaRPr lang="zh-CN" sz="1400" kern="10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1.8961E-09</a:t>
                      </a:r>
                      <a:endParaRPr lang="zh-CN" sz="1400" kern="10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1.8961E-09</a:t>
                      </a:r>
                      <a:endParaRPr lang="zh-CN" sz="1400" kern="10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1.8961E-09</a:t>
                      </a:r>
                      <a:endParaRPr lang="zh-CN" sz="1400" kern="100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/>
          </p:nvPr>
        </p:nvGraphicFramePr>
        <p:xfrm>
          <a:off x="4853605" y="2564904"/>
          <a:ext cx="4035302" cy="864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6104"/>
                <a:gridCol w="1010966"/>
                <a:gridCol w="1008112"/>
                <a:gridCol w="1080120"/>
              </a:tblGrid>
              <a:tr h="28803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材料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p,e</a:t>
                      </a:r>
                      <a:r>
                        <a:rPr lang="en-US" sz="1400" kern="100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/p</a:t>
                      </a:r>
                      <a:endParaRPr lang="zh-CN" sz="1400" kern="100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p,n,e</a:t>
                      </a:r>
                      <a:r>
                        <a:rPr lang="en-US" sz="1400" kern="100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1400" kern="100" dirty="0" err="1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p,n</a:t>
                      </a:r>
                      <a:endParaRPr lang="zh-CN" sz="1400" kern="100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p,n,e/p</a:t>
                      </a:r>
                      <a:endParaRPr lang="zh-CN" sz="1400" kern="10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Pb</a:t>
                      </a:r>
                      <a:endParaRPr lang="zh-CN" sz="1400" kern="10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5.6434E-07</a:t>
                      </a:r>
                      <a:endParaRPr lang="zh-CN" sz="1400" kern="10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5.6434E-07</a:t>
                      </a:r>
                      <a:endParaRPr lang="zh-CN" sz="1400" kern="100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5.6434E-07</a:t>
                      </a:r>
                      <a:endParaRPr lang="zh-CN" sz="1400" kern="100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Air</a:t>
                      </a:r>
                      <a:endParaRPr lang="zh-CN" sz="1400" kern="10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7.6123E-10</a:t>
                      </a:r>
                      <a:endParaRPr lang="zh-CN" sz="1400" kern="10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7.6123E-10</a:t>
                      </a:r>
                      <a:endParaRPr lang="zh-CN" sz="1400" kern="10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7.6123E-10</a:t>
                      </a:r>
                      <a:endParaRPr lang="zh-CN" sz="1400" kern="100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3" name="Picture 1" descr="C:\Users\天龙地虎\AppData\Roaming\Tencent\Users\507965276\QQ\WinTemp\RichOle\ZVS]I])]G%JYK7}KR)Q8V(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25044"/>
            <a:ext cx="387843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42910" y="44450"/>
            <a:ext cx="8043890" cy="955658"/>
          </a:xfrm>
        </p:spPr>
        <p:txBody>
          <a:bodyPr/>
          <a:lstStyle/>
          <a:p>
            <a:r>
              <a:rPr lang="zh-CN" altLang="en-US" sz="3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中子产额</a:t>
            </a:r>
            <a:endParaRPr lang="zh-CN" altLang="en-US" sz="3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583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 txBox="1">
            <a:spLocks/>
          </p:cNvSpPr>
          <p:nvPr/>
        </p:nvSpPr>
        <p:spPr bwMode="auto">
          <a:xfrm>
            <a:off x="539552" y="1628800"/>
            <a:ext cx="820891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B0F0"/>
              </a:buClr>
              <a:buSzPct val="80000"/>
              <a:buFont typeface="Wingdings" pitchFamily="2" charset="2"/>
              <a:buChar char="n"/>
              <a:defRPr sz="2800" b="0">
                <a:solidFill>
                  <a:srgbClr val="002060"/>
                </a:solidFill>
                <a:latin typeface="+mn-ea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buFont typeface="Wingdings" pitchFamily="2" charset="2"/>
              <a:buChar char="l"/>
              <a:defRPr sz="2400" b="0" baseline="0">
                <a:solidFill>
                  <a:srgbClr val="0070C0"/>
                </a:solidFill>
                <a:latin typeface="+mn-ea"/>
                <a:ea typeface="+mn-ea"/>
              </a:defRPr>
            </a:lvl2pPr>
            <a:lvl3pPr marL="11430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charset="-122"/>
              </a:defRPr>
            </a:lvl3pPr>
            <a:lvl4pPr marL="16002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charset="-122"/>
              </a:defRPr>
            </a:lvl4pPr>
            <a:lvl5pPr marL="20574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charset="-122"/>
              </a:defRPr>
            </a:lvl5pPr>
            <a:lvl6pPr marL="25146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charset="-122"/>
              </a:defRPr>
            </a:lvl6pPr>
            <a:lvl7pPr marL="29718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charset="-122"/>
              </a:defRPr>
            </a:lvl7pPr>
            <a:lvl8pPr marL="34290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charset="-122"/>
              </a:defRPr>
            </a:lvl8pPr>
            <a:lvl9pPr marL="38862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charset="-122"/>
              </a:defRPr>
            </a:lvl9pPr>
          </a:lstStyle>
          <a:p>
            <a:endParaRPr lang="en-US" altLang="zh-CN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structure of pure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copper: </a:t>
            </a:r>
            <a:r>
              <a:rPr lang="en-GB" altLang="zh-CN" sz="1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altLang="zh-CN" sz="1600" dirty="0">
                <a:latin typeface="Times New Roman" pitchFamily="18" charset="0"/>
                <a:cs typeface="Times New Roman" pitchFamily="18" charset="0"/>
              </a:rPr>
              <a:t>heat deposited in the vacuum chamber is 65.8%, which is smaller than the 80.7% in Al + </a:t>
            </a:r>
            <a:r>
              <a:rPr lang="en-GB" altLang="zh-CN" sz="1600" dirty="0" err="1"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GB" altLang="zh-CN" sz="1600" dirty="0">
                <a:latin typeface="Times New Roman" pitchFamily="18" charset="0"/>
                <a:cs typeface="Times New Roman" pitchFamily="18" charset="0"/>
              </a:rPr>
              <a:t> and 80.3% in the copper of the LEP structure. Meanwhile, the dose rate deposited in the air is increased by an order of magnitude.</a:t>
            </a:r>
            <a:endParaRPr lang="en-US" altLang="zh-CN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内容占位符 4"/>
          <p:cNvGraphicFramePr>
            <a:graphicFrameLocks noGrp="1"/>
          </p:cNvGraphicFramePr>
          <p:nvPr>
            <p:ph idx="1"/>
            <p:extLst/>
          </p:nvPr>
        </p:nvGraphicFramePr>
        <p:xfrm>
          <a:off x="719708" y="1340768"/>
          <a:ext cx="7848600" cy="1154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7213"/>
                <a:gridCol w="2985123"/>
                <a:gridCol w="1872143"/>
                <a:gridCol w="1584121"/>
              </a:tblGrid>
              <a:tr h="288528"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</a:t>
                      </a:r>
                      <a:endParaRPr lang="zh-CN" sz="16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8852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1600" dirty="0" smtClean="0">
                          <a:solidFill>
                            <a:srgbClr val="0070C0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  <a:cs typeface="Times New Roman" panose="02020603050405020304" pitchFamily="18" charset="0"/>
                        </a:rPr>
                        <a:t>材料</a:t>
                      </a:r>
                      <a:endParaRPr lang="zh-CN" sz="1600" dirty="0">
                        <a:solidFill>
                          <a:srgbClr val="0070C0"/>
                        </a:solidFill>
                        <a:effectLst/>
                        <a:latin typeface="楷体" pitchFamily="49" charset="-122"/>
                        <a:ea typeface="楷体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1600" dirty="0" smtClean="0">
                          <a:effectLst/>
                          <a:latin typeface="楷体" pitchFamily="49" charset="-122"/>
                          <a:ea typeface="楷体" pitchFamily="49" charset="-122"/>
                          <a:cs typeface="Times New Roman" panose="02020603050405020304" pitchFamily="18" charset="0"/>
                        </a:rPr>
                        <a:t>能量沉积</a:t>
                      </a:r>
                      <a:r>
                        <a:rPr lang="en-GB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MeV/g)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  <a:cs typeface="Times New Roman" panose="02020603050405020304" pitchFamily="18" charset="0"/>
                        </a:rPr>
                        <a:t>剂量率</a:t>
                      </a:r>
                      <a:r>
                        <a:rPr lang="en-GB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Gy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/h)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  <a:cs typeface="Times New Roman" panose="02020603050405020304" pitchFamily="18" charset="0"/>
                        </a:rPr>
                        <a:t>热量</a:t>
                      </a:r>
                      <a:r>
                        <a:rPr lang="en-GB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(W/m)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</a:tr>
              <a:tr h="28852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endParaRPr lang="zh-CN" sz="16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5.5226×10</a:t>
                      </a:r>
                      <a:r>
                        <a:rPr lang="en-GB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2.1936×10</a:t>
                      </a:r>
                      <a:r>
                        <a:rPr lang="en-GB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8.593×10</a:t>
                      </a:r>
                      <a:r>
                        <a:rPr lang="en-GB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</a:tr>
              <a:tr h="28852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Air</a:t>
                      </a:r>
                      <a:endParaRPr lang="zh-CN" sz="1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1.859×10</a:t>
                      </a:r>
                      <a:r>
                        <a:rPr lang="en-GB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7.384×10</a:t>
                      </a:r>
                      <a:r>
                        <a:rPr lang="en-GB" sz="16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------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</a:tr>
            </a:tbl>
          </a:graphicData>
        </a:graphic>
      </p:graphicFrame>
      <p:pic>
        <p:nvPicPr>
          <p:cNvPr id="8" name="Picture 1" descr="C:\Users\天龙地虎\AppData\Roaming\Tencent\Users\570545709\QQ\WinTemp\RichOle\(1`57GX%DK{PW_PSA~B66H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011" y="3646837"/>
            <a:ext cx="2880320" cy="278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天龙地虎\AppData\Roaming\Tencent\Users\507965276\QQ\WinTemp\RichOle\%L7~()JE[2A1945`4%HH60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161" y="3573016"/>
            <a:ext cx="2711233" cy="146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 descr="C:\Users\天龙地虎\AppData\Roaming\Tencent\Users\507965276\QQ\WinTemp\RichOle\T~%})})}NEAU83A[KZ]_9V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429" y="5119990"/>
            <a:ext cx="2711233" cy="150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642910" y="44450"/>
            <a:ext cx="8043890" cy="955658"/>
          </a:xfrm>
        </p:spPr>
        <p:txBody>
          <a:bodyPr/>
          <a:lstStyle/>
          <a:p>
            <a:r>
              <a:rPr lang="zh-CN" altLang="en-US" sz="3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纯铜结构</a:t>
            </a:r>
            <a:endParaRPr lang="zh-CN" altLang="en-US" sz="3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91348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9208" y="5085184"/>
            <a:ext cx="4186808" cy="1368152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LEP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Dose distribution in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Gy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/Ah at 98.6GeV in a dipole section, value with * show the normalized predicted doses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1" descr="C:\Users\天龙地虎\Documents\Tencent Files\507965276\Image\R5%A`E$SIHXEMCKPX0E~KJ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5" y="1052736"/>
            <a:ext cx="510409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天龙地虎\Desktop\DWE_YJ{OKW$4_))7WXU_FL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40768"/>
            <a:ext cx="3168352" cy="287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内容占位符 2"/>
          <p:cNvSpPr txBox="1">
            <a:spLocks/>
          </p:cNvSpPr>
          <p:nvPr/>
        </p:nvSpPr>
        <p:spPr bwMode="auto">
          <a:xfrm>
            <a:off x="5292080" y="4437112"/>
            <a:ext cx="38519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1600" b="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A: </a:t>
            </a:r>
            <a:r>
              <a:rPr lang="en-US" altLang="zh-CN" sz="1600" b="0" kern="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6.94</a:t>
            </a:r>
            <a:r>
              <a:rPr lang="zh-CN" altLang="zh-CN" sz="1600" b="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CN" sz="1600" b="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1600" b="0" kern="1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zh-CN" sz="1600" b="0" kern="1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zh-CN" sz="1600" b="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B: </a:t>
            </a:r>
            <a:r>
              <a:rPr lang="en-US" altLang="zh-CN" sz="1600" b="0" kern="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2.39</a:t>
            </a:r>
            <a:r>
              <a:rPr lang="zh-CN" altLang="zh-CN" sz="1600" b="0" kern="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CN" sz="1600" b="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1600" b="0" kern="1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            </a:t>
            </a:r>
            <a:endParaRPr lang="en-US" altLang="zh-CN" sz="1600" b="0" kern="0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1600" b="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C: </a:t>
            </a:r>
            <a:r>
              <a:rPr lang="en-US" altLang="zh-CN" sz="1600" b="0" kern="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3.59</a:t>
            </a:r>
            <a:r>
              <a:rPr lang="zh-CN" altLang="zh-CN" sz="1600" b="0" kern="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CN" sz="1600" b="0" kern="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1600" b="0" kern="1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            </a:t>
            </a:r>
            <a:r>
              <a:rPr lang="en-US" altLang="zh-CN" sz="1600" b="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D: </a:t>
            </a:r>
            <a:r>
              <a:rPr lang="en-US" altLang="zh-CN" sz="1600" b="0" kern="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3.59</a:t>
            </a:r>
            <a:r>
              <a:rPr lang="zh-CN" altLang="zh-CN" sz="1600" b="0" kern="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CN" sz="1600" b="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1600" b="0" kern="1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endParaRPr lang="en-US" altLang="zh-CN" sz="1600" b="0" kern="100" baseline="30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1600" b="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E:  </a:t>
            </a:r>
            <a:r>
              <a:rPr lang="en-US" altLang="zh-CN" sz="1600" b="0" kern="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2.87</a:t>
            </a:r>
            <a:r>
              <a:rPr lang="zh-CN" altLang="zh-CN" sz="1600" b="0" kern="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CN" sz="1600" b="0" kern="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1600" b="0" kern="1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           </a:t>
            </a:r>
            <a:r>
              <a:rPr lang="en-US" altLang="zh-CN" sz="1600" b="0" kern="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F: </a:t>
            </a:r>
            <a:r>
              <a:rPr lang="en-US" altLang="zh-CN" sz="1600" b="0" kern="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2.13</a:t>
            </a:r>
            <a:r>
              <a:rPr lang="zh-CN" altLang="zh-CN" sz="1600" b="0" kern="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CN" sz="1600" b="0" kern="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1600" b="0" kern="1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0" indent="0">
              <a:buNone/>
            </a:pPr>
            <a:r>
              <a:rPr lang="en-US" altLang="zh-CN" sz="1600" b="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G:  </a:t>
            </a:r>
            <a:r>
              <a:rPr lang="en-US" altLang="zh-CN" sz="1600" b="0" kern="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5.74</a:t>
            </a:r>
            <a:r>
              <a:rPr lang="zh-CN" altLang="zh-CN" sz="1600" b="0" kern="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CN" sz="1600" b="0" kern="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1600" b="0" kern="1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  <a:p>
            <a:pPr marL="0" indent="0">
              <a:buNone/>
            </a:pPr>
            <a:r>
              <a:rPr kumimoji="1" lang="en-US" altLang="zh-CN" sz="2000" b="0" dirty="0" smtClean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kumimoji="1" lang="en-US" altLang="zh-CN" sz="2000" b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CEPC</a:t>
            </a:r>
            <a:r>
              <a:rPr kumimoji="1" lang="en-US" altLang="zh-CN" sz="2000" b="0" dirty="0" smtClean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kumimoji="1" lang="en-US" altLang="zh-CN" sz="20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Dose </a:t>
            </a:r>
            <a:r>
              <a:rPr lang="en-US" altLang="zh-CN" sz="2000" b="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distribution in </a:t>
            </a:r>
            <a:r>
              <a:rPr lang="en-US" altLang="zh-CN" sz="2000" b="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Gy</a:t>
            </a:r>
            <a:r>
              <a:rPr lang="en-US" altLang="zh-CN" sz="2000" b="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/Ah at 120GeV in a dipole section</a:t>
            </a:r>
            <a:endParaRPr lang="zh-CN" altLang="en-US" sz="2000" b="0" kern="0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6D95434A-1094-4C26-ADA4-1AB6210859AE}" type="slidenum">
              <a:rPr kumimoji="0" lang="en-US" smtClean="0"/>
              <a:pPr eaLnBrk="1" latinLnBrk="0" hangingPunct="1"/>
              <a:t>15</a:t>
            </a:fld>
            <a:endParaRPr kumimoji="0" lang="zh-CN" altLang="en-US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642910" y="44450"/>
            <a:ext cx="8043890" cy="955658"/>
          </a:xfrm>
        </p:spPr>
        <p:txBody>
          <a:bodyPr/>
          <a:lstStyle/>
          <a:p>
            <a:r>
              <a:rPr lang="zh-CN" altLang="en-US" sz="3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剂量对比</a:t>
            </a:r>
            <a:endParaRPr lang="zh-CN" altLang="en-US" sz="3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65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天龙地虎\Desktop\Z9M5%WFM9GCAW7@Q8PYLXVV - 副本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34" y="1144628"/>
            <a:ext cx="3488265" cy="292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5014392" y="5263257"/>
            <a:ext cx="36724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2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</a:t>
            </a:r>
            <a:r>
              <a:rPr lang="zh-CN" altLang="zh-CN" sz="1200" b="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剂量</a:t>
            </a:r>
            <a:r>
              <a:rPr lang="zh-CN" altLang="zh-CN" sz="12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分布  </a:t>
            </a:r>
            <a:endParaRPr lang="en-US" altLang="zh-CN" sz="1200" b="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algn="l" eaLnBrk="1" hangingPunct="1"/>
            <a:r>
              <a:rPr lang="en-US" altLang="zh-CN" sz="12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</a:t>
            </a:r>
            <a:r>
              <a:rPr lang="en-US" altLang="zh-CN" sz="1200" b="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12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W: 3.4526×10</a:t>
            </a:r>
            <a:r>
              <a:rPr lang="en-US" altLang="zh-CN" sz="1200" b="0" baseline="30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en-US" altLang="zh-CN" sz="12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Gy/Ah     X: 3.8362×10</a:t>
            </a:r>
            <a:r>
              <a:rPr lang="en-US" altLang="zh-CN" sz="1200" b="0" baseline="30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en-US" altLang="zh-CN" sz="12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Gy/Ah</a:t>
            </a:r>
            <a:endParaRPr lang="zh-CN" altLang="zh-CN" sz="1200" b="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algn="l" eaLnBrk="1" hangingPunct="1"/>
            <a:r>
              <a:rPr lang="en-US" altLang="zh-CN" sz="12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Y: 4.3157×10</a:t>
            </a:r>
            <a:r>
              <a:rPr lang="en-US" altLang="zh-CN" sz="1200" b="0" baseline="30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en-US" altLang="zh-CN" sz="12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Gy/Ah      Z: 2.8772×10</a:t>
            </a:r>
            <a:r>
              <a:rPr lang="en-US" altLang="zh-CN" sz="1200" b="0" baseline="30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en-US" altLang="zh-CN" sz="12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Gy/Ah</a:t>
            </a:r>
            <a:endParaRPr lang="zh-CN" altLang="zh-CN" sz="1200" b="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algn="l" eaLnBrk="1" hangingPunct="1"/>
            <a:r>
              <a:rPr lang="en-US" altLang="zh-CN" sz="12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1: 2.5894×10</a:t>
            </a:r>
            <a:r>
              <a:rPr lang="en-US" altLang="zh-CN" sz="1200" b="0" baseline="30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en-US" altLang="zh-CN" sz="12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Gy/Ah       2: 2.4935×10</a:t>
            </a:r>
            <a:r>
              <a:rPr lang="en-US" altLang="zh-CN" sz="1200" b="0" baseline="30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en-US" altLang="zh-CN" sz="12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Gy/Ah</a:t>
            </a:r>
            <a:endParaRPr lang="zh-CN" altLang="zh-CN" sz="1200" b="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algn="l" eaLnBrk="1" hangingPunct="1"/>
            <a:r>
              <a:rPr lang="en-US" altLang="zh-CN" sz="12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3: 9.5905×10</a:t>
            </a:r>
            <a:r>
              <a:rPr lang="en-US" altLang="zh-CN" sz="1200" b="0" baseline="30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en-US" altLang="zh-CN" sz="12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Gy/Ah       4: 7.6724×10</a:t>
            </a:r>
            <a:r>
              <a:rPr lang="en-US" altLang="zh-CN" sz="1200" b="0" baseline="30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en-US" altLang="zh-CN" sz="12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Gy/Ah</a:t>
            </a:r>
            <a:endParaRPr lang="zh-CN" altLang="zh-CN" sz="1200" b="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algn="l" eaLnBrk="1" hangingPunct="1"/>
            <a:r>
              <a:rPr lang="en-US" altLang="zh-CN" sz="12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5: 6.2338×10</a:t>
            </a:r>
            <a:r>
              <a:rPr lang="en-US" altLang="zh-CN" sz="1200" b="0" baseline="30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en-US" altLang="zh-CN" sz="12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Gy/Ah</a:t>
            </a:r>
            <a:endParaRPr lang="zh-CN" altLang="zh-CN" sz="1200" b="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922468"/>
              </p:ext>
            </p:extLst>
          </p:nvPr>
        </p:nvGraphicFramePr>
        <p:xfrm>
          <a:off x="467544" y="4508400"/>
          <a:ext cx="4063120" cy="15097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2624"/>
                <a:gridCol w="812624"/>
                <a:gridCol w="812624"/>
                <a:gridCol w="812624"/>
                <a:gridCol w="812624"/>
              </a:tblGrid>
              <a:tr h="167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位置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0~20</a:t>
                      </a:r>
                      <a:endParaRPr lang="zh-CN" sz="90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20~40</a:t>
                      </a:r>
                      <a:endParaRPr lang="zh-CN" sz="90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40~60</a:t>
                      </a:r>
                      <a:endParaRPr lang="zh-CN" sz="90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60~80</a:t>
                      </a:r>
                      <a:endParaRPr lang="zh-CN" sz="90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7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zh-CN" sz="900" kern="1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9.0889E-09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4.5424E-08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4.4781E-08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4.3946E-08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7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zh-CN" sz="900" kern="1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1.4410E-08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6.9065E-08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7.2095E-08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6.9554E-08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7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C</a:t>
                      </a:r>
                      <a:endParaRPr lang="zh-CN" sz="900" kern="1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2.6662E-07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1.2732E-06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1.2967E-06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1.2828E-06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7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D</a:t>
                      </a:r>
                      <a:endParaRPr lang="zh-CN" sz="900" kern="1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1.4441E-08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6.9480E-08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6.8810E-08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7.0392E-08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7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E</a:t>
                      </a:r>
                      <a:endParaRPr lang="zh-CN" sz="900" kern="1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8.8768E-09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4.4888E-08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4.5377E-08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4.4515E-08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7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F</a:t>
                      </a:r>
                      <a:endParaRPr lang="zh-CN" sz="900" kern="1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7.4375E-09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3.7729E-08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3.7493E-08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3.7864E-08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7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G</a:t>
                      </a:r>
                      <a:endParaRPr lang="zh-CN" sz="900" kern="1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7.5584E-09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3.8294E-08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3.7994E-08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3.8227E-08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7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H</a:t>
                      </a:r>
                      <a:endParaRPr lang="zh-CN" sz="90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7.5145E-09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3.7793E-08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3.7945E-08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3.8177E-08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642910" y="44450"/>
            <a:ext cx="8043890" cy="955658"/>
          </a:xfrm>
        </p:spPr>
        <p:txBody>
          <a:bodyPr/>
          <a:lstStyle/>
          <a:p>
            <a:r>
              <a:rPr lang="zh-CN" altLang="en-US" sz="3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剂量率及热分析</a:t>
            </a:r>
            <a:endParaRPr lang="zh-CN" altLang="en-US" sz="3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/>
          <p:nvPr/>
        </p:nvPicPr>
        <p:blipFill>
          <a:blip r:embed="rId3"/>
          <a:stretch>
            <a:fillRect/>
          </a:stretch>
        </p:blipFill>
        <p:spPr>
          <a:xfrm>
            <a:off x="4726360" y="1144628"/>
            <a:ext cx="3960440" cy="1872208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4"/>
          <a:stretch>
            <a:fillRect/>
          </a:stretch>
        </p:blipFill>
        <p:spPr>
          <a:xfrm>
            <a:off x="4726360" y="3194909"/>
            <a:ext cx="3960440" cy="189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127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683569" y="1359590"/>
            <a:ext cx="80095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1800" b="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2000" b="0" dirty="0" smtClean="0">
                <a:latin typeface="楷体" pitchFamily="49" charset="-122"/>
                <a:ea typeface="楷体" pitchFamily="49" charset="-122"/>
              </a:rPr>
              <a:t>在</a:t>
            </a:r>
            <a:r>
              <a:rPr lang="zh-CN" altLang="zh-CN" sz="2000" b="0" dirty="0">
                <a:latin typeface="楷体" pitchFamily="49" charset="-122"/>
                <a:ea typeface="楷体" pitchFamily="49" charset="-122"/>
              </a:rPr>
              <a:t>该模拟中，主要是为了计算岩层中的沉积能量。当然会附带给出整体的真空管和磁铁的沉积能量。在半球形的隧道中，将岩层划分为多块</a:t>
            </a:r>
            <a:r>
              <a:rPr lang="zh-CN" altLang="en-US" sz="2000" b="0" dirty="0">
                <a:latin typeface="楷体" pitchFamily="49" charset="-122"/>
                <a:ea typeface="楷体" pitchFamily="49" charset="-122"/>
              </a:rPr>
              <a:t>。</a:t>
            </a:r>
            <a:endParaRPr lang="zh-CN" altLang="zh-CN" sz="2000" b="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5447159" y="2273156"/>
            <a:ext cx="3095625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下列数据均为一个等效光子的沉积能量</a:t>
            </a:r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MeV/g</a:t>
            </a:r>
            <a:endParaRPr lang="zh-CN" altLang="zh-CN" sz="1100" b="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/>
            <a:r>
              <a:rPr lang="zh-CN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铜中：</a:t>
            </a:r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2.4838E-07                 </a:t>
            </a:r>
            <a:r>
              <a:rPr lang="zh-CN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磁铁中：</a:t>
            </a:r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1.8006E-09</a:t>
            </a:r>
            <a:endParaRPr lang="zh-CN" altLang="zh-CN" sz="1100" b="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algn="l" eaLnBrk="1" hangingPunct="1"/>
            <a:r>
              <a:rPr lang="en-US" altLang="zh-CN" sz="1100" b="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1</a:t>
            </a:r>
            <a:r>
              <a:rPr lang="zh-CN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3.1450E-13                </a:t>
            </a:r>
            <a:r>
              <a:rPr lang="en-US" altLang="zh-CN" sz="1100" b="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</a:t>
            </a:r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1.3563E-12</a:t>
            </a:r>
            <a:endParaRPr lang="zh-CN" altLang="zh-CN" sz="1100" b="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algn="l" eaLnBrk="1" hangingPunct="1"/>
            <a:r>
              <a:rPr lang="en-US" altLang="zh-CN" sz="1100" b="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5</a:t>
            </a:r>
            <a:r>
              <a:rPr lang="zh-CN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1.8152E-12                  </a:t>
            </a:r>
            <a:r>
              <a:rPr lang="en-US" altLang="zh-CN" sz="1100" b="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</a:t>
            </a:r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</a:t>
            </a:r>
            <a:r>
              <a:rPr lang="zh-CN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1100" b="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1.6343E-12 </a:t>
            </a:r>
          </a:p>
          <a:p>
            <a:pPr algn="l" eaLnBrk="1" hangingPunct="1"/>
            <a:r>
              <a:rPr lang="en-US" altLang="zh-CN" sz="1100" b="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9</a:t>
            </a:r>
            <a:r>
              <a:rPr lang="zh-CN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2.4399E-12                 </a:t>
            </a:r>
            <a:r>
              <a:rPr lang="en-US" altLang="zh-CN" sz="1100" b="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11</a:t>
            </a:r>
            <a:r>
              <a:rPr lang="zh-CN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2.9837E-12</a:t>
            </a:r>
            <a:endParaRPr lang="zh-CN" altLang="zh-CN" sz="1100" b="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algn="l" eaLnBrk="1" hangingPunct="1"/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13</a:t>
            </a:r>
            <a:r>
              <a:rPr lang="zh-CN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3.2623E-12                   15</a:t>
            </a:r>
            <a:r>
              <a:rPr lang="zh-CN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5.6750E-12</a:t>
            </a:r>
            <a:endParaRPr lang="zh-CN" altLang="zh-CN" sz="1100" b="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algn="l" eaLnBrk="1" hangingPunct="1"/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17</a:t>
            </a:r>
            <a:r>
              <a:rPr lang="zh-CN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1.3902E-11                   18</a:t>
            </a:r>
            <a:r>
              <a:rPr lang="zh-CN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7.1373E-14</a:t>
            </a:r>
            <a:endParaRPr lang="zh-CN" altLang="zh-CN" sz="1100" b="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algn="l" eaLnBrk="1" hangingPunct="1"/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19</a:t>
            </a:r>
            <a:r>
              <a:rPr lang="zh-CN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5.7088E-11                   20</a:t>
            </a:r>
            <a:r>
              <a:rPr lang="zh-CN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2.2458E-14</a:t>
            </a:r>
            <a:endParaRPr lang="zh-CN" altLang="zh-CN" sz="1100" b="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algn="l" eaLnBrk="1" hangingPunct="1"/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21</a:t>
            </a:r>
            <a:r>
              <a:rPr lang="zh-CN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1.1470E-10                   22</a:t>
            </a:r>
            <a:r>
              <a:rPr lang="zh-CN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1.6538E-13</a:t>
            </a:r>
            <a:endParaRPr lang="zh-CN" altLang="zh-CN" sz="1100" b="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algn="l" eaLnBrk="1" hangingPunct="1"/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23</a:t>
            </a:r>
            <a:r>
              <a:rPr lang="zh-CN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1.7257E-11                   25</a:t>
            </a:r>
            <a:r>
              <a:rPr lang="zh-CN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1.1049E-13</a:t>
            </a:r>
            <a:endParaRPr lang="zh-CN" altLang="zh-CN" sz="1100" b="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algn="l" eaLnBrk="1" hangingPunct="1"/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26</a:t>
            </a:r>
            <a:r>
              <a:rPr lang="zh-CN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6.1186E-12                   27</a:t>
            </a:r>
            <a:r>
              <a:rPr lang="zh-CN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4.3591E-14</a:t>
            </a:r>
            <a:endParaRPr lang="zh-CN" altLang="zh-CN" sz="1100" b="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algn="l" eaLnBrk="1" hangingPunct="1"/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28</a:t>
            </a:r>
            <a:r>
              <a:rPr lang="zh-CN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5.7174E-12                   30</a:t>
            </a:r>
            <a:r>
              <a:rPr lang="zh-CN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5.6181E-12</a:t>
            </a:r>
            <a:endParaRPr lang="zh-CN" altLang="zh-CN" sz="1100" b="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algn="l" eaLnBrk="1" hangingPunct="1"/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32</a:t>
            </a:r>
            <a:r>
              <a:rPr lang="zh-CN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3.7985E-12                   33</a:t>
            </a:r>
            <a:r>
              <a:rPr lang="zh-CN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2.2927E-10</a:t>
            </a:r>
            <a:endParaRPr lang="zh-CN" altLang="zh-CN" sz="1100" b="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algn="l" eaLnBrk="1" hangingPunct="1"/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34</a:t>
            </a:r>
            <a:r>
              <a:rPr lang="zh-CN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7.4651E-13                   35</a:t>
            </a:r>
            <a:r>
              <a:rPr lang="zh-CN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2.5153E-10</a:t>
            </a:r>
            <a:endParaRPr lang="zh-CN" altLang="zh-CN" sz="1100" b="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algn="l" eaLnBrk="1" hangingPunct="1"/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36</a:t>
            </a:r>
            <a:r>
              <a:rPr lang="zh-CN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8.1636E-13                   37</a:t>
            </a:r>
            <a:r>
              <a:rPr lang="zh-CN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1.9757E-10</a:t>
            </a:r>
            <a:endParaRPr lang="zh-CN" altLang="zh-CN" sz="1100" b="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algn="l" eaLnBrk="1" hangingPunct="1"/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38</a:t>
            </a:r>
            <a:r>
              <a:rPr lang="zh-CN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6.3160E-13                   39</a:t>
            </a:r>
            <a:r>
              <a:rPr lang="zh-CN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8.1469E-11</a:t>
            </a:r>
            <a:endParaRPr lang="zh-CN" altLang="zh-CN" sz="1100" b="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algn="l" eaLnBrk="1" hangingPunct="1"/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40</a:t>
            </a:r>
            <a:r>
              <a:rPr lang="zh-CN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2.3507E-13                   41</a:t>
            </a:r>
            <a:r>
              <a:rPr lang="zh-CN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3.8790E-12</a:t>
            </a:r>
            <a:endParaRPr lang="zh-CN" altLang="zh-CN" sz="1100" b="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algn="l" eaLnBrk="1" hangingPunct="1"/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42</a:t>
            </a:r>
            <a:r>
              <a:rPr lang="zh-CN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4.2153E-12                   43</a:t>
            </a:r>
            <a:r>
              <a:rPr lang="zh-CN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3.6736E-12</a:t>
            </a:r>
            <a:endParaRPr lang="zh-CN" altLang="zh-CN" sz="1100" b="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algn="l" eaLnBrk="1" hangingPunct="1"/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44</a:t>
            </a:r>
            <a:r>
              <a:rPr lang="zh-CN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3.8290E-12                   45</a:t>
            </a:r>
            <a:r>
              <a:rPr lang="zh-CN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4.4126E-12</a:t>
            </a:r>
            <a:endParaRPr lang="zh-CN" altLang="zh-CN" sz="1100" b="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algn="l" eaLnBrk="1" hangingPunct="1"/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46</a:t>
            </a:r>
            <a:r>
              <a:rPr lang="zh-CN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4.4212E-12                   47</a:t>
            </a:r>
            <a:r>
              <a:rPr lang="zh-CN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4.1365E-12</a:t>
            </a:r>
            <a:endParaRPr lang="zh-CN" altLang="zh-CN" sz="1100" b="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algn="l" eaLnBrk="1" hangingPunct="1"/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48</a:t>
            </a:r>
            <a:r>
              <a:rPr lang="zh-CN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4.2796E-12                   49</a:t>
            </a:r>
            <a:r>
              <a:rPr lang="zh-CN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4.6577E-12</a:t>
            </a:r>
            <a:endParaRPr lang="zh-CN" altLang="zh-CN" sz="1100" b="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algn="l" eaLnBrk="1" hangingPunct="1"/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50</a:t>
            </a:r>
            <a:r>
              <a:rPr lang="zh-CN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5.3597E-12                   51</a:t>
            </a:r>
            <a:r>
              <a:rPr lang="zh-CN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9.2579E-12</a:t>
            </a:r>
            <a:endParaRPr lang="zh-CN" altLang="zh-CN" sz="1100" b="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algn="l" eaLnBrk="1" hangingPunct="1"/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52</a:t>
            </a:r>
            <a:r>
              <a:rPr lang="zh-CN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2.3442E-11                   58</a:t>
            </a:r>
            <a:r>
              <a:rPr lang="zh-CN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1.8814E-14</a:t>
            </a:r>
            <a:endParaRPr lang="zh-CN" altLang="zh-CN" sz="1100" b="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algn="l" eaLnBrk="1" hangingPunct="1"/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62</a:t>
            </a:r>
            <a:r>
              <a:rPr lang="zh-CN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3.5734E-15                   63</a:t>
            </a:r>
            <a:r>
              <a:rPr lang="zh-CN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4.9057E-14</a:t>
            </a:r>
            <a:endParaRPr lang="zh-CN" altLang="zh-CN" sz="1100" b="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algn="l" eaLnBrk="1" hangingPunct="1"/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64</a:t>
            </a:r>
            <a:r>
              <a:rPr lang="zh-CN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1.2102E-13</a:t>
            </a:r>
            <a:endParaRPr lang="zh-CN" altLang="zh-CN" sz="1100" b="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/>
            <a:r>
              <a:rPr lang="zh-CN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其他栅元内的光子沉积均为</a:t>
            </a:r>
            <a:r>
              <a:rPr lang="en-US" altLang="zh-CN" sz="1100" b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</a:t>
            </a:r>
            <a:endParaRPr lang="zh-CN" altLang="en-US" sz="1100" b="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642910" y="44450"/>
            <a:ext cx="8043890" cy="955658"/>
          </a:xfrm>
        </p:spPr>
        <p:txBody>
          <a:bodyPr/>
          <a:lstStyle/>
          <a:p>
            <a:r>
              <a:rPr lang="zh-CN" altLang="en-US" sz="3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岩层热分析</a:t>
            </a:r>
            <a:endParaRPr lang="zh-CN" altLang="en-US" sz="3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2366952"/>
            <a:ext cx="4619575" cy="1944216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3"/>
          <a:stretch>
            <a:fillRect/>
          </a:stretch>
        </p:blipFill>
        <p:spPr>
          <a:xfrm>
            <a:off x="827584" y="4423361"/>
            <a:ext cx="4619575" cy="196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8531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42910" y="44450"/>
            <a:ext cx="8043890" cy="955658"/>
          </a:xfrm>
        </p:spPr>
        <p:txBody>
          <a:bodyPr/>
          <a:lstStyle/>
          <a:p>
            <a:r>
              <a:rPr lang="zh-CN" altLang="en-US" sz="3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新结构验证</a:t>
            </a:r>
            <a:endParaRPr lang="zh-CN" altLang="en-US" sz="3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AutoShape 2" descr="C:\Users\ihep\AppData\Roaming\Tencent\Users\570545709\QQ\WinTemp\RichOle\J|ACT}3C3ZX5L[[}@I3H5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AutoShape 3" descr="C:\Users\ihep\AppData\Roaming\Tencent\Users\570545709\QQ\WinTemp\RichOle\J|ACT}3C3ZX5L[[}@I3H5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AutoShape 4" descr="C:\Users\ihep\AppData\Roaming\Tencent\Users\570545709\QQ\WinTemp\RichOle\J|ACT}3C3ZX5L[[}@I3H5.png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5" descr="C:\Users\ihep\AppData\Roaming\Tencent\Users\570545709\QQ\WinTemp\RichOle\J|ACT}3C3ZX5L[[}@I3H5.png"/>
          <p:cNvSpPr>
            <a:spLocks noChangeAspect="1" noChangeArrowheads="1"/>
          </p:cNvSpPr>
          <p:nvPr/>
        </p:nvSpPr>
        <p:spPr bwMode="auto">
          <a:xfrm>
            <a:off x="4572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AutoShape 1" descr="C:\Users\ihep\AppData\Roaming\Tencent\Users\570545709\QQ\WinTemp\RichOle\J|ACT}3C3ZX5L[[}@I3H5.png"/>
          <p:cNvSpPr>
            <a:spLocks noChangeAspect="1" noChangeArrowheads="1"/>
          </p:cNvSpPr>
          <p:nvPr/>
        </p:nvSpPr>
        <p:spPr bwMode="auto">
          <a:xfrm>
            <a:off x="609600" y="60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074" name="Picture 2" descr="C:\Users\ihep\Desktop\J%7CACT}3C3ZX5L[[}@I3H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53136"/>
            <a:ext cx="3815959" cy="17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340768"/>
            <a:ext cx="4344537" cy="2845272"/>
          </a:xfrm>
          <a:prstGeom prst="rect">
            <a:avLst/>
          </a:prstGeom>
        </p:spPr>
      </p:pic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5508104" y="4874422"/>
            <a:ext cx="3322712" cy="1324743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000" dirty="0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几个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mm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的铜真空管，仅在在同步辐射出射的一侧包铅</a:t>
            </a:r>
            <a:endParaRPr lang="zh-CN" altLang="en-US" sz="2000" dirty="0">
              <a:solidFill>
                <a:schemeClr val="tx1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 bwMode="auto">
          <a:xfrm>
            <a:off x="5220072" y="1484784"/>
            <a:ext cx="3322712" cy="132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2000" b="0" dirty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传统真空管能量沉积四壁不均</a:t>
            </a:r>
            <a:endParaRPr lang="en-US" altLang="zh-CN" sz="2000" b="0" dirty="0">
              <a:solidFill>
                <a:schemeClr val="tx1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sz="2000" b="0" dirty="0" err="1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G.G.Canton</a:t>
            </a:r>
            <a:r>
              <a:rPr lang="en-US" altLang="zh-CN" sz="2000" b="0" dirty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000" b="0" dirty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等人提出，如果将沉积侧真空管内壁改为锯齿形，则可以通过散射有效平衡四壁的能量沉积（上下各</a:t>
            </a:r>
            <a:r>
              <a:rPr lang="en-US" altLang="zh-CN" sz="2000" b="0" dirty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2%</a:t>
            </a:r>
            <a:r>
              <a:rPr lang="zh-CN" altLang="en-US" sz="2000" b="0" dirty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，左右各 </a:t>
            </a:r>
            <a:r>
              <a:rPr lang="en-US" altLang="zh-CN" sz="2000" b="0" dirty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48%</a:t>
            </a:r>
            <a:r>
              <a:rPr lang="zh-CN" altLang="en-US" sz="2000" b="0" dirty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endParaRPr lang="en-US" altLang="zh-CN" sz="2000" b="0" dirty="0">
              <a:solidFill>
                <a:schemeClr val="tx1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0" indent="0">
              <a:buNone/>
            </a:pPr>
            <a:r>
              <a:rPr lang="zh-CN" altLang="en-US" sz="2000" b="0" dirty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锯齿为沿 </a:t>
            </a:r>
            <a:r>
              <a:rPr lang="en-US" altLang="zh-CN" sz="2000" b="0" dirty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Z </a:t>
            </a:r>
            <a:r>
              <a:rPr lang="zh-CN" altLang="en-US" sz="2000" b="0" dirty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轴分布</a:t>
            </a:r>
          </a:p>
        </p:txBody>
      </p:sp>
    </p:spTree>
    <p:extLst>
      <p:ext uri="{BB962C8B-B14F-4D97-AF65-F5344CB8AC3E}">
        <p14:creationId xmlns:p14="http://schemas.microsoft.com/office/powerpoint/2010/main" val="359847609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31913" y="1628775"/>
            <a:ext cx="7313612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altLang="zh-CN" sz="4000" dirty="0" smtClean="0">
              <a:solidFill>
                <a:schemeClr val="tx1"/>
              </a:solidFill>
              <a:ea typeface="华文新魏" pitchFamily="2" charset="-122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zh-CN" altLang="en-US" sz="4000" dirty="0" smtClean="0">
                <a:solidFill>
                  <a:schemeClr val="tx1"/>
                </a:solidFill>
                <a:ea typeface="华文新魏" pitchFamily="2" charset="-122"/>
              </a:rPr>
              <a:t>欢迎各位老师、</a:t>
            </a:r>
            <a:r>
              <a:rPr lang="zh-CN" altLang="en-US" sz="4000" dirty="0">
                <a:solidFill>
                  <a:schemeClr val="tx1"/>
                </a:solidFill>
                <a:ea typeface="华文新魏" pitchFamily="2" charset="-122"/>
              </a:rPr>
              <a:t>同行</a:t>
            </a:r>
            <a:r>
              <a:rPr lang="zh-CN" altLang="en-US" sz="4000" dirty="0" smtClean="0">
                <a:solidFill>
                  <a:schemeClr val="tx1"/>
                </a:solidFill>
                <a:ea typeface="华文新魏" pitchFamily="2" charset="-122"/>
              </a:rPr>
              <a:t>批评指正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zh-CN" altLang="en-US" sz="4000" dirty="0" smtClean="0">
              <a:solidFill>
                <a:schemeClr val="tx1"/>
              </a:solidFill>
              <a:ea typeface="华文新魏" pitchFamily="2" charset="-122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zh-CN" altLang="en-US" sz="4000" dirty="0" smtClean="0">
                <a:solidFill>
                  <a:schemeClr val="tx1"/>
                </a:solidFill>
                <a:ea typeface="华文新魏" pitchFamily="2" charset="-122"/>
              </a:rPr>
              <a:t>谢谢！</a:t>
            </a:r>
          </a:p>
          <a:p>
            <a:pPr marL="0" indent="0">
              <a:buFont typeface="Wingdings" pitchFamily="2" charset="2"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4953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085584" cy="1143000"/>
          </a:xfrm>
        </p:spPr>
        <p:txBody>
          <a:bodyPr/>
          <a:lstStyle/>
          <a:p>
            <a:r>
              <a:rPr lang="zh-CN" altLang="en-US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主要内容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20000"/>
              </a:lnSpc>
              <a:spcAft>
                <a:spcPct val="20000"/>
              </a:spcAft>
              <a:buSzPct val="80000"/>
              <a:buNone/>
            </a:pPr>
            <a:r>
              <a:rPr lang="zh-CN" altLang="en-US" dirty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环形正负电子对撞机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(CEPC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)</a:t>
            </a:r>
            <a:r>
              <a:rPr lang="zh-CN" altLang="en-US" dirty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简单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介绍</a:t>
            </a:r>
            <a:endParaRPr lang="en-US" altLang="zh-CN" dirty="0" smtClean="0">
              <a:solidFill>
                <a:schemeClr val="tx1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0" indent="0" eaLnBrk="1" hangingPunct="1">
              <a:lnSpc>
                <a:spcPct val="120000"/>
              </a:lnSpc>
              <a:spcAft>
                <a:spcPct val="20000"/>
              </a:spcAft>
              <a:buSzPct val="80000"/>
              <a:buNone/>
            </a:pP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同步辐射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(SR)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基本参数</a:t>
            </a:r>
            <a:endParaRPr lang="en-US" altLang="zh-CN" dirty="0" smtClean="0">
              <a:solidFill>
                <a:schemeClr val="tx1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0" indent="0" eaLnBrk="1" hangingPunct="1">
              <a:lnSpc>
                <a:spcPct val="120000"/>
              </a:lnSpc>
              <a:spcAft>
                <a:spcPct val="20000"/>
              </a:spcAft>
              <a:buSzPct val="80000"/>
              <a:buNone/>
            </a:pP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MCNP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模拟及计算结果</a:t>
            </a:r>
            <a:endParaRPr lang="en-US" altLang="zh-CN" dirty="0" smtClean="0">
              <a:solidFill>
                <a:schemeClr val="tx1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0" indent="0" eaLnBrk="1" hangingPunct="1">
              <a:lnSpc>
                <a:spcPct val="120000"/>
              </a:lnSpc>
              <a:spcAft>
                <a:spcPct val="20000"/>
              </a:spcAft>
              <a:buSzPct val="80000"/>
              <a:buNone/>
            </a:pP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真空管及岩层热分析</a:t>
            </a:r>
            <a:endParaRPr lang="en-US" altLang="zh-CN" dirty="0" smtClean="0">
              <a:solidFill>
                <a:schemeClr val="tx1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5851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同步辐射光源项分析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en-US" altLang="zh-CN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Pure copper</a:t>
            </a:r>
            <a:r>
              <a:rPr lang="zh-CN" altLang="en-US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：椭圆结构 </a:t>
            </a:r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&amp; </a:t>
            </a:r>
            <a:r>
              <a:rPr lang="zh-CN" altLang="en-US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锯齿型椭圆结构</a:t>
            </a:r>
            <a:endParaRPr lang="en-US" altLang="zh-CN" sz="24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真空管、磁铁、岩层的能量沉积，</a:t>
            </a:r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ANSYS</a:t>
            </a:r>
            <a:r>
              <a:rPr lang="zh-CN" altLang="en-US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热稳定性分析</a:t>
            </a:r>
            <a:endParaRPr lang="en-US" altLang="zh-CN" sz="24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辐射剂量研究，光子能谱和中子能谱</a:t>
            </a:r>
            <a:endParaRPr lang="en-US" altLang="zh-CN" sz="24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感生放射性研究，因同步辐射造成的活化</a:t>
            </a:r>
            <a:endParaRPr lang="en-US" altLang="zh-CN" sz="24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373773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ihep\AppData\Roaming\Tencent\Users\570545709\QQ\WinTemp\RichOle\8DE7ZR`IX3LZN2)6O@S62{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76" y="1114577"/>
            <a:ext cx="4572000" cy="549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3" descr="C:\Users\ihep\AppData\Roaming\Tencent\Users\570545709\QQ\WinTemp\RichOle\]J%9G`UG(@5^~6`N9MI9W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AutoShape 4" descr="C:\Users\ihep\AppData\Roaming\Tencent\Users\570545709\QQ\WinTemp\RichOle\]J%9G`UG(@5^~6`N9MI9W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053" name="Picture 5" descr="C:\Users\ihep\AppData\Roaming\Tencent\Users\570545709\QQ\WinTemp\RichOle\URURAP%EJ6KYVD@6H)O)3$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380" y="1132467"/>
            <a:ext cx="4216477" cy="260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ihep\AppData\Roaming\Tencent\Users\570545709\QQ\WinTemp\RichOle\@7~2G481W1AOSB10AFT2XW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84" y="3837389"/>
            <a:ext cx="3888431" cy="70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4824296" y="4579031"/>
            <a:ext cx="4042792" cy="2032561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合作</a:t>
            </a:r>
            <a:r>
              <a:rPr lang="zh-CN" altLang="en-US" sz="2000" dirty="0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单位</a:t>
            </a:r>
            <a:r>
              <a:rPr lang="en-US" altLang="zh-CN" sz="2000" dirty="0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(57</a:t>
            </a:r>
            <a:r>
              <a:rPr lang="zh-CN" altLang="en-US" sz="2000" dirty="0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家</a:t>
            </a:r>
            <a:r>
              <a:rPr lang="en-US" altLang="zh-CN" sz="2000" dirty="0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)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en-US" altLang="zh-CN" sz="2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000" dirty="0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国内</a:t>
            </a:r>
            <a:r>
              <a:rPr lang="en-US" altLang="zh-CN" sz="2000" dirty="0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(33</a:t>
            </a:r>
            <a:r>
              <a:rPr lang="zh-CN" altLang="en-US" sz="2000" dirty="0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家</a:t>
            </a:r>
            <a:r>
              <a:rPr lang="en-US" altLang="zh-CN" sz="2000" dirty="0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)     </a:t>
            </a:r>
            <a:r>
              <a:rPr lang="zh-CN" altLang="en-US" sz="2000" dirty="0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国外</a:t>
            </a:r>
            <a:r>
              <a:rPr lang="en-US" altLang="zh-CN" sz="2000" dirty="0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(24</a:t>
            </a:r>
            <a:r>
              <a:rPr lang="zh-CN" altLang="en-US" sz="2000" dirty="0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家</a:t>
            </a:r>
            <a:r>
              <a:rPr lang="en-US" altLang="zh-CN" sz="2000" dirty="0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)</a:t>
            </a: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085584" cy="1143000"/>
          </a:xfrm>
        </p:spPr>
        <p:txBody>
          <a:bodyPr/>
          <a:lstStyle/>
          <a:p>
            <a:r>
              <a:rPr lang="en-US" altLang="zh-CN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CEPC</a:t>
            </a:r>
            <a:r>
              <a:rPr lang="zh-CN" altLang="en-US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国际评审报告</a:t>
            </a:r>
          </a:p>
        </p:txBody>
      </p:sp>
    </p:spTree>
    <p:extLst>
      <p:ext uri="{BB962C8B-B14F-4D97-AF65-F5344CB8AC3E}">
        <p14:creationId xmlns:p14="http://schemas.microsoft.com/office/powerpoint/2010/main" val="2966217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30656" y="1729445"/>
            <a:ext cx="576074" cy="40011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CC"/>
                </a:solidFill>
              </a:rPr>
              <a:t>P.S.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7270" y="5707505"/>
            <a:ext cx="576074" cy="40011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CC"/>
                </a:solidFill>
              </a:rPr>
              <a:t>P.S.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7270" y="1691040"/>
            <a:ext cx="576074" cy="40011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CC"/>
                </a:solidFill>
              </a:rPr>
              <a:t>P.S.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2250" y="5707505"/>
            <a:ext cx="576074" cy="40011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CC"/>
                </a:solidFill>
              </a:rPr>
              <a:t>P.S.</a:t>
            </a:r>
            <a:endParaRPr lang="en-US" sz="2000" b="1" dirty="0">
              <a:solidFill>
                <a:srgbClr val="0000CC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864" y="1298959"/>
            <a:ext cx="5107865" cy="505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Straight Arrow Connector 39"/>
          <p:cNvCxnSpPr/>
          <p:nvPr/>
        </p:nvCxnSpPr>
        <p:spPr>
          <a:xfrm flipV="1">
            <a:off x="2613344" y="2536671"/>
            <a:ext cx="3878906" cy="264922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41577" y="1629485"/>
            <a:ext cx="76247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7148" y="3568726"/>
            <a:ext cx="78469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IP4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26355" y="5445895"/>
            <a:ext cx="84491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IP3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82173" y="3584930"/>
            <a:ext cx="75572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44"/>
          <p:cNvCxnSpPr/>
          <p:nvPr/>
        </p:nvCxnSpPr>
        <p:spPr>
          <a:xfrm>
            <a:off x="4568020" y="961345"/>
            <a:ext cx="3980" cy="581011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45"/>
          <p:cNvCxnSpPr/>
          <p:nvPr/>
        </p:nvCxnSpPr>
        <p:spPr>
          <a:xfrm flipH="1">
            <a:off x="581223" y="6947072"/>
            <a:ext cx="6490445" cy="15188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46"/>
          <p:cNvCxnSpPr/>
          <p:nvPr/>
        </p:nvCxnSpPr>
        <p:spPr>
          <a:xfrm flipH="1">
            <a:off x="1430111" y="3831352"/>
            <a:ext cx="6490445" cy="15188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58255" y="3443718"/>
            <a:ext cx="138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= 17.3 km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5620" y="922940"/>
            <a:ext cx="768099" cy="707886"/>
          </a:xfrm>
          <a:prstGeom prst="rect">
            <a:avLst/>
          </a:prstGeom>
          <a:noFill/>
          <a:ln>
            <a:solidFill>
              <a:srgbClr val="A30D9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A30D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½ RF</a:t>
            </a:r>
            <a:endParaRPr lang="en-US" sz="2000" b="1" dirty="0">
              <a:solidFill>
                <a:srgbClr val="A30D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38630" y="5630695"/>
            <a:ext cx="537670" cy="400110"/>
          </a:xfrm>
          <a:prstGeom prst="rect">
            <a:avLst/>
          </a:prstGeom>
          <a:noFill/>
          <a:ln>
            <a:solidFill>
              <a:srgbClr val="A30D9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A30D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00225" y="1729445"/>
            <a:ext cx="537670" cy="400110"/>
          </a:xfrm>
          <a:prstGeom prst="rect">
            <a:avLst/>
          </a:prstGeom>
          <a:noFill/>
          <a:ln>
            <a:solidFill>
              <a:srgbClr val="A30D9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A30D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endParaRPr lang="en-US" sz="2000" b="1" dirty="0">
              <a:solidFill>
                <a:srgbClr val="A30D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67700" y="5608350"/>
            <a:ext cx="537670" cy="400110"/>
          </a:xfrm>
          <a:prstGeom prst="rect">
            <a:avLst/>
          </a:prstGeom>
          <a:noFill/>
          <a:ln>
            <a:solidFill>
              <a:srgbClr val="A30D9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A30D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90890" y="1751790"/>
            <a:ext cx="537670" cy="400110"/>
          </a:xfrm>
          <a:prstGeom prst="rect">
            <a:avLst/>
          </a:prstGeom>
          <a:noFill/>
          <a:ln>
            <a:solidFill>
              <a:srgbClr val="A30D9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A30D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endParaRPr lang="en-US" sz="2000" b="1" dirty="0">
              <a:solidFill>
                <a:srgbClr val="A30D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50281" y="6292085"/>
            <a:ext cx="768099" cy="707886"/>
          </a:xfrm>
          <a:prstGeom prst="rect">
            <a:avLst/>
          </a:prstGeom>
          <a:noFill/>
          <a:ln>
            <a:solidFill>
              <a:srgbClr val="A30D9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A30D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½ RF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11875" y="913690"/>
            <a:ext cx="768099" cy="707886"/>
          </a:xfrm>
          <a:prstGeom prst="rect">
            <a:avLst/>
          </a:prstGeom>
          <a:noFill/>
          <a:ln>
            <a:solidFill>
              <a:srgbClr val="A30D9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A30D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½ RF</a:t>
            </a:r>
            <a:endParaRPr lang="en-US" sz="2000" b="1" dirty="0">
              <a:solidFill>
                <a:srgbClr val="A30D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87216" y="6283580"/>
            <a:ext cx="768099" cy="707886"/>
          </a:xfrm>
          <a:prstGeom prst="rect">
            <a:avLst/>
          </a:prstGeom>
          <a:noFill/>
          <a:ln>
            <a:solidFill>
              <a:srgbClr val="A30D9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A30D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½ RF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61195" y="3611145"/>
            <a:ext cx="537670" cy="400110"/>
          </a:xfrm>
          <a:prstGeom prst="rect">
            <a:avLst/>
          </a:prstGeom>
          <a:noFill/>
          <a:ln>
            <a:solidFill>
              <a:srgbClr val="A30D9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A30D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endParaRPr lang="en-US" sz="2000" b="1" dirty="0">
              <a:solidFill>
                <a:srgbClr val="A30D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13519" y="3593245"/>
            <a:ext cx="537670" cy="400110"/>
          </a:xfrm>
          <a:prstGeom prst="rect">
            <a:avLst/>
          </a:prstGeom>
          <a:noFill/>
          <a:ln>
            <a:solidFill>
              <a:srgbClr val="A30D9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A30D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endParaRPr lang="en-US" sz="2000" b="1" dirty="0">
              <a:solidFill>
                <a:srgbClr val="A30D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91514" y="1076560"/>
            <a:ext cx="2044981" cy="1815882"/>
          </a:xfrm>
          <a:prstGeom prst="rect">
            <a:avLst/>
          </a:prstGeom>
          <a:noFill/>
          <a:ln>
            <a:solidFill>
              <a:srgbClr val="A30D98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 smtClean="0">
                <a:solidFill>
                  <a:srgbClr val="A30D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RF station: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A30D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650 MHz five-cell SRF cavities;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A30D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cavities/module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A30D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modules, 8 m each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A30D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 length 120 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43040" y="2483604"/>
            <a:ext cx="2597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 IPs, </a:t>
            </a:r>
            <a:r>
              <a:rPr lang="en-US" sz="1800" b="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1038.4 m</a:t>
            </a:r>
            <a:r>
              <a:rPr lang="en-US" sz="18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each)</a:t>
            </a:r>
            <a:endParaRPr lang="en-US" sz="18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75005" y="2137948"/>
            <a:ext cx="276515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A30D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 straights, </a:t>
            </a:r>
            <a:r>
              <a:rPr lang="en-US" sz="1800" b="0" u="sng" dirty="0" smtClean="0">
                <a:solidFill>
                  <a:srgbClr val="A30D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849.6 m</a:t>
            </a:r>
            <a:r>
              <a:rPr lang="en-US" sz="1800" b="0" dirty="0" smtClean="0">
                <a:solidFill>
                  <a:srgbClr val="A30D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each)</a:t>
            </a:r>
            <a:endParaRPr lang="en-US" sz="1800" b="0" dirty="0">
              <a:solidFill>
                <a:srgbClr val="A30D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75005" y="2714023"/>
            <a:ext cx="2419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 arcs, </a:t>
            </a:r>
            <a:r>
              <a:rPr lang="en-US" sz="1800" b="0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5852.8 m</a:t>
            </a:r>
            <a:r>
              <a:rPr lang="en-US" sz="1800" b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each)</a:t>
            </a:r>
            <a:endParaRPr lang="en-US" sz="1800" b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35800" y="4649260"/>
            <a:ext cx="3103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54.374 km</a:t>
            </a:r>
            <a:endParaRPr lang="en-US" sz="32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标题 1"/>
          <p:cNvSpPr>
            <a:spLocks noGrp="1"/>
          </p:cNvSpPr>
          <p:nvPr>
            <p:ph type="title"/>
          </p:nvPr>
        </p:nvSpPr>
        <p:spPr>
          <a:xfrm>
            <a:off x="642910" y="44450"/>
            <a:ext cx="8043890" cy="955658"/>
          </a:xfrm>
        </p:spPr>
        <p:txBody>
          <a:bodyPr/>
          <a:lstStyle/>
          <a:p>
            <a:r>
              <a:rPr lang="en-US" altLang="zh-CN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CEPC</a:t>
            </a:r>
            <a:r>
              <a:rPr lang="zh-CN" altLang="en-US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格局分布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6866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42910" y="44450"/>
            <a:ext cx="8043890" cy="955658"/>
          </a:xfrm>
        </p:spPr>
        <p:txBody>
          <a:bodyPr/>
          <a:lstStyle/>
          <a:p>
            <a:r>
              <a:rPr lang="zh-CN" altLang="en-US" sz="3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主环隧道</a:t>
            </a:r>
            <a:r>
              <a:rPr lang="zh-CN" altLang="en-US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截面</a:t>
            </a:r>
          </a:p>
        </p:txBody>
      </p:sp>
      <p:pic>
        <p:nvPicPr>
          <p:cNvPr id="5" name="Picture 2" descr="C:\Users\chou\Desktop\Chou_driveC\misc\China\CEPC\CEPC technical systems\5.8 Mechanical system\隧道截面布局-弧区-201412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51569"/>
            <a:ext cx="7780598" cy="550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标注 5"/>
          <p:cNvSpPr/>
          <p:nvPr/>
        </p:nvSpPr>
        <p:spPr>
          <a:xfrm>
            <a:off x="7772400" y="2636912"/>
            <a:ext cx="914400" cy="612648"/>
          </a:xfrm>
          <a:prstGeom prst="wedgeRectCallout">
            <a:avLst>
              <a:gd name="adj1" fmla="val -318750"/>
              <a:gd name="adj2" fmla="val 2677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CEPC</a:t>
            </a:r>
            <a:r>
              <a:rPr lang="zh-CN" alt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二级铁</a:t>
            </a:r>
            <a:endParaRPr lang="zh-CN" altLang="en-US" sz="1800" b="0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4248" y="1844824"/>
            <a:ext cx="2276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设计的隧道结构尺寸</a:t>
            </a:r>
            <a:endParaRPr lang="zh-CN" altLang="en-US" sz="1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8087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88024" y="1600200"/>
            <a:ext cx="3898776" cy="4525963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危害：</a:t>
            </a:r>
            <a:endParaRPr lang="en-US" altLang="zh-CN" sz="24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400" kern="1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kern="1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真空管</a:t>
            </a:r>
            <a:r>
              <a:rPr lang="zh-CN" altLang="en-US" sz="2400" kern="1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热负荷</a:t>
            </a:r>
            <a:endParaRPr lang="en-US" altLang="zh-CN" sz="2400" kern="1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400" kern="1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机器辐射损伤</a:t>
            </a:r>
            <a:endParaRPr lang="en-US" altLang="zh-CN" sz="2400" kern="1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400" kern="1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臭氧及氮氧化物</a:t>
            </a:r>
            <a:r>
              <a:rPr lang="zh-CN" altLang="en-US" sz="2400" kern="1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形成</a:t>
            </a:r>
            <a:endParaRPr lang="en-US" altLang="zh-CN" sz="2400" kern="12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400" kern="1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kern="1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kern="1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组件感生放射性</a:t>
            </a:r>
            <a:endParaRPr lang="en-US" altLang="zh-CN" sz="2400" kern="1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400" kern="1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kern="1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器件腐蚀</a:t>
            </a:r>
            <a:endParaRPr lang="en-US" altLang="zh-CN" sz="2400" kern="1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400" kern="1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kern="1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人员安全</a:t>
            </a:r>
            <a:endParaRPr lang="en-US" altLang="zh-CN" sz="2400" kern="1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400" kern="1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kern="1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。。。。。。</a:t>
            </a:r>
            <a:endParaRPr lang="en-US" altLang="zh-CN" sz="2400" kern="1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42910" y="44450"/>
            <a:ext cx="8043890" cy="955658"/>
          </a:xfrm>
        </p:spPr>
        <p:txBody>
          <a:bodyPr/>
          <a:lstStyle/>
          <a:p>
            <a:r>
              <a:rPr lang="en-US" altLang="zh-CN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SR</a:t>
            </a:r>
            <a:r>
              <a:rPr lang="zh-CN" altLang="en-US" sz="3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的形成位置、研究内容和</a:t>
            </a:r>
            <a:r>
              <a:rPr lang="zh-CN" altLang="en-US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危害</a:t>
            </a:r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769775" y="1600200"/>
            <a:ext cx="389877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zh-CN" altLang="en-US" sz="2400" b="0" kern="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形成位置：</a:t>
            </a:r>
            <a:endParaRPr lang="en-US" altLang="zh-CN" sz="2400" b="0" kern="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400" b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主</a:t>
            </a:r>
            <a:r>
              <a:rPr lang="zh-CN" altLang="en-US" sz="2400" b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环</a:t>
            </a:r>
            <a:endParaRPr lang="en-US" altLang="zh-CN" sz="2400" b="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400" b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注入引出点</a:t>
            </a:r>
            <a:endParaRPr lang="en-US" altLang="zh-CN" sz="2400" b="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400" b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静电分离器</a:t>
            </a:r>
            <a:endParaRPr lang="en-US" altLang="zh-CN" sz="2400" b="0" kern="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Font typeface="Wingdings" pitchFamily="2" charset="2"/>
              <a:buNone/>
            </a:pPr>
            <a:endParaRPr lang="zh-CN" altLang="en-US" b="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766079" y="3573016"/>
            <a:ext cx="3898776" cy="209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zh-CN" altLang="en-US" sz="2400" b="0" kern="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研究内容：</a:t>
            </a:r>
            <a:endParaRPr lang="en-US" altLang="zh-CN" sz="2400" b="0" kern="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400" b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源项分析</a:t>
            </a:r>
            <a:endParaRPr lang="en-US" altLang="zh-CN" sz="2400" b="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400" b="0" kern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b="0" kern="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b="0" kern="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真空管设计</a:t>
            </a:r>
            <a:endParaRPr lang="en-US" altLang="zh-CN" sz="2400" b="0" kern="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400" b="0" kern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b="0" kern="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b="0" kern="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热稳定性分析</a:t>
            </a:r>
            <a:endParaRPr lang="en-US" altLang="zh-CN" sz="2400" b="0" kern="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400" b="0" kern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b="0" kern="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b="0" kern="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辐射剂量计算</a:t>
            </a:r>
            <a:endParaRPr lang="en-US" altLang="zh-CN" sz="2400" b="0" kern="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400" b="0" kern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b="0" kern="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b="0" kern="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有害气体评估</a:t>
            </a:r>
            <a:endParaRPr lang="en-US" altLang="zh-CN" sz="2400" b="0" kern="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400" b="0" kern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b="0" kern="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b="0" kern="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感生放射性研究</a:t>
            </a:r>
            <a:endParaRPr lang="zh-CN" altLang="en-US" b="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4316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77322" y="1268760"/>
            <a:ext cx="18517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8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SR</a:t>
            </a:r>
            <a:r>
              <a:rPr lang="zh-CN" altLang="en-US" sz="1800" b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关键能量点</a:t>
            </a:r>
            <a:r>
              <a:rPr lang="zh-CN" altLang="en-US" sz="18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：</a:t>
            </a:r>
            <a:endParaRPr lang="zh-CN" altLang="en-US" sz="1800" b="0" dirty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73320" y="1638092"/>
                <a:ext cx="2561021" cy="7308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800" b="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zh-CN" altLang="zh-CN" sz="1800" b="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𝑘𝑒𝑉</m:t>
                          </m:r>
                        </m:e>
                      </m:d>
                      <m:r>
                        <a:rPr lang="en-US" altLang="zh-CN" sz="1800" b="0" i="1">
                          <a:solidFill>
                            <a:srgbClr val="000000"/>
                          </a:solidFill>
                          <a:latin typeface="Cambria Math"/>
                        </a:rPr>
                        <m:t>=2.2</m:t>
                      </m:r>
                      <m:f>
                        <m:fPr>
                          <m:ctrlPr>
                            <a:rPr lang="zh-CN" altLang="zh-CN" sz="1800" b="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zh-CN" sz="1800" b="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𝐸</m:t>
                              </m:r>
                              <m:r>
                                <a:rPr lang="en-US" altLang="zh-CN" sz="1800" b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CN" sz="1800" b="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𝐺𝑒𝑉</m:t>
                              </m:r>
                              <m:r>
                                <a:rPr lang="en-US" altLang="zh-CN" sz="1800" b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1800" b="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𝜌</m:t>
                          </m:r>
                          <m:r>
                            <a:rPr lang="en-US" altLang="zh-CN" sz="1800" b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en-US" altLang="zh-CN" sz="1800" b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CN" altLang="zh-CN" sz="1800" b="0" dirty="0">
                  <a:solidFill>
                    <a:srgbClr val="000000"/>
                  </a:solidFill>
                  <a:latin typeface="Arial"/>
                  <a:ea typeface="黑体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20" y="1638092"/>
                <a:ext cx="2561021" cy="73084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210349" y="1836324"/>
            <a:ext cx="14446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8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~ 628.93 </a:t>
            </a:r>
            <a:r>
              <a:rPr lang="en-US" altLang="zh-CN" sz="1800" b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keV</a:t>
            </a:r>
            <a:endParaRPr lang="zh-CN" altLang="en-US" sz="1800" b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90456" y="2420888"/>
            <a:ext cx="11592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8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SR</a:t>
            </a:r>
            <a:r>
              <a:rPr lang="zh-CN" altLang="en-US" sz="18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功率：</a:t>
            </a:r>
            <a:endParaRPr lang="zh-CN" altLang="en-US" sz="1800" b="0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736373" y="2807520"/>
                <a:ext cx="3366178" cy="7447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>
                          <a:solidFill>
                            <a:srgbClr val="00000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zh-CN" altLang="zh-CN" sz="1800" b="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zh-CN" altLang="zh-CN" sz="1800" b="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CN" sz="1800" b="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𝑊</m:t>
                              </m:r>
                            </m:num>
                            <m:den>
                              <m:r>
                                <a:rPr lang="en-US" altLang="zh-CN" sz="1800" b="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r>
                        <a:rPr lang="en-US" altLang="zh-CN" sz="1800" b="0" i="1">
                          <a:solidFill>
                            <a:srgbClr val="000000"/>
                          </a:solidFill>
                          <a:latin typeface="Cambria Math"/>
                        </a:rPr>
                        <m:t>=14.1</m:t>
                      </m:r>
                      <m:f>
                        <m:fPr>
                          <m:ctrlPr>
                            <a:rPr lang="zh-CN" altLang="zh-CN" sz="1800" b="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zh-CN" sz="1800" b="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zh-CN" altLang="zh-CN" sz="1800" b="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800" b="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𝐺𝑒𝑉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1800" b="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𝐼</m:t>
                          </m:r>
                          <m:r>
                            <a:rPr lang="en-US" altLang="zh-CN" sz="1800" b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𝑚𝐴</m:t>
                          </m:r>
                          <m:r>
                            <a:rPr lang="en-US" altLang="zh-CN" sz="1800" b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zh-CN" altLang="zh-CN" sz="1800" b="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𝜌</m:t>
                              </m:r>
                              <m:r>
                                <a:rPr lang="en-US" altLang="zh-CN" sz="1800" b="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CN" sz="1800" b="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CN" sz="1800" b="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1800" b="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zh-CN" sz="1800" b="0" dirty="0">
                  <a:solidFill>
                    <a:srgbClr val="000000"/>
                  </a:solidFill>
                  <a:latin typeface="Arial"/>
                  <a:ea typeface="黑体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73" y="2807520"/>
                <a:ext cx="3366178" cy="74475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81858" y="3645024"/>
            <a:ext cx="1598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8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~ 1305.06 </a:t>
            </a:r>
            <a:r>
              <a:rPr lang="en-US" altLang="zh-CN" sz="1800" b="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W/m</a:t>
            </a:r>
            <a:endParaRPr lang="zh-CN" altLang="en-US" sz="1800" b="0" i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22007" y="4067780"/>
            <a:ext cx="11592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8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SR</a:t>
            </a:r>
            <a:r>
              <a:rPr lang="zh-CN" altLang="en-US" sz="18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能谱：</a:t>
            </a:r>
            <a:endParaRPr lang="zh-CN" altLang="en-US" sz="1800" b="0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748941" y="4605744"/>
                <a:ext cx="3059043" cy="7386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>
                          <a:solidFill>
                            <a:srgbClr val="000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zh-CN" altLang="zh-CN" sz="1800" b="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CN" sz="1800" b="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sz="1800" b="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9</m:t>
                          </m:r>
                          <m:rad>
                            <m:radPr>
                              <m:degHide m:val="on"/>
                              <m:ctrlPr>
                                <a:rPr lang="zh-CN" altLang="zh-CN" sz="1800" b="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1800" b="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8</m:t>
                          </m:r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𝜋</m:t>
                          </m:r>
                        </m:den>
                      </m:f>
                      <m:r>
                        <a:rPr lang="en-US" altLang="zh-CN" sz="1800" b="0" i="1">
                          <a:solidFill>
                            <a:srgbClr val="000000"/>
                          </a:solidFill>
                          <a:latin typeface="Cambria Math"/>
                        </a:rPr>
                        <m:t>𝜔</m:t>
                      </m:r>
                      <m:nary>
                        <m:naryPr>
                          <m:limLoc m:val="subSup"/>
                          <m:ctrlPr>
                            <a:rPr lang="zh-CN" altLang="zh-CN" sz="1800" b="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𝜔</m:t>
                          </m:r>
                        </m:sub>
                        <m:sup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zh-CN" altLang="zh-CN" sz="1800" b="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f>
                                <m:fPr>
                                  <m:type m:val="skw"/>
                                  <m:ctrlPr>
                                    <a:rPr lang="zh-CN" altLang="zh-CN" sz="1800" b="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800" b="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altLang="zh-CN" sz="1800" b="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sub>
                          </m:sSub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𝜂</m:t>
                          </m:r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𝜂</m:t>
                          </m:r>
                        </m:e>
                      </m:nary>
                    </m:oMath>
                  </m:oMathPara>
                </a14:m>
                <a:endParaRPr lang="zh-CN" altLang="zh-CN" sz="1800" b="0" dirty="0">
                  <a:solidFill>
                    <a:srgbClr val="000000"/>
                  </a:solidFill>
                  <a:latin typeface="Arial"/>
                  <a:ea typeface="黑体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41" y="4605744"/>
                <a:ext cx="3059043" cy="7386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534348" y="5445224"/>
                <a:ext cx="1016560" cy="613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>
                          <a:solidFill>
                            <a:srgbClr val="00000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CN" sz="1800" b="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sz="1800" b="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1800" b="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sz="1800" b="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sz="1800" b="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sz="1800" b="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1800" b="0" dirty="0">
                  <a:solidFill>
                    <a:srgbClr val="000000"/>
                  </a:solidFill>
                  <a:latin typeface="Arial"/>
                  <a:ea typeface="黑体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348" y="5445224"/>
                <a:ext cx="1016560" cy="61343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120164" y="1274777"/>
            <a:ext cx="19094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8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光锥立体角 </a:t>
            </a:r>
            <a:r>
              <a:rPr lang="en-US" altLang="zh-CN" sz="18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1/</a:t>
            </a:r>
            <a:r>
              <a:rPr lang="el-GR" altLang="zh-CN" sz="18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γ</a:t>
            </a:r>
            <a:r>
              <a:rPr lang="zh-CN" altLang="en-US" sz="18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zh-CN" altLang="en-US" sz="1800" b="0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508104" y="1638092"/>
                <a:ext cx="271568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CN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𝛾</m:t>
                      </m:r>
                      <m:r>
                        <a:rPr lang="en-US" altLang="zh-CN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sz="18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18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sz="18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zh-CN" altLang="zh-CN" sz="18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𝑚𝑐</m:t>
                              </m:r>
                            </m:e>
                            <m:sup>
                              <m:r>
                                <a:rPr lang="en-US" altLang="zh-CN" sz="18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1800" b="0" i="1">
                          <a:solidFill>
                            <a:schemeClr val="tx1"/>
                          </a:solidFill>
                          <a:latin typeface="Cambria Math"/>
                        </a:rPr>
                        <m:t>=1957</m:t>
                      </m:r>
                      <m:sSub>
                        <m:sSubPr>
                          <m:ctrlPr>
                            <a:rPr lang="zh-CN" altLang="zh-CN" sz="18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8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18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altLang="zh-CN" sz="1800" b="0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CN" sz="1800" b="0" i="1">
                          <a:solidFill>
                            <a:schemeClr val="tx1"/>
                          </a:solidFill>
                          <a:latin typeface="Cambria Math"/>
                        </a:rPr>
                        <m:t>𝐺𝑒𝑉</m:t>
                      </m:r>
                      <m:r>
                        <a:rPr lang="en-US" altLang="zh-CN" sz="1800" b="0" i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sz="1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1638092"/>
                <a:ext cx="2715680" cy="61093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" descr="C:\Users\天龙地虎\AppData\Roaming\Tencent\Users\570545709\QQ\WinTemp\RichOle\AOJND](I2PH@PMNWUM@OG}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480" y="2337879"/>
            <a:ext cx="3458117" cy="257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4805327" y="4975044"/>
            <a:ext cx="3816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sz="1800" b="0" dirty="0">
                <a:solidFill>
                  <a:srgbClr val="00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The average energy of photons is </a:t>
            </a:r>
            <a:r>
              <a:rPr lang="en-US" altLang="zh-CN" sz="18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0.941MeV </a:t>
            </a:r>
            <a:r>
              <a:rPr lang="en-US" altLang="zh-CN" sz="1800" b="0" dirty="0">
                <a:solidFill>
                  <a:srgbClr val="00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from the photon </a:t>
            </a:r>
            <a:r>
              <a:rPr lang="en-US" altLang="zh-CN" sz="18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spectrum(E&gt;100keV)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sz="18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Total </a:t>
            </a:r>
            <a:r>
              <a:rPr lang="en-US" altLang="zh-CN" sz="1800" b="0" dirty="0">
                <a:solidFill>
                  <a:srgbClr val="00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number of photons is </a:t>
            </a:r>
            <a:r>
              <a:rPr lang="en-US" altLang="zh-CN" sz="18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8.66</a:t>
            </a:r>
            <a:r>
              <a:rPr lang="zh-CN" altLang="zh-CN" sz="18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×</a:t>
            </a:r>
            <a:r>
              <a:rPr lang="en-US" altLang="zh-CN" sz="1800" b="0" dirty="0">
                <a:solidFill>
                  <a:srgbClr val="00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10</a:t>
            </a:r>
            <a:r>
              <a:rPr lang="en-US" altLang="zh-CN" sz="1800" b="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15</a:t>
            </a:r>
            <a:r>
              <a:rPr lang="en-US" altLang="zh-CN" sz="1800" b="0" dirty="0">
                <a:solidFill>
                  <a:srgbClr val="00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S</a:t>
            </a:r>
            <a:r>
              <a:rPr lang="en-US" altLang="zh-CN" sz="1800" b="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-1</a:t>
            </a:r>
            <a:r>
              <a:rPr lang="en-US" altLang="zh-CN" sz="1800" b="0" dirty="0">
                <a:solidFill>
                  <a:srgbClr val="00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m</a:t>
            </a:r>
            <a:r>
              <a:rPr lang="en-US" altLang="zh-CN" sz="1800" b="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-1</a:t>
            </a:r>
            <a:endParaRPr lang="zh-CN" altLang="en-US" sz="1800" b="0" dirty="0">
              <a:solidFill>
                <a:srgbClr val="000000"/>
              </a:solidFill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sp>
        <p:nvSpPr>
          <p:cNvPr id="17" name="标题 1"/>
          <p:cNvSpPr>
            <a:spLocks noGrp="1"/>
          </p:cNvSpPr>
          <p:nvPr>
            <p:ph type="title"/>
          </p:nvPr>
        </p:nvSpPr>
        <p:spPr>
          <a:xfrm>
            <a:off x="642910" y="44450"/>
            <a:ext cx="8043890" cy="955658"/>
          </a:xfrm>
        </p:spPr>
        <p:txBody>
          <a:bodyPr/>
          <a:lstStyle/>
          <a:p>
            <a:r>
              <a:rPr lang="zh-CN" altLang="en-US" sz="3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能谱分析</a:t>
            </a:r>
            <a:endParaRPr lang="zh-CN" altLang="en-US" sz="3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80554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08794"/>
              </p:ext>
            </p:extLst>
          </p:nvPr>
        </p:nvGraphicFramePr>
        <p:xfrm>
          <a:off x="430123" y="1772816"/>
          <a:ext cx="8136904" cy="243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92"/>
                <a:gridCol w="936104"/>
                <a:gridCol w="864096"/>
                <a:gridCol w="936104"/>
                <a:gridCol w="864096"/>
                <a:gridCol w="720080"/>
                <a:gridCol w="720080"/>
                <a:gridCol w="720080"/>
                <a:gridCol w="648072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参数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PEPII(USA)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KEKB(Japan)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LEP(CERN)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CEPC(China)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e-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e+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e-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e+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e-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e+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e-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e+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束流能量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3.5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8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120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弯曲半径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(m)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165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13.75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16.31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104.46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3014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6094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电流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(A)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9.4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4.1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0.0055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0.0166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SR</a:t>
                      </a: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关键能量点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keV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13.44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10.32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5.84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10.88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708.76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628.93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SR</a:t>
                      </a: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功率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(W/m)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15537.2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57276.3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76358.0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21700.2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804.89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1305.06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束流管材料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压制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Cu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TiN</a:t>
                      </a:r>
                      <a:r>
                        <a:rPr lang="zh-CN" sz="16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Al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压制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Cu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Pb</a:t>
                      </a:r>
                      <a:r>
                        <a:rPr lang="zh-CN" sz="16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包</a:t>
                      </a: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Al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766428"/>
              </p:ext>
            </p:extLst>
          </p:nvPr>
        </p:nvGraphicFramePr>
        <p:xfrm>
          <a:off x="2051720" y="4797152"/>
          <a:ext cx="5472608" cy="864870"/>
        </p:xfrm>
        <a:graphic>
          <a:graphicData uri="http://schemas.openxmlformats.org/drawingml/2006/table">
            <a:tbl>
              <a:tblPr firstRow="1" firstCol="1" bandRow="1"/>
              <a:tblGrid>
                <a:gridCol w="1324947"/>
                <a:gridCol w="630927"/>
                <a:gridCol w="757113"/>
                <a:gridCol w="1388040"/>
                <a:gridCol w="1371581"/>
              </a:tblGrid>
              <a:tr h="28829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参数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b="1" kern="1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CEPC</a:t>
                      </a:r>
                      <a:endParaRPr lang="zh-CN" sz="16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LEP2</a:t>
                      </a:r>
                      <a:endParaRPr lang="zh-CN" sz="16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2882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弯曲角度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i="1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θ</a:t>
                      </a:r>
                      <a:endParaRPr lang="zh-CN" sz="1600" i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mrad</a:t>
                      </a:r>
                      <a:endParaRPr lang="zh-CN" sz="16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3.1669</a:t>
                      </a:r>
                      <a:endParaRPr lang="zh-CN" sz="16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600" kern="1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6.4</a:t>
                      </a:r>
                      <a:endParaRPr lang="zh-CN" sz="16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882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立体角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i="1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φ</a:t>
                      </a:r>
                      <a:endParaRPr lang="zh-CN" sz="1600" i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μrad</a:t>
                      </a:r>
                      <a:endParaRPr lang="zh-CN" sz="16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4.2582</a:t>
                      </a:r>
                      <a:endParaRPr lang="zh-CN" sz="16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600" kern="1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5.1097</a:t>
                      </a:r>
                      <a:endParaRPr lang="zh-CN" sz="16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42910" y="44450"/>
            <a:ext cx="8043890" cy="955658"/>
          </a:xfrm>
        </p:spPr>
        <p:txBody>
          <a:bodyPr/>
          <a:lstStyle/>
          <a:p>
            <a:r>
              <a:rPr lang="zh-CN" altLang="en-US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参数对比</a:t>
            </a:r>
            <a:r>
              <a:rPr lang="en-US" altLang="zh-CN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(LEP2 &amp; CEPC)</a:t>
            </a:r>
            <a:endParaRPr lang="zh-CN" altLang="en-US" sz="3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60778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天龙地虎\AppData\Roaming\Tencent\Users\570545709\QQ\WinTemp\RichOle\`(6TYCAWE3I811T8F1J}[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4332287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天龙地虎\AppData\Roaming\Tencent\Users\570545709\QQ\WinTemp\RichOle\@KT`)AYG@DG6D$C40XPJC(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568" y="1484784"/>
            <a:ext cx="372903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直角上箭头 5"/>
          <p:cNvSpPr/>
          <p:nvPr/>
        </p:nvSpPr>
        <p:spPr bwMode="auto">
          <a:xfrm>
            <a:off x="3635896" y="3284984"/>
            <a:ext cx="3816350" cy="1079500"/>
          </a:xfrm>
          <a:prstGeom prst="bentUpArrow">
            <a:avLst/>
          </a:prstGeom>
          <a:solidFill>
            <a:srgbClr val="FF0000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>
            <a:spAutoFit/>
          </a:bodyPr>
          <a:lstStyle/>
          <a:p>
            <a:pPr marL="1588" algn="ctr">
              <a:defRPr/>
            </a:pPr>
            <a:endParaRPr lang="zh-CN" altLang="en-US" sz="3600" b="1">
              <a:solidFill>
                <a:schemeClr val="bg1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618408" y="5805264"/>
            <a:ext cx="7425786" cy="4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Clr>
                <a:srgbClr val="00B0F0"/>
              </a:buClr>
              <a:buSzPct val="90000"/>
              <a:buNone/>
              <a:defRPr/>
            </a:pPr>
            <a:r>
              <a:rPr lang="en-US" altLang="zh-CN" sz="2000" b="1" dirty="0" smtClean="0">
                <a:solidFill>
                  <a:srgbClr val="0033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MCNP</a:t>
            </a:r>
            <a:r>
              <a:rPr lang="zh-CN" altLang="en-US" sz="2000" b="1" dirty="0" smtClean="0">
                <a:solidFill>
                  <a:srgbClr val="0033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的输出文件生成图，包括真空管、空气和混凝土</a:t>
            </a: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42910" y="44450"/>
            <a:ext cx="8043890" cy="955658"/>
          </a:xfrm>
        </p:spPr>
        <p:txBody>
          <a:bodyPr/>
          <a:lstStyle/>
          <a:p>
            <a:r>
              <a:rPr lang="en-US" altLang="zh-CN" sz="3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MCNP</a:t>
            </a:r>
            <a:r>
              <a:rPr lang="zh-CN" altLang="en-US" sz="3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模拟</a:t>
            </a:r>
            <a:endParaRPr lang="zh-CN" altLang="en-US" sz="3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54869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8"/>
</p:tagLst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主题1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主题1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主题1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主题1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主题1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16452</TotalTime>
  <Words>1478</Words>
  <Application>Microsoft Office PowerPoint</Application>
  <PresentationFormat>全屏显示(4:3)</PresentationFormat>
  <Paragraphs>376</Paragraphs>
  <Slides>20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6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自定义设计方案</vt:lpstr>
      <vt:lpstr>主题1</vt:lpstr>
      <vt:lpstr>1_主题1</vt:lpstr>
      <vt:lpstr>2_主题1</vt:lpstr>
      <vt:lpstr>3_主题1</vt:lpstr>
      <vt:lpstr>4_主题1</vt:lpstr>
      <vt:lpstr>Origin Graph</vt:lpstr>
      <vt:lpstr>CEPC同步辐射问题初步研究</vt:lpstr>
      <vt:lpstr>主要内容</vt:lpstr>
      <vt:lpstr>CEPC国际评审报告</vt:lpstr>
      <vt:lpstr>CEPC格局分布</vt:lpstr>
      <vt:lpstr>主环隧道截面</vt:lpstr>
      <vt:lpstr>SR的形成位置、研究内容和危害</vt:lpstr>
      <vt:lpstr>能谱分析</vt:lpstr>
      <vt:lpstr>参数对比(LEP2 &amp; CEPC)</vt:lpstr>
      <vt:lpstr>MCNP模拟</vt:lpstr>
      <vt:lpstr>真空管模型</vt:lpstr>
      <vt:lpstr>计算结果</vt:lpstr>
      <vt:lpstr>计算结果</vt:lpstr>
      <vt:lpstr>中子产额</vt:lpstr>
      <vt:lpstr>纯铜结构</vt:lpstr>
      <vt:lpstr>剂量对比</vt:lpstr>
      <vt:lpstr>剂量率及热分析</vt:lpstr>
      <vt:lpstr>岩层热分析</vt:lpstr>
      <vt:lpstr>新结构验证</vt:lpstr>
      <vt:lpstr>PowerPoint 演示文稿</vt:lpstr>
      <vt:lpstr>PowerPoint 演示文稿</vt:lpstr>
    </vt:vector>
  </TitlesOfParts>
  <Company>MC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MC SYSTEM</dc:creator>
  <cp:lastModifiedBy>ihep</cp:lastModifiedBy>
  <cp:revision>1007</cp:revision>
  <dcterms:created xsi:type="dcterms:W3CDTF">2010-03-12T08:32:26Z</dcterms:created>
  <dcterms:modified xsi:type="dcterms:W3CDTF">2016-09-21T13:58:24Z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TC100690452052</vt:lpwstr>
  </property>
</Properties>
</file>